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0.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1.xml" ContentType="application/vnd.openxmlformats-officedocument.theme+xml"/>
  <Override PartName="/ppt/slideLayouts/slideLayout19.xml" ContentType="application/vnd.openxmlformats-officedocument.presentationml.slideLayout+xml"/>
  <Override PartName="/ppt/theme/theme22.xml" ContentType="application/vnd.openxmlformats-officedocument.theme+xml"/>
  <Override PartName="/ppt/slideLayouts/slideLayout20.xml" ContentType="application/vnd.openxmlformats-officedocument.presentationml.slideLayout+xml"/>
  <Override PartName="/ppt/theme/theme23.xml" ContentType="application/vnd.openxmlformats-officedocument.theme+xml"/>
  <Override PartName="/ppt/slideLayouts/slideLayout2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slideLayouts/slideLayout47.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slideLayouts/slideLayout48.xml" ContentType="application/vnd.openxmlformats-officedocument.presentationml.slideLayout+xml"/>
  <Override PartName="/ppt/theme/theme32.xml" ContentType="application/vnd.openxmlformats-officedocument.theme+xml"/>
  <Override PartName="/ppt/slideLayouts/slideLayout49.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slideLayouts/slideLayout51.xml" ContentType="application/vnd.openxmlformats-officedocument.presentationml.slideLayout+xml"/>
  <Override PartName="/ppt/theme/theme39.xml" ContentType="application/vnd.openxmlformats-officedocument.theme+xml"/>
  <Override PartName="/ppt/slideLayouts/slideLayout52.xml" ContentType="application/vnd.openxmlformats-officedocument.presentationml.slideLayout+xml"/>
  <Override PartName="/ppt/theme/theme40.xml" ContentType="application/vnd.openxmlformats-officedocument.theme+xml"/>
  <Override PartName="/ppt/slideLayouts/slideLayout53.xml" ContentType="application/vnd.openxmlformats-officedocument.presentationml.slideLayout+xml"/>
  <Override PartName="/ppt/theme/theme41.xml" ContentType="application/vnd.openxmlformats-officedocument.theme+xml"/>
  <Override PartName="/ppt/slideLayouts/slideLayout54.xml" ContentType="application/vnd.openxmlformats-officedocument.presentationml.slideLayout+xml"/>
  <Override PartName="/ppt/theme/theme42.xml" ContentType="application/vnd.openxmlformats-officedocument.theme+xml"/>
  <Override PartName="/ppt/slideLayouts/slideLayout55.xml" ContentType="application/vnd.openxmlformats-officedocument.presentationml.slideLayout+xml"/>
  <Override PartName="/ppt/theme/theme43.xml" ContentType="application/vnd.openxmlformats-officedocument.theme+xml"/>
  <Override PartName="/ppt/slideLayouts/slideLayout56.xml" ContentType="application/vnd.openxmlformats-officedocument.presentationml.slideLayout+xml"/>
  <Override PartName="/ppt/theme/theme44.xml" ContentType="application/vnd.openxmlformats-officedocument.theme+xml"/>
  <Override PartName="/ppt/slideLayouts/slideLayout57.xml" ContentType="application/vnd.openxmlformats-officedocument.presentationml.slideLayout+xml"/>
  <Override PartName="/ppt/theme/theme45.xml" ContentType="application/vnd.openxmlformats-officedocument.theme+xml"/>
  <Override PartName="/ppt/slideLayouts/slideLayout58.xml" ContentType="application/vnd.openxmlformats-officedocument.presentationml.slideLayout+xml"/>
  <Override PartName="/ppt/theme/theme46.xml" ContentType="application/vnd.openxmlformats-officedocument.theme+xml"/>
  <Override PartName="/ppt/slideLayouts/slideLayout59.xml" ContentType="application/vnd.openxmlformats-officedocument.presentationml.slideLayout+xml"/>
  <Override PartName="/ppt/theme/theme47.xml" ContentType="application/vnd.openxmlformats-officedocument.theme+xml"/>
  <Override PartName="/ppt/slideLayouts/slideLayout60.xml" ContentType="application/vnd.openxmlformats-officedocument.presentationml.slideLayout+xml"/>
  <Override PartName="/ppt/theme/theme48.xml" ContentType="application/vnd.openxmlformats-officedocument.theme+xml"/>
  <Override PartName="/ppt/slideLayouts/slideLayout61.xml" ContentType="application/vnd.openxmlformats-officedocument.presentationml.slideLayout+xml"/>
  <Override PartName="/ppt/theme/theme49.xml" ContentType="application/vnd.openxmlformats-officedocument.theme+xml"/>
  <Override PartName="/ppt/slideLayouts/slideLayout62.xml" ContentType="application/vnd.openxmlformats-officedocument.presentationml.slideLayout+xml"/>
  <Override PartName="/ppt/theme/theme50.xml" ContentType="application/vnd.openxmlformats-officedocument.theme+xml"/>
  <Override PartName="/ppt/slideLayouts/slideLayout63.xml" ContentType="application/vnd.openxmlformats-officedocument.presentationml.slideLayout+xml"/>
  <Override PartName="/ppt/theme/theme51.xml" ContentType="application/vnd.openxmlformats-officedocument.theme+xml"/>
  <Override PartName="/ppt/slideLayouts/slideLayout64.xml" ContentType="application/vnd.openxmlformats-officedocument.presentationml.slideLayout+xml"/>
  <Override PartName="/ppt/theme/theme52.xml" ContentType="application/vnd.openxmlformats-officedocument.theme+xml"/>
  <Override PartName="/ppt/slideLayouts/slideLayout65.xml" ContentType="application/vnd.openxmlformats-officedocument.presentationml.slideLayout+xml"/>
  <Override PartName="/ppt/theme/theme53.xml" ContentType="application/vnd.openxmlformats-officedocument.theme+xml"/>
  <Override PartName="/ppt/slideLayouts/slideLayout66.xml" ContentType="application/vnd.openxmlformats-officedocument.presentationml.slideLayout+xml"/>
  <Override PartName="/ppt/theme/theme54.xml" ContentType="application/vnd.openxmlformats-officedocument.theme+xml"/>
  <Override PartName="/ppt/slideLayouts/slideLayout67.xml" ContentType="application/vnd.openxmlformats-officedocument.presentationml.slideLayout+xml"/>
  <Override PartName="/ppt/theme/theme55.xml" ContentType="application/vnd.openxmlformats-officedocument.theme+xml"/>
  <Override PartName="/ppt/slideLayouts/slideLayout6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5" r:id="rId1"/>
    <p:sldMasterId id="2147484137" r:id="rId2"/>
    <p:sldMasterId id="2147484139" r:id="rId3"/>
    <p:sldMasterId id="2147484141" r:id="rId4"/>
    <p:sldMasterId id="2147484143" r:id="rId5"/>
    <p:sldMasterId id="2147484145" r:id="rId6"/>
    <p:sldMasterId id="2147484147" r:id="rId7"/>
    <p:sldMasterId id="2147484240" r:id="rId8"/>
    <p:sldMasterId id="2147484480" r:id="rId9"/>
    <p:sldMasterId id="2147484482" r:id="rId10"/>
    <p:sldMasterId id="2147484484" r:id="rId11"/>
    <p:sldMasterId id="2147484485" r:id="rId12"/>
    <p:sldMasterId id="2147484487" r:id="rId13"/>
    <p:sldMasterId id="2147484666" r:id="rId14"/>
    <p:sldMasterId id="2147484668" r:id="rId15"/>
    <p:sldMasterId id="2147484670" r:id="rId16"/>
    <p:sldMasterId id="2147484672" r:id="rId17"/>
    <p:sldMasterId id="2147484674" r:id="rId18"/>
    <p:sldMasterId id="2147484714" r:id="rId19"/>
    <p:sldMasterId id="2147484941" r:id="rId20"/>
    <p:sldMasterId id="2147485103" r:id="rId21"/>
    <p:sldMasterId id="2147485643" r:id="rId22"/>
    <p:sldMasterId id="2147485646" r:id="rId23"/>
    <p:sldMasterId id="2147485651" r:id="rId24"/>
    <p:sldMasterId id="2147485656" r:id="rId25"/>
    <p:sldMasterId id="2147485661" r:id="rId26"/>
    <p:sldMasterId id="2147486000" r:id="rId27"/>
    <p:sldMasterId id="2147486905" r:id="rId28"/>
    <p:sldMasterId id="2147486910" r:id="rId29"/>
    <p:sldMasterId id="2147488795" r:id="rId30"/>
    <p:sldMasterId id="2147488965" r:id="rId31"/>
    <p:sldMasterId id="2147488967" r:id="rId32"/>
    <p:sldMasterId id="2147489146" r:id="rId33"/>
    <p:sldMasterId id="2147489151" r:id="rId34"/>
    <p:sldMasterId id="2147489167" r:id="rId35"/>
    <p:sldMasterId id="2147490089" r:id="rId36"/>
    <p:sldMasterId id="2147490553" r:id="rId37"/>
    <p:sldMasterId id="2147490898" r:id="rId38"/>
    <p:sldMasterId id="2147490969" r:id="rId39"/>
    <p:sldMasterId id="2147490979" r:id="rId40"/>
    <p:sldMasterId id="2147490981" r:id="rId41"/>
    <p:sldMasterId id="2147490983" r:id="rId42"/>
    <p:sldMasterId id="2147490985" r:id="rId43"/>
    <p:sldMasterId id="2147490987" r:id="rId44"/>
    <p:sldMasterId id="2147490989" r:id="rId45"/>
    <p:sldMasterId id="2147490991" r:id="rId46"/>
    <p:sldMasterId id="2147490993" r:id="rId47"/>
    <p:sldMasterId id="2147490995" r:id="rId48"/>
    <p:sldMasterId id="2147490997" r:id="rId49"/>
    <p:sldMasterId id="2147490999" r:id="rId50"/>
    <p:sldMasterId id="2147491001" r:id="rId51"/>
    <p:sldMasterId id="2147491005" r:id="rId52"/>
    <p:sldMasterId id="2147491007" r:id="rId53"/>
    <p:sldMasterId id="2147491009" r:id="rId54"/>
    <p:sldMasterId id="2147491011" r:id="rId55"/>
    <p:sldMasterId id="2147491013" r:id="rId56"/>
  </p:sldMasterIdLst>
  <p:notesMasterIdLst>
    <p:notesMasterId r:id="rId79"/>
  </p:notesMasterIdLst>
  <p:sldIdLst>
    <p:sldId id="828" r:id="rId57"/>
    <p:sldId id="850" r:id="rId58"/>
    <p:sldId id="851" r:id="rId59"/>
    <p:sldId id="852" r:id="rId60"/>
    <p:sldId id="853" r:id="rId61"/>
    <p:sldId id="861" r:id="rId62"/>
    <p:sldId id="862" r:id="rId63"/>
    <p:sldId id="869" r:id="rId64"/>
    <p:sldId id="868" r:id="rId65"/>
    <p:sldId id="866" r:id="rId66"/>
    <p:sldId id="867" r:id="rId67"/>
    <p:sldId id="854" r:id="rId68"/>
    <p:sldId id="855" r:id="rId69"/>
    <p:sldId id="856" r:id="rId70"/>
    <p:sldId id="857" r:id="rId71"/>
    <p:sldId id="858" r:id="rId72"/>
    <p:sldId id="859" r:id="rId73"/>
    <p:sldId id="860" r:id="rId74"/>
    <p:sldId id="840" r:id="rId75"/>
    <p:sldId id="864" r:id="rId76"/>
    <p:sldId id="865" r:id="rId77"/>
    <p:sldId id="820" r:id="rId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Gonzalez Alonso" initials="" lastIdx="1" clrIdx="0">
    <p:extLst>
      <p:ext uri="{19B8F6BF-5375-455C-9EA6-DF929625EA0E}">
        <p15:presenceInfo xmlns:p15="http://schemas.microsoft.com/office/powerpoint/2012/main" userId="S::Martin.Gonzalez@uv.es::25160eb7-9511-4202-9b09-8f07ac9e43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33CC"/>
    <a:srgbClr val="4A358D"/>
    <a:srgbClr val="5B1A8E"/>
    <a:srgbClr val="3366FF"/>
    <a:srgbClr val="2DABFF"/>
    <a:srgbClr val="FFBC11"/>
    <a:srgbClr val="41FCFF"/>
    <a:srgbClr val="FF00FF"/>
    <a:srgbClr val="009900"/>
    <a:srgbClr val="FF85EC"/>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p:cViewPr varScale="1">
        <p:scale>
          <a:sx n="41" d="100"/>
          <a:sy n="41" d="100"/>
        </p:scale>
        <p:origin x="113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tableStyles" Target="tableStyle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7" Type="http://schemas.openxmlformats.org/officeDocument/2006/relationships/slideMaster" Target="slideMasters/slideMaster7.xml"/><Relationship Id="rId71" Type="http://schemas.openxmlformats.org/officeDocument/2006/relationships/slide" Target="slides/slide1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2-14T17:54:08.980"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Haga clic para modificar el estilo de texto del patrón</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EC8F681-AC61-524F-B162-ACCDBF049487}" type="slidenum">
              <a:rPr lang="en-US"/>
              <a:pPr>
                <a:defRPr/>
              </a:pPr>
              <a:t>‹#›</a:t>
            </a:fld>
            <a:endParaRPr lang="en-US"/>
          </a:p>
        </p:txBody>
      </p:sp>
    </p:spTree>
    <p:extLst>
      <p:ext uri="{BB962C8B-B14F-4D97-AF65-F5344CB8AC3E}">
        <p14:creationId xmlns:p14="http://schemas.microsoft.com/office/powerpoint/2010/main" val="3647021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1E2509-7248-E342-B3AF-345A7684A695}" type="slidenum">
              <a:rPr lang="en-US" sz="1200">
                <a:solidFill>
                  <a:srgbClr val="000000"/>
                </a:solidFill>
              </a:rPr>
              <a:pPr eaLnBrk="1" hangingPunct="1"/>
              <a:t>1</a:t>
            </a:fld>
            <a:endParaRPr lang="en-US" sz="1200">
              <a:solidFill>
                <a:srgbClr val="000000"/>
              </a:solidFill>
            </a:endParaRPr>
          </a:p>
        </p:txBody>
      </p:sp>
      <p:sp>
        <p:nvSpPr>
          <p:cNvPr id="109570" name="Rectangle 2"/>
          <p:cNvSpPr>
            <a:spLocks noGrp="1" noRot="1" noChangeAspect="1" noChangeArrowheads="1" noTextEdit="1"/>
          </p:cNvSpPr>
          <p:nvPr>
            <p:ph type="sldImg"/>
          </p:nvPr>
        </p:nvSpPr>
        <p:spPr>
          <a:xfrm>
            <a:off x="1128713" y="703263"/>
            <a:ext cx="4597400" cy="3448050"/>
          </a:xfrm>
          <a:ln/>
        </p:spPr>
      </p:sp>
      <p:sp>
        <p:nvSpPr>
          <p:cNvPr id="109571" name="Rectangle 3"/>
          <p:cNvSpPr>
            <a:spLocks noGrp="1" noChangeArrowheads="1"/>
          </p:cNvSpPr>
          <p:nvPr>
            <p:ph type="body" idx="1"/>
          </p:nvPr>
        </p:nvSpPr>
        <p:spPr>
          <a:xfrm>
            <a:off x="925513" y="4362450"/>
            <a:ext cx="5006975" cy="40782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sz="1400" b="1">
                <a:latin typeface="Comic Sans MS" charset="0"/>
                <a:ea typeface="ＭＳ Ｐゴシック" charset="0"/>
                <a:cs typeface="ＭＳ Ｐゴシック" charset="0"/>
              </a:rPr>
              <a:t>Introduction</a:t>
            </a:r>
          </a:p>
          <a:p>
            <a:pPr eaLnBrk="1" hangingPunct="1"/>
            <a:endParaRPr lang="en-GB" sz="1400" b="1">
              <a:latin typeface="Comic Sans MS" charset="0"/>
              <a:ea typeface="ＭＳ Ｐゴシック" charset="0"/>
              <a:cs typeface="ＭＳ Ｐゴシック" charset="0"/>
            </a:endParaRPr>
          </a:p>
          <a:p>
            <a:pPr eaLnBrk="1" hangingPunct="1"/>
            <a:r>
              <a:rPr lang="en-GB" sz="1400" b="1">
                <a:latin typeface="Comic Sans MS" charset="0"/>
                <a:ea typeface="ＭＳ Ｐゴシック" charset="0"/>
                <a:cs typeface="ＭＳ Ｐゴシック" charset="0"/>
              </a:rPr>
              <a:t>Overview of the system</a:t>
            </a:r>
          </a:p>
          <a:p>
            <a:pPr eaLnBrk="1" hangingPunct="1"/>
            <a:endParaRPr lang="en-GB" sz="1400" b="1">
              <a:latin typeface="Comic Sans MS" charset="0"/>
              <a:ea typeface="ＭＳ Ｐゴシック" charset="0"/>
              <a:cs typeface="ＭＳ Ｐゴシック" charset="0"/>
            </a:endParaRPr>
          </a:p>
          <a:p>
            <a:pPr eaLnBrk="1" hangingPunct="1"/>
            <a:r>
              <a:rPr lang="en-GB" sz="1400" b="1">
                <a:latin typeface="Comic Sans MS" charset="0"/>
                <a:ea typeface="ＭＳ Ｐゴシック" charset="0"/>
                <a:cs typeface="ＭＳ Ｐゴシック" charset="0"/>
              </a:rPr>
              <a:t>Physics outcomes from this meeting important</a:t>
            </a:r>
          </a:p>
          <a:p>
            <a:pPr eaLnBrk="1" hangingPunct="1"/>
            <a:r>
              <a:rPr lang="en-GB" sz="1400" b="1">
                <a:latin typeface="Comic Sans MS" charset="0"/>
                <a:ea typeface="ＭＳ Ｐゴシック" charset="0"/>
                <a:cs typeface="ＭＳ Ｐゴシック" charset="0"/>
              </a:rPr>
              <a:t>	define physics case</a:t>
            </a:r>
          </a:p>
          <a:p>
            <a:pPr eaLnBrk="1" hangingPunct="1"/>
            <a:r>
              <a:rPr lang="en-GB" sz="1400" b="1">
                <a:latin typeface="Comic Sans MS" charset="0"/>
                <a:ea typeface="ＭＳ Ｐゴシック" charset="0"/>
                <a:cs typeface="ＭＳ Ｐゴシック" charset="0"/>
              </a:rPr>
              <a:t>	experimental constraints</a:t>
            </a:r>
          </a:p>
          <a:p>
            <a:pPr eaLnBrk="1" hangingPunct="1"/>
            <a:r>
              <a:rPr lang="en-GB" sz="1400" b="1">
                <a:latin typeface="Comic Sans MS" charset="0"/>
                <a:ea typeface="ＭＳ Ｐゴシック" charset="0"/>
                <a:cs typeface="ＭＳ Ｐゴシック" charset="0"/>
              </a:rPr>
              <a:t>	range of experiments</a:t>
            </a:r>
          </a:p>
          <a:p>
            <a:pPr eaLnBrk="1" hangingPunct="1"/>
            <a:r>
              <a:rPr lang="en-GB" sz="1400" b="1">
                <a:latin typeface="Comic Sans MS" charset="0"/>
                <a:ea typeface="ＭＳ Ｐゴシック" charset="0"/>
                <a:cs typeface="ＭＳ Ｐゴシック" charset="0"/>
              </a:rPr>
              <a:t>	key experiments demonstrator/full array</a:t>
            </a:r>
          </a:p>
          <a:p>
            <a:pPr eaLnBrk="1" hangingPunct="1"/>
            <a:r>
              <a:rPr lang="en-GB" sz="1400" b="1">
                <a:latin typeface="Comic Sans MS" charset="0"/>
                <a:ea typeface="ＭＳ Ｐゴシック" charset="0"/>
                <a:cs typeface="ＭＳ Ｐゴシック" charset="0"/>
              </a:rPr>
              <a:t>	meeting</a:t>
            </a:r>
          </a:p>
          <a:p>
            <a:pPr eaLnBrk="1" hangingPunct="1"/>
            <a:r>
              <a:rPr lang="en-GB" sz="1400" b="1">
                <a:latin typeface="Comic Sans MS" charset="0"/>
                <a:ea typeface="ＭＳ Ｐゴシック" charset="0"/>
                <a:cs typeface="ＭＳ Ｐゴシック" charset="0"/>
              </a:rPr>
              <a:t>Key design parameters Before too late</a:t>
            </a:r>
          </a:p>
          <a:p>
            <a:pPr eaLnBrk="1" hangingPunct="1"/>
            <a:r>
              <a:rPr lang="en-GB" sz="1400" b="1">
                <a:latin typeface="Comic Sans MS" charset="0"/>
                <a:ea typeface="ＭＳ Ｐゴシック" charset="0"/>
                <a:cs typeface="ＭＳ Ｐゴシック" charset="0"/>
              </a:rPr>
              <a:t>120/180 decision</a:t>
            </a:r>
          </a:p>
          <a:p>
            <a:pPr eaLnBrk="1" hangingPunct="1"/>
            <a:endParaRPr lang="en-GB" sz="1400" b="1">
              <a:latin typeface="Comic Sans MS" charset="0"/>
              <a:ea typeface="ＭＳ Ｐゴシック" charset="0"/>
              <a:cs typeface="ＭＳ Ｐゴシック" charset="0"/>
            </a:endParaRPr>
          </a:p>
          <a:p>
            <a:pPr eaLnBrk="1" hangingPunct="1"/>
            <a:endParaRPr lang="en-GB" sz="1400" b="1">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483101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8279"/>
          </a:xfrm>
        </p:spPr>
        <p:txBody>
          <a:bodyPr wrap="square" lIns="90000" tIns="45000" rIns="90000" bIns="45000" anchor="t"/>
          <a:lstStyle/>
          <a:p>
            <a:pPr marL="0" marR="0" lvl="0" indent="0" algn="l" defTabSz="914400" rtl="0" eaLnBrk="1" fontAlgn="auto" latinLnBrk="0" hangingPunct="1">
              <a:lnSpc>
                <a:spcPct val="100000"/>
              </a:lnSpc>
              <a:spcBef>
                <a:spcPts val="0"/>
              </a:spcBef>
              <a:spcAft>
                <a:spcPts val="0"/>
              </a:spcAft>
              <a:buClrTx/>
              <a:buSzTx/>
              <a:buFontTx/>
              <a:buNone/>
              <a:tabLst/>
              <a:defRPr/>
            </a:pPr>
            <a:fld id="{15151DDF-7A1A-441A-B324-6ED5FA7CC6FF}" type="slidenum">
              <a:rPr kumimoji="0" lang="en-non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none" sz="1200" b="0" i="0" u="none" strike="noStrike" kern="1200" cap="none" spc="0" normalizeH="0" baseline="0" noProof="0">
              <a:ln>
                <a:noFill/>
              </a:ln>
              <a:solidFill>
                <a:srgbClr val="000000"/>
              </a:solidFill>
              <a:effectLst/>
              <a:uLnTx/>
              <a:uFillTx/>
              <a:latin typeface="Arial"/>
              <a:ea typeface="ＭＳ Ｐゴシック"/>
              <a:cs typeface="Tahoma" pitchFamily="2"/>
            </a:endParaRPr>
          </a:p>
        </p:txBody>
      </p:sp>
      <p:sp>
        <p:nvSpPr>
          <p:cNvPr id="8" name="Slide Number Placehold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0436F4F-EA44-4442-A5E0-DB3C3C3AB8E0}" type="slidenum">
              <a:rPr kumimoji="0" lang="en-non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non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p:cNvSpPr>
            <a:spLocks noGrp="1" noRot="1" noChangeAspect="1" noResize="1"/>
          </p:cNvSpPr>
          <p:nvPr>
            <p:ph type="sldImg"/>
          </p:nvPr>
        </p:nvSpPr>
        <p:spPr>
          <a:xfrm>
            <a:off x="1371600" y="1143000"/>
            <a:ext cx="4114800" cy="3086100"/>
          </a:xfrm>
          <a:solidFill>
            <a:srgbClr val="CFE7F5"/>
          </a:solidFill>
          <a:ln w="25400">
            <a:solidFill>
              <a:srgbClr val="808080"/>
            </a:solidFill>
            <a:prstDash val="solid"/>
          </a:ln>
        </p:spPr>
      </p:sp>
      <p:sp>
        <p:nvSpPr>
          <p:cNvPr id="3" name="Notes Placeholder 2"/>
          <p:cNvSpPr txBox="1">
            <a:spLocks noGrp="1"/>
          </p:cNvSpPr>
          <p:nvPr>
            <p:ph type="body" sz="quarter" idx="1"/>
          </p:nvPr>
        </p:nvSpPr>
        <p:spPr>
          <a:xfrm>
            <a:off x="685799" y="4400639"/>
            <a:ext cx="5486040" cy="3600000"/>
          </a:xfrm>
        </p:spPr>
        <p:txBody>
          <a:bodyPr vert="horz" wrap="square" lIns="90000" tIns="45000" rIns="90000" bIns="45000" anchor="t">
            <a:noAutofit/>
          </a:bodyPr>
          <a:lstStyle/>
          <a:p>
            <a:pPr lvl="0" rtl="0"/>
            <a:r>
              <a:rPr lang="en-none">
                <a:ea typeface="ＭＳ Ｐゴシック" pitchFamily="2"/>
              </a:rPr>
              <a:t>ADD some coments what you think it is essential to mention</a:t>
            </a:r>
          </a:p>
        </p:txBody>
      </p:sp>
    </p:spTree>
    <p:extLst>
      <p:ext uri="{BB962C8B-B14F-4D97-AF65-F5344CB8AC3E}">
        <p14:creationId xmlns:p14="http://schemas.microsoft.com/office/powerpoint/2010/main" val="955018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5C6C222-5A8F-4B7C-B8F6-107371D2AA45}" type="slidenum">
              <a:rPr kumimoji="0" lang="en-none" sz="1400" b="0" i="0" u="none" strike="noStrike" kern="1200" cap="none" spc="0" normalizeH="0" baseline="0" noProof="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none" sz="1400" b="0" i="0" u="none" strike="noStrike" kern="1200" cap="none" spc="0" normalizeH="0" baseline="0" noProof="0">
              <a:ln>
                <a:noFill/>
              </a:ln>
              <a:solidFill>
                <a:prstClr val="black"/>
              </a:solidFill>
              <a:effectLst/>
              <a:uLnTx/>
              <a:uFillTx/>
              <a:latin typeface="Times New Roman" pitchFamily="18"/>
              <a:cs typeface="Tahoma" pitchFamily="2"/>
            </a:endParaRPr>
          </a:p>
        </p:txBody>
      </p:sp>
      <p:sp>
        <p:nvSpPr>
          <p:cNvPr id="2" name="Slide Image Placeholder 1"/>
          <p:cNvSpPr>
            <a:spLocks noGrp="1" noRot="1" noChangeAspect="1" noResize="1"/>
          </p:cNvSpPr>
          <p:nvPr>
            <p:ph type="sldImg"/>
          </p:nvPr>
        </p:nvSpPr>
        <p:spPr>
          <a:xfrm>
            <a:off x="1106488" y="812800"/>
            <a:ext cx="5345112" cy="4008438"/>
          </a:xfrm>
          <a:solidFill>
            <a:srgbClr val="CFE7F5"/>
          </a:solidFill>
          <a:ln w="25400">
            <a:solidFill>
              <a:srgbClr val="808080"/>
            </a:solidFill>
            <a:prstDash val="solid"/>
          </a:ln>
        </p:spPr>
      </p:sp>
      <p:sp>
        <p:nvSpPr>
          <p:cNvPr id="3" name="Notes Placeholder 2"/>
          <p:cNvSpPr txBox="1">
            <a:spLocks noGrp="1"/>
          </p:cNvSpPr>
          <p:nvPr>
            <p:ph type="body" sz="quarter" idx="1"/>
          </p:nvPr>
        </p:nvSpPr>
        <p:spPr/>
        <p:txBody>
          <a:bodyPr vert="horz"/>
          <a:lstStyle/>
          <a:p>
            <a:pPr rtl="0"/>
            <a:endParaRPr lang="en-none"/>
          </a:p>
        </p:txBody>
      </p:sp>
    </p:spTree>
    <p:extLst>
      <p:ext uri="{BB962C8B-B14F-4D97-AF65-F5344CB8AC3E}">
        <p14:creationId xmlns:p14="http://schemas.microsoft.com/office/powerpoint/2010/main" val="262576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1371600" y="1143000"/>
            <a:ext cx="4114800" cy="3086100"/>
          </a:xfrm>
          <a:prstGeom prst="rect">
            <a:avLst/>
          </a:prstGeom>
          <a:ln w="0">
            <a:noFill/>
          </a:ln>
        </p:spPr>
      </p:sp>
      <p:sp>
        <p:nvSpPr>
          <p:cNvPr id="7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GB" sz="2000" b="0" strike="noStrike" spc="-1">
                <a:latin typeface="Arial"/>
                <a:ea typeface="ＭＳ Ｐゴシック"/>
              </a:rPr>
              <a:t>ADD some coments what you think it is essential to mention</a:t>
            </a:r>
            <a:endParaRPr lang="en-US" sz="2000" b="0" strike="noStrike" spc="-1">
              <a:latin typeface="Arial"/>
            </a:endParaRPr>
          </a:p>
        </p:txBody>
      </p:sp>
      <p:sp>
        <p:nvSpPr>
          <p:cNvPr id="78" name="PlaceHolder 3"/>
          <p:cNvSpPr>
            <a:spLocks noGrp="1"/>
          </p:cNvSpPr>
          <p:nvPr>
            <p:ph type="sldNum" idx="7"/>
          </p:nvPr>
        </p:nvSpPr>
        <p:spPr>
          <a:xfrm>
            <a:off x="3884760" y="8685360"/>
            <a:ext cx="2971440" cy="458280"/>
          </a:xfrm>
          <a:prstGeom prst="rect">
            <a:avLst/>
          </a:prstGeom>
          <a:noFill/>
          <a:ln w="0">
            <a:noFill/>
          </a:ln>
        </p:spPr>
        <p:txBody>
          <a:bodyPr anchor="b">
            <a:noAutofit/>
          </a:bodyPr>
          <a:lstStyle>
            <a:lvl1pPr algn="r">
              <a:lnSpc>
                <a:spcPct val="100000"/>
              </a:lnSpc>
              <a:buNone/>
              <a:defRPr lang="es-ES" sz="1200" b="0" strike="noStrike" spc="-1">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823602-5096-4C63-918D-CF98AC71581A}" type="slidenum">
              <a:rPr kumimoji="0" lang="es-ES" sz="1200" b="0" i="0" u="none" strike="noStrike" kern="1200" cap="none" spc="-1" normalizeH="0" baseline="0" noProof="0">
                <a:ln>
                  <a:noFill/>
                </a:ln>
                <a:solidFill>
                  <a:srgbClr val="000000"/>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extLst>
      <p:ext uri="{BB962C8B-B14F-4D97-AF65-F5344CB8AC3E}">
        <p14:creationId xmlns:p14="http://schemas.microsoft.com/office/powerpoint/2010/main" val="2569037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noRot="1" noChangeAspect="1"/>
          </p:cNvSpPr>
          <p:nvPr>
            <p:ph type="sldImg"/>
          </p:nvPr>
        </p:nvSpPr>
        <p:spPr>
          <a:xfrm>
            <a:off x="1371600" y="1143000"/>
            <a:ext cx="4114800" cy="3086100"/>
          </a:xfrm>
          <a:prstGeom prst="rect">
            <a:avLst/>
          </a:prstGeom>
          <a:ln w="0">
            <a:noFill/>
          </a:ln>
        </p:spPr>
      </p:sp>
      <p:sp>
        <p:nvSpPr>
          <p:cNvPr id="8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GB" sz="2000" b="0" strike="noStrike" spc="-1">
                <a:latin typeface="Arial"/>
                <a:ea typeface="ＭＳ Ｐゴシック"/>
              </a:rPr>
              <a:t>ADD some coments what you think it is essential to mention</a:t>
            </a:r>
            <a:endParaRPr lang="en-US" sz="2000" b="0" strike="noStrike" spc="-1">
              <a:latin typeface="Arial"/>
            </a:endParaRPr>
          </a:p>
        </p:txBody>
      </p:sp>
      <p:sp>
        <p:nvSpPr>
          <p:cNvPr id="81" name="PlaceHolder 3"/>
          <p:cNvSpPr>
            <a:spLocks noGrp="1"/>
          </p:cNvSpPr>
          <p:nvPr>
            <p:ph type="sldNum" idx="8"/>
          </p:nvPr>
        </p:nvSpPr>
        <p:spPr>
          <a:xfrm>
            <a:off x="3884760" y="8685360"/>
            <a:ext cx="2971440" cy="458280"/>
          </a:xfrm>
          <a:prstGeom prst="rect">
            <a:avLst/>
          </a:prstGeom>
          <a:noFill/>
          <a:ln w="0">
            <a:noFill/>
          </a:ln>
        </p:spPr>
        <p:txBody>
          <a:bodyPr anchor="b">
            <a:noAutofit/>
          </a:bodyPr>
          <a:lstStyle>
            <a:lvl1pPr algn="r">
              <a:lnSpc>
                <a:spcPct val="100000"/>
              </a:lnSpc>
              <a:buNone/>
              <a:defRPr lang="es-ES" sz="1200" b="0" strike="noStrike" spc="-1">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DC0F2B1-7D64-4B46-B61C-13F12B359F3C}" type="slidenum">
              <a:rPr kumimoji="0" lang="es-ES" sz="1200" b="0" i="0" u="none" strike="noStrike" kern="1200" cap="none" spc="-1" normalizeH="0" baseline="0" noProof="0">
                <a:ln>
                  <a:noFill/>
                </a:ln>
                <a:solidFill>
                  <a:srgbClr val="000000"/>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extLst>
      <p:ext uri="{BB962C8B-B14F-4D97-AF65-F5344CB8AC3E}">
        <p14:creationId xmlns:p14="http://schemas.microsoft.com/office/powerpoint/2010/main" val="1320863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Los puntos más importantes a mencionar son:</a:t>
            </a:r>
            <a:endParaRPr/>
          </a:p>
          <a:p>
            <a:pPr marL="457200" lvl="0" indent="-317500" algn="l" rtl="0">
              <a:spcBef>
                <a:spcPts val="0"/>
              </a:spcBef>
              <a:spcAft>
                <a:spcPts val="0"/>
              </a:spcAft>
              <a:buSzPts val="1400"/>
              <a:buChar char="-"/>
            </a:pPr>
            <a:r>
              <a:rPr lang="en-GB"/>
              <a:t>que las reacciones de captura neutrónica juegan un papel clave para entender la síntesis de los elementos pesado en el universo.</a:t>
            </a:r>
            <a:endParaRPr/>
          </a:p>
          <a:p>
            <a:pPr marL="457200" lvl="0" indent="-317500" algn="l" rtl="0">
              <a:spcBef>
                <a:spcPts val="0"/>
              </a:spcBef>
              <a:spcAft>
                <a:spcPts val="0"/>
              </a:spcAft>
              <a:buSzPts val="1400"/>
              <a:buChar char="-"/>
            </a:pPr>
            <a:r>
              <a:rPr lang="en-GB"/>
              <a:t>Nuestra línea de investigación se centra en el proceso-s, en el que todavía quedan muchos rates (n,g) estelares (MACS=Maxwellian Averaged cross-section) por medir con precisión, en especial los isótopos inestables que actuan con branching points.</a:t>
            </a:r>
            <a:endParaRPr/>
          </a:p>
          <a:p>
            <a:pPr marL="457200" lvl="0" indent="-317500" algn="l" rtl="0">
              <a:spcBef>
                <a:spcPts val="0"/>
              </a:spcBef>
              <a:spcAft>
                <a:spcPts val="0"/>
              </a:spcAft>
              <a:buSzPts val="1400"/>
              <a:buChar char="-"/>
            </a:pPr>
            <a:r>
              <a:rPr lang="en-GB"/>
              <a:t>Más recientemente, con la aparición en la literatura del proceso-i, que se caracteriza por densidades de neutrones intermedias, también ha surgido el interés por hacer medidas</a:t>
            </a:r>
            <a:endParaRPr/>
          </a:p>
          <a:p>
            <a:pPr marL="457200" lvl="0" indent="0" algn="l" rtl="0">
              <a:spcBef>
                <a:spcPts val="0"/>
              </a:spcBef>
              <a:spcAft>
                <a:spcPts val="0"/>
              </a:spcAft>
              <a:buNone/>
            </a:pPr>
            <a:r>
              <a:rPr lang="en-GB"/>
              <a:t>(n,g) de núcleos más n-rich relevantes en este proceso.</a:t>
            </a: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A modo de motivación para mi charla, centrada en medidas de activación, es importante mencionar que la sensibilidad actual de la técnica TOF, de la que habla Javi, está limitada para casos de targets inestables en los que es dificil conseguir suficiente masa y una posible técnica complementaria más sensible es medir directamente las MACS por activación utilizando</a:t>
            </a:r>
            <a:endParaRPr/>
          </a:p>
          <a:p>
            <a:pPr marL="0" lvl="0" indent="0" algn="l" rtl="0">
              <a:spcBef>
                <a:spcPts val="0"/>
              </a:spcBef>
              <a:spcAft>
                <a:spcPts val="0"/>
              </a:spcAft>
              <a:buNone/>
            </a:pPr>
            <a:r>
              <a:rPr lang="en-GB"/>
              <a:t>haces de neutrones estelares (i.e. cuya distribución en energía se aproxima al  espectro estelar en el que se produce la nucleosíntesis),</a:t>
            </a: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29196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a57fbceb14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g2a57fbceb14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Puntos importantes: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GB"/>
              <a:t>Que trabajamos o colaboramos en dos tipos de instalaciones que permiten hacer haces con un espectro estelar:</a:t>
            </a:r>
            <a:endParaRPr/>
          </a:p>
          <a:p>
            <a:pPr marL="914400" lvl="1" indent="-317500" algn="l" rtl="0">
              <a:spcBef>
                <a:spcPts val="0"/>
              </a:spcBef>
              <a:spcAft>
                <a:spcPts val="0"/>
              </a:spcAft>
              <a:buSzPts val="1400"/>
              <a:buChar char="-"/>
            </a:pPr>
            <a:r>
              <a:rPr lang="en-GB"/>
              <a:t>Aceleradores de baja energía (protones 1900 keV) + reación Li-7(p,n) que producen un espectro a una temperatura de estelar kT = 25 keV (HISPANoS)</a:t>
            </a:r>
            <a:endParaRPr/>
          </a:p>
          <a:p>
            <a:pPr marL="914400" lvl="1" indent="-317500" algn="l" rtl="0">
              <a:spcBef>
                <a:spcPts val="0"/>
              </a:spcBef>
              <a:spcAft>
                <a:spcPts val="0"/>
              </a:spcAft>
              <a:buSzPts val="1400"/>
              <a:buChar char="-"/>
            </a:pPr>
            <a:r>
              <a:rPr lang="en-GB"/>
              <a:t>Aceleradores de media alta energía (DONES, PS-CERN) con los que se puede producir neutrones de alta energía (MeV-GeV), moderarlos y filtrarlos para conformar la distribución aprox. Estelar.</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GB"/>
              <a:t>En cuanto a las líneas en desarrollo y planes de futuro, hay que destacar</a:t>
            </a:r>
            <a:endParaRPr/>
          </a:p>
          <a:p>
            <a:pPr marL="914400" lvl="1" indent="-317500" algn="l" rtl="0">
              <a:spcBef>
                <a:spcPts val="0"/>
              </a:spcBef>
              <a:spcAft>
                <a:spcPts val="0"/>
              </a:spcAft>
              <a:buSzPts val="1400"/>
              <a:buChar char="-"/>
            </a:pPr>
            <a:r>
              <a:rPr lang="en-GB"/>
              <a:t>Nuestra implicación en la nueva instalación de alto flujo de neutrones para activación en CERN: n_TOF-NEAR</a:t>
            </a:r>
            <a:endParaRPr/>
          </a:p>
          <a:p>
            <a:pPr marL="914400" lvl="1" indent="-317500" algn="l" rtl="0">
              <a:spcBef>
                <a:spcPts val="0"/>
              </a:spcBef>
              <a:spcAft>
                <a:spcPts val="0"/>
              </a:spcAft>
              <a:buSzPts val="1400"/>
              <a:buChar char="-"/>
            </a:pPr>
            <a:r>
              <a:rPr lang="en-GB"/>
              <a:t>Y en concreto en el estudio de viabilidad y desarrollo de una estación cíclica que permita acceder a reacciones con productos de reacción (n,g) de vida media corta, fundamental para medir targets radioactivos.</a:t>
            </a:r>
            <a:endParaRPr/>
          </a:p>
          <a:p>
            <a:pPr marL="914400" lvl="1" indent="-317500" algn="l" rtl="0">
              <a:spcBef>
                <a:spcPts val="0"/>
              </a:spcBef>
              <a:spcAft>
                <a:spcPts val="0"/>
              </a:spcAft>
              <a:buSzPts val="1400"/>
              <a:buChar char="-"/>
            </a:pPr>
            <a:r>
              <a:rPr lang="en-GB"/>
              <a:t>Además, trabajamos en establecer una sinergia para producir targets inestables de interés astrofísico en ISOLDE, el año que vienen produciremos Cs-135, para luego medir (n,g) en n_TOF NEAR.</a:t>
            </a:r>
            <a:endParaRPr/>
          </a:p>
          <a:p>
            <a:pPr marL="914400" lvl="1" indent="-317500" algn="l" rtl="0">
              <a:spcBef>
                <a:spcPts val="0"/>
              </a:spcBef>
              <a:spcAft>
                <a:spcPts val="0"/>
              </a:spcAft>
              <a:buSzPts val="1400"/>
              <a:buChar char="-"/>
            </a:pPr>
            <a:r>
              <a:rPr lang="en-GB"/>
              <a:t>Por último, en el contexto del trabajo de FNUC en DONES, estamos trabajando en los cálculos de una estación similar a n_TOF-NEAR en DONES, que permitiría tener un flujo de 2 ordenes de magnitud mayor tanto que NEAR como que la instalación existente en España HiSPANoS-CNA</a:t>
            </a:r>
            <a:endParaRPr/>
          </a:p>
        </p:txBody>
      </p:sp>
      <p:sp>
        <p:nvSpPr>
          <p:cNvPr id="121" name="Google Shape;121;g2a57fbceb14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66364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a3231c6e84_0_7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g2a3231c6e84_0_7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GB" sz="1100">
                <a:latin typeface="Arial"/>
                <a:ea typeface="Arial"/>
                <a:cs typeface="Arial"/>
                <a:sym typeface="Arial"/>
              </a:rPr>
              <a:t>Introduction to seniority: Text on the left</a:t>
            </a:r>
            <a:endParaRPr sz="1100">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r>
              <a:rPr lang="en-GB" sz="1100">
                <a:solidFill>
                  <a:srgbClr val="000009"/>
                </a:solidFill>
                <a:latin typeface="Arial"/>
                <a:ea typeface="Arial"/>
                <a:cs typeface="Arial"/>
                <a:sym typeface="Arial"/>
              </a:rPr>
              <a:t>Image on the right:</a:t>
            </a:r>
            <a:endParaRPr sz="1100">
              <a:solidFill>
                <a:srgbClr val="000009"/>
              </a:solidFill>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en-GB" sz="1100">
                <a:solidFill>
                  <a:srgbClr val="000009"/>
                </a:solidFill>
                <a:latin typeface="Arial"/>
                <a:ea typeface="Arial"/>
                <a:cs typeface="Arial"/>
                <a:sym typeface="Arial"/>
              </a:rPr>
              <a:t>summary of the experimental information available so far on reduced transition probabilities along N=50 isotones (top panels) and </a:t>
            </a:r>
            <a:r>
              <a:rPr lang="en-GB" sz="1100">
                <a:latin typeface="Arial"/>
                <a:ea typeface="Arial"/>
                <a:cs typeface="Arial"/>
                <a:sym typeface="Arial"/>
              </a:rPr>
              <a:t>the Ni isotopes </a:t>
            </a:r>
            <a:r>
              <a:rPr lang="en-GB" sz="1100">
                <a:solidFill>
                  <a:srgbClr val="000009"/>
                </a:solidFill>
                <a:latin typeface="Arial"/>
                <a:ea typeface="Arial"/>
                <a:cs typeface="Arial"/>
                <a:sym typeface="Arial"/>
              </a:rPr>
              <a:t>(bottom panels) compared versus the expected trend </a:t>
            </a:r>
            <a:r>
              <a:rPr lang="en-GB" sz="1100">
                <a:latin typeface="Arial"/>
                <a:ea typeface="Arial"/>
                <a:cs typeface="Arial"/>
                <a:sym typeface="Arial"/>
              </a:rPr>
              <a:t>(based on calculations using realistic effective interactions )</a:t>
            </a: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1100">
              <a:solidFill>
                <a:srgbClr val="000009"/>
              </a:solidFill>
              <a:latin typeface="Arial"/>
              <a:ea typeface="Arial"/>
              <a:cs typeface="Arial"/>
              <a:sym typeface="Arial"/>
            </a:endParaRPr>
          </a:p>
          <a:p>
            <a:pPr marL="0" lvl="0" indent="0" algn="just" rtl="0">
              <a:spcBef>
                <a:spcPts val="0"/>
              </a:spcBef>
              <a:spcAft>
                <a:spcPts val="0"/>
              </a:spcAft>
              <a:buSzPts val="1100"/>
              <a:buNone/>
            </a:pPr>
            <a:r>
              <a:rPr lang="en-GB" sz="1100">
                <a:solidFill>
                  <a:srgbClr val="000009"/>
                </a:solidFill>
                <a:latin typeface="Arial"/>
                <a:ea typeface="Arial"/>
                <a:cs typeface="Arial"/>
                <a:sym typeface="Arial"/>
              </a:rPr>
              <a:t>The experimental data on the N=50 isotones have been interpreted on the basis of realistic shell-model calculations in the fppg proton valence space concluding that seniority is largely conserved in the first proton g9/2 orbital. Although the </a:t>
            </a:r>
            <a:r>
              <a:rPr lang="en-GB" sz="1100">
                <a:latin typeface="Arial"/>
                <a:ea typeface="Arial"/>
                <a:cs typeface="Arial"/>
                <a:sym typeface="Arial"/>
              </a:rPr>
              <a:t>for the Ni isotopes the experimental data es very limited (as shown here) u</a:t>
            </a:r>
            <a:r>
              <a:rPr lang="en-GB" sz="1100">
                <a:solidFill>
                  <a:srgbClr val="000009"/>
                </a:solidFill>
                <a:latin typeface="Arial"/>
                <a:ea typeface="Arial"/>
                <a:cs typeface="Arial"/>
                <a:sym typeface="Arial"/>
              </a:rPr>
              <a:t>sing the results of N=50 isotones as testing ground for the residual interaction in the valence-mirror symmetry partners, the shell model calculations have in the fppg neutron valence space, s</a:t>
            </a:r>
            <a:r>
              <a:rPr lang="en-GB" sz="1100">
                <a:latin typeface="Arial"/>
                <a:ea typeface="Arial"/>
                <a:cs typeface="Arial"/>
                <a:sym typeface="Arial"/>
              </a:rPr>
              <a:t>how t</a:t>
            </a:r>
            <a:r>
              <a:rPr lang="en-GB" sz="1100">
                <a:solidFill>
                  <a:srgbClr val="000009"/>
                </a:solidFill>
                <a:latin typeface="Arial"/>
                <a:ea typeface="Arial"/>
                <a:cs typeface="Arial"/>
                <a:sym typeface="Arial"/>
              </a:rPr>
              <a:t>he same trend toward the fill-up of the g9/2 orbital: a maximum</a:t>
            </a:r>
            <a:r>
              <a:rPr lang="en-GB" sz="1100">
                <a:latin typeface="Arial"/>
                <a:ea typeface="Arial"/>
                <a:cs typeface="Arial"/>
                <a:sym typeface="Arial"/>
              </a:rPr>
              <a:t> for the 2+ → 0+ transitions and a minimum for the other transitions </a:t>
            </a:r>
            <a:r>
              <a:rPr lang="en-GB" sz="1100">
                <a:solidFill>
                  <a:srgbClr val="000009"/>
                </a:solidFill>
                <a:latin typeface="Arial"/>
                <a:ea typeface="Arial"/>
                <a:cs typeface="Arial"/>
                <a:sym typeface="Arial"/>
              </a:rPr>
              <a:t>towards the middle of the filling of the orbital</a:t>
            </a:r>
            <a:r>
              <a:rPr lang="en-GB" sz="1100">
                <a:latin typeface="Arial"/>
                <a:ea typeface="Arial"/>
                <a:cs typeface="Arial"/>
                <a:sym typeface="Arial"/>
              </a:rPr>
              <a:t>, predicting the seniority conservation for Ni isotopes, in contradiction with the previous calculations mentioned. </a:t>
            </a:r>
            <a:endParaRPr sz="1100">
              <a:latin typeface="Arial"/>
              <a:ea typeface="Arial"/>
              <a:cs typeface="Arial"/>
              <a:sym typeface="Arial"/>
            </a:endParaRPr>
          </a:p>
          <a:p>
            <a:pPr marL="0" lvl="0" indent="0" algn="just" rtl="0">
              <a:spcBef>
                <a:spcPts val="0"/>
              </a:spcBef>
              <a:spcAft>
                <a:spcPts val="0"/>
              </a:spcAft>
              <a:buSzPts val="1100"/>
              <a:buNone/>
            </a:pP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en-GB" sz="1100">
                <a:latin typeface="Arial"/>
                <a:ea typeface="Arial"/>
                <a:cs typeface="Arial"/>
                <a:sym typeface="Arial"/>
              </a:rPr>
              <a:t>Limited experimental information for the Z=28 isotopes, experimental studies on going:</a:t>
            </a:r>
            <a:endParaRPr sz="1100">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r>
              <a:rPr lang="en-GB" sz="1100">
                <a:latin typeface="Arial"/>
                <a:ea typeface="Arial"/>
                <a:cs typeface="Arial"/>
                <a:sym typeface="Arial"/>
              </a:rPr>
              <a:t>Lifetime measurements:</a:t>
            </a:r>
            <a:endParaRPr sz="1100">
              <a:latin typeface="Arial"/>
              <a:ea typeface="Arial"/>
              <a:cs typeface="Arial"/>
              <a:sym typeface="Arial"/>
            </a:endParaRPr>
          </a:p>
          <a:p>
            <a:pPr marL="0" lvl="0" indent="0" algn="just" rtl="0">
              <a:spcBef>
                <a:spcPts val="0"/>
              </a:spcBef>
              <a:spcAft>
                <a:spcPts val="0"/>
              </a:spcAft>
              <a:buSzPts val="1100"/>
              <a:buNone/>
            </a:pPr>
            <a:r>
              <a:rPr lang="en-GB" sz="1100" b="1" baseline="30000">
                <a:solidFill>
                  <a:srgbClr val="000009"/>
                </a:solidFill>
                <a:latin typeface="Open Sans"/>
                <a:ea typeface="Open Sans"/>
                <a:cs typeface="Open Sans"/>
                <a:sym typeface="Open Sans"/>
              </a:rPr>
              <a:t>68,70</a:t>
            </a:r>
            <a:r>
              <a:rPr lang="en-GB" sz="1100" b="1">
                <a:solidFill>
                  <a:srgbClr val="000009"/>
                </a:solidFill>
                <a:latin typeface="Open Sans"/>
                <a:ea typeface="Open Sans"/>
                <a:cs typeface="Open Sans"/>
                <a:sym typeface="Open Sans"/>
              </a:rPr>
              <a:t>Ni (4+): Multinucleon transfer reaction at LNL</a:t>
            </a:r>
            <a:endParaRPr sz="1100" b="1">
              <a:solidFill>
                <a:srgbClr val="000009"/>
              </a:solidFill>
              <a:latin typeface="Open Sans"/>
              <a:ea typeface="Open Sans"/>
              <a:cs typeface="Open Sans"/>
              <a:sym typeface="Open Sans"/>
            </a:endParaRPr>
          </a:p>
          <a:p>
            <a:pPr marL="0" lvl="0" indent="0" algn="just" rtl="0">
              <a:spcBef>
                <a:spcPts val="0"/>
              </a:spcBef>
              <a:spcAft>
                <a:spcPts val="0"/>
              </a:spcAft>
              <a:buClr>
                <a:srgbClr val="A1E8D9"/>
              </a:buClr>
              <a:buSzPts val="1100"/>
              <a:buFont typeface="Arial"/>
              <a:buNone/>
            </a:pPr>
            <a:r>
              <a:rPr lang="en-GB" sz="1100">
                <a:solidFill>
                  <a:srgbClr val="000009"/>
                </a:solidFill>
                <a:latin typeface="Open Sans"/>
                <a:ea typeface="Open Sans"/>
                <a:cs typeface="Open Sans"/>
                <a:sym typeface="Open Sans"/>
              </a:rPr>
              <a:t>Benchmark for the collectivity in the region to shed light on the seniority scheme validity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 </a:t>
            </a:r>
            <a:endParaRPr sz="900" i="1">
              <a:latin typeface="Arial"/>
              <a:ea typeface="Arial"/>
              <a:cs typeface="Arial"/>
              <a:sym typeface="Arial"/>
            </a:endParaRPr>
          </a:p>
          <a:p>
            <a:pPr marL="0" lvl="0" indent="0" algn="just" rtl="0">
              <a:spcBef>
                <a:spcPts val="0"/>
              </a:spcBef>
              <a:spcAft>
                <a:spcPts val="0"/>
              </a:spcAft>
              <a:buSzPts val="1100"/>
              <a:buNone/>
            </a:pPr>
            <a:endParaRPr sz="1100" b="1" baseline="30000">
              <a:solidFill>
                <a:srgbClr val="000009"/>
              </a:solidFill>
              <a:latin typeface="Open Sans"/>
              <a:ea typeface="Open Sans"/>
              <a:cs typeface="Open Sans"/>
              <a:sym typeface="Open Sans"/>
            </a:endParaRPr>
          </a:p>
          <a:p>
            <a:pPr marL="0" lvl="0" indent="0" algn="just" rtl="0">
              <a:spcBef>
                <a:spcPts val="0"/>
              </a:spcBef>
              <a:spcAft>
                <a:spcPts val="0"/>
              </a:spcAft>
              <a:buClr>
                <a:srgbClr val="A1E8D9"/>
              </a:buClr>
              <a:buSzPts val="1100"/>
              <a:buFont typeface="Arial"/>
              <a:buNone/>
            </a:pPr>
            <a:r>
              <a:rPr lang="en-GB" sz="1100" b="1" baseline="30000">
                <a:solidFill>
                  <a:srgbClr val="000009"/>
                </a:solidFill>
                <a:latin typeface="Open Sans"/>
                <a:ea typeface="Open Sans"/>
                <a:cs typeface="Open Sans"/>
                <a:sym typeface="Open Sans"/>
              </a:rPr>
              <a:t>70,72,74</a:t>
            </a:r>
            <a:r>
              <a:rPr lang="en-GB" sz="1100" b="1">
                <a:solidFill>
                  <a:srgbClr val="000009"/>
                </a:solidFill>
                <a:latin typeface="Open Sans"/>
                <a:ea typeface="Open Sans"/>
                <a:cs typeface="Open Sans"/>
                <a:sym typeface="Open Sans"/>
              </a:rPr>
              <a:t>Ni (4+): Fragmentation at RIBF in RIKEN</a:t>
            </a:r>
            <a:endParaRPr sz="1100" b="1">
              <a:solidFill>
                <a:srgbClr val="000009"/>
              </a:solidFill>
              <a:latin typeface="Open Sans"/>
              <a:ea typeface="Open Sans"/>
              <a:cs typeface="Open Sans"/>
              <a:sym typeface="Open Sans"/>
            </a:endParaRPr>
          </a:p>
          <a:p>
            <a:pPr marL="0" lvl="0" indent="0" algn="just" rtl="0">
              <a:spcBef>
                <a:spcPts val="0"/>
              </a:spcBef>
              <a:spcAft>
                <a:spcPts val="0"/>
              </a:spcAft>
              <a:buSzPts val="1100"/>
              <a:buNone/>
            </a:pPr>
            <a:r>
              <a:rPr lang="en-GB" sz="1100">
                <a:solidFill>
                  <a:srgbClr val="000009"/>
                </a:solidFill>
                <a:latin typeface="Open Sans"/>
                <a:ea typeface="Open Sans"/>
                <a:cs typeface="Open Sans"/>
                <a:sym typeface="Open Sans"/>
              </a:rPr>
              <a:t>Validity of the seniority scheme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a:t>
            </a:r>
            <a:endParaRPr sz="1100">
              <a:solidFill>
                <a:srgbClr val="000009"/>
              </a:solidFill>
              <a:latin typeface="Open Sans"/>
              <a:ea typeface="Open Sans"/>
              <a:cs typeface="Open Sans"/>
              <a:sym typeface="Open Sans"/>
            </a:endParaRPr>
          </a:p>
          <a:p>
            <a:pPr marL="0" lvl="0" indent="0" algn="just" rtl="0">
              <a:spcBef>
                <a:spcPts val="0"/>
              </a:spcBef>
              <a:spcAft>
                <a:spcPts val="0"/>
              </a:spcAft>
              <a:buClr>
                <a:srgbClr val="A1E8D9"/>
              </a:buClr>
              <a:buSzPts val="1100"/>
              <a:buFont typeface="Arial"/>
              <a:buNone/>
            </a:pPr>
            <a:endParaRPr sz="1100">
              <a:solidFill>
                <a:srgbClr val="000009"/>
              </a:solidFill>
              <a:latin typeface="Open Sans"/>
              <a:ea typeface="Open Sans"/>
              <a:cs typeface="Open Sans"/>
              <a:sym typeface="Open Sans"/>
            </a:endParaRPr>
          </a:p>
          <a:p>
            <a:pPr marL="0" lvl="0" indent="0" algn="just" rtl="0">
              <a:spcBef>
                <a:spcPts val="0"/>
              </a:spcBef>
              <a:spcAft>
                <a:spcPts val="0"/>
              </a:spcAft>
              <a:buClr>
                <a:srgbClr val="A1E8D9"/>
              </a:buClr>
              <a:buSzPts val="1100"/>
              <a:buFont typeface="Arial"/>
              <a:buNone/>
            </a:pPr>
            <a:r>
              <a:rPr lang="en-GB" sz="1100" b="1" baseline="30000">
                <a:solidFill>
                  <a:srgbClr val="000009"/>
                </a:solidFill>
                <a:latin typeface="Open Sans"/>
                <a:ea typeface="Open Sans"/>
                <a:cs typeface="Open Sans"/>
                <a:sym typeface="Open Sans"/>
              </a:rPr>
              <a:t>94</a:t>
            </a:r>
            <a:r>
              <a:rPr lang="en-GB" sz="1100" b="1">
                <a:solidFill>
                  <a:srgbClr val="000009"/>
                </a:solidFill>
                <a:latin typeface="Open Sans"/>
                <a:ea typeface="Open Sans"/>
                <a:cs typeface="Open Sans"/>
                <a:sym typeface="Open Sans"/>
              </a:rPr>
              <a:t>Ru,</a:t>
            </a:r>
            <a:r>
              <a:rPr lang="en-GB" sz="1100" b="1" baseline="30000">
                <a:solidFill>
                  <a:srgbClr val="000009"/>
                </a:solidFill>
                <a:latin typeface="Open Sans"/>
                <a:ea typeface="Open Sans"/>
                <a:cs typeface="Open Sans"/>
                <a:sym typeface="Open Sans"/>
              </a:rPr>
              <a:t>96</a:t>
            </a:r>
            <a:r>
              <a:rPr lang="en-GB" sz="1100" b="1">
                <a:solidFill>
                  <a:srgbClr val="000009"/>
                </a:solidFill>
                <a:latin typeface="Open Sans"/>
                <a:ea typeface="Open Sans"/>
                <a:cs typeface="Open Sans"/>
                <a:sym typeface="Open Sans"/>
              </a:rPr>
              <a:t>Pd,</a:t>
            </a:r>
            <a:r>
              <a:rPr lang="en-GB" sz="1100" b="1" baseline="30000">
                <a:solidFill>
                  <a:srgbClr val="000009"/>
                </a:solidFill>
                <a:latin typeface="Open Sans"/>
                <a:ea typeface="Open Sans"/>
                <a:cs typeface="Open Sans"/>
                <a:sym typeface="Open Sans"/>
              </a:rPr>
              <a:t>98</a:t>
            </a:r>
            <a:r>
              <a:rPr lang="en-GB" sz="1100" b="1">
                <a:solidFill>
                  <a:srgbClr val="000009"/>
                </a:solidFill>
                <a:latin typeface="Open Sans"/>
                <a:ea typeface="Open Sans"/>
                <a:cs typeface="Open Sans"/>
                <a:sym typeface="Open Sans"/>
              </a:rPr>
              <a:t>Cd(2+): Fragmentation at RIBF in RIKEN</a:t>
            </a:r>
            <a:endParaRPr>
              <a:latin typeface="Open Sans"/>
              <a:ea typeface="Open Sans"/>
              <a:cs typeface="Open Sans"/>
              <a:sym typeface="Open Sans"/>
            </a:endParaRPr>
          </a:p>
          <a:p>
            <a:pPr marL="0" lvl="0" indent="0" algn="just" rtl="0">
              <a:spcBef>
                <a:spcPts val="0"/>
              </a:spcBef>
              <a:spcAft>
                <a:spcPts val="0"/>
              </a:spcAft>
              <a:buClr>
                <a:schemeClr val="dk1"/>
              </a:buClr>
              <a:buSzPts val="1200"/>
              <a:buFont typeface="Open Sans"/>
              <a:buNone/>
            </a:pPr>
            <a:r>
              <a:rPr lang="en-GB">
                <a:latin typeface="Open Sans"/>
                <a:ea typeface="Open Sans"/>
                <a:cs typeface="Open Sans"/>
                <a:sym typeface="Open Sans"/>
              </a:rPr>
              <a:t>Experimental determination for the reduced transition probabilities for the 2+→0+ yrast transitions in 96Pd and 98Cd, which are only 4 and 2 valence protons below the doubly magic 100Sn, to improve the knowledge of the wave functions in the upper g9/2  shell</a:t>
            </a:r>
            <a:endParaRPr/>
          </a:p>
        </p:txBody>
      </p:sp>
      <p:sp>
        <p:nvSpPr>
          <p:cNvPr id="100" name="Google Shape;100;g2a3231c6e84_0_7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5620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a3231c6e84_0_17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g2a3231c6e84_0_17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GB" sz="1100">
                <a:latin typeface="Arial"/>
                <a:ea typeface="Arial"/>
                <a:cs typeface="Arial"/>
                <a:sym typeface="Arial"/>
              </a:rPr>
              <a:t>Introduction to seniority: Text on the left</a:t>
            </a:r>
            <a:endParaRPr sz="1100">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r>
              <a:rPr lang="en-GB" sz="1100">
                <a:solidFill>
                  <a:srgbClr val="000009"/>
                </a:solidFill>
                <a:latin typeface="Arial"/>
                <a:ea typeface="Arial"/>
                <a:cs typeface="Arial"/>
                <a:sym typeface="Arial"/>
              </a:rPr>
              <a:t>Image on the right:</a:t>
            </a:r>
            <a:endParaRPr sz="1100">
              <a:solidFill>
                <a:srgbClr val="000009"/>
              </a:solidFill>
              <a:latin typeface="Arial"/>
              <a:ea typeface="Arial"/>
              <a:cs typeface="Arial"/>
              <a:sym typeface="Arial"/>
            </a:endParaRPr>
          </a:p>
          <a:p>
            <a:pPr marL="0" lvl="0" indent="0" algn="just" rtl="0">
              <a:spcBef>
                <a:spcPts val="0"/>
              </a:spcBef>
              <a:spcAft>
                <a:spcPts val="0"/>
              </a:spcAft>
              <a:buSzPts val="1100"/>
              <a:buNone/>
            </a:pPr>
            <a:r>
              <a:rPr lang="en-GB" sz="1100">
                <a:solidFill>
                  <a:srgbClr val="000009"/>
                </a:solidFill>
                <a:latin typeface="Arial"/>
                <a:ea typeface="Arial"/>
                <a:cs typeface="Arial"/>
                <a:sym typeface="Arial"/>
              </a:rPr>
              <a:t>summary of the experimental information available so far on reduced transition probabilities along N=50 isotones (top panels) and </a:t>
            </a:r>
            <a:r>
              <a:rPr lang="en-GB" sz="1100">
                <a:latin typeface="Arial"/>
                <a:ea typeface="Arial"/>
                <a:cs typeface="Arial"/>
                <a:sym typeface="Arial"/>
              </a:rPr>
              <a:t>the Ni isotopes </a:t>
            </a:r>
            <a:r>
              <a:rPr lang="en-GB" sz="1100">
                <a:solidFill>
                  <a:srgbClr val="000009"/>
                </a:solidFill>
                <a:latin typeface="Arial"/>
                <a:ea typeface="Arial"/>
                <a:cs typeface="Arial"/>
                <a:sym typeface="Arial"/>
              </a:rPr>
              <a:t>(bottom panels) compared versus the expected trend </a:t>
            </a:r>
            <a:r>
              <a:rPr lang="en-GB" sz="1100">
                <a:latin typeface="Arial"/>
                <a:ea typeface="Arial"/>
                <a:cs typeface="Arial"/>
                <a:sym typeface="Arial"/>
              </a:rPr>
              <a:t>(based on calculations using realistic effective interactions )</a:t>
            </a:r>
            <a:endParaRPr sz="1100">
              <a:latin typeface="Arial"/>
              <a:ea typeface="Arial"/>
              <a:cs typeface="Arial"/>
              <a:sym typeface="Arial"/>
            </a:endParaRPr>
          </a:p>
          <a:p>
            <a:pPr marL="0" lvl="0" indent="0" algn="just" rtl="0">
              <a:spcBef>
                <a:spcPts val="0"/>
              </a:spcBef>
              <a:spcAft>
                <a:spcPts val="0"/>
              </a:spcAft>
              <a:buSzPts val="1100"/>
              <a:buNone/>
            </a:pPr>
            <a:endParaRPr sz="1100">
              <a:solidFill>
                <a:srgbClr val="000009"/>
              </a:solidFill>
              <a:latin typeface="Arial"/>
              <a:ea typeface="Arial"/>
              <a:cs typeface="Arial"/>
              <a:sym typeface="Arial"/>
            </a:endParaRPr>
          </a:p>
          <a:p>
            <a:pPr marL="0" lvl="0" indent="0" algn="just" rtl="0">
              <a:spcBef>
                <a:spcPts val="0"/>
              </a:spcBef>
              <a:spcAft>
                <a:spcPts val="0"/>
              </a:spcAft>
              <a:buSzPts val="1100"/>
              <a:buNone/>
            </a:pPr>
            <a:r>
              <a:rPr lang="en-GB" sz="1100">
                <a:solidFill>
                  <a:srgbClr val="000009"/>
                </a:solidFill>
                <a:latin typeface="Arial"/>
                <a:ea typeface="Arial"/>
                <a:cs typeface="Arial"/>
                <a:sym typeface="Arial"/>
              </a:rPr>
              <a:t>The experimental data on the N=50 isotones have been interpreted on the basis of realistic shell-model calculations in the fppg proton valence space concluding that seniority is largely conserved in the first proton g9/2 orbital. Although the </a:t>
            </a:r>
            <a:r>
              <a:rPr lang="en-GB" sz="1100">
                <a:latin typeface="Arial"/>
                <a:ea typeface="Arial"/>
                <a:cs typeface="Arial"/>
                <a:sym typeface="Arial"/>
              </a:rPr>
              <a:t>for the Ni isotopes the experimental data es very limited (as shown here) u</a:t>
            </a:r>
            <a:r>
              <a:rPr lang="en-GB" sz="1100">
                <a:solidFill>
                  <a:srgbClr val="000009"/>
                </a:solidFill>
                <a:latin typeface="Arial"/>
                <a:ea typeface="Arial"/>
                <a:cs typeface="Arial"/>
                <a:sym typeface="Arial"/>
              </a:rPr>
              <a:t>sing the results of N=50 isotones as testing ground for the residual interaction in the valence-mirror symmetry partners, the shell model calculations have in the fppg neutron valence space, s</a:t>
            </a:r>
            <a:r>
              <a:rPr lang="en-GB" sz="1100">
                <a:latin typeface="Arial"/>
                <a:ea typeface="Arial"/>
                <a:cs typeface="Arial"/>
                <a:sym typeface="Arial"/>
              </a:rPr>
              <a:t>how t</a:t>
            </a:r>
            <a:r>
              <a:rPr lang="en-GB" sz="1100">
                <a:solidFill>
                  <a:srgbClr val="000009"/>
                </a:solidFill>
                <a:latin typeface="Arial"/>
                <a:ea typeface="Arial"/>
                <a:cs typeface="Arial"/>
                <a:sym typeface="Arial"/>
              </a:rPr>
              <a:t>he same trend toward the fill-up of the g9/2 orbital: a maximum</a:t>
            </a:r>
            <a:r>
              <a:rPr lang="en-GB" sz="1100">
                <a:latin typeface="Arial"/>
                <a:ea typeface="Arial"/>
                <a:cs typeface="Arial"/>
                <a:sym typeface="Arial"/>
              </a:rPr>
              <a:t> for the 2+ → 0+ transitions and a minimum for the other transitions </a:t>
            </a:r>
            <a:r>
              <a:rPr lang="en-GB" sz="1100">
                <a:solidFill>
                  <a:srgbClr val="000009"/>
                </a:solidFill>
                <a:latin typeface="Arial"/>
                <a:ea typeface="Arial"/>
                <a:cs typeface="Arial"/>
                <a:sym typeface="Arial"/>
              </a:rPr>
              <a:t>towards the middle of the filling of the orbital</a:t>
            </a:r>
            <a:r>
              <a:rPr lang="en-GB" sz="1100">
                <a:latin typeface="Arial"/>
                <a:ea typeface="Arial"/>
                <a:cs typeface="Arial"/>
                <a:sym typeface="Arial"/>
              </a:rPr>
              <a:t>, predicting the seniority conservation for Ni isotopes, in contradiction with the previous calculations mentioned. </a:t>
            </a:r>
            <a:endParaRPr sz="1100">
              <a:latin typeface="Arial"/>
              <a:ea typeface="Arial"/>
              <a:cs typeface="Arial"/>
              <a:sym typeface="Arial"/>
            </a:endParaRPr>
          </a:p>
          <a:p>
            <a:pPr marL="0" lvl="0" indent="0" algn="just" rtl="0">
              <a:spcBef>
                <a:spcPts val="0"/>
              </a:spcBef>
              <a:spcAft>
                <a:spcPts val="0"/>
              </a:spcAft>
              <a:buSzPts val="1100"/>
              <a:buNone/>
            </a:pPr>
            <a:endParaRPr sz="1100">
              <a:latin typeface="Arial"/>
              <a:ea typeface="Arial"/>
              <a:cs typeface="Arial"/>
              <a:sym typeface="Arial"/>
            </a:endParaRPr>
          </a:p>
          <a:p>
            <a:pPr marL="0" lvl="0" indent="0" algn="just" rtl="0">
              <a:spcBef>
                <a:spcPts val="0"/>
              </a:spcBef>
              <a:spcAft>
                <a:spcPts val="0"/>
              </a:spcAft>
              <a:buSzPts val="1100"/>
              <a:buNone/>
            </a:pPr>
            <a:r>
              <a:rPr lang="en-GB" sz="1100">
                <a:latin typeface="Arial"/>
                <a:ea typeface="Arial"/>
                <a:cs typeface="Arial"/>
                <a:sym typeface="Arial"/>
              </a:rPr>
              <a:t>Limited experimental information for the Z=28 isotopes, experimental studies on going:</a:t>
            </a:r>
            <a:endParaRPr sz="1100">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SzPts val="1100"/>
              <a:buNone/>
            </a:pPr>
            <a:r>
              <a:rPr lang="en-GB" sz="1100">
                <a:latin typeface="Arial"/>
                <a:ea typeface="Arial"/>
                <a:cs typeface="Arial"/>
                <a:sym typeface="Arial"/>
              </a:rPr>
              <a:t>Lifetime measurements:</a:t>
            </a:r>
            <a:endParaRPr sz="1100">
              <a:latin typeface="Arial"/>
              <a:ea typeface="Arial"/>
              <a:cs typeface="Arial"/>
              <a:sym typeface="Arial"/>
            </a:endParaRPr>
          </a:p>
          <a:p>
            <a:pPr marL="0" lvl="0" indent="0" algn="just" rtl="0">
              <a:spcBef>
                <a:spcPts val="0"/>
              </a:spcBef>
              <a:spcAft>
                <a:spcPts val="0"/>
              </a:spcAft>
              <a:buSzPts val="1100"/>
              <a:buNone/>
            </a:pPr>
            <a:r>
              <a:rPr lang="en-GB" sz="1100" b="1" baseline="30000">
                <a:solidFill>
                  <a:srgbClr val="000009"/>
                </a:solidFill>
                <a:latin typeface="Open Sans"/>
                <a:ea typeface="Open Sans"/>
                <a:cs typeface="Open Sans"/>
                <a:sym typeface="Open Sans"/>
              </a:rPr>
              <a:t>68,70</a:t>
            </a:r>
            <a:r>
              <a:rPr lang="en-GB" sz="1100" b="1">
                <a:solidFill>
                  <a:srgbClr val="000009"/>
                </a:solidFill>
                <a:latin typeface="Open Sans"/>
                <a:ea typeface="Open Sans"/>
                <a:cs typeface="Open Sans"/>
                <a:sym typeface="Open Sans"/>
              </a:rPr>
              <a:t>Ni (4+): Multinucleon transfer reaction at LNL</a:t>
            </a:r>
            <a:endParaRPr sz="1100" b="1">
              <a:solidFill>
                <a:srgbClr val="000009"/>
              </a:solidFill>
              <a:latin typeface="Open Sans"/>
              <a:ea typeface="Open Sans"/>
              <a:cs typeface="Open Sans"/>
              <a:sym typeface="Open Sans"/>
            </a:endParaRPr>
          </a:p>
          <a:p>
            <a:pPr marL="0" lvl="0" indent="0" algn="just" rtl="0">
              <a:spcBef>
                <a:spcPts val="0"/>
              </a:spcBef>
              <a:spcAft>
                <a:spcPts val="0"/>
              </a:spcAft>
              <a:buSzPts val="1100"/>
              <a:buNone/>
            </a:pPr>
            <a:r>
              <a:rPr lang="en-GB" sz="1100">
                <a:solidFill>
                  <a:srgbClr val="000009"/>
                </a:solidFill>
                <a:latin typeface="Open Sans"/>
                <a:ea typeface="Open Sans"/>
                <a:cs typeface="Open Sans"/>
                <a:sym typeface="Open Sans"/>
              </a:rPr>
              <a:t>Benchmark for the collectivity in the region to shed light on the seniority scheme validity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 </a:t>
            </a:r>
            <a:endParaRPr sz="900" i="1">
              <a:latin typeface="Arial"/>
              <a:ea typeface="Arial"/>
              <a:cs typeface="Arial"/>
              <a:sym typeface="Arial"/>
            </a:endParaRPr>
          </a:p>
          <a:p>
            <a:pPr marL="0" lvl="0" indent="0" algn="just" rtl="0">
              <a:spcBef>
                <a:spcPts val="0"/>
              </a:spcBef>
              <a:spcAft>
                <a:spcPts val="0"/>
              </a:spcAft>
              <a:buSzPts val="1100"/>
              <a:buNone/>
            </a:pPr>
            <a:endParaRPr sz="1100" b="1" baseline="30000">
              <a:solidFill>
                <a:srgbClr val="000009"/>
              </a:solidFill>
              <a:latin typeface="Open Sans"/>
              <a:ea typeface="Open Sans"/>
              <a:cs typeface="Open Sans"/>
              <a:sym typeface="Open Sans"/>
            </a:endParaRPr>
          </a:p>
          <a:p>
            <a:pPr marL="0" lvl="0" indent="0" algn="just" rtl="0">
              <a:spcBef>
                <a:spcPts val="0"/>
              </a:spcBef>
              <a:spcAft>
                <a:spcPts val="0"/>
              </a:spcAft>
              <a:buSzPts val="1100"/>
              <a:buNone/>
            </a:pPr>
            <a:r>
              <a:rPr lang="en-GB" sz="1100" b="1" baseline="30000">
                <a:solidFill>
                  <a:srgbClr val="000009"/>
                </a:solidFill>
                <a:latin typeface="Open Sans"/>
                <a:ea typeface="Open Sans"/>
                <a:cs typeface="Open Sans"/>
                <a:sym typeface="Open Sans"/>
              </a:rPr>
              <a:t>70,72,74</a:t>
            </a:r>
            <a:r>
              <a:rPr lang="en-GB" sz="1100" b="1">
                <a:solidFill>
                  <a:srgbClr val="000009"/>
                </a:solidFill>
                <a:latin typeface="Open Sans"/>
                <a:ea typeface="Open Sans"/>
                <a:cs typeface="Open Sans"/>
                <a:sym typeface="Open Sans"/>
              </a:rPr>
              <a:t>Ni (4+): Fragmentation at RIBF in RIKEN</a:t>
            </a:r>
            <a:endParaRPr sz="1100" b="1">
              <a:solidFill>
                <a:srgbClr val="000009"/>
              </a:solidFill>
              <a:latin typeface="Open Sans"/>
              <a:ea typeface="Open Sans"/>
              <a:cs typeface="Open Sans"/>
              <a:sym typeface="Open Sans"/>
            </a:endParaRPr>
          </a:p>
          <a:p>
            <a:pPr marL="0" lvl="0" indent="0" algn="just" rtl="0">
              <a:spcBef>
                <a:spcPts val="0"/>
              </a:spcBef>
              <a:spcAft>
                <a:spcPts val="0"/>
              </a:spcAft>
              <a:buSzPts val="1100"/>
              <a:buNone/>
            </a:pPr>
            <a:r>
              <a:rPr lang="en-GB" sz="1100">
                <a:solidFill>
                  <a:srgbClr val="000009"/>
                </a:solidFill>
                <a:latin typeface="Open Sans"/>
                <a:ea typeface="Open Sans"/>
                <a:cs typeface="Open Sans"/>
                <a:sym typeface="Open Sans"/>
              </a:rPr>
              <a:t>Validity of the seniority scheme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a:t>
            </a:r>
            <a:endParaRPr sz="1100">
              <a:solidFill>
                <a:srgbClr val="000009"/>
              </a:solidFill>
              <a:latin typeface="Open Sans"/>
              <a:ea typeface="Open Sans"/>
              <a:cs typeface="Open Sans"/>
              <a:sym typeface="Open Sans"/>
            </a:endParaRPr>
          </a:p>
          <a:p>
            <a:pPr marL="0" lvl="0" indent="0" algn="just" rtl="0">
              <a:spcBef>
                <a:spcPts val="0"/>
              </a:spcBef>
              <a:spcAft>
                <a:spcPts val="0"/>
              </a:spcAft>
              <a:buSzPts val="1100"/>
              <a:buNone/>
            </a:pPr>
            <a:endParaRPr sz="1100">
              <a:solidFill>
                <a:srgbClr val="000009"/>
              </a:solidFill>
              <a:latin typeface="Open Sans"/>
              <a:ea typeface="Open Sans"/>
              <a:cs typeface="Open Sans"/>
              <a:sym typeface="Open Sans"/>
            </a:endParaRPr>
          </a:p>
          <a:p>
            <a:pPr marL="0" lvl="0" indent="0" algn="just" rtl="0">
              <a:spcBef>
                <a:spcPts val="0"/>
              </a:spcBef>
              <a:spcAft>
                <a:spcPts val="0"/>
              </a:spcAft>
              <a:buSzPts val="1100"/>
              <a:buNone/>
            </a:pPr>
            <a:r>
              <a:rPr lang="en-GB" sz="1100" b="1" baseline="30000">
                <a:solidFill>
                  <a:srgbClr val="000009"/>
                </a:solidFill>
                <a:latin typeface="Open Sans"/>
                <a:ea typeface="Open Sans"/>
                <a:cs typeface="Open Sans"/>
                <a:sym typeface="Open Sans"/>
              </a:rPr>
              <a:t>94</a:t>
            </a:r>
            <a:r>
              <a:rPr lang="en-GB" sz="1100" b="1">
                <a:solidFill>
                  <a:srgbClr val="000009"/>
                </a:solidFill>
                <a:latin typeface="Open Sans"/>
                <a:ea typeface="Open Sans"/>
                <a:cs typeface="Open Sans"/>
                <a:sym typeface="Open Sans"/>
              </a:rPr>
              <a:t>Ru,</a:t>
            </a:r>
            <a:r>
              <a:rPr lang="en-GB" sz="1100" b="1" baseline="30000">
                <a:solidFill>
                  <a:srgbClr val="000009"/>
                </a:solidFill>
                <a:latin typeface="Open Sans"/>
                <a:ea typeface="Open Sans"/>
                <a:cs typeface="Open Sans"/>
                <a:sym typeface="Open Sans"/>
              </a:rPr>
              <a:t>96</a:t>
            </a:r>
            <a:r>
              <a:rPr lang="en-GB" sz="1100" b="1">
                <a:solidFill>
                  <a:srgbClr val="000009"/>
                </a:solidFill>
                <a:latin typeface="Open Sans"/>
                <a:ea typeface="Open Sans"/>
                <a:cs typeface="Open Sans"/>
                <a:sym typeface="Open Sans"/>
              </a:rPr>
              <a:t>Pd,</a:t>
            </a:r>
            <a:r>
              <a:rPr lang="en-GB" sz="1100" b="1" baseline="30000">
                <a:solidFill>
                  <a:srgbClr val="000009"/>
                </a:solidFill>
                <a:latin typeface="Open Sans"/>
                <a:ea typeface="Open Sans"/>
                <a:cs typeface="Open Sans"/>
                <a:sym typeface="Open Sans"/>
              </a:rPr>
              <a:t>98</a:t>
            </a:r>
            <a:r>
              <a:rPr lang="en-GB" sz="1100" b="1">
                <a:solidFill>
                  <a:srgbClr val="000009"/>
                </a:solidFill>
                <a:latin typeface="Open Sans"/>
                <a:ea typeface="Open Sans"/>
                <a:cs typeface="Open Sans"/>
                <a:sym typeface="Open Sans"/>
              </a:rPr>
              <a:t>Cd(2+): Fragmentation at RIBF in RIKEN</a:t>
            </a:r>
            <a:endParaRPr>
              <a:latin typeface="Open Sans"/>
              <a:ea typeface="Open Sans"/>
              <a:cs typeface="Open Sans"/>
              <a:sym typeface="Open Sans"/>
            </a:endParaRPr>
          </a:p>
          <a:p>
            <a:pPr marL="0" lvl="0" indent="0" algn="just" rtl="0">
              <a:spcBef>
                <a:spcPts val="0"/>
              </a:spcBef>
              <a:spcAft>
                <a:spcPts val="0"/>
              </a:spcAft>
              <a:buSzPts val="1200"/>
              <a:buNone/>
            </a:pPr>
            <a:r>
              <a:rPr lang="en-GB">
                <a:latin typeface="Open Sans"/>
                <a:ea typeface="Open Sans"/>
                <a:cs typeface="Open Sans"/>
                <a:sym typeface="Open Sans"/>
              </a:rPr>
              <a:t>Experimental determination for the reduced transition probabilities for the 2+→0+ yrast transitions in 96Pd and 98Cd, which are only 4 and 2 valence protons below the doubly magic 100Sn, to improve the knowledge of the wave functions in the upper g9/2  shell</a:t>
            </a:r>
            <a:endParaRPr/>
          </a:p>
        </p:txBody>
      </p:sp>
      <p:sp>
        <p:nvSpPr>
          <p:cNvPr id="290" name="Google Shape;290;g2a3231c6e84_0_17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3030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a3231c6e84_0_15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g2a3231c6e84_0_15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GB" sz="1100">
                <a:latin typeface="Arial"/>
                <a:ea typeface="Arial"/>
                <a:cs typeface="Arial"/>
                <a:sym typeface="Arial"/>
              </a:rPr>
              <a:t>Limited experimental information for the Z=28 isotopes, experimental studies on going:</a:t>
            </a:r>
            <a:endParaRPr sz="900" i="1">
              <a:latin typeface="Arial"/>
              <a:ea typeface="Arial"/>
              <a:cs typeface="Arial"/>
              <a:sym typeface="Arial"/>
            </a:endParaRPr>
          </a:p>
          <a:p>
            <a:pPr marL="0" lvl="0" indent="0" algn="just" rtl="0">
              <a:spcBef>
                <a:spcPts val="0"/>
              </a:spcBef>
              <a:spcAft>
                <a:spcPts val="0"/>
              </a:spcAft>
              <a:buSzPts val="1100"/>
              <a:buNone/>
            </a:pPr>
            <a:endParaRPr sz="900" i="1">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en-GB" sz="1100">
                <a:latin typeface="Arial"/>
                <a:ea typeface="Arial"/>
                <a:cs typeface="Arial"/>
                <a:sym typeface="Arial"/>
              </a:rPr>
              <a:t>Lifetime measurements:</a:t>
            </a:r>
            <a:endParaRPr sz="1100">
              <a:latin typeface="Arial"/>
              <a:ea typeface="Arial"/>
              <a:cs typeface="Arial"/>
              <a:sym typeface="Arial"/>
            </a:endParaRPr>
          </a:p>
          <a:p>
            <a:pPr marL="0" lvl="0" indent="0" algn="just" rtl="0">
              <a:spcBef>
                <a:spcPts val="0"/>
              </a:spcBef>
              <a:spcAft>
                <a:spcPts val="0"/>
              </a:spcAft>
              <a:buClr>
                <a:schemeClr val="dk1"/>
              </a:buClr>
              <a:buSzPts val="1100"/>
              <a:buFont typeface="Arial"/>
              <a:buNone/>
            </a:pPr>
            <a:r>
              <a:rPr lang="en-GB" sz="1100" b="1" baseline="30000">
                <a:solidFill>
                  <a:srgbClr val="000009"/>
                </a:solidFill>
                <a:latin typeface="Open Sans"/>
                <a:ea typeface="Open Sans"/>
                <a:cs typeface="Open Sans"/>
                <a:sym typeface="Open Sans"/>
              </a:rPr>
              <a:t>68,70</a:t>
            </a:r>
            <a:r>
              <a:rPr lang="en-GB" sz="1100" b="1">
                <a:solidFill>
                  <a:srgbClr val="000009"/>
                </a:solidFill>
                <a:latin typeface="Open Sans"/>
                <a:ea typeface="Open Sans"/>
                <a:cs typeface="Open Sans"/>
                <a:sym typeface="Open Sans"/>
              </a:rPr>
              <a:t>Ni (4+): Multinucleon transfer reaction at LNL</a:t>
            </a:r>
            <a:endParaRPr sz="1100" b="1">
              <a:solidFill>
                <a:srgbClr val="000009"/>
              </a:solidFill>
              <a:latin typeface="Open Sans"/>
              <a:ea typeface="Open Sans"/>
              <a:cs typeface="Open Sans"/>
              <a:sym typeface="Open Sans"/>
            </a:endParaRPr>
          </a:p>
          <a:p>
            <a:pPr marL="0" lvl="0" indent="0" algn="just" rtl="0">
              <a:spcBef>
                <a:spcPts val="0"/>
              </a:spcBef>
              <a:spcAft>
                <a:spcPts val="0"/>
              </a:spcAft>
              <a:buClr>
                <a:schemeClr val="dk1"/>
              </a:buClr>
              <a:buSzPts val="1100"/>
              <a:buFont typeface="Arial"/>
              <a:buNone/>
            </a:pPr>
            <a:r>
              <a:rPr lang="en-GB" sz="1100">
                <a:solidFill>
                  <a:srgbClr val="000009"/>
                </a:solidFill>
                <a:latin typeface="Open Sans"/>
                <a:ea typeface="Open Sans"/>
                <a:cs typeface="Open Sans"/>
                <a:sym typeface="Open Sans"/>
              </a:rPr>
              <a:t>Benchmark for the collectivity in the region to shed light on the seniority scheme validity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 </a:t>
            </a:r>
            <a:endParaRPr sz="900" i="1">
              <a:latin typeface="Arial"/>
              <a:ea typeface="Arial"/>
              <a:cs typeface="Arial"/>
              <a:sym typeface="Arial"/>
            </a:endParaRPr>
          </a:p>
          <a:p>
            <a:pPr marL="0" lvl="0" indent="0" algn="just" rtl="0">
              <a:spcBef>
                <a:spcPts val="0"/>
              </a:spcBef>
              <a:spcAft>
                <a:spcPts val="0"/>
              </a:spcAft>
              <a:buClr>
                <a:schemeClr val="dk1"/>
              </a:buClr>
              <a:buSzPts val="1100"/>
              <a:buFont typeface="Arial"/>
              <a:buNone/>
            </a:pPr>
            <a:endParaRPr sz="1100" b="1" baseline="30000">
              <a:solidFill>
                <a:srgbClr val="000009"/>
              </a:solidFill>
              <a:latin typeface="Open Sans"/>
              <a:ea typeface="Open Sans"/>
              <a:cs typeface="Open Sans"/>
              <a:sym typeface="Open Sans"/>
            </a:endParaRPr>
          </a:p>
          <a:p>
            <a:pPr marL="0" lvl="0" indent="0" algn="just" rtl="0">
              <a:spcBef>
                <a:spcPts val="0"/>
              </a:spcBef>
              <a:spcAft>
                <a:spcPts val="0"/>
              </a:spcAft>
              <a:buClr>
                <a:schemeClr val="dk1"/>
              </a:buClr>
              <a:buSzPts val="1100"/>
              <a:buFont typeface="Arial"/>
              <a:buNone/>
            </a:pPr>
            <a:r>
              <a:rPr lang="en-GB" sz="1100" b="1" baseline="30000">
                <a:solidFill>
                  <a:srgbClr val="000009"/>
                </a:solidFill>
                <a:latin typeface="Open Sans"/>
                <a:ea typeface="Open Sans"/>
                <a:cs typeface="Open Sans"/>
                <a:sym typeface="Open Sans"/>
              </a:rPr>
              <a:t>70,72,74</a:t>
            </a:r>
            <a:r>
              <a:rPr lang="en-GB" sz="1100" b="1">
                <a:solidFill>
                  <a:srgbClr val="000009"/>
                </a:solidFill>
                <a:latin typeface="Open Sans"/>
                <a:ea typeface="Open Sans"/>
                <a:cs typeface="Open Sans"/>
                <a:sym typeface="Open Sans"/>
              </a:rPr>
              <a:t>Ni (4+): Fragmentation at RIBF in RIKEN</a:t>
            </a:r>
            <a:endParaRPr sz="1100" b="1">
              <a:solidFill>
                <a:srgbClr val="000009"/>
              </a:solidFill>
              <a:latin typeface="Open Sans"/>
              <a:ea typeface="Open Sans"/>
              <a:cs typeface="Open Sans"/>
              <a:sym typeface="Open Sans"/>
            </a:endParaRPr>
          </a:p>
          <a:p>
            <a:pPr marL="0" lvl="0" indent="0" algn="just" rtl="0">
              <a:spcBef>
                <a:spcPts val="0"/>
              </a:spcBef>
              <a:spcAft>
                <a:spcPts val="0"/>
              </a:spcAft>
              <a:buClr>
                <a:schemeClr val="dk1"/>
              </a:buClr>
              <a:buSzPts val="1100"/>
              <a:buFont typeface="Arial"/>
              <a:buNone/>
            </a:pPr>
            <a:r>
              <a:rPr lang="en-GB" sz="1100">
                <a:solidFill>
                  <a:srgbClr val="000009"/>
                </a:solidFill>
                <a:latin typeface="Open Sans"/>
                <a:ea typeface="Open Sans"/>
                <a:cs typeface="Open Sans"/>
                <a:sym typeface="Open Sans"/>
              </a:rPr>
              <a:t>Validity of the seniority scheme in the neutron g</a:t>
            </a:r>
            <a:r>
              <a:rPr lang="en-GB" sz="1100" baseline="-25000">
                <a:solidFill>
                  <a:srgbClr val="000009"/>
                </a:solidFill>
                <a:latin typeface="Open Sans"/>
                <a:ea typeface="Open Sans"/>
                <a:cs typeface="Open Sans"/>
                <a:sym typeface="Open Sans"/>
              </a:rPr>
              <a:t>9/2</a:t>
            </a:r>
            <a:r>
              <a:rPr lang="en-GB" sz="1100">
                <a:solidFill>
                  <a:srgbClr val="000009"/>
                </a:solidFill>
                <a:latin typeface="Open Sans"/>
                <a:ea typeface="Open Sans"/>
                <a:cs typeface="Open Sans"/>
                <a:sym typeface="Open Sans"/>
              </a:rPr>
              <a:t> configurations.</a:t>
            </a:r>
            <a:endParaRPr sz="1100">
              <a:solidFill>
                <a:srgbClr val="000009"/>
              </a:solidFill>
              <a:latin typeface="Open Sans"/>
              <a:ea typeface="Open Sans"/>
              <a:cs typeface="Open Sans"/>
              <a:sym typeface="Open Sans"/>
            </a:endParaRPr>
          </a:p>
          <a:p>
            <a:pPr marL="0" lvl="0" indent="0" algn="just" rtl="0">
              <a:spcBef>
                <a:spcPts val="0"/>
              </a:spcBef>
              <a:spcAft>
                <a:spcPts val="0"/>
              </a:spcAft>
              <a:buClr>
                <a:schemeClr val="dk1"/>
              </a:buClr>
              <a:buSzPts val="1100"/>
              <a:buFont typeface="Arial"/>
              <a:buNone/>
            </a:pPr>
            <a:endParaRPr sz="1100">
              <a:solidFill>
                <a:srgbClr val="000009"/>
              </a:solidFill>
              <a:latin typeface="Open Sans"/>
              <a:ea typeface="Open Sans"/>
              <a:cs typeface="Open Sans"/>
              <a:sym typeface="Open Sans"/>
            </a:endParaRPr>
          </a:p>
          <a:p>
            <a:pPr marL="0" lvl="0" indent="0" algn="just" rtl="0">
              <a:spcBef>
                <a:spcPts val="0"/>
              </a:spcBef>
              <a:spcAft>
                <a:spcPts val="0"/>
              </a:spcAft>
              <a:buClr>
                <a:schemeClr val="dk1"/>
              </a:buClr>
              <a:buSzPts val="1100"/>
              <a:buFont typeface="Arial"/>
              <a:buNone/>
            </a:pPr>
            <a:r>
              <a:rPr lang="en-GB" sz="1100" b="1" baseline="30000">
                <a:solidFill>
                  <a:srgbClr val="000009"/>
                </a:solidFill>
                <a:latin typeface="Open Sans"/>
                <a:ea typeface="Open Sans"/>
                <a:cs typeface="Open Sans"/>
                <a:sym typeface="Open Sans"/>
              </a:rPr>
              <a:t>94</a:t>
            </a:r>
            <a:r>
              <a:rPr lang="en-GB" sz="1100" b="1">
                <a:solidFill>
                  <a:srgbClr val="000009"/>
                </a:solidFill>
                <a:latin typeface="Open Sans"/>
                <a:ea typeface="Open Sans"/>
                <a:cs typeface="Open Sans"/>
                <a:sym typeface="Open Sans"/>
              </a:rPr>
              <a:t>Ru,</a:t>
            </a:r>
            <a:r>
              <a:rPr lang="en-GB" sz="1100" b="1" baseline="30000">
                <a:solidFill>
                  <a:srgbClr val="000009"/>
                </a:solidFill>
                <a:latin typeface="Open Sans"/>
                <a:ea typeface="Open Sans"/>
                <a:cs typeface="Open Sans"/>
                <a:sym typeface="Open Sans"/>
              </a:rPr>
              <a:t>96</a:t>
            </a:r>
            <a:r>
              <a:rPr lang="en-GB" sz="1100" b="1">
                <a:solidFill>
                  <a:srgbClr val="000009"/>
                </a:solidFill>
                <a:latin typeface="Open Sans"/>
                <a:ea typeface="Open Sans"/>
                <a:cs typeface="Open Sans"/>
                <a:sym typeface="Open Sans"/>
              </a:rPr>
              <a:t>Pd,</a:t>
            </a:r>
            <a:r>
              <a:rPr lang="en-GB" sz="1100" b="1" baseline="30000">
                <a:solidFill>
                  <a:srgbClr val="000009"/>
                </a:solidFill>
                <a:latin typeface="Open Sans"/>
                <a:ea typeface="Open Sans"/>
                <a:cs typeface="Open Sans"/>
                <a:sym typeface="Open Sans"/>
              </a:rPr>
              <a:t>98</a:t>
            </a:r>
            <a:r>
              <a:rPr lang="en-GB" sz="1100" b="1">
                <a:solidFill>
                  <a:srgbClr val="000009"/>
                </a:solidFill>
                <a:latin typeface="Open Sans"/>
                <a:ea typeface="Open Sans"/>
                <a:cs typeface="Open Sans"/>
                <a:sym typeface="Open Sans"/>
              </a:rPr>
              <a:t>Cd(2+): Fragmentation at RIBF in RIKEN</a:t>
            </a:r>
            <a:endParaRPr>
              <a:latin typeface="Open Sans"/>
              <a:ea typeface="Open Sans"/>
              <a:cs typeface="Open Sans"/>
              <a:sym typeface="Open Sans"/>
            </a:endParaRPr>
          </a:p>
          <a:p>
            <a:pPr marL="0" lvl="0" indent="0" algn="just" rtl="0">
              <a:spcBef>
                <a:spcPts val="0"/>
              </a:spcBef>
              <a:spcAft>
                <a:spcPts val="0"/>
              </a:spcAft>
              <a:buClr>
                <a:schemeClr val="dk1"/>
              </a:buClr>
              <a:buSzPts val="1200"/>
              <a:buFont typeface="Arial"/>
              <a:buNone/>
            </a:pPr>
            <a:r>
              <a:rPr lang="en-GB">
                <a:latin typeface="Open Sans"/>
                <a:ea typeface="Open Sans"/>
                <a:cs typeface="Open Sans"/>
                <a:sym typeface="Open Sans"/>
              </a:rPr>
              <a:t>Experimental determination for the reduced transition probabilities for the 2+→0+ yrast transitions in 96Pd and 98Cd, which are only 4 and 2 valence protons below the doubly magic 100Sn, to improve the knowledge of the wave functions in the upper g9/2  shell</a:t>
            </a:r>
            <a:endParaRPr/>
          </a:p>
        </p:txBody>
      </p:sp>
      <p:sp>
        <p:nvSpPr>
          <p:cNvPr id="483" name="Google Shape;483;g2a3231c6e84_0_15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0842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noRot="1" noChangeAspect="1"/>
          </p:cNvSpPr>
          <p:nvPr>
            <p:ph type="sldImg"/>
          </p:nvPr>
        </p:nvSpPr>
        <p:spPr>
          <a:xfrm>
            <a:off x="1370013" y="1143000"/>
            <a:ext cx="4116387" cy="3086100"/>
          </a:xfrm>
          <a:prstGeom prst="rect">
            <a:avLst/>
          </a:prstGeom>
          <a:ln w="0">
            <a:noFill/>
          </a:ln>
        </p:spPr>
      </p:sp>
      <p:sp>
        <p:nvSpPr>
          <p:cNvPr id="61"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216000">
              <a:lnSpc>
                <a:spcPct val="100000"/>
              </a:lnSpc>
              <a:buNone/>
              <a:tabLst>
                <a:tab pos="0" algn="l"/>
              </a:tabLst>
            </a:pPr>
            <a:r>
              <a:rPr lang="en-GB" sz="2000" b="0" strike="noStrike" spc="-1">
                <a:latin typeface="Arial"/>
                <a:ea typeface="ＭＳ Ｐゴシック"/>
              </a:rPr>
              <a:t>ADD some coments what you think it is essential to mention</a:t>
            </a:r>
            <a:endParaRPr lang="en-US" sz="2000" b="0" strike="noStrike" spc="-1">
              <a:latin typeface="Arial"/>
            </a:endParaRPr>
          </a:p>
        </p:txBody>
      </p:sp>
      <p:sp>
        <p:nvSpPr>
          <p:cNvPr id="62" name="PlaceHolder 3"/>
          <p:cNvSpPr>
            <a:spLocks noGrp="1"/>
          </p:cNvSpPr>
          <p:nvPr>
            <p:ph type="sldNum" idx="7"/>
          </p:nvPr>
        </p:nvSpPr>
        <p:spPr>
          <a:xfrm>
            <a:off x="3884760" y="8685360"/>
            <a:ext cx="2970720" cy="457560"/>
          </a:xfrm>
          <a:prstGeom prst="rect">
            <a:avLst/>
          </a:prstGeom>
          <a:noFill/>
          <a:ln w="0">
            <a:noFill/>
          </a:ln>
        </p:spPr>
        <p:txBody>
          <a:bodyPr lIns="0" tIns="0" rIns="0" bIns="0" anchor="b">
            <a:noAutofit/>
          </a:bodyPr>
          <a:lstStyle>
            <a:lvl1pPr algn="r">
              <a:lnSpc>
                <a:spcPct val="100000"/>
              </a:lnSpc>
              <a:buNone/>
              <a:defRPr lang="es-ES" sz="1200" b="0" strike="noStrike" spc="-1">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78FD22-805E-41E7-B2F5-AB071CB76855}" type="slidenum">
              <a:rPr kumimoji="0" lang="es-ES" sz="1200" b="0" i="0" u="none" strike="noStrike" kern="1200" cap="none" spc="-1" normalizeH="0" baseline="0" noProof="0">
                <a:ln>
                  <a:noFill/>
                </a:ln>
                <a:solidFill>
                  <a:srgbClr val="000000"/>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extLst>
      <p:ext uri="{BB962C8B-B14F-4D97-AF65-F5344CB8AC3E}">
        <p14:creationId xmlns:p14="http://schemas.microsoft.com/office/powerpoint/2010/main" val="3101391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1E2509-7248-E342-B3AF-345A7684A695}" type="slidenum">
              <a:rPr lang="en-US" sz="1200">
                <a:solidFill>
                  <a:srgbClr val="000000"/>
                </a:solidFill>
              </a:rPr>
              <a:pPr eaLnBrk="1" hangingPunct="1"/>
              <a:t>2</a:t>
            </a:fld>
            <a:endParaRPr lang="en-US" sz="1200">
              <a:solidFill>
                <a:srgbClr val="000000"/>
              </a:solidFill>
            </a:endParaRPr>
          </a:p>
        </p:txBody>
      </p:sp>
      <p:sp>
        <p:nvSpPr>
          <p:cNvPr id="109570" name="Rectangle 2"/>
          <p:cNvSpPr>
            <a:spLocks noGrp="1" noRot="1" noChangeAspect="1" noChangeArrowheads="1" noTextEdit="1"/>
          </p:cNvSpPr>
          <p:nvPr>
            <p:ph type="sldImg"/>
          </p:nvPr>
        </p:nvSpPr>
        <p:spPr>
          <a:xfrm>
            <a:off x="1128713" y="703263"/>
            <a:ext cx="4597400" cy="3448050"/>
          </a:xfrm>
          <a:ln/>
        </p:spPr>
      </p:sp>
      <p:sp>
        <p:nvSpPr>
          <p:cNvPr id="109571" name="Rectangle 3"/>
          <p:cNvSpPr>
            <a:spLocks noGrp="1" noChangeArrowheads="1"/>
          </p:cNvSpPr>
          <p:nvPr>
            <p:ph type="body" idx="1"/>
          </p:nvPr>
        </p:nvSpPr>
        <p:spPr>
          <a:xfrm>
            <a:off x="925513" y="4362450"/>
            <a:ext cx="5006975" cy="40782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GB" sz="1400" b="1">
                <a:latin typeface="Comic Sans MS" charset="0"/>
                <a:ea typeface="ＭＳ Ｐゴシック" charset="0"/>
                <a:cs typeface="ＭＳ Ｐゴシック" charset="0"/>
              </a:rPr>
              <a:t>Introduction</a:t>
            </a:r>
          </a:p>
          <a:p>
            <a:pPr eaLnBrk="1" hangingPunct="1"/>
            <a:endParaRPr lang="en-GB" sz="1400" b="1">
              <a:latin typeface="Comic Sans MS" charset="0"/>
              <a:ea typeface="ＭＳ Ｐゴシック" charset="0"/>
              <a:cs typeface="ＭＳ Ｐゴシック" charset="0"/>
            </a:endParaRPr>
          </a:p>
          <a:p>
            <a:pPr eaLnBrk="1" hangingPunct="1"/>
            <a:r>
              <a:rPr lang="en-GB" sz="1400" b="1">
                <a:latin typeface="Comic Sans MS" charset="0"/>
                <a:ea typeface="ＭＳ Ｐゴシック" charset="0"/>
                <a:cs typeface="ＭＳ Ｐゴシック" charset="0"/>
              </a:rPr>
              <a:t>Overview of the system</a:t>
            </a:r>
          </a:p>
          <a:p>
            <a:pPr eaLnBrk="1" hangingPunct="1"/>
            <a:endParaRPr lang="en-GB" sz="1400" b="1">
              <a:latin typeface="Comic Sans MS" charset="0"/>
              <a:ea typeface="ＭＳ Ｐゴシック" charset="0"/>
              <a:cs typeface="ＭＳ Ｐゴシック" charset="0"/>
            </a:endParaRPr>
          </a:p>
          <a:p>
            <a:pPr eaLnBrk="1" hangingPunct="1"/>
            <a:r>
              <a:rPr lang="en-GB" sz="1400" b="1">
                <a:latin typeface="Comic Sans MS" charset="0"/>
                <a:ea typeface="ＭＳ Ｐゴシック" charset="0"/>
                <a:cs typeface="ＭＳ Ｐゴシック" charset="0"/>
              </a:rPr>
              <a:t>Physics outcomes from this meeting important</a:t>
            </a:r>
          </a:p>
          <a:p>
            <a:pPr eaLnBrk="1" hangingPunct="1"/>
            <a:r>
              <a:rPr lang="en-GB" sz="1400" b="1">
                <a:latin typeface="Comic Sans MS" charset="0"/>
                <a:ea typeface="ＭＳ Ｐゴシック" charset="0"/>
                <a:cs typeface="ＭＳ Ｐゴシック" charset="0"/>
              </a:rPr>
              <a:t>	define physics case</a:t>
            </a:r>
          </a:p>
          <a:p>
            <a:pPr eaLnBrk="1" hangingPunct="1"/>
            <a:r>
              <a:rPr lang="en-GB" sz="1400" b="1">
                <a:latin typeface="Comic Sans MS" charset="0"/>
                <a:ea typeface="ＭＳ Ｐゴシック" charset="0"/>
                <a:cs typeface="ＭＳ Ｐゴシック" charset="0"/>
              </a:rPr>
              <a:t>	experimental constraints</a:t>
            </a:r>
          </a:p>
          <a:p>
            <a:pPr eaLnBrk="1" hangingPunct="1"/>
            <a:r>
              <a:rPr lang="en-GB" sz="1400" b="1">
                <a:latin typeface="Comic Sans MS" charset="0"/>
                <a:ea typeface="ＭＳ Ｐゴシック" charset="0"/>
                <a:cs typeface="ＭＳ Ｐゴシック" charset="0"/>
              </a:rPr>
              <a:t>	range of experiments</a:t>
            </a:r>
          </a:p>
          <a:p>
            <a:pPr eaLnBrk="1" hangingPunct="1"/>
            <a:r>
              <a:rPr lang="en-GB" sz="1400" b="1">
                <a:latin typeface="Comic Sans MS" charset="0"/>
                <a:ea typeface="ＭＳ Ｐゴシック" charset="0"/>
                <a:cs typeface="ＭＳ Ｐゴシック" charset="0"/>
              </a:rPr>
              <a:t>	key experiments demonstrator/full array</a:t>
            </a:r>
          </a:p>
          <a:p>
            <a:pPr eaLnBrk="1" hangingPunct="1"/>
            <a:r>
              <a:rPr lang="en-GB" sz="1400" b="1">
                <a:latin typeface="Comic Sans MS" charset="0"/>
                <a:ea typeface="ＭＳ Ｐゴシック" charset="0"/>
                <a:cs typeface="ＭＳ Ｐゴシック" charset="0"/>
              </a:rPr>
              <a:t>	meeting</a:t>
            </a:r>
          </a:p>
          <a:p>
            <a:pPr eaLnBrk="1" hangingPunct="1"/>
            <a:r>
              <a:rPr lang="en-GB" sz="1400" b="1">
                <a:latin typeface="Comic Sans MS" charset="0"/>
                <a:ea typeface="ＭＳ Ｐゴシック" charset="0"/>
                <a:cs typeface="ＭＳ Ｐゴシック" charset="0"/>
              </a:rPr>
              <a:t>Key design parameters Before too late</a:t>
            </a:r>
          </a:p>
          <a:p>
            <a:pPr eaLnBrk="1" hangingPunct="1"/>
            <a:r>
              <a:rPr lang="en-GB" sz="1400" b="1">
                <a:latin typeface="Comic Sans MS" charset="0"/>
                <a:ea typeface="ＭＳ Ｐゴシック" charset="0"/>
                <a:cs typeface="ＭＳ Ｐゴシック" charset="0"/>
              </a:rPr>
              <a:t>120/180 decision</a:t>
            </a:r>
          </a:p>
          <a:p>
            <a:pPr eaLnBrk="1" hangingPunct="1"/>
            <a:endParaRPr lang="en-GB" sz="1400" b="1">
              <a:latin typeface="Comic Sans MS" charset="0"/>
              <a:ea typeface="ＭＳ Ｐゴシック" charset="0"/>
              <a:cs typeface="ＭＳ Ｐゴシック" charset="0"/>
            </a:endParaRPr>
          </a:p>
          <a:p>
            <a:pPr eaLnBrk="1" hangingPunct="1"/>
            <a:endParaRPr lang="en-GB" sz="1400" b="1">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547251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PlaceHolder 1"/>
          <p:cNvSpPr>
            <a:spLocks noGrp="1" noRot="1" noChangeAspect="1"/>
          </p:cNvSpPr>
          <p:nvPr>
            <p:ph type="sldImg"/>
          </p:nvPr>
        </p:nvSpPr>
        <p:spPr>
          <a:xfrm>
            <a:off x="1370013" y="1143000"/>
            <a:ext cx="4116387" cy="3086100"/>
          </a:xfrm>
          <a:prstGeom prst="rect">
            <a:avLst/>
          </a:prstGeom>
          <a:ln w="0">
            <a:noFill/>
          </a:ln>
        </p:spPr>
      </p:sp>
      <p:sp>
        <p:nvSpPr>
          <p:cNvPr id="64"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216000">
              <a:lnSpc>
                <a:spcPct val="100000"/>
              </a:lnSpc>
              <a:buNone/>
              <a:tabLst>
                <a:tab pos="0" algn="l"/>
              </a:tabLst>
            </a:pPr>
            <a:r>
              <a:rPr lang="en-GB" sz="2000" b="0" strike="noStrike" spc="-1">
                <a:latin typeface="Arial"/>
                <a:ea typeface="ＭＳ Ｐゴシック"/>
              </a:rPr>
              <a:t>ADD some coments what you think it is essential to mention</a:t>
            </a:r>
            <a:endParaRPr lang="en-US" sz="2000" b="0" strike="noStrike" spc="-1">
              <a:latin typeface="Arial"/>
            </a:endParaRPr>
          </a:p>
        </p:txBody>
      </p:sp>
      <p:sp>
        <p:nvSpPr>
          <p:cNvPr id="65" name="PlaceHolder 3"/>
          <p:cNvSpPr>
            <a:spLocks noGrp="1"/>
          </p:cNvSpPr>
          <p:nvPr>
            <p:ph type="sldNum" idx="8"/>
          </p:nvPr>
        </p:nvSpPr>
        <p:spPr>
          <a:xfrm>
            <a:off x="3884760" y="8685360"/>
            <a:ext cx="2970720" cy="457560"/>
          </a:xfrm>
          <a:prstGeom prst="rect">
            <a:avLst/>
          </a:prstGeom>
          <a:noFill/>
          <a:ln w="0">
            <a:noFill/>
          </a:ln>
        </p:spPr>
        <p:txBody>
          <a:bodyPr lIns="0" tIns="0" rIns="0" bIns="0" anchor="b">
            <a:noAutofit/>
          </a:bodyPr>
          <a:lstStyle>
            <a:lvl1pPr algn="r">
              <a:lnSpc>
                <a:spcPct val="100000"/>
              </a:lnSpc>
              <a:buNone/>
              <a:defRPr lang="es-ES" sz="1200" b="0" strike="noStrike" spc="-1">
                <a:solidFill>
                  <a:srgbClr val="000000"/>
                </a:solidFill>
                <a:latin typeface="Arial"/>
                <a:ea typeface="ＭＳ Ｐゴシック"/>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C75ACF9-090E-45C4-A981-D79759B56D0C}" type="slidenum">
              <a:rPr kumimoji="0" lang="es-ES" sz="1200" b="0" i="0" u="none" strike="noStrike" kern="1200" cap="none" spc="-1" normalizeH="0" baseline="0" noProof="0">
                <a:ln>
                  <a:noFill/>
                </a:ln>
                <a:solidFill>
                  <a:srgbClr val="000000"/>
                </a:solidFill>
                <a:effectLst/>
                <a:uLnTx/>
                <a:uFillTx/>
                <a:latin typeface="Arial"/>
                <a:ea typeface="ＭＳ Ｐゴシック"/>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1" normalizeH="0" baseline="0" noProof="0">
              <a:ln>
                <a:noFill/>
              </a:ln>
              <a:solidFill>
                <a:srgbClr val="000000"/>
              </a:solidFill>
              <a:effectLst/>
              <a:uLnTx/>
              <a:uFillTx/>
              <a:latin typeface="Times New Roman"/>
              <a:ea typeface="ＭＳ Ｐゴシック"/>
            </a:endParaRPr>
          </a:p>
        </p:txBody>
      </p:sp>
    </p:spTree>
    <p:extLst>
      <p:ext uri="{BB962C8B-B14F-4D97-AF65-F5344CB8AC3E}">
        <p14:creationId xmlns:p14="http://schemas.microsoft.com/office/powerpoint/2010/main" val="1360045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1 Marcador de imagen de diapositiva"/>
          <p:cNvSpPr>
            <a:spLocks noGrp="1" noRot="1" noChangeAspect="1" noTextEdit="1"/>
          </p:cNvSpPr>
          <p:nvPr>
            <p:ph type="sldImg"/>
          </p:nvPr>
        </p:nvSpPr>
        <p:spPr>
          <a:ln/>
        </p:spPr>
      </p:sp>
      <p:sp>
        <p:nvSpPr>
          <p:cNvPr id="133122" name="2 Marcador de notas"/>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ea typeface="ＭＳ Ｐゴシック" charset="0"/>
              <a:cs typeface="ＭＳ Ｐゴシック" charset="0"/>
            </a:endParaRPr>
          </a:p>
        </p:txBody>
      </p:sp>
      <p:sp>
        <p:nvSpPr>
          <p:cNvPr id="133123" name="3 Marcador de número de diapositiva"/>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9BAF1C-6FF5-364F-9DCE-BB519FC94F3B}" type="slidenum">
              <a:rPr lang="en-US" sz="1200">
                <a:solidFill>
                  <a:srgbClr val="000000"/>
                </a:solidFill>
              </a:rPr>
              <a:pPr eaLnBrk="1" hangingPunct="1"/>
              <a:t>22</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ea typeface="ＭＳ Ｐゴシック" charset="0"/>
                <a:cs typeface="ＭＳ Ｐゴシック" charset="0"/>
              </a:rPr>
              <a:t>The main goal is to perform</a:t>
            </a:r>
            <a:r>
              <a:rPr lang="en-GB" b="1" baseline="0" dirty="0" smtClean="0">
                <a:ea typeface="ＭＳ Ｐゴシック" charset="0"/>
                <a:cs typeface="ＭＳ Ｐゴシック" charset="0"/>
              </a:rPr>
              <a:t> </a:t>
            </a:r>
            <a:r>
              <a:rPr lang="en-GB" b="1" dirty="0" smtClean="0">
                <a:ea typeface="ＭＳ Ｐゴシック" charset="0"/>
                <a:cs typeface="ＭＳ Ｐゴシック" charset="0"/>
              </a:rPr>
              <a:t>β-decay studies of exotic nuclei with the TAGS technique. Another important goal is the development of new instrumentation: the 1</a:t>
            </a:r>
            <a:r>
              <a:rPr lang="en-GB" b="1" baseline="30000" dirty="0" smtClean="0">
                <a:ea typeface="ＭＳ Ｐゴシック" charset="0"/>
                <a:cs typeface="ＭＳ Ｐゴシック" charset="0"/>
              </a:rPr>
              <a:t>st</a:t>
            </a:r>
            <a:r>
              <a:rPr lang="en-GB" b="1" dirty="0" smtClean="0">
                <a:ea typeface="ＭＳ Ｐゴシック" charset="0"/>
                <a:cs typeface="ＭＳ Ｐゴシック" charset="0"/>
              </a:rPr>
              <a:t> TAS in the World</a:t>
            </a:r>
            <a:r>
              <a:rPr lang="en-GB" b="1" baseline="0" dirty="0" smtClean="0">
                <a:ea typeface="ＭＳ Ｐゴシック" charset="0"/>
                <a:cs typeface="ＭＳ Ｐゴシック" charset="0"/>
              </a:rPr>
              <a:t> combining large efficiency with excellent energy resolution and timing, which will be used for a broad physics case.</a:t>
            </a:r>
          </a:p>
          <a:p>
            <a:endParaRPr lang="en-GB" dirty="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406959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1" dirty="0" smtClean="0">
                <a:ea typeface="ＭＳ Ｐゴシック" charset="0"/>
                <a:cs typeface="ＭＳ Ｐゴシック" charset="0"/>
              </a:rPr>
              <a:t>The first experiment</a:t>
            </a:r>
            <a:r>
              <a:rPr lang="en-GB" b="1" baseline="0" dirty="0" smtClean="0">
                <a:ea typeface="ＭＳ Ｐゴシック" charset="0"/>
                <a:cs typeface="ＭＳ Ｐゴシック" charset="0"/>
              </a:rPr>
              <a:t> with the new TAS spectrometer will study the β-decay of several proton-rich nuclei at GANIL </a:t>
            </a:r>
            <a:r>
              <a:rPr lang="en-GB" b="0" baseline="0" dirty="0" smtClean="0">
                <a:ea typeface="ＭＳ Ｐゴシック" charset="0"/>
                <a:cs typeface="ＭＳ Ｐゴシック" charset="0"/>
              </a:rPr>
              <a:t>[</a:t>
            </a:r>
            <a:r>
              <a:rPr lang="en-GB" baseline="0" dirty="0" smtClean="0">
                <a:ea typeface="ＭＳ Ｐゴシック" charset="0"/>
                <a:cs typeface="ＭＳ Ｐゴシック" charset="0"/>
              </a:rPr>
              <a:t>region shown in the picture] </a:t>
            </a:r>
            <a:r>
              <a:rPr lang="en-GB" b="1" baseline="0" dirty="0" smtClean="0">
                <a:ea typeface="ＭＳ Ｐゴシック" charset="0"/>
                <a:cs typeface="ＭＳ Ｐゴシック" charset="0"/>
              </a:rPr>
              <a:t>of great interest for both nuclear structure and nuclear astrophysics.</a:t>
            </a:r>
          </a:p>
          <a:p>
            <a:r>
              <a:rPr lang="en-GB" baseline="0" dirty="0" smtClean="0">
                <a:ea typeface="ＭＳ Ｐゴシック" charset="0"/>
                <a:cs typeface="ＭＳ Ｐゴシック" charset="0"/>
              </a:rPr>
              <a:t>[Interests: isospin symmetry by comparing with mirror charge-exchange reactions (schematic example shown + figure with comparison of accumulated B(GT) for beta-decay of 48Fe and mirror CE); validation of the TAGS technique at high energy; constraining reaction rates of interest for the 44Ti nucleosynthesis (supernova remnant where 44Ti has been detected is shown); study of gammas and gamma/proton competition above </a:t>
            </a:r>
            <a:r>
              <a:rPr lang="en-GB" baseline="0" dirty="0" err="1" smtClean="0">
                <a:ea typeface="ＭＳ Ｐゴシック" charset="0"/>
                <a:cs typeface="ＭＳ Ｐゴシック" charset="0"/>
              </a:rPr>
              <a:t>Sp</a:t>
            </a:r>
            <a:r>
              <a:rPr lang="en-GB" baseline="0" dirty="0" smtClean="0">
                <a:ea typeface="ＭＳ Ｐゴシック" charset="0"/>
                <a:cs typeface="ＭＳ Ｐゴシック" charset="0"/>
              </a:rPr>
              <a:t> (a sketch is shown)].</a:t>
            </a:r>
          </a:p>
          <a:p>
            <a:r>
              <a:rPr lang="en-GB" b="1" baseline="0" dirty="0" smtClean="0">
                <a:ea typeface="ＭＳ Ｐゴシック" charset="0"/>
                <a:cs typeface="ＭＳ Ｐゴシック" charset="0"/>
              </a:rPr>
              <a:t>Status: the experiment has been defended at GANIL PAC and approved with 10 days of beam-time granted </a:t>
            </a:r>
            <a:r>
              <a:rPr lang="en-GB" baseline="0" dirty="0" smtClean="0">
                <a:ea typeface="ＭＳ Ｐゴシック" charset="0"/>
                <a:cs typeface="ＭＳ Ｐゴシック" charset="0"/>
              </a:rPr>
              <a:t>(which is a lot!)</a:t>
            </a:r>
            <a:r>
              <a:rPr lang="en-GB" b="1" baseline="0" dirty="0" smtClean="0">
                <a:ea typeface="ＭＳ Ｐゴシック" charset="0"/>
                <a:cs typeface="ＭＳ Ｐゴシック" charset="0"/>
              </a:rPr>
              <a:t>, a new DSSSD has been bought by GANIL and we already own 8 LaBr3 crystals.</a:t>
            </a:r>
            <a:endParaRPr lang="en-GB" b="1" dirty="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93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dirty="0">
                <a:ea typeface="ＭＳ Ｐゴシック" charset="0"/>
                <a:cs typeface="ＭＳ Ｐゴシック" charset="0"/>
              </a:rPr>
              <a:t>ADD some </a:t>
            </a:r>
            <a:r>
              <a:rPr lang="en-GB" dirty="0" err="1">
                <a:ea typeface="ＭＳ Ｐゴシック" charset="0"/>
                <a:cs typeface="ＭＳ Ｐゴシック" charset="0"/>
              </a:rPr>
              <a:t>coments</a:t>
            </a:r>
            <a:r>
              <a:rPr lang="en-GB" dirty="0">
                <a:ea typeface="ＭＳ Ｐゴシック" charset="0"/>
                <a:cs typeface="ＭＳ Ｐゴシック" charset="0"/>
              </a:rPr>
              <a:t> what you think it is essential to mention</a:t>
            </a:r>
          </a:p>
        </p:txBody>
      </p:sp>
      <p:sp>
        <p:nvSpPr>
          <p:cNvPr id="706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44748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dirty="0">
                <a:ea typeface="ＭＳ Ｐゴシック" charset="0"/>
                <a:cs typeface="ＭＳ Ｐゴシック" charset="0"/>
              </a:rPr>
              <a:t>The main goal is to exploit the combination of the DTAS spectrometer with the </a:t>
            </a:r>
            <a:r>
              <a:rPr lang="en-GB" dirty="0" err="1">
                <a:ea typeface="ＭＳ Ｐゴシック" charset="0"/>
                <a:cs typeface="ＭＳ Ｐゴシック" charset="0"/>
              </a:rPr>
              <a:t>oportuniny</a:t>
            </a:r>
            <a:r>
              <a:rPr lang="en-GB" dirty="0">
                <a:ea typeface="ＭＳ Ｐゴシック" charset="0"/>
                <a:cs typeface="ＭＳ Ｐゴシック" charset="0"/>
              </a:rPr>
              <a:t> of  high beam intensities at RIKEN</a:t>
            </a:r>
          </a:p>
        </p:txBody>
      </p:sp>
      <p:sp>
        <p:nvSpPr>
          <p:cNvPr id="706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68981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dirty="0">
                <a:ea typeface="ＭＳ Ｐゴシック" charset="0"/>
                <a:cs typeface="ＭＳ Ｐゴシック" charset="0"/>
              </a:rPr>
              <a:t>These are important experimental lines for the future of the field. </a:t>
            </a:r>
          </a:p>
          <a:p>
            <a:r>
              <a:rPr lang="en-GB" dirty="0">
                <a:ea typeface="ＭＳ Ｐゴシック" charset="0"/>
                <a:cs typeface="ＭＳ Ｐゴシック" charset="0"/>
              </a:rPr>
              <a:t>Two experiments are led by the gamma and neutron spectroscopy group.</a:t>
            </a:r>
          </a:p>
          <a:p>
            <a:r>
              <a:rPr lang="en-GB" dirty="0">
                <a:ea typeface="ＭＳ Ｐゴシック" charset="0"/>
                <a:cs typeface="ＭＳ Ｐゴシック" charset="0"/>
              </a:rPr>
              <a:t>The first aim to exploit the high gamma detection efficiency of the DTAS to fix the energy of the 1+ state in 100Sn. This could provide a better understanding of the quenching of the </a:t>
            </a:r>
          </a:p>
          <a:p>
            <a:r>
              <a:rPr lang="en-GB" dirty="0" err="1">
                <a:ea typeface="ＭＳ Ｐゴシック" charset="0"/>
                <a:cs typeface="ＭＳ Ｐゴシック" charset="0"/>
              </a:rPr>
              <a:t>gA</a:t>
            </a:r>
            <a:r>
              <a:rPr lang="en-GB" dirty="0">
                <a:ea typeface="ＭＳ Ｐゴシック" charset="0"/>
                <a:cs typeface="ＭＳ Ｐゴシック" charset="0"/>
              </a:rPr>
              <a:t> constant in the nuclear medium. This decay is the one with the largest BGT of the full nuclide chart. This is a region also of astrophysical interest. </a:t>
            </a:r>
          </a:p>
          <a:p>
            <a:r>
              <a:rPr lang="en-GB" dirty="0">
                <a:ea typeface="ＭＳ Ｐゴシック" charset="0"/>
                <a:cs typeface="ＭＳ Ｐゴシック" charset="0"/>
              </a:rPr>
              <a:t>The present level scheme is based on theoretical calculations</a:t>
            </a:r>
          </a:p>
        </p:txBody>
      </p:sp>
      <p:sp>
        <p:nvSpPr>
          <p:cNvPr id="706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691963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a:ea typeface="ＭＳ Ｐゴシック" charset="0"/>
                <a:cs typeface="ＭＳ Ｐゴシック" charset="0"/>
              </a:rPr>
              <a:t>ADD some </a:t>
            </a:r>
            <a:r>
              <a:rPr lang="en-GB" dirty="0" err="1">
                <a:ea typeface="ＭＳ Ｐゴシック" charset="0"/>
                <a:cs typeface="ＭＳ Ｐゴシック" charset="0"/>
              </a:rPr>
              <a:t>coments</a:t>
            </a:r>
            <a:r>
              <a:rPr lang="en-GB" dirty="0">
                <a:ea typeface="ＭＳ Ｐゴシック" charset="0"/>
                <a:cs typeface="ＭＳ Ｐゴシック" charset="0"/>
              </a:rPr>
              <a:t> what you think it is essential </a:t>
            </a:r>
            <a:r>
              <a:rPr lang="en-GB">
                <a:ea typeface="ＭＳ Ｐゴシック" charset="0"/>
                <a:cs typeface="ＭＳ Ｐゴシック" charset="0"/>
              </a:rPr>
              <a:t>to mention</a:t>
            </a:r>
            <a:endParaRPr lang="en-GB" dirty="0">
              <a:ea typeface="ＭＳ Ｐゴシック" charset="0"/>
              <a:cs typeface="ＭＳ Ｐゴシック" charset="0"/>
            </a:endParaRP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29957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a:ln/>
        </p:spPr>
      </p:sp>
      <p:sp>
        <p:nvSpPr>
          <p:cNvPr id="706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dirty="0">
                <a:ea typeface="ＭＳ Ｐゴシック" charset="0"/>
                <a:cs typeface="ＭＳ Ｐゴシック" charset="0"/>
              </a:rPr>
              <a:t>ADD some </a:t>
            </a:r>
            <a:r>
              <a:rPr lang="en-GB" dirty="0" err="1">
                <a:ea typeface="ＭＳ Ｐゴシック" charset="0"/>
                <a:cs typeface="ＭＳ Ｐゴシック" charset="0"/>
              </a:rPr>
              <a:t>coments</a:t>
            </a:r>
            <a:r>
              <a:rPr lang="en-GB" dirty="0">
                <a:ea typeface="ＭＳ Ｐゴシック" charset="0"/>
                <a:cs typeface="ＭＳ Ｐゴシック" charset="0"/>
              </a:rPr>
              <a:t> what you think it is essential to mention</a:t>
            </a:r>
          </a:p>
        </p:txBody>
      </p:sp>
      <p:sp>
        <p:nvSpPr>
          <p:cNvPr id="706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F0D848-A476-8E48-AA52-FC249892447F}" type="slidenum">
              <a:rPr kumimoji="0" lang="es-E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90127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3"/>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1265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4293"/>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1970065"/>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2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74728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5710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9696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9"/>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217487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1027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3983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572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8619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3965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0019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7894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ヒラギノ角ゴ Pro W3"/>
                <a:cs typeface="ヒラギノ角ゴ Pro W3" charset="-128"/>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8C31F4E5-83E8-E145-8DCD-BF07E7911677}" type="slidenum">
              <a:rPr lang="en-GB"/>
              <a:pPr>
                <a:defRPr/>
              </a:pPr>
              <a:t>‹#›</a:t>
            </a:fld>
            <a:endParaRPr lang="en-GB"/>
          </a:p>
        </p:txBody>
      </p:sp>
    </p:spTree>
    <p:extLst>
      <p:ext uri="{BB962C8B-B14F-4D97-AF65-F5344CB8AC3E}">
        <p14:creationId xmlns:p14="http://schemas.microsoft.com/office/powerpoint/2010/main" val="2412755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ヒラギノ角ゴ Pro W3"/>
                <a:cs typeface="ヒラギノ角ゴ Pro W3" charset="-128"/>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248659D9-7982-AF40-8CDC-ADB5326F7D1D}" type="slidenum">
              <a:rPr lang="en-GB"/>
              <a:pPr>
                <a:defRPr/>
              </a:pPr>
              <a:t>‹#›</a:t>
            </a:fld>
            <a:endParaRPr lang="en-GB"/>
          </a:p>
        </p:txBody>
      </p:sp>
    </p:spTree>
    <p:extLst>
      <p:ext uri="{BB962C8B-B14F-4D97-AF65-F5344CB8AC3E}">
        <p14:creationId xmlns:p14="http://schemas.microsoft.com/office/powerpoint/2010/main" val="98334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69791AFB-FF7A-7F4F-BC82-EB5F957EAEF7}" type="slidenum">
              <a:rPr lang="en-GB"/>
              <a:pPr>
                <a:defRPr/>
              </a:pPr>
              <a:t>‹#›</a:t>
            </a:fld>
            <a:endParaRPr lang="en-GB"/>
          </a:p>
        </p:txBody>
      </p:sp>
    </p:spTree>
    <p:extLst>
      <p:ext uri="{BB962C8B-B14F-4D97-AF65-F5344CB8AC3E}">
        <p14:creationId xmlns:p14="http://schemas.microsoft.com/office/powerpoint/2010/main" val="1511476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DCC37451-2FF3-EB4D-9E43-97048B75AEDF}" type="slidenum">
              <a:rPr lang="en-GB"/>
              <a:pPr>
                <a:defRPr/>
              </a:pPr>
              <a:t>‹#›</a:t>
            </a:fld>
            <a:endParaRPr lang="en-GB"/>
          </a:p>
        </p:txBody>
      </p:sp>
    </p:spTree>
    <p:extLst>
      <p:ext uri="{BB962C8B-B14F-4D97-AF65-F5344CB8AC3E}">
        <p14:creationId xmlns:p14="http://schemas.microsoft.com/office/powerpoint/2010/main" val="522397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C77E4C51-2703-D94A-B375-F419BE389FA2}" type="slidenum">
              <a:rPr lang="en-GB"/>
              <a:pPr>
                <a:defRPr/>
              </a:pPr>
              <a:t>‹#›</a:t>
            </a:fld>
            <a:endParaRPr lang="en-GB"/>
          </a:p>
        </p:txBody>
      </p:sp>
    </p:spTree>
    <p:extLst>
      <p:ext uri="{BB962C8B-B14F-4D97-AF65-F5344CB8AC3E}">
        <p14:creationId xmlns:p14="http://schemas.microsoft.com/office/powerpoint/2010/main" val="3027109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827089" y="2205039"/>
            <a:ext cx="3163887" cy="280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143376" y="2205039"/>
            <a:ext cx="3165475" cy="2808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pPr>
              <a:defRPr/>
            </a:pPr>
            <a:endParaRPr lang="en-GB"/>
          </a:p>
        </p:txBody>
      </p:sp>
      <p:sp>
        <p:nvSpPr>
          <p:cNvPr id="6" name="5 Marcador de número de diapositiva"/>
          <p:cNvSpPr>
            <a:spLocks noGrp="1"/>
          </p:cNvSpPr>
          <p:nvPr>
            <p:ph type="sldNum" sz="quarter" idx="11"/>
          </p:nvPr>
        </p:nvSpPr>
        <p:spPr/>
        <p:txBody>
          <a:bodyPr/>
          <a:lstStyle>
            <a:lvl1pPr>
              <a:defRPr/>
            </a:lvl1pPr>
          </a:lstStyle>
          <a:p>
            <a:pPr>
              <a:defRPr/>
            </a:pPr>
            <a:fld id="{CB14E52C-3123-414A-AFF3-1F95412D5A33}" type="slidenum">
              <a:rPr lang="en-GB"/>
              <a:pPr>
                <a:defRPr/>
              </a:pPr>
              <a:t>‹#›</a:t>
            </a:fld>
            <a:endParaRPr lang="en-GB"/>
          </a:p>
        </p:txBody>
      </p:sp>
    </p:spTree>
    <p:extLst>
      <p:ext uri="{BB962C8B-B14F-4D97-AF65-F5344CB8AC3E}">
        <p14:creationId xmlns:p14="http://schemas.microsoft.com/office/powerpoint/2010/main" val="480838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pPr>
              <a:defRPr/>
            </a:pPr>
            <a:endParaRPr lang="en-GB"/>
          </a:p>
        </p:txBody>
      </p:sp>
      <p:sp>
        <p:nvSpPr>
          <p:cNvPr id="8" name="7 Marcador de número de diapositiva"/>
          <p:cNvSpPr>
            <a:spLocks noGrp="1"/>
          </p:cNvSpPr>
          <p:nvPr>
            <p:ph type="sldNum" sz="quarter" idx="11"/>
          </p:nvPr>
        </p:nvSpPr>
        <p:spPr/>
        <p:txBody>
          <a:bodyPr/>
          <a:lstStyle>
            <a:lvl1pPr>
              <a:defRPr/>
            </a:lvl1pPr>
          </a:lstStyle>
          <a:p>
            <a:pPr>
              <a:defRPr/>
            </a:pPr>
            <a:fld id="{7A7794A6-A2AB-BA4B-8AEC-589A617CC7DC}" type="slidenum">
              <a:rPr lang="en-GB"/>
              <a:pPr>
                <a:defRPr/>
              </a:pPr>
              <a:t>‹#›</a:t>
            </a:fld>
            <a:endParaRPr lang="en-GB"/>
          </a:p>
        </p:txBody>
      </p:sp>
    </p:spTree>
    <p:extLst>
      <p:ext uri="{BB962C8B-B14F-4D97-AF65-F5344CB8AC3E}">
        <p14:creationId xmlns:p14="http://schemas.microsoft.com/office/powerpoint/2010/main" val="2533047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pPr>
              <a:defRPr/>
            </a:pPr>
            <a:endParaRPr lang="en-GB"/>
          </a:p>
        </p:txBody>
      </p:sp>
      <p:sp>
        <p:nvSpPr>
          <p:cNvPr id="4" name="3 Marcador de número de diapositiva"/>
          <p:cNvSpPr>
            <a:spLocks noGrp="1"/>
          </p:cNvSpPr>
          <p:nvPr>
            <p:ph type="sldNum" sz="quarter" idx="11"/>
          </p:nvPr>
        </p:nvSpPr>
        <p:spPr/>
        <p:txBody>
          <a:bodyPr/>
          <a:lstStyle>
            <a:lvl1pPr>
              <a:defRPr/>
            </a:lvl1pPr>
          </a:lstStyle>
          <a:p>
            <a:pPr>
              <a:defRPr/>
            </a:pPr>
            <a:fld id="{733FE6AF-04FC-C340-BBBC-A73B1BA4FCB2}" type="slidenum">
              <a:rPr lang="en-GB"/>
              <a:pPr>
                <a:defRPr/>
              </a:pPr>
              <a:t>‹#›</a:t>
            </a:fld>
            <a:endParaRPr lang="en-GB"/>
          </a:p>
        </p:txBody>
      </p:sp>
    </p:spTree>
    <p:extLst>
      <p:ext uri="{BB962C8B-B14F-4D97-AF65-F5344CB8AC3E}">
        <p14:creationId xmlns:p14="http://schemas.microsoft.com/office/powerpoint/2010/main" val="966400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pPr>
              <a:defRPr/>
            </a:pPr>
            <a:endParaRPr lang="en-GB"/>
          </a:p>
        </p:txBody>
      </p:sp>
      <p:sp>
        <p:nvSpPr>
          <p:cNvPr id="3" name="2 Marcador de número de diapositiva"/>
          <p:cNvSpPr>
            <a:spLocks noGrp="1"/>
          </p:cNvSpPr>
          <p:nvPr>
            <p:ph type="sldNum" sz="quarter" idx="11"/>
          </p:nvPr>
        </p:nvSpPr>
        <p:spPr/>
        <p:txBody>
          <a:bodyPr/>
          <a:lstStyle>
            <a:lvl1pPr>
              <a:defRPr/>
            </a:lvl1pPr>
          </a:lstStyle>
          <a:p>
            <a:pPr>
              <a:defRPr/>
            </a:pPr>
            <a:fld id="{CA104A9A-637B-AF4A-8E25-298142EE301F}" type="slidenum">
              <a:rPr lang="en-GB"/>
              <a:pPr>
                <a:defRPr/>
              </a:pPr>
              <a:t>‹#›</a:t>
            </a:fld>
            <a:endParaRPr lang="en-GB"/>
          </a:p>
        </p:txBody>
      </p:sp>
    </p:spTree>
    <p:extLst>
      <p:ext uri="{BB962C8B-B14F-4D97-AF65-F5344CB8AC3E}">
        <p14:creationId xmlns:p14="http://schemas.microsoft.com/office/powerpoint/2010/main" val="233962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n-GB"/>
          </a:p>
        </p:txBody>
      </p:sp>
      <p:sp>
        <p:nvSpPr>
          <p:cNvPr id="6" name="5 Marcador de número de diapositiva"/>
          <p:cNvSpPr>
            <a:spLocks noGrp="1"/>
          </p:cNvSpPr>
          <p:nvPr>
            <p:ph type="sldNum" sz="quarter" idx="11"/>
          </p:nvPr>
        </p:nvSpPr>
        <p:spPr/>
        <p:txBody>
          <a:bodyPr/>
          <a:lstStyle>
            <a:lvl1pPr>
              <a:defRPr/>
            </a:lvl1pPr>
          </a:lstStyle>
          <a:p>
            <a:pPr>
              <a:defRPr/>
            </a:pPr>
            <a:fld id="{CF93056D-E160-C54F-BE44-14E0CC62A8D6}" type="slidenum">
              <a:rPr lang="en-GB"/>
              <a:pPr>
                <a:defRPr/>
              </a:pPr>
              <a:t>‹#›</a:t>
            </a:fld>
            <a:endParaRPr lang="en-GB"/>
          </a:p>
        </p:txBody>
      </p:sp>
    </p:spTree>
    <p:extLst>
      <p:ext uri="{BB962C8B-B14F-4D97-AF65-F5344CB8AC3E}">
        <p14:creationId xmlns:p14="http://schemas.microsoft.com/office/powerpoint/2010/main" val="98955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86051"/>
            <a:ext cx="7772400" cy="1362075"/>
          </a:xfrm>
        </p:spPr>
        <p:txBody>
          <a:bodyPr anchor="t"/>
          <a:lstStyle>
            <a:lvl1pPr algn="l">
              <a:defRPr sz="44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722313" y="128586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3387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pPr>
              <a:defRPr/>
            </a:pPr>
            <a:endParaRPr lang="en-GB"/>
          </a:p>
        </p:txBody>
      </p:sp>
      <p:sp>
        <p:nvSpPr>
          <p:cNvPr id="6" name="5 Marcador de número de diapositiva"/>
          <p:cNvSpPr>
            <a:spLocks noGrp="1"/>
          </p:cNvSpPr>
          <p:nvPr>
            <p:ph type="sldNum" sz="quarter" idx="11"/>
          </p:nvPr>
        </p:nvSpPr>
        <p:spPr/>
        <p:txBody>
          <a:bodyPr/>
          <a:lstStyle>
            <a:lvl1pPr>
              <a:defRPr/>
            </a:lvl1pPr>
          </a:lstStyle>
          <a:p>
            <a:pPr>
              <a:defRPr/>
            </a:pPr>
            <a:fld id="{FE5D0E1F-7A7F-D648-AC83-22B83C52EC42}" type="slidenum">
              <a:rPr lang="en-GB"/>
              <a:pPr>
                <a:defRPr/>
              </a:pPr>
              <a:t>‹#›</a:t>
            </a:fld>
            <a:endParaRPr lang="en-GB"/>
          </a:p>
        </p:txBody>
      </p:sp>
    </p:spTree>
    <p:extLst>
      <p:ext uri="{BB962C8B-B14F-4D97-AF65-F5344CB8AC3E}">
        <p14:creationId xmlns:p14="http://schemas.microsoft.com/office/powerpoint/2010/main" val="2051441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B8B9F661-5130-B342-9F4C-AAB3EFC18165}" type="slidenum">
              <a:rPr lang="en-GB"/>
              <a:pPr>
                <a:defRPr/>
              </a:pPr>
              <a:t>‹#›</a:t>
            </a:fld>
            <a:endParaRPr lang="en-GB"/>
          </a:p>
        </p:txBody>
      </p:sp>
    </p:spTree>
    <p:extLst>
      <p:ext uri="{BB962C8B-B14F-4D97-AF65-F5344CB8AC3E}">
        <p14:creationId xmlns:p14="http://schemas.microsoft.com/office/powerpoint/2010/main" val="1466889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689600" y="620713"/>
            <a:ext cx="1619250" cy="439261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827088" y="620713"/>
            <a:ext cx="4710112" cy="43926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B4209A03-3EB7-A447-9ACA-D1D4CF268CEF}" type="slidenum">
              <a:rPr lang="en-GB"/>
              <a:pPr>
                <a:defRPr/>
              </a:pPr>
              <a:t>‹#›</a:t>
            </a:fld>
            <a:endParaRPr lang="en-GB"/>
          </a:p>
        </p:txBody>
      </p:sp>
    </p:spTree>
    <p:extLst>
      <p:ext uri="{BB962C8B-B14F-4D97-AF65-F5344CB8AC3E}">
        <p14:creationId xmlns:p14="http://schemas.microsoft.com/office/powerpoint/2010/main" val="2477825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dgm" preserve="1">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827089" y="620713"/>
            <a:ext cx="4751387" cy="1143000"/>
          </a:xfrm>
        </p:spPr>
        <p:txBody>
          <a:bodyPr/>
          <a:lstStyle/>
          <a:p>
            <a:r>
              <a:rPr lang="es-ES" smtClean="0"/>
              <a:t>Haga clic para modificar el estilo de título del patrón</a:t>
            </a:r>
            <a:endParaRPr lang="es-ES"/>
          </a:p>
        </p:txBody>
      </p:sp>
      <p:sp>
        <p:nvSpPr>
          <p:cNvPr id="3" name="2 Marcador de SmartArt"/>
          <p:cNvSpPr>
            <a:spLocks noGrp="1"/>
          </p:cNvSpPr>
          <p:nvPr>
            <p:ph type="dgm" idx="1"/>
          </p:nvPr>
        </p:nvSpPr>
        <p:spPr>
          <a:xfrm>
            <a:off x="827089" y="2205039"/>
            <a:ext cx="6481762" cy="2808287"/>
          </a:xfrm>
        </p:spPr>
        <p:txBody>
          <a:bodyPr/>
          <a:lstStyle/>
          <a:p>
            <a:pPr lvl="0"/>
            <a:endParaRPr lang="es-ES" noProof="0" smtClean="0"/>
          </a:p>
        </p:txBody>
      </p:sp>
      <p:sp>
        <p:nvSpPr>
          <p:cNvPr id="4" name="3 Marcador de fecha"/>
          <p:cNvSpPr>
            <a:spLocks noGrp="1"/>
          </p:cNvSpPr>
          <p:nvPr>
            <p:ph type="dt" sz="half" idx="10"/>
          </p:nvPr>
        </p:nvSpPr>
        <p:spPr/>
        <p:txBody>
          <a:bodyPr/>
          <a:lstStyle>
            <a:lvl1pPr>
              <a:defRPr/>
            </a:lvl1pPr>
          </a:lstStyle>
          <a:p>
            <a:pPr>
              <a:defRPr/>
            </a:pPr>
            <a:endParaRPr lang="en-GB"/>
          </a:p>
        </p:txBody>
      </p:sp>
      <p:sp>
        <p:nvSpPr>
          <p:cNvPr id="5" name="4 Marcador de número de diapositiva"/>
          <p:cNvSpPr>
            <a:spLocks noGrp="1"/>
          </p:cNvSpPr>
          <p:nvPr>
            <p:ph type="sldNum" sz="quarter" idx="11"/>
          </p:nvPr>
        </p:nvSpPr>
        <p:spPr/>
        <p:txBody>
          <a:bodyPr/>
          <a:lstStyle>
            <a:lvl1pPr>
              <a:defRPr/>
            </a:lvl1pPr>
          </a:lstStyle>
          <a:p>
            <a:pPr>
              <a:defRPr/>
            </a:pPr>
            <a:fld id="{2725C30C-1BAF-6246-8A0D-D83C003CB806}" type="slidenum">
              <a:rPr lang="en-GB"/>
              <a:pPr>
                <a:defRPr/>
              </a:pPr>
              <a:t>‹#›</a:t>
            </a:fld>
            <a:endParaRPr lang="en-GB"/>
          </a:p>
        </p:txBody>
      </p:sp>
    </p:spTree>
    <p:extLst>
      <p:ext uri="{BB962C8B-B14F-4D97-AF65-F5344CB8AC3E}">
        <p14:creationId xmlns:p14="http://schemas.microsoft.com/office/powerpoint/2010/main" val="1094172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827089" y="620713"/>
            <a:ext cx="6481762" cy="439261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p:txBody>
          <a:bodyPr/>
          <a:lstStyle>
            <a:lvl1pPr>
              <a:defRPr/>
            </a:lvl1pPr>
          </a:lstStyle>
          <a:p>
            <a:pPr>
              <a:defRPr/>
            </a:pPr>
            <a:endParaRPr lang="en-GB"/>
          </a:p>
        </p:txBody>
      </p:sp>
      <p:sp>
        <p:nvSpPr>
          <p:cNvPr id="4" name="3 Marcador de número de diapositiva"/>
          <p:cNvSpPr>
            <a:spLocks noGrp="1"/>
          </p:cNvSpPr>
          <p:nvPr>
            <p:ph type="sldNum" sz="quarter" idx="11"/>
          </p:nvPr>
        </p:nvSpPr>
        <p:spPr/>
        <p:txBody>
          <a:bodyPr/>
          <a:lstStyle>
            <a:lvl1pPr>
              <a:defRPr/>
            </a:lvl1pPr>
          </a:lstStyle>
          <a:p>
            <a:pPr>
              <a:defRPr/>
            </a:pPr>
            <a:fld id="{43AB50F9-CE5F-BC45-A69F-E647FC12604D}" type="slidenum">
              <a:rPr lang="en-GB"/>
              <a:pPr>
                <a:defRPr/>
              </a:pPr>
              <a:t>‹#›</a:t>
            </a:fld>
            <a:endParaRPr lang="en-GB"/>
          </a:p>
        </p:txBody>
      </p:sp>
    </p:spTree>
    <p:extLst>
      <p:ext uri="{BB962C8B-B14F-4D97-AF65-F5344CB8AC3E}">
        <p14:creationId xmlns:p14="http://schemas.microsoft.com/office/powerpoint/2010/main" val="1535172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a:prstGeom prst="rect">
            <a:avLst/>
          </a:prstGeo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353F9070-4DEF-364B-B97D-A14BB92F8D74}" type="datetimeFigureOut">
              <a:rPr lang="fr-FR"/>
              <a:pPr>
                <a:defRPr/>
              </a:pPr>
              <a:t>14/12/2023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56F8F1CE-7BAA-BF47-A098-C56F1245D728}" type="slidenum">
              <a:rPr lang="fr-FR"/>
              <a:pPr>
                <a:defRPr/>
              </a:pPr>
              <a:t>‹#›</a:t>
            </a:fld>
            <a:endParaRPr lang="fr-FR"/>
          </a:p>
        </p:txBody>
      </p:sp>
    </p:spTree>
    <p:extLst>
      <p:ext uri="{BB962C8B-B14F-4D97-AF65-F5344CB8AC3E}">
        <p14:creationId xmlns:p14="http://schemas.microsoft.com/office/powerpoint/2010/main" val="981728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BE"/>
          </a:p>
        </p:txBody>
      </p:sp>
      <p:sp>
        <p:nvSpPr>
          <p:cNvPr id="3" name="Espace réservé du contenu 2"/>
          <p:cNvSpPr>
            <a:spLocks noGrp="1"/>
          </p:cNvSpPr>
          <p:nvPr>
            <p:ph idx="1"/>
          </p:nvPr>
        </p:nvSpPr>
        <p:spPr>
          <a:xfrm>
            <a:off x="457200" y="1600202"/>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BADA8CDE-4BA8-A74D-8823-E8D2933D30C9}" type="datetimeFigureOut">
              <a:rPr lang="fr-FR"/>
              <a:pPr>
                <a:defRPr/>
              </a:pPr>
              <a:t>14/12/2023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0C9CB932-A409-CF45-A99B-BD19A7AC7278}" type="slidenum">
              <a:rPr lang="fr-FR"/>
              <a:pPr>
                <a:defRPr/>
              </a:pPr>
              <a:t>‹#›</a:t>
            </a:fld>
            <a:endParaRPr lang="fr-FR"/>
          </a:p>
        </p:txBody>
      </p:sp>
    </p:spTree>
    <p:extLst>
      <p:ext uri="{BB962C8B-B14F-4D97-AF65-F5344CB8AC3E}">
        <p14:creationId xmlns:p14="http://schemas.microsoft.com/office/powerpoint/2010/main" val="834477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80BF1EF2-AE14-D549-BE0D-02E3C3F5BA67}" type="datetimeFigureOut">
              <a:rPr lang="fr-FR"/>
              <a:pPr>
                <a:defRPr/>
              </a:pPr>
              <a:t>14/12/2023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5F99FFD2-5E2E-1D41-9317-091663A6D167}" type="slidenum">
              <a:rPr lang="fr-FR"/>
              <a:pPr>
                <a:defRPr/>
              </a:pPr>
              <a:t>‹#›</a:t>
            </a:fld>
            <a:endParaRPr lang="fr-FR"/>
          </a:p>
        </p:txBody>
      </p:sp>
    </p:spTree>
    <p:extLst>
      <p:ext uri="{BB962C8B-B14F-4D97-AF65-F5344CB8AC3E}">
        <p14:creationId xmlns:p14="http://schemas.microsoft.com/office/powerpoint/2010/main" val="25149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B27A816D-E293-5E43-9E7E-B5B8D2A9BCF5}" type="datetimeFigureOut">
              <a:rPr lang="fr-FR"/>
              <a:pPr>
                <a:defRPr/>
              </a:pPr>
              <a:t>14/12/2023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8160DD27-DA67-9C4F-B354-CF4EEFA6CE27}" type="slidenum">
              <a:rPr lang="fr-FR"/>
              <a:pPr>
                <a:defRPr/>
              </a:pPr>
              <a:t>‹#›</a:t>
            </a:fld>
            <a:endParaRPr lang="fr-FR"/>
          </a:p>
        </p:txBody>
      </p:sp>
    </p:spTree>
    <p:extLst>
      <p:ext uri="{BB962C8B-B14F-4D97-AF65-F5344CB8AC3E}">
        <p14:creationId xmlns:p14="http://schemas.microsoft.com/office/powerpoint/2010/main" val="1309210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329C5B84-A089-A14C-BADA-A2A48DF54AC4}" type="datetimeFigureOut">
              <a:rPr lang="fr-FR"/>
              <a:pPr>
                <a:defRPr/>
              </a:pPr>
              <a:t>14/12/2023</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AC49540B-141A-6C4B-80F9-9228B7EF0505}" type="slidenum">
              <a:rPr lang="fr-FR"/>
              <a:pPr>
                <a:defRPr/>
              </a:pPr>
              <a:t>‹#›</a:t>
            </a:fld>
            <a:endParaRPr lang="fr-FR"/>
          </a:p>
        </p:txBody>
      </p:sp>
    </p:spTree>
    <p:extLst>
      <p:ext uri="{BB962C8B-B14F-4D97-AF65-F5344CB8AC3E}">
        <p14:creationId xmlns:p14="http://schemas.microsoft.com/office/powerpoint/2010/main" val="400367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57338"/>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57338"/>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60572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63421EA1-137F-4246-997F-43C2FAEFD5FC}" type="datetimeFigureOut">
              <a:rPr lang="fr-FR"/>
              <a:pPr>
                <a:defRPr/>
              </a:pPr>
              <a:t>14/12/2023</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7FAD5229-8ADE-754A-AA7E-B64A0D099A48}" type="slidenum">
              <a:rPr lang="fr-FR"/>
              <a:pPr>
                <a:defRPr/>
              </a:pPr>
              <a:t>‹#›</a:t>
            </a:fld>
            <a:endParaRPr lang="fr-FR"/>
          </a:p>
        </p:txBody>
      </p:sp>
    </p:spTree>
    <p:extLst>
      <p:ext uri="{BB962C8B-B14F-4D97-AF65-F5344CB8AC3E}">
        <p14:creationId xmlns:p14="http://schemas.microsoft.com/office/powerpoint/2010/main" val="2341308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E5E19E3F-3769-EE4E-839F-AA42A041ADB3}" type="datetimeFigureOut">
              <a:rPr lang="fr-FR"/>
              <a:pPr>
                <a:defRPr/>
              </a:pPr>
              <a:t>14/12/2023</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91812F82-F37E-4741-823A-9E6976858438}" type="slidenum">
              <a:rPr lang="fr-FR"/>
              <a:pPr>
                <a:defRPr/>
              </a:pPr>
              <a:t>‹#›</a:t>
            </a:fld>
            <a:endParaRPr lang="fr-FR"/>
          </a:p>
        </p:txBody>
      </p:sp>
    </p:spTree>
    <p:extLst>
      <p:ext uri="{BB962C8B-B14F-4D97-AF65-F5344CB8AC3E}">
        <p14:creationId xmlns:p14="http://schemas.microsoft.com/office/powerpoint/2010/main" val="20414050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E981BA78-2A19-244D-8DD3-5D1656F0BDF8}" type="datetimeFigureOut">
              <a:rPr lang="fr-FR"/>
              <a:pPr>
                <a:defRPr/>
              </a:pPr>
              <a:t>14/12/2023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7A716CC3-7E16-A944-9484-88F77286449E}" type="slidenum">
              <a:rPr lang="fr-FR"/>
              <a:pPr>
                <a:defRPr/>
              </a:pPr>
              <a:t>‹#›</a:t>
            </a:fld>
            <a:endParaRPr lang="fr-FR"/>
          </a:p>
        </p:txBody>
      </p:sp>
    </p:spTree>
    <p:extLst>
      <p:ext uri="{BB962C8B-B14F-4D97-AF65-F5344CB8AC3E}">
        <p14:creationId xmlns:p14="http://schemas.microsoft.com/office/powerpoint/2010/main" val="36607503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BE" noProof="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D6FE41CC-2386-D74C-9E95-7394CEA21346}" type="datetimeFigureOut">
              <a:rPr lang="fr-FR"/>
              <a:pPr>
                <a:defRPr/>
              </a:pPr>
              <a:t>14/12/2023</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9C971D38-7F7E-1B40-8DF8-7827C4F9DEC8}" type="slidenum">
              <a:rPr lang="fr-FR"/>
              <a:pPr>
                <a:defRPr/>
              </a:pPr>
              <a:t>‹#›</a:t>
            </a:fld>
            <a:endParaRPr lang="fr-FR"/>
          </a:p>
        </p:txBody>
      </p:sp>
    </p:spTree>
    <p:extLst>
      <p:ext uri="{BB962C8B-B14F-4D97-AF65-F5344CB8AC3E}">
        <p14:creationId xmlns:p14="http://schemas.microsoft.com/office/powerpoint/2010/main" val="661080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1600202"/>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CB1DF498-315E-0442-B590-B0698B773B1C}" type="datetimeFigureOut">
              <a:rPr lang="fr-FR"/>
              <a:pPr>
                <a:defRPr/>
              </a:pPr>
              <a:t>14/12/2023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14A656F4-4016-1E4F-84DA-7934CF50F647}" type="slidenum">
              <a:rPr lang="fr-FR"/>
              <a:pPr>
                <a:defRPr/>
              </a:pPr>
              <a:t>‹#›</a:t>
            </a:fld>
            <a:endParaRPr lang="fr-FR"/>
          </a:p>
        </p:txBody>
      </p:sp>
    </p:spTree>
    <p:extLst>
      <p:ext uri="{BB962C8B-B14F-4D97-AF65-F5344CB8AC3E}">
        <p14:creationId xmlns:p14="http://schemas.microsoft.com/office/powerpoint/2010/main" val="2434683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a:prstGeom prst="rect">
            <a:avLst/>
          </a:prstGeo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40"/>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D8C8142F-7585-F34D-B84F-C0946EF60C95}" type="datetimeFigureOut">
              <a:rPr lang="fr-FR"/>
              <a:pPr>
                <a:defRPr/>
              </a:pPr>
              <a:t>14/12/2023</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4BD21E6A-41FC-6C40-BC16-07F265151ED4}" type="slidenum">
              <a:rPr lang="fr-FR"/>
              <a:pPr>
                <a:defRPr/>
              </a:pPr>
              <a:t>‹#›</a:t>
            </a:fld>
            <a:endParaRPr lang="fr-FR"/>
          </a:p>
        </p:txBody>
      </p:sp>
    </p:spTree>
    <p:extLst>
      <p:ext uri="{BB962C8B-B14F-4D97-AF65-F5344CB8AC3E}">
        <p14:creationId xmlns:p14="http://schemas.microsoft.com/office/powerpoint/2010/main" val="2148876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47761"/>
            <a:ext cx="7772400" cy="2252691"/>
          </a:xfrm>
          <a:prstGeom prst="rect">
            <a:avLst/>
          </a:prstGeom>
        </p:spPr>
        <p:txBody>
          <a:bodyPr/>
          <a:lstStyle>
            <a:lvl1pPr>
              <a:defRPr lang="it-IT" dirty="0" smtClean="0"/>
            </a:lvl1pPr>
          </a:lstStyle>
          <a:p>
            <a:r>
              <a:rPr lang="fr-FR" smtClean="0"/>
              <a:t>Cliquez pour modifier le style du titre</a:t>
            </a:r>
            <a:endParaRPr lang="it-IT" dirty="0"/>
          </a:p>
        </p:txBody>
      </p:sp>
      <p:sp>
        <p:nvSpPr>
          <p:cNvPr id="3" name="Rectangle 4"/>
          <p:cNvSpPr>
            <a:spLocks noGrp="1" noChangeArrowheads="1"/>
          </p:cNvSpPr>
          <p:nvPr>
            <p:ph type="sldNum" sz="quarter" idx="10"/>
          </p:nvPr>
        </p:nvSpPr>
        <p:spPr>
          <a:xfrm>
            <a:off x="8270875" y="6561138"/>
            <a:ext cx="873125" cy="476250"/>
          </a:xfrm>
          <a:prstGeom prst="rect">
            <a:avLst/>
          </a:prstGeom>
        </p:spPr>
        <p:txBody>
          <a:bodyPr/>
          <a:lstStyle>
            <a:lvl1pPr fontAlgn="auto">
              <a:spcBef>
                <a:spcPts val="0"/>
              </a:spcBef>
              <a:spcAft>
                <a:spcPts val="0"/>
              </a:spcAft>
              <a:defRPr>
                <a:solidFill>
                  <a:prstClr val="black"/>
                </a:solidFill>
                <a:latin typeface="Times New Roman"/>
                <a:ea typeface="+mn-ea"/>
                <a:cs typeface="+mn-cs"/>
              </a:defRPr>
            </a:lvl1pPr>
          </a:lstStyle>
          <a:p>
            <a:pPr>
              <a:defRPr/>
            </a:pPr>
            <a:fld id="{A2B12ECB-CD4C-834E-A53B-329464F18F70}" type="slidenum">
              <a:rPr lang="it-IT"/>
              <a:pPr>
                <a:defRPr/>
              </a:pPr>
              <a:t>‹#›</a:t>
            </a:fld>
            <a:endParaRPr lang="it-IT"/>
          </a:p>
        </p:txBody>
      </p:sp>
    </p:spTree>
    <p:extLst>
      <p:ext uri="{BB962C8B-B14F-4D97-AF65-F5344CB8AC3E}">
        <p14:creationId xmlns:p14="http://schemas.microsoft.com/office/powerpoint/2010/main" val="3989412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ヒラギノ角ゴ Pro W3"/>
                <a:cs typeface="ヒラギノ角ゴ Pro W3" charset="-128"/>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6071B395-FA00-E04C-98E1-C0287D25AE02}" type="slidenum">
              <a:rPr lang="en-GB"/>
              <a:pPr>
                <a:defRPr/>
              </a:pPr>
              <a:t>‹#›</a:t>
            </a:fld>
            <a:endParaRPr lang="en-GB"/>
          </a:p>
        </p:txBody>
      </p:sp>
    </p:spTree>
    <p:extLst>
      <p:ext uri="{BB962C8B-B14F-4D97-AF65-F5344CB8AC3E}">
        <p14:creationId xmlns:p14="http://schemas.microsoft.com/office/powerpoint/2010/main" val="117969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47401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519943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9"/>
            <a:ext cx="4040188" cy="3897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7" y="2174879"/>
            <a:ext cx="4041775" cy="318295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2299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557338"/>
            <a:ext cx="7772400" cy="3800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0" y="6400800"/>
            <a:ext cx="1905000" cy="457200"/>
          </a:xfrm>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048024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p:txBody>
          <a:bodyPr/>
          <a:lstStyle>
            <a:lvl1pPr>
              <a:defRPr>
                <a:ea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 name="Rectangle 5"/>
          <p:cNvSpPr>
            <a:spLocks noGrp="1" noChangeArrowheads="1"/>
          </p:cNvSpPr>
          <p:nvPr>
            <p:ph type="ftr" sz="quarter" idx="11"/>
          </p:nvPr>
        </p:nvSpPr>
        <p:spPr/>
        <p:txBody>
          <a:bodyPr/>
          <a:lstStyle>
            <a:lvl1pPr>
              <a:defRPr>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788D73-9D3F-4FC9-B489-DB15665A5C0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4031472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840974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337259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634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159" y="274733"/>
            <a:ext cx="8229186" cy="1142752"/>
          </a:xfrm>
          <a:prstGeom prst="rect">
            <a:avLst/>
          </a:prstGeom>
          <a:noFill/>
          <a:ln w="0">
            <a:noFill/>
          </a:ln>
        </p:spPr>
        <p:txBody>
          <a:bodyPr lIns="0" tIns="0" rIns="0" bIns="0" anchor="ctr">
            <a:noAutofit/>
          </a:bodyPr>
          <a:lstStyle/>
          <a:p>
            <a:endParaRPr lang="en-US" sz="1655" b="0" strike="noStrike" spc="-1">
              <a:solidFill>
                <a:srgbClr val="000000"/>
              </a:solidFill>
              <a:latin typeface="Calibri"/>
            </a:endParaRPr>
          </a:p>
        </p:txBody>
      </p:sp>
      <p:sp>
        <p:nvSpPr>
          <p:cNvPr id="21" name="PlaceHolder 2"/>
          <p:cNvSpPr>
            <a:spLocks noGrp="1"/>
          </p:cNvSpPr>
          <p:nvPr>
            <p:ph/>
          </p:nvPr>
        </p:nvSpPr>
        <p:spPr>
          <a:xfrm>
            <a:off x="457159" y="1600062"/>
            <a:ext cx="1970648" cy="4525451"/>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22" name="PlaceHolder 3"/>
          <p:cNvSpPr>
            <a:spLocks noGrp="1"/>
          </p:cNvSpPr>
          <p:nvPr>
            <p:ph/>
          </p:nvPr>
        </p:nvSpPr>
        <p:spPr>
          <a:xfrm>
            <a:off x="2526786" y="1600062"/>
            <a:ext cx="1970648" cy="2158570"/>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23" name="PlaceHolder 4"/>
          <p:cNvSpPr>
            <a:spLocks noGrp="1"/>
          </p:cNvSpPr>
          <p:nvPr>
            <p:ph/>
          </p:nvPr>
        </p:nvSpPr>
        <p:spPr>
          <a:xfrm>
            <a:off x="2526786" y="3964160"/>
            <a:ext cx="1970648" cy="2158570"/>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6" name="PlaceHolder 5"/>
          <p:cNvSpPr>
            <a:spLocks noGrp="1"/>
          </p:cNvSpPr>
          <p:nvPr>
            <p:ph type="ftr" idx="2"/>
          </p:nvPr>
        </p:nvSpPr>
        <p:spPr/>
        <p:txBody>
          <a:bodyPr/>
          <a:lstStyle/>
          <a:p>
            <a:pPr defTabSz="840791" fontAlgn="auto">
              <a:spcBef>
                <a:spcPts val="0"/>
              </a:spcBef>
              <a:spcAft>
                <a:spcPts val="0"/>
              </a:spcAft>
            </a:pPr>
            <a:r>
              <a:rPr lang="en-GB" smtClean="0">
                <a:solidFill>
                  <a:prstClr val="black"/>
                </a:solidFill>
              </a:rPr>
              <a:t>Footer</a:t>
            </a:r>
            <a:endParaRPr lang="en-GB">
              <a:solidFill>
                <a:prstClr val="black"/>
              </a:solidFill>
            </a:endParaRPr>
          </a:p>
        </p:txBody>
      </p:sp>
      <p:sp>
        <p:nvSpPr>
          <p:cNvPr id="7" name="PlaceHolder 6"/>
          <p:cNvSpPr>
            <a:spLocks noGrp="1"/>
          </p:cNvSpPr>
          <p:nvPr>
            <p:ph type="sldNum" idx="3"/>
          </p:nvPr>
        </p:nvSpPr>
        <p:spPr/>
        <p:txBody>
          <a:bodyPr/>
          <a:lstStyle/>
          <a:p>
            <a:pPr defTabSz="840791" fontAlgn="auto">
              <a:spcBef>
                <a:spcPts val="0"/>
              </a:spcBef>
              <a:spcAft>
                <a:spcPts val="0"/>
              </a:spcAft>
            </a:pPr>
            <a:fld id="{EB065BAF-0B05-4330-B489-A1642ABC903D}" type="slidenum">
              <a:rPr lang="en-GB" smtClean="0"/>
              <a:pPr defTabSz="840791" fontAlgn="auto">
                <a:spcBef>
                  <a:spcPts val="0"/>
                </a:spcBef>
                <a:spcAft>
                  <a:spcPts val="0"/>
                </a:spcAft>
              </a:pPr>
              <a:t>‹#›</a:t>
            </a:fld>
            <a:endParaRPr lang="en-GB"/>
          </a:p>
        </p:txBody>
      </p:sp>
      <p:sp>
        <p:nvSpPr>
          <p:cNvPr id="8" name="PlaceHolder 7"/>
          <p:cNvSpPr>
            <a:spLocks noGrp="1"/>
          </p:cNvSpPr>
          <p:nvPr>
            <p:ph type="dt" idx="1"/>
          </p:nvPr>
        </p:nvSpPr>
        <p:spPr/>
        <p:txBody>
          <a:bodyPr/>
          <a:lstStyle/>
          <a:p>
            <a:pPr defTabSz="840791" fontAlgn="auto">
              <a:spcBef>
                <a:spcPts val="0"/>
              </a:spcBef>
              <a:spcAft>
                <a:spcPts val="0"/>
              </a:spcAft>
            </a:pPr>
            <a:endParaRPr lang="en-GB">
              <a:solidFill>
                <a:prstClr val="black"/>
              </a:solidFill>
            </a:endParaRPr>
          </a:p>
        </p:txBody>
      </p:sp>
    </p:spTree>
    <p:extLst>
      <p:ext uri="{BB962C8B-B14F-4D97-AF65-F5344CB8AC3E}">
        <p14:creationId xmlns:p14="http://schemas.microsoft.com/office/powerpoint/2010/main" val="3159330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159" y="274733"/>
            <a:ext cx="8229186" cy="1142752"/>
          </a:xfrm>
          <a:prstGeom prst="rect">
            <a:avLst/>
          </a:prstGeom>
          <a:noFill/>
          <a:ln w="0">
            <a:noFill/>
          </a:ln>
        </p:spPr>
        <p:txBody>
          <a:bodyPr lIns="0" tIns="0" rIns="0" bIns="0" anchor="ctr">
            <a:noAutofit/>
          </a:bodyPr>
          <a:lstStyle/>
          <a:p>
            <a:endParaRPr lang="en-US" sz="1655" b="0" strike="noStrike" spc="-1">
              <a:solidFill>
                <a:srgbClr val="000000"/>
              </a:solidFill>
              <a:latin typeface="Calibri"/>
            </a:endParaRPr>
          </a:p>
        </p:txBody>
      </p:sp>
      <p:sp>
        <p:nvSpPr>
          <p:cNvPr id="21" name="PlaceHolder 2"/>
          <p:cNvSpPr>
            <a:spLocks noGrp="1"/>
          </p:cNvSpPr>
          <p:nvPr>
            <p:ph/>
          </p:nvPr>
        </p:nvSpPr>
        <p:spPr>
          <a:xfrm>
            <a:off x="457159" y="1600062"/>
            <a:ext cx="1970648" cy="4525451"/>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22" name="PlaceHolder 3"/>
          <p:cNvSpPr>
            <a:spLocks noGrp="1"/>
          </p:cNvSpPr>
          <p:nvPr>
            <p:ph/>
          </p:nvPr>
        </p:nvSpPr>
        <p:spPr>
          <a:xfrm>
            <a:off x="2526786" y="1600062"/>
            <a:ext cx="1970648" cy="2158570"/>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23" name="PlaceHolder 4"/>
          <p:cNvSpPr>
            <a:spLocks noGrp="1"/>
          </p:cNvSpPr>
          <p:nvPr>
            <p:ph/>
          </p:nvPr>
        </p:nvSpPr>
        <p:spPr>
          <a:xfrm>
            <a:off x="2526786" y="3964160"/>
            <a:ext cx="1970648" cy="2158570"/>
          </a:xfrm>
          <a:prstGeom prst="rect">
            <a:avLst/>
          </a:prstGeom>
          <a:noFill/>
          <a:ln w="0">
            <a:noFill/>
          </a:ln>
        </p:spPr>
        <p:txBody>
          <a:bodyPr lIns="0" tIns="0" rIns="0" bIns="0" anchor="t">
            <a:normAutofit/>
          </a:bodyPr>
          <a:lstStyle>
            <a:lvl1pPr>
              <a:lnSpc>
                <a:spcPct val="90000"/>
              </a:lnSpc>
              <a:spcBef>
                <a:spcPts val="1303"/>
              </a:spcBef>
              <a:buNone/>
              <a:defRPr/>
            </a:lvl1pPr>
          </a:lstStyle>
          <a:p>
            <a:pPr>
              <a:lnSpc>
                <a:spcPct val="90000"/>
              </a:lnSpc>
              <a:spcBef>
                <a:spcPts val="1417"/>
              </a:spcBef>
              <a:buNone/>
            </a:pPr>
            <a:endParaRPr lang="en-US" sz="2667" b="0" strike="noStrike" spc="-1">
              <a:solidFill>
                <a:srgbClr val="000000"/>
              </a:solidFill>
              <a:latin typeface="Calibri"/>
            </a:endParaRPr>
          </a:p>
        </p:txBody>
      </p:sp>
      <p:sp>
        <p:nvSpPr>
          <p:cNvPr id="6" name="PlaceHolder 5"/>
          <p:cNvSpPr>
            <a:spLocks noGrp="1"/>
          </p:cNvSpPr>
          <p:nvPr>
            <p:ph type="ftr" idx="2"/>
          </p:nvPr>
        </p:nvSpPr>
        <p:spPr/>
        <p:txBody>
          <a:bodyPr/>
          <a:lstStyle/>
          <a:p>
            <a:pPr defTabSz="840791" fontAlgn="auto">
              <a:spcBef>
                <a:spcPts val="0"/>
              </a:spcBef>
              <a:spcAft>
                <a:spcPts val="0"/>
              </a:spcAft>
            </a:pPr>
            <a:r>
              <a:rPr lang="en-GB" smtClean="0">
                <a:solidFill>
                  <a:prstClr val="black"/>
                </a:solidFill>
              </a:rPr>
              <a:t>Footer</a:t>
            </a:r>
            <a:endParaRPr lang="en-GB">
              <a:solidFill>
                <a:prstClr val="black"/>
              </a:solidFill>
            </a:endParaRPr>
          </a:p>
        </p:txBody>
      </p:sp>
      <p:sp>
        <p:nvSpPr>
          <p:cNvPr id="7" name="PlaceHolder 6"/>
          <p:cNvSpPr>
            <a:spLocks noGrp="1"/>
          </p:cNvSpPr>
          <p:nvPr>
            <p:ph type="sldNum" idx="3"/>
          </p:nvPr>
        </p:nvSpPr>
        <p:spPr/>
        <p:txBody>
          <a:bodyPr/>
          <a:lstStyle/>
          <a:p>
            <a:pPr defTabSz="840791" fontAlgn="auto">
              <a:spcBef>
                <a:spcPts val="0"/>
              </a:spcBef>
              <a:spcAft>
                <a:spcPts val="0"/>
              </a:spcAft>
            </a:pPr>
            <a:fld id="{EB065BAF-0B05-4330-B489-A1642ABC903D}" type="slidenum">
              <a:rPr lang="en-GB" smtClean="0"/>
              <a:pPr defTabSz="840791" fontAlgn="auto">
                <a:spcBef>
                  <a:spcPts val="0"/>
                </a:spcBef>
                <a:spcAft>
                  <a:spcPts val="0"/>
                </a:spcAft>
              </a:pPr>
              <a:t>‹#›</a:t>
            </a:fld>
            <a:endParaRPr lang="en-GB"/>
          </a:p>
        </p:txBody>
      </p:sp>
      <p:sp>
        <p:nvSpPr>
          <p:cNvPr id="8" name="PlaceHolder 7"/>
          <p:cNvSpPr>
            <a:spLocks noGrp="1"/>
          </p:cNvSpPr>
          <p:nvPr>
            <p:ph type="dt" idx="1"/>
          </p:nvPr>
        </p:nvSpPr>
        <p:spPr/>
        <p:txBody>
          <a:bodyPr/>
          <a:lstStyle/>
          <a:p>
            <a:pPr defTabSz="840791" fontAlgn="auto">
              <a:spcBef>
                <a:spcPts val="0"/>
              </a:spcBef>
              <a:spcAft>
                <a:spcPts val="0"/>
              </a:spcAft>
            </a:pPr>
            <a:endParaRPr lang="en-GB">
              <a:solidFill>
                <a:prstClr val="black"/>
              </a:solidFill>
            </a:endParaRPr>
          </a:p>
        </p:txBody>
      </p:sp>
    </p:spTree>
    <p:extLst>
      <p:ext uri="{BB962C8B-B14F-4D97-AF65-F5344CB8AC3E}">
        <p14:creationId xmlns:p14="http://schemas.microsoft.com/office/powerpoint/2010/main" val="31165420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4648200" y="3938590"/>
            <a:ext cx="4038600" cy="2187575"/>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1" name="Google Shape;21;p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2" name="Google Shape;22;p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142" b="0" i="0" u="none" strike="noStrike" cap="none">
                <a:solidFill>
                  <a:srgbClr val="888888"/>
                </a:solidFill>
                <a:latin typeface="Calibri"/>
                <a:ea typeface="Calibri"/>
                <a:cs typeface="Calibri"/>
                <a:sym typeface="Calibri"/>
              </a:defRPr>
            </a:lvl1pPr>
            <a:lvl2pPr marL="0" marR="0" lvl="1" indent="0" algn="r">
              <a:spcBef>
                <a:spcPts val="0"/>
              </a:spcBef>
              <a:buNone/>
              <a:defRPr sz="1142" b="0" i="0" u="none" strike="noStrike" cap="none">
                <a:solidFill>
                  <a:srgbClr val="888888"/>
                </a:solidFill>
                <a:latin typeface="Calibri"/>
                <a:ea typeface="Calibri"/>
                <a:cs typeface="Calibri"/>
                <a:sym typeface="Calibri"/>
              </a:defRPr>
            </a:lvl2pPr>
            <a:lvl3pPr marL="0" marR="0" lvl="2" indent="0" algn="r">
              <a:spcBef>
                <a:spcPts val="0"/>
              </a:spcBef>
              <a:buNone/>
              <a:defRPr sz="1142" b="0" i="0" u="none" strike="noStrike" cap="none">
                <a:solidFill>
                  <a:srgbClr val="888888"/>
                </a:solidFill>
                <a:latin typeface="Calibri"/>
                <a:ea typeface="Calibri"/>
                <a:cs typeface="Calibri"/>
                <a:sym typeface="Calibri"/>
              </a:defRPr>
            </a:lvl3pPr>
            <a:lvl4pPr marL="0" marR="0" lvl="3" indent="0" algn="r">
              <a:spcBef>
                <a:spcPts val="0"/>
              </a:spcBef>
              <a:buNone/>
              <a:defRPr sz="1142" b="0" i="0" u="none" strike="noStrike" cap="none">
                <a:solidFill>
                  <a:srgbClr val="888888"/>
                </a:solidFill>
                <a:latin typeface="Calibri"/>
                <a:ea typeface="Calibri"/>
                <a:cs typeface="Calibri"/>
                <a:sym typeface="Calibri"/>
              </a:defRPr>
            </a:lvl4pPr>
            <a:lvl5pPr marL="0" marR="0" lvl="4" indent="0" algn="r">
              <a:spcBef>
                <a:spcPts val="0"/>
              </a:spcBef>
              <a:buNone/>
              <a:defRPr sz="1142" b="0" i="0" u="none" strike="noStrike" cap="none">
                <a:solidFill>
                  <a:srgbClr val="888888"/>
                </a:solidFill>
                <a:latin typeface="Calibri"/>
                <a:ea typeface="Calibri"/>
                <a:cs typeface="Calibri"/>
                <a:sym typeface="Calibri"/>
              </a:defRPr>
            </a:lvl5pPr>
            <a:lvl6pPr marL="0" marR="0" lvl="5" indent="0" algn="r">
              <a:spcBef>
                <a:spcPts val="0"/>
              </a:spcBef>
              <a:buNone/>
              <a:defRPr sz="1142" b="0" i="0" u="none" strike="noStrike" cap="none">
                <a:solidFill>
                  <a:srgbClr val="888888"/>
                </a:solidFill>
                <a:latin typeface="Calibri"/>
                <a:ea typeface="Calibri"/>
                <a:cs typeface="Calibri"/>
                <a:sym typeface="Calibri"/>
              </a:defRPr>
            </a:lvl6pPr>
            <a:lvl7pPr marL="0" marR="0" lvl="6" indent="0" algn="r">
              <a:spcBef>
                <a:spcPts val="0"/>
              </a:spcBef>
              <a:buNone/>
              <a:defRPr sz="1142" b="0" i="0" u="none" strike="noStrike" cap="none">
                <a:solidFill>
                  <a:srgbClr val="888888"/>
                </a:solidFill>
                <a:latin typeface="Calibri"/>
                <a:ea typeface="Calibri"/>
                <a:cs typeface="Calibri"/>
                <a:sym typeface="Calibri"/>
              </a:defRPr>
            </a:lvl7pPr>
            <a:lvl8pPr marL="0" marR="0" lvl="7" indent="0" algn="r">
              <a:spcBef>
                <a:spcPts val="0"/>
              </a:spcBef>
              <a:buNone/>
              <a:defRPr sz="1142" b="0" i="0" u="none" strike="noStrike" cap="none">
                <a:solidFill>
                  <a:srgbClr val="888888"/>
                </a:solidFill>
                <a:latin typeface="Calibri"/>
                <a:ea typeface="Calibri"/>
                <a:cs typeface="Calibri"/>
                <a:sym typeface="Calibri"/>
              </a:defRPr>
            </a:lvl8pPr>
            <a:lvl9pPr marL="0" marR="0" lvl="8" indent="0" algn="r">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7780667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4648200" y="3938590"/>
            <a:ext cx="4038600" cy="2187575"/>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1" name="Google Shape;21;p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2" name="Google Shape;22;p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142" b="0" i="0" u="none" strike="noStrike" cap="none">
                <a:solidFill>
                  <a:srgbClr val="888888"/>
                </a:solidFill>
                <a:latin typeface="Calibri"/>
                <a:ea typeface="Calibri"/>
                <a:cs typeface="Calibri"/>
                <a:sym typeface="Calibri"/>
              </a:defRPr>
            </a:lvl1pPr>
            <a:lvl2pPr marL="0" marR="0" lvl="1" indent="0" algn="r">
              <a:spcBef>
                <a:spcPts val="0"/>
              </a:spcBef>
              <a:buNone/>
              <a:defRPr sz="1142" b="0" i="0" u="none" strike="noStrike" cap="none">
                <a:solidFill>
                  <a:srgbClr val="888888"/>
                </a:solidFill>
                <a:latin typeface="Calibri"/>
                <a:ea typeface="Calibri"/>
                <a:cs typeface="Calibri"/>
                <a:sym typeface="Calibri"/>
              </a:defRPr>
            </a:lvl2pPr>
            <a:lvl3pPr marL="0" marR="0" lvl="2" indent="0" algn="r">
              <a:spcBef>
                <a:spcPts val="0"/>
              </a:spcBef>
              <a:buNone/>
              <a:defRPr sz="1142" b="0" i="0" u="none" strike="noStrike" cap="none">
                <a:solidFill>
                  <a:srgbClr val="888888"/>
                </a:solidFill>
                <a:latin typeface="Calibri"/>
                <a:ea typeface="Calibri"/>
                <a:cs typeface="Calibri"/>
                <a:sym typeface="Calibri"/>
              </a:defRPr>
            </a:lvl3pPr>
            <a:lvl4pPr marL="0" marR="0" lvl="3" indent="0" algn="r">
              <a:spcBef>
                <a:spcPts val="0"/>
              </a:spcBef>
              <a:buNone/>
              <a:defRPr sz="1142" b="0" i="0" u="none" strike="noStrike" cap="none">
                <a:solidFill>
                  <a:srgbClr val="888888"/>
                </a:solidFill>
                <a:latin typeface="Calibri"/>
                <a:ea typeface="Calibri"/>
                <a:cs typeface="Calibri"/>
                <a:sym typeface="Calibri"/>
              </a:defRPr>
            </a:lvl4pPr>
            <a:lvl5pPr marL="0" marR="0" lvl="4" indent="0" algn="r">
              <a:spcBef>
                <a:spcPts val="0"/>
              </a:spcBef>
              <a:buNone/>
              <a:defRPr sz="1142" b="0" i="0" u="none" strike="noStrike" cap="none">
                <a:solidFill>
                  <a:srgbClr val="888888"/>
                </a:solidFill>
                <a:latin typeface="Calibri"/>
                <a:ea typeface="Calibri"/>
                <a:cs typeface="Calibri"/>
                <a:sym typeface="Calibri"/>
              </a:defRPr>
            </a:lvl5pPr>
            <a:lvl6pPr marL="0" marR="0" lvl="5" indent="0" algn="r">
              <a:spcBef>
                <a:spcPts val="0"/>
              </a:spcBef>
              <a:buNone/>
              <a:defRPr sz="1142" b="0" i="0" u="none" strike="noStrike" cap="none">
                <a:solidFill>
                  <a:srgbClr val="888888"/>
                </a:solidFill>
                <a:latin typeface="Calibri"/>
                <a:ea typeface="Calibri"/>
                <a:cs typeface="Calibri"/>
                <a:sym typeface="Calibri"/>
              </a:defRPr>
            </a:lvl6pPr>
            <a:lvl7pPr marL="0" marR="0" lvl="6" indent="0" algn="r">
              <a:spcBef>
                <a:spcPts val="0"/>
              </a:spcBef>
              <a:buNone/>
              <a:defRPr sz="1142" b="0" i="0" u="none" strike="noStrike" cap="none">
                <a:solidFill>
                  <a:srgbClr val="888888"/>
                </a:solidFill>
                <a:latin typeface="Calibri"/>
                <a:ea typeface="Calibri"/>
                <a:cs typeface="Calibri"/>
                <a:sym typeface="Calibri"/>
              </a:defRPr>
            </a:lvl7pPr>
            <a:lvl8pPr marL="0" marR="0" lvl="7" indent="0" algn="r">
              <a:spcBef>
                <a:spcPts val="0"/>
              </a:spcBef>
              <a:buNone/>
              <a:defRPr sz="1142" b="0" i="0" u="none" strike="noStrike" cap="none">
                <a:solidFill>
                  <a:srgbClr val="888888"/>
                </a:solidFill>
                <a:latin typeface="Calibri"/>
                <a:ea typeface="Calibri"/>
                <a:cs typeface="Calibri"/>
                <a:sym typeface="Calibri"/>
              </a:defRPr>
            </a:lvl8pPr>
            <a:lvl9pPr marL="0" marR="0" lvl="8" indent="0" algn="r">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2825674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4648200" y="3938590"/>
            <a:ext cx="4038600" cy="2187575"/>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1" name="Google Shape;21;p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2" name="Google Shape;22;p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142" b="0" i="0" u="none" strike="noStrike" cap="none">
                <a:solidFill>
                  <a:srgbClr val="888888"/>
                </a:solidFill>
                <a:latin typeface="Calibri"/>
                <a:ea typeface="Calibri"/>
                <a:cs typeface="Calibri"/>
                <a:sym typeface="Calibri"/>
              </a:defRPr>
            </a:lvl1pPr>
            <a:lvl2pPr marL="0" marR="0" lvl="1" indent="0" algn="r">
              <a:spcBef>
                <a:spcPts val="0"/>
              </a:spcBef>
              <a:buNone/>
              <a:defRPr sz="1142" b="0" i="0" u="none" strike="noStrike" cap="none">
                <a:solidFill>
                  <a:srgbClr val="888888"/>
                </a:solidFill>
                <a:latin typeface="Calibri"/>
                <a:ea typeface="Calibri"/>
                <a:cs typeface="Calibri"/>
                <a:sym typeface="Calibri"/>
              </a:defRPr>
            </a:lvl2pPr>
            <a:lvl3pPr marL="0" marR="0" lvl="2" indent="0" algn="r">
              <a:spcBef>
                <a:spcPts val="0"/>
              </a:spcBef>
              <a:buNone/>
              <a:defRPr sz="1142" b="0" i="0" u="none" strike="noStrike" cap="none">
                <a:solidFill>
                  <a:srgbClr val="888888"/>
                </a:solidFill>
                <a:latin typeface="Calibri"/>
                <a:ea typeface="Calibri"/>
                <a:cs typeface="Calibri"/>
                <a:sym typeface="Calibri"/>
              </a:defRPr>
            </a:lvl3pPr>
            <a:lvl4pPr marL="0" marR="0" lvl="3" indent="0" algn="r">
              <a:spcBef>
                <a:spcPts val="0"/>
              </a:spcBef>
              <a:buNone/>
              <a:defRPr sz="1142" b="0" i="0" u="none" strike="noStrike" cap="none">
                <a:solidFill>
                  <a:srgbClr val="888888"/>
                </a:solidFill>
                <a:latin typeface="Calibri"/>
                <a:ea typeface="Calibri"/>
                <a:cs typeface="Calibri"/>
                <a:sym typeface="Calibri"/>
              </a:defRPr>
            </a:lvl4pPr>
            <a:lvl5pPr marL="0" marR="0" lvl="4" indent="0" algn="r">
              <a:spcBef>
                <a:spcPts val="0"/>
              </a:spcBef>
              <a:buNone/>
              <a:defRPr sz="1142" b="0" i="0" u="none" strike="noStrike" cap="none">
                <a:solidFill>
                  <a:srgbClr val="888888"/>
                </a:solidFill>
                <a:latin typeface="Calibri"/>
                <a:ea typeface="Calibri"/>
                <a:cs typeface="Calibri"/>
                <a:sym typeface="Calibri"/>
              </a:defRPr>
            </a:lvl5pPr>
            <a:lvl6pPr marL="0" marR="0" lvl="5" indent="0" algn="r">
              <a:spcBef>
                <a:spcPts val="0"/>
              </a:spcBef>
              <a:buNone/>
              <a:defRPr sz="1142" b="0" i="0" u="none" strike="noStrike" cap="none">
                <a:solidFill>
                  <a:srgbClr val="888888"/>
                </a:solidFill>
                <a:latin typeface="Calibri"/>
                <a:ea typeface="Calibri"/>
                <a:cs typeface="Calibri"/>
                <a:sym typeface="Calibri"/>
              </a:defRPr>
            </a:lvl6pPr>
            <a:lvl7pPr marL="0" marR="0" lvl="6" indent="0" algn="r">
              <a:spcBef>
                <a:spcPts val="0"/>
              </a:spcBef>
              <a:buNone/>
              <a:defRPr sz="1142" b="0" i="0" u="none" strike="noStrike" cap="none">
                <a:solidFill>
                  <a:srgbClr val="888888"/>
                </a:solidFill>
                <a:latin typeface="Calibri"/>
                <a:ea typeface="Calibri"/>
                <a:cs typeface="Calibri"/>
                <a:sym typeface="Calibri"/>
              </a:defRPr>
            </a:lvl7pPr>
            <a:lvl8pPr marL="0" marR="0" lvl="7" indent="0" algn="r">
              <a:spcBef>
                <a:spcPts val="0"/>
              </a:spcBef>
              <a:buNone/>
              <a:defRPr sz="1142" b="0" i="0" u="none" strike="noStrike" cap="none">
                <a:solidFill>
                  <a:srgbClr val="888888"/>
                </a:solidFill>
                <a:latin typeface="Calibri"/>
                <a:ea typeface="Calibri"/>
                <a:cs typeface="Calibri"/>
                <a:sym typeface="Calibri"/>
              </a:defRPr>
            </a:lvl8pPr>
            <a:lvl9pPr marL="0" marR="0" lvl="8" indent="0" algn="r">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1336643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0420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4648200" y="3938590"/>
            <a:ext cx="4038600" cy="2187575"/>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1" name="Google Shape;21;p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2" name="Google Shape;22;p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142" b="0" i="0" u="none" strike="noStrike" cap="none">
                <a:solidFill>
                  <a:srgbClr val="888888"/>
                </a:solidFill>
                <a:latin typeface="Calibri"/>
                <a:ea typeface="Calibri"/>
                <a:cs typeface="Calibri"/>
                <a:sym typeface="Calibri"/>
              </a:defRPr>
            </a:lvl1pPr>
            <a:lvl2pPr marL="0" marR="0" lvl="1" indent="0" algn="r">
              <a:spcBef>
                <a:spcPts val="0"/>
              </a:spcBef>
              <a:buNone/>
              <a:defRPr sz="1142" b="0" i="0" u="none" strike="noStrike" cap="none">
                <a:solidFill>
                  <a:srgbClr val="888888"/>
                </a:solidFill>
                <a:latin typeface="Calibri"/>
                <a:ea typeface="Calibri"/>
                <a:cs typeface="Calibri"/>
                <a:sym typeface="Calibri"/>
              </a:defRPr>
            </a:lvl2pPr>
            <a:lvl3pPr marL="0" marR="0" lvl="2" indent="0" algn="r">
              <a:spcBef>
                <a:spcPts val="0"/>
              </a:spcBef>
              <a:buNone/>
              <a:defRPr sz="1142" b="0" i="0" u="none" strike="noStrike" cap="none">
                <a:solidFill>
                  <a:srgbClr val="888888"/>
                </a:solidFill>
                <a:latin typeface="Calibri"/>
                <a:ea typeface="Calibri"/>
                <a:cs typeface="Calibri"/>
                <a:sym typeface="Calibri"/>
              </a:defRPr>
            </a:lvl3pPr>
            <a:lvl4pPr marL="0" marR="0" lvl="3" indent="0" algn="r">
              <a:spcBef>
                <a:spcPts val="0"/>
              </a:spcBef>
              <a:buNone/>
              <a:defRPr sz="1142" b="0" i="0" u="none" strike="noStrike" cap="none">
                <a:solidFill>
                  <a:srgbClr val="888888"/>
                </a:solidFill>
                <a:latin typeface="Calibri"/>
                <a:ea typeface="Calibri"/>
                <a:cs typeface="Calibri"/>
                <a:sym typeface="Calibri"/>
              </a:defRPr>
            </a:lvl4pPr>
            <a:lvl5pPr marL="0" marR="0" lvl="4" indent="0" algn="r">
              <a:spcBef>
                <a:spcPts val="0"/>
              </a:spcBef>
              <a:buNone/>
              <a:defRPr sz="1142" b="0" i="0" u="none" strike="noStrike" cap="none">
                <a:solidFill>
                  <a:srgbClr val="888888"/>
                </a:solidFill>
                <a:latin typeface="Calibri"/>
                <a:ea typeface="Calibri"/>
                <a:cs typeface="Calibri"/>
                <a:sym typeface="Calibri"/>
              </a:defRPr>
            </a:lvl5pPr>
            <a:lvl6pPr marL="0" marR="0" lvl="5" indent="0" algn="r">
              <a:spcBef>
                <a:spcPts val="0"/>
              </a:spcBef>
              <a:buNone/>
              <a:defRPr sz="1142" b="0" i="0" u="none" strike="noStrike" cap="none">
                <a:solidFill>
                  <a:srgbClr val="888888"/>
                </a:solidFill>
                <a:latin typeface="Calibri"/>
                <a:ea typeface="Calibri"/>
                <a:cs typeface="Calibri"/>
                <a:sym typeface="Calibri"/>
              </a:defRPr>
            </a:lvl6pPr>
            <a:lvl7pPr marL="0" marR="0" lvl="6" indent="0" algn="r">
              <a:spcBef>
                <a:spcPts val="0"/>
              </a:spcBef>
              <a:buNone/>
              <a:defRPr sz="1142" b="0" i="0" u="none" strike="noStrike" cap="none">
                <a:solidFill>
                  <a:srgbClr val="888888"/>
                </a:solidFill>
                <a:latin typeface="Calibri"/>
                <a:ea typeface="Calibri"/>
                <a:cs typeface="Calibri"/>
                <a:sym typeface="Calibri"/>
              </a:defRPr>
            </a:lvl7pPr>
            <a:lvl8pPr marL="0" marR="0" lvl="7" indent="0" algn="r">
              <a:spcBef>
                <a:spcPts val="0"/>
              </a:spcBef>
              <a:buNone/>
              <a:defRPr sz="1142" b="0" i="0" u="none" strike="noStrike" cap="none">
                <a:solidFill>
                  <a:srgbClr val="888888"/>
                </a:solidFill>
                <a:latin typeface="Calibri"/>
                <a:ea typeface="Calibri"/>
                <a:cs typeface="Calibri"/>
                <a:sym typeface="Calibri"/>
              </a:defRPr>
            </a:lvl8pPr>
            <a:lvl9pPr marL="0" marR="0" lvl="8" indent="0" algn="r">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593295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8" name="Google Shape;18;p3"/>
          <p:cNvSpPr txBox="1">
            <a:spLocks noGrp="1"/>
          </p:cNvSpPr>
          <p:nvPr>
            <p:ph type="body" idx="2"/>
          </p:nvPr>
        </p:nvSpPr>
        <p:spPr>
          <a:xfrm>
            <a:off x="4648200" y="1600200"/>
            <a:ext cx="4038600" cy="2185988"/>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19" name="Google Shape;19;p3"/>
          <p:cNvSpPr txBox="1">
            <a:spLocks noGrp="1"/>
          </p:cNvSpPr>
          <p:nvPr>
            <p:ph type="body" idx="3"/>
          </p:nvPr>
        </p:nvSpPr>
        <p:spPr>
          <a:xfrm>
            <a:off x="4648200" y="3938590"/>
            <a:ext cx="4038600" cy="2187575"/>
          </a:xfrm>
          <a:prstGeom prst="rect">
            <a:avLst/>
          </a:prstGeom>
          <a:noFill/>
          <a:ln>
            <a:noFill/>
          </a:ln>
        </p:spPr>
        <p:txBody>
          <a:bodyPr spcFirstLastPara="1" wrap="square" lIns="91425" tIns="45700" rIns="91425" bIns="45700" anchor="t" anchorCtr="0">
            <a:normAutofit/>
          </a:bodyPr>
          <a:lstStyle>
            <a:lvl1pPr marL="420395" lvl="0" indent="-315297" algn="l">
              <a:lnSpc>
                <a:spcPct val="90000"/>
              </a:lnSpc>
              <a:spcBef>
                <a:spcPts val="952"/>
              </a:spcBef>
              <a:spcAft>
                <a:spcPts val="0"/>
              </a:spcAft>
              <a:buClr>
                <a:schemeClr val="dk1"/>
              </a:buClr>
              <a:buSzPts val="1800"/>
              <a:buChar char="•"/>
              <a:defRPr/>
            </a:lvl1pPr>
            <a:lvl2pPr marL="840791" lvl="1" indent="-315297" algn="l">
              <a:lnSpc>
                <a:spcPct val="90000"/>
              </a:lnSpc>
              <a:spcBef>
                <a:spcPts val="476"/>
              </a:spcBef>
              <a:spcAft>
                <a:spcPts val="0"/>
              </a:spcAft>
              <a:buClr>
                <a:schemeClr val="dk1"/>
              </a:buClr>
              <a:buSzPts val="1800"/>
              <a:buChar char="•"/>
              <a:defRPr/>
            </a:lvl2pPr>
            <a:lvl3pPr marL="1261186" lvl="2" indent="-315297" algn="l">
              <a:lnSpc>
                <a:spcPct val="90000"/>
              </a:lnSpc>
              <a:spcBef>
                <a:spcPts val="476"/>
              </a:spcBef>
              <a:spcAft>
                <a:spcPts val="0"/>
              </a:spcAft>
              <a:buClr>
                <a:schemeClr val="dk1"/>
              </a:buClr>
              <a:buSzPts val="1800"/>
              <a:buChar char="•"/>
              <a:defRPr/>
            </a:lvl3pPr>
            <a:lvl4pPr marL="1681582" lvl="3" indent="-315297" algn="l">
              <a:lnSpc>
                <a:spcPct val="90000"/>
              </a:lnSpc>
              <a:spcBef>
                <a:spcPts val="476"/>
              </a:spcBef>
              <a:spcAft>
                <a:spcPts val="0"/>
              </a:spcAft>
              <a:buClr>
                <a:schemeClr val="dk1"/>
              </a:buClr>
              <a:buSzPts val="1800"/>
              <a:buChar char="•"/>
              <a:defRPr/>
            </a:lvl4pPr>
            <a:lvl5pPr marL="2101977" lvl="4" indent="-315297" algn="l">
              <a:lnSpc>
                <a:spcPct val="90000"/>
              </a:lnSpc>
              <a:spcBef>
                <a:spcPts val="476"/>
              </a:spcBef>
              <a:spcAft>
                <a:spcPts val="0"/>
              </a:spcAft>
              <a:buClr>
                <a:schemeClr val="dk1"/>
              </a:buClr>
              <a:buSzPts val="1800"/>
              <a:buChar char="•"/>
              <a:defRPr/>
            </a:lvl5pPr>
            <a:lvl6pPr marL="2522372" lvl="5" indent="-315297" algn="l">
              <a:lnSpc>
                <a:spcPct val="90000"/>
              </a:lnSpc>
              <a:spcBef>
                <a:spcPts val="476"/>
              </a:spcBef>
              <a:spcAft>
                <a:spcPts val="0"/>
              </a:spcAft>
              <a:buClr>
                <a:schemeClr val="dk1"/>
              </a:buClr>
              <a:buSzPts val="1800"/>
              <a:buChar char="•"/>
              <a:defRPr/>
            </a:lvl6pPr>
            <a:lvl7pPr marL="2942768" lvl="6" indent="-315297" algn="l">
              <a:lnSpc>
                <a:spcPct val="90000"/>
              </a:lnSpc>
              <a:spcBef>
                <a:spcPts val="476"/>
              </a:spcBef>
              <a:spcAft>
                <a:spcPts val="0"/>
              </a:spcAft>
              <a:buClr>
                <a:schemeClr val="dk1"/>
              </a:buClr>
              <a:buSzPts val="1800"/>
              <a:buChar char="•"/>
              <a:defRPr/>
            </a:lvl7pPr>
            <a:lvl8pPr marL="3363163" lvl="7" indent="-315297" algn="l">
              <a:lnSpc>
                <a:spcPct val="90000"/>
              </a:lnSpc>
              <a:spcBef>
                <a:spcPts val="476"/>
              </a:spcBef>
              <a:spcAft>
                <a:spcPts val="0"/>
              </a:spcAft>
              <a:buClr>
                <a:schemeClr val="dk1"/>
              </a:buClr>
              <a:buSzPts val="1800"/>
              <a:buChar char="•"/>
              <a:defRPr/>
            </a:lvl8pPr>
            <a:lvl9pPr marL="3783559" lvl="8" indent="-315297" algn="l">
              <a:lnSpc>
                <a:spcPct val="90000"/>
              </a:lnSpc>
              <a:spcBef>
                <a:spcPts val="476"/>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1" name="Google Shape;21;p3"/>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840791" fontAlgn="auto">
              <a:buClr>
                <a:srgbClr val="000000"/>
              </a:buClr>
            </a:pPr>
            <a:endParaRPr lang="en-GB" kern="0"/>
          </a:p>
        </p:txBody>
      </p:sp>
      <p:sp>
        <p:nvSpPr>
          <p:cNvPr id="22" name="Google Shape;22;p3"/>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142" b="0" i="0" u="none" strike="noStrike" cap="none">
                <a:solidFill>
                  <a:srgbClr val="888888"/>
                </a:solidFill>
                <a:latin typeface="Calibri"/>
                <a:ea typeface="Calibri"/>
                <a:cs typeface="Calibri"/>
                <a:sym typeface="Calibri"/>
              </a:defRPr>
            </a:lvl1pPr>
            <a:lvl2pPr marL="0" marR="0" lvl="1" indent="0" algn="r">
              <a:spcBef>
                <a:spcPts val="0"/>
              </a:spcBef>
              <a:buNone/>
              <a:defRPr sz="1142" b="0" i="0" u="none" strike="noStrike" cap="none">
                <a:solidFill>
                  <a:srgbClr val="888888"/>
                </a:solidFill>
                <a:latin typeface="Calibri"/>
                <a:ea typeface="Calibri"/>
                <a:cs typeface="Calibri"/>
                <a:sym typeface="Calibri"/>
              </a:defRPr>
            </a:lvl2pPr>
            <a:lvl3pPr marL="0" marR="0" lvl="2" indent="0" algn="r">
              <a:spcBef>
                <a:spcPts val="0"/>
              </a:spcBef>
              <a:buNone/>
              <a:defRPr sz="1142" b="0" i="0" u="none" strike="noStrike" cap="none">
                <a:solidFill>
                  <a:srgbClr val="888888"/>
                </a:solidFill>
                <a:latin typeface="Calibri"/>
                <a:ea typeface="Calibri"/>
                <a:cs typeface="Calibri"/>
                <a:sym typeface="Calibri"/>
              </a:defRPr>
            </a:lvl3pPr>
            <a:lvl4pPr marL="0" marR="0" lvl="3" indent="0" algn="r">
              <a:spcBef>
                <a:spcPts val="0"/>
              </a:spcBef>
              <a:buNone/>
              <a:defRPr sz="1142" b="0" i="0" u="none" strike="noStrike" cap="none">
                <a:solidFill>
                  <a:srgbClr val="888888"/>
                </a:solidFill>
                <a:latin typeface="Calibri"/>
                <a:ea typeface="Calibri"/>
                <a:cs typeface="Calibri"/>
                <a:sym typeface="Calibri"/>
              </a:defRPr>
            </a:lvl4pPr>
            <a:lvl5pPr marL="0" marR="0" lvl="4" indent="0" algn="r">
              <a:spcBef>
                <a:spcPts val="0"/>
              </a:spcBef>
              <a:buNone/>
              <a:defRPr sz="1142" b="0" i="0" u="none" strike="noStrike" cap="none">
                <a:solidFill>
                  <a:srgbClr val="888888"/>
                </a:solidFill>
                <a:latin typeface="Calibri"/>
                <a:ea typeface="Calibri"/>
                <a:cs typeface="Calibri"/>
                <a:sym typeface="Calibri"/>
              </a:defRPr>
            </a:lvl5pPr>
            <a:lvl6pPr marL="0" marR="0" lvl="5" indent="0" algn="r">
              <a:spcBef>
                <a:spcPts val="0"/>
              </a:spcBef>
              <a:buNone/>
              <a:defRPr sz="1142" b="0" i="0" u="none" strike="noStrike" cap="none">
                <a:solidFill>
                  <a:srgbClr val="888888"/>
                </a:solidFill>
                <a:latin typeface="Calibri"/>
                <a:ea typeface="Calibri"/>
                <a:cs typeface="Calibri"/>
                <a:sym typeface="Calibri"/>
              </a:defRPr>
            </a:lvl6pPr>
            <a:lvl7pPr marL="0" marR="0" lvl="6" indent="0" algn="r">
              <a:spcBef>
                <a:spcPts val="0"/>
              </a:spcBef>
              <a:buNone/>
              <a:defRPr sz="1142" b="0" i="0" u="none" strike="noStrike" cap="none">
                <a:solidFill>
                  <a:srgbClr val="888888"/>
                </a:solidFill>
                <a:latin typeface="Calibri"/>
                <a:ea typeface="Calibri"/>
                <a:cs typeface="Calibri"/>
                <a:sym typeface="Calibri"/>
              </a:defRPr>
            </a:lvl7pPr>
            <a:lvl8pPr marL="0" marR="0" lvl="7" indent="0" algn="r">
              <a:spcBef>
                <a:spcPts val="0"/>
              </a:spcBef>
              <a:buNone/>
              <a:defRPr sz="1142" b="0" i="0" u="none" strike="noStrike" cap="none">
                <a:solidFill>
                  <a:srgbClr val="888888"/>
                </a:solidFill>
                <a:latin typeface="Calibri"/>
                <a:ea typeface="Calibri"/>
                <a:cs typeface="Calibri"/>
                <a:sym typeface="Calibri"/>
              </a:defRPr>
            </a:lvl8pPr>
            <a:lvl9pPr marL="0" marR="0" lvl="8" indent="0" algn="r">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1199299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663952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65976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pPr defTabSz="840791" fontAlgn="auto">
              <a:spcBef>
                <a:spcPts val="0"/>
              </a:spcBef>
              <a:spcAft>
                <a:spcPts val="0"/>
              </a:spcAft>
            </a:pPr>
            <a:r>
              <a:rPr lang="en-GB" smtClean="0"/>
              <a:t>Footer</a:t>
            </a:r>
            <a:endParaRPr lang="en-GB"/>
          </a:p>
        </p:txBody>
      </p:sp>
      <p:sp>
        <p:nvSpPr>
          <p:cNvPr id="3" name="PlaceHolder 2"/>
          <p:cNvSpPr>
            <a:spLocks noGrp="1"/>
          </p:cNvSpPr>
          <p:nvPr>
            <p:ph type="sldNum" idx="2"/>
          </p:nvPr>
        </p:nvSpPr>
        <p:spPr/>
        <p:txBody>
          <a:bodyPr/>
          <a:lstStyle/>
          <a:p>
            <a:pPr defTabSz="840791" fontAlgn="auto">
              <a:spcBef>
                <a:spcPts val="0"/>
              </a:spcBef>
              <a:spcAft>
                <a:spcPts val="0"/>
              </a:spcAft>
            </a:pPr>
            <a:fld id="{39038BA7-49AF-48F5-973A-5A4F9E2D20C0}" type="slidenum">
              <a:rPr lang="en-GB" smtClean="0"/>
              <a:pPr defTabSz="840791" fontAlgn="auto">
                <a:spcBef>
                  <a:spcPts val="0"/>
                </a:spcBef>
                <a:spcAft>
                  <a:spcPts val="0"/>
                </a:spcAft>
              </a:pPr>
              <a:t>‹#›</a:t>
            </a:fld>
            <a:endParaRPr lang="en-GB"/>
          </a:p>
        </p:txBody>
      </p:sp>
      <p:sp>
        <p:nvSpPr>
          <p:cNvPr id="4" name="PlaceHolder 3"/>
          <p:cNvSpPr>
            <a:spLocks noGrp="1"/>
          </p:cNvSpPr>
          <p:nvPr>
            <p:ph type="dt" idx="3"/>
          </p:nvPr>
        </p:nvSpPr>
        <p:spPr/>
        <p:txBody>
          <a:bodyPr/>
          <a:lstStyle/>
          <a:p>
            <a:pPr defTabSz="840791" fontAlgn="auto">
              <a:spcBef>
                <a:spcPts val="0"/>
              </a:spcBef>
              <a:spcAft>
                <a:spcPts val="0"/>
              </a:spcAft>
            </a:pPr>
            <a:endParaRPr lang="en-GB">
              <a:solidFill>
                <a:prstClr val="black"/>
              </a:solidFill>
            </a:endParaRPr>
          </a:p>
        </p:txBody>
      </p:sp>
    </p:spTree>
    <p:extLst>
      <p:ext uri="{BB962C8B-B14F-4D97-AF65-F5344CB8AC3E}">
        <p14:creationId xmlns:p14="http://schemas.microsoft.com/office/powerpoint/2010/main" val="37855900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pPr defTabSz="840791" fontAlgn="auto">
              <a:spcBef>
                <a:spcPts val="0"/>
              </a:spcBef>
              <a:spcAft>
                <a:spcPts val="0"/>
              </a:spcAft>
            </a:pPr>
            <a:r>
              <a:rPr lang="en-GB" smtClean="0"/>
              <a:t>Footer</a:t>
            </a:r>
            <a:endParaRPr lang="en-GB"/>
          </a:p>
        </p:txBody>
      </p:sp>
      <p:sp>
        <p:nvSpPr>
          <p:cNvPr id="3" name="PlaceHolder 2"/>
          <p:cNvSpPr>
            <a:spLocks noGrp="1"/>
          </p:cNvSpPr>
          <p:nvPr>
            <p:ph type="sldNum" idx="2"/>
          </p:nvPr>
        </p:nvSpPr>
        <p:spPr/>
        <p:txBody>
          <a:bodyPr/>
          <a:lstStyle/>
          <a:p>
            <a:pPr defTabSz="840791" fontAlgn="auto">
              <a:spcBef>
                <a:spcPts val="0"/>
              </a:spcBef>
              <a:spcAft>
                <a:spcPts val="0"/>
              </a:spcAft>
            </a:pPr>
            <a:fld id="{39038BA7-49AF-48F5-973A-5A4F9E2D20C0}" type="slidenum">
              <a:rPr lang="en-GB" smtClean="0"/>
              <a:pPr defTabSz="840791" fontAlgn="auto">
                <a:spcBef>
                  <a:spcPts val="0"/>
                </a:spcBef>
                <a:spcAft>
                  <a:spcPts val="0"/>
                </a:spcAft>
              </a:pPr>
              <a:t>‹#›</a:t>
            </a:fld>
            <a:endParaRPr lang="en-GB"/>
          </a:p>
        </p:txBody>
      </p:sp>
      <p:sp>
        <p:nvSpPr>
          <p:cNvPr id="4" name="PlaceHolder 3"/>
          <p:cNvSpPr>
            <a:spLocks noGrp="1"/>
          </p:cNvSpPr>
          <p:nvPr>
            <p:ph type="dt" idx="3"/>
          </p:nvPr>
        </p:nvSpPr>
        <p:spPr/>
        <p:txBody>
          <a:bodyPr/>
          <a:lstStyle/>
          <a:p>
            <a:pPr defTabSz="840791" fontAlgn="auto">
              <a:spcBef>
                <a:spcPts val="0"/>
              </a:spcBef>
              <a:spcAft>
                <a:spcPts val="0"/>
              </a:spcAft>
            </a:pPr>
            <a:endParaRPr lang="en-GB">
              <a:solidFill>
                <a:prstClr val="black"/>
              </a:solidFill>
            </a:endParaRPr>
          </a:p>
        </p:txBody>
      </p:sp>
    </p:spTree>
    <p:extLst>
      <p:ext uri="{BB962C8B-B14F-4D97-AF65-F5344CB8AC3E}">
        <p14:creationId xmlns:p14="http://schemas.microsoft.com/office/powerpoint/2010/main" val="167107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40791" fontAlgn="auto">
              <a:spcBef>
                <a:spcPts val="0"/>
              </a:spcBef>
              <a:spcAft>
                <a:spcPts val="0"/>
              </a:spcAft>
            </a:pPr>
            <a:endParaRPr lang="en-GB">
              <a:solidFill>
                <a:prstClr val="black"/>
              </a:solidFill>
            </a:endParaRPr>
          </a:p>
        </p:txBody>
      </p:sp>
      <p:sp>
        <p:nvSpPr>
          <p:cNvPr id="3" name="Footer Placeholder 2"/>
          <p:cNvSpPr>
            <a:spLocks noGrp="1"/>
          </p:cNvSpPr>
          <p:nvPr>
            <p:ph type="ftr" sz="quarter" idx="11"/>
          </p:nvPr>
        </p:nvSpPr>
        <p:spPr/>
        <p:txBody>
          <a:bodyPr/>
          <a:lstStyle/>
          <a:p>
            <a:pPr defTabSz="840791" fontAlgn="auto">
              <a:spcBef>
                <a:spcPts val="0"/>
              </a:spcBef>
              <a:spcAft>
                <a:spcPts val="0"/>
              </a:spcAft>
            </a:pPr>
            <a:endParaRPr lang="en-GB">
              <a:solidFill>
                <a:prstClr val="black"/>
              </a:solidFill>
            </a:endParaRPr>
          </a:p>
        </p:txBody>
      </p:sp>
      <p:sp>
        <p:nvSpPr>
          <p:cNvPr id="4" name="Slide Number Placeholder 3"/>
          <p:cNvSpPr>
            <a:spLocks noGrp="1"/>
          </p:cNvSpPr>
          <p:nvPr>
            <p:ph type="sldNum" sz="quarter" idx="12"/>
          </p:nvPr>
        </p:nvSpPr>
        <p:spPr/>
        <p:txBody>
          <a:bodyPr/>
          <a:lstStyle/>
          <a:p>
            <a:pPr defTabSz="840791" fontAlgn="auto"/>
            <a:fld id="{32C693B9-D353-4B9C-907C-98AF766E2190}" type="slidenum">
              <a:rPr lang="en-GB" smtClean="0"/>
              <a:pPr defTabSz="840791" fontAlgn="auto"/>
              <a:t>‹#›</a:t>
            </a:fld>
            <a:endParaRPr lang="en-GB"/>
          </a:p>
        </p:txBody>
      </p:sp>
    </p:spTree>
    <p:extLst>
      <p:ext uri="{BB962C8B-B14F-4D97-AF65-F5344CB8AC3E}">
        <p14:creationId xmlns:p14="http://schemas.microsoft.com/office/powerpoint/2010/main" val="3196690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840791" fontAlgn="auto">
              <a:spcBef>
                <a:spcPts val="0"/>
              </a:spcBef>
              <a:spcAft>
                <a:spcPts val="0"/>
              </a:spcAft>
            </a:pPr>
            <a:endParaRPr lang="en-GB">
              <a:solidFill>
                <a:prstClr val="black"/>
              </a:solidFill>
            </a:endParaRPr>
          </a:p>
        </p:txBody>
      </p:sp>
      <p:sp>
        <p:nvSpPr>
          <p:cNvPr id="3" name="Footer Placeholder 2"/>
          <p:cNvSpPr>
            <a:spLocks noGrp="1"/>
          </p:cNvSpPr>
          <p:nvPr>
            <p:ph type="ftr" sz="quarter" idx="11"/>
          </p:nvPr>
        </p:nvSpPr>
        <p:spPr/>
        <p:txBody>
          <a:bodyPr/>
          <a:lstStyle/>
          <a:p>
            <a:pPr defTabSz="840791" fontAlgn="auto">
              <a:spcBef>
                <a:spcPts val="0"/>
              </a:spcBef>
              <a:spcAft>
                <a:spcPts val="0"/>
              </a:spcAft>
            </a:pPr>
            <a:endParaRPr lang="en-GB">
              <a:solidFill>
                <a:prstClr val="black"/>
              </a:solidFill>
            </a:endParaRPr>
          </a:p>
        </p:txBody>
      </p:sp>
      <p:sp>
        <p:nvSpPr>
          <p:cNvPr id="4" name="Slide Number Placeholder 3"/>
          <p:cNvSpPr>
            <a:spLocks noGrp="1"/>
          </p:cNvSpPr>
          <p:nvPr>
            <p:ph type="sldNum" sz="quarter" idx="12"/>
          </p:nvPr>
        </p:nvSpPr>
        <p:spPr/>
        <p:txBody>
          <a:bodyPr/>
          <a:lstStyle/>
          <a:p>
            <a:pPr defTabSz="840791" fontAlgn="auto"/>
            <a:fld id="{32C693B9-D353-4B9C-907C-98AF766E2190}" type="slidenum">
              <a:rPr lang="en-GB" smtClean="0"/>
              <a:pPr defTabSz="840791" fontAlgn="auto"/>
              <a:t>‹#›</a:t>
            </a:fld>
            <a:endParaRPr lang="en-GB"/>
          </a:p>
        </p:txBody>
      </p:sp>
    </p:spTree>
    <p:extLst>
      <p:ext uri="{BB962C8B-B14F-4D97-AF65-F5344CB8AC3E}">
        <p14:creationId xmlns:p14="http://schemas.microsoft.com/office/powerpoint/2010/main" val="595941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s-ES_tradnl"/>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p>
        </p:txBody>
      </p:sp>
      <p:sp>
        <p:nvSpPr>
          <p:cNvPr id="6" name="Rectangle 4"/>
          <p:cNvSpPr>
            <a:spLocks noGrp="1" noChangeArrowheads="1"/>
          </p:cNvSpPr>
          <p:nvPr>
            <p:ph type="dt" sz="half" idx="10"/>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7" name="Rectangle 5"/>
          <p:cNvSpPr>
            <a:spLocks noGrp="1" noChangeArrowheads="1"/>
          </p:cNvSpPr>
          <p:nvPr>
            <p:ph type="ftr" sz="quarter" idx="11"/>
          </p:nvPr>
        </p:nvSpPr>
        <p:spPr/>
        <p:txBody>
          <a:bodyPr/>
          <a:lstStyle>
            <a:lvl1pPr>
              <a:defRPr/>
            </a:lvl1pPr>
          </a:lstStyle>
          <a:p>
            <a:pPr defTabSz="420395" fontAlgn="auto">
              <a:spcBef>
                <a:spcPts val="0"/>
              </a:spcBef>
              <a:spcAft>
                <a:spcPts val="0"/>
              </a:spcAft>
              <a:defRPr/>
            </a:pPr>
            <a:endParaRPr lang="en-GB">
              <a:solidFill>
                <a:prstClr val="black">
                  <a:tint val="75000"/>
                </a:prstClr>
              </a:solidFill>
              <a:latin typeface="Calibri" panose="020F0502020204030204"/>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defTabSz="420395" fontAlgn="auto">
              <a:spcBef>
                <a:spcPts val="0"/>
              </a:spcBef>
              <a:spcAft>
                <a:spcPts val="0"/>
              </a:spcAft>
              <a:defRPr/>
            </a:pPr>
            <a:fld id="{6FAE3060-4225-774B-AC34-2F328216567D}"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defRPr/>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9467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6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0"/>
            <a:ext cx="5111750" cy="50847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4"/>
            <a:ext cx="3008313" cy="48514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407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9"/>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1216995"/>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vmlDrawing" Target="../drawings/vmlDrawing2.vml"/><Relationship Id="rId1" Type="http://schemas.openxmlformats.org/officeDocument/2006/relationships/theme" Target="../theme/theme19.xml"/><Relationship Id="rId5" Type="http://schemas.openxmlformats.org/officeDocument/2006/relationships/image" Target="../media/image1.png"/><Relationship Id="rId4" Type="http://schemas.openxmlformats.org/officeDocument/2006/relationships/oleObject" Target="../embeddings/oleObject2.bin"/></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jpeg"/><Relationship Id="rId5" Type="http://schemas.openxmlformats.org/officeDocument/2006/relationships/slideLayout" Target="../slideLayouts/slideLayout5.xml"/><Relationship Id="rId10" Type="http://schemas.openxmlformats.org/officeDocument/2006/relationships/theme" Target="../theme/theme2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4.jpeg"/><Relationship Id="rId5" Type="http://schemas.openxmlformats.org/officeDocument/2006/relationships/slideLayout" Target="../slideLayouts/slideLayout14.xml"/><Relationship Id="rId10" Type="http://schemas.openxmlformats.org/officeDocument/2006/relationships/theme" Target="../theme/theme21.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1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3.xml"/><Relationship Id="rId1" Type="http://schemas.openxmlformats.org/officeDocument/2006/relationships/slideLayout" Target="../slideLayouts/slideLayout20.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4.xml"/><Relationship Id="rId1" Type="http://schemas.openxmlformats.org/officeDocument/2006/relationships/slideLayout" Target="../slideLayouts/slideLayout21.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5.jpe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6.jpeg"/></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9.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2.xml"/><Relationship Id="rId1" Type="http://schemas.openxmlformats.org/officeDocument/2006/relationships/slideLayout" Target="../slideLayouts/slideLayout48.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3.xml"/><Relationship Id="rId1" Type="http://schemas.openxmlformats.org/officeDocument/2006/relationships/slideLayout" Target="../slideLayouts/slideLayout49.xml"/></Relationships>
</file>

<file path=ppt/slideMasters/_rels/slideMaster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2.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3.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4.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5.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6.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7.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8.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9.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60.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2.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63.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64.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5.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66.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7.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vmlDrawing" Target="../drawings/vmlDrawing1.vml"/><Relationship Id="rId1" Type="http://schemas.openxmlformats.org/officeDocument/2006/relationships/theme" Target="../theme/theme8.xml"/><Relationship Id="rId5" Type="http://schemas.openxmlformats.org/officeDocument/2006/relationships/image" Target="../media/image1.png"/><Relationship Id="rId4" Type="http://schemas.openxmlformats.org/officeDocument/2006/relationships/oleObject" Target="../embeddings/oleObject1.bin"/></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B755D0F0-4AEE-C34E-A7F4-575DDE1206A9}"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8EB79ACC-ED77-BE44-8B27-87652520C188}" type="slidenum">
              <a:rPr lang="en-US"/>
              <a:pPr>
                <a:defRPr/>
              </a:pPr>
              <a:t>‹#›</a:t>
            </a:fld>
            <a:endParaRPr lang="en-US"/>
          </a:p>
        </p:txBody>
      </p:sp>
      <p:pic>
        <p:nvPicPr>
          <p:cNvPr id="10247"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D0996242-231C-D348-A6BF-9E6F9D8641EC}" type="slidenum">
              <a:rPr lang="en-US"/>
              <a:pPr>
                <a:defRPr/>
              </a:pPr>
              <a:t>‹#›</a:t>
            </a:fld>
            <a:endParaRPr lang="en-US"/>
          </a:p>
        </p:txBody>
      </p:sp>
      <p:pic>
        <p:nvPicPr>
          <p:cNvPr id="11271"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7EFEB827-E4B5-8E46-B458-5181D89B0BCB}" type="slidenum">
              <a:rPr lang="en-US"/>
              <a:pPr>
                <a:defRPr/>
              </a:pPr>
              <a:t>‹#›</a:t>
            </a:fld>
            <a:endParaRPr lang="en-US"/>
          </a:p>
        </p:txBody>
      </p:sp>
      <p:pic>
        <p:nvPicPr>
          <p:cNvPr id="12295"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4DBEB7B0-7AE7-5B4F-BF66-9A39C9405495}" type="slidenum">
              <a:rPr lang="en-US"/>
              <a:pPr>
                <a:defRPr/>
              </a:pPr>
              <a:t>‹#›</a:t>
            </a:fld>
            <a:endParaRPr lang="en-US"/>
          </a:p>
        </p:txBody>
      </p:sp>
      <p:pic>
        <p:nvPicPr>
          <p:cNvPr id="13319"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15173E5E-15E5-3144-986D-9F15CB42DB81}" type="slidenum">
              <a:rPr lang="en-US"/>
              <a:pPr>
                <a:defRPr/>
              </a:pPr>
              <a:t>‹#›</a:t>
            </a:fld>
            <a:endParaRPr lang="en-US"/>
          </a:p>
        </p:txBody>
      </p:sp>
      <p:pic>
        <p:nvPicPr>
          <p:cNvPr id="14343"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FB2E8F27-2A02-A54A-81BA-47F289674203}" type="slidenum">
              <a:rPr lang="en-US"/>
              <a:pPr>
                <a:defRPr/>
              </a:pPr>
              <a:t>‹#›</a:t>
            </a:fld>
            <a:endParaRPr lang="en-US"/>
          </a:p>
        </p:txBody>
      </p:sp>
      <p:pic>
        <p:nvPicPr>
          <p:cNvPr id="15367"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754C8CBD-60D0-114A-9DDF-4ABDD8DCFDBD}" type="slidenum">
              <a:rPr lang="en-US"/>
              <a:pPr>
                <a:defRPr/>
              </a:pPr>
              <a:t>‹#›</a:t>
            </a:fld>
            <a:endParaRPr lang="en-US"/>
          </a:p>
        </p:txBody>
      </p:sp>
      <p:pic>
        <p:nvPicPr>
          <p:cNvPr id="16391"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17827FAB-CDA0-B147-B02C-F4631E2B7BEF}" type="slidenum">
              <a:rPr lang="en-US"/>
              <a:pPr>
                <a:defRPr/>
              </a:pPr>
              <a:t>‹#›</a:t>
            </a:fld>
            <a:endParaRPr lang="en-US"/>
          </a:p>
        </p:txBody>
      </p:sp>
      <p:pic>
        <p:nvPicPr>
          <p:cNvPr id="17415"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375ECCF0-010A-0844-BB30-25B769A1CF4C}" type="slidenum">
              <a:rPr lang="en-US"/>
              <a:pPr>
                <a:defRPr/>
              </a:pPr>
              <a:t>‹#›</a:t>
            </a:fld>
            <a:endParaRPr lang="en-US"/>
          </a:p>
        </p:txBody>
      </p:sp>
      <p:pic>
        <p:nvPicPr>
          <p:cNvPr id="18439"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187450" y="609600"/>
            <a:ext cx="72707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9459" name="Rectangle 3"/>
          <p:cNvSpPr>
            <a:spLocks noGrp="1" noChangeArrowheads="1"/>
          </p:cNvSpPr>
          <p:nvPr>
            <p:ph type="body" idx="1"/>
          </p:nvPr>
        </p:nvSpPr>
        <p:spPr bwMode="auto">
          <a:xfrm>
            <a:off x="1187450" y="19891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Times New Roman" charset="0"/>
                <a:cs typeface="+mn-cs"/>
              </a:defRPr>
            </a:lvl1pPr>
          </a:lstStyle>
          <a:p>
            <a:pPr>
              <a:defRPr/>
            </a:pPr>
            <a:endParaRPr lang="pl-PL"/>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Times New Roman" charset="0"/>
              </a:defRPr>
            </a:lvl1pPr>
          </a:lstStyle>
          <a:p>
            <a:pPr>
              <a:defRPr/>
            </a:pPr>
            <a:r>
              <a:rPr lang="en-GB"/>
              <a:t>AGATA Steering Committee  IEM Madrid 21st – 22nd  March 2011</a:t>
            </a:r>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Times New Roman" charset="0"/>
              </a:defRPr>
            </a:lvl1pPr>
          </a:lstStyle>
          <a:p>
            <a:pPr>
              <a:defRPr/>
            </a:pPr>
            <a:fld id="{FC1E3BFD-F503-2B47-AADF-18BBD5D99592}" type="slidenum">
              <a:rPr lang="pl-PL"/>
              <a:pPr>
                <a:defRPr/>
              </a:pPr>
              <a:t>‹#›</a:t>
            </a:fld>
            <a:endParaRPr lang="pl-PL"/>
          </a:p>
        </p:txBody>
      </p:sp>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0"/>
            <a:ext cx="7772400"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WordArt 9"/>
          <p:cNvSpPr>
            <a:spLocks noChangeArrowheads="1" noChangeShapeType="1" noTextEdit="1"/>
          </p:cNvSpPr>
          <p:nvPr/>
        </p:nvSpPr>
        <p:spPr bwMode="auto">
          <a:xfrm rot="5400000">
            <a:off x="-909636" y="3473451"/>
            <a:ext cx="3571875" cy="228600"/>
          </a:xfrm>
          <a:prstGeom prst="rect">
            <a:avLst/>
          </a:prstGeom>
        </p:spPr>
        <p:txBody>
          <a:bodyPr vert="wordArtVert" wrap="none" fromWordArt="1">
            <a:prstTxWarp prst="textPlain">
              <a:avLst>
                <a:gd name="adj" fmla="val 50000"/>
              </a:avLst>
            </a:prstTxWarp>
          </a:bodyPr>
          <a:lstStyle/>
          <a:p>
            <a:pPr algn="ctr">
              <a:defRPr/>
            </a:pPr>
            <a:r>
              <a:rPr lang="en-US" sz="2000" kern="10">
                <a:ln w="9525">
                  <a:noFill/>
                  <a:round/>
                  <a:headEnd/>
                  <a:tailEnd/>
                </a:ln>
                <a:solidFill>
                  <a:srgbClr val="0033CC"/>
                </a:solidFill>
                <a:effectLst>
                  <a:outerShdw dist="35921" dir="2700000" algn="ctr" rotWithShape="0">
                    <a:srgbClr val="C0C0C0"/>
                  </a:outerShdw>
                </a:effectLst>
                <a:latin typeface="Gill Sans MT"/>
                <a:ea typeface="+mn-ea"/>
                <a:cs typeface="+mn-cs"/>
              </a:rPr>
              <a:t>ANCILLARY DETECTOR DAQ</a:t>
            </a:r>
          </a:p>
        </p:txBody>
      </p:sp>
      <p:graphicFrame>
        <p:nvGraphicFramePr>
          <p:cNvPr id="19465" name="Object 10"/>
          <p:cNvGraphicFramePr>
            <a:graphicFrameLocks noChangeAspect="1"/>
          </p:cNvGraphicFramePr>
          <p:nvPr/>
        </p:nvGraphicFramePr>
        <p:xfrm>
          <a:off x="611188" y="908050"/>
          <a:ext cx="403225" cy="503238"/>
        </p:xfrm>
        <a:graphic>
          <a:graphicData uri="http://schemas.openxmlformats.org/presentationml/2006/ole">
            <mc:AlternateContent xmlns:mc="http://schemas.openxmlformats.org/markup-compatibility/2006">
              <mc:Choice xmlns:v="urn:schemas-microsoft-com:vml" Requires="v">
                <p:oleObj spid="_x0000_s19638" name="Photo Editor-Foto" r:id="rId4" imgW="1523810" imgH="2057143" progId="MSPhotoEd.3">
                  <p:embed/>
                </p:oleObj>
              </mc:Choice>
              <mc:Fallback>
                <p:oleObj name="Photo Editor-Foto" r:id="rId4" imgW="1523810" imgH="2057143"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08050"/>
                        <a:ext cx="403225" cy="503238"/>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466" name="Line 11"/>
          <p:cNvSpPr>
            <a:spLocks noChangeShapeType="1"/>
          </p:cNvSpPr>
          <p:nvPr/>
        </p:nvSpPr>
        <p:spPr bwMode="auto">
          <a:xfrm>
            <a:off x="1143000" y="685800"/>
            <a:ext cx="0" cy="5486400"/>
          </a:xfrm>
          <a:prstGeom prst="line">
            <a:avLst/>
          </a:prstGeom>
          <a:noFill/>
          <a:ln w="1905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7" name="Line 12"/>
          <p:cNvSpPr>
            <a:spLocks noChangeShapeType="1"/>
          </p:cNvSpPr>
          <p:nvPr/>
        </p:nvSpPr>
        <p:spPr bwMode="auto">
          <a:xfrm>
            <a:off x="762000" y="6248400"/>
            <a:ext cx="533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468" name="WordArt 13"/>
          <p:cNvSpPr>
            <a:spLocks noChangeArrowheads="1" noChangeShapeType="1" noTextEdit="1"/>
          </p:cNvSpPr>
          <p:nvPr/>
        </p:nvSpPr>
        <p:spPr bwMode="auto">
          <a:xfrm>
            <a:off x="1285875" y="6353175"/>
            <a:ext cx="1819275" cy="123825"/>
          </a:xfrm>
          <a:prstGeom prst="rect">
            <a:avLst/>
          </a:prstGeom>
        </p:spPr>
        <p:txBody>
          <a:bodyPr wrap="none" fromWordArt="1">
            <a:prstTxWarp prst="textPlain">
              <a:avLst>
                <a:gd name="adj" fmla="val 50000"/>
              </a:avLst>
            </a:prstTxWarp>
          </a:bodyPr>
          <a:lstStyle/>
          <a:p>
            <a:pPr algn="ctr"/>
            <a:r>
              <a:rPr lang="en-US" sz="800" kern="10">
                <a:ln w="9525">
                  <a:solidFill>
                    <a:srgbClr val="FFFFFF"/>
                  </a:solidFill>
                  <a:round/>
                  <a:headEnd/>
                  <a:tailEnd/>
                </a:ln>
                <a:solidFill>
                  <a:srgbClr val="FFFFFF"/>
                </a:solidFill>
                <a:latin typeface="Arial Unicode MS"/>
                <a:ea typeface="Arial Unicode MS"/>
                <a:cs typeface="Arial Unicode MS"/>
              </a:rPr>
              <a:t>AGATA week @ LNL, November'07</a:t>
            </a:r>
          </a:p>
        </p:txBody>
      </p:sp>
      <p:sp>
        <p:nvSpPr>
          <p:cNvPr id="19469" name="Line 14"/>
          <p:cNvSpPr>
            <a:spLocks noChangeShapeType="1"/>
          </p:cNvSpPr>
          <p:nvPr userDrawn="1"/>
        </p:nvSpPr>
        <p:spPr bwMode="auto">
          <a:xfrm>
            <a:off x="1143000" y="6096000"/>
            <a:ext cx="0" cy="2286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662" name="Text Box 16"/>
          <p:cNvSpPr txBox="1">
            <a:spLocks noChangeArrowheads="1"/>
          </p:cNvSpPr>
          <p:nvPr userDrawn="1"/>
        </p:nvSpPr>
        <p:spPr bwMode="auto">
          <a:xfrm>
            <a:off x="1979613" y="5157788"/>
            <a:ext cx="2447925" cy="45720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endParaRPr lang="en-GB" smtClean="0">
              <a:solidFill>
                <a:srgbClr val="000000"/>
              </a:solidFill>
              <a:cs typeface="Times New Roman" charset="0"/>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rgbClr val="0033CC"/>
          </a:solidFill>
          <a:latin typeface="+mj-lt"/>
          <a:ea typeface="ＭＳ Ｐゴシック" charset="0"/>
          <a:cs typeface="+mj-cs"/>
        </a:defRPr>
      </a:lvl1pPr>
      <a:lvl2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2pPr>
      <a:lvl3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3pPr>
      <a:lvl4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4pPr>
      <a:lvl5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5pPr>
      <a:lvl6pPr marL="457200" algn="ctr" rtl="0" fontAlgn="base">
        <a:spcBef>
          <a:spcPct val="0"/>
        </a:spcBef>
        <a:spcAft>
          <a:spcPct val="0"/>
        </a:spcAft>
        <a:defRPr sz="4400">
          <a:solidFill>
            <a:srgbClr val="0033CC"/>
          </a:solidFill>
          <a:latin typeface="Comic Sans MS" pitchFamily="66" charset="0"/>
          <a:cs typeface="Times New Roman" pitchFamily="18" charset="0"/>
        </a:defRPr>
      </a:lvl6pPr>
      <a:lvl7pPr marL="914400" algn="ctr" rtl="0" fontAlgn="base">
        <a:spcBef>
          <a:spcPct val="0"/>
        </a:spcBef>
        <a:spcAft>
          <a:spcPct val="0"/>
        </a:spcAft>
        <a:defRPr sz="4400">
          <a:solidFill>
            <a:srgbClr val="0033CC"/>
          </a:solidFill>
          <a:latin typeface="Comic Sans MS" pitchFamily="66" charset="0"/>
          <a:cs typeface="Times New Roman" pitchFamily="18" charset="0"/>
        </a:defRPr>
      </a:lvl7pPr>
      <a:lvl8pPr marL="1371600" algn="ctr" rtl="0" fontAlgn="base">
        <a:spcBef>
          <a:spcPct val="0"/>
        </a:spcBef>
        <a:spcAft>
          <a:spcPct val="0"/>
        </a:spcAft>
        <a:defRPr sz="4400">
          <a:solidFill>
            <a:srgbClr val="0033CC"/>
          </a:solidFill>
          <a:latin typeface="Comic Sans MS" pitchFamily="66" charset="0"/>
          <a:cs typeface="Times New Roman" pitchFamily="18" charset="0"/>
        </a:defRPr>
      </a:lvl8pPr>
      <a:lvl9pPr marL="1828800" algn="ctr" rtl="0" fontAlgn="base">
        <a:spcBef>
          <a:spcPct val="0"/>
        </a:spcBef>
        <a:spcAft>
          <a:spcPct val="0"/>
        </a:spcAft>
        <a:defRPr sz="4400">
          <a:solidFill>
            <a:srgbClr val="0033CC"/>
          </a:solidFill>
          <a:latin typeface="Comic Sans MS" pitchFamily="66"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1"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FBDCB5A5-AB68-ED47-95B8-12C3465CDC15}"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pitchFamily="84" charset="0"/>
                <a:ea typeface="ヒラギノ角ゴ Pro W3" pitchFamily="84" charset="-128"/>
                <a:cs typeface="+mn-cs"/>
              </a:defRPr>
            </a:lvl1pPr>
          </a:lstStyle>
          <a:p>
            <a:pPr>
              <a:defRPr/>
            </a:pPr>
            <a:r>
              <a:rPr lang="en-US"/>
              <a:t>13th June 2012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pitchFamily="84" charset="0"/>
                <a:ea typeface="ヒラギノ角ゴ Pro W3" pitchFamily="84" charset="-128"/>
                <a:cs typeface="+mn-cs"/>
              </a:defRPr>
            </a:lvl1pPr>
          </a:lstStyle>
          <a:p>
            <a:pPr>
              <a:defRPr/>
            </a:pPr>
            <a:r>
              <a:rPr lang="en-US"/>
              <a:t>AGATA week GSI</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3BA6EBDB-187C-2743-89CB-B8BDAFE132A7}" type="slidenum">
              <a:rPr lang="en-US"/>
              <a:pPr>
                <a:defRPr/>
              </a:pPr>
              <a:t>‹#›</a:t>
            </a:fld>
            <a:endParaRPr lang="en-US"/>
          </a:p>
        </p:txBody>
      </p:sp>
      <p:pic>
        <p:nvPicPr>
          <p:cNvPr id="20487" name="Picture 19" descr="SCI41098_PPT_Templates_bottom_STFC"/>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5294313"/>
            <a:ext cx="9144000" cy="156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Lst>
  <p:hf sldNum="0" hdr="0"/>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pitchFamily="84" charset="0"/>
                <a:ea typeface="ヒラギノ角ゴ Pro W3" pitchFamily="84" charset="-128"/>
                <a:cs typeface="+mn-cs"/>
              </a:defRPr>
            </a:lvl1pPr>
          </a:lstStyle>
          <a:p>
            <a:pPr>
              <a:defRPr/>
            </a:pPr>
            <a:r>
              <a:rPr lang="en-US"/>
              <a:t>13th June 2012</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pitchFamily="84" charset="0"/>
                <a:ea typeface="ヒラギノ角ゴ Pro W3" pitchFamily="84" charset="-128"/>
                <a:cs typeface="+mn-cs"/>
              </a:defRPr>
            </a:lvl1pPr>
          </a:lstStyle>
          <a:p>
            <a:pPr>
              <a:defRPr/>
            </a:pPr>
            <a:r>
              <a:rPr lang="en-US"/>
              <a:t>AGATA week GSI</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pitchFamily="84" charset="0"/>
                <a:ea typeface="ヒラギノ角ゴ Pro W3" pitchFamily="84" charset="-128"/>
                <a:cs typeface="+mn-cs"/>
              </a:defRPr>
            </a:lvl1pPr>
          </a:lstStyle>
          <a:p>
            <a:pPr>
              <a:defRPr/>
            </a:pPr>
            <a:fld id="{F680E10A-8F29-E340-AC10-022F19DACB9C}" type="slidenum">
              <a:rPr lang="en-US"/>
              <a:pPr>
                <a:defRPr/>
              </a:pPr>
              <a:t>‹#›</a:t>
            </a:fld>
            <a:endParaRPr lang="en-US" dirty="0"/>
          </a:p>
        </p:txBody>
      </p:sp>
      <p:pic>
        <p:nvPicPr>
          <p:cNvPr id="21511" name="Picture 19" descr="SCI41098_PPT_Templates_bottom_STFC"/>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0" y="5294313"/>
            <a:ext cx="9144000" cy="156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12" r:id="rId1"/>
    <p:sldLayoutId id="2147490813" r:id="rId2"/>
    <p:sldLayoutId id="2147490814" r:id="rId3"/>
    <p:sldLayoutId id="2147490815" r:id="rId4"/>
    <p:sldLayoutId id="2147490816" r:id="rId5"/>
    <p:sldLayoutId id="2147490817" r:id="rId6"/>
    <p:sldLayoutId id="2147490818" r:id="rId7"/>
    <p:sldLayoutId id="2147490819" r:id="rId8"/>
    <p:sldLayoutId id="2147490820" r:id="rId9"/>
  </p:sldLayoutIdLst>
  <p:hf sldNum="0" hdr="0"/>
  <p:txStyles>
    <p:titleStyle>
      <a:lvl1pPr algn="ctr" rtl="0" eaLnBrk="0" fontAlgn="base" hangingPunct="0">
        <a:spcBef>
          <a:spcPct val="0"/>
        </a:spcBef>
        <a:spcAft>
          <a:spcPct val="0"/>
        </a:spcAft>
        <a:defRPr sz="4400" b="1">
          <a:solidFill>
            <a:srgbClr val="002060"/>
          </a:solidFill>
          <a:latin typeface="Arial" pitchFamily="34" charset="0"/>
          <a:ea typeface="+mj-ea"/>
          <a:cs typeface="Arial" pitchFamily="34" charset="0"/>
        </a:defRPr>
      </a:lvl1pPr>
      <a:lvl2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2pPr>
      <a:lvl3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3pPr>
      <a:lvl4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4pPr>
      <a:lvl5pPr algn="ctr" rtl="0" eaLnBrk="0" fontAlgn="base" hangingPunct="0">
        <a:spcBef>
          <a:spcPct val="0"/>
        </a:spcBef>
        <a:spcAft>
          <a:spcPct val="0"/>
        </a:spcAft>
        <a:defRPr sz="4400" b="1">
          <a:solidFill>
            <a:srgbClr val="002060"/>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mn-ea"/>
          <a:cs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19A192B0-22CD-F74E-BFD0-2FE1287DA40E}" type="slidenum">
              <a:rPr lang="en-US"/>
              <a:pPr>
                <a:defRPr/>
              </a:pPr>
              <a:t>‹#›</a:t>
            </a:fld>
            <a:endParaRPr lang="en-US"/>
          </a:p>
        </p:txBody>
      </p:sp>
      <p:pic>
        <p:nvPicPr>
          <p:cNvPr id="22535"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21"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4E2B94D0-188E-194E-863C-C3A9D7DAFF1A}" type="slidenum">
              <a:rPr lang="en-US"/>
              <a:pPr>
                <a:defRPr/>
              </a:pPr>
              <a:t>‹#›</a:t>
            </a:fld>
            <a:endParaRPr lang="en-US"/>
          </a:p>
        </p:txBody>
      </p:sp>
      <p:pic>
        <p:nvPicPr>
          <p:cNvPr id="24583"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22"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43E80C69-3C0F-9844-BF9D-6C335ACAB63A}" type="slidenum">
              <a:rPr lang="en-US"/>
              <a:pPr>
                <a:defRPr/>
              </a:pPr>
              <a:t>‹#›</a:t>
            </a:fld>
            <a:endParaRPr lang="en-US"/>
          </a:p>
        </p:txBody>
      </p:sp>
      <p:pic>
        <p:nvPicPr>
          <p:cNvPr id="26631"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23"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355AB92B-6BA4-8D45-A54D-A5D7529D42D3}" type="slidenum">
              <a:rPr lang="en-US"/>
              <a:pPr>
                <a:defRPr/>
              </a:pPr>
              <a:t>‹#›</a:t>
            </a:fld>
            <a:endParaRPr lang="en-US"/>
          </a:p>
        </p:txBody>
      </p:sp>
      <p:pic>
        <p:nvPicPr>
          <p:cNvPr id="28679"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bwMode="auto">
          <a:xfrm>
            <a:off x="827088" y="2205038"/>
            <a:ext cx="6481762" cy="2808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038DDFBB-32BC-FB44-ADE8-E6AC8F7895DB}" type="slidenum">
              <a:rPr lang="en-GB"/>
              <a:pPr>
                <a:defRPr/>
              </a:pPr>
              <a:t>‹#›</a:t>
            </a:fld>
            <a:endParaRPr lang="en-GB"/>
          </a:p>
        </p:txBody>
      </p:sp>
      <p:sp>
        <p:nvSpPr>
          <p:cNvPr id="29701" name="Rectangle 2"/>
          <p:cNvSpPr>
            <a:spLocks noGrp="1" noChangeArrowheads="1"/>
          </p:cNvSpPr>
          <p:nvPr>
            <p:ph type="title"/>
          </p:nvPr>
        </p:nvSpPr>
        <p:spPr bwMode="auto">
          <a:xfrm>
            <a:off x="827088" y="620713"/>
            <a:ext cx="475138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pic>
        <p:nvPicPr>
          <p:cNvPr id="29702" name="Picture 9" descr="SCI_PPT_templ3"/>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3429000" y="5646738"/>
            <a:ext cx="5715000" cy="121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24" r:id="rId1"/>
    <p:sldLayoutId id="2147490825" r:id="rId2"/>
    <p:sldLayoutId id="2147490826" r:id="rId3"/>
    <p:sldLayoutId id="2147490827" r:id="rId4"/>
    <p:sldLayoutId id="2147490828" r:id="rId5"/>
    <p:sldLayoutId id="2147490829" r:id="rId6"/>
    <p:sldLayoutId id="2147490830" r:id="rId7"/>
    <p:sldLayoutId id="2147490831" r:id="rId8"/>
    <p:sldLayoutId id="2147490832" r:id="rId9"/>
    <p:sldLayoutId id="2147490833" r:id="rId10"/>
    <p:sldLayoutId id="2147490834" r:id="rId11"/>
    <p:sldLayoutId id="2147490835" r:id="rId12"/>
    <p:sldLayoutId id="2147490836"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Lucida Sans"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Lucida Sans"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Lucida Sans"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Lucida Sans"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Lucida Sans" pitchFamily="34" charset="0"/>
        </a:defRPr>
      </a:lvl6pPr>
      <a:lvl7pPr marL="914400" algn="ctr" rtl="0" fontAlgn="base">
        <a:spcBef>
          <a:spcPct val="0"/>
        </a:spcBef>
        <a:spcAft>
          <a:spcPct val="0"/>
        </a:spcAft>
        <a:defRPr sz="4400">
          <a:solidFill>
            <a:schemeClr val="tx2"/>
          </a:solidFill>
          <a:latin typeface="Lucida Sans" pitchFamily="34" charset="0"/>
        </a:defRPr>
      </a:lvl7pPr>
      <a:lvl8pPr marL="1371600" algn="ctr" rtl="0" fontAlgn="base">
        <a:spcBef>
          <a:spcPct val="0"/>
        </a:spcBef>
        <a:spcAft>
          <a:spcPct val="0"/>
        </a:spcAft>
        <a:defRPr sz="4400">
          <a:solidFill>
            <a:schemeClr val="tx2"/>
          </a:solidFill>
          <a:latin typeface="Lucida Sans" pitchFamily="34" charset="0"/>
        </a:defRPr>
      </a:lvl8pPr>
      <a:lvl9pPr marL="1828800" algn="ctr" rtl="0" fontAlgn="base">
        <a:spcBef>
          <a:spcPct val="0"/>
        </a:spcBef>
        <a:spcAft>
          <a:spcPct val="0"/>
        </a:spcAft>
        <a:defRPr sz="4400">
          <a:solidFill>
            <a:schemeClr val="tx2"/>
          </a:solidFill>
          <a:latin typeface="Lucida Sans" pitchFamily="34" charset="0"/>
        </a:defRPr>
      </a:lvl9pPr>
    </p:titleStyle>
    <p:bodyStyle>
      <a:lvl1pPr marL="342900" indent="-342900" algn="ctr" rtl="0" eaLnBrk="0" fontAlgn="base" hangingPunct="0">
        <a:spcBef>
          <a:spcPct val="20000"/>
        </a:spcBef>
        <a:spcAft>
          <a:spcPct val="0"/>
        </a:spcAft>
        <a:buChar char="•"/>
        <a:defRPr sz="24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4034" name="Groupe 6"/>
          <p:cNvGrpSpPr>
            <a:grpSpLocks/>
          </p:cNvGrpSpPr>
          <p:nvPr/>
        </p:nvGrpSpPr>
        <p:grpSpPr bwMode="auto">
          <a:xfrm>
            <a:off x="3924300" y="39688"/>
            <a:ext cx="5219700" cy="1012825"/>
            <a:chOff x="4826000" y="39688"/>
            <a:chExt cx="4318000" cy="574675"/>
          </a:xfrm>
        </p:grpSpPr>
        <p:sp>
          <p:nvSpPr>
            <p:cNvPr id="8" name="Rectangle 11"/>
            <p:cNvSpPr>
              <a:spLocks noChangeArrowheads="1"/>
            </p:cNvSpPr>
            <p:nvPr userDrawn="1"/>
          </p:nvSpPr>
          <p:spPr bwMode="auto">
            <a:xfrm>
              <a:off x="4826000" y="533296"/>
              <a:ext cx="4318000" cy="36930"/>
            </a:xfrm>
            <a:prstGeom prst="rect">
              <a:avLst/>
            </a:prstGeom>
            <a:gradFill flip="none" rotWithShape="1">
              <a:gsLst>
                <a:gs pos="0">
                  <a:schemeClr val="bg1">
                    <a:lumMod val="65000"/>
                  </a:schemeClr>
                </a:gs>
                <a:gs pos="100000">
                  <a:srgbClr val="FFFFFF"/>
                </a:gs>
              </a:gsLst>
              <a:lin ang="10800000" scaled="0"/>
              <a:tileRect/>
            </a:gradFill>
            <a:ln w="9525">
              <a:noFill/>
              <a:miter lim="800000"/>
              <a:headEnd/>
              <a:tailEnd/>
            </a:ln>
          </p:spPr>
          <p:txBody>
            <a:bodyPr wrap="none" anchor="ctr"/>
            <a:lstStyle/>
            <a:p>
              <a:pPr fontAlgn="auto">
                <a:spcBef>
                  <a:spcPts val="0"/>
                </a:spcBef>
                <a:spcAft>
                  <a:spcPts val="0"/>
                </a:spcAft>
                <a:defRPr/>
              </a:pPr>
              <a:endParaRPr lang="fr-FR">
                <a:solidFill>
                  <a:prstClr val="black"/>
                </a:solidFill>
                <a:latin typeface="Times New Roman"/>
                <a:ea typeface="+mn-ea"/>
                <a:cs typeface="+mn-cs"/>
              </a:endParaRPr>
            </a:p>
          </p:txBody>
        </p:sp>
        <p:sp>
          <p:nvSpPr>
            <p:cNvPr id="44039" name="Rectangle 12"/>
            <p:cNvSpPr>
              <a:spLocks noChangeArrowheads="1"/>
            </p:cNvSpPr>
            <p:nvPr userDrawn="1"/>
          </p:nvSpPr>
          <p:spPr bwMode="auto">
            <a:xfrm>
              <a:off x="4826000" y="577850"/>
              <a:ext cx="4318000" cy="36513"/>
            </a:xfrm>
            <a:prstGeom prst="rect">
              <a:avLst/>
            </a:prstGeom>
            <a:gradFill rotWithShape="1">
              <a:gsLst>
                <a:gs pos="0">
                  <a:srgbClr val="FFFFFF"/>
                </a:gs>
                <a:gs pos="100000">
                  <a:srgbClr val="502185"/>
                </a:gs>
              </a:gsLst>
              <a:lin ang="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GB">
                  <a:solidFill>
                    <a:srgbClr val="000000"/>
                  </a:solidFill>
                  <a:latin typeface="Times New Roman" charset="0"/>
                </a:rPr>
                <a:t> </a:t>
              </a:r>
            </a:p>
          </p:txBody>
        </p:sp>
        <p:pic>
          <p:nvPicPr>
            <p:cNvPr id="44040" name="Image 12" descr="logo 30cm.jpg"/>
            <p:cNvPicPr>
              <a:picLocks noChangeAspect="1"/>
            </p:cNvPicPr>
            <p:nvPr userDrawn="1"/>
          </p:nvPicPr>
          <p:blipFill>
            <a:blip r:embed="rId14" cstate="email">
              <a:extLst>
                <a:ext uri="{28A0092B-C50C-407E-A947-70E740481C1C}">
                  <a14:useLocalDpi xmlns:a14="http://schemas.microsoft.com/office/drawing/2010/main" val="0"/>
                </a:ext>
              </a:extLst>
            </a:blip>
            <a:srcRect/>
            <a:stretch>
              <a:fillRect/>
            </a:stretch>
          </p:blipFill>
          <p:spPr bwMode="auto">
            <a:xfrm>
              <a:off x="7086600" y="39688"/>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4035" name="Groupe 10"/>
          <p:cNvGrpSpPr>
            <a:grpSpLocks/>
          </p:cNvGrpSpPr>
          <p:nvPr/>
        </p:nvGrpSpPr>
        <p:grpSpPr bwMode="auto">
          <a:xfrm>
            <a:off x="0" y="6510338"/>
            <a:ext cx="9144000" cy="695325"/>
            <a:chOff x="0" y="6592888"/>
            <a:chExt cx="8839200" cy="341312"/>
          </a:xfrm>
        </p:grpSpPr>
        <p:sp>
          <p:nvSpPr>
            <p:cNvPr id="44036" name="Rectangle 8"/>
            <p:cNvSpPr>
              <a:spLocks noChangeArrowheads="1"/>
            </p:cNvSpPr>
            <p:nvPr userDrawn="1"/>
          </p:nvSpPr>
          <p:spPr bwMode="auto">
            <a:xfrm>
              <a:off x="492125" y="6616700"/>
              <a:ext cx="8347075" cy="31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pPr eaLnBrk="0" hangingPunct="0"/>
              <a:r>
                <a:rPr lang="en-US" sz="1400">
                  <a:solidFill>
                    <a:srgbClr val="5E5E5E"/>
                  </a:solidFill>
                  <a:latin typeface="Times New Roman" charset="0"/>
                </a:rPr>
                <a:t>E.Clément  Novembre 2011                                          </a:t>
              </a:r>
              <a:endParaRPr sz="1400" noProof="1">
                <a:solidFill>
                  <a:srgbClr val="000000"/>
                </a:solidFill>
                <a:latin typeface="Times New Roman" charset="0"/>
              </a:endParaRPr>
            </a:p>
          </p:txBody>
        </p:sp>
        <p:sp>
          <p:nvSpPr>
            <p:cNvPr id="44037" name="Rectangle 14"/>
            <p:cNvSpPr>
              <a:spLocks noChangeArrowheads="1"/>
            </p:cNvSpPr>
            <p:nvPr userDrawn="1"/>
          </p:nvSpPr>
          <p:spPr bwMode="auto">
            <a:xfrm>
              <a:off x="0" y="6592888"/>
              <a:ext cx="4318000" cy="36512"/>
            </a:xfrm>
            <a:prstGeom prst="rect">
              <a:avLst/>
            </a:prstGeom>
            <a:gradFill rotWithShape="1">
              <a:gsLst>
                <a:gs pos="0">
                  <a:srgbClr val="502185"/>
                </a:gs>
                <a:gs pos="100000">
                  <a:srgbClr val="FFFFFF"/>
                </a:gs>
              </a:gsLst>
              <a:lin ang="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fr-FR">
                <a:solidFill>
                  <a:srgbClr val="000000"/>
                </a:solidFill>
                <a:latin typeface="Times New Roman" charset="0"/>
              </a:endParaRPr>
            </a:p>
          </p:txBody>
        </p:sp>
      </p:grpSp>
    </p:spTree>
  </p:cSld>
  <p:clrMap bg1="lt1" tx1="dk1" bg2="lt2" tx2="dk2" accent1="accent1" accent2="accent2" accent3="accent3" accent4="accent4" accent5="accent5" accent6="accent6" hlink="hlink" folHlink="folHlink"/>
  <p:sldLayoutIdLst>
    <p:sldLayoutId id="2147490837" r:id="rId1"/>
    <p:sldLayoutId id="2147490838" r:id="rId2"/>
    <p:sldLayoutId id="2147490839" r:id="rId3"/>
    <p:sldLayoutId id="2147490840" r:id="rId4"/>
    <p:sldLayoutId id="2147490841" r:id="rId5"/>
    <p:sldLayoutId id="2147490842" r:id="rId6"/>
    <p:sldLayoutId id="2147490843" r:id="rId7"/>
    <p:sldLayoutId id="2147490844" r:id="rId8"/>
    <p:sldLayoutId id="2147490845" r:id="rId9"/>
    <p:sldLayoutId id="2147490846" r:id="rId10"/>
    <p:sldLayoutId id="2147490847" r:id="rId11"/>
    <p:sldLayoutId id="214749084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Times New Roman"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Times New Roman"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Times New Roman"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C043EABE-8FA3-4B41-A4DB-CE222CC665FD}" type="slidenum">
              <a:rPr lang="en-US"/>
              <a:pPr>
                <a:defRPr/>
              </a:pPr>
              <a:t>‹#›</a:t>
            </a:fld>
            <a:endParaRPr lang="en-US"/>
          </a:p>
        </p:txBody>
      </p:sp>
      <p:pic>
        <p:nvPicPr>
          <p:cNvPr id="57351"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93C92668-B97E-F745-9DBA-C0E529E70722}" type="slidenum">
              <a:rPr lang="en-US"/>
              <a:pPr>
                <a:defRPr/>
              </a:pPr>
              <a:t>‹#›</a:t>
            </a:fld>
            <a:endParaRPr lang="en-US"/>
          </a:p>
        </p:txBody>
      </p:sp>
      <p:pic>
        <p:nvPicPr>
          <p:cNvPr id="58375"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49"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3075"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C3BE9BC4-789B-9547-94B0-16974B7866F0}"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203358CF-D8C1-2341-9577-EAAD76ED74F8}" type="slidenum">
              <a:rPr lang="en-US"/>
              <a:pPr>
                <a:defRPr/>
              </a:pPr>
              <a:t>‹#›</a:t>
            </a:fld>
            <a:endParaRPr lang="en-US"/>
          </a:p>
        </p:txBody>
      </p:sp>
      <p:pic>
        <p:nvPicPr>
          <p:cNvPr id="60423"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F46B6175-698C-B844-A0FD-DEC7661B0853}" type="slidenum">
              <a:rPr lang="en-US"/>
              <a:pPr>
                <a:defRPr/>
              </a:pPr>
              <a:t>‹#›</a:t>
            </a:fld>
            <a:endParaRPr lang="en-US"/>
          </a:p>
        </p:txBody>
      </p:sp>
      <p:pic>
        <p:nvPicPr>
          <p:cNvPr id="62471"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50DECC7C-DFFF-1E4C-9508-B10957A02B70}" type="slidenum">
              <a:rPr lang="en-US"/>
              <a:pPr>
                <a:defRPr/>
              </a:pPr>
              <a:t>‹#›</a:t>
            </a:fld>
            <a:endParaRPr lang="en-US"/>
          </a:p>
        </p:txBody>
      </p:sp>
      <p:pic>
        <p:nvPicPr>
          <p:cNvPr id="63495"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51"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48AC1FDD-C2A4-FC4C-8F22-BBA86CD9BEA2}" type="slidenum">
              <a:rPr lang="en-US"/>
              <a:pPr>
                <a:defRPr/>
              </a:pPr>
              <a:t>‹#›</a:t>
            </a:fld>
            <a:endParaRPr lang="en-US"/>
          </a:p>
        </p:txBody>
      </p:sp>
      <p:pic>
        <p:nvPicPr>
          <p:cNvPr id="69639" name="Picture 7" descr="Untitled-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854"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7387910C-2A73-7F46-9992-D144742FABCE}" type="slidenum">
              <a:rPr lang="en-US"/>
              <a:pPr>
                <a:defRPr/>
              </a:pPr>
              <a:t>‹#›</a:t>
            </a:fld>
            <a:endParaRPr lang="en-US"/>
          </a:p>
        </p:txBody>
      </p:sp>
      <p:pic>
        <p:nvPicPr>
          <p:cNvPr id="71687"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C2E53BA0-CFAF-4A46-8BBB-648F0B32891E}" type="slidenum">
              <a:rPr lang="en-US"/>
              <a:pPr>
                <a:defRPr/>
              </a:pPr>
              <a:t>‹#›</a:t>
            </a:fld>
            <a:endParaRPr lang="en-US"/>
          </a:p>
        </p:txBody>
      </p:sp>
      <p:pic>
        <p:nvPicPr>
          <p:cNvPr id="84999"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876509BB-A19C-3040-9B9F-8D9F30DC2EBC}" type="slidenum">
              <a:rPr lang="en-US"/>
              <a:pPr>
                <a:defRPr/>
              </a:pPr>
              <a:t>‹#›</a:t>
            </a:fld>
            <a:endParaRPr lang="en-US"/>
          </a:p>
        </p:txBody>
      </p:sp>
      <p:pic>
        <p:nvPicPr>
          <p:cNvPr id="103431"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220EAB69-C923-DB42-8E61-8E70BB869A27}" type="slidenum">
              <a:rPr lang="en-US"/>
              <a:pPr>
                <a:defRPr/>
              </a:pPr>
              <a:t>‹#›</a:t>
            </a:fld>
            <a:endParaRPr lang="en-US"/>
          </a:p>
        </p:txBody>
      </p:sp>
      <p:pic>
        <p:nvPicPr>
          <p:cNvPr id="105479"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ヒラギノ角ゴ Pro W3"/>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A399053E-F042-584C-89E9-0ABEE182BE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899" r:id="rId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49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98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mn-ea"/>
                <a:cs typeface="Arial"/>
              </a:defRPr>
            </a:lvl1pPr>
          </a:lstStyle>
          <a:p>
            <a:pPr>
              <a:defRPr/>
            </a:pPr>
            <a:endParaRPr lang="en-US"/>
          </a:p>
        </p:txBody>
      </p:sp>
      <p:sp>
        <p:nvSpPr>
          <p:cNvPr id="7198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mn-ea"/>
                <a:cs typeface="Arial"/>
              </a:defRPr>
            </a:lvl1pPr>
          </a:lstStyle>
          <a:p>
            <a:pPr>
              <a:defRPr/>
            </a:pPr>
            <a:endParaRPr lang="en-US"/>
          </a:p>
        </p:txBody>
      </p:sp>
      <p:sp>
        <p:nvSpPr>
          <p:cNvPr id="7198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853B42D-BF75-4D99-9180-0449E0375A12}" type="slidenum">
              <a:rPr lang="en-US" altLang="en-US"/>
              <a:pPr/>
              <a:t>‹#›</a:t>
            </a:fld>
            <a:endParaRPr lang="en-US" altLang="en-US"/>
          </a:p>
        </p:txBody>
      </p:sp>
    </p:spTree>
    <p:extLst>
      <p:ext uri="{BB962C8B-B14F-4D97-AF65-F5344CB8AC3E}">
        <p14:creationId xmlns:p14="http://schemas.microsoft.com/office/powerpoint/2010/main" val="496874330"/>
      </p:ext>
    </p:extLst>
  </p:cSld>
  <p:clrMap bg1="lt1" tx1="dk1" bg2="lt2" tx2="dk2" accent1="accent1" accent2="accent2" accent3="accent3" accent4="accent4" accent5="accent5" accent6="accent6" hlink="hlink" folHlink="folHlink"/>
  <p:sldLayoutIdLst>
    <p:sldLayoutId id="214749097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4099"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C8CED90D-9680-154B-8D0E-00C135DD3855}"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08460698"/>
      </p:ext>
    </p:extLst>
  </p:cSld>
  <p:clrMap bg1="lt1" tx1="dk1" bg2="lt2" tx2="dk2" accent1="accent1" accent2="accent2" accent3="accent3" accent4="accent4" accent5="accent5" accent6="accent6" hlink="hlink" folHlink="folHlink"/>
  <p:sldLayoutIdLst>
    <p:sldLayoutId id="2147490980"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18515651"/>
      </p:ext>
    </p:extLst>
  </p:cSld>
  <p:clrMap bg1="lt1" tx1="dk1" bg2="lt2" tx2="dk2" accent1="accent1" accent2="accent2" accent3="accent3" accent4="accent4" accent5="accent5" accent6="accent6" hlink="hlink" folHlink="folHlink"/>
  <p:sldLayoutIdLst>
    <p:sldLayoutId id="2147490982"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4405385"/>
      </p:ext>
    </p:extLst>
  </p:cSld>
  <p:clrMap bg1="lt1" tx1="dk1" bg2="lt2" tx2="dk2" accent1="accent1" accent2="accent2" accent3="accent3" accent4="accent4" accent5="accent5" accent6="accent6" hlink="hlink" folHlink="folHlink"/>
  <p:sldLayoutIdLst>
    <p:sldLayoutId id="2147490984"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457159" y="274733"/>
            <a:ext cx="8229186" cy="1142752"/>
          </a:xfrm>
          <a:prstGeom prst="rect">
            <a:avLst/>
          </a:prstGeom>
          <a:noFill/>
          <a:ln w="0">
            <a:noFill/>
          </a:ln>
        </p:spPr>
        <p:txBody>
          <a:bodyPr anchor="ctr">
            <a:noAutofit/>
          </a:bodyPr>
          <a:lstStyle/>
          <a:p>
            <a:pPr>
              <a:lnSpc>
                <a:spcPct val="90000"/>
              </a:lnSpc>
              <a:buNone/>
            </a:pPr>
            <a:r>
              <a:rPr lang="es-ES_tradnl" sz="4193" b="0" strike="noStrike" spc="-1">
                <a:solidFill>
                  <a:srgbClr val="000000"/>
                </a:solidFill>
                <a:latin typeface="Calibri Light"/>
              </a:rPr>
              <a:t>Click to edit Master title style</a:t>
            </a:r>
            <a:endParaRPr lang="en-US" sz="4193" b="0" strike="noStrike" spc="-1">
              <a:solidFill>
                <a:srgbClr val="000000"/>
              </a:solidFill>
              <a:latin typeface="Calibri"/>
            </a:endParaRPr>
          </a:p>
        </p:txBody>
      </p:sp>
      <p:sp>
        <p:nvSpPr>
          <p:cNvPr id="8" name="PlaceHolder 2"/>
          <p:cNvSpPr>
            <a:spLocks noGrp="1"/>
          </p:cNvSpPr>
          <p:nvPr>
            <p:ph type="body"/>
          </p:nvPr>
        </p:nvSpPr>
        <p:spPr>
          <a:xfrm>
            <a:off x="457158" y="1600062"/>
            <a:ext cx="4038290" cy="4525451"/>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2" name="PlaceHolder 3"/>
          <p:cNvSpPr>
            <a:spLocks noGrp="1"/>
          </p:cNvSpPr>
          <p:nvPr>
            <p:ph type="body"/>
          </p:nvPr>
        </p:nvSpPr>
        <p:spPr>
          <a:xfrm>
            <a:off x="4648055" y="1600061"/>
            <a:ext cx="4038290" cy="2185696"/>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3" name="PlaceHolder 4"/>
          <p:cNvSpPr>
            <a:spLocks noGrp="1"/>
          </p:cNvSpPr>
          <p:nvPr>
            <p:ph type="body"/>
          </p:nvPr>
        </p:nvSpPr>
        <p:spPr>
          <a:xfrm>
            <a:off x="4648055" y="3938426"/>
            <a:ext cx="4038290" cy="2187087"/>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4" name="PlaceHolder 5"/>
          <p:cNvSpPr>
            <a:spLocks noGrp="1"/>
          </p:cNvSpPr>
          <p:nvPr>
            <p:ph type="dt" idx="1"/>
          </p:nvPr>
        </p:nvSpPr>
        <p:spPr>
          <a:xfrm>
            <a:off x="628635" y="6356428"/>
            <a:ext cx="2057048" cy="364804"/>
          </a:xfrm>
          <a:prstGeom prst="rect">
            <a:avLst/>
          </a:prstGeom>
          <a:noFill/>
          <a:ln w="0">
            <a:noFill/>
          </a:ln>
        </p:spPr>
        <p:txBody>
          <a:bodyPr anchor="ctr">
            <a:noAutofit/>
          </a:bodyPr>
          <a:lstStyle>
            <a:lvl1pPr>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5" name="PlaceHolder 6"/>
          <p:cNvSpPr>
            <a:spLocks noGrp="1"/>
          </p:cNvSpPr>
          <p:nvPr>
            <p:ph type="ftr" idx="2"/>
          </p:nvPr>
        </p:nvSpPr>
        <p:spPr>
          <a:xfrm>
            <a:off x="3028966" y="6356428"/>
            <a:ext cx="3085903" cy="364804"/>
          </a:xfrm>
          <a:prstGeom prst="rect">
            <a:avLst/>
          </a:prstGeom>
          <a:noFill/>
          <a:ln w="0">
            <a:noFill/>
          </a:ln>
        </p:spPr>
        <p:txBody>
          <a:bodyPr anchor="ctr">
            <a:noAutofit/>
          </a:bodyPr>
          <a:lstStyle>
            <a:lvl1pPr algn="ctr">
              <a:buNone/>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6" name="PlaceHolder 7"/>
          <p:cNvSpPr>
            <a:spLocks noGrp="1"/>
          </p:cNvSpPr>
          <p:nvPr>
            <p:ph type="sldNum" idx="3"/>
          </p:nvPr>
        </p:nvSpPr>
        <p:spPr>
          <a:xfrm>
            <a:off x="6457821" y="6356428"/>
            <a:ext cx="2057048" cy="364804"/>
          </a:xfrm>
          <a:prstGeom prst="rect">
            <a:avLst/>
          </a:prstGeom>
          <a:noFill/>
          <a:ln w="0">
            <a:noFill/>
          </a:ln>
        </p:spPr>
        <p:txBody>
          <a:bodyPr anchor="ctr">
            <a:noAutofit/>
          </a:bodyPr>
          <a:lstStyle>
            <a:lvl1pPr algn="r">
              <a:lnSpc>
                <a:spcPct val="100000"/>
              </a:lnSpc>
              <a:buNone/>
              <a:defRPr lang="en-GB" sz="1140" b="0" strike="noStrike" spc="-1">
                <a:solidFill>
                  <a:srgbClr val="8B8B8B"/>
                </a:solidFill>
                <a:latin typeface="Calibri"/>
              </a:defRPr>
            </a:lvl1pPr>
          </a:lstStyle>
          <a:p>
            <a:pPr defTabSz="840791" fontAlgn="auto">
              <a:spcBef>
                <a:spcPts val="0"/>
              </a:spcBef>
              <a:spcAft>
                <a:spcPts val="0"/>
              </a:spcAft>
            </a:pPr>
            <a:fld id="{0D8379D6-48AE-4FC7-93D3-1A92D192CA89}" type="slidenum">
              <a:rPr lang="en-GB" smtClean="0"/>
              <a:pPr defTabSz="840791" fontAlgn="auto">
                <a:spcBef>
                  <a:spcPts val="0"/>
                </a:spcBef>
                <a:spcAft>
                  <a:spcPts val="0"/>
                </a:spcAft>
              </a:pPr>
              <a:t>‹#›</a:t>
            </a:fld>
            <a:endParaRPr lang="en-GB">
              <a:latin typeface="Times New Roman"/>
            </a:endParaRPr>
          </a:p>
        </p:txBody>
      </p:sp>
    </p:spTree>
    <p:extLst>
      <p:ext uri="{BB962C8B-B14F-4D97-AF65-F5344CB8AC3E}">
        <p14:creationId xmlns:p14="http://schemas.microsoft.com/office/powerpoint/2010/main" val="3531246175"/>
      </p:ext>
    </p:extLst>
  </p:cSld>
  <p:clrMap bg1="lt1" tx1="dk1" bg2="lt2" tx2="dk2" accent1="accent1" accent2="accent2" accent3="accent3" accent4="accent4" accent5="accent5" accent6="accent6" hlink="hlink" folHlink="folHlink"/>
  <p:sldLayoutIdLst>
    <p:sldLayoutId id="2147490986" r:id="rId1"/>
  </p:sldLayoutIdLst>
  <p:txStyles>
    <p:titleStyle>
      <a:lvl1pPr algn="l" defTabSz="840791" rtl="0" eaLnBrk="1" latinLnBrk="0" hangingPunct="1">
        <a:lnSpc>
          <a:spcPct val="90000"/>
        </a:lnSpc>
        <a:spcBef>
          <a:spcPct val="0"/>
        </a:spcBef>
        <a:buNone/>
        <a:defRPr sz="4046" kern="1200">
          <a:solidFill>
            <a:schemeClr val="tx1"/>
          </a:solidFill>
          <a:latin typeface="+mj-lt"/>
          <a:ea typeface="+mj-ea"/>
          <a:cs typeface="+mj-cs"/>
        </a:defRPr>
      </a:lvl1pPr>
    </p:titleStyle>
    <p:bodyStyle>
      <a:lvl1pPr marL="217480" indent="-217480" algn="l" defTabSz="840791" rtl="0" eaLnBrk="1" latinLnBrk="0" hangingPunct="1">
        <a:lnSpc>
          <a:spcPct val="90000"/>
        </a:lnSpc>
        <a:spcBef>
          <a:spcPts val="952"/>
        </a:spcBef>
        <a:buClr>
          <a:srgbClr val="000000"/>
        </a:buClr>
        <a:buFont typeface="Arial"/>
        <a:buChar char="•"/>
        <a:defRPr sz="2575" kern="1200">
          <a:solidFill>
            <a:schemeClr val="tx1"/>
          </a:solidFill>
          <a:latin typeface="+mn-lt"/>
          <a:ea typeface="+mn-ea"/>
          <a:cs typeface="+mn-cs"/>
        </a:defRPr>
      </a:lvl1pPr>
      <a:lvl2pPr marL="630593" indent="-210198" algn="l" defTabSz="840791" rtl="0" eaLnBrk="1" latinLnBrk="0" hangingPunct="1">
        <a:lnSpc>
          <a:spcPct val="90000"/>
        </a:lnSpc>
        <a:spcBef>
          <a:spcPts val="460"/>
        </a:spcBef>
        <a:buFont typeface="Arial" panose="020B0604020202020204" pitchFamily="34" charset="0"/>
        <a:buChar char="•"/>
        <a:defRPr sz="2207" kern="1200">
          <a:solidFill>
            <a:schemeClr val="tx1"/>
          </a:solidFill>
          <a:latin typeface="+mn-lt"/>
          <a:ea typeface="+mn-ea"/>
          <a:cs typeface="+mn-cs"/>
        </a:defRPr>
      </a:lvl2pPr>
      <a:lvl3pPr marL="1050989" indent="-210198" algn="l" defTabSz="840791" rtl="0" eaLnBrk="1" latinLnBrk="0" hangingPunct="1">
        <a:lnSpc>
          <a:spcPct val="90000"/>
        </a:lnSpc>
        <a:spcBef>
          <a:spcPts val="460"/>
        </a:spcBef>
        <a:buFont typeface="Arial" panose="020B0604020202020204" pitchFamily="34" charset="0"/>
        <a:buChar char="•"/>
        <a:defRPr sz="1839" kern="1200">
          <a:solidFill>
            <a:schemeClr val="tx1"/>
          </a:solidFill>
          <a:latin typeface="+mn-lt"/>
          <a:ea typeface="+mn-ea"/>
          <a:cs typeface="+mn-cs"/>
        </a:defRPr>
      </a:lvl3pPr>
      <a:lvl4pPr marL="1471384"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4pPr>
      <a:lvl5pPr marL="1891779"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5pPr>
      <a:lvl6pPr marL="2312175"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6pPr>
      <a:lvl7pPr marL="2732570"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7pPr>
      <a:lvl8pPr marL="3152966"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8pPr>
      <a:lvl9pPr marL="3573361"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9pPr>
    </p:bodyStyle>
    <p:otherStyle>
      <a:defPPr>
        <a:defRPr lang="en-U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457159" y="274733"/>
            <a:ext cx="8229186" cy="1142752"/>
          </a:xfrm>
          <a:prstGeom prst="rect">
            <a:avLst/>
          </a:prstGeom>
          <a:noFill/>
          <a:ln w="0">
            <a:noFill/>
          </a:ln>
        </p:spPr>
        <p:txBody>
          <a:bodyPr anchor="ctr">
            <a:noAutofit/>
          </a:bodyPr>
          <a:lstStyle/>
          <a:p>
            <a:pPr>
              <a:lnSpc>
                <a:spcPct val="90000"/>
              </a:lnSpc>
              <a:buNone/>
            </a:pPr>
            <a:r>
              <a:rPr lang="es-ES_tradnl" sz="4193" b="0" strike="noStrike" spc="-1">
                <a:solidFill>
                  <a:srgbClr val="000000"/>
                </a:solidFill>
                <a:latin typeface="Calibri Light"/>
              </a:rPr>
              <a:t>Click to edit Master title style</a:t>
            </a:r>
            <a:endParaRPr lang="en-US" sz="4193" b="0" strike="noStrike" spc="-1">
              <a:solidFill>
                <a:srgbClr val="000000"/>
              </a:solidFill>
              <a:latin typeface="Calibri"/>
            </a:endParaRPr>
          </a:p>
        </p:txBody>
      </p:sp>
      <p:sp>
        <p:nvSpPr>
          <p:cNvPr id="8" name="PlaceHolder 2"/>
          <p:cNvSpPr>
            <a:spLocks noGrp="1"/>
          </p:cNvSpPr>
          <p:nvPr>
            <p:ph type="body"/>
          </p:nvPr>
        </p:nvSpPr>
        <p:spPr>
          <a:xfrm>
            <a:off x="457158" y="1600062"/>
            <a:ext cx="4038290" cy="4525451"/>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2" name="PlaceHolder 3"/>
          <p:cNvSpPr>
            <a:spLocks noGrp="1"/>
          </p:cNvSpPr>
          <p:nvPr>
            <p:ph type="body"/>
          </p:nvPr>
        </p:nvSpPr>
        <p:spPr>
          <a:xfrm>
            <a:off x="4648055" y="1600061"/>
            <a:ext cx="4038290" cy="2185696"/>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3" name="PlaceHolder 4"/>
          <p:cNvSpPr>
            <a:spLocks noGrp="1"/>
          </p:cNvSpPr>
          <p:nvPr>
            <p:ph type="body"/>
          </p:nvPr>
        </p:nvSpPr>
        <p:spPr>
          <a:xfrm>
            <a:off x="4648055" y="3938426"/>
            <a:ext cx="4038290" cy="2187087"/>
          </a:xfrm>
          <a:prstGeom prst="rect">
            <a:avLst/>
          </a:prstGeom>
          <a:noFill/>
          <a:ln w="0">
            <a:noFill/>
          </a:ln>
        </p:spPr>
        <p:txBody>
          <a:bodyPr anchor="t">
            <a:noAutofit/>
          </a:bodyPr>
          <a:lstStyle/>
          <a:p>
            <a:pPr marL="236520" indent="-236520">
              <a:lnSpc>
                <a:spcPct val="90000"/>
              </a:lnSpc>
              <a:spcBef>
                <a:spcPts val="1035"/>
              </a:spcBef>
              <a:buClr>
                <a:srgbClr val="000000"/>
              </a:buClr>
              <a:buFont typeface="Arial"/>
              <a:buChar char="•"/>
            </a:pPr>
            <a:r>
              <a:rPr lang="es-ES_tradnl" sz="2667" b="0" strike="noStrike" spc="-1">
                <a:solidFill>
                  <a:srgbClr val="000000"/>
                </a:solidFill>
                <a:latin typeface="Calibri"/>
              </a:rPr>
              <a:t>Click to edit Master text styles</a:t>
            </a:r>
            <a:endParaRPr lang="en-US" sz="2667" b="0" strike="noStrike" spc="-1">
              <a:solidFill>
                <a:srgbClr val="000000"/>
              </a:solidFill>
              <a:latin typeface="Calibri"/>
            </a:endParaRPr>
          </a:p>
          <a:p>
            <a:pPr marL="652771" lvl="1" indent="-217480">
              <a:lnSpc>
                <a:spcPct val="90000"/>
              </a:lnSpc>
              <a:spcBef>
                <a:spcPts val="477"/>
              </a:spcBef>
              <a:buClr>
                <a:srgbClr val="000000"/>
              </a:buClr>
              <a:buFont typeface="Arial"/>
              <a:buChar char="•"/>
            </a:pPr>
            <a:r>
              <a:rPr lang="es-ES_tradnl" sz="2290" b="0" strike="noStrike" spc="-1">
                <a:solidFill>
                  <a:srgbClr val="000000"/>
                </a:solidFill>
                <a:latin typeface="Calibri"/>
              </a:rPr>
              <a:t>Second level</a:t>
            </a:r>
            <a:endParaRPr lang="en-US" sz="2290" b="0" strike="noStrike" spc="-1">
              <a:solidFill>
                <a:srgbClr val="000000"/>
              </a:solidFill>
              <a:latin typeface="Calibri"/>
            </a:endParaRPr>
          </a:p>
          <a:p>
            <a:pPr marL="1088063" lvl="2" indent="-217480">
              <a:lnSpc>
                <a:spcPct val="90000"/>
              </a:lnSpc>
              <a:spcBef>
                <a:spcPts val="477"/>
              </a:spcBef>
              <a:buClr>
                <a:srgbClr val="000000"/>
              </a:buClr>
              <a:buFont typeface="Arial"/>
              <a:buChar char="•"/>
            </a:pPr>
            <a:r>
              <a:rPr lang="es-ES_tradnl" sz="1903" b="0" strike="noStrike" spc="-1">
                <a:solidFill>
                  <a:srgbClr val="000000"/>
                </a:solidFill>
                <a:latin typeface="Calibri"/>
              </a:rPr>
              <a:t>Third level</a:t>
            </a:r>
            <a:endParaRPr lang="en-US" sz="1903" b="0" strike="noStrike" spc="-1">
              <a:solidFill>
                <a:srgbClr val="000000"/>
              </a:solidFill>
              <a:latin typeface="Calibri"/>
            </a:endParaRPr>
          </a:p>
          <a:p>
            <a:pPr marL="1523023" lvl="3" indent="-217480">
              <a:lnSpc>
                <a:spcPct val="90000"/>
              </a:lnSpc>
              <a:spcBef>
                <a:spcPts val="477"/>
              </a:spcBef>
              <a:buClr>
                <a:srgbClr val="000000"/>
              </a:buClr>
              <a:buFont typeface="Arial"/>
              <a:buChar char="•"/>
            </a:pPr>
            <a:r>
              <a:rPr lang="es-ES_tradnl" sz="1719" b="0" strike="noStrike" spc="-1">
                <a:solidFill>
                  <a:srgbClr val="000000"/>
                </a:solidFill>
                <a:latin typeface="Calibri"/>
              </a:rPr>
              <a:t>Fourth level</a:t>
            </a:r>
            <a:endParaRPr lang="en-US" sz="1719" b="0" strike="noStrike" spc="-1">
              <a:solidFill>
                <a:srgbClr val="000000"/>
              </a:solidFill>
              <a:latin typeface="Calibri"/>
            </a:endParaRPr>
          </a:p>
          <a:p>
            <a:pPr marL="1958314" lvl="4" indent="-217480">
              <a:lnSpc>
                <a:spcPct val="90000"/>
              </a:lnSpc>
              <a:spcBef>
                <a:spcPts val="477"/>
              </a:spcBef>
              <a:buClr>
                <a:srgbClr val="000000"/>
              </a:buClr>
              <a:buFont typeface="Arial"/>
              <a:buChar char="•"/>
            </a:pPr>
            <a:r>
              <a:rPr lang="es-ES_tradnl" sz="1719" b="0" strike="noStrike" spc="-1">
                <a:solidFill>
                  <a:srgbClr val="000000"/>
                </a:solidFill>
                <a:latin typeface="Calibri"/>
              </a:rPr>
              <a:t>Fifth level</a:t>
            </a:r>
            <a:endParaRPr lang="en-US" sz="1719" b="0" strike="noStrike" spc="-1">
              <a:solidFill>
                <a:srgbClr val="000000"/>
              </a:solidFill>
              <a:latin typeface="Calibri"/>
            </a:endParaRPr>
          </a:p>
        </p:txBody>
      </p:sp>
      <p:sp>
        <p:nvSpPr>
          <p:cNvPr id="4" name="PlaceHolder 5"/>
          <p:cNvSpPr>
            <a:spLocks noGrp="1"/>
          </p:cNvSpPr>
          <p:nvPr>
            <p:ph type="dt" idx="1"/>
          </p:nvPr>
        </p:nvSpPr>
        <p:spPr>
          <a:xfrm>
            <a:off x="628635" y="6356428"/>
            <a:ext cx="2057048" cy="364804"/>
          </a:xfrm>
          <a:prstGeom prst="rect">
            <a:avLst/>
          </a:prstGeom>
          <a:noFill/>
          <a:ln w="0">
            <a:noFill/>
          </a:ln>
        </p:spPr>
        <p:txBody>
          <a:bodyPr anchor="ctr">
            <a:noAutofit/>
          </a:bodyPr>
          <a:lstStyle>
            <a:lvl1pPr>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5" name="PlaceHolder 6"/>
          <p:cNvSpPr>
            <a:spLocks noGrp="1"/>
          </p:cNvSpPr>
          <p:nvPr>
            <p:ph type="ftr" idx="2"/>
          </p:nvPr>
        </p:nvSpPr>
        <p:spPr>
          <a:xfrm>
            <a:off x="3028966" y="6356428"/>
            <a:ext cx="3085903" cy="364804"/>
          </a:xfrm>
          <a:prstGeom prst="rect">
            <a:avLst/>
          </a:prstGeom>
          <a:noFill/>
          <a:ln w="0">
            <a:noFill/>
          </a:ln>
        </p:spPr>
        <p:txBody>
          <a:bodyPr anchor="ctr">
            <a:noAutofit/>
          </a:bodyPr>
          <a:lstStyle>
            <a:lvl1pPr algn="ctr">
              <a:buNone/>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6" name="PlaceHolder 7"/>
          <p:cNvSpPr>
            <a:spLocks noGrp="1"/>
          </p:cNvSpPr>
          <p:nvPr>
            <p:ph type="sldNum" idx="3"/>
          </p:nvPr>
        </p:nvSpPr>
        <p:spPr>
          <a:xfrm>
            <a:off x="6457821" y="6356428"/>
            <a:ext cx="2057048" cy="364804"/>
          </a:xfrm>
          <a:prstGeom prst="rect">
            <a:avLst/>
          </a:prstGeom>
          <a:noFill/>
          <a:ln w="0">
            <a:noFill/>
          </a:ln>
        </p:spPr>
        <p:txBody>
          <a:bodyPr anchor="ctr">
            <a:noAutofit/>
          </a:bodyPr>
          <a:lstStyle>
            <a:lvl1pPr algn="r">
              <a:lnSpc>
                <a:spcPct val="100000"/>
              </a:lnSpc>
              <a:buNone/>
              <a:defRPr lang="en-GB" sz="1140" b="0" strike="noStrike" spc="-1">
                <a:solidFill>
                  <a:srgbClr val="8B8B8B"/>
                </a:solidFill>
                <a:latin typeface="Calibri"/>
              </a:defRPr>
            </a:lvl1pPr>
          </a:lstStyle>
          <a:p>
            <a:pPr defTabSz="840791" fontAlgn="auto">
              <a:spcBef>
                <a:spcPts val="0"/>
              </a:spcBef>
              <a:spcAft>
                <a:spcPts val="0"/>
              </a:spcAft>
            </a:pPr>
            <a:fld id="{0D8379D6-48AE-4FC7-93D3-1A92D192CA89}" type="slidenum">
              <a:rPr lang="en-GB" smtClean="0"/>
              <a:pPr defTabSz="840791" fontAlgn="auto">
                <a:spcBef>
                  <a:spcPts val="0"/>
                </a:spcBef>
                <a:spcAft>
                  <a:spcPts val="0"/>
                </a:spcAft>
              </a:pPr>
              <a:t>‹#›</a:t>
            </a:fld>
            <a:endParaRPr lang="en-GB">
              <a:latin typeface="Times New Roman"/>
            </a:endParaRPr>
          </a:p>
        </p:txBody>
      </p:sp>
    </p:spTree>
    <p:extLst>
      <p:ext uri="{BB962C8B-B14F-4D97-AF65-F5344CB8AC3E}">
        <p14:creationId xmlns:p14="http://schemas.microsoft.com/office/powerpoint/2010/main" val="1769704502"/>
      </p:ext>
    </p:extLst>
  </p:cSld>
  <p:clrMap bg1="lt1" tx1="dk1" bg2="lt2" tx2="dk2" accent1="accent1" accent2="accent2" accent3="accent3" accent4="accent4" accent5="accent5" accent6="accent6" hlink="hlink" folHlink="folHlink"/>
  <p:sldLayoutIdLst>
    <p:sldLayoutId id="2147490988" r:id="rId1"/>
  </p:sldLayoutIdLst>
  <p:txStyles>
    <p:titleStyle>
      <a:lvl1pPr algn="l" defTabSz="840791" rtl="0" eaLnBrk="1" latinLnBrk="0" hangingPunct="1">
        <a:lnSpc>
          <a:spcPct val="90000"/>
        </a:lnSpc>
        <a:spcBef>
          <a:spcPct val="0"/>
        </a:spcBef>
        <a:buNone/>
        <a:defRPr sz="4046" kern="1200">
          <a:solidFill>
            <a:schemeClr val="tx1"/>
          </a:solidFill>
          <a:latin typeface="+mj-lt"/>
          <a:ea typeface="+mj-ea"/>
          <a:cs typeface="+mj-cs"/>
        </a:defRPr>
      </a:lvl1pPr>
    </p:titleStyle>
    <p:bodyStyle>
      <a:lvl1pPr marL="217480" indent="-217480" algn="l" defTabSz="840791" rtl="0" eaLnBrk="1" latinLnBrk="0" hangingPunct="1">
        <a:lnSpc>
          <a:spcPct val="90000"/>
        </a:lnSpc>
        <a:spcBef>
          <a:spcPts val="952"/>
        </a:spcBef>
        <a:buClr>
          <a:srgbClr val="000000"/>
        </a:buClr>
        <a:buFont typeface="Arial"/>
        <a:buChar char="•"/>
        <a:defRPr sz="2575" kern="1200">
          <a:solidFill>
            <a:schemeClr val="tx1"/>
          </a:solidFill>
          <a:latin typeface="+mn-lt"/>
          <a:ea typeface="+mn-ea"/>
          <a:cs typeface="+mn-cs"/>
        </a:defRPr>
      </a:lvl1pPr>
      <a:lvl2pPr marL="630593" indent="-210198" algn="l" defTabSz="840791" rtl="0" eaLnBrk="1" latinLnBrk="0" hangingPunct="1">
        <a:lnSpc>
          <a:spcPct val="90000"/>
        </a:lnSpc>
        <a:spcBef>
          <a:spcPts val="460"/>
        </a:spcBef>
        <a:buFont typeface="Arial" panose="020B0604020202020204" pitchFamily="34" charset="0"/>
        <a:buChar char="•"/>
        <a:defRPr sz="2207" kern="1200">
          <a:solidFill>
            <a:schemeClr val="tx1"/>
          </a:solidFill>
          <a:latin typeface="+mn-lt"/>
          <a:ea typeface="+mn-ea"/>
          <a:cs typeface="+mn-cs"/>
        </a:defRPr>
      </a:lvl2pPr>
      <a:lvl3pPr marL="1050989" indent="-210198" algn="l" defTabSz="840791" rtl="0" eaLnBrk="1" latinLnBrk="0" hangingPunct="1">
        <a:lnSpc>
          <a:spcPct val="90000"/>
        </a:lnSpc>
        <a:spcBef>
          <a:spcPts val="460"/>
        </a:spcBef>
        <a:buFont typeface="Arial" panose="020B0604020202020204" pitchFamily="34" charset="0"/>
        <a:buChar char="•"/>
        <a:defRPr sz="1839" kern="1200">
          <a:solidFill>
            <a:schemeClr val="tx1"/>
          </a:solidFill>
          <a:latin typeface="+mn-lt"/>
          <a:ea typeface="+mn-ea"/>
          <a:cs typeface="+mn-cs"/>
        </a:defRPr>
      </a:lvl3pPr>
      <a:lvl4pPr marL="1471384"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4pPr>
      <a:lvl5pPr marL="1891779"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5pPr>
      <a:lvl6pPr marL="2312175"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6pPr>
      <a:lvl7pPr marL="2732570"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7pPr>
      <a:lvl8pPr marL="3152966"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8pPr>
      <a:lvl9pPr marL="3573361"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9pPr>
    </p:bodyStyle>
    <p:otherStyle>
      <a:defPPr>
        <a:defRPr lang="en-U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555"/>
              <a:buFont typeface="Calibri"/>
              <a:buNone/>
              <a:defRPr sz="455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12686" algn="l" rtl="0">
              <a:lnSpc>
                <a:spcPct val="90000"/>
              </a:lnSpc>
              <a:spcBef>
                <a:spcPts val="1035"/>
              </a:spcBef>
              <a:spcAft>
                <a:spcPts val="0"/>
              </a:spcAft>
              <a:buClr>
                <a:schemeClr val="dk1"/>
              </a:buClr>
              <a:buSzPts val="2899"/>
              <a:buFont typeface="Arial"/>
              <a:buChar char="•"/>
              <a:defRPr sz="2899" b="0" i="0" u="none" strike="noStrike" cap="none">
                <a:solidFill>
                  <a:schemeClr val="dk1"/>
                </a:solidFill>
                <a:latin typeface="Calibri"/>
                <a:ea typeface="Calibri"/>
                <a:cs typeface="Calibri"/>
                <a:sym typeface="Calibri"/>
              </a:defRPr>
            </a:lvl1pPr>
            <a:lvl2pPr marL="914400" marR="0" lvl="1" indent="-386333" algn="l" rtl="0">
              <a:lnSpc>
                <a:spcPct val="90000"/>
              </a:lnSpc>
              <a:spcBef>
                <a:spcPts val="518"/>
              </a:spcBef>
              <a:spcAft>
                <a:spcPts val="0"/>
              </a:spcAft>
              <a:buClr>
                <a:schemeClr val="dk1"/>
              </a:buClr>
              <a:buSzPts val="2484"/>
              <a:buFont typeface="Arial"/>
              <a:buChar char="•"/>
              <a:defRPr sz="2484" b="0" i="0" u="none" strike="noStrike" cap="none">
                <a:solidFill>
                  <a:schemeClr val="dk1"/>
                </a:solidFill>
                <a:latin typeface="Calibri"/>
                <a:ea typeface="Calibri"/>
                <a:cs typeface="Calibri"/>
                <a:sym typeface="Calibri"/>
              </a:defRPr>
            </a:lvl2pPr>
            <a:lvl3pPr marL="1371600" marR="0" lvl="2" indent="-360044" algn="l" rtl="0">
              <a:lnSpc>
                <a:spcPct val="90000"/>
              </a:lnSpc>
              <a:spcBef>
                <a:spcPts val="518"/>
              </a:spcBef>
              <a:spcAft>
                <a:spcPts val="0"/>
              </a:spcAft>
              <a:buClr>
                <a:schemeClr val="dk1"/>
              </a:buClr>
              <a:buSzPts val="2070"/>
              <a:buFont typeface="Arial"/>
              <a:buChar char="•"/>
              <a:defRPr sz="2070" b="0" i="0" u="none" strike="noStrike" cap="none">
                <a:solidFill>
                  <a:schemeClr val="dk1"/>
                </a:solidFill>
                <a:latin typeface="Calibri"/>
                <a:ea typeface="Calibri"/>
                <a:cs typeface="Calibri"/>
                <a:sym typeface="Calibri"/>
              </a:defRPr>
            </a:lvl3pPr>
            <a:lvl4pPr marL="1828800" marR="0" lvl="3"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4pPr>
            <a:lvl5pPr marL="2286000" marR="0" lvl="4"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5pPr>
            <a:lvl6pPr marL="2743200" marR="0" lvl="5"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6pPr>
            <a:lvl7pPr marL="3200400" marR="0" lvl="6"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7pPr>
            <a:lvl8pPr marL="3657600" marR="0" lvl="7"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8pPr>
            <a:lvl9pPr marL="4114800" marR="0" lvl="8"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3" name="Google Shape;13;p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4" name="Google Shape;14;p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42" b="0" i="0" u="none" strike="noStrike" cap="none">
                <a:solidFill>
                  <a:srgbClr val="888888"/>
                </a:solidFill>
                <a:latin typeface="Calibri"/>
                <a:ea typeface="Calibri"/>
                <a:cs typeface="Calibri"/>
                <a:sym typeface="Calibri"/>
              </a:defRPr>
            </a:lvl1pPr>
            <a:lvl2pPr marL="0" marR="0" lvl="1" indent="0" algn="r" rtl="0">
              <a:spcBef>
                <a:spcPts val="0"/>
              </a:spcBef>
              <a:buNone/>
              <a:defRPr sz="1142" b="0" i="0" u="none" strike="noStrike" cap="none">
                <a:solidFill>
                  <a:srgbClr val="888888"/>
                </a:solidFill>
                <a:latin typeface="Calibri"/>
                <a:ea typeface="Calibri"/>
                <a:cs typeface="Calibri"/>
                <a:sym typeface="Calibri"/>
              </a:defRPr>
            </a:lvl2pPr>
            <a:lvl3pPr marL="0" marR="0" lvl="2" indent="0" algn="r" rtl="0">
              <a:spcBef>
                <a:spcPts val="0"/>
              </a:spcBef>
              <a:buNone/>
              <a:defRPr sz="1142" b="0" i="0" u="none" strike="noStrike" cap="none">
                <a:solidFill>
                  <a:srgbClr val="888888"/>
                </a:solidFill>
                <a:latin typeface="Calibri"/>
                <a:ea typeface="Calibri"/>
                <a:cs typeface="Calibri"/>
                <a:sym typeface="Calibri"/>
              </a:defRPr>
            </a:lvl3pPr>
            <a:lvl4pPr marL="0" marR="0" lvl="3" indent="0" algn="r" rtl="0">
              <a:spcBef>
                <a:spcPts val="0"/>
              </a:spcBef>
              <a:buNone/>
              <a:defRPr sz="1142" b="0" i="0" u="none" strike="noStrike" cap="none">
                <a:solidFill>
                  <a:srgbClr val="888888"/>
                </a:solidFill>
                <a:latin typeface="Calibri"/>
                <a:ea typeface="Calibri"/>
                <a:cs typeface="Calibri"/>
                <a:sym typeface="Calibri"/>
              </a:defRPr>
            </a:lvl4pPr>
            <a:lvl5pPr marL="0" marR="0" lvl="4" indent="0" algn="r" rtl="0">
              <a:spcBef>
                <a:spcPts val="0"/>
              </a:spcBef>
              <a:buNone/>
              <a:defRPr sz="1142" b="0" i="0" u="none" strike="noStrike" cap="none">
                <a:solidFill>
                  <a:srgbClr val="888888"/>
                </a:solidFill>
                <a:latin typeface="Calibri"/>
                <a:ea typeface="Calibri"/>
                <a:cs typeface="Calibri"/>
                <a:sym typeface="Calibri"/>
              </a:defRPr>
            </a:lvl5pPr>
            <a:lvl6pPr marL="0" marR="0" lvl="5" indent="0" algn="r" rtl="0">
              <a:spcBef>
                <a:spcPts val="0"/>
              </a:spcBef>
              <a:buNone/>
              <a:defRPr sz="1142" b="0" i="0" u="none" strike="noStrike" cap="none">
                <a:solidFill>
                  <a:srgbClr val="888888"/>
                </a:solidFill>
                <a:latin typeface="Calibri"/>
                <a:ea typeface="Calibri"/>
                <a:cs typeface="Calibri"/>
                <a:sym typeface="Calibri"/>
              </a:defRPr>
            </a:lvl6pPr>
            <a:lvl7pPr marL="0" marR="0" lvl="6" indent="0" algn="r" rtl="0">
              <a:spcBef>
                <a:spcPts val="0"/>
              </a:spcBef>
              <a:buNone/>
              <a:defRPr sz="1142" b="0" i="0" u="none" strike="noStrike" cap="none">
                <a:solidFill>
                  <a:srgbClr val="888888"/>
                </a:solidFill>
                <a:latin typeface="Calibri"/>
                <a:ea typeface="Calibri"/>
                <a:cs typeface="Calibri"/>
                <a:sym typeface="Calibri"/>
              </a:defRPr>
            </a:lvl7pPr>
            <a:lvl8pPr marL="0" marR="0" lvl="7" indent="0" algn="r" rtl="0">
              <a:spcBef>
                <a:spcPts val="0"/>
              </a:spcBef>
              <a:buNone/>
              <a:defRPr sz="1142" b="0" i="0" u="none" strike="noStrike" cap="none">
                <a:solidFill>
                  <a:srgbClr val="888888"/>
                </a:solidFill>
                <a:latin typeface="Calibri"/>
                <a:ea typeface="Calibri"/>
                <a:cs typeface="Calibri"/>
                <a:sym typeface="Calibri"/>
              </a:defRPr>
            </a:lvl8pPr>
            <a:lvl9pPr marL="0" marR="0" lvl="8" indent="0" algn="r" rtl="0">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942021795"/>
      </p:ext>
    </p:extLst>
  </p:cSld>
  <p:clrMap bg1="lt1" tx1="dk1" bg2="dk2" tx2="lt2" accent1="accent1" accent2="accent2" accent3="accent3" accent4="accent4" accent5="accent5" accent6="accent6" hlink="hlink" folHlink="folHlink"/>
  <p:sldLayoutIdLst>
    <p:sldLayoutId id="214749099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555"/>
              <a:buFont typeface="Calibri"/>
              <a:buNone/>
              <a:defRPr sz="455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12686" algn="l" rtl="0">
              <a:lnSpc>
                <a:spcPct val="90000"/>
              </a:lnSpc>
              <a:spcBef>
                <a:spcPts val="1035"/>
              </a:spcBef>
              <a:spcAft>
                <a:spcPts val="0"/>
              </a:spcAft>
              <a:buClr>
                <a:schemeClr val="dk1"/>
              </a:buClr>
              <a:buSzPts val="2899"/>
              <a:buFont typeface="Arial"/>
              <a:buChar char="•"/>
              <a:defRPr sz="2899" b="0" i="0" u="none" strike="noStrike" cap="none">
                <a:solidFill>
                  <a:schemeClr val="dk1"/>
                </a:solidFill>
                <a:latin typeface="Calibri"/>
                <a:ea typeface="Calibri"/>
                <a:cs typeface="Calibri"/>
                <a:sym typeface="Calibri"/>
              </a:defRPr>
            </a:lvl1pPr>
            <a:lvl2pPr marL="914400" marR="0" lvl="1" indent="-386333" algn="l" rtl="0">
              <a:lnSpc>
                <a:spcPct val="90000"/>
              </a:lnSpc>
              <a:spcBef>
                <a:spcPts val="518"/>
              </a:spcBef>
              <a:spcAft>
                <a:spcPts val="0"/>
              </a:spcAft>
              <a:buClr>
                <a:schemeClr val="dk1"/>
              </a:buClr>
              <a:buSzPts val="2484"/>
              <a:buFont typeface="Arial"/>
              <a:buChar char="•"/>
              <a:defRPr sz="2484" b="0" i="0" u="none" strike="noStrike" cap="none">
                <a:solidFill>
                  <a:schemeClr val="dk1"/>
                </a:solidFill>
                <a:latin typeface="Calibri"/>
                <a:ea typeface="Calibri"/>
                <a:cs typeface="Calibri"/>
                <a:sym typeface="Calibri"/>
              </a:defRPr>
            </a:lvl2pPr>
            <a:lvl3pPr marL="1371600" marR="0" lvl="2" indent="-360044" algn="l" rtl="0">
              <a:lnSpc>
                <a:spcPct val="90000"/>
              </a:lnSpc>
              <a:spcBef>
                <a:spcPts val="518"/>
              </a:spcBef>
              <a:spcAft>
                <a:spcPts val="0"/>
              </a:spcAft>
              <a:buClr>
                <a:schemeClr val="dk1"/>
              </a:buClr>
              <a:buSzPts val="2070"/>
              <a:buFont typeface="Arial"/>
              <a:buChar char="•"/>
              <a:defRPr sz="2070" b="0" i="0" u="none" strike="noStrike" cap="none">
                <a:solidFill>
                  <a:schemeClr val="dk1"/>
                </a:solidFill>
                <a:latin typeface="Calibri"/>
                <a:ea typeface="Calibri"/>
                <a:cs typeface="Calibri"/>
                <a:sym typeface="Calibri"/>
              </a:defRPr>
            </a:lvl3pPr>
            <a:lvl4pPr marL="1828800" marR="0" lvl="3"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4pPr>
            <a:lvl5pPr marL="2286000" marR="0" lvl="4"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5pPr>
            <a:lvl6pPr marL="2743200" marR="0" lvl="5"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6pPr>
            <a:lvl7pPr marL="3200400" marR="0" lvl="6"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7pPr>
            <a:lvl8pPr marL="3657600" marR="0" lvl="7"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8pPr>
            <a:lvl9pPr marL="4114800" marR="0" lvl="8"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3" name="Google Shape;13;p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4" name="Google Shape;14;p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42" b="0" i="0" u="none" strike="noStrike" cap="none">
                <a:solidFill>
                  <a:srgbClr val="888888"/>
                </a:solidFill>
                <a:latin typeface="Calibri"/>
                <a:ea typeface="Calibri"/>
                <a:cs typeface="Calibri"/>
                <a:sym typeface="Calibri"/>
              </a:defRPr>
            </a:lvl1pPr>
            <a:lvl2pPr marL="0" marR="0" lvl="1" indent="0" algn="r" rtl="0">
              <a:spcBef>
                <a:spcPts val="0"/>
              </a:spcBef>
              <a:buNone/>
              <a:defRPr sz="1142" b="0" i="0" u="none" strike="noStrike" cap="none">
                <a:solidFill>
                  <a:srgbClr val="888888"/>
                </a:solidFill>
                <a:latin typeface="Calibri"/>
                <a:ea typeface="Calibri"/>
                <a:cs typeface="Calibri"/>
                <a:sym typeface="Calibri"/>
              </a:defRPr>
            </a:lvl2pPr>
            <a:lvl3pPr marL="0" marR="0" lvl="2" indent="0" algn="r" rtl="0">
              <a:spcBef>
                <a:spcPts val="0"/>
              </a:spcBef>
              <a:buNone/>
              <a:defRPr sz="1142" b="0" i="0" u="none" strike="noStrike" cap="none">
                <a:solidFill>
                  <a:srgbClr val="888888"/>
                </a:solidFill>
                <a:latin typeface="Calibri"/>
                <a:ea typeface="Calibri"/>
                <a:cs typeface="Calibri"/>
                <a:sym typeface="Calibri"/>
              </a:defRPr>
            </a:lvl3pPr>
            <a:lvl4pPr marL="0" marR="0" lvl="3" indent="0" algn="r" rtl="0">
              <a:spcBef>
                <a:spcPts val="0"/>
              </a:spcBef>
              <a:buNone/>
              <a:defRPr sz="1142" b="0" i="0" u="none" strike="noStrike" cap="none">
                <a:solidFill>
                  <a:srgbClr val="888888"/>
                </a:solidFill>
                <a:latin typeface="Calibri"/>
                <a:ea typeface="Calibri"/>
                <a:cs typeface="Calibri"/>
                <a:sym typeface="Calibri"/>
              </a:defRPr>
            </a:lvl4pPr>
            <a:lvl5pPr marL="0" marR="0" lvl="4" indent="0" algn="r" rtl="0">
              <a:spcBef>
                <a:spcPts val="0"/>
              </a:spcBef>
              <a:buNone/>
              <a:defRPr sz="1142" b="0" i="0" u="none" strike="noStrike" cap="none">
                <a:solidFill>
                  <a:srgbClr val="888888"/>
                </a:solidFill>
                <a:latin typeface="Calibri"/>
                <a:ea typeface="Calibri"/>
                <a:cs typeface="Calibri"/>
                <a:sym typeface="Calibri"/>
              </a:defRPr>
            </a:lvl5pPr>
            <a:lvl6pPr marL="0" marR="0" lvl="5" indent="0" algn="r" rtl="0">
              <a:spcBef>
                <a:spcPts val="0"/>
              </a:spcBef>
              <a:buNone/>
              <a:defRPr sz="1142" b="0" i="0" u="none" strike="noStrike" cap="none">
                <a:solidFill>
                  <a:srgbClr val="888888"/>
                </a:solidFill>
                <a:latin typeface="Calibri"/>
                <a:ea typeface="Calibri"/>
                <a:cs typeface="Calibri"/>
                <a:sym typeface="Calibri"/>
              </a:defRPr>
            </a:lvl6pPr>
            <a:lvl7pPr marL="0" marR="0" lvl="6" indent="0" algn="r" rtl="0">
              <a:spcBef>
                <a:spcPts val="0"/>
              </a:spcBef>
              <a:buNone/>
              <a:defRPr sz="1142" b="0" i="0" u="none" strike="noStrike" cap="none">
                <a:solidFill>
                  <a:srgbClr val="888888"/>
                </a:solidFill>
                <a:latin typeface="Calibri"/>
                <a:ea typeface="Calibri"/>
                <a:cs typeface="Calibri"/>
                <a:sym typeface="Calibri"/>
              </a:defRPr>
            </a:lvl7pPr>
            <a:lvl8pPr marL="0" marR="0" lvl="7" indent="0" algn="r" rtl="0">
              <a:spcBef>
                <a:spcPts val="0"/>
              </a:spcBef>
              <a:buNone/>
              <a:defRPr sz="1142" b="0" i="0" u="none" strike="noStrike" cap="none">
                <a:solidFill>
                  <a:srgbClr val="888888"/>
                </a:solidFill>
                <a:latin typeface="Calibri"/>
                <a:ea typeface="Calibri"/>
                <a:cs typeface="Calibri"/>
                <a:sym typeface="Calibri"/>
              </a:defRPr>
            </a:lvl8pPr>
            <a:lvl9pPr marL="0" marR="0" lvl="8" indent="0" algn="r" rtl="0">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2600310865"/>
      </p:ext>
    </p:extLst>
  </p:cSld>
  <p:clrMap bg1="lt1" tx1="dk1" bg2="dk2" tx2="lt2" accent1="accent1" accent2="accent2" accent3="accent3" accent4="accent4" accent5="accent5" accent6="accent6" hlink="hlink" folHlink="folHlink"/>
  <p:sldLayoutIdLst>
    <p:sldLayoutId id="214749099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555"/>
              <a:buFont typeface="Calibri"/>
              <a:buNone/>
              <a:defRPr sz="455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12686" algn="l" rtl="0">
              <a:lnSpc>
                <a:spcPct val="90000"/>
              </a:lnSpc>
              <a:spcBef>
                <a:spcPts val="1035"/>
              </a:spcBef>
              <a:spcAft>
                <a:spcPts val="0"/>
              </a:spcAft>
              <a:buClr>
                <a:schemeClr val="dk1"/>
              </a:buClr>
              <a:buSzPts val="2899"/>
              <a:buFont typeface="Arial"/>
              <a:buChar char="•"/>
              <a:defRPr sz="2899" b="0" i="0" u="none" strike="noStrike" cap="none">
                <a:solidFill>
                  <a:schemeClr val="dk1"/>
                </a:solidFill>
                <a:latin typeface="Calibri"/>
                <a:ea typeface="Calibri"/>
                <a:cs typeface="Calibri"/>
                <a:sym typeface="Calibri"/>
              </a:defRPr>
            </a:lvl1pPr>
            <a:lvl2pPr marL="914400" marR="0" lvl="1" indent="-386333" algn="l" rtl="0">
              <a:lnSpc>
                <a:spcPct val="90000"/>
              </a:lnSpc>
              <a:spcBef>
                <a:spcPts val="518"/>
              </a:spcBef>
              <a:spcAft>
                <a:spcPts val="0"/>
              </a:spcAft>
              <a:buClr>
                <a:schemeClr val="dk1"/>
              </a:buClr>
              <a:buSzPts val="2484"/>
              <a:buFont typeface="Arial"/>
              <a:buChar char="•"/>
              <a:defRPr sz="2484" b="0" i="0" u="none" strike="noStrike" cap="none">
                <a:solidFill>
                  <a:schemeClr val="dk1"/>
                </a:solidFill>
                <a:latin typeface="Calibri"/>
                <a:ea typeface="Calibri"/>
                <a:cs typeface="Calibri"/>
                <a:sym typeface="Calibri"/>
              </a:defRPr>
            </a:lvl2pPr>
            <a:lvl3pPr marL="1371600" marR="0" lvl="2" indent="-360044" algn="l" rtl="0">
              <a:lnSpc>
                <a:spcPct val="90000"/>
              </a:lnSpc>
              <a:spcBef>
                <a:spcPts val="518"/>
              </a:spcBef>
              <a:spcAft>
                <a:spcPts val="0"/>
              </a:spcAft>
              <a:buClr>
                <a:schemeClr val="dk1"/>
              </a:buClr>
              <a:buSzPts val="2070"/>
              <a:buFont typeface="Arial"/>
              <a:buChar char="•"/>
              <a:defRPr sz="2070" b="0" i="0" u="none" strike="noStrike" cap="none">
                <a:solidFill>
                  <a:schemeClr val="dk1"/>
                </a:solidFill>
                <a:latin typeface="Calibri"/>
                <a:ea typeface="Calibri"/>
                <a:cs typeface="Calibri"/>
                <a:sym typeface="Calibri"/>
              </a:defRPr>
            </a:lvl3pPr>
            <a:lvl4pPr marL="1828800" marR="0" lvl="3"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4pPr>
            <a:lvl5pPr marL="2286000" marR="0" lvl="4"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5pPr>
            <a:lvl6pPr marL="2743200" marR="0" lvl="5"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6pPr>
            <a:lvl7pPr marL="3200400" marR="0" lvl="6"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7pPr>
            <a:lvl8pPr marL="3657600" marR="0" lvl="7"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8pPr>
            <a:lvl9pPr marL="4114800" marR="0" lvl="8"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3" name="Google Shape;13;p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4" name="Google Shape;14;p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42" b="0" i="0" u="none" strike="noStrike" cap="none">
                <a:solidFill>
                  <a:srgbClr val="888888"/>
                </a:solidFill>
                <a:latin typeface="Calibri"/>
                <a:ea typeface="Calibri"/>
                <a:cs typeface="Calibri"/>
                <a:sym typeface="Calibri"/>
              </a:defRPr>
            </a:lvl1pPr>
            <a:lvl2pPr marL="0" marR="0" lvl="1" indent="0" algn="r" rtl="0">
              <a:spcBef>
                <a:spcPts val="0"/>
              </a:spcBef>
              <a:buNone/>
              <a:defRPr sz="1142" b="0" i="0" u="none" strike="noStrike" cap="none">
                <a:solidFill>
                  <a:srgbClr val="888888"/>
                </a:solidFill>
                <a:latin typeface="Calibri"/>
                <a:ea typeface="Calibri"/>
                <a:cs typeface="Calibri"/>
                <a:sym typeface="Calibri"/>
              </a:defRPr>
            </a:lvl2pPr>
            <a:lvl3pPr marL="0" marR="0" lvl="2" indent="0" algn="r" rtl="0">
              <a:spcBef>
                <a:spcPts val="0"/>
              </a:spcBef>
              <a:buNone/>
              <a:defRPr sz="1142" b="0" i="0" u="none" strike="noStrike" cap="none">
                <a:solidFill>
                  <a:srgbClr val="888888"/>
                </a:solidFill>
                <a:latin typeface="Calibri"/>
                <a:ea typeface="Calibri"/>
                <a:cs typeface="Calibri"/>
                <a:sym typeface="Calibri"/>
              </a:defRPr>
            </a:lvl3pPr>
            <a:lvl4pPr marL="0" marR="0" lvl="3" indent="0" algn="r" rtl="0">
              <a:spcBef>
                <a:spcPts val="0"/>
              </a:spcBef>
              <a:buNone/>
              <a:defRPr sz="1142" b="0" i="0" u="none" strike="noStrike" cap="none">
                <a:solidFill>
                  <a:srgbClr val="888888"/>
                </a:solidFill>
                <a:latin typeface="Calibri"/>
                <a:ea typeface="Calibri"/>
                <a:cs typeface="Calibri"/>
                <a:sym typeface="Calibri"/>
              </a:defRPr>
            </a:lvl4pPr>
            <a:lvl5pPr marL="0" marR="0" lvl="4" indent="0" algn="r" rtl="0">
              <a:spcBef>
                <a:spcPts val="0"/>
              </a:spcBef>
              <a:buNone/>
              <a:defRPr sz="1142" b="0" i="0" u="none" strike="noStrike" cap="none">
                <a:solidFill>
                  <a:srgbClr val="888888"/>
                </a:solidFill>
                <a:latin typeface="Calibri"/>
                <a:ea typeface="Calibri"/>
                <a:cs typeface="Calibri"/>
                <a:sym typeface="Calibri"/>
              </a:defRPr>
            </a:lvl5pPr>
            <a:lvl6pPr marL="0" marR="0" lvl="5" indent="0" algn="r" rtl="0">
              <a:spcBef>
                <a:spcPts val="0"/>
              </a:spcBef>
              <a:buNone/>
              <a:defRPr sz="1142" b="0" i="0" u="none" strike="noStrike" cap="none">
                <a:solidFill>
                  <a:srgbClr val="888888"/>
                </a:solidFill>
                <a:latin typeface="Calibri"/>
                <a:ea typeface="Calibri"/>
                <a:cs typeface="Calibri"/>
                <a:sym typeface="Calibri"/>
              </a:defRPr>
            </a:lvl6pPr>
            <a:lvl7pPr marL="0" marR="0" lvl="6" indent="0" algn="r" rtl="0">
              <a:spcBef>
                <a:spcPts val="0"/>
              </a:spcBef>
              <a:buNone/>
              <a:defRPr sz="1142" b="0" i="0" u="none" strike="noStrike" cap="none">
                <a:solidFill>
                  <a:srgbClr val="888888"/>
                </a:solidFill>
                <a:latin typeface="Calibri"/>
                <a:ea typeface="Calibri"/>
                <a:cs typeface="Calibri"/>
                <a:sym typeface="Calibri"/>
              </a:defRPr>
            </a:lvl7pPr>
            <a:lvl8pPr marL="0" marR="0" lvl="7" indent="0" algn="r" rtl="0">
              <a:spcBef>
                <a:spcPts val="0"/>
              </a:spcBef>
              <a:buNone/>
              <a:defRPr sz="1142" b="0" i="0" u="none" strike="noStrike" cap="none">
                <a:solidFill>
                  <a:srgbClr val="888888"/>
                </a:solidFill>
                <a:latin typeface="Calibri"/>
                <a:ea typeface="Calibri"/>
                <a:cs typeface="Calibri"/>
                <a:sym typeface="Calibri"/>
              </a:defRPr>
            </a:lvl8pPr>
            <a:lvl9pPr marL="0" marR="0" lvl="8" indent="0" algn="r" rtl="0">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483667910"/>
      </p:ext>
    </p:extLst>
  </p:cSld>
  <p:clrMap bg1="lt1" tx1="dk1" bg2="dk2" tx2="lt2" accent1="accent1" accent2="accent2" accent3="accent3" accent4="accent4" accent5="accent5" accent6="accent6" hlink="hlink" folHlink="folHlink"/>
  <p:sldLayoutIdLst>
    <p:sldLayoutId id="21474909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555"/>
              <a:buFont typeface="Calibri"/>
              <a:buNone/>
              <a:defRPr sz="455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12686" algn="l" rtl="0">
              <a:lnSpc>
                <a:spcPct val="90000"/>
              </a:lnSpc>
              <a:spcBef>
                <a:spcPts val="1035"/>
              </a:spcBef>
              <a:spcAft>
                <a:spcPts val="0"/>
              </a:spcAft>
              <a:buClr>
                <a:schemeClr val="dk1"/>
              </a:buClr>
              <a:buSzPts val="2899"/>
              <a:buFont typeface="Arial"/>
              <a:buChar char="•"/>
              <a:defRPr sz="2899" b="0" i="0" u="none" strike="noStrike" cap="none">
                <a:solidFill>
                  <a:schemeClr val="dk1"/>
                </a:solidFill>
                <a:latin typeface="Calibri"/>
                <a:ea typeface="Calibri"/>
                <a:cs typeface="Calibri"/>
                <a:sym typeface="Calibri"/>
              </a:defRPr>
            </a:lvl1pPr>
            <a:lvl2pPr marL="914400" marR="0" lvl="1" indent="-386333" algn="l" rtl="0">
              <a:lnSpc>
                <a:spcPct val="90000"/>
              </a:lnSpc>
              <a:spcBef>
                <a:spcPts val="518"/>
              </a:spcBef>
              <a:spcAft>
                <a:spcPts val="0"/>
              </a:spcAft>
              <a:buClr>
                <a:schemeClr val="dk1"/>
              </a:buClr>
              <a:buSzPts val="2484"/>
              <a:buFont typeface="Arial"/>
              <a:buChar char="•"/>
              <a:defRPr sz="2484" b="0" i="0" u="none" strike="noStrike" cap="none">
                <a:solidFill>
                  <a:schemeClr val="dk1"/>
                </a:solidFill>
                <a:latin typeface="Calibri"/>
                <a:ea typeface="Calibri"/>
                <a:cs typeface="Calibri"/>
                <a:sym typeface="Calibri"/>
              </a:defRPr>
            </a:lvl2pPr>
            <a:lvl3pPr marL="1371600" marR="0" lvl="2" indent="-360044" algn="l" rtl="0">
              <a:lnSpc>
                <a:spcPct val="90000"/>
              </a:lnSpc>
              <a:spcBef>
                <a:spcPts val="518"/>
              </a:spcBef>
              <a:spcAft>
                <a:spcPts val="0"/>
              </a:spcAft>
              <a:buClr>
                <a:schemeClr val="dk1"/>
              </a:buClr>
              <a:buSzPts val="2070"/>
              <a:buFont typeface="Arial"/>
              <a:buChar char="•"/>
              <a:defRPr sz="2070" b="0" i="0" u="none" strike="noStrike" cap="none">
                <a:solidFill>
                  <a:schemeClr val="dk1"/>
                </a:solidFill>
                <a:latin typeface="Calibri"/>
                <a:ea typeface="Calibri"/>
                <a:cs typeface="Calibri"/>
                <a:sym typeface="Calibri"/>
              </a:defRPr>
            </a:lvl3pPr>
            <a:lvl4pPr marL="1828800" marR="0" lvl="3"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4pPr>
            <a:lvl5pPr marL="2286000" marR="0" lvl="4"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5pPr>
            <a:lvl6pPr marL="2743200" marR="0" lvl="5"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6pPr>
            <a:lvl7pPr marL="3200400" marR="0" lvl="6"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7pPr>
            <a:lvl8pPr marL="3657600" marR="0" lvl="7"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8pPr>
            <a:lvl9pPr marL="4114800" marR="0" lvl="8"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3" name="Google Shape;13;p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4" name="Google Shape;14;p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42" b="0" i="0" u="none" strike="noStrike" cap="none">
                <a:solidFill>
                  <a:srgbClr val="888888"/>
                </a:solidFill>
                <a:latin typeface="Calibri"/>
                <a:ea typeface="Calibri"/>
                <a:cs typeface="Calibri"/>
                <a:sym typeface="Calibri"/>
              </a:defRPr>
            </a:lvl1pPr>
            <a:lvl2pPr marL="0" marR="0" lvl="1" indent="0" algn="r" rtl="0">
              <a:spcBef>
                <a:spcPts val="0"/>
              </a:spcBef>
              <a:buNone/>
              <a:defRPr sz="1142" b="0" i="0" u="none" strike="noStrike" cap="none">
                <a:solidFill>
                  <a:srgbClr val="888888"/>
                </a:solidFill>
                <a:latin typeface="Calibri"/>
                <a:ea typeface="Calibri"/>
                <a:cs typeface="Calibri"/>
                <a:sym typeface="Calibri"/>
              </a:defRPr>
            </a:lvl2pPr>
            <a:lvl3pPr marL="0" marR="0" lvl="2" indent="0" algn="r" rtl="0">
              <a:spcBef>
                <a:spcPts val="0"/>
              </a:spcBef>
              <a:buNone/>
              <a:defRPr sz="1142" b="0" i="0" u="none" strike="noStrike" cap="none">
                <a:solidFill>
                  <a:srgbClr val="888888"/>
                </a:solidFill>
                <a:latin typeface="Calibri"/>
                <a:ea typeface="Calibri"/>
                <a:cs typeface="Calibri"/>
                <a:sym typeface="Calibri"/>
              </a:defRPr>
            </a:lvl3pPr>
            <a:lvl4pPr marL="0" marR="0" lvl="3" indent="0" algn="r" rtl="0">
              <a:spcBef>
                <a:spcPts val="0"/>
              </a:spcBef>
              <a:buNone/>
              <a:defRPr sz="1142" b="0" i="0" u="none" strike="noStrike" cap="none">
                <a:solidFill>
                  <a:srgbClr val="888888"/>
                </a:solidFill>
                <a:latin typeface="Calibri"/>
                <a:ea typeface="Calibri"/>
                <a:cs typeface="Calibri"/>
                <a:sym typeface="Calibri"/>
              </a:defRPr>
            </a:lvl4pPr>
            <a:lvl5pPr marL="0" marR="0" lvl="4" indent="0" algn="r" rtl="0">
              <a:spcBef>
                <a:spcPts val="0"/>
              </a:spcBef>
              <a:buNone/>
              <a:defRPr sz="1142" b="0" i="0" u="none" strike="noStrike" cap="none">
                <a:solidFill>
                  <a:srgbClr val="888888"/>
                </a:solidFill>
                <a:latin typeface="Calibri"/>
                <a:ea typeface="Calibri"/>
                <a:cs typeface="Calibri"/>
                <a:sym typeface="Calibri"/>
              </a:defRPr>
            </a:lvl5pPr>
            <a:lvl6pPr marL="0" marR="0" lvl="5" indent="0" algn="r" rtl="0">
              <a:spcBef>
                <a:spcPts val="0"/>
              </a:spcBef>
              <a:buNone/>
              <a:defRPr sz="1142" b="0" i="0" u="none" strike="noStrike" cap="none">
                <a:solidFill>
                  <a:srgbClr val="888888"/>
                </a:solidFill>
                <a:latin typeface="Calibri"/>
                <a:ea typeface="Calibri"/>
                <a:cs typeface="Calibri"/>
                <a:sym typeface="Calibri"/>
              </a:defRPr>
            </a:lvl6pPr>
            <a:lvl7pPr marL="0" marR="0" lvl="6" indent="0" algn="r" rtl="0">
              <a:spcBef>
                <a:spcPts val="0"/>
              </a:spcBef>
              <a:buNone/>
              <a:defRPr sz="1142" b="0" i="0" u="none" strike="noStrike" cap="none">
                <a:solidFill>
                  <a:srgbClr val="888888"/>
                </a:solidFill>
                <a:latin typeface="Calibri"/>
                <a:ea typeface="Calibri"/>
                <a:cs typeface="Calibri"/>
                <a:sym typeface="Calibri"/>
              </a:defRPr>
            </a:lvl7pPr>
            <a:lvl8pPr marL="0" marR="0" lvl="7" indent="0" algn="r" rtl="0">
              <a:spcBef>
                <a:spcPts val="0"/>
              </a:spcBef>
              <a:buNone/>
              <a:defRPr sz="1142" b="0" i="0" u="none" strike="noStrike" cap="none">
                <a:solidFill>
                  <a:srgbClr val="888888"/>
                </a:solidFill>
                <a:latin typeface="Calibri"/>
                <a:ea typeface="Calibri"/>
                <a:cs typeface="Calibri"/>
                <a:sym typeface="Calibri"/>
              </a:defRPr>
            </a:lvl8pPr>
            <a:lvl9pPr marL="0" marR="0" lvl="8" indent="0" algn="r" rtl="0">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443077116"/>
      </p:ext>
    </p:extLst>
  </p:cSld>
  <p:clrMap bg1="lt1" tx1="dk1" bg2="dk2" tx2="lt2" accent1="accent1" accent2="accent2" accent3="accent3" accent4="accent4" accent5="accent5" accent6="accent6" hlink="hlink" folHlink="folHlink"/>
  <p:sldLayoutIdLst>
    <p:sldLayoutId id="214749099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555"/>
              <a:buFont typeface="Calibri"/>
              <a:buNone/>
              <a:defRPr sz="455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
          <p:cNvSpPr txBox="1">
            <a:spLocks noGrp="1"/>
          </p:cNvSpPr>
          <p:nvPr>
            <p:ph type="body" idx="1"/>
          </p:nvPr>
        </p:nvSpPr>
        <p:spPr>
          <a:xfrm>
            <a:off x="628650" y="1825626"/>
            <a:ext cx="7886700" cy="4351338"/>
          </a:xfrm>
          <a:prstGeom prst="rect">
            <a:avLst/>
          </a:prstGeom>
          <a:noFill/>
          <a:ln>
            <a:noFill/>
          </a:ln>
        </p:spPr>
        <p:txBody>
          <a:bodyPr spcFirstLastPara="1" wrap="square" lIns="91425" tIns="45700" rIns="91425" bIns="45700" anchor="t" anchorCtr="0">
            <a:normAutofit/>
          </a:bodyPr>
          <a:lstStyle>
            <a:lvl1pPr marL="457200" marR="0" lvl="0" indent="-412686" algn="l" rtl="0">
              <a:lnSpc>
                <a:spcPct val="90000"/>
              </a:lnSpc>
              <a:spcBef>
                <a:spcPts val="1035"/>
              </a:spcBef>
              <a:spcAft>
                <a:spcPts val="0"/>
              </a:spcAft>
              <a:buClr>
                <a:schemeClr val="dk1"/>
              </a:buClr>
              <a:buSzPts val="2899"/>
              <a:buFont typeface="Arial"/>
              <a:buChar char="•"/>
              <a:defRPr sz="2899" b="0" i="0" u="none" strike="noStrike" cap="none">
                <a:solidFill>
                  <a:schemeClr val="dk1"/>
                </a:solidFill>
                <a:latin typeface="Calibri"/>
                <a:ea typeface="Calibri"/>
                <a:cs typeface="Calibri"/>
                <a:sym typeface="Calibri"/>
              </a:defRPr>
            </a:lvl1pPr>
            <a:lvl2pPr marL="914400" marR="0" lvl="1" indent="-386333" algn="l" rtl="0">
              <a:lnSpc>
                <a:spcPct val="90000"/>
              </a:lnSpc>
              <a:spcBef>
                <a:spcPts val="518"/>
              </a:spcBef>
              <a:spcAft>
                <a:spcPts val="0"/>
              </a:spcAft>
              <a:buClr>
                <a:schemeClr val="dk1"/>
              </a:buClr>
              <a:buSzPts val="2484"/>
              <a:buFont typeface="Arial"/>
              <a:buChar char="•"/>
              <a:defRPr sz="2484" b="0" i="0" u="none" strike="noStrike" cap="none">
                <a:solidFill>
                  <a:schemeClr val="dk1"/>
                </a:solidFill>
                <a:latin typeface="Calibri"/>
                <a:ea typeface="Calibri"/>
                <a:cs typeface="Calibri"/>
                <a:sym typeface="Calibri"/>
              </a:defRPr>
            </a:lvl2pPr>
            <a:lvl3pPr marL="1371600" marR="0" lvl="2" indent="-360044" algn="l" rtl="0">
              <a:lnSpc>
                <a:spcPct val="90000"/>
              </a:lnSpc>
              <a:spcBef>
                <a:spcPts val="518"/>
              </a:spcBef>
              <a:spcAft>
                <a:spcPts val="0"/>
              </a:spcAft>
              <a:buClr>
                <a:schemeClr val="dk1"/>
              </a:buClr>
              <a:buSzPts val="2070"/>
              <a:buFont typeface="Arial"/>
              <a:buChar char="•"/>
              <a:defRPr sz="2070" b="0" i="0" u="none" strike="noStrike" cap="none">
                <a:solidFill>
                  <a:schemeClr val="dk1"/>
                </a:solidFill>
                <a:latin typeface="Calibri"/>
                <a:ea typeface="Calibri"/>
                <a:cs typeface="Calibri"/>
                <a:sym typeface="Calibri"/>
              </a:defRPr>
            </a:lvl3pPr>
            <a:lvl4pPr marL="1828800" marR="0" lvl="3"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4pPr>
            <a:lvl5pPr marL="2286000" marR="0" lvl="4"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5pPr>
            <a:lvl6pPr marL="2743200" marR="0" lvl="5"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6pPr>
            <a:lvl7pPr marL="3200400" marR="0" lvl="6"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7pPr>
            <a:lvl8pPr marL="3657600" marR="0" lvl="7"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8pPr>
            <a:lvl9pPr marL="4114800" marR="0" lvl="8" indent="-346900" algn="l" rtl="0">
              <a:lnSpc>
                <a:spcPct val="90000"/>
              </a:lnSpc>
              <a:spcBef>
                <a:spcPts val="518"/>
              </a:spcBef>
              <a:spcAft>
                <a:spcPts val="0"/>
              </a:spcAft>
              <a:buClr>
                <a:schemeClr val="dk1"/>
              </a:buClr>
              <a:buSzPts val="1863"/>
              <a:buFont typeface="Arial"/>
              <a:buChar char="•"/>
              <a:defRPr sz="1862"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dt" idx="10"/>
          </p:nvPr>
        </p:nvSpPr>
        <p:spPr>
          <a:xfrm>
            <a:off x="628651" y="6356352"/>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3" name="Google Shape;13;p2"/>
          <p:cNvSpPr txBox="1">
            <a:spLocks noGrp="1"/>
          </p:cNvSpPr>
          <p:nvPr>
            <p:ph type="ftr" idx="11"/>
          </p:nvPr>
        </p:nvSpPr>
        <p:spPr>
          <a:xfrm>
            <a:off x="3028950" y="6356352"/>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42"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655" b="0" i="0" u="none" strike="noStrike" cap="none">
                <a:solidFill>
                  <a:schemeClr val="dk1"/>
                </a:solidFill>
                <a:latin typeface="Calibri"/>
                <a:ea typeface="Calibri"/>
                <a:cs typeface="Calibri"/>
                <a:sym typeface="Calibri"/>
              </a:defRPr>
            </a:lvl9pPr>
          </a:lstStyle>
          <a:p>
            <a:pPr defTabSz="840791" fontAlgn="auto">
              <a:buClr>
                <a:srgbClr val="000000"/>
              </a:buClr>
            </a:pPr>
            <a:endParaRPr lang="en-GB" kern="0"/>
          </a:p>
        </p:txBody>
      </p:sp>
      <p:sp>
        <p:nvSpPr>
          <p:cNvPr id="14" name="Google Shape;14;p2"/>
          <p:cNvSpPr txBox="1">
            <a:spLocks noGrp="1"/>
          </p:cNvSpPr>
          <p:nvPr>
            <p:ph type="sldNum" idx="12"/>
          </p:nvPr>
        </p:nvSpPr>
        <p:spPr>
          <a:xfrm>
            <a:off x="6457950" y="6356352"/>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42" b="0" i="0" u="none" strike="noStrike" cap="none">
                <a:solidFill>
                  <a:srgbClr val="888888"/>
                </a:solidFill>
                <a:latin typeface="Calibri"/>
                <a:ea typeface="Calibri"/>
                <a:cs typeface="Calibri"/>
                <a:sym typeface="Calibri"/>
              </a:defRPr>
            </a:lvl1pPr>
            <a:lvl2pPr marL="0" marR="0" lvl="1" indent="0" algn="r" rtl="0">
              <a:spcBef>
                <a:spcPts val="0"/>
              </a:spcBef>
              <a:buNone/>
              <a:defRPr sz="1142" b="0" i="0" u="none" strike="noStrike" cap="none">
                <a:solidFill>
                  <a:srgbClr val="888888"/>
                </a:solidFill>
                <a:latin typeface="Calibri"/>
                <a:ea typeface="Calibri"/>
                <a:cs typeface="Calibri"/>
                <a:sym typeface="Calibri"/>
              </a:defRPr>
            </a:lvl2pPr>
            <a:lvl3pPr marL="0" marR="0" lvl="2" indent="0" algn="r" rtl="0">
              <a:spcBef>
                <a:spcPts val="0"/>
              </a:spcBef>
              <a:buNone/>
              <a:defRPr sz="1142" b="0" i="0" u="none" strike="noStrike" cap="none">
                <a:solidFill>
                  <a:srgbClr val="888888"/>
                </a:solidFill>
                <a:latin typeface="Calibri"/>
                <a:ea typeface="Calibri"/>
                <a:cs typeface="Calibri"/>
                <a:sym typeface="Calibri"/>
              </a:defRPr>
            </a:lvl3pPr>
            <a:lvl4pPr marL="0" marR="0" lvl="3" indent="0" algn="r" rtl="0">
              <a:spcBef>
                <a:spcPts val="0"/>
              </a:spcBef>
              <a:buNone/>
              <a:defRPr sz="1142" b="0" i="0" u="none" strike="noStrike" cap="none">
                <a:solidFill>
                  <a:srgbClr val="888888"/>
                </a:solidFill>
                <a:latin typeface="Calibri"/>
                <a:ea typeface="Calibri"/>
                <a:cs typeface="Calibri"/>
                <a:sym typeface="Calibri"/>
              </a:defRPr>
            </a:lvl4pPr>
            <a:lvl5pPr marL="0" marR="0" lvl="4" indent="0" algn="r" rtl="0">
              <a:spcBef>
                <a:spcPts val="0"/>
              </a:spcBef>
              <a:buNone/>
              <a:defRPr sz="1142" b="0" i="0" u="none" strike="noStrike" cap="none">
                <a:solidFill>
                  <a:srgbClr val="888888"/>
                </a:solidFill>
                <a:latin typeface="Calibri"/>
                <a:ea typeface="Calibri"/>
                <a:cs typeface="Calibri"/>
                <a:sym typeface="Calibri"/>
              </a:defRPr>
            </a:lvl5pPr>
            <a:lvl6pPr marL="0" marR="0" lvl="5" indent="0" algn="r" rtl="0">
              <a:spcBef>
                <a:spcPts val="0"/>
              </a:spcBef>
              <a:buNone/>
              <a:defRPr sz="1142" b="0" i="0" u="none" strike="noStrike" cap="none">
                <a:solidFill>
                  <a:srgbClr val="888888"/>
                </a:solidFill>
                <a:latin typeface="Calibri"/>
                <a:ea typeface="Calibri"/>
                <a:cs typeface="Calibri"/>
                <a:sym typeface="Calibri"/>
              </a:defRPr>
            </a:lvl6pPr>
            <a:lvl7pPr marL="0" marR="0" lvl="6" indent="0" algn="r" rtl="0">
              <a:spcBef>
                <a:spcPts val="0"/>
              </a:spcBef>
              <a:buNone/>
              <a:defRPr sz="1142" b="0" i="0" u="none" strike="noStrike" cap="none">
                <a:solidFill>
                  <a:srgbClr val="888888"/>
                </a:solidFill>
                <a:latin typeface="Calibri"/>
                <a:ea typeface="Calibri"/>
                <a:cs typeface="Calibri"/>
                <a:sym typeface="Calibri"/>
              </a:defRPr>
            </a:lvl7pPr>
            <a:lvl8pPr marL="0" marR="0" lvl="7" indent="0" algn="r" rtl="0">
              <a:spcBef>
                <a:spcPts val="0"/>
              </a:spcBef>
              <a:buNone/>
              <a:defRPr sz="1142" b="0" i="0" u="none" strike="noStrike" cap="none">
                <a:solidFill>
                  <a:srgbClr val="888888"/>
                </a:solidFill>
                <a:latin typeface="Calibri"/>
                <a:ea typeface="Calibri"/>
                <a:cs typeface="Calibri"/>
                <a:sym typeface="Calibri"/>
              </a:defRPr>
            </a:lvl8pPr>
            <a:lvl9pPr marL="0" marR="0" lvl="8" indent="0" algn="r" rtl="0">
              <a:spcBef>
                <a:spcPts val="0"/>
              </a:spcBef>
              <a:buNone/>
              <a:defRPr sz="1142" b="0" i="0" u="none" strike="noStrike" cap="none">
                <a:solidFill>
                  <a:srgbClr val="888888"/>
                </a:solidFill>
                <a:latin typeface="Calibri"/>
                <a:ea typeface="Calibri"/>
                <a:cs typeface="Calibri"/>
                <a:sym typeface="Calibri"/>
              </a:defRPr>
            </a:lvl9pPr>
          </a:lstStyle>
          <a:p>
            <a:pPr defTabSz="840791" fontAlgn="auto">
              <a:spcAft>
                <a:spcPts val="0"/>
              </a:spcAft>
              <a:buClr>
                <a:srgbClr val="000000"/>
              </a:buClr>
            </a:pPr>
            <a:fld id="{00000000-1234-1234-1234-123412341234}" type="slidenum">
              <a:rPr lang="en-GB" kern="0" smtClean="0"/>
              <a:pPr defTabSz="840791" fontAlgn="auto">
                <a:spcAft>
                  <a:spcPts val="0"/>
                </a:spcAft>
                <a:buClr>
                  <a:srgbClr val="000000"/>
                </a:buClr>
              </a:pPr>
              <a:t>‹#›</a:t>
            </a:fld>
            <a:endParaRPr lang="en-GB" kern="0"/>
          </a:p>
        </p:txBody>
      </p:sp>
    </p:spTree>
    <p:extLst>
      <p:ext uri="{BB962C8B-B14F-4D97-AF65-F5344CB8AC3E}">
        <p14:creationId xmlns:p14="http://schemas.microsoft.com/office/powerpoint/2010/main" val="1099423273"/>
      </p:ext>
    </p:extLst>
  </p:cSld>
  <p:clrMap bg1="lt1" tx1="dk1" bg2="dk2" tx2="lt2" accent1="accent1" accent2="accent2" accent3="accent3" accent4="accent4" accent5="accent5" accent6="accent6" hlink="hlink" folHlink="folHlink"/>
  <p:sldLayoutIdLst>
    <p:sldLayoutId id="214749099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8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5123"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8C712B44-B1CD-BE4E-BBE3-3E5C32F4E4DB}"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28085800"/>
      </p:ext>
    </p:extLst>
  </p:cSld>
  <p:clrMap bg1="lt1" tx1="dk1" bg2="lt2" tx2="dk2" accent1="accent1" accent2="accent2" accent3="accent3" accent4="accent4" accent5="accent5" accent6="accent6" hlink="hlink" folHlink="folHlink"/>
  <p:sldLayoutIdLst>
    <p:sldLayoutId id="2147491000"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7016033"/>
      </p:ext>
    </p:extLst>
  </p:cSld>
  <p:clrMap bg1="lt1" tx1="dk1" bg2="lt2" tx2="dk2" accent1="accent1" accent2="accent2" accent3="accent3" accent4="accent4" accent5="accent5" accent6="accent6" hlink="hlink" folHlink="folHlink"/>
  <p:sldLayoutIdLst>
    <p:sldLayoutId id="2147491002"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3028966" y="6356428"/>
            <a:ext cx="3085241" cy="364109"/>
          </a:xfrm>
          <a:prstGeom prst="rect">
            <a:avLst/>
          </a:prstGeom>
          <a:noFill/>
          <a:ln w="0">
            <a:noFill/>
          </a:ln>
        </p:spPr>
        <p:txBody>
          <a:bodyPr lIns="90000" tIns="45000" rIns="90000" bIns="45000" anchor="ctr">
            <a:noAutofit/>
          </a:bodyPr>
          <a:lstStyle>
            <a:lvl1pPr algn="ctr">
              <a:lnSpc>
                <a:spcPct val="100000"/>
              </a:lnSpc>
              <a:buNone/>
              <a:defRPr lang="en-US" sz="1287" b="0" strike="noStrike" spc="-1">
                <a:solidFill>
                  <a:srgbClr val="000000"/>
                </a:solidFill>
                <a:latin typeface="Times New Roman"/>
                <a:ea typeface="DejaVu Sans"/>
              </a:defRPr>
            </a:lvl1pPr>
          </a:lstStyle>
          <a:p>
            <a:pPr defTabSz="840791" fontAlgn="auto">
              <a:spcBef>
                <a:spcPts val="0"/>
              </a:spcBef>
              <a:spcAft>
                <a:spcPts val="0"/>
              </a:spcAft>
            </a:pPr>
            <a:r>
              <a:rPr lang="en-GB" smtClean="0"/>
              <a:t> </a:t>
            </a:r>
            <a:endParaRPr lang="en-GB"/>
          </a:p>
        </p:txBody>
      </p:sp>
      <p:sp>
        <p:nvSpPr>
          <p:cNvPr id="6" name="PlaceHolder 2"/>
          <p:cNvSpPr>
            <a:spLocks noGrp="1"/>
          </p:cNvSpPr>
          <p:nvPr>
            <p:ph type="sldNum" idx="2"/>
          </p:nvPr>
        </p:nvSpPr>
        <p:spPr>
          <a:xfrm>
            <a:off x="6457821" y="6356428"/>
            <a:ext cx="2056386" cy="364109"/>
          </a:xfrm>
          <a:prstGeom prst="rect">
            <a:avLst/>
          </a:prstGeom>
          <a:noFill/>
          <a:ln w="0">
            <a:noFill/>
          </a:ln>
        </p:spPr>
        <p:txBody>
          <a:bodyPr lIns="90000" tIns="45000" rIns="90000" bIns="45000" anchor="ctr">
            <a:noAutofit/>
          </a:bodyPr>
          <a:lstStyle>
            <a:lvl1pPr algn="r">
              <a:lnSpc>
                <a:spcPct val="100000"/>
              </a:lnSpc>
              <a:buNone/>
              <a:defRPr lang="en-GB" sz="1140" b="0" strike="noStrike" spc="-1">
                <a:solidFill>
                  <a:srgbClr val="8B8B8B"/>
                </a:solidFill>
                <a:latin typeface="Calibri"/>
                <a:ea typeface="DejaVu Sans"/>
              </a:defRPr>
            </a:lvl1pPr>
          </a:lstStyle>
          <a:p>
            <a:pPr defTabSz="840791" fontAlgn="auto">
              <a:spcBef>
                <a:spcPts val="0"/>
              </a:spcBef>
              <a:spcAft>
                <a:spcPts val="0"/>
              </a:spcAft>
            </a:pPr>
            <a:fld id="{825E8D42-141A-4EBE-96C5-31DCE81BAC0B}" type="slidenum">
              <a:rPr lang="en-GB" smtClean="0"/>
              <a:pPr defTabSz="840791" fontAlgn="auto">
                <a:spcBef>
                  <a:spcPts val="0"/>
                </a:spcBef>
                <a:spcAft>
                  <a:spcPts val="0"/>
                </a:spcAft>
              </a:pPr>
              <a:t>‹#›</a:t>
            </a:fld>
            <a:endParaRPr lang="en-GB">
              <a:latin typeface="Times New Roman"/>
            </a:endParaRPr>
          </a:p>
        </p:txBody>
      </p:sp>
      <p:sp>
        <p:nvSpPr>
          <p:cNvPr id="2" name="PlaceHolder 3"/>
          <p:cNvSpPr>
            <a:spLocks noGrp="1"/>
          </p:cNvSpPr>
          <p:nvPr>
            <p:ph type="dt" idx="3"/>
          </p:nvPr>
        </p:nvSpPr>
        <p:spPr>
          <a:xfrm>
            <a:off x="628635" y="6356428"/>
            <a:ext cx="2056386" cy="364109"/>
          </a:xfrm>
          <a:prstGeom prst="rect">
            <a:avLst/>
          </a:prstGeom>
          <a:noFill/>
          <a:ln w="0">
            <a:noFill/>
          </a:ln>
        </p:spPr>
        <p:txBody>
          <a:bodyPr lIns="90000" tIns="45000" rIns="90000" bIns="45000" anchor="ctr">
            <a:noAutofit/>
          </a:bodyPr>
          <a:lstStyle>
            <a:lvl1pPr>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3" name="PlaceHolder 4"/>
          <p:cNvSpPr>
            <a:spLocks noGrp="1"/>
          </p:cNvSpPr>
          <p:nvPr>
            <p:ph type="title"/>
          </p:nvPr>
        </p:nvSpPr>
        <p:spPr>
          <a:xfrm>
            <a:off x="457159" y="273342"/>
            <a:ext cx="8229186" cy="1144839"/>
          </a:xfrm>
          <a:prstGeom prst="rect">
            <a:avLst/>
          </a:prstGeom>
          <a:noFill/>
          <a:ln w="0">
            <a:noFill/>
          </a:ln>
        </p:spPr>
        <p:txBody>
          <a:bodyPr lIns="0" tIns="0" rIns="0" bIns="0" anchor="ctr">
            <a:noAutofit/>
          </a:bodyPr>
          <a:lstStyle/>
          <a:p>
            <a:r>
              <a:rPr lang="es-ES" sz="1655" b="0" strike="noStrike" spc="-1">
                <a:solidFill>
                  <a:srgbClr val="000000"/>
                </a:solidFill>
                <a:latin typeface="Arial"/>
              </a:rPr>
              <a:t>Click to edit the title text format</a:t>
            </a:r>
          </a:p>
        </p:txBody>
      </p:sp>
      <p:sp>
        <p:nvSpPr>
          <p:cNvPr id="4" name="PlaceHolder 5"/>
          <p:cNvSpPr>
            <a:spLocks noGrp="1"/>
          </p:cNvSpPr>
          <p:nvPr>
            <p:ph type="body"/>
          </p:nvPr>
        </p:nvSpPr>
        <p:spPr>
          <a:xfrm>
            <a:off x="457159" y="1604582"/>
            <a:ext cx="8229186" cy="3977028"/>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575" b="0" strike="noStrike" spc="-1">
                <a:solidFill>
                  <a:srgbClr val="000000"/>
                </a:solidFill>
                <a:latin typeface="Arial"/>
              </a:rPr>
              <a:t>Click to edit the outline text format</a:t>
            </a:r>
          </a:p>
          <a:p>
            <a:pPr marL="794448" lvl="1" indent="-297918">
              <a:lnSpc>
                <a:spcPct val="90000"/>
              </a:lnSpc>
              <a:spcBef>
                <a:spcPts val="1043"/>
              </a:spcBef>
              <a:buClr>
                <a:srgbClr val="000000"/>
              </a:buClr>
              <a:buSzPct val="75000"/>
              <a:buFont typeface="Symbol" charset="2"/>
              <a:buChar char=""/>
            </a:pPr>
            <a:r>
              <a:rPr lang="es-ES" sz="1839" b="0" strike="noStrike" spc="-1">
                <a:solidFill>
                  <a:srgbClr val="000000"/>
                </a:solidFill>
                <a:latin typeface="Arial"/>
              </a:rPr>
              <a:t>Second Outline Level</a:t>
            </a:r>
          </a:p>
          <a:p>
            <a:pPr marL="1191672" lvl="2" indent="-264816">
              <a:lnSpc>
                <a:spcPct val="90000"/>
              </a:lnSpc>
              <a:spcBef>
                <a:spcPts val="782"/>
              </a:spcBef>
              <a:buClr>
                <a:srgbClr val="000000"/>
              </a:buClr>
              <a:buSzPct val="45000"/>
              <a:buFont typeface="Wingdings" charset="2"/>
              <a:buChar char=""/>
            </a:pPr>
            <a:r>
              <a:rPr lang="es-ES" sz="1655" b="0" strike="noStrike" spc="-1">
                <a:solidFill>
                  <a:srgbClr val="000000"/>
                </a:solidFill>
                <a:latin typeface="Arial"/>
              </a:rPr>
              <a:t>Third Outline Level</a:t>
            </a:r>
          </a:p>
          <a:p>
            <a:pPr marL="1588896" lvl="3" indent="-198612">
              <a:lnSpc>
                <a:spcPct val="90000"/>
              </a:lnSpc>
              <a:spcBef>
                <a:spcPts val="521"/>
              </a:spcBef>
              <a:buClr>
                <a:srgbClr val="000000"/>
              </a:buClr>
              <a:buSzPct val="75000"/>
              <a:buFont typeface="Symbol" charset="2"/>
              <a:buChar char=""/>
            </a:pPr>
            <a:r>
              <a:rPr lang="es-ES" sz="1655" b="0" strike="noStrike" spc="-1">
                <a:solidFill>
                  <a:srgbClr val="000000"/>
                </a:solidFill>
                <a:latin typeface="Arial"/>
              </a:rPr>
              <a:t>Fourth Outline Level</a:t>
            </a:r>
          </a:p>
          <a:p>
            <a:pPr marL="1986120" lvl="4"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Fifth Outline Level</a:t>
            </a:r>
          </a:p>
          <a:p>
            <a:pPr marL="2383344" lvl="5"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Sixth Outline Level</a:t>
            </a:r>
          </a:p>
          <a:p>
            <a:pPr marL="2780568" lvl="6"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Seventh Outline Level</a:t>
            </a:r>
          </a:p>
        </p:txBody>
      </p:sp>
    </p:spTree>
    <p:extLst>
      <p:ext uri="{BB962C8B-B14F-4D97-AF65-F5344CB8AC3E}">
        <p14:creationId xmlns:p14="http://schemas.microsoft.com/office/powerpoint/2010/main" val="3994778288"/>
      </p:ext>
    </p:extLst>
  </p:cSld>
  <p:clrMap bg1="lt1" tx1="dk1" bg2="lt2" tx2="dk2" accent1="accent1" accent2="accent2" accent3="accent3" accent4="accent4" accent5="accent5" accent6="accent6" hlink="hlink" folHlink="folHlink"/>
  <p:sldLayoutIdLst>
    <p:sldLayoutId id="2147491006" r:id="rId1"/>
  </p:sldLayoutIdLst>
  <p:txStyles>
    <p:titleStyle>
      <a:lvl1pPr algn="l" defTabSz="840791" rtl="0" eaLnBrk="1" latinLnBrk="0" hangingPunct="1">
        <a:lnSpc>
          <a:spcPct val="90000"/>
        </a:lnSpc>
        <a:spcBef>
          <a:spcPct val="0"/>
        </a:spcBef>
        <a:buNone/>
        <a:defRPr sz="4046" kern="1200">
          <a:solidFill>
            <a:schemeClr val="tx1"/>
          </a:solidFill>
          <a:latin typeface="+mj-lt"/>
          <a:ea typeface="+mj-ea"/>
          <a:cs typeface="+mj-cs"/>
        </a:defRPr>
      </a:lvl1pPr>
    </p:titleStyle>
    <p:bodyStyle>
      <a:lvl1pPr marL="397224" indent="-297918" algn="l" defTabSz="840791" rtl="0" eaLnBrk="1" latinLnBrk="0" hangingPunct="1">
        <a:lnSpc>
          <a:spcPct val="90000"/>
        </a:lnSpc>
        <a:spcBef>
          <a:spcPts val="1303"/>
        </a:spcBef>
        <a:buClr>
          <a:srgbClr val="000000"/>
        </a:buClr>
        <a:buSzPct val="45000"/>
        <a:buFont typeface="Wingdings" charset="2"/>
        <a:buChar char=""/>
        <a:defRPr sz="2575" kern="1200">
          <a:solidFill>
            <a:schemeClr val="tx1"/>
          </a:solidFill>
          <a:latin typeface="+mn-lt"/>
          <a:ea typeface="+mn-ea"/>
          <a:cs typeface="+mn-cs"/>
        </a:defRPr>
      </a:lvl1pPr>
      <a:lvl2pPr marL="630593" indent="-210198" algn="l" defTabSz="840791" rtl="0" eaLnBrk="1" latinLnBrk="0" hangingPunct="1">
        <a:lnSpc>
          <a:spcPct val="90000"/>
        </a:lnSpc>
        <a:spcBef>
          <a:spcPts val="460"/>
        </a:spcBef>
        <a:buFont typeface="Arial" panose="020B0604020202020204" pitchFamily="34" charset="0"/>
        <a:buChar char="•"/>
        <a:defRPr sz="2207" kern="1200">
          <a:solidFill>
            <a:schemeClr val="tx1"/>
          </a:solidFill>
          <a:latin typeface="+mn-lt"/>
          <a:ea typeface="+mn-ea"/>
          <a:cs typeface="+mn-cs"/>
        </a:defRPr>
      </a:lvl2pPr>
      <a:lvl3pPr marL="1050989" indent="-210198" algn="l" defTabSz="840791" rtl="0" eaLnBrk="1" latinLnBrk="0" hangingPunct="1">
        <a:lnSpc>
          <a:spcPct val="90000"/>
        </a:lnSpc>
        <a:spcBef>
          <a:spcPts val="460"/>
        </a:spcBef>
        <a:buFont typeface="Arial" panose="020B0604020202020204" pitchFamily="34" charset="0"/>
        <a:buChar char="•"/>
        <a:defRPr sz="1839" kern="1200">
          <a:solidFill>
            <a:schemeClr val="tx1"/>
          </a:solidFill>
          <a:latin typeface="+mn-lt"/>
          <a:ea typeface="+mn-ea"/>
          <a:cs typeface="+mn-cs"/>
        </a:defRPr>
      </a:lvl3pPr>
      <a:lvl4pPr marL="1471384"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4pPr>
      <a:lvl5pPr marL="1891779"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5pPr>
      <a:lvl6pPr marL="2312175"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6pPr>
      <a:lvl7pPr marL="2732570"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7pPr>
      <a:lvl8pPr marL="3152966"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8pPr>
      <a:lvl9pPr marL="3573361"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9pPr>
    </p:bodyStyle>
    <p:otherStyle>
      <a:defPPr>
        <a:defRPr lang="es-E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3028966" y="6356428"/>
            <a:ext cx="3085241" cy="364109"/>
          </a:xfrm>
          <a:prstGeom prst="rect">
            <a:avLst/>
          </a:prstGeom>
          <a:noFill/>
          <a:ln w="0">
            <a:noFill/>
          </a:ln>
        </p:spPr>
        <p:txBody>
          <a:bodyPr lIns="90000" tIns="45000" rIns="90000" bIns="45000" anchor="ctr">
            <a:noAutofit/>
          </a:bodyPr>
          <a:lstStyle>
            <a:lvl1pPr algn="ctr">
              <a:lnSpc>
                <a:spcPct val="100000"/>
              </a:lnSpc>
              <a:buNone/>
              <a:defRPr lang="en-US" sz="1287" b="0" strike="noStrike" spc="-1">
                <a:solidFill>
                  <a:srgbClr val="000000"/>
                </a:solidFill>
                <a:latin typeface="Times New Roman"/>
                <a:ea typeface="DejaVu Sans"/>
              </a:defRPr>
            </a:lvl1pPr>
          </a:lstStyle>
          <a:p>
            <a:pPr defTabSz="840791" fontAlgn="auto">
              <a:spcBef>
                <a:spcPts val="0"/>
              </a:spcBef>
              <a:spcAft>
                <a:spcPts val="0"/>
              </a:spcAft>
            </a:pPr>
            <a:r>
              <a:rPr lang="en-GB" smtClean="0"/>
              <a:t> </a:t>
            </a:r>
            <a:endParaRPr lang="en-GB"/>
          </a:p>
        </p:txBody>
      </p:sp>
      <p:sp>
        <p:nvSpPr>
          <p:cNvPr id="6" name="PlaceHolder 2"/>
          <p:cNvSpPr>
            <a:spLocks noGrp="1"/>
          </p:cNvSpPr>
          <p:nvPr>
            <p:ph type="sldNum" idx="2"/>
          </p:nvPr>
        </p:nvSpPr>
        <p:spPr>
          <a:xfrm>
            <a:off x="6457821" y="6356428"/>
            <a:ext cx="2056386" cy="364109"/>
          </a:xfrm>
          <a:prstGeom prst="rect">
            <a:avLst/>
          </a:prstGeom>
          <a:noFill/>
          <a:ln w="0">
            <a:noFill/>
          </a:ln>
        </p:spPr>
        <p:txBody>
          <a:bodyPr lIns="90000" tIns="45000" rIns="90000" bIns="45000" anchor="ctr">
            <a:noAutofit/>
          </a:bodyPr>
          <a:lstStyle>
            <a:lvl1pPr algn="r">
              <a:lnSpc>
                <a:spcPct val="100000"/>
              </a:lnSpc>
              <a:buNone/>
              <a:defRPr lang="en-GB" sz="1140" b="0" strike="noStrike" spc="-1">
                <a:solidFill>
                  <a:srgbClr val="8B8B8B"/>
                </a:solidFill>
                <a:latin typeface="Calibri"/>
                <a:ea typeface="DejaVu Sans"/>
              </a:defRPr>
            </a:lvl1pPr>
          </a:lstStyle>
          <a:p>
            <a:pPr defTabSz="840791" fontAlgn="auto">
              <a:spcBef>
                <a:spcPts val="0"/>
              </a:spcBef>
              <a:spcAft>
                <a:spcPts val="0"/>
              </a:spcAft>
            </a:pPr>
            <a:fld id="{825E8D42-141A-4EBE-96C5-31DCE81BAC0B}" type="slidenum">
              <a:rPr lang="en-GB" smtClean="0"/>
              <a:pPr defTabSz="840791" fontAlgn="auto">
                <a:spcBef>
                  <a:spcPts val="0"/>
                </a:spcBef>
                <a:spcAft>
                  <a:spcPts val="0"/>
                </a:spcAft>
              </a:pPr>
              <a:t>‹#›</a:t>
            </a:fld>
            <a:endParaRPr lang="en-GB">
              <a:latin typeface="Times New Roman"/>
            </a:endParaRPr>
          </a:p>
        </p:txBody>
      </p:sp>
      <p:sp>
        <p:nvSpPr>
          <p:cNvPr id="2" name="PlaceHolder 3"/>
          <p:cNvSpPr>
            <a:spLocks noGrp="1"/>
          </p:cNvSpPr>
          <p:nvPr>
            <p:ph type="dt" idx="3"/>
          </p:nvPr>
        </p:nvSpPr>
        <p:spPr>
          <a:xfrm>
            <a:off x="628635" y="6356428"/>
            <a:ext cx="2056386" cy="364109"/>
          </a:xfrm>
          <a:prstGeom prst="rect">
            <a:avLst/>
          </a:prstGeom>
          <a:noFill/>
          <a:ln w="0">
            <a:noFill/>
          </a:ln>
        </p:spPr>
        <p:txBody>
          <a:bodyPr lIns="90000" tIns="45000" rIns="90000" bIns="45000" anchor="ctr">
            <a:noAutofit/>
          </a:bodyPr>
          <a:lstStyle>
            <a:lvl1pPr>
              <a:defRPr lang="en-US" sz="1287" b="0" strike="noStrike" spc="-1">
                <a:latin typeface="Times New Roman"/>
              </a:defRPr>
            </a:lvl1pPr>
          </a:lstStyle>
          <a:p>
            <a:pPr defTabSz="840791" fontAlgn="auto">
              <a:spcBef>
                <a:spcPts val="0"/>
              </a:spcBef>
              <a:spcAft>
                <a:spcPts val="0"/>
              </a:spcAft>
            </a:pPr>
            <a:r>
              <a:rPr lang="en-GB" smtClean="0">
                <a:solidFill>
                  <a:prstClr val="black"/>
                </a:solidFill>
              </a:rPr>
              <a:t> </a:t>
            </a:r>
            <a:endParaRPr lang="en-GB">
              <a:solidFill>
                <a:prstClr val="black"/>
              </a:solidFill>
            </a:endParaRPr>
          </a:p>
        </p:txBody>
      </p:sp>
      <p:sp>
        <p:nvSpPr>
          <p:cNvPr id="3" name="PlaceHolder 4"/>
          <p:cNvSpPr>
            <a:spLocks noGrp="1"/>
          </p:cNvSpPr>
          <p:nvPr>
            <p:ph type="title"/>
          </p:nvPr>
        </p:nvSpPr>
        <p:spPr>
          <a:xfrm>
            <a:off x="457159" y="273342"/>
            <a:ext cx="8229186" cy="1144839"/>
          </a:xfrm>
          <a:prstGeom prst="rect">
            <a:avLst/>
          </a:prstGeom>
          <a:noFill/>
          <a:ln w="0">
            <a:noFill/>
          </a:ln>
        </p:spPr>
        <p:txBody>
          <a:bodyPr lIns="0" tIns="0" rIns="0" bIns="0" anchor="ctr">
            <a:noAutofit/>
          </a:bodyPr>
          <a:lstStyle/>
          <a:p>
            <a:r>
              <a:rPr lang="es-ES" sz="1655" b="0" strike="noStrike" spc="-1">
                <a:solidFill>
                  <a:srgbClr val="000000"/>
                </a:solidFill>
                <a:latin typeface="Arial"/>
              </a:rPr>
              <a:t>Click to edit the title text format</a:t>
            </a:r>
          </a:p>
        </p:txBody>
      </p:sp>
      <p:sp>
        <p:nvSpPr>
          <p:cNvPr id="4" name="PlaceHolder 5"/>
          <p:cNvSpPr>
            <a:spLocks noGrp="1"/>
          </p:cNvSpPr>
          <p:nvPr>
            <p:ph type="body"/>
          </p:nvPr>
        </p:nvSpPr>
        <p:spPr>
          <a:xfrm>
            <a:off x="457159" y="1604582"/>
            <a:ext cx="8229186" cy="3977028"/>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s-ES" sz="2575" b="0" strike="noStrike" spc="-1">
                <a:solidFill>
                  <a:srgbClr val="000000"/>
                </a:solidFill>
                <a:latin typeface="Arial"/>
              </a:rPr>
              <a:t>Click to edit the outline text format</a:t>
            </a:r>
          </a:p>
          <a:p>
            <a:pPr marL="794448" lvl="1" indent="-297918">
              <a:lnSpc>
                <a:spcPct val="90000"/>
              </a:lnSpc>
              <a:spcBef>
                <a:spcPts val="1043"/>
              </a:spcBef>
              <a:buClr>
                <a:srgbClr val="000000"/>
              </a:buClr>
              <a:buSzPct val="75000"/>
              <a:buFont typeface="Symbol" charset="2"/>
              <a:buChar char=""/>
            </a:pPr>
            <a:r>
              <a:rPr lang="es-ES" sz="1839" b="0" strike="noStrike" spc="-1">
                <a:solidFill>
                  <a:srgbClr val="000000"/>
                </a:solidFill>
                <a:latin typeface="Arial"/>
              </a:rPr>
              <a:t>Second Outline Level</a:t>
            </a:r>
          </a:p>
          <a:p>
            <a:pPr marL="1191672" lvl="2" indent="-264816">
              <a:lnSpc>
                <a:spcPct val="90000"/>
              </a:lnSpc>
              <a:spcBef>
                <a:spcPts val="782"/>
              </a:spcBef>
              <a:buClr>
                <a:srgbClr val="000000"/>
              </a:buClr>
              <a:buSzPct val="45000"/>
              <a:buFont typeface="Wingdings" charset="2"/>
              <a:buChar char=""/>
            </a:pPr>
            <a:r>
              <a:rPr lang="es-ES" sz="1655" b="0" strike="noStrike" spc="-1">
                <a:solidFill>
                  <a:srgbClr val="000000"/>
                </a:solidFill>
                <a:latin typeface="Arial"/>
              </a:rPr>
              <a:t>Third Outline Level</a:t>
            </a:r>
          </a:p>
          <a:p>
            <a:pPr marL="1588896" lvl="3" indent="-198612">
              <a:lnSpc>
                <a:spcPct val="90000"/>
              </a:lnSpc>
              <a:spcBef>
                <a:spcPts val="521"/>
              </a:spcBef>
              <a:buClr>
                <a:srgbClr val="000000"/>
              </a:buClr>
              <a:buSzPct val="75000"/>
              <a:buFont typeface="Symbol" charset="2"/>
              <a:buChar char=""/>
            </a:pPr>
            <a:r>
              <a:rPr lang="es-ES" sz="1655" b="0" strike="noStrike" spc="-1">
                <a:solidFill>
                  <a:srgbClr val="000000"/>
                </a:solidFill>
                <a:latin typeface="Arial"/>
              </a:rPr>
              <a:t>Fourth Outline Level</a:t>
            </a:r>
          </a:p>
          <a:p>
            <a:pPr marL="1986120" lvl="4"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Fifth Outline Level</a:t>
            </a:r>
          </a:p>
          <a:p>
            <a:pPr marL="2383344" lvl="5"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Sixth Outline Level</a:t>
            </a:r>
          </a:p>
          <a:p>
            <a:pPr marL="2780568" lvl="6" indent="-198612">
              <a:lnSpc>
                <a:spcPct val="90000"/>
              </a:lnSpc>
              <a:spcBef>
                <a:spcPts val="260"/>
              </a:spcBef>
              <a:buClr>
                <a:srgbClr val="000000"/>
              </a:buClr>
              <a:buSzPct val="45000"/>
              <a:buFont typeface="Wingdings" charset="2"/>
              <a:buChar char=""/>
            </a:pPr>
            <a:r>
              <a:rPr lang="es-ES" sz="1839" b="0" strike="noStrike" spc="-1">
                <a:solidFill>
                  <a:srgbClr val="000000"/>
                </a:solidFill>
                <a:latin typeface="Arial"/>
              </a:rPr>
              <a:t>Seventh Outline Level</a:t>
            </a:r>
          </a:p>
        </p:txBody>
      </p:sp>
    </p:spTree>
    <p:extLst>
      <p:ext uri="{BB962C8B-B14F-4D97-AF65-F5344CB8AC3E}">
        <p14:creationId xmlns:p14="http://schemas.microsoft.com/office/powerpoint/2010/main" val="1507874145"/>
      </p:ext>
    </p:extLst>
  </p:cSld>
  <p:clrMap bg1="lt1" tx1="dk1" bg2="lt2" tx2="dk2" accent1="accent1" accent2="accent2" accent3="accent3" accent4="accent4" accent5="accent5" accent6="accent6" hlink="hlink" folHlink="folHlink"/>
  <p:sldLayoutIdLst>
    <p:sldLayoutId id="2147491008" r:id="rId1"/>
  </p:sldLayoutIdLst>
  <p:txStyles>
    <p:titleStyle>
      <a:lvl1pPr algn="l" defTabSz="840791" rtl="0" eaLnBrk="1" latinLnBrk="0" hangingPunct="1">
        <a:lnSpc>
          <a:spcPct val="90000"/>
        </a:lnSpc>
        <a:spcBef>
          <a:spcPct val="0"/>
        </a:spcBef>
        <a:buNone/>
        <a:defRPr sz="4046" kern="1200">
          <a:solidFill>
            <a:schemeClr val="tx1"/>
          </a:solidFill>
          <a:latin typeface="+mj-lt"/>
          <a:ea typeface="+mj-ea"/>
          <a:cs typeface="+mj-cs"/>
        </a:defRPr>
      </a:lvl1pPr>
    </p:titleStyle>
    <p:bodyStyle>
      <a:lvl1pPr marL="397224" indent="-297918" algn="l" defTabSz="840791" rtl="0" eaLnBrk="1" latinLnBrk="0" hangingPunct="1">
        <a:lnSpc>
          <a:spcPct val="90000"/>
        </a:lnSpc>
        <a:spcBef>
          <a:spcPts val="1303"/>
        </a:spcBef>
        <a:buClr>
          <a:srgbClr val="000000"/>
        </a:buClr>
        <a:buSzPct val="45000"/>
        <a:buFont typeface="Wingdings" charset="2"/>
        <a:buChar char=""/>
        <a:defRPr sz="2575" kern="1200">
          <a:solidFill>
            <a:schemeClr val="tx1"/>
          </a:solidFill>
          <a:latin typeface="+mn-lt"/>
          <a:ea typeface="+mn-ea"/>
          <a:cs typeface="+mn-cs"/>
        </a:defRPr>
      </a:lvl1pPr>
      <a:lvl2pPr marL="630593" indent="-210198" algn="l" defTabSz="840791" rtl="0" eaLnBrk="1" latinLnBrk="0" hangingPunct="1">
        <a:lnSpc>
          <a:spcPct val="90000"/>
        </a:lnSpc>
        <a:spcBef>
          <a:spcPts val="460"/>
        </a:spcBef>
        <a:buFont typeface="Arial" panose="020B0604020202020204" pitchFamily="34" charset="0"/>
        <a:buChar char="•"/>
        <a:defRPr sz="2207" kern="1200">
          <a:solidFill>
            <a:schemeClr val="tx1"/>
          </a:solidFill>
          <a:latin typeface="+mn-lt"/>
          <a:ea typeface="+mn-ea"/>
          <a:cs typeface="+mn-cs"/>
        </a:defRPr>
      </a:lvl2pPr>
      <a:lvl3pPr marL="1050989" indent="-210198" algn="l" defTabSz="840791" rtl="0" eaLnBrk="1" latinLnBrk="0" hangingPunct="1">
        <a:lnSpc>
          <a:spcPct val="90000"/>
        </a:lnSpc>
        <a:spcBef>
          <a:spcPts val="460"/>
        </a:spcBef>
        <a:buFont typeface="Arial" panose="020B0604020202020204" pitchFamily="34" charset="0"/>
        <a:buChar char="•"/>
        <a:defRPr sz="1839" kern="1200">
          <a:solidFill>
            <a:schemeClr val="tx1"/>
          </a:solidFill>
          <a:latin typeface="+mn-lt"/>
          <a:ea typeface="+mn-ea"/>
          <a:cs typeface="+mn-cs"/>
        </a:defRPr>
      </a:lvl3pPr>
      <a:lvl4pPr marL="1471384"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4pPr>
      <a:lvl5pPr marL="1891779"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5pPr>
      <a:lvl6pPr marL="2312175"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6pPr>
      <a:lvl7pPr marL="2732570"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7pPr>
      <a:lvl8pPr marL="3152966"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8pPr>
      <a:lvl9pPr marL="3573361" indent="-210198" algn="l" defTabSz="840791" rtl="0" eaLnBrk="1" latinLnBrk="0" hangingPunct="1">
        <a:lnSpc>
          <a:spcPct val="90000"/>
        </a:lnSpc>
        <a:spcBef>
          <a:spcPts val="460"/>
        </a:spcBef>
        <a:buFont typeface="Arial" panose="020B0604020202020204" pitchFamily="34" charset="0"/>
        <a:buChar char="•"/>
        <a:defRPr sz="1655" kern="1200">
          <a:solidFill>
            <a:schemeClr val="tx1"/>
          </a:solidFill>
          <a:latin typeface="+mn-lt"/>
          <a:ea typeface="+mn-ea"/>
          <a:cs typeface="+mn-cs"/>
        </a:defRPr>
      </a:lvl9pPr>
    </p:bodyStyle>
    <p:otherStyle>
      <a:defPPr>
        <a:defRPr lang="es-E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457159" y="274733"/>
            <a:ext cx="8229186" cy="1142752"/>
          </a:xfrm>
          <a:prstGeom prst="rect">
            <a:avLst/>
          </a:prstGeom>
          <a:noFill/>
          <a:ln>
            <a:noFill/>
          </a:ln>
        </p:spPr>
        <p:txBody>
          <a:bodyPr vert="horz" wrap="square" lIns="90000" tIns="45000" rIns="90000" bIns="45000" anchor="t">
            <a:noAutofit/>
          </a:bodyPr>
          <a:lstStyle/>
          <a:p>
            <a:pPr lvl="0"/>
            <a:r>
              <a:rPr lang="en-US"/>
              <a:t>Click to edit the title text formatClick to edit Master title style</a:t>
            </a:r>
          </a:p>
        </p:txBody>
      </p:sp>
      <p:sp>
        <p:nvSpPr>
          <p:cNvPr id="3" name="Text Placeholder 2"/>
          <p:cNvSpPr txBox="1">
            <a:spLocks noGrp="1"/>
          </p:cNvSpPr>
          <p:nvPr>
            <p:ph type="body" idx="1"/>
          </p:nvPr>
        </p:nvSpPr>
        <p:spPr>
          <a:xfrm>
            <a:off x="457158" y="1600062"/>
            <a:ext cx="4038290" cy="4525451"/>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LevelClick to edit Master text styles</a:t>
            </a:r>
          </a:p>
          <a:p>
            <a:pPr lvl="8"/>
            <a:r>
              <a:rPr lang="en-US"/>
              <a:t>Second level</a:t>
            </a:r>
          </a:p>
          <a:p>
            <a:pPr lvl="8"/>
            <a:r>
              <a:rPr lang="en-US"/>
              <a:t>Third level</a:t>
            </a:r>
          </a:p>
          <a:p>
            <a:pPr lvl="8"/>
            <a:r>
              <a:rPr lang="en-US"/>
              <a:t>Fourth level</a:t>
            </a:r>
          </a:p>
          <a:p>
            <a:pPr lvl="8"/>
            <a:r>
              <a:rPr lang="en-US"/>
              <a:t>Fifth level</a:t>
            </a:r>
          </a:p>
        </p:txBody>
      </p:sp>
      <p:sp>
        <p:nvSpPr>
          <p:cNvPr id="4" name="Content Placeholder 3"/>
          <p:cNvSpPr txBox="1">
            <a:spLocks noGrp="1"/>
          </p:cNvSpPr>
          <p:nvPr>
            <p:ph type="body" sz="quarter" idx="4294967295"/>
          </p:nvPr>
        </p:nvSpPr>
        <p:spPr>
          <a:xfrm>
            <a:off x="4648054" y="1600061"/>
            <a:ext cx="4038290" cy="2185696"/>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txBox="1">
            <a:spLocks noGrp="1"/>
          </p:cNvSpPr>
          <p:nvPr>
            <p:ph type="body" sz="quarter" idx="4294967295"/>
          </p:nvPr>
        </p:nvSpPr>
        <p:spPr>
          <a:xfrm>
            <a:off x="4648054" y="3938426"/>
            <a:ext cx="4038290" cy="2187087"/>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txBox="1">
            <a:spLocks noGrp="1"/>
          </p:cNvSpPr>
          <p:nvPr>
            <p:ph type="dt" sz="half" idx="2"/>
          </p:nvPr>
        </p:nvSpPr>
        <p:spPr>
          <a:xfrm>
            <a:off x="628635" y="6356427"/>
            <a:ext cx="2057048" cy="364804"/>
          </a:xfrm>
          <a:prstGeom prst="rect">
            <a:avLst/>
          </a:prstGeom>
          <a:noFill/>
          <a:ln>
            <a:noFill/>
          </a:ln>
        </p:spPr>
        <p:txBody>
          <a:bodyPr vert="horz" wrap="square" lIns="90000" tIns="45000" rIns="90000" bIns="45000" anchor="t" anchorCtr="0">
            <a:noAutofit/>
          </a:bodyPr>
          <a:lstStyle>
            <a:lvl1pPr lvl="0" rtl="0" hangingPunct="0">
              <a:buNone/>
              <a:tabLst/>
              <a:defRPr lang="en-none" sz="2207" kern="1200">
                <a:latin typeface="Times New Roman" pitchFamily="18"/>
                <a:ea typeface="Arial Unicode MS" pitchFamily="2"/>
                <a:cs typeface="Tahoma" pitchFamily="2"/>
              </a:defRPr>
            </a:lvl1pPr>
          </a:lstStyle>
          <a:p>
            <a:pPr defTabSz="840791" fontAlgn="auto">
              <a:spcBef>
                <a:spcPts val="0"/>
              </a:spcBef>
              <a:spcAft>
                <a:spcPts val="0"/>
              </a:spcAft>
            </a:pPr>
            <a:endParaRPr lang="en-GB">
              <a:solidFill>
                <a:prstClr val="black"/>
              </a:solidFill>
            </a:endParaRPr>
          </a:p>
        </p:txBody>
      </p:sp>
      <p:sp>
        <p:nvSpPr>
          <p:cNvPr id="7" name="Rectangle 5"/>
          <p:cNvSpPr txBox="1">
            <a:spLocks noGrp="1"/>
          </p:cNvSpPr>
          <p:nvPr>
            <p:ph type="ftr" sz="quarter" idx="3"/>
          </p:nvPr>
        </p:nvSpPr>
        <p:spPr>
          <a:xfrm>
            <a:off x="3028966" y="6356427"/>
            <a:ext cx="3085903" cy="364804"/>
          </a:xfrm>
          <a:prstGeom prst="rect">
            <a:avLst/>
          </a:prstGeom>
          <a:noFill/>
          <a:ln>
            <a:noFill/>
          </a:ln>
        </p:spPr>
        <p:txBody>
          <a:bodyPr vert="horz" wrap="square" lIns="90000" tIns="45000" rIns="90000" bIns="45000" anchor="t" anchorCtr="0">
            <a:noAutofit/>
          </a:bodyPr>
          <a:lstStyle>
            <a:lvl1pPr lvl="0" rtl="0" hangingPunct="0">
              <a:buNone/>
              <a:tabLst/>
              <a:defRPr lang="en-none" sz="2207" kern="1200">
                <a:latin typeface="Times New Roman" pitchFamily="18"/>
                <a:ea typeface="Arial Unicode MS" pitchFamily="2"/>
                <a:cs typeface="Tahoma" pitchFamily="2"/>
              </a:defRPr>
            </a:lvl1pPr>
          </a:lstStyle>
          <a:p>
            <a:pPr defTabSz="840791" fontAlgn="auto">
              <a:spcBef>
                <a:spcPts val="0"/>
              </a:spcBef>
              <a:spcAft>
                <a:spcPts val="0"/>
              </a:spcAft>
            </a:pPr>
            <a:endParaRPr lang="en-GB">
              <a:solidFill>
                <a:prstClr val="black"/>
              </a:solidFill>
            </a:endParaRPr>
          </a:p>
        </p:txBody>
      </p:sp>
      <p:sp>
        <p:nvSpPr>
          <p:cNvPr id="8" name="Rectangle 6"/>
          <p:cNvSpPr txBox="1">
            <a:spLocks noGrp="1"/>
          </p:cNvSpPr>
          <p:nvPr>
            <p:ph type="sldNum" sz="quarter" idx="4"/>
          </p:nvPr>
        </p:nvSpPr>
        <p:spPr>
          <a:xfrm>
            <a:off x="6457821" y="6356427"/>
            <a:ext cx="2057048" cy="364804"/>
          </a:xfrm>
          <a:prstGeom prst="rect">
            <a:avLst/>
          </a:prstGeom>
          <a:noFill/>
          <a:ln>
            <a:noFill/>
          </a:ln>
        </p:spPr>
        <p:txBody>
          <a:bodyPr vert="horz" wrap="square" lIns="90000" tIns="45000" rIns="90000" bIns="45000" anchor="t" anchorCtr="0">
            <a:noAutofit/>
          </a:bodyPr>
          <a:lstStyle>
            <a:lvl1pPr marL="0" marR="0" lvl="0" indent="0" algn="l" rtl="0" hangingPunct="1">
              <a:spcBef>
                <a:spcPts val="0"/>
              </a:spcBef>
              <a:spcAft>
                <a:spcPts val="0"/>
              </a:spcAft>
              <a:buNone/>
              <a:tabLst/>
              <a:defRPr lang="en-none" sz="1719" b="0" i="0" u="none" strike="noStrike" kern="1200" spc="0">
                <a:solidFill>
                  <a:srgbClr val="000000"/>
                </a:solidFill>
                <a:latin typeface="Calibri"/>
                <a:ea typeface="Arial Unicode MS" pitchFamily="2"/>
                <a:cs typeface="Tahoma" pitchFamily="2"/>
              </a:defRPr>
            </a:lvl1pPr>
          </a:lstStyle>
          <a:p>
            <a:pPr defTabSz="840791" fontAlgn="auto"/>
            <a:fld id="{583BD1CC-1AA9-4014-99AE-E7661E76C4B6}" type="slidenum">
              <a:rPr lang="en-GB" smtClean="0"/>
              <a:pPr defTabSz="840791" fontAlgn="auto"/>
              <a:t>‹#›</a:t>
            </a:fld>
            <a:endParaRPr lang="en-GB"/>
          </a:p>
        </p:txBody>
      </p:sp>
    </p:spTree>
    <p:extLst>
      <p:ext uri="{BB962C8B-B14F-4D97-AF65-F5344CB8AC3E}">
        <p14:creationId xmlns:p14="http://schemas.microsoft.com/office/powerpoint/2010/main" val="1829223645"/>
      </p:ext>
    </p:extLst>
  </p:cSld>
  <p:clrMap bg1="lt1" tx1="dk1" bg2="lt2" tx2="dk2" accent1="accent1" accent2="accent2" accent3="accent3" accent4="accent4" accent5="accent5" accent6="accent6" hlink="hlink" folHlink="folHlink"/>
  <p:sldLayoutIdLst>
    <p:sldLayoutId id="2147491010"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lnSpc>
          <a:spcPct val="90000"/>
        </a:lnSpc>
        <a:spcBef>
          <a:spcPts val="0"/>
        </a:spcBef>
        <a:spcAft>
          <a:spcPts val="0"/>
        </a:spcAft>
        <a:buNone/>
        <a:tabLst/>
        <a:defRPr lang="en-US" sz="4193" b="0" i="0" u="none" strike="noStrike" kern="1200" spc="0">
          <a:ln>
            <a:noFill/>
          </a:ln>
          <a:solidFill>
            <a:srgbClr val="000000"/>
          </a:solidFill>
          <a:latin typeface="Calibri Light"/>
          <a:ea typeface="Arial Unicode MS" pitchFamily="2"/>
          <a:cs typeface="Arial Unicode MS" pitchFamily="2"/>
        </a:defRPr>
      </a:lvl1pPr>
    </p:titleStyle>
    <p:bodyStyle>
      <a:lvl1pPr lvl="0"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1pPr>
      <a:lvl2pPr lvl="1" algn="l" rtl="0" hangingPunct="1">
        <a:lnSpc>
          <a:spcPct val="90000"/>
        </a:lnSpc>
        <a:spcBef>
          <a:spcPts val="0"/>
        </a:spcBef>
        <a:spcAft>
          <a:spcPts val="1303"/>
        </a:spcAft>
        <a:buSzPct val="7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2pPr>
      <a:lvl3pPr lvl="2"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3pPr>
      <a:lvl4pPr lvl="3" algn="l" rtl="0" hangingPunct="1">
        <a:lnSpc>
          <a:spcPct val="90000"/>
        </a:lnSpc>
        <a:spcBef>
          <a:spcPts val="0"/>
        </a:spcBef>
        <a:spcAft>
          <a:spcPts val="1303"/>
        </a:spcAft>
        <a:buSzPct val="7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4pPr>
      <a:lvl5pPr lvl="4"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5pPr>
      <a:lvl6pPr lvl="5"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6pPr>
      <a:lvl7pPr lvl="6"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7pPr>
      <a:lvl8pPr lvl="7"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8pPr>
      <a:lvl9pPr marL="0" marR="0" lvl="0" indent="0" algn="l" rtl="0" hangingPunct="1">
        <a:lnSpc>
          <a:spcPct val="90000"/>
        </a:lnSpc>
        <a:spcBef>
          <a:spcPts val="952"/>
        </a:spcBef>
        <a:spcAft>
          <a:spcPts val="1303"/>
        </a:spcAft>
        <a:buSzPct val="45000"/>
        <a:buFont typeface="Arial" pitchFamily="32"/>
        <a:buChar char="•"/>
        <a:tabLst/>
        <a:defRPr lang="en-US" sz="2667" b="0" i="0" u="none" strike="noStrike" kern="1200" spc="0">
          <a:ln>
            <a:noFill/>
          </a:ln>
          <a:solidFill>
            <a:srgbClr val="000000"/>
          </a:solidFill>
          <a:latin typeface="Calibri"/>
          <a:ea typeface="Arial Unicode MS" pitchFamily="2"/>
          <a:cs typeface="Arial Unicode MS" pitchFamily="2"/>
        </a:defRPr>
      </a:lvl9pPr>
    </p:bodyStyle>
    <p:otherStyle>
      <a:defPPr>
        <a:defRPr lang="en-U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txBox="1">
            <a:spLocks noGrp="1"/>
          </p:cNvSpPr>
          <p:nvPr>
            <p:ph type="title"/>
          </p:nvPr>
        </p:nvSpPr>
        <p:spPr>
          <a:xfrm>
            <a:off x="457159" y="274733"/>
            <a:ext cx="8229186" cy="1142752"/>
          </a:xfrm>
          <a:prstGeom prst="rect">
            <a:avLst/>
          </a:prstGeom>
          <a:noFill/>
          <a:ln>
            <a:noFill/>
          </a:ln>
        </p:spPr>
        <p:txBody>
          <a:bodyPr vert="horz" wrap="square" lIns="90000" tIns="45000" rIns="90000" bIns="45000" anchor="t">
            <a:noAutofit/>
          </a:bodyPr>
          <a:lstStyle/>
          <a:p>
            <a:pPr lvl="0"/>
            <a:r>
              <a:rPr lang="en-US"/>
              <a:t>Click to edit the title text formatClick to edit Master title style</a:t>
            </a:r>
          </a:p>
        </p:txBody>
      </p:sp>
      <p:sp>
        <p:nvSpPr>
          <p:cNvPr id="3" name="Text Placeholder 2"/>
          <p:cNvSpPr txBox="1">
            <a:spLocks noGrp="1"/>
          </p:cNvSpPr>
          <p:nvPr>
            <p:ph type="body" idx="1"/>
          </p:nvPr>
        </p:nvSpPr>
        <p:spPr>
          <a:xfrm>
            <a:off x="457158" y="1600062"/>
            <a:ext cx="4038290" cy="4525451"/>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LevelClick to edit Master text styles</a:t>
            </a:r>
          </a:p>
          <a:p>
            <a:pPr lvl="8"/>
            <a:r>
              <a:rPr lang="en-US"/>
              <a:t>Second level</a:t>
            </a:r>
          </a:p>
          <a:p>
            <a:pPr lvl="8"/>
            <a:r>
              <a:rPr lang="en-US"/>
              <a:t>Third level</a:t>
            </a:r>
          </a:p>
          <a:p>
            <a:pPr lvl="8"/>
            <a:r>
              <a:rPr lang="en-US"/>
              <a:t>Fourth level</a:t>
            </a:r>
          </a:p>
          <a:p>
            <a:pPr lvl="8"/>
            <a:r>
              <a:rPr lang="en-US"/>
              <a:t>Fifth level</a:t>
            </a:r>
          </a:p>
        </p:txBody>
      </p:sp>
      <p:sp>
        <p:nvSpPr>
          <p:cNvPr id="4" name="Content Placeholder 3"/>
          <p:cNvSpPr txBox="1">
            <a:spLocks noGrp="1"/>
          </p:cNvSpPr>
          <p:nvPr>
            <p:ph type="body" sz="quarter" idx="4294967295"/>
          </p:nvPr>
        </p:nvSpPr>
        <p:spPr>
          <a:xfrm>
            <a:off x="4648054" y="1600061"/>
            <a:ext cx="4038290" cy="2185696"/>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txBox="1">
            <a:spLocks noGrp="1"/>
          </p:cNvSpPr>
          <p:nvPr>
            <p:ph type="body" sz="quarter" idx="4294967295"/>
          </p:nvPr>
        </p:nvSpPr>
        <p:spPr>
          <a:xfrm>
            <a:off x="4648054" y="3938426"/>
            <a:ext cx="4038290" cy="2187087"/>
          </a:xfrm>
          <a:prstGeom prst="rect">
            <a:avLst/>
          </a:prstGeom>
          <a:noFill/>
          <a:ln>
            <a:noFill/>
          </a:ln>
        </p:spPr>
        <p:txBody>
          <a:bodyPr vert="horz" wrap="square" lIns="90000" tIns="45000" rIns="90000" bIns="45000" anchor="t">
            <a:noAutofit/>
          </a:bodyPr>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0"/>
            <a:r>
              <a:rPr lang="en-US"/>
              <a:t>Ninth Outline LevelClick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txBox="1">
            <a:spLocks noGrp="1"/>
          </p:cNvSpPr>
          <p:nvPr>
            <p:ph type="dt" sz="half" idx="2"/>
          </p:nvPr>
        </p:nvSpPr>
        <p:spPr>
          <a:xfrm>
            <a:off x="628635" y="6356427"/>
            <a:ext cx="2057048" cy="364804"/>
          </a:xfrm>
          <a:prstGeom prst="rect">
            <a:avLst/>
          </a:prstGeom>
          <a:noFill/>
          <a:ln>
            <a:noFill/>
          </a:ln>
        </p:spPr>
        <p:txBody>
          <a:bodyPr vert="horz" wrap="square" lIns="90000" tIns="45000" rIns="90000" bIns="45000" anchor="t" anchorCtr="0">
            <a:noAutofit/>
          </a:bodyPr>
          <a:lstStyle>
            <a:lvl1pPr lvl="0" rtl="0" hangingPunct="0">
              <a:buNone/>
              <a:tabLst/>
              <a:defRPr lang="en-none" sz="2207" kern="1200">
                <a:latin typeface="Times New Roman" pitchFamily="18"/>
                <a:ea typeface="Arial Unicode MS" pitchFamily="2"/>
                <a:cs typeface="Tahoma" pitchFamily="2"/>
              </a:defRPr>
            </a:lvl1pPr>
          </a:lstStyle>
          <a:p>
            <a:pPr defTabSz="840791" fontAlgn="auto">
              <a:spcBef>
                <a:spcPts val="0"/>
              </a:spcBef>
              <a:spcAft>
                <a:spcPts val="0"/>
              </a:spcAft>
            </a:pPr>
            <a:endParaRPr lang="en-GB">
              <a:solidFill>
                <a:prstClr val="black"/>
              </a:solidFill>
            </a:endParaRPr>
          </a:p>
        </p:txBody>
      </p:sp>
      <p:sp>
        <p:nvSpPr>
          <p:cNvPr id="7" name="Rectangle 5"/>
          <p:cNvSpPr txBox="1">
            <a:spLocks noGrp="1"/>
          </p:cNvSpPr>
          <p:nvPr>
            <p:ph type="ftr" sz="quarter" idx="3"/>
          </p:nvPr>
        </p:nvSpPr>
        <p:spPr>
          <a:xfrm>
            <a:off x="3028966" y="6356427"/>
            <a:ext cx="3085903" cy="364804"/>
          </a:xfrm>
          <a:prstGeom prst="rect">
            <a:avLst/>
          </a:prstGeom>
          <a:noFill/>
          <a:ln>
            <a:noFill/>
          </a:ln>
        </p:spPr>
        <p:txBody>
          <a:bodyPr vert="horz" wrap="square" lIns="90000" tIns="45000" rIns="90000" bIns="45000" anchor="t" anchorCtr="0">
            <a:noAutofit/>
          </a:bodyPr>
          <a:lstStyle>
            <a:lvl1pPr lvl="0" rtl="0" hangingPunct="0">
              <a:buNone/>
              <a:tabLst/>
              <a:defRPr lang="en-none" sz="2207" kern="1200">
                <a:latin typeface="Times New Roman" pitchFamily="18"/>
                <a:ea typeface="Arial Unicode MS" pitchFamily="2"/>
                <a:cs typeface="Tahoma" pitchFamily="2"/>
              </a:defRPr>
            </a:lvl1pPr>
          </a:lstStyle>
          <a:p>
            <a:pPr defTabSz="840791" fontAlgn="auto">
              <a:spcBef>
                <a:spcPts val="0"/>
              </a:spcBef>
              <a:spcAft>
                <a:spcPts val="0"/>
              </a:spcAft>
            </a:pPr>
            <a:endParaRPr lang="en-GB">
              <a:solidFill>
                <a:prstClr val="black"/>
              </a:solidFill>
            </a:endParaRPr>
          </a:p>
        </p:txBody>
      </p:sp>
      <p:sp>
        <p:nvSpPr>
          <p:cNvPr id="8" name="Rectangle 6"/>
          <p:cNvSpPr txBox="1">
            <a:spLocks noGrp="1"/>
          </p:cNvSpPr>
          <p:nvPr>
            <p:ph type="sldNum" sz="quarter" idx="4"/>
          </p:nvPr>
        </p:nvSpPr>
        <p:spPr>
          <a:xfrm>
            <a:off x="6457821" y="6356427"/>
            <a:ext cx="2057048" cy="364804"/>
          </a:xfrm>
          <a:prstGeom prst="rect">
            <a:avLst/>
          </a:prstGeom>
          <a:noFill/>
          <a:ln>
            <a:noFill/>
          </a:ln>
        </p:spPr>
        <p:txBody>
          <a:bodyPr vert="horz" wrap="square" lIns="90000" tIns="45000" rIns="90000" bIns="45000" anchor="t" anchorCtr="0">
            <a:noAutofit/>
          </a:bodyPr>
          <a:lstStyle>
            <a:lvl1pPr marL="0" marR="0" lvl="0" indent="0" algn="l" rtl="0" hangingPunct="1">
              <a:spcBef>
                <a:spcPts val="0"/>
              </a:spcBef>
              <a:spcAft>
                <a:spcPts val="0"/>
              </a:spcAft>
              <a:buNone/>
              <a:tabLst/>
              <a:defRPr lang="en-none" sz="1719" b="0" i="0" u="none" strike="noStrike" kern="1200" spc="0">
                <a:solidFill>
                  <a:srgbClr val="000000"/>
                </a:solidFill>
                <a:latin typeface="Calibri"/>
                <a:ea typeface="Arial Unicode MS" pitchFamily="2"/>
                <a:cs typeface="Tahoma" pitchFamily="2"/>
              </a:defRPr>
            </a:lvl1pPr>
          </a:lstStyle>
          <a:p>
            <a:pPr defTabSz="840791" fontAlgn="auto"/>
            <a:fld id="{583BD1CC-1AA9-4014-99AE-E7661E76C4B6}" type="slidenum">
              <a:rPr lang="en-GB" smtClean="0"/>
              <a:pPr defTabSz="840791" fontAlgn="auto"/>
              <a:t>‹#›</a:t>
            </a:fld>
            <a:endParaRPr lang="en-GB"/>
          </a:p>
        </p:txBody>
      </p:sp>
    </p:spTree>
    <p:extLst>
      <p:ext uri="{BB962C8B-B14F-4D97-AF65-F5344CB8AC3E}">
        <p14:creationId xmlns:p14="http://schemas.microsoft.com/office/powerpoint/2010/main" val="620235498"/>
      </p:ext>
    </p:extLst>
  </p:cSld>
  <p:clrMap bg1="lt1" tx1="dk1" bg2="lt2" tx2="dk2" accent1="accent1" accent2="accent2" accent3="accent3" accent4="accent4" accent5="accent5" accent6="accent6" hlink="hlink" folHlink="folHlink"/>
  <p:sldLayoutIdLst>
    <p:sldLayoutId id="2147491012" r:id="rId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lvl="0" algn="l" rtl="0" hangingPunct="1">
        <a:lnSpc>
          <a:spcPct val="90000"/>
        </a:lnSpc>
        <a:spcBef>
          <a:spcPts val="0"/>
        </a:spcBef>
        <a:spcAft>
          <a:spcPts val="0"/>
        </a:spcAft>
        <a:buNone/>
        <a:tabLst/>
        <a:defRPr lang="en-US" sz="4193" b="0" i="0" u="none" strike="noStrike" kern="1200" spc="0">
          <a:ln>
            <a:noFill/>
          </a:ln>
          <a:solidFill>
            <a:srgbClr val="000000"/>
          </a:solidFill>
          <a:latin typeface="Calibri Light"/>
          <a:ea typeface="Arial Unicode MS" pitchFamily="2"/>
          <a:cs typeface="Arial Unicode MS" pitchFamily="2"/>
        </a:defRPr>
      </a:lvl1pPr>
    </p:titleStyle>
    <p:bodyStyle>
      <a:lvl1pPr lvl="0"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1pPr>
      <a:lvl2pPr lvl="1" algn="l" rtl="0" hangingPunct="1">
        <a:lnSpc>
          <a:spcPct val="90000"/>
        </a:lnSpc>
        <a:spcBef>
          <a:spcPts val="0"/>
        </a:spcBef>
        <a:spcAft>
          <a:spcPts val="1303"/>
        </a:spcAft>
        <a:buSzPct val="7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2pPr>
      <a:lvl3pPr lvl="2"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3pPr>
      <a:lvl4pPr lvl="3" algn="l" rtl="0" hangingPunct="1">
        <a:lnSpc>
          <a:spcPct val="90000"/>
        </a:lnSpc>
        <a:spcBef>
          <a:spcPts val="0"/>
        </a:spcBef>
        <a:spcAft>
          <a:spcPts val="1303"/>
        </a:spcAft>
        <a:buSzPct val="7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4pPr>
      <a:lvl5pPr lvl="4"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5pPr>
      <a:lvl6pPr lvl="5"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6pPr>
      <a:lvl7pPr lvl="6"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7pPr>
      <a:lvl8pPr lvl="7" algn="l" rtl="0" hangingPunct="1">
        <a:lnSpc>
          <a:spcPct val="90000"/>
        </a:lnSpc>
        <a:spcBef>
          <a:spcPts val="0"/>
        </a:spcBef>
        <a:spcAft>
          <a:spcPts val="1303"/>
        </a:spcAft>
        <a:buSzPct val="45000"/>
        <a:buFont typeface="StarSymbol"/>
        <a:buChar char="●"/>
        <a:tabLst/>
        <a:defRPr lang="en-US" sz="2667" b="0" i="0" u="none" strike="noStrike" kern="1200" spc="0">
          <a:ln>
            <a:noFill/>
          </a:ln>
          <a:solidFill>
            <a:srgbClr val="000000"/>
          </a:solidFill>
          <a:latin typeface="Calibri"/>
          <a:ea typeface="Arial Unicode MS" pitchFamily="2"/>
          <a:cs typeface="Arial Unicode MS" pitchFamily="2"/>
        </a:defRPr>
      </a:lvl8pPr>
      <a:lvl9pPr marL="0" marR="0" lvl="0" indent="0" algn="l" rtl="0" hangingPunct="1">
        <a:lnSpc>
          <a:spcPct val="90000"/>
        </a:lnSpc>
        <a:spcBef>
          <a:spcPts val="952"/>
        </a:spcBef>
        <a:spcAft>
          <a:spcPts val="1303"/>
        </a:spcAft>
        <a:buSzPct val="45000"/>
        <a:buFont typeface="Arial" pitchFamily="32"/>
        <a:buChar char="•"/>
        <a:tabLst/>
        <a:defRPr lang="en-US" sz="2667" b="0" i="0" u="none" strike="noStrike" kern="1200" spc="0">
          <a:ln>
            <a:noFill/>
          </a:ln>
          <a:solidFill>
            <a:srgbClr val="000000"/>
          </a:solidFill>
          <a:latin typeface="Calibri"/>
          <a:ea typeface="Arial Unicode MS" pitchFamily="2"/>
          <a:cs typeface="Arial Unicode MS" pitchFamily="2"/>
        </a:defRPr>
      </a:lvl9pPr>
    </p:bodyStyle>
    <p:otherStyle>
      <a:defPPr>
        <a:defRPr lang="en-US"/>
      </a:defPPr>
      <a:lvl1pPr marL="0" algn="l" defTabSz="840791" rtl="0" eaLnBrk="1" latinLnBrk="0" hangingPunct="1">
        <a:defRPr sz="1655" kern="1200">
          <a:solidFill>
            <a:schemeClr val="tx1"/>
          </a:solidFill>
          <a:latin typeface="+mn-lt"/>
          <a:ea typeface="+mn-ea"/>
          <a:cs typeface="+mn-cs"/>
        </a:defRPr>
      </a:lvl1pPr>
      <a:lvl2pPr marL="420395" algn="l" defTabSz="840791" rtl="0" eaLnBrk="1" latinLnBrk="0" hangingPunct="1">
        <a:defRPr sz="1655" kern="1200">
          <a:solidFill>
            <a:schemeClr val="tx1"/>
          </a:solidFill>
          <a:latin typeface="+mn-lt"/>
          <a:ea typeface="+mn-ea"/>
          <a:cs typeface="+mn-cs"/>
        </a:defRPr>
      </a:lvl2pPr>
      <a:lvl3pPr marL="840791" algn="l" defTabSz="840791" rtl="0" eaLnBrk="1" latinLnBrk="0" hangingPunct="1">
        <a:defRPr sz="1655" kern="1200">
          <a:solidFill>
            <a:schemeClr val="tx1"/>
          </a:solidFill>
          <a:latin typeface="+mn-lt"/>
          <a:ea typeface="+mn-ea"/>
          <a:cs typeface="+mn-cs"/>
        </a:defRPr>
      </a:lvl3pPr>
      <a:lvl4pPr marL="1261186" algn="l" defTabSz="840791" rtl="0" eaLnBrk="1" latinLnBrk="0" hangingPunct="1">
        <a:defRPr sz="1655" kern="1200">
          <a:solidFill>
            <a:schemeClr val="tx1"/>
          </a:solidFill>
          <a:latin typeface="+mn-lt"/>
          <a:ea typeface="+mn-ea"/>
          <a:cs typeface="+mn-cs"/>
        </a:defRPr>
      </a:lvl4pPr>
      <a:lvl5pPr marL="1681582" algn="l" defTabSz="840791" rtl="0" eaLnBrk="1" latinLnBrk="0" hangingPunct="1">
        <a:defRPr sz="1655" kern="1200">
          <a:solidFill>
            <a:schemeClr val="tx1"/>
          </a:solidFill>
          <a:latin typeface="+mn-lt"/>
          <a:ea typeface="+mn-ea"/>
          <a:cs typeface="+mn-cs"/>
        </a:defRPr>
      </a:lvl5pPr>
      <a:lvl6pPr marL="2101977" algn="l" defTabSz="840791" rtl="0" eaLnBrk="1" latinLnBrk="0" hangingPunct="1">
        <a:defRPr sz="1655" kern="1200">
          <a:solidFill>
            <a:schemeClr val="tx1"/>
          </a:solidFill>
          <a:latin typeface="+mn-lt"/>
          <a:ea typeface="+mn-ea"/>
          <a:cs typeface="+mn-cs"/>
        </a:defRPr>
      </a:lvl6pPr>
      <a:lvl7pPr marL="2522372" algn="l" defTabSz="840791" rtl="0" eaLnBrk="1" latinLnBrk="0" hangingPunct="1">
        <a:defRPr sz="1655" kern="1200">
          <a:solidFill>
            <a:schemeClr val="tx1"/>
          </a:solidFill>
          <a:latin typeface="+mn-lt"/>
          <a:ea typeface="+mn-ea"/>
          <a:cs typeface="+mn-cs"/>
        </a:defRPr>
      </a:lvl7pPr>
      <a:lvl8pPr marL="2942768" algn="l" defTabSz="840791" rtl="0" eaLnBrk="1" latinLnBrk="0" hangingPunct="1">
        <a:defRPr sz="1655" kern="1200">
          <a:solidFill>
            <a:schemeClr val="tx1"/>
          </a:solidFill>
          <a:latin typeface="+mn-lt"/>
          <a:ea typeface="+mn-ea"/>
          <a:cs typeface="+mn-cs"/>
        </a:defRPr>
      </a:lvl8pPr>
      <a:lvl9pPr marL="3363163" algn="l" defTabSz="840791" rtl="0" eaLnBrk="1" latinLnBrk="0" hangingPunct="1">
        <a:defRPr sz="1655"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6"/>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1" y="6356352"/>
            <a:ext cx="2057400" cy="365125"/>
          </a:xfrm>
          <a:prstGeom prst="rect">
            <a:avLst/>
          </a:prstGeom>
        </p:spPr>
        <p:txBody>
          <a:bodyPr vert="horz" lIns="91440" tIns="45720" rIns="91440" bIns="45720" rtlCol="0" anchor="ctr"/>
          <a:lstStyle>
            <a:lvl1pPr algn="l">
              <a:defRPr sz="1142">
                <a:solidFill>
                  <a:schemeClr val="tx1">
                    <a:tint val="75000"/>
                  </a:schemeClr>
                </a:solidFill>
              </a:defRPr>
            </a:lvl1pPr>
          </a:lstStyle>
          <a:p>
            <a:pPr defTabSz="420395" fontAlgn="auto">
              <a:spcBef>
                <a:spcPts val="0"/>
              </a:spcBef>
              <a:spcAft>
                <a:spcPts val="0"/>
              </a:spcAft>
            </a:pPr>
            <a:fld id="{F71EE5BA-22A3-7045-886E-F494B170E7E8}" type="datetimeFigureOut">
              <a:rPr lang="en-GB" smtClean="0">
                <a:solidFill>
                  <a:prstClr val="black">
                    <a:tint val="75000"/>
                  </a:prstClr>
                </a:solidFill>
                <a:latin typeface="Calibri" panose="020F0502020204030204"/>
                <a:ea typeface="+mn-ea"/>
                <a:cs typeface="+mn-cs"/>
              </a:rPr>
              <a:pPr defTabSz="420395" fontAlgn="auto">
                <a:spcBef>
                  <a:spcPts val="0"/>
                </a:spcBef>
                <a:spcAft>
                  <a:spcPts val="0"/>
                </a:spcAft>
              </a:pPr>
              <a:t>14/12/2023</a:t>
            </a:fld>
            <a:endParaRPr lang="en-GB">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142">
                <a:solidFill>
                  <a:schemeClr val="tx1">
                    <a:tint val="75000"/>
                  </a:schemeClr>
                </a:solidFill>
              </a:defRPr>
            </a:lvl1pPr>
          </a:lstStyle>
          <a:p>
            <a:pPr defTabSz="420395" fontAlgn="auto">
              <a:spcBef>
                <a:spcPts val="0"/>
              </a:spcBef>
              <a:spcAft>
                <a:spcPts val="0"/>
              </a:spcAft>
            </a:pPr>
            <a:endParaRPr lang="en-GB">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42">
                <a:solidFill>
                  <a:schemeClr val="tx1">
                    <a:tint val="75000"/>
                  </a:schemeClr>
                </a:solidFill>
              </a:defRPr>
            </a:lvl1pPr>
          </a:lstStyle>
          <a:p>
            <a:pPr defTabSz="420395" fontAlgn="auto">
              <a:spcBef>
                <a:spcPts val="0"/>
              </a:spcBef>
              <a:spcAft>
                <a:spcPts val="0"/>
              </a:spcAft>
            </a:pPr>
            <a:fld id="{DA42B3A4-361B-0B4A-9DBF-2AA6C0CA413F}" type="slidenum">
              <a:rPr lang="en-GB" smtClean="0">
                <a:solidFill>
                  <a:prstClr val="black">
                    <a:tint val="75000"/>
                  </a:prstClr>
                </a:solidFill>
                <a:latin typeface="Calibri" panose="020F0502020204030204"/>
                <a:ea typeface="+mn-ea"/>
                <a:cs typeface="+mn-cs"/>
              </a:rPr>
              <a:pPr defTabSz="420395" fontAlgn="auto">
                <a:spcBef>
                  <a:spcPts val="0"/>
                </a:spcBef>
                <a:spcAft>
                  <a:spcPts val="0"/>
                </a:spcAft>
              </a:pPr>
              <a:t>‹#›</a:t>
            </a:fld>
            <a:endParaRPr lang="en-GB">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16510790"/>
      </p:ext>
    </p:extLst>
  </p:cSld>
  <p:clrMap bg1="lt1" tx1="dk1" bg2="lt2" tx2="dk2" accent1="accent1" accent2="accent2" accent3="accent3" accent4="accent4" accent5="accent5" accent6="accent6" hlink="hlink" folHlink="folHlink"/>
  <p:sldLayoutIdLst>
    <p:sldLayoutId id="2147491014" r:id="rId1"/>
  </p:sldLayoutIdLst>
  <p:txStyles>
    <p:titleStyle>
      <a:lvl1pPr algn="l" defTabSz="870387" rtl="0" eaLnBrk="1" latinLnBrk="0" hangingPunct="1">
        <a:lnSpc>
          <a:spcPct val="90000"/>
        </a:lnSpc>
        <a:spcBef>
          <a:spcPct val="0"/>
        </a:spcBef>
        <a:buNone/>
        <a:defRPr sz="4188" kern="1200">
          <a:solidFill>
            <a:schemeClr val="tx1"/>
          </a:solidFill>
          <a:latin typeface="+mj-lt"/>
          <a:ea typeface="+mj-ea"/>
          <a:cs typeface="+mj-cs"/>
        </a:defRPr>
      </a:lvl1pPr>
    </p:titleStyle>
    <p:bodyStyle>
      <a:lvl1pPr marL="217597" indent="-217597" algn="l" defTabSz="870387" rtl="0" eaLnBrk="1" latinLnBrk="0" hangingPunct="1">
        <a:lnSpc>
          <a:spcPct val="90000"/>
        </a:lnSpc>
        <a:spcBef>
          <a:spcPts val="952"/>
        </a:spcBef>
        <a:buFont typeface="Arial" panose="020B0604020202020204" pitchFamily="34" charset="0"/>
        <a:buChar char="•"/>
        <a:defRPr sz="2666" kern="1200">
          <a:solidFill>
            <a:schemeClr val="tx1"/>
          </a:solidFill>
          <a:latin typeface="+mn-lt"/>
          <a:ea typeface="+mn-ea"/>
          <a:cs typeface="+mn-cs"/>
        </a:defRPr>
      </a:lvl1pPr>
      <a:lvl2pPr marL="652790" indent="-217597" algn="l" defTabSz="870387" rtl="0" eaLnBrk="1" latinLnBrk="0" hangingPunct="1">
        <a:lnSpc>
          <a:spcPct val="90000"/>
        </a:lnSpc>
        <a:spcBef>
          <a:spcPts val="476"/>
        </a:spcBef>
        <a:buFont typeface="Arial" panose="020B0604020202020204" pitchFamily="34" charset="0"/>
        <a:buChar char="•"/>
        <a:defRPr sz="2284" kern="1200">
          <a:solidFill>
            <a:schemeClr val="tx1"/>
          </a:solidFill>
          <a:latin typeface="+mn-lt"/>
          <a:ea typeface="+mn-ea"/>
          <a:cs typeface="+mn-cs"/>
        </a:defRPr>
      </a:lvl2pPr>
      <a:lvl3pPr marL="1087984" indent="-217597" algn="l" defTabSz="870387" rtl="0" eaLnBrk="1" latinLnBrk="0" hangingPunct="1">
        <a:lnSpc>
          <a:spcPct val="90000"/>
        </a:lnSpc>
        <a:spcBef>
          <a:spcPts val="476"/>
        </a:spcBef>
        <a:buFont typeface="Arial" panose="020B0604020202020204" pitchFamily="34" charset="0"/>
        <a:buChar char="•"/>
        <a:defRPr sz="1903" kern="1200">
          <a:solidFill>
            <a:schemeClr val="tx1"/>
          </a:solidFill>
          <a:latin typeface="+mn-lt"/>
          <a:ea typeface="+mn-ea"/>
          <a:cs typeface="+mn-cs"/>
        </a:defRPr>
      </a:lvl3pPr>
      <a:lvl4pPr marL="1523177"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4pPr>
      <a:lvl5pPr marL="1958369"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5pPr>
      <a:lvl6pPr marL="239356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6pPr>
      <a:lvl7pPr marL="2828756"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7pPr>
      <a:lvl8pPr marL="3263950"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8pPr>
      <a:lvl9pPr marL="3699143" indent="-217597" algn="l" defTabSz="870387" rtl="0" eaLnBrk="1" latinLnBrk="0" hangingPunct="1">
        <a:lnSpc>
          <a:spcPct val="90000"/>
        </a:lnSpc>
        <a:spcBef>
          <a:spcPts val="476"/>
        </a:spcBef>
        <a:buFont typeface="Arial" panose="020B0604020202020204" pitchFamily="34" charset="0"/>
        <a:buChar char="•"/>
        <a:defRPr sz="1713" kern="1200">
          <a:solidFill>
            <a:schemeClr val="tx1"/>
          </a:solidFill>
          <a:latin typeface="+mn-lt"/>
          <a:ea typeface="+mn-ea"/>
          <a:cs typeface="+mn-cs"/>
        </a:defRPr>
      </a:lvl9pPr>
    </p:bodyStyle>
    <p:otherStyle>
      <a:defPPr>
        <a:defRPr lang="en-US"/>
      </a:defPPr>
      <a:lvl1pPr marL="0" algn="l" defTabSz="870387" rtl="0" eaLnBrk="1" latinLnBrk="0" hangingPunct="1">
        <a:defRPr sz="1713" kern="1200">
          <a:solidFill>
            <a:schemeClr val="tx1"/>
          </a:solidFill>
          <a:latin typeface="+mn-lt"/>
          <a:ea typeface="+mn-ea"/>
          <a:cs typeface="+mn-cs"/>
        </a:defRPr>
      </a:lvl1pPr>
      <a:lvl2pPr marL="435193" algn="l" defTabSz="870387" rtl="0" eaLnBrk="1" latinLnBrk="0" hangingPunct="1">
        <a:defRPr sz="1713" kern="1200">
          <a:solidFill>
            <a:schemeClr val="tx1"/>
          </a:solidFill>
          <a:latin typeface="+mn-lt"/>
          <a:ea typeface="+mn-ea"/>
          <a:cs typeface="+mn-cs"/>
        </a:defRPr>
      </a:lvl2pPr>
      <a:lvl3pPr marL="870387" algn="l" defTabSz="870387" rtl="0" eaLnBrk="1" latinLnBrk="0" hangingPunct="1">
        <a:defRPr sz="1713" kern="1200">
          <a:solidFill>
            <a:schemeClr val="tx1"/>
          </a:solidFill>
          <a:latin typeface="+mn-lt"/>
          <a:ea typeface="+mn-ea"/>
          <a:cs typeface="+mn-cs"/>
        </a:defRPr>
      </a:lvl3pPr>
      <a:lvl4pPr marL="1305580" algn="l" defTabSz="870387" rtl="0" eaLnBrk="1" latinLnBrk="0" hangingPunct="1">
        <a:defRPr sz="1713" kern="1200">
          <a:solidFill>
            <a:schemeClr val="tx1"/>
          </a:solidFill>
          <a:latin typeface="+mn-lt"/>
          <a:ea typeface="+mn-ea"/>
          <a:cs typeface="+mn-cs"/>
        </a:defRPr>
      </a:lvl4pPr>
      <a:lvl5pPr marL="1740773" algn="l" defTabSz="870387" rtl="0" eaLnBrk="1" latinLnBrk="0" hangingPunct="1">
        <a:defRPr sz="1713" kern="1200">
          <a:solidFill>
            <a:schemeClr val="tx1"/>
          </a:solidFill>
          <a:latin typeface="+mn-lt"/>
          <a:ea typeface="+mn-ea"/>
          <a:cs typeface="+mn-cs"/>
        </a:defRPr>
      </a:lvl5pPr>
      <a:lvl6pPr marL="2175966" algn="l" defTabSz="870387" rtl="0" eaLnBrk="1" latinLnBrk="0" hangingPunct="1">
        <a:defRPr sz="1713" kern="1200">
          <a:solidFill>
            <a:schemeClr val="tx1"/>
          </a:solidFill>
          <a:latin typeface="+mn-lt"/>
          <a:ea typeface="+mn-ea"/>
          <a:cs typeface="+mn-cs"/>
        </a:defRPr>
      </a:lvl6pPr>
      <a:lvl7pPr marL="2611160" algn="l" defTabSz="870387" rtl="0" eaLnBrk="1" latinLnBrk="0" hangingPunct="1">
        <a:defRPr sz="1713" kern="1200">
          <a:solidFill>
            <a:schemeClr val="tx1"/>
          </a:solidFill>
          <a:latin typeface="+mn-lt"/>
          <a:ea typeface="+mn-ea"/>
          <a:cs typeface="+mn-cs"/>
        </a:defRPr>
      </a:lvl7pPr>
      <a:lvl8pPr marL="3046353" algn="l" defTabSz="870387" rtl="0" eaLnBrk="1" latinLnBrk="0" hangingPunct="1">
        <a:defRPr sz="1713" kern="1200">
          <a:solidFill>
            <a:schemeClr val="tx1"/>
          </a:solidFill>
          <a:latin typeface="+mn-lt"/>
          <a:ea typeface="+mn-ea"/>
          <a:cs typeface="+mn-cs"/>
        </a:defRPr>
      </a:lvl8pPr>
      <a:lvl9pPr marL="3481547" algn="l" defTabSz="870387" rtl="0" eaLnBrk="1" latinLnBrk="0" hangingPunct="1">
        <a:defRPr sz="17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6147"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945345A-E6F9-164B-8354-AA40C8CA2C7C}"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7171" name="Text Placeholder 2"/>
          <p:cNvSpPr>
            <a:spLocks noGrp="1"/>
          </p:cNvSpPr>
          <p:nvPr>
            <p:ph type="body" idx="1"/>
          </p:nvPr>
        </p:nvSpPr>
        <p:spPr bwMode="auto">
          <a:xfrm>
            <a:off x="457200" y="1000125"/>
            <a:ext cx="8229600" cy="535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500813"/>
            <a:ext cx="2133600" cy="22066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mn-ea"/>
                <a:cs typeface="+mn-cs"/>
              </a:defRPr>
            </a:lvl1pPr>
          </a:lstStyle>
          <a:p>
            <a:pPr>
              <a:defRPr/>
            </a:pPr>
            <a:endParaRPr lang="en-GB"/>
          </a:p>
        </p:txBody>
      </p:sp>
      <p:sp>
        <p:nvSpPr>
          <p:cNvPr id="5" name="Footer Placeholder 4"/>
          <p:cNvSpPr>
            <a:spLocks noGrp="1"/>
          </p:cNvSpPr>
          <p:nvPr>
            <p:ph type="ftr" sz="quarter" idx="3"/>
          </p:nvPr>
        </p:nvSpPr>
        <p:spPr>
          <a:xfrm>
            <a:off x="3124200" y="6500813"/>
            <a:ext cx="2895600" cy="220662"/>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mn-ea"/>
                <a:cs typeface="+mn-cs"/>
              </a:defRPr>
            </a:lvl1pPr>
          </a:lstStyle>
          <a:p>
            <a:pPr>
              <a:defRPr/>
            </a:pPr>
            <a:r>
              <a:rPr lang="en-GB"/>
              <a:t>AGATA Steering Committee  IEM Madrid 21st – 22nd  March 2011</a:t>
            </a:r>
          </a:p>
        </p:txBody>
      </p:sp>
      <p:sp>
        <p:nvSpPr>
          <p:cNvPr id="6" name="Slide Number Placeholder 5"/>
          <p:cNvSpPr>
            <a:spLocks noGrp="1"/>
          </p:cNvSpPr>
          <p:nvPr>
            <p:ph type="sldNum" sz="quarter" idx="4"/>
          </p:nvPr>
        </p:nvSpPr>
        <p:spPr>
          <a:xfrm>
            <a:off x="6553200" y="6500813"/>
            <a:ext cx="2133600" cy="22066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3FF19E7F-B183-4C4D-960A-EE84CDB21BFF}" type="slidenum">
              <a:rPr lang="en-GB"/>
              <a:pPr>
                <a:defRPr/>
              </a:pPr>
              <a:t>‹#›</a:t>
            </a:fld>
            <a:endParaRPr lang="en-GB"/>
          </a:p>
        </p:txBody>
      </p:sp>
      <p:cxnSp>
        <p:nvCxnSpPr>
          <p:cNvPr id="8" name="Straight Connector 7"/>
          <p:cNvCxnSpPr>
            <a:cxnSpLocks noChangeShapeType="1"/>
          </p:cNvCxnSpPr>
          <p:nvPr userDrawn="1"/>
        </p:nvCxnSpPr>
        <p:spPr bwMode="auto">
          <a:xfrm>
            <a:off x="428625" y="857250"/>
            <a:ext cx="8286750" cy="1588"/>
          </a:xfrm>
          <a:prstGeom prst="line">
            <a:avLst/>
          </a:prstGeom>
          <a:noFill/>
          <a:ln w="25400">
            <a:solidFill>
              <a:schemeClr val="accent1"/>
            </a:solidFill>
            <a:round/>
            <a:headEnd/>
            <a:tailEnd/>
          </a:ln>
          <a:effectLst>
            <a:outerShdw blurRad="63500" dist="20000" dir="5400000" rotWithShape="0">
              <a:srgbClr val="000000">
                <a:alpha val="37999"/>
              </a:srgbClr>
            </a:outerShdw>
          </a:effectLst>
        </p:spPr>
      </p:cxn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187450" y="609600"/>
            <a:ext cx="72707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8195" name="Rectangle 3"/>
          <p:cNvSpPr>
            <a:spLocks noGrp="1" noChangeArrowheads="1"/>
          </p:cNvSpPr>
          <p:nvPr>
            <p:ph type="body" idx="1"/>
          </p:nvPr>
        </p:nvSpPr>
        <p:spPr bwMode="auto">
          <a:xfrm>
            <a:off x="1187450" y="19891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Times New Roman" charset="0"/>
                <a:cs typeface="+mn-cs"/>
              </a:defRPr>
            </a:lvl1pPr>
          </a:lstStyle>
          <a:p>
            <a:pPr>
              <a:defRPr/>
            </a:pPr>
            <a:endParaRPr lang="pl-PL"/>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Times New Roman" charset="0"/>
              </a:defRPr>
            </a:lvl1pPr>
          </a:lstStyle>
          <a:p>
            <a:pPr>
              <a:defRPr/>
            </a:pPr>
            <a:r>
              <a:rPr lang="en-GB"/>
              <a:t>AGATA Steering Committee  IEM Madrid 21st – 22nd  March 2011</a:t>
            </a:r>
            <a:endParaRPr lang="pl-P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Times New Roman" charset="0"/>
              </a:defRPr>
            </a:lvl1pPr>
          </a:lstStyle>
          <a:p>
            <a:pPr>
              <a:defRPr/>
            </a:pPr>
            <a:fld id="{72B899FC-6170-8142-9BC4-4FE17EBABB16}" type="slidenum">
              <a:rPr lang="pl-PL"/>
              <a:pPr>
                <a:defRPr/>
              </a:pPr>
              <a:t>‹#›</a:t>
            </a:fld>
            <a:endParaRPr lang="pl-PL"/>
          </a:p>
        </p:txBody>
      </p:sp>
      <p:pic>
        <p:nvPicPr>
          <p:cNvPr id="819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096000"/>
            <a:ext cx="7772400"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WordArt 9"/>
          <p:cNvSpPr>
            <a:spLocks noChangeArrowheads="1" noChangeShapeType="1" noTextEdit="1"/>
          </p:cNvSpPr>
          <p:nvPr/>
        </p:nvSpPr>
        <p:spPr bwMode="auto">
          <a:xfrm rot="5400000">
            <a:off x="-909636" y="3473451"/>
            <a:ext cx="3571875" cy="228600"/>
          </a:xfrm>
          <a:prstGeom prst="rect">
            <a:avLst/>
          </a:prstGeom>
        </p:spPr>
        <p:txBody>
          <a:bodyPr vert="wordArtVert" wrap="none" fromWordArt="1">
            <a:prstTxWarp prst="textPlain">
              <a:avLst>
                <a:gd name="adj" fmla="val 50000"/>
              </a:avLst>
            </a:prstTxWarp>
          </a:bodyPr>
          <a:lstStyle/>
          <a:p>
            <a:pPr algn="ctr">
              <a:defRPr/>
            </a:pPr>
            <a:r>
              <a:rPr lang="en-US" sz="2000" kern="10">
                <a:ln w="9525">
                  <a:noFill/>
                  <a:round/>
                  <a:headEnd/>
                  <a:tailEnd/>
                </a:ln>
                <a:solidFill>
                  <a:srgbClr val="0033CC"/>
                </a:solidFill>
                <a:effectLst>
                  <a:outerShdw dist="35921" dir="2700000" algn="ctr" rotWithShape="0">
                    <a:srgbClr val="C0C0C0"/>
                  </a:outerShdw>
                </a:effectLst>
                <a:latin typeface="Gill Sans MT"/>
                <a:ea typeface="+mn-ea"/>
                <a:cs typeface="+mn-cs"/>
              </a:rPr>
              <a:t>ANCILLARY DETECTOR DAQ</a:t>
            </a:r>
          </a:p>
        </p:txBody>
      </p:sp>
      <p:graphicFrame>
        <p:nvGraphicFramePr>
          <p:cNvPr id="8201" name="Object 10"/>
          <p:cNvGraphicFramePr>
            <a:graphicFrameLocks noChangeAspect="1"/>
          </p:cNvGraphicFramePr>
          <p:nvPr/>
        </p:nvGraphicFramePr>
        <p:xfrm>
          <a:off x="611188" y="908050"/>
          <a:ext cx="403225" cy="503238"/>
        </p:xfrm>
        <a:graphic>
          <a:graphicData uri="http://schemas.openxmlformats.org/presentationml/2006/ole">
            <mc:AlternateContent xmlns:mc="http://schemas.openxmlformats.org/markup-compatibility/2006">
              <mc:Choice xmlns:v="urn:schemas-microsoft-com:vml" Requires="v">
                <p:oleObj spid="_x0000_s8374" name="Photo Editor-Foto" r:id="rId4" imgW="1523810" imgH="2057143" progId="MSPhotoEd.3">
                  <p:embed/>
                </p:oleObj>
              </mc:Choice>
              <mc:Fallback>
                <p:oleObj name="Photo Editor-Foto" r:id="rId4" imgW="1523810" imgH="2057143"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908050"/>
                        <a:ext cx="403225" cy="503238"/>
                      </a:xfrm>
                      <a:prstGeom prst="rect">
                        <a:avLst/>
                      </a:prstGeom>
                      <a:noFill/>
                      <a:ln w="952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02" name="Line 11"/>
          <p:cNvSpPr>
            <a:spLocks noChangeShapeType="1"/>
          </p:cNvSpPr>
          <p:nvPr/>
        </p:nvSpPr>
        <p:spPr bwMode="auto">
          <a:xfrm>
            <a:off x="1143000" y="685800"/>
            <a:ext cx="0" cy="5486400"/>
          </a:xfrm>
          <a:prstGeom prst="line">
            <a:avLst/>
          </a:prstGeom>
          <a:noFill/>
          <a:ln w="19050">
            <a:solidFill>
              <a:srgbClr val="0033CC"/>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03" name="Line 12"/>
          <p:cNvSpPr>
            <a:spLocks noChangeShapeType="1"/>
          </p:cNvSpPr>
          <p:nvPr/>
        </p:nvSpPr>
        <p:spPr bwMode="auto">
          <a:xfrm>
            <a:off x="762000" y="6248400"/>
            <a:ext cx="533400"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204" name="WordArt 13"/>
          <p:cNvSpPr>
            <a:spLocks noChangeArrowheads="1" noChangeShapeType="1" noTextEdit="1"/>
          </p:cNvSpPr>
          <p:nvPr/>
        </p:nvSpPr>
        <p:spPr bwMode="auto">
          <a:xfrm>
            <a:off x="1285875" y="6353175"/>
            <a:ext cx="1819275" cy="123825"/>
          </a:xfrm>
          <a:prstGeom prst="rect">
            <a:avLst/>
          </a:prstGeom>
        </p:spPr>
        <p:txBody>
          <a:bodyPr wrap="none" fromWordArt="1">
            <a:prstTxWarp prst="textPlain">
              <a:avLst>
                <a:gd name="adj" fmla="val 50000"/>
              </a:avLst>
            </a:prstTxWarp>
          </a:bodyPr>
          <a:lstStyle/>
          <a:p>
            <a:pPr algn="ctr"/>
            <a:r>
              <a:rPr lang="en-US" sz="800" kern="10">
                <a:ln w="9525">
                  <a:solidFill>
                    <a:srgbClr val="FFFFFF"/>
                  </a:solidFill>
                  <a:round/>
                  <a:headEnd/>
                  <a:tailEnd/>
                </a:ln>
                <a:solidFill>
                  <a:srgbClr val="FFFFFF"/>
                </a:solidFill>
                <a:latin typeface="Arial Unicode MS"/>
                <a:ea typeface="Arial Unicode MS"/>
                <a:cs typeface="Arial Unicode MS"/>
              </a:rPr>
              <a:t>AGATA week @ LNL, November'07</a:t>
            </a:r>
          </a:p>
        </p:txBody>
      </p:sp>
      <p:sp>
        <p:nvSpPr>
          <p:cNvPr id="8205" name="Line 14"/>
          <p:cNvSpPr>
            <a:spLocks noChangeShapeType="1"/>
          </p:cNvSpPr>
          <p:nvPr userDrawn="1"/>
        </p:nvSpPr>
        <p:spPr bwMode="auto">
          <a:xfrm>
            <a:off x="1143000" y="6096000"/>
            <a:ext cx="0" cy="22860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50" name="Text Box 16"/>
          <p:cNvSpPr txBox="1">
            <a:spLocks noChangeArrowheads="1"/>
          </p:cNvSpPr>
          <p:nvPr userDrawn="1"/>
        </p:nvSpPr>
        <p:spPr bwMode="auto">
          <a:xfrm>
            <a:off x="1979613" y="5157788"/>
            <a:ext cx="2447925" cy="457200"/>
          </a:xfrm>
          <a:prstGeom prst="rect">
            <a:avLst/>
          </a:prstGeom>
          <a:no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endParaRPr lang="en-GB" smtClean="0">
              <a:solidFill>
                <a:srgbClr val="000000"/>
              </a:solidFill>
              <a:cs typeface="Times New Roman" charset="0"/>
            </a:endParaRPr>
          </a:p>
        </p:txBody>
      </p:sp>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rgbClr val="0033CC"/>
          </a:solidFill>
          <a:latin typeface="+mj-lt"/>
          <a:ea typeface="ＭＳ Ｐゴシック" charset="0"/>
          <a:cs typeface="+mj-cs"/>
        </a:defRPr>
      </a:lvl1pPr>
      <a:lvl2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2pPr>
      <a:lvl3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3pPr>
      <a:lvl4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4pPr>
      <a:lvl5pPr algn="ctr" rtl="0" eaLnBrk="0" fontAlgn="base" hangingPunct="0">
        <a:spcBef>
          <a:spcPct val="0"/>
        </a:spcBef>
        <a:spcAft>
          <a:spcPct val="0"/>
        </a:spcAft>
        <a:defRPr sz="4400">
          <a:solidFill>
            <a:srgbClr val="0033CC"/>
          </a:solidFill>
          <a:latin typeface="Comic Sans MS" pitchFamily="66" charset="0"/>
          <a:ea typeface="ＭＳ Ｐゴシック" charset="0"/>
          <a:cs typeface="Times New Roman" pitchFamily="18" charset="0"/>
        </a:defRPr>
      </a:lvl5pPr>
      <a:lvl6pPr marL="457200" algn="ctr" rtl="0" fontAlgn="base">
        <a:spcBef>
          <a:spcPct val="0"/>
        </a:spcBef>
        <a:spcAft>
          <a:spcPct val="0"/>
        </a:spcAft>
        <a:defRPr sz="4400">
          <a:solidFill>
            <a:srgbClr val="0033CC"/>
          </a:solidFill>
          <a:latin typeface="Comic Sans MS" pitchFamily="66" charset="0"/>
          <a:cs typeface="Times New Roman" pitchFamily="18" charset="0"/>
        </a:defRPr>
      </a:lvl6pPr>
      <a:lvl7pPr marL="914400" algn="ctr" rtl="0" fontAlgn="base">
        <a:spcBef>
          <a:spcPct val="0"/>
        </a:spcBef>
        <a:spcAft>
          <a:spcPct val="0"/>
        </a:spcAft>
        <a:defRPr sz="4400">
          <a:solidFill>
            <a:srgbClr val="0033CC"/>
          </a:solidFill>
          <a:latin typeface="Comic Sans MS" pitchFamily="66" charset="0"/>
          <a:cs typeface="Times New Roman" pitchFamily="18" charset="0"/>
        </a:defRPr>
      </a:lvl7pPr>
      <a:lvl8pPr marL="1371600" algn="ctr" rtl="0" fontAlgn="base">
        <a:spcBef>
          <a:spcPct val="0"/>
        </a:spcBef>
        <a:spcAft>
          <a:spcPct val="0"/>
        </a:spcAft>
        <a:defRPr sz="4400">
          <a:solidFill>
            <a:srgbClr val="0033CC"/>
          </a:solidFill>
          <a:latin typeface="Comic Sans MS" pitchFamily="66" charset="0"/>
          <a:cs typeface="Times New Roman" pitchFamily="18" charset="0"/>
        </a:defRPr>
      </a:lvl8pPr>
      <a:lvl9pPr marL="1828800" algn="ctr" rtl="0" fontAlgn="base">
        <a:spcBef>
          <a:spcPct val="0"/>
        </a:spcBef>
        <a:spcAft>
          <a:spcPct val="0"/>
        </a:spcAft>
        <a:defRPr sz="4400">
          <a:solidFill>
            <a:srgbClr val="0033CC"/>
          </a:solidFill>
          <a:latin typeface="Comic Sans MS" pitchFamily="66"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3333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Lucida Grande" charset="0"/>
                <a:ea typeface="+mn-ea"/>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Lucida Grande" charset="0"/>
                <a:ea typeface="ヒラギノ角ゴ Pro W3" charset="0"/>
                <a:cs typeface="ヒラギノ角ゴ Pro W3" charset="0"/>
              </a:defRPr>
            </a:lvl1pPr>
          </a:lstStyle>
          <a:p>
            <a:pPr>
              <a:defRPr/>
            </a:pPr>
            <a:r>
              <a:rPr lang="en-GB"/>
              <a:t>AGATA Steering Committee  IEM Madrid 21st – 22nd  March 2011</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Lucida Grande" charset="0"/>
                <a:ea typeface="ヒラギノ角ゴ Pro W3" charset="0"/>
                <a:cs typeface="ヒラギノ角ゴ Pro W3" charset="0"/>
              </a:defRPr>
            </a:lvl1pPr>
          </a:lstStyle>
          <a:p>
            <a:pPr>
              <a:defRPr/>
            </a:pPr>
            <a:fld id="{CADBF914-C777-4947-9DF5-B735859DB6C4}" type="slidenum">
              <a:rPr lang="en-US"/>
              <a:pPr>
                <a:defRPr/>
              </a:pPr>
              <a:t>‹#›</a:t>
            </a:fld>
            <a:endParaRPr lang="en-US"/>
          </a:p>
        </p:txBody>
      </p:sp>
      <p:pic>
        <p:nvPicPr>
          <p:cNvPr id="9223" name="Picture 7" descr="Untitled-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280025"/>
            <a:ext cx="9144000" cy="157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dt="0"/>
  <p:txStyles>
    <p:titleStyle>
      <a:lvl1pPr algn="ctr" rtl="0" eaLnBrk="0" fontAlgn="base" hangingPunct="0">
        <a:spcBef>
          <a:spcPct val="0"/>
        </a:spcBef>
        <a:spcAft>
          <a:spcPct val="0"/>
        </a:spcAft>
        <a:defRPr sz="4400">
          <a:solidFill>
            <a:schemeClr val="tx2"/>
          </a:solidFill>
          <a:latin typeface="+mj-lt"/>
          <a:ea typeface="+mj-ea"/>
          <a:cs typeface="ヒラギノ角ゴ Pro W3"/>
        </a:defRPr>
      </a:lvl1pPr>
      <a:lvl2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2pPr>
      <a:lvl3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3pPr>
      <a:lvl4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4pPr>
      <a:lvl5pPr algn="ctr" rtl="0" eaLnBrk="0" fontAlgn="base" hangingPunct="0">
        <a:spcBef>
          <a:spcPct val="0"/>
        </a:spcBef>
        <a:spcAft>
          <a:spcPct val="0"/>
        </a:spcAft>
        <a:defRPr sz="4400">
          <a:solidFill>
            <a:schemeClr val="tx2"/>
          </a:solidFill>
          <a:latin typeface="Lucida Grande" pitchFamily="84" charset="0"/>
          <a:ea typeface="ヒラギノ角ゴ Pro W3" pitchFamily="84" charset="-128"/>
          <a:cs typeface="ヒラギノ角ゴ Pro W3"/>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hyperlink" Target="https://doi.org/10.1051/epjconf/202327906004" TargetMode="External"/><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hyperlink" Target="https://doi.org/10.1051/epjconf/202327913001" TargetMode="External"/><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51.jpe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hyperlink" Target="https://doi.org/10.1140/epja/s10050-023-01012-9" TargetMode="Externa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hyperlink" Target="http://cds.cern.ch/record/2809131" TargetMode="External"/><Relationship Id="rId13" Type="http://schemas.openxmlformats.org/officeDocument/2006/relationships/image" Target="../media/image65.png"/><Relationship Id="rId3" Type="http://schemas.openxmlformats.org/officeDocument/2006/relationships/image" Target="../media/image58.gif"/><Relationship Id="rId7" Type="http://schemas.openxmlformats.org/officeDocument/2006/relationships/hyperlink" Target="https://doi.org/10.1140/epja/s10050-022-00876-7" TargetMode="External"/><Relationship Id="rId12"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hyperlink" Target="https://cds.cern.ch/record/2834566" TargetMode="External"/><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61.pn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9.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60.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19.xml"/><Relationship Id="rId1" Type="http://schemas.openxmlformats.org/officeDocument/2006/relationships/slideLayout" Target="../slideLayouts/slideLayout64.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20.xml"/><Relationship Id="rId1" Type="http://schemas.openxmlformats.org/officeDocument/2006/relationships/slideLayout" Target="../slideLayouts/slideLayout65.xml"/><Relationship Id="rId5" Type="http://schemas.openxmlformats.org/officeDocument/2006/relationships/image" Target="../media/image73.png"/><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9.jp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4.xml"/><Relationship Id="rId5" Type="http://schemas.openxmlformats.org/officeDocument/2006/relationships/image" Target="../media/image28.gif"/><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9.xml"/><Relationship Id="rId1" Type="http://schemas.openxmlformats.org/officeDocument/2006/relationships/slideLayout" Target="../slideLayouts/slideLayout68.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5" name="Text Box 3"/>
          <p:cNvSpPr txBox="1">
            <a:spLocks noChangeArrowheads="1"/>
          </p:cNvSpPr>
          <p:nvPr/>
        </p:nvSpPr>
        <p:spPr bwMode="auto">
          <a:xfrm>
            <a:off x="322263" y="212447"/>
            <a:ext cx="8786812" cy="1200329"/>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FFFF00"/>
                </a:solidFill>
                <a:cs typeface="Arial" charset="0"/>
              </a:rPr>
              <a:t>The synthesis of </a:t>
            </a:r>
            <a:r>
              <a:rPr lang="en-US" sz="3600" b="1" dirty="0" smtClean="0">
                <a:solidFill>
                  <a:srgbClr val="FFFF00"/>
                </a:solidFill>
                <a:cs typeface="Arial" charset="0"/>
              </a:rPr>
              <a:t>nuclei</a:t>
            </a:r>
          </a:p>
          <a:p>
            <a:pPr algn="ctr" eaLnBrk="1" hangingPunct="1"/>
            <a:r>
              <a:rPr lang="en-US" sz="3600" b="1" dirty="0" smtClean="0">
                <a:solidFill>
                  <a:srgbClr val="FFFF00"/>
                </a:solidFill>
                <a:cs typeface="Arial" charset="0"/>
              </a:rPr>
              <a:t>Linea 6 Summary</a:t>
            </a:r>
            <a:endParaRPr lang="en-US" sz="3600" b="1" dirty="0">
              <a:solidFill>
                <a:srgbClr val="FFFF00"/>
              </a:solidFill>
              <a:cs typeface="Arial" charset="0"/>
            </a:endParaRPr>
          </a:p>
        </p:txBody>
      </p:sp>
      <p:pic>
        <p:nvPicPr>
          <p:cNvPr id="108546" name="Picture 1" descr="IFIC.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115050"/>
            <a:ext cx="1295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7" name="Picture 2" descr="Logo_CSIC.jpg"/>
          <p:cNvPicPr>
            <a:picLocks noChangeAspect="1"/>
          </p:cNvPicPr>
          <p:nvPr/>
        </p:nvPicPr>
        <p:blipFill>
          <a:blip r:embed="rId4" cstate="email">
            <a:extLst>
              <a:ext uri="{28A0092B-C50C-407E-A947-70E740481C1C}">
                <a14:useLocalDpi xmlns:a14="http://schemas.microsoft.com/office/drawing/2010/main" val="0"/>
              </a:ext>
            </a:extLst>
          </a:blip>
          <a:srcRect l="4413" t="26155" r="5782" b="22900"/>
          <a:stretch>
            <a:fillRect/>
          </a:stretch>
        </p:blipFill>
        <p:spPr bwMode="auto">
          <a:xfrm>
            <a:off x="1476375" y="6069013"/>
            <a:ext cx="2778125" cy="78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8" name="Rectangle 4"/>
          <p:cNvSpPr>
            <a:spLocks noChangeArrowheads="1"/>
          </p:cNvSpPr>
          <p:nvPr/>
        </p:nvSpPr>
        <p:spPr bwMode="auto">
          <a:xfrm>
            <a:off x="1295400" y="1556792"/>
            <a:ext cx="640799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2400" b="1" dirty="0" err="1" smtClean="0">
                <a:solidFill>
                  <a:srgbClr val="000000"/>
                </a:solidFill>
              </a:rPr>
              <a:t>A.Algora</a:t>
            </a:r>
            <a:r>
              <a:rPr lang="en-US" sz="2400" b="1" dirty="0" smtClean="0">
                <a:solidFill>
                  <a:srgbClr val="000000"/>
                </a:solidFill>
              </a:rPr>
              <a:t>, </a:t>
            </a:r>
            <a:r>
              <a:rPr lang="en-US" sz="2400" b="1" dirty="0" err="1" smtClean="0">
                <a:solidFill>
                  <a:srgbClr val="000000"/>
                </a:solidFill>
              </a:rPr>
              <a:t>A.Gadea</a:t>
            </a:r>
            <a:r>
              <a:rPr lang="en-US" sz="2400" b="1" dirty="0" smtClean="0">
                <a:solidFill>
                  <a:srgbClr val="000000"/>
                </a:solidFill>
              </a:rPr>
              <a:t> </a:t>
            </a:r>
            <a:r>
              <a:rPr lang="en-US" sz="2000" b="1" dirty="0">
                <a:solidFill>
                  <a:srgbClr val="000000"/>
                </a:solidFill>
              </a:rPr>
              <a:t>(</a:t>
            </a:r>
            <a:r>
              <a:rPr lang="en-US" sz="2000" b="1" dirty="0" smtClean="0">
                <a:solidFill>
                  <a:srgbClr val="000000"/>
                </a:solidFill>
              </a:rPr>
              <a:t>IFIC, CSIC-UVEG</a:t>
            </a:r>
            <a:r>
              <a:rPr lang="en-US" sz="2000" b="1" dirty="0">
                <a:solidFill>
                  <a:srgbClr val="000000"/>
                </a:solidFill>
              </a:rPr>
              <a:t>)</a:t>
            </a:r>
            <a:endParaRPr lang="en-US" sz="2000" dirty="0">
              <a:solidFill>
                <a:srgbClr val="000000"/>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6100" y="6051554"/>
            <a:ext cx="2540000" cy="800100"/>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33996" y="2132856"/>
            <a:ext cx="6444208" cy="991744"/>
          </a:xfrm>
          <a:prstGeom prst="rect">
            <a:avLst/>
          </a:prstGeom>
        </p:spPr>
      </p:pic>
      <p:sp>
        <p:nvSpPr>
          <p:cNvPr id="6" name="TextBox 5"/>
          <p:cNvSpPr txBox="1"/>
          <p:nvPr/>
        </p:nvSpPr>
        <p:spPr>
          <a:xfrm>
            <a:off x="2339752" y="3242687"/>
            <a:ext cx="3630033" cy="369332"/>
          </a:xfrm>
          <a:prstGeom prst="rect">
            <a:avLst/>
          </a:prstGeom>
          <a:noFill/>
        </p:spPr>
        <p:txBody>
          <a:bodyPr wrap="none" rtlCol="0">
            <a:spAutoFit/>
          </a:bodyPr>
          <a:lstStyle/>
          <a:p>
            <a:r>
              <a:rPr lang="en-GB" dirty="0"/>
              <a:t>https://indico.ific.uv.es/event/7309</a:t>
            </a:r>
          </a:p>
        </p:txBody>
      </p:sp>
      <p:sp>
        <p:nvSpPr>
          <p:cNvPr id="7" name="TextBox 6"/>
          <p:cNvSpPr txBox="1"/>
          <p:nvPr/>
        </p:nvSpPr>
        <p:spPr>
          <a:xfrm>
            <a:off x="583244" y="3501008"/>
            <a:ext cx="8535577" cy="3139321"/>
          </a:xfrm>
          <a:prstGeom prst="rect">
            <a:avLst/>
          </a:prstGeom>
          <a:noFill/>
        </p:spPr>
        <p:txBody>
          <a:bodyPr wrap="square" rtlCol="0">
            <a:spAutoFit/>
          </a:bodyPr>
          <a:lstStyle/>
          <a:p>
            <a:r>
              <a:rPr lang="en-GB" dirty="0" smtClean="0"/>
              <a:t>Topics:</a:t>
            </a:r>
          </a:p>
          <a:p>
            <a:pPr marL="84138" indent="-84138">
              <a:buFont typeface="Arial" panose="020B0604020202020204" pitchFamily="34" charset="0"/>
              <a:buChar char="•"/>
            </a:pPr>
            <a:r>
              <a:rPr lang="en-GB" dirty="0" smtClean="0"/>
              <a:t>Decay spectroscopy of the heaviest nuclei</a:t>
            </a:r>
          </a:p>
          <a:p>
            <a:pPr marL="84138" indent="-84138">
              <a:buFont typeface="Arial" panose="020B0604020202020204" pitchFamily="34" charset="0"/>
              <a:buChar char="•"/>
            </a:pPr>
            <a:r>
              <a:rPr lang="en-GB" dirty="0" smtClean="0"/>
              <a:t>Nuclear Structure and Nuclear Astrophysics with TAS</a:t>
            </a:r>
          </a:p>
          <a:p>
            <a:pPr marL="84138" indent="-84138">
              <a:buFont typeface="Arial" panose="020B0604020202020204" pitchFamily="34" charset="0"/>
              <a:buChar char="•"/>
            </a:pPr>
            <a:r>
              <a:rPr lang="en-GB" dirty="0" smtClean="0">
                <a:latin typeface="Symbol" panose="05050102010706020507" pitchFamily="18" charset="2"/>
              </a:rPr>
              <a:t>b</a:t>
            </a:r>
            <a:r>
              <a:rPr lang="en-GB" dirty="0" smtClean="0"/>
              <a:t>-decay and fundamental physics</a:t>
            </a:r>
          </a:p>
          <a:p>
            <a:pPr marL="84138" indent="-84138">
              <a:buFont typeface="Arial" panose="020B0604020202020204" pitchFamily="34" charset="0"/>
              <a:buChar char="•"/>
            </a:pPr>
            <a:r>
              <a:rPr lang="en-GB" dirty="0"/>
              <a:t>Neutron detection for nuclear astrophysics</a:t>
            </a:r>
            <a:endParaRPr lang="en-GB" dirty="0" smtClean="0"/>
          </a:p>
          <a:p>
            <a:pPr marL="84138" indent="-84138">
              <a:buFont typeface="Arial" panose="020B0604020202020204" pitchFamily="34" charset="0"/>
              <a:buChar char="•"/>
            </a:pPr>
            <a:r>
              <a:rPr lang="en-GB" dirty="0" smtClean="0"/>
              <a:t>New detectors </a:t>
            </a:r>
            <a:r>
              <a:rPr lang="en-GB" dirty="0" smtClean="0"/>
              <a:t>and </a:t>
            </a:r>
            <a:r>
              <a:rPr lang="en-GB" dirty="0"/>
              <a:t>Nucleosynthesis of heavy </a:t>
            </a:r>
            <a:r>
              <a:rPr lang="en-GB" dirty="0" smtClean="0"/>
              <a:t>elements at n-TOF</a:t>
            </a:r>
          </a:p>
          <a:p>
            <a:pPr marL="84138" indent="-84138">
              <a:buFont typeface="Arial" panose="020B0604020202020204" pitchFamily="34" charset="0"/>
              <a:buChar char="•"/>
            </a:pPr>
            <a:r>
              <a:rPr lang="en-GB" dirty="0" smtClean="0"/>
              <a:t>Seniority conservation in nuclei of </a:t>
            </a:r>
            <a:r>
              <a:rPr lang="en-GB" dirty="0" smtClean="0"/>
              <a:t>astrophysical </a:t>
            </a:r>
            <a:r>
              <a:rPr lang="en-GB" dirty="0" smtClean="0"/>
              <a:t>interest with </a:t>
            </a:r>
            <a:r>
              <a:rPr lang="en-GB" dirty="0" smtClean="0"/>
              <a:t>AGATA</a:t>
            </a:r>
          </a:p>
          <a:p>
            <a:pPr marL="84138" indent="-84138">
              <a:buFont typeface="Arial" panose="020B0604020202020204" pitchFamily="34" charset="0"/>
              <a:buChar char="•"/>
            </a:pPr>
            <a:r>
              <a:rPr lang="en-GB" dirty="0"/>
              <a:t>New instrumentation for astrophysics studies with RIBs and </a:t>
            </a:r>
            <a:r>
              <a:rPr lang="en-GB" dirty="0" smtClean="0"/>
              <a:t>AGATA</a:t>
            </a:r>
            <a:endParaRPr lang="en-GB" dirty="0" smtClean="0"/>
          </a:p>
          <a:p>
            <a:pPr marL="84138" indent="-84138">
              <a:buFont typeface="Arial" panose="020B0604020202020204" pitchFamily="34" charset="0"/>
              <a:buChar char="•"/>
            </a:pPr>
            <a:r>
              <a:rPr lang="en-GB" dirty="0" smtClean="0"/>
              <a:t>Exotic excitations in </a:t>
            </a:r>
            <a:r>
              <a:rPr lang="en-GB" dirty="0"/>
              <a:t>n</a:t>
            </a:r>
            <a:r>
              <a:rPr lang="en-GB" dirty="0" smtClean="0"/>
              <a:t>uclear matter</a:t>
            </a:r>
          </a:p>
          <a:p>
            <a:pPr marL="84138" indent="-84138">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032718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p:nvPr/>
        </p:nvSpPr>
        <p:spPr>
          <a:xfrm>
            <a:off x="0" y="0"/>
            <a:ext cx="9143834" cy="7329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33CC"/>
          </a:solidFill>
          <a:ln>
            <a:noFill/>
            <a:prstDash val="solid"/>
          </a:ln>
        </p:spPr>
        <p:txBody>
          <a:bodyPr vert="horz" wrap="square" lIns="82759" tIns="41379" rIns="82759" bIns="41379" anchor="ctr" anchorCtr="0" compatLnSpc="0">
            <a:noAutofit/>
          </a:bodyPr>
          <a:lstStyle/>
          <a:p>
            <a:pPr algn="ctr" defTabSz="840791" fontAlgn="auto">
              <a:spcBef>
                <a:spcPts val="0"/>
              </a:spcBef>
              <a:spcAft>
                <a:spcPts val="0"/>
              </a:spcAft>
              <a:defRPr sz="1800" b="1"/>
            </a:pPr>
            <a:r>
              <a:rPr lang="en-none" sz="2800" b="1" dirty="0">
                <a:solidFill>
                  <a:srgbClr val="FFFF00"/>
                </a:solidFill>
                <a:latin typeface="Calibri" pitchFamily="18"/>
                <a:ea typeface="Arial Unicode MS" pitchFamily="2"/>
                <a:cs typeface="Arial Unicode MS" pitchFamily="2"/>
              </a:rPr>
              <a:t>Neutron detection for nuclear astrophysics: </a:t>
            </a:r>
            <a:r>
              <a:rPr lang="en-GB" sz="2800" b="1" dirty="0" smtClean="0">
                <a:solidFill>
                  <a:srgbClr val="FFFF00"/>
                </a:solidFill>
                <a:latin typeface="Calibri" pitchFamily="18"/>
                <a:ea typeface="Arial Unicode MS" pitchFamily="2"/>
                <a:cs typeface="Arial Unicode MS" pitchFamily="2"/>
              </a:rPr>
              <a:t/>
            </a:r>
            <a:br>
              <a:rPr lang="en-GB" sz="2800" b="1" dirty="0" smtClean="0">
                <a:solidFill>
                  <a:srgbClr val="FFFF00"/>
                </a:solidFill>
                <a:latin typeface="Calibri" pitchFamily="18"/>
                <a:ea typeface="Arial Unicode MS" pitchFamily="2"/>
                <a:cs typeface="Arial Unicode MS" pitchFamily="2"/>
              </a:rPr>
            </a:br>
            <a:r>
              <a:rPr lang="en-none" sz="2800" b="1" dirty="0" smtClean="0">
                <a:solidFill>
                  <a:srgbClr val="FFFF00"/>
                </a:solidFill>
                <a:latin typeface="Calibri" pitchFamily="18"/>
                <a:ea typeface="Arial Unicode MS" pitchFamily="2"/>
                <a:cs typeface="Arial Unicode MS" pitchFamily="2"/>
              </a:rPr>
              <a:t>status </a:t>
            </a:r>
            <a:r>
              <a:rPr lang="en-none" sz="2800" b="1" dirty="0">
                <a:solidFill>
                  <a:srgbClr val="FFFF00"/>
                </a:solidFill>
                <a:latin typeface="Calibri" pitchFamily="18"/>
                <a:ea typeface="Arial Unicode MS" pitchFamily="2"/>
                <a:cs typeface="Arial Unicode MS" pitchFamily="2"/>
              </a:rPr>
              <a:t>and </a:t>
            </a:r>
            <a:r>
              <a:rPr lang="en-none" sz="2800" b="1" dirty="0" smtClean="0">
                <a:solidFill>
                  <a:srgbClr val="FFFF00"/>
                </a:solidFill>
                <a:latin typeface="Calibri" pitchFamily="18"/>
                <a:ea typeface="Arial Unicode MS" pitchFamily="2"/>
                <a:cs typeface="Arial Unicode MS" pitchFamily="2"/>
              </a:rPr>
              <a:t>perspectives</a:t>
            </a:r>
            <a:r>
              <a:rPr lang="en-GB" sz="2800" b="1" dirty="0" smtClean="0">
                <a:solidFill>
                  <a:srgbClr val="FFFF00"/>
                </a:solidFill>
                <a:latin typeface="Calibri" pitchFamily="18"/>
                <a:ea typeface="Arial Unicode MS" pitchFamily="2"/>
                <a:cs typeface="Arial Unicode MS" pitchFamily="2"/>
              </a:rPr>
              <a:t> (</a:t>
            </a:r>
            <a:r>
              <a:rPr lang="en-GB" sz="2800" b="1" dirty="0" err="1" smtClean="0">
                <a:solidFill>
                  <a:srgbClr val="FFFF00"/>
                </a:solidFill>
                <a:latin typeface="Calibri" pitchFamily="18"/>
                <a:ea typeface="Arial Unicode MS" pitchFamily="2"/>
                <a:cs typeface="Arial Unicode MS" pitchFamily="2"/>
              </a:rPr>
              <a:t>A.Tarifeño</a:t>
            </a:r>
            <a:r>
              <a:rPr lang="en-GB" sz="2800" b="1" dirty="0" smtClean="0">
                <a:solidFill>
                  <a:srgbClr val="FFFF00"/>
                </a:solidFill>
                <a:latin typeface="Calibri" pitchFamily="18"/>
                <a:ea typeface="Arial Unicode MS" pitchFamily="2"/>
                <a:cs typeface="Arial Unicode MS" pitchFamily="2"/>
              </a:rPr>
              <a:t>)</a:t>
            </a:r>
            <a:endParaRPr lang="en-none" sz="2800" b="1" dirty="0">
              <a:solidFill>
                <a:srgbClr val="FFFF00"/>
              </a:solidFill>
              <a:latin typeface="Calibri" pitchFamily="18"/>
              <a:ea typeface="Arial Unicode MS" pitchFamily="2"/>
              <a:cs typeface="Arial Unicode MS" pitchFamily="2"/>
            </a:endParaRPr>
          </a:p>
        </p:txBody>
      </p:sp>
      <p:sp>
        <p:nvSpPr>
          <p:cNvPr id="3" name="CuadroTexto 3"/>
          <p:cNvSpPr/>
          <p:nvPr/>
        </p:nvSpPr>
        <p:spPr>
          <a:xfrm>
            <a:off x="6820635" y="3066471"/>
            <a:ext cx="434979" cy="327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82759" tIns="41379" rIns="82759" bIns="41379" anchor="t" anchorCtr="0" compatLnSpc="0">
            <a:spAutoFit/>
          </a:bodyPr>
          <a:lstStyle/>
          <a:p>
            <a:pPr defTabSz="840791" fontAlgn="auto" hangingPunct="0">
              <a:spcBef>
                <a:spcPts val="0"/>
              </a:spcBef>
              <a:spcAft>
                <a:spcPts val="0"/>
              </a:spcAft>
            </a:pPr>
            <a:endParaRPr lang="en-none" sz="1655">
              <a:solidFill>
                <a:prstClr val="black"/>
              </a:solidFill>
              <a:latin typeface="Arial" pitchFamily="18"/>
              <a:ea typeface="Arial Unicode MS" pitchFamily="2"/>
              <a:cs typeface="Arial Unicode MS" pitchFamily="2"/>
            </a:endParaRPr>
          </a:p>
        </p:txBody>
      </p:sp>
      <p:sp>
        <p:nvSpPr>
          <p:cNvPr id="4" name="TextBox 3"/>
          <p:cNvSpPr txBox="1"/>
          <p:nvPr/>
        </p:nvSpPr>
        <p:spPr>
          <a:xfrm>
            <a:off x="300580" y="751485"/>
            <a:ext cx="8471203" cy="517275"/>
          </a:xfrm>
          <a:prstGeom prst="rect">
            <a:avLst/>
          </a:prstGeom>
          <a:noFill/>
          <a:ln w="0">
            <a:solidFill>
              <a:srgbClr val="000000"/>
            </a:solidFill>
            <a:prstDash val="solid"/>
          </a:ln>
        </p:spPr>
        <p:txBody>
          <a:bodyPr vert="horz" wrap="none" lIns="82759" tIns="41379" rIns="82759" bIns="41379" anchorCtr="0" compatLnSpc="0">
            <a:spAutoFit/>
          </a:bodyPr>
          <a:lstStyle/>
          <a:p>
            <a:pPr defTabSz="840791" fontAlgn="auto" hangingPunct="0">
              <a:spcBef>
                <a:spcPts val="0"/>
              </a:spcBef>
              <a:spcAft>
                <a:spcPts val="0"/>
              </a:spcAft>
              <a:defRPr sz="1600"/>
            </a:pPr>
            <a:r>
              <a:rPr lang="en-none" sz="1471" b="1" dirty="0">
                <a:solidFill>
                  <a:prstClr val="black"/>
                </a:solidFill>
                <a:latin typeface="Arial" pitchFamily="18"/>
                <a:ea typeface="Arial Unicode MS" pitchFamily="2"/>
                <a:cs typeface="Arial Unicode MS" pitchFamily="2"/>
              </a:rPr>
              <a:t>Goal:</a:t>
            </a:r>
            <a:r>
              <a:rPr lang="en-none" sz="1471" dirty="0">
                <a:solidFill>
                  <a:prstClr val="black"/>
                </a:solidFill>
                <a:latin typeface="Arial" pitchFamily="18"/>
                <a:ea typeface="Arial Unicode MS" pitchFamily="2"/>
                <a:cs typeface="Arial Unicode MS" pitchFamily="2"/>
              </a:rPr>
              <a:t> </a:t>
            </a:r>
            <a:r>
              <a:rPr lang="en-none" sz="1471" i="1" dirty="0">
                <a:solidFill>
                  <a:prstClr val="black"/>
                </a:solidFill>
                <a:latin typeface="Arial" pitchFamily="18"/>
                <a:ea typeface="Arial Unicode MS" pitchFamily="2"/>
                <a:cs typeface="Arial Unicode MS" pitchFamily="2"/>
              </a:rPr>
              <a:t>Obtain nuclear data crucial for comprehending the nucleosynthesis of elements, including the</a:t>
            </a:r>
            <a:r>
              <a:rPr lang="en-GB" sz="1471" i="1" dirty="0">
                <a:solidFill>
                  <a:prstClr val="black"/>
                </a:solidFill>
                <a:latin typeface="Arial" pitchFamily="18"/>
                <a:ea typeface="Arial Unicode MS" pitchFamily="2"/>
                <a:cs typeface="Arial Unicode MS" pitchFamily="2"/>
              </a:rPr>
              <a:t/>
            </a:r>
            <a:br>
              <a:rPr lang="en-GB" sz="1471" i="1" dirty="0">
                <a:solidFill>
                  <a:prstClr val="black"/>
                </a:solidFill>
                <a:latin typeface="Arial" pitchFamily="18"/>
                <a:ea typeface="Arial Unicode MS" pitchFamily="2"/>
                <a:cs typeface="Arial Unicode MS" pitchFamily="2"/>
              </a:rPr>
            </a:br>
            <a:r>
              <a:rPr lang="en-none" sz="1471" i="1" dirty="0">
                <a:solidFill>
                  <a:prstClr val="black"/>
                </a:solidFill>
                <a:latin typeface="Arial" pitchFamily="18"/>
                <a:ea typeface="Arial Unicode MS" pitchFamily="2"/>
                <a:cs typeface="Arial Unicode MS" pitchFamily="2"/>
              </a:rPr>
              <a:t> r-process, s-process, and alpha-process.</a:t>
            </a:r>
          </a:p>
        </p:txBody>
      </p:sp>
      <p:sp>
        <p:nvSpPr>
          <p:cNvPr id="5" name="TextBox 4"/>
          <p:cNvSpPr txBox="1"/>
          <p:nvPr/>
        </p:nvSpPr>
        <p:spPr>
          <a:xfrm>
            <a:off x="168165" y="1426195"/>
            <a:ext cx="4590525" cy="490216"/>
          </a:xfrm>
          <a:prstGeom prst="rect">
            <a:avLst/>
          </a:prstGeom>
          <a:noFill/>
          <a:ln>
            <a:noFill/>
          </a:ln>
        </p:spPr>
        <p:txBody>
          <a:bodyPr vert="horz" wrap="none" lIns="82759" tIns="41379" rIns="82759" bIns="41379" anchorCtr="0" compatLnSpc="0">
            <a:spAutoFit/>
          </a:bodyPr>
          <a:lstStyle/>
          <a:p>
            <a:pPr defTabSz="840791" fontAlgn="auto" hangingPunct="0">
              <a:spcBef>
                <a:spcPts val="0"/>
              </a:spcBef>
              <a:spcAft>
                <a:spcPts val="0"/>
              </a:spcAft>
              <a:defRPr sz="1500"/>
            </a:pPr>
            <a:r>
              <a:rPr lang="en-none" sz="1379" b="1">
                <a:solidFill>
                  <a:srgbClr val="C9211E"/>
                </a:solidFill>
                <a:latin typeface="Arial" pitchFamily="18"/>
                <a:ea typeface="Arial Unicode MS" pitchFamily="2"/>
                <a:cs typeface="Arial Unicode MS" pitchFamily="2"/>
              </a:rPr>
              <a:t>Present (2-3y)</a:t>
            </a:r>
          </a:p>
          <a:p>
            <a:pPr defTabSz="840791" fontAlgn="auto" hangingPunct="0">
              <a:spcBef>
                <a:spcPts val="0"/>
              </a:spcBef>
              <a:spcAft>
                <a:spcPts val="0"/>
              </a:spcAft>
              <a:defRPr sz="1500"/>
            </a:pPr>
            <a:r>
              <a:rPr lang="en-none" sz="1379">
                <a:solidFill>
                  <a:srgbClr val="3F51B5"/>
                </a:solidFill>
                <a:latin typeface="Arial" pitchFamily="18"/>
                <a:ea typeface="Arial Unicode MS" pitchFamily="2"/>
                <a:cs typeface="Arial Unicode MS" pitchFamily="2"/>
              </a:rPr>
              <a:t>Measurement of beta-delayed neutrons: BRIKEN project</a:t>
            </a:r>
          </a:p>
        </p:txBody>
      </p:sp>
      <p:pic>
        <p:nvPicPr>
          <p:cNvPr id="6" name="Picture 5">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902069" y="1415602"/>
            <a:ext cx="2102069" cy="2085186"/>
          </a:xfrm>
          <a:prstGeom prst="rect">
            <a:avLst/>
          </a:prstGeom>
          <a:noFill/>
          <a:ln>
            <a:noFill/>
          </a:ln>
        </p:spPr>
      </p:pic>
      <p:pic>
        <p:nvPicPr>
          <p:cNvPr id="7" name="Picture 2">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4216716" y="1866140"/>
            <a:ext cx="2606566" cy="1572414"/>
          </a:xfrm>
          <a:prstGeom prst="rect">
            <a:avLst/>
          </a:prstGeom>
          <a:noFill/>
          <a:ln>
            <a:noFill/>
          </a:ln>
        </p:spPr>
      </p:pic>
      <p:sp>
        <p:nvSpPr>
          <p:cNvPr id="8" name="TextBox 7"/>
          <p:cNvSpPr txBox="1"/>
          <p:nvPr/>
        </p:nvSpPr>
        <p:spPr>
          <a:xfrm>
            <a:off x="35752" y="1872429"/>
            <a:ext cx="4427255" cy="1791150"/>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BRIKEN detector is the world largest neutron counter for beta-delayed neutrons.</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Project involve 20 institutions, 50 participants</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Scope: </a:t>
            </a:r>
            <a:r>
              <a:rPr lang="en-none" sz="1287" b="1" dirty="0">
                <a:solidFill>
                  <a:srgbClr val="C9211E"/>
                </a:solidFill>
                <a:latin typeface="Arial" pitchFamily="18"/>
                <a:ea typeface="Arial Unicode MS" pitchFamily="2"/>
                <a:cs typeface="Arial Unicode MS" pitchFamily="2"/>
              </a:rPr>
              <a:t>5 experiments</a:t>
            </a:r>
            <a:r>
              <a:rPr lang="en-none" sz="1287" b="1" dirty="0">
                <a:solidFill>
                  <a:srgbClr val="CE181E"/>
                </a:solidFill>
                <a:latin typeface="Arial" pitchFamily="18"/>
                <a:ea typeface="Arial Unicode MS" pitchFamily="2"/>
                <a:cs typeface="Arial Unicode MS" pitchFamily="2"/>
              </a:rPr>
              <a:t> (2016-2021)</a:t>
            </a:r>
            <a:r>
              <a:rPr lang="en-none" sz="1287" dirty="0">
                <a:solidFill>
                  <a:prstClr val="black"/>
                </a:solidFill>
                <a:latin typeface="Arial" pitchFamily="18"/>
                <a:ea typeface="Arial Unicode MS" pitchFamily="2"/>
                <a:cs typeface="Arial Unicode MS" pitchFamily="2"/>
              </a:rPr>
              <a:t>, data analysis</a:t>
            </a:r>
            <a:r>
              <a:rPr lang="en-GB" sz="1287" dirty="0">
                <a:solidFill>
                  <a:prstClr val="black"/>
                </a:solidFill>
                <a:latin typeface="Arial" pitchFamily="18"/>
                <a:ea typeface="Arial Unicode MS" pitchFamily="2"/>
                <a:cs typeface="Arial Unicode MS" pitchFamily="2"/>
              </a:rPr>
              <a:t/>
            </a:r>
            <a:br>
              <a:rPr lang="en-GB" sz="1287" dirty="0">
                <a:solidFill>
                  <a:prstClr val="black"/>
                </a:solidFill>
                <a:latin typeface="Arial" pitchFamily="18"/>
                <a:ea typeface="Arial Unicode MS" pitchFamily="2"/>
                <a:cs typeface="Arial Unicode MS" pitchFamily="2"/>
              </a:rPr>
            </a:br>
            <a:r>
              <a:rPr lang="en-none" sz="1287" dirty="0">
                <a:solidFill>
                  <a:prstClr val="black"/>
                </a:solidFill>
                <a:latin typeface="Arial" pitchFamily="18"/>
                <a:ea typeface="Arial Unicode MS" pitchFamily="2"/>
                <a:cs typeface="Arial Unicode MS" pitchFamily="2"/>
              </a:rPr>
              <a:t> (-2024), publications (-2025)</a:t>
            </a:r>
          </a:p>
          <a:p>
            <a:pPr defTabSz="840791" fontAlgn="auto" hangingPunct="0">
              <a:spcBef>
                <a:spcPts val="0"/>
              </a:spcBef>
              <a:spcAft>
                <a:spcPts val="0"/>
              </a:spcAft>
              <a:buSzPct val="45000"/>
              <a:buFont typeface="StarSymbol"/>
              <a:buChar char="●"/>
              <a:defRPr sz="1400"/>
            </a:pPr>
            <a:r>
              <a:rPr lang="en-none" sz="1287" dirty="0">
                <a:solidFill>
                  <a:prstClr val="black"/>
                </a:solidFill>
                <a:highlight>
                  <a:scrgbClr r="0" g="0" b="0">
                    <a:alpha val="0"/>
                  </a:scrgbClr>
                </a:highlight>
                <a:latin typeface="Arial" pitchFamily="18"/>
                <a:ea typeface="Arial Unicode MS" pitchFamily="2"/>
                <a:cs typeface="Arial Unicode MS" pitchFamily="2"/>
              </a:rPr>
              <a:t>Up to now: 12 papers (WOS) + ~ 4 in preparation</a:t>
            </a:r>
          </a:p>
          <a:p>
            <a:pPr defTabSz="840791" fontAlgn="auto" hangingPunct="0">
              <a:spcBef>
                <a:spcPts val="0"/>
              </a:spcBef>
              <a:spcAft>
                <a:spcPts val="0"/>
              </a:spcAft>
              <a:buSzPct val="45000"/>
              <a:buFont typeface="StarSymbol"/>
              <a:buChar char="●"/>
              <a:defRPr sz="1400"/>
            </a:pPr>
            <a:r>
              <a:rPr lang="en-none" sz="1287" dirty="0">
                <a:solidFill>
                  <a:prstClr val="black"/>
                </a:solidFill>
                <a:highlight>
                  <a:scrgbClr r="0" g="0" b="0">
                    <a:alpha val="0"/>
                  </a:scrgbClr>
                </a:highlight>
                <a:latin typeface="Arial" pitchFamily="18"/>
                <a:ea typeface="Arial Unicode MS" pitchFamily="2"/>
                <a:cs typeface="Arial Unicode MS" pitchFamily="2"/>
              </a:rPr>
              <a:t>6 PhD thesis + 2 on-going</a:t>
            </a:r>
          </a:p>
          <a:p>
            <a:pPr defTabSz="840791" fontAlgn="auto" hangingPunct="0">
              <a:spcBef>
                <a:spcPts val="0"/>
              </a:spcBef>
              <a:spcAft>
                <a:spcPts val="0"/>
              </a:spcAft>
              <a:buSzPct val="45000"/>
              <a:buFont typeface="StarSymbol"/>
              <a:buChar char="●"/>
              <a:defRPr sz="1400"/>
            </a:pPr>
            <a:r>
              <a:rPr lang="en-none" sz="1287" dirty="0">
                <a:solidFill>
                  <a:prstClr val="black"/>
                </a:solidFill>
                <a:highlight>
                  <a:scrgbClr r="0" g="0" b="0">
                    <a:alpha val="0"/>
                  </a:scrgbClr>
                </a:highlight>
                <a:latin typeface="Arial" pitchFamily="18"/>
                <a:ea typeface="Arial Unicode MS" pitchFamily="2"/>
                <a:cs typeface="Arial Unicode MS" pitchFamily="2"/>
              </a:rPr>
              <a:t>BRIKEN expected scientific outcome (new data):</a:t>
            </a:r>
            <a:r>
              <a:rPr lang="en-none" sz="1287" dirty="0">
                <a:solidFill>
                  <a:prstClr val="black"/>
                </a:solidFill>
                <a:highlight>
                  <a:srgbClr val="FFF200"/>
                </a:highlight>
                <a:latin typeface="Arial" pitchFamily="18"/>
                <a:ea typeface="Arial Unicode MS" pitchFamily="2"/>
                <a:cs typeface="Arial Unicode MS" pitchFamily="2"/>
              </a:rPr>
              <a:t> </a:t>
            </a:r>
            <a:r>
              <a:rPr lang="en-GB" sz="1287" dirty="0" smtClean="0">
                <a:solidFill>
                  <a:prstClr val="black"/>
                </a:solidFill>
                <a:highlight>
                  <a:srgbClr val="FFF200"/>
                </a:highlight>
                <a:latin typeface="Arial" pitchFamily="18"/>
                <a:ea typeface="Arial Unicode MS" pitchFamily="2"/>
                <a:cs typeface="Arial Unicode MS" pitchFamily="2"/>
              </a:rPr>
              <a:t/>
            </a:r>
            <a:br>
              <a:rPr lang="en-GB" sz="1287" dirty="0" smtClean="0">
                <a:solidFill>
                  <a:prstClr val="black"/>
                </a:solidFill>
                <a:highlight>
                  <a:srgbClr val="FFF200"/>
                </a:highlight>
                <a:latin typeface="Arial" pitchFamily="18"/>
                <a:ea typeface="Arial Unicode MS" pitchFamily="2"/>
                <a:cs typeface="Arial Unicode MS" pitchFamily="2"/>
              </a:rPr>
            </a:br>
            <a:r>
              <a:rPr lang="en-none" sz="1287" b="1" dirty="0" smtClean="0">
                <a:solidFill>
                  <a:prstClr val="black"/>
                </a:solidFill>
                <a:highlight>
                  <a:scrgbClr r="0" g="0" b="0">
                    <a:alpha val="0"/>
                  </a:scrgbClr>
                </a:highlight>
                <a:latin typeface="Arial" pitchFamily="18"/>
                <a:ea typeface="Arial Unicode MS" pitchFamily="2"/>
                <a:cs typeface="Arial Unicode MS" pitchFamily="2"/>
              </a:rPr>
              <a:t>235 </a:t>
            </a:r>
            <a:r>
              <a:rPr lang="en-none" sz="1287" b="1" dirty="0">
                <a:solidFill>
                  <a:prstClr val="black"/>
                </a:solidFill>
                <a:highlight>
                  <a:scrgbClr r="0" g="0" b="0">
                    <a:alpha val="0"/>
                  </a:scrgbClr>
                </a:highlight>
                <a:latin typeface="Arial" pitchFamily="18"/>
                <a:ea typeface="Arial Unicode MS" pitchFamily="2"/>
                <a:cs typeface="Arial Unicode MS" pitchFamily="2"/>
              </a:rPr>
              <a:t>P</a:t>
            </a:r>
            <a:r>
              <a:rPr lang="en-none" sz="1287" b="1" baseline="-33000" dirty="0">
                <a:solidFill>
                  <a:prstClr val="black"/>
                </a:solidFill>
                <a:highlight>
                  <a:scrgbClr r="0" g="0" b="0">
                    <a:alpha val="0"/>
                  </a:scrgbClr>
                </a:highlight>
                <a:latin typeface="Arial" pitchFamily="18"/>
                <a:ea typeface="Arial Unicode MS" pitchFamily="2"/>
                <a:cs typeface="Arial Unicode MS" pitchFamily="2"/>
              </a:rPr>
              <a:t>1n</a:t>
            </a:r>
            <a:r>
              <a:rPr lang="en-none" sz="1287" b="1" dirty="0">
                <a:solidFill>
                  <a:prstClr val="black"/>
                </a:solidFill>
                <a:highlight>
                  <a:scrgbClr r="0" g="0" b="0">
                    <a:alpha val="0"/>
                  </a:scrgbClr>
                </a:highlight>
                <a:latin typeface="Arial" pitchFamily="18"/>
                <a:ea typeface="Arial Unicode MS" pitchFamily="2"/>
                <a:cs typeface="Arial Unicode MS" pitchFamily="2"/>
              </a:rPr>
              <a:t>, 90 P</a:t>
            </a:r>
            <a:r>
              <a:rPr lang="en-none" sz="1287" b="1" baseline="-33000" dirty="0">
                <a:solidFill>
                  <a:prstClr val="black"/>
                </a:solidFill>
                <a:highlight>
                  <a:scrgbClr r="0" g="0" b="0">
                    <a:alpha val="0"/>
                  </a:scrgbClr>
                </a:highlight>
                <a:latin typeface="Arial" pitchFamily="18"/>
                <a:ea typeface="Arial Unicode MS" pitchFamily="2"/>
                <a:cs typeface="Arial Unicode MS" pitchFamily="2"/>
              </a:rPr>
              <a:t>2n</a:t>
            </a:r>
            <a:r>
              <a:rPr lang="en-none" sz="1287" b="1" dirty="0">
                <a:solidFill>
                  <a:prstClr val="black"/>
                </a:solidFill>
                <a:highlight>
                  <a:scrgbClr r="0" g="0" b="0">
                    <a:alpha val="0"/>
                  </a:scrgbClr>
                </a:highlight>
                <a:latin typeface="Arial" pitchFamily="18"/>
                <a:ea typeface="Arial Unicode MS" pitchFamily="2"/>
                <a:cs typeface="Arial Unicode MS" pitchFamily="2"/>
              </a:rPr>
              <a:t>, 115 T</a:t>
            </a:r>
            <a:r>
              <a:rPr lang="en-none" sz="1287" b="1" baseline="-33000" dirty="0">
                <a:solidFill>
                  <a:prstClr val="black"/>
                </a:solidFill>
                <a:highlight>
                  <a:scrgbClr r="0" g="0" b="0">
                    <a:alpha val="0"/>
                  </a:scrgbClr>
                </a:highlight>
                <a:latin typeface="Arial" pitchFamily="18"/>
                <a:ea typeface="Arial Unicode MS" pitchFamily="2"/>
                <a:cs typeface="Arial Unicode MS" pitchFamily="2"/>
              </a:rPr>
              <a:t>1/2</a:t>
            </a:r>
          </a:p>
        </p:txBody>
      </p:sp>
      <p:pic>
        <p:nvPicPr>
          <p:cNvPr id="9" name="Picture 8">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5801710" y="1334135"/>
            <a:ext cx="1008993" cy="521379"/>
          </a:xfrm>
          <a:prstGeom prst="rect">
            <a:avLst/>
          </a:prstGeom>
          <a:noFill/>
          <a:ln>
            <a:noFill/>
          </a:ln>
        </p:spPr>
      </p:pic>
      <p:sp>
        <p:nvSpPr>
          <p:cNvPr id="10" name="TextBox 9"/>
          <p:cNvSpPr txBox="1"/>
          <p:nvPr/>
        </p:nvSpPr>
        <p:spPr>
          <a:xfrm>
            <a:off x="168166" y="3942058"/>
            <a:ext cx="4826551" cy="490216"/>
          </a:xfrm>
          <a:prstGeom prst="rect">
            <a:avLst/>
          </a:prstGeom>
          <a:noFill/>
          <a:ln>
            <a:noFill/>
          </a:ln>
        </p:spPr>
        <p:txBody>
          <a:bodyPr vert="horz" wrap="none" lIns="82759" tIns="41379" rIns="82759" bIns="41379" anchorCtr="0" compatLnSpc="0">
            <a:spAutoFit/>
          </a:bodyPr>
          <a:lstStyle/>
          <a:p>
            <a:pPr defTabSz="840791" fontAlgn="auto" hangingPunct="0">
              <a:spcBef>
                <a:spcPts val="0"/>
              </a:spcBef>
              <a:spcAft>
                <a:spcPts val="0"/>
              </a:spcAft>
              <a:defRPr sz="1500"/>
            </a:pPr>
            <a:r>
              <a:rPr lang="en-none" sz="1379" b="1">
                <a:solidFill>
                  <a:srgbClr val="C9211E"/>
                </a:solidFill>
                <a:latin typeface="Arial" pitchFamily="18"/>
                <a:ea typeface="Arial Unicode MS" pitchFamily="2"/>
                <a:cs typeface="Arial Unicode MS" pitchFamily="2"/>
              </a:rPr>
              <a:t>Mid-term future (~5y)</a:t>
            </a:r>
          </a:p>
          <a:p>
            <a:pPr defTabSz="840791" fontAlgn="auto" hangingPunct="0">
              <a:spcBef>
                <a:spcPts val="0"/>
              </a:spcBef>
              <a:spcAft>
                <a:spcPts val="0"/>
              </a:spcAft>
              <a:defRPr sz="1500"/>
            </a:pPr>
            <a:r>
              <a:rPr lang="en-none" sz="1379">
                <a:solidFill>
                  <a:srgbClr val="3F51B5"/>
                </a:solidFill>
                <a:latin typeface="Arial" pitchFamily="18"/>
                <a:ea typeface="Arial Unicode MS" pitchFamily="2"/>
                <a:cs typeface="Arial Unicode MS" pitchFamily="2"/>
              </a:rPr>
              <a:t>Measurement of beta-delayed neutrons: BELEN-48 at FAIR</a:t>
            </a:r>
          </a:p>
        </p:txBody>
      </p:sp>
      <p:pic>
        <p:nvPicPr>
          <p:cNvPr id="11" name="Picture 10">
            <a:extLst>
              <a:ext uri="{FF2B5EF4-FFF2-40B4-BE49-F238E27FC236}">
                <a16:creationId xmlns:a16="http://schemas.microsoft.com/office/drawing/2014/main" id="{00000000-0000-0000-0000-000000000000}"/>
              </a:ext>
            </a:extLst>
          </p:cNvPr>
          <p:cNvPicPr>
            <a:picLocks noChangeAspect="1"/>
          </p:cNvPicPr>
          <p:nvPr/>
        </p:nvPicPr>
        <p:blipFill>
          <a:blip r:embed="rId6">
            <a:lum/>
            <a:alphaModFix/>
          </a:blip>
          <a:srcRect/>
          <a:stretch>
            <a:fillRect/>
          </a:stretch>
        </p:blipFill>
        <p:spPr>
          <a:xfrm>
            <a:off x="4970814" y="4039713"/>
            <a:ext cx="2102069" cy="2110345"/>
          </a:xfrm>
          <a:prstGeom prst="rect">
            <a:avLst/>
          </a:prstGeom>
          <a:noFill/>
          <a:ln>
            <a:noFill/>
          </a:ln>
        </p:spPr>
      </p:pic>
      <p:pic>
        <p:nvPicPr>
          <p:cNvPr id="12" name="Picture 11">
            <a:extLst>
              <a:ext uri="{FF2B5EF4-FFF2-40B4-BE49-F238E27FC236}">
                <a16:creationId xmlns:a16="http://schemas.microsoft.com/office/drawing/2014/main" id="{00000000-0000-0000-0000-000000000000}"/>
              </a:ext>
            </a:extLst>
          </p:cNvPr>
          <p:cNvPicPr>
            <a:picLocks noChangeAspect="1"/>
          </p:cNvPicPr>
          <p:nvPr/>
        </p:nvPicPr>
        <p:blipFill>
          <a:blip r:embed="rId7">
            <a:lum/>
            <a:alphaModFix/>
          </a:blip>
          <a:srcRect/>
          <a:stretch>
            <a:fillRect/>
          </a:stretch>
        </p:blipFill>
        <p:spPr>
          <a:xfrm>
            <a:off x="7358233" y="3637506"/>
            <a:ext cx="1513490" cy="1547254"/>
          </a:xfrm>
          <a:prstGeom prst="rect">
            <a:avLst/>
          </a:prstGeom>
          <a:noFill/>
          <a:ln>
            <a:noFill/>
          </a:ln>
        </p:spPr>
      </p:pic>
      <p:pic>
        <p:nvPicPr>
          <p:cNvPr id="13" name="Picture 12">
            <a:extLst>
              <a:ext uri="{FF2B5EF4-FFF2-40B4-BE49-F238E27FC236}">
                <a16:creationId xmlns:a16="http://schemas.microsoft.com/office/drawing/2014/main" id="{00000000-0000-0000-0000-000000000000}"/>
              </a:ext>
            </a:extLst>
          </p:cNvPr>
          <p:cNvPicPr>
            <a:picLocks noChangeAspect="1"/>
          </p:cNvPicPr>
          <p:nvPr/>
        </p:nvPicPr>
        <p:blipFill>
          <a:blip r:embed="rId8">
            <a:lum/>
            <a:alphaModFix/>
          </a:blip>
          <a:srcRect/>
          <a:stretch>
            <a:fillRect/>
          </a:stretch>
        </p:blipFill>
        <p:spPr>
          <a:xfrm>
            <a:off x="7082814" y="5193037"/>
            <a:ext cx="1992828" cy="1008993"/>
          </a:xfrm>
          <a:prstGeom prst="rect">
            <a:avLst/>
          </a:prstGeom>
          <a:noFill/>
          <a:ln>
            <a:noFill/>
          </a:ln>
        </p:spPr>
      </p:pic>
      <p:sp>
        <p:nvSpPr>
          <p:cNvPr id="14" name="TextBox 13"/>
          <p:cNvSpPr txBox="1"/>
          <p:nvPr/>
        </p:nvSpPr>
        <p:spPr>
          <a:xfrm>
            <a:off x="35751" y="4388293"/>
            <a:ext cx="4774143" cy="1221955"/>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buSzPct val="45000"/>
              <a:buFont typeface="StarSymbol"/>
              <a:buChar char="●"/>
              <a:defRPr sz="1400"/>
            </a:pPr>
            <a:r>
              <a:rPr lang="en-none" sz="1287" u="sng" dirty="0">
                <a:solidFill>
                  <a:prstClr val="black"/>
                </a:solidFill>
                <a:latin typeface="Arial" pitchFamily="18"/>
                <a:ea typeface="Arial Unicode MS" pitchFamily="2"/>
                <a:cs typeface="Arial Unicode MS" pitchFamily="2"/>
              </a:rPr>
              <a:t>Physics case</a:t>
            </a:r>
            <a:r>
              <a:rPr lang="en-none" sz="1287" dirty="0">
                <a:solidFill>
                  <a:prstClr val="black"/>
                </a:solidFill>
                <a:latin typeface="Arial" pitchFamily="18"/>
                <a:ea typeface="Arial Unicode MS" pitchFamily="2"/>
                <a:cs typeface="Arial Unicode MS" pitchFamily="2"/>
              </a:rPr>
              <a:t>: </a:t>
            </a:r>
            <a:r>
              <a:rPr lang="en-none" sz="1287" i="1" dirty="0">
                <a:solidFill>
                  <a:prstClr val="black"/>
                </a:solidFill>
                <a:latin typeface="Arial" pitchFamily="18"/>
                <a:ea typeface="Arial Unicode MS" pitchFamily="2"/>
                <a:cs typeface="Arial Unicode MS" pitchFamily="2"/>
              </a:rPr>
              <a:t>P</a:t>
            </a:r>
            <a:r>
              <a:rPr lang="en-none" sz="1287" i="1" baseline="-33000" dirty="0">
                <a:solidFill>
                  <a:prstClr val="black"/>
                </a:solidFill>
                <a:latin typeface="Arial" pitchFamily="18"/>
                <a:ea typeface="Arial Unicode MS" pitchFamily="2"/>
                <a:cs typeface="Arial Unicode MS" pitchFamily="2"/>
              </a:rPr>
              <a:t>n</a:t>
            </a:r>
            <a:r>
              <a:rPr lang="en-none" sz="1287" i="1" dirty="0">
                <a:solidFill>
                  <a:prstClr val="black"/>
                </a:solidFill>
                <a:latin typeface="Arial" pitchFamily="18"/>
                <a:ea typeface="Arial Unicode MS" pitchFamily="2"/>
                <a:cs typeface="Arial Unicode MS" pitchFamily="2"/>
              </a:rPr>
              <a:t> and T</a:t>
            </a:r>
            <a:r>
              <a:rPr lang="en-none" sz="1287" i="1" baseline="-33000" dirty="0">
                <a:solidFill>
                  <a:prstClr val="black"/>
                </a:solidFill>
                <a:latin typeface="Arial" pitchFamily="18"/>
                <a:ea typeface="Arial Unicode MS" pitchFamily="2"/>
                <a:cs typeface="Arial Unicode MS" pitchFamily="2"/>
              </a:rPr>
              <a:t>1/2</a:t>
            </a:r>
            <a:r>
              <a:rPr lang="en-none" sz="1287" i="1" dirty="0">
                <a:solidFill>
                  <a:prstClr val="black"/>
                </a:solidFill>
                <a:latin typeface="Arial" pitchFamily="18"/>
                <a:ea typeface="Arial Unicode MS" pitchFamily="2"/>
                <a:cs typeface="Arial Unicode MS" pitchFamily="2"/>
              </a:rPr>
              <a:t> for N~126 with BELEN-48 &amp; AIDA detectors</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BELEN-48 is the beta delayed neutron counter for FAIR</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Based on 48 3He-filled neutron counters.</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Two detector designs optimized for energy-independent efficiency up to 500 keV and 1 MeV, respectively.</a:t>
            </a:r>
          </a:p>
        </p:txBody>
      </p:sp>
      <p:pic>
        <p:nvPicPr>
          <p:cNvPr id="15" name="Picture 14">
            <a:extLst>
              <a:ext uri="{FF2B5EF4-FFF2-40B4-BE49-F238E27FC236}">
                <a16:creationId xmlns:a16="http://schemas.microsoft.com/office/drawing/2014/main" id="{00000000-0000-0000-0000-000000000000}"/>
              </a:ext>
            </a:extLst>
          </p:cNvPr>
          <p:cNvPicPr>
            <a:picLocks noChangeAspect="1"/>
          </p:cNvPicPr>
          <p:nvPr/>
        </p:nvPicPr>
        <p:blipFill>
          <a:blip r:embed="rId9">
            <a:lum/>
            <a:alphaModFix/>
          </a:blip>
          <a:srcRect/>
          <a:stretch>
            <a:fillRect/>
          </a:stretch>
        </p:blipFill>
        <p:spPr>
          <a:xfrm>
            <a:off x="6211531" y="3529919"/>
            <a:ext cx="899752" cy="504497"/>
          </a:xfrm>
          <a:prstGeom prst="rect">
            <a:avLst/>
          </a:prstGeom>
          <a:noFill/>
          <a:ln>
            <a:noFill/>
          </a:ln>
        </p:spPr>
      </p:pic>
    </p:spTree>
    <p:extLst>
      <p:ext uri="{BB962C8B-B14F-4D97-AF65-F5344CB8AC3E}">
        <p14:creationId xmlns:p14="http://schemas.microsoft.com/office/powerpoint/2010/main" val="2581356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_0"/>
          <p:cNvSpPr/>
          <p:nvPr/>
        </p:nvSpPr>
        <p:spPr>
          <a:xfrm>
            <a:off x="0" y="0"/>
            <a:ext cx="9143834" cy="58536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33CC"/>
          </a:solidFill>
          <a:ln>
            <a:noFill/>
            <a:prstDash val="solid"/>
          </a:ln>
        </p:spPr>
        <p:txBody>
          <a:bodyPr vert="horz" wrap="square" lIns="82759" tIns="41379" rIns="82759" bIns="41379" anchor="ctr" anchorCtr="0" compatLnSpc="0">
            <a:noAutofit/>
          </a:bodyPr>
          <a:lstStyle/>
          <a:p>
            <a:pPr algn="ctr" defTabSz="840791" fontAlgn="auto">
              <a:spcBef>
                <a:spcPts val="0"/>
              </a:spcBef>
              <a:spcAft>
                <a:spcPts val="0"/>
              </a:spcAft>
              <a:defRPr sz="1800" b="1"/>
            </a:pPr>
            <a:r>
              <a:rPr lang="en-none" sz="2400" b="1" dirty="0">
                <a:solidFill>
                  <a:srgbClr val="FFFF00"/>
                </a:solidFill>
                <a:latin typeface="Calibri" pitchFamily="18"/>
                <a:ea typeface="Arial Unicode MS" pitchFamily="2"/>
                <a:cs typeface="Arial Unicode MS" pitchFamily="2"/>
              </a:rPr>
              <a:t>Neutron detection for nuclear astrophysics: status and perspectives</a:t>
            </a:r>
          </a:p>
        </p:txBody>
      </p:sp>
      <p:sp>
        <p:nvSpPr>
          <p:cNvPr id="3" name="TextBox 2"/>
          <p:cNvSpPr txBox="1"/>
          <p:nvPr/>
        </p:nvSpPr>
        <p:spPr>
          <a:xfrm>
            <a:off x="168165" y="598941"/>
            <a:ext cx="5278598" cy="490216"/>
          </a:xfrm>
          <a:prstGeom prst="rect">
            <a:avLst/>
          </a:prstGeom>
          <a:noFill/>
          <a:ln>
            <a:noFill/>
          </a:ln>
        </p:spPr>
        <p:txBody>
          <a:bodyPr vert="horz" wrap="none" lIns="82759" tIns="41379" rIns="82759" bIns="41379" anchorCtr="0" compatLnSpc="0">
            <a:spAutoFit/>
          </a:bodyPr>
          <a:lstStyle/>
          <a:p>
            <a:pPr defTabSz="840791" fontAlgn="auto" hangingPunct="0">
              <a:spcBef>
                <a:spcPts val="0"/>
              </a:spcBef>
              <a:spcAft>
                <a:spcPts val="0"/>
              </a:spcAft>
              <a:defRPr sz="1500"/>
            </a:pPr>
            <a:r>
              <a:rPr lang="en-none" sz="1379" b="1" dirty="0">
                <a:solidFill>
                  <a:srgbClr val="C9211E"/>
                </a:solidFill>
                <a:latin typeface="Arial" pitchFamily="18"/>
                <a:ea typeface="Arial Unicode MS" pitchFamily="2"/>
                <a:cs typeface="Arial Unicode MS" pitchFamily="2"/>
              </a:rPr>
              <a:t>Mid-term future (~5-10y)</a:t>
            </a:r>
          </a:p>
          <a:p>
            <a:pPr defTabSz="840791" fontAlgn="auto" hangingPunct="0">
              <a:spcBef>
                <a:spcPts val="0"/>
              </a:spcBef>
              <a:spcAft>
                <a:spcPts val="0"/>
              </a:spcAft>
              <a:defRPr sz="1500"/>
            </a:pPr>
            <a:r>
              <a:rPr lang="en-none" sz="1379" dirty="0">
                <a:solidFill>
                  <a:srgbClr val="3F51B5"/>
                </a:solidFill>
                <a:latin typeface="Arial" pitchFamily="18"/>
                <a:ea typeface="Arial Unicode MS" pitchFamily="2"/>
                <a:cs typeface="Arial Unicode MS" pitchFamily="2"/>
              </a:rPr>
              <a:t>Beta-delayed neutrons with spectrometric capabilities</a:t>
            </a:r>
            <a:r>
              <a:rPr lang="en-none" sz="1379" b="1" dirty="0">
                <a:solidFill>
                  <a:srgbClr val="3F51B5"/>
                </a:solidFill>
                <a:latin typeface="Arial" pitchFamily="18"/>
                <a:ea typeface="Arial Unicode MS" pitchFamily="2"/>
                <a:cs typeface="Arial Unicode MS" pitchFamily="2"/>
              </a:rPr>
              <a:t>: BELEN-62</a:t>
            </a:r>
          </a:p>
        </p:txBody>
      </p:sp>
      <p:sp>
        <p:nvSpPr>
          <p:cNvPr id="4" name="TextBox 3"/>
          <p:cNvSpPr txBox="1"/>
          <p:nvPr/>
        </p:nvSpPr>
        <p:spPr>
          <a:xfrm>
            <a:off x="35752" y="1045174"/>
            <a:ext cx="9108083" cy="1221955"/>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buSzPct val="45000"/>
              <a:buFont typeface="StarSymbol"/>
              <a:buChar char="●"/>
              <a:defRPr sz="1400"/>
            </a:pPr>
            <a:r>
              <a:rPr lang="en-none" sz="1287" u="sng" dirty="0">
                <a:solidFill>
                  <a:prstClr val="black"/>
                </a:solidFill>
                <a:latin typeface="Arial" pitchFamily="18"/>
                <a:ea typeface="Arial Unicode MS" pitchFamily="2"/>
                <a:cs typeface="Arial Unicode MS" pitchFamily="2"/>
              </a:rPr>
              <a:t>Physics case</a:t>
            </a:r>
            <a:r>
              <a:rPr lang="en-none" sz="1287" dirty="0">
                <a:solidFill>
                  <a:prstClr val="black"/>
                </a:solidFill>
                <a:latin typeface="Arial" pitchFamily="18"/>
                <a:ea typeface="Arial Unicode MS" pitchFamily="2"/>
                <a:cs typeface="Arial Unicode MS" pitchFamily="2"/>
              </a:rPr>
              <a:t>: </a:t>
            </a:r>
            <a:r>
              <a:rPr lang="en-none" sz="1287" dirty="0">
                <a:solidFill>
                  <a:prstClr val="black"/>
                </a:solidFill>
                <a:highlight>
                  <a:scrgbClr r="0" g="0" b="0">
                    <a:alpha val="0"/>
                  </a:scrgbClr>
                </a:highlight>
                <a:latin typeface="Arial" pitchFamily="18"/>
                <a:ea typeface="Arial Unicode MS" pitchFamily="2"/>
                <a:cs typeface="Arial Unicode MS" pitchFamily="2"/>
              </a:rPr>
              <a:t> </a:t>
            </a:r>
            <a:r>
              <a:rPr lang="en-none" sz="1287" i="1" dirty="0">
                <a:solidFill>
                  <a:prstClr val="black"/>
                </a:solidFill>
                <a:highlight>
                  <a:scrgbClr r="0" g="0" b="0">
                    <a:alpha val="0"/>
                  </a:scrgbClr>
                </a:highlight>
                <a:latin typeface="Arial" pitchFamily="18"/>
                <a:ea typeface="Arial Unicode MS" pitchFamily="2"/>
                <a:cs typeface="Arial Unicode MS" pitchFamily="2"/>
              </a:rPr>
              <a:t>Beta-delayed neutron spectrum is needed to complete the “beta strength function” when the decay populates neutron-unbound states</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BELEN-62 is an upgrade to BELEN-48 introducing spectrometric capabilities. Efficiency &gt; 50% up to 4 MeV. Nearly flat response up to 4 MeV!</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Expected to be implemented for demonstration by 2025.</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BELEN-62 will allow research in different european facilities, for instance: ISOLDE, JYFL, GANIL, FAIR</a:t>
            </a:r>
          </a:p>
        </p:txBody>
      </p:sp>
      <p:sp>
        <p:nvSpPr>
          <p:cNvPr id="5" name="TextBox 4"/>
          <p:cNvSpPr txBox="1"/>
          <p:nvPr/>
        </p:nvSpPr>
        <p:spPr>
          <a:xfrm>
            <a:off x="168166" y="2285156"/>
            <a:ext cx="4285103" cy="693541"/>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defRPr sz="1500"/>
            </a:pPr>
            <a:r>
              <a:rPr lang="en-none" sz="1379" b="1">
                <a:solidFill>
                  <a:srgbClr val="C9211E"/>
                </a:solidFill>
                <a:latin typeface="Arial" pitchFamily="18"/>
                <a:ea typeface="Arial Unicode MS" pitchFamily="2"/>
                <a:cs typeface="Arial Unicode MS" pitchFamily="2"/>
              </a:rPr>
              <a:t>Mid-term future (~5y)</a:t>
            </a:r>
          </a:p>
          <a:p>
            <a:pPr defTabSz="840791" fontAlgn="auto" hangingPunct="0">
              <a:spcBef>
                <a:spcPts val="0"/>
              </a:spcBef>
              <a:spcAft>
                <a:spcPts val="0"/>
              </a:spcAft>
              <a:defRPr sz="1500"/>
            </a:pPr>
            <a:r>
              <a:rPr lang="en-none" sz="1379">
                <a:solidFill>
                  <a:srgbClr val="3F51B5"/>
                </a:solidFill>
                <a:latin typeface="Arial" pitchFamily="18"/>
                <a:ea typeface="Arial Unicode MS" pitchFamily="2"/>
                <a:cs typeface="Arial Unicode MS" pitchFamily="2"/>
              </a:rPr>
              <a:t>Study of (alpha,n) reactions at national</a:t>
            </a:r>
          </a:p>
          <a:p>
            <a:pPr defTabSz="840791" fontAlgn="auto" hangingPunct="0">
              <a:spcBef>
                <a:spcPts val="0"/>
              </a:spcBef>
              <a:spcAft>
                <a:spcPts val="0"/>
              </a:spcAft>
              <a:defRPr sz="1500"/>
            </a:pPr>
            <a:r>
              <a:rPr lang="en-none" sz="1379">
                <a:solidFill>
                  <a:srgbClr val="3F51B5"/>
                </a:solidFill>
                <a:latin typeface="Arial" pitchFamily="18"/>
                <a:ea typeface="Arial Unicode MS" pitchFamily="2"/>
                <a:cs typeface="Arial Unicode MS" pitchFamily="2"/>
              </a:rPr>
              <a:t>ICTS: MANY project</a:t>
            </a:r>
          </a:p>
        </p:txBody>
      </p:sp>
      <p:sp>
        <p:nvSpPr>
          <p:cNvPr id="6" name="TextBox 5"/>
          <p:cNvSpPr txBox="1"/>
          <p:nvPr/>
        </p:nvSpPr>
        <p:spPr>
          <a:xfrm>
            <a:off x="71502" y="2977546"/>
            <a:ext cx="4797352" cy="1221955"/>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buSzPct val="45000"/>
              <a:buFont typeface="StarSymbol"/>
              <a:buChar char="●"/>
              <a:defRPr sz="1400"/>
            </a:pPr>
            <a:r>
              <a:rPr lang="en-none" sz="1287" i="1" dirty="0">
                <a:solidFill>
                  <a:srgbClr val="000000"/>
                </a:solidFill>
                <a:latin typeface="Arial" pitchFamily="18"/>
                <a:ea typeface="Arial Unicode MS" pitchFamily="2"/>
                <a:cs typeface="Arial Unicode MS" pitchFamily="2"/>
              </a:rPr>
              <a:t>(alpha,n) reactions play an important role in nuclear astrophysics, astroparticle physics and nuclear technologies.</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MiniBELEN-10A is a modular neutron counter for (alpha,n) reactions, flat efficiency (7%) up to 8MeV.</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MANY project aims to conduct measurements using alpha beams produced at CMAM (Madrid) and CNA (Sevilla).</a:t>
            </a:r>
          </a:p>
        </p:txBody>
      </p:sp>
      <p:pic>
        <p:nvPicPr>
          <p:cNvPr id="7" name="Picture 6">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3083255" y="5357561"/>
            <a:ext cx="1101352" cy="630620"/>
          </a:xfrm>
          <a:prstGeom prst="rect">
            <a:avLst/>
          </a:prstGeom>
          <a:noFill/>
          <a:ln>
            <a:noFill/>
          </a:ln>
        </p:spPr>
      </p:pic>
      <p:grpSp>
        <p:nvGrpSpPr>
          <p:cNvPr id="8" name="Group 7"/>
          <p:cNvGrpSpPr/>
          <p:nvPr/>
        </p:nvGrpSpPr>
        <p:grpSpPr>
          <a:xfrm>
            <a:off x="252248" y="4870941"/>
            <a:ext cx="2942897" cy="1656496"/>
            <a:chOff x="274320" y="5117760"/>
            <a:chExt cx="3200400" cy="1801439"/>
          </a:xfrm>
        </p:grpSpPr>
        <p:pic>
          <p:nvPicPr>
            <p:cNvPr id="9" name="Picture 8">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274320" y="5117760"/>
              <a:ext cx="3200400" cy="1801439"/>
            </a:xfrm>
            <a:prstGeom prst="rect">
              <a:avLst/>
            </a:prstGeom>
            <a:noFill/>
            <a:ln>
              <a:noFill/>
            </a:ln>
          </p:spPr>
        </p:pic>
        <p:sp>
          <p:nvSpPr>
            <p:cNvPr id="10" name="TextBox 9"/>
            <p:cNvSpPr txBox="1"/>
            <p:nvPr/>
          </p:nvSpPr>
          <p:spPr>
            <a:xfrm>
              <a:off x="822960" y="5137200"/>
              <a:ext cx="2450445" cy="311995"/>
            </a:xfrm>
            <a:prstGeom prst="rect">
              <a:avLst/>
            </a:prstGeom>
            <a:noFill/>
            <a:ln>
              <a:noFill/>
            </a:ln>
          </p:spPr>
          <p:txBody>
            <a:bodyPr vert="horz" wrap="none" lIns="82759" tIns="41379" rIns="82759" bIns="41379" anchorCtr="0" compatLnSpc="0">
              <a:spAutoFit/>
            </a:bodyPr>
            <a:lstStyle/>
            <a:p>
              <a:pPr defTabSz="840791" fontAlgn="auto" hangingPunct="0">
                <a:spcBef>
                  <a:spcPts val="0"/>
                </a:spcBef>
                <a:spcAft>
                  <a:spcPts val="0"/>
                </a:spcAft>
                <a:defRPr sz="1500"/>
              </a:pPr>
              <a:r>
                <a:rPr lang="en-none" sz="1379">
                  <a:solidFill>
                    <a:srgbClr val="FAFAFA"/>
                  </a:solidFill>
                  <a:effectLst>
                    <a:outerShdw dist="17961" dir="2700000">
                      <a:scrgbClr r="0" g="0" b="0"/>
                    </a:outerShdw>
                  </a:effectLst>
                  <a:latin typeface="Arial" pitchFamily="18"/>
                  <a:ea typeface="Arial Unicode MS" pitchFamily="2"/>
                  <a:cs typeface="Arial Unicode MS" pitchFamily="2"/>
                </a:rPr>
                <a:t>miniBELEN-10A @ CMAM</a:t>
              </a:r>
            </a:p>
          </p:txBody>
        </p:sp>
      </p:grpSp>
      <p:sp>
        <p:nvSpPr>
          <p:cNvPr id="11" name="TextBox 10"/>
          <p:cNvSpPr txBox="1"/>
          <p:nvPr/>
        </p:nvSpPr>
        <p:spPr>
          <a:xfrm>
            <a:off x="4901959" y="3247217"/>
            <a:ext cx="3800501" cy="490216"/>
          </a:xfrm>
          <a:prstGeom prst="rect">
            <a:avLst/>
          </a:prstGeom>
          <a:noFill/>
          <a:ln>
            <a:noFill/>
          </a:ln>
        </p:spPr>
        <p:txBody>
          <a:bodyPr vert="horz" wrap="none" lIns="82759" tIns="41379" rIns="82759" bIns="41379" anchorCtr="0" compatLnSpc="0">
            <a:spAutoFit/>
          </a:bodyPr>
          <a:lstStyle/>
          <a:p>
            <a:pPr defTabSz="840791" fontAlgn="auto" hangingPunct="0">
              <a:spcBef>
                <a:spcPts val="0"/>
              </a:spcBef>
              <a:spcAft>
                <a:spcPts val="0"/>
              </a:spcAft>
              <a:defRPr sz="1500"/>
            </a:pPr>
            <a:r>
              <a:rPr lang="en-none" sz="1379" b="1">
                <a:solidFill>
                  <a:srgbClr val="C9211E"/>
                </a:solidFill>
                <a:latin typeface="Arial" pitchFamily="18"/>
                <a:ea typeface="Arial Unicode MS" pitchFamily="2"/>
                <a:cs typeface="Arial Unicode MS" pitchFamily="2"/>
              </a:rPr>
              <a:t>Long-term future (~5-15y)</a:t>
            </a:r>
          </a:p>
          <a:p>
            <a:pPr defTabSz="840791" fontAlgn="auto" hangingPunct="0">
              <a:spcBef>
                <a:spcPts val="0"/>
              </a:spcBef>
              <a:spcAft>
                <a:spcPts val="0"/>
              </a:spcAft>
              <a:defRPr sz="1500"/>
            </a:pPr>
            <a:r>
              <a:rPr lang="en-none" sz="1379">
                <a:solidFill>
                  <a:srgbClr val="3F51B5"/>
                </a:solidFill>
                <a:latin typeface="Arial" pitchFamily="18"/>
                <a:ea typeface="Arial Unicode MS" pitchFamily="2"/>
                <a:cs typeface="Arial Unicode MS" pitchFamily="2"/>
              </a:rPr>
              <a:t>A free-neutron target for storage rings: NSTAR</a:t>
            </a:r>
          </a:p>
        </p:txBody>
      </p:sp>
      <p:sp>
        <p:nvSpPr>
          <p:cNvPr id="12" name="TextBox 11"/>
          <p:cNvSpPr txBox="1"/>
          <p:nvPr/>
        </p:nvSpPr>
        <p:spPr>
          <a:xfrm>
            <a:off x="4868854" y="3693451"/>
            <a:ext cx="3987863" cy="2360343"/>
          </a:xfrm>
          <a:prstGeom prst="rect">
            <a:avLst/>
          </a:prstGeom>
          <a:noFill/>
          <a:ln>
            <a:noFill/>
          </a:ln>
        </p:spPr>
        <p:txBody>
          <a:bodyPr vert="horz" wrap="square" lIns="82759" tIns="41379" rIns="82759" bIns="41379" anchorCtr="0" compatLnSpc="0">
            <a:spAutoFit/>
          </a:bodyPr>
          <a:lstStyle/>
          <a:p>
            <a:pPr defTabSz="840791" fontAlgn="auto" hangingPunct="0">
              <a:spcBef>
                <a:spcPts val="0"/>
              </a:spcBef>
              <a:spcAft>
                <a:spcPts val="0"/>
              </a:spcAft>
              <a:buSzPct val="45000"/>
              <a:buFont typeface="StarSymbol"/>
              <a:buChar char="●"/>
              <a:defRPr sz="1400"/>
            </a:pPr>
            <a:r>
              <a:rPr lang="en-none" sz="1287" i="1" dirty="0">
                <a:solidFill>
                  <a:srgbClr val="000000"/>
                </a:solidFill>
                <a:latin typeface="Arial" pitchFamily="18"/>
                <a:ea typeface="Arial Unicode MS" pitchFamily="2"/>
                <a:cs typeface="Arial Unicode MS" pitchFamily="2"/>
              </a:rPr>
              <a:t>Combination of storage rings with a free-neutron target may provide a unique tool for direct measurements of (n,g) CS in neutron-rich nuclei.</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This concept has been already proposed using nuclear reactors and spallation sources.</a:t>
            </a:r>
          </a:p>
          <a:p>
            <a:pPr defTabSz="840791" fontAlgn="auto" hangingPunct="0">
              <a:spcBef>
                <a:spcPts val="0"/>
              </a:spcBef>
              <a:spcAft>
                <a:spcPts val="0"/>
              </a:spcAft>
              <a:buSzPct val="45000"/>
              <a:buFont typeface="StarSymbol"/>
              <a:buChar char="●"/>
              <a:defRPr sz="1400"/>
            </a:pPr>
            <a:r>
              <a:rPr lang="en-none" sz="1287" dirty="0">
                <a:solidFill>
                  <a:srgbClr val="000000"/>
                </a:solidFill>
                <a:latin typeface="Arial" pitchFamily="18"/>
                <a:ea typeface="Arial Unicode MS" pitchFamily="2"/>
                <a:cs typeface="Arial Unicode MS" pitchFamily="2"/>
              </a:rPr>
              <a:t> NSTAR concept: alternative implementation of the neutron target based compact sources and thermal/cold neutron technology.</a:t>
            </a:r>
          </a:p>
          <a:p>
            <a:pPr defTabSz="840791" fontAlgn="auto" hangingPunct="0">
              <a:spcBef>
                <a:spcPts val="0"/>
              </a:spcBef>
              <a:spcAft>
                <a:spcPts val="0"/>
              </a:spcAft>
              <a:buSzPct val="45000"/>
              <a:buFont typeface="StarSymbol"/>
              <a:buChar char="●"/>
              <a:defRPr sz="1400"/>
            </a:pPr>
            <a:r>
              <a:rPr lang="en-none" sz="1287" dirty="0">
                <a:solidFill>
                  <a:prstClr val="black"/>
                </a:solidFill>
                <a:latin typeface="Arial" pitchFamily="18"/>
                <a:ea typeface="Arial Unicode MS" pitchFamily="2"/>
                <a:cs typeface="Arial Unicode MS" pitchFamily="2"/>
              </a:rPr>
              <a:t>ERC Synergy Grant Proposal in preparation:</a:t>
            </a:r>
          </a:p>
          <a:p>
            <a:pPr defTabSz="840791" fontAlgn="auto" hangingPunct="0">
              <a:spcBef>
                <a:spcPts val="0"/>
              </a:spcBef>
              <a:spcAft>
                <a:spcPts val="0"/>
              </a:spcAft>
              <a:defRPr sz="1400"/>
            </a:pPr>
            <a:r>
              <a:rPr lang="en-none" sz="1287" dirty="0">
                <a:solidFill>
                  <a:prstClr val="black"/>
                </a:solidFill>
                <a:latin typeface="Arial" pitchFamily="18"/>
                <a:ea typeface="Arial Unicode MS" pitchFamily="2"/>
                <a:cs typeface="Arial Unicode MS" pitchFamily="2"/>
              </a:rPr>
              <a:t>  - C. Domingo-Pardo &amp; A. Tarifeno-Saldivia (IFIC)</a:t>
            </a:r>
          </a:p>
          <a:p>
            <a:pPr defTabSz="840791" fontAlgn="auto" hangingPunct="0">
              <a:spcBef>
                <a:spcPts val="0"/>
              </a:spcBef>
              <a:spcAft>
                <a:spcPts val="0"/>
              </a:spcAft>
              <a:defRPr sz="1400"/>
            </a:pPr>
            <a:r>
              <a:rPr lang="en-none" sz="1287" dirty="0">
                <a:solidFill>
                  <a:prstClr val="black"/>
                </a:solidFill>
                <a:latin typeface="Arial" pitchFamily="18"/>
                <a:ea typeface="Arial Unicode MS" pitchFamily="2"/>
                <a:cs typeface="Arial Unicode MS" pitchFamily="2"/>
              </a:rPr>
              <a:t>  - I. Dillmann (TRIUMF)</a:t>
            </a:r>
          </a:p>
          <a:p>
            <a:pPr defTabSz="840791" fontAlgn="auto" hangingPunct="0">
              <a:spcBef>
                <a:spcPts val="0"/>
              </a:spcBef>
              <a:spcAft>
                <a:spcPts val="0"/>
              </a:spcAft>
              <a:defRPr sz="1400"/>
            </a:pPr>
            <a:r>
              <a:rPr lang="en-none" sz="1287" dirty="0">
                <a:solidFill>
                  <a:prstClr val="black"/>
                </a:solidFill>
                <a:latin typeface="Arial" pitchFamily="18"/>
                <a:ea typeface="Arial Unicode MS" pitchFamily="2"/>
                <a:cs typeface="Arial Unicode MS" pitchFamily="2"/>
              </a:rPr>
              <a:t>  - Y. A. Litvinov (GSI)</a:t>
            </a:r>
          </a:p>
        </p:txBody>
      </p:sp>
      <p:sp>
        <p:nvSpPr>
          <p:cNvPr id="13" name="Freeform 12"/>
          <p:cNvSpPr/>
          <p:nvPr/>
        </p:nvSpPr>
        <p:spPr>
          <a:xfrm>
            <a:off x="4792717" y="3191932"/>
            <a:ext cx="4204138" cy="319514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0">
            <a:solidFill>
              <a:srgbClr val="01579B"/>
            </a:solidFill>
            <a:prstDash val="solid"/>
          </a:ln>
        </p:spPr>
        <p:txBody>
          <a:bodyPr wrap="none" lIns="82759" tIns="41379" rIns="82759" bIns="41379" anchor="ctr" anchorCtr="0" compatLnSpc="0">
            <a:noAutofit/>
          </a:bodyPr>
          <a:lstStyle/>
          <a:p>
            <a:pPr defTabSz="840791" fontAlgn="auto" hangingPunct="0">
              <a:spcBef>
                <a:spcPts val="0"/>
              </a:spcBef>
              <a:spcAft>
                <a:spcPts val="0"/>
              </a:spcAft>
            </a:pPr>
            <a:endParaRPr lang="en-none" sz="1655">
              <a:solidFill>
                <a:prstClr val="black"/>
              </a:solidFill>
              <a:latin typeface="Arial" pitchFamily="18"/>
              <a:ea typeface="Arial Unicode MS" pitchFamily="2"/>
              <a:cs typeface="Arial Unicode MS" pitchFamily="2"/>
            </a:endParaRPr>
          </a:p>
        </p:txBody>
      </p:sp>
    </p:spTree>
    <p:extLst>
      <p:ext uri="{BB962C8B-B14F-4D97-AF65-F5344CB8AC3E}">
        <p14:creationId xmlns:p14="http://schemas.microsoft.com/office/powerpoint/2010/main" val="3402829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5"/>
          <p:cNvSpPr/>
          <p:nvPr/>
        </p:nvSpPr>
        <p:spPr>
          <a:xfrm>
            <a:off x="0" y="164954"/>
            <a:ext cx="9143834" cy="1015283"/>
          </a:xfrm>
          <a:prstGeom prst="rect">
            <a:avLst/>
          </a:prstGeom>
          <a:solidFill>
            <a:srgbClr val="FFFF00"/>
          </a:solidFill>
          <a:ln w="0">
            <a:noFill/>
          </a:ln>
        </p:spPr>
        <p:style>
          <a:lnRef idx="0">
            <a:scrgbClr r="0" g="0" b="0"/>
          </a:lnRef>
          <a:fillRef idx="0">
            <a:scrgbClr r="0" g="0" b="0"/>
          </a:fillRef>
          <a:effectRef idx="0">
            <a:scrgbClr r="0" g="0" b="0"/>
          </a:effectRef>
          <a:fontRef idx="minor"/>
        </p:style>
        <p:txBody>
          <a:bodyPr lIns="82759" tIns="41379" rIns="82759" bIns="41379" anchor="ctr">
            <a:noAutofit/>
          </a:bodyPr>
          <a:lstStyle/>
          <a:p>
            <a:pPr algn="ctr" defTabSz="840791" fontAlgn="auto">
              <a:spcBef>
                <a:spcPts val="0"/>
              </a:spcBef>
              <a:spcAft>
                <a:spcPts val="0"/>
              </a:spcAft>
            </a:pPr>
            <a:r>
              <a:rPr lang="es-ES_tradnl" sz="3421" b="1" spc="-1" dirty="0">
                <a:solidFill>
                  <a:srgbClr val="000000"/>
                </a:solidFill>
                <a:latin typeface="Calibri"/>
              </a:rPr>
              <a:t>New </a:t>
            </a:r>
            <a:r>
              <a:rPr lang="es-ES_tradnl" sz="3421" b="1" spc="-1" dirty="0" err="1">
                <a:solidFill>
                  <a:srgbClr val="000000"/>
                </a:solidFill>
                <a:latin typeface="Calibri"/>
              </a:rPr>
              <a:t>detection</a:t>
            </a:r>
            <a:r>
              <a:rPr lang="es-ES_tradnl" sz="3421" b="1" spc="-1" dirty="0">
                <a:solidFill>
                  <a:srgbClr val="000000"/>
                </a:solidFill>
                <a:latin typeface="Calibri"/>
              </a:rPr>
              <a:t> </a:t>
            </a:r>
            <a:r>
              <a:rPr lang="es-ES_tradnl" sz="3421" b="1" spc="-1" dirty="0" err="1">
                <a:solidFill>
                  <a:srgbClr val="000000"/>
                </a:solidFill>
                <a:latin typeface="Calibri"/>
              </a:rPr>
              <a:t>systems</a:t>
            </a:r>
            <a:r>
              <a:rPr lang="es-ES_tradnl" sz="3421" b="1" spc="-1" dirty="0">
                <a:solidFill>
                  <a:srgbClr val="000000"/>
                </a:solidFill>
                <a:latin typeface="Calibri"/>
              </a:rPr>
              <a:t> and </a:t>
            </a:r>
            <a:r>
              <a:rPr lang="es-ES_tradnl" sz="3421" b="1" spc="-1" dirty="0" err="1">
                <a:solidFill>
                  <a:srgbClr val="000000"/>
                </a:solidFill>
                <a:latin typeface="Calibri"/>
              </a:rPr>
              <a:t>prospects</a:t>
            </a:r>
            <a:r>
              <a:rPr lang="es-ES_tradnl" sz="3421" b="1" spc="-1" dirty="0">
                <a:solidFill>
                  <a:srgbClr val="000000"/>
                </a:solidFill>
                <a:latin typeface="Calibri"/>
              </a:rPr>
              <a:t> </a:t>
            </a:r>
            <a:r>
              <a:rPr lang="es-ES_tradnl" sz="3421" b="1" spc="-1" dirty="0" err="1">
                <a:solidFill>
                  <a:srgbClr val="000000"/>
                </a:solidFill>
                <a:latin typeface="Calibri"/>
              </a:rPr>
              <a:t>for</a:t>
            </a:r>
            <a:r>
              <a:rPr lang="es-ES_tradnl" sz="3421" b="1" spc="-1" dirty="0">
                <a:solidFill>
                  <a:srgbClr val="000000"/>
                </a:solidFill>
                <a:latin typeface="Calibri"/>
              </a:rPr>
              <a:t> TOF </a:t>
            </a:r>
            <a:r>
              <a:rPr lang="es-ES_tradnl" sz="3421" b="1" spc="-1" dirty="0" err="1">
                <a:solidFill>
                  <a:srgbClr val="000000"/>
                </a:solidFill>
                <a:latin typeface="Calibri"/>
              </a:rPr>
              <a:t>measurements</a:t>
            </a:r>
            <a:r>
              <a:rPr lang="es-ES_tradnl" sz="3421" b="1" spc="-1" dirty="0">
                <a:solidFill>
                  <a:srgbClr val="000000"/>
                </a:solidFill>
                <a:latin typeface="Calibri"/>
              </a:rPr>
              <a:t> of </a:t>
            </a:r>
            <a:r>
              <a:rPr lang="es-ES_tradnl" sz="3421" b="1" spc="-1" dirty="0" smtClean="0">
                <a:solidFill>
                  <a:srgbClr val="000000"/>
                </a:solidFill>
                <a:latin typeface="Calibri"/>
              </a:rPr>
              <a:t>s-</a:t>
            </a:r>
            <a:r>
              <a:rPr lang="es-ES_tradnl" sz="3421" b="1" spc="-1" dirty="0" err="1" smtClean="0">
                <a:solidFill>
                  <a:srgbClr val="000000"/>
                </a:solidFill>
                <a:latin typeface="Calibri"/>
              </a:rPr>
              <a:t>process</a:t>
            </a:r>
            <a:r>
              <a:rPr lang="es-ES_tradnl" sz="3421" b="1" spc="-1" dirty="0" smtClean="0">
                <a:solidFill>
                  <a:srgbClr val="000000"/>
                </a:solidFill>
                <a:latin typeface="Calibri"/>
              </a:rPr>
              <a:t> </a:t>
            </a:r>
            <a:r>
              <a:rPr lang="es-ES_tradnl" sz="3200" b="1" spc="-1" dirty="0" smtClean="0">
                <a:solidFill>
                  <a:srgbClr val="000000"/>
                </a:solidFill>
                <a:latin typeface="Calibri"/>
              </a:rPr>
              <a:t>(</a:t>
            </a:r>
            <a:r>
              <a:rPr lang="es-ES_tradnl" sz="3200" b="1" spc="-1" dirty="0" err="1" smtClean="0">
                <a:solidFill>
                  <a:srgbClr val="000000"/>
                </a:solidFill>
                <a:latin typeface="Calibri"/>
              </a:rPr>
              <a:t>J.Balibrea</a:t>
            </a:r>
            <a:r>
              <a:rPr lang="es-ES_tradnl" sz="3200" b="1" spc="-1" dirty="0" smtClean="0">
                <a:solidFill>
                  <a:srgbClr val="000000"/>
                </a:solidFill>
                <a:latin typeface="Calibri"/>
              </a:rPr>
              <a:t>)</a:t>
            </a:r>
            <a:endParaRPr lang="en-US" sz="3200" b="1" spc="-1" dirty="0">
              <a:solidFill>
                <a:prstClr val="black"/>
              </a:solidFill>
              <a:latin typeface="Arial"/>
            </a:endParaRPr>
          </a:p>
        </p:txBody>
      </p:sp>
      <p:sp>
        <p:nvSpPr>
          <p:cNvPr id="50" name="CuadroTexto 3"/>
          <p:cNvSpPr/>
          <p:nvPr/>
        </p:nvSpPr>
        <p:spPr>
          <a:xfrm>
            <a:off x="6820635" y="3066471"/>
            <a:ext cx="434979" cy="360497"/>
          </a:xfrm>
          <a:prstGeom prst="rect">
            <a:avLst/>
          </a:prstGeom>
          <a:noFill/>
          <a:ln w="0">
            <a:noFill/>
          </a:ln>
        </p:spPr>
        <p:style>
          <a:lnRef idx="0">
            <a:scrgbClr r="0" g="0" b="0"/>
          </a:lnRef>
          <a:fillRef idx="0">
            <a:scrgbClr r="0" g="0" b="0"/>
          </a:fillRef>
          <a:effectRef idx="0">
            <a:scrgbClr r="0" g="0" b="0"/>
          </a:effectRef>
          <a:fontRef idx="minor"/>
        </p:style>
      </p:sp>
      <p:pic>
        <p:nvPicPr>
          <p:cNvPr id="51" name="Picture 50"/>
          <p:cNvPicPr/>
          <p:nvPr/>
        </p:nvPicPr>
        <p:blipFill>
          <a:blip r:embed="rId3"/>
          <a:stretch/>
        </p:blipFill>
        <p:spPr>
          <a:xfrm>
            <a:off x="3258372" y="1215989"/>
            <a:ext cx="5885793" cy="3297103"/>
          </a:xfrm>
          <a:prstGeom prst="rect">
            <a:avLst/>
          </a:prstGeom>
          <a:ln w="0">
            <a:noFill/>
          </a:ln>
        </p:spPr>
      </p:pic>
      <p:sp>
        <p:nvSpPr>
          <p:cNvPr id="52" name="TextBox 51"/>
          <p:cNvSpPr txBox="1"/>
          <p:nvPr/>
        </p:nvSpPr>
        <p:spPr>
          <a:xfrm>
            <a:off x="0" y="4579299"/>
            <a:ext cx="9144166" cy="2018648"/>
          </a:xfrm>
          <a:prstGeom prst="rect">
            <a:avLst/>
          </a:prstGeom>
          <a:noFill/>
          <a:ln w="0">
            <a:noFill/>
          </a:ln>
        </p:spPr>
        <p:txBody>
          <a:bodyPr lIns="82759" tIns="41379" rIns="82759" bIns="41379" anchor="t">
            <a:noAutofit/>
          </a:bodyPr>
          <a:lstStyle/>
          <a:p>
            <a:pPr algn="ctr" defTabSz="840791" fontAlgn="auto">
              <a:spcBef>
                <a:spcPts val="1095"/>
              </a:spcBef>
              <a:spcAft>
                <a:spcPts val="912"/>
              </a:spcAft>
            </a:pPr>
            <a:r>
              <a:rPr lang="en-US" sz="1287" spc="-1" dirty="0">
                <a:solidFill>
                  <a:prstClr val="black"/>
                </a:solidFill>
                <a:latin typeface="Arial"/>
              </a:rPr>
              <a:t>There are </a:t>
            </a:r>
            <a:r>
              <a:rPr lang="en-US" sz="1287" b="1" spc="-1" dirty="0">
                <a:solidFill>
                  <a:prstClr val="black"/>
                </a:solidFill>
                <a:latin typeface="Arial"/>
              </a:rPr>
              <a:t>several</a:t>
            </a:r>
            <a:r>
              <a:rPr lang="en-US" sz="1287" spc="-1" dirty="0">
                <a:solidFill>
                  <a:prstClr val="black"/>
                </a:solidFill>
                <a:latin typeface="Arial"/>
              </a:rPr>
              <a:t> isotopes acting as </a:t>
            </a:r>
            <a:r>
              <a:rPr lang="en-US" sz="1287" b="1" spc="-1" dirty="0">
                <a:solidFill>
                  <a:srgbClr val="FF0000"/>
                </a:solidFill>
                <a:latin typeface="Arial"/>
              </a:rPr>
              <a:t>branching</a:t>
            </a:r>
            <a:r>
              <a:rPr lang="en-US" sz="1287" spc="-1" dirty="0">
                <a:solidFill>
                  <a:prstClr val="black"/>
                </a:solidFill>
                <a:latin typeface="Arial"/>
              </a:rPr>
              <a:t> points and other many as a </a:t>
            </a:r>
            <a:r>
              <a:rPr lang="en-US" sz="1287" b="1" spc="-1" dirty="0">
                <a:solidFill>
                  <a:srgbClr val="2A6099"/>
                </a:solidFill>
                <a:latin typeface="Arial"/>
              </a:rPr>
              <a:t>bottlenecks</a:t>
            </a:r>
            <a:r>
              <a:rPr lang="en-US" sz="1287" spc="-1" dirty="0">
                <a:solidFill>
                  <a:prstClr val="black"/>
                </a:solidFill>
                <a:latin typeface="Arial"/>
              </a:rPr>
              <a:t> conditioning </a:t>
            </a:r>
            <a:r>
              <a:rPr lang="en-US" sz="1287" b="1" spc="-1" dirty="0">
                <a:solidFill>
                  <a:prstClr val="black"/>
                </a:solidFill>
                <a:latin typeface="Arial"/>
              </a:rPr>
              <a:t>isotopic</a:t>
            </a:r>
            <a:r>
              <a:rPr lang="en-US" sz="1287" spc="-1" dirty="0">
                <a:solidFill>
                  <a:prstClr val="black"/>
                </a:solidFill>
                <a:latin typeface="Arial"/>
              </a:rPr>
              <a:t> production</a:t>
            </a:r>
          </a:p>
          <a:p>
            <a:pPr defTabSz="840791" fontAlgn="auto">
              <a:spcBef>
                <a:spcPts val="1095"/>
              </a:spcBef>
              <a:spcAft>
                <a:spcPts val="912"/>
              </a:spcAft>
            </a:pPr>
            <a:r>
              <a:rPr lang="en-US" sz="1287" b="1" spc="-1" dirty="0">
                <a:solidFill>
                  <a:prstClr val="black"/>
                </a:solidFill>
                <a:latin typeface="Arial"/>
                <a:ea typeface="Noto Sans CJK SC"/>
              </a:rPr>
              <a:t>Very challenging</a:t>
            </a:r>
            <a:r>
              <a:rPr lang="en-US" sz="1287" spc="-1" dirty="0">
                <a:solidFill>
                  <a:prstClr val="black"/>
                </a:solidFill>
                <a:latin typeface="Arial"/>
                <a:ea typeface="Noto Sans CJK SC"/>
              </a:rPr>
              <a:t> (</a:t>
            </a:r>
            <a:r>
              <a:rPr lang="en-US" sz="1287" spc="-1" dirty="0" err="1">
                <a:solidFill>
                  <a:prstClr val="black"/>
                </a:solidFill>
                <a:latin typeface="Arial"/>
                <a:ea typeface="Noto Sans CJK SC"/>
              </a:rPr>
              <a:t>n,</a:t>
            </a:r>
            <a:r>
              <a:rPr lang="en-US" sz="1287" spc="-1" dirty="0" err="1">
                <a:solidFill>
                  <a:prstClr val="black"/>
                </a:solidFill>
                <a:latin typeface="Times New Roman"/>
                <a:ea typeface="Times New Roman"/>
              </a:rPr>
              <a:t>γ</a:t>
            </a:r>
            <a:r>
              <a:rPr lang="en-US" sz="1287" spc="-1" dirty="0">
                <a:solidFill>
                  <a:prstClr val="black"/>
                </a:solidFill>
                <a:latin typeface="Arial"/>
                <a:ea typeface="Times New Roman"/>
              </a:rPr>
              <a:t>) measurements due to </a:t>
            </a:r>
            <a:r>
              <a:rPr lang="en-US" sz="1287" b="1" spc="-1" dirty="0">
                <a:solidFill>
                  <a:srgbClr val="2A6099"/>
                </a:solidFill>
                <a:latin typeface="Arial"/>
                <a:ea typeface="Times New Roman"/>
              </a:rPr>
              <a:t>Small</a:t>
            </a:r>
            <a:r>
              <a:rPr lang="en-US" sz="1287" spc="-1" dirty="0">
                <a:solidFill>
                  <a:prstClr val="black"/>
                </a:solidFill>
                <a:latin typeface="Arial"/>
                <a:ea typeface="Times New Roman"/>
              </a:rPr>
              <a:t> cross sections </a:t>
            </a:r>
            <a:r>
              <a:rPr lang="en-US" sz="1287" b="1" spc="-1" dirty="0">
                <a:solidFill>
                  <a:srgbClr val="FF0000"/>
                </a:solidFill>
                <a:latin typeface="Arial"/>
                <a:ea typeface="Times New Roman"/>
              </a:rPr>
              <a:t>Highly</a:t>
            </a:r>
            <a:r>
              <a:rPr lang="en-US" sz="1287" spc="-1" dirty="0">
                <a:solidFill>
                  <a:prstClr val="black"/>
                </a:solidFill>
                <a:latin typeface="Arial"/>
                <a:ea typeface="Times New Roman"/>
              </a:rPr>
              <a:t> radioactive (Non-existing)</a:t>
            </a:r>
            <a:endParaRPr lang="en-US" sz="1287" spc="-1" dirty="0">
              <a:solidFill>
                <a:prstClr val="black"/>
              </a:solidFill>
              <a:latin typeface="Arial"/>
            </a:endParaRPr>
          </a:p>
          <a:p>
            <a:pPr defTabSz="840791" fontAlgn="auto">
              <a:spcBef>
                <a:spcPts val="1095"/>
              </a:spcBef>
              <a:spcAft>
                <a:spcPts val="912"/>
              </a:spcAft>
            </a:pPr>
            <a:r>
              <a:rPr lang="en-US" sz="1287" spc="-1" dirty="0">
                <a:solidFill>
                  <a:prstClr val="black"/>
                </a:solidFill>
                <a:latin typeface="Arial"/>
                <a:ea typeface="Noto Sans CJK SC"/>
              </a:rPr>
              <a:t>(</a:t>
            </a:r>
            <a:r>
              <a:rPr lang="en-US" sz="1287" spc="-1" dirty="0" err="1">
                <a:solidFill>
                  <a:prstClr val="black"/>
                </a:solidFill>
                <a:latin typeface="Arial"/>
                <a:ea typeface="Noto Sans CJK SC"/>
              </a:rPr>
              <a:t>n,</a:t>
            </a:r>
            <a:r>
              <a:rPr lang="en-US" sz="1287" spc="-1" dirty="0" err="1">
                <a:solidFill>
                  <a:prstClr val="black"/>
                </a:solidFill>
                <a:latin typeface="Times New Roman"/>
                <a:ea typeface="Times New Roman"/>
              </a:rPr>
              <a:t>γ</a:t>
            </a:r>
            <a:r>
              <a:rPr lang="en-US" sz="1287" spc="-1" dirty="0">
                <a:solidFill>
                  <a:prstClr val="black"/>
                </a:solidFill>
                <a:latin typeface="Arial"/>
                <a:ea typeface="Times New Roman"/>
              </a:rPr>
              <a:t>) </a:t>
            </a:r>
            <a:r>
              <a:rPr lang="en-US" sz="1287" b="1" spc="-1" dirty="0" err="1">
                <a:solidFill>
                  <a:prstClr val="black"/>
                </a:solidFill>
                <a:latin typeface="Arial"/>
                <a:ea typeface="Times New Roman"/>
              </a:rPr>
              <a:t>ToF</a:t>
            </a:r>
            <a:r>
              <a:rPr lang="en-US" sz="1287" b="1" spc="-1" dirty="0">
                <a:solidFill>
                  <a:prstClr val="black"/>
                </a:solidFill>
                <a:latin typeface="Arial"/>
                <a:ea typeface="Times New Roman"/>
              </a:rPr>
              <a:t> measurements require</a:t>
            </a:r>
            <a:r>
              <a:rPr lang="en-US" sz="1287" spc="-1" dirty="0">
                <a:solidFill>
                  <a:prstClr val="black"/>
                </a:solidFill>
                <a:latin typeface="Arial"/>
                <a:ea typeface="Times New Roman"/>
              </a:rPr>
              <a:t> further developments to adapts for those key cases:</a:t>
            </a:r>
            <a:endParaRPr lang="en-US" sz="1287" spc="-1" dirty="0">
              <a:solidFill>
                <a:prstClr val="black"/>
              </a:solidFill>
              <a:latin typeface="Arial"/>
            </a:endParaRPr>
          </a:p>
          <a:p>
            <a:pPr marL="198612" indent="-198612" defTabSz="840791" fontAlgn="auto">
              <a:spcBef>
                <a:spcPts val="1095"/>
              </a:spcBef>
              <a:spcAft>
                <a:spcPts val="912"/>
              </a:spcAft>
              <a:buClr>
                <a:srgbClr val="000000"/>
              </a:buClr>
              <a:buSzPct val="45000"/>
              <a:buFont typeface="Wingdings" charset="2"/>
              <a:buChar char=""/>
            </a:pPr>
            <a:r>
              <a:rPr lang="en-US" sz="1287" b="1" spc="-1" dirty="0">
                <a:solidFill>
                  <a:prstClr val="black"/>
                </a:solidFill>
                <a:latin typeface="Arial"/>
                <a:ea typeface="Times New Roman"/>
              </a:rPr>
              <a:t>High luminosity</a:t>
            </a:r>
            <a:r>
              <a:rPr lang="en-US" sz="1287" spc="-1" dirty="0">
                <a:solidFill>
                  <a:prstClr val="black"/>
                </a:solidFill>
                <a:latin typeface="Arial"/>
                <a:ea typeface="Times New Roman"/>
              </a:rPr>
              <a:t> facilities with good time resolution → </a:t>
            </a:r>
            <a:r>
              <a:rPr lang="en-US" sz="1287" b="1" spc="-1" dirty="0" err="1">
                <a:solidFill>
                  <a:prstClr val="black"/>
                </a:solidFill>
                <a:latin typeface="Arial"/>
                <a:ea typeface="Times New Roman"/>
              </a:rPr>
              <a:t>n_TOF</a:t>
            </a:r>
            <a:r>
              <a:rPr lang="en-US" sz="1287" b="1" spc="-1" dirty="0">
                <a:solidFill>
                  <a:prstClr val="black"/>
                </a:solidFill>
                <a:latin typeface="Arial"/>
                <a:ea typeface="Times New Roman"/>
              </a:rPr>
              <a:t> EAR2</a:t>
            </a:r>
            <a:endParaRPr lang="en-US" sz="1287" spc="-1" dirty="0">
              <a:solidFill>
                <a:prstClr val="black"/>
              </a:solidFill>
              <a:latin typeface="Arial"/>
            </a:endParaRPr>
          </a:p>
          <a:p>
            <a:pPr marL="198612" indent="-198612" defTabSz="840791" fontAlgn="auto">
              <a:spcBef>
                <a:spcPts val="1095"/>
              </a:spcBef>
              <a:spcAft>
                <a:spcPts val="912"/>
              </a:spcAft>
              <a:buClr>
                <a:srgbClr val="000000"/>
              </a:buClr>
              <a:buSzPct val="45000"/>
              <a:buFont typeface="Wingdings" charset="2"/>
              <a:buChar char=""/>
            </a:pPr>
            <a:r>
              <a:rPr lang="en-US" sz="1287" b="1" spc="-1" dirty="0">
                <a:solidFill>
                  <a:prstClr val="black"/>
                </a:solidFill>
                <a:latin typeface="Arial"/>
                <a:ea typeface="Times New Roman"/>
              </a:rPr>
              <a:t>High sensitivity</a:t>
            </a:r>
            <a:r>
              <a:rPr lang="en-US" sz="1287" spc="-1" dirty="0">
                <a:solidFill>
                  <a:prstClr val="black"/>
                </a:solidFill>
                <a:latin typeface="Arial"/>
                <a:ea typeface="Times New Roman"/>
              </a:rPr>
              <a:t> </a:t>
            </a:r>
            <a:r>
              <a:rPr lang="en-US" sz="1287" spc="-1" dirty="0">
                <a:solidFill>
                  <a:prstClr val="black"/>
                </a:solidFill>
                <a:latin typeface="Arial"/>
                <a:ea typeface="Noto Sans CJK SC"/>
              </a:rPr>
              <a:t>(</a:t>
            </a:r>
            <a:r>
              <a:rPr lang="en-US" sz="1287" spc="-1" dirty="0" err="1">
                <a:solidFill>
                  <a:prstClr val="black"/>
                </a:solidFill>
                <a:latin typeface="Arial"/>
                <a:ea typeface="Noto Sans CJK SC"/>
              </a:rPr>
              <a:t>n,</a:t>
            </a:r>
            <a:r>
              <a:rPr lang="en-US" sz="1287" spc="-1" dirty="0" err="1">
                <a:solidFill>
                  <a:prstClr val="black"/>
                </a:solidFill>
                <a:latin typeface="Times New Roman"/>
                <a:ea typeface="Times New Roman"/>
              </a:rPr>
              <a:t>γ</a:t>
            </a:r>
            <a:r>
              <a:rPr lang="en-US" sz="1287" spc="-1" dirty="0">
                <a:solidFill>
                  <a:prstClr val="black"/>
                </a:solidFill>
                <a:latin typeface="Arial"/>
                <a:ea typeface="Times New Roman"/>
              </a:rPr>
              <a:t>) detection </a:t>
            </a:r>
            <a:r>
              <a:rPr lang="en-US" sz="1287" b="1" spc="-1" dirty="0">
                <a:solidFill>
                  <a:prstClr val="black"/>
                </a:solidFill>
                <a:latin typeface="Arial"/>
                <a:ea typeface="Times New Roman"/>
              </a:rPr>
              <a:t>setups</a:t>
            </a:r>
            <a:r>
              <a:rPr lang="en-US" sz="1287" spc="-1" dirty="0">
                <a:solidFill>
                  <a:prstClr val="black"/>
                </a:solidFill>
                <a:latin typeface="Arial"/>
                <a:ea typeface="Times New Roman"/>
              </a:rPr>
              <a:t> : </a:t>
            </a:r>
            <a:r>
              <a:rPr lang="en-US" sz="1287" spc="-1" dirty="0" err="1">
                <a:solidFill>
                  <a:prstClr val="black"/>
                </a:solidFill>
                <a:latin typeface="Arial"/>
                <a:ea typeface="Times New Roman"/>
              </a:rPr>
              <a:t>i</a:t>
            </a:r>
            <a:r>
              <a:rPr lang="en-US" sz="1287" spc="-1" dirty="0">
                <a:solidFill>
                  <a:prstClr val="black"/>
                </a:solidFill>
                <a:latin typeface="Arial"/>
                <a:ea typeface="Times New Roman"/>
              </a:rPr>
              <a:t>-TED, </a:t>
            </a:r>
            <a:r>
              <a:rPr lang="en-US" sz="1287" spc="-1" dirty="0" err="1">
                <a:solidFill>
                  <a:prstClr val="black"/>
                </a:solidFill>
                <a:latin typeface="Arial"/>
                <a:ea typeface="Times New Roman"/>
              </a:rPr>
              <a:t>sTED</a:t>
            </a:r>
            <a:r>
              <a:rPr lang="en-US" sz="1287" spc="-1" dirty="0">
                <a:solidFill>
                  <a:prstClr val="black"/>
                </a:solidFill>
                <a:latin typeface="Arial"/>
                <a:ea typeface="Times New Roman"/>
              </a:rPr>
              <a:t>, STAR</a:t>
            </a:r>
            <a:endParaRPr lang="en-US" sz="1287" spc="-1" dirty="0">
              <a:solidFill>
                <a:prstClr val="black"/>
              </a:solidFill>
              <a:latin typeface="Arial"/>
            </a:endParaRPr>
          </a:p>
        </p:txBody>
      </p:sp>
      <p:pic>
        <p:nvPicPr>
          <p:cNvPr id="53" name="Picture 52"/>
          <p:cNvPicPr/>
          <p:nvPr/>
        </p:nvPicPr>
        <p:blipFill>
          <a:blip r:embed="rId4"/>
          <a:stretch/>
        </p:blipFill>
        <p:spPr>
          <a:xfrm>
            <a:off x="172469" y="1241809"/>
            <a:ext cx="2980634" cy="2286455"/>
          </a:xfrm>
          <a:prstGeom prst="rect">
            <a:avLst/>
          </a:prstGeom>
          <a:ln w="0">
            <a:noFill/>
          </a:ln>
        </p:spPr>
      </p:pic>
      <p:sp>
        <p:nvSpPr>
          <p:cNvPr id="54" name="TextBox 53"/>
          <p:cNvSpPr txBox="1"/>
          <p:nvPr/>
        </p:nvSpPr>
        <p:spPr>
          <a:xfrm>
            <a:off x="0" y="3528264"/>
            <a:ext cx="3279890" cy="1067586"/>
          </a:xfrm>
          <a:prstGeom prst="rect">
            <a:avLst/>
          </a:prstGeom>
          <a:noFill/>
          <a:ln w="0">
            <a:noFill/>
          </a:ln>
        </p:spPr>
        <p:txBody>
          <a:bodyPr lIns="82759" tIns="41379" rIns="82759" bIns="41379" anchor="t">
            <a:noAutofit/>
          </a:bodyPr>
          <a:lstStyle/>
          <a:p>
            <a:pPr algn="ctr" defTabSz="840791" fontAlgn="auto">
              <a:spcBef>
                <a:spcPts val="1095"/>
              </a:spcBef>
              <a:spcAft>
                <a:spcPts val="912"/>
              </a:spcAft>
            </a:pPr>
            <a:r>
              <a:rPr lang="en-US" sz="1600" b="1" spc="-1" dirty="0">
                <a:solidFill>
                  <a:prstClr val="black"/>
                </a:solidFill>
                <a:latin typeface="arial"/>
              </a:rPr>
              <a:t>s-process</a:t>
            </a:r>
            <a:r>
              <a:rPr lang="en-US" sz="1600" spc="-1" dirty="0">
                <a:solidFill>
                  <a:prstClr val="black"/>
                </a:solidFill>
                <a:latin typeface="arial"/>
              </a:rPr>
              <a:t> is responsible of </a:t>
            </a:r>
            <a:r>
              <a:rPr lang="en-US" sz="1600" b="1" spc="-1" dirty="0">
                <a:solidFill>
                  <a:prstClr val="black"/>
                </a:solidFill>
                <a:latin typeface="arial"/>
              </a:rPr>
              <a:t>50%</a:t>
            </a:r>
            <a:r>
              <a:rPr lang="en-US" sz="1600" spc="-1" dirty="0">
                <a:solidFill>
                  <a:prstClr val="black"/>
                </a:solidFill>
                <a:latin typeface="arial"/>
              </a:rPr>
              <a:t> of isotopic abundances </a:t>
            </a:r>
            <a:r>
              <a:rPr lang="en-US" sz="1600" b="1" spc="-1" dirty="0" smtClean="0">
                <a:solidFill>
                  <a:prstClr val="black"/>
                </a:solidFill>
                <a:latin typeface="arial"/>
              </a:rPr>
              <a:t>A&gt;57</a:t>
            </a:r>
            <a:r>
              <a:rPr lang="en-US" sz="1600" spc="-1" dirty="0" smtClean="0">
                <a:solidFill>
                  <a:prstClr val="black"/>
                </a:solidFill>
                <a:latin typeface="arial"/>
              </a:rPr>
              <a:t>.</a:t>
            </a:r>
            <a:br>
              <a:rPr lang="en-US" sz="1600" spc="-1" dirty="0" smtClean="0">
                <a:solidFill>
                  <a:prstClr val="black"/>
                </a:solidFill>
                <a:latin typeface="arial"/>
              </a:rPr>
            </a:br>
            <a:r>
              <a:rPr lang="en-US" sz="1287" spc="-1" dirty="0" smtClean="0">
                <a:solidFill>
                  <a:prstClr val="black"/>
                </a:solidFill>
                <a:latin typeface="arial"/>
              </a:rPr>
              <a:t>This </a:t>
            </a:r>
            <a:r>
              <a:rPr lang="en-US" sz="1287" spc="-1" dirty="0">
                <a:solidFill>
                  <a:prstClr val="black"/>
                </a:solidFill>
                <a:latin typeface="arial"/>
              </a:rPr>
              <a:t>process </a:t>
            </a:r>
            <a:r>
              <a:rPr lang="en-US" sz="1287" b="1" spc="-1" dirty="0">
                <a:solidFill>
                  <a:prstClr val="black"/>
                </a:solidFill>
                <a:latin typeface="arial"/>
              </a:rPr>
              <a:t>takes place</a:t>
            </a:r>
            <a:r>
              <a:rPr lang="en-US" sz="1287" spc="-1" dirty="0">
                <a:solidFill>
                  <a:prstClr val="black"/>
                </a:solidFill>
                <a:latin typeface="arial"/>
              </a:rPr>
              <a:t> in </a:t>
            </a:r>
            <a:r>
              <a:rPr lang="en-US" sz="1287" b="1" spc="-1" dirty="0">
                <a:solidFill>
                  <a:prstClr val="black"/>
                </a:solidFill>
                <a:latin typeface="arial"/>
              </a:rPr>
              <a:t>A</a:t>
            </a:r>
            <a:r>
              <a:rPr lang="en-US" sz="1287" spc="-1" dirty="0">
                <a:solidFill>
                  <a:prstClr val="black"/>
                </a:solidFill>
                <a:latin typeface="arial"/>
              </a:rPr>
              <a:t>symptotic </a:t>
            </a:r>
            <a:r>
              <a:rPr lang="en-US" sz="1287" b="1" spc="-1" dirty="0">
                <a:solidFill>
                  <a:prstClr val="black"/>
                </a:solidFill>
                <a:latin typeface="arial"/>
              </a:rPr>
              <a:t>G</a:t>
            </a:r>
            <a:r>
              <a:rPr lang="en-US" sz="1287" spc="-1" dirty="0">
                <a:solidFill>
                  <a:prstClr val="black"/>
                </a:solidFill>
                <a:latin typeface="arial"/>
              </a:rPr>
              <a:t>iant </a:t>
            </a:r>
            <a:r>
              <a:rPr lang="en-US" sz="1287" b="1" spc="-1" dirty="0">
                <a:solidFill>
                  <a:prstClr val="black"/>
                </a:solidFill>
                <a:latin typeface="arial"/>
              </a:rPr>
              <a:t>B</a:t>
            </a:r>
            <a:r>
              <a:rPr lang="en-US" sz="1287" spc="-1" dirty="0">
                <a:solidFill>
                  <a:prstClr val="black"/>
                </a:solidFill>
                <a:latin typeface="arial"/>
              </a:rPr>
              <a:t>ranch stars during </a:t>
            </a:r>
            <a:r>
              <a:rPr lang="en-US" sz="1287" b="1" spc="-1" dirty="0">
                <a:solidFill>
                  <a:prstClr val="black"/>
                </a:solidFill>
                <a:latin typeface="arial"/>
              </a:rPr>
              <a:t>He-flashes</a:t>
            </a:r>
            <a:endParaRPr lang="en-US" sz="1287" spc="-1" dirty="0">
              <a:solidFill>
                <a:prstClr val="black"/>
              </a:solidFill>
              <a:latin typeface="arial"/>
            </a:endParaRPr>
          </a:p>
        </p:txBody>
      </p:sp>
      <p:pic>
        <p:nvPicPr>
          <p:cNvPr id="55" name="Picture 54"/>
          <p:cNvPicPr/>
          <p:nvPr/>
        </p:nvPicPr>
        <p:blipFill>
          <a:blip r:embed="rId5"/>
          <a:stretch/>
        </p:blipFill>
        <p:spPr>
          <a:xfrm>
            <a:off x="7360883" y="4940126"/>
            <a:ext cx="1047393" cy="690207"/>
          </a:xfrm>
          <a:prstGeom prst="rect">
            <a:avLst/>
          </a:prstGeom>
          <a:ln w="0">
            <a:noFill/>
          </a:ln>
        </p:spPr>
      </p:pic>
      <p:pic>
        <p:nvPicPr>
          <p:cNvPr id="56" name="Picture 55"/>
          <p:cNvPicPr/>
          <p:nvPr/>
        </p:nvPicPr>
        <p:blipFill>
          <a:blip r:embed="rId6"/>
          <a:stretch/>
        </p:blipFill>
        <p:spPr>
          <a:xfrm>
            <a:off x="8243090" y="4789506"/>
            <a:ext cx="901076" cy="901076"/>
          </a:xfrm>
          <a:prstGeom prst="rect">
            <a:avLst/>
          </a:prstGeom>
          <a:ln w="0">
            <a:noFill/>
          </a:ln>
        </p:spPr>
      </p:pic>
      <p:pic>
        <p:nvPicPr>
          <p:cNvPr id="57" name="Picture 56"/>
          <p:cNvPicPr/>
          <p:nvPr/>
        </p:nvPicPr>
        <p:blipFill>
          <a:blip r:embed="rId7"/>
          <a:stretch/>
        </p:blipFill>
        <p:spPr>
          <a:xfrm>
            <a:off x="6306207" y="5840540"/>
            <a:ext cx="1051034" cy="648166"/>
          </a:xfrm>
          <a:prstGeom prst="rect">
            <a:avLst/>
          </a:prstGeom>
          <a:ln w="0">
            <a:noFill/>
          </a:ln>
        </p:spPr>
      </p:pic>
      <p:pic>
        <p:nvPicPr>
          <p:cNvPr id="58" name="Google Shape;59;p13"/>
          <p:cNvPicPr/>
          <p:nvPr/>
        </p:nvPicPr>
        <p:blipFill>
          <a:blip r:embed="rId8"/>
          <a:stretch/>
        </p:blipFill>
        <p:spPr>
          <a:xfrm>
            <a:off x="0" y="585368"/>
            <a:ext cx="630621" cy="556138"/>
          </a:xfrm>
          <a:prstGeom prst="rect">
            <a:avLst/>
          </a:prstGeom>
          <a:ln w="0">
            <a:noFill/>
          </a:ln>
        </p:spPr>
      </p:pic>
    </p:spTree>
    <p:extLst>
      <p:ext uri="{BB962C8B-B14F-4D97-AF65-F5344CB8AC3E}">
        <p14:creationId xmlns:p14="http://schemas.microsoft.com/office/powerpoint/2010/main" val="27089146"/>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1"/>
          <p:cNvSpPr/>
          <p:nvPr/>
        </p:nvSpPr>
        <p:spPr>
          <a:xfrm>
            <a:off x="0" y="164954"/>
            <a:ext cx="9143834" cy="1015283"/>
          </a:xfrm>
          <a:prstGeom prst="rect">
            <a:avLst/>
          </a:prstGeom>
          <a:solidFill>
            <a:srgbClr val="FFFF00"/>
          </a:solidFill>
          <a:ln w="0">
            <a:noFill/>
          </a:ln>
        </p:spPr>
        <p:style>
          <a:lnRef idx="0">
            <a:scrgbClr r="0" g="0" b="0"/>
          </a:lnRef>
          <a:fillRef idx="0">
            <a:scrgbClr r="0" g="0" b="0"/>
          </a:fillRef>
          <a:effectRef idx="0">
            <a:scrgbClr r="0" g="0" b="0"/>
          </a:effectRef>
          <a:fontRef idx="minor"/>
        </p:style>
        <p:txBody>
          <a:bodyPr lIns="82759" tIns="41379" rIns="82759" bIns="41379" anchor="ctr">
            <a:noAutofit/>
          </a:bodyPr>
          <a:lstStyle/>
          <a:p>
            <a:pPr algn="ctr" defTabSz="840791" fontAlgn="auto">
              <a:spcBef>
                <a:spcPts val="0"/>
              </a:spcBef>
              <a:spcAft>
                <a:spcPts val="0"/>
              </a:spcAft>
            </a:pPr>
            <a:r>
              <a:rPr lang="es-ES_tradnl" sz="3421" b="1" spc="-1" dirty="0">
                <a:solidFill>
                  <a:srgbClr val="000000"/>
                </a:solidFill>
                <a:latin typeface="Calibri"/>
              </a:rPr>
              <a:t>New </a:t>
            </a:r>
            <a:r>
              <a:rPr lang="es-ES_tradnl" sz="3421" b="1" spc="-1" dirty="0" err="1">
                <a:solidFill>
                  <a:srgbClr val="000000"/>
                </a:solidFill>
                <a:latin typeface="Calibri"/>
              </a:rPr>
              <a:t>detection</a:t>
            </a:r>
            <a:r>
              <a:rPr lang="es-ES_tradnl" sz="3421" b="1" spc="-1" dirty="0">
                <a:solidFill>
                  <a:srgbClr val="000000"/>
                </a:solidFill>
                <a:latin typeface="Calibri"/>
              </a:rPr>
              <a:t> </a:t>
            </a:r>
            <a:r>
              <a:rPr lang="es-ES_tradnl" sz="3421" b="1" spc="-1" dirty="0" err="1">
                <a:solidFill>
                  <a:srgbClr val="000000"/>
                </a:solidFill>
                <a:latin typeface="Calibri"/>
              </a:rPr>
              <a:t>systems</a:t>
            </a:r>
            <a:r>
              <a:rPr lang="es-ES_tradnl" sz="3421" b="1" spc="-1" dirty="0">
                <a:solidFill>
                  <a:srgbClr val="000000"/>
                </a:solidFill>
                <a:latin typeface="Calibri"/>
              </a:rPr>
              <a:t> and </a:t>
            </a:r>
            <a:r>
              <a:rPr lang="es-ES_tradnl" sz="3421" b="1" spc="-1" dirty="0" err="1">
                <a:solidFill>
                  <a:srgbClr val="000000"/>
                </a:solidFill>
                <a:latin typeface="Calibri"/>
              </a:rPr>
              <a:t>prospects</a:t>
            </a:r>
            <a:r>
              <a:rPr lang="es-ES_tradnl" sz="3421" b="1" spc="-1" dirty="0">
                <a:solidFill>
                  <a:srgbClr val="000000"/>
                </a:solidFill>
                <a:latin typeface="Calibri"/>
              </a:rPr>
              <a:t> </a:t>
            </a:r>
            <a:r>
              <a:rPr lang="es-ES_tradnl" sz="3421" b="1" spc="-1" dirty="0" err="1">
                <a:solidFill>
                  <a:srgbClr val="000000"/>
                </a:solidFill>
                <a:latin typeface="Calibri"/>
              </a:rPr>
              <a:t>for</a:t>
            </a:r>
            <a:r>
              <a:rPr lang="es-ES_tradnl" sz="3421" b="1" spc="-1" dirty="0">
                <a:solidFill>
                  <a:srgbClr val="000000"/>
                </a:solidFill>
                <a:latin typeface="Calibri"/>
              </a:rPr>
              <a:t> TOF </a:t>
            </a:r>
            <a:r>
              <a:rPr lang="es-ES_tradnl" sz="3421" b="1" spc="-1" dirty="0" err="1">
                <a:solidFill>
                  <a:srgbClr val="000000"/>
                </a:solidFill>
                <a:latin typeface="Calibri"/>
              </a:rPr>
              <a:t>measurements</a:t>
            </a:r>
            <a:r>
              <a:rPr lang="es-ES_tradnl" sz="3421" b="1" spc="-1" dirty="0">
                <a:solidFill>
                  <a:srgbClr val="000000"/>
                </a:solidFill>
                <a:latin typeface="Calibri"/>
              </a:rPr>
              <a:t> of s-</a:t>
            </a:r>
            <a:r>
              <a:rPr lang="es-ES_tradnl" sz="3421" b="1" spc="-1" dirty="0" err="1">
                <a:solidFill>
                  <a:srgbClr val="000000"/>
                </a:solidFill>
                <a:latin typeface="Calibri"/>
              </a:rPr>
              <a:t>process</a:t>
            </a:r>
            <a:endParaRPr lang="en-US" sz="3421" b="1" spc="-1" dirty="0">
              <a:solidFill>
                <a:prstClr val="black"/>
              </a:solidFill>
              <a:latin typeface="Arial"/>
            </a:endParaRPr>
          </a:p>
        </p:txBody>
      </p:sp>
      <p:sp>
        <p:nvSpPr>
          <p:cNvPr id="60" name="CuadroTexto 1"/>
          <p:cNvSpPr/>
          <p:nvPr/>
        </p:nvSpPr>
        <p:spPr>
          <a:xfrm>
            <a:off x="6820635" y="3066471"/>
            <a:ext cx="434979" cy="360497"/>
          </a:xfrm>
          <a:prstGeom prst="rect">
            <a:avLst/>
          </a:prstGeom>
          <a:noFill/>
          <a:ln w="0">
            <a:noFill/>
          </a:ln>
        </p:spPr>
        <p:style>
          <a:lnRef idx="0">
            <a:scrgbClr r="0" g="0" b="0"/>
          </a:lnRef>
          <a:fillRef idx="0">
            <a:scrgbClr r="0" g="0" b="0"/>
          </a:fillRef>
          <a:effectRef idx="0">
            <a:scrgbClr r="0" g="0" b="0"/>
          </a:effectRef>
          <a:fontRef idx="minor"/>
        </p:style>
      </p:sp>
      <p:pic>
        <p:nvPicPr>
          <p:cNvPr id="61" name="Google Shape;452;p23"/>
          <p:cNvPicPr/>
          <p:nvPr/>
        </p:nvPicPr>
        <p:blipFill>
          <a:blip r:embed="rId3"/>
          <a:stretch/>
        </p:blipFill>
        <p:spPr>
          <a:xfrm>
            <a:off x="4204138" y="1215988"/>
            <a:ext cx="4878786" cy="2312276"/>
          </a:xfrm>
          <a:prstGeom prst="rect">
            <a:avLst/>
          </a:prstGeom>
          <a:ln w="0">
            <a:noFill/>
          </a:ln>
        </p:spPr>
      </p:pic>
      <p:pic>
        <p:nvPicPr>
          <p:cNvPr id="62" name="Google Shape;526;p25"/>
          <p:cNvPicPr/>
          <p:nvPr/>
        </p:nvPicPr>
        <p:blipFill>
          <a:blip r:embed="rId4"/>
          <a:srcRect l="10947" t="16581" r="22409" b="17628"/>
          <a:stretch/>
        </p:blipFill>
        <p:spPr>
          <a:xfrm>
            <a:off x="630621" y="1215988"/>
            <a:ext cx="2732690" cy="3597021"/>
          </a:xfrm>
          <a:prstGeom prst="rect">
            <a:avLst/>
          </a:prstGeom>
          <a:ln w="0">
            <a:noFill/>
          </a:ln>
        </p:spPr>
      </p:pic>
      <p:pic>
        <p:nvPicPr>
          <p:cNvPr id="63" name="Google Shape;705;p 1"/>
          <p:cNvPicPr/>
          <p:nvPr/>
        </p:nvPicPr>
        <p:blipFill>
          <a:blip r:embed="rId5"/>
          <a:stretch/>
        </p:blipFill>
        <p:spPr>
          <a:xfrm>
            <a:off x="5367393" y="3584540"/>
            <a:ext cx="3251090" cy="2256000"/>
          </a:xfrm>
          <a:prstGeom prst="rect">
            <a:avLst/>
          </a:prstGeom>
          <a:ln w="0">
            <a:noFill/>
          </a:ln>
        </p:spPr>
      </p:pic>
      <p:sp>
        <p:nvSpPr>
          <p:cNvPr id="64" name="Google Shape;539;p25"/>
          <p:cNvSpPr/>
          <p:nvPr/>
        </p:nvSpPr>
        <p:spPr>
          <a:xfrm>
            <a:off x="178428" y="4601478"/>
            <a:ext cx="4025710" cy="189651"/>
          </a:xfrm>
          <a:prstGeom prst="rect">
            <a:avLst/>
          </a:prstGeom>
          <a:solidFill>
            <a:srgbClr val="CFE2F3"/>
          </a:solidFill>
          <a:ln w="19050">
            <a:solidFill>
              <a:srgbClr val="333399"/>
            </a:solidFill>
            <a:round/>
          </a:ln>
        </p:spPr>
        <p:style>
          <a:lnRef idx="0">
            <a:scrgbClr r="0" g="0" b="0"/>
          </a:lnRef>
          <a:fillRef idx="0">
            <a:scrgbClr r="0" g="0" b="0"/>
          </a:fillRef>
          <a:effectRef idx="0">
            <a:scrgbClr r="0" g="0" b="0"/>
          </a:effectRef>
          <a:fontRef idx="minor"/>
        </p:style>
        <p:txBody>
          <a:bodyPr tIns="16883" bIns="16883" anchor="t">
            <a:spAutoFit/>
          </a:bodyPr>
          <a:lstStyle/>
          <a:p>
            <a:pPr defTabSz="840791" fontAlgn="auto">
              <a:spcBef>
                <a:spcPts val="0"/>
              </a:spcBef>
              <a:spcAft>
                <a:spcPts val="0"/>
              </a:spcAft>
              <a:tabLst>
                <a:tab pos="0" algn="l"/>
              </a:tabLst>
            </a:pPr>
            <a:r>
              <a:rPr lang="es" sz="1011" spc="-1">
                <a:solidFill>
                  <a:srgbClr val="000000"/>
                </a:solidFill>
                <a:latin typeface="Arial"/>
                <a:ea typeface="Arial"/>
              </a:rPr>
              <a:t>Lerendegui-Marco, J. et al., </a:t>
            </a:r>
            <a:r>
              <a:rPr lang="es" sz="1011" u="sng" spc="-1">
                <a:solidFill>
                  <a:srgbClr val="0097A7"/>
                </a:solidFill>
                <a:latin typeface="Arial"/>
                <a:ea typeface="Arial"/>
                <a:hlinkClick r:id="rId6"/>
              </a:rPr>
              <a:t>EPJ Web Conf. 279, 13001 (2023).</a:t>
            </a:r>
            <a:endParaRPr lang="en-US" sz="1011" spc="-1">
              <a:solidFill>
                <a:prstClr val="black"/>
              </a:solidFill>
              <a:latin typeface="Arial"/>
            </a:endParaRPr>
          </a:p>
        </p:txBody>
      </p:sp>
      <p:sp>
        <p:nvSpPr>
          <p:cNvPr id="65" name="Google Shape;606;p28"/>
          <p:cNvSpPr/>
          <p:nvPr/>
        </p:nvSpPr>
        <p:spPr>
          <a:xfrm>
            <a:off x="5719614" y="3354140"/>
            <a:ext cx="3363310" cy="175673"/>
          </a:xfrm>
          <a:prstGeom prst="rect">
            <a:avLst/>
          </a:prstGeom>
          <a:solidFill>
            <a:srgbClr val="CFE2F3"/>
          </a:solidFill>
          <a:ln w="19050">
            <a:solidFill>
              <a:srgbClr val="333399"/>
            </a:solidFill>
            <a:round/>
          </a:ln>
          <a:effectLst>
            <a:outerShdw blurRad="57240" dist="19080" dir="5400000" algn="bl" rotWithShape="0">
              <a:srgbClr val="000000">
                <a:alpha val="50000"/>
              </a:srgbClr>
            </a:outerShdw>
          </a:effectLst>
        </p:spPr>
        <p:style>
          <a:lnRef idx="0">
            <a:scrgbClr r="0" g="0" b="0"/>
          </a:lnRef>
          <a:fillRef idx="0">
            <a:scrgbClr r="0" g="0" b="0"/>
          </a:fillRef>
          <a:effectRef idx="0">
            <a:scrgbClr r="0" g="0" b="0"/>
          </a:effectRef>
          <a:fontRef idx="minor"/>
        </p:style>
        <p:txBody>
          <a:bodyPr lIns="0" tIns="16883" rIns="0" bIns="16883" anchor="t">
            <a:spAutoFit/>
          </a:bodyPr>
          <a:lstStyle/>
          <a:p>
            <a:pPr defTabSz="840791" fontAlgn="auto">
              <a:spcBef>
                <a:spcPts val="0"/>
              </a:spcBef>
              <a:spcAft>
                <a:spcPts val="0"/>
              </a:spcAft>
              <a:tabLst>
                <a:tab pos="0" algn="l"/>
              </a:tabLst>
            </a:pPr>
            <a:r>
              <a:rPr lang="es" sz="920" spc="-1">
                <a:solidFill>
                  <a:srgbClr val="000000"/>
                </a:solidFill>
                <a:latin typeface="Arial"/>
                <a:ea typeface="Arial"/>
              </a:rPr>
              <a:t>J. Balibrea-Correa, </a:t>
            </a:r>
            <a:r>
              <a:rPr lang="es" sz="920" u="sng" spc="-1">
                <a:solidFill>
                  <a:srgbClr val="0097A7"/>
                </a:solidFill>
                <a:latin typeface="Arial"/>
                <a:ea typeface="Arial"/>
                <a:hlinkClick r:id="rId7"/>
              </a:rPr>
              <a:t>EPJ Web of Conferences </a:t>
            </a:r>
            <a:r>
              <a:rPr lang="es" sz="920" b="1" u="sng" spc="-1">
                <a:solidFill>
                  <a:srgbClr val="0097A7"/>
                </a:solidFill>
                <a:latin typeface="Arial"/>
                <a:ea typeface="Arial"/>
                <a:hlinkClick r:id="rId7"/>
              </a:rPr>
              <a:t>279</a:t>
            </a:r>
            <a:r>
              <a:rPr lang="es" sz="920" u="sng" spc="-1">
                <a:solidFill>
                  <a:srgbClr val="0097A7"/>
                </a:solidFill>
                <a:latin typeface="Arial"/>
                <a:ea typeface="Arial"/>
                <a:hlinkClick r:id="rId7"/>
              </a:rPr>
              <a:t>, 06004 (2023)</a:t>
            </a:r>
            <a:endParaRPr lang="en-US" sz="920" spc="-1">
              <a:solidFill>
                <a:prstClr val="black"/>
              </a:solidFill>
              <a:latin typeface="Arial"/>
            </a:endParaRPr>
          </a:p>
        </p:txBody>
      </p:sp>
      <p:pic>
        <p:nvPicPr>
          <p:cNvPr id="66" name="Picture 65"/>
          <p:cNvPicPr/>
          <p:nvPr/>
        </p:nvPicPr>
        <p:blipFill>
          <a:blip r:embed="rId8"/>
          <a:stretch/>
        </p:blipFill>
        <p:spPr>
          <a:xfrm>
            <a:off x="1051035" y="4941781"/>
            <a:ext cx="2038179" cy="898759"/>
          </a:xfrm>
          <a:prstGeom prst="rect">
            <a:avLst/>
          </a:prstGeom>
          <a:ln w="0">
            <a:noFill/>
          </a:ln>
        </p:spPr>
      </p:pic>
      <p:sp>
        <p:nvSpPr>
          <p:cNvPr id="67" name="Google Shape;525;p25"/>
          <p:cNvSpPr/>
          <p:nvPr/>
        </p:nvSpPr>
        <p:spPr>
          <a:xfrm>
            <a:off x="630621" y="4158885"/>
            <a:ext cx="2823724" cy="424386"/>
          </a:xfrm>
          <a:prstGeom prst="rect">
            <a:avLst/>
          </a:prstGeom>
          <a:solidFill>
            <a:srgbClr val="FF9900"/>
          </a:solidFill>
          <a:ln w="0">
            <a:noFill/>
          </a:ln>
        </p:spPr>
        <p:style>
          <a:lnRef idx="0">
            <a:scrgbClr r="0" g="0" b="0"/>
          </a:lnRef>
          <a:fillRef idx="0">
            <a:scrgbClr r="0" g="0" b="0"/>
          </a:fillRef>
          <a:effectRef idx="0">
            <a:scrgbClr r="0" g="0" b="0"/>
          </a:effectRef>
          <a:fontRef idx="minor"/>
        </p:style>
        <p:txBody>
          <a:bodyPr tIns="84083" bIns="84083" anchor="ctr">
            <a:noAutofit/>
          </a:bodyPr>
          <a:lstStyle/>
          <a:p>
            <a:pPr algn="ctr" defTabSz="840791" fontAlgn="auto">
              <a:spcBef>
                <a:spcPts val="0"/>
              </a:spcBef>
              <a:spcAft>
                <a:spcPts val="0"/>
              </a:spcAft>
              <a:tabLst>
                <a:tab pos="0" algn="l"/>
              </a:tabLst>
            </a:pPr>
            <a:r>
              <a:rPr lang="es" sz="1287" b="1" spc="-1">
                <a:solidFill>
                  <a:srgbClr val="FF0000"/>
                </a:solidFill>
                <a:latin typeface="Arial"/>
                <a:ea typeface="Arial"/>
              </a:rPr>
              <a:t> </a:t>
            </a:r>
            <a:r>
              <a:rPr lang="es" sz="1287" b="1" spc="-1" baseline="30000">
                <a:solidFill>
                  <a:srgbClr val="FF0000"/>
                </a:solidFill>
                <a:latin typeface="Arial"/>
                <a:ea typeface="Arial"/>
              </a:rPr>
              <a:t>79</a:t>
            </a:r>
            <a:r>
              <a:rPr lang="es" sz="1287" b="1" spc="-1">
                <a:solidFill>
                  <a:srgbClr val="FF0000"/>
                </a:solidFill>
                <a:latin typeface="Arial"/>
                <a:ea typeface="Arial"/>
              </a:rPr>
              <a:t>Se(n,</a:t>
            </a:r>
            <a:r>
              <a:rPr lang="es" sz="1287" b="1" spc="-1">
                <a:solidFill>
                  <a:srgbClr val="FF0000"/>
                </a:solidFill>
                <a:latin typeface="Times New Roman"/>
                <a:ea typeface="Times New Roman"/>
              </a:rPr>
              <a:t>γ</a:t>
            </a:r>
            <a:r>
              <a:rPr lang="es" sz="1287" b="1" spc="-1">
                <a:solidFill>
                  <a:srgbClr val="FF0000"/>
                </a:solidFill>
                <a:latin typeface="Arial"/>
                <a:ea typeface="Times New Roman"/>
              </a:rPr>
              <a:t>)</a:t>
            </a:r>
            <a:r>
              <a:rPr lang="es" sz="1287" b="1" spc="-1">
                <a:solidFill>
                  <a:srgbClr val="FF0000"/>
                </a:solidFill>
                <a:latin typeface="Arial"/>
                <a:ea typeface="Arial"/>
              </a:rPr>
              <a:t> in a 3mg/3.9g of </a:t>
            </a:r>
            <a:r>
              <a:rPr lang="es" sz="1287" b="1" spc="-1" baseline="30000">
                <a:solidFill>
                  <a:srgbClr val="FF0000"/>
                </a:solidFill>
                <a:latin typeface="Arial"/>
                <a:ea typeface="Arial"/>
              </a:rPr>
              <a:t>208</a:t>
            </a:r>
            <a:r>
              <a:rPr lang="es" sz="1287" b="1" spc="-1">
                <a:solidFill>
                  <a:srgbClr val="FF0000"/>
                </a:solidFill>
                <a:latin typeface="Arial"/>
                <a:ea typeface="Arial"/>
              </a:rPr>
              <a:t>Pb</a:t>
            </a:r>
            <a:r>
              <a:rPr lang="es" sz="1287" b="1" spc="-1" baseline="30000">
                <a:solidFill>
                  <a:srgbClr val="FF0000"/>
                </a:solidFill>
                <a:latin typeface="Arial"/>
                <a:ea typeface="Arial"/>
              </a:rPr>
              <a:t>78</a:t>
            </a:r>
            <a:r>
              <a:rPr lang="es" sz="1287" b="1" spc="-1">
                <a:solidFill>
                  <a:srgbClr val="FF0000"/>
                </a:solidFill>
                <a:latin typeface="Arial"/>
                <a:ea typeface="Arial"/>
              </a:rPr>
              <a:t>Se!!</a:t>
            </a:r>
            <a:endParaRPr lang="en-US" sz="1287" spc="-1">
              <a:solidFill>
                <a:prstClr val="black"/>
              </a:solidFill>
              <a:latin typeface="Arial"/>
            </a:endParaRPr>
          </a:p>
        </p:txBody>
      </p:sp>
      <p:sp>
        <p:nvSpPr>
          <p:cNvPr id="68" name="Google Shape;525;p 1"/>
          <p:cNvSpPr/>
          <p:nvPr/>
        </p:nvSpPr>
        <p:spPr>
          <a:xfrm>
            <a:off x="6259200" y="2929754"/>
            <a:ext cx="2823724" cy="424386"/>
          </a:xfrm>
          <a:prstGeom prst="rect">
            <a:avLst/>
          </a:prstGeom>
          <a:solidFill>
            <a:srgbClr val="FF9900"/>
          </a:solidFill>
          <a:ln w="0">
            <a:noFill/>
          </a:ln>
        </p:spPr>
        <p:style>
          <a:lnRef idx="0">
            <a:scrgbClr r="0" g="0" b="0"/>
          </a:lnRef>
          <a:fillRef idx="0">
            <a:scrgbClr r="0" g="0" b="0"/>
          </a:fillRef>
          <a:effectRef idx="0">
            <a:scrgbClr r="0" g="0" b="0"/>
          </a:effectRef>
          <a:fontRef idx="minor"/>
        </p:style>
        <p:txBody>
          <a:bodyPr tIns="84083" bIns="84083" anchor="ctr">
            <a:noAutofit/>
          </a:bodyPr>
          <a:lstStyle/>
          <a:p>
            <a:pPr algn="ctr" defTabSz="840791" fontAlgn="auto">
              <a:spcBef>
                <a:spcPts val="0"/>
              </a:spcBef>
              <a:spcAft>
                <a:spcPts val="0"/>
              </a:spcAft>
              <a:tabLst>
                <a:tab pos="0" algn="l"/>
              </a:tabLst>
            </a:pPr>
            <a:r>
              <a:rPr lang="es" sz="1287" b="1" spc="-1">
                <a:solidFill>
                  <a:srgbClr val="FF0000"/>
                </a:solidFill>
                <a:latin typeface="Arial"/>
                <a:ea typeface="Arial"/>
              </a:rPr>
              <a:t> </a:t>
            </a:r>
            <a:r>
              <a:rPr lang="es" sz="1287" b="1" spc="-1" baseline="30000">
                <a:solidFill>
                  <a:srgbClr val="FF0000"/>
                </a:solidFill>
                <a:latin typeface="Arial"/>
                <a:ea typeface="Arial"/>
              </a:rPr>
              <a:t>94</a:t>
            </a:r>
            <a:r>
              <a:rPr lang="es" sz="1287" b="1" spc="-1">
                <a:solidFill>
                  <a:srgbClr val="FF0000"/>
                </a:solidFill>
                <a:latin typeface="Arial"/>
                <a:ea typeface="Arial"/>
              </a:rPr>
              <a:t>Nb(n,</a:t>
            </a:r>
            <a:r>
              <a:rPr lang="es" sz="1287" b="1" spc="-1">
                <a:solidFill>
                  <a:srgbClr val="FF0000"/>
                </a:solidFill>
                <a:latin typeface="Times New Roman"/>
                <a:ea typeface="Times New Roman"/>
              </a:rPr>
              <a:t>γ</a:t>
            </a:r>
            <a:r>
              <a:rPr lang="es" sz="1287" b="1" spc="-1">
                <a:solidFill>
                  <a:srgbClr val="FF0000"/>
                </a:solidFill>
                <a:latin typeface="Arial"/>
                <a:ea typeface="Times New Roman"/>
              </a:rPr>
              <a:t>)</a:t>
            </a:r>
            <a:r>
              <a:rPr lang="es" sz="1287" b="1" spc="-1">
                <a:solidFill>
                  <a:srgbClr val="FF0000"/>
                </a:solidFill>
                <a:latin typeface="Arial"/>
                <a:ea typeface="Arial"/>
              </a:rPr>
              <a:t> in a 3/304mg of  </a:t>
            </a:r>
            <a:r>
              <a:rPr lang="es" sz="1287" b="1" spc="-1" baseline="30000">
                <a:solidFill>
                  <a:srgbClr val="FF0000"/>
                </a:solidFill>
                <a:latin typeface="Arial"/>
                <a:ea typeface="Arial"/>
              </a:rPr>
              <a:t>93</a:t>
            </a:r>
            <a:r>
              <a:rPr lang="es" sz="1287" b="1" spc="-1">
                <a:solidFill>
                  <a:srgbClr val="FF0000"/>
                </a:solidFill>
                <a:latin typeface="Arial"/>
                <a:ea typeface="Arial"/>
              </a:rPr>
              <a:t>Nb wires!</a:t>
            </a:r>
            <a:endParaRPr lang="en-US" sz="1287" spc="-1">
              <a:solidFill>
                <a:prstClr val="black"/>
              </a:solidFill>
              <a:latin typeface="Arial"/>
            </a:endParaRPr>
          </a:p>
        </p:txBody>
      </p:sp>
      <p:pic>
        <p:nvPicPr>
          <p:cNvPr id="69" name="Google Shape;602;p28"/>
          <p:cNvPicPr/>
          <p:nvPr/>
        </p:nvPicPr>
        <p:blipFill>
          <a:blip r:embed="rId9"/>
          <a:srcRect l="15133" t="21588" r="37310" b="50239"/>
          <a:stretch/>
        </p:blipFill>
        <p:spPr>
          <a:xfrm>
            <a:off x="4204138" y="2677837"/>
            <a:ext cx="1076524" cy="850428"/>
          </a:xfrm>
          <a:prstGeom prst="rect">
            <a:avLst/>
          </a:prstGeom>
          <a:ln w="0">
            <a:noFill/>
          </a:ln>
        </p:spPr>
      </p:pic>
      <p:sp>
        <p:nvSpPr>
          <p:cNvPr id="70" name="TextBox 69"/>
          <p:cNvSpPr txBox="1"/>
          <p:nvPr/>
        </p:nvSpPr>
        <p:spPr>
          <a:xfrm>
            <a:off x="4204138" y="5889864"/>
            <a:ext cx="4940028" cy="668028"/>
          </a:xfrm>
          <a:prstGeom prst="rect">
            <a:avLst/>
          </a:prstGeom>
          <a:noFill/>
          <a:ln w="36720">
            <a:solidFill>
              <a:srgbClr val="FF0000"/>
            </a:solidFill>
            <a:prstDash val="lgDash"/>
            <a:round/>
          </a:ln>
        </p:spPr>
        <p:txBody>
          <a:bodyPr lIns="99641" tIns="58262" rIns="99641" bIns="58262" anchor="t">
            <a:noAutofit/>
          </a:bodyPr>
          <a:lstStyle/>
          <a:p>
            <a:pPr algn="ctr" defTabSz="840791" fontAlgn="auto">
              <a:spcBef>
                <a:spcPts val="0"/>
              </a:spcBef>
              <a:spcAft>
                <a:spcPts val="0"/>
              </a:spcAft>
            </a:pPr>
            <a:r>
              <a:rPr lang="es" sz="1287" b="1" spc="-1">
                <a:solidFill>
                  <a:srgbClr val="000000"/>
                </a:solidFill>
                <a:latin typeface="Arial"/>
                <a:ea typeface="Arial"/>
              </a:rPr>
              <a:t>STAR</a:t>
            </a:r>
            <a:r>
              <a:rPr lang="es" sz="1287" spc="-1">
                <a:solidFill>
                  <a:srgbClr val="000000"/>
                </a:solidFill>
                <a:latin typeface="Arial"/>
                <a:ea typeface="Arial"/>
              </a:rPr>
              <a:t> (Stilbene-d12 deTector ARray) detection system for (n,ɣ):</a:t>
            </a:r>
            <a:endParaRPr lang="en-US" sz="1287" spc="-1">
              <a:solidFill>
                <a:prstClr val="black"/>
              </a:solidFill>
              <a:latin typeface="Arial"/>
            </a:endParaRPr>
          </a:p>
          <a:p>
            <a:pPr algn="ctr" defTabSz="840791" fontAlgn="auto">
              <a:spcBef>
                <a:spcPts val="0"/>
              </a:spcBef>
              <a:spcAft>
                <a:spcPts val="0"/>
              </a:spcAft>
            </a:pPr>
            <a:r>
              <a:rPr lang="es" sz="1287" b="1" spc="-1">
                <a:solidFill>
                  <a:srgbClr val="000000"/>
                </a:solidFill>
                <a:latin typeface="Arial"/>
                <a:ea typeface="Arial"/>
              </a:rPr>
              <a:t>Unique </a:t>
            </a:r>
            <a:r>
              <a:rPr lang="es" sz="1287" spc="-1">
                <a:solidFill>
                  <a:srgbClr val="000000"/>
                </a:solidFill>
                <a:latin typeface="Arial"/>
                <a:ea typeface="Arial"/>
              </a:rPr>
              <a:t>detection array made of </a:t>
            </a:r>
            <a:r>
              <a:rPr lang="es" sz="1287" b="1" spc="-1">
                <a:solidFill>
                  <a:srgbClr val="000000"/>
                </a:solidFill>
                <a:latin typeface="Arial"/>
                <a:ea typeface="Arial"/>
              </a:rPr>
              <a:t>solid Stilbene-d12</a:t>
            </a:r>
            <a:r>
              <a:rPr lang="es" sz="1287" spc="-1">
                <a:solidFill>
                  <a:srgbClr val="000000"/>
                </a:solidFill>
                <a:latin typeface="Arial"/>
                <a:ea typeface="Arial"/>
              </a:rPr>
              <a:t> / </a:t>
            </a:r>
            <a:r>
              <a:rPr lang="es" sz="1287" b="1" spc="-1">
                <a:solidFill>
                  <a:srgbClr val="000000"/>
                </a:solidFill>
                <a:latin typeface="Arial"/>
                <a:ea typeface="Arial"/>
              </a:rPr>
              <a:t>Improved s/b </a:t>
            </a:r>
            <a:r>
              <a:rPr lang="es" sz="1287" spc="-1">
                <a:solidFill>
                  <a:srgbClr val="000000"/>
                </a:solidFill>
                <a:latin typeface="Arial"/>
                <a:ea typeface="Arial"/>
              </a:rPr>
              <a:t>ratio (↑↑𝜀 ↓↓b)/ </a:t>
            </a:r>
            <a:r>
              <a:rPr lang="es" sz="1287" b="1" spc="-1">
                <a:solidFill>
                  <a:srgbClr val="000000"/>
                </a:solidFill>
                <a:latin typeface="Arial"/>
                <a:ea typeface="Arial"/>
              </a:rPr>
              <a:t>New</a:t>
            </a:r>
            <a:r>
              <a:rPr lang="es" sz="1287" spc="-1">
                <a:solidFill>
                  <a:srgbClr val="000000"/>
                </a:solidFill>
                <a:latin typeface="Arial"/>
                <a:ea typeface="Arial"/>
              </a:rPr>
              <a:t> </a:t>
            </a:r>
            <a:r>
              <a:rPr lang="es" sz="1287" b="1" spc="-1">
                <a:solidFill>
                  <a:srgbClr val="000000"/>
                </a:solidFill>
                <a:latin typeface="Arial"/>
                <a:ea typeface="Arial"/>
              </a:rPr>
              <a:t>reading</a:t>
            </a:r>
            <a:r>
              <a:rPr lang="es" sz="1287" spc="-1">
                <a:solidFill>
                  <a:srgbClr val="000000"/>
                </a:solidFill>
                <a:latin typeface="Arial"/>
                <a:ea typeface="Arial"/>
              </a:rPr>
              <a:t> systems (</a:t>
            </a:r>
            <a:r>
              <a:rPr lang="es" sz="1287" b="1" spc="-1">
                <a:solidFill>
                  <a:srgbClr val="000000"/>
                </a:solidFill>
                <a:latin typeface="Arial"/>
                <a:ea typeface="Arial"/>
              </a:rPr>
              <a:t>SiPM</a:t>
            </a:r>
            <a:r>
              <a:rPr lang="es" sz="1287" spc="-1">
                <a:solidFill>
                  <a:srgbClr val="000000"/>
                </a:solidFill>
                <a:latin typeface="Arial"/>
                <a:ea typeface="Arial"/>
              </a:rPr>
              <a:t>, Fast PMT..)</a:t>
            </a:r>
            <a:endParaRPr lang="en-US" sz="1287" spc="-1">
              <a:solidFill>
                <a:prstClr val="black"/>
              </a:solidFill>
              <a:latin typeface="Arial"/>
            </a:endParaRPr>
          </a:p>
        </p:txBody>
      </p:sp>
      <p:sp>
        <p:nvSpPr>
          <p:cNvPr id="71" name="Google Shape;525;p 2"/>
          <p:cNvSpPr/>
          <p:nvPr/>
        </p:nvSpPr>
        <p:spPr>
          <a:xfrm>
            <a:off x="7357241" y="3584540"/>
            <a:ext cx="1681655" cy="420414"/>
          </a:xfrm>
          <a:prstGeom prst="rect">
            <a:avLst/>
          </a:prstGeom>
          <a:solidFill>
            <a:srgbClr val="FF9900"/>
          </a:solidFill>
          <a:ln w="0">
            <a:noFill/>
          </a:ln>
        </p:spPr>
        <p:style>
          <a:lnRef idx="0">
            <a:scrgbClr r="0" g="0" b="0"/>
          </a:lnRef>
          <a:fillRef idx="0">
            <a:scrgbClr r="0" g="0" b="0"/>
          </a:fillRef>
          <a:effectRef idx="0">
            <a:scrgbClr r="0" g="0" b="0"/>
          </a:effectRef>
          <a:fontRef idx="minor"/>
        </p:style>
        <p:txBody>
          <a:bodyPr tIns="84083" bIns="84083" anchor="ctr">
            <a:noAutofit/>
          </a:bodyPr>
          <a:lstStyle/>
          <a:p>
            <a:pPr algn="ctr" defTabSz="840791" fontAlgn="auto">
              <a:spcBef>
                <a:spcPts val="0"/>
              </a:spcBef>
              <a:spcAft>
                <a:spcPts val="0"/>
              </a:spcAft>
              <a:tabLst>
                <a:tab pos="0" algn="l"/>
              </a:tabLst>
            </a:pPr>
            <a:r>
              <a:rPr lang="es" sz="1287" b="1" spc="-1">
                <a:solidFill>
                  <a:srgbClr val="FF0000"/>
                </a:solidFill>
                <a:latin typeface="Arial"/>
                <a:ea typeface="Arial"/>
              </a:rPr>
              <a:t>ASFAE/2022/027</a:t>
            </a:r>
            <a:endParaRPr lang="en-US" sz="1287" spc="-1">
              <a:solidFill>
                <a:prstClr val="black"/>
              </a:solidFill>
              <a:latin typeface="Arial"/>
            </a:endParaRPr>
          </a:p>
        </p:txBody>
      </p:sp>
      <p:sp>
        <p:nvSpPr>
          <p:cNvPr id="72" name="TextBox 71"/>
          <p:cNvSpPr txBox="1"/>
          <p:nvPr/>
        </p:nvSpPr>
        <p:spPr>
          <a:xfrm>
            <a:off x="630621" y="1215989"/>
            <a:ext cx="2657876" cy="481655"/>
          </a:xfrm>
          <a:prstGeom prst="rect">
            <a:avLst/>
          </a:prstGeom>
          <a:solidFill>
            <a:srgbClr val="FFFFFF">
              <a:alpha val="50000"/>
            </a:srgbClr>
          </a:solidFill>
          <a:ln w="36720">
            <a:solidFill>
              <a:srgbClr val="FF0000"/>
            </a:solidFill>
            <a:prstDash val="lgDash"/>
            <a:round/>
          </a:ln>
        </p:spPr>
        <p:txBody>
          <a:bodyPr lIns="99641" tIns="58262" rIns="99641" bIns="58262" anchor="t">
            <a:noAutofit/>
          </a:bodyPr>
          <a:lstStyle/>
          <a:p>
            <a:pPr algn="ctr" defTabSz="840791" fontAlgn="auto">
              <a:spcBef>
                <a:spcPts val="1095"/>
              </a:spcBef>
              <a:spcAft>
                <a:spcPts val="912"/>
              </a:spcAft>
            </a:pPr>
            <a:r>
              <a:rPr lang="en-US" sz="1287" b="1" spc="-1">
                <a:solidFill>
                  <a:prstClr val="black"/>
                </a:solidFill>
                <a:latin typeface="Arial"/>
              </a:rPr>
              <a:t>Background suppression</a:t>
            </a:r>
            <a:r>
              <a:rPr lang="en-US" sz="1287" spc="-1">
                <a:solidFill>
                  <a:prstClr val="black"/>
                </a:solidFill>
                <a:latin typeface="Arial"/>
              </a:rPr>
              <a:t> using </a:t>
            </a:r>
            <a:r>
              <a:rPr lang="en-US" sz="1287" b="1" spc="-1">
                <a:solidFill>
                  <a:prstClr val="black"/>
                </a:solidFill>
                <a:latin typeface="Arial"/>
              </a:rPr>
              <a:t>Compton imaging</a:t>
            </a:r>
            <a:endParaRPr lang="en-US" sz="1287" spc="-1">
              <a:solidFill>
                <a:prstClr val="black"/>
              </a:solidFill>
              <a:latin typeface="Arial"/>
            </a:endParaRPr>
          </a:p>
        </p:txBody>
      </p:sp>
      <p:sp>
        <p:nvSpPr>
          <p:cNvPr id="73" name="TextBox 72"/>
          <p:cNvSpPr txBox="1"/>
          <p:nvPr/>
        </p:nvSpPr>
        <p:spPr>
          <a:xfrm>
            <a:off x="4204138" y="1215989"/>
            <a:ext cx="4878786" cy="299255"/>
          </a:xfrm>
          <a:prstGeom prst="rect">
            <a:avLst/>
          </a:prstGeom>
          <a:solidFill>
            <a:srgbClr val="FFFFFF">
              <a:alpha val="50000"/>
            </a:srgbClr>
          </a:solidFill>
          <a:ln w="36720">
            <a:solidFill>
              <a:srgbClr val="FF0000"/>
            </a:solidFill>
            <a:prstDash val="lgDash"/>
            <a:round/>
          </a:ln>
        </p:spPr>
        <p:txBody>
          <a:bodyPr lIns="99641" tIns="58262" rIns="99641" bIns="58262" anchor="t">
            <a:noAutofit/>
          </a:bodyPr>
          <a:lstStyle/>
          <a:p>
            <a:pPr algn="ctr" defTabSz="840791" fontAlgn="auto">
              <a:spcBef>
                <a:spcPts val="1095"/>
              </a:spcBef>
              <a:spcAft>
                <a:spcPts val="912"/>
              </a:spcAft>
            </a:pPr>
            <a:r>
              <a:rPr lang="en-US" sz="1287" b="1" spc="-1">
                <a:solidFill>
                  <a:prstClr val="black"/>
                </a:solidFill>
                <a:latin typeface="Arial"/>
              </a:rPr>
              <a:t>High sensitivity</a:t>
            </a:r>
            <a:r>
              <a:rPr lang="en-US" sz="1287" spc="-1">
                <a:solidFill>
                  <a:prstClr val="black"/>
                </a:solidFill>
                <a:latin typeface="Arial"/>
              </a:rPr>
              <a:t> neutron capture </a:t>
            </a:r>
            <a:r>
              <a:rPr lang="en-US" sz="1287" b="1" spc="-1">
                <a:solidFill>
                  <a:prstClr val="black"/>
                </a:solidFill>
                <a:latin typeface="Arial"/>
              </a:rPr>
              <a:t>setup</a:t>
            </a:r>
            <a:endParaRPr lang="en-US" sz="1287" spc="-1">
              <a:solidFill>
                <a:prstClr val="black"/>
              </a:solidFill>
              <a:latin typeface="Arial"/>
            </a:endParaRPr>
          </a:p>
        </p:txBody>
      </p:sp>
      <p:pic>
        <p:nvPicPr>
          <p:cNvPr id="74" name="Google Shape;59;p 1"/>
          <p:cNvPicPr/>
          <p:nvPr/>
        </p:nvPicPr>
        <p:blipFill>
          <a:blip r:embed="rId10"/>
          <a:stretch/>
        </p:blipFill>
        <p:spPr>
          <a:xfrm>
            <a:off x="331" y="585368"/>
            <a:ext cx="630621" cy="556138"/>
          </a:xfrm>
          <a:prstGeom prst="rect">
            <a:avLst/>
          </a:prstGeom>
          <a:ln w="0">
            <a:noFill/>
          </a:ln>
        </p:spPr>
      </p:pic>
      <p:pic>
        <p:nvPicPr>
          <p:cNvPr id="75" name="Google Shape;58;p13"/>
          <p:cNvPicPr/>
          <p:nvPr/>
        </p:nvPicPr>
        <p:blipFill>
          <a:blip r:embed="rId11"/>
          <a:stretch/>
        </p:blipFill>
        <p:spPr>
          <a:xfrm>
            <a:off x="1046069" y="6050747"/>
            <a:ext cx="1896828" cy="442262"/>
          </a:xfrm>
          <a:prstGeom prst="rect">
            <a:avLst/>
          </a:prstGeom>
          <a:ln w="0">
            <a:noFill/>
          </a:ln>
        </p:spPr>
      </p:pic>
    </p:spTree>
    <p:extLst>
      <p:ext uri="{BB962C8B-B14F-4D97-AF65-F5344CB8AC3E}">
        <p14:creationId xmlns:p14="http://schemas.microsoft.com/office/powerpoint/2010/main" val="165779460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
          <p:cNvSpPr/>
          <p:nvPr/>
        </p:nvSpPr>
        <p:spPr>
          <a:xfrm>
            <a:off x="0" y="20772"/>
            <a:ext cx="9144000" cy="1015481"/>
          </a:xfrm>
          <a:prstGeom prst="rect">
            <a:avLst/>
          </a:prstGeom>
          <a:solidFill>
            <a:srgbClr val="0033CC"/>
          </a:solidFill>
          <a:ln>
            <a:noFill/>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3427" b="1" kern="0" dirty="0">
                <a:solidFill>
                  <a:srgbClr val="FFFF00"/>
                </a:solidFill>
                <a:latin typeface="Calibri"/>
                <a:ea typeface="Calibri"/>
                <a:cs typeface="Calibri"/>
                <a:sym typeface="Calibri"/>
              </a:rPr>
              <a:t>Neutron capture reactions and stellar </a:t>
            </a:r>
            <a:r>
              <a:rPr lang="en-GB" sz="3427" b="1" kern="0" dirty="0" smtClean="0">
                <a:solidFill>
                  <a:srgbClr val="FFFF00"/>
                </a:solidFill>
                <a:latin typeface="Calibri"/>
                <a:ea typeface="Calibri"/>
                <a:cs typeface="Calibri"/>
                <a:sym typeface="Calibri"/>
              </a:rPr>
              <a:t>nucleosynthesis </a:t>
            </a:r>
            <a:r>
              <a:rPr lang="en-GB" sz="3200" b="1" kern="0" dirty="0" smtClean="0">
                <a:solidFill>
                  <a:srgbClr val="FFFF00"/>
                </a:solidFill>
                <a:latin typeface="Calibri"/>
                <a:ea typeface="Calibri"/>
                <a:cs typeface="Calibri"/>
                <a:sym typeface="Calibri"/>
              </a:rPr>
              <a:t>(</a:t>
            </a:r>
            <a:r>
              <a:rPr lang="en-GB" sz="3200" b="1" kern="0" dirty="0" err="1" smtClean="0">
                <a:solidFill>
                  <a:srgbClr val="FFFF00"/>
                </a:solidFill>
                <a:latin typeface="Calibri"/>
                <a:ea typeface="Calibri"/>
                <a:cs typeface="Calibri"/>
                <a:sym typeface="Calibri"/>
              </a:rPr>
              <a:t>J.Lerendegui</a:t>
            </a:r>
            <a:r>
              <a:rPr lang="en-GB" sz="3200" b="1" kern="0" dirty="0" smtClean="0">
                <a:solidFill>
                  <a:srgbClr val="FFFF00"/>
                </a:solidFill>
                <a:latin typeface="Calibri"/>
                <a:ea typeface="Calibri"/>
                <a:cs typeface="Calibri"/>
                <a:sym typeface="Calibri"/>
              </a:rPr>
              <a:t>)</a:t>
            </a:r>
            <a:endParaRPr sz="3200" b="1" kern="0" dirty="0">
              <a:solidFill>
                <a:srgbClr val="FFFF00"/>
              </a:solidFill>
              <a:latin typeface="Calibri"/>
              <a:ea typeface="Calibri"/>
              <a:cs typeface="Calibri"/>
              <a:sym typeface="Calibri"/>
            </a:endParaRPr>
          </a:p>
        </p:txBody>
      </p:sp>
      <p:sp>
        <p:nvSpPr>
          <p:cNvPr id="98" name="Google Shape;98;p1"/>
          <p:cNvSpPr txBox="1"/>
          <p:nvPr/>
        </p:nvSpPr>
        <p:spPr>
          <a:xfrm>
            <a:off x="6820565" y="3066329"/>
            <a:ext cx="435206" cy="348337"/>
          </a:xfrm>
          <a:prstGeom prst="rect">
            <a:avLst/>
          </a:prstGeom>
          <a:noFill/>
          <a:ln>
            <a:noFill/>
          </a:ln>
        </p:spPr>
        <p:txBody>
          <a:bodyPr spcFirstLastPara="1" wrap="square" lIns="84069" tIns="42023" rIns="84069" bIns="42023" anchor="t" anchorCtr="0">
            <a:spAutoFit/>
          </a:bodyPr>
          <a:lstStyle/>
          <a:p>
            <a:pPr defTabSz="840791" fontAlgn="auto">
              <a:spcBef>
                <a:spcPts val="0"/>
              </a:spcBef>
              <a:spcAft>
                <a:spcPts val="0"/>
              </a:spcAft>
              <a:buClr>
                <a:srgbClr val="000000"/>
              </a:buClr>
            </a:pPr>
            <a:endParaRPr sz="1712" kern="0">
              <a:solidFill>
                <a:srgbClr val="000000"/>
              </a:solidFill>
              <a:latin typeface="Calibri"/>
              <a:ea typeface="Calibri"/>
              <a:cs typeface="Calibri"/>
              <a:sym typeface="Calibri"/>
            </a:endParaRPr>
          </a:p>
        </p:txBody>
      </p:sp>
      <p:cxnSp>
        <p:nvCxnSpPr>
          <p:cNvPr id="99" name="Google Shape;99;p1"/>
          <p:cNvCxnSpPr/>
          <p:nvPr/>
        </p:nvCxnSpPr>
        <p:spPr>
          <a:xfrm>
            <a:off x="6543775" y="2948023"/>
            <a:ext cx="2410207" cy="276"/>
          </a:xfrm>
          <a:prstGeom prst="straightConnector1">
            <a:avLst/>
          </a:prstGeom>
          <a:noFill/>
          <a:ln>
            <a:noFill/>
          </a:ln>
        </p:spPr>
      </p:cxnSp>
      <p:cxnSp>
        <p:nvCxnSpPr>
          <p:cNvPr id="100" name="Google Shape;100;p1"/>
          <p:cNvCxnSpPr/>
          <p:nvPr/>
        </p:nvCxnSpPr>
        <p:spPr>
          <a:xfrm>
            <a:off x="6543775" y="2948023"/>
            <a:ext cx="2410207" cy="276"/>
          </a:xfrm>
          <a:prstGeom prst="straightConnector1">
            <a:avLst/>
          </a:prstGeom>
          <a:noFill/>
          <a:ln>
            <a:noFill/>
          </a:ln>
        </p:spPr>
      </p:cxnSp>
      <p:sp>
        <p:nvSpPr>
          <p:cNvPr id="101" name="Google Shape;101;p1"/>
          <p:cNvSpPr txBox="1"/>
          <p:nvPr/>
        </p:nvSpPr>
        <p:spPr>
          <a:xfrm>
            <a:off x="189035" y="5309069"/>
            <a:ext cx="4043586" cy="966345"/>
          </a:xfrm>
          <a:prstGeom prst="rect">
            <a:avLst/>
          </a:prstGeom>
          <a:noFill/>
          <a:ln w="28575" cap="flat" cmpd="sng">
            <a:solidFill>
              <a:srgbClr val="3D85C6"/>
            </a:solidFill>
            <a:prstDash val="solid"/>
            <a:round/>
            <a:headEnd type="none" w="sm" len="sm"/>
            <a:tailEnd type="none" w="sm" len="sm"/>
          </a:ln>
        </p:spPr>
        <p:txBody>
          <a:bodyPr spcFirstLastPara="1" wrap="square" lIns="84069" tIns="84069" rIns="84069" bIns="84069" anchor="t" anchorCtr="0">
            <a:noAutofit/>
          </a:bodyPr>
          <a:lstStyle/>
          <a:p>
            <a:pPr defTabSz="840791" fontAlgn="auto">
              <a:spcBef>
                <a:spcPts val="0"/>
              </a:spcBef>
              <a:spcAft>
                <a:spcPts val="0"/>
              </a:spcAft>
              <a:buClr>
                <a:srgbClr val="000000"/>
              </a:buClr>
            </a:pPr>
            <a:r>
              <a:rPr lang="en-GB" sz="1379" b="1" kern="0">
                <a:solidFill>
                  <a:srgbClr val="000000"/>
                </a:solidFill>
                <a:latin typeface="Arial"/>
                <a:cs typeface="Arial"/>
                <a:sym typeface="Arial"/>
              </a:rPr>
              <a:t>(n,g) for i-process:  involves n-rich nuclei </a:t>
            </a:r>
            <a:endParaRPr sz="1379" b="1" kern="0">
              <a:solidFill>
                <a:srgbClr val="000000"/>
              </a:solidFill>
              <a:latin typeface="Arial"/>
              <a:cs typeface="Arial"/>
              <a:sym typeface="Arial"/>
            </a:endParaRPr>
          </a:p>
          <a:p>
            <a:pPr marL="420395" indent="-291941" defTabSz="840791" fontAlgn="auto">
              <a:spcBef>
                <a:spcPts val="0"/>
              </a:spcBef>
              <a:spcAft>
                <a:spcPts val="0"/>
              </a:spcAft>
              <a:buClr>
                <a:srgbClr val="FF0000"/>
              </a:buClr>
              <a:buSzPts val="1400"/>
              <a:buFont typeface="Arial"/>
              <a:buAutoNum type="arabicPeriod"/>
            </a:pPr>
            <a:r>
              <a:rPr lang="en-GB" sz="1287" kern="0">
                <a:solidFill>
                  <a:srgbClr val="FF0000"/>
                </a:solidFill>
                <a:latin typeface="Arial"/>
                <a:cs typeface="Arial"/>
                <a:sym typeface="Arial"/>
              </a:rPr>
              <a:t>Short half-lives (minutes-days)</a:t>
            </a:r>
            <a:endParaRPr sz="1287" kern="0">
              <a:solidFill>
                <a:srgbClr val="FF0000"/>
              </a:solidFill>
              <a:latin typeface="Arial"/>
              <a:cs typeface="Arial"/>
              <a:sym typeface="Arial"/>
            </a:endParaRPr>
          </a:p>
          <a:p>
            <a:pPr marL="420395" indent="-291941" defTabSz="840791" fontAlgn="auto">
              <a:spcBef>
                <a:spcPts val="0"/>
              </a:spcBef>
              <a:spcAft>
                <a:spcPts val="0"/>
              </a:spcAft>
              <a:buClr>
                <a:srgbClr val="000000"/>
              </a:buClr>
              <a:buSzPts val="1400"/>
              <a:buFont typeface="Arial"/>
              <a:buAutoNum type="arabicPeriod"/>
            </a:pPr>
            <a:r>
              <a:rPr lang="en-GB" sz="1287" kern="0">
                <a:solidFill>
                  <a:srgbClr val="000000"/>
                </a:solidFill>
                <a:latin typeface="Arial"/>
                <a:cs typeface="Arial"/>
                <a:sym typeface="Arial"/>
              </a:rPr>
              <a:t>New facilities &amp; experimental techniques are needed</a:t>
            </a:r>
            <a:endParaRPr sz="1287" kern="0">
              <a:solidFill>
                <a:srgbClr val="000000"/>
              </a:solidFill>
              <a:latin typeface="Arial"/>
              <a:cs typeface="Arial"/>
              <a:sym typeface="Arial"/>
            </a:endParaRPr>
          </a:p>
          <a:p>
            <a:pPr defTabSz="840791" fontAlgn="auto">
              <a:spcBef>
                <a:spcPts val="0"/>
              </a:spcBef>
              <a:spcAft>
                <a:spcPts val="0"/>
              </a:spcAft>
              <a:buClr>
                <a:srgbClr val="000000"/>
              </a:buClr>
            </a:pPr>
            <a:endParaRPr sz="1287" kern="0">
              <a:solidFill>
                <a:srgbClr val="000000"/>
              </a:solidFill>
              <a:latin typeface="Arial"/>
              <a:cs typeface="Arial"/>
              <a:sym typeface="Arial"/>
            </a:endParaRPr>
          </a:p>
        </p:txBody>
      </p:sp>
      <p:sp>
        <p:nvSpPr>
          <p:cNvPr id="102" name="Google Shape;102;p1"/>
          <p:cNvSpPr txBox="1"/>
          <p:nvPr/>
        </p:nvSpPr>
        <p:spPr>
          <a:xfrm>
            <a:off x="5016380" y="1989966"/>
            <a:ext cx="4043586" cy="1015448"/>
          </a:xfrm>
          <a:prstGeom prst="rect">
            <a:avLst/>
          </a:prstGeom>
          <a:noFill/>
          <a:ln w="28575" cap="flat" cmpd="sng">
            <a:solidFill>
              <a:srgbClr val="FF9900"/>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379" b="1" kern="0">
                <a:solidFill>
                  <a:srgbClr val="000000"/>
                </a:solidFill>
                <a:latin typeface="Arial"/>
                <a:cs typeface="Arial"/>
                <a:sym typeface="Arial"/>
              </a:rPr>
              <a:t>(n,g) for s-process: high accuracy is aimed</a:t>
            </a:r>
            <a:endParaRPr sz="1195" b="1" kern="0">
              <a:solidFill>
                <a:srgbClr val="FF0000"/>
              </a:solidFill>
              <a:latin typeface="Arial"/>
              <a:cs typeface="Arial"/>
              <a:sym typeface="Arial"/>
            </a:endParaRPr>
          </a:p>
          <a:p>
            <a:pPr marL="420395" indent="-286102" defTabSz="840791" fontAlgn="auto">
              <a:spcBef>
                <a:spcPts val="0"/>
              </a:spcBef>
              <a:spcAft>
                <a:spcPts val="0"/>
              </a:spcAft>
              <a:buClr>
                <a:srgbClr val="000000"/>
              </a:buClr>
              <a:buSzPts val="1300"/>
              <a:buFont typeface="Arial"/>
              <a:buAutoNum type="arabicPeriod"/>
            </a:pPr>
            <a:r>
              <a:rPr lang="en-GB" sz="1195" kern="0">
                <a:solidFill>
                  <a:srgbClr val="000000"/>
                </a:solidFill>
                <a:latin typeface="Arial"/>
                <a:cs typeface="Arial"/>
                <a:sym typeface="Arial"/>
              </a:rPr>
              <a:t>S</a:t>
            </a:r>
            <a:r>
              <a:rPr lang="en-GB" sz="1287" kern="0">
                <a:solidFill>
                  <a:srgbClr val="000000"/>
                </a:solidFill>
                <a:latin typeface="Arial"/>
                <a:cs typeface="Arial"/>
                <a:sym typeface="Arial"/>
              </a:rPr>
              <a:t>till lack of accurate (n,g) stellar rates.</a:t>
            </a:r>
            <a:endParaRPr sz="1287" kern="0">
              <a:solidFill>
                <a:srgbClr val="000000"/>
              </a:solidFill>
              <a:latin typeface="Arial"/>
              <a:cs typeface="Arial"/>
              <a:sym typeface="Arial"/>
            </a:endParaRPr>
          </a:p>
          <a:p>
            <a:pPr marL="420395" indent="-291941" defTabSz="840791" fontAlgn="auto">
              <a:spcBef>
                <a:spcPts val="0"/>
              </a:spcBef>
              <a:spcAft>
                <a:spcPts val="0"/>
              </a:spcAft>
              <a:buClr>
                <a:srgbClr val="000000"/>
              </a:buClr>
              <a:buSzPts val="1400"/>
              <a:buFont typeface="Arial"/>
              <a:buAutoNum type="arabicPeriod"/>
            </a:pPr>
            <a:r>
              <a:rPr lang="en-GB" sz="1287" kern="0">
                <a:solidFill>
                  <a:srgbClr val="000000"/>
                </a:solidFill>
                <a:latin typeface="Arial"/>
                <a:cs typeface="Arial"/>
                <a:sym typeface="Arial"/>
              </a:rPr>
              <a:t>In particular for  </a:t>
            </a:r>
            <a:r>
              <a:rPr lang="en-GB" sz="1287" kern="0">
                <a:solidFill>
                  <a:srgbClr val="FF0000"/>
                </a:solidFill>
                <a:latin typeface="Arial"/>
                <a:cs typeface="Arial"/>
                <a:sym typeface="Arial"/>
              </a:rPr>
              <a:t>s-process branchings (unstable isotopes). Most: direct (n,g) never measured </a:t>
            </a:r>
            <a:endParaRPr sz="1287" kern="0">
              <a:solidFill>
                <a:srgbClr val="FF0000"/>
              </a:solidFill>
              <a:latin typeface="Arial"/>
              <a:cs typeface="Arial"/>
              <a:sym typeface="Arial"/>
            </a:endParaRPr>
          </a:p>
          <a:p>
            <a:pPr algn="ctr" defTabSz="840791" fontAlgn="auto">
              <a:spcBef>
                <a:spcPts val="0"/>
              </a:spcBef>
              <a:spcAft>
                <a:spcPts val="0"/>
              </a:spcAft>
              <a:buClr>
                <a:srgbClr val="000000"/>
              </a:buClr>
            </a:pPr>
            <a:endParaRPr sz="1195" b="1" kern="0">
              <a:solidFill>
                <a:srgbClr val="FF0000"/>
              </a:solidFill>
              <a:latin typeface="Arial"/>
              <a:cs typeface="Arial"/>
              <a:sym typeface="Arial"/>
            </a:endParaRPr>
          </a:p>
          <a:p>
            <a:pPr algn="ctr" defTabSz="840791" fontAlgn="auto">
              <a:spcBef>
                <a:spcPts val="0"/>
              </a:spcBef>
              <a:spcAft>
                <a:spcPts val="0"/>
              </a:spcAft>
              <a:buClr>
                <a:srgbClr val="000000"/>
              </a:buClr>
            </a:pPr>
            <a:endParaRPr sz="1195" b="1" kern="0">
              <a:solidFill>
                <a:srgbClr val="FF0000"/>
              </a:solidFill>
              <a:latin typeface="Arial"/>
              <a:cs typeface="Arial"/>
              <a:sym typeface="Arial"/>
            </a:endParaRPr>
          </a:p>
        </p:txBody>
      </p:sp>
      <p:sp>
        <p:nvSpPr>
          <p:cNvPr id="103" name="Google Shape;103;p1"/>
          <p:cNvSpPr txBox="1"/>
          <p:nvPr/>
        </p:nvSpPr>
        <p:spPr>
          <a:xfrm>
            <a:off x="189035" y="4374333"/>
            <a:ext cx="4141793" cy="718621"/>
          </a:xfrm>
          <a:prstGeom prst="rect">
            <a:avLst/>
          </a:prstGeom>
          <a:noFill/>
          <a:ln w="28575" cap="flat" cmpd="sng">
            <a:solidFill>
              <a:srgbClr val="3D85C6"/>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379" b="1" kern="0">
                <a:solidFill>
                  <a:srgbClr val="000000"/>
                </a:solidFill>
                <a:latin typeface="Arial"/>
                <a:cs typeface="Arial"/>
                <a:sym typeface="Arial"/>
              </a:rPr>
              <a:t>i-process: New nucleosynthesis process</a:t>
            </a:r>
            <a:r>
              <a:rPr lang="en-GB" sz="1379" kern="0">
                <a:solidFill>
                  <a:srgbClr val="000000"/>
                </a:solidFill>
                <a:latin typeface="Arial"/>
                <a:cs typeface="Arial"/>
                <a:sym typeface="Arial"/>
              </a:rPr>
              <a:t> is required to reproduce experimental abundance pattern in AGB stars with low metallicity</a:t>
            </a:r>
            <a:endParaRPr sz="1379" kern="0">
              <a:solidFill>
                <a:srgbClr val="000000"/>
              </a:solidFill>
              <a:latin typeface="Arial"/>
              <a:cs typeface="Arial"/>
              <a:sym typeface="Arial"/>
            </a:endParaRPr>
          </a:p>
        </p:txBody>
      </p:sp>
      <p:sp>
        <p:nvSpPr>
          <p:cNvPr id="104" name="Google Shape;104;p1"/>
          <p:cNvSpPr txBox="1"/>
          <p:nvPr/>
        </p:nvSpPr>
        <p:spPr>
          <a:xfrm>
            <a:off x="4851724" y="1300333"/>
            <a:ext cx="4220690" cy="532690"/>
          </a:xfrm>
          <a:prstGeom prst="rect">
            <a:avLst/>
          </a:prstGeom>
          <a:noFill/>
          <a:ln w="28575" cap="flat" cmpd="sng">
            <a:solidFill>
              <a:srgbClr val="FF9900"/>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379" b="1" kern="0">
                <a:solidFill>
                  <a:srgbClr val="000000"/>
                </a:solidFill>
                <a:latin typeface="Arial"/>
                <a:cs typeface="Arial"/>
                <a:sym typeface="Arial"/>
              </a:rPr>
              <a:t>s-process:</a:t>
            </a:r>
            <a:r>
              <a:rPr lang="en-GB" sz="1379" kern="0">
                <a:solidFill>
                  <a:srgbClr val="000000"/>
                </a:solidFill>
                <a:latin typeface="Arial"/>
                <a:cs typeface="Arial"/>
                <a:sym typeface="Arial"/>
              </a:rPr>
              <a:t> responsible for the synthesis of about ½ of the elements heavier than iron</a:t>
            </a:r>
            <a:endParaRPr sz="1379" kern="0">
              <a:solidFill>
                <a:srgbClr val="000000"/>
              </a:solidFill>
              <a:latin typeface="Arial"/>
              <a:cs typeface="Arial"/>
              <a:sym typeface="Arial"/>
            </a:endParaRPr>
          </a:p>
        </p:txBody>
      </p:sp>
      <p:pic>
        <p:nvPicPr>
          <p:cNvPr id="105" name="Google Shape;105;p1"/>
          <p:cNvPicPr preferRelativeResize="0"/>
          <p:nvPr/>
        </p:nvPicPr>
        <p:blipFill rotWithShape="1">
          <a:blip r:embed="rId3">
            <a:alphaModFix/>
          </a:blip>
          <a:srcRect l="45422" t="42191" r="15654" b="13757"/>
          <a:stretch/>
        </p:blipFill>
        <p:spPr>
          <a:xfrm>
            <a:off x="-17517" y="1461885"/>
            <a:ext cx="4551010" cy="2632173"/>
          </a:xfrm>
          <a:prstGeom prst="rect">
            <a:avLst/>
          </a:prstGeom>
          <a:noFill/>
          <a:ln>
            <a:noFill/>
          </a:ln>
        </p:spPr>
      </p:pic>
      <p:sp>
        <p:nvSpPr>
          <p:cNvPr id="106" name="Google Shape;106;p1"/>
          <p:cNvSpPr txBox="1"/>
          <p:nvPr/>
        </p:nvSpPr>
        <p:spPr>
          <a:xfrm>
            <a:off x="270230" y="1713839"/>
            <a:ext cx="1316690" cy="254621"/>
          </a:xfrm>
          <a:prstGeom prst="rect">
            <a:avLst/>
          </a:prstGeom>
          <a:noFill/>
          <a:ln>
            <a:noFill/>
          </a:ln>
        </p:spPr>
        <p:txBody>
          <a:bodyPr spcFirstLastPara="1" wrap="square" lIns="84069" tIns="42023" rIns="84069" bIns="42023" anchor="t" anchorCtr="0">
            <a:noAutofit/>
          </a:bodyPr>
          <a:lstStyle/>
          <a:p>
            <a:pPr defTabSz="840791" fontAlgn="auto">
              <a:spcBef>
                <a:spcPts val="0"/>
              </a:spcBef>
              <a:spcAft>
                <a:spcPts val="0"/>
              </a:spcAft>
              <a:buClr>
                <a:srgbClr val="000000"/>
              </a:buClr>
            </a:pPr>
            <a:r>
              <a:rPr lang="en-GB" sz="1471" b="1" kern="0">
                <a:solidFill>
                  <a:srgbClr val="FF9900"/>
                </a:solidFill>
                <a:latin typeface="Arial"/>
                <a:ea typeface="Arial"/>
                <a:cs typeface="Arial"/>
                <a:sym typeface="Arial"/>
              </a:rPr>
              <a:t>s-process</a:t>
            </a:r>
            <a:endParaRPr sz="1471" b="1" kern="0">
              <a:solidFill>
                <a:srgbClr val="FF9900"/>
              </a:solidFill>
              <a:latin typeface="Arial"/>
              <a:ea typeface="Arial"/>
              <a:cs typeface="Arial"/>
              <a:sym typeface="Arial"/>
            </a:endParaRPr>
          </a:p>
        </p:txBody>
      </p:sp>
      <p:sp>
        <p:nvSpPr>
          <p:cNvPr id="107" name="Google Shape;107;p1"/>
          <p:cNvSpPr txBox="1"/>
          <p:nvPr/>
        </p:nvSpPr>
        <p:spPr>
          <a:xfrm>
            <a:off x="262828" y="1957862"/>
            <a:ext cx="1751724" cy="516414"/>
          </a:xfrm>
          <a:prstGeom prst="rect">
            <a:avLst/>
          </a:prstGeom>
          <a:noFill/>
          <a:ln>
            <a:noFill/>
          </a:ln>
        </p:spPr>
        <p:txBody>
          <a:bodyPr spcFirstLastPara="1" wrap="square" lIns="84069" tIns="42023" rIns="84069" bIns="42023" anchor="t" anchorCtr="0">
            <a:noAutofit/>
          </a:bodyPr>
          <a:lstStyle/>
          <a:p>
            <a:pPr defTabSz="840791" fontAlgn="auto">
              <a:spcBef>
                <a:spcPts val="0"/>
              </a:spcBef>
              <a:spcAft>
                <a:spcPts val="0"/>
              </a:spcAft>
              <a:buClr>
                <a:srgbClr val="000000"/>
              </a:buClr>
            </a:pPr>
            <a:r>
              <a:rPr lang="en-GB" sz="1287" kern="0">
                <a:solidFill>
                  <a:srgbClr val="FF9900"/>
                </a:solidFill>
                <a:latin typeface="Arial"/>
                <a:ea typeface="Arial"/>
                <a:cs typeface="Arial"/>
                <a:sym typeface="Arial"/>
              </a:rPr>
              <a:t>N</a:t>
            </a:r>
            <a:r>
              <a:rPr lang="en-GB" sz="1287" kern="0" baseline="-25000">
                <a:solidFill>
                  <a:srgbClr val="FF9900"/>
                </a:solidFill>
                <a:latin typeface="Arial"/>
                <a:ea typeface="Arial"/>
                <a:cs typeface="Arial"/>
                <a:sym typeface="Arial"/>
              </a:rPr>
              <a:t>n</a:t>
            </a:r>
            <a:r>
              <a:rPr lang="en-GB" sz="1287" kern="0">
                <a:solidFill>
                  <a:srgbClr val="FF9900"/>
                </a:solidFill>
                <a:latin typeface="Arial"/>
                <a:ea typeface="Arial"/>
                <a:cs typeface="Arial"/>
                <a:sym typeface="Arial"/>
              </a:rPr>
              <a:t> = 10</a:t>
            </a:r>
            <a:r>
              <a:rPr lang="en-GB" sz="1287" kern="0" baseline="30000">
                <a:solidFill>
                  <a:srgbClr val="FF9900"/>
                </a:solidFill>
                <a:latin typeface="Arial"/>
                <a:cs typeface="Arial"/>
                <a:sym typeface="Arial"/>
              </a:rPr>
              <a:t>6</a:t>
            </a:r>
            <a:r>
              <a:rPr lang="en-GB" sz="1287" kern="0">
                <a:solidFill>
                  <a:srgbClr val="FF9900"/>
                </a:solidFill>
                <a:latin typeface="Arial"/>
                <a:ea typeface="Arial"/>
                <a:cs typeface="Arial"/>
                <a:sym typeface="Arial"/>
              </a:rPr>
              <a:t>-10</a:t>
            </a:r>
            <a:r>
              <a:rPr lang="en-GB" sz="1287" kern="0" baseline="30000">
                <a:solidFill>
                  <a:srgbClr val="FF9900"/>
                </a:solidFill>
                <a:latin typeface="Arial"/>
                <a:cs typeface="Arial"/>
                <a:sym typeface="Arial"/>
              </a:rPr>
              <a:t>12</a:t>
            </a:r>
            <a:r>
              <a:rPr lang="en-GB" sz="1287" kern="0">
                <a:solidFill>
                  <a:srgbClr val="FF9900"/>
                </a:solidFill>
                <a:latin typeface="Arial"/>
                <a:ea typeface="Arial"/>
                <a:cs typeface="Arial"/>
                <a:sym typeface="Arial"/>
              </a:rPr>
              <a:t> cm</a:t>
            </a:r>
            <a:r>
              <a:rPr lang="en-GB" sz="1287" kern="0" baseline="30000">
                <a:solidFill>
                  <a:srgbClr val="FF9900"/>
                </a:solidFill>
                <a:latin typeface="Arial"/>
                <a:ea typeface="Arial"/>
                <a:cs typeface="Arial"/>
                <a:sym typeface="Arial"/>
              </a:rPr>
              <a:t>-3</a:t>
            </a:r>
            <a:endParaRPr sz="1287" kern="0">
              <a:solidFill>
                <a:srgbClr val="FF9900"/>
              </a:solidFill>
              <a:latin typeface="Arial"/>
              <a:ea typeface="Arial"/>
              <a:cs typeface="Arial"/>
              <a:sym typeface="Arial"/>
            </a:endParaRPr>
          </a:p>
          <a:p>
            <a:pPr defTabSz="840791" fontAlgn="auto">
              <a:spcBef>
                <a:spcPts val="0"/>
              </a:spcBef>
              <a:spcAft>
                <a:spcPts val="0"/>
              </a:spcAft>
              <a:buClr>
                <a:srgbClr val="000000"/>
              </a:buClr>
            </a:pPr>
            <a:endParaRPr sz="1287" kern="0" baseline="30000">
              <a:solidFill>
                <a:srgbClr val="FF9900"/>
              </a:solidFill>
              <a:latin typeface="Arial"/>
              <a:ea typeface="Arial"/>
              <a:cs typeface="Arial"/>
              <a:sym typeface="Arial"/>
            </a:endParaRPr>
          </a:p>
        </p:txBody>
      </p:sp>
      <p:sp>
        <p:nvSpPr>
          <p:cNvPr id="108" name="Google Shape;108;p1"/>
          <p:cNvSpPr txBox="1"/>
          <p:nvPr/>
        </p:nvSpPr>
        <p:spPr>
          <a:xfrm>
            <a:off x="3855870" y="2138855"/>
            <a:ext cx="1578207" cy="254621"/>
          </a:xfrm>
          <a:prstGeom prst="rect">
            <a:avLst/>
          </a:prstGeom>
          <a:noFill/>
          <a:ln>
            <a:noFill/>
          </a:ln>
        </p:spPr>
        <p:txBody>
          <a:bodyPr spcFirstLastPara="1" wrap="square" lIns="84069" tIns="42023" rIns="84069" bIns="42023" anchor="t" anchorCtr="0">
            <a:noAutofit/>
          </a:bodyPr>
          <a:lstStyle/>
          <a:p>
            <a:pPr defTabSz="840791" fontAlgn="auto">
              <a:spcBef>
                <a:spcPts val="0"/>
              </a:spcBef>
              <a:spcAft>
                <a:spcPts val="0"/>
              </a:spcAft>
              <a:buClr>
                <a:srgbClr val="000000"/>
              </a:buClr>
            </a:pPr>
            <a:r>
              <a:rPr lang="en-GB" sz="1471" b="1" kern="0">
                <a:solidFill>
                  <a:srgbClr val="6D9EEB"/>
                </a:solidFill>
                <a:latin typeface="Arial"/>
                <a:cs typeface="Arial"/>
                <a:sym typeface="Arial"/>
              </a:rPr>
              <a:t>i</a:t>
            </a:r>
            <a:r>
              <a:rPr lang="en-GB" sz="1471" b="1" kern="0">
                <a:solidFill>
                  <a:srgbClr val="6D9EEB"/>
                </a:solidFill>
                <a:latin typeface="Arial"/>
                <a:ea typeface="Arial"/>
                <a:cs typeface="Arial"/>
                <a:sym typeface="Arial"/>
              </a:rPr>
              <a:t>-process</a:t>
            </a:r>
            <a:endParaRPr sz="1471" b="1" kern="0">
              <a:solidFill>
                <a:srgbClr val="6D9EEB"/>
              </a:solidFill>
              <a:latin typeface="Arial"/>
              <a:ea typeface="Arial"/>
              <a:cs typeface="Arial"/>
              <a:sym typeface="Arial"/>
            </a:endParaRPr>
          </a:p>
        </p:txBody>
      </p:sp>
      <p:sp>
        <p:nvSpPr>
          <p:cNvPr id="109" name="Google Shape;109;p1"/>
          <p:cNvSpPr txBox="1"/>
          <p:nvPr/>
        </p:nvSpPr>
        <p:spPr>
          <a:xfrm>
            <a:off x="3769104" y="2419129"/>
            <a:ext cx="1751724" cy="254621"/>
          </a:xfrm>
          <a:prstGeom prst="rect">
            <a:avLst/>
          </a:prstGeom>
          <a:noFill/>
          <a:ln>
            <a:noFill/>
          </a:ln>
        </p:spPr>
        <p:txBody>
          <a:bodyPr spcFirstLastPara="1" wrap="square" lIns="84069" tIns="42023" rIns="84069" bIns="42023" anchor="t" anchorCtr="0">
            <a:noAutofit/>
          </a:bodyPr>
          <a:lstStyle/>
          <a:p>
            <a:pPr defTabSz="840791" fontAlgn="auto">
              <a:spcBef>
                <a:spcPts val="0"/>
              </a:spcBef>
              <a:spcAft>
                <a:spcPts val="0"/>
              </a:spcAft>
              <a:buClr>
                <a:srgbClr val="000000"/>
              </a:buClr>
            </a:pPr>
            <a:r>
              <a:rPr lang="en-GB" sz="1287" kern="0">
                <a:solidFill>
                  <a:srgbClr val="3C78D8"/>
                </a:solidFill>
                <a:latin typeface="Arial"/>
                <a:ea typeface="Arial"/>
                <a:cs typeface="Arial"/>
                <a:sym typeface="Arial"/>
              </a:rPr>
              <a:t>N</a:t>
            </a:r>
            <a:r>
              <a:rPr lang="en-GB" sz="1287" kern="0" baseline="-25000">
                <a:solidFill>
                  <a:srgbClr val="3C78D8"/>
                </a:solidFill>
                <a:latin typeface="Arial"/>
                <a:ea typeface="Arial"/>
                <a:cs typeface="Arial"/>
                <a:sym typeface="Arial"/>
              </a:rPr>
              <a:t>n</a:t>
            </a:r>
            <a:r>
              <a:rPr lang="en-GB" sz="1287" kern="0">
                <a:solidFill>
                  <a:srgbClr val="3C78D8"/>
                </a:solidFill>
                <a:latin typeface="Arial"/>
                <a:ea typeface="Arial"/>
                <a:cs typeface="Arial"/>
                <a:sym typeface="Arial"/>
              </a:rPr>
              <a:t> </a:t>
            </a:r>
            <a:r>
              <a:rPr lang="en-GB" sz="1287" kern="0">
                <a:solidFill>
                  <a:srgbClr val="3C78D8"/>
                </a:solidFill>
                <a:latin typeface="Arial"/>
                <a:cs typeface="Arial"/>
                <a:sym typeface="Arial"/>
              </a:rPr>
              <a:t>~</a:t>
            </a:r>
            <a:r>
              <a:rPr lang="en-GB" sz="1287" kern="0">
                <a:solidFill>
                  <a:srgbClr val="3C78D8"/>
                </a:solidFill>
                <a:latin typeface="Arial"/>
                <a:ea typeface="Arial"/>
                <a:cs typeface="Arial"/>
                <a:sym typeface="Arial"/>
              </a:rPr>
              <a:t> 10</a:t>
            </a:r>
            <a:r>
              <a:rPr lang="en-GB" sz="1287" kern="0" baseline="30000">
                <a:solidFill>
                  <a:srgbClr val="3C78D8"/>
                </a:solidFill>
                <a:latin typeface="Arial"/>
                <a:cs typeface="Arial"/>
                <a:sym typeface="Arial"/>
              </a:rPr>
              <a:t>15</a:t>
            </a:r>
            <a:r>
              <a:rPr lang="en-GB" sz="1287" kern="0">
                <a:solidFill>
                  <a:srgbClr val="3C78D8"/>
                </a:solidFill>
                <a:latin typeface="Arial"/>
                <a:ea typeface="Arial"/>
                <a:cs typeface="Arial"/>
                <a:sym typeface="Arial"/>
              </a:rPr>
              <a:t> cm</a:t>
            </a:r>
            <a:r>
              <a:rPr lang="en-GB" sz="1287" kern="0" baseline="30000">
                <a:solidFill>
                  <a:srgbClr val="3C78D8"/>
                </a:solidFill>
                <a:latin typeface="Arial"/>
                <a:ea typeface="Arial"/>
                <a:cs typeface="Arial"/>
                <a:sym typeface="Arial"/>
              </a:rPr>
              <a:t>-3</a:t>
            </a:r>
            <a:endParaRPr sz="1287" kern="0">
              <a:solidFill>
                <a:srgbClr val="3C78D8"/>
              </a:solidFill>
              <a:latin typeface="Arial"/>
              <a:ea typeface="Arial"/>
              <a:cs typeface="Arial"/>
              <a:sym typeface="Arial"/>
            </a:endParaRPr>
          </a:p>
          <a:p>
            <a:pPr defTabSz="840791" fontAlgn="auto">
              <a:spcBef>
                <a:spcPts val="0"/>
              </a:spcBef>
              <a:spcAft>
                <a:spcPts val="0"/>
              </a:spcAft>
              <a:buClr>
                <a:srgbClr val="000000"/>
              </a:buClr>
            </a:pPr>
            <a:endParaRPr sz="1287" kern="0" baseline="30000">
              <a:solidFill>
                <a:srgbClr val="3C78D8"/>
              </a:solidFill>
              <a:latin typeface="Arial"/>
              <a:ea typeface="Arial"/>
              <a:cs typeface="Arial"/>
              <a:sym typeface="Arial"/>
            </a:endParaRPr>
          </a:p>
        </p:txBody>
      </p:sp>
      <p:sp>
        <p:nvSpPr>
          <p:cNvPr id="110" name="Google Shape;110;p1"/>
          <p:cNvSpPr txBox="1"/>
          <p:nvPr/>
        </p:nvSpPr>
        <p:spPr>
          <a:xfrm>
            <a:off x="0" y="1181598"/>
            <a:ext cx="4470897" cy="602207"/>
          </a:xfrm>
          <a:prstGeom prst="rect">
            <a:avLst/>
          </a:prstGeom>
          <a:noFill/>
          <a:ln>
            <a:noFill/>
          </a:ln>
        </p:spPr>
        <p:txBody>
          <a:bodyPr spcFirstLastPara="1" wrap="square" lIns="84069" tIns="84069" rIns="84069" bIns="84069" anchor="t" anchorCtr="0">
            <a:noAutofit/>
          </a:bodyPr>
          <a:lstStyle/>
          <a:p>
            <a:pPr defTabSz="840791" fontAlgn="auto">
              <a:spcBef>
                <a:spcPts val="0"/>
              </a:spcBef>
              <a:spcAft>
                <a:spcPts val="0"/>
              </a:spcAft>
              <a:buClr>
                <a:srgbClr val="000000"/>
              </a:buClr>
            </a:pPr>
            <a:r>
              <a:rPr lang="en-GB" sz="1379" b="1" kern="0">
                <a:solidFill>
                  <a:srgbClr val="2D2D8A"/>
                </a:solidFill>
                <a:latin typeface="Arial"/>
                <a:cs typeface="Arial"/>
                <a:sym typeface="Arial"/>
              </a:rPr>
              <a:t>Neutrons capture reactions (n,g) play a key role in the synthesis of heavy elements</a:t>
            </a:r>
            <a:endParaRPr sz="1379" b="1" kern="0">
              <a:solidFill>
                <a:srgbClr val="2D2D8A"/>
              </a:solidFill>
              <a:latin typeface="Arial"/>
              <a:cs typeface="Arial"/>
              <a:sym typeface="Arial"/>
            </a:endParaRPr>
          </a:p>
        </p:txBody>
      </p:sp>
      <p:sp>
        <p:nvSpPr>
          <p:cNvPr id="111" name="Google Shape;111;p1"/>
          <p:cNvSpPr/>
          <p:nvPr/>
        </p:nvSpPr>
        <p:spPr>
          <a:xfrm rot="5400000">
            <a:off x="6631690" y="4147988"/>
            <a:ext cx="532690" cy="51641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endParaRPr sz="1287" kern="0">
              <a:solidFill>
                <a:srgbClr val="000000"/>
              </a:solidFill>
              <a:latin typeface="Calibri"/>
              <a:ea typeface="Calibri"/>
              <a:cs typeface="Calibri"/>
              <a:sym typeface="Calibri"/>
            </a:endParaRPr>
          </a:p>
        </p:txBody>
      </p:sp>
      <p:pic>
        <p:nvPicPr>
          <p:cNvPr id="112" name="Google Shape;112;p1"/>
          <p:cNvPicPr preferRelativeResize="0"/>
          <p:nvPr/>
        </p:nvPicPr>
        <p:blipFill rotWithShape="1">
          <a:blip r:embed="rId4">
            <a:alphaModFix/>
          </a:blip>
          <a:srcRect/>
          <a:stretch/>
        </p:blipFill>
        <p:spPr>
          <a:xfrm>
            <a:off x="5053126" y="3405253"/>
            <a:ext cx="3870541" cy="2251540"/>
          </a:xfrm>
          <a:prstGeom prst="rect">
            <a:avLst/>
          </a:prstGeom>
          <a:noFill/>
          <a:ln>
            <a:noFill/>
          </a:ln>
        </p:spPr>
      </p:pic>
      <p:sp>
        <p:nvSpPr>
          <p:cNvPr id="113" name="Google Shape;113;p1"/>
          <p:cNvSpPr txBox="1"/>
          <p:nvPr/>
        </p:nvSpPr>
        <p:spPr>
          <a:xfrm>
            <a:off x="5644161" y="3124241"/>
            <a:ext cx="2786483" cy="175515"/>
          </a:xfrm>
          <a:prstGeom prst="rect">
            <a:avLst/>
          </a:prstGeom>
          <a:solidFill>
            <a:srgbClr val="CFE2F3"/>
          </a:solidFill>
          <a:ln w="19050" cap="flat" cmpd="sng">
            <a:solidFill>
              <a:srgbClr val="333399"/>
            </a:solidFill>
            <a:prstDash val="solid"/>
            <a:round/>
            <a:headEnd type="none" w="sm" len="sm"/>
            <a:tailEnd type="none" w="sm" len="sm"/>
          </a:ln>
        </p:spPr>
        <p:txBody>
          <a:bodyPr spcFirstLastPara="1" wrap="square" lIns="84069" tIns="16805" rIns="84069" bIns="16805" anchor="t" anchorCtr="0">
            <a:spAutoFit/>
          </a:bodyPr>
          <a:lstStyle/>
          <a:p>
            <a:pPr algn="ctr" defTabSz="840791" fontAlgn="auto">
              <a:spcBef>
                <a:spcPts val="0"/>
              </a:spcBef>
              <a:spcAft>
                <a:spcPts val="0"/>
              </a:spcAft>
              <a:buClr>
                <a:srgbClr val="000000"/>
              </a:buClr>
            </a:pPr>
            <a:r>
              <a:rPr lang="en-GB" sz="920" kern="0">
                <a:solidFill>
                  <a:srgbClr val="000000"/>
                </a:solidFill>
                <a:latin typeface="Arial"/>
                <a:cs typeface="Arial"/>
                <a:sym typeface="Arial"/>
              </a:rPr>
              <a:t>I. Dillmann et al.</a:t>
            </a:r>
            <a:r>
              <a:rPr lang="en-GB" sz="920" i="1" kern="0">
                <a:solidFill>
                  <a:srgbClr val="000000"/>
                </a:solidFill>
                <a:latin typeface="Arial"/>
                <a:cs typeface="Arial"/>
                <a:sym typeface="Arial"/>
              </a:rPr>
              <a:t>, </a:t>
            </a:r>
            <a:r>
              <a:rPr lang="en-GB" sz="920" i="1" u="sng" kern="0">
                <a:solidFill>
                  <a:srgbClr val="0097A7"/>
                </a:solidFill>
                <a:latin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Eur. Phys. J. A</a:t>
            </a:r>
            <a:r>
              <a:rPr lang="en-GB" sz="920" u="sng" kern="0">
                <a:solidFill>
                  <a:srgbClr val="0097A7"/>
                </a:solidFill>
                <a:latin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GB" sz="920" b="1" u="sng" kern="0">
                <a:solidFill>
                  <a:srgbClr val="0097A7"/>
                </a:solidFill>
                <a:latin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59</a:t>
            </a:r>
            <a:r>
              <a:rPr lang="en-GB" sz="920" u="sng" kern="0">
                <a:solidFill>
                  <a:srgbClr val="0097A7"/>
                </a:solidFill>
                <a:latin typeface="Arial"/>
                <a:cs typeface="Arial"/>
                <a:sym typeface="Arial"/>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105 (2023).</a:t>
            </a:r>
            <a:endParaRPr sz="920" kern="0">
              <a:solidFill>
                <a:srgbClr val="000000"/>
              </a:solidFill>
              <a:latin typeface="Arial"/>
              <a:cs typeface="Arial"/>
              <a:sym typeface="Arial"/>
            </a:endParaRPr>
          </a:p>
        </p:txBody>
      </p:sp>
      <p:sp>
        <p:nvSpPr>
          <p:cNvPr id="114" name="Google Shape;114;p1"/>
          <p:cNvSpPr txBox="1"/>
          <p:nvPr/>
        </p:nvSpPr>
        <p:spPr>
          <a:xfrm>
            <a:off x="4312965" y="5700287"/>
            <a:ext cx="2100690" cy="922759"/>
          </a:xfrm>
          <a:prstGeom prst="rect">
            <a:avLst/>
          </a:prstGeom>
          <a:noFill/>
          <a:ln w="28575" cap="flat" cmpd="sng">
            <a:solidFill>
              <a:srgbClr val="FF0000"/>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287" b="1" kern="0">
                <a:solidFill>
                  <a:srgbClr val="1A1A1A"/>
                </a:solidFill>
                <a:latin typeface="Arial"/>
                <a:cs typeface="Arial"/>
                <a:sym typeface="Arial"/>
              </a:rPr>
              <a:t>Time-of-flight (n,g): </a:t>
            </a:r>
            <a:endParaRPr sz="1287" b="1" kern="0">
              <a:solidFill>
                <a:srgbClr val="1A1A1A"/>
              </a:solidFill>
              <a:latin typeface="Arial"/>
              <a:cs typeface="Arial"/>
              <a:sym typeface="Arial"/>
            </a:endParaRPr>
          </a:p>
          <a:p>
            <a:pPr algn="ctr" defTabSz="840791" fontAlgn="auto">
              <a:spcBef>
                <a:spcPts val="0"/>
              </a:spcBef>
              <a:spcAft>
                <a:spcPts val="0"/>
              </a:spcAft>
              <a:buClr>
                <a:srgbClr val="000000"/>
              </a:buClr>
              <a:buSzPts val="1100"/>
            </a:pPr>
            <a:r>
              <a:rPr lang="en-GB" sz="1287" kern="0">
                <a:solidFill>
                  <a:srgbClr val="1A1A1A"/>
                </a:solidFill>
                <a:latin typeface="Arial"/>
                <a:cs typeface="Arial"/>
                <a:sym typeface="Arial"/>
              </a:rPr>
              <a:t>&gt; 5e17 atoms currently. Not feasible for many unstable isotopes</a:t>
            </a:r>
            <a:endParaRPr sz="1287" kern="0">
              <a:solidFill>
                <a:srgbClr val="1A1A1A"/>
              </a:solidFill>
              <a:latin typeface="Arial"/>
              <a:cs typeface="Arial"/>
              <a:sym typeface="Arial"/>
            </a:endParaRPr>
          </a:p>
        </p:txBody>
      </p:sp>
      <p:sp>
        <p:nvSpPr>
          <p:cNvPr id="115" name="Google Shape;115;p1"/>
          <p:cNvSpPr/>
          <p:nvPr/>
        </p:nvSpPr>
        <p:spPr>
          <a:xfrm>
            <a:off x="6519632" y="5928839"/>
            <a:ext cx="336828" cy="51641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endParaRPr sz="1287" kern="0">
              <a:solidFill>
                <a:srgbClr val="000000"/>
              </a:solidFill>
              <a:latin typeface="Calibri"/>
              <a:ea typeface="Calibri"/>
              <a:cs typeface="Calibri"/>
              <a:sym typeface="Calibri"/>
            </a:endParaRPr>
          </a:p>
        </p:txBody>
      </p:sp>
      <p:sp>
        <p:nvSpPr>
          <p:cNvPr id="116" name="Google Shape;116;p1"/>
          <p:cNvSpPr txBox="1"/>
          <p:nvPr/>
        </p:nvSpPr>
        <p:spPr>
          <a:xfrm>
            <a:off x="6905425" y="5656563"/>
            <a:ext cx="2256828" cy="966345"/>
          </a:xfrm>
          <a:prstGeom prst="rect">
            <a:avLst/>
          </a:prstGeom>
          <a:noFill/>
          <a:ln w="28575" cap="flat" cmpd="sng">
            <a:solidFill>
              <a:srgbClr val="FF0000"/>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buSzPts val="1100"/>
            </a:pPr>
            <a:r>
              <a:rPr lang="en-GB" sz="1287" b="1" kern="0">
                <a:solidFill>
                  <a:srgbClr val="1A1A1A"/>
                </a:solidFill>
                <a:latin typeface="Arial"/>
                <a:cs typeface="Arial"/>
                <a:sym typeface="Arial"/>
              </a:rPr>
              <a:t>MACS via activation </a:t>
            </a:r>
            <a:br>
              <a:rPr lang="en-GB" sz="1287" b="1" kern="0">
                <a:solidFill>
                  <a:srgbClr val="1A1A1A"/>
                </a:solidFill>
                <a:latin typeface="Arial"/>
                <a:cs typeface="Arial"/>
                <a:sym typeface="Arial"/>
              </a:rPr>
            </a:br>
            <a:r>
              <a:rPr lang="en-GB" sz="1287" b="1" kern="0">
                <a:solidFill>
                  <a:srgbClr val="1A1A1A"/>
                </a:solidFill>
                <a:latin typeface="Arial"/>
                <a:cs typeface="Arial"/>
                <a:sym typeface="Arial"/>
              </a:rPr>
              <a:t>in “stellar neutron beam”:</a:t>
            </a:r>
            <a:endParaRPr sz="1287" b="1" kern="0">
              <a:solidFill>
                <a:srgbClr val="1A1A1A"/>
              </a:solidFill>
              <a:latin typeface="Arial"/>
              <a:cs typeface="Arial"/>
              <a:sym typeface="Arial"/>
            </a:endParaRPr>
          </a:p>
          <a:p>
            <a:pPr algn="ctr" defTabSz="840791" fontAlgn="auto">
              <a:spcBef>
                <a:spcPts val="0"/>
              </a:spcBef>
              <a:spcAft>
                <a:spcPts val="0"/>
              </a:spcAft>
              <a:buClr>
                <a:srgbClr val="000000"/>
              </a:buClr>
            </a:pPr>
            <a:r>
              <a:rPr lang="en-GB" sz="1287" kern="0">
                <a:solidFill>
                  <a:srgbClr val="1A1A1A"/>
                </a:solidFill>
                <a:latin typeface="Arial"/>
                <a:cs typeface="Arial"/>
                <a:sym typeface="Arial"/>
              </a:rPr>
              <a:t>Complementary technique with higher sensitivity</a:t>
            </a:r>
            <a:endParaRPr sz="1287" kern="0">
              <a:solidFill>
                <a:srgbClr val="1A1A1A"/>
              </a:solidFill>
              <a:latin typeface="Arial"/>
              <a:cs typeface="Arial"/>
              <a:sym typeface="Arial"/>
            </a:endParaRPr>
          </a:p>
          <a:p>
            <a:pPr algn="ctr" defTabSz="840791" fontAlgn="auto">
              <a:spcBef>
                <a:spcPts val="0"/>
              </a:spcBef>
              <a:spcAft>
                <a:spcPts val="0"/>
              </a:spcAft>
              <a:buClr>
                <a:srgbClr val="000000"/>
              </a:buClr>
            </a:pPr>
            <a:endParaRPr sz="1287" b="1" kern="0">
              <a:solidFill>
                <a:srgbClr val="1A1A1A"/>
              </a:solidFill>
              <a:latin typeface="Arial"/>
              <a:cs typeface="Arial"/>
              <a:sym typeface="Arial"/>
            </a:endParaRPr>
          </a:p>
        </p:txBody>
      </p:sp>
      <p:sp>
        <p:nvSpPr>
          <p:cNvPr id="117" name="Google Shape;117;p1"/>
          <p:cNvSpPr/>
          <p:nvPr/>
        </p:nvSpPr>
        <p:spPr>
          <a:xfrm>
            <a:off x="4542575" y="4094885"/>
            <a:ext cx="1476690" cy="360828"/>
          </a:xfrm>
          <a:prstGeom prst="rect">
            <a:avLst/>
          </a:prstGeom>
          <a:noFill/>
          <a:ln>
            <a:noFill/>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r>
              <a:rPr lang="en-GB" sz="1379" b="1" kern="0">
                <a:solidFill>
                  <a:srgbClr val="0000FF"/>
                </a:solidFill>
                <a:latin typeface="Calibri"/>
                <a:ea typeface="Calibri"/>
                <a:cs typeface="Calibri"/>
                <a:sym typeface="Calibri"/>
              </a:rPr>
              <a:t>Stellar (n,g) rate: MACS</a:t>
            </a:r>
            <a:endParaRPr sz="1379" b="1" kern="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1573086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g2a57fbceb14_0_26"/>
          <p:cNvPicPr preferRelativeResize="0"/>
          <p:nvPr/>
        </p:nvPicPr>
        <p:blipFill>
          <a:blip r:embed="rId3">
            <a:alphaModFix/>
          </a:blip>
          <a:stretch>
            <a:fillRect/>
          </a:stretch>
        </p:blipFill>
        <p:spPr>
          <a:xfrm>
            <a:off x="6990334" y="1858333"/>
            <a:ext cx="2238138" cy="1428802"/>
          </a:xfrm>
          <a:prstGeom prst="rect">
            <a:avLst/>
          </a:prstGeom>
          <a:noFill/>
          <a:ln>
            <a:noFill/>
          </a:ln>
        </p:spPr>
      </p:pic>
      <p:sp>
        <p:nvSpPr>
          <p:cNvPr id="124" name="Google Shape;124;g2a57fbceb14_0_26"/>
          <p:cNvSpPr/>
          <p:nvPr/>
        </p:nvSpPr>
        <p:spPr>
          <a:xfrm>
            <a:off x="0" y="44624"/>
            <a:ext cx="9144000" cy="1015448"/>
          </a:xfrm>
          <a:prstGeom prst="rect">
            <a:avLst/>
          </a:prstGeom>
          <a:solidFill>
            <a:srgbClr val="0033CC"/>
          </a:solidFill>
          <a:ln>
            <a:noFill/>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3427" b="1" kern="0" dirty="0">
                <a:solidFill>
                  <a:srgbClr val="FFFF00"/>
                </a:solidFill>
                <a:latin typeface="Calibri"/>
                <a:ea typeface="Calibri"/>
                <a:cs typeface="Calibri"/>
                <a:sym typeface="Calibri"/>
              </a:rPr>
              <a:t>Neutron capture reactions: </a:t>
            </a:r>
            <a:endParaRPr sz="3427" b="1" kern="0" dirty="0">
              <a:solidFill>
                <a:srgbClr val="FFFF00"/>
              </a:solidFill>
              <a:latin typeface="Calibri"/>
              <a:ea typeface="Calibri"/>
              <a:cs typeface="Calibri"/>
              <a:sym typeface="Calibri"/>
            </a:endParaRPr>
          </a:p>
          <a:p>
            <a:pPr algn="ctr" defTabSz="840791" fontAlgn="auto">
              <a:spcBef>
                <a:spcPts val="0"/>
              </a:spcBef>
              <a:spcAft>
                <a:spcPts val="0"/>
              </a:spcAft>
              <a:buClr>
                <a:srgbClr val="000000"/>
              </a:buClr>
            </a:pPr>
            <a:r>
              <a:rPr lang="en-GB" sz="3427" b="1" kern="0" dirty="0">
                <a:solidFill>
                  <a:srgbClr val="FFFF00"/>
                </a:solidFill>
                <a:latin typeface="Calibri"/>
                <a:ea typeface="Calibri"/>
                <a:cs typeface="Calibri"/>
                <a:sym typeface="Calibri"/>
              </a:rPr>
              <a:t>Activation in stellar neutron beams</a:t>
            </a:r>
            <a:endParaRPr sz="3427" b="1" kern="0" dirty="0">
              <a:solidFill>
                <a:srgbClr val="FFFF00"/>
              </a:solidFill>
              <a:latin typeface="Calibri"/>
              <a:ea typeface="Calibri"/>
              <a:cs typeface="Calibri"/>
              <a:sym typeface="Calibri"/>
            </a:endParaRPr>
          </a:p>
        </p:txBody>
      </p:sp>
      <p:sp>
        <p:nvSpPr>
          <p:cNvPr id="125" name="Google Shape;125;g2a57fbceb14_0_26"/>
          <p:cNvSpPr/>
          <p:nvPr/>
        </p:nvSpPr>
        <p:spPr>
          <a:xfrm>
            <a:off x="66920" y="1312517"/>
            <a:ext cx="3713379" cy="2584828"/>
          </a:xfrm>
          <a:prstGeom prst="rect">
            <a:avLst/>
          </a:prstGeom>
          <a:noFill/>
          <a:ln w="28575" cap="flat" cmpd="sng">
            <a:solidFill>
              <a:srgbClr val="FF0000"/>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endParaRPr sz="1287" kern="0">
              <a:solidFill>
                <a:srgbClr val="000000"/>
              </a:solidFill>
              <a:latin typeface="Arial"/>
              <a:cs typeface="Arial"/>
              <a:sym typeface="Arial"/>
            </a:endParaRPr>
          </a:p>
        </p:txBody>
      </p:sp>
      <p:pic>
        <p:nvPicPr>
          <p:cNvPr id="126" name="Google Shape;126;g2a57fbceb14_0_26"/>
          <p:cNvPicPr preferRelativeResize="0"/>
          <p:nvPr/>
        </p:nvPicPr>
        <p:blipFill rotWithShape="1">
          <a:blip r:embed="rId4">
            <a:alphaModFix/>
          </a:blip>
          <a:srcRect l="12775" t="11370" r="59047" b="49916"/>
          <a:stretch/>
        </p:blipFill>
        <p:spPr>
          <a:xfrm>
            <a:off x="223632" y="1758908"/>
            <a:ext cx="1337219" cy="1285333"/>
          </a:xfrm>
          <a:prstGeom prst="rect">
            <a:avLst/>
          </a:prstGeom>
          <a:noFill/>
          <a:ln>
            <a:noFill/>
          </a:ln>
        </p:spPr>
      </p:pic>
      <p:sp>
        <p:nvSpPr>
          <p:cNvPr id="127" name="Google Shape;127;g2a57fbceb14_0_26"/>
          <p:cNvSpPr txBox="1"/>
          <p:nvPr/>
        </p:nvSpPr>
        <p:spPr>
          <a:xfrm>
            <a:off x="118991" y="1375120"/>
            <a:ext cx="3030621" cy="182897"/>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1195" kern="0">
                <a:solidFill>
                  <a:srgbClr val="000000"/>
                </a:solidFill>
                <a:latin typeface="Arial"/>
                <a:cs typeface="Arial"/>
                <a:sym typeface="Arial"/>
              </a:rPr>
              <a:t>Low E (MeV) proton accelerators    </a:t>
            </a:r>
            <a:endParaRPr sz="1195" kern="0">
              <a:solidFill>
                <a:srgbClr val="000000"/>
              </a:solidFill>
              <a:latin typeface="Arial"/>
              <a:cs typeface="Arial"/>
              <a:sym typeface="Arial"/>
            </a:endParaRPr>
          </a:p>
        </p:txBody>
      </p:sp>
      <p:sp>
        <p:nvSpPr>
          <p:cNvPr id="128" name="Google Shape;128;g2a57fbceb14_0_26"/>
          <p:cNvSpPr txBox="1"/>
          <p:nvPr/>
        </p:nvSpPr>
        <p:spPr>
          <a:xfrm>
            <a:off x="128659" y="1611325"/>
            <a:ext cx="942345" cy="251862"/>
          </a:xfrm>
          <a:prstGeom prst="rect">
            <a:avLst/>
          </a:prstGeom>
          <a:noFill/>
          <a:ln w="28575" cap="flat" cmpd="sng">
            <a:solidFill>
              <a:srgbClr val="FF0000"/>
            </a:solidFill>
            <a:prstDash val="solid"/>
            <a:round/>
            <a:headEnd type="none" w="sm" len="sm"/>
            <a:tailEnd type="none" w="sm" len="sm"/>
          </a:ln>
        </p:spPr>
        <p:txBody>
          <a:bodyPr spcFirstLastPara="1" wrap="square" lIns="84069" tIns="84069" rIns="84069" bIns="84069" anchor="t" anchorCtr="0">
            <a:noAutofit/>
          </a:bodyPr>
          <a:lstStyle/>
          <a:p>
            <a:pPr defTabSz="840791" fontAlgn="auto">
              <a:spcBef>
                <a:spcPts val="0"/>
              </a:spcBef>
              <a:spcAft>
                <a:spcPts val="0"/>
              </a:spcAft>
              <a:buClr>
                <a:srgbClr val="000000"/>
              </a:buClr>
            </a:pPr>
            <a:r>
              <a:rPr lang="en-GB" sz="1195" kern="0" baseline="30000">
                <a:solidFill>
                  <a:srgbClr val="000000"/>
                </a:solidFill>
                <a:latin typeface="Arial"/>
                <a:cs typeface="Arial"/>
                <a:sym typeface="Arial"/>
              </a:rPr>
              <a:t>7</a:t>
            </a:r>
            <a:r>
              <a:rPr lang="en-GB" sz="1195" kern="0">
                <a:solidFill>
                  <a:srgbClr val="000000"/>
                </a:solidFill>
                <a:latin typeface="Arial"/>
                <a:cs typeface="Arial"/>
                <a:sym typeface="Arial"/>
              </a:rPr>
              <a:t>Li (p,n)</a:t>
            </a:r>
            <a:r>
              <a:rPr lang="en-GB" sz="1195" kern="0" baseline="30000">
                <a:solidFill>
                  <a:srgbClr val="000000"/>
                </a:solidFill>
                <a:latin typeface="Arial"/>
                <a:cs typeface="Arial"/>
                <a:sym typeface="Arial"/>
              </a:rPr>
              <a:t>7</a:t>
            </a:r>
            <a:r>
              <a:rPr lang="en-GB" sz="1195" kern="0">
                <a:solidFill>
                  <a:srgbClr val="000000"/>
                </a:solidFill>
                <a:latin typeface="Arial"/>
                <a:cs typeface="Arial"/>
                <a:sym typeface="Arial"/>
              </a:rPr>
              <a:t>Be</a:t>
            </a:r>
            <a:endParaRPr sz="1195" kern="0">
              <a:solidFill>
                <a:srgbClr val="000000"/>
              </a:solidFill>
              <a:latin typeface="Arial"/>
              <a:cs typeface="Arial"/>
              <a:sym typeface="Arial"/>
            </a:endParaRPr>
          </a:p>
        </p:txBody>
      </p:sp>
      <p:sp>
        <p:nvSpPr>
          <p:cNvPr id="129" name="Google Shape;129;g2a57fbceb14_0_26"/>
          <p:cNvSpPr txBox="1"/>
          <p:nvPr/>
        </p:nvSpPr>
        <p:spPr>
          <a:xfrm>
            <a:off x="1636253" y="1557000"/>
            <a:ext cx="2102345" cy="315862"/>
          </a:xfrm>
          <a:prstGeom prst="rect">
            <a:avLst/>
          </a:prstGeom>
          <a:noFill/>
          <a:ln>
            <a:noFill/>
          </a:ln>
        </p:spPr>
        <p:txBody>
          <a:bodyPr spcFirstLastPara="1" wrap="square" lIns="84069" tIns="84069" rIns="84069" bIns="84069" anchor="t" anchorCtr="0">
            <a:noAutofit/>
          </a:bodyPr>
          <a:lstStyle/>
          <a:p>
            <a:pPr defTabSz="840791" fontAlgn="auto">
              <a:spcBef>
                <a:spcPts val="0"/>
              </a:spcBef>
              <a:spcAft>
                <a:spcPts val="0"/>
              </a:spcAft>
              <a:buClr>
                <a:srgbClr val="000000"/>
              </a:buClr>
            </a:pPr>
            <a:r>
              <a:rPr lang="en-GB" sz="1103" kern="0">
                <a:solidFill>
                  <a:srgbClr val="0000FF"/>
                </a:solidFill>
                <a:latin typeface="Arial"/>
                <a:cs typeface="Arial"/>
                <a:sym typeface="Arial"/>
              </a:rPr>
              <a:t>Quasi-maxwellian @ 25 keV</a:t>
            </a:r>
            <a:endParaRPr sz="1103" kern="0">
              <a:solidFill>
                <a:srgbClr val="0000FF"/>
              </a:solidFill>
              <a:latin typeface="Arial"/>
              <a:cs typeface="Arial"/>
              <a:sym typeface="Arial"/>
            </a:endParaRPr>
          </a:p>
        </p:txBody>
      </p:sp>
      <p:pic>
        <p:nvPicPr>
          <p:cNvPr id="130" name="Google Shape;130;g2a57fbceb14_0_26"/>
          <p:cNvPicPr preferRelativeResize="0"/>
          <p:nvPr/>
        </p:nvPicPr>
        <p:blipFill rotWithShape="1">
          <a:blip r:embed="rId4">
            <a:alphaModFix/>
          </a:blip>
          <a:srcRect l="47571" t="11370" r="5267" b="49916"/>
          <a:stretch/>
        </p:blipFill>
        <p:spPr>
          <a:xfrm>
            <a:off x="1454988" y="1834506"/>
            <a:ext cx="2238138" cy="1285333"/>
          </a:xfrm>
          <a:prstGeom prst="rect">
            <a:avLst/>
          </a:prstGeom>
          <a:noFill/>
          <a:ln>
            <a:noFill/>
          </a:ln>
        </p:spPr>
      </p:pic>
      <p:pic>
        <p:nvPicPr>
          <p:cNvPr id="131" name="Google Shape;131;g2a57fbceb14_0_26"/>
          <p:cNvPicPr preferRelativeResize="0"/>
          <p:nvPr/>
        </p:nvPicPr>
        <p:blipFill rotWithShape="1">
          <a:blip r:embed="rId4">
            <a:alphaModFix/>
          </a:blip>
          <a:srcRect l="64355" t="5844" r="5272" b="89547"/>
          <a:stretch/>
        </p:blipFill>
        <p:spPr>
          <a:xfrm>
            <a:off x="1544851" y="3039483"/>
            <a:ext cx="1723725" cy="182989"/>
          </a:xfrm>
          <a:prstGeom prst="rect">
            <a:avLst/>
          </a:prstGeom>
          <a:noFill/>
          <a:ln>
            <a:noFill/>
          </a:ln>
        </p:spPr>
      </p:pic>
      <p:pic>
        <p:nvPicPr>
          <p:cNvPr id="132" name="Google Shape;132;g2a57fbceb14_0_26"/>
          <p:cNvPicPr preferRelativeResize="0"/>
          <p:nvPr/>
        </p:nvPicPr>
        <p:blipFill rotWithShape="1">
          <a:blip r:embed="rId5">
            <a:alphaModFix/>
          </a:blip>
          <a:srcRect l="48683" r="5"/>
          <a:stretch/>
        </p:blipFill>
        <p:spPr>
          <a:xfrm>
            <a:off x="1636266" y="3311966"/>
            <a:ext cx="1034759" cy="404212"/>
          </a:xfrm>
          <a:prstGeom prst="rect">
            <a:avLst/>
          </a:prstGeom>
          <a:noFill/>
          <a:ln>
            <a:noFill/>
          </a:ln>
        </p:spPr>
      </p:pic>
      <p:pic>
        <p:nvPicPr>
          <p:cNvPr id="133" name="Google Shape;133;g2a57fbceb14_0_26"/>
          <p:cNvPicPr preferRelativeResize="0"/>
          <p:nvPr/>
        </p:nvPicPr>
        <p:blipFill rotWithShape="1">
          <a:blip r:embed="rId5">
            <a:alphaModFix/>
          </a:blip>
          <a:srcRect l="-3011" r="51700"/>
          <a:stretch/>
        </p:blipFill>
        <p:spPr>
          <a:xfrm>
            <a:off x="701403" y="3330035"/>
            <a:ext cx="942230" cy="368069"/>
          </a:xfrm>
          <a:prstGeom prst="rect">
            <a:avLst/>
          </a:prstGeom>
          <a:noFill/>
          <a:ln>
            <a:noFill/>
          </a:ln>
        </p:spPr>
      </p:pic>
      <p:sp>
        <p:nvSpPr>
          <p:cNvPr id="134" name="Google Shape;134;g2a57fbceb14_0_26"/>
          <p:cNvSpPr txBox="1"/>
          <p:nvPr/>
        </p:nvSpPr>
        <p:spPr>
          <a:xfrm>
            <a:off x="164805" y="2888310"/>
            <a:ext cx="2102345" cy="315862"/>
          </a:xfrm>
          <a:prstGeom prst="rect">
            <a:avLst/>
          </a:prstGeom>
          <a:noFill/>
          <a:ln>
            <a:noFill/>
          </a:ln>
        </p:spPr>
        <p:txBody>
          <a:bodyPr spcFirstLastPara="1" wrap="square" lIns="84069" tIns="84069" rIns="84069" bIns="84069" anchor="t" anchorCtr="0">
            <a:noAutofit/>
          </a:bodyPr>
          <a:lstStyle/>
          <a:p>
            <a:pPr defTabSz="840791" fontAlgn="auto">
              <a:spcBef>
                <a:spcPts val="0"/>
              </a:spcBef>
              <a:spcAft>
                <a:spcPts val="0"/>
              </a:spcAft>
              <a:buClr>
                <a:srgbClr val="000000"/>
              </a:buClr>
            </a:pPr>
            <a:r>
              <a:rPr lang="en-GB" sz="1103" kern="0">
                <a:solidFill>
                  <a:srgbClr val="0000FF"/>
                </a:solidFill>
                <a:latin typeface="Arial"/>
                <a:cs typeface="Arial"/>
                <a:sym typeface="Arial"/>
              </a:rPr>
              <a:t>Ep=1912 keV</a:t>
            </a:r>
            <a:endParaRPr sz="1103" kern="0">
              <a:solidFill>
                <a:srgbClr val="0000FF"/>
              </a:solidFill>
              <a:latin typeface="Arial"/>
              <a:cs typeface="Arial"/>
              <a:sym typeface="Arial"/>
            </a:endParaRPr>
          </a:p>
        </p:txBody>
      </p:sp>
      <p:sp>
        <p:nvSpPr>
          <p:cNvPr id="135" name="Google Shape;135;g2a57fbceb14_0_26"/>
          <p:cNvSpPr txBox="1"/>
          <p:nvPr/>
        </p:nvSpPr>
        <p:spPr>
          <a:xfrm>
            <a:off x="40161" y="3970944"/>
            <a:ext cx="9046069" cy="2633655"/>
          </a:xfrm>
          <a:prstGeom prst="rect">
            <a:avLst/>
          </a:prstGeom>
          <a:noFill/>
          <a:ln w="28575" cap="flat" cmpd="sng">
            <a:solidFill>
              <a:srgbClr val="0000FF"/>
            </a:solidFill>
            <a:prstDash val="solid"/>
            <a:round/>
            <a:headEnd type="none" w="sm" len="sm"/>
            <a:tailEnd type="none" w="sm" len="sm"/>
          </a:ln>
        </p:spPr>
        <p:txBody>
          <a:bodyPr spcFirstLastPara="1" wrap="square" lIns="84069" tIns="84069" rIns="84069" bIns="84069" anchor="t" anchorCtr="0">
            <a:noAutofit/>
          </a:bodyPr>
          <a:lstStyle/>
          <a:p>
            <a:pPr defTabSz="840791" fontAlgn="auto">
              <a:spcBef>
                <a:spcPts val="0"/>
              </a:spcBef>
              <a:spcAft>
                <a:spcPts val="0"/>
              </a:spcAft>
              <a:buClr>
                <a:srgbClr val="000000"/>
              </a:buClr>
            </a:pPr>
            <a:endParaRPr sz="644" kern="0">
              <a:solidFill>
                <a:srgbClr val="000000"/>
              </a:solidFill>
              <a:latin typeface="Arial"/>
              <a:cs typeface="Arial"/>
              <a:sym typeface="Arial"/>
            </a:endParaRPr>
          </a:p>
          <a:p>
            <a:pPr defTabSz="840791" fontAlgn="auto">
              <a:spcBef>
                <a:spcPts val="0"/>
              </a:spcBef>
              <a:spcAft>
                <a:spcPts val="0"/>
              </a:spcAft>
              <a:buClr>
                <a:srgbClr val="000000"/>
              </a:buClr>
            </a:pPr>
            <a:endParaRPr sz="552" b="1" kern="0">
              <a:solidFill>
                <a:srgbClr val="0000FF"/>
              </a:solidFill>
              <a:latin typeface="Arial"/>
              <a:cs typeface="Arial"/>
              <a:sym typeface="Arial"/>
            </a:endParaRPr>
          </a:p>
          <a:p>
            <a:pPr marL="420395" indent="-291941" defTabSz="840791" fontAlgn="auto">
              <a:spcBef>
                <a:spcPts val="0"/>
              </a:spcBef>
              <a:spcAft>
                <a:spcPts val="0"/>
              </a:spcAft>
              <a:buClr>
                <a:srgbClr val="0000FF"/>
              </a:buClr>
              <a:buSzPts val="1400"/>
              <a:buFont typeface="Arial"/>
              <a:buChar char="●"/>
            </a:pPr>
            <a:r>
              <a:rPr lang="en-GB" sz="1287" b="1" kern="0">
                <a:solidFill>
                  <a:srgbClr val="0000FF"/>
                </a:solidFill>
                <a:latin typeface="Arial"/>
                <a:cs typeface="Arial"/>
                <a:sym typeface="Arial"/>
              </a:rPr>
              <a:t>n_TOF-NEAR:</a:t>
            </a:r>
            <a:r>
              <a:rPr lang="en-GB" sz="1287" kern="0">
                <a:solidFill>
                  <a:srgbClr val="000000"/>
                </a:solidFill>
                <a:latin typeface="Arial"/>
                <a:cs typeface="Arial"/>
                <a:sym typeface="Arial"/>
              </a:rPr>
              <a:t> High flux facility for activation at only 3~m from the spallation target</a:t>
            </a:r>
            <a:endParaRPr sz="1287" kern="0">
              <a:solidFill>
                <a:srgbClr val="000000"/>
              </a:solidFill>
              <a:latin typeface="Arial"/>
              <a:cs typeface="Arial"/>
              <a:sym typeface="Arial"/>
            </a:endParaRPr>
          </a:p>
          <a:p>
            <a:pPr marL="420395" indent="-291941" defTabSz="840791" fontAlgn="auto">
              <a:spcBef>
                <a:spcPts val="0"/>
              </a:spcBef>
              <a:spcAft>
                <a:spcPts val="0"/>
              </a:spcAft>
              <a:buClr>
                <a:srgbClr val="0000FF"/>
              </a:buClr>
              <a:buSzPts val="1400"/>
              <a:buFont typeface="Arial"/>
              <a:buChar char="●"/>
            </a:pPr>
            <a:r>
              <a:rPr lang="en-GB" sz="1287" b="1" kern="0">
                <a:solidFill>
                  <a:srgbClr val="0000FF"/>
                </a:solidFill>
                <a:latin typeface="Arial"/>
                <a:cs typeface="Arial"/>
                <a:sym typeface="Arial"/>
              </a:rPr>
              <a:t>CYCLING @ n_TOF-NEAR: </a:t>
            </a:r>
            <a:r>
              <a:rPr lang="en-GB" sz="1287" b="1" kern="0">
                <a:solidFill>
                  <a:srgbClr val="000000"/>
                </a:solidFill>
                <a:latin typeface="Arial"/>
                <a:cs typeface="Arial"/>
                <a:sym typeface="Arial"/>
              </a:rPr>
              <a:t>CYCLIc activation for (N,G) measurements </a:t>
            </a:r>
            <a:r>
              <a:rPr lang="en-GB" sz="1287" kern="0">
                <a:solidFill>
                  <a:srgbClr val="000000"/>
                </a:solidFill>
                <a:latin typeface="Arial"/>
                <a:cs typeface="Arial"/>
                <a:sym typeface="Arial"/>
              </a:rPr>
              <a:t>to</a:t>
            </a:r>
            <a:br>
              <a:rPr lang="en-GB" sz="1287" kern="0">
                <a:solidFill>
                  <a:srgbClr val="000000"/>
                </a:solidFill>
                <a:latin typeface="Arial"/>
                <a:cs typeface="Arial"/>
                <a:sym typeface="Arial"/>
              </a:rPr>
            </a:br>
            <a:r>
              <a:rPr lang="en-GB" sz="1287" kern="0">
                <a:solidFill>
                  <a:srgbClr val="000000"/>
                </a:solidFill>
                <a:latin typeface="Arial"/>
                <a:cs typeface="Arial"/>
                <a:sym typeface="Arial"/>
              </a:rPr>
              <a:t>access short lived isotopes </a:t>
            </a:r>
            <a:endParaRPr sz="1287" kern="0">
              <a:solidFill>
                <a:srgbClr val="000000"/>
              </a:solidFill>
              <a:latin typeface="Arial"/>
              <a:cs typeface="Arial"/>
              <a:sym typeface="Arial"/>
            </a:endParaRPr>
          </a:p>
          <a:p>
            <a:pPr defTabSz="840791" fontAlgn="auto">
              <a:spcBef>
                <a:spcPts val="0"/>
              </a:spcBef>
              <a:spcAft>
                <a:spcPts val="0"/>
              </a:spcAft>
              <a:buClr>
                <a:srgbClr val="000000"/>
              </a:buClr>
            </a:pPr>
            <a:endParaRPr sz="552" b="1" kern="0">
              <a:solidFill>
                <a:srgbClr val="000000"/>
              </a:solidFill>
              <a:latin typeface="Arial"/>
              <a:cs typeface="Arial"/>
              <a:sym typeface="Arial"/>
            </a:endParaRPr>
          </a:p>
          <a:p>
            <a:pPr defTabSz="840791" fontAlgn="auto">
              <a:spcBef>
                <a:spcPts val="0"/>
              </a:spcBef>
              <a:spcAft>
                <a:spcPts val="0"/>
              </a:spcAft>
              <a:buClr>
                <a:srgbClr val="000000"/>
              </a:buClr>
            </a:pPr>
            <a:endParaRPr sz="1287" b="1" kern="0">
              <a:solidFill>
                <a:srgbClr val="000000"/>
              </a:solidFill>
              <a:latin typeface="Arial"/>
              <a:cs typeface="Arial"/>
              <a:sym typeface="Arial"/>
            </a:endParaRPr>
          </a:p>
          <a:p>
            <a:pPr marL="420395" indent="-291941" defTabSz="840791" fontAlgn="auto">
              <a:spcBef>
                <a:spcPts val="0"/>
              </a:spcBef>
              <a:spcAft>
                <a:spcPts val="0"/>
              </a:spcAft>
              <a:buClr>
                <a:srgbClr val="0000FF"/>
              </a:buClr>
              <a:buSzPts val="1400"/>
              <a:buFont typeface="Arial"/>
              <a:buChar char="●"/>
            </a:pPr>
            <a:r>
              <a:rPr lang="en-GB" sz="1287" b="1" kern="0">
                <a:solidFill>
                  <a:srgbClr val="0000FF"/>
                </a:solidFill>
                <a:latin typeface="Arial"/>
                <a:cs typeface="Arial"/>
                <a:sym typeface="Arial"/>
              </a:rPr>
              <a:t>Synergy ISOLDE +  NEAR: </a:t>
            </a:r>
            <a:r>
              <a:rPr lang="en-GB" sz="1287" b="1" kern="0">
                <a:solidFill>
                  <a:srgbClr val="000000"/>
                </a:solidFill>
                <a:latin typeface="Arial"/>
                <a:cs typeface="Arial"/>
                <a:sym typeface="Arial"/>
              </a:rPr>
              <a:t> </a:t>
            </a:r>
            <a:r>
              <a:rPr lang="en-GB" sz="1287" kern="0">
                <a:solidFill>
                  <a:srgbClr val="000000"/>
                </a:solidFill>
                <a:latin typeface="Arial"/>
                <a:cs typeface="Arial"/>
                <a:sym typeface="Arial"/>
              </a:rPr>
              <a:t>shorter-lived isotopes with sufficient yields would be accessible </a:t>
            </a:r>
            <a:r>
              <a:rPr lang="en-GB" sz="1287" b="1" kern="0">
                <a:solidFill>
                  <a:srgbClr val="000000"/>
                </a:solidFill>
                <a:latin typeface="Arial"/>
                <a:cs typeface="Arial"/>
                <a:sym typeface="Arial"/>
              </a:rPr>
              <a:t>135Cs </a:t>
            </a:r>
            <a:r>
              <a:rPr lang="en-GB" sz="1287" kern="0">
                <a:solidFill>
                  <a:srgbClr val="000000"/>
                </a:solidFill>
                <a:latin typeface="Arial"/>
                <a:cs typeface="Arial"/>
                <a:sym typeface="Arial"/>
              </a:rPr>
              <a:t>(s-process) , Cs-137, Ce-144 (i-process)</a:t>
            </a:r>
            <a:endParaRPr sz="1287" kern="0">
              <a:solidFill>
                <a:srgbClr val="000000"/>
              </a:solidFill>
              <a:latin typeface="Arial"/>
              <a:cs typeface="Arial"/>
              <a:sym typeface="Arial"/>
            </a:endParaRPr>
          </a:p>
          <a:p>
            <a:pPr defTabSz="840791" fontAlgn="auto">
              <a:spcBef>
                <a:spcPts val="0"/>
              </a:spcBef>
              <a:spcAft>
                <a:spcPts val="0"/>
              </a:spcAft>
              <a:buClr>
                <a:srgbClr val="000000"/>
              </a:buClr>
            </a:pPr>
            <a:endParaRPr sz="828" kern="0">
              <a:solidFill>
                <a:srgbClr val="000000"/>
              </a:solidFill>
              <a:latin typeface="Arial"/>
              <a:cs typeface="Arial"/>
              <a:sym typeface="Arial"/>
            </a:endParaRPr>
          </a:p>
          <a:p>
            <a:pPr marL="420395" indent="-291941" defTabSz="840791" fontAlgn="auto">
              <a:spcBef>
                <a:spcPts val="0"/>
              </a:spcBef>
              <a:spcAft>
                <a:spcPts val="0"/>
              </a:spcAft>
              <a:buClr>
                <a:srgbClr val="0000FF"/>
              </a:buClr>
              <a:buSzPts val="1400"/>
              <a:buFont typeface="Arial"/>
              <a:buChar char="●"/>
            </a:pPr>
            <a:r>
              <a:rPr lang="en-GB" sz="1287" b="1" kern="0">
                <a:solidFill>
                  <a:srgbClr val="0000FF"/>
                </a:solidFill>
                <a:latin typeface="Arial"/>
                <a:cs typeface="Arial"/>
                <a:sym typeface="Arial"/>
              </a:rPr>
              <a:t>Future stellar activations @ IFMIF DONES? </a:t>
            </a:r>
            <a:endParaRPr sz="1287" b="1" kern="0">
              <a:solidFill>
                <a:srgbClr val="0000FF"/>
              </a:solidFill>
              <a:latin typeface="Arial"/>
              <a:cs typeface="Arial"/>
              <a:sym typeface="Arial"/>
            </a:endParaRPr>
          </a:p>
        </p:txBody>
      </p:sp>
      <p:sp>
        <p:nvSpPr>
          <p:cNvPr id="136" name="Google Shape;136;g2a57fbceb14_0_26"/>
          <p:cNvSpPr txBox="1"/>
          <p:nvPr/>
        </p:nvSpPr>
        <p:spPr>
          <a:xfrm>
            <a:off x="5719550" y="5384540"/>
            <a:ext cx="3271724" cy="283154"/>
          </a:xfrm>
          <a:prstGeom prst="rect">
            <a:avLst/>
          </a:prstGeom>
          <a:solidFill>
            <a:srgbClr val="9FC5E8"/>
          </a:solidFill>
          <a:ln w="19050" cap="flat" cmpd="sng">
            <a:solidFill>
              <a:srgbClr val="4A86E8"/>
            </a:solidFill>
            <a:prstDash val="solid"/>
            <a:round/>
            <a:headEnd type="none" w="sm" len="sm"/>
            <a:tailEnd type="none" w="sm" len="sm"/>
          </a:ln>
        </p:spPr>
        <p:txBody>
          <a:bodyPr spcFirstLastPara="1" wrap="square" lIns="84069" tIns="0" rIns="84069" bIns="0" anchor="t" anchorCtr="0">
            <a:spAutoFit/>
          </a:bodyPr>
          <a:lstStyle/>
          <a:p>
            <a:pPr defTabSz="840791" fontAlgn="auto">
              <a:spcBef>
                <a:spcPts val="0"/>
              </a:spcBef>
              <a:spcAft>
                <a:spcPts val="0"/>
              </a:spcAft>
              <a:buClr>
                <a:srgbClr val="000000"/>
              </a:buClr>
            </a:pPr>
            <a:r>
              <a:rPr lang="en-GB" sz="920" kern="0">
                <a:solidFill>
                  <a:srgbClr val="000000"/>
                </a:solidFill>
                <a:latin typeface="Arial"/>
                <a:cs typeface="Arial"/>
                <a:sym typeface="Arial"/>
              </a:rPr>
              <a:t>J. Lerendegui, S. Carollo et al.,  </a:t>
            </a:r>
            <a:r>
              <a:rPr lang="en-GB" sz="920" u="sng" kern="0">
                <a:solidFill>
                  <a:srgbClr val="0097A7"/>
                </a:solidFill>
                <a:latin typeface="Arial"/>
                <a:cs typeface="Arial"/>
                <a:sym typeface="Arial"/>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CERN-INTC-2022-040; INTC-P-641</a:t>
            </a:r>
            <a:endParaRPr sz="920" kern="0">
              <a:solidFill>
                <a:srgbClr val="000000"/>
              </a:solidFill>
              <a:latin typeface="Arial"/>
              <a:cs typeface="Arial"/>
              <a:sym typeface="Arial"/>
            </a:endParaRPr>
          </a:p>
        </p:txBody>
      </p:sp>
      <p:sp>
        <p:nvSpPr>
          <p:cNvPr id="137" name="Google Shape;137;g2a57fbceb14_0_26"/>
          <p:cNvSpPr txBox="1"/>
          <p:nvPr/>
        </p:nvSpPr>
        <p:spPr>
          <a:xfrm>
            <a:off x="5761259" y="4893322"/>
            <a:ext cx="3226207" cy="175515"/>
          </a:xfrm>
          <a:prstGeom prst="rect">
            <a:avLst/>
          </a:prstGeom>
          <a:solidFill>
            <a:srgbClr val="9FC5E8"/>
          </a:solidFill>
          <a:ln w="19050" cap="flat" cmpd="sng">
            <a:solidFill>
              <a:srgbClr val="4A86E8"/>
            </a:solidFill>
            <a:prstDash val="solid"/>
            <a:round/>
            <a:headEnd type="none" w="sm" len="sm"/>
            <a:tailEnd type="none" w="sm" len="sm"/>
          </a:ln>
        </p:spPr>
        <p:txBody>
          <a:bodyPr spcFirstLastPara="1" wrap="square" lIns="84069" tIns="16805" rIns="84069" bIns="16805" anchor="t" anchorCtr="0">
            <a:spAutoFit/>
          </a:bodyPr>
          <a:lstStyle/>
          <a:p>
            <a:pPr defTabSz="840791" fontAlgn="auto">
              <a:spcBef>
                <a:spcPts val="0"/>
              </a:spcBef>
              <a:spcAft>
                <a:spcPts val="0"/>
              </a:spcAft>
              <a:buClr>
                <a:srgbClr val="000000"/>
              </a:buClr>
            </a:pPr>
            <a:r>
              <a:rPr lang="en-GB" sz="920" kern="0">
                <a:solidFill>
                  <a:srgbClr val="000000"/>
                </a:solidFill>
                <a:latin typeface="Arial"/>
                <a:cs typeface="Arial"/>
                <a:sym typeface="Arial"/>
              </a:rPr>
              <a:t>C. Domingo-Pardo, et al., </a:t>
            </a:r>
            <a:r>
              <a:rPr lang="en-GB" sz="920" i="1" u="sng" kern="0">
                <a:solidFill>
                  <a:srgbClr val="0097A7"/>
                </a:solidFill>
                <a:latin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Eur. Phys. J. A</a:t>
            </a:r>
            <a:r>
              <a:rPr lang="en-GB" sz="920" u="sng" kern="0">
                <a:solidFill>
                  <a:srgbClr val="0097A7"/>
                </a:solidFill>
                <a:latin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GB" sz="920" b="1" u="sng" kern="0">
                <a:solidFill>
                  <a:srgbClr val="0097A7"/>
                </a:solidFill>
                <a:latin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59</a:t>
            </a:r>
            <a:r>
              <a:rPr lang="en-GB" sz="920" u="sng" kern="0">
                <a:solidFill>
                  <a:srgbClr val="0097A7"/>
                </a:solidFill>
                <a:latin typeface="Arial"/>
                <a:cs typeface="Arial"/>
                <a:sym typeface="Arial"/>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8 (2023)</a:t>
            </a:r>
            <a:endParaRPr sz="920" kern="0">
              <a:solidFill>
                <a:srgbClr val="000000"/>
              </a:solidFill>
              <a:latin typeface="Arial"/>
              <a:cs typeface="Arial"/>
              <a:sym typeface="Arial"/>
            </a:endParaRPr>
          </a:p>
        </p:txBody>
      </p:sp>
      <p:sp>
        <p:nvSpPr>
          <p:cNvPr id="138" name="Google Shape;138;g2a57fbceb14_0_26"/>
          <p:cNvSpPr txBox="1"/>
          <p:nvPr/>
        </p:nvSpPr>
        <p:spPr>
          <a:xfrm>
            <a:off x="6224850" y="4519961"/>
            <a:ext cx="2758621" cy="283154"/>
          </a:xfrm>
          <a:prstGeom prst="rect">
            <a:avLst/>
          </a:prstGeom>
          <a:solidFill>
            <a:srgbClr val="9FC5E8"/>
          </a:solidFill>
          <a:ln w="19050" cap="flat" cmpd="sng">
            <a:solidFill>
              <a:srgbClr val="4A86E8"/>
            </a:solidFill>
            <a:prstDash val="solid"/>
            <a:round/>
            <a:headEnd type="none" w="sm" len="sm"/>
            <a:tailEnd type="none" w="sm" len="sm"/>
          </a:ln>
        </p:spPr>
        <p:txBody>
          <a:bodyPr spcFirstLastPara="1" wrap="square" lIns="84069" tIns="0" rIns="84069" bIns="0" anchor="t" anchorCtr="0">
            <a:spAutoFit/>
          </a:bodyPr>
          <a:lstStyle/>
          <a:p>
            <a:pPr defTabSz="840791" fontAlgn="auto">
              <a:spcBef>
                <a:spcPts val="0"/>
              </a:spcBef>
              <a:spcAft>
                <a:spcPts val="0"/>
              </a:spcAft>
              <a:buClr>
                <a:srgbClr val="000000"/>
              </a:buClr>
            </a:pPr>
            <a:r>
              <a:rPr lang="en-GB" sz="920" kern="0">
                <a:solidFill>
                  <a:srgbClr val="000000"/>
                </a:solidFill>
                <a:latin typeface="Arial"/>
                <a:cs typeface="Arial"/>
                <a:sym typeface="Arial"/>
              </a:rPr>
              <a:t>J. Lerendegui, M. Bacak </a:t>
            </a:r>
            <a:r>
              <a:rPr lang="en-GB" sz="920" i="1" u="sng" kern="0">
                <a:solidFill>
                  <a:srgbClr val="1155CC"/>
                </a:solidFill>
                <a:latin typeface="Arial"/>
                <a:cs typeface="Arial"/>
                <a:sym typeface="Arial"/>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CERN-INTC-2022-018 ; INTC-I-241</a:t>
            </a:r>
            <a:r>
              <a:rPr lang="en-GB" sz="920" i="1" kern="0">
                <a:solidFill>
                  <a:srgbClr val="000000"/>
                </a:solidFill>
                <a:latin typeface="Arial"/>
                <a:cs typeface="Arial"/>
                <a:sym typeface="Arial"/>
              </a:rPr>
              <a:t>.</a:t>
            </a:r>
            <a:endParaRPr sz="920" kern="0">
              <a:solidFill>
                <a:srgbClr val="000000"/>
              </a:solidFill>
              <a:latin typeface="Arial"/>
              <a:cs typeface="Arial"/>
              <a:sym typeface="Arial"/>
            </a:endParaRPr>
          </a:p>
        </p:txBody>
      </p:sp>
      <p:pic>
        <p:nvPicPr>
          <p:cNvPr id="139" name="Google Shape;139;g2a57fbceb14_0_26"/>
          <p:cNvPicPr preferRelativeResize="0"/>
          <p:nvPr/>
        </p:nvPicPr>
        <p:blipFill>
          <a:blip r:embed="rId9">
            <a:alphaModFix/>
          </a:blip>
          <a:stretch>
            <a:fillRect/>
          </a:stretch>
        </p:blipFill>
        <p:spPr>
          <a:xfrm>
            <a:off x="4043356" y="1795000"/>
            <a:ext cx="2153183" cy="1471448"/>
          </a:xfrm>
          <a:prstGeom prst="rect">
            <a:avLst/>
          </a:prstGeom>
          <a:noFill/>
          <a:ln>
            <a:noFill/>
          </a:ln>
        </p:spPr>
      </p:pic>
      <p:sp>
        <p:nvSpPr>
          <p:cNvPr id="140" name="Google Shape;140;g2a57fbceb14_0_26"/>
          <p:cNvSpPr/>
          <p:nvPr/>
        </p:nvSpPr>
        <p:spPr>
          <a:xfrm>
            <a:off x="6102667" y="2875391"/>
            <a:ext cx="873931" cy="542897"/>
          </a:xfrm>
          <a:prstGeom prst="rect">
            <a:avLst/>
          </a:prstGeom>
          <a:solidFill>
            <a:schemeClr val="lt1"/>
          </a:solidFill>
          <a:ln w="19050" cap="flat" cmpd="sng">
            <a:solidFill>
              <a:srgbClr val="0000FF"/>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r>
              <a:rPr lang="en-GB" sz="1195" kern="0">
                <a:solidFill>
                  <a:srgbClr val="000000"/>
                </a:solidFill>
                <a:latin typeface="Arial"/>
                <a:cs typeface="Arial"/>
                <a:sym typeface="Arial"/>
              </a:rPr>
              <a:t>+ Neutron Filtering </a:t>
            </a:r>
            <a:endParaRPr sz="1195" kern="0">
              <a:solidFill>
                <a:srgbClr val="000000"/>
              </a:solidFill>
              <a:latin typeface="Arial"/>
              <a:cs typeface="Arial"/>
              <a:sym typeface="Arial"/>
            </a:endParaRPr>
          </a:p>
        </p:txBody>
      </p:sp>
      <p:sp>
        <p:nvSpPr>
          <p:cNvPr id="141" name="Google Shape;141;g2a57fbceb14_0_26"/>
          <p:cNvSpPr txBox="1"/>
          <p:nvPr/>
        </p:nvSpPr>
        <p:spPr>
          <a:xfrm>
            <a:off x="3998690" y="1356862"/>
            <a:ext cx="3492414" cy="182897"/>
          </a:xfrm>
          <a:prstGeom prst="rect">
            <a:avLst/>
          </a:prstGeom>
          <a:solidFill>
            <a:srgbClr val="FFFFFF"/>
          </a:solidFill>
          <a:ln w="28575" cap="flat" cmpd="sng">
            <a:solidFill>
              <a:srgbClr val="FF9900"/>
            </a:solidFill>
            <a:prstDash val="solid"/>
            <a:round/>
            <a:headEnd type="none" w="sm" len="sm"/>
            <a:tailEnd type="none" w="sm" len="sm"/>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1195" kern="0">
                <a:solidFill>
                  <a:srgbClr val="000000"/>
                </a:solidFill>
                <a:latin typeface="Arial"/>
                <a:cs typeface="Arial"/>
                <a:sym typeface="Arial"/>
              </a:rPr>
              <a:t>Med/High energy accelerator (~10MeV - ~GeV) </a:t>
            </a:r>
            <a:endParaRPr sz="1195" kern="0">
              <a:solidFill>
                <a:srgbClr val="000000"/>
              </a:solidFill>
              <a:latin typeface="Arial"/>
              <a:cs typeface="Arial"/>
              <a:sym typeface="Arial"/>
            </a:endParaRPr>
          </a:p>
        </p:txBody>
      </p:sp>
      <p:sp>
        <p:nvSpPr>
          <p:cNvPr id="142" name="Google Shape;142;g2a57fbceb14_0_26"/>
          <p:cNvSpPr txBox="1"/>
          <p:nvPr/>
        </p:nvSpPr>
        <p:spPr>
          <a:xfrm>
            <a:off x="3990713" y="1637138"/>
            <a:ext cx="1723586" cy="182897"/>
          </a:xfrm>
          <a:prstGeom prst="rect">
            <a:avLst/>
          </a:prstGeom>
          <a:noFill/>
          <a:ln w="28575" cap="flat" cmpd="sng">
            <a:solidFill>
              <a:srgbClr val="FF9900"/>
            </a:solidFill>
            <a:prstDash val="solid"/>
            <a:round/>
            <a:headEnd type="none" w="sm" len="sm"/>
            <a:tailEnd type="none" w="sm" len="sm"/>
          </a:ln>
        </p:spPr>
        <p:txBody>
          <a:bodyPr spcFirstLastPara="1" wrap="square" lIns="84069" tIns="0" rIns="84069" bIns="84069" anchor="t" anchorCtr="0">
            <a:noAutofit/>
          </a:bodyPr>
          <a:lstStyle/>
          <a:p>
            <a:pPr defTabSz="840791" fontAlgn="auto">
              <a:spcBef>
                <a:spcPts val="0"/>
              </a:spcBef>
              <a:spcAft>
                <a:spcPts val="0"/>
              </a:spcAft>
              <a:buClr>
                <a:srgbClr val="000000"/>
              </a:buClr>
            </a:pPr>
            <a:r>
              <a:rPr lang="en-GB" sz="1195" kern="0">
                <a:solidFill>
                  <a:srgbClr val="000000"/>
                </a:solidFill>
                <a:latin typeface="Arial"/>
                <a:cs typeface="Arial"/>
                <a:sym typeface="Arial"/>
              </a:rPr>
              <a:t>Target + moderator</a:t>
            </a:r>
            <a:endParaRPr sz="1195" kern="0">
              <a:solidFill>
                <a:srgbClr val="000000"/>
              </a:solidFill>
              <a:latin typeface="Arial"/>
              <a:cs typeface="Arial"/>
              <a:sym typeface="Arial"/>
            </a:endParaRPr>
          </a:p>
        </p:txBody>
      </p:sp>
      <p:sp>
        <p:nvSpPr>
          <p:cNvPr id="143" name="Google Shape;143;g2a57fbceb14_0_26"/>
          <p:cNvSpPr txBox="1"/>
          <p:nvPr/>
        </p:nvSpPr>
        <p:spPr>
          <a:xfrm>
            <a:off x="4699352" y="2328908"/>
            <a:ext cx="1263172" cy="315862"/>
          </a:xfrm>
          <a:prstGeom prst="rect">
            <a:avLst/>
          </a:prstGeom>
          <a:noFill/>
          <a:ln>
            <a:noFill/>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103" kern="0">
                <a:solidFill>
                  <a:srgbClr val="0000FF"/>
                </a:solidFill>
                <a:latin typeface="Arial"/>
                <a:cs typeface="Arial"/>
                <a:sym typeface="Arial"/>
              </a:rPr>
              <a:t>White neutron beam</a:t>
            </a:r>
            <a:endParaRPr sz="1103" kern="0">
              <a:solidFill>
                <a:srgbClr val="0000FF"/>
              </a:solidFill>
              <a:latin typeface="Arial"/>
              <a:cs typeface="Arial"/>
              <a:sym typeface="Arial"/>
            </a:endParaRPr>
          </a:p>
        </p:txBody>
      </p:sp>
      <p:sp>
        <p:nvSpPr>
          <p:cNvPr id="144" name="Google Shape;144;g2a57fbceb14_0_26"/>
          <p:cNvSpPr txBox="1"/>
          <p:nvPr/>
        </p:nvSpPr>
        <p:spPr>
          <a:xfrm>
            <a:off x="6427655" y="1462655"/>
            <a:ext cx="2555586" cy="509232"/>
          </a:xfrm>
          <a:prstGeom prst="rect">
            <a:avLst/>
          </a:prstGeom>
          <a:noFill/>
          <a:ln>
            <a:noFill/>
          </a:ln>
        </p:spPr>
        <p:txBody>
          <a:bodyPr spcFirstLastPara="1" wrap="square" lIns="84069" tIns="84069" rIns="84069" bIns="84069" anchor="t" anchorCtr="0">
            <a:spAutoFit/>
          </a:bodyPr>
          <a:lstStyle/>
          <a:p>
            <a:pPr algn="ctr" defTabSz="840791" fontAlgn="auto">
              <a:spcBef>
                <a:spcPts val="0"/>
              </a:spcBef>
              <a:spcAft>
                <a:spcPts val="0"/>
              </a:spcAft>
              <a:buClr>
                <a:srgbClr val="000000"/>
              </a:buClr>
            </a:pPr>
            <a:r>
              <a:rPr lang="en-GB" sz="1103" kern="0">
                <a:solidFill>
                  <a:srgbClr val="0000FF"/>
                </a:solidFill>
                <a:latin typeface="Arial"/>
                <a:cs typeface="Arial"/>
                <a:sym typeface="Arial"/>
              </a:rPr>
              <a:t>N-spectra @ </a:t>
            </a:r>
            <a:endParaRPr sz="1103" kern="0">
              <a:solidFill>
                <a:srgbClr val="0000FF"/>
              </a:solidFill>
              <a:latin typeface="Arial"/>
              <a:cs typeface="Arial"/>
              <a:sym typeface="Arial"/>
            </a:endParaRPr>
          </a:p>
          <a:p>
            <a:pPr algn="ctr" defTabSz="840791" fontAlgn="auto">
              <a:spcBef>
                <a:spcPts val="0"/>
              </a:spcBef>
              <a:spcAft>
                <a:spcPts val="0"/>
              </a:spcAft>
              <a:buClr>
                <a:srgbClr val="000000"/>
              </a:buClr>
            </a:pPr>
            <a:r>
              <a:rPr lang="en-GB" sz="1103" kern="0">
                <a:solidFill>
                  <a:srgbClr val="0000FF"/>
                </a:solidFill>
                <a:latin typeface="Arial"/>
                <a:cs typeface="Arial"/>
                <a:sym typeface="Arial"/>
              </a:rPr>
              <a:t>different stellar temperatures </a:t>
            </a:r>
            <a:endParaRPr sz="1103" kern="0">
              <a:solidFill>
                <a:srgbClr val="0000FF"/>
              </a:solidFill>
              <a:latin typeface="Arial"/>
              <a:cs typeface="Arial"/>
              <a:sym typeface="Arial"/>
            </a:endParaRPr>
          </a:p>
        </p:txBody>
      </p:sp>
      <p:pic>
        <p:nvPicPr>
          <p:cNvPr id="145" name="Google Shape;145;g2a57fbceb14_0_26"/>
          <p:cNvPicPr preferRelativeResize="0"/>
          <p:nvPr/>
        </p:nvPicPr>
        <p:blipFill rotWithShape="1">
          <a:blip r:embed="rId10">
            <a:alphaModFix/>
          </a:blip>
          <a:srcRect/>
          <a:stretch/>
        </p:blipFill>
        <p:spPr>
          <a:xfrm>
            <a:off x="4603908" y="3293771"/>
            <a:ext cx="596943" cy="368069"/>
          </a:xfrm>
          <a:prstGeom prst="rect">
            <a:avLst/>
          </a:prstGeom>
          <a:noFill/>
          <a:ln>
            <a:noFill/>
          </a:ln>
        </p:spPr>
      </p:pic>
      <p:pic>
        <p:nvPicPr>
          <p:cNvPr id="146" name="Google Shape;146;g2a57fbceb14_0_26"/>
          <p:cNvPicPr preferRelativeResize="0"/>
          <p:nvPr/>
        </p:nvPicPr>
        <p:blipFill>
          <a:blip r:embed="rId11">
            <a:alphaModFix/>
          </a:blip>
          <a:stretch>
            <a:fillRect/>
          </a:stretch>
        </p:blipFill>
        <p:spPr>
          <a:xfrm>
            <a:off x="4117838" y="3229208"/>
            <a:ext cx="472452" cy="492138"/>
          </a:xfrm>
          <a:prstGeom prst="rect">
            <a:avLst/>
          </a:prstGeom>
          <a:noFill/>
          <a:ln>
            <a:noFill/>
          </a:ln>
        </p:spPr>
      </p:pic>
      <p:pic>
        <p:nvPicPr>
          <p:cNvPr id="147" name="Google Shape;147;g2a57fbceb14_0_26"/>
          <p:cNvPicPr preferRelativeResize="0"/>
          <p:nvPr/>
        </p:nvPicPr>
        <p:blipFill>
          <a:blip r:embed="rId12">
            <a:alphaModFix/>
          </a:blip>
          <a:stretch>
            <a:fillRect/>
          </a:stretch>
        </p:blipFill>
        <p:spPr>
          <a:xfrm>
            <a:off x="5306660" y="3235736"/>
            <a:ext cx="550046" cy="409694"/>
          </a:xfrm>
          <a:prstGeom prst="rect">
            <a:avLst/>
          </a:prstGeom>
          <a:noFill/>
          <a:ln>
            <a:noFill/>
          </a:ln>
        </p:spPr>
      </p:pic>
      <p:sp>
        <p:nvSpPr>
          <p:cNvPr id="148" name="Google Shape;148;g2a57fbceb14_0_26"/>
          <p:cNvSpPr/>
          <p:nvPr/>
        </p:nvSpPr>
        <p:spPr>
          <a:xfrm>
            <a:off x="6298506" y="2459633"/>
            <a:ext cx="550069" cy="315862"/>
          </a:xfrm>
          <a:prstGeom prst="rightArrow">
            <a:avLst>
              <a:gd name="adj1" fmla="val 50000"/>
              <a:gd name="adj2" fmla="val 50000"/>
            </a:avLst>
          </a:prstGeom>
          <a:solidFill>
            <a:srgbClr val="FFFFFF"/>
          </a:solidFill>
          <a:ln w="19050" cap="flat" cmpd="sng">
            <a:solidFill>
              <a:srgbClr val="0000FF"/>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endParaRPr sz="1287" kern="0">
              <a:solidFill>
                <a:srgbClr val="000000"/>
              </a:solidFill>
              <a:latin typeface="Arial"/>
              <a:cs typeface="Arial"/>
              <a:sym typeface="Arial"/>
            </a:endParaRPr>
          </a:p>
        </p:txBody>
      </p:sp>
      <p:sp>
        <p:nvSpPr>
          <p:cNvPr id="149" name="Google Shape;149;g2a57fbceb14_0_26"/>
          <p:cNvSpPr/>
          <p:nvPr/>
        </p:nvSpPr>
        <p:spPr>
          <a:xfrm>
            <a:off x="3887931" y="1263690"/>
            <a:ext cx="5128276" cy="2633655"/>
          </a:xfrm>
          <a:prstGeom prst="rect">
            <a:avLst/>
          </a:prstGeom>
          <a:noFill/>
          <a:ln w="28575" cap="flat" cmpd="sng">
            <a:solidFill>
              <a:srgbClr val="FF9900"/>
            </a:solidFill>
            <a:prstDash val="solid"/>
            <a:round/>
            <a:headEnd type="none" w="sm" len="sm"/>
            <a:tailEnd type="none" w="sm" len="sm"/>
          </a:ln>
        </p:spPr>
        <p:txBody>
          <a:bodyPr spcFirstLastPara="1" wrap="square" lIns="84069" tIns="84069" rIns="84069" bIns="84069" anchor="ctr" anchorCtr="0">
            <a:noAutofit/>
          </a:bodyPr>
          <a:lstStyle/>
          <a:p>
            <a:pPr algn="ctr" defTabSz="840791" fontAlgn="auto">
              <a:spcBef>
                <a:spcPts val="0"/>
              </a:spcBef>
              <a:spcAft>
                <a:spcPts val="0"/>
              </a:spcAft>
              <a:buClr>
                <a:srgbClr val="000000"/>
              </a:buClr>
            </a:pPr>
            <a:endParaRPr sz="1287" kern="0">
              <a:solidFill>
                <a:srgbClr val="000000"/>
              </a:solidFill>
              <a:latin typeface="Arial"/>
              <a:cs typeface="Arial"/>
              <a:sym typeface="Arial"/>
            </a:endParaRPr>
          </a:p>
        </p:txBody>
      </p:sp>
      <p:sp>
        <p:nvSpPr>
          <p:cNvPr id="150" name="Google Shape;150;g2a57fbceb14_0_26"/>
          <p:cNvSpPr txBox="1"/>
          <p:nvPr/>
        </p:nvSpPr>
        <p:spPr>
          <a:xfrm>
            <a:off x="946920" y="3881523"/>
            <a:ext cx="7525517" cy="315862"/>
          </a:xfrm>
          <a:prstGeom prst="rect">
            <a:avLst/>
          </a:prstGeom>
          <a:noFill/>
          <a:ln>
            <a:noFill/>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pPr>
            <a:r>
              <a:rPr lang="en-GB" sz="1471" b="1" kern="0">
                <a:solidFill>
                  <a:srgbClr val="0000FF"/>
                </a:solidFill>
                <a:latin typeface="Arial"/>
                <a:cs typeface="Arial"/>
                <a:sym typeface="Arial"/>
              </a:rPr>
              <a:t>On-going activities and future plans</a:t>
            </a:r>
            <a:endParaRPr sz="1471" b="1" kern="0">
              <a:solidFill>
                <a:srgbClr val="0000FF"/>
              </a:solidFill>
              <a:latin typeface="Arial"/>
              <a:cs typeface="Arial"/>
              <a:sym typeface="Arial"/>
            </a:endParaRPr>
          </a:p>
        </p:txBody>
      </p:sp>
      <p:sp>
        <p:nvSpPr>
          <p:cNvPr id="151" name="Google Shape;151;g2a57fbceb14_0_26"/>
          <p:cNvSpPr txBox="1"/>
          <p:nvPr/>
        </p:nvSpPr>
        <p:spPr>
          <a:xfrm>
            <a:off x="346148" y="5877981"/>
            <a:ext cx="2555586" cy="630621"/>
          </a:xfrm>
          <a:prstGeom prst="rect">
            <a:avLst/>
          </a:prstGeom>
          <a:noFill/>
          <a:ln w="28575" cap="flat" cmpd="sng">
            <a:solidFill>
              <a:srgbClr val="FF9900"/>
            </a:solidFill>
            <a:prstDash val="solid"/>
            <a:round/>
            <a:headEnd type="none" w="sm" len="sm"/>
            <a:tailEnd type="none" w="sm" len="sm"/>
          </a:ln>
        </p:spPr>
        <p:txBody>
          <a:bodyPr spcFirstLastPara="1" wrap="square" lIns="84069" tIns="84069" rIns="84069" bIns="84069" anchor="t" anchorCtr="0">
            <a:noAutofit/>
          </a:bodyPr>
          <a:lstStyle/>
          <a:p>
            <a:pPr algn="ctr" defTabSz="840791" fontAlgn="auto">
              <a:spcBef>
                <a:spcPts val="0"/>
              </a:spcBef>
              <a:spcAft>
                <a:spcPts val="0"/>
              </a:spcAft>
              <a:buClr>
                <a:srgbClr val="000000"/>
              </a:buClr>
              <a:buSzPts val="1100"/>
            </a:pPr>
            <a:r>
              <a:rPr lang="en-GB" sz="1195" kern="0">
                <a:solidFill>
                  <a:srgbClr val="000000"/>
                </a:solidFill>
                <a:latin typeface="Arial"/>
                <a:cs typeface="Arial"/>
                <a:sym typeface="Arial"/>
              </a:rPr>
              <a:t>VERY HIGH FLUX (10¹</a:t>
            </a:r>
            <a:r>
              <a:rPr lang="en-GB" sz="1195" kern="0" baseline="30000">
                <a:solidFill>
                  <a:srgbClr val="000000"/>
                </a:solidFill>
                <a:latin typeface="Arial"/>
                <a:cs typeface="Arial"/>
                <a:sym typeface="Arial"/>
              </a:rPr>
              <a:t>3</a:t>
            </a:r>
            <a:r>
              <a:rPr lang="en-GB" sz="1195" kern="0">
                <a:solidFill>
                  <a:srgbClr val="000000"/>
                </a:solidFill>
                <a:latin typeface="Arial"/>
                <a:cs typeface="Arial"/>
                <a:sym typeface="Arial"/>
              </a:rPr>
              <a:t>n/cm²/s)  MeV NEUTRONS</a:t>
            </a:r>
            <a:endParaRPr sz="1195" kern="0">
              <a:solidFill>
                <a:srgbClr val="000000"/>
              </a:solidFill>
              <a:latin typeface="Arial"/>
              <a:cs typeface="Arial"/>
              <a:sym typeface="Arial"/>
            </a:endParaRPr>
          </a:p>
          <a:p>
            <a:pPr algn="ctr" defTabSz="840791" fontAlgn="auto">
              <a:spcBef>
                <a:spcPts val="0"/>
              </a:spcBef>
              <a:spcAft>
                <a:spcPts val="0"/>
              </a:spcAft>
              <a:buClr>
                <a:srgbClr val="000000"/>
              </a:buClr>
              <a:buSzPts val="1100"/>
            </a:pPr>
            <a:r>
              <a:rPr lang="en-GB" sz="1195" kern="0">
                <a:solidFill>
                  <a:srgbClr val="000000"/>
                </a:solidFill>
                <a:latin typeface="Arial"/>
                <a:cs typeface="Arial"/>
                <a:sym typeface="Arial"/>
              </a:rPr>
              <a:t>UNIQUE FACILITY IN SPAIN</a:t>
            </a:r>
            <a:endParaRPr sz="1195" kern="0">
              <a:solidFill>
                <a:srgbClr val="000000"/>
              </a:solidFill>
              <a:latin typeface="Arial"/>
              <a:cs typeface="Arial"/>
              <a:sym typeface="Arial"/>
            </a:endParaRPr>
          </a:p>
        </p:txBody>
      </p:sp>
      <p:pic>
        <p:nvPicPr>
          <p:cNvPr id="152" name="Google Shape;152;g2a57fbceb14_0_26"/>
          <p:cNvPicPr preferRelativeResize="0"/>
          <p:nvPr/>
        </p:nvPicPr>
        <p:blipFill>
          <a:blip r:embed="rId13">
            <a:alphaModFix/>
          </a:blip>
          <a:stretch>
            <a:fillRect/>
          </a:stretch>
        </p:blipFill>
        <p:spPr>
          <a:xfrm>
            <a:off x="3987956" y="5494976"/>
            <a:ext cx="1723724" cy="982415"/>
          </a:xfrm>
          <a:prstGeom prst="rect">
            <a:avLst/>
          </a:prstGeom>
          <a:noFill/>
          <a:ln>
            <a:noFill/>
          </a:ln>
        </p:spPr>
      </p:pic>
      <p:pic>
        <p:nvPicPr>
          <p:cNvPr id="153" name="Google Shape;153;g2a57fbceb14_0_26"/>
          <p:cNvPicPr preferRelativeResize="0"/>
          <p:nvPr/>
        </p:nvPicPr>
        <p:blipFill rotWithShape="1">
          <a:blip r:embed="rId14">
            <a:alphaModFix/>
          </a:blip>
          <a:srcRect r="32935" b="-11594"/>
          <a:stretch/>
        </p:blipFill>
        <p:spPr>
          <a:xfrm>
            <a:off x="3073771" y="6259207"/>
            <a:ext cx="1184207" cy="315862"/>
          </a:xfrm>
          <a:prstGeom prst="rect">
            <a:avLst/>
          </a:prstGeom>
          <a:noFill/>
          <a:ln>
            <a:noFill/>
          </a:ln>
        </p:spPr>
      </p:pic>
      <p:sp>
        <p:nvSpPr>
          <p:cNvPr id="154" name="Google Shape;154;g2a57fbceb14_0_26"/>
          <p:cNvSpPr txBox="1"/>
          <p:nvPr/>
        </p:nvSpPr>
        <p:spPr>
          <a:xfrm>
            <a:off x="5706598" y="5776449"/>
            <a:ext cx="3375724" cy="763982"/>
          </a:xfrm>
          <a:prstGeom prst="rect">
            <a:avLst/>
          </a:prstGeom>
          <a:noFill/>
          <a:ln>
            <a:noFill/>
          </a:ln>
        </p:spPr>
        <p:txBody>
          <a:bodyPr spcFirstLastPara="1" wrap="square" lIns="84069" tIns="84069" rIns="84069" bIns="84069" anchor="t" anchorCtr="0">
            <a:spAutoFit/>
          </a:bodyPr>
          <a:lstStyle/>
          <a:p>
            <a:pPr algn="ctr" defTabSz="840791" fontAlgn="auto">
              <a:spcBef>
                <a:spcPts val="0"/>
              </a:spcBef>
              <a:spcAft>
                <a:spcPts val="0"/>
              </a:spcAft>
              <a:buClr>
                <a:srgbClr val="000000"/>
              </a:buClr>
            </a:pPr>
            <a:r>
              <a:rPr lang="en-GB" sz="1287" b="1" kern="0">
                <a:solidFill>
                  <a:srgbClr val="000000"/>
                </a:solidFill>
                <a:latin typeface="Arial"/>
                <a:cs typeface="Arial"/>
                <a:sym typeface="Arial"/>
              </a:rPr>
              <a:t>Filtered flux @ Dones: 1-4e9 n/cm2/s</a:t>
            </a:r>
            <a:r>
              <a:rPr lang="en-GB" sz="1287" kern="0">
                <a:solidFill>
                  <a:srgbClr val="000000"/>
                </a:solidFill>
                <a:latin typeface="Arial"/>
                <a:cs typeface="Arial"/>
                <a:sym typeface="Arial"/>
              </a:rPr>
              <a:t>→ </a:t>
            </a:r>
            <a:br>
              <a:rPr lang="en-GB" sz="1287" kern="0">
                <a:solidFill>
                  <a:srgbClr val="000000"/>
                </a:solidFill>
                <a:latin typeface="Arial"/>
                <a:cs typeface="Arial"/>
                <a:sym typeface="Arial"/>
              </a:rPr>
            </a:br>
            <a:r>
              <a:rPr lang="en-GB" sz="1287" kern="0">
                <a:solidFill>
                  <a:srgbClr val="000000"/>
                </a:solidFill>
                <a:latin typeface="Arial"/>
                <a:cs typeface="Arial"/>
                <a:sym typeface="Arial"/>
              </a:rPr>
              <a:t>  x~200 n_TOF NEAR</a:t>
            </a:r>
            <a:endParaRPr sz="1287" kern="0">
              <a:solidFill>
                <a:srgbClr val="000000"/>
              </a:solidFill>
              <a:latin typeface="Arial"/>
              <a:cs typeface="Arial"/>
              <a:sym typeface="Arial"/>
            </a:endParaRPr>
          </a:p>
          <a:p>
            <a:pPr algn="ctr" defTabSz="840791" fontAlgn="auto">
              <a:spcBef>
                <a:spcPts val="0"/>
              </a:spcBef>
              <a:spcAft>
                <a:spcPts val="0"/>
              </a:spcAft>
              <a:buClr>
                <a:srgbClr val="000000"/>
              </a:buClr>
            </a:pPr>
            <a:r>
              <a:rPr lang="en-GB" sz="1287" kern="0">
                <a:solidFill>
                  <a:srgbClr val="000000"/>
                </a:solidFill>
                <a:latin typeface="Arial"/>
                <a:cs typeface="Arial"/>
                <a:sym typeface="Arial"/>
              </a:rPr>
              <a:t>→  x~100-400 HISPANoS-CNA  (1912 keV)</a:t>
            </a:r>
            <a:endParaRPr sz="1287" kern="0">
              <a:solidFill>
                <a:srgbClr val="000000"/>
              </a:solidFill>
              <a:latin typeface="Arial"/>
              <a:cs typeface="Arial"/>
              <a:sym typeface="Arial"/>
            </a:endParaRPr>
          </a:p>
        </p:txBody>
      </p:sp>
    </p:spTree>
    <p:extLst>
      <p:ext uri="{BB962C8B-B14F-4D97-AF65-F5344CB8AC3E}">
        <p14:creationId xmlns:p14="http://schemas.microsoft.com/office/powerpoint/2010/main" val="263801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g2a3231c6e84_0_759"/>
          <p:cNvGrpSpPr/>
          <p:nvPr/>
        </p:nvGrpSpPr>
        <p:grpSpPr>
          <a:xfrm>
            <a:off x="3626259" y="1315138"/>
            <a:ext cx="5539274" cy="5193940"/>
            <a:chOff x="3943556" y="1250825"/>
            <a:chExt cx="6023961" cy="5648410"/>
          </a:xfrm>
        </p:grpSpPr>
        <p:pic>
          <p:nvPicPr>
            <p:cNvPr id="103" name="Google Shape;103;g2a3231c6e84_0_759"/>
            <p:cNvPicPr preferRelativeResize="0"/>
            <p:nvPr/>
          </p:nvPicPr>
          <p:blipFill rotWithShape="1">
            <a:blip r:embed="rId3">
              <a:alphaModFix/>
            </a:blip>
            <a:srcRect/>
            <a:stretch/>
          </p:blipFill>
          <p:spPr>
            <a:xfrm>
              <a:off x="4728702" y="2309195"/>
              <a:ext cx="4906180" cy="4395672"/>
            </a:xfrm>
            <a:prstGeom prst="rect">
              <a:avLst/>
            </a:prstGeom>
            <a:noFill/>
            <a:ln>
              <a:noFill/>
            </a:ln>
          </p:spPr>
        </p:pic>
        <p:grpSp>
          <p:nvGrpSpPr>
            <p:cNvPr id="104" name="Google Shape;104;g2a3231c6e84_0_759"/>
            <p:cNvGrpSpPr/>
            <p:nvPr/>
          </p:nvGrpSpPr>
          <p:grpSpPr>
            <a:xfrm>
              <a:off x="9513376" y="4925903"/>
              <a:ext cx="454140" cy="234487"/>
              <a:chOff x="4188445" y="4925462"/>
              <a:chExt cx="417600" cy="205240"/>
            </a:xfrm>
          </p:grpSpPr>
          <p:sp>
            <p:nvSpPr>
              <p:cNvPr id="105" name="Google Shape;105;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06" name="Google Shape;106;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85</a:t>
                </a:r>
                <a:r>
                  <a:rPr lang="en-GB" sz="644" b="1" kern="0">
                    <a:solidFill>
                      <a:srgbClr val="000000"/>
                    </a:solidFill>
                    <a:latin typeface="Arial"/>
                    <a:ea typeface="Arial"/>
                    <a:cs typeface="Arial"/>
                    <a:sym typeface="Arial"/>
                  </a:rPr>
                  <a:t>Br</a:t>
                </a:r>
                <a:endParaRPr sz="644" b="1" kern="0">
                  <a:solidFill>
                    <a:srgbClr val="000000"/>
                  </a:solidFill>
                  <a:latin typeface="Arial"/>
                  <a:ea typeface="Arial"/>
                  <a:cs typeface="Arial"/>
                  <a:sym typeface="Arial"/>
                </a:endParaRPr>
              </a:p>
            </p:txBody>
          </p:sp>
        </p:grpSp>
        <p:grpSp>
          <p:nvGrpSpPr>
            <p:cNvPr id="107" name="Google Shape;107;g2a3231c6e84_0_759"/>
            <p:cNvGrpSpPr/>
            <p:nvPr/>
          </p:nvGrpSpPr>
          <p:grpSpPr>
            <a:xfrm>
              <a:off x="9512697" y="6156665"/>
              <a:ext cx="454140" cy="234487"/>
              <a:chOff x="4188445" y="4925462"/>
              <a:chExt cx="417600" cy="205240"/>
            </a:xfrm>
          </p:grpSpPr>
          <p:sp>
            <p:nvSpPr>
              <p:cNvPr id="108" name="Google Shape;108;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09" name="Google Shape;109;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80</a:t>
                </a:r>
                <a:r>
                  <a:rPr lang="en-GB" sz="644" b="1" kern="0">
                    <a:solidFill>
                      <a:srgbClr val="000000"/>
                    </a:solidFill>
                    <a:latin typeface="Arial"/>
                    <a:ea typeface="Arial"/>
                    <a:cs typeface="Arial"/>
                    <a:sym typeface="Arial"/>
                  </a:rPr>
                  <a:t>Zn</a:t>
                </a:r>
                <a:endParaRPr sz="644" b="1" kern="0">
                  <a:solidFill>
                    <a:srgbClr val="000000"/>
                  </a:solidFill>
                  <a:latin typeface="Arial"/>
                  <a:ea typeface="Arial"/>
                  <a:cs typeface="Arial"/>
                  <a:sym typeface="Arial"/>
                </a:endParaRPr>
              </a:p>
            </p:txBody>
          </p:sp>
        </p:grpSp>
        <p:cxnSp>
          <p:nvCxnSpPr>
            <p:cNvPr id="110" name="Google Shape;110;g2a3231c6e84_0_759"/>
            <p:cNvCxnSpPr/>
            <p:nvPr/>
          </p:nvCxnSpPr>
          <p:spPr>
            <a:xfrm rot="10800000">
              <a:off x="4492490" y="6509261"/>
              <a:ext cx="11745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111" name="Google Shape;111;g2a3231c6e84_0_759"/>
            <p:cNvCxnSpPr/>
            <p:nvPr/>
          </p:nvCxnSpPr>
          <p:spPr>
            <a:xfrm rot="10800000">
              <a:off x="5646570" y="6512857"/>
              <a:ext cx="1409400" cy="1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112" name="Google Shape;112;g2a3231c6e84_0_759"/>
            <p:cNvCxnSpPr/>
            <p:nvPr/>
          </p:nvCxnSpPr>
          <p:spPr>
            <a:xfrm rot="10800000">
              <a:off x="7055683" y="6507860"/>
              <a:ext cx="4698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sp>
          <p:nvSpPr>
            <p:cNvPr id="113" name="Google Shape;113;g2a3231c6e84_0_759"/>
            <p:cNvSpPr/>
            <p:nvPr/>
          </p:nvSpPr>
          <p:spPr>
            <a:xfrm>
              <a:off x="3943556" y="6507050"/>
              <a:ext cx="959400" cy="3837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Z=28</a:t>
              </a:r>
              <a:endParaRPr sz="1563" kern="0">
                <a:solidFill>
                  <a:srgbClr val="000000"/>
                </a:solidFill>
                <a:latin typeface="Arial"/>
                <a:ea typeface="Arial"/>
                <a:cs typeface="Arial"/>
                <a:sym typeface="Arial"/>
              </a:endParaRPr>
            </a:p>
          </p:txBody>
        </p:sp>
        <p:sp>
          <p:nvSpPr>
            <p:cNvPr id="114" name="Google Shape;114;g2a3231c6e84_0_759"/>
            <p:cNvSpPr/>
            <p:nvPr/>
          </p:nvSpPr>
          <p:spPr>
            <a:xfrm>
              <a:off x="8936275" y="1439131"/>
              <a:ext cx="959400" cy="3177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N=50</a:t>
              </a:r>
              <a:endParaRPr sz="1563" kern="0">
                <a:solidFill>
                  <a:srgbClr val="000000"/>
                </a:solidFill>
                <a:latin typeface="Arial"/>
                <a:ea typeface="Arial"/>
                <a:cs typeface="Arial"/>
                <a:sym typeface="Arial"/>
              </a:endParaRPr>
            </a:p>
          </p:txBody>
        </p:sp>
        <p:grpSp>
          <p:nvGrpSpPr>
            <p:cNvPr id="115" name="Google Shape;115;g2a3231c6e84_0_759"/>
            <p:cNvGrpSpPr/>
            <p:nvPr/>
          </p:nvGrpSpPr>
          <p:grpSpPr>
            <a:xfrm>
              <a:off x="9512697" y="1257941"/>
              <a:ext cx="454140" cy="234487"/>
              <a:chOff x="4188445" y="4925462"/>
              <a:chExt cx="417600" cy="205240"/>
            </a:xfrm>
          </p:grpSpPr>
          <p:sp>
            <p:nvSpPr>
              <p:cNvPr id="116" name="Google Shape;116;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17" name="Google Shape;117;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100</a:t>
                </a:r>
                <a:r>
                  <a:rPr lang="en-GB" sz="644" b="1" kern="0">
                    <a:solidFill>
                      <a:srgbClr val="000000"/>
                    </a:solidFill>
                    <a:latin typeface="Arial"/>
                    <a:ea typeface="Arial"/>
                    <a:cs typeface="Arial"/>
                    <a:sym typeface="Arial"/>
                  </a:rPr>
                  <a:t>Sn</a:t>
                </a:r>
                <a:endParaRPr sz="644" b="1" kern="0">
                  <a:solidFill>
                    <a:srgbClr val="000000"/>
                  </a:solidFill>
                  <a:latin typeface="Arial"/>
                  <a:ea typeface="Arial"/>
                  <a:cs typeface="Arial"/>
                  <a:sym typeface="Arial"/>
                </a:endParaRPr>
              </a:p>
            </p:txBody>
          </p:sp>
        </p:grpSp>
        <p:grpSp>
          <p:nvGrpSpPr>
            <p:cNvPr id="118" name="Google Shape;118;g2a3231c6e84_0_759"/>
            <p:cNvGrpSpPr/>
            <p:nvPr/>
          </p:nvGrpSpPr>
          <p:grpSpPr>
            <a:xfrm>
              <a:off x="9513376" y="1502927"/>
              <a:ext cx="454140" cy="234487"/>
              <a:chOff x="4188445" y="4925462"/>
              <a:chExt cx="417600" cy="205240"/>
            </a:xfrm>
          </p:grpSpPr>
          <p:sp>
            <p:nvSpPr>
              <p:cNvPr id="119" name="Google Shape;119;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20" name="Google Shape;120;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99</a:t>
                </a:r>
                <a:r>
                  <a:rPr lang="en-GB" sz="644" b="1" kern="0">
                    <a:solidFill>
                      <a:srgbClr val="000000"/>
                    </a:solidFill>
                    <a:latin typeface="Arial"/>
                    <a:ea typeface="Arial"/>
                    <a:cs typeface="Arial"/>
                    <a:sym typeface="Arial"/>
                  </a:rPr>
                  <a:t>In</a:t>
                </a:r>
                <a:endParaRPr sz="644" b="1" kern="0">
                  <a:solidFill>
                    <a:srgbClr val="000000"/>
                  </a:solidFill>
                  <a:latin typeface="Arial"/>
                  <a:ea typeface="Arial"/>
                  <a:cs typeface="Arial"/>
                  <a:sym typeface="Arial"/>
                </a:endParaRPr>
              </a:p>
            </p:txBody>
          </p:sp>
        </p:grpSp>
        <p:grpSp>
          <p:nvGrpSpPr>
            <p:cNvPr id="121" name="Google Shape;121;g2a3231c6e84_0_759"/>
            <p:cNvGrpSpPr/>
            <p:nvPr/>
          </p:nvGrpSpPr>
          <p:grpSpPr>
            <a:xfrm>
              <a:off x="9513376" y="1747913"/>
              <a:ext cx="454140" cy="234487"/>
              <a:chOff x="4188445" y="4925462"/>
              <a:chExt cx="417600" cy="205240"/>
            </a:xfrm>
          </p:grpSpPr>
          <p:sp>
            <p:nvSpPr>
              <p:cNvPr id="122" name="Google Shape;122;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23" name="Google Shape;123;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98</a:t>
                </a:r>
                <a:r>
                  <a:rPr lang="en-GB" sz="644" b="1" kern="0">
                    <a:solidFill>
                      <a:srgbClr val="000000"/>
                    </a:solidFill>
                    <a:latin typeface="Arial"/>
                    <a:ea typeface="Arial"/>
                    <a:cs typeface="Arial"/>
                    <a:sym typeface="Arial"/>
                  </a:rPr>
                  <a:t>Cd</a:t>
                </a:r>
                <a:endParaRPr sz="644" b="1" kern="0">
                  <a:solidFill>
                    <a:srgbClr val="000000"/>
                  </a:solidFill>
                  <a:latin typeface="Arial"/>
                  <a:ea typeface="Arial"/>
                  <a:cs typeface="Arial"/>
                  <a:sym typeface="Arial"/>
                </a:endParaRPr>
              </a:p>
            </p:txBody>
          </p:sp>
        </p:grpSp>
        <p:grpSp>
          <p:nvGrpSpPr>
            <p:cNvPr id="124" name="Google Shape;124;g2a3231c6e84_0_759"/>
            <p:cNvGrpSpPr/>
            <p:nvPr/>
          </p:nvGrpSpPr>
          <p:grpSpPr>
            <a:xfrm>
              <a:off x="9513376" y="1993278"/>
              <a:ext cx="454140" cy="234487"/>
              <a:chOff x="4188445" y="4925462"/>
              <a:chExt cx="417600" cy="205240"/>
            </a:xfrm>
          </p:grpSpPr>
          <p:sp>
            <p:nvSpPr>
              <p:cNvPr id="125" name="Google Shape;125;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26" name="Google Shape;126;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97</a:t>
                </a:r>
                <a:r>
                  <a:rPr lang="en-GB" sz="644" b="1" kern="0">
                    <a:solidFill>
                      <a:srgbClr val="000000"/>
                    </a:solidFill>
                    <a:latin typeface="Arial"/>
                    <a:ea typeface="Arial"/>
                    <a:cs typeface="Arial"/>
                    <a:sym typeface="Arial"/>
                  </a:rPr>
                  <a:t>Ag</a:t>
                </a:r>
                <a:endParaRPr sz="644" b="1" kern="0">
                  <a:solidFill>
                    <a:srgbClr val="000000"/>
                  </a:solidFill>
                  <a:latin typeface="Arial"/>
                  <a:ea typeface="Arial"/>
                  <a:cs typeface="Arial"/>
                  <a:sym typeface="Arial"/>
                </a:endParaRPr>
              </a:p>
            </p:txBody>
          </p:sp>
        </p:grpSp>
        <p:grpSp>
          <p:nvGrpSpPr>
            <p:cNvPr id="127" name="Google Shape;127;g2a3231c6e84_0_759"/>
            <p:cNvGrpSpPr/>
            <p:nvPr/>
          </p:nvGrpSpPr>
          <p:grpSpPr>
            <a:xfrm>
              <a:off x="9513376" y="2238264"/>
              <a:ext cx="454140" cy="234487"/>
              <a:chOff x="4188445" y="4925462"/>
              <a:chExt cx="417600" cy="205240"/>
            </a:xfrm>
          </p:grpSpPr>
          <p:sp>
            <p:nvSpPr>
              <p:cNvPr id="128" name="Google Shape;128;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29" name="Google Shape;129;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96</a:t>
                </a:r>
                <a:r>
                  <a:rPr lang="en-GB" sz="644" b="1" kern="0">
                    <a:solidFill>
                      <a:srgbClr val="000000"/>
                    </a:solidFill>
                    <a:latin typeface="Arial"/>
                    <a:ea typeface="Arial"/>
                    <a:cs typeface="Arial"/>
                    <a:sym typeface="Arial"/>
                  </a:rPr>
                  <a:t>Pd</a:t>
                </a:r>
                <a:endParaRPr sz="644" b="1" kern="0">
                  <a:solidFill>
                    <a:srgbClr val="000000"/>
                  </a:solidFill>
                  <a:latin typeface="Arial"/>
                  <a:ea typeface="Arial"/>
                  <a:cs typeface="Arial"/>
                  <a:sym typeface="Arial"/>
                </a:endParaRPr>
              </a:p>
            </p:txBody>
          </p:sp>
        </p:grpSp>
        <p:grpSp>
          <p:nvGrpSpPr>
            <p:cNvPr id="130" name="Google Shape;130;g2a3231c6e84_0_759"/>
            <p:cNvGrpSpPr/>
            <p:nvPr/>
          </p:nvGrpSpPr>
          <p:grpSpPr>
            <a:xfrm>
              <a:off x="9512697" y="2479024"/>
              <a:ext cx="454140" cy="234487"/>
              <a:chOff x="4188445" y="4925462"/>
              <a:chExt cx="417600" cy="205240"/>
            </a:xfrm>
          </p:grpSpPr>
          <p:sp>
            <p:nvSpPr>
              <p:cNvPr id="131" name="Google Shape;131;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32" name="Google Shape;132;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95</a:t>
                </a:r>
                <a:r>
                  <a:rPr lang="en-GB" sz="644" b="1" kern="0">
                    <a:solidFill>
                      <a:srgbClr val="000000"/>
                    </a:solidFill>
                    <a:latin typeface="Arial"/>
                    <a:ea typeface="Arial"/>
                    <a:cs typeface="Arial"/>
                    <a:sym typeface="Arial"/>
                  </a:rPr>
                  <a:t>Rh</a:t>
                </a:r>
                <a:endParaRPr sz="644" b="1" kern="0">
                  <a:solidFill>
                    <a:srgbClr val="000000"/>
                  </a:solidFill>
                  <a:latin typeface="Arial"/>
                  <a:ea typeface="Arial"/>
                  <a:cs typeface="Arial"/>
                  <a:sym typeface="Arial"/>
                </a:endParaRPr>
              </a:p>
            </p:txBody>
          </p:sp>
        </p:grpSp>
        <p:grpSp>
          <p:nvGrpSpPr>
            <p:cNvPr id="133" name="Google Shape;133;g2a3231c6e84_0_759"/>
            <p:cNvGrpSpPr/>
            <p:nvPr/>
          </p:nvGrpSpPr>
          <p:grpSpPr>
            <a:xfrm>
              <a:off x="9512697" y="2724009"/>
              <a:ext cx="454140" cy="234487"/>
              <a:chOff x="4188445" y="4925462"/>
              <a:chExt cx="417600" cy="205240"/>
            </a:xfrm>
          </p:grpSpPr>
          <p:sp>
            <p:nvSpPr>
              <p:cNvPr id="134" name="Google Shape;134;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35" name="Google Shape;135;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94</a:t>
                </a:r>
                <a:r>
                  <a:rPr lang="en-GB" sz="644" b="1" kern="0">
                    <a:solidFill>
                      <a:srgbClr val="000000"/>
                    </a:solidFill>
                    <a:latin typeface="Arial"/>
                    <a:ea typeface="Arial"/>
                    <a:cs typeface="Arial"/>
                    <a:sym typeface="Arial"/>
                  </a:rPr>
                  <a:t>Ru</a:t>
                </a:r>
                <a:endParaRPr sz="644" b="1" kern="0">
                  <a:solidFill>
                    <a:srgbClr val="000000"/>
                  </a:solidFill>
                  <a:latin typeface="Arial"/>
                  <a:ea typeface="Arial"/>
                  <a:cs typeface="Arial"/>
                  <a:sym typeface="Arial"/>
                </a:endParaRPr>
              </a:p>
            </p:txBody>
          </p:sp>
        </p:grpSp>
        <p:grpSp>
          <p:nvGrpSpPr>
            <p:cNvPr id="136" name="Google Shape;136;g2a3231c6e84_0_759"/>
            <p:cNvGrpSpPr/>
            <p:nvPr/>
          </p:nvGrpSpPr>
          <p:grpSpPr>
            <a:xfrm>
              <a:off x="9512697" y="2969375"/>
              <a:ext cx="454140" cy="234487"/>
              <a:chOff x="4188445" y="4925462"/>
              <a:chExt cx="417600" cy="205240"/>
            </a:xfrm>
          </p:grpSpPr>
          <p:sp>
            <p:nvSpPr>
              <p:cNvPr id="137" name="Google Shape;137;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38" name="Google Shape;138;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93</a:t>
                </a:r>
                <a:r>
                  <a:rPr lang="en-GB" sz="644" b="1" kern="0">
                    <a:solidFill>
                      <a:srgbClr val="000000"/>
                    </a:solidFill>
                    <a:latin typeface="Arial"/>
                    <a:ea typeface="Arial"/>
                    <a:cs typeface="Arial"/>
                    <a:sym typeface="Arial"/>
                  </a:rPr>
                  <a:t>Tc</a:t>
                </a:r>
                <a:endParaRPr sz="644" b="1" kern="0">
                  <a:solidFill>
                    <a:srgbClr val="000000"/>
                  </a:solidFill>
                  <a:latin typeface="Arial"/>
                  <a:ea typeface="Arial"/>
                  <a:cs typeface="Arial"/>
                  <a:sym typeface="Arial"/>
                </a:endParaRPr>
              </a:p>
            </p:txBody>
          </p:sp>
        </p:grpSp>
        <p:grpSp>
          <p:nvGrpSpPr>
            <p:cNvPr id="139" name="Google Shape;139;g2a3231c6e84_0_759"/>
            <p:cNvGrpSpPr/>
            <p:nvPr/>
          </p:nvGrpSpPr>
          <p:grpSpPr>
            <a:xfrm>
              <a:off x="9512697" y="3214361"/>
              <a:ext cx="454140" cy="234487"/>
              <a:chOff x="4188445" y="4925462"/>
              <a:chExt cx="417600" cy="205240"/>
            </a:xfrm>
          </p:grpSpPr>
          <p:sp>
            <p:nvSpPr>
              <p:cNvPr id="140" name="Google Shape;140;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41" name="Google Shape;141;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92</a:t>
                </a:r>
                <a:r>
                  <a:rPr lang="en-GB" sz="644" b="1" kern="0">
                    <a:solidFill>
                      <a:srgbClr val="000000"/>
                    </a:solidFill>
                    <a:latin typeface="Arial"/>
                    <a:ea typeface="Arial"/>
                    <a:cs typeface="Arial"/>
                    <a:sym typeface="Arial"/>
                  </a:rPr>
                  <a:t>Mo</a:t>
                </a:r>
                <a:endParaRPr sz="644" b="1" kern="0">
                  <a:solidFill>
                    <a:srgbClr val="000000"/>
                  </a:solidFill>
                  <a:latin typeface="Arial"/>
                  <a:ea typeface="Arial"/>
                  <a:cs typeface="Arial"/>
                  <a:sym typeface="Arial"/>
                </a:endParaRPr>
              </a:p>
            </p:txBody>
          </p:sp>
        </p:grpSp>
        <p:grpSp>
          <p:nvGrpSpPr>
            <p:cNvPr id="142" name="Google Shape;142;g2a3231c6e84_0_759"/>
            <p:cNvGrpSpPr/>
            <p:nvPr/>
          </p:nvGrpSpPr>
          <p:grpSpPr>
            <a:xfrm>
              <a:off x="9513376" y="3459455"/>
              <a:ext cx="454140" cy="234487"/>
              <a:chOff x="4188445" y="4925462"/>
              <a:chExt cx="417600" cy="205240"/>
            </a:xfrm>
          </p:grpSpPr>
          <p:sp>
            <p:nvSpPr>
              <p:cNvPr id="143" name="Google Shape;143;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44" name="Google Shape;144;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91</a:t>
                </a:r>
                <a:r>
                  <a:rPr lang="en-GB" sz="644" b="1" kern="0">
                    <a:solidFill>
                      <a:srgbClr val="000000"/>
                    </a:solidFill>
                    <a:latin typeface="Arial"/>
                    <a:ea typeface="Arial"/>
                    <a:cs typeface="Arial"/>
                    <a:sym typeface="Arial"/>
                  </a:rPr>
                  <a:t>Nb</a:t>
                </a:r>
                <a:endParaRPr sz="644" b="1" kern="0">
                  <a:solidFill>
                    <a:srgbClr val="000000"/>
                  </a:solidFill>
                  <a:latin typeface="Arial"/>
                  <a:ea typeface="Arial"/>
                  <a:cs typeface="Arial"/>
                  <a:sym typeface="Arial"/>
                </a:endParaRPr>
              </a:p>
            </p:txBody>
          </p:sp>
        </p:grpSp>
        <p:grpSp>
          <p:nvGrpSpPr>
            <p:cNvPr id="145" name="Google Shape;145;g2a3231c6e84_0_759"/>
            <p:cNvGrpSpPr/>
            <p:nvPr/>
          </p:nvGrpSpPr>
          <p:grpSpPr>
            <a:xfrm>
              <a:off x="9513376" y="3704441"/>
              <a:ext cx="454140" cy="234487"/>
              <a:chOff x="4188445" y="4925462"/>
              <a:chExt cx="417600" cy="205240"/>
            </a:xfrm>
          </p:grpSpPr>
          <p:sp>
            <p:nvSpPr>
              <p:cNvPr id="146" name="Google Shape;146;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47" name="Google Shape;147;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90</a:t>
                </a:r>
                <a:r>
                  <a:rPr lang="en-GB" sz="644" b="1" kern="0">
                    <a:solidFill>
                      <a:srgbClr val="000000"/>
                    </a:solidFill>
                    <a:latin typeface="Arial"/>
                    <a:ea typeface="Arial"/>
                    <a:cs typeface="Arial"/>
                    <a:sym typeface="Arial"/>
                  </a:rPr>
                  <a:t>Zr</a:t>
                </a:r>
                <a:endParaRPr sz="644" b="1" kern="0">
                  <a:solidFill>
                    <a:srgbClr val="000000"/>
                  </a:solidFill>
                  <a:latin typeface="Arial"/>
                  <a:ea typeface="Arial"/>
                  <a:cs typeface="Arial"/>
                  <a:sym typeface="Arial"/>
                </a:endParaRPr>
              </a:p>
            </p:txBody>
          </p:sp>
        </p:grpSp>
        <p:grpSp>
          <p:nvGrpSpPr>
            <p:cNvPr id="148" name="Google Shape;148;g2a3231c6e84_0_759"/>
            <p:cNvGrpSpPr/>
            <p:nvPr/>
          </p:nvGrpSpPr>
          <p:grpSpPr>
            <a:xfrm>
              <a:off x="9513376" y="3949806"/>
              <a:ext cx="454140" cy="234487"/>
              <a:chOff x="4188445" y="4925462"/>
              <a:chExt cx="417600" cy="205240"/>
            </a:xfrm>
          </p:grpSpPr>
          <p:sp>
            <p:nvSpPr>
              <p:cNvPr id="149" name="Google Shape;149;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50" name="Google Shape;150;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89</a:t>
                </a:r>
                <a:r>
                  <a:rPr lang="en-GB" sz="644" b="1" kern="0">
                    <a:solidFill>
                      <a:srgbClr val="000000"/>
                    </a:solidFill>
                    <a:latin typeface="Arial"/>
                    <a:ea typeface="Arial"/>
                    <a:cs typeface="Arial"/>
                    <a:sym typeface="Arial"/>
                  </a:rPr>
                  <a:t>Y</a:t>
                </a:r>
                <a:endParaRPr sz="1563" kern="0">
                  <a:solidFill>
                    <a:srgbClr val="000000"/>
                  </a:solidFill>
                  <a:latin typeface="Arial"/>
                  <a:ea typeface="Arial"/>
                  <a:cs typeface="Arial"/>
                  <a:sym typeface="Arial"/>
                </a:endParaRPr>
              </a:p>
            </p:txBody>
          </p:sp>
        </p:grpSp>
        <p:grpSp>
          <p:nvGrpSpPr>
            <p:cNvPr id="151" name="Google Shape;151;g2a3231c6e84_0_759"/>
            <p:cNvGrpSpPr/>
            <p:nvPr/>
          </p:nvGrpSpPr>
          <p:grpSpPr>
            <a:xfrm>
              <a:off x="9513376" y="4194792"/>
              <a:ext cx="454140" cy="234487"/>
              <a:chOff x="4188445" y="4925462"/>
              <a:chExt cx="417600" cy="205240"/>
            </a:xfrm>
          </p:grpSpPr>
          <p:sp>
            <p:nvSpPr>
              <p:cNvPr id="152" name="Google Shape;152;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53" name="Google Shape;153;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88</a:t>
                </a:r>
                <a:r>
                  <a:rPr lang="en-GB" sz="644" b="1" kern="0">
                    <a:solidFill>
                      <a:srgbClr val="000000"/>
                    </a:solidFill>
                    <a:latin typeface="Arial"/>
                    <a:ea typeface="Arial"/>
                    <a:cs typeface="Arial"/>
                    <a:sym typeface="Arial"/>
                  </a:rPr>
                  <a:t>Sr</a:t>
                </a:r>
                <a:endParaRPr sz="644" b="1" kern="0">
                  <a:solidFill>
                    <a:srgbClr val="000000"/>
                  </a:solidFill>
                  <a:latin typeface="Arial"/>
                  <a:ea typeface="Arial"/>
                  <a:cs typeface="Arial"/>
                  <a:sym typeface="Arial"/>
                </a:endParaRPr>
              </a:p>
            </p:txBody>
          </p:sp>
        </p:grpSp>
        <p:grpSp>
          <p:nvGrpSpPr>
            <p:cNvPr id="154" name="Google Shape;154;g2a3231c6e84_0_759"/>
            <p:cNvGrpSpPr/>
            <p:nvPr/>
          </p:nvGrpSpPr>
          <p:grpSpPr>
            <a:xfrm>
              <a:off x="9513376" y="4435552"/>
              <a:ext cx="454140" cy="234487"/>
              <a:chOff x="4188445" y="4925462"/>
              <a:chExt cx="417600" cy="205240"/>
            </a:xfrm>
          </p:grpSpPr>
          <p:sp>
            <p:nvSpPr>
              <p:cNvPr id="155" name="Google Shape;155;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56" name="Google Shape;156;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87</a:t>
                </a:r>
                <a:r>
                  <a:rPr lang="en-GB" sz="644" b="1" kern="0">
                    <a:solidFill>
                      <a:srgbClr val="000000"/>
                    </a:solidFill>
                    <a:latin typeface="Arial"/>
                    <a:ea typeface="Arial"/>
                    <a:cs typeface="Arial"/>
                    <a:sym typeface="Arial"/>
                  </a:rPr>
                  <a:t>Rb</a:t>
                </a:r>
                <a:endParaRPr sz="644" b="1" kern="0">
                  <a:solidFill>
                    <a:srgbClr val="000000"/>
                  </a:solidFill>
                  <a:latin typeface="Arial"/>
                  <a:ea typeface="Arial"/>
                  <a:cs typeface="Arial"/>
                  <a:sym typeface="Arial"/>
                </a:endParaRPr>
              </a:p>
            </p:txBody>
          </p:sp>
        </p:grpSp>
        <p:grpSp>
          <p:nvGrpSpPr>
            <p:cNvPr id="157" name="Google Shape;157;g2a3231c6e84_0_759"/>
            <p:cNvGrpSpPr/>
            <p:nvPr/>
          </p:nvGrpSpPr>
          <p:grpSpPr>
            <a:xfrm>
              <a:off x="9513376" y="4680538"/>
              <a:ext cx="454140" cy="234487"/>
              <a:chOff x="4188445" y="4925462"/>
              <a:chExt cx="417600" cy="205240"/>
            </a:xfrm>
          </p:grpSpPr>
          <p:sp>
            <p:nvSpPr>
              <p:cNvPr id="158" name="Google Shape;158;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59" name="Google Shape;159;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86</a:t>
                </a:r>
                <a:r>
                  <a:rPr lang="en-GB" sz="644" b="1" kern="0">
                    <a:solidFill>
                      <a:srgbClr val="000000"/>
                    </a:solidFill>
                    <a:latin typeface="Arial"/>
                    <a:ea typeface="Arial"/>
                    <a:cs typeface="Arial"/>
                    <a:sym typeface="Arial"/>
                  </a:rPr>
                  <a:t>Kr</a:t>
                </a:r>
                <a:endParaRPr sz="644" b="1" kern="0">
                  <a:solidFill>
                    <a:srgbClr val="000000"/>
                  </a:solidFill>
                  <a:latin typeface="Arial"/>
                  <a:ea typeface="Arial"/>
                  <a:cs typeface="Arial"/>
                  <a:sym typeface="Arial"/>
                </a:endParaRPr>
              </a:p>
            </p:txBody>
          </p:sp>
        </p:grpSp>
        <p:grpSp>
          <p:nvGrpSpPr>
            <p:cNvPr id="160" name="Google Shape;160;g2a3231c6e84_0_759"/>
            <p:cNvGrpSpPr/>
            <p:nvPr/>
          </p:nvGrpSpPr>
          <p:grpSpPr>
            <a:xfrm>
              <a:off x="9513376" y="5170889"/>
              <a:ext cx="454140" cy="234487"/>
              <a:chOff x="4188445" y="4925462"/>
              <a:chExt cx="417600" cy="205240"/>
            </a:xfrm>
          </p:grpSpPr>
          <p:sp>
            <p:nvSpPr>
              <p:cNvPr id="161" name="Google Shape;161;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62" name="Google Shape;162;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84</a:t>
                </a:r>
                <a:r>
                  <a:rPr lang="en-GB" sz="644" b="1" kern="0">
                    <a:solidFill>
                      <a:srgbClr val="000000"/>
                    </a:solidFill>
                    <a:latin typeface="Arial"/>
                    <a:ea typeface="Arial"/>
                    <a:cs typeface="Arial"/>
                    <a:sym typeface="Arial"/>
                  </a:rPr>
                  <a:t>Se</a:t>
                </a:r>
                <a:endParaRPr sz="644" b="1" kern="0">
                  <a:solidFill>
                    <a:srgbClr val="000000"/>
                  </a:solidFill>
                  <a:latin typeface="Arial"/>
                  <a:ea typeface="Arial"/>
                  <a:cs typeface="Arial"/>
                  <a:sym typeface="Arial"/>
                </a:endParaRPr>
              </a:p>
            </p:txBody>
          </p:sp>
        </p:grpSp>
        <p:grpSp>
          <p:nvGrpSpPr>
            <p:cNvPr id="163" name="Google Shape;163;g2a3231c6e84_0_759"/>
            <p:cNvGrpSpPr/>
            <p:nvPr/>
          </p:nvGrpSpPr>
          <p:grpSpPr>
            <a:xfrm>
              <a:off x="9512697" y="5421328"/>
              <a:ext cx="454140" cy="234487"/>
              <a:chOff x="4188445" y="4925462"/>
              <a:chExt cx="417600" cy="205240"/>
            </a:xfrm>
          </p:grpSpPr>
          <p:sp>
            <p:nvSpPr>
              <p:cNvPr id="164" name="Google Shape;164;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65" name="Google Shape;165;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83</a:t>
                </a:r>
                <a:r>
                  <a:rPr lang="en-GB" sz="644" b="1" kern="0">
                    <a:solidFill>
                      <a:srgbClr val="000000"/>
                    </a:solidFill>
                    <a:latin typeface="Arial"/>
                    <a:ea typeface="Arial"/>
                    <a:cs typeface="Arial"/>
                    <a:sym typeface="Arial"/>
                  </a:rPr>
                  <a:t>As</a:t>
                </a:r>
                <a:endParaRPr sz="644" b="1" kern="0">
                  <a:solidFill>
                    <a:srgbClr val="000000"/>
                  </a:solidFill>
                  <a:latin typeface="Arial"/>
                  <a:ea typeface="Arial"/>
                  <a:cs typeface="Arial"/>
                  <a:sym typeface="Arial"/>
                </a:endParaRPr>
              </a:p>
            </p:txBody>
          </p:sp>
        </p:grpSp>
        <p:grpSp>
          <p:nvGrpSpPr>
            <p:cNvPr id="166" name="Google Shape;166;g2a3231c6e84_0_759"/>
            <p:cNvGrpSpPr/>
            <p:nvPr/>
          </p:nvGrpSpPr>
          <p:grpSpPr>
            <a:xfrm>
              <a:off x="9512697" y="5666314"/>
              <a:ext cx="454140" cy="234487"/>
              <a:chOff x="4188445" y="4925462"/>
              <a:chExt cx="417600" cy="205240"/>
            </a:xfrm>
          </p:grpSpPr>
          <p:sp>
            <p:nvSpPr>
              <p:cNvPr id="167" name="Google Shape;167;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68" name="Google Shape;168;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82</a:t>
                </a:r>
                <a:r>
                  <a:rPr lang="en-GB" sz="644" b="1" kern="0">
                    <a:solidFill>
                      <a:srgbClr val="000000"/>
                    </a:solidFill>
                    <a:latin typeface="Arial"/>
                    <a:ea typeface="Arial"/>
                    <a:cs typeface="Arial"/>
                    <a:sym typeface="Arial"/>
                  </a:rPr>
                  <a:t>Ge</a:t>
                </a:r>
                <a:endParaRPr sz="644" b="1" kern="0">
                  <a:solidFill>
                    <a:srgbClr val="000000"/>
                  </a:solidFill>
                  <a:latin typeface="Arial"/>
                  <a:ea typeface="Arial"/>
                  <a:cs typeface="Arial"/>
                  <a:sym typeface="Arial"/>
                </a:endParaRPr>
              </a:p>
            </p:txBody>
          </p:sp>
        </p:grpSp>
        <p:grpSp>
          <p:nvGrpSpPr>
            <p:cNvPr id="169" name="Google Shape;169;g2a3231c6e84_0_759"/>
            <p:cNvGrpSpPr/>
            <p:nvPr/>
          </p:nvGrpSpPr>
          <p:grpSpPr>
            <a:xfrm>
              <a:off x="9512697" y="5911679"/>
              <a:ext cx="454140" cy="234487"/>
              <a:chOff x="4188445" y="4925462"/>
              <a:chExt cx="417600" cy="205240"/>
            </a:xfrm>
          </p:grpSpPr>
          <p:sp>
            <p:nvSpPr>
              <p:cNvPr id="170" name="Google Shape;170;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71" name="Google Shape;171;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81</a:t>
                </a:r>
                <a:r>
                  <a:rPr lang="en-GB" sz="644" b="1" kern="0">
                    <a:solidFill>
                      <a:srgbClr val="000000"/>
                    </a:solidFill>
                    <a:latin typeface="Arial"/>
                    <a:ea typeface="Arial"/>
                    <a:cs typeface="Arial"/>
                    <a:sym typeface="Arial"/>
                  </a:rPr>
                  <a:t>Ga</a:t>
                </a:r>
                <a:endParaRPr sz="644" b="1" kern="0">
                  <a:solidFill>
                    <a:srgbClr val="000000"/>
                  </a:solidFill>
                  <a:latin typeface="Arial"/>
                  <a:ea typeface="Arial"/>
                  <a:cs typeface="Arial"/>
                  <a:sym typeface="Arial"/>
                </a:endParaRPr>
              </a:p>
            </p:txBody>
          </p:sp>
        </p:grpSp>
        <p:grpSp>
          <p:nvGrpSpPr>
            <p:cNvPr id="172" name="Google Shape;172;g2a3231c6e84_0_759"/>
            <p:cNvGrpSpPr/>
            <p:nvPr/>
          </p:nvGrpSpPr>
          <p:grpSpPr>
            <a:xfrm>
              <a:off x="9512697" y="6397425"/>
              <a:ext cx="454140" cy="234487"/>
              <a:chOff x="4188445" y="4925462"/>
              <a:chExt cx="417600" cy="205240"/>
            </a:xfrm>
          </p:grpSpPr>
          <p:sp>
            <p:nvSpPr>
              <p:cNvPr id="173" name="Google Shape;173;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74" name="Google Shape;174;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79</a:t>
                </a:r>
                <a:r>
                  <a:rPr lang="en-GB" sz="644" b="1" kern="0">
                    <a:solidFill>
                      <a:srgbClr val="000000"/>
                    </a:solidFill>
                    <a:latin typeface="Arial"/>
                    <a:ea typeface="Arial"/>
                    <a:cs typeface="Arial"/>
                    <a:sym typeface="Arial"/>
                  </a:rPr>
                  <a:t>Cu</a:t>
                </a:r>
                <a:endParaRPr sz="644" b="1" kern="0">
                  <a:solidFill>
                    <a:srgbClr val="000000"/>
                  </a:solidFill>
                  <a:latin typeface="Arial"/>
                  <a:ea typeface="Arial"/>
                  <a:cs typeface="Arial"/>
                  <a:sym typeface="Arial"/>
                </a:endParaRPr>
              </a:p>
            </p:txBody>
          </p:sp>
        </p:grpSp>
        <p:grpSp>
          <p:nvGrpSpPr>
            <p:cNvPr id="175" name="Google Shape;175;g2a3231c6e84_0_759"/>
            <p:cNvGrpSpPr/>
            <p:nvPr/>
          </p:nvGrpSpPr>
          <p:grpSpPr>
            <a:xfrm>
              <a:off x="9512697" y="6642411"/>
              <a:ext cx="454140" cy="234487"/>
              <a:chOff x="4188445" y="4925462"/>
              <a:chExt cx="417600" cy="205240"/>
            </a:xfrm>
          </p:grpSpPr>
          <p:sp>
            <p:nvSpPr>
              <p:cNvPr id="176" name="Google Shape;176;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77" name="Google Shape;177;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78" name="Google Shape;178;g2a3231c6e84_0_759"/>
            <p:cNvGrpSpPr/>
            <p:nvPr/>
          </p:nvGrpSpPr>
          <p:grpSpPr>
            <a:xfrm>
              <a:off x="9277277" y="6642303"/>
              <a:ext cx="454140" cy="234487"/>
              <a:chOff x="4188445" y="4925462"/>
              <a:chExt cx="417600" cy="205240"/>
            </a:xfrm>
          </p:grpSpPr>
          <p:sp>
            <p:nvSpPr>
              <p:cNvPr id="179" name="Google Shape;179;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80" name="Google Shape;180;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81" name="Google Shape;181;g2a3231c6e84_0_759"/>
            <p:cNvGrpSpPr/>
            <p:nvPr/>
          </p:nvGrpSpPr>
          <p:grpSpPr>
            <a:xfrm>
              <a:off x="9046755" y="6644512"/>
              <a:ext cx="454140" cy="234487"/>
              <a:chOff x="4188445" y="4925462"/>
              <a:chExt cx="417600" cy="205240"/>
            </a:xfrm>
          </p:grpSpPr>
          <p:sp>
            <p:nvSpPr>
              <p:cNvPr id="182" name="Google Shape;182;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83" name="Google Shape;183;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84" name="Google Shape;184;g2a3231c6e84_0_759"/>
            <p:cNvGrpSpPr/>
            <p:nvPr/>
          </p:nvGrpSpPr>
          <p:grpSpPr>
            <a:xfrm>
              <a:off x="8814874" y="6593484"/>
              <a:ext cx="454140" cy="283272"/>
              <a:chOff x="4188445" y="4925462"/>
              <a:chExt cx="417600" cy="205240"/>
            </a:xfrm>
          </p:grpSpPr>
          <p:sp>
            <p:nvSpPr>
              <p:cNvPr id="185" name="Google Shape;185;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86" name="Google Shape;186;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75</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87" name="Google Shape;187;g2a3231c6e84_0_759"/>
            <p:cNvGrpSpPr/>
            <p:nvPr/>
          </p:nvGrpSpPr>
          <p:grpSpPr>
            <a:xfrm>
              <a:off x="8581394" y="6590872"/>
              <a:ext cx="454140" cy="283272"/>
              <a:chOff x="4188445" y="4925462"/>
              <a:chExt cx="417600" cy="205240"/>
            </a:xfrm>
          </p:grpSpPr>
          <p:sp>
            <p:nvSpPr>
              <p:cNvPr id="188" name="Google Shape;188;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89" name="Google Shape;189;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74</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90" name="Google Shape;190;g2a3231c6e84_0_759"/>
            <p:cNvGrpSpPr/>
            <p:nvPr/>
          </p:nvGrpSpPr>
          <p:grpSpPr>
            <a:xfrm>
              <a:off x="8347704" y="6590742"/>
              <a:ext cx="454140" cy="283272"/>
              <a:chOff x="4188445" y="4925462"/>
              <a:chExt cx="417600" cy="205240"/>
            </a:xfrm>
          </p:grpSpPr>
          <p:sp>
            <p:nvSpPr>
              <p:cNvPr id="191" name="Google Shape;191;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92" name="Google Shape;192;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73</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93" name="Google Shape;193;g2a3231c6e84_0_759"/>
            <p:cNvGrpSpPr/>
            <p:nvPr/>
          </p:nvGrpSpPr>
          <p:grpSpPr>
            <a:xfrm>
              <a:off x="8115459" y="6593410"/>
              <a:ext cx="454140" cy="283272"/>
              <a:chOff x="4188445" y="4925462"/>
              <a:chExt cx="417600" cy="205240"/>
            </a:xfrm>
          </p:grpSpPr>
          <p:sp>
            <p:nvSpPr>
              <p:cNvPr id="194" name="Google Shape;194;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95" name="Google Shape;195;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72</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96" name="Google Shape;196;g2a3231c6e84_0_759"/>
            <p:cNvGrpSpPr/>
            <p:nvPr/>
          </p:nvGrpSpPr>
          <p:grpSpPr>
            <a:xfrm>
              <a:off x="7883496" y="6593410"/>
              <a:ext cx="454140" cy="283272"/>
              <a:chOff x="4188445" y="4925462"/>
              <a:chExt cx="417600" cy="205240"/>
            </a:xfrm>
          </p:grpSpPr>
          <p:sp>
            <p:nvSpPr>
              <p:cNvPr id="197" name="Google Shape;197;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198" name="Google Shape;198;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71</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199" name="Google Shape;199;g2a3231c6e84_0_759"/>
            <p:cNvGrpSpPr/>
            <p:nvPr/>
          </p:nvGrpSpPr>
          <p:grpSpPr>
            <a:xfrm>
              <a:off x="7656331" y="6593484"/>
              <a:ext cx="454140" cy="283272"/>
              <a:chOff x="4188445" y="4925462"/>
              <a:chExt cx="417600" cy="205240"/>
            </a:xfrm>
          </p:grpSpPr>
          <p:sp>
            <p:nvSpPr>
              <p:cNvPr id="200" name="Google Shape;200;g2a3231c6e84_0_759"/>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01" name="Google Shape;201;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70</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02" name="Google Shape;202;g2a3231c6e84_0_759"/>
            <p:cNvGrpSpPr/>
            <p:nvPr/>
          </p:nvGrpSpPr>
          <p:grpSpPr>
            <a:xfrm>
              <a:off x="7424368" y="6593484"/>
              <a:ext cx="454140" cy="283272"/>
              <a:chOff x="4188445" y="4925462"/>
              <a:chExt cx="417600" cy="205240"/>
            </a:xfrm>
          </p:grpSpPr>
          <p:sp>
            <p:nvSpPr>
              <p:cNvPr id="203" name="Google Shape;203;g2a3231c6e84_0_759"/>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04" name="Google Shape;204;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69</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05" name="Google Shape;205;g2a3231c6e84_0_759"/>
            <p:cNvGrpSpPr/>
            <p:nvPr/>
          </p:nvGrpSpPr>
          <p:grpSpPr>
            <a:xfrm>
              <a:off x="7190397" y="6592437"/>
              <a:ext cx="454140" cy="283272"/>
              <a:chOff x="4188445" y="4925462"/>
              <a:chExt cx="417600" cy="205240"/>
            </a:xfrm>
          </p:grpSpPr>
          <p:sp>
            <p:nvSpPr>
              <p:cNvPr id="206" name="Google Shape;206;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07" name="Google Shape;207;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08" name="Google Shape;208;g2a3231c6e84_0_759"/>
            <p:cNvGrpSpPr/>
            <p:nvPr/>
          </p:nvGrpSpPr>
          <p:grpSpPr>
            <a:xfrm>
              <a:off x="6956707" y="6592437"/>
              <a:ext cx="454140" cy="283272"/>
              <a:chOff x="4188445" y="4925462"/>
              <a:chExt cx="417600" cy="205240"/>
            </a:xfrm>
          </p:grpSpPr>
          <p:sp>
            <p:nvSpPr>
              <p:cNvPr id="209" name="Google Shape;209;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10" name="Google Shape;210;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11" name="Google Shape;211;g2a3231c6e84_0_759"/>
            <p:cNvGrpSpPr/>
            <p:nvPr/>
          </p:nvGrpSpPr>
          <p:grpSpPr>
            <a:xfrm>
              <a:off x="6723227" y="6589824"/>
              <a:ext cx="454140" cy="283272"/>
              <a:chOff x="4188445" y="4925462"/>
              <a:chExt cx="417600" cy="205240"/>
            </a:xfrm>
          </p:grpSpPr>
          <p:sp>
            <p:nvSpPr>
              <p:cNvPr id="212" name="Google Shape;212;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13" name="Google Shape;213;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14" name="Google Shape;214;g2a3231c6e84_0_759"/>
            <p:cNvGrpSpPr/>
            <p:nvPr/>
          </p:nvGrpSpPr>
          <p:grpSpPr>
            <a:xfrm>
              <a:off x="6491265" y="6593484"/>
              <a:ext cx="454140" cy="283272"/>
              <a:chOff x="4188445" y="4925462"/>
              <a:chExt cx="417600" cy="205240"/>
            </a:xfrm>
          </p:grpSpPr>
          <p:sp>
            <p:nvSpPr>
              <p:cNvPr id="215" name="Google Shape;215;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16" name="Google Shape;216;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65</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17" name="Google Shape;217;g2a3231c6e84_0_759"/>
            <p:cNvGrpSpPr/>
            <p:nvPr/>
          </p:nvGrpSpPr>
          <p:grpSpPr>
            <a:xfrm>
              <a:off x="6255566" y="6592362"/>
              <a:ext cx="454140" cy="283272"/>
              <a:chOff x="4188445" y="4925462"/>
              <a:chExt cx="417600" cy="205240"/>
            </a:xfrm>
          </p:grpSpPr>
          <p:sp>
            <p:nvSpPr>
              <p:cNvPr id="218" name="Google Shape;218;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19" name="Google Shape;219;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64</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20" name="Google Shape;220;g2a3231c6e84_0_759"/>
            <p:cNvGrpSpPr/>
            <p:nvPr/>
          </p:nvGrpSpPr>
          <p:grpSpPr>
            <a:xfrm>
              <a:off x="6020151" y="6592362"/>
              <a:ext cx="454140" cy="283272"/>
              <a:chOff x="4188445" y="4925462"/>
              <a:chExt cx="417600" cy="205240"/>
            </a:xfrm>
          </p:grpSpPr>
          <p:sp>
            <p:nvSpPr>
              <p:cNvPr id="221" name="Google Shape;221;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22" name="Google Shape;222;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63</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23" name="Google Shape;223;g2a3231c6e84_0_759"/>
            <p:cNvGrpSpPr/>
            <p:nvPr/>
          </p:nvGrpSpPr>
          <p:grpSpPr>
            <a:xfrm>
              <a:off x="5786593" y="6592173"/>
              <a:ext cx="454140" cy="283272"/>
              <a:chOff x="4188445" y="4925462"/>
              <a:chExt cx="417600" cy="205240"/>
            </a:xfrm>
          </p:grpSpPr>
          <p:sp>
            <p:nvSpPr>
              <p:cNvPr id="224" name="Google Shape;224;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25" name="Google Shape;225;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62</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26" name="Google Shape;226;g2a3231c6e84_0_759"/>
            <p:cNvGrpSpPr/>
            <p:nvPr/>
          </p:nvGrpSpPr>
          <p:grpSpPr>
            <a:xfrm>
              <a:off x="5551177" y="6592173"/>
              <a:ext cx="454140" cy="283272"/>
              <a:chOff x="4188445" y="4925462"/>
              <a:chExt cx="417600" cy="205240"/>
            </a:xfrm>
          </p:grpSpPr>
          <p:sp>
            <p:nvSpPr>
              <p:cNvPr id="227" name="Google Shape;227;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28" name="Google Shape;228;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61</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29" name="Google Shape;229;g2a3231c6e84_0_759"/>
            <p:cNvGrpSpPr/>
            <p:nvPr/>
          </p:nvGrpSpPr>
          <p:grpSpPr>
            <a:xfrm>
              <a:off x="5317206" y="6591126"/>
              <a:ext cx="454140" cy="283272"/>
              <a:chOff x="4188445" y="4925462"/>
              <a:chExt cx="417600" cy="205240"/>
            </a:xfrm>
          </p:grpSpPr>
          <p:sp>
            <p:nvSpPr>
              <p:cNvPr id="230" name="Google Shape;230;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31" name="Google Shape;231;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60</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32" name="Google Shape;232;g2a3231c6e84_0_759"/>
            <p:cNvGrpSpPr/>
            <p:nvPr/>
          </p:nvGrpSpPr>
          <p:grpSpPr>
            <a:xfrm>
              <a:off x="5083517" y="6591126"/>
              <a:ext cx="454140" cy="283272"/>
              <a:chOff x="4188445" y="4925462"/>
              <a:chExt cx="417600" cy="205240"/>
            </a:xfrm>
          </p:grpSpPr>
          <p:sp>
            <p:nvSpPr>
              <p:cNvPr id="233" name="Google Shape;233;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34" name="Google Shape;234;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59</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35" name="Google Shape;235;g2a3231c6e84_0_759"/>
            <p:cNvGrpSpPr/>
            <p:nvPr/>
          </p:nvGrpSpPr>
          <p:grpSpPr>
            <a:xfrm>
              <a:off x="4850037" y="6593484"/>
              <a:ext cx="454140" cy="283217"/>
              <a:chOff x="4188445" y="4929064"/>
              <a:chExt cx="417600" cy="205200"/>
            </a:xfrm>
          </p:grpSpPr>
          <p:sp>
            <p:nvSpPr>
              <p:cNvPr id="236" name="Google Shape;236;g2a3231c6e84_0_759"/>
              <p:cNvSpPr/>
              <p:nvPr/>
            </p:nvSpPr>
            <p:spPr>
              <a:xfrm>
                <a:off x="4294386" y="4929064"/>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37" name="Google Shape;237;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38" name="Google Shape;238;g2a3231c6e84_0_759"/>
            <p:cNvGrpSpPr/>
            <p:nvPr/>
          </p:nvGrpSpPr>
          <p:grpSpPr>
            <a:xfrm>
              <a:off x="4614621" y="6592173"/>
              <a:ext cx="454140" cy="283272"/>
              <a:chOff x="4188445" y="4925462"/>
              <a:chExt cx="417600" cy="205240"/>
            </a:xfrm>
          </p:grpSpPr>
          <p:sp>
            <p:nvSpPr>
              <p:cNvPr id="239" name="Google Shape;239;g2a3231c6e84_0_759"/>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40" name="Google Shape;240;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241" name="Google Shape;241;g2a3231c6e84_0_759"/>
            <p:cNvGrpSpPr/>
            <p:nvPr/>
          </p:nvGrpSpPr>
          <p:grpSpPr>
            <a:xfrm>
              <a:off x="4382376" y="6591051"/>
              <a:ext cx="454140" cy="283272"/>
              <a:chOff x="4188445" y="4925462"/>
              <a:chExt cx="417600" cy="205240"/>
            </a:xfrm>
          </p:grpSpPr>
          <p:sp>
            <p:nvSpPr>
              <p:cNvPr id="242" name="Google Shape;242;g2a3231c6e84_0_759"/>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43" name="Google Shape;243;g2a3231c6e84_0_759"/>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sp>
          <p:nvSpPr>
            <p:cNvPr id="244" name="Google Shape;244;g2a3231c6e84_0_759"/>
            <p:cNvSpPr/>
            <p:nvPr/>
          </p:nvSpPr>
          <p:spPr>
            <a:xfrm>
              <a:off x="9618335" y="1262749"/>
              <a:ext cx="242700" cy="2331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sp>
          <p:nvSpPr>
            <p:cNvPr id="245" name="Google Shape;245;g2a3231c6e84_0_759"/>
            <p:cNvSpPr/>
            <p:nvPr/>
          </p:nvSpPr>
          <p:spPr>
            <a:xfrm>
              <a:off x="9616272" y="6640845"/>
              <a:ext cx="248700" cy="2487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sp>
          <p:nvSpPr>
            <p:cNvPr id="246" name="Google Shape;246;g2a3231c6e84_0_759"/>
            <p:cNvSpPr/>
            <p:nvPr/>
          </p:nvSpPr>
          <p:spPr>
            <a:xfrm>
              <a:off x="4495354" y="6598635"/>
              <a:ext cx="243000" cy="3006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cxnSp>
          <p:nvCxnSpPr>
            <p:cNvPr id="247" name="Google Shape;247;g2a3231c6e84_0_759"/>
            <p:cNvCxnSpPr/>
            <p:nvPr/>
          </p:nvCxnSpPr>
          <p:spPr>
            <a:xfrm rot="10800000">
              <a:off x="7536194" y="6513861"/>
              <a:ext cx="23097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248" name="Google Shape;248;g2a3231c6e84_0_759"/>
            <p:cNvCxnSpPr/>
            <p:nvPr/>
          </p:nvCxnSpPr>
          <p:spPr>
            <a:xfrm rot="5400000">
              <a:off x="8811827" y="4925611"/>
              <a:ext cx="1480800" cy="3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249" name="Google Shape;249;g2a3231c6e84_0_759"/>
            <p:cNvCxnSpPr/>
            <p:nvPr/>
          </p:nvCxnSpPr>
          <p:spPr>
            <a:xfrm rot="5400000">
              <a:off x="9308337" y="3940252"/>
              <a:ext cx="493800" cy="4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250" name="Google Shape;250;g2a3231c6e84_0_759"/>
            <p:cNvCxnSpPr/>
            <p:nvPr/>
          </p:nvCxnSpPr>
          <p:spPr>
            <a:xfrm rot="5400000">
              <a:off x="8335788" y="2472425"/>
              <a:ext cx="2447400" cy="4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251" name="Google Shape;251;g2a3231c6e84_0_759"/>
            <p:cNvCxnSpPr/>
            <p:nvPr/>
          </p:nvCxnSpPr>
          <p:spPr>
            <a:xfrm rot="5400000">
              <a:off x="8933830" y="6267000"/>
              <a:ext cx="1233900" cy="900"/>
            </a:xfrm>
            <a:prstGeom prst="straightConnector1">
              <a:avLst/>
            </a:prstGeom>
            <a:solidFill>
              <a:srgbClr val="00CC99"/>
            </a:solidFill>
            <a:ln w="9525" cap="flat" cmpd="sng">
              <a:solidFill>
                <a:srgbClr val="269D84"/>
              </a:solidFill>
              <a:prstDash val="solid"/>
              <a:round/>
              <a:headEnd type="triangle" w="med" len="med"/>
              <a:tailEnd type="triangle" w="med" len="med"/>
            </a:ln>
          </p:spPr>
        </p:cxnSp>
      </p:grpSp>
      <p:sp>
        <p:nvSpPr>
          <p:cNvPr id="252" name="Google Shape;252;g2a3231c6e84_0_759"/>
          <p:cNvSpPr txBox="1"/>
          <p:nvPr/>
        </p:nvSpPr>
        <p:spPr>
          <a:xfrm>
            <a:off x="6820565" y="3066329"/>
            <a:ext cx="435310" cy="348337"/>
          </a:xfrm>
          <a:prstGeom prst="rect">
            <a:avLst/>
          </a:prstGeom>
          <a:noFill/>
          <a:ln>
            <a:noFill/>
          </a:ln>
        </p:spPr>
        <p:txBody>
          <a:bodyPr spcFirstLastPara="1" wrap="square" lIns="84069" tIns="42023" rIns="84069" bIns="42023" anchor="t" anchorCtr="0">
            <a:spAutoFit/>
          </a:bodyPr>
          <a:lstStyle/>
          <a:p>
            <a:pPr defTabSz="840791" fontAlgn="auto">
              <a:spcBef>
                <a:spcPts val="0"/>
              </a:spcBef>
              <a:spcAft>
                <a:spcPts val="0"/>
              </a:spcAft>
              <a:buClr>
                <a:srgbClr val="000000"/>
              </a:buClr>
            </a:pPr>
            <a:endParaRPr sz="1712" kern="0">
              <a:solidFill>
                <a:srgbClr val="000000"/>
              </a:solidFill>
              <a:latin typeface="Calibri"/>
              <a:ea typeface="Calibri"/>
              <a:cs typeface="Calibri"/>
              <a:sym typeface="Calibri"/>
            </a:endParaRPr>
          </a:p>
        </p:txBody>
      </p:sp>
      <p:sp>
        <p:nvSpPr>
          <p:cNvPr id="253" name="Google Shape;253;g2a3231c6e84_0_759"/>
          <p:cNvSpPr txBox="1"/>
          <p:nvPr/>
        </p:nvSpPr>
        <p:spPr>
          <a:xfrm>
            <a:off x="183425" y="1761529"/>
            <a:ext cx="3094069" cy="3807448"/>
          </a:xfrm>
          <a:prstGeom prst="rect">
            <a:avLst/>
          </a:prstGeom>
          <a:noFill/>
          <a:ln>
            <a:noFill/>
          </a:ln>
        </p:spPr>
        <p:txBody>
          <a:bodyPr spcFirstLastPara="1" wrap="square" lIns="99632" tIns="99632" rIns="99632" bIns="99632" anchor="t" anchorCtr="0">
            <a:noAutofit/>
          </a:bodyPr>
          <a:lstStyle/>
          <a:p>
            <a:pPr algn="just" defTabSz="840791" fontAlgn="auto">
              <a:lnSpc>
                <a:spcPct val="115000"/>
              </a:lnSpc>
              <a:spcBef>
                <a:spcPts val="0"/>
              </a:spcBef>
              <a:spcAft>
                <a:spcPts val="0"/>
              </a:spcAft>
              <a:buClr>
                <a:srgbClr val="000000"/>
              </a:buClr>
            </a:pPr>
            <a:r>
              <a:rPr lang="en-GB" sz="1011" kern="0" dirty="0">
                <a:solidFill>
                  <a:srgbClr val="010101"/>
                </a:solidFill>
                <a:latin typeface="Open Sans"/>
                <a:ea typeface="Open Sans"/>
                <a:cs typeface="Open Sans"/>
                <a:sym typeface="Open Sans"/>
              </a:rPr>
              <a:t>Seniority, 𝝊, is a quantum number introduced to classify the  </a:t>
            </a:r>
            <a:r>
              <a:rPr lang="en-GB" sz="1011" kern="0" dirty="0" err="1">
                <a:solidFill>
                  <a:srgbClr val="010101"/>
                </a:solidFill>
                <a:latin typeface="Open Sans"/>
                <a:ea typeface="Open Sans"/>
                <a:cs typeface="Open Sans"/>
                <a:sym typeface="Open Sans"/>
              </a:rPr>
              <a:t>jj</a:t>
            </a:r>
            <a:r>
              <a:rPr lang="en-GB" sz="1011" kern="0" dirty="0">
                <a:solidFill>
                  <a:srgbClr val="010101"/>
                </a:solidFill>
                <a:latin typeface="Open Sans"/>
                <a:ea typeface="Open Sans"/>
                <a:cs typeface="Open Sans"/>
                <a:sym typeface="Open Sans"/>
              </a:rPr>
              <a:t>-coupling of nucleons in a  single j shell</a:t>
            </a: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dirty="0">
                <a:solidFill>
                  <a:srgbClr val="010101"/>
                </a:solidFill>
                <a:latin typeface="Open Sans"/>
                <a:ea typeface="Open Sans"/>
                <a:cs typeface="Open Sans"/>
                <a:sym typeface="Open Sans"/>
              </a:rPr>
              <a:t>g</a:t>
            </a:r>
            <a:r>
              <a:rPr lang="en-GB" sz="1011" kern="0" baseline="-25000" dirty="0">
                <a:solidFill>
                  <a:srgbClr val="010101"/>
                </a:solidFill>
                <a:latin typeface="Open Sans"/>
                <a:ea typeface="Open Sans"/>
                <a:cs typeface="Open Sans"/>
                <a:sym typeface="Open Sans"/>
              </a:rPr>
              <a:t>9/2</a:t>
            </a:r>
            <a:r>
              <a:rPr lang="en-GB" sz="1011" kern="0" dirty="0">
                <a:solidFill>
                  <a:srgbClr val="010101"/>
                </a:solidFill>
                <a:latin typeface="Open Sans"/>
                <a:ea typeface="Open Sans"/>
                <a:cs typeface="Open Sans"/>
                <a:sym typeface="Open Sans"/>
              </a:rPr>
              <a:t> is the first shell in which seniority might not be conserved [1], but it can be preserved for a subset of solvable eigenstates (partial dynamical symmetry) [2]</a:t>
            </a: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dirty="0">
                <a:solidFill>
                  <a:srgbClr val="010101"/>
                </a:solidFill>
                <a:latin typeface="Open Sans"/>
                <a:ea typeface="Open Sans"/>
                <a:cs typeface="Open Sans"/>
                <a:sym typeface="Open Sans"/>
              </a:rPr>
              <a:t>Effective two-body interaction is different in the g</a:t>
            </a:r>
            <a:r>
              <a:rPr lang="en-GB" sz="1011" kern="0" baseline="-25000" dirty="0">
                <a:solidFill>
                  <a:srgbClr val="010101"/>
                </a:solidFill>
                <a:latin typeface="Open Sans"/>
                <a:ea typeface="Open Sans"/>
                <a:cs typeface="Open Sans"/>
                <a:sym typeface="Open Sans"/>
              </a:rPr>
              <a:t>9/2</a:t>
            </a:r>
            <a:r>
              <a:rPr lang="en-GB" sz="1011" kern="0" dirty="0">
                <a:solidFill>
                  <a:srgbClr val="010101"/>
                </a:solidFill>
                <a:latin typeface="Open Sans"/>
                <a:ea typeface="Open Sans"/>
                <a:cs typeface="Open Sans"/>
                <a:sym typeface="Open Sans"/>
              </a:rPr>
              <a:t> near </a:t>
            </a:r>
            <a:r>
              <a:rPr lang="en-GB" sz="1011" kern="0" baseline="30000" dirty="0">
                <a:solidFill>
                  <a:srgbClr val="010101"/>
                </a:solidFill>
                <a:latin typeface="Open Sans"/>
                <a:ea typeface="Open Sans"/>
                <a:cs typeface="Open Sans"/>
                <a:sym typeface="Open Sans"/>
              </a:rPr>
              <a:t>100</a:t>
            </a:r>
            <a:r>
              <a:rPr lang="en-GB" sz="1011" kern="0" dirty="0">
                <a:solidFill>
                  <a:srgbClr val="010101"/>
                </a:solidFill>
                <a:latin typeface="Open Sans"/>
                <a:ea typeface="Open Sans"/>
                <a:cs typeface="Open Sans"/>
                <a:sym typeface="Open Sans"/>
              </a:rPr>
              <a:t>Sn and  </a:t>
            </a:r>
            <a:r>
              <a:rPr lang="en-GB" sz="1011" kern="0" baseline="30000" dirty="0">
                <a:solidFill>
                  <a:srgbClr val="010101"/>
                </a:solidFill>
                <a:latin typeface="Open Sans"/>
                <a:ea typeface="Open Sans"/>
                <a:cs typeface="Open Sans"/>
                <a:sym typeface="Open Sans"/>
              </a:rPr>
              <a:t>78</a:t>
            </a:r>
            <a:r>
              <a:rPr lang="en-GB" sz="1011" kern="0" dirty="0">
                <a:solidFill>
                  <a:srgbClr val="010101"/>
                </a:solidFill>
                <a:latin typeface="Open Sans"/>
                <a:ea typeface="Open Sans"/>
                <a:cs typeface="Open Sans"/>
                <a:sym typeface="Open Sans"/>
              </a:rPr>
              <a:t>Ni [3]. </a:t>
            </a: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dirty="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dirty="0">
                <a:solidFill>
                  <a:srgbClr val="010101"/>
                </a:solidFill>
                <a:latin typeface="Open Sans"/>
                <a:ea typeface="Open Sans"/>
                <a:cs typeface="Open Sans"/>
                <a:sym typeface="Open Sans"/>
              </a:rPr>
              <a:t>In particular for nuclei far from the stability relevant for the nucleosynthesis, calculations using a simple single-shell g</a:t>
            </a:r>
            <a:r>
              <a:rPr lang="en-GB" sz="1011" kern="0" baseline="-25000" dirty="0">
                <a:solidFill>
                  <a:srgbClr val="010101"/>
                </a:solidFill>
                <a:latin typeface="Open Sans"/>
                <a:ea typeface="Open Sans"/>
                <a:cs typeface="Open Sans"/>
                <a:sym typeface="Open Sans"/>
              </a:rPr>
              <a:t>9/2</a:t>
            </a:r>
            <a:r>
              <a:rPr lang="en-GB" sz="1011" kern="0" dirty="0">
                <a:solidFill>
                  <a:srgbClr val="010101"/>
                </a:solidFill>
                <a:latin typeface="Open Sans"/>
                <a:ea typeface="Open Sans"/>
                <a:cs typeface="Open Sans"/>
                <a:sym typeface="Open Sans"/>
              </a:rPr>
              <a:t> model suggest that seniority is not conserved [2]</a:t>
            </a:r>
            <a:endParaRPr sz="1011" kern="0" dirty="0">
              <a:solidFill>
                <a:srgbClr val="010101"/>
              </a:solidFill>
              <a:latin typeface="Open Sans"/>
              <a:ea typeface="Open Sans"/>
              <a:cs typeface="Open Sans"/>
              <a:sym typeface="Open Sans"/>
            </a:endParaRPr>
          </a:p>
          <a:p>
            <a:pPr marL="420395" algn="just" defTabSz="840791" fontAlgn="auto">
              <a:lnSpc>
                <a:spcPct val="115000"/>
              </a:lnSpc>
              <a:spcBef>
                <a:spcPts val="0"/>
              </a:spcBef>
              <a:spcAft>
                <a:spcPts val="0"/>
              </a:spcAft>
              <a:buClr>
                <a:srgbClr val="000000"/>
              </a:buClr>
            </a:pPr>
            <a:endParaRPr sz="1011" kern="0" dirty="0">
              <a:solidFill>
                <a:srgbClr val="000000"/>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dirty="0">
                <a:solidFill>
                  <a:srgbClr val="010101"/>
                </a:solidFill>
                <a:latin typeface="Open Sans"/>
                <a:ea typeface="Open Sans"/>
                <a:cs typeface="Open Sans"/>
                <a:sym typeface="Open Sans"/>
              </a:rPr>
              <a:t>Combination of </a:t>
            </a:r>
            <a:r>
              <a:rPr lang="en-GB" sz="1011" b="1" kern="0" dirty="0">
                <a:solidFill>
                  <a:srgbClr val="010101"/>
                </a:solidFill>
                <a:latin typeface="Open Sans"/>
                <a:ea typeface="Open Sans"/>
                <a:cs typeface="Open Sans"/>
                <a:sym typeface="Open Sans"/>
              </a:rPr>
              <a:t>extensive lifetimes information </a:t>
            </a:r>
            <a:r>
              <a:rPr lang="en-GB" sz="1011" kern="0" dirty="0">
                <a:solidFill>
                  <a:srgbClr val="010101"/>
                </a:solidFill>
                <a:latin typeface="Open Sans"/>
                <a:ea typeface="Open Sans"/>
                <a:cs typeface="Open Sans"/>
                <a:sym typeface="Open Sans"/>
              </a:rPr>
              <a:t>and </a:t>
            </a:r>
            <a:r>
              <a:rPr lang="en-GB" sz="1011" b="1" kern="0" dirty="0">
                <a:solidFill>
                  <a:srgbClr val="010101"/>
                </a:solidFill>
                <a:latin typeface="Open Sans"/>
                <a:ea typeface="Open Sans"/>
                <a:cs typeface="Open Sans"/>
                <a:sym typeface="Open Sans"/>
              </a:rPr>
              <a:t>shell model calculations, using a realistic interaction in a large model space</a:t>
            </a:r>
            <a:r>
              <a:rPr lang="en-GB" sz="1011" kern="0" dirty="0">
                <a:solidFill>
                  <a:srgbClr val="010101"/>
                </a:solidFill>
                <a:latin typeface="Open Sans"/>
                <a:ea typeface="Open Sans"/>
                <a:cs typeface="Open Sans"/>
                <a:sym typeface="Open Sans"/>
              </a:rPr>
              <a:t>, is needed to understand the extent of the seniority conservation in real nuclei.</a:t>
            </a:r>
            <a:endParaRPr sz="1011" kern="0" dirty="0">
              <a:solidFill>
                <a:srgbClr val="000000"/>
              </a:solidFill>
              <a:latin typeface="Open Sans"/>
              <a:ea typeface="Open Sans"/>
              <a:cs typeface="Open Sans"/>
              <a:sym typeface="Open Sans"/>
            </a:endParaRPr>
          </a:p>
          <a:p>
            <a:pPr marL="502139" algn="just" defTabSz="840791" fontAlgn="auto">
              <a:lnSpc>
                <a:spcPct val="115000"/>
              </a:lnSpc>
              <a:spcBef>
                <a:spcPts val="0"/>
              </a:spcBef>
              <a:spcAft>
                <a:spcPts val="0"/>
              </a:spcAft>
              <a:buClr>
                <a:srgbClr val="000000"/>
              </a:buClr>
            </a:pPr>
            <a:endParaRPr sz="1011" kern="0" dirty="0">
              <a:solidFill>
                <a:srgbClr val="000000"/>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buSzPts val="2100"/>
            </a:pPr>
            <a:endParaRPr sz="1011" kern="0" dirty="0">
              <a:solidFill>
                <a:srgbClr val="010101"/>
              </a:solidFill>
              <a:latin typeface="Open Sans"/>
              <a:ea typeface="Open Sans"/>
              <a:cs typeface="Open Sans"/>
              <a:sym typeface="Open Sans"/>
            </a:endParaRPr>
          </a:p>
          <a:p>
            <a:pPr marL="186842" indent="-58388" algn="just" defTabSz="840791" fontAlgn="auto">
              <a:lnSpc>
                <a:spcPct val="115000"/>
              </a:lnSpc>
              <a:spcBef>
                <a:spcPts val="0"/>
              </a:spcBef>
              <a:spcAft>
                <a:spcPts val="0"/>
              </a:spcAft>
              <a:buClr>
                <a:srgbClr val="000000"/>
              </a:buClr>
              <a:buSzPts val="2100"/>
            </a:pPr>
            <a:endParaRPr sz="1011" kern="0" dirty="0">
              <a:solidFill>
                <a:srgbClr val="010101"/>
              </a:solidFill>
              <a:latin typeface="Open Sans"/>
              <a:ea typeface="Open Sans"/>
              <a:cs typeface="Open Sans"/>
              <a:sym typeface="Open Sans"/>
            </a:endParaRPr>
          </a:p>
          <a:p>
            <a:pPr marL="186842" indent="-58388" algn="just" defTabSz="840791" fontAlgn="auto">
              <a:lnSpc>
                <a:spcPct val="115000"/>
              </a:lnSpc>
              <a:spcBef>
                <a:spcPts val="0"/>
              </a:spcBef>
              <a:spcAft>
                <a:spcPts val="0"/>
              </a:spcAft>
              <a:buClr>
                <a:srgbClr val="000000"/>
              </a:buClr>
              <a:buSzPts val="2100"/>
            </a:pPr>
            <a:endParaRPr sz="1011" kern="0" dirty="0">
              <a:solidFill>
                <a:srgbClr val="010101"/>
              </a:solidFill>
              <a:latin typeface="Open Sans"/>
              <a:ea typeface="Open Sans"/>
              <a:cs typeface="Open Sans"/>
              <a:sym typeface="Open Sans"/>
            </a:endParaRPr>
          </a:p>
        </p:txBody>
      </p:sp>
      <p:sp>
        <p:nvSpPr>
          <p:cNvPr id="254" name="Google Shape;254;g2a3231c6e84_0_759"/>
          <p:cNvSpPr/>
          <p:nvPr/>
        </p:nvSpPr>
        <p:spPr>
          <a:xfrm>
            <a:off x="8147202" y="865930"/>
            <a:ext cx="882207" cy="352828"/>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N=50</a:t>
            </a:r>
            <a:endParaRPr sz="1563" kern="0">
              <a:solidFill>
                <a:srgbClr val="000000"/>
              </a:solidFill>
              <a:latin typeface="Arial"/>
              <a:ea typeface="Arial"/>
              <a:cs typeface="Arial"/>
              <a:sym typeface="Arial"/>
            </a:endParaRPr>
          </a:p>
        </p:txBody>
      </p:sp>
      <p:sp>
        <p:nvSpPr>
          <p:cNvPr id="255" name="Google Shape;255;g2a3231c6e84_0_759"/>
          <p:cNvSpPr/>
          <p:nvPr/>
        </p:nvSpPr>
        <p:spPr>
          <a:xfrm>
            <a:off x="3269089" y="1315145"/>
            <a:ext cx="560276" cy="289379"/>
          </a:xfrm>
          <a:prstGeom prst="rect">
            <a:avLst/>
          </a:prstGeom>
          <a:solidFill>
            <a:schemeClr val="lt1"/>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56" name="Google Shape;256;g2a3231c6e84_0_759"/>
          <p:cNvSpPr/>
          <p:nvPr/>
        </p:nvSpPr>
        <p:spPr>
          <a:xfrm>
            <a:off x="1640930" y="6949149"/>
            <a:ext cx="110621" cy="105379"/>
          </a:xfrm>
          <a:prstGeom prst="rect">
            <a:avLst/>
          </a:prstGeom>
          <a:no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57" name="Google Shape;257;g2a3231c6e84_0_759"/>
          <p:cNvSpPr/>
          <p:nvPr/>
        </p:nvSpPr>
        <p:spPr>
          <a:xfrm>
            <a:off x="2051687" y="5383808"/>
            <a:ext cx="57379" cy="57931"/>
          </a:xfrm>
          <a:prstGeom prst="ellipse">
            <a:avLst/>
          </a:prstGeom>
          <a:solidFill>
            <a:schemeClr val="lt1"/>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58" name="Google Shape;258;g2a3231c6e84_0_759"/>
          <p:cNvSpPr/>
          <p:nvPr/>
        </p:nvSpPr>
        <p:spPr>
          <a:xfrm>
            <a:off x="216000" y="5871586"/>
            <a:ext cx="3917793" cy="482759"/>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7F7F7F"/>
              </a:buClr>
              <a:buSzPts val="1200"/>
            </a:pPr>
            <a:r>
              <a:rPr lang="en-GB" sz="1103" kern="0" dirty="0">
                <a:solidFill>
                  <a:srgbClr val="000000"/>
                </a:solidFill>
                <a:latin typeface="Calibri"/>
                <a:ea typeface="Calibri"/>
                <a:cs typeface="Calibri"/>
                <a:sym typeface="Calibri"/>
              </a:rPr>
              <a:t>[1] A. </a:t>
            </a:r>
            <a:r>
              <a:rPr lang="en-GB" sz="1103" kern="0" dirty="0" err="1">
                <a:solidFill>
                  <a:srgbClr val="000000"/>
                </a:solidFill>
                <a:latin typeface="Calibri"/>
                <a:ea typeface="Calibri"/>
                <a:cs typeface="Calibri"/>
                <a:sym typeface="Calibri"/>
              </a:rPr>
              <a:t>Escuderos</a:t>
            </a:r>
            <a:r>
              <a:rPr lang="en-GB" sz="1103" kern="0" dirty="0">
                <a:solidFill>
                  <a:srgbClr val="000000"/>
                </a:solidFill>
                <a:latin typeface="Calibri"/>
                <a:ea typeface="Calibri"/>
                <a:cs typeface="Calibri"/>
                <a:sym typeface="Calibri"/>
              </a:rPr>
              <a:t> and L. </a:t>
            </a:r>
            <a:r>
              <a:rPr lang="en-GB" sz="1103" kern="0" dirty="0" err="1">
                <a:solidFill>
                  <a:srgbClr val="000000"/>
                </a:solidFill>
                <a:latin typeface="Calibri"/>
                <a:ea typeface="Calibri"/>
                <a:cs typeface="Calibri"/>
                <a:sym typeface="Calibri"/>
              </a:rPr>
              <a:t>Zamick</a:t>
            </a:r>
            <a:r>
              <a:rPr lang="en-GB" sz="1103" kern="0" dirty="0">
                <a:solidFill>
                  <a:srgbClr val="000000"/>
                </a:solidFill>
                <a:latin typeface="Calibri"/>
                <a:ea typeface="Calibri"/>
                <a:cs typeface="Calibri"/>
                <a:sym typeface="Calibri"/>
              </a:rPr>
              <a:t>. Phys. Rev. C, 73(044302), 2006 </a:t>
            </a:r>
            <a:endParaRPr sz="1563" kern="0" dirty="0">
              <a:solidFill>
                <a:srgbClr val="000000"/>
              </a:solidFill>
              <a:latin typeface="Arial"/>
              <a:cs typeface="Arial"/>
              <a:sym typeface="Arial"/>
            </a:endParaRPr>
          </a:p>
          <a:p>
            <a:pPr defTabSz="840791" fontAlgn="auto">
              <a:spcBef>
                <a:spcPts val="0"/>
              </a:spcBef>
              <a:spcAft>
                <a:spcPts val="0"/>
              </a:spcAft>
              <a:buClr>
                <a:srgbClr val="7F7F7F"/>
              </a:buClr>
              <a:buSzPts val="1200"/>
            </a:pPr>
            <a:r>
              <a:rPr lang="en-GB" sz="1103" kern="0" dirty="0">
                <a:solidFill>
                  <a:srgbClr val="000000"/>
                </a:solidFill>
                <a:latin typeface="Calibri"/>
                <a:ea typeface="Calibri"/>
                <a:cs typeface="Calibri"/>
                <a:sym typeface="Calibri"/>
              </a:rPr>
              <a:t>[2] P. Van </a:t>
            </a:r>
            <a:r>
              <a:rPr lang="en-GB" sz="1103" kern="0" dirty="0" err="1">
                <a:solidFill>
                  <a:srgbClr val="000000"/>
                </a:solidFill>
                <a:latin typeface="Calibri"/>
                <a:ea typeface="Calibri"/>
                <a:cs typeface="Calibri"/>
                <a:sym typeface="Calibri"/>
              </a:rPr>
              <a:t>Isacker</a:t>
            </a:r>
            <a:r>
              <a:rPr lang="en-GB" sz="1103" kern="0" dirty="0">
                <a:solidFill>
                  <a:srgbClr val="000000"/>
                </a:solidFill>
                <a:latin typeface="Calibri"/>
                <a:ea typeface="Calibri"/>
                <a:cs typeface="Calibri"/>
                <a:sym typeface="Calibri"/>
              </a:rPr>
              <a:t>, Int. Jour. Mod. Phys. E 20 (2012) 191</a:t>
            </a:r>
            <a:endParaRPr sz="1563" kern="0" dirty="0">
              <a:solidFill>
                <a:srgbClr val="000000"/>
              </a:solidFill>
              <a:latin typeface="Arial"/>
              <a:cs typeface="Arial"/>
              <a:sym typeface="Arial"/>
            </a:endParaRPr>
          </a:p>
          <a:p>
            <a:pPr defTabSz="840791" fontAlgn="auto">
              <a:spcBef>
                <a:spcPts val="0"/>
              </a:spcBef>
              <a:spcAft>
                <a:spcPts val="0"/>
              </a:spcAft>
              <a:buClr>
                <a:srgbClr val="7F7F7F"/>
              </a:buClr>
              <a:buSzPts val="1200"/>
            </a:pPr>
            <a:endParaRPr sz="1563" kern="0" dirty="0">
              <a:solidFill>
                <a:srgbClr val="000000"/>
              </a:solidFill>
              <a:latin typeface="Arial"/>
              <a:ea typeface="Arial"/>
              <a:cs typeface="Arial"/>
              <a:sym typeface="Arial"/>
            </a:endParaRPr>
          </a:p>
        </p:txBody>
      </p:sp>
      <p:sp>
        <p:nvSpPr>
          <p:cNvPr id="260" name="Google Shape;260;g2a3231c6e84_0_759"/>
          <p:cNvSpPr/>
          <p:nvPr/>
        </p:nvSpPr>
        <p:spPr>
          <a:xfrm>
            <a:off x="3724254" y="1480173"/>
            <a:ext cx="4508966" cy="675586"/>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N=50 isotones R.M. Pérez-Vidal et al. PRL 2022</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Z=28 isotopes T. Marchi et al PRL 2014,  K. Kolos et al PRL 2016,  C.J. Chiara et al PRC 2015, A.I. Morales et al. PRL 2018, M. Sawicka et al PRC 2003, A.I. Morales et al. PRC 2016 </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endParaRPr sz="828" kern="0">
              <a:solidFill>
                <a:srgbClr val="000000"/>
              </a:solidFill>
              <a:latin typeface="Calibri"/>
              <a:ea typeface="Calibri"/>
              <a:cs typeface="Calibri"/>
              <a:sym typeface="Calibri"/>
            </a:endParaRPr>
          </a:p>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 </a:t>
            </a:r>
            <a:endParaRPr sz="828" kern="0">
              <a:solidFill>
                <a:srgbClr val="000000"/>
              </a:solidFill>
              <a:latin typeface="Calibri"/>
              <a:ea typeface="Calibri"/>
              <a:cs typeface="Calibri"/>
              <a:sym typeface="Calibri"/>
            </a:endParaRPr>
          </a:p>
          <a:p>
            <a:pPr defTabSz="840791" fontAlgn="auto">
              <a:spcBef>
                <a:spcPts val="0"/>
              </a:spcBef>
              <a:spcAft>
                <a:spcPts val="0"/>
              </a:spcAft>
              <a:buClr>
                <a:srgbClr val="7F7F7F"/>
              </a:buClr>
              <a:buSzPts val="1200"/>
            </a:pPr>
            <a:endParaRPr sz="828" kern="0">
              <a:solidFill>
                <a:srgbClr val="000000"/>
              </a:solidFill>
              <a:latin typeface="Calibri"/>
              <a:ea typeface="Calibri"/>
              <a:cs typeface="Calibri"/>
              <a:sym typeface="Calibri"/>
            </a:endParaRPr>
          </a:p>
        </p:txBody>
      </p:sp>
      <p:sp>
        <p:nvSpPr>
          <p:cNvPr id="261" name="Google Shape;261;g2a3231c6e84_0_759"/>
          <p:cNvSpPr txBox="1"/>
          <p:nvPr/>
        </p:nvSpPr>
        <p:spPr>
          <a:xfrm>
            <a:off x="3709864" y="2000798"/>
            <a:ext cx="5026207" cy="482779"/>
          </a:xfrm>
          <a:prstGeom prst="rect">
            <a:avLst/>
          </a:prstGeom>
          <a:noFill/>
          <a:ln>
            <a:noFill/>
          </a:ln>
        </p:spPr>
        <p:txBody>
          <a:bodyPr spcFirstLastPara="1" wrap="square" lIns="99632" tIns="49793" rIns="99632" bIns="49793" anchor="t" anchorCtr="0">
            <a:spAutoFit/>
          </a:bodyPr>
          <a:lstStyle/>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Shell model calculations for the Z=28 isotopes (N=50 isotones) performed in the   0f5/2, 1p3/2, 1p1/2, and 0g9/2 neutron (proton) model space and with the neutron (proton) effective charge derived from microscopic calculations. </a:t>
            </a:r>
            <a:r>
              <a:rPr lang="en-GB" sz="828" b="1" kern="0">
                <a:solidFill>
                  <a:srgbClr val="000000"/>
                </a:solidFill>
                <a:latin typeface="Calibri"/>
                <a:ea typeface="Calibri"/>
                <a:cs typeface="Calibri"/>
                <a:sym typeface="Calibri"/>
              </a:rPr>
              <a:t>A. Gargano and G. di Gregorio  Private communication</a:t>
            </a:r>
            <a:endParaRPr sz="1563" kern="0">
              <a:solidFill>
                <a:srgbClr val="000000"/>
              </a:solidFill>
              <a:latin typeface="Arial"/>
              <a:cs typeface="Arial"/>
              <a:sym typeface="Arial"/>
            </a:endParaRPr>
          </a:p>
        </p:txBody>
      </p:sp>
      <p:grpSp>
        <p:nvGrpSpPr>
          <p:cNvPr id="262" name="Google Shape;262;g2a3231c6e84_0_759"/>
          <p:cNvGrpSpPr/>
          <p:nvPr/>
        </p:nvGrpSpPr>
        <p:grpSpPr>
          <a:xfrm>
            <a:off x="3460034" y="1718637"/>
            <a:ext cx="243697" cy="543434"/>
            <a:chOff x="322643" y="4260704"/>
            <a:chExt cx="243697" cy="428188"/>
          </a:xfrm>
        </p:grpSpPr>
        <p:sp>
          <p:nvSpPr>
            <p:cNvPr id="263" name="Google Shape;263;g2a3231c6e84_0_759"/>
            <p:cNvSpPr/>
            <p:nvPr/>
          </p:nvSpPr>
          <p:spPr>
            <a:xfrm>
              <a:off x="401136" y="4260704"/>
              <a:ext cx="86400" cy="84900"/>
            </a:xfrm>
            <a:prstGeom prst="ellipse">
              <a:avLst/>
            </a:prstGeom>
            <a:noFill/>
            <a:ln w="12700" cap="flat" cmpd="sng">
              <a:solidFill>
                <a:srgbClr val="01010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cxnSp>
          <p:nvCxnSpPr>
            <p:cNvPr id="264" name="Google Shape;264;g2a3231c6e84_0_759"/>
            <p:cNvCxnSpPr/>
            <p:nvPr/>
          </p:nvCxnSpPr>
          <p:spPr>
            <a:xfrm>
              <a:off x="322643" y="4688892"/>
              <a:ext cx="243000" cy="0"/>
            </a:xfrm>
            <a:prstGeom prst="straightConnector1">
              <a:avLst/>
            </a:prstGeom>
            <a:noFill/>
            <a:ln w="12700" cap="flat" cmpd="sng">
              <a:solidFill>
                <a:srgbClr val="008B00"/>
              </a:solidFill>
              <a:prstDash val="solid"/>
              <a:round/>
              <a:headEnd type="none" w="sm" len="sm"/>
              <a:tailEnd type="none" w="sm" len="sm"/>
            </a:ln>
          </p:spPr>
        </p:cxnSp>
        <p:cxnSp>
          <p:nvCxnSpPr>
            <p:cNvPr id="265" name="Google Shape;265;g2a3231c6e84_0_759"/>
            <p:cNvCxnSpPr/>
            <p:nvPr/>
          </p:nvCxnSpPr>
          <p:spPr>
            <a:xfrm>
              <a:off x="323340" y="4300802"/>
              <a:ext cx="243000" cy="0"/>
            </a:xfrm>
            <a:prstGeom prst="straightConnector1">
              <a:avLst/>
            </a:prstGeom>
            <a:noFill/>
            <a:ln w="12700" cap="flat" cmpd="sng">
              <a:solidFill>
                <a:srgbClr val="010101"/>
              </a:solidFill>
              <a:prstDash val="solid"/>
              <a:round/>
              <a:headEnd type="none" w="sm" len="sm"/>
              <a:tailEnd type="none" w="sm" len="sm"/>
            </a:ln>
          </p:spPr>
        </p:cxnSp>
      </p:grpSp>
      <p:sp>
        <p:nvSpPr>
          <p:cNvPr id="266" name="Google Shape;266;g2a3231c6e84_0_759"/>
          <p:cNvSpPr/>
          <p:nvPr/>
        </p:nvSpPr>
        <p:spPr>
          <a:xfrm>
            <a:off x="0" y="164954"/>
            <a:ext cx="9144000" cy="1015448"/>
          </a:xfrm>
          <a:prstGeom prst="rect">
            <a:avLst/>
          </a:prstGeom>
          <a:solidFill>
            <a:srgbClr val="0033CC"/>
          </a:solidFill>
          <a:ln>
            <a:noFill/>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Exploring the seniority symmetry in </a:t>
            </a:r>
            <a:endParaRPr sz="3200" b="1" kern="0" dirty="0">
              <a:solidFill>
                <a:srgbClr val="FFFF00"/>
              </a:solidFill>
              <a:latin typeface="Calibri"/>
              <a:ea typeface="Calibri"/>
              <a:cs typeface="Calibri"/>
              <a:sym typeface="Calibri"/>
            </a:endParaRPr>
          </a:p>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g</a:t>
            </a:r>
            <a:r>
              <a:rPr lang="en-GB" sz="3200" b="1" kern="0" baseline="-25000" dirty="0">
                <a:solidFill>
                  <a:srgbClr val="FFFF00"/>
                </a:solidFill>
                <a:latin typeface="Calibri"/>
                <a:ea typeface="Calibri"/>
                <a:cs typeface="Calibri"/>
                <a:sym typeface="Calibri"/>
              </a:rPr>
              <a:t>9/2</a:t>
            </a:r>
            <a:r>
              <a:rPr lang="en-GB" sz="3200" b="1" kern="0" dirty="0">
                <a:solidFill>
                  <a:srgbClr val="FFFF00"/>
                </a:solidFill>
                <a:latin typeface="Calibri"/>
                <a:ea typeface="Calibri"/>
                <a:cs typeface="Calibri"/>
                <a:sym typeface="Calibri"/>
              </a:rPr>
              <a:t> nuclei far from </a:t>
            </a:r>
            <a:r>
              <a:rPr lang="en-GB" sz="3200" b="1" kern="0" dirty="0" smtClean="0">
                <a:solidFill>
                  <a:srgbClr val="FFFF00"/>
                </a:solidFill>
                <a:latin typeface="Calibri"/>
                <a:ea typeface="Calibri"/>
                <a:cs typeface="Calibri"/>
                <a:sym typeface="Calibri"/>
              </a:rPr>
              <a:t>stability (</a:t>
            </a:r>
            <a:r>
              <a:rPr lang="en-GB" sz="3200" b="1" kern="0" dirty="0" err="1" smtClean="0">
                <a:solidFill>
                  <a:srgbClr val="FFFF00"/>
                </a:solidFill>
                <a:latin typeface="Calibri"/>
                <a:ea typeface="Calibri"/>
                <a:cs typeface="Calibri"/>
                <a:sym typeface="Calibri"/>
              </a:rPr>
              <a:t>R.M.Perez</a:t>
            </a:r>
            <a:r>
              <a:rPr lang="en-GB" sz="3200" b="1" kern="0" dirty="0" smtClean="0">
                <a:solidFill>
                  <a:srgbClr val="FFFF00"/>
                </a:solidFill>
                <a:latin typeface="Calibri"/>
                <a:ea typeface="Calibri"/>
                <a:cs typeface="Calibri"/>
                <a:sym typeface="Calibri"/>
              </a:rPr>
              <a:t>)</a:t>
            </a:r>
            <a:endParaRPr sz="3200" kern="0" dirty="0">
              <a:solidFill>
                <a:srgbClr val="FFFF00"/>
              </a:solidFill>
              <a:latin typeface="Calibri"/>
              <a:ea typeface="Calibri"/>
              <a:cs typeface="Calibri"/>
              <a:sym typeface="Calibri"/>
            </a:endParaRPr>
          </a:p>
        </p:txBody>
      </p:sp>
      <p:grpSp>
        <p:nvGrpSpPr>
          <p:cNvPr id="267" name="Google Shape;267;g2a3231c6e84_0_759"/>
          <p:cNvGrpSpPr/>
          <p:nvPr/>
        </p:nvGrpSpPr>
        <p:grpSpPr>
          <a:xfrm>
            <a:off x="3557888" y="2808877"/>
            <a:ext cx="5026371" cy="2843194"/>
            <a:chOff x="1686560" y="903717"/>
            <a:chExt cx="5770882" cy="3232592"/>
          </a:xfrm>
        </p:grpSpPr>
        <p:pic>
          <p:nvPicPr>
            <p:cNvPr id="268" name="Google Shape;268;g2a3231c6e84_0_759" descr="Gráfico, Gráfico de líneas&#10;&#10;Descripción generada automáticamente"/>
            <p:cNvPicPr preferRelativeResize="0"/>
            <p:nvPr/>
          </p:nvPicPr>
          <p:blipFill rotWithShape="1">
            <a:blip r:embed="rId4">
              <a:alphaModFix/>
            </a:blip>
            <a:srcRect/>
            <a:stretch/>
          </p:blipFill>
          <p:spPr>
            <a:xfrm>
              <a:off x="1694815" y="2813604"/>
              <a:ext cx="5762627" cy="1322704"/>
            </a:xfrm>
            <a:prstGeom prst="rect">
              <a:avLst/>
            </a:prstGeom>
            <a:noFill/>
            <a:ln>
              <a:noFill/>
            </a:ln>
          </p:spPr>
        </p:pic>
        <p:pic>
          <p:nvPicPr>
            <p:cNvPr id="269" name="Google Shape;269;g2a3231c6e84_0_759" descr="Gráfico, Gráfico de líneas&#10;&#10;Descripción generada automáticamente"/>
            <p:cNvPicPr preferRelativeResize="0"/>
            <p:nvPr/>
          </p:nvPicPr>
          <p:blipFill rotWithShape="1">
            <a:blip r:embed="rId5">
              <a:alphaModFix/>
            </a:blip>
            <a:srcRect/>
            <a:stretch/>
          </p:blipFill>
          <p:spPr>
            <a:xfrm>
              <a:off x="1686560" y="903717"/>
              <a:ext cx="5762627" cy="1325880"/>
            </a:xfrm>
            <a:prstGeom prst="rect">
              <a:avLst/>
            </a:prstGeom>
            <a:noFill/>
            <a:ln>
              <a:noFill/>
            </a:ln>
          </p:spPr>
        </p:pic>
      </p:grpSp>
      <p:grpSp>
        <p:nvGrpSpPr>
          <p:cNvPr id="270" name="Google Shape;270;g2a3231c6e84_0_759"/>
          <p:cNvGrpSpPr/>
          <p:nvPr/>
        </p:nvGrpSpPr>
        <p:grpSpPr>
          <a:xfrm>
            <a:off x="3205933" y="2404662"/>
            <a:ext cx="5427640" cy="2869747"/>
            <a:chOff x="3486451" y="2435682"/>
            <a:chExt cx="5902559" cy="3120850"/>
          </a:xfrm>
        </p:grpSpPr>
        <p:sp>
          <p:nvSpPr>
            <p:cNvPr id="271" name="Google Shape;271;g2a3231c6e84_0_759"/>
            <p:cNvSpPr txBox="1"/>
            <p:nvPr/>
          </p:nvSpPr>
          <p:spPr>
            <a:xfrm>
              <a:off x="4537761" y="4700321"/>
              <a:ext cx="7035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kern="0">
                  <a:solidFill>
                    <a:srgbClr val="000000"/>
                  </a:solidFill>
                  <a:latin typeface="Open Sans"/>
                  <a:ea typeface="Open Sans"/>
                  <a:cs typeface="Open Sans"/>
                  <a:sym typeface="Open Sans"/>
                </a:rPr>
                <a:t>Δ𝝊≈ 2 </a:t>
              </a:r>
              <a:endParaRPr sz="1103" kern="0">
                <a:solidFill>
                  <a:srgbClr val="000000"/>
                </a:solidFill>
                <a:latin typeface="Open Sans"/>
                <a:ea typeface="Open Sans"/>
                <a:cs typeface="Open Sans"/>
                <a:sym typeface="Open Sans"/>
              </a:endParaRPr>
            </a:p>
          </p:txBody>
        </p:sp>
        <p:sp>
          <p:nvSpPr>
            <p:cNvPr id="272" name="Google Shape;272;g2a3231c6e84_0_759"/>
            <p:cNvSpPr txBox="1"/>
            <p:nvPr/>
          </p:nvSpPr>
          <p:spPr>
            <a:xfrm>
              <a:off x="5751000" y="4757350"/>
              <a:ext cx="108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b="1" kern="0">
                  <a:solidFill>
                    <a:srgbClr val="FD3413"/>
                  </a:solidFill>
                  <a:latin typeface="Open Sans"/>
                  <a:ea typeface="Open Sans"/>
                  <a:cs typeface="Open Sans"/>
                  <a:sym typeface="Open Sans"/>
                </a:rPr>
                <a:t>Δ𝝊≈0,2</a:t>
              </a:r>
              <a:r>
                <a:rPr lang="en-GB" sz="1103" b="1" kern="0">
                  <a:solidFill>
                    <a:srgbClr val="FF0000"/>
                  </a:solidFill>
                  <a:latin typeface="Open Sans"/>
                  <a:ea typeface="Open Sans"/>
                  <a:cs typeface="Open Sans"/>
                  <a:sym typeface="Open Sans"/>
                </a:rPr>
                <a:t>? </a:t>
              </a:r>
              <a:endParaRPr sz="1103" b="1" kern="0">
                <a:solidFill>
                  <a:srgbClr val="FF0000"/>
                </a:solidFill>
                <a:latin typeface="Open Sans"/>
                <a:ea typeface="Open Sans"/>
                <a:cs typeface="Open Sans"/>
                <a:sym typeface="Open Sans"/>
              </a:endParaRPr>
            </a:p>
          </p:txBody>
        </p:sp>
        <p:sp>
          <p:nvSpPr>
            <p:cNvPr id="273" name="Google Shape;273;g2a3231c6e84_0_759"/>
            <p:cNvSpPr txBox="1"/>
            <p:nvPr/>
          </p:nvSpPr>
          <p:spPr>
            <a:xfrm>
              <a:off x="7093526" y="4758200"/>
              <a:ext cx="108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b="1" kern="0">
                  <a:solidFill>
                    <a:srgbClr val="FD3413"/>
                  </a:solidFill>
                  <a:latin typeface="Open Sans"/>
                  <a:ea typeface="Open Sans"/>
                  <a:cs typeface="Open Sans"/>
                  <a:sym typeface="Open Sans"/>
                </a:rPr>
                <a:t>Δ𝝊≈0,</a:t>
              </a:r>
              <a:r>
                <a:rPr lang="en-GB" sz="1103" b="1" kern="0">
                  <a:solidFill>
                    <a:srgbClr val="FF0000"/>
                  </a:solidFill>
                  <a:latin typeface="Open Sans"/>
                  <a:ea typeface="Open Sans"/>
                  <a:cs typeface="Open Sans"/>
                  <a:sym typeface="Open Sans"/>
                </a:rPr>
                <a:t>2? </a:t>
              </a:r>
              <a:endParaRPr sz="1103" b="1" kern="0">
                <a:solidFill>
                  <a:srgbClr val="FF0000"/>
                </a:solidFill>
                <a:latin typeface="Open Sans"/>
                <a:ea typeface="Open Sans"/>
                <a:cs typeface="Open Sans"/>
                <a:sym typeface="Open Sans"/>
              </a:endParaRPr>
            </a:p>
          </p:txBody>
        </p:sp>
        <p:sp>
          <p:nvSpPr>
            <p:cNvPr id="274" name="Google Shape;274;g2a3231c6e84_0_759"/>
            <p:cNvSpPr txBox="1"/>
            <p:nvPr/>
          </p:nvSpPr>
          <p:spPr>
            <a:xfrm>
              <a:off x="8574810" y="4758622"/>
              <a:ext cx="81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275" name="Google Shape;275;g2a3231c6e84_0_759"/>
            <p:cNvSpPr/>
            <p:nvPr/>
          </p:nvSpPr>
          <p:spPr>
            <a:xfrm rot="-5400000">
              <a:off x="3028801" y="4796482"/>
              <a:ext cx="1217700" cy="3024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287" kern="0">
                  <a:solidFill>
                    <a:srgbClr val="FF0000"/>
                  </a:solidFill>
                  <a:latin typeface="Open Sans"/>
                  <a:ea typeface="Open Sans"/>
                  <a:cs typeface="Open Sans"/>
                  <a:sym typeface="Open Sans"/>
                </a:rPr>
                <a:t>Z=28</a:t>
              </a:r>
              <a:endParaRPr sz="1287" kern="0">
                <a:solidFill>
                  <a:srgbClr val="000000"/>
                </a:solidFill>
                <a:latin typeface="Open Sans"/>
                <a:ea typeface="Open Sans"/>
                <a:cs typeface="Open Sans"/>
                <a:sym typeface="Open Sans"/>
              </a:endParaRPr>
            </a:p>
          </p:txBody>
        </p:sp>
        <p:sp>
          <p:nvSpPr>
            <p:cNvPr id="276" name="Google Shape;276;g2a3231c6e84_0_759"/>
            <p:cNvSpPr/>
            <p:nvPr/>
          </p:nvSpPr>
          <p:spPr>
            <a:xfrm rot="-5400000">
              <a:off x="3028801" y="2893332"/>
              <a:ext cx="1217700" cy="3024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287" kern="0">
                  <a:solidFill>
                    <a:srgbClr val="FF0000"/>
                  </a:solidFill>
                  <a:latin typeface="Open Sans"/>
                  <a:ea typeface="Open Sans"/>
                  <a:cs typeface="Open Sans"/>
                  <a:sym typeface="Open Sans"/>
                </a:rPr>
                <a:t>N=50</a:t>
              </a:r>
              <a:endParaRPr sz="1287" kern="0">
                <a:solidFill>
                  <a:srgbClr val="000000"/>
                </a:solidFill>
                <a:latin typeface="Open Sans"/>
                <a:ea typeface="Open Sans"/>
                <a:cs typeface="Open Sans"/>
                <a:sym typeface="Open Sans"/>
              </a:endParaRPr>
            </a:p>
          </p:txBody>
        </p:sp>
        <p:sp>
          <p:nvSpPr>
            <p:cNvPr id="277" name="Google Shape;277;g2a3231c6e84_0_759"/>
            <p:cNvSpPr/>
            <p:nvPr/>
          </p:nvSpPr>
          <p:spPr>
            <a:xfrm>
              <a:off x="4337494" y="255721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2</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→0</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278" name="Google Shape;278;g2a3231c6e84_0_759"/>
            <p:cNvSpPr/>
            <p:nvPr/>
          </p:nvSpPr>
          <p:spPr>
            <a:xfrm>
              <a:off x="5782850" y="2565475"/>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4</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→2</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279" name="Google Shape;279;g2a3231c6e84_0_759"/>
            <p:cNvSpPr/>
            <p:nvPr/>
          </p:nvSpPr>
          <p:spPr>
            <a:xfrm>
              <a:off x="7133503" y="255721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6</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→4</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280" name="Google Shape;280;g2a3231c6e84_0_759"/>
            <p:cNvSpPr/>
            <p:nvPr/>
          </p:nvSpPr>
          <p:spPr>
            <a:xfrm>
              <a:off x="8518048" y="254256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8</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→6</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281" name="Google Shape;281;g2a3231c6e84_0_759"/>
            <p:cNvSpPr/>
            <p:nvPr/>
          </p:nvSpPr>
          <p:spPr>
            <a:xfrm>
              <a:off x="5206242" y="4251723"/>
              <a:ext cx="3096900" cy="214500"/>
            </a:xfrm>
            <a:prstGeom prst="rect">
              <a:avLst/>
            </a:prstGeom>
            <a:solidFill>
              <a:schemeClr val="lt1"/>
            </a:solid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195" b="1" kern="0">
                  <a:solidFill>
                    <a:srgbClr val="269D84"/>
                  </a:solidFill>
                  <a:latin typeface="Open Sans"/>
                  <a:ea typeface="Open Sans"/>
                  <a:cs typeface="Open Sans"/>
                  <a:sym typeface="Open Sans"/>
                </a:rPr>
                <a:t>Valence Mirror Symmetry Partners</a:t>
              </a:r>
              <a:endParaRPr sz="1379" b="1" kern="0">
                <a:solidFill>
                  <a:srgbClr val="269D84"/>
                </a:solidFill>
                <a:latin typeface="Open Sans"/>
                <a:ea typeface="Open Sans"/>
                <a:cs typeface="Open Sans"/>
                <a:sym typeface="Open Sans"/>
              </a:endParaRPr>
            </a:p>
          </p:txBody>
        </p:sp>
      </p:grpSp>
      <p:grpSp>
        <p:nvGrpSpPr>
          <p:cNvPr id="282" name="Google Shape;282;g2a3231c6e84_0_759"/>
          <p:cNvGrpSpPr/>
          <p:nvPr/>
        </p:nvGrpSpPr>
        <p:grpSpPr>
          <a:xfrm>
            <a:off x="4123039" y="2832477"/>
            <a:ext cx="4579477" cy="925034"/>
            <a:chOff x="4331404" y="2443730"/>
            <a:chExt cx="4980181" cy="1005975"/>
          </a:xfrm>
        </p:grpSpPr>
        <p:sp>
          <p:nvSpPr>
            <p:cNvPr id="283" name="Google Shape;283;g2a3231c6e84_0_759"/>
            <p:cNvSpPr txBox="1"/>
            <p:nvPr/>
          </p:nvSpPr>
          <p:spPr>
            <a:xfrm>
              <a:off x="4331404" y="3092405"/>
              <a:ext cx="5715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Δ𝝊≈2 </a:t>
              </a:r>
              <a:endParaRPr sz="1103" kern="0">
                <a:solidFill>
                  <a:srgbClr val="000000"/>
                </a:solidFill>
                <a:latin typeface="Open Sans"/>
                <a:ea typeface="Open Sans"/>
                <a:cs typeface="Open Sans"/>
                <a:sym typeface="Open Sans"/>
              </a:endParaRPr>
            </a:p>
          </p:txBody>
        </p:sp>
        <p:sp>
          <p:nvSpPr>
            <p:cNvPr id="284" name="Google Shape;284;g2a3231c6e84_0_759"/>
            <p:cNvSpPr txBox="1"/>
            <p:nvPr/>
          </p:nvSpPr>
          <p:spPr>
            <a:xfrm>
              <a:off x="5750025" y="2482805"/>
              <a:ext cx="6516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285" name="Google Shape;285;g2a3231c6e84_0_759"/>
            <p:cNvSpPr txBox="1"/>
            <p:nvPr/>
          </p:nvSpPr>
          <p:spPr>
            <a:xfrm>
              <a:off x="7048023" y="2443730"/>
              <a:ext cx="7266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286" name="Google Shape;286;g2a3231c6e84_0_759"/>
            <p:cNvSpPr txBox="1"/>
            <p:nvPr/>
          </p:nvSpPr>
          <p:spPr>
            <a:xfrm>
              <a:off x="8442185" y="2450705"/>
              <a:ext cx="8694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grpSp>
    </p:spTree>
    <p:extLst>
      <p:ext uri="{BB962C8B-B14F-4D97-AF65-F5344CB8AC3E}">
        <p14:creationId xmlns:p14="http://schemas.microsoft.com/office/powerpoint/2010/main" val="27970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2" name="Google Shape;292;g2a3231c6e84_0_1716"/>
          <p:cNvGrpSpPr/>
          <p:nvPr/>
        </p:nvGrpSpPr>
        <p:grpSpPr>
          <a:xfrm>
            <a:off x="3626259" y="1315138"/>
            <a:ext cx="5539274" cy="5193940"/>
            <a:chOff x="3943556" y="1250825"/>
            <a:chExt cx="6023961" cy="5648410"/>
          </a:xfrm>
        </p:grpSpPr>
        <p:pic>
          <p:nvPicPr>
            <p:cNvPr id="293" name="Google Shape;293;g2a3231c6e84_0_1716"/>
            <p:cNvPicPr preferRelativeResize="0"/>
            <p:nvPr/>
          </p:nvPicPr>
          <p:blipFill rotWithShape="1">
            <a:blip r:embed="rId3">
              <a:alphaModFix/>
            </a:blip>
            <a:srcRect/>
            <a:stretch/>
          </p:blipFill>
          <p:spPr>
            <a:xfrm>
              <a:off x="4728702" y="2309195"/>
              <a:ext cx="4906180" cy="4395672"/>
            </a:xfrm>
            <a:prstGeom prst="rect">
              <a:avLst/>
            </a:prstGeom>
            <a:noFill/>
            <a:ln>
              <a:noFill/>
            </a:ln>
          </p:spPr>
        </p:pic>
        <p:grpSp>
          <p:nvGrpSpPr>
            <p:cNvPr id="294" name="Google Shape;294;g2a3231c6e84_0_1716"/>
            <p:cNvGrpSpPr/>
            <p:nvPr/>
          </p:nvGrpSpPr>
          <p:grpSpPr>
            <a:xfrm>
              <a:off x="9513376" y="4925903"/>
              <a:ext cx="454140" cy="234487"/>
              <a:chOff x="4188445" y="4925462"/>
              <a:chExt cx="417600" cy="205240"/>
            </a:xfrm>
          </p:grpSpPr>
          <p:sp>
            <p:nvSpPr>
              <p:cNvPr id="295" name="Google Shape;295;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96" name="Google Shape;296;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85</a:t>
                </a:r>
                <a:r>
                  <a:rPr lang="en-GB" sz="644" b="1" kern="0">
                    <a:solidFill>
                      <a:srgbClr val="000000"/>
                    </a:solidFill>
                    <a:latin typeface="Arial"/>
                    <a:ea typeface="Arial"/>
                    <a:cs typeface="Arial"/>
                    <a:sym typeface="Arial"/>
                  </a:rPr>
                  <a:t>Br</a:t>
                </a:r>
                <a:endParaRPr sz="644" b="1" kern="0">
                  <a:solidFill>
                    <a:srgbClr val="000000"/>
                  </a:solidFill>
                  <a:latin typeface="Arial"/>
                  <a:ea typeface="Arial"/>
                  <a:cs typeface="Arial"/>
                  <a:sym typeface="Arial"/>
                </a:endParaRPr>
              </a:p>
            </p:txBody>
          </p:sp>
        </p:grpSp>
        <p:grpSp>
          <p:nvGrpSpPr>
            <p:cNvPr id="297" name="Google Shape;297;g2a3231c6e84_0_1716"/>
            <p:cNvGrpSpPr/>
            <p:nvPr/>
          </p:nvGrpSpPr>
          <p:grpSpPr>
            <a:xfrm>
              <a:off x="9512697" y="6156665"/>
              <a:ext cx="454140" cy="234487"/>
              <a:chOff x="4188445" y="4925462"/>
              <a:chExt cx="417600" cy="205240"/>
            </a:xfrm>
          </p:grpSpPr>
          <p:sp>
            <p:nvSpPr>
              <p:cNvPr id="298" name="Google Shape;298;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299" name="Google Shape;299;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80</a:t>
                </a:r>
                <a:r>
                  <a:rPr lang="en-GB" sz="644" b="1" kern="0">
                    <a:solidFill>
                      <a:srgbClr val="000000"/>
                    </a:solidFill>
                    <a:latin typeface="Arial"/>
                    <a:ea typeface="Arial"/>
                    <a:cs typeface="Arial"/>
                    <a:sym typeface="Arial"/>
                  </a:rPr>
                  <a:t>Zn</a:t>
                </a:r>
                <a:endParaRPr sz="644" b="1" kern="0">
                  <a:solidFill>
                    <a:srgbClr val="000000"/>
                  </a:solidFill>
                  <a:latin typeface="Arial"/>
                  <a:ea typeface="Arial"/>
                  <a:cs typeface="Arial"/>
                  <a:sym typeface="Arial"/>
                </a:endParaRPr>
              </a:p>
            </p:txBody>
          </p:sp>
        </p:grpSp>
        <p:cxnSp>
          <p:nvCxnSpPr>
            <p:cNvPr id="300" name="Google Shape;300;g2a3231c6e84_0_1716"/>
            <p:cNvCxnSpPr/>
            <p:nvPr/>
          </p:nvCxnSpPr>
          <p:spPr>
            <a:xfrm rot="10800000">
              <a:off x="4492490" y="6509261"/>
              <a:ext cx="11745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301" name="Google Shape;301;g2a3231c6e84_0_1716"/>
            <p:cNvCxnSpPr/>
            <p:nvPr/>
          </p:nvCxnSpPr>
          <p:spPr>
            <a:xfrm rot="10800000">
              <a:off x="5646570" y="6512857"/>
              <a:ext cx="1409400" cy="1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302" name="Google Shape;302;g2a3231c6e84_0_1716"/>
            <p:cNvCxnSpPr/>
            <p:nvPr/>
          </p:nvCxnSpPr>
          <p:spPr>
            <a:xfrm rot="10800000">
              <a:off x="7055683" y="6507860"/>
              <a:ext cx="4698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sp>
          <p:nvSpPr>
            <p:cNvPr id="303" name="Google Shape;303;g2a3231c6e84_0_1716"/>
            <p:cNvSpPr/>
            <p:nvPr/>
          </p:nvSpPr>
          <p:spPr>
            <a:xfrm>
              <a:off x="3943556" y="6507050"/>
              <a:ext cx="959400" cy="3837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Z=28</a:t>
              </a:r>
              <a:endParaRPr sz="1563" kern="0">
                <a:solidFill>
                  <a:srgbClr val="000000"/>
                </a:solidFill>
                <a:latin typeface="Arial"/>
                <a:ea typeface="Arial"/>
                <a:cs typeface="Arial"/>
                <a:sym typeface="Arial"/>
              </a:endParaRPr>
            </a:p>
          </p:txBody>
        </p:sp>
        <p:sp>
          <p:nvSpPr>
            <p:cNvPr id="304" name="Google Shape;304;g2a3231c6e84_0_1716"/>
            <p:cNvSpPr/>
            <p:nvPr/>
          </p:nvSpPr>
          <p:spPr>
            <a:xfrm>
              <a:off x="8936275" y="1439131"/>
              <a:ext cx="959400" cy="3177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N=50</a:t>
              </a:r>
              <a:endParaRPr sz="1563" kern="0">
                <a:solidFill>
                  <a:srgbClr val="000000"/>
                </a:solidFill>
                <a:latin typeface="Arial"/>
                <a:ea typeface="Arial"/>
                <a:cs typeface="Arial"/>
                <a:sym typeface="Arial"/>
              </a:endParaRPr>
            </a:p>
          </p:txBody>
        </p:sp>
        <p:grpSp>
          <p:nvGrpSpPr>
            <p:cNvPr id="305" name="Google Shape;305;g2a3231c6e84_0_1716"/>
            <p:cNvGrpSpPr/>
            <p:nvPr/>
          </p:nvGrpSpPr>
          <p:grpSpPr>
            <a:xfrm>
              <a:off x="9512697" y="1257941"/>
              <a:ext cx="454140" cy="234487"/>
              <a:chOff x="4188445" y="4925462"/>
              <a:chExt cx="417600" cy="205240"/>
            </a:xfrm>
          </p:grpSpPr>
          <p:sp>
            <p:nvSpPr>
              <p:cNvPr id="306" name="Google Shape;306;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07" name="Google Shape;307;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100</a:t>
                </a:r>
                <a:r>
                  <a:rPr lang="en-GB" sz="644" b="1" kern="0">
                    <a:solidFill>
                      <a:srgbClr val="000000"/>
                    </a:solidFill>
                    <a:latin typeface="Arial"/>
                    <a:ea typeface="Arial"/>
                    <a:cs typeface="Arial"/>
                    <a:sym typeface="Arial"/>
                  </a:rPr>
                  <a:t>Sn</a:t>
                </a:r>
                <a:endParaRPr sz="644" b="1" kern="0">
                  <a:solidFill>
                    <a:srgbClr val="000000"/>
                  </a:solidFill>
                  <a:latin typeface="Arial"/>
                  <a:ea typeface="Arial"/>
                  <a:cs typeface="Arial"/>
                  <a:sym typeface="Arial"/>
                </a:endParaRPr>
              </a:p>
            </p:txBody>
          </p:sp>
        </p:grpSp>
        <p:grpSp>
          <p:nvGrpSpPr>
            <p:cNvPr id="308" name="Google Shape;308;g2a3231c6e84_0_1716"/>
            <p:cNvGrpSpPr/>
            <p:nvPr/>
          </p:nvGrpSpPr>
          <p:grpSpPr>
            <a:xfrm>
              <a:off x="9513376" y="1502927"/>
              <a:ext cx="454140" cy="234487"/>
              <a:chOff x="4188445" y="4925462"/>
              <a:chExt cx="417600" cy="205240"/>
            </a:xfrm>
          </p:grpSpPr>
          <p:sp>
            <p:nvSpPr>
              <p:cNvPr id="309" name="Google Shape;309;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10" name="Google Shape;310;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99</a:t>
                </a:r>
                <a:r>
                  <a:rPr lang="en-GB" sz="644" b="1" kern="0">
                    <a:solidFill>
                      <a:srgbClr val="000000"/>
                    </a:solidFill>
                    <a:latin typeface="Arial"/>
                    <a:ea typeface="Arial"/>
                    <a:cs typeface="Arial"/>
                    <a:sym typeface="Arial"/>
                  </a:rPr>
                  <a:t>In</a:t>
                </a:r>
                <a:endParaRPr sz="644" b="1" kern="0">
                  <a:solidFill>
                    <a:srgbClr val="000000"/>
                  </a:solidFill>
                  <a:latin typeface="Arial"/>
                  <a:ea typeface="Arial"/>
                  <a:cs typeface="Arial"/>
                  <a:sym typeface="Arial"/>
                </a:endParaRPr>
              </a:p>
            </p:txBody>
          </p:sp>
        </p:grpSp>
        <p:grpSp>
          <p:nvGrpSpPr>
            <p:cNvPr id="311" name="Google Shape;311;g2a3231c6e84_0_1716"/>
            <p:cNvGrpSpPr/>
            <p:nvPr/>
          </p:nvGrpSpPr>
          <p:grpSpPr>
            <a:xfrm>
              <a:off x="9513376" y="1747913"/>
              <a:ext cx="454140" cy="234487"/>
              <a:chOff x="4188445" y="4925462"/>
              <a:chExt cx="417600" cy="205240"/>
            </a:xfrm>
          </p:grpSpPr>
          <p:sp>
            <p:nvSpPr>
              <p:cNvPr id="312" name="Google Shape;312;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13" name="Google Shape;313;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98</a:t>
                </a:r>
                <a:r>
                  <a:rPr lang="en-GB" sz="644" b="1" kern="0">
                    <a:solidFill>
                      <a:srgbClr val="000000"/>
                    </a:solidFill>
                    <a:latin typeface="Arial"/>
                    <a:ea typeface="Arial"/>
                    <a:cs typeface="Arial"/>
                    <a:sym typeface="Arial"/>
                  </a:rPr>
                  <a:t>Cd</a:t>
                </a:r>
                <a:endParaRPr sz="644" b="1" kern="0">
                  <a:solidFill>
                    <a:srgbClr val="000000"/>
                  </a:solidFill>
                  <a:latin typeface="Arial"/>
                  <a:ea typeface="Arial"/>
                  <a:cs typeface="Arial"/>
                  <a:sym typeface="Arial"/>
                </a:endParaRPr>
              </a:p>
            </p:txBody>
          </p:sp>
        </p:grpSp>
        <p:grpSp>
          <p:nvGrpSpPr>
            <p:cNvPr id="314" name="Google Shape;314;g2a3231c6e84_0_1716"/>
            <p:cNvGrpSpPr/>
            <p:nvPr/>
          </p:nvGrpSpPr>
          <p:grpSpPr>
            <a:xfrm>
              <a:off x="9513376" y="1993278"/>
              <a:ext cx="454140" cy="234487"/>
              <a:chOff x="4188445" y="4925462"/>
              <a:chExt cx="417600" cy="205240"/>
            </a:xfrm>
          </p:grpSpPr>
          <p:sp>
            <p:nvSpPr>
              <p:cNvPr id="315" name="Google Shape;315;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16" name="Google Shape;316;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97</a:t>
                </a:r>
                <a:r>
                  <a:rPr lang="en-GB" sz="644" b="1" kern="0">
                    <a:solidFill>
                      <a:srgbClr val="000000"/>
                    </a:solidFill>
                    <a:latin typeface="Arial"/>
                    <a:ea typeface="Arial"/>
                    <a:cs typeface="Arial"/>
                    <a:sym typeface="Arial"/>
                  </a:rPr>
                  <a:t>Ag</a:t>
                </a:r>
                <a:endParaRPr sz="644" b="1" kern="0">
                  <a:solidFill>
                    <a:srgbClr val="000000"/>
                  </a:solidFill>
                  <a:latin typeface="Arial"/>
                  <a:ea typeface="Arial"/>
                  <a:cs typeface="Arial"/>
                  <a:sym typeface="Arial"/>
                </a:endParaRPr>
              </a:p>
            </p:txBody>
          </p:sp>
        </p:grpSp>
        <p:grpSp>
          <p:nvGrpSpPr>
            <p:cNvPr id="317" name="Google Shape;317;g2a3231c6e84_0_1716"/>
            <p:cNvGrpSpPr/>
            <p:nvPr/>
          </p:nvGrpSpPr>
          <p:grpSpPr>
            <a:xfrm>
              <a:off x="9513376" y="2238264"/>
              <a:ext cx="454140" cy="234487"/>
              <a:chOff x="4188445" y="4925462"/>
              <a:chExt cx="417600" cy="205240"/>
            </a:xfrm>
          </p:grpSpPr>
          <p:sp>
            <p:nvSpPr>
              <p:cNvPr id="318" name="Google Shape;318;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19" name="Google Shape;319;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96</a:t>
                </a:r>
                <a:r>
                  <a:rPr lang="en-GB" sz="644" b="1" kern="0">
                    <a:solidFill>
                      <a:srgbClr val="000000"/>
                    </a:solidFill>
                    <a:latin typeface="Arial"/>
                    <a:ea typeface="Arial"/>
                    <a:cs typeface="Arial"/>
                    <a:sym typeface="Arial"/>
                  </a:rPr>
                  <a:t>Pd</a:t>
                </a:r>
                <a:endParaRPr sz="644" b="1" kern="0">
                  <a:solidFill>
                    <a:srgbClr val="000000"/>
                  </a:solidFill>
                  <a:latin typeface="Arial"/>
                  <a:ea typeface="Arial"/>
                  <a:cs typeface="Arial"/>
                  <a:sym typeface="Arial"/>
                </a:endParaRPr>
              </a:p>
            </p:txBody>
          </p:sp>
        </p:grpSp>
        <p:grpSp>
          <p:nvGrpSpPr>
            <p:cNvPr id="320" name="Google Shape;320;g2a3231c6e84_0_1716"/>
            <p:cNvGrpSpPr/>
            <p:nvPr/>
          </p:nvGrpSpPr>
          <p:grpSpPr>
            <a:xfrm>
              <a:off x="9512697" y="2479024"/>
              <a:ext cx="454140" cy="234487"/>
              <a:chOff x="4188445" y="4925462"/>
              <a:chExt cx="417600" cy="205240"/>
            </a:xfrm>
          </p:grpSpPr>
          <p:sp>
            <p:nvSpPr>
              <p:cNvPr id="321" name="Google Shape;321;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22" name="Google Shape;322;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95</a:t>
                </a:r>
                <a:r>
                  <a:rPr lang="en-GB" sz="644" b="1" kern="0">
                    <a:solidFill>
                      <a:srgbClr val="000000"/>
                    </a:solidFill>
                    <a:latin typeface="Arial"/>
                    <a:ea typeface="Arial"/>
                    <a:cs typeface="Arial"/>
                    <a:sym typeface="Arial"/>
                  </a:rPr>
                  <a:t>Rh</a:t>
                </a:r>
                <a:endParaRPr sz="644" b="1" kern="0">
                  <a:solidFill>
                    <a:srgbClr val="000000"/>
                  </a:solidFill>
                  <a:latin typeface="Arial"/>
                  <a:ea typeface="Arial"/>
                  <a:cs typeface="Arial"/>
                  <a:sym typeface="Arial"/>
                </a:endParaRPr>
              </a:p>
            </p:txBody>
          </p:sp>
        </p:grpSp>
        <p:grpSp>
          <p:nvGrpSpPr>
            <p:cNvPr id="323" name="Google Shape;323;g2a3231c6e84_0_1716"/>
            <p:cNvGrpSpPr/>
            <p:nvPr/>
          </p:nvGrpSpPr>
          <p:grpSpPr>
            <a:xfrm>
              <a:off x="9512697" y="2724009"/>
              <a:ext cx="454140" cy="234487"/>
              <a:chOff x="4188445" y="4925462"/>
              <a:chExt cx="417600" cy="205240"/>
            </a:xfrm>
          </p:grpSpPr>
          <p:sp>
            <p:nvSpPr>
              <p:cNvPr id="324" name="Google Shape;324;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25" name="Google Shape;325;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94</a:t>
                </a:r>
                <a:r>
                  <a:rPr lang="en-GB" sz="644" b="1" kern="0">
                    <a:solidFill>
                      <a:srgbClr val="000000"/>
                    </a:solidFill>
                    <a:latin typeface="Arial"/>
                    <a:ea typeface="Arial"/>
                    <a:cs typeface="Arial"/>
                    <a:sym typeface="Arial"/>
                  </a:rPr>
                  <a:t>Ru</a:t>
                </a:r>
                <a:endParaRPr sz="644" b="1" kern="0">
                  <a:solidFill>
                    <a:srgbClr val="000000"/>
                  </a:solidFill>
                  <a:latin typeface="Arial"/>
                  <a:ea typeface="Arial"/>
                  <a:cs typeface="Arial"/>
                  <a:sym typeface="Arial"/>
                </a:endParaRPr>
              </a:p>
            </p:txBody>
          </p:sp>
        </p:grpSp>
        <p:grpSp>
          <p:nvGrpSpPr>
            <p:cNvPr id="326" name="Google Shape;326;g2a3231c6e84_0_1716"/>
            <p:cNvGrpSpPr/>
            <p:nvPr/>
          </p:nvGrpSpPr>
          <p:grpSpPr>
            <a:xfrm>
              <a:off x="9512697" y="2969375"/>
              <a:ext cx="454140" cy="234487"/>
              <a:chOff x="4188445" y="4925462"/>
              <a:chExt cx="417600" cy="205240"/>
            </a:xfrm>
          </p:grpSpPr>
          <p:sp>
            <p:nvSpPr>
              <p:cNvPr id="327" name="Google Shape;327;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28" name="Google Shape;328;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93</a:t>
                </a:r>
                <a:r>
                  <a:rPr lang="en-GB" sz="644" b="1" kern="0">
                    <a:solidFill>
                      <a:srgbClr val="000000"/>
                    </a:solidFill>
                    <a:latin typeface="Arial"/>
                    <a:ea typeface="Arial"/>
                    <a:cs typeface="Arial"/>
                    <a:sym typeface="Arial"/>
                  </a:rPr>
                  <a:t>Tc</a:t>
                </a:r>
                <a:endParaRPr sz="644" b="1" kern="0">
                  <a:solidFill>
                    <a:srgbClr val="000000"/>
                  </a:solidFill>
                  <a:latin typeface="Arial"/>
                  <a:ea typeface="Arial"/>
                  <a:cs typeface="Arial"/>
                  <a:sym typeface="Arial"/>
                </a:endParaRPr>
              </a:p>
            </p:txBody>
          </p:sp>
        </p:grpSp>
        <p:grpSp>
          <p:nvGrpSpPr>
            <p:cNvPr id="329" name="Google Shape;329;g2a3231c6e84_0_1716"/>
            <p:cNvGrpSpPr/>
            <p:nvPr/>
          </p:nvGrpSpPr>
          <p:grpSpPr>
            <a:xfrm>
              <a:off x="9512697" y="3214361"/>
              <a:ext cx="454140" cy="234487"/>
              <a:chOff x="4188445" y="4925462"/>
              <a:chExt cx="417600" cy="205240"/>
            </a:xfrm>
          </p:grpSpPr>
          <p:sp>
            <p:nvSpPr>
              <p:cNvPr id="330" name="Google Shape;330;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31" name="Google Shape;331;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92</a:t>
                </a:r>
                <a:r>
                  <a:rPr lang="en-GB" sz="644" b="1" kern="0">
                    <a:solidFill>
                      <a:srgbClr val="000000"/>
                    </a:solidFill>
                    <a:latin typeface="Arial"/>
                    <a:ea typeface="Arial"/>
                    <a:cs typeface="Arial"/>
                    <a:sym typeface="Arial"/>
                  </a:rPr>
                  <a:t>Mo</a:t>
                </a:r>
                <a:endParaRPr sz="644" b="1" kern="0">
                  <a:solidFill>
                    <a:srgbClr val="000000"/>
                  </a:solidFill>
                  <a:latin typeface="Arial"/>
                  <a:ea typeface="Arial"/>
                  <a:cs typeface="Arial"/>
                  <a:sym typeface="Arial"/>
                </a:endParaRPr>
              </a:p>
            </p:txBody>
          </p:sp>
        </p:grpSp>
        <p:grpSp>
          <p:nvGrpSpPr>
            <p:cNvPr id="332" name="Google Shape;332;g2a3231c6e84_0_1716"/>
            <p:cNvGrpSpPr/>
            <p:nvPr/>
          </p:nvGrpSpPr>
          <p:grpSpPr>
            <a:xfrm>
              <a:off x="9513376" y="3459455"/>
              <a:ext cx="454140" cy="234487"/>
              <a:chOff x="4188445" y="4925462"/>
              <a:chExt cx="417600" cy="205240"/>
            </a:xfrm>
          </p:grpSpPr>
          <p:sp>
            <p:nvSpPr>
              <p:cNvPr id="333" name="Google Shape;333;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34" name="Google Shape;334;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91</a:t>
                </a:r>
                <a:r>
                  <a:rPr lang="en-GB" sz="644" b="1" kern="0">
                    <a:solidFill>
                      <a:srgbClr val="000000"/>
                    </a:solidFill>
                    <a:latin typeface="Arial"/>
                    <a:ea typeface="Arial"/>
                    <a:cs typeface="Arial"/>
                    <a:sym typeface="Arial"/>
                  </a:rPr>
                  <a:t>Nb</a:t>
                </a:r>
                <a:endParaRPr sz="644" b="1" kern="0">
                  <a:solidFill>
                    <a:srgbClr val="000000"/>
                  </a:solidFill>
                  <a:latin typeface="Arial"/>
                  <a:ea typeface="Arial"/>
                  <a:cs typeface="Arial"/>
                  <a:sym typeface="Arial"/>
                </a:endParaRPr>
              </a:p>
            </p:txBody>
          </p:sp>
        </p:grpSp>
        <p:grpSp>
          <p:nvGrpSpPr>
            <p:cNvPr id="335" name="Google Shape;335;g2a3231c6e84_0_1716"/>
            <p:cNvGrpSpPr/>
            <p:nvPr/>
          </p:nvGrpSpPr>
          <p:grpSpPr>
            <a:xfrm>
              <a:off x="9513376" y="3704441"/>
              <a:ext cx="454140" cy="234487"/>
              <a:chOff x="4188445" y="4925462"/>
              <a:chExt cx="417600" cy="205240"/>
            </a:xfrm>
          </p:grpSpPr>
          <p:sp>
            <p:nvSpPr>
              <p:cNvPr id="336" name="Google Shape;336;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37" name="Google Shape;337;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90</a:t>
                </a:r>
                <a:r>
                  <a:rPr lang="en-GB" sz="644" b="1" kern="0">
                    <a:solidFill>
                      <a:srgbClr val="000000"/>
                    </a:solidFill>
                    <a:latin typeface="Arial"/>
                    <a:ea typeface="Arial"/>
                    <a:cs typeface="Arial"/>
                    <a:sym typeface="Arial"/>
                  </a:rPr>
                  <a:t>Zr</a:t>
                </a:r>
                <a:endParaRPr sz="644" b="1" kern="0">
                  <a:solidFill>
                    <a:srgbClr val="000000"/>
                  </a:solidFill>
                  <a:latin typeface="Arial"/>
                  <a:ea typeface="Arial"/>
                  <a:cs typeface="Arial"/>
                  <a:sym typeface="Arial"/>
                </a:endParaRPr>
              </a:p>
            </p:txBody>
          </p:sp>
        </p:grpSp>
        <p:grpSp>
          <p:nvGrpSpPr>
            <p:cNvPr id="338" name="Google Shape;338;g2a3231c6e84_0_1716"/>
            <p:cNvGrpSpPr/>
            <p:nvPr/>
          </p:nvGrpSpPr>
          <p:grpSpPr>
            <a:xfrm>
              <a:off x="9513376" y="3949806"/>
              <a:ext cx="454140" cy="234487"/>
              <a:chOff x="4188445" y="4925462"/>
              <a:chExt cx="417600" cy="205240"/>
            </a:xfrm>
          </p:grpSpPr>
          <p:sp>
            <p:nvSpPr>
              <p:cNvPr id="339" name="Google Shape;339;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40" name="Google Shape;340;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89</a:t>
                </a:r>
                <a:r>
                  <a:rPr lang="en-GB" sz="644" b="1" kern="0">
                    <a:solidFill>
                      <a:srgbClr val="000000"/>
                    </a:solidFill>
                    <a:latin typeface="Arial"/>
                    <a:ea typeface="Arial"/>
                    <a:cs typeface="Arial"/>
                    <a:sym typeface="Arial"/>
                  </a:rPr>
                  <a:t>Y</a:t>
                </a:r>
                <a:endParaRPr sz="1563" kern="0">
                  <a:solidFill>
                    <a:srgbClr val="000000"/>
                  </a:solidFill>
                  <a:latin typeface="Arial"/>
                  <a:ea typeface="Arial"/>
                  <a:cs typeface="Arial"/>
                  <a:sym typeface="Arial"/>
                </a:endParaRPr>
              </a:p>
            </p:txBody>
          </p:sp>
        </p:grpSp>
        <p:grpSp>
          <p:nvGrpSpPr>
            <p:cNvPr id="341" name="Google Shape;341;g2a3231c6e84_0_1716"/>
            <p:cNvGrpSpPr/>
            <p:nvPr/>
          </p:nvGrpSpPr>
          <p:grpSpPr>
            <a:xfrm>
              <a:off x="9513376" y="4194792"/>
              <a:ext cx="454140" cy="234487"/>
              <a:chOff x="4188445" y="4925462"/>
              <a:chExt cx="417600" cy="205240"/>
            </a:xfrm>
          </p:grpSpPr>
          <p:sp>
            <p:nvSpPr>
              <p:cNvPr id="342" name="Google Shape;342;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43" name="Google Shape;343;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88</a:t>
                </a:r>
                <a:r>
                  <a:rPr lang="en-GB" sz="644" b="1" kern="0">
                    <a:solidFill>
                      <a:srgbClr val="000000"/>
                    </a:solidFill>
                    <a:latin typeface="Arial"/>
                    <a:ea typeface="Arial"/>
                    <a:cs typeface="Arial"/>
                    <a:sym typeface="Arial"/>
                  </a:rPr>
                  <a:t>Sr</a:t>
                </a:r>
                <a:endParaRPr sz="644" b="1" kern="0">
                  <a:solidFill>
                    <a:srgbClr val="000000"/>
                  </a:solidFill>
                  <a:latin typeface="Arial"/>
                  <a:ea typeface="Arial"/>
                  <a:cs typeface="Arial"/>
                  <a:sym typeface="Arial"/>
                </a:endParaRPr>
              </a:p>
            </p:txBody>
          </p:sp>
        </p:grpSp>
        <p:grpSp>
          <p:nvGrpSpPr>
            <p:cNvPr id="344" name="Google Shape;344;g2a3231c6e84_0_1716"/>
            <p:cNvGrpSpPr/>
            <p:nvPr/>
          </p:nvGrpSpPr>
          <p:grpSpPr>
            <a:xfrm>
              <a:off x="9513376" y="4435552"/>
              <a:ext cx="454140" cy="234487"/>
              <a:chOff x="4188445" y="4925462"/>
              <a:chExt cx="417600" cy="205240"/>
            </a:xfrm>
          </p:grpSpPr>
          <p:sp>
            <p:nvSpPr>
              <p:cNvPr id="345" name="Google Shape;345;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46" name="Google Shape;346;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87</a:t>
                </a:r>
                <a:r>
                  <a:rPr lang="en-GB" sz="644" b="1" kern="0">
                    <a:solidFill>
                      <a:srgbClr val="000000"/>
                    </a:solidFill>
                    <a:latin typeface="Arial"/>
                    <a:ea typeface="Arial"/>
                    <a:cs typeface="Arial"/>
                    <a:sym typeface="Arial"/>
                  </a:rPr>
                  <a:t>Rb</a:t>
                </a:r>
                <a:endParaRPr sz="644" b="1" kern="0">
                  <a:solidFill>
                    <a:srgbClr val="000000"/>
                  </a:solidFill>
                  <a:latin typeface="Arial"/>
                  <a:ea typeface="Arial"/>
                  <a:cs typeface="Arial"/>
                  <a:sym typeface="Arial"/>
                </a:endParaRPr>
              </a:p>
            </p:txBody>
          </p:sp>
        </p:grpSp>
        <p:grpSp>
          <p:nvGrpSpPr>
            <p:cNvPr id="347" name="Google Shape;347;g2a3231c6e84_0_1716"/>
            <p:cNvGrpSpPr/>
            <p:nvPr/>
          </p:nvGrpSpPr>
          <p:grpSpPr>
            <a:xfrm>
              <a:off x="9513376" y="4680538"/>
              <a:ext cx="454140" cy="234487"/>
              <a:chOff x="4188445" y="4925462"/>
              <a:chExt cx="417600" cy="205240"/>
            </a:xfrm>
          </p:grpSpPr>
          <p:sp>
            <p:nvSpPr>
              <p:cNvPr id="348" name="Google Shape;348;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49" name="Google Shape;349;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86</a:t>
                </a:r>
                <a:r>
                  <a:rPr lang="en-GB" sz="644" b="1" kern="0">
                    <a:solidFill>
                      <a:srgbClr val="000000"/>
                    </a:solidFill>
                    <a:latin typeface="Arial"/>
                    <a:ea typeface="Arial"/>
                    <a:cs typeface="Arial"/>
                    <a:sym typeface="Arial"/>
                  </a:rPr>
                  <a:t>Kr</a:t>
                </a:r>
                <a:endParaRPr sz="644" b="1" kern="0">
                  <a:solidFill>
                    <a:srgbClr val="000000"/>
                  </a:solidFill>
                  <a:latin typeface="Arial"/>
                  <a:ea typeface="Arial"/>
                  <a:cs typeface="Arial"/>
                  <a:sym typeface="Arial"/>
                </a:endParaRPr>
              </a:p>
            </p:txBody>
          </p:sp>
        </p:grpSp>
        <p:grpSp>
          <p:nvGrpSpPr>
            <p:cNvPr id="350" name="Google Shape;350;g2a3231c6e84_0_1716"/>
            <p:cNvGrpSpPr/>
            <p:nvPr/>
          </p:nvGrpSpPr>
          <p:grpSpPr>
            <a:xfrm>
              <a:off x="9513376" y="5170889"/>
              <a:ext cx="454140" cy="234487"/>
              <a:chOff x="4188445" y="4925462"/>
              <a:chExt cx="417600" cy="205240"/>
            </a:xfrm>
          </p:grpSpPr>
          <p:sp>
            <p:nvSpPr>
              <p:cNvPr id="351" name="Google Shape;351;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52" name="Google Shape;352;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84</a:t>
                </a:r>
                <a:r>
                  <a:rPr lang="en-GB" sz="644" b="1" kern="0">
                    <a:solidFill>
                      <a:srgbClr val="000000"/>
                    </a:solidFill>
                    <a:latin typeface="Arial"/>
                    <a:ea typeface="Arial"/>
                    <a:cs typeface="Arial"/>
                    <a:sym typeface="Arial"/>
                  </a:rPr>
                  <a:t>Se</a:t>
                </a:r>
                <a:endParaRPr sz="644" b="1" kern="0">
                  <a:solidFill>
                    <a:srgbClr val="000000"/>
                  </a:solidFill>
                  <a:latin typeface="Arial"/>
                  <a:ea typeface="Arial"/>
                  <a:cs typeface="Arial"/>
                  <a:sym typeface="Arial"/>
                </a:endParaRPr>
              </a:p>
            </p:txBody>
          </p:sp>
        </p:grpSp>
        <p:grpSp>
          <p:nvGrpSpPr>
            <p:cNvPr id="353" name="Google Shape;353;g2a3231c6e84_0_1716"/>
            <p:cNvGrpSpPr/>
            <p:nvPr/>
          </p:nvGrpSpPr>
          <p:grpSpPr>
            <a:xfrm>
              <a:off x="9512697" y="5421328"/>
              <a:ext cx="454140" cy="234487"/>
              <a:chOff x="4188445" y="4925462"/>
              <a:chExt cx="417600" cy="205240"/>
            </a:xfrm>
          </p:grpSpPr>
          <p:sp>
            <p:nvSpPr>
              <p:cNvPr id="354" name="Google Shape;354;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55" name="Google Shape;355;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83</a:t>
                </a:r>
                <a:r>
                  <a:rPr lang="en-GB" sz="644" b="1" kern="0">
                    <a:solidFill>
                      <a:srgbClr val="000000"/>
                    </a:solidFill>
                    <a:latin typeface="Arial"/>
                    <a:ea typeface="Arial"/>
                    <a:cs typeface="Arial"/>
                    <a:sym typeface="Arial"/>
                  </a:rPr>
                  <a:t>As</a:t>
                </a:r>
                <a:endParaRPr sz="644" b="1" kern="0">
                  <a:solidFill>
                    <a:srgbClr val="000000"/>
                  </a:solidFill>
                  <a:latin typeface="Arial"/>
                  <a:ea typeface="Arial"/>
                  <a:cs typeface="Arial"/>
                  <a:sym typeface="Arial"/>
                </a:endParaRPr>
              </a:p>
            </p:txBody>
          </p:sp>
        </p:grpSp>
        <p:grpSp>
          <p:nvGrpSpPr>
            <p:cNvPr id="356" name="Google Shape;356;g2a3231c6e84_0_1716"/>
            <p:cNvGrpSpPr/>
            <p:nvPr/>
          </p:nvGrpSpPr>
          <p:grpSpPr>
            <a:xfrm>
              <a:off x="9512697" y="5666314"/>
              <a:ext cx="454140" cy="234487"/>
              <a:chOff x="4188445" y="4925462"/>
              <a:chExt cx="417600" cy="205240"/>
            </a:xfrm>
          </p:grpSpPr>
          <p:sp>
            <p:nvSpPr>
              <p:cNvPr id="357" name="Google Shape;357;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58" name="Google Shape;358;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82</a:t>
                </a:r>
                <a:r>
                  <a:rPr lang="en-GB" sz="644" b="1" kern="0">
                    <a:solidFill>
                      <a:srgbClr val="000000"/>
                    </a:solidFill>
                    <a:latin typeface="Arial"/>
                    <a:ea typeface="Arial"/>
                    <a:cs typeface="Arial"/>
                    <a:sym typeface="Arial"/>
                  </a:rPr>
                  <a:t>Ge</a:t>
                </a:r>
                <a:endParaRPr sz="644" b="1" kern="0">
                  <a:solidFill>
                    <a:srgbClr val="000000"/>
                  </a:solidFill>
                  <a:latin typeface="Arial"/>
                  <a:ea typeface="Arial"/>
                  <a:cs typeface="Arial"/>
                  <a:sym typeface="Arial"/>
                </a:endParaRPr>
              </a:p>
            </p:txBody>
          </p:sp>
        </p:grpSp>
        <p:grpSp>
          <p:nvGrpSpPr>
            <p:cNvPr id="359" name="Google Shape;359;g2a3231c6e84_0_1716"/>
            <p:cNvGrpSpPr/>
            <p:nvPr/>
          </p:nvGrpSpPr>
          <p:grpSpPr>
            <a:xfrm>
              <a:off x="9512697" y="5911679"/>
              <a:ext cx="454140" cy="234487"/>
              <a:chOff x="4188445" y="4925462"/>
              <a:chExt cx="417600" cy="205240"/>
            </a:xfrm>
          </p:grpSpPr>
          <p:sp>
            <p:nvSpPr>
              <p:cNvPr id="360" name="Google Shape;360;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61" name="Google Shape;361;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81</a:t>
                </a:r>
                <a:r>
                  <a:rPr lang="en-GB" sz="644" b="1" kern="0">
                    <a:solidFill>
                      <a:srgbClr val="000000"/>
                    </a:solidFill>
                    <a:latin typeface="Arial"/>
                    <a:ea typeface="Arial"/>
                    <a:cs typeface="Arial"/>
                    <a:sym typeface="Arial"/>
                  </a:rPr>
                  <a:t>Ga</a:t>
                </a:r>
                <a:endParaRPr sz="644" b="1" kern="0">
                  <a:solidFill>
                    <a:srgbClr val="000000"/>
                  </a:solidFill>
                  <a:latin typeface="Arial"/>
                  <a:ea typeface="Arial"/>
                  <a:cs typeface="Arial"/>
                  <a:sym typeface="Arial"/>
                </a:endParaRPr>
              </a:p>
            </p:txBody>
          </p:sp>
        </p:grpSp>
        <p:grpSp>
          <p:nvGrpSpPr>
            <p:cNvPr id="362" name="Google Shape;362;g2a3231c6e84_0_1716"/>
            <p:cNvGrpSpPr/>
            <p:nvPr/>
          </p:nvGrpSpPr>
          <p:grpSpPr>
            <a:xfrm>
              <a:off x="9512697" y="6397425"/>
              <a:ext cx="454140" cy="234487"/>
              <a:chOff x="4188445" y="4925462"/>
              <a:chExt cx="417600" cy="205240"/>
            </a:xfrm>
          </p:grpSpPr>
          <p:sp>
            <p:nvSpPr>
              <p:cNvPr id="363" name="Google Shape;363;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64" name="Google Shape;364;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79</a:t>
                </a:r>
                <a:r>
                  <a:rPr lang="en-GB" sz="644" b="1" kern="0">
                    <a:solidFill>
                      <a:srgbClr val="000000"/>
                    </a:solidFill>
                    <a:latin typeface="Arial"/>
                    <a:ea typeface="Arial"/>
                    <a:cs typeface="Arial"/>
                    <a:sym typeface="Arial"/>
                  </a:rPr>
                  <a:t>Cu</a:t>
                </a:r>
                <a:endParaRPr sz="644" b="1" kern="0">
                  <a:solidFill>
                    <a:srgbClr val="000000"/>
                  </a:solidFill>
                  <a:latin typeface="Arial"/>
                  <a:ea typeface="Arial"/>
                  <a:cs typeface="Arial"/>
                  <a:sym typeface="Arial"/>
                </a:endParaRPr>
              </a:p>
            </p:txBody>
          </p:sp>
        </p:grpSp>
        <p:grpSp>
          <p:nvGrpSpPr>
            <p:cNvPr id="365" name="Google Shape;365;g2a3231c6e84_0_1716"/>
            <p:cNvGrpSpPr/>
            <p:nvPr/>
          </p:nvGrpSpPr>
          <p:grpSpPr>
            <a:xfrm>
              <a:off x="9512697" y="6642411"/>
              <a:ext cx="454140" cy="234487"/>
              <a:chOff x="4188445" y="4925462"/>
              <a:chExt cx="417600" cy="205240"/>
            </a:xfrm>
          </p:grpSpPr>
          <p:sp>
            <p:nvSpPr>
              <p:cNvPr id="366" name="Google Shape;366;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67" name="Google Shape;367;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68" name="Google Shape;368;g2a3231c6e84_0_1716"/>
            <p:cNvGrpSpPr/>
            <p:nvPr/>
          </p:nvGrpSpPr>
          <p:grpSpPr>
            <a:xfrm>
              <a:off x="9277277" y="6642303"/>
              <a:ext cx="454140" cy="234487"/>
              <a:chOff x="4188445" y="4925462"/>
              <a:chExt cx="417600" cy="205240"/>
            </a:xfrm>
          </p:grpSpPr>
          <p:sp>
            <p:nvSpPr>
              <p:cNvPr id="369" name="Google Shape;369;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70" name="Google Shape;370;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71" name="Google Shape;371;g2a3231c6e84_0_1716"/>
            <p:cNvGrpSpPr/>
            <p:nvPr/>
          </p:nvGrpSpPr>
          <p:grpSpPr>
            <a:xfrm>
              <a:off x="9046755" y="6644512"/>
              <a:ext cx="454140" cy="234487"/>
              <a:chOff x="4188445" y="4925462"/>
              <a:chExt cx="417600" cy="205240"/>
            </a:xfrm>
          </p:grpSpPr>
          <p:sp>
            <p:nvSpPr>
              <p:cNvPr id="372" name="Google Shape;372;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73" name="Google Shape;373;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74" name="Google Shape;374;g2a3231c6e84_0_1716"/>
            <p:cNvGrpSpPr/>
            <p:nvPr/>
          </p:nvGrpSpPr>
          <p:grpSpPr>
            <a:xfrm>
              <a:off x="8814874" y="6593484"/>
              <a:ext cx="454140" cy="283272"/>
              <a:chOff x="4188445" y="4925462"/>
              <a:chExt cx="417600" cy="205240"/>
            </a:xfrm>
          </p:grpSpPr>
          <p:sp>
            <p:nvSpPr>
              <p:cNvPr id="375" name="Google Shape;375;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76" name="Google Shape;376;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75</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77" name="Google Shape;377;g2a3231c6e84_0_1716"/>
            <p:cNvGrpSpPr/>
            <p:nvPr/>
          </p:nvGrpSpPr>
          <p:grpSpPr>
            <a:xfrm>
              <a:off x="8581394" y="6590872"/>
              <a:ext cx="454140" cy="283272"/>
              <a:chOff x="4188445" y="4925462"/>
              <a:chExt cx="417600" cy="205240"/>
            </a:xfrm>
          </p:grpSpPr>
          <p:sp>
            <p:nvSpPr>
              <p:cNvPr id="378" name="Google Shape;378;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79" name="Google Shape;379;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74</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80" name="Google Shape;380;g2a3231c6e84_0_1716"/>
            <p:cNvGrpSpPr/>
            <p:nvPr/>
          </p:nvGrpSpPr>
          <p:grpSpPr>
            <a:xfrm>
              <a:off x="8347704" y="6590742"/>
              <a:ext cx="454140" cy="283272"/>
              <a:chOff x="4188445" y="4925462"/>
              <a:chExt cx="417600" cy="205240"/>
            </a:xfrm>
          </p:grpSpPr>
          <p:sp>
            <p:nvSpPr>
              <p:cNvPr id="381" name="Google Shape;381;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82" name="Google Shape;382;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73</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83" name="Google Shape;383;g2a3231c6e84_0_1716"/>
            <p:cNvGrpSpPr/>
            <p:nvPr/>
          </p:nvGrpSpPr>
          <p:grpSpPr>
            <a:xfrm>
              <a:off x="8115459" y="6593410"/>
              <a:ext cx="454140" cy="283272"/>
              <a:chOff x="4188445" y="4925462"/>
              <a:chExt cx="417600" cy="205240"/>
            </a:xfrm>
          </p:grpSpPr>
          <p:sp>
            <p:nvSpPr>
              <p:cNvPr id="384" name="Google Shape;384;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85" name="Google Shape;385;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72</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86" name="Google Shape;386;g2a3231c6e84_0_1716"/>
            <p:cNvGrpSpPr/>
            <p:nvPr/>
          </p:nvGrpSpPr>
          <p:grpSpPr>
            <a:xfrm>
              <a:off x="7883496" y="6593410"/>
              <a:ext cx="454140" cy="283272"/>
              <a:chOff x="4188445" y="4925462"/>
              <a:chExt cx="417600" cy="205240"/>
            </a:xfrm>
          </p:grpSpPr>
          <p:sp>
            <p:nvSpPr>
              <p:cNvPr id="387" name="Google Shape;387;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88" name="Google Shape;388;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71</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89" name="Google Shape;389;g2a3231c6e84_0_1716"/>
            <p:cNvGrpSpPr/>
            <p:nvPr/>
          </p:nvGrpSpPr>
          <p:grpSpPr>
            <a:xfrm>
              <a:off x="7656331" y="6593484"/>
              <a:ext cx="454140" cy="283272"/>
              <a:chOff x="4188445" y="4925462"/>
              <a:chExt cx="417600" cy="205240"/>
            </a:xfrm>
          </p:grpSpPr>
          <p:sp>
            <p:nvSpPr>
              <p:cNvPr id="390" name="Google Shape;390;g2a3231c6e84_0_1716"/>
              <p:cNvSpPr/>
              <p:nvPr/>
            </p:nvSpPr>
            <p:spPr>
              <a:xfrm>
                <a:off x="4294386" y="4925462"/>
                <a:ext cx="205200" cy="205200"/>
              </a:xfrm>
              <a:prstGeom prst="rect">
                <a:avLst/>
              </a:prstGeom>
              <a:solidFill>
                <a:srgbClr val="FFA45B"/>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91" name="Google Shape;391;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70</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92" name="Google Shape;392;g2a3231c6e84_0_1716"/>
            <p:cNvGrpSpPr/>
            <p:nvPr/>
          </p:nvGrpSpPr>
          <p:grpSpPr>
            <a:xfrm>
              <a:off x="7424368" y="6593484"/>
              <a:ext cx="454140" cy="283272"/>
              <a:chOff x="4188445" y="4925462"/>
              <a:chExt cx="417600" cy="205240"/>
            </a:xfrm>
          </p:grpSpPr>
          <p:sp>
            <p:nvSpPr>
              <p:cNvPr id="393" name="Google Shape;393;g2a3231c6e84_0_1716"/>
              <p:cNvSpPr/>
              <p:nvPr/>
            </p:nvSpPr>
            <p:spPr>
              <a:xfrm>
                <a:off x="4294386" y="4925462"/>
                <a:ext cx="205200" cy="205200"/>
              </a:xfrm>
              <a:prstGeom prst="rect">
                <a:avLst/>
              </a:prstGeom>
              <a:solidFill>
                <a:srgbClr val="93D3C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94" name="Google Shape;394;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69</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95" name="Google Shape;395;g2a3231c6e84_0_1716"/>
            <p:cNvGrpSpPr/>
            <p:nvPr/>
          </p:nvGrpSpPr>
          <p:grpSpPr>
            <a:xfrm>
              <a:off x="7190397" y="6592437"/>
              <a:ext cx="454140" cy="283272"/>
              <a:chOff x="4188445" y="4925462"/>
              <a:chExt cx="417600" cy="205240"/>
            </a:xfrm>
          </p:grpSpPr>
          <p:sp>
            <p:nvSpPr>
              <p:cNvPr id="396" name="Google Shape;396;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397" name="Google Shape;397;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398" name="Google Shape;398;g2a3231c6e84_0_1716"/>
            <p:cNvGrpSpPr/>
            <p:nvPr/>
          </p:nvGrpSpPr>
          <p:grpSpPr>
            <a:xfrm>
              <a:off x="6956707" y="6592437"/>
              <a:ext cx="454140" cy="283272"/>
              <a:chOff x="4188445" y="4925462"/>
              <a:chExt cx="417600" cy="205240"/>
            </a:xfrm>
          </p:grpSpPr>
          <p:sp>
            <p:nvSpPr>
              <p:cNvPr id="399" name="Google Shape;399;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00" name="Google Shape;400;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01" name="Google Shape;401;g2a3231c6e84_0_1716"/>
            <p:cNvGrpSpPr/>
            <p:nvPr/>
          </p:nvGrpSpPr>
          <p:grpSpPr>
            <a:xfrm>
              <a:off x="6723227" y="6589824"/>
              <a:ext cx="454140" cy="283272"/>
              <a:chOff x="4188445" y="4925462"/>
              <a:chExt cx="417600" cy="205240"/>
            </a:xfrm>
          </p:grpSpPr>
          <p:sp>
            <p:nvSpPr>
              <p:cNvPr id="402" name="Google Shape;402;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03" name="Google Shape;403;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04" name="Google Shape;404;g2a3231c6e84_0_1716"/>
            <p:cNvGrpSpPr/>
            <p:nvPr/>
          </p:nvGrpSpPr>
          <p:grpSpPr>
            <a:xfrm>
              <a:off x="6491265" y="6593484"/>
              <a:ext cx="454140" cy="283272"/>
              <a:chOff x="4188445" y="4925462"/>
              <a:chExt cx="417600" cy="205240"/>
            </a:xfrm>
          </p:grpSpPr>
          <p:sp>
            <p:nvSpPr>
              <p:cNvPr id="405" name="Google Shape;405;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06" name="Google Shape;406;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65</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07" name="Google Shape;407;g2a3231c6e84_0_1716"/>
            <p:cNvGrpSpPr/>
            <p:nvPr/>
          </p:nvGrpSpPr>
          <p:grpSpPr>
            <a:xfrm>
              <a:off x="6255566" y="6592362"/>
              <a:ext cx="454140" cy="283272"/>
              <a:chOff x="4188445" y="4925462"/>
              <a:chExt cx="417600" cy="205240"/>
            </a:xfrm>
          </p:grpSpPr>
          <p:sp>
            <p:nvSpPr>
              <p:cNvPr id="408" name="Google Shape;408;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09" name="Google Shape;409;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64</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10" name="Google Shape;410;g2a3231c6e84_0_1716"/>
            <p:cNvGrpSpPr/>
            <p:nvPr/>
          </p:nvGrpSpPr>
          <p:grpSpPr>
            <a:xfrm>
              <a:off x="6020151" y="6592362"/>
              <a:ext cx="454140" cy="283272"/>
              <a:chOff x="4188445" y="4925462"/>
              <a:chExt cx="417600" cy="205240"/>
            </a:xfrm>
          </p:grpSpPr>
          <p:sp>
            <p:nvSpPr>
              <p:cNvPr id="411" name="Google Shape;411;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12" name="Google Shape;412;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63</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13" name="Google Shape;413;g2a3231c6e84_0_1716"/>
            <p:cNvGrpSpPr/>
            <p:nvPr/>
          </p:nvGrpSpPr>
          <p:grpSpPr>
            <a:xfrm>
              <a:off x="5786593" y="6592173"/>
              <a:ext cx="454140" cy="283272"/>
              <a:chOff x="4188445" y="4925462"/>
              <a:chExt cx="417600" cy="205240"/>
            </a:xfrm>
          </p:grpSpPr>
          <p:sp>
            <p:nvSpPr>
              <p:cNvPr id="414" name="Google Shape;414;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15" name="Google Shape;415;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62</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16" name="Google Shape;416;g2a3231c6e84_0_1716"/>
            <p:cNvGrpSpPr/>
            <p:nvPr/>
          </p:nvGrpSpPr>
          <p:grpSpPr>
            <a:xfrm>
              <a:off x="5551177" y="6592173"/>
              <a:ext cx="454140" cy="283272"/>
              <a:chOff x="4188445" y="4925462"/>
              <a:chExt cx="417600" cy="205240"/>
            </a:xfrm>
          </p:grpSpPr>
          <p:sp>
            <p:nvSpPr>
              <p:cNvPr id="417" name="Google Shape;417;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18" name="Google Shape;418;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61</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19" name="Google Shape;419;g2a3231c6e84_0_1716"/>
            <p:cNvGrpSpPr/>
            <p:nvPr/>
          </p:nvGrpSpPr>
          <p:grpSpPr>
            <a:xfrm>
              <a:off x="5317206" y="6591126"/>
              <a:ext cx="454140" cy="283272"/>
              <a:chOff x="4188445" y="4925462"/>
              <a:chExt cx="417600" cy="205240"/>
            </a:xfrm>
          </p:grpSpPr>
          <p:sp>
            <p:nvSpPr>
              <p:cNvPr id="420" name="Google Shape;420;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21" name="Google Shape;421;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60</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22" name="Google Shape;422;g2a3231c6e84_0_1716"/>
            <p:cNvGrpSpPr/>
            <p:nvPr/>
          </p:nvGrpSpPr>
          <p:grpSpPr>
            <a:xfrm>
              <a:off x="5083517" y="6591126"/>
              <a:ext cx="454140" cy="283272"/>
              <a:chOff x="4188445" y="4925462"/>
              <a:chExt cx="417600" cy="205240"/>
            </a:xfrm>
          </p:grpSpPr>
          <p:sp>
            <p:nvSpPr>
              <p:cNvPr id="423" name="Google Shape;423;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24" name="Google Shape;424;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59</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25" name="Google Shape;425;g2a3231c6e84_0_1716"/>
            <p:cNvGrpSpPr/>
            <p:nvPr/>
          </p:nvGrpSpPr>
          <p:grpSpPr>
            <a:xfrm>
              <a:off x="4850037" y="6593484"/>
              <a:ext cx="454140" cy="283217"/>
              <a:chOff x="4188445" y="4929064"/>
              <a:chExt cx="417600" cy="205200"/>
            </a:xfrm>
          </p:grpSpPr>
          <p:sp>
            <p:nvSpPr>
              <p:cNvPr id="426" name="Google Shape;426;g2a3231c6e84_0_1716"/>
              <p:cNvSpPr/>
              <p:nvPr/>
            </p:nvSpPr>
            <p:spPr>
              <a:xfrm>
                <a:off x="4294386" y="4929064"/>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27" name="Google Shape;427;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58</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28" name="Google Shape;428;g2a3231c6e84_0_1716"/>
            <p:cNvGrpSpPr/>
            <p:nvPr/>
          </p:nvGrpSpPr>
          <p:grpSpPr>
            <a:xfrm>
              <a:off x="4614621" y="6592173"/>
              <a:ext cx="454140" cy="283272"/>
              <a:chOff x="4188445" y="4925462"/>
              <a:chExt cx="417600" cy="205240"/>
            </a:xfrm>
          </p:grpSpPr>
          <p:sp>
            <p:nvSpPr>
              <p:cNvPr id="429" name="Google Shape;429;g2a3231c6e84_0_1716"/>
              <p:cNvSpPr/>
              <p:nvPr/>
            </p:nvSpPr>
            <p:spPr>
              <a:xfrm>
                <a:off x="4294386" y="4925462"/>
                <a:ext cx="205200" cy="205200"/>
              </a:xfrm>
              <a:prstGeom prst="rect">
                <a:avLst/>
              </a:prstGeom>
              <a:solidFill>
                <a:srgbClr val="DBEFED"/>
              </a:solidFill>
              <a:ln w="9525" cap="flat" cmpd="sng">
                <a:solidFill>
                  <a:srgbClr val="269D84"/>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30" name="Google Shape;430;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57</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grpSp>
          <p:nvGrpSpPr>
            <p:cNvPr id="431" name="Google Shape;431;g2a3231c6e84_0_1716"/>
            <p:cNvGrpSpPr/>
            <p:nvPr/>
          </p:nvGrpSpPr>
          <p:grpSpPr>
            <a:xfrm>
              <a:off x="4382376" y="6591051"/>
              <a:ext cx="454140" cy="283272"/>
              <a:chOff x="4188445" y="4925462"/>
              <a:chExt cx="417600" cy="205240"/>
            </a:xfrm>
          </p:grpSpPr>
          <p:sp>
            <p:nvSpPr>
              <p:cNvPr id="432" name="Google Shape;432;g2a3231c6e84_0_1716"/>
              <p:cNvSpPr/>
              <p:nvPr/>
            </p:nvSpPr>
            <p:spPr>
              <a:xfrm>
                <a:off x="4294386" y="4925462"/>
                <a:ext cx="205200" cy="205200"/>
              </a:xfrm>
              <a:prstGeom prst="rect">
                <a:avLst/>
              </a:prstGeom>
              <a:solidFill>
                <a:srgbClr val="FFC392"/>
              </a:solidFill>
              <a:ln w="9525" cap="flat" cmpd="sng">
                <a:solidFill>
                  <a:schemeClr val="accent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33" name="Google Shape;433;g2a3231c6e84_0_1716"/>
              <p:cNvSpPr txBox="1"/>
              <p:nvPr/>
            </p:nvSpPr>
            <p:spPr>
              <a:xfrm>
                <a:off x="4188445" y="4945902"/>
                <a:ext cx="417600" cy="184800"/>
              </a:xfrm>
              <a:prstGeom prst="rect">
                <a:avLst/>
              </a:prstGeom>
              <a:noFill/>
              <a:ln>
                <a:noFill/>
              </a:ln>
            </p:spPr>
            <p:txBody>
              <a:bodyPr spcFirstLastPara="1" wrap="square" lIns="99632" tIns="49793" rIns="99632" bIns="49793" anchor="t" anchorCtr="0">
                <a:noAutofit/>
              </a:bodyPr>
              <a:lstStyle/>
              <a:p>
                <a:pPr algn="ctr" defTabSz="840791" fontAlgn="auto">
                  <a:spcBef>
                    <a:spcPts val="0"/>
                  </a:spcBef>
                  <a:spcAft>
                    <a:spcPts val="0"/>
                  </a:spcAft>
                  <a:buClr>
                    <a:srgbClr val="000000"/>
                  </a:buClr>
                  <a:buSzPts val="700"/>
                </a:pPr>
                <a:r>
                  <a:rPr lang="en-GB" sz="644" b="1" kern="0" baseline="30000">
                    <a:solidFill>
                      <a:srgbClr val="000000"/>
                    </a:solidFill>
                    <a:latin typeface="Arial"/>
                    <a:ea typeface="Arial"/>
                    <a:cs typeface="Arial"/>
                    <a:sym typeface="Arial"/>
                  </a:rPr>
                  <a:t>56</a:t>
                </a:r>
                <a:r>
                  <a:rPr lang="en-GB" sz="644" b="1" kern="0">
                    <a:solidFill>
                      <a:srgbClr val="000000"/>
                    </a:solidFill>
                    <a:latin typeface="Arial"/>
                    <a:ea typeface="Arial"/>
                    <a:cs typeface="Arial"/>
                    <a:sym typeface="Arial"/>
                  </a:rPr>
                  <a:t>Ni</a:t>
                </a:r>
                <a:endParaRPr sz="644" b="1" kern="0">
                  <a:solidFill>
                    <a:srgbClr val="000000"/>
                  </a:solidFill>
                  <a:latin typeface="Arial"/>
                  <a:ea typeface="Arial"/>
                  <a:cs typeface="Arial"/>
                  <a:sym typeface="Arial"/>
                </a:endParaRPr>
              </a:p>
            </p:txBody>
          </p:sp>
        </p:grpSp>
        <p:sp>
          <p:nvSpPr>
            <p:cNvPr id="434" name="Google Shape;434;g2a3231c6e84_0_1716"/>
            <p:cNvSpPr/>
            <p:nvPr/>
          </p:nvSpPr>
          <p:spPr>
            <a:xfrm>
              <a:off x="9618335" y="1262749"/>
              <a:ext cx="242700" cy="2331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sp>
          <p:nvSpPr>
            <p:cNvPr id="435" name="Google Shape;435;g2a3231c6e84_0_1716"/>
            <p:cNvSpPr/>
            <p:nvPr/>
          </p:nvSpPr>
          <p:spPr>
            <a:xfrm>
              <a:off x="9616272" y="6640845"/>
              <a:ext cx="248700" cy="2487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sp>
          <p:nvSpPr>
            <p:cNvPr id="436" name="Google Shape;436;g2a3231c6e84_0_1716"/>
            <p:cNvSpPr/>
            <p:nvPr/>
          </p:nvSpPr>
          <p:spPr>
            <a:xfrm>
              <a:off x="4495354" y="6598635"/>
              <a:ext cx="243000" cy="300600"/>
            </a:xfrm>
            <a:prstGeom prst="rect">
              <a:avLst/>
            </a:prstGeom>
            <a:noFill/>
            <a:ln w="28425" cap="flat" cmpd="sng">
              <a:solidFill>
                <a:srgbClr val="FF0000"/>
              </a:solidFill>
              <a:prstDash val="solid"/>
              <a:round/>
              <a:headEnd type="none" w="sm" len="sm"/>
              <a:tailEnd type="none" w="sm" len="sm"/>
            </a:ln>
          </p:spPr>
          <p:txBody>
            <a:bodyPr spcFirstLastPara="1" wrap="square" lIns="99632" tIns="99632" rIns="99632" bIns="99632" anchor="ctr" anchorCtr="0">
              <a:noAutofit/>
            </a:bodyPr>
            <a:lstStyle/>
            <a:p>
              <a:pPr defTabSz="840791" fontAlgn="auto">
                <a:spcBef>
                  <a:spcPts val="0"/>
                </a:spcBef>
                <a:spcAft>
                  <a:spcPts val="0"/>
                </a:spcAft>
                <a:buClr>
                  <a:srgbClr val="000000"/>
                </a:buClr>
                <a:buSzPts val="1700"/>
              </a:pPr>
              <a:endParaRPr sz="1563" kern="0">
                <a:solidFill>
                  <a:srgbClr val="000000"/>
                </a:solidFill>
                <a:latin typeface="Arial"/>
                <a:ea typeface="Arial"/>
                <a:cs typeface="Arial"/>
                <a:sym typeface="Arial"/>
              </a:endParaRPr>
            </a:p>
          </p:txBody>
        </p:sp>
        <p:cxnSp>
          <p:nvCxnSpPr>
            <p:cNvPr id="437" name="Google Shape;437;g2a3231c6e84_0_1716"/>
            <p:cNvCxnSpPr/>
            <p:nvPr/>
          </p:nvCxnSpPr>
          <p:spPr>
            <a:xfrm rot="10800000">
              <a:off x="7536194" y="6513861"/>
              <a:ext cx="2309700" cy="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438" name="Google Shape;438;g2a3231c6e84_0_1716"/>
            <p:cNvCxnSpPr/>
            <p:nvPr/>
          </p:nvCxnSpPr>
          <p:spPr>
            <a:xfrm rot="5400000">
              <a:off x="8811827" y="4925611"/>
              <a:ext cx="1480800" cy="33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439" name="Google Shape;439;g2a3231c6e84_0_1716"/>
            <p:cNvCxnSpPr/>
            <p:nvPr/>
          </p:nvCxnSpPr>
          <p:spPr>
            <a:xfrm rot="5400000">
              <a:off x="9308337" y="3940252"/>
              <a:ext cx="493800" cy="4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440" name="Google Shape;440;g2a3231c6e84_0_1716"/>
            <p:cNvCxnSpPr/>
            <p:nvPr/>
          </p:nvCxnSpPr>
          <p:spPr>
            <a:xfrm rot="5400000">
              <a:off x="8335788" y="2472425"/>
              <a:ext cx="2447400" cy="4200"/>
            </a:xfrm>
            <a:prstGeom prst="straightConnector1">
              <a:avLst/>
            </a:prstGeom>
            <a:solidFill>
              <a:srgbClr val="00CC99"/>
            </a:solidFill>
            <a:ln w="9525" cap="flat" cmpd="sng">
              <a:solidFill>
                <a:srgbClr val="269D84"/>
              </a:solidFill>
              <a:prstDash val="solid"/>
              <a:round/>
              <a:headEnd type="triangle" w="med" len="med"/>
              <a:tailEnd type="triangle" w="med" len="med"/>
            </a:ln>
          </p:spPr>
        </p:cxnSp>
        <p:cxnSp>
          <p:nvCxnSpPr>
            <p:cNvPr id="441" name="Google Shape;441;g2a3231c6e84_0_1716"/>
            <p:cNvCxnSpPr/>
            <p:nvPr/>
          </p:nvCxnSpPr>
          <p:spPr>
            <a:xfrm rot="5400000">
              <a:off x="8933830" y="6267000"/>
              <a:ext cx="1233900" cy="900"/>
            </a:xfrm>
            <a:prstGeom prst="straightConnector1">
              <a:avLst/>
            </a:prstGeom>
            <a:solidFill>
              <a:srgbClr val="00CC99"/>
            </a:solidFill>
            <a:ln w="9525" cap="flat" cmpd="sng">
              <a:solidFill>
                <a:srgbClr val="269D84"/>
              </a:solidFill>
              <a:prstDash val="solid"/>
              <a:round/>
              <a:headEnd type="triangle" w="med" len="med"/>
              <a:tailEnd type="triangle" w="med" len="med"/>
            </a:ln>
          </p:spPr>
        </p:cxnSp>
      </p:grpSp>
      <p:sp>
        <p:nvSpPr>
          <p:cNvPr id="442" name="Google Shape;442;g2a3231c6e84_0_1716"/>
          <p:cNvSpPr txBox="1"/>
          <p:nvPr/>
        </p:nvSpPr>
        <p:spPr>
          <a:xfrm>
            <a:off x="6820565" y="3066329"/>
            <a:ext cx="435310" cy="348337"/>
          </a:xfrm>
          <a:prstGeom prst="rect">
            <a:avLst/>
          </a:prstGeom>
          <a:noFill/>
          <a:ln>
            <a:noFill/>
          </a:ln>
        </p:spPr>
        <p:txBody>
          <a:bodyPr spcFirstLastPara="1" wrap="square" lIns="84069" tIns="42023" rIns="84069" bIns="42023" anchor="t" anchorCtr="0">
            <a:spAutoFit/>
          </a:bodyPr>
          <a:lstStyle/>
          <a:p>
            <a:pPr defTabSz="840791" fontAlgn="auto">
              <a:spcBef>
                <a:spcPts val="0"/>
              </a:spcBef>
              <a:spcAft>
                <a:spcPts val="0"/>
              </a:spcAft>
              <a:buClr>
                <a:srgbClr val="000000"/>
              </a:buClr>
            </a:pPr>
            <a:endParaRPr sz="1712" kern="0">
              <a:solidFill>
                <a:srgbClr val="000000"/>
              </a:solidFill>
              <a:latin typeface="Calibri"/>
              <a:ea typeface="Calibri"/>
              <a:cs typeface="Calibri"/>
              <a:sym typeface="Calibri"/>
            </a:endParaRPr>
          </a:p>
        </p:txBody>
      </p:sp>
      <p:sp>
        <p:nvSpPr>
          <p:cNvPr id="443" name="Google Shape;443;g2a3231c6e84_0_1716"/>
          <p:cNvSpPr txBox="1"/>
          <p:nvPr/>
        </p:nvSpPr>
        <p:spPr>
          <a:xfrm>
            <a:off x="183425" y="1761529"/>
            <a:ext cx="3094069" cy="3807448"/>
          </a:xfrm>
          <a:prstGeom prst="rect">
            <a:avLst/>
          </a:prstGeom>
          <a:noFill/>
          <a:ln>
            <a:noFill/>
          </a:ln>
        </p:spPr>
        <p:txBody>
          <a:bodyPr spcFirstLastPara="1" wrap="square" lIns="99632" tIns="99632" rIns="99632" bIns="99632" anchor="t" anchorCtr="0">
            <a:noAutofit/>
          </a:bodyPr>
          <a:lstStyle/>
          <a:p>
            <a:pPr algn="just" defTabSz="840791" fontAlgn="auto">
              <a:lnSpc>
                <a:spcPct val="115000"/>
              </a:lnSpc>
              <a:spcBef>
                <a:spcPts val="0"/>
              </a:spcBef>
              <a:spcAft>
                <a:spcPts val="0"/>
              </a:spcAft>
              <a:buClr>
                <a:srgbClr val="000000"/>
              </a:buClr>
            </a:pPr>
            <a:r>
              <a:rPr lang="en-GB" sz="1011" kern="0">
                <a:solidFill>
                  <a:srgbClr val="010101"/>
                </a:solidFill>
                <a:latin typeface="Open Sans"/>
                <a:ea typeface="Open Sans"/>
                <a:cs typeface="Open Sans"/>
                <a:sym typeface="Open Sans"/>
              </a:rPr>
              <a:t>Seniority, 𝝊, is a quantum number introduced to classify the  jj-coupling of nucleons in a  single j shell</a:t>
            </a: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a:solidFill>
                  <a:srgbClr val="010101"/>
                </a:solidFill>
                <a:latin typeface="Open Sans"/>
                <a:ea typeface="Open Sans"/>
                <a:cs typeface="Open Sans"/>
                <a:sym typeface="Open Sans"/>
              </a:rPr>
              <a:t>g</a:t>
            </a:r>
            <a:r>
              <a:rPr lang="en-GB" sz="1011" kern="0" baseline="-25000">
                <a:solidFill>
                  <a:srgbClr val="010101"/>
                </a:solidFill>
                <a:latin typeface="Open Sans"/>
                <a:ea typeface="Open Sans"/>
                <a:cs typeface="Open Sans"/>
                <a:sym typeface="Open Sans"/>
              </a:rPr>
              <a:t>9/2</a:t>
            </a:r>
            <a:r>
              <a:rPr lang="en-GB" sz="1011" kern="0">
                <a:solidFill>
                  <a:srgbClr val="010101"/>
                </a:solidFill>
                <a:latin typeface="Open Sans"/>
                <a:ea typeface="Open Sans"/>
                <a:cs typeface="Open Sans"/>
                <a:sym typeface="Open Sans"/>
              </a:rPr>
              <a:t> is the first shell in which seniority might not be conserved [1], but it can be preserved for a subset of solvable eigenstates (partial dynamical symmetry) [2]</a:t>
            </a: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a:solidFill>
                  <a:srgbClr val="010101"/>
                </a:solidFill>
                <a:latin typeface="Open Sans"/>
                <a:ea typeface="Open Sans"/>
                <a:cs typeface="Open Sans"/>
                <a:sym typeface="Open Sans"/>
              </a:rPr>
              <a:t>Effective two-body interaction is different in the g</a:t>
            </a:r>
            <a:r>
              <a:rPr lang="en-GB" sz="1011" kern="0" baseline="-25000">
                <a:solidFill>
                  <a:srgbClr val="010101"/>
                </a:solidFill>
                <a:latin typeface="Open Sans"/>
                <a:ea typeface="Open Sans"/>
                <a:cs typeface="Open Sans"/>
                <a:sym typeface="Open Sans"/>
              </a:rPr>
              <a:t>9/2</a:t>
            </a:r>
            <a:r>
              <a:rPr lang="en-GB" sz="1011" kern="0">
                <a:solidFill>
                  <a:srgbClr val="010101"/>
                </a:solidFill>
                <a:latin typeface="Open Sans"/>
                <a:ea typeface="Open Sans"/>
                <a:cs typeface="Open Sans"/>
                <a:sym typeface="Open Sans"/>
              </a:rPr>
              <a:t> near </a:t>
            </a:r>
            <a:r>
              <a:rPr lang="en-GB" sz="1011" kern="0" baseline="30000">
                <a:solidFill>
                  <a:srgbClr val="010101"/>
                </a:solidFill>
                <a:latin typeface="Open Sans"/>
                <a:ea typeface="Open Sans"/>
                <a:cs typeface="Open Sans"/>
                <a:sym typeface="Open Sans"/>
              </a:rPr>
              <a:t>100</a:t>
            </a:r>
            <a:r>
              <a:rPr lang="en-GB" sz="1011" kern="0">
                <a:solidFill>
                  <a:srgbClr val="010101"/>
                </a:solidFill>
                <a:latin typeface="Open Sans"/>
                <a:ea typeface="Open Sans"/>
                <a:cs typeface="Open Sans"/>
                <a:sym typeface="Open Sans"/>
              </a:rPr>
              <a:t>Sn and  </a:t>
            </a:r>
            <a:r>
              <a:rPr lang="en-GB" sz="1011" kern="0" baseline="30000">
                <a:solidFill>
                  <a:srgbClr val="010101"/>
                </a:solidFill>
                <a:latin typeface="Open Sans"/>
                <a:ea typeface="Open Sans"/>
                <a:cs typeface="Open Sans"/>
                <a:sym typeface="Open Sans"/>
              </a:rPr>
              <a:t>78</a:t>
            </a:r>
            <a:r>
              <a:rPr lang="en-GB" sz="1011" kern="0">
                <a:solidFill>
                  <a:srgbClr val="010101"/>
                </a:solidFill>
                <a:latin typeface="Open Sans"/>
                <a:ea typeface="Open Sans"/>
                <a:cs typeface="Open Sans"/>
                <a:sym typeface="Open Sans"/>
              </a:rPr>
              <a:t>Ni [3]. </a:t>
            </a: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endParaRPr sz="1011" kern="0">
              <a:solidFill>
                <a:srgbClr val="010101"/>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a:solidFill>
                  <a:srgbClr val="010101"/>
                </a:solidFill>
                <a:latin typeface="Open Sans"/>
                <a:ea typeface="Open Sans"/>
                <a:cs typeface="Open Sans"/>
                <a:sym typeface="Open Sans"/>
              </a:rPr>
              <a:t>In particular for nuclei far from the stability relevant for the nucleosynthesis, calculations using a simple single-shell g</a:t>
            </a:r>
            <a:r>
              <a:rPr lang="en-GB" sz="1011" kern="0" baseline="-25000">
                <a:solidFill>
                  <a:srgbClr val="010101"/>
                </a:solidFill>
                <a:latin typeface="Open Sans"/>
                <a:ea typeface="Open Sans"/>
                <a:cs typeface="Open Sans"/>
                <a:sym typeface="Open Sans"/>
              </a:rPr>
              <a:t>9/2</a:t>
            </a:r>
            <a:r>
              <a:rPr lang="en-GB" sz="1011" kern="0">
                <a:solidFill>
                  <a:srgbClr val="010101"/>
                </a:solidFill>
                <a:latin typeface="Open Sans"/>
                <a:ea typeface="Open Sans"/>
                <a:cs typeface="Open Sans"/>
                <a:sym typeface="Open Sans"/>
              </a:rPr>
              <a:t> model suggest that seniority is not conserved [2]</a:t>
            </a:r>
            <a:endParaRPr sz="1011" kern="0">
              <a:solidFill>
                <a:srgbClr val="010101"/>
              </a:solidFill>
              <a:latin typeface="Open Sans"/>
              <a:ea typeface="Open Sans"/>
              <a:cs typeface="Open Sans"/>
              <a:sym typeface="Open Sans"/>
            </a:endParaRPr>
          </a:p>
          <a:p>
            <a:pPr marL="420395" algn="just" defTabSz="840791" fontAlgn="auto">
              <a:lnSpc>
                <a:spcPct val="115000"/>
              </a:lnSpc>
              <a:spcBef>
                <a:spcPts val="0"/>
              </a:spcBef>
              <a:spcAft>
                <a:spcPts val="0"/>
              </a:spcAft>
              <a:buClr>
                <a:srgbClr val="000000"/>
              </a:buClr>
            </a:pPr>
            <a:endParaRPr sz="1011" kern="0">
              <a:solidFill>
                <a:srgbClr val="000000"/>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pPr>
            <a:r>
              <a:rPr lang="en-GB" sz="1011" kern="0">
                <a:solidFill>
                  <a:srgbClr val="010101"/>
                </a:solidFill>
                <a:latin typeface="Open Sans"/>
                <a:ea typeface="Open Sans"/>
                <a:cs typeface="Open Sans"/>
                <a:sym typeface="Open Sans"/>
              </a:rPr>
              <a:t>Combination of </a:t>
            </a:r>
            <a:r>
              <a:rPr lang="en-GB" sz="1011" b="1" kern="0">
                <a:solidFill>
                  <a:srgbClr val="010101"/>
                </a:solidFill>
                <a:latin typeface="Open Sans"/>
                <a:ea typeface="Open Sans"/>
                <a:cs typeface="Open Sans"/>
                <a:sym typeface="Open Sans"/>
              </a:rPr>
              <a:t>extensive lifetimes information </a:t>
            </a:r>
            <a:r>
              <a:rPr lang="en-GB" sz="1011" kern="0">
                <a:solidFill>
                  <a:srgbClr val="010101"/>
                </a:solidFill>
                <a:latin typeface="Open Sans"/>
                <a:ea typeface="Open Sans"/>
                <a:cs typeface="Open Sans"/>
                <a:sym typeface="Open Sans"/>
              </a:rPr>
              <a:t>and </a:t>
            </a:r>
            <a:r>
              <a:rPr lang="en-GB" sz="1011" b="1" kern="0">
                <a:solidFill>
                  <a:srgbClr val="010101"/>
                </a:solidFill>
                <a:latin typeface="Open Sans"/>
                <a:ea typeface="Open Sans"/>
                <a:cs typeface="Open Sans"/>
                <a:sym typeface="Open Sans"/>
              </a:rPr>
              <a:t>shell model calculations, using a realistic interaction in a large model space</a:t>
            </a:r>
            <a:r>
              <a:rPr lang="en-GB" sz="1011" kern="0">
                <a:solidFill>
                  <a:srgbClr val="010101"/>
                </a:solidFill>
                <a:latin typeface="Open Sans"/>
                <a:ea typeface="Open Sans"/>
                <a:cs typeface="Open Sans"/>
                <a:sym typeface="Open Sans"/>
              </a:rPr>
              <a:t>, is needed to understand the extent of the seniority conservation in real nuclei.</a:t>
            </a:r>
            <a:endParaRPr sz="1011" kern="0">
              <a:solidFill>
                <a:srgbClr val="000000"/>
              </a:solidFill>
              <a:latin typeface="Open Sans"/>
              <a:ea typeface="Open Sans"/>
              <a:cs typeface="Open Sans"/>
              <a:sym typeface="Open Sans"/>
            </a:endParaRPr>
          </a:p>
          <a:p>
            <a:pPr marL="502139" algn="just" defTabSz="840791" fontAlgn="auto">
              <a:lnSpc>
                <a:spcPct val="115000"/>
              </a:lnSpc>
              <a:spcBef>
                <a:spcPts val="0"/>
              </a:spcBef>
              <a:spcAft>
                <a:spcPts val="0"/>
              </a:spcAft>
              <a:buClr>
                <a:srgbClr val="000000"/>
              </a:buClr>
            </a:pPr>
            <a:endParaRPr sz="1011" kern="0">
              <a:solidFill>
                <a:srgbClr val="000000"/>
              </a:solidFill>
              <a:latin typeface="Open Sans"/>
              <a:ea typeface="Open Sans"/>
              <a:cs typeface="Open Sans"/>
              <a:sym typeface="Open Sans"/>
            </a:endParaRPr>
          </a:p>
          <a:p>
            <a:pPr algn="just" defTabSz="840791" fontAlgn="auto">
              <a:lnSpc>
                <a:spcPct val="115000"/>
              </a:lnSpc>
              <a:spcBef>
                <a:spcPts val="0"/>
              </a:spcBef>
              <a:spcAft>
                <a:spcPts val="0"/>
              </a:spcAft>
              <a:buClr>
                <a:srgbClr val="000000"/>
              </a:buClr>
              <a:buSzPts val="2100"/>
            </a:pPr>
            <a:endParaRPr sz="1011" kern="0">
              <a:solidFill>
                <a:srgbClr val="010101"/>
              </a:solidFill>
              <a:latin typeface="Open Sans"/>
              <a:ea typeface="Open Sans"/>
              <a:cs typeface="Open Sans"/>
              <a:sym typeface="Open Sans"/>
            </a:endParaRPr>
          </a:p>
          <a:p>
            <a:pPr marL="186842" indent="-58388" algn="just" defTabSz="840791" fontAlgn="auto">
              <a:lnSpc>
                <a:spcPct val="115000"/>
              </a:lnSpc>
              <a:spcBef>
                <a:spcPts val="0"/>
              </a:spcBef>
              <a:spcAft>
                <a:spcPts val="0"/>
              </a:spcAft>
              <a:buClr>
                <a:srgbClr val="000000"/>
              </a:buClr>
              <a:buSzPts val="2100"/>
            </a:pPr>
            <a:endParaRPr sz="1011" kern="0">
              <a:solidFill>
                <a:srgbClr val="010101"/>
              </a:solidFill>
              <a:latin typeface="Open Sans"/>
              <a:ea typeface="Open Sans"/>
              <a:cs typeface="Open Sans"/>
              <a:sym typeface="Open Sans"/>
            </a:endParaRPr>
          </a:p>
          <a:p>
            <a:pPr marL="186842" indent="-58388" algn="just" defTabSz="840791" fontAlgn="auto">
              <a:lnSpc>
                <a:spcPct val="115000"/>
              </a:lnSpc>
              <a:spcBef>
                <a:spcPts val="0"/>
              </a:spcBef>
              <a:spcAft>
                <a:spcPts val="0"/>
              </a:spcAft>
              <a:buClr>
                <a:srgbClr val="000000"/>
              </a:buClr>
              <a:buSzPts val="2100"/>
            </a:pPr>
            <a:endParaRPr sz="1011" kern="0">
              <a:solidFill>
                <a:srgbClr val="010101"/>
              </a:solidFill>
              <a:latin typeface="Open Sans"/>
              <a:ea typeface="Open Sans"/>
              <a:cs typeface="Open Sans"/>
              <a:sym typeface="Open Sans"/>
            </a:endParaRPr>
          </a:p>
        </p:txBody>
      </p:sp>
      <p:sp>
        <p:nvSpPr>
          <p:cNvPr id="444" name="Google Shape;444;g2a3231c6e84_0_1716"/>
          <p:cNvSpPr/>
          <p:nvPr/>
        </p:nvSpPr>
        <p:spPr>
          <a:xfrm>
            <a:off x="8147202" y="865930"/>
            <a:ext cx="882207" cy="352828"/>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N=50</a:t>
            </a:r>
            <a:endParaRPr sz="1563" kern="0">
              <a:solidFill>
                <a:srgbClr val="000000"/>
              </a:solidFill>
              <a:latin typeface="Arial"/>
              <a:ea typeface="Arial"/>
              <a:cs typeface="Arial"/>
              <a:sym typeface="Arial"/>
            </a:endParaRPr>
          </a:p>
        </p:txBody>
      </p:sp>
      <p:sp>
        <p:nvSpPr>
          <p:cNvPr id="445" name="Google Shape;445;g2a3231c6e84_0_1716"/>
          <p:cNvSpPr/>
          <p:nvPr/>
        </p:nvSpPr>
        <p:spPr>
          <a:xfrm>
            <a:off x="3269089" y="1315145"/>
            <a:ext cx="560276" cy="289379"/>
          </a:xfrm>
          <a:prstGeom prst="rect">
            <a:avLst/>
          </a:prstGeom>
          <a:solidFill>
            <a:schemeClr val="lt1"/>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46" name="Google Shape;446;g2a3231c6e84_0_1716"/>
          <p:cNvSpPr/>
          <p:nvPr/>
        </p:nvSpPr>
        <p:spPr>
          <a:xfrm>
            <a:off x="1640930" y="6949149"/>
            <a:ext cx="110621" cy="105379"/>
          </a:xfrm>
          <a:prstGeom prst="rect">
            <a:avLst/>
          </a:prstGeom>
          <a:no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47" name="Google Shape;447;g2a3231c6e84_0_1716"/>
          <p:cNvSpPr/>
          <p:nvPr/>
        </p:nvSpPr>
        <p:spPr>
          <a:xfrm>
            <a:off x="2051687" y="5383808"/>
            <a:ext cx="57379" cy="57931"/>
          </a:xfrm>
          <a:prstGeom prst="ellipse">
            <a:avLst/>
          </a:prstGeom>
          <a:solidFill>
            <a:schemeClr val="lt1"/>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48" name="Google Shape;448;g2a3231c6e84_0_1716"/>
          <p:cNvSpPr/>
          <p:nvPr/>
        </p:nvSpPr>
        <p:spPr>
          <a:xfrm>
            <a:off x="216000" y="5871586"/>
            <a:ext cx="3917793" cy="482759"/>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7F7F7F"/>
              </a:buClr>
              <a:buSzPts val="1200"/>
            </a:pPr>
            <a:r>
              <a:rPr lang="en-GB" sz="1103" kern="0">
                <a:solidFill>
                  <a:srgbClr val="000000"/>
                </a:solidFill>
                <a:latin typeface="Calibri"/>
                <a:ea typeface="Calibri"/>
                <a:cs typeface="Calibri"/>
                <a:sym typeface="Calibri"/>
              </a:rPr>
              <a:t>[1] A. Escuderos and L. Zamick. Phys. Rev. C, 73(044302), 2006 </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r>
              <a:rPr lang="en-GB" sz="1103" kern="0">
                <a:solidFill>
                  <a:srgbClr val="000000"/>
                </a:solidFill>
                <a:latin typeface="Calibri"/>
                <a:ea typeface="Calibri"/>
                <a:cs typeface="Calibri"/>
                <a:sym typeface="Calibri"/>
              </a:rPr>
              <a:t>[2] P. Van Isacker, Int. Jour. Mod. Phys. E 20 (2012) 191</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endParaRPr sz="1563" kern="0">
              <a:solidFill>
                <a:srgbClr val="000000"/>
              </a:solidFill>
              <a:latin typeface="Arial"/>
              <a:ea typeface="Arial"/>
              <a:cs typeface="Arial"/>
              <a:sym typeface="Arial"/>
            </a:endParaRPr>
          </a:p>
        </p:txBody>
      </p:sp>
      <p:sp>
        <p:nvSpPr>
          <p:cNvPr id="450" name="Google Shape;450;g2a3231c6e84_0_1716"/>
          <p:cNvSpPr/>
          <p:nvPr/>
        </p:nvSpPr>
        <p:spPr>
          <a:xfrm>
            <a:off x="3724254" y="1480173"/>
            <a:ext cx="4508966" cy="675586"/>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N=50 isotones R.M. Pérez-Vidal et al. PRL 2022</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Z=28 isotopes T. Marchi et al PRL 2014,  K. Kolos et al PRL 2016,  C.J. Chiara et al PRC 2015, A.I. Morales et al. PRL 2018, M. Sawicka et al PRC 2003, A.I. Morales et al. PRC 2016 </a:t>
            </a:r>
            <a:endParaRPr sz="1563" kern="0">
              <a:solidFill>
                <a:srgbClr val="000000"/>
              </a:solidFill>
              <a:latin typeface="Arial"/>
              <a:cs typeface="Arial"/>
              <a:sym typeface="Arial"/>
            </a:endParaRPr>
          </a:p>
          <a:p>
            <a:pPr defTabSz="840791" fontAlgn="auto">
              <a:spcBef>
                <a:spcPts val="0"/>
              </a:spcBef>
              <a:spcAft>
                <a:spcPts val="0"/>
              </a:spcAft>
              <a:buClr>
                <a:srgbClr val="7F7F7F"/>
              </a:buClr>
              <a:buSzPts val="1200"/>
            </a:pPr>
            <a:endParaRPr sz="828" kern="0">
              <a:solidFill>
                <a:srgbClr val="000000"/>
              </a:solidFill>
              <a:latin typeface="Calibri"/>
              <a:ea typeface="Calibri"/>
              <a:cs typeface="Calibri"/>
              <a:sym typeface="Calibri"/>
            </a:endParaRPr>
          </a:p>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 </a:t>
            </a:r>
            <a:endParaRPr sz="828" kern="0">
              <a:solidFill>
                <a:srgbClr val="000000"/>
              </a:solidFill>
              <a:latin typeface="Calibri"/>
              <a:ea typeface="Calibri"/>
              <a:cs typeface="Calibri"/>
              <a:sym typeface="Calibri"/>
            </a:endParaRPr>
          </a:p>
          <a:p>
            <a:pPr defTabSz="840791" fontAlgn="auto">
              <a:spcBef>
                <a:spcPts val="0"/>
              </a:spcBef>
              <a:spcAft>
                <a:spcPts val="0"/>
              </a:spcAft>
              <a:buClr>
                <a:srgbClr val="7F7F7F"/>
              </a:buClr>
              <a:buSzPts val="1200"/>
            </a:pPr>
            <a:endParaRPr sz="828" kern="0">
              <a:solidFill>
                <a:srgbClr val="000000"/>
              </a:solidFill>
              <a:latin typeface="Calibri"/>
              <a:ea typeface="Calibri"/>
              <a:cs typeface="Calibri"/>
              <a:sym typeface="Calibri"/>
            </a:endParaRPr>
          </a:p>
        </p:txBody>
      </p:sp>
      <p:sp>
        <p:nvSpPr>
          <p:cNvPr id="451" name="Google Shape;451;g2a3231c6e84_0_1716"/>
          <p:cNvSpPr txBox="1"/>
          <p:nvPr/>
        </p:nvSpPr>
        <p:spPr>
          <a:xfrm>
            <a:off x="3709864" y="2000798"/>
            <a:ext cx="5026207" cy="482779"/>
          </a:xfrm>
          <a:prstGeom prst="rect">
            <a:avLst/>
          </a:prstGeom>
          <a:noFill/>
          <a:ln>
            <a:noFill/>
          </a:ln>
        </p:spPr>
        <p:txBody>
          <a:bodyPr spcFirstLastPara="1" wrap="square" lIns="99632" tIns="49793" rIns="99632" bIns="49793" anchor="t" anchorCtr="0">
            <a:spAutoFit/>
          </a:bodyPr>
          <a:lstStyle/>
          <a:p>
            <a:pPr defTabSz="840791" fontAlgn="auto">
              <a:spcBef>
                <a:spcPts val="0"/>
              </a:spcBef>
              <a:spcAft>
                <a:spcPts val="0"/>
              </a:spcAft>
              <a:buClr>
                <a:srgbClr val="7F7F7F"/>
              </a:buClr>
              <a:buSzPts val="1200"/>
            </a:pPr>
            <a:r>
              <a:rPr lang="en-GB" sz="828" kern="0">
                <a:solidFill>
                  <a:srgbClr val="000000"/>
                </a:solidFill>
                <a:latin typeface="Calibri"/>
                <a:ea typeface="Calibri"/>
                <a:cs typeface="Calibri"/>
                <a:sym typeface="Calibri"/>
              </a:rPr>
              <a:t>Shell model calculations for the Z=28 isotopes (N=50 isotones) performed in the   0f5/2, 1p3/2, 1p1/2, and 0g9/2 neutron (proton) model space and with the neutron (proton) effective charge derived from microscopic calculations. </a:t>
            </a:r>
            <a:r>
              <a:rPr lang="en-GB" sz="828" b="1" kern="0">
                <a:solidFill>
                  <a:srgbClr val="000000"/>
                </a:solidFill>
                <a:latin typeface="Calibri"/>
                <a:ea typeface="Calibri"/>
                <a:cs typeface="Calibri"/>
                <a:sym typeface="Calibri"/>
              </a:rPr>
              <a:t>A. Gargano and G. di Gregorio  Private communication</a:t>
            </a:r>
            <a:endParaRPr sz="1563" kern="0">
              <a:solidFill>
                <a:srgbClr val="000000"/>
              </a:solidFill>
              <a:latin typeface="Arial"/>
              <a:cs typeface="Arial"/>
              <a:sym typeface="Arial"/>
            </a:endParaRPr>
          </a:p>
        </p:txBody>
      </p:sp>
      <p:grpSp>
        <p:nvGrpSpPr>
          <p:cNvPr id="452" name="Google Shape;452;g2a3231c6e84_0_1716"/>
          <p:cNvGrpSpPr/>
          <p:nvPr/>
        </p:nvGrpSpPr>
        <p:grpSpPr>
          <a:xfrm>
            <a:off x="3460034" y="1718637"/>
            <a:ext cx="243697" cy="543434"/>
            <a:chOff x="322643" y="4260704"/>
            <a:chExt cx="243697" cy="428188"/>
          </a:xfrm>
        </p:grpSpPr>
        <p:sp>
          <p:nvSpPr>
            <p:cNvPr id="453" name="Google Shape;453;g2a3231c6e84_0_1716"/>
            <p:cNvSpPr/>
            <p:nvPr/>
          </p:nvSpPr>
          <p:spPr>
            <a:xfrm>
              <a:off x="401136" y="4260704"/>
              <a:ext cx="86400" cy="84900"/>
            </a:xfrm>
            <a:prstGeom prst="ellipse">
              <a:avLst/>
            </a:prstGeom>
            <a:noFill/>
            <a:ln w="12700" cap="flat" cmpd="sng">
              <a:solidFill>
                <a:srgbClr val="010101"/>
              </a:solidFill>
              <a:prstDash val="solid"/>
              <a:round/>
              <a:headEnd type="none" w="sm" len="sm"/>
              <a:tailEnd type="none" w="sm" len="sm"/>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cxnSp>
          <p:nvCxnSpPr>
            <p:cNvPr id="454" name="Google Shape;454;g2a3231c6e84_0_1716"/>
            <p:cNvCxnSpPr/>
            <p:nvPr/>
          </p:nvCxnSpPr>
          <p:spPr>
            <a:xfrm>
              <a:off x="322643" y="4688892"/>
              <a:ext cx="243000" cy="0"/>
            </a:xfrm>
            <a:prstGeom prst="straightConnector1">
              <a:avLst/>
            </a:prstGeom>
            <a:noFill/>
            <a:ln w="12700" cap="flat" cmpd="sng">
              <a:solidFill>
                <a:srgbClr val="008B00"/>
              </a:solidFill>
              <a:prstDash val="solid"/>
              <a:round/>
              <a:headEnd type="none" w="sm" len="sm"/>
              <a:tailEnd type="none" w="sm" len="sm"/>
            </a:ln>
          </p:spPr>
        </p:cxnSp>
        <p:cxnSp>
          <p:nvCxnSpPr>
            <p:cNvPr id="455" name="Google Shape;455;g2a3231c6e84_0_1716"/>
            <p:cNvCxnSpPr/>
            <p:nvPr/>
          </p:nvCxnSpPr>
          <p:spPr>
            <a:xfrm>
              <a:off x="323340" y="4300802"/>
              <a:ext cx="243000" cy="0"/>
            </a:xfrm>
            <a:prstGeom prst="straightConnector1">
              <a:avLst/>
            </a:prstGeom>
            <a:noFill/>
            <a:ln w="12700" cap="flat" cmpd="sng">
              <a:solidFill>
                <a:srgbClr val="010101"/>
              </a:solidFill>
              <a:prstDash val="solid"/>
              <a:round/>
              <a:headEnd type="none" w="sm" len="sm"/>
              <a:tailEnd type="none" w="sm" len="sm"/>
            </a:ln>
          </p:spPr>
        </p:cxnSp>
      </p:grpSp>
      <p:sp>
        <p:nvSpPr>
          <p:cNvPr id="456" name="Google Shape;456;g2a3231c6e84_0_1716"/>
          <p:cNvSpPr/>
          <p:nvPr/>
        </p:nvSpPr>
        <p:spPr>
          <a:xfrm>
            <a:off x="0" y="164954"/>
            <a:ext cx="9144000" cy="1015448"/>
          </a:xfrm>
          <a:prstGeom prst="rect">
            <a:avLst/>
          </a:prstGeom>
          <a:solidFill>
            <a:srgbClr val="0033CC"/>
          </a:solidFill>
          <a:ln>
            <a:noFill/>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Exploring the seniority symmetry in </a:t>
            </a:r>
            <a:endParaRPr sz="3200" b="1" kern="0" dirty="0">
              <a:solidFill>
                <a:srgbClr val="FFFF00"/>
              </a:solidFill>
              <a:latin typeface="Calibri"/>
              <a:ea typeface="Calibri"/>
              <a:cs typeface="Calibri"/>
              <a:sym typeface="Calibri"/>
            </a:endParaRPr>
          </a:p>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g</a:t>
            </a:r>
            <a:r>
              <a:rPr lang="en-GB" sz="3200" b="1" kern="0" baseline="-25000" dirty="0">
                <a:solidFill>
                  <a:srgbClr val="FFFF00"/>
                </a:solidFill>
                <a:latin typeface="Calibri"/>
                <a:ea typeface="Calibri"/>
                <a:cs typeface="Calibri"/>
                <a:sym typeface="Calibri"/>
              </a:rPr>
              <a:t>9/2</a:t>
            </a:r>
            <a:r>
              <a:rPr lang="en-GB" sz="3200" b="1" kern="0" dirty="0">
                <a:solidFill>
                  <a:srgbClr val="FFFF00"/>
                </a:solidFill>
                <a:latin typeface="Calibri"/>
                <a:ea typeface="Calibri"/>
                <a:cs typeface="Calibri"/>
                <a:sym typeface="Calibri"/>
              </a:rPr>
              <a:t> nuclei far from stability</a:t>
            </a:r>
            <a:endParaRPr sz="3200" kern="0" dirty="0">
              <a:solidFill>
                <a:srgbClr val="FFFF00"/>
              </a:solidFill>
              <a:latin typeface="Calibri"/>
              <a:ea typeface="Calibri"/>
              <a:cs typeface="Calibri"/>
              <a:sym typeface="Calibri"/>
            </a:endParaRPr>
          </a:p>
        </p:txBody>
      </p:sp>
      <p:grpSp>
        <p:nvGrpSpPr>
          <p:cNvPr id="457" name="Google Shape;457;g2a3231c6e84_0_1716"/>
          <p:cNvGrpSpPr/>
          <p:nvPr/>
        </p:nvGrpSpPr>
        <p:grpSpPr>
          <a:xfrm>
            <a:off x="3557888" y="2808877"/>
            <a:ext cx="5026371" cy="2843194"/>
            <a:chOff x="1686560" y="903717"/>
            <a:chExt cx="5770882" cy="3232592"/>
          </a:xfrm>
        </p:grpSpPr>
        <p:pic>
          <p:nvPicPr>
            <p:cNvPr id="458" name="Google Shape;458;g2a3231c6e84_0_1716" descr="Gráfico, Gráfico de líneas&#10;&#10;Descripción generada automáticamente"/>
            <p:cNvPicPr preferRelativeResize="0"/>
            <p:nvPr/>
          </p:nvPicPr>
          <p:blipFill rotWithShape="1">
            <a:blip r:embed="rId4">
              <a:alphaModFix/>
            </a:blip>
            <a:srcRect/>
            <a:stretch/>
          </p:blipFill>
          <p:spPr>
            <a:xfrm>
              <a:off x="1694815" y="2813604"/>
              <a:ext cx="5762627" cy="1322704"/>
            </a:xfrm>
            <a:prstGeom prst="rect">
              <a:avLst/>
            </a:prstGeom>
            <a:noFill/>
            <a:ln>
              <a:noFill/>
            </a:ln>
          </p:spPr>
        </p:pic>
        <p:pic>
          <p:nvPicPr>
            <p:cNvPr id="459" name="Google Shape;459;g2a3231c6e84_0_1716" descr="Gráfico, Gráfico de líneas&#10;&#10;Descripción generada automáticamente"/>
            <p:cNvPicPr preferRelativeResize="0"/>
            <p:nvPr/>
          </p:nvPicPr>
          <p:blipFill rotWithShape="1">
            <a:blip r:embed="rId5">
              <a:alphaModFix/>
            </a:blip>
            <a:srcRect/>
            <a:stretch/>
          </p:blipFill>
          <p:spPr>
            <a:xfrm>
              <a:off x="1686560" y="903717"/>
              <a:ext cx="5762627" cy="1325880"/>
            </a:xfrm>
            <a:prstGeom prst="rect">
              <a:avLst/>
            </a:prstGeom>
            <a:noFill/>
            <a:ln>
              <a:noFill/>
            </a:ln>
          </p:spPr>
        </p:pic>
      </p:grpSp>
      <p:grpSp>
        <p:nvGrpSpPr>
          <p:cNvPr id="460" name="Google Shape;460;g2a3231c6e84_0_1716"/>
          <p:cNvGrpSpPr/>
          <p:nvPr/>
        </p:nvGrpSpPr>
        <p:grpSpPr>
          <a:xfrm>
            <a:off x="3205933" y="2404662"/>
            <a:ext cx="5427640" cy="2869747"/>
            <a:chOff x="3486451" y="2435682"/>
            <a:chExt cx="5902559" cy="3120850"/>
          </a:xfrm>
        </p:grpSpPr>
        <p:sp>
          <p:nvSpPr>
            <p:cNvPr id="461" name="Google Shape;461;g2a3231c6e84_0_1716"/>
            <p:cNvSpPr txBox="1"/>
            <p:nvPr/>
          </p:nvSpPr>
          <p:spPr>
            <a:xfrm>
              <a:off x="4537761" y="4700321"/>
              <a:ext cx="7035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kern="0">
                  <a:solidFill>
                    <a:srgbClr val="000000"/>
                  </a:solidFill>
                  <a:latin typeface="Open Sans"/>
                  <a:ea typeface="Open Sans"/>
                  <a:cs typeface="Open Sans"/>
                  <a:sym typeface="Open Sans"/>
                </a:rPr>
                <a:t>Δ𝝊≈ 2 </a:t>
              </a:r>
              <a:endParaRPr sz="1103" kern="0">
                <a:solidFill>
                  <a:srgbClr val="000000"/>
                </a:solidFill>
                <a:latin typeface="Open Sans"/>
                <a:ea typeface="Open Sans"/>
                <a:cs typeface="Open Sans"/>
                <a:sym typeface="Open Sans"/>
              </a:endParaRPr>
            </a:p>
          </p:txBody>
        </p:sp>
        <p:sp>
          <p:nvSpPr>
            <p:cNvPr id="462" name="Google Shape;462;g2a3231c6e84_0_1716"/>
            <p:cNvSpPr txBox="1"/>
            <p:nvPr/>
          </p:nvSpPr>
          <p:spPr>
            <a:xfrm>
              <a:off x="5751000" y="4757350"/>
              <a:ext cx="108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b="1" kern="0">
                  <a:solidFill>
                    <a:srgbClr val="FD3413"/>
                  </a:solidFill>
                  <a:latin typeface="Open Sans"/>
                  <a:ea typeface="Open Sans"/>
                  <a:cs typeface="Open Sans"/>
                  <a:sym typeface="Open Sans"/>
                </a:rPr>
                <a:t>Δ𝝊≈0,2</a:t>
              </a:r>
              <a:r>
                <a:rPr lang="en-GB" sz="1103" b="1" kern="0">
                  <a:solidFill>
                    <a:srgbClr val="FF0000"/>
                  </a:solidFill>
                  <a:latin typeface="Open Sans"/>
                  <a:ea typeface="Open Sans"/>
                  <a:cs typeface="Open Sans"/>
                  <a:sym typeface="Open Sans"/>
                </a:rPr>
                <a:t>? </a:t>
              </a:r>
              <a:endParaRPr sz="1103" b="1" kern="0">
                <a:solidFill>
                  <a:srgbClr val="FF0000"/>
                </a:solidFill>
                <a:latin typeface="Open Sans"/>
                <a:ea typeface="Open Sans"/>
                <a:cs typeface="Open Sans"/>
                <a:sym typeface="Open Sans"/>
              </a:endParaRPr>
            </a:p>
          </p:txBody>
        </p:sp>
        <p:sp>
          <p:nvSpPr>
            <p:cNvPr id="463" name="Google Shape;463;g2a3231c6e84_0_1716"/>
            <p:cNvSpPr txBox="1"/>
            <p:nvPr/>
          </p:nvSpPr>
          <p:spPr>
            <a:xfrm>
              <a:off x="7093526" y="4758200"/>
              <a:ext cx="108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b="1" kern="0">
                  <a:solidFill>
                    <a:srgbClr val="FD3413"/>
                  </a:solidFill>
                  <a:latin typeface="Open Sans"/>
                  <a:ea typeface="Open Sans"/>
                  <a:cs typeface="Open Sans"/>
                  <a:sym typeface="Open Sans"/>
                </a:rPr>
                <a:t>Δ𝝊≈0,</a:t>
              </a:r>
              <a:r>
                <a:rPr lang="en-GB" sz="1103" b="1" kern="0">
                  <a:solidFill>
                    <a:srgbClr val="FF0000"/>
                  </a:solidFill>
                  <a:latin typeface="Open Sans"/>
                  <a:ea typeface="Open Sans"/>
                  <a:cs typeface="Open Sans"/>
                  <a:sym typeface="Open Sans"/>
                </a:rPr>
                <a:t>2? </a:t>
              </a:r>
              <a:endParaRPr sz="1103" b="1" kern="0">
                <a:solidFill>
                  <a:srgbClr val="FF0000"/>
                </a:solidFill>
                <a:latin typeface="Open Sans"/>
                <a:ea typeface="Open Sans"/>
                <a:cs typeface="Open Sans"/>
                <a:sym typeface="Open Sans"/>
              </a:endParaRPr>
            </a:p>
          </p:txBody>
        </p:sp>
        <p:sp>
          <p:nvSpPr>
            <p:cNvPr id="464" name="Google Shape;464;g2a3231c6e84_0_1716"/>
            <p:cNvSpPr txBox="1"/>
            <p:nvPr/>
          </p:nvSpPr>
          <p:spPr>
            <a:xfrm>
              <a:off x="8574810" y="4758622"/>
              <a:ext cx="814200" cy="493200"/>
            </a:xfrm>
            <a:prstGeom prst="rect">
              <a:avLst/>
            </a:prstGeom>
            <a:noFill/>
            <a:ln>
              <a:noFill/>
            </a:ln>
          </p:spPr>
          <p:txBody>
            <a:bodyPr spcFirstLastPara="1" wrap="square" lIns="99632" tIns="99632" rIns="99632" bIns="99632" anchor="t" anchorCtr="0">
              <a:noAutofit/>
            </a:bodyPr>
            <a:lstStyle/>
            <a:p>
              <a:pPr defTabSz="840791" fontAlgn="auto">
                <a:lnSpc>
                  <a:spcPct val="115000"/>
                </a:lnSpc>
                <a:spcBef>
                  <a:spcPts val="0"/>
                </a:spcBef>
                <a:spcAft>
                  <a:spcPts val="0"/>
                </a:spcAft>
                <a:buClr>
                  <a:srgbClr val="000000"/>
                </a:buClr>
                <a:buSzPts val="12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465" name="Google Shape;465;g2a3231c6e84_0_1716"/>
            <p:cNvSpPr/>
            <p:nvPr/>
          </p:nvSpPr>
          <p:spPr>
            <a:xfrm rot="-5400000">
              <a:off x="3028801" y="4796482"/>
              <a:ext cx="1217700" cy="3024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287" kern="0">
                  <a:solidFill>
                    <a:srgbClr val="FF0000"/>
                  </a:solidFill>
                  <a:latin typeface="Open Sans"/>
                  <a:ea typeface="Open Sans"/>
                  <a:cs typeface="Open Sans"/>
                  <a:sym typeface="Open Sans"/>
                </a:rPr>
                <a:t>Z=28</a:t>
              </a:r>
              <a:endParaRPr sz="1287" kern="0">
                <a:solidFill>
                  <a:srgbClr val="000000"/>
                </a:solidFill>
                <a:latin typeface="Open Sans"/>
                <a:ea typeface="Open Sans"/>
                <a:cs typeface="Open Sans"/>
                <a:sym typeface="Open Sans"/>
              </a:endParaRPr>
            </a:p>
          </p:txBody>
        </p:sp>
        <p:sp>
          <p:nvSpPr>
            <p:cNvPr id="466" name="Google Shape;466;g2a3231c6e84_0_1716"/>
            <p:cNvSpPr/>
            <p:nvPr/>
          </p:nvSpPr>
          <p:spPr>
            <a:xfrm rot="-5400000">
              <a:off x="3028801" y="2893332"/>
              <a:ext cx="1217700" cy="302400"/>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287" kern="0">
                  <a:solidFill>
                    <a:srgbClr val="FF0000"/>
                  </a:solidFill>
                  <a:latin typeface="Open Sans"/>
                  <a:ea typeface="Open Sans"/>
                  <a:cs typeface="Open Sans"/>
                  <a:sym typeface="Open Sans"/>
                </a:rPr>
                <a:t>N=50</a:t>
              </a:r>
              <a:endParaRPr sz="1287" kern="0">
                <a:solidFill>
                  <a:srgbClr val="000000"/>
                </a:solidFill>
                <a:latin typeface="Open Sans"/>
                <a:ea typeface="Open Sans"/>
                <a:cs typeface="Open Sans"/>
                <a:sym typeface="Open Sans"/>
              </a:endParaRPr>
            </a:p>
          </p:txBody>
        </p:sp>
        <p:sp>
          <p:nvSpPr>
            <p:cNvPr id="467" name="Google Shape;467;g2a3231c6e84_0_1716"/>
            <p:cNvSpPr/>
            <p:nvPr/>
          </p:nvSpPr>
          <p:spPr>
            <a:xfrm>
              <a:off x="4337494" y="255721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2</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→0</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468" name="Google Shape;468;g2a3231c6e84_0_1716"/>
            <p:cNvSpPr/>
            <p:nvPr/>
          </p:nvSpPr>
          <p:spPr>
            <a:xfrm>
              <a:off x="5782850" y="2565475"/>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4</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→2</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469" name="Google Shape;469;g2a3231c6e84_0_1716"/>
            <p:cNvSpPr/>
            <p:nvPr/>
          </p:nvSpPr>
          <p:spPr>
            <a:xfrm>
              <a:off x="7133503" y="255721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6</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→4</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470" name="Google Shape;470;g2a3231c6e84_0_1716"/>
            <p:cNvSpPr/>
            <p:nvPr/>
          </p:nvSpPr>
          <p:spPr>
            <a:xfrm>
              <a:off x="8518048" y="2542561"/>
              <a:ext cx="708600" cy="278700"/>
            </a:xfrm>
            <a:prstGeom prst="rect">
              <a:avLst/>
            </a:prstGeom>
            <a:no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287" kern="0">
                  <a:solidFill>
                    <a:srgbClr val="FF0000"/>
                  </a:solidFill>
                  <a:latin typeface="Open Sans"/>
                  <a:ea typeface="Open Sans"/>
                  <a:cs typeface="Open Sans"/>
                  <a:sym typeface="Open Sans"/>
                </a:rPr>
                <a:t>8</a:t>
              </a:r>
              <a:r>
                <a:rPr lang="en-GB" sz="1287" kern="0" baseline="30000">
                  <a:solidFill>
                    <a:srgbClr val="FF0000"/>
                  </a:solidFill>
                  <a:latin typeface="Open Sans"/>
                  <a:ea typeface="Open Sans"/>
                  <a:cs typeface="Open Sans"/>
                  <a:sym typeface="Open Sans"/>
                </a:rPr>
                <a:t>+</a:t>
              </a:r>
              <a:r>
                <a:rPr lang="en-GB" sz="1287" kern="0">
                  <a:solidFill>
                    <a:srgbClr val="FF0000"/>
                  </a:solidFill>
                  <a:latin typeface="Open Sans"/>
                  <a:ea typeface="Open Sans"/>
                  <a:cs typeface="Open Sans"/>
                  <a:sym typeface="Open Sans"/>
                </a:rPr>
                <a:t>→6</a:t>
              </a:r>
              <a:r>
                <a:rPr lang="en-GB" sz="1287" kern="0" baseline="30000">
                  <a:solidFill>
                    <a:srgbClr val="FF0000"/>
                  </a:solidFill>
                  <a:latin typeface="Open Sans"/>
                  <a:ea typeface="Open Sans"/>
                  <a:cs typeface="Open Sans"/>
                  <a:sym typeface="Open Sans"/>
                </a:rPr>
                <a:t>+</a:t>
              </a:r>
              <a:endParaRPr sz="1563" kern="0" baseline="30000">
                <a:solidFill>
                  <a:srgbClr val="FF0000"/>
                </a:solidFill>
                <a:latin typeface="Open Sans"/>
                <a:ea typeface="Open Sans"/>
                <a:cs typeface="Open Sans"/>
                <a:sym typeface="Open Sans"/>
              </a:endParaRPr>
            </a:p>
          </p:txBody>
        </p:sp>
        <p:sp>
          <p:nvSpPr>
            <p:cNvPr id="471" name="Google Shape;471;g2a3231c6e84_0_1716"/>
            <p:cNvSpPr/>
            <p:nvPr/>
          </p:nvSpPr>
          <p:spPr>
            <a:xfrm>
              <a:off x="5206242" y="4251723"/>
              <a:ext cx="3096900" cy="214500"/>
            </a:xfrm>
            <a:prstGeom prst="rect">
              <a:avLst/>
            </a:prstGeom>
            <a:solidFill>
              <a:schemeClr val="lt1"/>
            </a:solidFill>
            <a:ln>
              <a:noFill/>
            </a:ln>
          </p:spPr>
          <p:txBody>
            <a:bodyPr spcFirstLastPara="1" wrap="square" lIns="98069" tIns="49034" rIns="98069" bIns="49034" anchor="t" anchorCtr="0">
              <a:noAutofit/>
            </a:bodyPr>
            <a:lstStyle/>
            <a:p>
              <a:pPr algn="ctr" defTabSz="840791" fontAlgn="auto">
                <a:spcBef>
                  <a:spcPts val="0"/>
                </a:spcBef>
                <a:spcAft>
                  <a:spcPts val="0"/>
                </a:spcAft>
                <a:buClr>
                  <a:srgbClr val="269D84"/>
                </a:buClr>
                <a:buSzPts val="1400"/>
              </a:pPr>
              <a:r>
                <a:rPr lang="en-GB" sz="1195" b="1" kern="0">
                  <a:solidFill>
                    <a:srgbClr val="269D84"/>
                  </a:solidFill>
                  <a:latin typeface="Open Sans"/>
                  <a:ea typeface="Open Sans"/>
                  <a:cs typeface="Open Sans"/>
                  <a:sym typeface="Open Sans"/>
                </a:rPr>
                <a:t>Valence Mirror Symmetry Partners</a:t>
              </a:r>
              <a:endParaRPr sz="1379" b="1" kern="0">
                <a:solidFill>
                  <a:srgbClr val="269D84"/>
                </a:solidFill>
                <a:latin typeface="Open Sans"/>
                <a:ea typeface="Open Sans"/>
                <a:cs typeface="Open Sans"/>
                <a:sym typeface="Open Sans"/>
              </a:endParaRPr>
            </a:p>
          </p:txBody>
        </p:sp>
      </p:grpSp>
      <p:grpSp>
        <p:nvGrpSpPr>
          <p:cNvPr id="472" name="Google Shape;472;g2a3231c6e84_0_1716"/>
          <p:cNvGrpSpPr/>
          <p:nvPr/>
        </p:nvGrpSpPr>
        <p:grpSpPr>
          <a:xfrm>
            <a:off x="4123039" y="2832477"/>
            <a:ext cx="4579477" cy="925034"/>
            <a:chOff x="4331404" y="2443730"/>
            <a:chExt cx="4980181" cy="1005975"/>
          </a:xfrm>
        </p:grpSpPr>
        <p:sp>
          <p:nvSpPr>
            <p:cNvPr id="473" name="Google Shape;473;g2a3231c6e84_0_1716"/>
            <p:cNvSpPr txBox="1"/>
            <p:nvPr/>
          </p:nvSpPr>
          <p:spPr>
            <a:xfrm>
              <a:off x="4331404" y="3092405"/>
              <a:ext cx="5715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Δ𝝊≈2 </a:t>
              </a:r>
              <a:endParaRPr sz="1103" kern="0">
                <a:solidFill>
                  <a:srgbClr val="000000"/>
                </a:solidFill>
                <a:latin typeface="Open Sans"/>
                <a:ea typeface="Open Sans"/>
                <a:cs typeface="Open Sans"/>
                <a:sym typeface="Open Sans"/>
              </a:endParaRPr>
            </a:p>
          </p:txBody>
        </p:sp>
        <p:sp>
          <p:nvSpPr>
            <p:cNvPr id="474" name="Google Shape;474;g2a3231c6e84_0_1716"/>
            <p:cNvSpPr txBox="1"/>
            <p:nvPr/>
          </p:nvSpPr>
          <p:spPr>
            <a:xfrm>
              <a:off x="5750025" y="2482805"/>
              <a:ext cx="6516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475" name="Google Shape;475;g2a3231c6e84_0_1716"/>
            <p:cNvSpPr txBox="1"/>
            <p:nvPr/>
          </p:nvSpPr>
          <p:spPr>
            <a:xfrm>
              <a:off x="7048023" y="2443730"/>
              <a:ext cx="7266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sp>
          <p:nvSpPr>
            <p:cNvPr id="476" name="Google Shape;476;g2a3231c6e84_0_1716"/>
            <p:cNvSpPr txBox="1"/>
            <p:nvPr/>
          </p:nvSpPr>
          <p:spPr>
            <a:xfrm>
              <a:off x="8442185" y="2450705"/>
              <a:ext cx="869400" cy="357300"/>
            </a:xfrm>
            <a:prstGeom prst="rect">
              <a:avLst/>
            </a:prstGeom>
            <a:noFill/>
            <a:ln>
              <a:noFill/>
            </a:ln>
          </p:spPr>
          <p:txBody>
            <a:bodyPr spcFirstLastPara="1" wrap="square" lIns="84069" tIns="84069" rIns="84069" bIns="84069" anchor="t" anchorCtr="0">
              <a:noAutofit/>
            </a:bodyPr>
            <a:lstStyle/>
            <a:p>
              <a:pPr defTabSz="840791" fontAlgn="auto">
                <a:lnSpc>
                  <a:spcPct val="115000"/>
                </a:lnSpc>
                <a:spcBef>
                  <a:spcPts val="0"/>
                </a:spcBef>
                <a:spcAft>
                  <a:spcPts val="0"/>
                </a:spcAft>
                <a:buClr>
                  <a:srgbClr val="000000"/>
                </a:buClr>
                <a:buSzPts val="1000"/>
              </a:pPr>
              <a:r>
                <a:rPr lang="en-GB" sz="1103" kern="0">
                  <a:solidFill>
                    <a:srgbClr val="000000"/>
                  </a:solidFill>
                  <a:latin typeface="Open Sans"/>
                  <a:ea typeface="Open Sans"/>
                  <a:cs typeface="Open Sans"/>
                  <a:sym typeface="Open Sans"/>
                </a:rPr>
                <a:t>Δ𝝊≈0 </a:t>
              </a:r>
              <a:endParaRPr sz="1103" kern="0">
                <a:solidFill>
                  <a:srgbClr val="000000"/>
                </a:solidFill>
                <a:latin typeface="Open Sans"/>
                <a:ea typeface="Open Sans"/>
                <a:cs typeface="Open Sans"/>
                <a:sym typeface="Open Sans"/>
              </a:endParaRPr>
            </a:p>
          </p:txBody>
        </p:sp>
      </p:grpSp>
      <p:sp>
        <p:nvSpPr>
          <p:cNvPr id="477" name="Google Shape;477;g2a3231c6e84_0_1716"/>
          <p:cNvSpPr/>
          <p:nvPr/>
        </p:nvSpPr>
        <p:spPr>
          <a:xfrm rot="-1478168">
            <a:off x="5163643" y="4755445"/>
            <a:ext cx="238237" cy="606221"/>
          </a:xfrm>
          <a:prstGeom prst="ellipse">
            <a:avLst/>
          </a:prstGeom>
          <a:noFill/>
          <a:ln w="25400" cap="flat" cmpd="sng">
            <a:solidFill>
              <a:srgbClr val="FF0000"/>
            </a:solidFill>
            <a:prstDash val="solid"/>
            <a:round/>
            <a:headEnd type="none" w="sm" len="sm"/>
            <a:tailEnd type="none" w="sm" len="sm"/>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buSzPts val="1400"/>
            </a:pPr>
            <a:endParaRPr sz="1287" kern="0">
              <a:solidFill>
                <a:srgbClr val="FFFFFF"/>
              </a:solidFill>
              <a:latin typeface="Arial"/>
              <a:ea typeface="Arial"/>
              <a:cs typeface="Arial"/>
              <a:sym typeface="Arial"/>
            </a:endParaRPr>
          </a:p>
        </p:txBody>
      </p:sp>
      <p:sp>
        <p:nvSpPr>
          <p:cNvPr id="478" name="Google Shape;478;g2a3231c6e84_0_1716"/>
          <p:cNvSpPr/>
          <p:nvPr/>
        </p:nvSpPr>
        <p:spPr>
          <a:xfrm rot="-1478168">
            <a:off x="4320861" y="2854595"/>
            <a:ext cx="238237" cy="606221"/>
          </a:xfrm>
          <a:prstGeom prst="ellipse">
            <a:avLst/>
          </a:prstGeom>
          <a:noFill/>
          <a:ln w="25400" cap="flat" cmpd="sng">
            <a:solidFill>
              <a:srgbClr val="FF0000"/>
            </a:solidFill>
            <a:prstDash val="solid"/>
            <a:round/>
            <a:headEnd type="none" w="sm" len="sm"/>
            <a:tailEnd type="none" w="sm" len="sm"/>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buSzPts val="1400"/>
            </a:pPr>
            <a:endParaRPr sz="1287" kern="0">
              <a:solidFill>
                <a:srgbClr val="FFFFFF"/>
              </a:solidFill>
              <a:latin typeface="Arial"/>
              <a:ea typeface="Arial"/>
              <a:cs typeface="Arial"/>
              <a:sym typeface="Arial"/>
            </a:endParaRPr>
          </a:p>
        </p:txBody>
      </p:sp>
      <p:sp>
        <p:nvSpPr>
          <p:cNvPr id="479" name="Google Shape;479;g2a3231c6e84_0_1716"/>
          <p:cNvSpPr/>
          <p:nvPr/>
        </p:nvSpPr>
        <p:spPr>
          <a:xfrm rot="3713544">
            <a:off x="5492650" y="5018149"/>
            <a:ext cx="238313" cy="606199"/>
          </a:xfrm>
          <a:prstGeom prst="ellipse">
            <a:avLst/>
          </a:prstGeom>
          <a:noFill/>
          <a:ln w="25400" cap="flat" cmpd="sng">
            <a:solidFill>
              <a:srgbClr val="FF0000"/>
            </a:solidFill>
            <a:prstDash val="solid"/>
            <a:round/>
            <a:headEnd type="none" w="sm" len="sm"/>
            <a:tailEnd type="none" w="sm" len="sm"/>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buSzPts val="1400"/>
            </a:pPr>
            <a:endParaRPr sz="1287"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334571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a3231c6e84_0_1523"/>
          <p:cNvSpPr/>
          <p:nvPr/>
        </p:nvSpPr>
        <p:spPr>
          <a:xfrm>
            <a:off x="8147202" y="865930"/>
            <a:ext cx="882207" cy="352828"/>
          </a:xfrm>
          <a:prstGeom prst="rect">
            <a:avLst/>
          </a:prstGeom>
          <a:noFill/>
          <a:ln>
            <a:noFill/>
          </a:ln>
        </p:spPr>
        <p:txBody>
          <a:bodyPr spcFirstLastPara="1" wrap="square" lIns="98069" tIns="49034" rIns="98069" bIns="49034" anchor="t" anchorCtr="0">
            <a:noAutofit/>
          </a:bodyPr>
          <a:lstStyle/>
          <a:p>
            <a:pPr defTabSz="840791" fontAlgn="auto">
              <a:spcBef>
                <a:spcPts val="0"/>
              </a:spcBef>
              <a:spcAft>
                <a:spcPts val="0"/>
              </a:spcAft>
              <a:buClr>
                <a:srgbClr val="FF0000"/>
              </a:buClr>
              <a:buSzPts val="1700"/>
            </a:pPr>
            <a:r>
              <a:rPr lang="en-GB" sz="1563" kern="0">
                <a:solidFill>
                  <a:srgbClr val="FF0000"/>
                </a:solidFill>
                <a:latin typeface="Calibri"/>
                <a:ea typeface="Calibri"/>
                <a:cs typeface="Calibri"/>
                <a:sym typeface="Calibri"/>
              </a:rPr>
              <a:t>N=50</a:t>
            </a:r>
            <a:endParaRPr sz="1563" kern="0">
              <a:solidFill>
                <a:srgbClr val="000000"/>
              </a:solidFill>
              <a:latin typeface="Arial"/>
              <a:ea typeface="Arial"/>
              <a:cs typeface="Arial"/>
              <a:sym typeface="Arial"/>
            </a:endParaRPr>
          </a:p>
        </p:txBody>
      </p:sp>
      <p:sp>
        <p:nvSpPr>
          <p:cNvPr id="486" name="Google Shape;486;g2a3231c6e84_0_1523"/>
          <p:cNvSpPr/>
          <p:nvPr/>
        </p:nvSpPr>
        <p:spPr>
          <a:xfrm>
            <a:off x="3269089" y="1315145"/>
            <a:ext cx="560276" cy="289379"/>
          </a:xfrm>
          <a:prstGeom prst="rect">
            <a:avLst/>
          </a:prstGeom>
          <a:solidFill>
            <a:schemeClr val="lt1"/>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88" name="Google Shape;488;g2a3231c6e84_0_1523"/>
          <p:cNvSpPr/>
          <p:nvPr/>
        </p:nvSpPr>
        <p:spPr>
          <a:xfrm>
            <a:off x="0" y="164954"/>
            <a:ext cx="9144000" cy="1015448"/>
          </a:xfrm>
          <a:prstGeom prst="rect">
            <a:avLst/>
          </a:prstGeom>
          <a:solidFill>
            <a:srgbClr val="0033CC"/>
          </a:solidFill>
          <a:ln>
            <a:noFill/>
          </a:ln>
        </p:spPr>
        <p:txBody>
          <a:bodyPr spcFirstLastPara="1" wrap="square" lIns="84069" tIns="42023" rIns="84069" bIns="42023" anchor="ctr" anchorCtr="0">
            <a:noAutofit/>
          </a:bodyPr>
          <a:lstStyle/>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Exploring the seniority symmetry in </a:t>
            </a:r>
            <a:endParaRPr sz="3200" b="1" kern="0" dirty="0">
              <a:solidFill>
                <a:srgbClr val="FFFF00"/>
              </a:solidFill>
              <a:latin typeface="Calibri"/>
              <a:ea typeface="Calibri"/>
              <a:cs typeface="Calibri"/>
              <a:sym typeface="Calibri"/>
            </a:endParaRPr>
          </a:p>
          <a:p>
            <a:pPr algn="ctr" defTabSz="840791" fontAlgn="auto">
              <a:spcBef>
                <a:spcPts val="0"/>
              </a:spcBef>
              <a:spcAft>
                <a:spcPts val="0"/>
              </a:spcAft>
              <a:buClr>
                <a:srgbClr val="000000"/>
              </a:buClr>
            </a:pPr>
            <a:r>
              <a:rPr lang="en-GB" sz="3200" b="1" kern="0" dirty="0">
                <a:solidFill>
                  <a:srgbClr val="FFFF00"/>
                </a:solidFill>
                <a:latin typeface="Calibri"/>
                <a:ea typeface="Calibri"/>
                <a:cs typeface="Calibri"/>
                <a:sym typeface="Calibri"/>
              </a:rPr>
              <a:t>g</a:t>
            </a:r>
            <a:r>
              <a:rPr lang="en-GB" sz="3200" b="1" kern="0" baseline="-25000" dirty="0">
                <a:solidFill>
                  <a:srgbClr val="FFFF00"/>
                </a:solidFill>
                <a:latin typeface="Calibri"/>
                <a:ea typeface="Calibri"/>
                <a:cs typeface="Calibri"/>
                <a:sym typeface="Calibri"/>
              </a:rPr>
              <a:t>9/2</a:t>
            </a:r>
            <a:r>
              <a:rPr lang="en-GB" sz="3200" b="1" kern="0" dirty="0">
                <a:solidFill>
                  <a:srgbClr val="FFFF00"/>
                </a:solidFill>
                <a:latin typeface="Calibri"/>
                <a:ea typeface="Calibri"/>
                <a:cs typeface="Calibri"/>
                <a:sym typeface="Calibri"/>
              </a:rPr>
              <a:t> nuclei far from stability</a:t>
            </a:r>
            <a:endParaRPr sz="3200" kern="0" dirty="0">
              <a:solidFill>
                <a:srgbClr val="FFFF00"/>
              </a:solidFill>
              <a:latin typeface="Calibri"/>
              <a:ea typeface="Calibri"/>
              <a:cs typeface="Calibri"/>
              <a:sym typeface="Calibri"/>
            </a:endParaRPr>
          </a:p>
        </p:txBody>
      </p:sp>
      <p:sp>
        <p:nvSpPr>
          <p:cNvPr id="489" name="Google Shape;489;g2a3231c6e84_0_1523"/>
          <p:cNvSpPr txBox="1">
            <a:spLocks noGrp="1"/>
          </p:cNvSpPr>
          <p:nvPr>
            <p:ph type="body" idx="1"/>
          </p:nvPr>
        </p:nvSpPr>
        <p:spPr>
          <a:xfrm>
            <a:off x="145931" y="1917575"/>
            <a:ext cx="9000828" cy="4191724"/>
          </a:xfrm>
          <a:prstGeom prst="rect">
            <a:avLst/>
          </a:prstGeom>
          <a:noFill/>
          <a:ln>
            <a:noFill/>
          </a:ln>
        </p:spPr>
        <p:txBody>
          <a:bodyPr spcFirstLastPara="1" wrap="square" lIns="99632" tIns="99632" rIns="99632" bIns="99632" anchor="t" anchorCtr="0">
            <a:noAutofit/>
          </a:bodyPr>
          <a:lstStyle/>
          <a:p>
            <a:pPr marL="373685" indent="-379524">
              <a:lnSpc>
                <a:spcPct val="115000"/>
              </a:lnSpc>
              <a:spcBef>
                <a:spcPts val="0"/>
              </a:spcBef>
              <a:buClr>
                <a:srgbClr val="010101"/>
              </a:buClr>
              <a:buSzPts val="1900"/>
              <a:buFont typeface="Courier New"/>
              <a:buChar char="o"/>
            </a:pPr>
            <a:r>
              <a:rPr lang="en-GB" sz="1747">
                <a:solidFill>
                  <a:srgbClr val="010101"/>
                </a:solidFill>
              </a:rPr>
              <a:t>Overview to explore the seniority symmetry in the g</a:t>
            </a:r>
            <a:r>
              <a:rPr lang="en-GB" sz="1747" baseline="-25000">
                <a:solidFill>
                  <a:srgbClr val="010101"/>
                </a:solidFill>
              </a:rPr>
              <a:t>9/2</a:t>
            </a:r>
            <a:r>
              <a:rPr lang="en-GB" sz="1747">
                <a:solidFill>
                  <a:srgbClr val="010101"/>
                </a:solidFill>
              </a:rPr>
              <a:t> nuclei far from stability</a:t>
            </a:r>
            <a:endParaRPr>
              <a:solidFill>
                <a:srgbClr val="010101"/>
              </a:solidFill>
            </a:endParaRPr>
          </a:p>
          <a:p>
            <a:pPr marL="373685" indent="-379524">
              <a:lnSpc>
                <a:spcPct val="115000"/>
              </a:lnSpc>
              <a:spcBef>
                <a:spcPts val="1747"/>
              </a:spcBef>
              <a:buClr>
                <a:srgbClr val="010101"/>
              </a:buClr>
              <a:buSzPts val="1900"/>
              <a:buFont typeface="Courier New"/>
              <a:buChar char="o"/>
            </a:pPr>
            <a:r>
              <a:rPr lang="en-GB" sz="1747">
                <a:solidFill>
                  <a:srgbClr val="010101"/>
                </a:solidFill>
              </a:rPr>
              <a:t>Seniority conservation studied in the </a:t>
            </a:r>
            <a:r>
              <a:rPr lang="en-GB" sz="1563">
                <a:solidFill>
                  <a:srgbClr val="010101"/>
                </a:solidFill>
              </a:rPr>
              <a:t>π</a:t>
            </a:r>
            <a:r>
              <a:rPr lang="en-GB" sz="1747">
                <a:solidFill>
                  <a:srgbClr val="010101"/>
                </a:solidFill>
              </a:rPr>
              <a:t>g</a:t>
            </a:r>
            <a:r>
              <a:rPr lang="en-GB" sz="1747" baseline="-25000">
                <a:solidFill>
                  <a:srgbClr val="010101"/>
                </a:solidFill>
              </a:rPr>
              <a:t>9/2 </a:t>
            </a:r>
            <a:r>
              <a:rPr lang="en-GB" sz="1747">
                <a:solidFill>
                  <a:srgbClr val="010101"/>
                </a:solidFill>
              </a:rPr>
              <a:t>shell at N = 50   used as a </a:t>
            </a:r>
            <a:r>
              <a:rPr lang="en-GB" sz="1655">
                <a:solidFill>
                  <a:srgbClr val="010101"/>
                </a:solidFill>
              </a:rPr>
              <a:t>ground for the comparison with the valence mirror symmetry partners Z=28 isotopes towards </a:t>
            </a:r>
            <a:r>
              <a:rPr lang="en-GB" sz="1655" baseline="30000">
                <a:solidFill>
                  <a:srgbClr val="010101"/>
                </a:solidFill>
              </a:rPr>
              <a:t>78</a:t>
            </a:r>
            <a:r>
              <a:rPr lang="en-GB" sz="1655">
                <a:solidFill>
                  <a:srgbClr val="010101"/>
                </a:solidFill>
              </a:rPr>
              <a:t>Ni</a:t>
            </a:r>
            <a:endParaRPr sz="2207">
              <a:solidFill>
                <a:srgbClr val="010101"/>
              </a:solidFill>
            </a:endParaRPr>
          </a:p>
          <a:p>
            <a:pPr marL="373685" indent="-379524">
              <a:lnSpc>
                <a:spcPct val="115000"/>
              </a:lnSpc>
              <a:spcBef>
                <a:spcPts val="1747"/>
              </a:spcBef>
              <a:buClr>
                <a:srgbClr val="010101"/>
              </a:buClr>
              <a:buSzPts val="1900"/>
              <a:buFont typeface="Courier New"/>
              <a:buChar char="o"/>
            </a:pPr>
            <a:r>
              <a:rPr lang="en-GB" sz="1747">
                <a:solidFill>
                  <a:srgbClr val="010101"/>
                </a:solidFill>
              </a:rPr>
              <a:t>Investigation of the seniority conservation in the </a:t>
            </a:r>
            <a:r>
              <a:rPr lang="en-GB" sz="1563">
                <a:solidFill>
                  <a:srgbClr val="010101"/>
                </a:solidFill>
              </a:rPr>
              <a:t>ν</a:t>
            </a:r>
            <a:r>
              <a:rPr lang="en-GB" sz="1747">
                <a:solidFill>
                  <a:srgbClr val="010101"/>
                </a:solidFill>
              </a:rPr>
              <a:t>g</a:t>
            </a:r>
            <a:r>
              <a:rPr lang="en-GB" sz="1747" baseline="-25000">
                <a:solidFill>
                  <a:srgbClr val="010101"/>
                </a:solidFill>
              </a:rPr>
              <a:t>9/2</a:t>
            </a:r>
            <a:r>
              <a:rPr lang="en-GB" sz="1747">
                <a:solidFill>
                  <a:srgbClr val="010101"/>
                </a:solidFill>
              </a:rPr>
              <a:t> shell via lifetime measurements of the yrast 4</a:t>
            </a:r>
            <a:r>
              <a:rPr lang="en-GB" sz="1747" baseline="30000">
                <a:solidFill>
                  <a:srgbClr val="010101"/>
                </a:solidFill>
              </a:rPr>
              <a:t>+</a:t>
            </a:r>
            <a:r>
              <a:rPr lang="en-GB" sz="1747">
                <a:solidFill>
                  <a:srgbClr val="010101"/>
                </a:solidFill>
              </a:rPr>
              <a:t> states in </a:t>
            </a:r>
            <a:r>
              <a:rPr lang="en-GB" sz="1747" baseline="30000">
                <a:solidFill>
                  <a:srgbClr val="010101"/>
                </a:solidFill>
              </a:rPr>
              <a:t>68,70,72,74</a:t>
            </a:r>
            <a:r>
              <a:rPr lang="en-GB" sz="1747">
                <a:solidFill>
                  <a:srgbClr val="010101"/>
                </a:solidFill>
              </a:rPr>
              <a:t>Ni</a:t>
            </a:r>
            <a:endParaRPr sz="1747">
              <a:solidFill>
                <a:srgbClr val="010101"/>
              </a:solidFill>
            </a:endParaRPr>
          </a:p>
          <a:p>
            <a:pPr marL="0" indent="0">
              <a:lnSpc>
                <a:spcPct val="100000"/>
              </a:lnSpc>
              <a:spcBef>
                <a:spcPts val="0"/>
              </a:spcBef>
              <a:buSzPts val="2100"/>
              <a:buNone/>
            </a:pPr>
            <a:r>
              <a:rPr lang="en-GB" sz="1747">
                <a:solidFill>
                  <a:srgbClr val="010101"/>
                </a:solidFill>
              </a:rPr>
              <a:t>LNL        AGATA+PRISMA+Plunger (Proposal approved A 2022. Experiment to be performed 2024)</a:t>
            </a:r>
            <a:endParaRPr sz="1747">
              <a:solidFill>
                <a:srgbClr val="010101"/>
              </a:solidFill>
            </a:endParaRPr>
          </a:p>
          <a:p>
            <a:pPr marL="0" indent="0">
              <a:lnSpc>
                <a:spcPct val="100000"/>
              </a:lnSpc>
              <a:spcBef>
                <a:spcPts val="0"/>
              </a:spcBef>
              <a:buSzPts val="2100"/>
              <a:buNone/>
            </a:pPr>
            <a:r>
              <a:rPr lang="en-GB" sz="1747">
                <a:solidFill>
                  <a:srgbClr val="010101"/>
                </a:solidFill>
              </a:rPr>
              <a:t>RIKEN        BigRIPS+ZDS+HICARI (Proposal approved B 2019)</a:t>
            </a:r>
            <a:endParaRPr sz="1747">
              <a:solidFill>
                <a:srgbClr val="010101"/>
              </a:solidFill>
            </a:endParaRPr>
          </a:p>
          <a:p>
            <a:pPr marL="373685" indent="-379524">
              <a:lnSpc>
                <a:spcPct val="115000"/>
              </a:lnSpc>
              <a:spcBef>
                <a:spcPts val="1747"/>
              </a:spcBef>
              <a:buClr>
                <a:srgbClr val="010101"/>
              </a:buClr>
              <a:buSzPts val="1900"/>
              <a:buFont typeface="Courier New"/>
              <a:buChar char="o"/>
            </a:pPr>
            <a:r>
              <a:rPr lang="en-GB" sz="1747">
                <a:solidFill>
                  <a:srgbClr val="010101"/>
                </a:solidFill>
              </a:rPr>
              <a:t>Investigation of the structure evolution towards</a:t>
            </a:r>
            <a:r>
              <a:rPr lang="en-GB" sz="1747" baseline="30000">
                <a:solidFill>
                  <a:srgbClr val="010101"/>
                </a:solidFill>
              </a:rPr>
              <a:t> 100</a:t>
            </a:r>
            <a:r>
              <a:rPr lang="en-GB" sz="1747">
                <a:solidFill>
                  <a:srgbClr val="010101"/>
                </a:solidFill>
              </a:rPr>
              <a:t>Sn via lifetimes measurements of the yrast 2</a:t>
            </a:r>
            <a:r>
              <a:rPr lang="en-GB" sz="1747" baseline="30000">
                <a:solidFill>
                  <a:srgbClr val="010101"/>
                </a:solidFill>
              </a:rPr>
              <a:t>+</a:t>
            </a:r>
            <a:r>
              <a:rPr lang="en-GB" sz="1747">
                <a:solidFill>
                  <a:srgbClr val="010101"/>
                </a:solidFill>
              </a:rPr>
              <a:t> states in  </a:t>
            </a:r>
            <a:r>
              <a:rPr lang="en-GB" sz="1747" baseline="30000">
                <a:solidFill>
                  <a:srgbClr val="010101"/>
                </a:solidFill>
              </a:rPr>
              <a:t>94</a:t>
            </a:r>
            <a:r>
              <a:rPr lang="en-GB" sz="1747">
                <a:solidFill>
                  <a:srgbClr val="010101"/>
                </a:solidFill>
              </a:rPr>
              <a:t>Ru, </a:t>
            </a:r>
            <a:r>
              <a:rPr lang="en-GB" sz="1747" baseline="30000">
                <a:solidFill>
                  <a:srgbClr val="010101"/>
                </a:solidFill>
              </a:rPr>
              <a:t>96</a:t>
            </a:r>
            <a:r>
              <a:rPr lang="en-GB" sz="1747">
                <a:solidFill>
                  <a:srgbClr val="010101"/>
                </a:solidFill>
              </a:rPr>
              <a:t>Pd and </a:t>
            </a:r>
            <a:r>
              <a:rPr lang="en-GB" sz="1747" baseline="30000">
                <a:solidFill>
                  <a:srgbClr val="010101"/>
                </a:solidFill>
              </a:rPr>
              <a:t>98</a:t>
            </a:r>
            <a:r>
              <a:rPr lang="en-GB" sz="1747">
                <a:solidFill>
                  <a:srgbClr val="010101"/>
                </a:solidFill>
              </a:rPr>
              <a:t>Cd (reference for the residual interaction in the Valence-Mirror symmetry partners </a:t>
            </a:r>
            <a:r>
              <a:rPr lang="en-GB" sz="1655">
                <a:solidFill>
                  <a:srgbClr val="010101"/>
                </a:solidFill>
              </a:rPr>
              <a:t>Z=28 isotopes towards </a:t>
            </a:r>
            <a:r>
              <a:rPr lang="en-GB" sz="1655" baseline="30000">
                <a:solidFill>
                  <a:srgbClr val="010101"/>
                </a:solidFill>
              </a:rPr>
              <a:t>78</a:t>
            </a:r>
            <a:r>
              <a:rPr lang="en-GB" sz="1655">
                <a:solidFill>
                  <a:srgbClr val="010101"/>
                </a:solidFill>
              </a:rPr>
              <a:t>Ni)</a:t>
            </a:r>
            <a:endParaRPr sz="1747">
              <a:solidFill>
                <a:srgbClr val="010101"/>
              </a:solidFill>
            </a:endParaRPr>
          </a:p>
          <a:p>
            <a:pPr marL="0" indent="0">
              <a:lnSpc>
                <a:spcPct val="115000"/>
              </a:lnSpc>
              <a:spcBef>
                <a:spcPts val="0"/>
              </a:spcBef>
              <a:buSzPts val="2100"/>
              <a:buNone/>
            </a:pPr>
            <a:r>
              <a:rPr lang="en-GB" sz="1747">
                <a:solidFill>
                  <a:srgbClr val="010101"/>
                </a:solidFill>
              </a:rPr>
              <a:t>RIKEN        BigRIPS+ZDS+DALI2+ (Proposal defended december 2023)</a:t>
            </a:r>
            <a:endParaRPr sz="1747">
              <a:solidFill>
                <a:srgbClr val="010101"/>
              </a:solidFill>
            </a:endParaRPr>
          </a:p>
          <a:p>
            <a:pPr marL="0" indent="0">
              <a:lnSpc>
                <a:spcPct val="115000"/>
              </a:lnSpc>
              <a:spcBef>
                <a:spcPts val="0"/>
              </a:spcBef>
              <a:buSzPts val="2100"/>
              <a:buNone/>
            </a:pPr>
            <a:endParaRPr sz="1747">
              <a:solidFill>
                <a:srgbClr val="010101"/>
              </a:solidFill>
            </a:endParaRPr>
          </a:p>
          <a:p>
            <a:pPr marL="0" indent="0">
              <a:lnSpc>
                <a:spcPct val="115000"/>
              </a:lnSpc>
              <a:spcBef>
                <a:spcPts val="1747"/>
              </a:spcBef>
              <a:buSzPts val="2100"/>
              <a:buNone/>
            </a:pPr>
            <a:endParaRPr sz="1747">
              <a:solidFill>
                <a:srgbClr val="010101"/>
              </a:solidFill>
            </a:endParaRPr>
          </a:p>
        </p:txBody>
      </p:sp>
      <p:sp>
        <p:nvSpPr>
          <p:cNvPr id="490" name="Google Shape;490;g2a3231c6e84_0_1523"/>
          <p:cNvSpPr/>
          <p:nvPr/>
        </p:nvSpPr>
        <p:spPr>
          <a:xfrm>
            <a:off x="625738" y="3959148"/>
            <a:ext cx="295172" cy="254069"/>
          </a:xfrm>
          <a:prstGeom prst="rightArrow">
            <a:avLst>
              <a:gd name="adj1" fmla="val 50000"/>
              <a:gd name="adj2" fmla="val 50000"/>
            </a:avLst>
          </a:prstGeom>
          <a:solidFill>
            <a:srgbClr val="FD390B"/>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91" name="Google Shape;491;g2a3231c6e84_0_1523"/>
          <p:cNvSpPr/>
          <p:nvPr/>
        </p:nvSpPr>
        <p:spPr>
          <a:xfrm>
            <a:off x="862424" y="4288580"/>
            <a:ext cx="295172" cy="254069"/>
          </a:xfrm>
          <a:prstGeom prst="rightArrow">
            <a:avLst>
              <a:gd name="adj1" fmla="val 50000"/>
              <a:gd name="adj2" fmla="val 50000"/>
            </a:avLst>
          </a:prstGeom>
          <a:solidFill>
            <a:srgbClr val="FD390B"/>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
        <p:nvSpPr>
          <p:cNvPr id="492" name="Google Shape;492;g2a3231c6e84_0_1523"/>
          <p:cNvSpPr/>
          <p:nvPr/>
        </p:nvSpPr>
        <p:spPr>
          <a:xfrm>
            <a:off x="862424" y="5653045"/>
            <a:ext cx="295172" cy="254069"/>
          </a:xfrm>
          <a:prstGeom prst="rightArrow">
            <a:avLst>
              <a:gd name="adj1" fmla="val 50000"/>
              <a:gd name="adj2" fmla="val 50000"/>
            </a:avLst>
          </a:prstGeom>
          <a:solidFill>
            <a:srgbClr val="FD390B"/>
          </a:solidFill>
          <a:ln>
            <a:noFill/>
          </a:ln>
        </p:spPr>
        <p:txBody>
          <a:bodyPr spcFirstLastPara="1" wrap="square" lIns="99632" tIns="49793" rIns="99632" bIns="49793" anchor="ctr" anchorCtr="0">
            <a:noAutofit/>
          </a:bodyPr>
          <a:lstStyle/>
          <a:p>
            <a:pPr algn="ctr" defTabSz="840791" fontAlgn="auto">
              <a:spcBef>
                <a:spcPts val="0"/>
              </a:spcBef>
              <a:spcAft>
                <a:spcPts val="0"/>
              </a:spcAft>
              <a:buClr>
                <a:srgbClr val="000000"/>
              </a:buClr>
              <a:buSzPts val="1700"/>
            </a:pPr>
            <a:endParaRPr sz="1563"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4185677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16632" y="2513220"/>
            <a:ext cx="5118574" cy="10156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charset="0"/>
                <a:ea typeface="ＭＳ Ｐゴシック" charset="0"/>
              </a:rPr>
              <a:t>GRIT: High granularity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charset="0"/>
                <a:ea typeface="ＭＳ Ｐゴシック" charset="0"/>
              </a:rPr>
              <a:t>4</a:t>
            </a:r>
            <a:r>
              <a:rPr kumimoji="0" lang="en-GB" sz="2000" b="0" i="0" u="none" strike="noStrike" kern="1200" cap="none" spc="0" normalizeH="0" baseline="0" noProof="0" dirty="0" smtClean="0">
                <a:ln>
                  <a:noFill/>
                </a:ln>
                <a:solidFill>
                  <a:srgbClr val="000000"/>
                </a:solidFill>
                <a:effectLst/>
                <a:uLnTx/>
                <a:uFillTx/>
                <a:latin typeface="Symbol" panose="05050102010706020507" pitchFamily="18" charset="2"/>
              </a:rPr>
              <a:t>p</a:t>
            </a:r>
            <a:r>
              <a:rPr kumimoji="0" lang="en-GB" sz="2000" b="0" i="0" u="none" strike="noStrike" kern="1200" cap="none" spc="0" normalizeH="0" baseline="0" noProof="0" dirty="0" smtClean="0">
                <a:ln>
                  <a:noFill/>
                </a:ln>
                <a:solidFill>
                  <a:srgbClr val="000000"/>
                </a:solidFill>
                <a:effectLst/>
                <a:uLnTx/>
                <a:uFillTx/>
                <a:latin typeface="Arial" charset="0"/>
                <a:ea typeface="ＭＳ Ｐゴシック" charset="0"/>
              </a:rPr>
              <a:t> LCP detector array.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charset="0"/>
                <a:ea typeface="ＭＳ Ｐゴシック" charset="0"/>
              </a:rPr>
              <a:t>Low </a:t>
            </a:r>
            <a:r>
              <a:rPr kumimoji="0" lang="en-GB" sz="2000" b="0" i="0" u="none" strike="noStrike" kern="1200" cap="none" spc="0" normalizeH="0" baseline="0" noProof="0" dirty="0" smtClean="0">
                <a:ln>
                  <a:noFill/>
                </a:ln>
                <a:solidFill>
                  <a:srgbClr val="000000"/>
                </a:solidFill>
                <a:effectLst/>
                <a:uLnTx/>
                <a:uFillTx/>
                <a:latin typeface="Symbol" panose="05050102010706020507" pitchFamily="18" charset="2"/>
                <a:ea typeface="ＭＳ Ｐゴシック" charset="0"/>
              </a:rPr>
              <a:t>g</a:t>
            </a:r>
            <a:r>
              <a:rPr kumimoji="0" lang="en-GB" sz="2000" b="0" i="0" u="none" strike="noStrike" kern="1200" cap="none" spc="0" normalizeH="0" baseline="0" noProof="0" dirty="0" smtClean="0">
                <a:ln>
                  <a:noFill/>
                </a:ln>
                <a:solidFill>
                  <a:srgbClr val="000000"/>
                </a:solidFill>
                <a:effectLst/>
                <a:uLnTx/>
                <a:uFillTx/>
                <a:latin typeface="Arial" charset="0"/>
                <a:ea typeface="ＭＳ Ｐゴシック" charset="0"/>
              </a:rPr>
              <a:t>-ray absorption</a:t>
            </a:r>
            <a:endParaRPr kumimoji="0" lang="en-US" sz="20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 name="TextBox 1"/>
          <p:cNvSpPr txBox="1"/>
          <p:nvPr/>
        </p:nvSpPr>
        <p:spPr>
          <a:xfrm>
            <a:off x="-36512" y="1225074"/>
            <a:ext cx="9225859" cy="923330"/>
          </a:xfrm>
          <a:prstGeom prst="rect">
            <a:avLst/>
          </a:prstGeom>
          <a:noFill/>
        </p:spPr>
        <p:txBody>
          <a:bodyPr wrap="none" rtlCol="0">
            <a:spAutoFit/>
          </a:bodyPr>
          <a:lstStyle/>
          <a:p>
            <a:r>
              <a:rPr lang="en-US" dirty="0"/>
              <a:t>High efficiency for light charged particles and High granularity </a:t>
            </a:r>
            <a:r>
              <a:rPr lang="en-US" dirty="0" smtClean="0"/>
              <a:t> w</a:t>
            </a:r>
            <a:r>
              <a:rPr lang="en-GB" dirty="0" err="1"/>
              <a:t>ith</a:t>
            </a:r>
            <a:r>
              <a:rPr lang="en-GB" dirty="0"/>
              <a:t> particle identification </a:t>
            </a:r>
            <a:r>
              <a:rPr lang="en-GB" dirty="0" smtClean="0"/>
              <a:t/>
            </a:r>
            <a:br>
              <a:rPr lang="en-GB" dirty="0" smtClean="0"/>
            </a:br>
            <a:r>
              <a:rPr lang="en-GB" dirty="0" smtClean="0"/>
              <a:t>capability </a:t>
            </a:r>
            <a:r>
              <a:rPr lang="en-GB" dirty="0"/>
              <a:t>with </a:t>
            </a:r>
            <a:r>
              <a:rPr lang="en-GB" dirty="0">
                <a:latin typeface="Symbol" panose="05050102010706020507" pitchFamily="18" charset="2"/>
              </a:rPr>
              <a:t>D</a:t>
            </a:r>
            <a:r>
              <a:rPr lang="en-GB" dirty="0"/>
              <a:t>E/E and </a:t>
            </a:r>
            <a:r>
              <a:rPr lang="en-GB" dirty="0" smtClean="0"/>
              <a:t>PSA. To </a:t>
            </a:r>
            <a:r>
              <a:rPr lang="en-GB" dirty="0"/>
              <a:t>be coupled with </a:t>
            </a:r>
            <a:r>
              <a:rPr lang="en-GB" b="1" dirty="0"/>
              <a:t>AGATA</a:t>
            </a:r>
            <a:r>
              <a:rPr lang="en-GB" dirty="0"/>
              <a:t> for studies with direct </a:t>
            </a:r>
            <a:r>
              <a:rPr lang="en-GB" dirty="0" smtClean="0"/>
              <a:t>reactions</a:t>
            </a:r>
            <a:br>
              <a:rPr lang="en-GB" dirty="0" smtClean="0"/>
            </a:br>
            <a:r>
              <a:rPr lang="en-GB" dirty="0" smtClean="0"/>
              <a:t>in </a:t>
            </a:r>
            <a:r>
              <a:rPr lang="en-GB" dirty="0"/>
              <a:t>inverse kinematics with Radioactive Ion </a:t>
            </a:r>
            <a:r>
              <a:rPr lang="en-GB" dirty="0" smtClean="0"/>
              <a:t>Beams (INFN Italy, </a:t>
            </a:r>
            <a:r>
              <a:rPr lang="en-GB" dirty="0"/>
              <a:t>CNRS </a:t>
            </a:r>
            <a:r>
              <a:rPr lang="en-GB" dirty="0" smtClean="0"/>
              <a:t>France, Spain)</a:t>
            </a:r>
            <a:endParaRPr lang="en-GB" b="1"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2952" t="2386"/>
          <a:stretch/>
        </p:blipFill>
        <p:spPr>
          <a:xfrm>
            <a:off x="18144" y="3495038"/>
            <a:ext cx="2997597" cy="2925400"/>
          </a:xfrm>
          <a:prstGeom prst="rect">
            <a:avLst/>
          </a:prstGeom>
        </p:spPr>
      </p:pic>
      <p:sp>
        <p:nvSpPr>
          <p:cNvPr id="13" name="Rectangle 6"/>
          <p:cNvSpPr>
            <a:spLocks noGrp="1" noChangeArrowheads="1"/>
          </p:cNvSpPr>
          <p:nvPr>
            <p:ph type="title"/>
          </p:nvPr>
        </p:nvSpPr>
        <p:spPr>
          <a:xfrm>
            <a:off x="395536" y="141134"/>
            <a:ext cx="6624736" cy="854075"/>
          </a:xfrm>
        </p:spPr>
        <p:txBody>
          <a:bodyPr/>
          <a:lstStyle/>
          <a:p>
            <a:pPr algn="l" eaLnBrk="1" hangingPunct="1"/>
            <a:r>
              <a:rPr lang="en-GB" altLang="en-US" sz="3200" b="1" dirty="0" smtClean="0">
                <a:solidFill>
                  <a:srgbClr val="000090"/>
                </a:solidFill>
                <a:ea typeface="ＭＳ Ｐゴシック" panose="020B0600070205080204" pitchFamily="34" charset="-128"/>
              </a:rPr>
              <a:t>Instrumentation for </a:t>
            </a:r>
            <a:r>
              <a:rPr lang="en-GB" altLang="en-US" sz="3200" b="1" dirty="0" smtClean="0">
                <a:solidFill>
                  <a:srgbClr val="000090"/>
                </a:solidFill>
                <a:ea typeface="ＭＳ Ｐゴシック" panose="020B0600070205080204" pitchFamily="34" charset="-128"/>
              </a:rPr>
              <a:t>Direct </a:t>
            </a:r>
            <a:r>
              <a:rPr lang="en-GB" altLang="en-US" sz="3200" b="1" dirty="0" smtClean="0">
                <a:solidFill>
                  <a:srgbClr val="000090"/>
                </a:solidFill>
                <a:ea typeface="ＭＳ Ｐゴシック" panose="020B0600070205080204" pitchFamily="34" charset="-128"/>
              </a:rPr>
              <a:t>Reactions in Inverse Kinematics</a:t>
            </a:r>
          </a:p>
        </p:txBody>
      </p:sp>
      <p:pic>
        <p:nvPicPr>
          <p:cNvPr id="14" name="Picture 1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76256" y="1"/>
            <a:ext cx="2267744" cy="995772"/>
          </a:xfrm>
          <a:prstGeom prst="rect">
            <a:avLst/>
          </a:prstGeom>
        </p:spPr>
      </p:pic>
      <p:sp>
        <p:nvSpPr>
          <p:cNvPr id="9" name="TextBox 8"/>
          <p:cNvSpPr txBox="1"/>
          <p:nvPr/>
        </p:nvSpPr>
        <p:spPr>
          <a:xfrm>
            <a:off x="128176" y="6498416"/>
            <a:ext cx="9024778" cy="369332"/>
          </a:xfrm>
          <a:prstGeom prst="rect">
            <a:avLst/>
          </a:prstGeom>
          <a:noFill/>
        </p:spPr>
        <p:txBody>
          <a:bodyPr wrap="none" rtlCol="0">
            <a:spAutoFit/>
          </a:bodyPr>
          <a:lstStyle/>
          <a:p>
            <a:r>
              <a:rPr lang="en-GB" b="1" dirty="0" smtClean="0">
                <a:solidFill>
                  <a:srgbClr val="FF0000"/>
                </a:solidFill>
              </a:rPr>
              <a:t>MCIN PRTR-C17.I01, </a:t>
            </a:r>
            <a:r>
              <a:rPr lang="en-GB" b="1" dirty="0" err="1" smtClean="0">
                <a:solidFill>
                  <a:srgbClr val="FF0000"/>
                </a:solidFill>
              </a:rPr>
              <a:t>Generalitat</a:t>
            </a:r>
            <a:r>
              <a:rPr lang="en-GB" b="1" dirty="0" smtClean="0">
                <a:solidFill>
                  <a:srgbClr val="FF0000"/>
                </a:solidFill>
              </a:rPr>
              <a:t> </a:t>
            </a:r>
            <a:r>
              <a:rPr lang="en-GB" b="1" dirty="0" err="1" smtClean="0">
                <a:solidFill>
                  <a:srgbClr val="FF0000"/>
                </a:solidFill>
              </a:rPr>
              <a:t>Valenciana</a:t>
            </a:r>
            <a:r>
              <a:rPr lang="en-GB" b="1" dirty="0" smtClean="0">
                <a:solidFill>
                  <a:srgbClr val="FF0000"/>
                </a:solidFill>
              </a:rPr>
              <a:t> ASFAE/2022/031, </a:t>
            </a:r>
            <a:r>
              <a:rPr lang="en-GB" b="1" dirty="0" err="1" smtClean="0">
                <a:solidFill>
                  <a:srgbClr val="FF0000"/>
                </a:solidFill>
              </a:rPr>
              <a:t>NextGenerationEU</a:t>
            </a:r>
            <a:r>
              <a:rPr lang="en-GB" b="1" dirty="0" smtClean="0">
                <a:solidFill>
                  <a:srgbClr val="FF0000"/>
                </a:solidFill>
              </a:rPr>
              <a:t> </a:t>
            </a:r>
            <a:endParaRPr lang="en-GB" b="1" dirty="0">
              <a:solidFill>
                <a:srgbClr val="FF0000"/>
              </a:solidFill>
            </a:endParaRPr>
          </a:p>
        </p:txBody>
      </p:sp>
      <p:sp>
        <p:nvSpPr>
          <p:cNvPr id="15" name="TextBox 14"/>
          <p:cNvSpPr txBox="1"/>
          <p:nvPr/>
        </p:nvSpPr>
        <p:spPr>
          <a:xfrm>
            <a:off x="3015741" y="2533581"/>
            <a:ext cx="6237138" cy="3477875"/>
          </a:xfrm>
          <a:prstGeom prst="rect">
            <a:avLst/>
          </a:prstGeom>
          <a:noFill/>
        </p:spPr>
        <p:txBody>
          <a:bodyPr wrap="square" rtlCol="0">
            <a:spAutoFit/>
          </a:bodyPr>
          <a:lstStyle/>
          <a:p>
            <a:r>
              <a:rPr lang="en-US" sz="2000" dirty="0" smtClean="0"/>
              <a:t>Nuclear Measurements of Astrophysical Interest for AGATA+GRIT</a:t>
            </a:r>
          </a:p>
          <a:p>
            <a:endParaRPr lang="en-US" sz="2000" dirty="0" smtClean="0"/>
          </a:p>
          <a:p>
            <a:pPr marL="87313" indent="-87313">
              <a:buFont typeface="Arial" panose="020B0604020202020204" pitchFamily="34" charset="0"/>
              <a:buChar char="•"/>
            </a:pPr>
            <a:r>
              <a:rPr lang="en-US" sz="2000" dirty="0" err="1" smtClean="0"/>
              <a:t>Clusterisation</a:t>
            </a:r>
            <a:r>
              <a:rPr lang="en-US" sz="2000" dirty="0" smtClean="0"/>
              <a:t> </a:t>
            </a:r>
            <a:r>
              <a:rPr lang="en-US" sz="2000" dirty="0" smtClean="0"/>
              <a:t>phenomena in near </a:t>
            </a:r>
            <a:r>
              <a:rPr lang="en-US" sz="2000" dirty="0"/>
              <a:t>threshold </a:t>
            </a:r>
            <a:r>
              <a:rPr lang="en-US" sz="2000" dirty="0" smtClean="0"/>
              <a:t>states</a:t>
            </a:r>
          </a:p>
          <a:p>
            <a:pPr marL="87313" indent="-87313">
              <a:buFont typeface="Arial" panose="020B0604020202020204" pitchFamily="34" charset="0"/>
              <a:buChar char="•"/>
            </a:pPr>
            <a:r>
              <a:rPr lang="en-US" sz="2000" dirty="0" smtClean="0"/>
              <a:t>Studying if higher-order </a:t>
            </a:r>
            <a:r>
              <a:rPr lang="en-US" sz="2000" dirty="0"/>
              <a:t>terms of the </a:t>
            </a:r>
            <a:r>
              <a:rPr lang="en-US" sz="2000" dirty="0" smtClean="0"/>
              <a:t>in-media nuclear </a:t>
            </a:r>
            <a:r>
              <a:rPr lang="en-US" sz="2000" dirty="0" smtClean="0"/>
              <a:t>Interaction </a:t>
            </a:r>
            <a:r>
              <a:rPr lang="en-US" sz="2000" dirty="0"/>
              <a:t>(</a:t>
            </a:r>
            <a:r>
              <a:rPr lang="en-US" sz="2000" dirty="0" smtClean="0"/>
              <a:t>three body forces</a:t>
            </a:r>
            <a:r>
              <a:rPr lang="en-US" sz="2000" dirty="0"/>
              <a:t>, etc</a:t>
            </a:r>
            <a:r>
              <a:rPr lang="en-US" sz="2000" dirty="0" smtClean="0"/>
              <a:t>.)</a:t>
            </a:r>
            <a:endParaRPr lang="en-US" sz="2000" dirty="0" smtClean="0"/>
          </a:p>
          <a:p>
            <a:pPr marL="87313" indent="-87313">
              <a:buFont typeface="Arial" panose="020B0604020202020204" pitchFamily="34" charset="0"/>
              <a:buChar char="•"/>
            </a:pPr>
            <a:r>
              <a:rPr lang="en-US" sz="2000" dirty="0" smtClean="0"/>
              <a:t>Electromagnetic decays </a:t>
            </a:r>
            <a:r>
              <a:rPr lang="en-US" sz="2000" dirty="0"/>
              <a:t>from unbound </a:t>
            </a:r>
            <a:r>
              <a:rPr lang="en-US" sz="2000" dirty="0" smtClean="0"/>
              <a:t>states/resonances</a:t>
            </a:r>
            <a:endParaRPr lang="en-GB" sz="2000" dirty="0"/>
          </a:p>
          <a:p>
            <a:pPr marL="169863" indent="-169863">
              <a:buFont typeface="Arial" panose="020B0604020202020204" pitchFamily="34" charset="0"/>
              <a:buChar char="•"/>
            </a:pPr>
            <a:r>
              <a:rPr lang="en-GB" sz="2000" dirty="0" smtClean="0"/>
              <a:t>Direct </a:t>
            </a:r>
            <a:r>
              <a:rPr lang="en-GB" sz="2000" dirty="0" smtClean="0"/>
              <a:t>or surrogate cross section measurements</a:t>
            </a:r>
          </a:p>
          <a:p>
            <a:pPr marL="169863" indent="-169863">
              <a:buFont typeface="Arial" panose="020B0604020202020204" pitchFamily="34" charset="0"/>
              <a:buChar char="•"/>
            </a:pPr>
            <a:r>
              <a:rPr lang="en-GB" sz="2000" dirty="0" smtClean="0"/>
              <a:t>Contribution of the excited states to the reactions of </a:t>
            </a:r>
            <a:r>
              <a:rPr lang="en-GB" sz="2000" dirty="0" smtClean="0"/>
              <a:t>astrophysical </a:t>
            </a:r>
            <a:r>
              <a:rPr lang="en-GB" sz="2000" dirty="0" smtClean="0"/>
              <a:t>interest</a:t>
            </a:r>
            <a:r>
              <a:rPr lang="en-GB" sz="2000" dirty="0" smtClean="0"/>
              <a:t>.</a:t>
            </a:r>
            <a:endParaRPr lang="en-GB" sz="2000" dirty="0"/>
          </a:p>
        </p:txBody>
      </p:sp>
    </p:spTree>
    <p:extLst>
      <p:ext uri="{BB962C8B-B14F-4D97-AF65-F5344CB8AC3E}">
        <p14:creationId xmlns:p14="http://schemas.microsoft.com/office/powerpoint/2010/main" val="3190725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1" descr="IFIC.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115050"/>
            <a:ext cx="1295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8547" name="Picture 2" descr="Logo_CSIC.jpg"/>
          <p:cNvPicPr>
            <a:picLocks noChangeAspect="1"/>
          </p:cNvPicPr>
          <p:nvPr/>
        </p:nvPicPr>
        <p:blipFill>
          <a:blip r:embed="rId4" cstate="email">
            <a:extLst>
              <a:ext uri="{28A0092B-C50C-407E-A947-70E740481C1C}">
                <a14:useLocalDpi xmlns:a14="http://schemas.microsoft.com/office/drawing/2010/main" val="0"/>
              </a:ext>
            </a:extLst>
          </a:blip>
          <a:srcRect l="4413" t="26155" r="5782" b="22900"/>
          <a:stretch>
            <a:fillRect/>
          </a:stretch>
        </p:blipFill>
        <p:spPr bwMode="auto">
          <a:xfrm>
            <a:off x="1476375" y="6069013"/>
            <a:ext cx="2778125" cy="78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6100" y="6051554"/>
            <a:ext cx="2540000" cy="800100"/>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95400" y="188640"/>
            <a:ext cx="6444208" cy="991744"/>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t="3691"/>
          <a:stretch/>
        </p:blipFill>
        <p:spPr>
          <a:xfrm>
            <a:off x="0" y="2020658"/>
            <a:ext cx="4410633" cy="2993872"/>
          </a:xfrm>
          <a:prstGeom prst="rect">
            <a:avLst/>
          </a:prstGeom>
        </p:spPr>
      </p:pic>
      <p:pic>
        <p:nvPicPr>
          <p:cNvPr id="9" name="Picture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27345" y="1916832"/>
            <a:ext cx="4667779" cy="2937482"/>
          </a:xfrm>
          <a:prstGeom prst="rect">
            <a:avLst/>
          </a:prstGeom>
        </p:spPr>
      </p:pic>
    </p:spTree>
    <p:extLst>
      <p:ext uri="{BB962C8B-B14F-4D97-AF65-F5344CB8AC3E}">
        <p14:creationId xmlns:p14="http://schemas.microsoft.com/office/powerpoint/2010/main" val="32866419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1"/>
          <p:cNvSpPr/>
          <p:nvPr/>
        </p:nvSpPr>
        <p:spPr>
          <a:xfrm>
            <a:off x="0" y="0"/>
            <a:ext cx="9143172" cy="1232773"/>
          </a:xfrm>
          <a:prstGeom prst="rect">
            <a:avLst/>
          </a:prstGeom>
          <a:solidFill>
            <a:srgbClr val="0033CC"/>
          </a:solidFill>
          <a:ln w="0">
            <a:noFill/>
          </a:ln>
        </p:spPr>
        <p:style>
          <a:lnRef idx="0">
            <a:scrgbClr r="0" g="0" b="0"/>
          </a:lnRef>
          <a:fillRef idx="0">
            <a:scrgbClr r="0" g="0" b="0"/>
          </a:fillRef>
          <a:effectRef idx="0">
            <a:scrgbClr r="0" g="0" b="0"/>
          </a:effectRef>
          <a:fontRef idx="minor"/>
        </p:style>
        <p:txBody>
          <a:bodyPr lIns="82759" tIns="41379" rIns="82759" bIns="41379" anchor="ctr">
            <a:noAutofit/>
          </a:bodyPr>
          <a:lstStyle/>
          <a:p>
            <a:pPr algn="ctr" defTabSz="840791" fontAlgn="auto">
              <a:spcBef>
                <a:spcPts val="0"/>
              </a:spcBef>
              <a:spcAft>
                <a:spcPts val="0"/>
              </a:spcAft>
            </a:pPr>
            <a:r>
              <a:rPr lang="es-ES_tradnl" sz="3421" b="1" spc="-1" dirty="0" err="1">
                <a:solidFill>
                  <a:srgbClr val="FFFF00"/>
                </a:solidFill>
                <a:latin typeface="Calibri"/>
                <a:ea typeface="DejaVu Sans"/>
              </a:rPr>
              <a:t>T</a:t>
            </a:r>
            <a:r>
              <a:rPr lang="es-ES_tradnl" sz="3419" b="1" spc="-1" baseline="-8000" dirty="0" err="1">
                <a:solidFill>
                  <a:srgbClr val="FFFF00"/>
                </a:solidFill>
                <a:latin typeface="Calibri"/>
                <a:ea typeface="DejaVu Sans"/>
              </a:rPr>
              <a:t>cc</a:t>
            </a:r>
            <a:r>
              <a:rPr lang="es-ES_tradnl" sz="3421" b="1" spc="-1" dirty="0">
                <a:solidFill>
                  <a:srgbClr val="FFFF00"/>
                </a:solidFill>
                <a:latin typeface="Calibri"/>
                <a:ea typeface="DejaVu Sans"/>
              </a:rPr>
              <a:t>(3875)</a:t>
            </a:r>
            <a:r>
              <a:rPr lang="es-ES_tradnl" sz="3419" b="1" spc="-1" baseline="33000" dirty="0">
                <a:solidFill>
                  <a:srgbClr val="FFFF00"/>
                </a:solidFill>
                <a:latin typeface="Calibri"/>
                <a:ea typeface="DejaVu Sans"/>
              </a:rPr>
              <a:t>+</a:t>
            </a:r>
            <a:r>
              <a:rPr lang="es-ES_tradnl" sz="3421" b="1" spc="-1" dirty="0">
                <a:solidFill>
                  <a:srgbClr val="FFFF00"/>
                </a:solidFill>
                <a:latin typeface="Calibri"/>
                <a:ea typeface="DejaVu Sans"/>
              </a:rPr>
              <a:t> AND </a:t>
            </a:r>
            <a:r>
              <a:rPr lang="es-ES_tradnl" sz="3421" b="1" spc="-1" dirty="0" err="1">
                <a:solidFill>
                  <a:srgbClr val="FFFF00"/>
                </a:solidFill>
                <a:latin typeface="Calibri"/>
                <a:ea typeface="DejaVu Sans"/>
              </a:rPr>
              <a:t>T</a:t>
            </a:r>
            <a:r>
              <a:rPr lang="es-ES_tradnl" sz="3419" b="1" spc="-1" baseline="-8000" dirty="0" err="1">
                <a:solidFill>
                  <a:srgbClr val="FFFF00"/>
                </a:solidFill>
                <a:latin typeface="Calibri"/>
                <a:ea typeface="DejaVu Sans"/>
              </a:rPr>
              <a:t>cc</a:t>
            </a:r>
            <a:r>
              <a:rPr lang="es-ES_tradnl" sz="3421" b="1" spc="-1" dirty="0">
                <a:solidFill>
                  <a:srgbClr val="FFFF00"/>
                </a:solidFill>
                <a:latin typeface="Calibri"/>
                <a:ea typeface="DejaVu Sans"/>
              </a:rPr>
              <a:t>(3875)</a:t>
            </a:r>
            <a:r>
              <a:rPr lang="es-ES_tradnl" sz="3419" b="1" spc="-1" baseline="33000" dirty="0">
                <a:solidFill>
                  <a:srgbClr val="FFFF00"/>
                </a:solidFill>
                <a:latin typeface="Calibri"/>
                <a:ea typeface="DejaVu Sans"/>
              </a:rPr>
              <a:t>−</a:t>
            </a:r>
            <a:r>
              <a:rPr lang="es-ES_tradnl" sz="3421" b="1" spc="-1" dirty="0">
                <a:solidFill>
                  <a:srgbClr val="FFFF00"/>
                </a:solidFill>
                <a:latin typeface="Calibri"/>
                <a:ea typeface="DejaVu Sans"/>
              </a:rPr>
              <a:t> IN NUCLEAR </a:t>
            </a:r>
            <a:r>
              <a:rPr lang="es-ES_tradnl" sz="3421" b="1" spc="-1" dirty="0" smtClean="0">
                <a:solidFill>
                  <a:srgbClr val="FFFF00"/>
                </a:solidFill>
                <a:latin typeface="Calibri"/>
                <a:ea typeface="DejaVu Sans"/>
              </a:rPr>
              <a:t>MATTER</a:t>
            </a:r>
          </a:p>
          <a:p>
            <a:pPr algn="ctr" defTabSz="840791" fontAlgn="auto">
              <a:spcBef>
                <a:spcPts val="0"/>
              </a:spcBef>
              <a:spcAft>
                <a:spcPts val="0"/>
              </a:spcAft>
            </a:pPr>
            <a:r>
              <a:rPr lang="es-ES_tradnl" sz="3200" b="1" spc="-1" dirty="0" smtClean="0">
                <a:solidFill>
                  <a:srgbClr val="FFFF00"/>
                </a:solidFill>
                <a:latin typeface="Calibri"/>
              </a:rPr>
              <a:t>(</a:t>
            </a:r>
            <a:r>
              <a:rPr lang="es-ES_tradnl" sz="3200" b="1" spc="-1" dirty="0" err="1" smtClean="0">
                <a:solidFill>
                  <a:srgbClr val="FFFF00"/>
                </a:solidFill>
                <a:latin typeface="Calibri"/>
              </a:rPr>
              <a:t>V.Montesinos</a:t>
            </a:r>
            <a:r>
              <a:rPr lang="es-ES_tradnl" sz="3200" b="1" spc="-1" dirty="0" smtClean="0">
                <a:solidFill>
                  <a:srgbClr val="FFFF00"/>
                </a:solidFill>
                <a:latin typeface="Calibri"/>
              </a:rPr>
              <a:t>)</a:t>
            </a:r>
            <a:endParaRPr lang="en-US" sz="3200" b="1" spc="-1" dirty="0">
              <a:solidFill>
                <a:srgbClr val="FFFF00"/>
              </a:solidFill>
              <a:latin typeface="Arial"/>
            </a:endParaRPr>
          </a:p>
        </p:txBody>
      </p:sp>
      <p:sp>
        <p:nvSpPr>
          <p:cNvPr id="48" name="CuadroTexto 2"/>
          <p:cNvSpPr/>
          <p:nvPr/>
        </p:nvSpPr>
        <p:spPr>
          <a:xfrm>
            <a:off x="6820635" y="3066472"/>
            <a:ext cx="434317" cy="359834"/>
          </a:xfrm>
          <a:prstGeom prst="rect">
            <a:avLst/>
          </a:prstGeom>
          <a:noFill/>
          <a:ln w="0">
            <a:noFill/>
          </a:ln>
        </p:spPr>
        <p:style>
          <a:lnRef idx="0">
            <a:scrgbClr r="0" g="0" b="0"/>
          </a:lnRef>
          <a:fillRef idx="0">
            <a:scrgbClr r="0" g="0" b="0"/>
          </a:fillRef>
          <a:effectRef idx="0">
            <a:scrgbClr r="0" g="0" b="0"/>
          </a:effectRef>
          <a:fontRef idx="minor"/>
        </p:style>
        <p:txBody>
          <a:bodyPr/>
          <a:lstStyle/>
          <a:p>
            <a:pPr defTabSz="840791" fontAlgn="auto">
              <a:spcBef>
                <a:spcPts val="0"/>
              </a:spcBef>
              <a:spcAft>
                <a:spcPts val="0"/>
              </a:spcAft>
            </a:pPr>
            <a:endParaRPr lang="es-ES" sz="1655">
              <a:solidFill>
                <a:prstClr val="black"/>
              </a:solidFill>
              <a:latin typeface="Arial"/>
            </a:endParaRPr>
          </a:p>
        </p:txBody>
      </p:sp>
      <mc:AlternateContent xmlns:mc="http://schemas.openxmlformats.org/markup-compatibility/2006" xmlns:a14="http://schemas.microsoft.com/office/drawing/2010/main">
        <mc:Choice Requires="a14">
          <p:sp>
            <p:nvSpPr>
              <p:cNvPr id="49" name="TextBox 2"/>
              <p:cNvSpPr/>
              <p:nvPr/>
            </p:nvSpPr>
            <p:spPr>
              <a:xfrm>
                <a:off x="402207" y="1430830"/>
                <a:ext cx="5483255" cy="4852500"/>
              </a:xfrm>
              <a:prstGeom prst="rect">
                <a:avLst/>
              </a:prstGeom>
              <a:noFill/>
              <a:ln w="0">
                <a:noFill/>
              </a:ln>
            </p:spPr>
            <p:style>
              <a:lnRef idx="0">
                <a:scrgbClr r="0" g="0" b="0"/>
              </a:lnRef>
              <a:fillRef idx="0">
                <a:scrgbClr r="0" g="0" b="0"/>
              </a:fillRef>
              <a:effectRef idx="0">
                <a:scrgbClr r="0" g="0" b="0"/>
              </a:effectRef>
              <a:fontRef idx="minor"/>
            </p:style>
            <p:txBody>
              <a:bodyPr lIns="82759" tIns="41379" rIns="82759" bIns="41379" anchor="t">
                <a:spAutoFit/>
              </a:bodyPr>
              <a:lstStyle/>
              <a:p>
                <a:pPr defTabSz="840791" fontAlgn="auto">
                  <a:spcBef>
                    <a:spcPts val="0"/>
                  </a:spcBef>
                  <a:spcAft>
                    <a:spcPts val="0"/>
                  </a:spcAft>
                </a:pPr>
                <a:r>
                  <a:rPr lang="en-ES" sz="2207" b="1" spc="-1" dirty="0">
                    <a:solidFill>
                      <a:srgbClr val="000000"/>
                    </a:solidFill>
                    <a:latin typeface="Calibri"/>
                    <a:ea typeface="DejaVu Sans"/>
                  </a:rPr>
                  <a:t>Introduction</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14:m>
                  <m:oMath xmlns:m="http://schemas.openxmlformats.org/officeDocument/2006/math">
                    <m:sSub>
                      <m:sSubPr>
                        <m:ctrlPr>
                          <a:rPr lang="es-ES" sz="2207" i="1" spc="-1">
                            <a:solidFill>
                              <a:srgbClr val="000000"/>
                            </a:solidFill>
                            <a:latin typeface="Cambria Math" panose="02040503050406030204" pitchFamily="18" charset="0"/>
                            <a:ea typeface="DejaVu Sans"/>
                          </a:rPr>
                        </m:ctrlPr>
                      </m:sSubPr>
                      <m:e>
                        <m:r>
                          <a:rPr lang="es-ES" sz="2207" i="1" spc="-1">
                            <a:solidFill>
                              <a:srgbClr val="000000"/>
                            </a:solidFill>
                            <a:latin typeface="Cambria Math" panose="02040503050406030204" pitchFamily="18" charset="0"/>
                            <a:ea typeface="DejaVu Sans"/>
                          </a:rPr>
                          <m:t>𝑇</m:t>
                        </m:r>
                      </m:e>
                      <m:sub>
                        <m:r>
                          <a:rPr lang="es-ES" sz="2207" i="1" spc="-1">
                            <a:solidFill>
                              <a:srgbClr val="000000"/>
                            </a:solidFill>
                            <a:latin typeface="Cambria Math" panose="02040503050406030204" pitchFamily="18" charset="0"/>
                            <a:ea typeface="DejaVu Sans"/>
                          </a:rPr>
                          <m:t>𝑐𝑐</m:t>
                        </m:r>
                      </m:sub>
                    </m:sSub>
                    <m:sSup>
                      <m:sSupPr>
                        <m:ctrlPr>
                          <a:rPr lang="es-ES" sz="2207" i="1" spc="-1">
                            <a:solidFill>
                              <a:srgbClr val="000000"/>
                            </a:solidFill>
                            <a:latin typeface="Cambria Math" panose="02040503050406030204" pitchFamily="18" charset="0"/>
                            <a:ea typeface="DejaVu Sans"/>
                          </a:rPr>
                        </m:ctrlPr>
                      </m:sSupPr>
                      <m:e>
                        <m:d>
                          <m:dPr>
                            <m:ctrlPr>
                              <a:rPr lang="es-ES" sz="2207" i="1" spc="-1">
                                <a:solidFill>
                                  <a:srgbClr val="000000"/>
                                </a:solidFill>
                                <a:latin typeface="Cambria Math" panose="02040503050406030204" pitchFamily="18" charset="0"/>
                                <a:ea typeface="DejaVu Sans"/>
                              </a:rPr>
                            </m:ctrlPr>
                          </m:dPr>
                          <m:e>
                            <m:r>
                              <a:rPr lang="es-ES" sz="2207" i="1" spc="-1">
                                <a:solidFill>
                                  <a:srgbClr val="000000"/>
                                </a:solidFill>
                                <a:latin typeface="Cambria Math" panose="02040503050406030204" pitchFamily="18" charset="0"/>
                                <a:ea typeface="DejaVu Sans"/>
                              </a:rPr>
                              <m:t>3875</m:t>
                            </m:r>
                          </m:e>
                        </m:d>
                      </m:e>
                      <m:sup>
                        <m:r>
                          <a:rPr lang="es-ES" sz="2207" i="1" spc="-1">
                            <a:solidFill>
                              <a:srgbClr val="000000"/>
                            </a:solidFill>
                            <a:latin typeface="Cambria Math" panose="02040503050406030204" pitchFamily="18" charset="0"/>
                            <a:ea typeface="DejaVu Sans"/>
                          </a:rPr>
                          <m:t>+</m:t>
                        </m:r>
                      </m:sup>
                    </m:sSup>
                  </m:oMath>
                </a14:m>
                <a:r>
                  <a:rPr lang="en-ES" sz="2207" spc="-1" dirty="0">
                    <a:solidFill>
                      <a:srgbClr val="000000"/>
                    </a:solidFill>
                    <a:latin typeface="Calibri"/>
                    <a:ea typeface="DejaVu Sans"/>
                  </a:rPr>
                  <a:t> </a:t>
                </a:r>
                <a:r>
                  <a:rPr lang="en-US" sz="2207" spc="-1" dirty="0">
                    <a:solidFill>
                      <a:srgbClr val="000000"/>
                    </a:solidFill>
                    <a:latin typeface="Calibri"/>
                    <a:ea typeface="DejaVu Sans"/>
                  </a:rPr>
                  <a:t>is a </a:t>
                </a:r>
                <a:r>
                  <a:rPr lang="en-ES" sz="2207" spc="-1" dirty="0">
                    <a:solidFill>
                      <a:srgbClr val="000000"/>
                    </a:solidFill>
                    <a:latin typeface="Calibri"/>
                    <a:ea typeface="DejaVu Sans"/>
                  </a:rPr>
                  <a:t>state </a:t>
                </a:r>
                <a:r>
                  <a:rPr lang="en-US" sz="2207" spc="-1" dirty="0">
                    <a:solidFill>
                      <a:srgbClr val="000000"/>
                    </a:solidFill>
                    <a:latin typeface="Calibri"/>
                    <a:ea typeface="DejaVu Sans"/>
                  </a:rPr>
                  <a:t>found </a:t>
                </a:r>
                <a:r>
                  <a:rPr lang="en-ES" sz="2207" spc="-1" dirty="0">
                    <a:solidFill>
                      <a:srgbClr val="000000"/>
                    </a:solidFill>
                    <a:latin typeface="Calibri"/>
                    <a:ea typeface="DejaVu Sans"/>
                  </a:rPr>
                  <a:t>near the</a:t>
                </a:r>
                <a:r>
                  <a:rPr lang="es-ES" sz="2207" spc="-1" dirty="0">
                    <a:solidFill>
                      <a:srgbClr val="000000"/>
                    </a:solidFill>
                    <a:latin typeface="Calibri"/>
                    <a:ea typeface="DejaVu Sans"/>
                  </a:rPr>
                  <a:t> </a:t>
                </a:r>
                <a14:m>
                  <m:oMath xmlns:m="http://schemas.openxmlformats.org/officeDocument/2006/math">
                    <m:sSup>
                      <m:sSupPr>
                        <m:ctrlPr>
                          <a:rPr lang="es-ES" sz="2207" i="1" spc="-1">
                            <a:solidFill>
                              <a:srgbClr val="000000"/>
                            </a:solidFill>
                            <a:latin typeface="Cambria Math" panose="02040503050406030204" pitchFamily="18" charset="0"/>
                            <a:ea typeface="DejaVu Sans"/>
                          </a:rPr>
                        </m:ctrlPr>
                      </m:sSupPr>
                      <m:e>
                        <m:r>
                          <a:rPr lang="es-ES" sz="2207" i="1" spc="-1">
                            <a:solidFill>
                              <a:srgbClr val="000000"/>
                            </a:solidFill>
                            <a:latin typeface="Cambria Math" panose="02040503050406030204" pitchFamily="18" charset="0"/>
                            <a:ea typeface="DejaVu Sans"/>
                          </a:rPr>
                          <m:t>𝐷</m:t>
                        </m:r>
                      </m:e>
                      <m:sup>
                        <m:r>
                          <a:rPr lang="es-ES" sz="2207" i="1" spc="-1">
                            <a:solidFill>
                              <a:srgbClr val="000000"/>
                            </a:solidFill>
                            <a:latin typeface="Cambria Math" panose="02040503050406030204" pitchFamily="18" charset="0"/>
                            <a:ea typeface="Cambria Math" panose="02040503050406030204" pitchFamily="18" charset="0"/>
                          </a:rPr>
                          <m:t>∗+</m:t>
                        </m:r>
                      </m:sup>
                    </m:sSup>
                    <m:sSup>
                      <m:sSupPr>
                        <m:ctrlPr>
                          <a:rPr lang="es-ES" sz="2207" i="1" spc="-1">
                            <a:solidFill>
                              <a:srgbClr val="000000"/>
                            </a:solidFill>
                            <a:latin typeface="Cambria Math" panose="02040503050406030204" pitchFamily="18" charset="0"/>
                            <a:ea typeface="DejaVu Sans"/>
                          </a:rPr>
                        </m:ctrlPr>
                      </m:sSupPr>
                      <m:e>
                        <m:r>
                          <a:rPr lang="es-ES" sz="2207" i="1" spc="-1">
                            <a:solidFill>
                              <a:srgbClr val="000000"/>
                            </a:solidFill>
                            <a:latin typeface="Cambria Math" panose="02040503050406030204" pitchFamily="18" charset="0"/>
                            <a:ea typeface="DejaVu Sans"/>
                          </a:rPr>
                          <m:t>𝐷</m:t>
                        </m:r>
                      </m:e>
                      <m:sup>
                        <m:r>
                          <a:rPr lang="es-ES" sz="2207" i="1" spc="-1">
                            <a:solidFill>
                              <a:srgbClr val="000000"/>
                            </a:solidFill>
                            <a:latin typeface="Cambria Math" panose="02040503050406030204" pitchFamily="18" charset="0"/>
                            <a:ea typeface="DejaVu Sans"/>
                          </a:rPr>
                          <m:t>0</m:t>
                        </m:r>
                      </m:sup>
                    </m:sSup>
                  </m:oMath>
                </a14:m>
                <a:r>
                  <a:rPr lang="en-ES" sz="2207" spc="-1" dirty="0">
                    <a:solidFill>
                      <a:srgbClr val="000000"/>
                    </a:solidFill>
                    <a:latin typeface="Calibri"/>
                    <a:ea typeface="DejaVu Sans"/>
                  </a:rPr>
                  <a:t> threshold</a:t>
                </a:r>
                <a:r>
                  <a:rPr lang="en-US" sz="2207" spc="-1" dirty="0">
                    <a:solidFill>
                      <a:srgbClr val="000000"/>
                    </a:solidFill>
                    <a:latin typeface="Calibri"/>
                    <a:ea typeface="DejaVu Sans"/>
                  </a:rPr>
                  <a:t> </a:t>
                </a:r>
                <a:r>
                  <a:rPr lang="en-US" sz="2207" spc="-1" dirty="0">
                    <a:solidFill>
                      <a:srgbClr val="FE7F00"/>
                    </a:solidFill>
                    <a:latin typeface="Calibri"/>
                    <a:ea typeface="DejaVu Sans"/>
                  </a:rPr>
                  <a:t>[</a:t>
                </a:r>
                <a:r>
                  <a:rPr lang="en-US" sz="2207" spc="-1" dirty="0" err="1">
                    <a:solidFill>
                      <a:srgbClr val="FE7F00"/>
                    </a:solidFill>
                    <a:latin typeface="Calibri"/>
                    <a:ea typeface="DejaVu Sans"/>
                  </a:rPr>
                  <a:t>Nat.Phys</a:t>
                </a:r>
                <a:r>
                  <a:rPr lang="en-US" sz="2207" spc="-1" dirty="0">
                    <a:solidFill>
                      <a:srgbClr val="FE7F00"/>
                    </a:solidFill>
                    <a:latin typeface="Calibri"/>
                    <a:ea typeface="DejaVu Sans"/>
                  </a:rPr>
                  <a:t>. 18, 751 (’22)].</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US" sz="2207" spc="-1" dirty="0">
                    <a:solidFill>
                      <a:srgbClr val="000000"/>
                    </a:solidFill>
                    <a:latin typeface="Calibri"/>
                    <a:ea typeface="DejaVu Sans"/>
                  </a:rPr>
                  <a:t>The q</a:t>
                </a:r>
                <a:r>
                  <a:rPr lang="en-ES" sz="2207" spc="-1" dirty="0">
                    <a:solidFill>
                      <a:srgbClr val="000000"/>
                    </a:solidFill>
                    <a:latin typeface="Calibri"/>
                    <a:ea typeface="DejaVu Sans"/>
                  </a:rPr>
                  <a:t>uark content</a:t>
                </a:r>
                <a:r>
                  <a:rPr lang="en-US" sz="2207" spc="-1" dirty="0">
                    <a:solidFill>
                      <a:srgbClr val="000000"/>
                    </a:solidFill>
                    <a:latin typeface="Calibri"/>
                    <a:ea typeface="DejaVu Sans"/>
                  </a:rPr>
                  <a:t> of this state is</a:t>
                </a:r>
                <a:r>
                  <a:rPr lang="en-ES" sz="2207" spc="-1" dirty="0">
                    <a:solidFill>
                      <a:srgbClr val="000000"/>
                    </a:solidFill>
                    <a:latin typeface="Calibri"/>
                    <a:ea typeface="DejaVu Sans"/>
                  </a:rPr>
                  <a:t> </a:t>
                </a:r>
                <a:r>
                  <a:rPr lang="en-ES" sz="2207" b="1" spc="-1" dirty="0">
                    <a:solidFill>
                      <a:srgbClr val="000000"/>
                    </a:solidFill>
                    <a:latin typeface="Calibri"/>
                    <a:ea typeface="DejaVu Sans"/>
                  </a:rPr>
                  <a:t>ccud</a:t>
                </a:r>
                <a:r>
                  <a:rPr lang="en-US" sz="2207" spc="-1" dirty="0">
                    <a:solidFill>
                      <a:srgbClr val="000000"/>
                    </a:solidFill>
                    <a:latin typeface="Calibri"/>
                    <a:ea typeface="DejaVu Sans"/>
                  </a:rPr>
                  <a:t>, but is this state</a:t>
                </a:r>
                <a:r>
                  <a:rPr lang="en-ES" sz="2207" spc="-1" dirty="0">
                    <a:solidFill>
                      <a:srgbClr val="000000"/>
                    </a:solidFill>
                    <a:latin typeface="Calibri"/>
                    <a:ea typeface="DejaVu Sans"/>
                  </a:rPr>
                  <a:t> </a:t>
                </a:r>
                <a:r>
                  <a:rPr lang="en-US" sz="2207" spc="-1" dirty="0">
                    <a:solidFill>
                      <a:srgbClr val="000000"/>
                    </a:solidFill>
                    <a:latin typeface="Calibri"/>
                    <a:ea typeface="DejaVu Sans"/>
                  </a:rPr>
                  <a:t>c</a:t>
                </a:r>
                <a:r>
                  <a:rPr lang="en-ES" sz="2207" spc="-1" dirty="0">
                    <a:solidFill>
                      <a:srgbClr val="000000"/>
                    </a:solidFill>
                    <a:latin typeface="Calibri"/>
                    <a:ea typeface="DejaVu Sans"/>
                  </a:rPr>
                  <a:t>ompact or molecular?</a:t>
                </a:r>
                <a:endParaRPr lang="en-US" sz="2207" spc="-1" dirty="0">
                  <a:solidFill>
                    <a:prstClr val="black"/>
                  </a:solidFill>
                  <a:latin typeface="Arial"/>
                </a:endParaRPr>
              </a:p>
              <a:p>
                <a:pPr defTabSz="840791" fontAlgn="auto">
                  <a:spcBef>
                    <a:spcPts val="0"/>
                  </a:spcBef>
                  <a:spcAft>
                    <a:spcPts val="0"/>
                  </a:spcAft>
                </a:pPr>
                <a:r>
                  <a:rPr lang="en-ES" sz="2207" b="1" spc="-1" dirty="0">
                    <a:solidFill>
                      <a:srgbClr val="000000"/>
                    </a:solidFill>
                    <a:latin typeface="Calibri"/>
                    <a:ea typeface="DejaVu Sans"/>
                  </a:rPr>
                  <a:t>Objectives</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US" sz="2207" spc="-1" dirty="0">
                    <a:solidFill>
                      <a:srgbClr val="000000"/>
                    </a:solidFill>
                    <a:latin typeface="Calibri"/>
                    <a:ea typeface="Noto Sans CJK SC"/>
                  </a:rPr>
                  <a:t>We aim at </a:t>
                </a:r>
                <a:r>
                  <a:rPr lang="en-ES" sz="2207" spc="-1" dirty="0">
                    <a:solidFill>
                      <a:srgbClr val="000000"/>
                    </a:solidFill>
                    <a:latin typeface="Calibri"/>
                    <a:ea typeface="Noto Sans CJK SC"/>
                  </a:rPr>
                  <a:t>study</a:t>
                </a:r>
                <a:r>
                  <a:rPr lang="en-US" sz="2207" spc="-1" dirty="0" err="1">
                    <a:solidFill>
                      <a:srgbClr val="000000"/>
                    </a:solidFill>
                    <a:latin typeface="Calibri"/>
                    <a:ea typeface="Noto Sans CJK SC"/>
                  </a:rPr>
                  <a:t>ing</a:t>
                </a:r>
                <a:r>
                  <a:rPr lang="en-ES" sz="2207" spc="-1" dirty="0">
                    <a:solidFill>
                      <a:srgbClr val="000000"/>
                    </a:solidFill>
                    <a:latin typeface="Calibri"/>
                    <a:ea typeface="Noto Sans CJK SC"/>
                  </a:rPr>
                  <a:t>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a:t>
                </a:r>
                <a:r>
                  <a:rPr lang="en-ES" sz="2207" spc="-1" dirty="0">
                    <a:solidFill>
                      <a:srgbClr val="000000"/>
                    </a:solidFill>
                    <a:latin typeface="Calibri"/>
                    <a:ea typeface="Noto Sans CJK SC"/>
                  </a:rPr>
                  <a:t>and </a:t>
                </a:r>
                <a:r>
                  <a:rPr lang="en-US" sz="2207" spc="-1" dirty="0">
                    <a:solidFill>
                      <a:srgbClr val="000000"/>
                    </a:solidFill>
                    <a:latin typeface="Calibri"/>
                    <a:ea typeface="Noto Sans CJK SC"/>
                  </a:rPr>
                  <a:t>its antiparticle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US" sz="2207" spc="-1" dirty="0">
                    <a:solidFill>
                      <a:srgbClr val="000000"/>
                    </a:solidFill>
                    <a:latin typeface="Calibri"/>
                    <a:ea typeface="Noto Sans CJK SC"/>
                  </a:rPr>
                  <a:t>)</a:t>
                </a:r>
                <a:r>
                  <a:rPr lang="en-ES" sz="2207" spc="-1" dirty="0">
                    <a:solidFill>
                      <a:srgbClr val="000000"/>
                    </a:solidFill>
                    <a:latin typeface="Calibri"/>
                    <a:ea typeface="Noto Sans CJK SC"/>
                  </a:rPr>
                  <a:t> in dense nuclear m</a:t>
                </a:r>
                <a:r>
                  <a:rPr lang="en-US" sz="2207" spc="-1" dirty="0">
                    <a:solidFill>
                      <a:srgbClr val="000000"/>
                    </a:solidFill>
                    <a:latin typeface="Calibri"/>
                    <a:ea typeface="Noto Sans CJK SC"/>
                  </a:rPr>
                  <a:t>atter to determine their nature.</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ES" sz="2207" spc="-1" dirty="0">
                    <a:solidFill>
                      <a:srgbClr val="000000"/>
                    </a:solidFill>
                    <a:latin typeface="Calibri"/>
                    <a:ea typeface="Noto Sans CJK SC"/>
                  </a:rPr>
                  <a:t>We consider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and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as dynamical states generated </a:t>
                </a:r>
                <a:r>
                  <a:rPr lang="en-US" sz="2207" spc="-1" dirty="0">
                    <a:solidFill>
                      <a:srgbClr val="000000"/>
                    </a:solidFill>
                    <a:latin typeface="Calibri"/>
                    <a:ea typeface="Noto Sans CJK SC"/>
                  </a:rPr>
                  <a:t>from</a:t>
                </a:r>
                <a:r>
                  <a:rPr lang="en-ES" sz="2207" spc="-1" dirty="0">
                    <a:solidFill>
                      <a:srgbClr val="000000"/>
                    </a:solidFill>
                    <a:latin typeface="Calibri"/>
                    <a:ea typeface="Noto Sans CJK SC"/>
                  </a:rPr>
                  <a:t> the </a:t>
                </a:r>
                <a14:m>
                  <m:oMath xmlns:m="http://schemas.openxmlformats.org/officeDocument/2006/math">
                    <m:r>
                      <a:rPr lang="es-ES" sz="2207" i="1" spc="-1">
                        <a:solidFill>
                          <a:srgbClr val="000000"/>
                        </a:solidFill>
                        <a:latin typeface="Cambria Math" panose="02040503050406030204" pitchFamily="18" charset="0"/>
                        <a:ea typeface="Noto Sans CJK SC"/>
                      </a:rPr>
                      <m:t>𝐷</m:t>
                    </m:r>
                    <m:sSup>
                      <m:sSupPr>
                        <m:ctrlPr>
                          <a:rPr lang="es-ES" sz="2207" i="1" spc="-1">
                            <a:solidFill>
                              <a:srgbClr val="000000"/>
                            </a:solidFill>
                            <a:latin typeface="Cambria Math" panose="02040503050406030204" pitchFamily="18" charset="0"/>
                            <a:ea typeface="Noto Sans CJK SC"/>
                          </a:rPr>
                        </m:ctrlPr>
                      </m:sSupPr>
                      <m:e>
                        <m:r>
                          <a:rPr lang="es-ES" sz="2207" i="1" spc="-1">
                            <a:solidFill>
                              <a:srgbClr val="000000"/>
                            </a:solidFill>
                            <a:latin typeface="Cambria Math" panose="02040503050406030204" pitchFamily="18" charset="0"/>
                            <a:ea typeface="Noto Sans CJK SC"/>
                          </a:rPr>
                          <m:t>𝐷</m:t>
                        </m:r>
                      </m:e>
                      <m:sup>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and</a:t>
                </a:r>
                <a:r>
                  <a:rPr lang="es-ES" sz="2207" spc="-1" dirty="0">
                    <a:solidFill>
                      <a:srgbClr val="000000"/>
                    </a:solidFill>
                    <a:latin typeface="Calibri"/>
                    <a:ea typeface="Noto Sans CJK SC"/>
                  </a:rPr>
                  <a:t> </a:t>
                </a:r>
                <a14:m>
                  <m:oMath xmlns:m="http://schemas.openxmlformats.org/officeDocument/2006/math">
                    <m:acc>
                      <m:accPr>
                        <m:chr m:val="̅"/>
                        <m:ctrlPr>
                          <a:rPr lang="es-ES" sz="2207" i="1" spc="-1">
                            <a:solidFill>
                              <a:srgbClr val="000000"/>
                            </a:solidFill>
                            <a:latin typeface="Cambria Math" panose="02040503050406030204" pitchFamily="18" charset="0"/>
                          </a:rPr>
                        </m:ctrlPr>
                      </m:accPr>
                      <m:e>
                        <m:r>
                          <a:rPr lang="es-ES" sz="2207" i="1" spc="-1">
                            <a:solidFill>
                              <a:srgbClr val="000000"/>
                            </a:solidFill>
                            <a:latin typeface="Cambria Math" panose="02040503050406030204" pitchFamily="18" charset="0"/>
                          </a:rPr>
                          <m:t>𝐷</m:t>
                        </m:r>
                      </m:e>
                    </m:acc>
                    <m:sSup>
                      <m:sSupPr>
                        <m:ctrlPr>
                          <a:rPr lang="es-ES" sz="2207" i="1" spc="-1">
                            <a:solidFill>
                              <a:srgbClr val="000000"/>
                            </a:solidFill>
                            <a:latin typeface="Cambria Math" panose="02040503050406030204" pitchFamily="18" charset="0"/>
                          </a:rPr>
                        </m:ctrlPr>
                      </m:sSupPr>
                      <m:e>
                        <m:acc>
                          <m:accPr>
                            <m:chr m:val="̅"/>
                            <m:ctrlPr>
                              <a:rPr lang="es-ES" sz="2207" i="1" spc="-1">
                                <a:solidFill>
                                  <a:srgbClr val="000000"/>
                                </a:solidFill>
                                <a:latin typeface="Cambria Math" panose="02040503050406030204" pitchFamily="18" charset="0"/>
                              </a:rPr>
                            </m:ctrlPr>
                          </m:accPr>
                          <m:e>
                            <m:r>
                              <a:rPr lang="es-ES" sz="2207" i="1" spc="-1">
                                <a:solidFill>
                                  <a:srgbClr val="000000"/>
                                </a:solidFill>
                                <a:latin typeface="Cambria Math" panose="02040503050406030204" pitchFamily="18" charset="0"/>
                              </a:rPr>
                              <m:t>𝐷</m:t>
                            </m:r>
                          </m:e>
                        </m:acc>
                      </m:e>
                      <m:sup>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interactions, respectively.</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US" sz="2207" spc="-1" dirty="0">
                    <a:solidFill>
                      <a:srgbClr val="000000"/>
                    </a:solidFill>
                    <a:latin typeface="Calibri"/>
                    <a:ea typeface="Noto Sans CJK SC"/>
                  </a:rPr>
                  <a:t>The interactions of </a:t>
                </a:r>
                <a14:m>
                  <m:oMath xmlns:m="http://schemas.openxmlformats.org/officeDocument/2006/math">
                    <m:sSup>
                      <m:sSupPr>
                        <m:ctrlPr>
                          <a:rPr lang="es-ES" sz="2207" i="1" spc="-1">
                            <a:solidFill>
                              <a:srgbClr val="000000"/>
                            </a:solidFill>
                            <a:latin typeface="Cambria Math" panose="02040503050406030204" pitchFamily="18" charset="0"/>
                            <a:ea typeface="Noto Sans CJK SC"/>
                          </a:rPr>
                        </m:ctrlPr>
                      </m:sSupPr>
                      <m:e>
                        <m:r>
                          <a:rPr lang="es-ES" sz="2207" i="1" spc="-1">
                            <a:solidFill>
                              <a:srgbClr val="000000"/>
                            </a:solidFill>
                            <a:latin typeface="Cambria Math" panose="02040503050406030204" pitchFamily="18" charset="0"/>
                            <a:ea typeface="Noto Sans CJK SC"/>
                          </a:rPr>
                          <m:t>𝐷</m:t>
                        </m:r>
                      </m:e>
                      <m:sup>
                        <m:r>
                          <a:rPr lang="es-ES" sz="2207" i="1" spc="-1">
                            <a:solidFill>
                              <a:srgbClr val="000000"/>
                            </a:solidFill>
                            <a:latin typeface="Cambria Math" panose="02040503050406030204" pitchFamily="18" charset="0"/>
                            <a:ea typeface="Noto Sans CJK SC"/>
                          </a:rPr>
                          <m:t>(</m:t>
                        </m:r>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and </a:t>
                </a:r>
                <a14:m>
                  <m:oMath xmlns:m="http://schemas.openxmlformats.org/officeDocument/2006/math">
                    <m:sSup>
                      <m:sSupPr>
                        <m:ctrlPr>
                          <a:rPr lang="es-ES" sz="2207" i="1" spc="-1">
                            <a:solidFill>
                              <a:srgbClr val="000000"/>
                            </a:solidFill>
                            <a:latin typeface="Cambria Math" panose="02040503050406030204" pitchFamily="18" charset="0"/>
                          </a:rPr>
                        </m:ctrlPr>
                      </m:sSupPr>
                      <m:e>
                        <m:acc>
                          <m:accPr>
                            <m:chr m:val="̅"/>
                            <m:ctrlPr>
                              <a:rPr lang="es-ES" sz="2207" i="1" spc="-1">
                                <a:solidFill>
                                  <a:srgbClr val="000000"/>
                                </a:solidFill>
                                <a:latin typeface="Cambria Math" panose="02040503050406030204" pitchFamily="18" charset="0"/>
                              </a:rPr>
                            </m:ctrlPr>
                          </m:accPr>
                          <m:e>
                            <m:r>
                              <a:rPr lang="es-ES" sz="2207" i="1" spc="-1">
                                <a:solidFill>
                                  <a:srgbClr val="000000"/>
                                </a:solidFill>
                                <a:latin typeface="Cambria Math" panose="02040503050406030204" pitchFamily="18" charset="0"/>
                              </a:rPr>
                              <m:t>𝐷</m:t>
                            </m:r>
                          </m:e>
                        </m:acc>
                      </m:e>
                      <m:sup>
                        <m:r>
                          <a:rPr lang="es-ES" sz="2207" i="1" spc="-1">
                            <a:solidFill>
                              <a:srgbClr val="000000"/>
                            </a:solidFill>
                            <a:latin typeface="Cambria Math" panose="02040503050406030204" pitchFamily="18" charset="0"/>
                          </a:rPr>
                          <m:t>(</m:t>
                        </m:r>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with nuclear matter are very different.</a:t>
                </a:r>
                <a:endParaRPr lang="en-US" sz="2207" spc="-1" dirty="0">
                  <a:solidFill>
                    <a:prstClr val="black"/>
                  </a:solidFill>
                  <a:latin typeface="Arial"/>
                </a:endParaRPr>
              </a:p>
            </p:txBody>
          </p:sp>
        </mc:Choice>
        <mc:Fallback xmlns="">
          <p:sp>
            <p:nvSpPr>
              <p:cNvPr id="49" name="TextBox 2"/>
              <p:cNvSpPr>
                <a:spLocks noRot="1" noChangeAspect="1" noMove="1" noResize="1" noEditPoints="1" noAdjustHandles="1" noChangeArrowheads="1" noChangeShapeType="1" noTextEdit="1"/>
              </p:cNvSpPr>
              <p:nvPr/>
            </p:nvSpPr>
            <p:spPr>
              <a:xfrm>
                <a:off x="402207" y="1430830"/>
                <a:ext cx="5483255" cy="4852500"/>
              </a:xfrm>
              <a:prstGeom prst="rect">
                <a:avLst/>
              </a:prstGeom>
              <a:blipFill>
                <a:blip r:embed="rId3"/>
                <a:stretch>
                  <a:fillRect l="-1557" t="-1005" r="-2670" b="-1759"/>
                </a:stretch>
              </a:blipFill>
              <a:ln w="0">
                <a:noFill/>
              </a:ln>
            </p:spPr>
            <p:txBody>
              <a:bodyPr/>
              <a:lstStyle/>
              <a:p>
                <a:r>
                  <a:rPr lang="en-GB">
                    <a:noFill/>
                  </a:rPr>
                  <a:t> </a:t>
                </a:r>
              </a:p>
            </p:txBody>
          </p:sp>
        </mc:Fallback>
      </mc:AlternateContent>
      <p:pic>
        <p:nvPicPr>
          <p:cNvPr id="50" name="Picture 51"/>
          <p:cNvPicPr/>
          <p:nvPr/>
        </p:nvPicPr>
        <p:blipFill>
          <a:blip r:embed="rId4"/>
          <a:stretch/>
        </p:blipFill>
        <p:spPr>
          <a:xfrm>
            <a:off x="5939090" y="1699961"/>
            <a:ext cx="3094179" cy="3750621"/>
          </a:xfrm>
          <a:prstGeom prst="rect">
            <a:avLst/>
          </a:prstGeom>
          <a:ln w="0">
            <a:noFill/>
          </a:ln>
        </p:spPr>
      </p:pic>
      <p:sp>
        <p:nvSpPr>
          <p:cNvPr id="51" name="TextBox 1"/>
          <p:cNvSpPr/>
          <p:nvPr/>
        </p:nvSpPr>
        <p:spPr>
          <a:xfrm>
            <a:off x="2102069" y="6260954"/>
            <a:ext cx="6936166" cy="295804"/>
          </a:xfrm>
          <a:prstGeom prst="rect">
            <a:avLst/>
          </a:prstGeom>
          <a:noFill/>
          <a:ln w="0">
            <a:noFill/>
          </a:ln>
        </p:spPr>
        <p:style>
          <a:lnRef idx="0">
            <a:scrgbClr r="0" g="0" b="0"/>
          </a:lnRef>
          <a:fillRef idx="0">
            <a:scrgbClr r="0" g="0" b="0"/>
          </a:fillRef>
          <a:effectRef idx="0">
            <a:scrgbClr r="0" g="0" b="0"/>
          </a:effectRef>
          <a:fontRef idx="minor"/>
        </p:style>
        <p:txBody>
          <a:bodyPr lIns="82759" tIns="41379" rIns="82759" bIns="41379" anchor="t">
            <a:spAutoFit/>
          </a:bodyPr>
          <a:lstStyle/>
          <a:p>
            <a:pPr defTabSz="840791" fontAlgn="auto">
              <a:spcBef>
                <a:spcPts val="0"/>
              </a:spcBef>
              <a:spcAft>
                <a:spcPts val="0"/>
              </a:spcAft>
            </a:pPr>
            <a:r>
              <a:rPr lang="en-ES" sz="1379" spc="-1">
                <a:solidFill>
                  <a:srgbClr val="000000"/>
                </a:solidFill>
                <a:latin typeface="Calibri"/>
                <a:ea typeface="Noto Sans CJK SC"/>
              </a:rPr>
              <a:t>Victor Montesinos, Miguel Albaladejo, Juan Nieves and Laura Tolos. PRC 108 (2023) 3, 035205.</a:t>
            </a:r>
            <a:endParaRPr lang="en-US" sz="1379" spc="-1">
              <a:solidFill>
                <a:prstClr val="black"/>
              </a:solidFill>
              <a:latin typeface="Arial"/>
            </a:endParaRPr>
          </a:p>
        </p:txBody>
      </p:sp>
      <p:sp>
        <p:nvSpPr>
          <p:cNvPr id="52" name="CuadroTexto 51"/>
          <p:cNvSpPr txBox="1"/>
          <p:nvPr/>
        </p:nvSpPr>
        <p:spPr>
          <a:xfrm>
            <a:off x="5938759" y="5483685"/>
            <a:ext cx="3153434" cy="498207"/>
          </a:xfrm>
          <a:prstGeom prst="rect">
            <a:avLst/>
          </a:prstGeom>
          <a:noFill/>
          <a:ln w="0">
            <a:noFill/>
          </a:ln>
        </p:spPr>
        <p:txBody>
          <a:bodyPr lIns="82759" tIns="41379" rIns="82759" bIns="41379" anchor="t">
            <a:noAutofit/>
          </a:bodyPr>
          <a:lstStyle/>
          <a:p>
            <a:pPr defTabSz="840791" fontAlgn="auto">
              <a:spcBef>
                <a:spcPts val="0"/>
              </a:spcBef>
              <a:spcAft>
                <a:spcPts val="0"/>
              </a:spcAft>
            </a:pPr>
            <a:r>
              <a:rPr lang="en-US" sz="1471" spc="-1">
                <a:solidFill>
                  <a:prstClr val="black"/>
                </a:solidFill>
                <a:latin typeface="Arial"/>
              </a:rPr>
              <a:t>Figure 1: D</a:t>
            </a:r>
            <a:r>
              <a:rPr lang="en-US" sz="1471" spc="-1" baseline="33000">
                <a:solidFill>
                  <a:prstClr val="black"/>
                </a:solidFill>
                <a:latin typeface="Arial"/>
              </a:rPr>
              <a:t>0</a:t>
            </a:r>
            <a:r>
              <a:rPr lang="en-US" sz="1471" spc="-1">
                <a:solidFill>
                  <a:prstClr val="black"/>
                </a:solidFill>
                <a:latin typeface="Arial"/>
              </a:rPr>
              <a:t>D</a:t>
            </a:r>
            <a:r>
              <a:rPr lang="en-US" sz="1471" spc="-1" baseline="33000">
                <a:solidFill>
                  <a:prstClr val="black"/>
                </a:solidFill>
                <a:latin typeface="Arial"/>
              </a:rPr>
              <a:t>0</a:t>
            </a:r>
            <a:r>
              <a:rPr lang="en-US" sz="1471" spc="-1">
                <a:solidFill>
                  <a:prstClr val="black"/>
                </a:solidFill>
                <a:latin typeface="Arial"/>
              </a:rPr>
              <a:t>π</a:t>
            </a:r>
            <a:r>
              <a:rPr lang="en-US" sz="1471" spc="-1" baseline="33000">
                <a:solidFill>
                  <a:prstClr val="black"/>
                </a:solidFill>
                <a:latin typeface="Arial"/>
              </a:rPr>
              <a:t>+</a:t>
            </a:r>
            <a:r>
              <a:rPr lang="en-US" sz="1471" spc="-1">
                <a:solidFill>
                  <a:prstClr val="black"/>
                </a:solidFill>
                <a:latin typeface="Arial"/>
              </a:rPr>
              <a:t> spectrum showing the T</a:t>
            </a:r>
            <a:r>
              <a:rPr lang="en-US" sz="1471" spc="-1" baseline="-8000">
                <a:solidFill>
                  <a:prstClr val="black"/>
                </a:solidFill>
                <a:latin typeface="Arial"/>
              </a:rPr>
              <a:t>cc</a:t>
            </a:r>
            <a:r>
              <a:rPr lang="en-US" sz="1471" spc="-1" baseline="33000">
                <a:solidFill>
                  <a:prstClr val="black"/>
                </a:solidFill>
                <a:latin typeface="Arial"/>
              </a:rPr>
              <a:t>+</a:t>
            </a:r>
            <a:r>
              <a:rPr lang="en-US" sz="1471" spc="-1">
                <a:solidFill>
                  <a:prstClr val="black"/>
                </a:solidFill>
                <a:latin typeface="Arial"/>
              </a:rPr>
              <a:t> signal from LHCb.</a:t>
            </a:r>
          </a:p>
        </p:txBody>
      </p:sp>
    </p:spTree>
    <p:extLst>
      <p:ext uri="{BB962C8B-B14F-4D97-AF65-F5344CB8AC3E}">
        <p14:creationId xmlns:p14="http://schemas.microsoft.com/office/powerpoint/2010/main" val="2615831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2"/>
          <p:cNvSpPr/>
          <p:nvPr/>
        </p:nvSpPr>
        <p:spPr>
          <a:xfrm>
            <a:off x="0" y="164954"/>
            <a:ext cx="9143172" cy="1014621"/>
          </a:xfrm>
          <a:prstGeom prst="rect">
            <a:avLst/>
          </a:prstGeom>
          <a:solidFill>
            <a:srgbClr val="0033CC"/>
          </a:solidFill>
          <a:ln w="0">
            <a:noFill/>
          </a:ln>
        </p:spPr>
        <p:style>
          <a:lnRef idx="0">
            <a:scrgbClr r="0" g="0" b="0"/>
          </a:lnRef>
          <a:fillRef idx="0">
            <a:scrgbClr r="0" g="0" b="0"/>
          </a:fillRef>
          <a:effectRef idx="0">
            <a:scrgbClr r="0" g="0" b="0"/>
          </a:effectRef>
          <a:fontRef idx="minor"/>
        </p:style>
        <p:txBody>
          <a:bodyPr lIns="82759" tIns="41379" rIns="82759" bIns="41379" anchor="ctr">
            <a:noAutofit/>
          </a:bodyPr>
          <a:lstStyle/>
          <a:p>
            <a:pPr algn="ctr" defTabSz="840791" fontAlgn="auto">
              <a:spcBef>
                <a:spcPts val="0"/>
              </a:spcBef>
              <a:spcAft>
                <a:spcPts val="0"/>
              </a:spcAft>
            </a:pPr>
            <a:r>
              <a:rPr lang="es-ES_tradnl" sz="3421" b="1" spc="-1" dirty="0" err="1">
                <a:solidFill>
                  <a:srgbClr val="FFFF00"/>
                </a:solidFill>
                <a:latin typeface="Calibri"/>
                <a:ea typeface="DejaVu Sans"/>
              </a:rPr>
              <a:t>T</a:t>
            </a:r>
            <a:r>
              <a:rPr lang="es-ES_tradnl" sz="3419" b="1" spc="-1" baseline="-8000" dirty="0" err="1">
                <a:solidFill>
                  <a:srgbClr val="FFFF00"/>
                </a:solidFill>
                <a:latin typeface="Calibri"/>
                <a:ea typeface="DejaVu Sans"/>
              </a:rPr>
              <a:t>cc</a:t>
            </a:r>
            <a:r>
              <a:rPr lang="es-ES_tradnl" sz="3421" b="1" spc="-1" dirty="0">
                <a:solidFill>
                  <a:srgbClr val="FFFF00"/>
                </a:solidFill>
                <a:latin typeface="Calibri"/>
                <a:ea typeface="DejaVu Sans"/>
              </a:rPr>
              <a:t>(3875)</a:t>
            </a:r>
            <a:r>
              <a:rPr lang="es-ES_tradnl" sz="3419" b="1" spc="-1" baseline="33000" dirty="0">
                <a:solidFill>
                  <a:srgbClr val="FFFF00"/>
                </a:solidFill>
                <a:latin typeface="Calibri"/>
                <a:ea typeface="DejaVu Sans"/>
              </a:rPr>
              <a:t>+</a:t>
            </a:r>
            <a:r>
              <a:rPr lang="es-ES_tradnl" sz="3421" b="1" spc="-1" dirty="0">
                <a:solidFill>
                  <a:srgbClr val="FFFF00"/>
                </a:solidFill>
                <a:latin typeface="Calibri"/>
                <a:ea typeface="DejaVu Sans"/>
              </a:rPr>
              <a:t> AND </a:t>
            </a:r>
            <a:r>
              <a:rPr lang="es-ES_tradnl" sz="3421" b="1" spc="-1" dirty="0" err="1">
                <a:solidFill>
                  <a:srgbClr val="FFFF00"/>
                </a:solidFill>
                <a:latin typeface="Calibri"/>
                <a:ea typeface="DejaVu Sans"/>
              </a:rPr>
              <a:t>T</a:t>
            </a:r>
            <a:r>
              <a:rPr lang="es-ES_tradnl" sz="3419" b="1" spc="-1" baseline="-8000" dirty="0" err="1">
                <a:solidFill>
                  <a:srgbClr val="FFFF00"/>
                </a:solidFill>
                <a:latin typeface="Calibri"/>
                <a:ea typeface="DejaVu Sans"/>
              </a:rPr>
              <a:t>cc</a:t>
            </a:r>
            <a:r>
              <a:rPr lang="es-ES_tradnl" sz="3421" b="1" spc="-1" dirty="0">
                <a:solidFill>
                  <a:srgbClr val="FFFF00"/>
                </a:solidFill>
                <a:latin typeface="Calibri"/>
                <a:ea typeface="DejaVu Sans"/>
              </a:rPr>
              <a:t>(3875)</a:t>
            </a:r>
            <a:r>
              <a:rPr lang="es-ES_tradnl" sz="3419" b="1" spc="-1" baseline="33000" dirty="0">
                <a:solidFill>
                  <a:srgbClr val="FFFF00"/>
                </a:solidFill>
                <a:latin typeface="Calibri"/>
                <a:ea typeface="DejaVu Sans"/>
              </a:rPr>
              <a:t>−</a:t>
            </a:r>
            <a:r>
              <a:rPr lang="es-ES_tradnl" sz="3421" b="1" spc="-1" dirty="0">
                <a:solidFill>
                  <a:srgbClr val="FFFF00"/>
                </a:solidFill>
                <a:latin typeface="Calibri"/>
                <a:ea typeface="DejaVu Sans"/>
              </a:rPr>
              <a:t> IN NUCLEAR MATTER</a:t>
            </a:r>
            <a:endParaRPr lang="en-US" sz="3421" b="1" spc="-1" dirty="0">
              <a:solidFill>
                <a:srgbClr val="FFFF00"/>
              </a:solidFill>
              <a:latin typeface="Arial"/>
            </a:endParaRPr>
          </a:p>
        </p:txBody>
      </p:sp>
      <p:sp>
        <p:nvSpPr>
          <p:cNvPr id="54" name="CuadroTexto 4"/>
          <p:cNvSpPr/>
          <p:nvPr/>
        </p:nvSpPr>
        <p:spPr>
          <a:xfrm>
            <a:off x="6820635" y="3066472"/>
            <a:ext cx="434317" cy="359834"/>
          </a:xfrm>
          <a:prstGeom prst="rect">
            <a:avLst/>
          </a:prstGeom>
          <a:noFill/>
          <a:ln w="0">
            <a:noFill/>
          </a:ln>
        </p:spPr>
        <p:style>
          <a:lnRef idx="0">
            <a:scrgbClr r="0" g="0" b="0"/>
          </a:lnRef>
          <a:fillRef idx="0">
            <a:scrgbClr r="0" g="0" b="0"/>
          </a:fillRef>
          <a:effectRef idx="0">
            <a:scrgbClr r="0" g="0" b="0"/>
          </a:effectRef>
          <a:fontRef idx="minor"/>
        </p:style>
        <p:txBody>
          <a:bodyPr/>
          <a:lstStyle/>
          <a:p>
            <a:pPr defTabSz="840791" fontAlgn="auto">
              <a:spcBef>
                <a:spcPts val="0"/>
              </a:spcBef>
              <a:spcAft>
                <a:spcPts val="0"/>
              </a:spcAft>
            </a:pPr>
            <a:endParaRPr lang="es-ES" sz="1655">
              <a:solidFill>
                <a:prstClr val="black"/>
              </a:solidFill>
              <a:latin typeface="Arial"/>
            </a:endParaRPr>
          </a:p>
        </p:txBody>
      </p:sp>
      <mc:AlternateContent xmlns:mc="http://schemas.openxmlformats.org/markup-compatibility/2006" xmlns:a14="http://schemas.microsoft.com/office/drawing/2010/main">
        <mc:Choice Requires="a14">
          <p:sp>
            <p:nvSpPr>
              <p:cNvPr id="55" name="TextBox 3"/>
              <p:cNvSpPr/>
              <p:nvPr/>
            </p:nvSpPr>
            <p:spPr>
              <a:xfrm>
                <a:off x="420414" y="1426196"/>
                <a:ext cx="4852634" cy="2531865"/>
              </a:xfrm>
              <a:prstGeom prst="rect">
                <a:avLst/>
              </a:prstGeom>
              <a:noFill/>
              <a:ln w="0">
                <a:noFill/>
              </a:ln>
            </p:spPr>
            <p:style>
              <a:lnRef idx="0">
                <a:scrgbClr r="0" g="0" b="0"/>
              </a:lnRef>
              <a:fillRef idx="0">
                <a:scrgbClr r="0" g="0" b="0"/>
              </a:fillRef>
              <a:effectRef idx="0">
                <a:scrgbClr r="0" g="0" b="0"/>
              </a:effectRef>
              <a:fontRef idx="minor"/>
            </p:style>
            <p:txBody>
              <a:bodyPr lIns="82759" tIns="41379" rIns="82759" bIns="41379" anchor="t">
                <a:spAutoFit/>
              </a:bodyPr>
              <a:lstStyle/>
              <a:p>
                <a:pPr defTabSz="840791" fontAlgn="auto">
                  <a:spcBef>
                    <a:spcPts val="0"/>
                  </a:spcBef>
                  <a:spcAft>
                    <a:spcPts val="0"/>
                  </a:spcAft>
                </a:pPr>
                <a:r>
                  <a:rPr lang="en-ES" sz="2207" b="1" spc="-1" dirty="0">
                    <a:solidFill>
                      <a:srgbClr val="000000"/>
                    </a:solidFill>
                    <a:latin typeface="Calibri"/>
                    <a:ea typeface="DejaVu Sans"/>
                  </a:rPr>
                  <a:t>Results</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US" sz="2207" spc="-1" dirty="0">
                    <a:solidFill>
                      <a:srgbClr val="000000"/>
                    </a:solidFill>
                    <a:latin typeface="Calibri"/>
                    <a:ea typeface="Noto Sans CJK SC"/>
                  </a:rPr>
                  <a:t>The behavior of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and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in nuclear matter is distinct, with the differences</a:t>
                </a:r>
                <a:r>
                  <a:rPr lang="en-US" sz="2207" spc="-1" dirty="0">
                    <a:solidFill>
                      <a:srgbClr val="000000"/>
                    </a:solidFill>
                    <a:latin typeface="Arial"/>
                    <a:ea typeface="Noto Sans CJK SC"/>
                  </a:rPr>
                  <a:t> </a:t>
                </a:r>
                <a:r>
                  <a:rPr lang="en-ES" sz="2207" spc="-1" dirty="0">
                    <a:solidFill>
                      <a:srgbClr val="000000"/>
                    </a:solidFill>
                    <a:latin typeface="Calibri"/>
                    <a:ea typeface="Noto Sans CJK SC"/>
                  </a:rPr>
                  <a:t>increas</a:t>
                </a:r>
                <a:r>
                  <a:rPr lang="en-US" sz="2207" spc="-1" dirty="0" err="1">
                    <a:solidFill>
                      <a:srgbClr val="000000"/>
                    </a:solidFill>
                    <a:latin typeface="Calibri"/>
                    <a:ea typeface="Noto Sans CJK SC"/>
                  </a:rPr>
                  <a:t>ing</a:t>
                </a:r>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with </a:t>
                </a:r>
                <a:r>
                  <a:rPr lang="en-ES" sz="2207" spc="-1" dirty="0">
                    <a:solidFill>
                      <a:srgbClr val="000000"/>
                    </a:solidFill>
                    <a:latin typeface="Calibri"/>
                    <a:ea typeface="Noto Sans CJK SC"/>
                  </a:rPr>
                  <a:t>density and the molecular probability (</a:t>
                </a:r>
                <a14:m>
                  <m:oMath xmlns:m="http://schemas.openxmlformats.org/officeDocument/2006/math">
                    <m:sSub>
                      <m:sSubPr>
                        <m:ctrlPr>
                          <a:rPr lang="es-ES" sz="2207" i="1" spc="-1">
                            <a:solidFill>
                              <a:srgbClr val="000000"/>
                            </a:solidFill>
                            <a:latin typeface="Cambria Math" panose="02040503050406030204" pitchFamily="18" charset="0"/>
                            <a:ea typeface="Noto Sans CJK SC"/>
                          </a:rPr>
                        </m:ctrlPr>
                      </m:sSubPr>
                      <m:e>
                        <m:r>
                          <a:rPr lang="es-ES" sz="2207" i="1" spc="-1">
                            <a:solidFill>
                              <a:srgbClr val="000000"/>
                            </a:solidFill>
                            <a:latin typeface="Cambria Math" panose="02040503050406030204" pitchFamily="18" charset="0"/>
                            <a:ea typeface="Noto Sans CJK SC"/>
                          </a:rPr>
                          <m:t>𝑃</m:t>
                        </m:r>
                      </m:e>
                      <m:sub>
                        <m:r>
                          <a:rPr lang="es-ES" sz="2207" i="1" spc="-1">
                            <a:solidFill>
                              <a:srgbClr val="000000"/>
                            </a:solidFill>
                            <a:latin typeface="Cambria Math" panose="02040503050406030204" pitchFamily="18" charset="0"/>
                            <a:ea typeface="Noto Sans CJK SC"/>
                          </a:rPr>
                          <m:t>0</m:t>
                        </m:r>
                      </m:sub>
                    </m:sSub>
                  </m:oMath>
                </a14:m>
                <a:r>
                  <a:rPr lang="en-ES" sz="2207" spc="-1" dirty="0">
                    <a:solidFill>
                      <a:srgbClr val="000000"/>
                    </a:solidFill>
                    <a:latin typeface="Calibri"/>
                    <a:ea typeface="Noto Sans CJK SC"/>
                  </a:rPr>
                  <a:t>), as seen in Fig. 2.</a:t>
                </a:r>
                <a:endParaRPr lang="en-US" sz="2207" spc="-1" dirty="0">
                  <a:solidFill>
                    <a:prstClr val="black"/>
                  </a:solidFill>
                  <a:latin typeface="Arial"/>
                </a:endParaRPr>
              </a:p>
              <a:p>
                <a:pPr defTabSz="840791" fontAlgn="auto">
                  <a:spcBef>
                    <a:spcPts val="0"/>
                  </a:spcBef>
                  <a:spcAft>
                    <a:spcPts val="0"/>
                  </a:spcAft>
                </a:pPr>
                <a:endParaRPr lang="en-US" sz="2667" spc="-1" dirty="0">
                  <a:solidFill>
                    <a:prstClr val="black"/>
                  </a:solidFill>
                  <a:latin typeface="Arial"/>
                </a:endParaRPr>
              </a:p>
            </p:txBody>
          </p:sp>
        </mc:Choice>
        <mc:Fallback xmlns="">
          <p:sp>
            <p:nvSpPr>
              <p:cNvPr id="55" name="TextBox 3"/>
              <p:cNvSpPr>
                <a:spLocks noRot="1" noChangeAspect="1" noMove="1" noResize="1" noEditPoints="1" noAdjustHandles="1" noChangeArrowheads="1" noChangeShapeType="1" noTextEdit="1"/>
              </p:cNvSpPr>
              <p:nvPr/>
            </p:nvSpPr>
            <p:spPr>
              <a:xfrm>
                <a:off x="420414" y="1426196"/>
                <a:ext cx="4852634" cy="2531865"/>
              </a:xfrm>
              <a:prstGeom prst="rect">
                <a:avLst/>
              </a:prstGeom>
              <a:blipFill>
                <a:blip r:embed="rId3"/>
                <a:stretch>
                  <a:fillRect l="-1759" t="-1928"/>
                </a:stretch>
              </a:blipFill>
              <a:ln w="0">
                <a:noFill/>
              </a:ln>
            </p:spPr>
            <p:txBody>
              <a:bodyPr/>
              <a:lstStyle/>
              <a:p>
                <a:r>
                  <a:rPr lang="en-GB">
                    <a:noFill/>
                  </a:rPr>
                  <a:t> </a:t>
                </a:r>
              </a:p>
            </p:txBody>
          </p:sp>
        </mc:Fallback>
      </mc:AlternateContent>
      <p:sp>
        <p:nvSpPr>
          <p:cNvPr id="56" name="TextBox 4"/>
          <p:cNvSpPr/>
          <p:nvPr/>
        </p:nvSpPr>
        <p:spPr>
          <a:xfrm>
            <a:off x="2102069" y="6260954"/>
            <a:ext cx="6936166" cy="295804"/>
          </a:xfrm>
          <a:prstGeom prst="rect">
            <a:avLst/>
          </a:prstGeom>
          <a:noFill/>
          <a:ln w="0">
            <a:noFill/>
          </a:ln>
        </p:spPr>
        <p:style>
          <a:lnRef idx="0">
            <a:scrgbClr r="0" g="0" b="0"/>
          </a:lnRef>
          <a:fillRef idx="0">
            <a:scrgbClr r="0" g="0" b="0"/>
          </a:fillRef>
          <a:effectRef idx="0">
            <a:scrgbClr r="0" g="0" b="0"/>
          </a:effectRef>
          <a:fontRef idx="minor"/>
        </p:style>
        <p:txBody>
          <a:bodyPr lIns="82759" tIns="41379" rIns="82759" bIns="41379" anchor="t">
            <a:spAutoFit/>
          </a:bodyPr>
          <a:lstStyle/>
          <a:p>
            <a:pPr defTabSz="840791" fontAlgn="auto">
              <a:spcBef>
                <a:spcPts val="0"/>
              </a:spcBef>
              <a:spcAft>
                <a:spcPts val="0"/>
              </a:spcAft>
            </a:pPr>
            <a:r>
              <a:rPr lang="en-ES" sz="1379" spc="-1">
                <a:solidFill>
                  <a:srgbClr val="000000"/>
                </a:solidFill>
                <a:latin typeface="Calibri"/>
                <a:ea typeface="Noto Sans CJK SC"/>
              </a:rPr>
              <a:t>Victor Montesinos, Miguel Albaladejo, Juan Nieves and Laura Tolos. PRC 108 (2023) 3, 035205.</a:t>
            </a:r>
            <a:endParaRPr lang="en-US" sz="1379" spc="-1">
              <a:solidFill>
                <a:prstClr val="black"/>
              </a:solidFill>
              <a:latin typeface="Arial"/>
            </a:endParaRPr>
          </a:p>
        </p:txBody>
      </p:sp>
      <p:pic>
        <p:nvPicPr>
          <p:cNvPr id="57" name="Picture 57"/>
          <p:cNvPicPr/>
          <p:nvPr/>
        </p:nvPicPr>
        <p:blipFill>
          <a:blip r:embed="rId4"/>
          <a:stretch/>
        </p:blipFill>
        <p:spPr>
          <a:xfrm>
            <a:off x="5640497" y="1179574"/>
            <a:ext cx="3188193" cy="2558897"/>
          </a:xfrm>
          <a:prstGeom prst="rect">
            <a:avLst/>
          </a:prstGeom>
          <a:ln w="0">
            <a:noFill/>
          </a:ln>
        </p:spPr>
      </p:pic>
      <mc:AlternateContent xmlns:mc="http://schemas.openxmlformats.org/markup-compatibility/2006" xmlns:a14="http://schemas.microsoft.com/office/drawing/2010/main">
        <mc:Choice Requires="a14">
          <p:sp>
            <p:nvSpPr>
              <p:cNvPr id="58" name="TextBox 6"/>
              <p:cNvSpPr/>
              <p:nvPr/>
            </p:nvSpPr>
            <p:spPr>
              <a:xfrm>
                <a:off x="401876" y="3870885"/>
                <a:ext cx="8368552" cy="2461077"/>
              </a:xfrm>
              <a:prstGeom prst="rect">
                <a:avLst/>
              </a:prstGeom>
              <a:noFill/>
              <a:ln w="0">
                <a:noFill/>
              </a:ln>
            </p:spPr>
            <p:style>
              <a:lnRef idx="0">
                <a:scrgbClr r="0" g="0" b="0"/>
              </a:lnRef>
              <a:fillRef idx="0">
                <a:scrgbClr r="0" g="0" b="0"/>
              </a:fillRef>
              <a:effectRef idx="0">
                <a:scrgbClr r="0" g="0" b="0"/>
              </a:effectRef>
              <a:fontRef idx="minor"/>
            </p:style>
            <p:txBody>
              <a:bodyPr lIns="82759" tIns="41379" rIns="82759" bIns="41379" anchor="t">
                <a:spAutoFit/>
              </a:bodyPr>
              <a:lstStyle/>
              <a:p>
                <a:pPr defTabSz="840791" fontAlgn="auto">
                  <a:spcBef>
                    <a:spcPts val="0"/>
                  </a:spcBef>
                  <a:spcAft>
                    <a:spcPts val="0"/>
                  </a:spcAft>
                </a:pPr>
                <a:r>
                  <a:rPr lang="en-ES" sz="2207" b="1" spc="-1" dirty="0">
                    <a:solidFill>
                      <a:srgbClr val="000000"/>
                    </a:solidFill>
                    <a:latin typeface="Calibri"/>
                    <a:ea typeface="DejaVu Sans"/>
                  </a:rPr>
                  <a:t>Conclusions / Further work</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ES" sz="2207" spc="-1" dirty="0">
                    <a:solidFill>
                      <a:srgbClr val="000000"/>
                    </a:solidFill>
                    <a:latin typeface="Calibri"/>
                    <a:ea typeface="Noto Sans CJK SC"/>
                  </a:rPr>
                  <a:t>We conclude that </a:t>
                </a:r>
                <a:r>
                  <a:rPr lang="en-US" sz="2207" spc="-1" dirty="0">
                    <a:solidFill>
                      <a:srgbClr val="000000"/>
                    </a:solidFill>
                    <a:latin typeface="Calibri"/>
                    <a:ea typeface="Noto Sans CJK SC"/>
                  </a:rPr>
                  <a:t>the analysis of</a:t>
                </a:r>
                <a:r>
                  <a:rPr lang="en-ES" sz="2207" spc="-1" dirty="0">
                    <a:solidFill>
                      <a:srgbClr val="000000"/>
                    </a:solidFill>
                    <a:latin typeface="Calibri"/>
                    <a:ea typeface="Noto Sans CJK SC"/>
                  </a:rPr>
                  <a:t> </a:t>
                </a:r>
                <a14:m>
                  <m:oMath xmlns:m="http://schemas.openxmlformats.org/officeDocument/2006/math">
                    <m:r>
                      <a:rPr lang="es-ES" sz="2207" i="1" spc="-1">
                        <a:solidFill>
                          <a:srgbClr val="000000"/>
                        </a:solidFill>
                        <a:latin typeface="Cambria Math" panose="02040503050406030204" pitchFamily="18" charset="0"/>
                        <a:ea typeface="Noto Sans CJK SC"/>
                      </a:rPr>
                      <m:t>𝐷</m:t>
                    </m:r>
                    <m:sSup>
                      <m:sSupPr>
                        <m:ctrlPr>
                          <a:rPr lang="es-ES" sz="2207" i="1" spc="-1">
                            <a:solidFill>
                              <a:srgbClr val="000000"/>
                            </a:solidFill>
                            <a:latin typeface="Cambria Math" panose="02040503050406030204" pitchFamily="18" charset="0"/>
                            <a:ea typeface="Noto Sans CJK SC"/>
                          </a:rPr>
                        </m:ctrlPr>
                      </m:sSupPr>
                      <m:e>
                        <m:r>
                          <a:rPr lang="es-ES" sz="2207" i="1" spc="-1">
                            <a:solidFill>
                              <a:srgbClr val="000000"/>
                            </a:solidFill>
                            <a:latin typeface="Cambria Math" panose="02040503050406030204" pitchFamily="18" charset="0"/>
                            <a:ea typeface="Noto Sans CJK SC"/>
                          </a:rPr>
                          <m:t>𝐷</m:t>
                        </m:r>
                      </m:e>
                      <m:sup>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and</a:t>
                </a:r>
                <a:r>
                  <a:rPr lang="es-ES" sz="2207" spc="-1" dirty="0">
                    <a:solidFill>
                      <a:srgbClr val="000000"/>
                    </a:solidFill>
                    <a:latin typeface="Calibri"/>
                    <a:ea typeface="Noto Sans CJK SC"/>
                  </a:rPr>
                  <a:t> </a:t>
                </a:r>
                <a14:m>
                  <m:oMath xmlns:m="http://schemas.openxmlformats.org/officeDocument/2006/math">
                    <m:acc>
                      <m:accPr>
                        <m:chr m:val="̅"/>
                        <m:ctrlPr>
                          <a:rPr lang="es-ES" sz="2207" i="1" spc="-1">
                            <a:solidFill>
                              <a:srgbClr val="000000"/>
                            </a:solidFill>
                            <a:latin typeface="Cambria Math" panose="02040503050406030204" pitchFamily="18" charset="0"/>
                          </a:rPr>
                        </m:ctrlPr>
                      </m:accPr>
                      <m:e>
                        <m:r>
                          <a:rPr lang="es-ES" sz="2207" i="1" spc="-1">
                            <a:solidFill>
                              <a:srgbClr val="000000"/>
                            </a:solidFill>
                            <a:latin typeface="Cambria Math" panose="02040503050406030204" pitchFamily="18" charset="0"/>
                          </a:rPr>
                          <m:t>𝐷</m:t>
                        </m:r>
                      </m:e>
                    </m:acc>
                    <m:sSup>
                      <m:sSupPr>
                        <m:ctrlPr>
                          <a:rPr lang="es-ES" sz="2207" i="1" spc="-1">
                            <a:solidFill>
                              <a:srgbClr val="000000"/>
                            </a:solidFill>
                            <a:latin typeface="Cambria Math" panose="02040503050406030204" pitchFamily="18" charset="0"/>
                          </a:rPr>
                        </m:ctrlPr>
                      </m:sSupPr>
                      <m:e>
                        <m:acc>
                          <m:accPr>
                            <m:chr m:val="̅"/>
                            <m:ctrlPr>
                              <a:rPr lang="es-ES" sz="2207" i="1" spc="-1">
                                <a:solidFill>
                                  <a:srgbClr val="000000"/>
                                </a:solidFill>
                                <a:latin typeface="Cambria Math" panose="02040503050406030204" pitchFamily="18" charset="0"/>
                              </a:rPr>
                            </m:ctrlPr>
                          </m:accPr>
                          <m:e>
                            <m:r>
                              <a:rPr lang="es-ES" sz="2207" i="1" spc="-1">
                                <a:solidFill>
                                  <a:srgbClr val="000000"/>
                                </a:solidFill>
                                <a:latin typeface="Cambria Math" panose="02040503050406030204" pitchFamily="18" charset="0"/>
                              </a:rPr>
                              <m:t>𝐷</m:t>
                            </m:r>
                          </m:e>
                        </m:acc>
                      </m:e>
                      <m:sup>
                        <m:r>
                          <a:rPr lang="es-ES" sz="2207" i="1" spc="-1">
                            <a:solidFill>
                              <a:srgbClr val="000000"/>
                            </a:solidFill>
                            <a:latin typeface="Cambria Math" panose="02040503050406030204" pitchFamily="18" charset="0"/>
                            <a:ea typeface="Cambria Math" panose="02040503050406030204" pitchFamily="18" charset="0"/>
                          </a:rPr>
                          <m:t>∗</m:t>
                        </m:r>
                      </m:sup>
                    </m:sSup>
                  </m:oMath>
                </a14:m>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embedded in</a:t>
                </a:r>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a </a:t>
                </a:r>
                <a:r>
                  <a:rPr lang="en-ES" sz="2207" spc="-1" dirty="0">
                    <a:solidFill>
                      <a:srgbClr val="000000"/>
                    </a:solidFill>
                    <a:latin typeface="Calibri"/>
                    <a:ea typeface="Noto Sans CJK SC"/>
                  </a:rPr>
                  <a:t>dense nuclear </a:t>
                </a:r>
                <a:r>
                  <a:rPr lang="en-US" sz="2207" spc="-1" dirty="0">
                    <a:solidFill>
                      <a:srgbClr val="000000"/>
                    </a:solidFill>
                    <a:latin typeface="Calibri"/>
                    <a:ea typeface="Noto Sans CJK SC"/>
                  </a:rPr>
                  <a:t>medium</a:t>
                </a:r>
                <a:r>
                  <a:rPr lang="en-ES" sz="2207" spc="-1" dirty="0">
                    <a:solidFill>
                      <a:srgbClr val="000000"/>
                    </a:solidFill>
                    <a:latin typeface="Calibri"/>
                    <a:ea typeface="Noto Sans CJK SC"/>
                  </a:rPr>
                  <a:t> (</a:t>
                </a:r>
                <a:r>
                  <a:rPr lang="en-US" sz="2207" spc="-1" dirty="0">
                    <a:solidFill>
                      <a:srgbClr val="000000"/>
                    </a:solidFill>
                    <a:latin typeface="Calibri"/>
                    <a:ea typeface="Noto Sans CJK SC"/>
                  </a:rPr>
                  <a:t>as the one generated in </a:t>
                </a:r>
                <a:r>
                  <a:rPr lang="en-ES" sz="2207" spc="-1" dirty="0">
                    <a:solidFill>
                      <a:srgbClr val="000000"/>
                    </a:solidFill>
                    <a:latin typeface="Calibri"/>
                    <a:ea typeface="Noto Sans CJK SC"/>
                  </a:rPr>
                  <a:t>HICs) is an</a:t>
                </a:r>
                <a:r>
                  <a:rPr lang="es-ES" sz="2207" spc="-1" dirty="0">
                    <a:solidFill>
                      <a:srgbClr val="000000"/>
                    </a:solidFill>
                    <a:latin typeface="Calibri"/>
                    <a:ea typeface="Noto Sans CJK SC"/>
                  </a:rPr>
                  <a:t> </a:t>
                </a:r>
                <a:r>
                  <a:rPr lang="en-ES" sz="2207" spc="-1" dirty="0">
                    <a:solidFill>
                      <a:srgbClr val="000000"/>
                    </a:solidFill>
                    <a:latin typeface="Calibri"/>
                    <a:ea typeface="Noto Sans CJK SC"/>
                  </a:rPr>
                  <a:t>interesting </a:t>
                </a:r>
                <a:r>
                  <a:rPr lang="en-US" sz="2207" spc="-1" dirty="0">
                    <a:solidFill>
                      <a:srgbClr val="000000"/>
                    </a:solidFill>
                    <a:latin typeface="Calibri"/>
                    <a:ea typeface="Noto Sans CJK SC"/>
                  </a:rPr>
                  <a:t>way</a:t>
                </a:r>
                <a:r>
                  <a:rPr lang="en-ES" sz="2207" spc="-1" dirty="0">
                    <a:solidFill>
                      <a:srgbClr val="000000"/>
                    </a:solidFill>
                    <a:latin typeface="Calibri"/>
                    <a:ea typeface="Noto Sans CJK SC"/>
                  </a:rPr>
                  <a:t> to experimentally determine the molecular nature of </a:t>
                </a:r>
                <a:r>
                  <a:rPr lang="es-ES" sz="2207" spc="-1" dirty="0" err="1">
                    <a:solidFill>
                      <a:srgbClr val="000000"/>
                    </a:solidFill>
                    <a:latin typeface="Calibri"/>
                    <a:ea typeface="Noto Sans CJK SC"/>
                  </a:rPr>
                  <a:t>the</a:t>
                </a:r>
                <a:r>
                  <a:rPr lang="en-ES" sz="2207" spc="-1" dirty="0">
                    <a:solidFill>
                      <a:srgbClr val="000000"/>
                    </a:solidFill>
                    <a:latin typeface="Calibri"/>
                    <a:ea typeface="Noto Sans CJK SC"/>
                  </a:rPr>
                  <a:t>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 and </a:t>
                </a:r>
                <a14:m>
                  <m:oMath xmlns:m="http://schemas.openxmlformats.org/officeDocument/2006/math">
                    <m:sSubSup>
                      <m:sSubSupPr>
                        <m:ctrlPr>
                          <a:rPr lang="es-ES" sz="2207" i="1" spc="-1">
                            <a:solidFill>
                              <a:srgbClr val="000000"/>
                            </a:solidFill>
                            <a:latin typeface="Cambria Math" panose="02040503050406030204" pitchFamily="18" charset="0"/>
                            <a:ea typeface="Noto Sans CJK SC"/>
                          </a:rPr>
                        </m:ctrlPr>
                      </m:sSubSupPr>
                      <m:e>
                        <m:r>
                          <a:rPr lang="es-ES" sz="2207" i="1" spc="-1">
                            <a:solidFill>
                              <a:srgbClr val="000000"/>
                            </a:solidFill>
                            <a:latin typeface="Cambria Math" panose="02040503050406030204" pitchFamily="18" charset="0"/>
                            <a:ea typeface="Noto Sans CJK SC"/>
                          </a:rPr>
                          <m:t>𝑇</m:t>
                        </m:r>
                      </m:e>
                      <m:sub>
                        <m:r>
                          <a:rPr lang="es-ES" sz="2207" i="1" spc="-1">
                            <a:solidFill>
                              <a:srgbClr val="000000"/>
                            </a:solidFill>
                            <a:latin typeface="Cambria Math" panose="02040503050406030204" pitchFamily="18" charset="0"/>
                            <a:ea typeface="Noto Sans CJK SC"/>
                          </a:rPr>
                          <m:t>𝑐𝑐</m:t>
                        </m:r>
                      </m:sub>
                      <m:sup>
                        <m:r>
                          <a:rPr lang="es-ES" sz="2207" i="1" spc="-1">
                            <a:solidFill>
                              <a:srgbClr val="000000"/>
                            </a:solidFill>
                            <a:latin typeface="Cambria Math" panose="02040503050406030204" pitchFamily="18" charset="0"/>
                            <a:ea typeface="Noto Sans CJK SC"/>
                          </a:rPr>
                          <m:t>−</m:t>
                        </m:r>
                      </m:sup>
                    </m:sSubSup>
                  </m:oMath>
                </a14:m>
                <a:r>
                  <a:rPr lang="en-ES" sz="2207" spc="-1" dirty="0">
                    <a:solidFill>
                      <a:srgbClr val="000000"/>
                    </a:solidFill>
                    <a:latin typeface="Calibri"/>
                    <a:ea typeface="Noto Sans CJK SC"/>
                  </a:rPr>
                  <a:t>.</a:t>
                </a:r>
                <a:endParaRPr lang="en-US" sz="2207" spc="-1" dirty="0">
                  <a:solidFill>
                    <a:prstClr val="black"/>
                  </a:solidFill>
                  <a:latin typeface="Arial"/>
                </a:endParaRPr>
              </a:p>
              <a:p>
                <a:pPr marL="435291" indent="-435291" defTabSz="840791" fontAlgn="auto">
                  <a:spcBef>
                    <a:spcPts val="0"/>
                  </a:spcBef>
                  <a:spcAft>
                    <a:spcPts val="0"/>
                  </a:spcAft>
                  <a:buClr>
                    <a:srgbClr val="000000"/>
                  </a:buClr>
                  <a:buFont typeface="Arial"/>
                  <a:buChar char="•"/>
                </a:pPr>
                <a:r>
                  <a:rPr lang="en-ES" sz="2207" spc="-1" dirty="0">
                    <a:solidFill>
                      <a:srgbClr val="000000"/>
                    </a:solidFill>
                    <a:latin typeface="Calibri"/>
                    <a:ea typeface="Noto Sans CJK SC"/>
                  </a:rPr>
                  <a:t>We </a:t>
                </a:r>
                <a:r>
                  <a:rPr lang="en-US" sz="2207" spc="-1" dirty="0">
                    <a:solidFill>
                      <a:srgbClr val="000000"/>
                    </a:solidFill>
                    <a:latin typeface="Calibri"/>
                    <a:ea typeface="Noto Sans CJK SC"/>
                  </a:rPr>
                  <a:t>aim at </a:t>
                </a:r>
                <a:r>
                  <a:rPr lang="en-ES" sz="2207" spc="-1" dirty="0">
                    <a:solidFill>
                      <a:srgbClr val="000000"/>
                    </a:solidFill>
                    <a:latin typeface="Calibri"/>
                    <a:ea typeface="Noto Sans CJK SC"/>
                  </a:rPr>
                  <a:t>contin</a:t>
                </a:r>
                <a:r>
                  <a:rPr lang="en-US" sz="2207" spc="-1" dirty="0" err="1">
                    <a:solidFill>
                      <a:srgbClr val="000000"/>
                    </a:solidFill>
                    <a:latin typeface="Calibri"/>
                    <a:ea typeface="Noto Sans CJK SC"/>
                  </a:rPr>
                  <a:t>uing</a:t>
                </a:r>
                <a:r>
                  <a:rPr lang="en-ES" sz="2207" spc="-1" dirty="0">
                    <a:solidFill>
                      <a:srgbClr val="000000"/>
                    </a:solidFill>
                    <a:latin typeface="Calibri"/>
                    <a:ea typeface="Noto Sans CJK SC"/>
                  </a:rPr>
                  <a:t> this line </a:t>
                </a:r>
                <a:r>
                  <a:rPr lang="en-US" sz="2207" spc="-1" dirty="0">
                    <a:solidFill>
                      <a:srgbClr val="000000"/>
                    </a:solidFill>
                    <a:latin typeface="Calibri"/>
                    <a:ea typeface="Noto Sans CJK SC"/>
                  </a:rPr>
                  <a:t>of research by </a:t>
                </a:r>
                <a:r>
                  <a:rPr lang="en-ES" sz="2207" spc="-1" dirty="0">
                    <a:solidFill>
                      <a:srgbClr val="000000"/>
                    </a:solidFill>
                    <a:latin typeface="Calibri"/>
                    <a:ea typeface="Noto Sans CJK SC"/>
                  </a:rPr>
                  <a:t>studying </a:t>
                </a:r>
                <a:r>
                  <a:rPr lang="en-US" sz="2207" spc="-1" dirty="0">
                    <a:solidFill>
                      <a:srgbClr val="000000"/>
                    </a:solidFill>
                    <a:latin typeface="Calibri"/>
                    <a:ea typeface="Noto Sans CJK SC"/>
                  </a:rPr>
                  <a:t>other exotic states in dense nuclear matter, such as </a:t>
                </a:r>
                <a:r>
                  <a:rPr lang="en-ES" sz="2207" spc="-1" dirty="0">
                    <a:solidFill>
                      <a:srgbClr val="000000"/>
                    </a:solidFill>
                    <a:latin typeface="Calibri"/>
                    <a:ea typeface="Noto Sans CJK SC"/>
                  </a:rPr>
                  <a:t>the </a:t>
                </a:r>
                <a14:m>
                  <m:oMath xmlns:m="http://schemas.openxmlformats.org/officeDocument/2006/math">
                    <m:sSubSup>
                      <m:sSubSupPr>
                        <m:ctrlPr>
                          <a:rPr lang="es-ES" sz="2207" i="1" spc="-1">
                            <a:solidFill>
                              <a:srgbClr val="000000"/>
                            </a:solidFill>
                            <a:latin typeface="Cambria Math" panose="02040503050406030204" pitchFamily="18" charset="0"/>
                            <a:ea typeface="Cambria Math" panose="02040503050406030204" pitchFamily="18" charset="0"/>
                          </a:rPr>
                        </m:ctrlPr>
                      </m:sSubSupPr>
                      <m:e>
                        <m:r>
                          <a:rPr lang="es-ES" sz="2207" i="1" spc="-1">
                            <a:solidFill>
                              <a:srgbClr val="000000"/>
                            </a:solidFill>
                            <a:latin typeface="Cambria Math" panose="02040503050406030204" pitchFamily="18" charset="0"/>
                            <a:ea typeface="Noto Sans CJK SC"/>
                          </a:rPr>
                          <m:t>𝐷</m:t>
                        </m:r>
                      </m:e>
                      <m:sub>
                        <m:r>
                          <a:rPr lang="es-ES" sz="2207" i="1" spc="-1">
                            <a:solidFill>
                              <a:srgbClr val="000000"/>
                            </a:solidFill>
                            <a:latin typeface="Cambria Math" panose="02040503050406030204" pitchFamily="18" charset="0"/>
                            <a:ea typeface="Cambria Math" panose="02040503050406030204" pitchFamily="18" charset="0"/>
                          </a:rPr>
                          <m:t>𝑠</m:t>
                        </m:r>
                        <m:r>
                          <a:rPr lang="es-ES" sz="2207" i="1" spc="-1">
                            <a:solidFill>
                              <a:srgbClr val="000000"/>
                            </a:solidFill>
                            <a:latin typeface="Cambria Math" panose="02040503050406030204" pitchFamily="18" charset="0"/>
                            <a:ea typeface="Cambria Math" panose="02040503050406030204" pitchFamily="18" charset="0"/>
                          </a:rPr>
                          <m:t>0</m:t>
                        </m:r>
                      </m:sub>
                      <m:sup>
                        <m:r>
                          <a:rPr lang="es-ES" sz="2207" i="1" spc="-1">
                            <a:solidFill>
                              <a:srgbClr val="000000"/>
                            </a:solidFill>
                            <a:latin typeface="Cambria Math" panose="02040503050406030204" pitchFamily="18" charset="0"/>
                            <a:ea typeface="Cambria Math" panose="02040503050406030204" pitchFamily="18" charset="0"/>
                          </a:rPr>
                          <m:t>∗</m:t>
                        </m:r>
                      </m:sup>
                    </m:sSubSup>
                    <m:sSup>
                      <m:sSupPr>
                        <m:ctrlPr>
                          <a:rPr lang="es-ES" sz="2207" i="1" spc="-1">
                            <a:solidFill>
                              <a:srgbClr val="000000"/>
                            </a:solidFill>
                            <a:latin typeface="Cambria Math" panose="02040503050406030204" pitchFamily="18" charset="0"/>
                            <a:ea typeface="Cambria Math" panose="02040503050406030204" pitchFamily="18" charset="0"/>
                          </a:rPr>
                        </m:ctrlPr>
                      </m:sSupPr>
                      <m:e>
                        <m:d>
                          <m:dPr>
                            <m:ctrlPr>
                              <a:rPr lang="es-ES" sz="2207" i="1" spc="-1">
                                <a:solidFill>
                                  <a:srgbClr val="000000"/>
                                </a:solidFill>
                                <a:latin typeface="Cambria Math" panose="02040503050406030204" pitchFamily="18" charset="0"/>
                                <a:ea typeface="Cambria Math" panose="02040503050406030204" pitchFamily="18" charset="0"/>
                              </a:rPr>
                            </m:ctrlPr>
                          </m:dPr>
                          <m:e>
                            <m:r>
                              <a:rPr lang="es-ES" sz="2207" i="1" spc="-1">
                                <a:solidFill>
                                  <a:srgbClr val="000000"/>
                                </a:solidFill>
                                <a:latin typeface="Cambria Math" panose="02040503050406030204" pitchFamily="18" charset="0"/>
                                <a:ea typeface="Cambria Math" panose="02040503050406030204" pitchFamily="18" charset="0"/>
                              </a:rPr>
                              <m:t>2317</m:t>
                            </m:r>
                          </m:e>
                        </m:d>
                      </m:e>
                      <m:sup>
                        <m:r>
                          <a:rPr lang="es-ES" sz="2207" i="1" spc="-1">
                            <a:solidFill>
                              <a:srgbClr val="000000"/>
                            </a:solidFill>
                            <a:latin typeface="Cambria Math" panose="02040503050406030204" pitchFamily="18" charset="0"/>
                            <a:ea typeface="Cambria Math" panose="02040503050406030204" pitchFamily="18" charset="0"/>
                          </a:rPr>
                          <m:t>+</m:t>
                        </m:r>
                      </m:sup>
                    </m:sSup>
                  </m:oMath>
                </a14:m>
                <a:r>
                  <a:rPr lang="en-US" sz="2207" spc="-1" dirty="0">
                    <a:solidFill>
                      <a:srgbClr val="000000"/>
                    </a:solidFill>
                    <a:latin typeface="Calibri"/>
                    <a:ea typeface="Noto Sans CJK SC"/>
                  </a:rPr>
                  <a:t> state.</a:t>
                </a:r>
                <a:endParaRPr lang="en-US" sz="2207" spc="-1" dirty="0">
                  <a:solidFill>
                    <a:prstClr val="black"/>
                  </a:solidFill>
                  <a:latin typeface="Arial"/>
                </a:endParaRPr>
              </a:p>
            </p:txBody>
          </p:sp>
        </mc:Choice>
        <mc:Fallback xmlns="">
          <p:sp>
            <p:nvSpPr>
              <p:cNvPr id="58" name="TextBox 6"/>
              <p:cNvSpPr>
                <a:spLocks noRot="1" noChangeAspect="1" noMove="1" noResize="1" noEditPoints="1" noAdjustHandles="1" noChangeArrowheads="1" noChangeShapeType="1" noTextEdit="1"/>
              </p:cNvSpPr>
              <p:nvPr/>
            </p:nvSpPr>
            <p:spPr>
              <a:xfrm>
                <a:off x="401876" y="3870885"/>
                <a:ext cx="8368552" cy="2461077"/>
              </a:xfrm>
              <a:prstGeom prst="rect">
                <a:avLst/>
              </a:prstGeom>
              <a:blipFill>
                <a:blip r:embed="rId5"/>
                <a:stretch>
                  <a:fillRect l="-1020" t="-1733" b="-4208"/>
                </a:stretch>
              </a:blipFill>
              <a:ln w="0">
                <a:noFill/>
              </a:ln>
            </p:spPr>
            <p:txBody>
              <a:bodyPr/>
              <a:lstStyle/>
              <a:p>
                <a:r>
                  <a:rPr lang="en-GB">
                    <a:noFill/>
                  </a:rPr>
                  <a:t> </a:t>
                </a:r>
              </a:p>
            </p:txBody>
          </p:sp>
        </mc:Fallback>
      </mc:AlternateContent>
      <p:sp>
        <p:nvSpPr>
          <p:cNvPr id="59" name="CuadroTexto 58"/>
          <p:cNvSpPr txBox="1"/>
          <p:nvPr/>
        </p:nvSpPr>
        <p:spPr>
          <a:xfrm>
            <a:off x="5885462" y="3660678"/>
            <a:ext cx="3153434" cy="498207"/>
          </a:xfrm>
          <a:prstGeom prst="rect">
            <a:avLst/>
          </a:prstGeom>
          <a:noFill/>
          <a:ln w="0">
            <a:noFill/>
          </a:ln>
        </p:spPr>
        <p:txBody>
          <a:bodyPr lIns="82759" tIns="41379" rIns="82759" bIns="41379" anchor="t">
            <a:noAutofit/>
          </a:bodyPr>
          <a:lstStyle/>
          <a:p>
            <a:pPr defTabSz="840791" fontAlgn="auto">
              <a:spcBef>
                <a:spcPts val="0"/>
              </a:spcBef>
              <a:spcAft>
                <a:spcPts val="0"/>
              </a:spcAft>
            </a:pPr>
            <a:r>
              <a:rPr lang="en-US" sz="1471" spc="-1">
                <a:solidFill>
                  <a:prstClr val="black"/>
                </a:solidFill>
                <a:latin typeface="Arial"/>
              </a:rPr>
              <a:t>Figure 2: D*D vs D*D amplitude for different values of P</a:t>
            </a:r>
            <a:r>
              <a:rPr lang="en-US" sz="1471" spc="-1" baseline="-8000">
                <a:solidFill>
                  <a:prstClr val="black"/>
                </a:solidFill>
                <a:latin typeface="Arial"/>
              </a:rPr>
              <a:t>0</a:t>
            </a:r>
            <a:r>
              <a:rPr lang="en-US" sz="1471" spc="-1">
                <a:solidFill>
                  <a:prstClr val="black"/>
                </a:solidFill>
                <a:latin typeface="Arial"/>
              </a:rPr>
              <a:t> and ρ.</a:t>
            </a:r>
          </a:p>
        </p:txBody>
      </p:sp>
    </p:spTree>
    <p:extLst>
      <p:ext uri="{BB962C8B-B14F-4D97-AF65-F5344CB8AC3E}">
        <p14:creationId xmlns:p14="http://schemas.microsoft.com/office/powerpoint/2010/main" val="2373806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Box 2"/>
          <p:cNvSpPr txBox="1">
            <a:spLocks noChangeArrowheads="1"/>
          </p:cNvSpPr>
          <p:nvPr/>
        </p:nvSpPr>
        <p:spPr bwMode="auto">
          <a:xfrm>
            <a:off x="612080" y="332656"/>
            <a:ext cx="8280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smtClean="0">
                <a:solidFill>
                  <a:srgbClr val="000090"/>
                </a:solidFill>
              </a:rPr>
              <a:t>Summary and Outlook</a:t>
            </a:r>
            <a:endParaRPr lang="en-US" sz="2800" b="1" dirty="0">
              <a:solidFill>
                <a:srgbClr val="000090"/>
              </a:solidFill>
            </a:endParaRPr>
          </a:p>
        </p:txBody>
      </p:sp>
      <p:sp>
        <p:nvSpPr>
          <p:cNvPr id="132099" name="TextBox 1"/>
          <p:cNvSpPr txBox="1">
            <a:spLocks noChangeArrowheads="1"/>
          </p:cNvSpPr>
          <p:nvPr/>
        </p:nvSpPr>
        <p:spPr bwMode="auto">
          <a:xfrm>
            <a:off x="107950" y="908720"/>
            <a:ext cx="8928100" cy="374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7800" indent="-177800">
              <a:lnSpc>
                <a:spcPct val="90000"/>
              </a:lnSpc>
              <a:buFont typeface="Arial"/>
              <a:buChar char="•"/>
            </a:pPr>
            <a:r>
              <a:rPr lang="en-US" dirty="0" smtClean="0">
                <a:latin typeface="Arial" panose="020B0604020202020204" pitchFamily="34" charset="0"/>
                <a:cs typeface="Arial" panose="020B0604020202020204" pitchFamily="34" charset="0"/>
              </a:rPr>
              <a:t>Linea 6 is covering research aspects in nuclear Astrophysics, nuclear structure of interest for Astrophysics as well as fundamental research and exotic excitation in nuclear matter.</a:t>
            </a:r>
            <a:endParaRPr lang="en-US" dirty="0" smtClean="0">
              <a:latin typeface="Arial" panose="020B0604020202020204" pitchFamily="34" charset="0"/>
              <a:cs typeface="Arial" panose="020B0604020202020204" pitchFamily="34" charset="0"/>
            </a:endParaRPr>
          </a:p>
          <a:p>
            <a:pPr marL="177800" indent="-177800">
              <a:lnSpc>
                <a:spcPct val="90000"/>
              </a:lnSpc>
              <a:buFont typeface="Arial"/>
              <a:buChar char="•"/>
            </a:pPr>
            <a:endParaRPr lang="en-US" dirty="0">
              <a:solidFill>
                <a:srgbClr val="000000"/>
              </a:solidFill>
              <a:latin typeface="Arial" panose="020B0604020202020204" pitchFamily="34" charset="0"/>
              <a:cs typeface="Arial" panose="020B0604020202020204" pitchFamily="34" charset="0"/>
            </a:endParaRPr>
          </a:p>
          <a:p>
            <a:pPr marL="177800" indent="-177800">
              <a:lnSpc>
                <a:spcPct val="90000"/>
              </a:lnSpc>
              <a:buFont typeface="Arial"/>
              <a:buChar char="•"/>
            </a:pPr>
            <a:r>
              <a:rPr lang="en-GB" dirty="0" smtClean="0"/>
              <a:t>There is a broad variety of techniques and combination of decay, in-beam and reaction measurements. That are competitive in world – class facilities for nuclear physics research </a:t>
            </a:r>
            <a:endParaRPr lang="en-GB" dirty="0">
              <a:solidFill>
                <a:srgbClr val="000000"/>
              </a:solidFill>
              <a:latin typeface="Arial" panose="020B0604020202020204" pitchFamily="34" charset="0"/>
              <a:cs typeface="Arial" panose="020B0604020202020204" pitchFamily="34" charset="0"/>
            </a:endParaRPr>
          </a:p>
          <a:p>
            <a:pPr marL="0" indent="0">
              <a:lnSpc>
                <a:spcPct val="90000"/>
              </a:lnSpc>
            </a:pPr>
            <a:endParaRPr lang="en-US" dirty="0" smtClean="0"/>
          </a:p>
          <a:p>
            <a:pPr marL="177800" indent="-177800">
              <a:lnSpc>
                <a:spcPct val="90000"/>
              </a:lnSpc>
              <a:buFont typeface="Arial"/>
              <a:buChar char="•"/>
            </a:pPr>
            <a:r>
              <a:rPr lang="en-GB" dirty="0" smtClean="0">
                <a:solidFill>
                  <a:srgbClr val="000000"/>
                </a:solidFill>
              </a:rPr>
              <a:t>The programme of the L6 groups covers physics cases in the relevant present and future facilities in Europe and in th</a:t>
            </a:r>
            <a:r>
              <a:rPr lang="en-GB" dirty="0" smtClean="0">
                <a:solidFill>
                  <a:srgbClr val="000000"/>
                </a:solidFill>
              </a:rPr>
              <a:t>e world.</a:t>
            </a:r>
            <a:endParaRPr lang="en-GB" dirty="0">
              <a:solidFill>
                <a:srgbClr val="000000"/>
              </a:solidFill>
            </a:endParaRPr>
          </a:p>
        </p:txBody>
      </p:sp>
      <p:pic>
        <p:nvPicPr>
          <p:cNvPr id="8" name="Picture 1" descr="IFIC.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115050"/>
            <a:ext cx="12954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Logo_CSIC.jpg"/>
          <p:cNvPicPr>
            <a:picLocks noChangeAspect="1"/>
          </p:cNvPicPr>
          <p:nvPr/>
        </p:nvPicPr>
        <p:blipFill>
          <a:blip r:embed="rId4" cstate="email">
            <a:extLst>
              <a:ext uri="{28A0092B-C50C-407E-A947-70E740481C1C}">
                <a14:useLocalDpi xmlns:a14="http://schemas.microsoft.com/office/drawing/2010/main" val="0"/>
              </a:ext>
            </a:extLst>
          </a:blip>
          <a:srcRect l="4413" t="26155" r="5782" b="22900"/>
          <a:stretch>
            <a:fillRect/>
          </a:stretch>
        </p:blipFill>
        <p:spPr bwMode="auto">
          <a:xfrm>
            <a:off x="1476375" y="6069013"/>
            <a:ext cx="2778125" cy="788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6100" y="6051554"/>
            <a:ext cx="2540000" cy="8001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164954"/>
            <a:ext cx="9144000" cy="1015481"/>
          </a:xfrm>
          <a:prstGeom prst="rect">
            <a:avLst/>
          </a:prstGeom>
          <a:solidFill>
            <a:srgbClr val="0033CC"/>
          </a:solidFill>
          <a:ln>
            <a:noFill/>
          </a:ln>
          <a:extLst/>
        </p:spPr>
        <p:txBody>
          <a:bodyPr anchor="ctr"/>
          <a:lstStyle/>
          <a:p>
            <a:pPr algn="ctr" defTabSz="420395" fontAlgn="auto">
              <a:spcBef>
                <a:spcPts val="0"/>
              </a:spcBef>
              <a:spcAft>
                <a:spcPts val="0"/>
              </a:spcAft>
            </a:pPr>
            <a:r>
              <a:rPr lang="en-GB" sz="3200" b="1" dirty="0">
                <a:solidFill>
                  <a:srgbClr val="FFFF00"/>
                </a:solidFill>
                <a:latin typeface="Calibri" panose="020F0502020204030204"/>
                <a:ea typeface="+mn-ea"/>
                <a:cs typeface="+mn-cs"/>
              </a:rPr>
              <a:t>Total Absorption Spectroscopy for Nuclear Structure and Nuclear </a:t>
            </a:r>
            <a:r>
              <a:rPr lang="en-GB" sz="3200" b="1" dirty="0">
                <a:solidFill>
                  <a:srgbClr val="FFFF00"/>
                </a:solidFill>
                <a:latin typeface="Calibri" panose="020F0502020204030204"/>
                <a:ea typeface="+mn-ea"/>
                <a:cs typeface="+mn-cs"/>
              </a:rPr>
              <a:t>Astrophysics</a:t>
            </a:r>
            <a:r>
              <a:rPr lang="en-GB" sz="3200" b="1" dirty="0">
                <a:solidFill>
                  <a:srgbClr val="FFFF00"/>
                </a:solidFill>
                <a:latin typeface="Calibri" panose="020F0502020204030204"/>
                <a:ea typeface="+mn-ea"/>
                <a:cs typeface="+mn-cs"/>
              </a:rPr>
              <a:t> at GANIL     (S.E.A. </a:t>
            </a:r>
            <a:r>
              <a:rPr lang="en-GB" sz="3200" b="1" dirty="0" err="1">
                <a:solidFill>
                  <a:srgbClr val="FFFF00"/>
                </a:solidFill>
                <a:latin typeface="Calibri" panose="020F0502020204030204"/>
                <a:ea typeface="+mn-ea"/>
                <a:cs typeface="+mn-cs"/>
              </a:rPr>
              <a:t>Orrigo</a:t>
            </a:r>
            <a:r>
              <a:rPr lang="en-GB" sz="3200" b="1" dirty="0">
                <a:solidFill>
                  <a:srgbClr val="FFFF00"/>
                </a:solidFill>
                <a:latin typeface="Calibri" panose="020F0502020204030204"/>
                <a:ea typeface="+mn-ea"/>
                <a:cs typeface="+mn-cs"/>
              </a:rPr>
              <a:t>)</a:t>
            </a:r>
            <a:endParaRPr lang="es-ES_tradnl" sz="3200" b="1" dirty="0">
              <a:solidFill>
                <a:srgbClr val="FFFF00"/>
              </a:solidFill>
              <a:latin typeface="Calibri" panose="020F0502020204030204"/>
              <a:ea typeface="+mn-ea"/>
              <a:cs typeface="+mn-cs"/>
            </a:endParaRPr>
          </a:p>
        </p:txBody>
      </p:sp>
      <p:pic>
        <p:nvPicPr>
          <p:cNvPr id="5" name="Picture 5" descr="fig2_60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3324" y="1213812"/>
            <a:ext cx="2247508" cy="149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F80DB6E-F166-674A-8BC4-BF588FB251B0}"/>
              </a:ext>
            </a:extLst>
          </p:cNvPr>
          <p:cNvSpPr txBox="1"/>
          <p:nvPr/>
        </p:nvSpPr>
        <p:spPr>
          <a:xfrm>
            <a:off x="10489" y="1211023"/>
            <a:ext cx="9011386" cy="4010200"/>
          </a:xfrm>
          <a:prstGeom prst="rect">
            <a:avLst/>
          </a:prstGeom>
          <a:noFill/>
        </p:spPr>
        <p:txBody>
          <a:bodyPr wrap="square" rtlCol="0">
            <a:spAutoFit/>
          </a:bodyPr>
          <a:lstStyle/>
          <a:p>
            <a:pPr marL="435193"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00B050"/>
                </a:solidFill>
                <a:latin typeface="Calibri" panose="020F0502020204030204"/>
                <a:ea typeface="+mn-ea"/>
                <a:cs typeface="+mn-cs"/>
              </a:rPr>
              <a:t>Main goal</a:t>
            </a:r>
            <a:r>
              <a:rPr lang="en-GB" sz="1839" dirty="0">
                <a:solidFill>
                  <a:prstClr val="black"/>
                </a:solidFill>
                <a:latin typeface="Calibri" panose="020F0502020204030204"/>
                <a:ea typeface="+mn-ea"/>
                <a:cs typeface="+mn-cs"/>
              </a:rPr>
              <a:t>: to improve our knowledge on the synthesis of nuclei</a:t>
            </a:r>
            <a:br>
              <a:rPr lang="en-GB" sz="1839" dirty="0">
                <a:solidFill>
                  <a:prstClr val="black"/>
                </a:solidFill>
                <a:latin typeface="Calibri" panose="020F0502020204030204"/>
                <a:ea typeface="+mn-ea"/>
                <a:cs typeface="+mn-cs"/>
              </a:rPr>
            </a:br>
            <a:r>
              <a:rPr lang="en-GB" sz="1839" dirty="0">
                <a:solidFill>
                  <a:prstClr val="black"/>
                </a:solidFill>
                <a:latin typeface="Calibri" panose="020F0502020204030204"/>
                <a:ea typeface="+mn-ea"/>
                <a:cs typeface="+mn-cs"/>
              </a:rPr>
              <a:t>by </a:t>
            </a:r>
            <a:r>
              <a:rPr lang="en-GB" sz="1839" b="1" dirty="0">
                <a:solidFill>
                  <a:srgbClr val="FF0000"/>
                </a:solidFill>
                <a:latin typeface="Calibri" panose="020F0502020204030204"/>
                <a:ea typeface="+mn-ea"/>
                <a:cs typeface="+mn-cs"/>
              </a:rPr>
              <a:t>β-decay studies of exotic nuclei</a:t>
            </a:r>
            <a:r>
              <a:rPr lang="en-GB" sz="1839" b="1" dirty="0">
                <a:solidFill>
                  <a:prstClr val="black"/>
                </a:solidFill>
                <a:latin typeface="Calibri" panose="020F0502020204030204"/>
                <a:ea typeface="+mn-ea"/>
                <a:cs typeface="+mn-cs"/>
              </a:rPr>
              <a:t> </a:t>
            </a:r>
            <a:r>
              <a:rPr lang="en-GB" sz="1839" dirty="0">
                <a:solidFill>
                  <a:prstClr val="black"/>
                </a:solidFill>
                <a:latin typeface="Calibri" panose="020F0502020204030204"/>
                <a:ea typeface="+mn-ea"/>
                <a:cs typeface="+mn-cs"/>
              </a:rPr>
              <a:t>with the </a:t>
            </a:r>
            <a:br>
              <a:rPr lang="en-GB" sz="1839" dirty="0">
                <a:solidFill>
                  <a:prstClr val="black"/>
                </a:solidFill>
                <a:latin typeface="Calibri" panose="020F0502020204030204"/>
                <a:ea typeface="+mn-ea"/>
                <a:cs typeface="+mn-cs"/>
              </a:rPr>
            </a:br>
            <a:r>
              <a:rPr lang="en-GB" sz="1839" b="1" dirty="0">
                <a:solidFill>
                  <a:srgbClr val="0000FF"/>
                </a:solidFill>
                <a:latin typeface="Calibri" panose="020F0502020204030204"/>
                <a:ea typeface="+mn-ea"/>
                <a:cs typeface="+mn-cs"/>
              </a:rPr>
              <a:t>TAGS technique:</a:t>
            </a:r>
            <a:endParaRPr lang="es-ES" sz="1655" dirty="0">
              <a:solidFill>
                <a:srgbClr val="0000FF"/>
              </a:solidFill>
              <a:latin typeface="Calibri" panose="020F0502020204030204"/>
              <a:ea typeface="+mn-ea"/>
              <a:cs typeface="+mn-cs"/>
            </a:endParaRPr>
          </a:p>
          <a:p>
            <a:pPr marL="855588" lvl="1" indent="-435193" defTabSz="420395" fontAlgn="auto">
              <a:spcBef>
                <a:spcPts val="552"/>
              </a:spcBef>
              <a:spcAft>
                <a:spcPts val="0"/>
              </a:spcAft>
              <a:buFont typeface="Arial" panose="020B0604020202020204" pitchFamily="34" charset="0"/>
              <a:buChar char="•"/>
            </a:pPr>
            <a:r>
              <a:rPr lang="es-ES" sz="1655" dirty="0">
                <a:solidFill>
                  <a:prstClr val="black"/>
                </a:solidFill>
                <a:latin typeface="Calibri" panose="020F0502020204030204"/>
                <a:ea typeface="+mn-ea"/>
                <a:cs typeface="+mn-cs"/>
              </a:rPr>
              <a:t>To </a:t>
            </a:r>
            <a:r>
              <a:rPr lang="es-ES" sz="1655" dirty="0" err="1">
                <a:solidFill>
                  <a:prstClr val="black"/>
                </a:solidFill>
                <a:latin typeface="Calibri" panose="020F0502020204030204"/>
                <a:ea typeface="+mn-ea"/>
                <a:cs typeface="+mn-cs"/>
              </a:rPr>
              <a:t>overcome</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the</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Pandemonium</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systematic</a:t>
            </a:r>
            <a:r>
              <a:rPr lang="es-ES" sz="1655" dirty="0">
                <a:solidFill>
                  <a:prstClr val="black"/>
                </a:solidFill>
                <a:latin typeface="Calibri" panose="020F0502020204030204"/>
                <a:ea typeface="+mn-ea"/>
                <a:cs typeface="+mn-cs"/>
              </a:rPr>
              <a:t> error </a:t>
            </a:r>
            <a:r>
              <a:rPr lang="es-ES" sz="1655" dirty="0" err="1">
                <a:solidFill>
                  <a:prstClr val="black"/>
                </a:solidFill>
                <a:latin typeface="Calibri" panose="020F0502020204030204"/>
                <a:ea typeface="+mn-ea"/>
                <a:cs typeface="+mn-cs"/>
              </a:rPr>
              <a:t>affecting</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HPGe</a:t>
            </a:r>
            <a:r>
              <a:rPr lang="es-ES" sz="1655" dirty="0">
                <a:solidFill>
                  <a:prstClr val="black"/>
                </a:solidFill>
                <a:latin typeface="Calibri" panose="020F0502020204030204"/>
                <a:ea typeface="+mn-ea"/>
                <a:cs typeface="+mn-cs"/>
              </a:rPr>
              <a:t> data</a:t>
            </a:r>
          </a:p>
          <a:p>
            <a:pPr marL="855588" lvl="1" indent="-435193" defTabSz="420395" fontAlgn="auto">
              <a:spcBef>
                <a:spcPts val="0"/>
              </a:spcBef>
              <a:spcAft>
                <a:spcPts val="0"/>
              </a:spcAft>
              <a:buFont typeface="Arial" panose="020B0604020202020204" pitchFamily="34" charset="0"/>
              <a:buChar char="•"/>
            </a:pPr>
            <a:r>
              <a:rPr lang="es-ES" sz="1655" dirty="0">
                <a:solidFill>
                  <a:prstClr val="black"/>
                </a:solidFill>
                <a:latin typeface="Calibri" panose="020F0502020204030204"/>
                <a:ea typeface="+mn-ea"/>
                <a:cs typeface="+mn-cs"/>
              </a:rPr>
              <a:t>To </a:t>
            </a:r>
            <a:r>
              <a:rPr lang="es-ES" sz="1655" dirty="0" err="1">
                <a:solidFill>
                  <a:prstClr val="black"/>
                </a:solidFill>
                <a:latin typeface="Calibri" panose="020F0502020204030204"/>
                <a:ea typeface="+mn-ea"/>
                <a:cs typeface="+mn-cs"/>
              </a:rPr>
              <a:t>provide</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information</a:t>
            </a:r>
            <a:r>
              <a:rPr lang="es-ES" sz="1655" dirty="0">
                <a:solidFill>
                  <a:prstClr val="black"/>
                </a:solidFill>
                <a:latin typeface="Calibri" panose="020F0502020204030204"/>
                <a:ea typeface="+mn-ea"/>
                <a:cs typeface="+mn-cs"/>
              </a:rPr>
              <a:t> at </a:t>
            </a:r>
            <a:r>
              <a:rPr lang="es-ES" sz="1655" dirty="0" err="1">
                <a:solidFill>
                  <a:prstClr val="black"/>
                </a:solidFill>
                <a:latin typeface="Calibri" panose="020F0502020204030204"/>
                <a:ea typeface="+mn-ea"/>
                <a:cs typeface="+mn-cs"/>
              </a:rPr>
              <a:t>high</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energy</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complementary</a:t>
            </a:r>
            <a:r>
              <a:rPr lang="es-ES" sz="1655" dirty="0">
                <a:solidFill>
                  <a:prstClr val="black"/>
                </a:solidFill>
                <a:latin typeface="Calibri" panose="020F0502020204030204"/>
                <a:ea typeface="+mn-ea"/>
                <a:cs typeface="+mn-cs"/>
              </a:rPr>
              <a:t> to </a:t>
            </a:r>
            <a:r>
              <a:rPr lang="es-ES" sz="1655" dirty="0" err="1">
                <a:solidFill>
                  <a:prstClr val="black"/>
                </a:solidFill>
                <a:latin typeface="Calibri" panose="020F0502020204030204"/>
                <a:ea typeface="+mn-ea"/>
                <a:cs typeface="+mn-cs"/>
              </a:rPr>
              <a:t>HPGe</a:t>
            </a:r>
            <a:r>
              <a:rPr lang="es-ES" sz="1655" dirty="0">
                <a:solidFill>
                  <a:prstClr val="black"/>
                </a:solidFill>
                <a:latin typeface="Calibri" panose="020F0502020204030204"/>
                <a:ea typeface="+mn-ea"/>
                <a:cs typeface="+mn-cs"/>
              </a:rPr>
              <a:t>)</a:t>
            </a:r>
          </a:p>
          <a:p>
            <a:pPr marL="855588" lvl="1" indent="-435193" defTabSz="420395" fontAlgn="auto">
              <a:spcBef>
                <a:spcPts val="0"/>
              </a:spcBef>
              <a:spcAft>
                <a:spcPts val="0"/>
              </a:spcAft>
              <a:buFont typeface="Arial" panose="020B0604020202020204" pitchFamily="34" charset="0"/>
              <a:buChar char="•"/>
            </a:pPr>
            <a:r>
              <a:rPr lang="es-ES" sz="1655" dirty="0">
                <a:solidFill>
                  <a:prstClr val="black"/>
                </a:solidFill>
                <a:latin typeface="Calibri" panose="020F0502020204030204"/>
                <a:ea typeface="+mn-ea"/>
                <a:cs typeface="+mn-cs"/>
              </a:rPr>
              <a:t>To determine </a:t>
            </a:r>
            <a:r>
              <a:rPr lang="es-ES" sz="1655" dirty="0" err="1">
                <a:solidFill>
                  <a:prstClr val="black"/>
                </a:solidFill>
                <a:latin typeface="Calibri" panose="020F0502020204030204"/>
                <a:ea typeface="+mn-ea"/>
                <a:cs typeface="+mn-cs"/>
              </a:rPr>
              <a:t>the</a:t>
            </a:r>
            <a:r>
              <a:rPr lang="es-ES" sz="1655" dirty="0">
                <a:solidFill>
                  <a:prstClr val="black"/>
                </a:solidFill>
                <a:latin typeface="Calibri" panose="020F0502020204030204"/>
                <a:ea typeface="+mn-ea"/>
                <a:cs typeface="+mn-cs"/>
              </a:rPr>
              <a:t> </a:t>
            </a:r>
            <a:r>
              <a:rPr lang="el-GR" sz="1655" dirty="0">
                <a:solidFill>
                  <a:prstClr val="black"/>
                </a:solidFill>
                <a:latin typeface="Calibri" panose="020F0502020204030204"/>
                <a:ea typeface="+mn-ea"/>
                <a:cs typeface="+mn-cs"/>
              </a:rPr>
              <a:t>β</a:t>
            </a:r>
            <a:r>
              <a:rPr lang="es-ES" sz="1655" dirty="0">
                <a:solidFill>
                  <a:prstClr val="black"/>
                </a:solidFill>
                <a:latin typeface="Calibri" panose="020F0502020204030204"/>
                <a:ea typeface="+mn-ea"/>
                <a:cs typeface="+mn-cs"/>
              </a:rPr>
              <a:t>-</a:t>
            </a:r>
            <a:r>
              <a:rPr lang="es-ES" sz="1655" dirty="0" err="1">
                <a:solidFill>
                  <a:prstClr val="black"/>
                </a:solidFill>
                <a:latin typeface="Calibri" panose="020F0502020204030204"/>
                <a:ea typeface="+mn-ea"/>
                <a:cs typeface="+mn-cs"/>
              </a:rPr>
              <a:t>strength</a:t>
            </a:r>
            <a:r>
              <a:rPr lang="es-ES" sz="1655" dirty="0">
                <a:solidFill>
                  <a:prstClr val="black"/>
                </a:solidFill>
                <a:latin typeface="Calibri" panose="020F0502020204030204"/>
                <a:ea typeface="+mn-ea"/>
                <a:cs typeface="+mn-cs"/>
              </a:rPr>
              <a:t>, </a:t>
            </a:r>
            <a:r>
              <a:rPr lang="es-ES" sz="1655" dirty="0" err="1">
                <a:solidFill>
                  <a:prstClr val="black"/>
                </a:solidFill>
                <a:latin typeface="Calibri" panose="020F0502020204030204"/>
                <a:ea typeface="+mn-ea"/>
                <a:cs typeface="+mn-cs"/>
              </a:rPr>
              <a:t>constraining</a:t>
            </a:r>
            <a:r>
              <a:rPr lang="es-ES" sz="1655" dirty="0">
                <a:solidFill>
                  <a:prstClr val="black"/>
                </a:solidFill>
                <a:latin typeface="Calibri" panose="020F0502020204030204"/>
                <a:ea typeface="+mn-ea"/>
                <a:cs typeface="+mn-cs"/>
              </a:rPr>
              <a:t> </a:t>
            </a:r>
            <a:r>
              <a:rPr lang="en-GB" sz="1655" dirty="0">
                <a:solidFill>
                  <a:prstClr val="black"/>
                </a:solidFill>
                <a:latin typeface="Calibri" panose="020F0502020204030204"/>
                <a:ea typeface="+mn-ea"/>
                <a:cs typeface="+mn-cs"/>
              </a:rPr>
              <a:t>nuclear models relevant for nucleosynthesis</a:t>
            </a:r>
            <a:endParaRPr lang="es-ES" sz="1655" dirty="0">
              <a:solidFill>
                <a:prstClr val="black"/>
              </a:solidFill>
              <a:latin typeface="Calibri" panose="020F0502020204030204"/>
              <a:ea typeface="+mn-ea"/>
              <a:cs typeface="+mn-cs"/>
            </a:endParaRPr>
          </a:p>
          <a:p>
            <a:pPr marL="855588" lvl="1" indent="-435193" defTabSz="420395" fontAlgn="auto">
              <a:spcBef>
                <a:spcPts val="0"/>
              </a:spcBef>
              <a:spcAft>
                <a:spcPts val="0"/>
              </a:spcAft>
              <a:buFont typeface="Arial" panose="020B0604020202020204" pitchFamily="34" charset="0"/>
              <a:buChar char="•"/>
            </a:pPr>
            <a:endParaRPr lang="es-ES" sz="1839" dirty="0">
              <a:solidFill>
                <a:prstClr val="black"/>
              </a:solidFill>
              <a:latin typeface="Calibri" panose="020F0502020204030204"/>
              <a:ea typeface="+mn-ea"/>
              <a:cs typeface="+mn-cs"/>
            </a:endParaRPr>
          </a:p>
          <a:p>
            <a:pPr marL="435193"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00B050"/>
                </a:solidFill>
                <a:latin typeface="Calibri" panose="020F0502020204030204"/>
                <a:ea typeface="+mn-ea"/>
                <a:cs typeface="+mn-cs"/>
              </a:rPr>
              <a:t>Development of instrumentation</a:t>
            </a:r>
            <a:r>
              <a:rPr lang="en-GB" sz="1839" dirty="0">
                <a:solidFill>
                  <a:prstClr val="black"/>
                </a:solidFill>
                <a:latin typeface="Calibri" panose="020F0502020204030204"/>
                <a:ea typeface="+mn-ea"/>
                <a:cs typeface="+mn-cs"/>
              </a:rPr>
              <a:t>: </a:t>
            </a:r>
            <a:br>
              <a:rPr lang="en-GB" sz="1839" dirty="0">
                <a:solidFill>
                  <a:prstClr val="black"/>
                </a:solidFill>
                <a:latin typeface="Calibri" panose="020F0502020204030204"/>
                <a:ea typeface="+mn-ea"/>
                <a:cs typeface="+mn-cs"/>
              </a:rPr>
            </a:br>
            <a:r>
              <a:rPr lang="en-GB" sz="1839" dirty="0">
                <a:solidFill>
                  <a:prstClr val="black"/>
                </a:solidFill>
                <a:latin typeface="Calibri" panose="020F0502020204030204"/>
                <a:ea typeface="+mn-ea"/>
                <a:cs typeface="+mn-cs"/>
              </a:rPr>
              <a:t>the </a:t>
            </a:r>
            <a:r>
              <a:rPr lang="en-GB" sz="1839" b="1" dirty="0">
                <a:solidFill>
                  <a:srgbClr val="FF0000"/>
                </a:solidFill>
                <a:latin typeface="Calibri" panose="020F0502020204030204"/>
                <a:ea typeface="+mn-ea"/>
                <a:cs typeface="+mn-cs"/>
              </a:rPr>
              <a:t>new STARS spectrometer </a:t>
            </a:r>
            <a:r>
              <a:rPr lang="en-GB" sz="1839" dirty="0">
                <a:solidFill>
                  <a:prstClr val="black"/>
                </a:solidFill>
                <a:latin typeface="Calibri" panose="020F0502020204030204"/>
                <a:ea typeface="+mn-ea"/>
                <a:cs typeface="+mn-cs"/>
              </a:rPr>
              <a:t>in the framework of the </a:t>
            </a:r>
            <a:r>
              <a:rPr lang="en-GB" sz="1839" b="1" dirty="0">
                <a:solidFill>
                  <a:srgbClr val="0000FF"/>
                </a:solidFill>
                <a:latin typeface="Calibri" panose="020F0502020204030204"/>
                <a:ea typeface="+mn-ea"/>
                <a:cs typeface="+mn-cs"/>
              </a:rPr>
              <a:t>(NA)</a:t>
            </a:r>
            <a:r>
              <a:rPr lang="en-GB" sz="1839" b="1" baseline="30000" dirty="0">
                <a:solidFill>
                  <a:srgbClr val="0000FF"/>
                </a:solidFill>
                <a:latin typeface="Calibri" panose="020F0502020204030204"/>
                <a:ea typeface="+mn-ea"/>
                <a:cs typeface="+mn-cs"/>
              </a:rPr>
              <a:t>2</a:t>
            </a:r>
            <a:r>
              <a:rPr lang="en-GB" sz="1839" b="1" dirty="0">
                <a:solidFill>
                  <a:srgbClr val="0000FF"/>
                </a:solidFill>
                <a:latin typeface="Calibri" panose="020F0502020204030204"/>
                <a:ea typeface="+mn-ea"/>
                <a:cs typeface="+mn-cs"/>
              </a:rPr>
              <a:t>STARS project</a:t>
            </a:r>
          </a:p>
          <a:p>
            <a:pPr marL="855588" lvl="1" indent="-435193" defTabSz="420395" fontAlgn="auto">
              <a:spcBef>
                <a:spcPts val="552"/>
              </a:spcBef>
              <a:spcAft>
                <a:spcPts val="0"/>
              </a:spcAft>
              <a:buFont typeface="Arial" panose="020B0604020202020204" pitchFamily="34" charset="0"/>
              <a:buChar char="•"/>
            </a:pPr>
            <a:r>
              <a:rPr lang="en-GB" sz="1655" dirty="0">
                <a:solidFill>
                  <a:prstClr val="black"/>
                </a:solidFill>
                <a:latin typeface="Calibri" panose="020F0502020204030204"/>
                <a:ea typeface="+mn-ea"/>
                <a:cs typeface="+mn-cs"/>
              </a:rPr>
              <a:t>Upgrade of </a:t>
            </a:r>
            <a:r>
              <a:rPr lang="en-GB" sz="1655" dirty="0" err="1">
                <a:solidFill>
                  <a:prstClr val="black"/>
                </a:solidFill>
                <a:latin typeface="Calibri" panose="020F0502020204030204"/>
                <a:ea typeface="+mn-ea"/>
                <a:cs typeface="+mn-cs"/>
              </a:rPr>
              <a:t>Rocinante</a:t>
            </a:r>
            <a:r>
              <a:rPr lang="en-GB" sz="1655" dirty="0">
                <a:solidFill>
                  <a:prstClr val="black"/>
                </a:solidFill>
                <a:latin typeface="Calibri" panose="020F0502020204030204"/>
                <a:ea typeface="+mn-ea"/>
                <a:cs typeface="+mn-cs"/>
              </a:rPr>
              <a:t> and DTAS with </a:t>
            </a:r>
            <a:r>
              <a:rPr lang="en-GB" sz="1655" dirty="0">
                <a:solidFill>
                  <a:srgbClr val="0000FF"/>
                </a:solidFill>
                <a:latin typeface="Calibri" panose="020F0502020204030204"/>
                <a:ea typeface="+mn-ea"/>
                <a:cs typeface="+mn-cs"/>
              </a:rPr>
              <a:t>16 LaBr</a:t>
            </a:r>
            <a:r>
              <a:rPr lang="en-GB" sz="1655" baseline="-25000" dirty="0">
                <a:solidFill>
                  <a:srgbClr val="0000FF"/>
                </a:solidFill>
                <a:latin typeface="Calibri" panose="020F0502020204030204"/>
                <a:ea typeface="+mn-ea"/>
                <a:cs typeface="+mn-cs"/>
              </a:rPr>
              <a:t>3</a:t>
            </a:r>
            <a:r>
              <a:rPr lang="en-GB" sz="1655" dirty="0">
                <a:solidFill>
                  <a:srgbClr val="0000FF"/>
                </a:solidFill>
                <a:latin typeface="Calibri" panose="020F0502020204030204"/>
                <a:ea typeface="+mn-ea"/>
                <a:cs typeface="+mn-cs"/>
              </a:rPr>
              <a:t>(Ce) modules</a:t>
            </a:r>
          </a:p>
          <a:p>
            <a:pPr marL="855588" lvl="1" indent="-435193" defTabSz="420395" fontAlgn="auto">
              <a:spcBef>
                <a:spcPts val="0"/>
              </a:spcBef>
              <a:spcAft>
                <a:spcPts val="0"/>
              </a:spcAft>
              <a:buFont typeface="Arial" panose="020B0604020202020204" pitchFamily="34" charset="0"/>
              <a:buChar char="•"/>
            </a:pPr>
            <a:r>
              <a:rPr lang="en-GB" sz="1655" dirty="0">
                <a:solidFill>
                  <a:prstClr val="black"/>
                </a:solidFill>
                <a:latin typeface="Calibri" panose="020F0502020204030204"/>
                <a:ea typeface="+mn-ea"/>
                <a:cs typeface="+mn-cs"/>
              </a:rPr>
              <a:t>The </a:t>
            </a:r>
            <a:r>
              <a:rPr lang="en-GB" sz="1655" b="1" dirty="0">
                <a:solidFill>
                  <a:srgbClr val="FF0000"/>
                </a:solidFill>
                <a:latin typeface="Calibri" panose="020F0502020204030204"/>
                <a:ea typeface="+mn-ea"/>
                <a:cs typeface="+mn-cs"/>
              </a:rPr>
              <a:t>1</a:t>
            </a:r>
            <a:r>
              <a:rPr lang="en-GB" sz="1655" b="1" baseline="30000" dirty="0">
                <a:solidFill>
                  <a:srgbClr val="FF0000"/>
                </a:solidFill>
                <a:latin typeface="Calibri" panose="020F0502020204030204"/>
                <a:ea typeface="+mn-ea"/>
                <a:cs typeface="+mn-cs"/>
              </a:rPr>
              <a:t>st</a:t>
            </a:r>
            <a:r>
              <a:rPr lang="en-GB" sz="1655" b="1" dirty="0">
                <a:solidFill>
                  <a:srgbClr val="FF0000"/>
                </a:solidFill>
                <a:latin typeface="Calibri" panose="020F0502020204030204"/>
                <a:ea typeface="+mn-ea"/>
                <a:cs typeface="+mn-cs"/>
              </a:rPr>
              <a:t> in the World </a:t>
            </a:r>
            <a:r>
              <a:rPr lang="en-GB" sz="1655" dirty="0">
                <a:solidFill>
                  <a:prstClr val="black"/>
                </a:solidFill>
                <a:latin typeface="Calibri" panose="020F0502020204030204"/>
                <a:ea typeface="+mn-ea"/>
                <a:cs typeface="+mn-cs"/>
              </a:rPr>
              <a:t>combining large efficiency with excellent energy resolution and timing</a:t>
            </a:r>
          </a:p>
          <a:p>
            <a:pPr marL="855588" lvl="1" indent="-435193" defTabSz="420395" fontAlgn="auto">
              <a:spcBef>
                <a:spcPts val="0"/>
              </a:spcBef>
              <a:spcAft>
                <a:spcPts val="0"/>
              </a:spcAft>
              <a:buFont typeface="Arial" panose="020B0604020202020204" pitchFamily="34" charset="0"/>
              <a:buChar char="•"/>
            </a:pPr>
            <a:r>
              <a:rPr lang="en-GB" sz="1655" u="sng" dirty="0">
                <a:solidFill>
                  <a:prstClr val="black"/>
                </a:solidFill>
                <a:latin typeface="Calibri" panose="020F0502020204030204"/>
                <a:ea typeface="+mn-ea"/>
                <a:cs typeface="+mn-cs"/>
              </a:rPr>
              <a:t>Broad physics case</a:t>
            </a:r>
            <a:r>
              <a:rPr lang="en-GB" sz="1655" dirty="0">
                <a:solidFill>
                  <a:prstClr val="black"/>
                </a:solidFill>
                <a:latin typeface="Calibri" panose="020F0502020204030204"/>
                <a:ea typeface="+mn-ea"/>
                <a:cs typeface="+mn-cs"/>
              </a:rPr>
              <a:t>: nuclear structure, nuclear astrophysics, applications</a:t>
            </a:r>
          </a:p>
          <a:p>
            <a:pPr marL="855588" lvl="1" indent="-435193" defTabSz="420395" fontAlgn="auto">
              <a:spcBef>
                <a:spcPts val="0"/>
              </a:spcBef>
              <a:spcAft>
                <a:spcPts val="0"/>
              </a:spcAft>
              <a:buFont typeface="Arial" panose="020B0604020202020204" pitchFamily="34" charset="0"/>
              <a:buChar char="•"/>
            </a:pPr>
            <a:endParaRPr lang="en-GB" sz="1655" dirty="0">
              <a:solidFill>
                <a:prstClr val="black"/>
              </a:solidFill>
              <a:latin typeface="Calibri" panose="020F0502020204030204"/>
              <a:ea typeface="+mn-ea"/>
              <a:cs typeface="+mn-cs"/>
            </a:endParaRPr>
          </a:p>
          <a:p>
            <a:pPr marL="435193" indent="-435193" defTabSz="420395" fontAlgn="auto">
              <a:spcBef>
                <a:spcPts val="0"/>
              </a:spcBef>
              <a:spcAft>
                <a:spcPts val="0"/>
              </a:spcAft>
              <a:buFont typeface="Arial" panose="020B0604020202020204" pitchFamily="34" charset="0"/>
              <a:buChar char="•"/>
            </a:pPr>
            <a:endParaRPr lang="x-none" sz="1839" dirty="0">
              <a:solidFill>
                <a:prstClr val="black"/>
              </a:solidFill>
              <a:latin typeface="Calibri" panose="020F0502020204030204"/>
              <a:ea typeface="+mn-ea"/>
              <a:cs typeface="+mn-cs"/>
            </a:endParaRPr>
          </a:p>
        </p:txBody>
      </p:sp>
      <p:pic>
        <p:nvPicPr>
          <p:cNvPr id="7" name="Image 10">
            <a:extLst>
              <a:ext uri="{FF2B5EF4-FFF2-40B4-BE49-F238E27FC236}">
                <a16:creationId xmlns:a16="http://schemas.microsoft.com/office/drawing/2014/main" id="{08BA2D7B-D5C2-4695-8363-B4A13FDB52E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l="5447" r="14627" b="2"/>
          <a:stretch>
            <a:fillRect/>
          </a:stretch>
        </p:blipFill>
        <p:spPr bwMode="auto">
          <a:xfrm>
            <a:off x="434274" y="4862062"/>
            <a:ext cx="1356969" cy="1659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
            <a:extLst>
              <a:ext uri="{FF2B5EF4-FFF2-40B4-BE49-F238E27FC236}">
                <a16:creationId xmlns:a16="http://schemas.microsoft.com/office/drawing/2014/main" id="{8045436E-29A9-493E-B0F0-58E1CC45B96E}"/>
              </a:ext>
            </a:extLst>
          </p:cNvPr>
          <p:cNvPicPr>
            <a:picLocks noChangeAspect="1"/>
          </p:cNvPicPr>
          <p:nvPr/>
        </p:nvPicPr>
        <p:blipFill>
          <a:blip r:embed="rId5"/>
          <a:stretch>
            <a:fillRect/>
          </a:stretch>
        </p:blipFill>
        <p:spPr>
          <a:xfrm>
            <a:off x="2117318" y="4862062"/>
            <a:ext cx="2194307" cy="1659299"/>
          </a:xfrm>
          <a:prstGeom prst="rect">
            <a:avLst/>
          </a:prstGeom>
        </p:spPr>
      </p:pic>
      <p:pic>
        <p:nvPicPr>
          <p:cNvPr id="9" name="Picture 8">
            <a:extLst>
              <a:ext uri="{FF2B5EF4-FFF2-40B4-BE49-F238E27FC236}">
                <a16:creationId xmlns:a16="http://schemas.microsoft.com/office/drawing/2014/main" id="{75BFCCF9-9E56-4319-B465-DCD4C423E10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53168" y="5183428"/>
            <a:ext cx="4279355" cy="1141910"/>
          </a:xfrm>
          <a:prstGeom prst="rect">
            <a:avLst/>
          </a:prstGeom>
        </p:spPr>
      </p:pic>
    </p:spTree>
    <p:extLst>
      <p:ext uri="{BB962C8B-B14F-4D97-AF65-F5344CB8AC3E}">
        <p14:creationId xmlns:p14="http://schemas.microsoft.com/office/powerpoint/2010/main" val="16299889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1061" y="5705572"/>
            <a:ext cx="1031026" cy="941348"/>
          </a:xfrm>
          <a:prstGeom prst="rect">
            <a:avLst/>
          </a:prstGeom>
        </p:spPr>
        <p:txBody>
          <a:bodyPr wrap="square">
            <a:spAutoFit/>
          </a:bodyPr>
          <a:lstStyle/>
          <a:p>
            <a:pPr defTabSz="420395" fontAlgn="auto">
              <a:spcBef>
                <a:spcPts val="0"/>
              </a:spcBef>
              <a:spcAft>
                <a:spcPts val="0"/>
              </a:spcAft>
            </a:pPr>
            <a:r>
              <a:rPr lang="en-GB" sz="5517" dirty="0">
                <a:solidFill>
                  <a:srgbClr val="FF0000"/>
                </a:solidFill>
                <a:latin typeface="Calibri" panose="020F0502020204030204"/>
                <a:ea typeface="+mn-ea"/>
                <a:cs typeface="+mn-cs"/>
                <a:sym typeface="Wingdings"/>
              </a:rPr>
              <a:t></a:t>
            </a:r>
            <a:endParaRPr lang="en-GB" sz="5517" dirty="0">
              <a:solidFill>
                <a:srgbClr val="FF0000"/>
              </a:solidFill>
              <a:latin typeface="Calibri" panose="020F0502020204030204"/>
              <a:ea typeface="+mn-ea"/>
              <a:cs typeface="+mn-cs"/>
            </a:endParaRPr>
          </a:p>
        </p:txBody>
      </p:sp>
      <p:pic>
        <p:nvPicPr>
          <p:cNvPr id="11" name="Picture 10">
            <a:extLst>
              <a:ext uri="{FF2B5EF4-FFF2-40B4-BE49-F238E27FC236}">
                <a16:creationId xmlns:a16="http://schemas.microsoft.com/office/drawing/2014/main" id="{D6CFEAE8-67D0-4792-BB91-BA01E654955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94159" y="1249867"/>
            <a:ext cx="2350796" cy="125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9ADA420B-3DC6-40BA-AE56-C403E0E4DBA8}"/>
              </a:ext>
            </a:extLst>
          </p:cNvPr>
          <p:cNvSpPr/>
          <p:nvPr/>
        </p:nvSpPr>
        <p:spPr>
          <a:xfrm>
            <a:off x="6632072" y="2533740"/>
            <a:ext cx="2560316" cy="290401"/>
          </a:xfrm>
          <a:prstGeom prst="rect">
            <a:avLst/>
          </a:prstGeom>
        </p:spPr>
        <p:txBody>
          <a:bodyPr wrap="none">
            <a:spAutoFit/>
          </a:bodyPr>
          <a:lstStyle/>
          <a:p>
            <a:pPr indent="-159750" defTabSz="840791" fontAlgn="auto">
              <a:spcBef>
                <a:spcPts val="0"/>
              </a:spcBef>
              <a:spcAft>
                <a:spcPts val="0"/>
              </a:spcAft>
              <a:defRPr/>
            </a:pPr>
            <a:r>
              <a:rPr lang="is-IS" sz="1287" dirty="0">
                <a:solidFill>
                  <a:srgbClr val="002060"/>
                </a:solidFill>
                <a:latin typeface="Tahoma"/>
                <a:ea typeface="+mn-ea"/>
                <a:cs typeface="+mn-cs"/>
              </a:rPr>
              <a:t>Orrigo+, PRC 93, 044336 (2016)</a:t>
            </a:r>
          </a:p>
        </p:txBody>
      </p:sp>
      <p:grpSp>
        <p:nvGrpSpPr>
          <p:cNvPr id="13" name="Group 23">
            <a:extLst>
              <a:ext uri="{FF2B5EF4-FFF2-40B4-BE49-F238E27FC236}">
                <a16:creationId xmlns:a16="http://schemas.microsoft.com/office/drawing/2014/main" id="{B920CFAD-61E6-4DDC-B8BE-A1D6FB6BB14D}"/>
              </a:ext>
            </a:extLst>
          </p:cNvPr>
          <p:cNvGrpSpPr>
            <a:grpSpLocks noChangeAspect="1"/>
          </p:cNvGrpSpPr>
          <p:nvPr/>
        </p:nvGrpSpPr>
        <p:grpSpPr bwMode="auto">
          <a:xfrm>
            <a:off x="6763296" y="3032011"/>
            <a:ext cx="2333386" cy="1775595"/>
            <a:chOff x="1547664" y="1052736"/>
            <a:chExt cx="4521000" cy="3438917"/>
          </a:xfrm>
        </p:grpSpPr>
        <p:pic>
          <p:nvPicPr>
            <p:cNvPr id="14" name="Picture 6">
              <a:extLst>
                <a:ext uri="{FF2B5EF4-FFF2-40B4-BE49-F238E27FC236}">
                  <a16:creationId xmlns:a16="http://schemas.microsoft.com/office/drawing/2014/main" id="{CC166B3C-7726-4F65-9411-EB5407099BF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74096" y="4049313"/>
              <a:ext cx="4194049" cy="44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18DD29EE-9E44-404E-A855-B26A3209044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b="27559"/>
            <a:stretch>
              <a:fillRect/>
            </a:stretch>
          </p:blipFill>
          <p:spPr bwMode="auto">
            <a:xfrm>
              <a:off x="1547664" y="1052736"/>
              <a:ext cx="4521000" cy="28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1A5F958B-957D-4723-97C0-43A4193A10C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49206" y="4068478"/>
              <a:ext cx="626651" cy="31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a:extLst>
                <a:ext uri="{FF2B5EF4-FFF2-40B4-BE49-F238E27FC236}">
                  <a16:creationId xmlns:a16="http://schemas.microsoft.com/office/drawing/2014/main" id="{16EBFBC4-6437-41D5-99B3-6E4CEAA246D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427983" y="4059605"/>
              <a:ext cx="577501" cy="348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p:cNvGrpSpPr>
            <a:grpSpLocks noChangeAspect="1"/>
          </p:cNvGrpSpPr>
          <p:nvPr/>
        </p:nvGrpSpPr>
        <p:grpSpPr>
          <a:xfrm>
            <a:off x="2065380" y="4295880"/>
            <a:ext cx="978727" cy="1209016"/>
            <a:chOff x="6248400" y="701113"/>
            <a:chExt cx="1143000" cy="1432487"/>
          </a:xfrm>
        </p:grpSpPr>
        <p:pic>
          <p:nvPicPr>
            <p:cNvPr id="20" name="Picture 19"/>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48400" y="701113"/>
              <a:ext cx="1143000" cy="143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b="12104"/>
            <a:stretch/>
          </p:blipFill>
          <p:spPr bwMode="auto">
            <a:xfrm>
              <a:off x="6300000" y="1350000"/>
              <a:ext cx="276225" cy="3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a:extLst>
              <a:ext uri="{FF2B5EF4-FFF2-40B4-BE49-F238E27FC236}">
                <a16:creationId xmlns:a16="http://schemas.microsoft.com/office/drawing/2014/main" id="{7F74234D-912A-44DB-9D91-FC5CB65A9C6C}"/>
              </a:ext>
            </a:extLst>
          </p:cNvPr>
          <p:cNvGrpSpPr>
            <a:grpSpLocks noChangeAspect="1"/>
          </p:cNvGrpSpPr>
          <p:nvPr/>
        </p:nvGrpSpPr>
        <p:grpSpPr>
          <a:xfrm>
            <a:off x="4430874" y="3815721"/>
            <a:ext cx="2342186" cy="1388834"/>
            <a:chOff x="5260885" y="3227372"/>
            <a:chExt cx="3236193" cy="1918949"/>
          </a:xfrm>
        </p:grpSpPr>
        <p:pic>
          <p:nvPicPr>
            <p:cNvPr id="23" name="Picture 2" descr="E:\orrigo\ganil2010\GT-strength\Acc48.png">
              <a:extLst>
                <a:ext uri="{FF2B5EF4-FFF2-40B4-BE49-F238E27FC236}">
                  <a16:creationId xmlns:a16="http://schemas.microsoft.com/office/drawing/2014/main" id="{56EF5B86-DDC6-497C-AE24-5D62D27D736E}"/>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60885" y="3227372"/>
              <a:ext cx="3236193" cy="1918949"/>
            </a:xfrm>
            <a:prstGeom prst="rect">
              <a:avLst/>
            </a:prstGeom>
            <a:noFill/>
            <a:extLst>
              <a:ext uri="{909E8E84-426E-40DD-AFC4-6F175D3DCCD1}">
                <a14:hiddenFill xmlns:a14="http://schemas.microsoft.com/office/drawing/2010/main">
                  <a:solidFill>
                    <a:srgbClr val="FFFFFF"/>
                  </a:solidFill>
                </a14:hiddenFill>
              </a:ext>
            </a:extLst>
          </p:spPr>
        </p:pic>
        <p:sp>
          <p:nvSpPr>
            <p:cNvPr id="24" name="Action Button: Help 23">
              <a:hlinkClick r:id="" action="ppaction://noaction" highlightClick="1"/>
            </p:cNvPr>
            <p:cNvSpPr/>
            <p:nvPr/>
          </p:nvSpPr>
          <p:spPr bwMode="auto">
            <a:xfrm>
              <a:off x="6781800" y="3312900"/>
              <a:ext cx="457200" cy="467446"/>
            </a:xfrm>
            <a:prstGeom prst="actionButtonHelp">
              <a:avLst/>
            </a:prstGeom>
            <a:solidFill>
              <a:srgbClr val="FFFF00"/>
            </a:solidFill>
            <a:ln w="9525" cap="flat" cmpd="sng" algn="ctr">
              <a:solidFill>
                <a:srgbClr val="2D2D8A"/>
              </a:solidFill>
              <a:prstDash val="solid"/>
              <a:round/>
              <a:headEnd type="none" w="med" len="med"/>
              <a:tailEnd type="none" w="med" len="med"/>
            </a:ln>
            <a:effectLst/>
          </p:spPr>
          <p:txBody>
            <a:bodyPr vert="horz" wrap="square" lIns="84083" tIns="42041" rIns="84083" bIns="42041" numCol="1" rtlCol="0" anchor="t" anchorCtr="0" compatLnSpc="1">
              <a:prstTxWarp prst="textNoShape">
                <a:avLst/>
              </a:prstTxWarp>
            </a:bodyPr>
            <a:lstStyle/>
            <a:p>
              <a:pPr defTabSz="840791"/>
              <a:endParaRPr lang="en-US" sz="1655" u="sng">
                <a:solidFill>
                  <a:srgbClr val="000000"/>
                </a:solidFill>
                <a:latin typeface="Arial" pitchFamily="34" charset="0"/>
                <a:ea typeface="+mn-ea"/>
                <a:cs typeface="+mn-cs"/>
              </a:endParaRPr>
            </a:p>
          </p:txBody>
        </p:sp>
      </p:grpSp>
      <p:pic>
        <p:nvPicPr>
          <p:cNvPr id="1027"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242710" y="4028061"/>
            <a:ext cx="1148306" cy="137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F80DB6E-F166-674A-8BC4-BF588FB251B0}"/>
              </a:ext>
            </a:extLst>
          </p:cNvPr>
          <p:cNvSpPr txBox="1"/>
          <p:nvPr/>
        </p:nvSpPr>
        <p:spPr>
          <a:xfrm>
            <a:off x="10489" y="1210597"/>
            <a:ext cx="9011386" cy="5404428"/>
          </a:xfrm>
          <a:prstGeom prst="rect">
            <a:avLst/>
          </a:prstGeom>
          <a:noFill/>
        </p:spPr>
        <p:txBody>
          <a:bodyPr wrap="square" rtlCol="0">
            <a:spAutoFit/>
          </a:bodyPr>
          <a:lstStyle/>
          <a:p>
            <a:pPr marL="435193"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00B050"/>
                </a:solidFill>
                <a:latin typeface="Calibri" panose="020F0502020204030204"/>
                <a:ea typeface="+mn-ea"/>
                <a:cs typeface="+mn-cs"/>
              </a:rPr>
              <a:t>1</a:t>
            </a:r>
            <a:r>
              <a:rPr lang="en-GB" sz="1839" b="1" baseline="30000" dirty="0">
                <a:solidFill>
                  <a:srgbClr val="00B050"/>
                </a:solidFill>
                <a:latin typeface="Calibri" panose="020F0502020204030204"/>
                <a:ea typeface="+mn-ea"/>
                <a:cs typeface="+mn-cs"/>
              </a:rPr>
              <a:t>st</a:t>
            </a:r>
            <a:r>
              <a:rPr lang="en-GB" sz="1839" b="1" dirty="0">
                <a:solidFill>
                  <a:srgbClr val="00B050"/>
                </a:solidFill>
                <a:latin typeface="Calibri" panose="020F0502020204030204"/>
                <a:ea typeface="+mn-ea"/>
                <a:cs typeface="+mn-cs"/>
              </a:rPr>
              <a:t> experiment with the new STARS spectrometer at</a:t>
            </a:r>
            <a:r>
              <a:rPr lang="en-GB" sz="1839" b="1" dirty="0">
                <a:solidFill>
                  <a:srgbClr val="002060"/>
                </a:solidFill>
                <a:latin typeface="Calibri" panose="020F0502020204030204"/>
                <a:ea typeface="+mn-ea"/>
                <a:cs typeface="+mn-cs"/>
              </a:rPr>
              <a:t> </a:t>
            </a:r>
            <a:r>
              <a:rPr lang="en-GB" sz="1839" b="1" dirty="0">
                <a:solidFill>
                  <a:srgbClr val="FF0000"/>
                </a:solidFill>
                <a:latin typeface="Calibri" panose="020F0502020204030204"/>
                <a:ea typeface="+mn-ea"/>
                <a:cs typeface="+mn-cs"/>
              </a:rPr>
              <a:t>GANIL</a:t>
            </a:r>
            <a:r>
              <a:rPr lang="en-GB" sz="1839" dirty="0">
                <a:solidFill>
                  <a:prstClr val="black"/>
                </a:solidFill>
                <a:latin typeface="Calibri" panose="020F0502020204030204"/>
                <a:ea typeface="+mn-ea"/>
                <a:cs typeface="+mn-cs"/>
              </a:rPr>
              <a:t>:</a:t>
            </a:r>
            <a:br>
              <a:rPr lang="en-GB" sz="1839" dirty="0">
                <a:solidFill>
                  <a:prstClr val="black"/>
                </a:solidFill>
                <a:latin typeface="Calibri" panose="020F0502020204030204"/>
                <a:ea typeface="+mn-ea"/>
                <a:cs typeface="+mn-cs"/>
              </a:rPr>
            </a:br>
            <a:r>
              <a:rPr lang="en-GB" sz="1839" dirty="0">
                <a:solidFill>
                  <a:srgbClr val="0000FF"/>
                </a:solidFill>
                <a:latin typeface="Calibri" panose="020F0502020204030204"/>
                <a:ea typeface="+mn-ea"/>
                <a:cs typeface="+mn-cs"/>
              </a:rPr>
              <a:t>β-decay of several proton-rich nuclei in the Cr-Zn region</a:t>
            </a:r>
            <a:r>
              <a:rPr lang="en-GB" sz="1839" dirty="0">
                <a:solidFill>
                  <a:prstClr val="black"/>
                </a:solidFill>
                <a:latin typeface="Calibri" panose="020F0502020204030204"/>
                <a:ea typeface="+mn-ea"/>
                <a:cs typeface="+mn-cs"/>
              </a:rPr>
              <a:t> </a:t>
            </a:r>
            <a:br>
              <a:rPr lang="en-GB" sz="1839" dirty="0">
                <a:solidFill>
                  <a:prstClr val="black"/>
                </a:solidFill>
                <a:latin typeface="Calibri" panose="020F0502020204030204"/>
                <a:ea typeface="+mn-ea"/>
                <a:cs typeface="+mn-cs"/>
              </a:rPr>
            </a:br>
            <a:r>
              <a:rPr lang="en-GB" sz="1839" dirty="0">
                <a:solidFill>
                  <a:prstClr val="black"/>
                </a:solidFill>
                <a:latin typeface="Calibri" panose="020F0502020204030204"/>
                <a:ea typeface="+mn-ea"/>
                <a:cs typeface="+mn-cs"/>
              </a:rPr>
              <a:t>of great interest for:</a:t>
            </a:r>
          </a:p>
          <a:p>
            <a:pPr marL="855588" lvl="1" indent="-435193" defTabSz="420395" fontAlgn="auto">
              <a:spcBef>
                <a:spcPts val="0"/>
              </a:spcBef>
              <a:spcAft>
                <a:spcPts val="0"/>
              </a:spcAft>
              <a:buFont typeface="Arial" panose="020B0604020202020204" pitchFamily="34" charset="0"/>
              <a:buChar char="•"/>
            </a:pPr>
            <a:r>
              <a:rPr lang="en-GB" sz="1839" u="sng" dirty="0">
                <a:solidFill>
                  <a:prstClr val="black"/>
                </a:solidFill>
                <a:latin typeface="Calibri" panose="020F0502020204030204"/>
                <a:ea typeface="+mn-ea"/>
                <a:cs typeface="+mn-cs"/>
              </a:rPr>
              <a:t>Nuclear structure</a:t>
            </a:r>
            <a:r>
              <a:rPr lang="en-GB" sz="1839" dirty="0">
                <a:solidFill>
                  <a:prstClr val="black"/>
                </a:solidFill>
                <a:latin typeface="Calibri" panose="020F0502020204030204"/>
                <a:ea typeface="+mn-ea"/>
                <a:cs typeface="+mn-cs"/>
              </a:rPr>
              <a:t>: </a:t>
            </a:r>
            <a:r>
              <a:rPr lang="en-GB" sz="1839" dirty="0">
                <a:solidFill>
                  <a:srgbClr val="FF0000"/>
                </a:solidFill>
                <a:latin typeface="Calibri" panose="020F0502020204030204"/>
                <a:ea typeface="+mn-ea"/>
                <a:cs typeface="+mn-cs"/>
              </a:rPr>
              <a:t>selected </a:t>
            </a:r>
            <a:r>
              <a:rPr lang="en-GB" sz="1839" dirty="0" err="1">
                <a:solidFill>
                  <a:srgbClr val="FF0000"/>
                </a:solidFill>
                <a:latin typeface="Calibri" panose="020F0502020204030204"/>
                <a:ea typeface="+mn-ea"/>
                <a:cs typeface="+mn-cs"/>
              </a:rPr>
              <a:t>T</a:t>
            </a:r>
            <a:r>
              <a:rPr lang="en-GB" sz="1839" baseline="-25000" dirty="0" err="1">
                <a:solidFill>
                  <a:srgbClr val="FF0000"/>
                </a:solidFill>
                <a:latin typeface="Calibri" panose="020F0502020204030204"/>
                <a:ea typeface="+mn-ea"/>
                <a:cs typeface="+mn-cs"/>
              </a:rPr>
              <a:t>z</a:t>
            </a:r>
            <a:r>
              <a:rPr lang="en-GB" sz="1839" dirty="0">
                <a:solidFill>
                  <a:srgbClr val="FF0000"/>
                </a:solidFill>
                <a:latin typeface="Calibri" panose="020F0502020204030204"/>
                <a:ea typeface="+mn-ea"/>
                <a:cs typeface="+mn-cs"/>
              </a:rPr>
              <a:t>=-2 nuclei (</a:t>
            </a:r>
            <a:r>
              <a:rPr lang="en-GB" sz="1839" baseline="30000" dirty="0">
                <a:solidFill>
                  <a:srgbClr val="FF0000"/>
                </a:solidFill>
                <a:latin typeface="Calibri" panose="020F0502020204030204"/>
                <a:ea typeface="+mn-ea"/>
                <a:cs typeface="+mn-cs"/>
              </a:rPr>
              <a:t>44</a:t>
            </a:r>
            <a:r>
              <a:rPr lang="en-GB" sz="1839" dirty="0">
                <a:solidFill>
                  <a:srgbClr val="FF0000"/>
                </a:solidFill>
                <a:latin typeface="Calibri" panose="020F0502020204030204"/>
                <a:ea typeface="+mn-ea"/>
                <a:cs typeface="+mn-cs"/>
              </a:rPr>
              <a:t>Cr, </a:t>
            </a:r>
            <a:r>
              <a:rPr lang="en-GB" sz="1839" baseline="30000" dirty="0">
                <a:solidFill>
                  <a:srgbClr val="FF0000"/>
                </a:solidFill>
                <a:latin typeface="Calibri" panose="020F0502020204030204"/>
                <a:ea typeface="+mn-ea"/>
                <a:cs typeface="+mn-cs"/>
              </a:rPr>
              <a:t>48</a:t>
            </a:r>
            <a:r>
              <a:rPr lang="en-GB" sz="1839" dirty="0">
                <a:solidFill>
                  <a:srgbClr val="FF0000"/>
                </a:solidFill>
                <a:latin typeface="Calibri" panose="020F0502020204030204"/>
                <a:ea typeface="+mn-ea"/>
                <a:cs typeface="+mn-cs"/>
              </a:rPr>
              <a:t>Fe, </a:t>
            </a:r>
            <a:r>
              <a:rPr lang="en-GB" sz="1839" baseline="30000" dirty="0">
                <a:solidFill>
                  <a:srgbClr val="FF0000"/>
                </a:solidFill>
                <a:latin typeface="Calibri" panose="020F0502020204030204"/>
                <a:ea typeface="+mn-ea"/>
                <a:cs typeface="+mn-cs"/>
              </a:rPr>
              <a:t>52</a:t>
            </a:r>
            <a:r>
              <a:rPr lang="en-GB" sz="1839" dirty="0">
                <a:solidFill>
                  <a:srgbClr val="FF0000"/>
                </a:solidFill>
                <a:latin typeface="Calibri" panose="020F0502020204030204"/>
                <a:ea typeface="+mn-ea"/>
                <a:cs typeface="+mn-cs"/>
              </a:rPr>
              <a:t>Ni, </a:t>
            </a:r>
            <a:r>
              <a:rPr lang="en-GB" sz="1839" baseline="30000" dirty="0">
                <a:solidFill>
                  <a:srgbClr val="FF0000"/>
                </a:solidFill>
                <a:latin typeface="Calibri" panose="020F0502020204030204"/>
                <a:ea typeface="+mn-ea"/>
                <a:cs typeface="+mn-cs"/>
              </a:rPr>
              <a:t>56</a:t>
            </a:r>
            <a:r>
              <a:rPr lang="en-GB" sz="1839" dirty="0">
                <a:solidFill>
                  <a:srgbClr val="FF0000"/>
                </a:solidFill>
                <a:latin typeface="Calibri" panose="020F0502020204030204"/>
                <a:ea typeface="+mn-ea"/>
                <a:cs typeface="+mn-cs"/>
              </a:rPr>
              <a:t>Zn) </a:t>
            </a:r>
            <a:endParaRPr lang="en-GB" sz="1655" dirty="0">
              <a:solidFill>
                <a:prstClr val="black"/>
              </a:solidFill>
              <a:latin typeface="Calibri" panose="020F0502020204030204"/>
              <a:ea typeface="+mn-ea"/>
              <a:cs typeface="+mn-cs"/>
            </a:endParaRPr>
          </a:p>
          <a:p>
            <a:pPr marL="1275984" lvl="2" indent="-435193" defTabSz="420395" fontAlgn="auto">
              <a:spcBef>
                <a:spcPts val="0"/>
              </a:spcBef>
              <a:spcAft>
                <a:spcPts val="0"/>
              </a:spcAft>
              <a:buFont typeface="Arial" panose="020B0604020202020204" pitchFamily="34" charset="0"/>
              <a:buChar char="•"/>
            </a:pPr>
            <a:r>
              <a:rPr lang="en-GB" sz="1655" dirty="0">
                <a:solidFill>
                  <a:prstClr val="black"/>
                </a:solidFill>
                <a:latin typeface="Calibri" panose="020F0502020204030204"/>
                <a:ea typeface="+mn-ea"/>
                <a:cs typeface="+mn-cs"/>
              </a:rPr>
              <a:t>To study isospin symmetry by comparing with </a:t>
            </a:r>
            <a:br>
              <a:rPr lang="en-GB" sz="1655" dirty="0">
                <a:solidFill>
                  <a:prstClr val="black"/>
                </a:solidFill>
                <a:latin typeface="Calibri" panose="020F0502020204030204"/>
                <a:ea typeface="+mn-ea"/>
                <a:cs typeface="+mn-cs"/>
              </a:rPr>
            </a:br>
            <a:r>
              <a:rPr lang="en-GB" sz="1655" dirty="0">
                <a:solidFill>
                  <a:prstClr val="black"/>
                </a:solidFill>
                <a:latin typeface="Calibri" panose="020F0502020204030204"/>
                <a:ea typeface="+mn-ea"/>
                <a:cs typeface="+mn-cs"/>
              </a:rPr>
              <a:t>mirror charge-exchange reactions</a:t>
            </a:r>
          </a:p>
          <a:p>
            <a:pPr marL="1275984" lvl="2" indent="-435193" defTabSz="420395" fontAlgn="auto">
              <a:spcBef>
                <a:spcPts val="0"/>
              </a:spcBef>
              <a:spcAft>
                <a:spcPts val="0"/>
              </a:spcAft>
              <a:buFont typeface="Arial" panose="020B0604020202020204" pitchFamily="34" charset="0"/>
              <a:buChar char="•"/>
            </a:pPr>
            <a:r>
              <a:rPr lang="en-GB" sz="1655" dirty="0">
                <a:solidFill>
                  <a:prstClr val="black"/>
                </a:solidFill>
                <a:latin typeface="Calibri" panose="020F0502020204030204"/>
                <a:ea typeface="+mn-ea"/>
                <a:cs typeface="+mn-cs"/>
              </a:rPr>
              <a:t>Additional validation of the TAGS technique at high energy</a:t>
            </a:r>
          </a:p>
          <a:p>
            <a:pPr marL="855588" lvl="1" indent="-435193" defTabSz="420395" fontAlgn="auto">
              <a:spcBef>
                <a:spcPts val="0"/>
              </a:spcBef>
              <a:spcAft>
                <a:spcPts val="0"/>
              </a:spcAft>
              <a:buFont typeface="Arial" panose="020B0604020202020204" pitchFamily="34" charset="0"/>
              <a:buChar char="•"/>
            </a:pPr>
            <a:r>
              <a:rPr lang="en-GB" sz="1839" u="sng" dirty="0">
                <a:solidFill>
                  <a:prstClr val="black"/>
                </a:solidFill>
                <a:latin typeface="Calibri" panose="020F0502020204030204"/>
                <a:ea typeface="+mn-ea"/>
                <a:cs typeface="+mn-cs"/>
              </a:rPr>
              <a:t>Nuclear astrophysics</a:t>
            </a:r>
            <a:r>
              <a:rPr lang="en-GB" sz="1839" dirty="0">
                <a:solidFill>
                  <a:prstClr val="black"/>
                </a:solidFill>
                <a:latin typeface="Calibri" panose="020F0502020204030204"/>
                <a:ea typeface="+mn-ea"/>
                <a:cs typeface="+mn-cs"/>
              </a:rPr>
              <a:t>: </a:t>
            </a:r>
            <a:r>
              <a:rPr lang="en-GB" sz="1839" baseline="30000" dirty="0">
                <a:solidFill>
                  <a:srgbClr val="FF0000"/>
                </a:solidFill>
                <a:latin typeface="Calibri" panose="020F0502020204030204"/>
                <a:ea typeface="+mn-ea"/>
                <a:cs typeface="+mn-cs"/>
              </a:rPr>
              <a:t>46</a:t>
            </a:r>
            <a:r>
              <a:rPr lang="en-GB" sz="1839" dirty="0">
                <a:solidFill>
                  <a:srgbClr val="FF0000"/>
                </a:solidFill>
                <a:latin typeface="Calibri" panose="020F0502020204030204"/>
                <a:ea typeface="+mn-ea"/>
                <a:cs typeface="+mn-cs"/>
              </a:rPr>
              <a:t>Mn, </a:t>
            </a:r>
            <a:r>
              <a:rPr lang="en-GB" sz="1839" baseline="30000" dirty="0">
                <a:solidFill>
                  <a:srgbClr val="FF0000"/>
                </a:solidFill>
                <a:latin typeface="Calibri" panose="020F0502020204030204"/>
                <a:ea typeface="+mn-ea"/>
                <a:cs typeface="+mn-cs"/>
              </a:rPr>
              <a:t>48</a:t>
            </a:r>
            <a:r>
              <a:rPr lang="en-GB" sz="1839" dirty="0">
                <a:solidFill>
                  <a:srgbClr val="FF0000"/>
                </a:solidFill>
                <a:latin typeface="Calibri" panose="020F0502020204030204"/>
                <a:ea typeface="+mn-ea"/>
                <a:cs typeface="+mn-cs"/>
              </a:rPr>
              <a:t>Mn</a:t>
            </a:r>
            <a:endParaRPr lang="en-GB" sz="1655" dirty="0">
              <a:solidFill>
                <a:prstClr val="black"/>
              </a:solidFill>
              <a:latin typeface="Calibri" panose="020F0502020204030204"/>
              <a:ea typeface="+mn-ea"/>
              <a:cs typeface="+mn-cs"/>
            </a:endParaRPr>
          </a:p>
          <a:p>
            <a:pPr marL="1275984" lvl="2" indent="-435193" defTabSz="420395" fontAlgn="auto">
              <a:spcBef>
                <a:spcPts val="0"/>
              </a:spcBef>
              <a:spcAft>
                <a:spcPts val="0"/>
              </a:spcAft>
              <a:buFont typeface="Arial" panose="020B0604020202020204" pitchFamily="34" charset="0"/>
              <a:buChar char="•"/>
            </a:pPr>
            <a:r>
              <a:rPr lang="en-GB" sz="1655" dirty="0">
                <a:solidFill>
                  <a:prstClr val="black"/>
                </a:solidFill>
                <a:latin typeface="Calibri" panose="020F0502020204030204"/>
                <a:ea typeface="+mn-ea"/>
                <a:cs typeface="+mn-cs"/>
              </a:rPr>
              <a:t>To constrain reaction rates of interest for </a:t>
            </a:r>
            <a:r>
              <a:rPr lang="en-GB" sz="1655" baseline="30000" dirty="0">
                <a:solidFill>
                  <a:prstClr val="black"/>
                </a:solidFill>
                <a:latin typeface="Calibri" panose="020F0502020204030204"/>
                <a:ea typeface="+mn-ea"/>
                <a:cs typeface="+mn-cs"/>
              </a:rPr>
              <a:t>44</a:t>
            </a:r>
            <a:r>
              <a:rPr lang="en-GB" sz="1655" dirty="0">
                <a:solidFill>
                  <a:prstClr val="black"/>
                </a:solidFill>
                <a:latin typeface="Calibri" panose="020F0502020204030204"/>
                <a:ea typeface="+mn-ea"/>
                <a:cs typeface="+mn-cs"/>
              </a:rPr>
              <a:t>Ti nucleosynthesis</a:t>
            </a:r>
            <a:br>
              <a:rPr lang="en-GB" sz="1655" dirty="0">
                <a:solidFill>
                  <a:prstClr val="black"/>
                </a:solidFill>
                <a:latin typeface="Calibri" panose="020F0502020204030204"/>
                <a:ea typeface="+mn-ea"/>
                <a:cs typeface="+mn-cs"/>
              </a:rPr>
            </a:br>
            <a:r>
              <a:rPr lang="en-GB" sz="1655" dirty="0">
                <a:solidFill>
                  <a:prstClr val="black"/>
                </a:solidFill>
                <a:latin typeface="Calibri" panose="020F0502020204030204"/>
                <a:ea typeface="+mn-ea"/>
                <a:cs typeface="+mn-cs"/>
              </a:rPr>
              <a:t>in type II supernovae</a:t>
            </a:r>
            <a:endParaRPr lang="en-GB" sz="1839" dirty="0">
              <a:solidFill>
                <a:srgbClr val="0000FF"/>
              </a:solidFill>
              <a:latin typeface="Calibri" panose="020F0502020204030204"/>
              <a:ea typeface="+mn-ea"/>
              <a:cs typeface="+mn-cs"/>
            </a:endParaRPr>
          </a:p>
          <a:p>
            <a:pPr marL="855588" lvl="1" indent="-435193" defTabSz="420395" fontAlgn="auto">
              <a:spcBef>
                <a:spcPts val="0"/>
              </a:spcBef>
              <a:spcAft>
                <a:spcPts val="0"/>
              </a:spcAft>
              <a:buClr>
                <a:srgbClr val="000000"/>
              </a:buClr>
              <a:buFont typeface="Arial" panose="020B0604020202020204" pitchFamily="34" charset="0"/>
              <a:buChar char="•"/>
            </a:pPr>
            <a:r>
              <a:rPr lang="en-GB" sz="1655" dirty="0">
                <a:solidFill>
                  <a:srgbClr val="002060"/>
                </a:solidFill>
                <a:latin typeface="Calibri" panose="020F0502020204030204"/>
                <a:ea typeface="+mn-ea"/>
                <a:cs typeface="+mn-cs"/>
              </a:rPr>
              <a:t>Gamma-rays above </a:t>
            </a:r>
            <a:r>
              <a:rPr lang="en-GB" sz="1655" dirty="0" err="1">
                <a:solidFill>
                  <a:srgbClr val="002060"/>
                </a:solidFill>
                <a:latin typeface="Calibri" panose="020F0502020204030204"/>
                <a:ea typeface="+mn-ea"/>
                <a:cs typeface="+mn-cs"/>
              </a:rPr>
              <a:t>S</a:t>
            </a:r>
            <a:r>
              <a:rPr lang="en-GB" sz="1655" baseline="-25000" dirty="0" err="1">
                <a:solidFill>
                  <a:srgbClr val="002060"/>
                </a:solidFill>
                <a:latin typeface="Calibri" panose="020F0502020204030204"/>
                <a:ea typeface="+mn-ea"/>
                <a:cs typeface="+mn-cs"/>
              </a:rPr>
              <a:t>p</a:t>
            </a:r>
            <a:r>
              <a:rPr lang="en-GB" sz="1655" dirty="0">
                <a:solidFill>
                  <a:srgbClr val="002060"/>
                </a:solidFill>
                <a:latin typeface="Calibri" panose="020F0502020204030204"/>
                <a:ea typeface="+mn-ea"/>
                <a:cs typeface="+mn-cs"/>
              </a:rPr>
              <a:t>; </a:t>
            </a:r>
            <a:br>
              <a:rPr lang="en-GB" sz="1655" dirty="0">
                <a:solidFill>
                  <a:srgbClr val="002060"/>
                </a:solidFill>
                <a:latin typeface="Calibri" panose="020F0502020204030204"/>
                <a:ea typeface="+mn-ea"/>
                <a:cs typeface="+mn-cs"/>
              </a:rPr>
            </a:br>
            <a:r>
              <a:rPr lang="en-GB" sz="1655" dirty="0">
                <a:solidFill>
                  <a:srgbClr val="002060"/>
                </a:solidFill>
                <a:latin typeface="Calibri" panose="020F0502020204030204"/>
                <a:ea typeface="+mn-ea"/>
                <a:cs typeface="+mn-cs"/>
              </a:rPr>
              <a:t>β-delayed </a:t>
            </a:r>
            <a:br>
              <a:rPr lang="en-GB" sz="1655" dirty="0">
                <a:solidFill>
                  <a:srgbClr val="002060"/>
                </a:solidFill>
                <a:latin typeface="Calibri" panose="020F0502020204030204"/>
                <a:ea typeface="+mn-ea"/>
                <a:cs typeface="+mn-cs"/>
              </a:rPr>
            </a:br>
            <a:r>
              <a:rPr lang="en-GB" sz="1655" dirty="0">
                <a:solidFill>
                  <a:srgbClr val="002060"/>
                </a:solidFill>
                <a:latin typeface="Calibri" panose="020F0502020204030204"/>
                <a:ea typeface="+mn-ea"/>
                <a:cs typeface="+mn-cs"/>
              </a:rPr>
              <a:t>gamma/proton</a:t>
            </a:r>
            <a:br>
              <a:rPr lang="en-GB" sz="1655" dirty="0">
                <a:solidFill>
                  <a:srgbClr val="002060"/>
                </a:solidFill>
                <a:latin typeface="Calibri" panose="020F0502020204030204"/>
                <a:ea typeface="+mn-ea"/>
                <a:cs typeface="+mn-cs"/>
              </a:rPr>
            </a:br>
            <a:r>
              <a:rPr lang="en-GB" sz="1655" dirty="0">
                <a:solidFill>
                  <a:srgbClr val="002060"/>
                </a:solidFill>
                <a:latin typeface="Calibri" panose="020F0502020204030204"/>
                <a:ea typeface="+mn-ea"/>
                <a:cs typeface="+mn-cs"/>
              </a:rPr>
              <a:t>competition</a:t>
            </a:r>
          </a:p>
          <a:p>
            <a:pPr marL="420395" lvl="1" defTabSz="420395" fontAlgn="auto">
              <a:spcBef>
                <a:spcPts val="0"/>
              </a:spcBef>
              <a:spcAft>
                <a:spcPts val="0"/>
              </a:spcAft>
            </a:pPr>
            <a:endParaRPr lang="en-GB" sz="1655" dirty="0">
              <a:solidFill>
                <a:prstClr val="black"/>
              </a:solidFill>
              <a:latin typeface="Calibri" panose="020F0502020204030204"/>
              <a:ea typeface="+mn-ea"/>
              <a:cs typeface="+mn-cs"/>
            </a:endParaRPr>
          </a:p>
          <a:p>
            <a:pPr marL="435193" indent="-435193" defTabSz="420395" fontAlgn="auto">
              <a:spcBef>
                <a:spcPts val="1655"/>
              </a:spcBef>
              <a:spcAft>
                <a:spcPts val="0"/>
              </a:spcAft>
              <a:buClr>
                <a:srgbClr val="000000"/>
              </a:buClr>
              <a:buFont typeface="Arial" panose="020B0604020202020204" pitchFamily="34" charset="0"/>
              <a:buChar char="•"/>
            </a:pPr>
            <a:r>
              <a:rPr lang="en-GB" sz="1839" b="1" dirty="0">
                <a:solidFill>
                  <a:srgbClr val="00B050"/>
                </a:solidFill>
                <a:latin typeface="Calibri" panose="020F0502020204030204"/>
                <a:ea typeface="+mn-ea"/>
                <a:cs typeface="+mn-cs"/>
              </a:rPr>
              <a:t>Status</a:t>
            </a:r>
            <a:r>
              <a:rPr lang="en-GB" sz="1839" dirty="0">
                <a:solidFill>
                  <a:prstClr val="black"/>
                </a:solidFill>
                <a:latin typeface="Calibri" panose="020F0502020204030204"/>
                <a:ea typeface="+mn-ea"/>
                <a:cs typeface="+mn-cs"/>
              </a:rPr>
              <a:t>:</a:t>
            </a:r>
          </a:p>
          <a:p>
            <a:pPr marL="855588" lvl="1"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FF0000"/>
                </a:solidFill>
                <a:latin typeface="Calibri" panose="020F0502020204030204"/>
                <a:ea typeface="+mn-ea"/>
                <a:cs typeface="+mn-cs"/>
              </a:rPr>
              <a:t>Experiment E891_23 </a:t>
            </a:r>
            <a:r>
              <a:rPr lang="en-GB" sz="1839" dirty="0">
                <a:solidFill>
                  <a:prstClr val="black"/>
                </a:solidFill>
                <a:latin typeface="Calibri" panose="020F0502020204030204"/>
                <a:ea typeface="+mn-ea"/>
                <a:cs typeface="+mn-cs"/>
              </a:rPr>
              <a:t>defended at GANIL PAC on 14/11/2023</a:t>
            </a:r>
          </a:p>
          <a:p>
            <a:pPr marL="855588" lvl="1"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0000FF"/>
                </a:solidFill>
                <a:latin typeface="Calibri" panose="020F0502020204030204"/>
                <a:ea typeface="+mn-ea"/>
                <a:cs typeface="+mn-cs"/>
              </a:rPr>
              <a:t>Approved: 10 days of beam-time granted</a:t>
            </a:r>
          </a:p>
          <a:p>
            <a:pPr marL="855588" lvl="1" indent="-435193" defTabSz="420395" fontAlgn="auto">
              <a:spcBef>
                <a:spcPts val="0"/>
              </a:spcBef>
              <a:spcAft>
                <a:spcPts val="0"/>
              </a:spcAft>
              <a:buClr>
                <a:srgbClr val="000000"/>
              </a:buClr>
              <a:buFont typeface="Arial" panose="020B0604020202020204" pitchFamily="34" charset="0"/>
              <a:buChar char="•"/>
            </a:pPr>
            <a:r>
              <a:rPr lang="en-GB" sz="1839" b="1" dirty="0">
                <a:solidFill>
                  <a:srgbClr val="FF0000"/>
                </a:solidFill>
                <a:latin typeface="Calibri" panose="020F0502020204030204"/>
                <a:ea typeface="+mn-ea"/>
                <a:cs typeface="+mn-cs"/>
              </a:rPr>
              <a:t>New DSSSD </a:t>
            </a:r>
            <a:r>
              <a:rPr lang="en-GB" sz="1839" dirty="0">
                <a:solidFill>
                  <a:prstClr val="black"/>
                </a:solidFill>
                <a:latin typeface="Calibri" panose="020F0502020204030204"/>
                <a:ea typeface="+mn-ea"/>
                <a:cs typeface="+mn-cs"/>
              </a:rPr>
              <a:t>bought by GANIL &amp; already </a:t>
            </a:r>
            <a:r>
              <a:rPr lang="en-GB" sz="1839" b="1" dirty="0">
                <a:solidFill>
                  <a:srgbClr val="0000FF"/>
                </a:solidFill>
                <a:latin typeface="Calibri" panose="020F0502020204030204"/>
                <a:ea typeface="+mn-ea"/>
                <a:cs typeface="+mn-cs"/>
              </a:rPr>
              <a:t>8 LaBr</a:t>
            </a:r>
            <a:r>
              <a:rPr lang="en-GB" sz="1839" b="1" baseline="-25000" dirty="0">
                <a:solidFill>
                  <a:srgbClr val="0000FF"/>
                </a:solidFill>
                <a:latin typeface="Calibri" panose="020F0502020204030204"/>
                <a:ea typeface="+mn-ea"/>
                <a:cs typeface="+mn-cs"/>
              </a:rPr>
              <a:t>3</a:t>
            </a:r>
            <a:r>
              <a:rPr lang="en-GB" sz="1839" b="1" dirty="0">
                <a:solidFill>
                  <a:srgbClr val="0000FF"/>
                </a:solidFill>
                <a:latin typeface="Calibri" panose="020F0502020204030204"/>
                <a:ea typeface="+mn-ea"/>
                <a:cs typeface="+mn-cs"/>
              </a:rPr>
              <a:t> crystals</a:t>
            </a:r>
          </a:p>
        </p:txBody>
      </p:sp>
      <p:sp>
        <p:nvSpPr>
          <p:cNvPr id="28" name="Rectangle 5"/>
          <p:cNvSpPr>
            <a:spLocks noChangeArrowheads="1"/>
          </p:cNvSpPr>
          <p:nvPr/>
        </p:nvSpPr>
        <p:spPr bwMode="auto">
          <a:xfrm>
            <a:off x="-17658" y="116632"/>
            <a:ext cx="9144000" cy="1015481"/>
          </a:xfrm>
          <a:prstGeom prst="rect">
            <a:avLst/>
          </a:prstGeom>
          <a:solidFill>
            <a:srgbClr val="0033CC"/>
          </a:solidFill>
          <a:ln>
            <a:noFill/>
          </a:ln>
          <a:extLst/>
        </p:spPr>
        <p:txBody>
          <a:bodyPr anchor="ctr"/>
          <a:lstStyle/>
          <a:p>
            <a:pPr algn="ctr" defTabSz="420395" fontAlgn="auto">
              <a:spcBef>
                <a:spcPts val="0"/>
              </a:spcBef>
              <a:spcAft>
                <a:spcPts val="0"/>
              </a:spcAft>
            </a:pPr>
            <a:r>
              <a:rPr lang="en-GB" sz="3200" b="1" dirty="0">
                <a:solidFill>
                  <a:srgbClr val="FFFF00"/>
                </a:solidFill>
                <a:latin typeface="Calibri" panose="020F0502020204030204"/>
                <a:ea typeface="+mn-ea"/>
                <a:cs typeface="+mn-cs"/>
              </a:rPr>
              <a:t>Total Absorption Spectroscopy for Nuclear Structure and Nuclear </a:t>
            </a:r>
            <a:r>
              <a:rPr lang="en-GB" sz="3200" b="1" dirty="0">
                <a:solidFill>
                  <a:srgbClr val="FFFF00"/>
                </a:solidFill>
                <a:latin typeface="Calibri" panose="020F0502020204030204"/>
                <a:ea typeface="+mn-ea"/>
                <a:cs typeface="+mn-cs"/>
              </a:rPr>
              <a:t>Astrophysics</a:t>
            </a:r>
            <a:r>
              <a:rPr lang="en-GB" sz="3200" b="1" dirty="0">
                <a:solidFill>
                  <a:srgbClr val="FFFF00"/>
                </a:solidFill>
                <a:latin typeface="Calibri" panose="020F0502020204030204"/>
                <a:ea typeface="+mn-ea"/>
                <a:cs typeface="+mn-cs"/>
              </a:rPr>
              <a:t> at GANIL     (S.E.A. </a:t>
            </a:r>
            <a:r>
              <a:rPr lang="en-GB" sz="3200" b="1" dirty="0" err="1">
                <a:solidFill>
                  <a:srgbClr val="FFFF00"/>
                </a:solidFill>
                <a:latin typeface="Calibri" panose="020F0502020204030204"/>
                <a:ea typeface="+mn-ea"/>
                <a:cs typeface="+mn-cs"/>
              </a:rPr>
              <a:t>Orrigo</a:t>
            </a:r>
            <a:r>
              <a:rPr lang="en-GB" sz="3200" b="1" dirty="0">
                <a:solidFill>
                  <a:srgbClr val="FFFF00"/>
                </a:solidFill>
                <a:latin typeface="Calibri" panose="020F0502020204030204"/>
                <a:ea typeface="+mn-ea"/>
                <a:cs typeface="+mn-cs"/>
              </a:rPr>
              <a:t>)</a:t>
            </a:r>
            <a:endParaRPr lang="es-ES_tradnl" sz="3200" b="1" dirty="0">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277869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2985" y="100363"/>
            <a:ext cx="9144000" cy="1015481"/>
          </a:xfrm>
          <a:prstGeom prst="rect">
            <a:avLst/>
          </a:prstGeom>
          <a:solidFill>
            <a:srgbClr val="0033CC"/>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nchor="ctr"/>
          <a:lstStyle/>
          <a:p>
            <a:pPr algn="ctr" defTabSz="420395" fontAlgn="auto">
              <a:spcBef>
                <a:spcPts val="0"/>
              </a:spcBef>
              <a:spcAft>
                <a:spcPts val="0"/>
              </a:spcAft>
            </a:pPr>
            <a:r>
              <a:rPr lang="es-ES_tradnl" sz="3427" b="1" dirty="0">
                <a:solidFill>
                  <a:srgbClr val="FFFF00"/>
                </a:solidFill>
                <a:latin typeface="Calibri" panose="020F0502020204030204"/>
                <a:ea typeface="+mn-ea"/>
                <a:cs typeface="+mn-cs"/>
              </a:rPr>
              <a:t>Nuclear </a:t>
            </a:r>
            <a:r>
              <a:rPr lang="es-ES_tradnl" sz="3427" b="1" dirty="0" err="1">
                <a:solidFill>
                  <a:srgbClr val="FFFF00"/>
                </a:solidFill>
                <a:latin typeface="Calibri" panose="020F0502020204030204"/>
                <a:ea typeface="+mn-ea"/>
                <a:cs typeface="+mn-cs"/>
              </a:rPr>
              <a:t>astrophysics</a:t>
            </a:r>
            <a:r>
              <a:rPr lang="es-ES_tradnl" sz="3427" b="1" dirty="0">
                <a:solidFill>
                  <a:srgbClr val="FFFF00"/>
                </a:solidFill>
                <a:latin typeface="Calibri" panose="020F0502020204030204"/>
                <a:ea typeface="+mn-ea"/>
                <a:cs typeface="+mn-cs"/>
              </a:rPr>
              <a:t> at </a:t>
            </a:r>
            <a:r>
              <a:rPr lang="es-ES_tradnl" sz="3427" b="1" dirty="0" smtClean="0">
                <a:solidFill>
                  <a:srgbClr val="FFFF00"/>
                </a:solidFill>
                <a:latin typeface="Calibri" panose="020F0502020204030204"/>
                <a:ea typeface="+mn-ea"/>
                <a:cs typeface="+mn-cs"/>
              </a:rPr>
              <a:t>ISOLDE </a:t>
            </a:r>
            <a:r>
              <a:rPr lang="es-ES_tradnl" sz="3427" b="1" dirty="0" smtClean="0">
                <a:solidFill>
                  <a:srgbClr val="FFFF00"/>
                </a:solidFill>
                <a:latin typeface="Calibri" panose="020F0502020204030204"/>
                <a:ea typeface="+mn-ea"/>
                <a:cs typeface="+mn-cs"/>
              </a:rPr>
              <a:t>(</a:t>
            </a:r>
            <a:r>
              <a:rPr lang="es-ES_tradnl" sz="3427" b="1" dirty="0" err="1" smtClean="0">
                <a:solidFill>
                  <a:srgbClr val="FFFF00"/>
                </a:solidFill>
                <a:latin typeface="Calibri" panose="020F0502020204030204"/>
                <a:ea typeface="+mn-ea"/>
                <a:cs typeface="+mn-cs"/>
              </a:rPr>
              <a:t>E.Nacher</a:t>
            </a:r>
            <a:r>
              <a:rPr lang="es-ES_tradnl" sz="3427" b="1" dirty="0" smtClean="0">
                <a:solidFill>
                  <a:srgbClr val="FFFF00"/>
                </a:solidFill>
                <a:latin typeface="Calibri" panose="020F0502020204030204"/>
                <a:ea typeface="+mn-ea"/>
                <a:cs typeface="+mn-cs"/>
              </a:rPr>
              <a:t>)</a:t>
            </a:r>
            <a:endParaRPr lang="es-ES_tradnl" sz="3427" b="1" dirty="0" smtClean="0">
              <a:solidFill>
                <a:srgbClr val="FFFF00"/>
              </a:solidFill>
              <a:latin typeface="Calibri" panose="020F0502020204030204"/>
              <a:ea typeface="+mn-ea"/>
              <a:cs typeface="+mn-cs"/>
            </a:endParaRPr>
          </a:p>
        </p:txBody>
      </p:sp>
      <p:sp>
        <p:nvSpPr>
          <p:cNvPr id="4" name="CuadroTexto 3"/>
          <p:cNvSpPr txBox="1"/>
          <p:nvPr/>
        </p:nvSpPr>
        <p:spPr>
          <a:xfrm>
            <a:off x="6820565" y="3066329"/>
            <a:ext cx="435206" cy="355931"/>
          </a:xfrm>
          <a:prstGeom prst="rect">
            <a:avLst/>
          </a:prstGeom>
          <a:noFill/>
        </p:spPr>
        <p:txBody>
          <a:bodyPr wrap="square" rtlCol="0">
            <a:spAutoFit/>
          </a:bodyPr>
          <a:lstStyle/>
          <a:p>
            <a:pPr defTabSz="420395" fontAlgn="auto">
              <a:spcBef>
                <a:spcPts val="0"/>
              </a:spcBef>
              <a:spcAft>
                <a:spcPts val="0"/>
              </a:spcAft>
            </a:pPr>
            <a:endParaRPr lang="en-GB" sz="1713"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3F80DB6E-F166-674A-8BC4-BF588FB251B0}"/>
              </a:ext>
            </a:extLst>
          </p:cNvPr>
          <p:cNvSpPr txBox="1"/>
          <p:nvPr/>
        </p:nvSpPr>
        <p:spPr>
          <a:xfrm>
            <a:off x="316668" y="1221572"/>
            <a:ext cx="7108367" cy="502573"/>
          </a:xfrm>
          <a:prstGeom prst="rect">
            <a:avLst/>
          </a:prstGeom>
          <a:noFill/>
        </p:spPr>
        <p:txBody>
          <a:bodyPr wrap="square" rtlCol="0">
            <a:spAutoFit/>
          </a:bodyPr>
          <a:lstStyle/>
          <a:p>
            <a:pPr marL="435193" indent="-435193" defTabSz="420395" fontAlgn="auto">
              <a:spcBef>
                <a:spcPts val="0"/>
              </a:spcBef>
              <a:spcAft>
                <a:spcPts val="0"/>
              </a:spcAft>
              <a:buFont typeface="Arial" panose="020B0604020202020204" pitchFamily="34" charset="0"/>
              <a:buChar char="•"/>
            </a:pPr>
            <a:r>
              <a:rPr lang="en-ES" sz="2666" dirty="0">
                <a:solidFill>
                  <a:prstClr val="black"/>
                </a:solidFill>
                <a:latin typeface="Calibri" panose="020F0502020204030204"/>
                <a:ea typeface="+mn-ea"/>
                <a:cs typeface="+mn-cs"/>
              </a:rPr>
              <a:t>Introduction</a:t>
            </a:r>
          </a:p>
        </p:txBody>
      </p:sp>
      <p:sp>
        <p:nvSpPr>
          <p:cNvPr id="3" name="TextBox 2">
            <a:extLst>
              <a:ext uri="{FF2B5EF4-FFF2-40B4-BE49-F238E27FC236}">
                <a16:creationId xmlns:a16="http://schemas.microsoft.com/office/drawing/2014/main" id="{3EE6195C-048E-8573-E906-BCFC6A43AB27}"/>
              </a:ext>
            </a:extLst>
          </p:cNvPr>
          <p:cNvSpPr txBox="1"/>
          <p:nvPr/>
        </p:nvSpPr>
        <p:spPr>
          <a:xfrm>
            <a:off x="316667" y="3795623"/>
            <a:ext cx="4573420" cy="502573"/>
          </a:xfrm>
          <a:prstGeom prst="rect">
            <a:avLst/>
          </a:prstGeom>
          <a:noFill/>
        </p:spPr>
        <p:txBody>
          <a:bodyPr wrap="square">
            <a:spAutoFit/>
          </a:bodyPr>
          <a:lstStyle/>
          <a:p>
            <a:pPr marL="435193" indent="-435193" defTabSz="420395" fontAlgn="auto">
              <a:spcBef>
                <a:spcPts val="0"/>
              </a:spcBef>
              <a:spcAft>
                <a:spcPts val="0"/>
              </a:spcAft>
              <a:buFont typeface="Arial" panose="020B0604020202020204" pitchFamily="34" charset="0"/>
              <a:buChar char="•"/>
              <a:defRPr/>
            </a:pPr>
            <a:r>
              <a:rPr lang="en-ES" sz="2666" dirty="0">
                <a:solidFill>
                  <a:prstClr val="black"/>
                </a:solidFill>
                <a:latin typeface="Calibri" panose="020F0502020204030204"/>
                <a:ea typeface="+mn-ea"/>
                <a:cs typeface="+mn-cs"/>
              </a:rPr>
              <a:t>Status</a:t>
            </a:r>
          </a:p>
        </p:txBody>
      </p:sp>
      <p:sp>
        <p:nvSpPr>
          <p:cNvPr id="14" name="Marcador de contenido 2">
            <a:extLst>
              <a:ext uri="{FF2B5EF4-FFF2-40B4-BE49-F238E27FC236}">
                <a16:creationId xmlns:a16="http://schemas.microsoft.com/office/drawing/2014/main" id="{37DA6214-6D98-9297-93D3-FBECAF2FCEB9}"/>
              </a:ext>
            </a:extLst>
          </p:cNvPr>
          <p:cNvSpPr txBox="1">
            <a:spLocks/>
          </p:cNvSpPr>
          <p:nvPr/>
        </p:nvSpPr>
        <p:spPr>
          <a:xfrm>
            <a:off x="56695" y="1722079"/>
            <a:ext cx="6431312" cy="82370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Chalkduster" charset="0"/>
                <a:ea typeface="Chalkduster" charset="0"/>
                <a:cs typeface="Chalkduster"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halkduster" charset="0"/>
                <a:ea typeface="Chalkduster" charset="0"/>
                <a:cs typeface="Chalkduster"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halkduster" charset="0"/>
                <a:ea typeface="Chalkduster" charset="0"/>
                <a:cs typeface="Chalkduster"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halkduster" charset="0"/>
                <a:ea typeface="Chalkduster" charset="0"/>
                <a:cs typeface="Chalkduster"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halkduster" charset="0"/>
                <a:ea typeface="Chalkduster" charset="0"/>
                <a:cs typeface="Chalkduste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defTabSz="840791" fontAlgn="auto">
              <a:spcBef>
                <a:spcPts val="920"/>
              </a:spcBef>
              <a:spcAft>
                <a:spcPts val="0"/>
              </a:spcAft>
              <a:buClr>
                <a:srgbClr val="C00000"/>
              </a:buClr>
              <a:buNone/>
            </a:pPr>
            <a:r>
              <a:rPr lang="es-ES" sz="1655" dirty="0">
                <a:solidFill>
                  <a:prstClr val="black"/>
                </a:solidFill>
                <a:latin typeface="Calibri" charset="0"/>
                <a:ea typeface="Calibri" charset="0"/>
                <a:cs typeface="Calibri" charset="0"/>
              </a:rPr>
              <a:t>X-</a:t>
            </a:r>
            <a:r>
              <a:rPr lang="es-ES" sz="1655" dirty="0" err="1">
                <a:solidFill>
                  <a:prstClr val="black"/>
                </a:solidFill>
                <a:latin typeface="Calibri" charset="0"/>
                <a:ea typeface="Calibri" charset="0"/>
                <a:cs typeface="Calibri" charset="0"/>
              </a:rPr>
              <a:t>ray</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burst</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conditions</a:t>
            </a:r>
            <a:r>
              <a:rPr lang="es-ES" sz="1655" dirty="0">
                <a:solidFill>
                  <a:prstClr val="black"/>
                </a:solidFill>
                <a:latin typeface="Calibri" charset="0"/>
                <a:ea typeface="Calibri" charset="0"/>
                <a:cs typeface="Calibri" charset="0"/>
              </a:rPr>
              <a:t> --&gt; </a:t>
            </a:r>
            <a:r>
              <a:rPr lang="es-ES" sz="1655" dirty="0" err="1">
                <a:solidFill>
                  <a:prstClr val="black"/>
                </a:solidFill>
                <a:latin typeface="Calibri" charset="0"/>
                <a:ea typeface="Calibri" charset="0"/>
                <a:cs typeface="Calibri" charset="0"/>
              </a:rPr>
              <a:t>not</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terrestrial</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conditions</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decay</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from</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excited</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states</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electron</a:t>
            </a:r>
            <a:r>
              <a:rPr lang="es-ES" sz="1655" dirty="0">
                <a:solidFill>
                  <a:prstClr val="black"/>
                </a:solidFill>
                <a:latin typeface="Calibri" charset="0"/>
                <a:ea typeface="Calibri" charset="0"/>
                <a:cs typeface="Calibri" charset="0"/>
              </a:rPr>
              <a:t> capture </a:t>
            </a:r>
            <a:r>
              <a:rPr lang="es-ES" sz="1655" dirty="0" err="1">
                <a:solidFill>
                  <a:prstClr val="black"/>
                </a:solidFill>
                <a:latin typeface="Calibri" charset="0"/>
                <a:ea typeface="Calibri" charset="0"/>
                <a:cs typeface="Calibri" charset="0"/>
              </a:rPr>
              <a:t>from</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the</a:t>
            </a:r>
            <a:r>
              <a:rPr lang="es-ES" sz="1655" dirty="0">
                <a:solidFill>
                  <a:prstClr val="black"/>
                </a:solidFill>
                <a:latin typeface="Calibri" charset="0"/>
                <a:ea typeface="Calibri" charset="0"/>
                <a:cs typeface="Calibri" charset="0"/>
              </a:rPr>
              <a:t> continuum… </a:t>
            </a:r>
            <a:r>
              <a:rPr lang="es-ES" sz="1655" dirty="0">
                <a:solidFill>
                  <a:prstClr val="black"/>
                </a:solidFill>
                <a:latin typeface="Calibri" charset="0"/>
                <a:ea typeface="Calibri" charset="0"/>
                <a:cs typeface="Calibri" charset="0"/>
                <a:sym typeface="Wingdings" pitchFamily="2" charset="2"/>
              </a:rPr>
              <a:t>--&gt; </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effective</a:t>
            </a:r>
            <a:r>
              <a:rPr lang="es-ES" sz="1655" dirty="0">
                <a:solidFill>
                  <a:prstClr val="black"/>
                </a:solidFill>
                <a:latin typeface="Calibri" charset="0"/>
                <a:ea typeface="Calibri" charset="0"/>
                <a:cs typeface="Calibri" charset="0"/>
              </a:rPr>
              <a:t> T</a:t>
            </a:r>
            <a:r>
              <a:rPr lang="es-ES" sz="1655" baseline="-25000" dirty="0">
                <a:solidFill>
                  <a:prstClr val="black"/>
                </a:solidFill>
                <a:latin typeface="Calibri" charset="0"/>
                <a:ea typeface="Calibri" charset="0"/>
                <a:cs typeface="Calibri" charset="0"/>
              </a:rPr>
              <a:t>1/2</a:t>
            </a:r>
            <a:r>
              <a:rPr lang="es-ES" sz="1655" dirty="0">
                <a:solidFill>
                  <a:prstClr val="black"/>
                </a:solidFill>
                <a:latin typeface="Calibri" charset="0"/>
                <a:ea typeface="Calibri" charset="0"/>
                <a:cs typeface="Calibri" charset="0"/>
              </a:rPr>
              <a:t> and Q</a:t>
            </a:r>
            <a:r>
              <a:rPr lang="es-ES" sz="1655" baseline="-25000" dirty="0">
                <a:solidFill>
                  <a:prstClr val="black"/>
                </a:solidFill>
                <a:latin typeface="Calibri" charset="0"/>
                <a:ea typeface="Calibri" charset="0"/>
                <a:cs typeface="Calibri" charset="0"/>
              </a:rPr>
              <a:t>EC</a:t>
            </a:r>
            <a:endParaRPr lang="en-US" sz="1655" baseline="-25000" dirty="0">
              <a:solidFill>
                <a:prstClr val="black"/>
              </a:solidFill>
              <a:latin typeface="Calibri" charset="0"/>
              <a:ea typeface="Calibri" charset="0"/>
              <a:cs typeface="Calibri" charset="0"/>
            </a:endParaRPr>
          </a:p>
        </p:txBody>
      </p:sp>
      <p:sp>
        <p:nvSpPr>
          <p:cNvPr id="15" name="Flecha abajo 6">
            <a:extLst>
              <a:ext uri="{FF2B5EF4-FFF2-40B4-BE49-F238E27FC236}">
                <a16:creationId xmlns:a16="http://schemas.microsoft.com/office/drawing/2014/main" id="{622E7B7C-9CE7-5768-147B-22D407917583}"/>
              </a:ext>
            </a:extLst>
          </p:cNvPr>
          <p:cNvSpPr/>
          <p:nvPr/>
        </p:nvSpPr>
        <p:spPr>
          <a:xfrm>
            <a:off x="1858339" y="2405480"/>
            <a:ext cx="1782866" cy="599425"/>
          </a:xfrm>
          <a:prstGeom prst="downArrow">
            <a:avLst/>
          </a:prstGeom>
          <a:solidFill>
            <a:schemeClr val="accent5">
              <a:lumMod val="60000"/>
              <a:lumOff val="40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20395" fontAlgn="auto">
              <a:spcBef>
                <a:spcPts val="0"/>
              </a:spcBef>
              <a:spcAft>
                <a:spcPts val="0"/>
              </a:spcAft>
            </a:pPr>
            <a:endParaRPr lang="en-US" sz="1655">
              <a:solidFill>
                <a:prstClr val="black"/>
              </a:solidFill>
              <a:latin typeface="Calibri" panose="020F0502020204030204"/>
            </a:endParaRPr>
          </a:p>
        </p:txBody>
      </p:sp>
      <p:sp>
        <p:nvSpPr>
          <p:cNvPr id="16" name="Marcador de contenido 2">
            <a:extLst>
              <a:ext uri="{FF2B5EF4-FFF2-40B4-BE49-F238E27FC236}">
                <a16:creationId xmlns:a16="http://schemas.microsoft.com/office/drawing/2014/main" id="{D14FBA94-0123-F1F6-0029-27ACF2769930}"/>
              </a:ext>
            </a:extLst>
          </p:cNvPr>
          <p:cNvSpPr txBox="1">
            <a:spLocks/>
          </p:cNvSpPr>
          <p:nvPr/>
        </p:nvSpPr>
        <p:spPr>
          <a:xfrm>
            <a:off x="56695" y="3137104"/>
            <a:ext cx="6431311" cy="522110"/>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Chalkduster" charset="0"/>
                <a:ea typeface="Chalkduster" charset="0"/>
                <a:cs typeface="Chalkduster"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Chalkduster" charset="0"/>
                <a:ea typeface="Chalkduster" charset="0"/>
                <a:cs typeface="Chalkduster"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Chalkduster" charset="0"/>
                <a:ea typeface="Chalkduster" charset="0"/>
                <a:cs typeface="Chalkduster"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Chalkduster" charset="0"/>
                <a:ea typeface="Chalkduster" charset="0"/>
                <a:cs typeface="Chalkduster"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Chalkduster" charset="0"/>
                <a:ea typeface="Chalkduster" charset="0"/>
                <a:cs typeface="Chalkduste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defTabSz="840791" fontAlgn="auto">
              <a:spcBef>
                <a:spcPts val="920"/>
              </a:spcBef>
              <a:spcAft>
                <a:spcPts val="0"/>
              </a:spcAft>
              <a:buClr>
                <a:srgbClr val="C00000"/>
              </a:buClr>
              <a:buNone/>
            </a:pPr>
            <a:r>
              <a:rPr lang="es-ES" sz="1655" dirty="0" err="1">
                <a:solidFill>
                  <a:prstClr val="black"/>
                </a:solidFill>
                <a:latin typeface="Calibri" charset="0"/>
                <a:ea typeface="Calibri" charset="0"/>
                <a:cs typeface="Calibri" charset="0"/>
              </a:rPr>
              <a:t>Need</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for</a:t>
            </a:r>
            <a:r>
              <a:rPr lang="es-ES" sz="1655" dirty="0">
                <a:solidFill>
                  <a:prstClr val="black"/>
                </a:solidFill>
                <a:latin typeface="Calibri" charset="0"/>
                <a:ea typeface="Calibri" charset="0"/>
                <a:cs typeface="Calibri" charset="0"/>
              </a:rPr>
              <a:t> experimental B(GT) </a:t>
            </a:r>
            <a:r>
              <a:rPr lang="es-ES" sz="1655" dirty="0" err="1">
                <a:solidFill>
                  <a:prstClr val="black"/>
                </a:solidFill>
                <a:latin typeface="Calibri" charset="0"/>
                <a:ea typeface="Calibri" charset="0"/>
                <a:cs typeface="Calibri" charset="0"/>
              </a:rPr>
              <a:t>distributions</a:t>
            </a:r>
            <a:r>
              <a:rPr lang="es-ES" sz="1655" dirty="0">
                <a:solidFill>
                  <a:prstClr val="black"/>
                </a:solidFill>
                <a:latin typeface="Calibri" charset="0"/>
                <a:ea typeface="Calibri" charset="0"/>
                <a:cs typeface="Calibri" charset="0"/>
              </a:rPr>
              <a:t> in </a:t>
            </a:r>
            <a:r>
              <a:rPr lang="es-ES" sz="1655" dirty="0" err="1">
                <a:solidFill>
                  <a:prstClr val="black"/>
                </a:solidFill>
                <a:latin typeface="Calibri" charset="0"/>
                <a:ea typeface="Calibri" charset="0"/>
                <a:cs typeface="Calibri" charset="0"/>
              </a:rPr>
              <a:t>terrestrial</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conditions</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to</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constrain</a:t>
            </a:r>
            <a:r>
              <a:rPr lang="es-ES" sz="1655" dirty="0">
                <a:solidFill>
                  <a:prstClr val="black"/>
                </a:solidFill>
                <a:latin typeface="Calibri" charset="0"/>
                <a:ea typeface="Calibri" charset="0"/>
                <a:cs typeface="Calibri" charset="0"/>
              </a:rPr>
              <a:t> and </a:t>
            </a:r>
            <a:r>
              <a:rPr lang="es-ES" sz="1655" dirty="0" err="1">
                <a:solidFill>
                  <a:prstClr val="black"/>
                </a:solidFill>
                <a:latin typeface="Calibri" charset="0"/>
                <a:ea typeface="Calibri" charset="0"/>
                <a:cs typeface="Calibri" charset="0"/>
              </a:rPr>
              <a:t>validate</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calculations</a:t>
            </a:r>
            <a:r>
              <a:rPr lang="es-ES" sz="1655" dirty="0">
                <a:solidFill>
                  <a:prstClr val="black"/>
                </a:solidFill>
                <a:latin typeface="Calibri" charset="0"/>
                <a:ea typeface="Calibri" charset="0"/>
                <a:cs typeface="Calibri" charset="0"/>
              </a:rPr>
              <a:t> in </a:t>
            </a:r>
            <a:r>
              <a:rPr lang="es-ES" sz="1655" dirty="0" err="1">
                <a:solidFill>
                  <a:prstClr val="black"/>
                </a:solidFill>
                <a:latin typeface="Calibri" charset="0"/>
                <a:ea typeface="Calibri" charset="0"/>
                <a:cs typeface="Calibri" charset="0"/>
              </a:rPr>
              <a:t>stellar</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conditions</a:t>
            </a:r>
            <a:r>
              <a:rPr lang="es-ES" sz="1655" dirty="0">
                <a:solidFill>
                  <a:prstClr val="black"/>
                </a:solidFill>
                <a:latin typeface="Calibri" charset="0"/>
                <a:ea typeface="Calibri" charset="0"/>
                <a:cs typeface="Calibri" charset="0"/>
              </a:rPr>
              <a:t> </a:t>
            </a:r>
            <a:endParaRPr lang="en-US" sz="1655" baseline="-25000" dirty="0">
              <a:solidFill>
                <a:prstClr val="black"/>
              </a:solidFill>
              <a:latin typeface="Calibri" charset="0"/>
              <a:ea typeface="Calibri" charset="0"/>
              <a:cs typeface="Calibri" charset="0"/>
            </a:endParaRPr>
          </a:p>
        </p:txBody>
      </p:sp>
      <p:pic>
        <p:nvPicPr>
          <p:cNvPr id="18" name="Picture 17">
            <a:extLst>
              <a:ext uri="{FF2B5EF4-FFF2-40B4-BE49-F238E27FC236}">
                <a16:creationId xmlns:a16="http://schemas.microsoft.com/office/drawing/2014/main" id="{193E743A-638A-F28F-7D6C-B72DD87315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665" y="4290778"/>
            <a:ext cx="2086113" cy="2190294"/>
          </a:xfrm>
          <a:prstGeom prst="rect">
            <a:avLst/>
          </a:prstGeom>
          <a:ln w="25400">
            <a:noFill/>
          </a:ln>
        </p:spPr>
      </p:pic>
      <p:grpSp>
        <p:nvGrpSpPr>
          <p:cNvPr id="19" name="Group 18">
            <a:extLst>
              <a:ext uri="{FF2B5EF4-FFF2-40B4-BE49-F238E27FC236}">
                <a16:creationId xmlns:a16="http://schemas.microsoft.com/office/drawing/2014/main" id="{22A75203-BEAB-9147-8732-FC493D5DACA3}"/>
              </a:ext>
            </a:extLst>
          </p:cNvPr>
          <p:cNvGrpSpPr/>
          <p:nvPr/>
        </p:nvGrpSpPr>
        <p:grpSpPr>
          <a:xfrm>
            <a:off x="4574474" y="3878213"/>
            <a:ext cx="4556425" cy="2509684"/>
            <a:chOff x="7199701" y="2599630"/>
            <a:chExt cx="4807154" cy="2486286"/>
          </a:xfrm>
        </p:grpSpPr>
        <p:pic>
          <p:nvPicPr>
            <p:cNvPr id="20" name="Picture 19">
              <a:extLst>
                <a:ext uri="{FF2B5EF4-FFF2-40B4-BE49-F238E27FC236}">
                  <a16:creationId xmlns:a16="http://schemas.microsoft.com/office/drawing/2014/main" id="{CB681D47-6871-FDED-D153-7D0120E5D4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9701" y="2599630"/>
              <a:ext cx="4807154" cy="2486286"/>
            </a:xfrm>
            <a:prstGeom prst="rect">
              <a:avLst/>
            </a:prstGeom>
          </p:spPr>
        </p:pic>
        <p:sp>
          <p:nvSpPr>
            <p:cNvPr id="21" name="TextBox 20">
              <a:extLst>
                <a:ext uri="{FF2B5EF4-FFF2-40B4-BE49-F238E27FC236}">
                  <a16:creationId xmlns:a16="http://schemas.microsoft.com/office/drawing/2014/main" id="{0688AD92-0660-8966-E6D4-4F813EE1A93E}"/>
                </a:ext>
              </a:extLst>
            </p:cNvPr>
            <p:cNvSpPr txBox="1"/>
            <p:nvPr/>
          </p:nvSpPr>
          <p:spPr>
            <a:xfrm>
              <a:off x="10360553" y="3018081"/>
              <a:ext cx="1412772" cy="343783"/>
            </a:xfrm>
            <a:prstGeom prst="rect">
              <a:avLst/>
            </a:prstGeom>
            <a:noFill/>
          </p:spPr>
          <p:txBody>
            <a:bodyPr wrap="none" rtlCol="0">
              <a:spAutoFit/>
            </a:bodyPr>
            <a:lstStyle/>
            <a:p>
              <a:pPr defTabSz="420395" fontAlgn="auto">
                <a:spcBef>
                  <a:spcPts val="0"/>
                </a:spcBef>
                <a:spcAft>
                  <a:spcPts val="0"/>
                </a:spcAft>
              </a:pPr>
              <a:r>
                <a:rPr lang="en-GB" sz="1655" dirty="0">
                  <a:solidFill>
                    <a:prstClr val="black"/>
                  </a:solidFill>
                  <a:latin typeface="Calibri" panose="020F0502020204030204"/>
                  <a:ea typeface="+mn-ea"/>
                  <a:cs typeface="+mn-cs"/>
                </a:rPr>
                <a:t>n</a:t>
              </a:r>
              <a:r>
                <a:rPr lang="en-ES" sz="1655" dirty="0">
                  <a:solidFill>
                    <a:prstClr val="black"/>
                  </a:solidFill>
                  <a:latin typeface="Calibri" panose="020F0502020204030204"/>
                  <a:ea typeface="+mn-ea"/>
                  <a:cs typeface="+mn-cs"/>
                </a:rPr>
                <a:t>ew TAS data</a:t>
              </a:r>
            </a:p>
          </p:txBody>
        </p:sp>
        <p:sp>
          <p:nvSpPr>
            <p:cNvPr id="22" name="TextBox 21">
              <a:extLst>
                <a:ext uri="{FF2B5EF4-FFF2-40B4-BE49-F238E27FC236}">
                  <a16:creationId xmlns:a16="http://schemas.microsoft.com/office/drawing/2014/main" id="{84234197-A030-3F3B-C590-9654ECF6258F}"/>
                </a:ext>
              </a:extLst>
            </p:cNvPr>
            <p:cNvSpPr txBox="1"/>
            <p:nvPr/>
          </p:nvSpPr>
          <p:spPr>
            <a:xfrm>
              <a:off x="9654652" y="4247566"/>
              <a:ext cx="1243650" cy="343783"/>
            </a:xfrm>
            <a:prstGeom prst="rect">
              <a:avLst/>
            </a:prstGeom>
            <a:noFill/>
          </p:spPr>
          <p:txBody>
            <a:bodyPr wrap="none" rtlCol="0">
              <a:spAutoFit/>
            </a:bodyPr>
            <a:lstStyle/>
            <a:p>
              <a:pPr defTabSz="420395" fontAlgn="auto">
                <a:spcBef>
                  <a:spcPts val="0"/>
                </a:spcBef>
                <a:spcAft>
                  <a:spcPts val="0"/>
                </a:spcAft>
              </a:pPr>
              <a:r>
                <a:rPr lang="es-ES" sz="1655" dirty="0">
                  <a:solidFill>
                    <a:prstClr val="black"/>
                  </a:solidFill>
                  <a:latin typeface="Calibri" panose="020F0502020204030204"/>
                  <a:ea typeface="+mn-ea"/>
                  <a:cs typeface="+mn-cs"/>
                </a:rPr>
                <a:t>ENSDF </a:t>
              </a:r>
              <a:r>
                <a:rPr lang="en-ES" sz="1655" dirty="0">
                  <a:solidFill>
                    <a:prstClr val="black"/>
                  </a:solidFill>
                  <a:latin typeface="Calibri" panose="020F0502020204030204"/>
                  <a:ea typeface="+mn-ea"/>
                  <a:cs typeface="+mn-cs"/>
                </a:rPr>
                <a:t>data</a:t>
              </a:r>
            </a:p>
          </p:txBody>
        </p:sp>
      </p:grpSp>
      <p:sp>
        <p:nvSpPr>
          <p:cNvPr id="26" name="CuadroTexto 2">
            <a:extLst>
              <a:ext uri="{FF2B5EF4-FFF2-40B4-BE49-F238E27FC236}">
                <a16:creationId xmlns:a16="http://schemas.microsoft.com/office/drawing/2014/main" id="{B9C30117-E742-2AA4-77F9-5C848133DCCA}"/>
              </a:ext>
            </a:extLst>
          </p:cNvPr>
          <p:cNvSpPr txBox="1"/>
          <p:nvPr/>
        </p:nvSpPr>
        <p:spPr>
          <a:xfrm>
            <a:off x="4947929" y="6213904"/>
            <a:ext cx="2926309" cy="488467"/>
          </a:xfrm>
          <a:prstGeom prst="rect">
            <a:avLst/>
          </a:prstGeom>
          <a:noFill/>
        </p:spPr>
        <p:txBody>
          <a:bodyPr wrap="square" rtlCol="0">
            <a:spAutoFit/>
          </a:bodyPr>
          <a:lstStyle/>
          <a:p>
            <a:pPr defTabSz="420395" fontAlgn="auto">
              <a:spcBef>
                <a:spcPts val="0"/>
              </a:spcBef>
              <a:spcAft>
                <a:spcPts val="0"/>
              </a:spcAft>
            </a:pPr>
            <a:r>
              <a:rPr lang="es-ES" sz="1287" dirty="0">
                <a:solidFill>
                  <a:prstClr val="black"/>
                </a:solidFill>
                <a:latin typeface="Calibri" charset="0"/>
                <a:ea typeface="Calibri" charset="0"/>
                <a:cs typeface="Calibri" charset="0"/>
              </a:rPr>
              <a:t>S. Parra, E. </a:t>
            </a:r>
            <a:r>
              <a:rPr lang="es-ES" sz="1287" dirty="0" err="1">
                <a:solidFill>
                  <a:prstClr val="black"/>
                </a:solidFill>
                <a:latin typeface="Calibri" charset="0"/>
                <a:ea typeface="Calibri" charset="0"/>
                <a:cs typeface="Calibri" charset="0"/>
              </a:rPr>
              <a:t>Nácher</a:t>
            </a:r>
            <a:r>
              <a:rPr lang="es-ES" sz="1287" dirty="0">
                <a:solidFill>
                  <a:prstClr val="black"/>
                </a:solidFill>
                <a:latin typeface="Calibri" charset="0"/>
                <a:ea typeface="Calibri" charset="0"/>
                <a:cs typeface="Calibri" charset="0"/>
              </a:rPr>
              <a:t> et al. </a:t>
            </a:r>
          </a:p>
          <a:p>
            <a:pPr defTabSz="420395" fontAlgn="auto">
              <a:spcBef>
                <a:spcPts val="0"/>
              </a:spcBef>
              <a:spcAft>
                <a:spcPts val="0"/>
              </a:spcAft>
            </a:pPr>
            <a:r>
              <a:rPr lang="es-ES" sz="1287" dirty="0" err="1">
                <a:solidFill>
                  <a:prstClr val="black"/>
                </a:solidFill>
                <a:latin typeface="Calibri" charset="0"/>
                <a:ea typeface="Calibri" charset="0"/>
                <a:cs typeface="Calibri" charset="0"/>
              </a:rPr>
              <a:t>Preliminary</a:t>
            </a:r>
            <a:r>
              <a:rPr lang="es-ES" sz="1287" dirty="0">
                <a:solidFill>
                  <a:prstClr val="black"/>
                </a:solidFill>
                <a:latin typeface="Calibri" charset="0"/>
                <a:ea typeface="Calibri" charset="0"/>
                <a:cs typeface="Calibri" charset="0"/>
              </a:rPr>
              <a:t>, </a:t>
            </a:r>
            <a:r>
              <a:rPr lang="es-ES" sz="1287" dirty="0" err="1">
                <a:solidFill>
                  <a:prstClr val="black"/>
                </a:solidFill>
                <a:latin typeface="Calibri" charset="0"/>
                <a:ea typeface="Calibri" charset="0"/>
                <a:cs typeface="Calibri" charset="0"/>
              </a:rPr>
              <a:t>to</a:t>
            </a:r>
            <a:r>
              <a:rPr lang="es-ES" sz="1287" dirty="0">
                <a:solidFill>
                  <a:prstClr val="black"/>
                </a:solidFill>
                <a:latin typeface="Calibri" charset="0"/>
                <a:ea typeface="Calibri" charset="0"/>
                <a:cs typeface="Calibri" charset="0"/>
              </a:rPr>
              <a:t> be </a:t>
            </a:r>
            <a:r>
              <a:rPr lang="es-ES" sz="1287" dirty="0" err="1">
                <a:solidFill>
                  <a:prstClr val="black"/>
                </a:solidFill>
                <a:latin typeface="Calibri" charset="0"/>
                <a:ea typeface="Calibri" charset="0"/>
                <a:cs typeface="Calibri" charset="0"/>
              </a:rPr>
              <a:t>published</a:t>
            </a:r>
            <a:r>
              <a:rPr lang="es-ES" sz="1287" dirty="0">
                <a:solidFill>
                  <a:prstClr val="black"/>
                </a:solidFill>
                <a:latin typeface="Calibri" charset="0"/>
                <a:ea typeface="Calibri" charset="0"/>
                <a:cs typeface="Calibri" charset="0"/>
              </a:rPr>
              <a:t> </a:t>
            </a:r>
            <a:r>
              <a:rPr lang="es-ES" sz="1287" dirty="0" err="1">
                <a:solidFill>
                  <a:prstClr val="black"/>
                </a:solidFill>
                <a:latin typeface="Calibri" charset="0"/>
                <a:ea typeface="Calibri" charset="0"/>
                <a:cs typeface="Calibri" charset="0"/>
              </a:rPr>
              <a:t>soon</a:t>
            </a:r>
            <a:endParaRPr lang="es-ES" sz="1287" baseline="-25000" dirty="0">
              <a:solidFill>
                <a:prstClr val="black"/>
              </a:solidFill>
              <a:latin typeface="Calibri" charset="0"/>
              <a:ea typeface="Calibri" charset="0"/>
              <a:cs typeface="Calibri" charset="0"/>
            </a:endParaRPr>
          </a:p>
        </p:txBody>
      </p:sp>
      <p:sp>
        <p:nvSpPr>
          <p:cNvPr id="27" name="CuadroTexto 2">
            <a:extLst>
              <a:ext uri="{FF2B5EF4-FFF2-40B4-BE49-F238E27FC236}">
                <a16:creationId xmlns:a16="http://schemas.microsoft.com/office/drawing/2014/main" id="{11C7F111-9E56-546E-CB25-4BEECBCF9642}"/>
              </a:ext>
            </a:extLst>
          </p:cNvPr>
          <p:cNvSpPr txBox="1"/>
          <p:nvPr/>
        </p:nvSpPr>
        <p:spPr>
          <a:xfrm>
            <a:off x="2202778" y="4573305"/>
            <a:ext cx="2658646" cy="1365758"/>
          </a:xfrm>
          <a:prstGeom prst="rect">
            <a:avLst/>
          </a:prstGeom>
          <a:noFill/>
        </p:spPr>
        <p:txBody>
          <a:bodyPr wrap="square" rtlCol="0">
            <a:spAutoFit/>
          </a:bodyPr>
          <a:lstStyle/>
          <a:p>
            <a:pPr defTabSz="420395" fontAlgn="auto">
              <a:spcBef>
                <a:spcPts val="0"/>
              </a:spcBef>
              <a:spcAft>
                <a:spcPts val="0"/>
              </a:spcAft>
            </a:pPr>
            <a:r>
              <a:rPr lang="es-ES" sz="1655" dirty="0">
                <a:solidFill>
                  <a:prstClr val="black"/>
                </a:solidFill>
                <a:latin typeface="Calibri" charset="0"/>
                <a:ea typeface="Calibri" charset="0"/>
                <a:cs typeface="Calibri" charset="0"/>
              </a:rPr>
              <a:t>- </a:t>
            </a:r>
            <a:r>
              <a:rPr lang="es-ES" sz="1655" baseline="30000" dirty="0">
                <a:solidFill>
                  <a:prstClr val="black"/>
                </a:solidFill>
                <a:latin typeface="Calibri" charset="0"/>
                <a:ea typeface="Calibri" charset="0"/>
                <a:cs typeface="Calibri" charset="0"/>
              </a:rPr>
              <a:t>64</a:t>
            </a:r>
            <a:r>
              <a:rPr lang="es-ES" sz="1655" dirty="0">
                <a:solidFill>
                  <a:prstClr val="black"/>
                </a:solidFill>
                <a:latin typeface="Calibri" charset="0"/>
                <a:ea typeface="Calibri" charset="0"/>
                <a:cs typeface="Calibri" charset="0"/>
              </a:rPr>
              <a:t>Ge </a:t>
            </a:r>
            <a:r>
              <a:rPr lang="es-ES" sz="1655" dirty="0" err="1">
                <a:solidFill>
                  <a:prstClr val="black"/>
                </a:solidFill>
                <a:latin typeface="Calibri" charset="0"/>
                <a:ea typeface="Calibri" charset="0"/>
                <a:cs typeface="Calibri" charset="0"/>
              </a:rPr>
              <a:t>is</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the</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bottleneck</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of</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the</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rp-process</a:t>
            </a:r>
            <a:endParaRPr lang="es-ES" sz="1655" dirty="0">
              <a:solidFill>
                <a:prstClr val="black"/>
              </a:solidFill>
              <a:latin typeface="Calibri" charset="0"/>
              <a:ea typeface="Calibri" charset="0"/>
              <a:cs typeface="Calibri" charset="0"/>
            </a:endParaRPr>
          </a:p>
          <a:p>
            <a:pPr defTabSz="420395" fontAlgn="auto">
              <a:spcBef>
                <a:spcPts val="0"/>
              </a:spcBef>
              <a:spcAft>
                <a:spcPts val="0"/>
              </a:spcAft>
            </a:pPr>
            <a:endParaRPr lang="es-ES" sz="1655" dirty="0">
              <a:solidFill>
                <a:prstClr val="black"/>
              </a:solidFill>
              <a:latin typeface="Calibri" charset="0"/>
              <a:ea typeface="Calibri" charset="0"/>
              <a:cs typeface="Calibri" charset="0"/>
            </a:endParaRPr>
          </a:p>
          <a:p>
            <a:pPr defTabSz="420395" fontAlgn="auto">
              <a:spcBef>
                <a:spcPts val="0"/>
              </a:spcBef>
              <a:spcAft>
                <a:spcPts val="0"/>
              </a:spcAft>
            </a:pPr>
            <a:r>
              <a:rPr lang="es-ES" sz="1655" dirty="0">
                <a:solidFill>
                  <a:prstClr val="black"/>
                </a:solidFill>
                <a:latin typeface="Calibri" charset="0"/>
                <a:ea typeface="Calibri" charset="0"/>
                <a:cs typeface="Calibri" charset="0"/>
              </a:rPr>
              <a:t>- Beta </a:t>
            </a:r>
            <a:r>
              <a:rPr lang="es-ES" sz="1655" dirty="0" err="1">
                <a:solidFill>
                  <a:prstClr val="black"/>
                </a:solidFill>
                <a:latin typeface="Calibri" charset="0"/>
                <a:ea typeface="Calibri" charset="0"/>
                <a:cs typeface="Calibri" charset="0"/>
              </a:rPr>
              <a:t>decay</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measured</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with</a:t>
            </a:r>
            <a:r>
              <a:rPr lang="es-ES" sz="1655" dirty="0">
                <a:solidFill>
                  <a:prstClr val="black"/>
                </a:solidFill>
                <a:latin typeface="Calibri" charset="0"/>
                <a:ea typeface="Calibri" charset="0"/>
                <a:cs typeface="Calibri" charset="0"/>
              </a:rPr>
              <a:t> </a:t>
            </a:r>
            <a:r>
              <a:rPr lang="es-ES" sz="1655" dirty="0" err="1">
                <a:solidFill>
                  <a:prstClr val="black"/>
                </a:solidFill>
                <a:latin typeface="Calibri" charset="0"/>
                <a:ea typeface="Calibri" charset="0"/>
                <a:cs typeface="Calibri" charset="0"/>
              </a:rPr>
              <a:t>the</a:t>
            </a:r>
            <a:r>
              <a:rPr lang="es-ES" sz="1655" dirty="0">
                <a:solidFill>
                  <a:prstClr val="black"/>
                </a:solidFill>
                <a:latin typeface="Calibri" charset="0"/>
                <a:ea typeface="Calibri" charset="0"/>
                <a:cs typeface="Calibri" charset="0"/>
              </a:rPr>
              <a:t> TAS at CERN-ISOLDE</a:t>
            </a:r>
          </a:p>
        </p:txBody>
      </p:sp>
      <p:sp>
        <p:nvSpPr>
          <p:cNvPr id="28" name="TextBox 27">
            <a:extLst>
              <a:ext uri="{FF2B5EF4-FFF2-40B4-BE49-F238E27FC236}">
                <a16:creationId xmlns:a16="http://schemas.microsoft.com/office/drawing/2014/main" id="{027272C2-50C1-FCBF-BC04-BECF21CDA8C5}"/>
              </a:ext>
            </a:extLst>
          </p:cNvPr>
          <p:cNvSpPr txBox="1"/>
          <p:nvPr/>
        </p:nvSpPr>
        <p:spPr>
          <a:xfrm rot="19828570">
            <a:off x="4905971" y="4454944"/>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sp>
        <p:nvSpPr>
          <p:cNvPr id="29" name="TextBox 28">
            <a:extLst>
              <a:ext uri="{FF2B5EF4-FFF2-40B4-BE49-F238E27FC236}">
                <a16:creationId xmlns:a16="http://schemas.microsoft.com/office/drawing/2014/main" id="{96241C8F-6389-58BA-0A06-22D77741F3F4}"/>
              </a:ext>
            </a:extLst>
          </p:cNvPr>
          <p:cNvSpPr txBox="1"/>
          <p:nvPr/>
        </p:nvSpPr>
        <p:spPr>
          <a:xfrm rot="19828570">
            <a:off x="5314682" y="4699247"/>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sp>
        <p:nvSpPr>
          <p:cNvPr id="30" name="TextBox 29">
            <a:extLst>
              <a:ext uri="{FF2B5EF4-FFF2-40B4-BE49-F238E27FC236}">
                <a16:creationId xmlns:a16="http://schemas.microsoft.com/office/drawing/2014/main" id="{9297C3C7-D74F-37C5-5E9C-C0AE5328B1D9}"/>
              </a:ext>
            </a:extLst>
          </p:cNvPr>
          <p:cNvSpPr txBox="1"/>
          <p:nvPr/>
        </p:nvSpPr>
        <p:spPr>
          <a:xfrm rot="19828570">
            <a:off x="5762315" y="4932682"/>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sp>
        <p:nvSpPr>
          <p:cNvPr id="31" name="TextBox 30">
            <a:extLst>
              <a:ext uri="{FF2B5EF4-FFF2-40B4-BE49-F238E27FC236}">
                <a16:creationId xmlns:a16="http://schemas.microsoft.com/office/drawing/2014/main" id="{96B9BB49-5D59-24F4-DCD1-C436D95C2B65}"/>
              </a:ext>
            </a:extLst>
          </p:cNvPr>
          <p:cNvSpPr txBox="1"/>
          <p:nvPr/>
        </p:nvSpPr>
        <p:spPr>
          <a:xfrm rot="19828570">
            <a:off x="4474891" y="4231491"/>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sp>
        <p:nvSpPr>
          <p:cNvPr id="32" name="CuadroTexto 2">
            <a:extLst>
              <a:ext uri="{FF2B5EF4-FFF2-40B4-BE49-F238E27FC236}">
                <a16:creationId xmlns:a16="http://schemas.microsoft.com/office/drawing/2014/main" id="{4B8EA220-1C4C-F18C-6104-2DA68C128E5B}"/>
              </a:ext>
            </a:extLst>
          </p:cNvPr>
          <p:cNvSpPr txBox="1"/>
          <p:nvPr/>
        </p:nvSpPr>
        <p:spPr>
          <a:xfrm>
            <a:off x="5077619" y="3969849"/>
            <a:ext cx="1255753" cy="375359"/>
          </a:xfrm>
          <a:prstGeom prst="rect">
            <a:avLst/>
          </a:prstGeom>
          <a:noFill/>
        </p:spPr>
        <p:txBody>
          <a:bodyPr wrap="square" rtlCol="0">
            <a:spAutoFit/>
          </a:bodyPr>
          <a:lstStyle/>
          <a:p>
            <a:pPr defTabSz="420395" fontAlgn="auto">
              <a:spcBef>
                <a:spcPts val="0"/>
              </a:spcBef>
              <a:spcAft>
                <a:spcPts val="0"/>
              </a:spcAft>
            </a:pPr>
            <a:r>
              <a:rPr lang="es-ES" sz="1839" baseline="30000" dirty="0">
                <a:solidFill>
                  <a:prstClr val="black"/>
                </a:solidFill>
                <a:latin typeface="Calibri" charset="0"/>
                <a:ea typeface="Calibri" charset="0"/>
                <a:cs typeface="Calibri" charset="0"/>
              </a:rPr>
              <a:t>64</a:t>
            </a:r>
            <a:r>
              <a:rPr lang="es-ES" sz="1839" dirty="0">
                <a:solidFill>
                  <a:prstClr val="black"/>
                </a:solidFill>
                <a:latin typeface="Calibri" charset="0"/>
                <a:ea typeface="Calibri" charset="0"/>
                <a:cs typeface="Calibri" charset="0"/>
              </a:rPr>
              <a:t>Ge </a:t>
            </a:r>
            <a:r>
              <a:rPr lang="es-ES" sz="1839" dirty="0" err="1">
                <a:solidFill>
                  <a:prstClr val="black"/>
                </a:solidFill>
                <a:latin typeface="Calibri" charset="0"/>
                <a:ea typeface="Calibri" charset="0"/>
                <a:cs typeface="Calibri" charset="0"/>
              </a:rPr>
              <a:t>decay</a:t>
            </a:r>
            <a:endParaRPr lang="es-ES" sz="1839" dirty="0">
              <a:solidFill>
                <a:prstClr val="black"/>
              </a:solidFill>
              <a:latin typeface="Calibri" charset="0"/>
              <a:ea typeface="Calibri" charset="0"/>
              <a:cs typeface="Calibri" charset="0"/>
            </a:endParaRPr>
          </a:p>
        </p:txBody>
      </p:sp>
      <p:sp>
        <p:nvSpPr>
          <p:cNvPr id="33" name="TextBox 32">
            <a:extLst>
              <a:ext uri="{FF2B5EF4-FFF2-40B4-BE49-F238E27FC236}">
                <a16:creationId xmlns:a16="http://schemas.microsoft.com/office/drawing/2014/main" id="{F27CFE62-2FB3-A4B1-50F2-7A923A1CFDAB}"/>
              </a:ext>
            </a:extLst>
          </p:cNvPr>
          <p:cNvSpPr txBox="1"/>
          <p:nvPr/>
        </p:nvSpPr>
        <p:spPr>
          <a:xfrm rot="19828570">
            <a:off x="6209243" y="5072820"/>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sp>
        <p:nvSpPr>
          <p:cNvPr id="34" name="TextBox 33">
            <a:extLst>
              <a:ext uri="{FF2B5EF4-FFF2-40B4-BE49-F238E27FC236}">
                <a16:creationId xmlns:a16="http://schemas.microsoft.com/office/drawing/2014/main" id="{AF4A23FC-C7E8-377D-4385-D3154E5FC955}"/>
              </a:ext>
            </a:extLst>
          </p:cNvPr>
          <p:cNvSpPr txBox="1"/>
          <p:nvPr/>
        </p:nvSpPr>
        <p:spPr>
          <a:xfrm rot="19828570">
            <a:off x="6652384" y="5265987"/>
            <a:ext cx="3182983" cy="658322"/>
          </a:xfrm>
          <a:prstGeom prst="rect">
            <a:avLst/>
          </a:prstGeom>
          <a:noFill/>
        </p:spPr>
        <p:txBody>
          <a:bodyPr wrap="square" rtlCol="0">
            <a:spAutoFit/>
          </a:bodyPr>
          <a:lstStyle/>
          <a:p>
            <a:pPr defTabSz="420395" fontAlgn="auto">
              <a:spcBef>
                <a:spcPts val="0"/>
              </a:spcBef>
              <a:spcAft>
                <a:spcPts val="0"/>
              </a:spcAft>
            </a:pPr>
            <a:r>
              <a:rPr lang="es-ES" sz="3678" b="1" dirty="0">
                <a:solidFill>
                  <a:srgbClr val="4472C4">
                    <a:lumMod val="60000"/>
                    <a:lumOff val="40000"/>
                    <a:alpha val="18734"/>
                  </a:srgbClr>
                </a:solidFill>
                <a:latin typeface="Calibri" panose="020F0502020204030204"/>
                <a:ea typeface="+mn-ea"/>
                <a:cs typeface="+mn-cs"/>
              </a:rPr>
              <a:t>PRELIMINARY</a:t>
            </a:r>
            <a:endParaRPr lang="en-ES" sz="3678" b="1" dirty="0">
              <a:solidFill>
                <a:srgbClr val="4472C4">
                  <a:lumMod val="60000"/>
                  <a:lumOff val="40000"/>
                  <a:alpha val="18734"/>
                </a:srgbClr>
              </a:solidFill>
              <a:latin typeface="Calibri" panose="020F0502020204030204"/>
              <a:ea typeface="+mn-ea"/>
              <a:cs typeface="+mn-cs"/>
            </a:endParaRPr>
          </a:p>
        </p:txBody>
      </p:sp>
      <p:pic>
        <p:nvPicPr>
          <p:cNvPr id="1026" name="Picture 2">
            <a:extLst>
              <a:ext uri="{FF2B5EF4-FFF2-40B4-BE49-F238E27FC236}">
                <a16:creationId xmlns:a16="http://schemas.microsoft.com/office/drawing/2014/main" id="{2BFDADD5-370A-08EE-2D79-953F3629941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6936" y="1780057"/>
            <a:ext cx="2143391" cy="160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5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164954"/>
            <a:ext cx="9144000" cy="1015481"/>
          </a:xfrm>
          <a:prstGeom prst="rect">
            <a:avLst/>
          </a:prstGeom>
          <a:solidFill>
            <a:srgbClr val="0033CC"/>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nchor="ctr"/>
          <a:lstStyle/>
          <a:p>
            <a:pPr algn="ctr" defTabSz="420395" fontAlgn="auto">
              <a:spcBef>
                <a:spcPts val="0"/>
              </a:spcBef>
              <a:spcAft>
                <a:spcPts val="0"/>
              </a:spcAft>
            </a:pPr>
            <a:r>
              <a:rPr lang="es-ES_tradnl" sz="3427" b="1" dirty="0">
                <a:solidFill>
                  <a:srgbClr val="FFFF00"/>
                </a:solidFill>
                <a:latin typeface="Calibri" panose="020F0502020204030204"/>
                <a:ea typeface="+mn-ea"/>
                <a:cs typeface="+mn-cs"/>
              </a:rPr>
              <a:t>Total </a:t>
            </a:r>
            <a:r>
              <a:rPr lang="es-ES_tradnl" sz="3427" b="1" dirty="0" err="1">
                <a:solidFill>
                  <a:srgbClr val="FFFF00"/>
                </a:solidFill>
                <a:latin typeface="Calibri" panose="020F0502020204030204"/>
                <a:ea typeface="+mn-ea"/>
                <a:cs typeface="+mn-cs"/>
              </a:rPr>
              <a:t>absorption</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spectroscopy</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studies</a:t>
            </a:r>
            <a:r>
              <a:rPr lang="es-ES_tradnl" sz="3427" b="1" dirty="0">
                <a:solidFill>
                  <a:srgbClr val="FFFF00"/>
                </a:solidFill>
                <a:latin typeface="Calibri" panose="020F0502020204030204"/>
                <a:ea typeface="+mn-ea"/>
                <a:cs typeface="+mn-cs"/>
              </a:rPr>
              <a:t> at </a:t>
            </a:r>
            <a:r>
              <a:rPr lang="es-ES_tradnl" sz="3427" b="1" dirty="0" smtClean="0">
                <a:solidFill>
                  <a:srgbClr val="FFFF00"/>
                </a:solidFill>
                <a:latin typeface="Calibri" panose="020F0502020204030204"/>
                <a:ea typeface="+mn-ea"/>
                <a:cs typeface="+mn-cs"/>
              </a:rPr>
              <a:t>RIKEN (</a:t>
            </a:r>
            <a:r>
              <a:rPr lang="es-ES_tradnl" sz="3427" b="1" dirty="0" err="1" smtClean="0">
                <a:solidFill>
                  <a:srgbClr val="FFFF00"/>
                </a:solidFill>
                <a:latin typeface="Calibri" panose="020F0502020204030204"/>
                <a:ea typeface="+mn-ea"/>
                <a:cs typeface="+mn-cs"/>
              </a:rPr>
              <a:t>A.Algora</a:t>
            </a:r>
            <a:r>
              <a:rPr lang="es-ES_tradnl" sz="3427" b="1" dirty="0" smtClean="0">
                <a:solidFill>
                  <a:srgbClr val="FFFF00"/>
                </a:solidFill>
                <a:latin typeface="Calibri" panose="020F0502020204030204"/>
                <a:ea typeface="+mn-ea"/>
                <a:cs typeface="+mn-cs"/>
              </a:rPr>
              <a:t>)</a:t>
            </a:r>
            <a:endParaRPr lang="es-ES_tradnl" sz="3427" b="1" dirty="0">
              <a:solidFill>
                <a:srgbClr val="FFFF00"/>
              </a:solidFill>
              <a:latin typeface="Calibri" panose="020F0502020204030204"/>
              <a:ea typeface="+mn-ea"/>
              <a:cs typeface="+mn-cs"/>
            </a:endParaRPr>
          </a:p>
        </p:txBody>
      </p:sp>
      <p:sp>
        <p:nvSpPr>
          <p:cNvPr id="4" name="CuadroTexto 3"/>
          <p:cNvSpPr txBox="1"/>
          <p:nvPr/>
        </p:nvSpPr>
        <p:spPr>
          <a:xfrm>
            <a:off x="6820565" y="3066329"/>
            <a:ext cx="435206" cy="355931"/>
          </a:xfrm>
          <a:prstGeom prst="rect">
            <a:avLst/>
          </a:prstGeom>
          <a:noFill/>
        </p:spPr>
        <p:txBody>
          <a:bodyPr wrap="square" rtlCol="0">
            <a:spAutoFit/>
          </a:bodyPr>
          <a:lstStyle/>
          <a:p>
            <a:pPr defTabSz="420395" fontAlgn="auto">
              <a:spcBef>
                <a:spcPts val="0"/>
              </a:spcBef>
              <a:spcAft>
                <a:spcPts val="0"/>
              </a:spcAft>
            </a:pPr>
            <a:endParaRPr lang="en-GB" sz="1713"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3F80DB6E-F166-674A-8BC4-BF588FB251B0}"/>
              </a:ext>
            </a:extLst>
          </p:cNvPr>
          <p:cNvSpPr txBox="1"/>
          <p:nvPr/>
        </p:nvSpPr>
        <p:spPr>
          <a:xfrm>
            <a:off x="247658" y="1290953"/>
            <a:ext cx="8648685" cy="2143536"/>
          </a:xfrm>
          <a:prstGeom prst="rect">
            <a:avLst/>
          </a:prstGeom>
          <a:noFill/>
        </p:spPr>
        <p:txBody>
          <a:bodyPr wrap="square" rtlCol="0">
            <a:spAutoFit/>
          </a:bodyPr>
          <a:lstStyle/>
          <a:p>
            <a:pPr defTabSz="420395" fontAlgn="auto">
              <a:spcBef>
                <a:spcPts val="0"/>
              </a:spcBef>
              <a:spcAft>
                <a:spcPts val="0"/>
              </a:spcAft>
            </a:pPr>
            <a:r>
              <a:rPr lang="en-ES" sz="2666" b="1" dirty="0">
                <a:solidFill>
                  <a:prstClr val="black"/>
                </a:solidFill>
                <a:latin typeface="Calibri" panose="020F0502020204030204"/>
                <a:ea typeface="+mn-ea"/>
                <a:cs typeface="+mn-cs"/>
              </a:rPr>
              <a:t>Main goal: </a:t>
            </a:r>
            <a:r>
              <a:rPr lang="en-ES" sz="2666" dirty="0">
                <a:solidFill>
                  <a:prstClr val="black"/>
                </a:solidFill>
                <a:latin typeface="Calibri" panose="020F0502020204030204"/>
                <a:ea typeface="+mn-ea"/>
                <a:cs typeface="+mn-cs"/>
              </a:rPr>
              <a:t>exploit the total absorption spectrometer DTAS</a:t>
            </a:r>
          </a:p>
          <a:p>
            <a:pPr defTabSz="420395" fontAlgn="auto">
              <a:spcBef>
                <a:spcPts val="0"/>
              </a:spcBef>
              <a:spcAft>
                <a:spcPts val="0"/>
              </a:spcAft>
            </a:pPr>
            <a:r>
              <a:rPr lang="en-GB" sz="2666" dirty="0">
                <a:solidFill>
                  <a:prstClr val="black"/>
                </a:solidFill>
                <a:latin typeface="Calibri" panose="020F0502020204030204"/>
                <a:ea typeface="+mn-ea"/>
                <a:cs typeface="+mn-cs"/>
              </a:rPr>
              <a:t>d</a:t>
            </a:r>
            <a:r>
              <a:rPr lang="en-ES" sz="2666" dirty="0">
                <a:solidFill>
                  <a:prstClr val="black"/>
                </a:solidFill>
                <a:latin typeface="Calibri" panose="020F0502020204030204"/>
                <a:ea typeface="+mn-ea"/>
                <a:cs typeface="+mn-cs"/>
              </a:rPr>
              <a:t>eveloped by the Gamma and Neutron Spectroscopy Group</a:t>
            </a:r>
          </a:p>
          <a:p>
            <a:pPr defTabSz="420395" fontAlgn="auto">
              <a:spcBef>
                <a:spcPts val="0"/>
              </a:spcBef>
              <a:spcAft>
                <a:spcPts val="0"/>
              </a:spcAft>
            </a:pPr>
            <a:r>
              <a:rPr lang="en-GB" sz="2666" dirty="0">
                <a:solidFill>
                  <a:prstClr val="black"/>
                </a:solidFill>
                <a:latin typeface="Calibri" panose="020F0502020204030204"/>
                <a:ea typeface="+mn-ea"/>
                <a:cs typeface="+mn-cs"/>
              </a:rPr>
              <a:t>at RIKEN</a:t>
            </a:r>
            <a:r>
              <a:rPr lang="en-ES" sz="2666" dirty="0">
                <a:solidFill>
                  <a:prstClr val="black"/>
                </a:solidFill>
                <a:latin typeface="Calibri" panose="020F0502020204030204"/>
                <a:ea typeface="+mn-ea"/>
                <a:cs typeface="+mn-cs"/>
              </a:rPr>
              <a:t> in the study of very exotic nuclei. </a:t>
            </a:r>
          </a:p>
          <a:p>
            <a:pPr defTabSz="420395" fontAlgn="auto">
              <a:spcBef>
                <a:spcPts val="0"/>
              </a:spcBef>
              <a:spcAft>
                <a:spcPts val="0"/>
              </a:spcAft>
            </a:pPr>
            <a:r>
              <a:rPr lang="en-ES" sz="2666" dirty="0">
                <a:solidFill>
                  <a:prstClr val="black"/>
                </a:solidFill>
                <a:latin typeface="Calibri" panose="020F0502020204030204"/>
                <a:ea typeface="+mn-ea"/>
                <a:cs typeface="+mn-cs"/>
              </a:rPr>
              <a:t>Three approved DTAS experiments with nuclear structure and astrophysics goals </a:t>
            </a:r>
          </a:p>
        </p:txBody>
      </p:sp>
      <p:pic>
        <p:nvPicPr>
          <p:cNvPr id="2" name="Imagen 1" descr="Screen Shot 2019-08-03 at 04.08.03.png">
            <a:extLst>
              <a:ext uri="{FF2B5EF4-FFF2-40B4-BE49-F238E27FC236}">
                <a16:creationId xmlns:a16="http://schemas.microsoft.com/office/drawing/2014/main" id="{9A53D465-288E-329B-CBE9-93E182A1EE3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89610" y="3427112"/>
            <a:ext cx="5550797" cy="3045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6" descr="Screen Shot 2016-11-04 at 13.18.25.png">
            <a:extLst>
              <a:ext uri="{FF2B5EF4-FFF2-40B4-BE49-F238E27FC236}">
                <a16:creationId xmlns:a16="http://schemas.microsoft.com/office/drawing/2014/main" id="{C8F19B11-3A87-2431-0C07-8A23D873FFDC}"/>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044" y="3989339"/>
            <a:ext cx="3191567" cy="246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032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164954"/>
            <a:ext cx="9144000" cy="1015481"/>
          </a:xfrm>
          <a:prstGeom prst="rect">
            <a:avLst/>
          </a:prstGeom>
          <a:solidFill>
            <a:srgbClr val="0033CC"/>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anchor="ctr"/>
          <a:lstStyle/>
          <a:p>
            <a:pPr algn="ctr" defTabSz="420395" fontAlgn="auto">
              <a:spcBef>
                <a:spcPts val="0"/>
              </a:spcBef>
              <a:spcAft>
                <a:spcPts val="0"/>
              </a:spcAft>
            </a:pPr>
            <a:r>
              <a:rPr lang="es-ES_tradnl" sz="3427" b="1" dirty="0" err="1">
                <a:solidFill>
                  <a:srgbClr val="FFFF00"/>
                </a:solidFill>
                <a:latin typeface="Calibri" panose="020F0502020204030204"/>
                <a:ea typeface="+mn-ea"/>
                <a:cs typeface="+mn-cs"/>
              </a:rPr>
              <a:t>Approved</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proposals</a:t>
            </a:r>
            <a:r>
              <a:rPr lang="es-ES_tradnl" sz="3427" b="1" dirty="0">
                <a:solidFill>
                  <a:srgbClr val="FFFF00"/>
                </a:solidFill>
                <a:latin typeface="Calibri" panose="020F0502020204030204"/>
                <a:ea typeface="+mn-ea"/>
                <a:cs typeface="+mn-cs"/>
              </a:rPr>
              <a:t> led </a:t>
            </a:r>
            <a:r>
              <a:rPr lang="es-ES_tradnl" sz="3427" b="1" dirty="0" err="1">
                <a:solidFill>
                  <a:srgbClr val="FFFF00"/>
                </a:solidFill>
                <a:latin typeface="Calibri" panose="020F0502020204030204"/>
                <a:ea typeface="+mn-ea"/>
                <a:cs typeface="+mn-cs"/>
              </a:rPr>
              <a:t>by</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the</a:t>
            </a:r>
            <a:r>
              <a:rPr lang="es-ES_tradnl" sz="3427" b="1" dirty="0">
                <a:solidFill>
                  <a:srgbClr val="FFFF00"/>
                </a:solidFill>
                <a:latin typeface="Calibri" panose="020F0502020204030204"/>
                <a:ea typeface="+mn-ea"/>
                <a:cs typeface="+mn-cs"/>
              </a:rPr>
              <a:t> </a:t>
            </a:r>
          </a:p>
          <a:p>
            <a:pPr algn="ctr" defTabSz="420395" fontAlgn="auto">
              <a:spcBef>
                <a:spcPts val="0"/>
              </a:spcBef>
              <a:spcAft>
                <a:spcPts val="0"/>
              </a:spcAft>
            </a:pPr>
            <a:r>
              <a:rPr lang="es-ES_tradnl" sz="3427" b="1" dirty="0">
                <a:solidFill>
                  <a:srgbClr val="FFFF00"/>
                </a:solidFill>
                <a:latin typeface="Calibri" panose="020F0502020204030204"/>
                <a:ea typeface="+mn-ea"/>
                <a:cs typeface="+mn-cs"/>
              </a:rPr>
              <a:t>Gamma and </a:t>
            </a:r>
            <a:r>
              <a:rPr lang="es-ES_tradnl" sz="3427" b="1" dirty="0" err="1">
                <a:solidFill>
                  <a:srgbClr val="FFFF00"/>
                </a:solidFill>
                <a:latin typeface="Calibri" panose="020F0502020204030204"/>
                <a:ea typeface="+mn-ea"/>
                <a:cs typeface="+mn-cs"/>
              </a:rPr>
              <a:t>Neutron</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Spectroscopy</a:t>
            </a:r>
            <a:r>
              <a:rPr lang="es-ES_tradnl" sz="3427" b="1" dirty="0">
                <a:solidFill>
                  <a:srgbClr val="FFFF00"/>
                </a:solidFill>
                <a:latin typeface="Calibri" panose="020F0502020204030204"/>
                <a:ea typeface="+mn-ea"/>
                <a:cs typeface="+mn-cs"/>
              </a:rPr>
              <a:t> </a:t>
            </a:r>
            <a:r>
              <a:rPr lang="es-ES_tradnl" sz="3427" b="1" dirty="0" err="1">
                <a:solidFill>
                  <a:srgbClr val="FFFF00"/>
                </a:solidFill>
                <a:latin typeface="Calibri" panose="020F0502020204030204"/>
                <a:ea typeface="+mn-ea"/>
                <a:cs typeface="+mn-cs"/>
              </a:rPr>
              <a:t>Group</a:t>
            </a:r>
            <a:endParaRPr lang="es-ES_tradnl" sz="3427" b="1" dirty="0">
              <a:solidFill>
                <a:srgbClr val="FFFF00"/>
              </a:solidFill>
              <a:latin typeface="Calibri" panose="020F0502020204030204"/>
              <a:ea typeface="+mn-ea"/>
              <a:cs typeface="+mn-cs"/>
            </a:endParaRPr>
          </a:p>
        </p:txBody>
      </p:sp>
      <p:sp>
        <p:nvSpPr>
          <p:cNvPr id="4" name="CuadroTexto 3"/>
          <p:cNvSpPr txBox="1"/>
          <p:nvPr/>
        </p:nvSpPr>
        <p:spPr>
          <a:xfrm>
            <a:off x="6820565" y="3066329"/>
            <a:ext cx="435206" cy="355931"/>
          </a:xfrm>
          <a:prstGeom prst="rect">
            <a:avLst/>
          </a:prstGeom>
          <a:noFill/>
        </p:spPr>
        <p:txBody>
          <a:bodyPr wrap="square" rtlCol="0">
            <a:spAutoFit/>
          </a:bodyPr>
          <a:lstStyle/>
          <a:p>
            <a:pPr defTabSz="420395" fontAlgn="auto">
              <a:spcBef>
                <a:spcPts val="0"/>
              </a:spcBef>
              <a:spcAft>
                <a:spcPts val="0"/>
              </a:spcAft>
            </a:pPr>
            <a:endParaRPr lang="en-GB" sz="1713"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3F80DB6E-F166-674A-8BC4-BF588FB251B0}"/>
              </a:ext>
            </a:extLst>
          </p:cNvPr>
          <p:cNvSpPr txBox="1"/>
          <p:nvPr/>
        </p:nvSpPr>
        <p:spPr>
          <a:xfrm>
            <a:off x="164702" y="1267597"/>
            <a:ext cx="8814596" cy="2715552"/>
          </a:xfrm>
          <a:prstGeom prst="rect">
            <a:avLst/>
          </a:prstGeom>
          <a:noFill/>
        </p:spPr>
        <p:txBody>
          <a:bodyPr wrap="square" rtlCol="0">
            <a:spAutoFit/>
          </a:bodyPr>
          <a:lstStyle/>
          <a:p>
            <a:pPr defTabSz="420395" fontAlgn="auto">
              <a:lnSpc>
                <a:spcPct val="107000"/>
              </a:lnSpc>
              <a:spcBef>
                <a:spcPts val="0"/>
              </a:spcBef>
              <a:spcAft>
                <a:spcPts val="517"/>
              </a:spcAft>
            </a:pPr>
            <a:r>
              <a:rPr lang="en-GB" sz="2575" b="1" dirty="0">
                <a:solidFill>
                  <a:prstClr val="black"/>
                </a:solidFill>
                <a:latin typeface="Arial" panose="020B0604020202020204" pitchFamily="34" charset="0"/>
                <a:ea typeface="Calibri" panose="020F0502020204030204" pitchFamily="34" charset="0"/>
                <a:cs typeface="Arial" panose="020B0604020202020204" pitchFamily="34" charset="0"/>
              </a:rPr>
              <a:t>NP2112-RIBF210</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 – Study of the beta decay of 100Sn with a total absorption spectrometer (TAS). Spokespersons: </a:t>
            </a:r>
            <a:r>
              <a:rPr lang="en-GB" sz="2575" dirty="0" err="1">
                <a:solidFill>
                  <a:prstClr val="black"/>
                </a:solidFill>
                <a:latin typeface="Arial" panose="020B0604020202020204" pitchFamily="34" charset="0"/>
                <a:ea typeface="Calibri" panose="020F0502020204030204" pitchFamily="34" charset="0"/>
                <a:cs typeface="Arial" panose="020B0604020202020204" pitchFamily="34" charset="0"/>
              </a:rPr>
              <a:t>Algora</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 Rubio, Nishimura)</a:t>
            </a:r>
          </a:p>
          <a:p>
            <a:pPr defTabSz="420395" fontAlgn="auto">
              <a:lnSpc>
                <a:spcPct val="107000"/>
              </a:lnSpc>
              <a:spcBef>
                <a:spcPts val="0"/>
              </a:spcBef>
              <a:spcAft>
                <a:spcPts val="517"/>
              </a:spcAft>
            </a:pPr>
            <a:r>
              <a:rPr lang="en-GB" sz="2575" b="1" dirty="0">
                <a:solidFill>
                  <a:prstClr val="black"/>
                </a:solidFill>
                <a:latin typeface="Arial" panose="020B0604020202020204" pitchFamily="34" charset="0"/>
                <a:ea typeface="Calibri" panose="020F0502020204030204" pitchFamily="34" charset="0"/>
                <a:cs typeface="Arial" panose="020B0604020202020204" pitchFamily="34" charset="0"/>
              </a:rPr>
              <a:t>Main goal: </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fix the energy of the 1+ state populated in the decay of 100Sn, determine the beta strength of the decay of 100Sn, improve the knowledge of the quenching of </a:t>
            </a:r>
            <a:r>
              <a:rPr lang="en-GB" sz="2575" dirty="0" err="1">
                <a:solidFill>
                  <a:prstClr val="black"/>
                </a:solidFill>
                <a:latin typeface="Arial" panose="020B0604020202020204" pitchFamily="34" charset="0"/>
                <a:ea typeface="Calibri" panose="020F0502020204030204" pitchFamily="34" charset="0"/>
                <a:cs typeface="Arial" panose="020B0604020202020204" pitchFamily="34" charset="0"/>
              </a:rPr>
              <a:t>gA</a:t>
            </a:r>
            <a:r>
              <a:rPr lang="en-ES" sz="2666" dirty="0">
                <a:solidFill>
                  <a:prstClr val="black"/>
                </a:solidFill>
                <a:latin typeface="Calibri" panose="020F0502020204030204"/>
                <a:ea typeface="+mn-ea"/>
                <a:cs typeface="+mn-cs"/>
              </a:rPr>
              <a:t> </a:t>
            </a:r>
          </a:p>
        </p:txBody>
      </p:sp>
      <p:sp>
        <p:nvSpPr>
          <p:cNvPr id="12" name="TextBox 11">
            <a:extLst>
              <a:ext uri="{FF2B5EF4-FFF2-40B4-BE49-F238E27FC236}">
                <a16:creationId xmlns:a16="http://schemas.microsoft.com/office/drawing/2014/main" id="{3F80DB6E-F166-674A-8BC4-BF588FB251B0}"/>
              </a:ext>
            </a:extLst>
          </p:cNvPr>
          <p:cNvSpPr txBox="1"/>
          <p:nvPr/>
        </p:nvSpPr>
        <p:spPr>
          <a:xfrm>
            <a:off x="164702" y="4070452"/>
            <a:ext cx="8814596" cy="2700611"/>
          </a:xfrm>
          <a:prstGeom prst="rect">
            <a:avLst/>
          </a:prstGeom>
          <a:noFill/>
        </p:spPr>
        <p:txBody>
          <a:bodyPr wrap="square" rtlCol="0">
            <a:spAutoFit/>
          </a:bodyPr>
          <a:lstStyle/>
          <a:p>
            <a:pPr defTabSz="420395" fontAlgn="auto">
              <a:lnSpc>
                <a:spcPct val="107000"/>
              </a:lnSpc>
              <a:spcBef>
                <a:spcPts val="0"/>
              </a:spcBef>
              <a:spcAft>
                <a:spcPts val="517"/>
              </a:spcAft>
            </a:pPr>
            <a:r>
              <a:rPr lang="en-GB" sz="2575" b="1" dirty="0">
                <a:solidFill>
                  <a:prstClr val="black"/>
                </a:solidFill>
                <a:latin typeface="Arial" panose="020B0604020202020204" pitchFamily="34" charset="0"/>
                <a:ea typeface="Calibri" panose="020F0502020204030204" pitchFamily="34" charset="0"/>
                <a:cs typeface="Arial" panose="020B0604020202020204" pitchFamily="34" charset="0"/>
              </a:rPr>
              <a:t>NP212-RIBF217</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 - Beta-strength function and nuclear deformation of exotic rare-earth isotopes  (</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152,154</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Ce,</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155-158</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Pr,</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156,158,160</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Nd,</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159-162</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Pm,</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162-164</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Sm,</a:t>
            </a:r>
            <a:r>
              <a:rPr lang="en-GB" sz="2575" baseline="30000" dirty="0">
                <a:solidFill>
                  <a:prstClr val="black"/>
                </a:solidFill>
                <a:latin typeface="Arial" panose="020B0604020202020204" pitchFamily="34" charset="0"/>
                <a:ea typeface="Calibri" panose="020F0502020204030204" pitchFamily="34" charset="0"/>
                <a:cs typeface="Arial" panose="020B0604020202020204" pitchFamily="34" charset="0"/>
              </a:rPr>
              <a:t>165,166</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Eu). Spokespersons: Kiss, </a:t>
            </a:r>
            <a:r>
              <a:rPr lang="en-GB" sz="2575" dirty="0" err="1">
                <a:solidFill>
                  <a:prstClr val="black"/>
                </a:solidFill>
                <a:latin typeface="Arial" panose="020B0604020202020204" pitchFamily="34" charset="0"/>
                <a:ea typeface="Calibri" panose="020F0502020204030204" pitchFamily="34" charset="0"/>
                <a:cs typeface="Arial" panose="020B0604020202020204" pitchFamily="34" charset="0"/>
              </a:rPr>
              <a:t>Algora</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 Davidson</a:t>
            </a:r>
          </a:p>
          <a:p>
            <a:pPr defTabSz="420395" fontAlgn="auto">
              <a:lnSpc>
                <a:spcPct val="107000"/>
              </a:lnSpc>
              <a:spcBef>
                <a:spcPts val="0"/>
              </a:spcBef>
              <a:spcAft>
                <a:spcPts val="517"/>
              </a:spcAft>
            </a:pPr>
            <a:r>
              <a:rPr lang="en-GB" sz="2575" b="1" dirty="0">
                <a:solidFill>
                  <a:prstClr val="black"/>
                </a:solidFill>
                <a:latin typeface="Arial" panose="020B0604020202020204" pitchFamily="34" charset="0"/>
                <a:ea typeface="Calibri" panose="020F0502020204030204" pitchFamily="34" charset="0"/>
                <a:cs typeface="Arial" panose="020B0604020202020204" pitchFamily="34" charset="0"/>
              </a:rPr>
              <a:t>Main goal:</a:t>
            </a:r>
            <a:r>
              <a:rPr lang="en-GB" sz="2575" dirty="0">
                <a:solidFill>
                  <a:prstClr val="black"/>
                </a:solidFill>
                <a:latin typeface="Arial" panose="020B0604020202020204" pitchFamily="34" charset="0"/>
                <a:ea typeface="Calibri" panose="020F0502020204030204" pitchFamily="34" charset="0"/>
                <a:cs typeface="Arial" panose="020B0604020202020204" pitchFamily="34" charset="0"/>
              </a:rPr>
              <a:t> study the beta decay of important decays for the r-process in this region of particular </a:t>
            </a:r>
            <a:r>
              <a:rPr lang="en-GB" sz="2575" dirty="0" smtClean="0">
                <a:solidFill>
                  <a:prstClr val="black"/>
                </a:solidFill>
                <a:latin typeface="Arial" panose="020B0604020202020204" pitchFamily="34" charset="0"/>
                <a:ea typeface="Calibri" panose="020F0502020204030204" pitchFamily="34" charset="0"/>
                <a:cs typeface="Arial" panose="020B0604020202020204" pitchFamily="34" charset="0"/>
              </a:rPr>
              <a:t>interest</a:t>
            </a:r>
            <a:endParaRPr lang="en-GB" sz="2575"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0605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116632"/>
            <a:ext cx="9144000" cy="1015481"/>
          </a:xfrm>
          <a:prstGeom prst="rect">
            <a:avLst/>
          </a:prstGeom>
          <a:solidFill>
            <a:srgbClr val="0033CC"/>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nchor="ctr"/>
          <a:lstStyle/>
          <a:p>
            <a:pPr algn="ctr" defTabSz="420395" fontAlgn="auto">
              <a:spcBef>
                <a:spcPts val="0"/>
              </a:spcBef>
              <a:spcAft>
                <a:spcPts val="0"/>
              </a:spcAft>
            </a:pPr>
            <a:r>
              <a:rPr lang="es-ES_tradnl" sz="3427" b="1" dirty="0">
                <a:solidFill>
                  <a:srgbClr val="FFFF00"/>
                </a:solidFill>
                <a:latin typeface="Calibri" panose="020F0502020204030204"/>
                <a:ea typeface="+mn-ea"/>
                <a:cs typeface="+mn-cs"/>
              </a:rPr>
              <a:t>Nuclear </a:t>
            </a:r>
            <a:r>
              <a:rPr lang="es-ES_tradnl" sz="3427" b="1" dirty="0" err="1">
                <a:solidFill>
                  <a:srgbClr val="FFFF00"/>
                </a:solidFill>
                <a:latin typeface="Calibri" panose="020F0502020204030204"/>
                <a:ea typeface="+mn-ea"/>
                <a:cs typeface="+mn-cs"/>
              </a:rPr>
              <a:t>structure</a:t>
            </a:r>
            <a:r>
              <a:rPr lang="es-ES_tradnl" sz="3427" b="1" dirty="0">
                <a:solidFill>
                  <a:srgbClr val="FFFF00"/>
                </a:solidFill>
                <a:latin typeface="Calibri" panose="020F0502020204030204"/>
                <a:ea typeface="+mn-ea"/>
                <a:cs typeface="+mn-cs"/>
              </a:rPr>
              <a:t> </a:t>
            </a:r>
            <a:r>
              <a:rPr lang="es-ES_tradnl" sz="3427" b="1" dirty="0" smtClean="0">
                <a:solidFill>
                  <a:srgbClr val="FFFF00"/>
                </a:solidFill>
                <a:latin typeface="Calibri" panose="020F0502020204030204"/>
                <a:ea typeface="+mn-ea"/>
                <a:cs typeface="+mn-cs"/>
              </a:rPr>
              <a:t>and </a:t>
            </a:r>
            <a:r>
              <a:rPr lang="es-ES_tradnl" sz="3427" b="1" dirty="0" err="1" smtClean="0">
                <a:solidFill>
                  <a:srgbClr val="FFFF00"/>
                </a:solidFill>
                <a:latin typeface="Calibri" panose="020F0502020204030204"/>
                <a:ea typeface="+mn-ea"/>
                <a:cs typeface="+mn-cs"/>
              </a:rPr>
              <a:t>nucleosynthesis</a:t>
            </a:r>
            <a:r>
              <a:rPr lang="es-ES_tradnl" sz="3427" b="1" dirty="0" smtClean="0">
                <a:solidFill>
                  <a:srgbClr val="FFFF00"/>
                </a:solidFill>
                <a:latin typeface="Calibri" panose="020F0502020204030204"/>
                <a:ea typeface="+mn-ea"/>
                <a:cs typeface="+mn-cs"/>
              </a:rPr>
              <a:t> in N~126 at RIBF and FAIR </a:t>
            </a:r>
            <a:r>
              <a:rPr lang="es-ES_tradnl" sz="3200" b="1" dirty="0" smtClean="0">
                <a:solidFill>
                  <a:srgbClr val="FFFF00"/>
                </a:solidFill>
                <a:latin typeface="Calibri" panose="020F0502020204030204"/>
                <a:ea typeface="+mn-ea"/>
                <a:cs typeface="+mn-cs"/>
              </a:rPr>
              <a:t>(</a:t>
            </a:r>
            <a:r>
              <a:rPr lang="es-ES_tradnl" sz="3200" b="1" dirty="0" err="1" smtClean="0">
                <a:solidFill>
                  <a:srgbClr val="FFFF00"/>
                </a:solidFill>
                <a:latin typeface="Calibri" panose="020F0502020204030204"/>
                <a:ea typeface="+mn-ea"/>
                <a:cs typeface="+mn-cs"/>
              </a:rPr>
              <a:t>A.I.Morales</a:t>
            </a:r>
            <a:r>
              <a:rPr lang="es-ES_tradnl" sz="3200" b="1" dirty="0" smtClean="0">
                <a:solidFill>
                  <a:srgbClr val="FFFF00"/>
                </a:solidFill>
                <a:latin typeface="Calibri" panose="020F0502020204030204"/>
                <a:ea typeface="+mn-ea"/>
                <a:cs typeface="+mn-cs"/>
              </a:rPr>
              <a:t>)</a:t>
            </a:r>
            <a:endParaRPr lang="es-ES_tradnl" sz="3427" b="1" dirty="0">
              <a:solidFill>
                <a:srgbClr val="FFFF00"/>
              </a:solidFill>
              <a:latin typeface="Calibri" panose="020F0502020204030204"/>
              <a:ea typeface="+mn-ea"/>
              <a:cs typeface="+mn-cs"/>
            </a:endParaRPr>
          </a:p>
        </p:txBody>
      </p:sp>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l="5063"/>
          <a:stretch/>
        </p:blipFill>
        <p:spPr>
          <a:xfrm>
            <a:off x="35496" y="1132113"/>
            <a:ext cx="9108504" cy="5393231"/>
          </a:xfrm>
          <a:prstGeom prst="rect">
            <a:avLst/>
          </a:prstGeom>
        </p:spPr>
      </p:pic>
    </p:spTree>
    <p:extLst>
      <p:ext uri="{BB962C8B-B14F-4D97-AF65-F5344CB8AC3E}">
        <p14:creationId xmlns:p14="http://schemas.microsoft.com/office/powerpoint/2010/main" val="4088459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116632"/>
            <a:ext cx="9144000" cy="1015481"/>
          </a:xfrm>
          <a:prstGeom prst="rect">
            <a:avLst/>
          </a:prstGeom>
          <a:solidFill>
            <a:srgbClr val="0033CC"/>
          </a:solidFill>
          <a:ln>
            <a:noFill/>
          </a:ln>
          <a:extLst>
            <a:ext uri="{91240B29-F687-4f45-9708-019B960494DF}">
              <a14:hiddenLine xmlns:a14="http://schemas.microsoft.com/office/drawing/2010/main" xmlns="" w="19050">
                <a:solidFill>
                  <a:srgbClr val="000000"/>
                </a:solidFill>
                <a:miter lim="800000"/>
                <a:headEnd/>
                <a:tailEnd/>
              </a14:hiddenLine>
            </a:ext>
          </a:extLst>
        </p:spPr>
        <p:txBody>
          <a:bodyPr anchor="ctr"/>
          <a:lstStyle/>
          <a:p>
            <a:pPr algn="ctr" defTabSz="420395" fontAlgn="auto">
              <a:spcBef>
                <a:spcPts val="0"/>
              </a:spcBef>
              <a:spcAft>
                <a:spcPts val="0"/>
              </a:spcAft>
            </a:pPr>
            <a:r>
              <a:rPr lang="es-ES_tradnl" sz="3427" b="1" dirty="0">
                <a:solidFill>
                  <a:srgbClr val="FFFF00"/>
                </a:solidFill>
                <a:latin typeface="Calibri" panose="020F0502020204030204"/>
                <a:ea typeface="+mn-ea"/>
                <a:cs typeface="+mn-cs"/>
              </a:rPr>
              <a:t>Beta </a:t>
            </a:r>
            <a:r>
              <a:rPr lang="es-ES_tradnl" sz="3427" b="1" dirty="0" err="1" smtClean="0">
                <a:solidFill>
                  <a:srgbClr val="FFFF00"/>
                </a:solidFill>
                <a:latin typeface="Calibri" panose="020F0502020204030204"/>
                <a:ea typeface="+mn-ea"/>
                <a:cs typeface="+mn-cs"/>
              </a:rPr>
              <a:t>decay</a:t>
            </a:r>
            <a:r>
              <a:rPr lang="es-ES_tradnl" sz="3427" b="1" dirty="0" smtClean="0">
                <a:solidFill>
                  <a:srgbClr val="FFFF00"/>
                </a:solidFill>
                <a:latin typeface="Calibri" panose="020F0502020204030204"/>
                <a:ea typeface="+mn-ea"/>
                <a:cs typeface="+mn-cs"/>
              </a:rPr>
              <a:t> </a:t>
            </a:r>
            <a:r>
              <a:rPr lang="es-ES_tradnl" sz="3427" b="1" dirty="0">
                <a:solidFill>
                  <a:srgbClr val="FFFF00"/>
                </a:solidFill>
                <a:latin typeface="Calibri" panose="020F0502020204030204"/>
                <a:ea typeface="+mn-ea"/>
                <a:cs typeface="+mn-cs"/>
              </a:rPr>
              <a:t>as a fundamental </a:t>
            </a:r>
            <a:r>
              <a:rPr lang="es-ES_tradnl" sz="3427" b="1" dirty="0" err="1">
                <a:solidFill>
                  <a:srgbClr val="FFFF00"/>
                </a:solidFill>
                <a:latin typeface="Calibri" panose="020F0502020204030204"/>
                <a:ea typeface="+mn-ea"/>
                <a:cs typeface="+mn-cs"/>
              </a:rPr>
              <a:t>physics</a:t>
            </a:r>
            <a:r>
              <a:rPr lang="es-ES_tradnl" sz="3427" b="1" dirty="0">
                <a:solidFill>
                  <a:srgbClr val="FFFF00"/>
                </a:solidFill>
                <a:latin typeface="Calibri" panose="020F0502020204030204"/>
                <a:ea typeface="+mn-ea"/>
                <a:cs typeface="+mn-cs"/>
              </a:rPr>
              <a:t> </a:t>
            </a:r>
            <a:r>
              <a:rPr lang="es-ES_tradnl" sz="3427" b="1" dirty="0" err="1" smtClean="0">
                <a:solidFill>
                  <a:srgbClr val="FFFF00"/>
                </a:solidFill>
                <a:latin typeface="Calibri" panose="020F0502020204030204"/>
                <a:ea typeface="+mn-ea"/>
                <a:cs typeface="+mn-cs"/>
              </a:rPr>
              <a:t>probe</a:t>
            </a:r>
            <a:endParaRPr lang="es-ES_tradnl" sz="3427" b="1" dirty="0" smtClean="0">
              <a:solidFill>
                <a:srgbClr val="FFFF00"/>
              </a:solidFill>
              <a:latin typeface="Calibri" panose="020F0502020204030204"/>
              <a:ea typeface="+mn-ea"/>
              <a:cs typeface="+mn-cs"/>
            </a:endParaRPr>
          </a:p>
          <a:p>
            <a:pPr algn="ctr" defTabSz="420395" fontAlgn="auto">
              <a:spcBef>
                <a:spcPts val="0"/>
              </a:spcBef>
              <a:spcAft>
                <a:spcPts val="0"/>
              </a:spcAft>
            </a:pPr>
            <a:r>
              <a:rPr lang="es-ES_tradnl" sz="3200" b="1" dirty="0" smtClean="0">
                <a:solidFill>
                  <a:srgbClr val="FFFF00"/>
                </a:solidFill>
                <a:latin typeface="Calibri" panose="020F0502020204030204"/>
                <a:ea typeface="+mn-ea"/>
                <a:cs typeface="+mn-cs"/>
              </a:rPr>
              <a:t>(</a:t>
            </a:r>
            <a:r>
              <a:rPr lang="es-ES_tradnl" sz="3200" b="1" dirty="0" err="1" smtClean="0">
                <a:solidFill>
                  <a:srgbClr val="FFFF00"/>
                </a:solidFill>
                <a:latin typeface="Calibri" panose="020F0502020204030204"/>
                <a:ea typeface="+mn-ea"/>
                <a:cs typeface="+mn-cs"/>
              </a:rPr>
              <a:t>M.Gonzalez</a:t>
            </a:r>
            <a:r>
              <a:rPr lang="es-ES_tradnl" sz="3200" b="1" dirty="0" smtClean="0">
                <a:solidFill>
                  <a:srgbClr val="FFFF00"/>
                </a:solidFill>
                <a:latin typeface="Calibri" panose="020F0502020204030204"/>
                <a:ea typeface="+mn-ea"/>
                <a:cs typeface="+mn-cs"/>
              </a:rPr>
              <a:t>)</a:t>
            </a:r>
            <a:endParaRPr lang="es-ES_tradnl" sz="3200" b="1" dirty="0">
              <a:solidFill>
                <a:srgbClr val="FFFF00"/>
              </a:solidFill>
              <a:latin typeface="Calibri" panose="020F0502020204030204"/>
              <a:ea typeface="+mn-ea"/>
              <a:cs typeface="+mn-cs"/>
            </a:endParaRPr>
          </a:p>
        </p:txBody>
      </p:sp>
      <p:sp>
        <p:nvSpPr>
          <p:cNvPr id="4" name="CuadroTexto 3"/>
          <p:cNvSpPr txBox="1"/>
          <p:nvPr/>
        </p:nvSpPr>
        <p:spPr>
          <a:xfrm>
            <a:off x="6820565" y="3066329"/>
            <a:ext cx="435206" cy="355931"/>
          </a:xfrm>
          <a:prstGeom prst="rect">
            <a:avLst/>
          </a:prstGeom>
          <a:noFill/>
        </p:spPr>
        <p:txBody>
          <a:bodyPr wrap="square" rtlCol="0">
            <a:spAutoFit/>
          </a:bodyPr>
          <a:lstStyle/>
          <a:p>
            <a:pPr defTabSz="420395" fontAlgn="auto">
              <a:spcBef>
                <a:spcPts val="0"/>
              </a:spcBef>
              <a:spcAft>
                <a:spcPts val="0"/>
              </a:spcAft>
            </a:pPr>
            <a:endParaRPr lang="en-GB" sz="1713"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3F80DB6E-F166-674A-8BC4-BF588FB251B0}"/>
              </a:ext>
            </a:extLst>
          </p:cNvPr>
          <p:cNvSpPr txBox="1"/>
          <p:nvPr/>
        </p:nvSpPr>
        <p:spPr>
          <a:xfrm>
            <a:off x="612097" y="1380650"/>
            <a:ext cx="8021052" cy="2384692"/>
          </a:xfrm>
          <a:prstGeom prst="rect">
            <a:avLst/>
          </a:prstGeom>
          <a:noFill/>
        </p:spPr>
        <p:txBody>
          <a:bodyPr wrap="square" rtlCol="0">
            <a:spAutoFit/>
          </a:bodyPr>
          <a:lstStyle/>
          <a:p>
            <a:pPr marL="435193" indent="-435193" defTabSz="420395" fontAlgn="auto">
              <a:spcBef>
                <a:spcPts val="0"/>
              </a:spcBef>
              <a:spcAft>
                <a:spcPts val="0"/>
              </a:spcAft>
              <a:buFont typeface="Arial" panose="020B0604020202020204" pitchFamily="34" charset="0"/>
              <a:buChar char="•"/>
            </a:pPr>
            <a:r>
              <a:rPr lang="en-US" sz="1839" dirty="0">
                <a:solidFill>
                  <a:prstClr val="black"/>
                </a:solidFill>
                <a:latin typeface="Calibri" panose="020F0502020204030204"/>
                <a:ea typeface="+mn-ea"/>
                <a:cs typeface="+mn-cs"/>
              </a:rPr>
              <a:t>Main research lines:</a:t>
            </a:r>
            <a:br>
              <a:rPr lang="en-US" sz="1839" dirty="0">
                <a:solidFill>
                  <a:prstClr val="black"/>
                </a:solidFill>
                <a:latin typeface="Calibri" panose="020F0502020204030204"/>
                <a:ea typeface="+mn-ea"/>
                <a:cs typeface="+mn-cs"/>
              </a:rPr>
            </a:br>
            <a:endParaRPr lang="en-US" sz="920" dirty="0">
              <a:solidFill>
                <a:prstClr val="black"/>
              </a:solidFill>
              <a:latin typeface="Calibri" panose="020F0502020204030204"/>
              <a:ea typeface="+mn-ea"/>
              <a:cs typeface="+mn-cs"/>
            </a:endParaRPr>
          </a:p>
          <a:p>
            <a:pPr marL="855588" lvl="1" indent="-435193" defTabSz="420395" fontAlgn="auto">
              <a:spcBef>
                <a:spcPts val="0"/>
              </a:spcBef>
              <a:spcAft>
                <a:spcPts val="0"/>
              </a:spcAft>
              <a:buFont typeface="Arial" panose="020B0604020202020204" pitchFamily="34" charset="0"/>
              <a:buChar char="•"/>
            </a:pPr>
            <a:r>
              <a:rPr lang="en-US" sz="1655" dirty="0">
                <a:solidFill>
                  <a:prstClr val="black"/>
                </a:solidFill>
                <a:latin typeface="Calibri" panose="020F0502020204030204"/>
                <a:ea typeface="+mn-ea"/>
                <a:cs typeface="+mn-cs"/>
              </a:rPr>
              <a:t>Analysis of precision measurements in beta decays as probes of nuclear, hadronic and particle physics.</a:t>
            </a:r>
          </a:p>
          <a:p>
            <a:pPr marL="855588" lvl="1" indent="-435193" defTabSz="420395" fontAlgn="auto">
              <a:spcBef>
                <a:spcPts val="0"/>
              </a:spcBef>
              <a:spcAft>
                <a:spcPts val="0"/>
              </a:spcAft>
              <a:buFont typeface="Arial" panose="020B0604020202020204" pitchFamily="34" charset="0"/>
              <a:buChar char="•"/>
            </a:pPr>
            <a:r>
              <a:rPr lang="en-US" sz="1655" dirty="0">
                <a:solidFill>
                  <a:prstClr val="black"/>
                </a:solidFill>
                <a:latin typeface="Calibri" panose="020F0502020204030204"/>
                <a:ea typeface="+mn-ea"/>
                <a:cs typeface="+mn-cs"/>
              </a:rPr>
              <a:t>Effective Field Theory (EFT) methods to have model-independent results (within &amp; beyond the SM).</a:t>
            </a:r>
          </a:p>
          <a:p>
            <a:pPr marL="855588" lvl="1" indent="-435193" defTabSz="420395" fontAlgn="auto">
              <a:spcBef>
                <a:spcPts val="0"/>
              </a:spcBef>
              <a:spcAft>
                <a:spcPts val="0"/>
              </a:spcAft>
              <a:buFont typeface="Arial" panose="020B0604020202020204" pitchFamily="34" charset="0"/>
              <a:buChar char="•"/>
            </a:pPr>
            <a:r>
              <a:rPr lang="en-US" sz="1655" dirty="0">
                <a:solidFill>
                  <a:prstClr val="black"/>
                </a:solidFill>
                <a:latin typeface="Calibri" panose="020F0502020204030204"/>
                <a:ea typeface="+mn-ea"/>
                <a:cs typeface="+mn-cs"/>
              </a:rPr>
              <a:t>Study of the interplay with LHC, flavor physics, etc. </a:t>
            </a:r>
          </a:p>
          <a:p>
            <a:pPr marL="855588" lvl="1" indent="-435193" defTabSz="420395" fontAlgn="auto">
              <a:spcBef>
                <a:spcPts val="0"/>
              </a:spcBef>
              <a:spcAft>
                <a:spcPts val="0"/>
              </a:spcAft>
              <a:buFont typeface="Arial" panose="020B0604020202020204" pitchFamily="34" charset="0"/>
              <a:buChar char="•"/>
            </a:pPr>
            <a:r>
              <a:rPr lang="en-US" sz="1655" dirty="0">
                <a:solidFill>
                  <a:prstClr val="black"/>
                </a:solidFill>
                <a:latin typeface="Calibri" panose="020F0502020204030204"/>
                <a:ea typeface="+mn-ea"/>
                <a:cs typeface="+mn-cs"/>
              </a:rPr>
              <a:t>Implications for neutrino physics (neutrino production &amp; detection, EFT approach)</a:t>
            </a:r>
            <a:r>
              <a:rPr lang="en-ES" sz="2207" dirty="0">
                <a:solidFill>
                  <a:prstClr val="black"/>
                </a:solidFill>
                <a:latin typeface="Calibri" panose="020F0502020204030204"/>
                <a:ea typeface="+mn-ea"/>
                <a:cs typeface="+mn-cs"/>
              </a:rPr>
              <a:t> </a:t>
            </a:r>
          </a:p>
        </p:txBody>
      </p:sp>
      <p:pic>
        <p:nvPicPr>
          <p:cNvPr id="2" name="Picture 1">
            <a:extLst>
              <a:ext uri="{FF2B5EF4-FFF2-40B4-BE49-F238E27FC236}">
                <a16:creationId xmlns:a16="http://schemas.microsoft.com/office/drawing/2014/main" id="{C4D283ED-B235-B26F-76E4-367A043545AC}"/>
              </a:ext>
            </a:extLst>
          </p:cNvPr>
          <p:cNvPicPr>
            <a:picLocks noChangeAspect="1"/>
          </p:cNvPicPr>
          <p:nvPr/>
        </p:nvPicPr>
        <p:blipFill>
          <a:blip r:embed="rId3"/>
          <a:stretch>
            <a:fillRect/>
          </a:stretch>
        </p:blipFill>
        <p:spPr>
          <a:xfrm>
            <a:off x="6332755" y="3941861"/>
            <a:ext cx="2300394" cy="2190852"/>
          </a:xfrm>
          <a:prstGeom prst="rect">
            <a:avLst/>
          </a:prstGeom>
        </p:spPr>
      </p:pic>
      <p:pic>
        <p:nvPicPr>
          <p:cNvPr id="5" name="Picture 4">
            <a:extLst>
              <a:ext uri="{FF2B5EF4-FFF2-40B4-BE49-F238E27FC236}">
                <a16:creationId xmlns:a16="http://schemas.microsoft.com/office/drawing/2014/main" id="{1C1D646D-5E5C-7475-4F7B-B211B7D5DFCB}"/>
              </a:ext>
            </a:extLst>
          </p:cNvPr>
          <p:cNvPicPr>
            <a:picLocks noChangeAspect="1"/>
          </p:cNvPicPr>
          <p:nvPr/>
        </p:nvPicPr>
        <p:blipFill>
          <a:blip r:embed="rId4"/>
          <a:stretch>
            <a:fillRect/>
          </a:stretch>
        </p:blipFill>
        <p:spPr>
          <a:xfrm>
            <a:off x="959171" y="3703461"/>
            <a:ext cx="5021609" cy="2323954"/>
          </a:xfrm>
          <a:prstGeom prst="rect">
            <a:avLst/>
          </a:prstGeom>
        </p:spPr>
      </p:pic>
      <p:pic>
        <p:nvPicPr>
          <p:cNvPr id="7" name="Picture 6">
            <a:extLst>
              <a:ext uri="{FF2B5EF4-FFF2-40B4-BE49-F238E27FC236}">
                <a16:creationId xmlns:a16="http://schemas.microsoft.com/office/drawing/2014/main" id="{87C412B0-2E42-120A-D337-08C017C1576F}"/>
              </a:ext>
            </a:extLst>
          </p:cNvPr>
          <p:cNvPicPr>
            <a:picLocks noChangeAspect="1"/>
          </p:cNvPicPr>
          <p:nvPr/>
        </p:nvPicPr>
        <p:blipFill>
          <a:blip r:embed="rId5"/>
          <a:stretch>
            <a:fillRect/>
          </a:stretch>
        </p:blipFill>
        <p:spPr>
          <a:xfrm>
            <a:off x="3716031" y="4698525"/>
            <a:ext cx="2440736" cy="1039356"/>
          </a:xfrm>
          <a:prstGeom prst="rect">
            <a:avLst/>
          </a:prstGeom>
        </p:spPr>
      </p:pic>
    </p:spTree>
    <p:extLst>
      <p:ext uri="{BB962C8B-B14F-4D97-AF65-F5344CB8AC3E}">
        <p14:creationId xmlns:p14="http://schemas.microsoft.com/office/powerpoint/2010/main" val="861506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Comic Sans MS"/>
        <a:ea typeface=""/>
        <a:cs typeface="Times New Roman"/>
      </a:majorFont>
      <a:minorFont>
        <a:latin typeface="Comic Sans MS"/>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Comic Sans MS" pitchFamily="66"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Comic Sans MS" pitchFamily="66" charset="0"/>
            <a:cs typeface="Times New Roman" pitchFamily="18"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GANIL">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7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8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9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0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1_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Comic Sans MS"/>
        <a:ea typeface=""/>
        <a:cs typeface="Times New Roman"/>
      </a:majorFont>
      <a:minorFont>
        <a:latin typeface="Comic Sans MS"/>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Comic Sans MS" pitchFamily="66" charset="0"/>
            <a:cs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triangl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0" i="0" u="none" strike="noStrike" cap="none" normalizeH="0" baseline="0" smtClean="0">
            <a:ln>
              <a:noFill/>
            </a:ln>
            <a:solidFill>
              <a:schemeClr val="tx1"/>
            </a:solidFill>
            <a:effectLst/>
            <a:latin typeface="Comic Sans MS" pitchFamily="66" charset="0"/>
            <a:cs typeface="Times New Roman" pitchFamily="18"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119415</TotalTime>
  <Words>4217</Words>
  <Application>Microsoft Office PowerPoint</Application>
  <PresentationFormat>On-screen Show (4:3)</PresentationFormat>
  <Paragraphs>528</Paragraphs>
  <Slides>22</Slides>
  <Notes>21</Notes>
  <HiddenSlides>0</HiddenSlides>
  <MMClips>0</MMClips>
  <ScaleCrop>false</ScaleCrop>
  <HeadingPairs>
    <vt:vector size="8" baseType="variant">
      <vt:variant>
        <vt:lpstr>Fonts Used</vt:lpstr>
      </vt:variant>
      <vt:variant>
        <vt:i4>21</vt:i4>
      </vt:variant>
      <vt:variant>
        <vt:lpstr>Theme</vt:lpstr>
      </vt:variant>
      <vt:variant>
        <vt:i4>56</vt:i4>
      </vt:variant>
      <vt:variant>
        <vt:lpstr>Embedded OLE Servers</vt:lpstr>
      </vt:variant>
      <vt:variant>
        <vt:i4>1</vt:i4>
      </vt:variant>
      <vt:variant>
        <vt:lpstr>Slide Titles</vt:lpstr>
      </vt:variant>
      <vt:variant>
        <vt:i4>22</vt:i4>
      </vt:variant>
    </vt:vector>
  </HeadingPairs>
  <TitlesOfParts>
    <vt:vector size="100" baseType="lpstr">
      <vt:lpstr>ＭＳ Ｐゴシック</vt:lpstr>
      <vt:lpstr>Arial</vt:lpstr>
      <vt:lpstr>Arial</vt:lpstr>
      <vt:lpstr>Arial Unicode MS</vt:lpstr>
      <vt:lpstr>Calibri</vt:lpstr>
      <vt:lpstr>Calibri Light</vt:lpstr>
      <vt:lpstr>Cambria Math</vt:lpstr>
      <vt:lpstr>Comic Sans MS</vt:lpstr>
      <vt:lpstr>Courier New</vt:lpstr>
      <vt:lpstr>DejaVu Sans</vt:lpstr>
      <vt:lpstr>Gill Sans MT</vt:lpstr>
      <vt:lpstr>Lucida Grande</vt:lpstr>
      <vt:lpstr>Lucida Sans</vt:lpstr>
      <vt:lpstr>Noto Sans CJK SC</vt:lpstr>
      <vt:lpstr>Open Sans</vt:lpstr>
      <vt:lpstr>StarSymbol</vt:lpstr>
      <vt:lpstr>Symbol</vt:lpstr>
      <vt:lpstr>Tahoma</vt:lpstr>
      <vt:lpstr>Times New Roman</vt:lpstr>
      <vt:lpstr>Wingdings</vt:lpstr>
      <vt:lpstr>ヒラギノ角ゴ Pro W3</vt:lpstr>
      <vt:lpstr>1_Custom Design</vt:lpstr>
      <vt:lpstr>2_Custom Design</vt:lpstr>
      <vt:lpstr>3_Custom Design</vt:lpstr>
      <vt:lpstr>4_Custom Design</vt:lpstr>
      <vt:lpstr>5_Custom Design</vt:lpstr>
      <vt:lpstr>6_Custom Design</vt:lpstr>
      <vt:lpstr>7_Custom Design</vt:lpstr>
      <vt:lpstr>Projekt domyślny</vt:lpstr>
      <vt:lpstr>1_Blank Presentation</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1_Projekt domyślny</vt:lpstr>
      <vt:lpstr>11_Blank Presentation</vt:lpstr>
      <vt:lpstr>12_Blank Presentation</vt:lpstr>
      <vt:lpstr>16_Blank Presentation</vt:lpstr>
      <vt:lpstr>15_Blank Presentation</vt:lpstr>
      <vt:lpstr>13_Blank Presentation</vt:lpstr>
      <vt:lpstr>14_Blank Presentation</vt:lpstr>
      <vt:lpstr>1_Default Design</vt:lpstr>
      <vt:lpstr>GANIL</vt:lpstr>
      <vt:lpstr>17_Blank Presentation</vt:lpstr>
      <vt:lpstr>18_Blank Presentation</vt:lpstr>
      <vt:lpstr>19_Blank Presentation</vt:lpstr>
      <vt:lpstr>20_Blank Presentation</vt:lpstr>
      <vt:lpstr>21_Blank Presentation</vt:lpstr>
      <vt:lpstr>22_Blank Presentation</vt:lpstr>
      <vt:lpstr>23_Blank Presentation</vt:lpstr>
      <vt:lpstr>24_Blank Presentation</vt:lpstr>
      <vt:lpstr>26_Blank Presentation</vt:lpstr>
      <vt:lpstr>25_Blank Presentation</vt:lpstr>
      <vt:lpstr>27_Blank Presentation</vt:lpstr>
      <vt:lpstr>9_Default Design</vt:lpstr>
      <vt:lpstr>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14_Office Theme</vt:lpstr>
      <vt:lpstr>15_Office Theme</vt:lpstr>
      <vt:lpstr>Default</vt:lpstr>
      <vt:lpstr>1_Default</vt:lpstr>
      <vt:lpstr>1_Office Theme</vt:lpstr>
      <vt:lpstr>Photo Editor-Foto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Instrumentation for Direct Reactions in Inverse Kinematics</vt:lpstr>
      <vt:lpstr>PowerPoint Presentation</vt:lpstr>
      <vt:lpstr>PowerPoint Presentation</vt:lpstr>
      <vt:lpstr>PowerPoint Presentation</vt:lpstr>
    </vt:vector>
  </TitlesOfParts>
  <Company>Servei d'Informàtica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SEC</dc:creator>
  <cp:lastModifiedBy>gadea</cp:lastModifiedBy>
  <cp:revision>1363</cp:revision>
  <cp:lastPrinted>2014-03-10T12:02:49Z</cp:lastPrinted>
  <dcterms:created xsi:type="dcterms:W3CDTF">2012-12-13T04:34:31Z</dcterms:created>
  <dcterms:modified xsi:type="dcterms:W3CDTF">2023-12-15T08:46:20Z</dcterms:modified>
</cp:coreProperties>
</file>