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85" r:id="rId4"/>
    <p:sldId id="258" r:id="rId5"/>
    <p:sldId id="280" r:id="rId6"/>
    <p:sldId id="270" r:id="rId7"/>
    <p:sldId id="272" r:id="rId8"/>
    <p:sldId id="286" r:id="rId9"/>
    <p:sldId id="294" r:id="rId10"/>
  </p:sldIdLst>
  <p:sldSz cx="12192000" cy="6858000"/>
  <p:notesSz cx="6794500" cy="9906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ndos" initials="f" lastIdx="8" clrIdx="0">
    <p:extLst>
      <p:ext uri="{19B8F6BF-5375-455C-9EA6-DF929625EA0E}">
        <p15:presenceInfo xmlns:p15="http://schemas.microsoft.com/office/powerpoint/2012/main" userId="fandos" providerId="None"/>
      </p:ext>
    </p:extLst>
  </p:cmAuthor>
  <p:cmAuthor id="2" name="ANA" initials="A" lastIdx="1" clrIdx="1">
    <p:extLst>
      <p:ext uri="{19B8F6BF-5375-455C-9EA6-DF929625EA0E}">
        <p15:presenceInfo xmlns:p15="http://schemas.microsoft.com/office/powerpoint/2012/main" userId="ANA" providerId="None"/>
      </p:ext>
    </p:extLst>
  </p:cmAuthor>
  <p:cmAuthor id="3" name="gerente" initials="g" lastIdx="2" clrIdx="2">
    <p:extLst>
      <p:ext uri="{19B8F6BF-5375-455C-9EA6-DF929625EA0E}">
        <p15:presenceInfo xmlns:p15="http://schemas.microsoft.com/office/powerpoint/2012/main" userId="gerent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9393FF"/>
    <a:srgbClr val="B7B7FF"/>
    <a:srgbClr val="0000FF"/>
    <a:srgbClr val="B9E6FD"/>
    <a:srgbClr val="004EC0"/>
    <a:srgbClr val="B9FFFF"/>
    <a:srgbClr val="CCBBFB"/>
    <a:srgbClr val="FFB9B9"/>
    <a:srgbClr val="B9D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1C388A-41E0-4F5D-BE13-BE4BB0349CFA}" type="doc">
      <dgm:prSet loTypeId="urn:microsoft.com/office/officeart/2005/8/layout/radial4" loCatId="relationship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107F006-4F81-4966-AEAB-54520695F9B6}">
      <dgm:prSet phldrT="[Text]"/>
      <dgm:spPr/>
      <dgm:t>
        <a:bodyPr/>
        <a:lstStyle/>
        <a:p>
          <a:r>
            <a:rPr lang="es-ES" dirty="0"/>
            <a:t>Gerencia</a:t>
          </a:r>
        </a:p>
      </dgm:t>
    </dgm:pt>
    <dgm:pt modelId="{11F2FE07-C0C5-4133-A9DD-71066950B7BC}" type="parTrans" cxnId="{4AC98578-57A8-41A8-A477-EBD111CF67F6}">
      <dgm:prSet/>
      <dgm:spPr/>
      <dgm:t>
        <a:bodyPr/>
        <a:lstStyle/>
        <a:p>
          <a:endParaRPr lang="es-ES"/>
        </a:p>
      </dgm:t>
    </dgm:pt>
    <dgm:pt modelId="{5671AE37-3DCA-4823-A10D-4588F8C7DD4A}" type="sibTrans" cxnId="{4AC98578-57A8-41A8-A477-EBD111CF67F6}">
      <dgm:prSet/>
      <dgm:spPr/>
      <dgm:t>
        <a:bodyPr/>
        <a:lstStyle/>
        <a:p>
          <a:endParaRPr lang="es-ES"/>
        </a:p>
      </dgm:t>
    </dgm:pt>
    <dgm:pt modelId="{15887694-9198-418E-BF91-AE2065976957}">
      <dgm:prSet phldrT="[Text]"/>
      <dgm:spPr/>
      <dgm:t>
        <a:bodyPr/>
        <a:lstStyle/>
        <a:p>
          <a:r>
            <a:rPr lang="es-ES" dirty="0"/>
            <a:t>Administración</a:t>
          </a:r>
        </a:p>
      </dgm:t>
    </dgm:pt>
    <dgm:pt modelId="{EEE9C435-ABE9-4596-9939-347C45FF3E52}" type="parTrans" cxnId="{F68E02C5-131A-4CDC-93E6-7DCFF5152F1B}">
      <dgm:prSet/>
      <dgm:spPr/>
      <dgm:t>
        <a:bodyPr/>
        <a:lstStyle/>
        <a:p>
          <a:endParaRPr lang="es-ES"/>
        </a:p>
      </dgm:t>
    </dgm:pt>
    <dgm:pt modelId="{B86F6F4B-B841-45DA-9FAE-DC14C7733FF7}" type="sibTrans" cxnId="{F68E02C5-131A-4CDC-93E6-7DCFF5152F1B}">
      <dgm:prSet/>
      <dgm:spPr/>
      <dgm:t>
        <a:bodyPr/>
        <a:lstStyle/>
        <a:p>
          <a:endParaRPr lang="es-ES"/>
        </a:p>
      </dgm:t>
    </dgm:pt>
    <dgm:pt modelId="{EA53DF91-78AA-40EA-97FF-EE6F99D2A834}">
      <dgm:prSet phldrT="[Text]"/>
      <dgm:spPr/>
      <dgm:t>
        <a:bodyPr/>
        <a:lstStyle/>
        <a:p>
          <a:r>
            <a:rPr lang="es-ES" dirty="0"/>
            <a:t>Biblioteca</a:t>
          </a:r>
        </a:p>
      </dgm:t>
    </dgm:pt>
    <dgm:pt modelId="{28EDD115-C910-40A4-B8D2-8D3A123012A3}" type="parTrans" cxnId="{469B725E-5005-4C03-A5A2-22F3CAE3C9BA}">
      <dgm:prSet/>
      <dgm:spPr/>
      <dgm:t>
        <a:bodyPr/>
        <a:lstStyle/>
        <a:p>
          <a:endParaRPr lang="es-ES"/>
        </a:p>
      </dgm:t>
    </dgm:pt>
    <dgm:pt modelId="{1BE12FB4-2A74-4D1C-9711-D04765FE64FC}" type="sibTrans" cxnId="{469B725E-5005-4C03-A5A2-22F3CAE3C9BA}">
      <dgm:prSet/>
      <dgm:spPr/>
      <dgm:t>
        <a:bodyPr/>
        <a:lstStyle/>
        <a:p>
          <a:endParaRPr lang="es-ES"/>
        </a:p>
      </dgm:t>
    </dgm:pt>
    <dgm:pt modelId="{64A01A71-C5D7-4520-AF7E-6AF08F4DB30A}">
      <dgm:prSet phldrT="[Text]"/>
      <dgm:spPr/>
      <dgm:t>
        <a:bodyPr/>
        <a:lstStyle/>
        <a:p>
          <a:r>
            <a:rPr lang="es-ES" dirty="0"/>
            <a:t>Outreach</a:t>
          </a:r>
        </a:p>
      </dgm:t>
    </dgm:pt>
    <dgm:pt modelId="{B5EA88E3-9924-4587-A152-ADB55CDF9C00}" type="parTrans" cxnId="{F01D2886-9595-4BDD-8250-3CDFF2A730E5}">
      <dgm:prSet/>
      <dgm:spPr/>
      <dgm:t>
        <a:bodyPr/>
        <a:lstStyle/>
        <a:p>
          <a:endParaRPr lang="es-ES"/>
        </a:p>
      </dgm:t>
    </dgm:pt>
    <dgm:pt modelId="{8EEBF4EA-6077-44F2-BAEC-24AF336B3CC4}" type="sibTrans" cxnId="{F01D2886-9595-4BDD-8250-3CDFF2A730E5}">
      <dgm:prSet/>
      <dgm:spPr/>
      <dgm:t>
        <a:bodyPr/>
        <a:lstStyle/>
        <a:p>
          <a:endParaRPr lang="es-ES"/>
        </a:p>
      </dgm:t>
    </dgm:pt>
    <dgm:pt modelId="{DA28B749-C1A3-4361-82DB-91CDC39161A8}" type="pres">
      <dgm:prSet presAssocID="{ED1C388A-41E0-4F5D-BE13-BE4BB0349CFA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943199F-E792-4C94-ABB9-7FF98F1544A2}" type="pres">
      <dgm:prSet presAssocID="{2107F006-4F81-4966-AEAB-54520695F9B6}" presName="centerShape" presStyleLbl="node0" presStyleIdx="0" presStyleCnt="1" custLinFactNeighborX="-790" custLinFactNeighborY="-195"/>
      <dgm:spPr/>
    </dgm:pt>
    <dgm:pt modelId="{B46F6974-04D2-429B-AA3D-990CF63B9323}" type="pres">
      <dgm:prSet presAssocID="{EEE9C435-ABE9-4596-9939-347C45FF3E52}" presName="parTrans" presStyleLbl="bgSibTrans2D1" presStyleIdx="0" presStyleCnt="3"/>
      <dgm:spPr/>
    </dgm:pt>
    <dgm:pt modelId="{C119822C-7678-48B1-8EAC-C8CDEE6DF2F7}" type="pres">
      <dgm:prSet presAssocID="{15887694-9198-418E-BF91-AE2065976957}" presName="node" presStyleLbl="node1" presStyleIdx="0" presStyleCnt="3" custScaleX="101600" custScaleY="97393" custRadScaleRad="116258" custRadScaleInc="-9511">
        <dgm:presLayoutVars>
          <dgm:bulletEnabled val="1"/>
        </dgm:presLayoutVars>
      </dgm:prSet>
      <dgm:spPr/>
    </dgm:pt>
    <dgm:pt modelId="{A1D99BDB-0774-436B-B581-B29E9C1D9231}" type="pres">
      <dgm:prSet presAssocID="{28EDD115-C910-40A4-B8D2-8D3A123012A3}" presName="parTrans" presStyleLbl="bgSibTrans2D1" presStyleIdx="1" presStyleCnt="3"/>
      <dgm:spPr/>
    </dgm:pt>
    <dgm:pt modelId="{22377173-7C11-4071-811A-E332E00A6CA9}" type="pres">
      <dgm:prSet presAssocID="{EA53DF91-78AA-40EA-97FF-EE6F99D2A834}" presName="node" presStyleLbl="node1" presStyleIdx="1" presStyleCnt="3" custScaleX="101641" custScaleY="97393">
        <dgm:presLayoutVars>
          <dgm:bulletEnabled val="1"/>
        </dgm:presLayoutVars>
      </dgm:prSet>
      <dgm:spPr/>
    </dgm:pt>
    <dgm:pt modelId="{98166C2B-0B47-4E16-81A3-8A2E64471934}" type="pres">
      <dgm:prSet presAssocID="{B5EA88E3-9924-4587-A152-ADB55CDF9C00}" presName="parTrans" presStyleLbl="bgSibTrans2D1" presStyleIdx="2" presStyleCnt="3"/>
      <dgm:spPr/>
    </dgm:pt>
    <dgm:pt modelId="{F61A1045-54AF-46FE-B08B-FAD16BEDB349}" type="pres">
      <dgm:prSet presAssocID="{64A01A71-C5D7-4520-AF7E-6AF08F4DB30A}" presName="node" presStyleLbl="node1" presStyleIdx="2" presStyleCnt="3" custScaleX="100861" custScaleY="97393" custRadScaleRad="114035" custRadScaleInc="8841">
        <dgm:presLayoutVars>
          <dgm:bulletEnabled val="1"/>
        </dgm:presLayoutVars>
      </dgm:prSet>
      <dgm:spPr/>
    </dgm:pt>
  </dgm:ptLst>
  <dgm:cxnLst>
    <dgm:cxn modelId="{C1167B13-6E78-409B-9D0F-08B593875453}" type="presOf" srcId="{64A01A71-C5D7-4520-AF7E-6AF08F4DB30A}" destId="{F61A1045-54AF-46FE-B08B-FAD16BEDB349}" srcOrd="0" destOrd="0" presId="urn:microsoft.com/office/officeart/2005/8/layout/radial4"/>
    <dgm:cxn modelId="{901DD03B-34DD-4570-A7C1-1B73E8A33F2D}" type="presOf" srcId="{EEE9C435-ABE9-4596-9939-347C45FF3E52}" destId="{B46F6974-04D2-429B-AA3D-990CF63B9323}" srcOrd="0" destOrd="0" presId="urn:microsoft.com/office/officeart/2005/8/layout/radial4"/>
    <dgm:cxn modelId="{469B725E-5005-4C03-A5A2-22F3CAE3C9BA}" srcId="{2107F006-4F81-4966-AEAB-54520695F9B6}" destId="{EA53DF91-78AA-40EA-97FF-EE6F99D2A834}" srcOrd="1" destOrd="0" parTransId="{28EDD115-C910-40A4-B8D2-8D3A123012A3}" sibTransId="{1BE12FB4-2A74-4D1C-9711-D04765FE64FC}"/>
    <dgm:cxn modelId="{C10FFC4B-DE95-4BD0-9993-010EEF958799}" type="presOf" srcId="{ED1C388A-41E0-4F5D-BE13-BE4BB0349CFA}" destId="{DA28B749-C1A3-4361-82DB-91CDC39161A8}" srcOrd="0" destOrd="0" presId="urn:microsoft.com/office/officeart/2005/8/layout/radial4"/>
    <dgm:cxn modelId="{4AC98578-57A8-41A8-A477-EBD111CF67F6}" srcId="{ED1C388A-41E0-4F5D-BE13-BE4BB0349CFA}" destId="{2107F006-4F81-4966-AEAB-54520695F9B6}" srcOrd="0" destOrd="0" parTransId="{11F2FE07-C0C5-4133-A9DD-71066950B7BC}" sibTransId="{5671AE37-3DCA-4823-A10D-4588F8C7DD4A}"/>
    <dgm:cxn modelId="{F01D2886-9595-4BDD-8250-3CDFF2A730E5}" srcId="{2107F006-4F81-4966-AEAB-54520695F9B6}" destId="{64A01A71-C5D7-4520-AF7E-6AF08F4DB30A}" srcOrd="2" destOrd="0" parTransId="{B5EA88E3-9924-4587-A152-ADB55CDF9C00}" sibTransId="{8EEBF4EA-6077-44F2-BAEC-24AF336B3CC4}"/>
    <dgm:cxn modelId="{29E84589-B006-4F3F-9A8B-DA65EDEF1FBC}" type="presOf" srcId="{B5EA88E3-9924-4587-A152-ADB55CDF9C00}" destId="{98166C2B-0B47-4E16-81A3-8A2E64471934}" srcOrd="0" destOrd="0" presId="urn:microsoft.com/office/officeart/2005/8/layout/radial4"/>
    <dgm:cxn modelId="{9AF7FF98-7AB7-4A49-91CA-EE611D5D8831}" type="presOf" srcId="{EA53DF91-78AA-40EA-97FF-EE6F99D2A834}" destId="{22377173-7C11-4071-811A-E332E00A6CA9}" srcOrd="0" destOrd="0" presId="urn:microsoft.com/office/officeart/2005/8/layout/radial4"/>
    <dgm:cxn modelId="{71062FAC-457C-4B02-91A0-0DA21A718551}" type="presOf" srcId="{28EDD115-C910-40A4-B8D2-8D3A123012A3}" destId="{A1D99BDB-0774-436B-B581-B29E9C1D9231}" srcOrd="0" destOrd="0" presId="urn:microsoft.com/office/officeart/2005/8/layout/radial4"/>
    <dgm:cxn modelId="{492525B7-F560-4A8D-A30D-ECE6D9830407}" type="presOf" srcId="{2107F006-4F81-4966-AEAB-54520695F9B6}" destId="{9943199F-E792-4C94-ABB9-7FF98F1544A2}" srcOrd="0" destOrd="0" presId="urn:microsoft.com/office/officeart/2005/8/layout/radial4"/>
    <dgm:cxn modelId="{F68E02C5-131A-4CDC-93E6-7DCFF5152F1B}" srcId="{2107F006-4F81-4966-AEAB-54520695F9B6}" destId="{15887694-9198-418E-BF91-AE2065976957}" srcOrd="0" destOrd="0" parTransId="{EEE9C435-ABE9-4596-9939-347C45FF3E52}" sibTransId="{B86F6F4B-B841-45DA-9FAE-DC14C7733FF7}"/>
    <dgm:cxn modelId="{E5B183F2-F92B-4D8D-AE8A-49DA647F6C62}" type="presOf" srcId="{15887694-9198-418E-BF91-AE2065976957}" destId="{C119822C-7678-48B1-8EAC-C8CDEE6DF2F7}" srcOrd="0" destOrd="0" presId="urn:microsoft.com/office/officeart/2005/8/layout/radial4"/>
    <dgm:cxn modelId="{6E800569-562C-47AD-8034-DD2FF43A8124}" type="presParOf" srcId="{DA28B749-C1A3-4361-82DB-91CDC39161A8}" destId="{9943199F-E792-4C94-ABB9-7FF98F1544A2}" srcOrd="0" destOrd="0" presId="urn:microsoft.com/office/officeart/2005/8/layout/radial4"/>
    <dgm:cxn modelId="{6351AA3F-76AE-4EE4-919F-415849F237A8}" type="presParOf" srcId="{DA28B749-C1A3-4361-82DB-91CDC39161A8}" destId="{B46F6974-04D2-429B-AA3D-990CF63B9323}" srcOrd="1" destOrd="0" presId="urn:microsoft.com/office/officeart/2005/8/layout/radial4"/>
    <dgm:cxn modelId="{F5473622-8C63-43F1-BFED-955769702F8A}" type="presParOf" srcId="{DA28B749-C1A3-4361-82DB-91CDC39161A8}" destId="{C119822C-7678-48B1-8EAC-C8CDEE6DF2F7}" srcOrd="2" destOrd="0" presId="urn:microsoft.com/office/officeart/2005/8/layout/radial4"/>
    <dgm:cxn modelId="{4FB55F1D-9879-4026-A6E4-1820669C4598}" type="presParOf" srcId="{DA28B749-C1A3-4361-82DB-91CDC39161A8}" destId="{A1D99BDB-0774-436B-B581-B29E9C1D9231}" srcOrd="3" destOrd="0" presId="urn:microsoft.com/office/officeart/2005/8/layout/radial4"/>
    <dgm:cxn modelId="{65B4F551-C199-4A53-A35B-ADFCA608C5FD}" type="presParOf" srcId="{DA28B749-C1A3-4361-82DB-91CDC39161A8}" destId="{22377173-7C11-4071-811A-E332E00A6CA9}" srcOrd="4" destOrd="0" presId="urn:microsoft.com/office/officeart/2005/8/layout/radial4"/>
    <dgm:cxn modelId="{C3280183-DAC4-4463-9584-647780A2E64A}" type="presParOf" srcId="{DA28B749-C1A3-4361-82DB-91CDC39161A8}" destId="{98166C2B-0B47-4E16-81A3-8A2E64471934}" srcOrd="5" destOrd="0" presId="urn:microsoft.com/office/officeart/2005/8/layout/radial4"/>
    <dgm:cxn modelId="{191F2219-B2B1-4FEC-99E5-724FF27C5B83}" type="presParOf" srcId="{DA28B749-C1A3-4361-82DB-91CDC39161A8}" destId="{F61A1045-54AF-46FE-B08B-FAD16BEDB349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97711E-CC33-40D4-A477-8D0395819D1E}" type="doc">
      <dgm:prSet loTypeId="urn:microsoft.com/office/officeart/2005/8/layout/chevron1" loCatId="process" qsTypeId="urn:microsoft.com/office/officeart/2005/8/quickstyle/3d2" qsCatId="3D" csTypeId="urn:microsoft.com/office/officeart/2005/8/colors/accent1_2" csCatId="accent1" phldr="1"/>
      <dgm:spPr/>
    </dgm:pt>
    <dgm:pt modelId="{3DEE8DCF-5A72-4ECA-BFBF-3EBD9CCA6768}">
      <dgm:prSet phldrT="[Texto]"/>
      <dgm:spPr/>
      <dgm:t>
        <a:bodyPr/>
        <a:lstStyle/>
        <a:p>
          <a:r>
            <a:rPr lang="es-ES" dirty="0"/>
            <a:t>Convocatoria</a:t>
          </a:r>
        </a:p>
      </dgm:t>
    </dgm:pt>
    <dgm:pt modelId="{51DD193E-6CD7-4700-ACA4-6D848D4AFB31}" type="parTrans" cxnId="{F5D5FECF-C74F-4AA5-B9B2-FB6DDA86CC4A}">
      <dgm:prSet/>
      <dgm:spPr/>
      <dgm:t>
        <a:bodyPr/>
        <a:lstStyle/>
        <a:p>
          <a:endParaRPr lang="es-ES"/>
        </a:p>
      </dgm:t>
    </dgm:pt>
    <dgm:pt modelId="{1E67AEE4-A70C-4A09-BE08-8C9DA444C951}" type="sibTrans" cxnId="{F5D5FECF-C74F-4AA5-B9B2-FB6DDA86CC4A}">
      <dgm:prSet/>
      <dgm:spPr/>
      <dgm:t>
        <a:bodyPr/>
        <a:lstStyle/>
        <a:p>
          <a:endParaRPr lang="es-ES"/>
        </a:p>
      </dgm:t>
    </dgm:pt>
    <dgm:pt modelId="{3E8DA702-EC50-488F-B839-2A1AFDB8C1C5}">
      <dgm:prSet phldrT="[Texto]"/>
      <dgm:spPr/>
      <dgm:t>
        <a:bodyPr/>
        <a:lstStyle/>
        <a:p>
          <a:r>
            <a:rPr lang="es-ES" dirty="0"/>
            <a:t>Resolución</a:t>
          </a:r>
        </a:p>
      </dgm:t>
    </dgm:pt>
    <dgm:pt modelId="{C1EB0178-EF1F-4A5E-9F2F-4FC48BCD64F1}" type="parTrans" cxnId="{AA599276-AEF9-49A0-BDCE-387DD716A48F}">
      <dgm:prSet/>
      <dgm:spPr/>
      <dgm:t>
        <a:bodyPr/>
        <a:lstStyle/>
        <a:p>
          <a:endParaRPr lang="es-ES"/>
        </a:p>
      </dgm:t>
    </dgm:pt>
    <dgm:pt modelId="{A9EB7148-61FF-47B2-9E28-7D46820960A3}" type="sibTrans" cxnId="{AA599276-AEF9-49A0-BDCE-387DD716A48F}">
      <dgm:prSet/>
      <dgm:spPr/>
      <dgm:t>
        <a:bodyPr/>
        <a:lstStyle/>
        <a:p>
          <a:endParaRPr lang="es-ES"/>
        </a:p>
      </dgm:t>
    </dgm:pt>
    <dgm:pt modelId="{96E44D41-B3F9-405F-B0B1-D69B562EDF61}">
      <dgm:prSet phldrT="[Texto]"/>
      <dgm:spPr/>
      <dgm:t>
        <a:bodyPr/>
        <a:lstStyle/>
        <a:p>
          <a:r>
            <a:rPr lang="es-ES" dirty="0"/>
            <a:t>Ejecución</a:t>
          </a:r>
        </a:p>
      </dgm:t>
    </dgm:pt>
    <dgm:pt modelId="{19617076-74D5-4BD1-AA02-A0AC62D9300F}" type="parTrans" cxnId="{A0AF4C0D-4721-4D1A-B93C-292151370C21}">
      <dgm:prSet/>
      <dgm:spPr/>
      <dgm:t>
        <a:bodyPr/>
        <a:lstStyle/>
        <a:p>
          <a:endParaRPr lang="es-ES"/>
        </a:p>
      </dgm:t>
    </dgm:pt>
    <dgm:pt modelId="{D8A1146C-74D4-4440-A503-4AD68480BD8C}" type="sibTrans" cxnId="{A0AF4C0D-4721-4D1A-B93C-292151370C21}">
      <dgm:prSet/>
      <dgm:spPr/>
      <dgm:t>
        <a:bodyPr/>
        <a:lstStyle/>
        <a:p>
          <a:endParaRPr lang="es-ES"/>
        </a:p>
      </dgm:t>
    </dgm:pt>
    <dgm:pt modelId="{1F442DFF-B81D-446A-9EEC-177591C7E2E2}">
      <dgm:prSet phldrT="[Texto]"/>
      <dgm:spPr/>
      <dgm:t>
        <a:bodyPr/>
        <a:lstStyle/>
        <a:p>
          <a:r>
            <a:rPr lang="es-ES" dirty="0"/>
            <a:t>Justificación</a:t>
          </a:r>
        </a:p>
      </dgm:t>
    </dgm:pt>
    <dgm:pt modelId="{E1AB6B26-49E0-4EFA-A028-4D82691DF0C9}" type="parTrans" cxnId="{D1CEAB7C-141C-44E2-9468-91FD0ED44C1F}">
      <dgm:prSet/>
      <dgm:spPr/>
      <dgm:t>
        <a:bodyPr/>
        <a:lstStyle/>
        <a:p>
          <a:endParaRPr lang="es-ES"/>
        </a:p>
      </dgm:t>
    </dgm:pt>
    <dgm:pt modelId="{6CD9BD7B-FE9F-4718-B100-E65D495471DA}" type="sibTrans" cxnId="{D1CEAB7C-141C-44E2-9468-91FD0ED44C1F}">
      <dgm:prSet/>
      <dgm:spPr/>
      <dgm:t>
        <a:bodyPr/>
        <a:lstStyle/>
        <a:p>
          <a:endParaRPr lang="es-ES"/>
        </a:p>
      </dgm:t>
    </dgm:pt>
    <dgm:pt modelId="{4A23A0B8-D368-468F-8446-4766F0157DF7}">
      <dgm:prSet phldrT="[Texto]"/>
      <dgm:spPr/>
      <dgm:t>
        <a:bodyPr/>
        <a:lstStyle/>
        <a:p>
          <a:r>
            <a:rPr lang="es-ES" dirty="0"/>
            <a:t>Requerimientos</a:t>
          </a:r>
        </a:p>
      </dgm:t>
    </dgm:pt>
    <dgm:pt modelId="{2DF65B8C-BAAF-4592-BD4C-E99839AF3CBB}" type="parTrans" cxnId="{9720BED4-9DBF-4DFB-9B7A-754E499FD4BB}">
      <dgm:prSet/>
      <dgm:spPr/>
      <dgm:t>
        <a:bodyPr/>
        <a:lstStyle/>
        <a:p>
          <a:endParaRPr lang="es-ES"/>
        </a:p>
      </dgm:t>
    </dgm:pt>
    <dgm:pt modelId="{90A7F876-2DC6-4BDC-ABC0-59AD3BDD42CF}" type="sibTrans" cxnId="{9720BED4-9DBF-4DFB-9B7A-754E499FD4BB}">
      <dgm:prSet/>
      <dgm:spPr/>
      <dgm:t>
        <a:bodyPr/>
        <a:lstStyle/>
        <a:p>
          <a:endParaRPr lang="es-ES"/>
        </a:p>
      </dgm:t>
    </dgm:pt>
    <dgm:pt modelId="{75506677-0040-42A9-847A-890714968912}">
      <dgm:prSet phldrT="[Texto]"/>
      <dgm:spPr/>
      <dgm:t>
        <a:bodyPr/>
        <a:lstStyle/>
        <a:p>
          <a:r>
            <a:rPr lang="es-ES" dirty="0"/>
            <a:t>Producción Científica</a:t>
          </a:r>
        </a:p>
      </dgm:t>
    </dgm:pt>
    <dgm:pt modelId="{91A3481E-99BE-4387-8D7A-B2DBCD20433F}" type="parTrans" cxnId="{6B4202D2-3AA5-4B58-B5B8-EB41B838AB0D}">
      <dgm:prSet/>
      <dgm:spPr/>
      <dgm:t>
        <a:bodyPr/>
        <a:lstStyle/>
        <a:p>
          <a:endParaRPr lang="es-ES"/>
        </a:p>
      </dgm:t>
    </dgm:pt>
    <dgm:pt modelId="{EEB7A602-B25F-4832-9EC6-24A707CBE0DF}" type="sibTrans" cxnId="{6B4202D2-3AA5-4B58-B5B8-EB41B838AB0D}">
      <dgm:prSet/>
      <dgm:spPr/>
      <dgm:t>
        <a:bodyPr/>
        <a:lstStyle/>
        <a:p>
          <a:endParaRPr lang="es-ES"/>
        </a:p>
      </dgm:t>
    </dgm:pt>
    <dgm:pt modelId="{A19D7377-7D6A-4D39-BAF9-202597A7AAC1}">
      <dgm:prSet phldrT="[Texto]"/>
      <dgm:spPr/>
      <dgm:t>
        <a:bodyPr/>
        <a:lstStyle/>
        <a:p>
          <a:r>
            <a:rPr lang="es-ES" dirty="0"/>
            <a:t>Divulgación </a:t>
          </a:r>
        </a:p>
      </dgm:t>
    </dgm:pt>
    <dgm:pt modelId="{1884F391-D3EA-4BEC-9101-959CC138332E}" type="parTrans" cxnId="{B95F43F7-5C72-41A5-813A-B18411081443}">
      <dgm:prSet/>
      <dgm:spPr/>
      <dgm:t>
        <a:bodyPr/>
        <a:lstStyle/>
        <a:p>
          <a:endParaRPr lang="es-ES"/>
        </a:p>
      </dgm:t>
    </dgm:pt>
    <dgm:pt modelId="{300D059E-811C-49C3-B5E0-3A1385C4E96C}" type="sibTrans" cxnId="{B95F43F7-5C72-41A5-813A-B18411081443}">
      <dgm:prSet/>
      <dgm:spPr/>
      <dgm:t>
        <a:bodyPr/>
        <a:lstStyle/>
        <a:p>
          <a:endParaRPr lang="es-ES"/>
        </a:p>
      </dgm:t>
    </dgm:pt>
    <dgm:pt modelId="{2EC66CE5-E633-47F4-92E6-9BB52B68B4C2}" type="pres">
      <dgm:prSet presAssocID="{0E97711E-CC33-40D4-A477-8D0395819D1E}" presName="Name0" presStyleCnt="0">
        <dgm:presLayoutVars>
          <dgm:dir/>
          <dgm:animLvl val="lvl"/>
          <dgm:resizeHandles val="exact"/>
        </dgm:presLayoutVars>
      </dgm:prSet>
      <dgm:spPr/>
    </dgm:pt>
    <dgm:pt modelId="{3EF6DC2D-21A7-4151-8F65-237F70019CBC}" type="pres">
      <dgm:prSet presAssocID="{3DEE8DCF-5A72-4ECA-BFBF-3EBD9CCA6768}" presName="parTxOnly" presStyleLbl="node1" presStyleIdx="0" presStyleCnt="7">
        <dgm:presLayoutVars>
          <dgm:chMax val="0"/>
          <dgm:chPref val="0"/>
          <dgm:bulletEnabled val="1"/>
        </dgm:presLayoutVars>
      </dgm:prSet>
      <dgm:spPr/>
    </dgm:pt>
    <dgm:pt modelId="{A1665989-AEC7-4A23-97AC-1FAC14CBD13F}" type="pres">
      <dgm:prSet presAssocID="{1E67AEE4-A70C-4A09-BE08-8C9DA444C951}" presName="parTxOnlySpace" presStyleCnt="0"/>
      <dgm:spPr/>
    </dgm:pt>
    <dgm:pt modelId="{922AAA0F-4F6B-40C6-A141-9952061160C9}" type="pres">
      <dgm:prSet presAssocID="{3E8DA702-EC50-488F-B839-2A1AFDB8C1C5}" presName="parTxOnly" presStyleLbl="node1" presStyleIdx="1" presStyleCnt="7">
        <dgm:presLayoutVars>
          <dgm:chMax val="0"/>
          <dgm:chPref val="0"/>
          <dgm:bulletEnabled val="1"/>
        </dgm:presLayoutVars>
      </dgm:prSet>
      <dgm:spPr/>
    </dgm:pt>
    <dgm:pt modelId="{CDE1AB1D-5B86-40D4-A555-D72C05A081FC}" type="pres">
      <dgm:prSet presAssocID="{A9EB7148-61FF-47B2-9E28-7D46820960A3}" presName="parTxOnlySpace" presStyleCnt="0"/>
      <dgm:spPr/>
    </dgm:pt>
    <dgm:pt modelId="{DCDF9F53-2CED-41E5-8334-645A3A70FE0A}" type="pres">
      <dgm:prSet presAssocID="{96E44D41-B3F9-405F-B0B1-D69B562EDF61}" presName="parTxOnly" presStyleLbl="node1" presStyleIdx="2" presStyleCnt="7">
        <dgm:presLayoutVars>
          <dgm:chMax val="0"/>
          <dgm:chPref val="0"/>
          <dgm:bulletEnabled val="1"/>
        </dgm:presLayoutVars>
      </dgm:prSet>
      <dgm:spPr/>
    </dgm:pt>
    <dgm:pt modelId="{33C7E8D8-8660-46B6-9849-6A7819C832F6}" type="pres">
      <dgm:prSet presAssocID="{D8A1146C-74D4-4440-A503-4AD68480BD8C}" presName="parTxOnlySpace" presStyleCnt="0"/>
      <dgm:spPr/>
    </dgm:pt>
    <dgm:pt modelId="{493198A9-9DD2-4110-A41D-B08CC92FCA84}" type="pres">
      <dgm:prSet presAssocID="{1F442DFF-B81D-446A-9EEC-177591C7E2E2}" presName="parTxOnly" presStyleLbl="node1" presStyleIdx="3" presStyleCnt="7">
        <dgm:presLayoutVars>
          <dgm:chMax val="0"/>
          <dgm:chPref val="0"/>
          <dgm:bulletEnabled val="1"/>
        </dgm:presLayoutVars>
      </dgm:prSet>
      <dgm:spPr/>
    </dgm:pt>
    <dgm:pt modelId="{612F0C9F-7884-44A9-BBD8-F9BA8456C76B}" type="pres">
      <dgm:prSet presAssocID="{6CD9BD7B-FE9F-4718-B100-E65D495471DA}" presName="parTxOnlySpace" presStyleCnt="0"/>
      <dgm:spPr/>
    </dgm:pt>
    <dgm:pt modelId="{1A550F88-3095-47DF-9136-BDA3D7D9012A}" type="pres">
      <dgm:prSet presAssocID="{4A23A0B8-D368-468F-8446-4766F0157DF7}" presName="parTxOnly" presStyleLbl="node1" presStyleIdx="4" presStyleCnt="7">
        <dgm:presLayoutVars>
          <dgm:chMax val="0"/>
          <dgm:chPref val="0"/>
          <dgm:bulletEnabled val="1"/>
        </dgm:presLayoutVars>
      </dgm:prSet>
      <dgm:spPr/>
    </dgm:pt>
    <dgm:pt modelId="{315737FA-8F43-4FEB-B2CF-C9FC85CC0646}" type="pres">
      <dgm:prSet presAssocID="{90A7F876-2DC6-4BDC-ABC0-59AD3BDD42CF}" presName="parTxOnlySpace" presStyleCnt="0"/>
      <dgm:spPr/>
    </dgm:pt>
    <dgm:pt modelId="{8266AC13-68A7-41C2-AF4C-061689DAAE73}" type="pres">
      <dgm:prSet presAssocID="{75506677-0040-42A9-847A-890714968912}" presName="parTxOnly" presStyleLbl="node1" presStyleIdx="5" presStyleCnt="7">
        <dgm:presLayoutVars>
          <dgm:chMax val="0"/>
          <dgm:chPref val="0"/>
          <dgm:bulletEnabled val="1"/>
        </dgm:presLayoutVars>
      </dgm:prSet>
      <dgm:spPr/>
    </dgm:pt>
    <dgm:pt modelId="{D1D3C78D-6121-4125-A007-61921F9BB34E}" type="pres">
      <dgm:prSet presAssocID="{EEB7A602-B25F-4832-9EC6-24A707CBE0DF}" presName="parTxOnlySpace" presStyleCnt="0"/>
      <dgm:spPr/>
    </dgm:pt>
    <dgm:pt modelId="{C77D85B6-6A7D-4B2E-A3C2-7BCE169B2B41}" type="pres">
      <dgm:prSet presAssocID="{A19D7377-7D6A-4D39-BAF9-202597A7AAC1}" presName="parTxOnly" presStyleLbl="node1" presStyleIdx="6" presStyleCnt="7">
        <dgm:presLayoutVars>
          <dgm:chMax val="0"/>
          <dgm:chPref val="0"/>
          <dgm:bulletEnabled val="1"/>
        </dgm:presLayoutVars>
      </dgm:prSet>
      <dgm:spPr/>
    </dgm:pt>
  </dgm:ptLst>
  <dgm:cxnLst>
    <dgm:cxn modelId="{79AC050D-C6DA-4C91-B0DB-521C82364709}" type="presOf" srcId="{3DEE8DCF-5A72-4ECA-BFBF-3EBD9CCA6768}" destId="{3EF6DC2D-21A7-4151-8F65-237F70019CBC}" srcOrd="0" destOrd="0" presId="urn:microsoft.com/office/officeart/2005/8/layout/chevron1"/>
    <dgm:cxn modelId="{A0AF4C0D-4721-4D1A-B93C-292151370C21}" srcId="{0E97711E-CC33-40D4-A477-8D0395819D1E}" destId="{96E44D41-B3F9-405F-B0B1-D69B562EDF61}" srcOrd="2" destOrd="0" parTransId="{19617076-74D5-4BD1-AA02-A0AC62D9300F}" sibTransId="{D8A1146C-74D4-4440-A503-4AD68480BD8C}"/>
    <dgm:cxn modelId="{C644E927-FD88-4B0D-A206-8D94CB44B651}" type="presOf" srcId="{0E97711E-CC33-40D4-A477-8D0395819D1E}" destId="{2EC66CE5-E633-47F4-92E6-9BB52B68B4C2}" srcOrd="0" destOrd="0" presId="urn:microsoft.com/office/officeart/2005/8/layout/chevron1"/>
    <dgm:cxn modelId="{6E6B134C-117B-454B-B0A7-FE4A3D68BF0E}" type="presOf" srcId="{3E8DA702-EC50-488F-B839-2A1AFDB8C1C5}" destId="{922AAA0F-4F6B-40C6-A141-9952061160C9}" srcOrd="0" destOrd="0" presId="urn:microsoft.com/office/officeart/2005/8/layout/chevron1"/>
    <dgm:cxn modelId="{AA599276-AEF9-49A0-BDCE-387DD716A48F}" srcId="{0E97711E-CC33-40D4-A477-8D0395819D1E}" destId="{3E8DA702-EC50-488F-B839-2A1AFDB8C1C5}" srcOrd="1" destOrd="0" parTransId="{C1EB0178-EF1F-4A5E-9F2F-4FC48BCD64F1}" sibTransId="{A9EB7148-61FF-47B2-9E28-7D46820960A3}"/>
    <dgm:cxn modelId="{D1CEAB7C-141C-44E2-9468-91FD0ED44C1F}" srcId="{0E97711E-CC33-40D4-A477-8D0395819D1E}" destId="{1F442DFF-B81D-446A-9EEC-177591C7E2E2}" srcOrd="3" destOrd="0" parTransId="{E1AB6B26-49E0-4EFA-A028-4D82691DF0C9}" sibTransId="{6CD9BD7B-FE9F-4718-B100-E65D495471DA}"/>
    <dgm:cxn modelId="{54DE3585-C3FE-44EE-B1B5-2840072284C5}" type="presOf" srcId="{4A23A0B8-D368-468F-8446-4766F0157DF7}" destId="{1A550F88-3095-47DF-9136-BDA3D7D9012A}" srcOrd="0" destOrd="0" presId="urn:microsoft.com/office/officeart/2005/8/layout/chevron1"/>
    <dgm:cxn modelId="{69A26898-90D7-4634-A74B-0CAC881D2200}" type="presOf" srcId="{96E44D41-B3F9-405F-B0B1-D69B562EDF61}" destId="{DCDF9F53-2CED-41E5-8334-645A3A70FE0A}" srcOrd="0" destOrd="0" presId="urn:microsoft.com/office/officeart/2005/8/layout/chevron1"/>
    <dgm:cxn modelId="{AF344AA2-DC81-43C3-98BF-D0B491F08C60}" type="presOf" srcId="{75506677-0040-42A9-847A-890714968912}" destId="{8266AC13-68A7-41C2-AF4C-061689DAAE73}" srcOrd="0" destOrd="0" presId="urn:microsoft.com/office/officeart/2005/8/layout/chevron1"/>
    <dgm:cxn modelId="{3CE3B0C0-8525-4827-8114-0191D257FB76}" type="presOf" srcId="{A19D7377-7D6A-4D39-BAF9-202597A7AAC1}" destId="{C77D85B6-6A7D-4B2E-A3C2-7BCE169B2B41}" srcOrd="0" destOrd="0" presId="urn:microsoft.com/office/officeart/2005/8/layout/chevron1"/>
    <dgm:cxn modelId="{D7A4B2C4-09CB-49B2-BD69-D16D3C72F503}" type="presOf" srcId="{1F442DFF-B81D-446A-9EEC-177591C7E2E2}" destId="{493198A9-9DD2-4110-A41D-B08CC92FCA84}" srcOrd="0" destOrd="0" presId="urn:microsoft.com/office/officeart/2005/8/layout/chevron1"/>
    <dgm:cxn modelId="{F5D5FECF-C74F-4AA5-B9B2-FB6DDA86CC4A}" srcId="{0E97711E-CC33-40D4-A477-8D0395819D1E}" destId="{3DEE8DCF-5A72-4ECA-BFBF-3EBD9CCA6768}" srcOrd="0" destOrd="0" parTransId="{51DD193E-6CD7-4700-ACA4-6D848D4AFB31}" sibTransId="{1E67AEE4-A70C-4A09-BE08-8C9DA444C951}"/>
    <dgm:cxn modelId="{6B4202D2-3AA5-4B58-B5B8-EB41B838AB0D}" srcId="{0E97711E-CC33-40D4-A477-8D0395819D1E}" destId="{75506677-0040-42A9-847A-890714968912}" srcOrd="5" destOrd="0" parTransId="{91A3481E-99BE-4387-8D7A-B2DBCD20433F}" sibTransId="{EEB7A602-B25F-4832-9EC6-24A707CBE0DF}"/>
    <dgm:cxn modelId="{9720BED4-9DBF-4DFB-9B7A-754E499FD4BB}" srcId="{0E97711E-CC33-40D4-A477-8D0395819D1E}" destId="{4A23A0B8-D368-468F-8446-4766F0157DF7}" srcOrd="4" destOrd="0" parTransId="{2DF65B8C-BAAF-4592-BD4C-E99839AF3CBB}" sibTransId="{90A7F876-2DC6-4BDC-ABC0-59AD3BDD42CF}"/>
    <dgm:cxn modelId="{B95F43F7-5C72-41A5-813A-B18411081443}" srcId="{0E97711E-CC33-40D4-A477-8D0395819D1E}" destId="{A19D7377-7D6A-4D39-BAF9-202597A7AAC1}" srcOrd="6" destOrd="0" parTransId="{1884F391-D3EA-4BEC-9101-959CC138332E}" sibTransId="{300D059E-811C-49C3-B5E0-3A1385C4E96C}"/>
    <dgm:cxn modelId="{57F98ED4-E01B-4419-9A5E-A6E6D198CE68}" type="presParOf" srcId="{2EC66CE5-E633-47F4-92E6-9BB52B68B4C2}" destId="{3EF6DC2D-21A7-4151-8F65-237F70019CBC}" srcOrd="0" destOrd="0" presId="urn:microsoft.com/office/officeart/2005/8/layout/chevron1"/>
    <dgm:cxn modelId="{0A52649E-A3F8-457C-8C6D-1C1D882FC182}" type="presParOf" srcId="{2EC66CE5-E633-47F4-92E6-9BB52B68B4C2}" destId="{A1665989-AEC7-4A23-97AC-1FAC14CBD13F}" srcOrd="1" destOrd="0" presId="urn:microsoft.com/office/officeart/2005/8/layout/chevron1"/>
    <dgm:cxn modelId="{0F05FE5C-0529-4129-9297-5D7B54F384A7}" type="presParOf" srcId="{2EC66CE5-E633-47F4-92E6-9BB52B68B4C2}" destId="{922AAA0F-4F6B-40C6-A141-9952061160C9}" srcOrd="2" destOrd="0" presId="urn:microsoft.com/office/officeart/2005/8/layout/chevron1"/>
    <dgm:cxn modelId="{DF05E5E7-2C8B-4D99-9CA7-13C3D827876A}" type="presParOf" srcId="{2EC66CE5-E633-47F4-92E6-9BB52B68B4C2}" destId="{CDE1AB1D-5B86-40D4-A555-D72C05A081FC}" srcOrd="3" destOrd="0" presId="urn:microsoft.com/office/officeart/2005/8/layout/chevron1"/>
    <dgm:cxn modelId="{35196F55-C615-477F-9F5C-04423CA01C2B}" type="presParOf" srcId="{2EC66CE5-E633-47F4-92E6-9BB52B68B4C2}" destId="{DCDF9F53-2CED-41E5-8334-645A3A70FE0A}" srcOrd="4" destOrd="0" presId="urn:microsoft.com/office/officeart/2005/8/layout/chevron1"/>
    <dgm:cxn modelId="{743AC256-5808-4958-98ED-2BD3C68D13DC}" type="presParOf" srcId="{2EC66CE5-E633-47F4-92E6-9BB52B68B4C2}" destId="{33C7E8D8-8660-46B6-9849-6A7819C832F6}" srcOrd="5" destOrd="0" presId="urn:microsoft.com/office/officeart/2005/8/layout/chevron1"/>
    <dgm:cxn modelId="{9FF0DE0D-D52A-4587-B548-C68A1CCE9E91}" type="presParOf" srcId="{2EC66CE5-E633-47F4-92E6-9BB52B68B4C2}" destId="{493198A9-9DD2-4110-A41D-B08CC92FCA84}" srcOrd="6" destOrd="0" presId="urn:microsoft.com/office/officeart/2005/8/layout/chevron1"/>
    <dgm:cxn modelId="{A7516972-99A3-4194-99A5-CAAE15C480F9}" type="presParOf" srcId="{2EC66CE5-E633-47F4-92E6-9BB52B68B4C2}" destId="{612F0C9F-7884-44A9-BBD8-F9BA8456C76B}" srcOrd="7" destOrd="0" presId="urn:microsoft.com/office/officeart/2005/8/layout/chevron1"/>
    <dgm:cxn modelId="{5B88B2A9-22C7-42EF-B381-CD7B673631BB}" type="presParOf" srcId="{2EC66CE5-E633-47F4-92E6-9BB52B68B4C2}" destId="{1A550F88-3095-47DF-9136-BDA3D7D9012A}" srcOrd="8" destOrd="0" presId="urn:microsoft.com/office/officeart/2005/8/layout/chevron1"/>
    <dgm:cxn modelId="{E22CECA2-4477-46CB-A44E-5EDD09037E43}" type="presParOf" srcId="{2EC66CE5-E633-47F4-92E6-9BB52B68B4C2}" destId="{315737FA-8F43-4FEB-B2CF-C9FC85CC0646}" srcOrd="9" destOrd="0" presId="urn:microsoft.com/office/officeart/2005/8/layout/chevron1"/>
    <dgm:cxn modelId="{A14EA0B7-8BF9-45A0-9D73-97158075B945}" type="presParOf" srcId="{2EC66CE5-E633-47F4-92E6-9BB52B68B4C2}" destId="{8266AC13-68A7-41C2-AF4C-061689DAAE73}" srcOrd="10" destOrd="0" presId="urn:microsoft.com/office/officeart/2005/8/layout/chevron1"/>
    <dgm:cxn modelId="{AEDF6AD0-CCAA-449A-B66A-8648BC9CAF52}" type="presParOf" srcId="{2EC66CE5-E633-47F4-92E6-9BB52B68B4C2}" destId="{D1D3C78D-6121-4125-A007-61921F9BB34E}" srcOrd="11" destOrd="0" presId="urn:microsoft.com/office/officeart/2005/8/layout/chevron1"/>
    <dgm:cxn modelId="{357624E4-B59E-44BC-9950-728631FB061B}" type="presParOf" srcId="{2EC66CE5-E633-47F4-92E6-9BB52B68B4C2}" destId="{C77D85B6-6A7D-4B2E-A3C2-7BCE169B2B41}" srcOrd="1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43199F-E792-4C94-ABB9-7FF98F1544A2}">
      <dsp:nvSpPr>
        <dsp:cNvPr id="0" name=""/>
        <dsp:cNvSpPr/>
      </dsp:nvSpPr>
      <dsp:spPr>
        <a:xfrm>
          <a:off x="3239992" y="2957888"/>
          <a:ext cx="2431819" cy="243181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600" kern="1200" dirty="0"/>
            <a:t>Gerencia</a:t>
          </a:r>
        </a:p>
      </dsp:txBody>
      <dsp:txXfrm>
        <a:off x="3596124" y="3314020"/>
        <a:ext cx="1719555" cy="1719555"/>
      </dsp:txXfrm>
    </dsp:sp>
    <dsp:sp modelId="{B46F6974-04D2-429B-AA3D-990CF63B9323}">
      <dsp:nvSpPr>
        <dsp:cNvPr id="0" name=""/>
        <dsp:cNvSpPr/>
      </dsp:nvSpPr>
      <dsp:spPr>
        <a:xfrm rot="12570581">
          <a:off x="1032021" y="2568504"/>
          <a:ext cx="2399816" cy="69306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119822C-7678-48B1-8EAC-C8CDEE6DF2F7}">
      <dsp:nvSpPr>
        <dsp:cNvPr id="0" name=""/>
        <dsp:cNvSpPr/>
      </dsp:nvSpPr>
      <dsp:spPr>
        <a:xfrm>
          <a:off x="14086" y="1423998"/>
          <a:ext cx="2347192" cy="1800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1435" tIns="51435" rIns="51435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700" kern="1200" dirty="0"/>
            <a:t>Administración</a:t>
          </a:r>
        </a:p>
      </dsp:txBody>
      <dsp:txXfrm>
        <a:off x="66806" y="1476718"/>
        <a:ext cx="2241752" cy="1694560"/>
      </dsp:txXfrm>
    </dsp:sp>
    <dsp:sp modelId="{A1D99BDB-0774-436B-B581-B29E9C1D9231}">
      <dsp:nvSpPr>
        <dsp:cNvPr id="0" name=""/>
        <dsp:cNvSpPr/>
      </dsp:nvSpPr>
      <dsp:spPr>
        <a:xfrm rot="16254524">
          <a:off x="3525513" y="1532314"/>
          <a:ext cx="1933583" cy="69306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2377173-7C11-4071-811A-E332E00A6CA9}">
      <dsp:nvSpPr>
        <dsp:cNvPr id="0" name=""/>
        <dsp:cNvSpPr/>
      </dsp:nvSpPr>
      <dsp:spPr>
        <a:xfrm>
          <a:off x="3333568" y="12178"/>
          <a:ext cx="2348139" cy="1800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1435" tIns="51435" rIns="51435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700" kern="1200" dirty="0"/>
            <a:t>Biblioteca</a:t>
          </a:r>
        </a:p>
      </dsp:txBody>
      <dsp:txXfrm>
        <a:off x="3386288" y="64898"/>
        <a:ext cx="2242699" cy="1694560"/>
      </dsp:txXfrm>
    </dsp:sp>
    <dsp:sp modelId="{98166C2B-0B47-4E16-81A3-8A2E64471934}">
      <dsp:nvSpPr>
        <dsp:cNvPr id="0" name=""/>
        <dsp:cNvSpPr/>
      </dsp:nvSpPr>
      <dsp:spPr>
        <a:xfrm rot="19851738">
          <a:off x="5487888" y="2578514"/>
          <a:ext cx="2416207" cy="69306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61A1045-54AF-46FE-B08B-FAD16BEDB349}">
      <dsp:nvSpPr>
        <dsp:cNvPr id="0" name=""/>
        <dsp:cNvSpPr/>
      </dsp:nvSpPr>
      <dsp:spPr>
        <a:xfrm>
          <a:off x="6586153" y="1436810"/>
          <a:ext cx="2330119" cy="1800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1435" tIns="51435" rIns="51435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700" kern="1200" dirty="0"/>
            <a:t>Outreach</a:t>
          </a:r>
        </a:p>
      </dsp:txBody>
      <dsp:txXfrm>
        <a:off x="6638873" y="1489530"/>
        <a:ext cx="2224679" cy="16945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F6DC2D-21A7-4151-8F65-237F70019CBC}">
      <dsp:nvSpPr>
        <dsp:cNvPr id="0" name=""/>
        <dsp:cNvSpPr/>
      </dsp:nvSpPr>
      <dsp:spPr>
        <a:xfrm>
          <a:off x="0" y="1515453"/>
          <a:ext cx="1643062" cy="657225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Convocatoria</a:t>
          </a:r>
        </a:p>
      </dsp:txBody>
      <dsp:txXfrm>
        <a:off x="328613" y="1515453"/>
        <a:ext cx="985837" cy="657225"/>
      </dsp:txXfrm>
    </dsp:sp>
    <dsp:sp modelId="{922AAA0F-4F6B-40C6-A141-9952061160C9}">
      <dsp:nvSpPr>
        <dsp:cNvPr id="0" name=""/>
        <dsp:cNvSpPr/>
      </dsp:nvSpPr>
      <dsp:spPr>
        <a:xfrm>
          <a:off x="1478756" y="1515453"/>
          <a:ext cx="1643062" cy="657225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Resolución</a:t>
          </a:r>
        </a:p>
      </dsp:txBody>
      <dsp:txXfrm>
        <a:off x="1807369" y="1515453"/>
        <a:ext cx="985837" cy="657225"/>
      </dsp:txXfrm>
    </dsp:sp>
    <dsp:sp modelId="{DCDF9F53-2CED-41E5-8334-645A3A70FE0A}">
      <dsp:nvSpPr>
        <dsp:cNvPr id="0" name=""/>
        <dsp:cNvSpPr/>
      </dsp:nvSpPr>
      <dsp:spPr>
        <a:xfrm>
          <a:off x="2957512" y="1515453"/>
          <a:ext cx="1643062" cy="657225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Ejecución</a:t>
          </a:r>
        </a:p>
      </dsp:txBody>
      <dsp:txXfrm>
        <a:off x="3286125" y="1515453"/>
        <a:ext cx="985837" cy="657225"/>
      </dsp:txXfrm>
    </dsp:sp>
    <dsp:sp modelId="{493198A9-9DD2-4110-A41D-B08CC92FCA84}">
      <dsp:nvSpPr>
        <dsp:cNvPr id="0" name=""/>
        <dsp:cNvSpPr/>
      </dsp:nvSpPr>
      <dsp:spPr>
        <a:xfrm>
          <a:off x="4436268" y="1515453"/>
          <a:ext cx="1643062" cy="657225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Justificación</a:t>
          </a:r>
        </a:p>
      </dsp:txBody>
      <dsp:txXfrm>
        <a:off x="4764881" y="1515453"/>
        <a:ext cx="985837" cy="657225"/>
      </dsp:txXfrm>
    </dsp:sp>
    <dsp:sp modelId="{1A550F88-3095-47DF-9136-BDA3D7D9012A}">
      <dsp:nvSpPr>
        <dsp:cNvPr id="0" name=""/>
        <dsp:cNvSpPr/>
      </dsp:nvSpPr>
      <dsp:spPr>
        <a:xfrm>
          <a:off x="5915025" y="1515453"/>
          <a:ext cx="1643062" cy="657225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Requerimientos</a:t>
          </a:r>
        </a:p>
      </dsp:txBody>
      <dsp:txXfrm>
        <a:off x="6243638" y="1515453"/>
        <a:ext cx="985837" cy="657225"/>
      </dsp:txXfrm>
    </dsp:sp>
    <dsp:sp modelId="{8266AC13-68A7-41C2-AF4C-061689DAAE73}">
      <dsp:nvSpPr>
        <dsp:cNvPr id="0" name=""/>
        <dsp:cNvSpPr/>
      </dsp:nvSpPr>
      <dsp:spPr>
        <a:xfrm>
          <a:off x="7393781" y="1515453"/>
          <a:ext cx="1643062" cy="657225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Producción Científica</a:t>
          </a:r>
        </a:p>
      </dsp:txBody>
      <dsp:txXfrm>
        <a:off x="7722394" y="1515453"/>
        <a:ext cx="985837" cy="657225"/>
      </dsp:txXfrm>
    </dsp:sp>
    <dsp:sp modelId="{C77D85B6-6A7D-4B2E-A3C2-7BCE169B2B41}">
      <dsp:nvSpPr>
        <dsp:cNvPr id="0" name=""/>
        <dsp:cNvSpPr/>
      </dsp:nvSpPr>
      <dsp:spPr>
        <a:xfrm>
          <a:off x="8872537" y="1515453"/>
          <a:ext cx="1643062" cy="657225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Divulgación </a:t>
          </a:r>
        </a:p>
      </dsp:txBody>
      <dsp:txXfrm>
        <a:off x="9201150" y="1515453"/>
        <a:ext cx="985837" cy="6572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81E3F6F-D4D8-40CD-B424-93CEF673E6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05FE8E-7C97-4347-AE7C-AD5EB3C016D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E44564-0E98-494D-B4D6-DBD63F9CEC3A}" type="datetime1">
              <a:rPr lang="es-ES" smtClean="0"/>
              <a:t>14/12/2023</a:t>
            </a:fld>
            <a:endParaRPr lang="es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EB2F17-989E-4A06-9806-74252DD7D47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ES"/>
              <a:t>Asamblea Anual IFIC 2019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154B6E-A9F1-4A6B-8705-6ED59363DF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8645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F7D51-3ADF-4840-A9DD-1F0BBE088D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1400972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293DC-1D2B-4D88-A8CA-3D930B50B492}" type="datetime1">
              <a:rPr lang="es-ES" smtClean="0"/>
              <a:t>14/12/2023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38250"/>
            <a:ext cx="5943600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67262"/>
            <a:ext cx="5435600" cy="3900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ES"/>
              <a:t>Asamblea Anual IFIC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C47929-8CB4-462E-9134-E33ECEB07C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7386452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3C8D9095-8D0E-4535-9635-4955B0E45981}" type="datetime1">
              <a:rPr lang="es-ES" smtClean="0"/>
              <a:t>14/12/2023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s-ES"/>
              <a:t>Asamblea Anual IFIC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C47929-8CB4-462E-9134-E33ECEB07C9E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1284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52D3C7B6-06E9-4F0D-BF5B-DD9052892017}" type="datetime1">
              <a:rPr lang="es-ES" smtClean="0"/>
              <a:t>14/12/2023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s-ES"/>
              <a:t>Asamblea Anual IFIC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C47929-8CB4-462E-9134-E33ECEB07C9E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5558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55DBE-46AE-4AA6-84EB-5E84A9CC4B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506186-BCC6-4CEA-997D-4E253D7C3F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33013A-00C8-4D46-8EC3-4AB55EC5B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15/12/2023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EDA524-A3ED-4894-84A7-93288D0BE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Asamblea Anual IFIC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34878-6EE0-44CC-93A8-0BC2BDA3B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A3B15-0F9F-48BB-B054-60533C125C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4142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58D27-D251-4530-BB56-ADB4DF96E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BCDB0E-83B1-4411-A5C0-BD6AD43012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AD298B-8CB7-445F-96EA-90B53FA32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15/12/2023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5BB723-EEDF-43A6-BAAF-1A129B6AB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Asamblea Anual IFIC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1CB70B-331A-46BB-ADF1-CF815DCDF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A3B15-0F9F-48BB-B054-60533C125C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5244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FF8927-8954-41BD-BE80-AE02600EAD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30DC33-89B0-49E3-B516-73E56CCD8E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2953EB-2F68-46A8-8D37-7B4A9DEA6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15/12/2023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D5ECF7-CECF-4E69-9251-F8C0AB234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Asamblea Anual IFIC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A44A99-9220-40AB-9A4B-3E191F762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A3B15-0F9F-48BB-B054-60533C125C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5849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AE47C-20CB-4601-8E9D-4BEB621DF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FF581B-D7C9-42EE-9FCB-FF7213203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5F992D-5B6E-4716-8BF3-85C4137A8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15/12/2023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821EBF-CD16-4A4C-81A0-A21B35355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Asamblea Anual IFIC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CBC6A0-D392-49FC-BD9E-411AA3F12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A3B15-0F9F-48BB-B054-60533C125C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8007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EB0CA-C0AB-4C5B-A178-C925D34C2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AC96AE-B88B-4171-B540-A9CE5BDA16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F82821-A9F8-42F6-896F-1DE112401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15/12/2023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967B96-262A-45F7-AD82-B0359FF61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Asamblea Anual IFIC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6133F8-F4D2-4A86-8AAD-7AA1A3C68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A3B15-0F9F-48BB-B054-60533C125C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1372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2B0E4-67AF-42FD-9A30-F1B2EBAC6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06069C-0CCF-45A1-83C6-516B662958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EE61AD-1B50-46CC-8ACE-DAABBFD9F5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709663-0176-4E1D-B40F-1DBA18AF5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15/12/2023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A8BA44-B5CC-42B4-8879-F3BD416FD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Asamblea Anual IFIC 2023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81484C-0542-4252-899F-D0B08663A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A3B15-0F9F-48BB-B054-60533C125C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0736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BA581-EC76-4ACE-80FF-7516F38BE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E634B0-A4D9-49DE-92DF-C14D1AE87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1E626B-7BB1-4A90-B0F6-B449AECE1C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1D402F-3D00-4CD3-A9D4-F6172DF2D5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DA40FC-0538-4CB5-84A0-3DDD298376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2D417A-0470-42BB-A582-50EBC9769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15/12/2023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2BE539-244A-4B54-BD52-206366285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Asamblea Anual IFIC 2023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129109-4B92-457C-8C8C-7CE65BEDE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A3B15-0F9F-48BB-B054-60533C125C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0678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58D8C-CFB9-4334-8C59-5BBE546DD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287425-9C3F-46A8-A85D-932639531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15/12/2023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8EED8B-C11C-44C4-B9E8-2373B6F69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Asamblea Anual IFIC 2023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B580BA-D2CE-4B6B-A58B-383709F2E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A3B15-0F9F-48BB-B054-60533C125C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2905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2F0748-CD9B-4029-A654-D5588FFED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15/12/2023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28E39F-245C-4919-8610-F1C17CC0E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Asamblea Anual IFIC 2023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891669-6C21-4856-9CFC-1C9A3A3D6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A3B15-0F9F-48BB-B054-60533C125C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4465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FCF-6CEE-44E2-A902-B47B53E4C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F4594F-AE70-4A82-B382-8DFE652CB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290F23-608D-4B81-8BFC-C9886604E6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568F37-7C97-4D01-97CF-4A95B489C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15/12/2023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A5F90D-0E45-4F7B-AA8A-3BE533347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Asamblea Anual IFIC 2023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D32FDE-FD40-473E-94A4-CC2B96B25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A3B15-0F9F-48BB-B054-60533C125C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33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7FACD-8E3E-403A-AB72-08E505192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039438-3155-44A5-8BA5-BC4E51E36D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36A0DB-8FFC-4B59-8DD6-214ED897B5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0BFD1D-02AB-41F4-B202-E2660A0E5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15/12/2023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4867F8-2CBA-43CE-BB46-6885C0446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Asamblea Anual IFIC 2023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F59415-80B5-493D-BC8B-F9EE4DC0A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A3B15-0F9F-48BB-B054-60533C125C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321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C58F0F-8BBF-46A6-BDBE-50206C1E0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8FA2C-EEB1-4B3C-94FF-2732880E0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BEE1F2-8896-4B52-B9C1-8151F2DCA8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/>
              <a:t>15/12/2023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7CF621-F692-43B1-83E8-752694D16D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/>
              <a:t>Asamblea Anual IFIC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52CCD2-A7A2-40E1-A0C7-9C45B2AFD0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4A3B15-0F9F-48BB-B054-60533C125C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2994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5.jpe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4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image" Target="../media/image2.jpg"/><Relationship Id="rId7" Type="http://schemas.openxmlformats.org/officeDocument/2006/relationships/diagramData" Target="../diagrams/data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microsoft.com/office/2007/relationships/diagramDrawing" Target="../diagrams/drawing2.xml"/><Relationship Id="rId5" Type="http://schemas.openxmlformats.org/officeDocument/2006/relationships/image" Target="../media/image4.png"/><Relationship Id="rId10" Type="http://schemas.openxmlformats.org/officeDocument/2006/relationships/diagramColors" Target="../diagrams/colors2.xml"/><Relationship Id="rId4" Type="http://schemas.openxmlformats.org/officeDocument/2006/relationships/image" Target="../media/image3.png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ips para la mejora del trabajo en equipo | Escuela de Liderazgo">
            <a:extLst>
              <a:ext uri="{FF2B5EF4-FFF2-40B4-BE49-F238E27FC236}">
                <a16:creationId xmlns:a16="http://schemas.microsoft.com/office/drawing/2014/main" id="{45EC4DD7-A9A0-4923-83C4-BFE7C0EE153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6" t="4170" r="1" b="-4022"/>
          <a:stretch/>
        </p:blipFill>
        <p:spPr bwMode="auto">
          <a:xfrm>
            <a:off x="5775510" y="0"/>
            <a:ext cx="6385487" cy="5611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01F319F-7EB1-429E-8D47-591855E2828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5" t="13065" r="65" b="40830"/>
          <a:stretch/>
        </p:blipFill>
        <p:spPr>
          <a:xfrm>
            <a:off x="-86627" y="5101389"/>
            <a:ext cx="12349212" cy="1838426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252B5D66-F10E-42DA-8225-5C25F1E8BCDF}"/>
              </a:ext>
            </a:extLst>
          </p:cNvPr>
          <p:cNvSpPr/>
          <p:nvPr/>
        </p:nvSpPr>
        <p:spPr>
          <a:xfrm>
            <a:off x="-1" y="0"/>
            <a:ext cx="5775511" cy="2151379"/>
          </a:xfrm>
          <a:prstGeom prst="rect">
            <a:avLst/>
          </a:prstGeom>
          <a:solidFill>
            <a:schemeClr val="tx1">
              <a:lumMod val="50000"/>
              <a:lumOff val="50000"/>
              <a:alpha val="8392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3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9609AC67-0608-4CD8-9CB2-AFFBAA36AD60}"/>
              </a:ext>
            </a:extLst>
          </p:cNvPr>
          <p:cNvGrpSpPr/>
          <p:nvPr/>
        </p:nvGrpSpPr>
        <p:grpSpPr>
          <a:xfrm>
            <a:off x="10182696" y="6164146"/>
            <a:ext cx="1867987" cy="587376"/>
            <a:chOff x="10182696" y="6164146"/>
            <a:chExt cx="1867987" cy="587376"/>
          </a:xfrm>
        </p:grpSpPr>
        <p:pic>
          <p:nvPicPr>
            <p:cNvPr id="9" name="Picture 8" descr="ific_2a">
              <a:extLst>
                <a:ext uri="{FF2B5EF4-FFF2-40B4-BE49-F238E27FC236}">
                  <a16:creationId xmlns:a16="http://schemas.microsoft.com/office/drawing/2014/main" id="{F577DF4D-DCF7-4E6D-A3FE-39CEC058501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182696" y="6187946"/>
              <a:ext cx="880365" cy="5616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0" descr="http://webific.ific.uv.es/web/sites/default/files/logo_csic.png">
              <a:extLst>
                <a:ext uri="{FF2B5EF4-FFF2-40B4-BE49-F238E27FC236}">
                  <a16:creationId xmlns:a16="http://schemas.microsoft.com/office/drawing/2014/main" id="{D2C5CEF5-F7DF-4ECC-ADFB-FC674642EF1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8219" y="6498837"/>
              <a:ext cx="892464" cy="2526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1" descr="http://webific.ific.uv.es/web/sites/default/files/escut%2Blogo_UV_lateral_2_linies_0.jpg">
              <a:extLst>
                <a:ext uri="{FF2B5EF4-FFF2-40B4-BE49-F238E27FC236}">
                  <a16:creationId xmlns:a16="http://schemas.microsoft.com/office/drawing/2014/main" id="{F4ABAB15-CAA4-4480-9556-6ED0358D4E3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0203" y="6164146"/>
              <a:ext cx="900480" cy="279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Subtitle 40">
            <a:extLst>
              <a:ext uri="{FF2B5EF4-FFF2-40B4-BE49-F238E27FC236}">
                <a16:creationId xmlns:a16="http://schemas.microsoft.com/office/drawing/2014/main" id="{EBD063E4-7778-496C-89F3-12FCE01725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003" y="969453"/>
            <a:ext cx="4878504" cy="324000"/>
          </a:xfrm>
        </p:spPr>
        <p:txBody>
          <a:bodyPr>
            <a:noAutofit/>
          </a:bodyPr>
          <a:lstStyle/>
          <a:p>
            <a:pPr algn="l"/>
            <a:r>
              <a:rPr lang="es-E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 Fandos Lario</a:t>
            </a:r>
          </a:p>
        </p:txBody>
      </p:sp>
      <p:sp>
        <p:nvSpPr>
          <p:cNvPr id="14" name="Title 39">
            <a:extLst>
              <a:ext uri="{FF2B5EF4-FFF2-40B4-BE49-F238E27FC236}">
                <a16:creationId xmlns:a16="http://schemas.microsoft.com/office/drawing/2014/main" id="{9A37BC46-048F-4602-A147-CE1EBB1FBB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003" y="21115"/>
            <a:ext cx="5624151" cy="740018"/>
          </a:xfrm>
        </p:spPr>
        <p:txBody>
          <a:bodyPr>
            <a:normAutofit/>
          </a:bodyPr>
          <a:lstStyle/>
          <a:p>
            <a:pPr algn="l"/>
            <a:r>
              <a:rPr lang="es-ES" sz="3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Asamblea Anual IFIC 2023</a:t>
            </a:r>
          </a:p>
        </p:txBody>
      </p:sp>
      <p:sp>
        <p:nvSpPr>
          <p:cNvPr id="16" name="Subtitle 40">
            <a:extLst>
              <a:ext uri="{FF2B5EF4-FFF2-40B4-BE49-F238E27FC236}">
                <a16:creationId xmlns:a16="http://schemas.microsoft.com/office/drawing/2014/main" id="{01CF582C-8529-426B-8BF6-116F4B865E27}"/>
              </a:ext>
            </a:extLst>
          </p:cNvPr>
          <p:cNvSpPr txBox="1">
            <a:spLocks/>
          </p:cNvSpPr>
          <p:nvPr/>
        </p:nvSpPr>
        <p:spPr>
          <a:xfrm>
            <a:off x="31003" y="1560416"/>
            <a:ext cx="4878504" cy="324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Gerente del IFIC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1BC796-F3B7-4D39-B5B9-0E9E5A6584D7}"/>
              </a:ext>
            </a:extLst>
          </p:cNvPr>
          <p:cNvSpPr txBox="1"/>
          <p:nvPr/>
        </p:nvSpPr>
        <p:spPr>
          <a:xfrm>
            <a:off x="856825" y="2858468"/>
            <a:ext cx="397523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/>
              <a:t>Trabajamos para que hagáis realidad lo que hoy tan solo podemos soñar.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F230742-3EE1-4FFD-B87C-8DE4AD273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15/12/2023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04383A-9D65-4E06-A504-45ED5679B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Asamblea Anual IFIC 2023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4206301-17FA-4F7A-8AF2-AD396770F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A3B15-0F9F-48BB-B054-60533C125C8B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0623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1">
            <a:extLst>
              <a:ext uri="{FF2B5EF4-FFF2-40B4-BE49-F238E27FC236}">
                <a16:creationId xmlns:a16="http://schemas.microsoft.com/office/drawing/2014/main" id="{CD1D4CC6-0D33-4136-94CD-D179F81EB699}"/>
              </a:ext>
            </a:extLst>
          </p:cNvPr>
          <p:cNvSpPr txBox="1">
            <a:spLocks/>
          </p:cNvSpPr>
          <p:nvPr/>
        </p:nvSpPr>
        <p:spPr>
          <a:xfrm>
            <a:off x="550333" y="528912"/>
            <a:ext cx="11178000" cy="1116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000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Estructura</a:t>
            </a:r>
          </a:p>
          <a:p>
            <a:endParaRPr lang="es-ES" sz="3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56A2B850-63BD-4902-8F9E-77D68815FA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02601" y="6506857"/>
            <a:ext cx="1224000" cy="216000"/>
          </a:xfrm>
        </p:spPr>
        <p:txBody>
          <a:bodyPr/>
          <a:lstStyle/>
          <a:p>
            <a:r>
              <a:rPr lang="es-ES"/>
              <a:t>15/12/2023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84B5FF95-A399-4098-9CAA-F46A1542F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4333" y="6515528"/>
            <a:ext cx="396000" cy="216000"/>
          </a:xfrm>
        </p:spPr>
        <p:txBody>
          <a:bodyPr/>
          <a:lstStyle/>
          <a:p>
            <a:fld id="{CEB60E70-BB0B-4835-9E8D-DBEDA9E50F13}" type="slidenum">
              <a:rPr lang="es-ES" smtClean="0"/>
              <a:t>2</a:t>
            </a:fld>
            <a:endParaRPr lang="es-ES"/>
          </a:p>
        </p:txBody>
      </p:sp>
      <p:sp>
        <p:nvSpPr>
          <p:cNvPr id="18" name="Footer Placeholder 7">
            <a:extLst>
              <a:ext uri="{FF2B5EF4-FFF2-40B4-BE49-F238E27FC236}">
                <a16:creationId xmlns:a16="http://schemas.microsoft.com/office/drawing/2014/main" id="{332C89FE-9D7C-4904-B4FC-30FA30384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70994" y="6481916"/>
            <a:ext cx="3240000" cy="216000"/>
          </a:xfrm>
        </p:spPr>
        <p:txBody>
          <a:bodyPr/>
          <a:lstStyle/>
          <a:p>
            <a:r>
              <a:rPr lang="es-ES"/>
              <a:t>Asamblea Anual IFIC 2023</a:t>
            </a:r>
          </a:p>
        </p:txBody>
      </p:sp>
      <p:graphicFrame>
        <p:nvGraphicFramePr>
          <p:cNvPr id="20" name="Diagram 19">
            <a:extLst>
              <a:ext uri="{FF2B5EF4-FFF2-40B4-BE49-F238E27FC236}">
                <a16:creationId xmlns:a16="http://schemas.microsoft.com/office/drawing/2014/main" id="{4228B4CE-F542-4ADA-8B39-634879D178B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08494979"/>
              </p:ext>
            </p:extLst>
          </p:nvPr>
        </p:nvGraphicFramePr>
        <p:xfrm>
          <a:off x="1870994" y="1092200"/>
          <a:ext cx="9006740" cy="54146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5" name="Picture 34">
            <a:extLst>
              <a:ext uri="{FF2B5EF4-FFF2-40B4-BE49-F238E27FC236}">
                <a16:creationId xmlns:a16="http://schemas.microsoft.com/office/drawing/2014/main" id="{060B669C-C493-4705-9407-90275A485F93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764" b="55433"/>
          <a:stretch/>
        </p:blipFill>
        <p:spPr>
          <a:xfrm>
            <a:off x="-77001" y="-9837"/>
            <a:ext cx="12269002" cy="525868"/>
          </a:xfrm>
          <a:prstGeom prst="rect">
            <a:avLst/>
          </a:prstGeom>
        </p:spPr>
      </p:pic>
      <p:grpSp>
        <p:nvGrpSpPr>
          <p:cNvPr id="24" name="Grupo 23">
            <a:extLst>
              <a:ext uri="{FF2B5EF4-FFF2-40B4-BE49-F238E27FC236}">
                <a16:creationId xmlns:a16="http://schemas.microsoft.com/office/drawing/2014/main" id="{883958E6-5FFF-4A22-9C00-F712118AC24B}"/>
              </a:ext>
            </a:extLst>
          </p:cNvPr>
          <p:cNvGrpSpPr/>
          <p:nvPr/>
        </p:nvGrpSpPr>
        <p:grpSpPr>
          <a:xfrm>
            <a:off x="10873890" y="6370145"/>
            <a:ext cx="1082432" cy="340364"/>
            <a:chOff x="10182696" y="6164146"/>
            <a:chExt cx="1867987" cy="587376"/>
          </a:xfrm>
        </p:grpSpPr>
        <p:pic>
          <p:nvPicPr>
            <p:cNvPr id="25" name="Picture 8" descr="ific_2a">
              <a:extLst>
                <a:ext uri="{FF2B5EF4-FFF2-40B4-BE49-F238E27FC236}">
                  <a16:creationId xmlns:a16="http://schemas.microsoft.com/office/drawing/2014/main" id="{EB0F679D-E26E-4FCC-90A5-0CC7F0C5094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182696" y="6187946"/>
              <a:ext cx="880365" cy="5616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10" descr="http://webific.ific.uv.es/web/sites/default/files/logo_csic.png">
              <a:extLst>
                <a:ext uri="{FF2B5EF4-FFF2-40B4-BE49-F238E27FC236}">
                  <a16:creationId xmlns:a16="http://schemas.microsoft.com/office/drawing/2014/main" id="{531BFD9A-A23D-4793-95CF-1044EAFB82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8219" y="6498837"/>
              <a:ext cx="892464" cy="2526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" name="Picture 11" descr="http://webific.ific.uv.es/web/sites/default/files/escut%2Blogo_UV_lateral_2_linies_0.jpg">
              <a:extLst>
                <a:ext uri="{FF2B5EF4-FFF2-40B4-BE49-F238E27FC236}">
                  <a16:creationId xmlns:a16="http://schemas.microsoft.com/office/drawing/2014/main" id="{19ECF871-4A51-4CF1-AB21-9AA45A9CE1C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0203" y="6164146"/>
              <a:ext cx="900480" cy="279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79779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1">
            <a:extLst>
              <a:ext uri="{FF2B5EF4-FFF2-40B4-BE49-F238E27FC236}">
                <a16:creationId xmlns:a16="http://schemas.microsoft.com/office/drawing/2014/main" id="{CD1D4CC6-0D33-4136-94CD-D179F81EB699}"/>
              </a:ext>
            </a:extLst>
          </p:cNvPr>
          <p:cNvSpPr txBox="1">
            <a:spLocks/>
          </p:cNvSpPr>
          <p:nvPr/>
        </p:nvSpPr>
        <p:spPr>
          <a:xfrm>
            <a:off x="507000" y="854366"/>
            <a:ext cx="11178000" cy="1116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¿Qué hacemos?		Proyectos/Convenios/Contratos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56A2B850-63BD-4902-8F9E-77D68815FA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02601" y="6506857"/>
            <a:ext cx="1224000" cy="216000"/>
          </a:xfrm>
        </p:spPr>
        <p:txBody>
          <a:bodyPr/>
          <a:lstStyle/>
          <a:p>
            <a:r>
              <a:rPr lang="es-ES"/>
              <a:t>15/12/2023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84B5FF95-A399-4098-9CAA-F46A1542F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4333" y="6515528"/>
            <a:ext cx="396000" cy="216000"/>
          </a:xfrm>
        </p:spPr>
        <p:txBody>
          <a:bodyPr/>
          <a:lstStyle/>
          <a:p>
            <a:fld id="{CEB60E70-BB0B-4835-9E8D-DBEDA9E50F13}" type="slidenum">
              <a:rPr lang="es-ES" smtClean="0"/>
              <a:t>3</a:t>
            </a:fld>
            <a:endParaRPr lang="es-ES"/>
          </a:p>
        </p:txBody>
      </p:sp>
      <p:sp>
        <p:nvSpPr>
          <p:cNvPr id="18" name="Footer Placeholder 7">
            <a:extLst>
              <a:ext uri="{FF2B5EF4-FFF2-40B4-BE49-F238E27FC236}">
                <a16:creationId xmlns:a16="http://schemas.microsoft.com/office/drawing/2014/main" id="{332C89FE-9D7C-4904-B4FC-30FA30384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70994" y="6481916"/>
            <a:ext cx="3240000" cy="216000"/>
          </a:xfrm>
        </p:spPr>
        <p:txBody>
          <a:bodyPr/>
          <a:lstStyle/>
          <a:p>
            <a:r>
              <a:rPr lang="es-ES"/>
              <a:t>Asamblea Anual IFIC 2023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060B669C-C493-4705-9407-90275A485F9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764" b="55433"/>
          <a:stretch/>
        </p:blipFill>
        <p:spPr>
          <a:xfrm>
            <a:off x="-77001" y="-9837"/>
            <a:ext cx="12269002" cy="525868"/>
          </a:xfrm>
          <a:prstGeom prst="rect">
            <a:avLst/>
          </a:prstGeom>
        </p:spPr>
      </p:pic>
      <p:grpSp>
        <p:nvGrpSpPr>
          <p:cNvPr id="24" name="Grupo 23">
            <a:extLst>
              <a:ext uri="{FF2B5EF4-FFF2-40B4-BE49-F238E27FC236}">
                <a16:creationId xmlns:a16="http://schemas.microsoft.com/office/drawing/2014/main" id="{883958E6-5FFF-4A22-9C00-F712118AC24B}"/>
              </a:ext>
            </a:extLst>
          </p:cNvPr>
          <p:cNvGrpSpPr/>
          <p:nvPr/>
        </p:nvGrpSpPr>
        <p:grpSpPr>
          <a:xfrm>
            <a:off x="10873890" y="6370145"/>
            <a:ext cx="1082432" cy="340364"/>
            <a:chOff x="10182696" y="6164146"/>
            <a:chExt cx="1867987" cy="587376"/>
          </a:xfrm>
        </p:grpSpPr>
        <p:pic>
          <p:nvPicPr>
            <p:cNvPr id="25" name="Picture 8" descr="ific_2a">
              <a:extLst>
                <a:ext uri="{FF2B5EF4-FFF2-40B4-BE49-F238E27FC236}">
                  <a16:creationId xmlns:a16="http://schemas.microsoft.com/office/drawing/2014/main" id="{EB0F679D-E26E-4FCC-90A5-0CC7F0C5094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182696" y="6187946"/>
              <a:ext cx="880365" cy="5616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10" descr="http://webific.ific.uv.es/web/sites/default/files/logo_csic.png">
              <a:extLst>
                <a:ext uri="{FF2B5EF4-FFF2-40B4-BE49-F238E27FC236}">
                  <a16:creationId xmlns:a16="http://schemas.microsoft.com/office/drawing/2014/main" id="{531BFD9A-A23D-4793-95CF-1044EAFB82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8219" y="6498837"/>
              <a:ext cx="892464" cy="2526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" name="Picture 11" descr="http://webific.ific.uv.es/web/sites/default/files/escut%2Blogo_UV_lateral_2_linies_0.jpg">
              <a:extLst>
                <a:ext uri="{FF2B5EF4-FFF2-40B4-BE49-F238E27FC236}">
                  <a16:creationId xmlns:a16="http://schemas.microsoft.com/office/drawing/2014/main" id="{19ECF871-4A51-4CF1-AB21-9AA45A9CE1C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0203" y="6164146"/>
              <a:ext cx="900480" cy="279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12" name="Marcador de contenido 8">
            <a:extLst>
              <a:ext uri="{FF2B5EF4-FFF2-40B4-BE49-F238E27FC236}">
                <a16:creationId xmlns:a16="http://schemas.microsoft.com/office/drawing/2014/main" id="{3A130DDB-1034-423E-8E69-305A8E452D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0915436"/>
              </p:ext>
            </p:extLst>
          </p:nvPr>
        </p:nvGraphicFramePr>
        <p:xfrm>
          <a:off x="799700" y="1364391"/>
          <a:ext cx="10515600" cy="3688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" name="Flecha: a la derecha 1">
            <a:extLst>
              <a:ext uri="{FF2B5EF4-FFF2-40B4-BE49-F238E27FC236}">
                <a16:creationId xmlns:a16="http://schemas.microsoft.com/office/drawing/2014/main" id="{480CFE33-745B-4DC1-BE02-3BF1CA3BB12E}"/>
              </a:ext>
            </a:extLst>
          </p:cNvPr>
          <p:cNvSpPr/>
          <p:nvPr/>
        </p:nvSpPr>
        <p:spPr>
          <a:xfrm>
            <a:off x="3594226" y="1099997"/>
            <a:ext cx="1394233" cy="1399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18F746B-8E24-4E9C-A0EC-1975B45805B6}"/>
              </a:ext>
            </a:extLst>
          </p:cNvPr>
          <p:cNvSpPr txBox="1"/>
          <p:nvPr/>
        </p:nvSpPr>
        <p:spPr>
          <a:xfrm>
            <a:off x="3264883" y="4252107"/>
            <a:ext cx="2052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</a:rPr>
              <a:t>ADMINISTRACION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5E048B4-33FB-4FCE-8C36-1C1DA1E05EBC}"/>
              </a:ext>
            </a:extLst>
          </p:cNvPr>
          <p:cNvSpPr txBox="1"/>
          <p:nvPr/>
        </p:nvSpPr>
        <p:spPr>
          <a:xfrm>
            <a:off x="8364069" y="4252107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</a:rPr>
              <a:t>BIBLIOTECA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E06AC0E-3DF3-418F-9565-50B8EB2D4A1A}"/>
              </a:ext>
            </a:extLst>
          </p:cNvPr>
          <p:cNvSpPr txBox="1"/>
          <p:nvPr/>
        </p:nvSpPr>
        <p:spPr>
          <a:xfrm>
            <a:off x="9966912" y="4252107"/>
            <a:ext cx="1425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</a:rPr>
              <a:t>OUTREACH</a:t>
            </a:r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0FF3E319-99AF-479A-9439-0BF950B8F62F}"/>
              </a:ext>
            </a:extLst>
          </p:cNvPr>
          <p:cNvSpPr/>
          <p:nvPr/>
        </p:nvSpPr>
        <p:spPr>
          <a:xfrm rot="16200000">
            <a:off x="4388225" y="470644"/>
            <a:ext cx="295835" cy="6902821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Abrir corchete 22">
            <a:extLst>
              <a:ext uri="{FF2B5EF4-FFF2-40B4-BE49-F238E27FC236}">
                <a16:creationId xmlns:a16="http://schemas.microsoft.com/office/drawing/2014/main" id="{EABCF55A-2086-4D67-8E3E-F18DFE5CD481}"/>
              </a:ext>
            </a:extLst>
          </p:cNvPr>
          <p:cNvSpPr/>
          <p:nvPr/>
        </p:nvSpPr>
        <p:spPr>
          <a:xfrm rot="16200000">
            <a:off x="10393012" y="3408579"/>
            <a:ext cx="295835" cy="959221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Abrir corchete 27">
            <a:extLst>
              <a:ext uri="{FF2B5EF4-FFF2-40B4-BE49-F238E27FC236}">
                <a16:creationId xmlns:a16="http://schemas.microsoft.com/office/drawing/2014/main" id="{393FD608-4754-47C4-AC0C-D9EB8D20D2E4}"/>
              </a:ext>
            </a:extLst>
          </p:cNvPr>
          <p:cNvSpPr/>
          <p:nvPr/>
        </p:nvSpPr>
        <p:spPr>
          <a:xfrm rot="16200000">
            <a:off x="8799780" y="3386167"/>
            <a:ext cx="295835" cy="1004045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9895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9" grpId="0" animBg="1"/>
      <p:bldP spid="23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1">
            <a:extLst>
              <a:ext uri="{FF2B5EF4-FFF2-40B4-BE49-F238E27FC236}">
                <a16:creationId xmlns:a16="http://schemas.microsoft.com/office/drawing/2014/main" id="{CD1D4CC6-0D33-4136-94CD-D179F81EB699}"/>
              </a:ext>
            </a:extLst>
          </p:cNvPr>
          <p:cNvSpPr txBox="1">
            <a:spLocks/>
          </p:cNvSpPr>
          <p:nvPr/>
        </p:nvSpPr>
        <p:spPr>
          <a:xfrm>
            <a:off x="550333" y="528912"/>
            <a:ext cx="11178000" cy="1116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</a:t>
            </a:r>
          </a:p>
        </p:txBody>
      </p:sp>
      <p:sp>
        <p:nvSpPr>
          <p:cNvPr id="10" name="Platshållare för innehåll 12">
            <a:extLst>
              <a:ext uri="{FF2B5EF4-FFF2-40B4-BE49-F238E27FC236}">
                <a16:creationId xmlns:a16="http://schemas.microsoft.com/office/drawing/2014/main" id="{E6404403-F7B3-4656-8A41-F4568B6F0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333" y="1373260"/>
            <a:ext cx="3881967" cy="5142267"/>
          </a:xfrm>
        </p:spPr>
        <p:txBody>
          <a:bodyPr vert="horz" lIns="0" tIns="0" rIns="0" bIns="0" rtlCol="0">
            <a:noAutofit/>
          </a:bodyPr>
          <a:lstStyle/>
          <a:p>
            <a:pPr lvl="1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>
                    <a:lumMod val="50000"/>
                  </a:schemeClr>
                </a:solidFill>
              </a:rPr>
              <a:t>Teresa Aguilar (CSIC)	</a:t>
            </a:r>
          </a:p>
          <a:p>
            <a:pPr lvl="1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>
                    <a:lumMod val="50000"/>
                  </a:schemeClr>
                </a:solidFill>
              </a:rPr>
              <a:t>Luis Claramunt (CSIC)	</a:t>
            </a:r>
          </a:p>
          <a:p>
            <a:pPr lvl="1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>
                    <a:lumMod val="50000"/>
                  </a:schemeClr>
                </a:solidFill>
              </a:rPr>
              <a:t>Ana Fandos (CSIC)</a:t>
            </a:r>
          </a:p>
          <a:p>
            <a:pPr lvl="1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000" dirty="0"/>
              <a:t>José Manuel Ferrer (CSIC)</a:t>
            </a:r>
          </a:p>
          <a:p>
            <a:pPr lvl="1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>
                    <a:lumMod val="50000"/>
                  </a:schemeClr>
                </a:solidFill>
              </a:rPr>
              <a:t>Amparo Fillol (CSIC)	</a:t>
            </a:r>
          </a:p>
          <a:p>
            <a:pPr lvl="1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>
                    <a:lumMod val="50000"/>
                  </a:schemeClr>
                </a:solidFill>
              </a:rPr>
              <a:t>Soledad García (CSIC)	</a:t>
            </a:r>
          </a:p>
          <a:p>
            <a:pPr lvl="1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>
                    <a:lumMod val="50000"/>
                  </a:schemeClr>
                </a:solidFill>
              </a:rPr>
              <a:t>Teresa González (CSIC)	</a:t>
            </a:r>
          </a:p>
          <a:p>
            <a:pPr lvl="1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>
                    <a:lumMod val="50000"/>
                  </a:schemeClr>
                </a:solidFill>
              </a:rPr>
              <a:t>Leonor Montesinos (CSIC)</a:t>
            </a:r>
          </a:p>
          <a:p>
            <a:pPr lvl="1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000" dirty="0"/>
              <a:t>Benjamín Monzón (CSIC)</a:t>
            </a:r>
          </a:p>
          <a:p>
            <a:pPr lvl="1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>
                    <a:lumMod val="50000"/>
                  </a:schemeClr>
                </a:solidFill>
              </a:rPr>
              <a:t>Óscar Salgado (CSIC)</a:t>
            </a:r>
          </a:p>
          <a:p>
            <a:pPr marL="457200" lvl="1" indent="0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None/>
            </a:pPr>
            <a:endParaRPr lang="es-ES" sz="2000" dirty="0">
              <a:solidFill>
                <a:srgbClr val="FF0000"/>
              </a:solidFill>
            </a:endParaRPr>
          </a:p>
          <a:p>
            <a:pPr marL="457200" lvl="1" indent="0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None/>
            </a:pPr>
            <a:endParaRPr lang="es-ES" sz="1800" dirty="0">
              <a:solidFill>
                <a:schemeClr val="tx1">
                  <a:lumMod val="50000"/>
                </a:schemeClr>
              </a:solidFill>
            </a:endParaRPr>
          </a:p>
          <a:p>
            <a:pPr marL="457200" lvl="1" indent="0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None/>
            </a:pPr>
            <a:r>
              <a:rPr lang="es-ES" sz="2000" dirty="0">
                <a:solidFill>
                  <a:schemeClr val="tx1">
                    <a:lumMod val="50000"/>
                  </a:schemeClr>
                </a:solidFill>
              </a:rPr>
              <a:t>	</a:t>
            </a:r>
          </a:p>
        </p:txBody>
      </p:sp>
      <p:sp>
        <p:nvSpPr>
          <p:cNvPr id="16" name="Platshållare för innehåll 12">
            <a:extLst>
              <a:ext uri="{FF2B5EF4-FFF2-40B4-BE49-F238E27FC236}">
                <a16:creationId xmlns:a16="http://schemas.microsoft.com/office/drawing/2014/main" id="{7684EE9C-9DCB-4D72-AD40-F5DBCFD1D68F}"/>
              </a:ext>
            </a:extLst>
          </p:cNvPr>
          <p:cNvSpPr txBox="1">
            <a:spLocks/>
          </p:cNvSpPr>
          <p:nvPr/>
        </p:nvSpPr>
        <p:spPr>
          <a:xfrm>
            <a:off x="5818718" y="845370"/>
            <a:ext cx="3881967" cy="57187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000" dirty="0" err="1">
                <a:solidFill>
                  <a:schemeClr val="tx1">
                    <a:lumMod val="50000"/>
                  </a:schemeClr>
                </a:solidFill>
              </a:rPr>
              <a:t>Mª</a:t>
            </a:r>
            <a:r>
              <a:rPr lang="es-ES" sz="2000" dirty="0">
                <a:solidFill>
                  <a:schemeClr val="tx1">
                    <a:lumMod val="50000"/>
                  </a:schemeClr>
                </a:solidFill>
              </a:rPr>
              <a:t> Teresa Andréu (UV)</a:t>
            </a:r>
          </a:p>
          <a:p>
            <a:pPr lvl="1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rgbClr val="00B050"/>
                </a:solidFill>
              </a:rPr>
              <a:t>Maite Araque (UV)</a:t>
            </a:r>
          </a:p>
          <a:p>
            <a:pPr lvl="1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rgbClr val="00B050"/>
                </a:solidFill>
              </a:rPr>
              <a:t>Raquel Fillol (CSIC)</a:t>
            </a:r>
            <a:r>
              <a:rPr lang="es-ES" sz="2000" dirty="0">
                <a:solidFill>
                  <a:schemeClr val="tx1">
                    <a:lumMod val="50000"/>
                  </a:schemeClr>
                </a:solidFill>
              </a:rPr>
              <a:t>	</a:t>
            </a:r>
          </a:p>
          <a:p>
            <a:pPr lvl="1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>
                    <a:lumMod val="50000"/>
                  </a:schemeClr>
                </a:solidFill>
              </a:rPr>
              <a:t>Nuria Falcó (CSIC)</a:t>
            </a:r>
          </a:p>
          <a:p>
            <a:pPr lvl="1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000" dirty="0" err="1">
                <a:solidFill>
                  <a:schemeClr val="tx1">
                    <a:lumMod val="50000"/>
                  </a:schemeClr>
                </a:solidFill>
              </a:rPr>
              <a:t>Mª</a:t>
            </a:r>
            <a:r>
              <a:rPr lang="es-ES" sz="2000" dirty="0">
                <a:solidFill>
                  <a:schemeClr val="tx1">
                    <a:lumMod val="50000"/>
                  </a:schemeClr>
                </a:solidFill>
              </a:rPr>
              <a:t> José Gracia (UV)	      	</a:t>
            </a:r>
          </a:p>
          <a:p>
            <a:pPr lvl="1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>
                    <a:lumMod val="50000"/>
                  </a:schemeClr>
                </a:solidFill>
              </a:rPr>
              <a:t>Mª Luisa Hernando (UV)</a:t>
            </a:r>
          </a:p>
          <a:p>
            <a:pPr lvl="1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>
                    <a:lumMod val="50000"/>
                  </a:schemeClr>
                </a:solidFill>
              </a:rPr>
              <a:t>Ángela Molina  (UV)</a:t>
            </a:r>
          </a:p>
          <a:p>
            <a:pPr lvl="1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000" dirty="0"/>
              <a:t>María Monserrate (CSIC)</a:t>
            </a:r>
          </a:p>
          <a:p>
            <a:pPr lvl="1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000" dirty="0"/>
              <a:t>José Carlos Novo (UV)</a:t>
            </a:r>
            <a:r>
              <a:rPr lang="es-ES" sz="2000" dirty="0">
                <a:solidFill>
                  <a:schemeClr val="tx1">
                    <a:lumMod val="50000"/>
                  </a:schemeClr>
                </a:solidFill>
              </a:rPr>
              <a:t>	</a:t>
            </a:r>
          </a:p>
          <a:p>
            <a:pPr lvl="1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>
                    <a:lumMod val="50000"/>
                  </a:schemeClr>
                </a:solidFill>
              </a:rPr>
              <a:t>José Pérez García (UV)</a:t>
            </a:r>
          </a:p>
          <a:p>
            <a:pPr lvl="1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000" dirty="0" err="1">
                <a:solidFill>
                  <a:srgbClr val="00B050"/>
                </a:solidFill>
              </a:rPr>
              <a:t>Chabely</a:t>
            </a:r>
            <a:r>
              <a:rPr lang="es-ES" sz="2000" dirty="0">
                <a:solidFill>
                  <a:srgbClr val="00B050"/>
                </a:solidFill>
              </a:rPr>
              <a:t> Rubiera (CSIC)</a:t>
            </a:r>
            <a:r>
              <a:rPr lang="es-ES" sz="2000" dirty="0">
                <a:solidFill>
                  <a:schemeClr val="tx1">
                    <a:lumMod val="50000"/>
                  </a:schemeClr>
                </a:solidFill>
              </a:rPr>
              <a:t>	</a:t>
            </a:r>
          </a:p>
          <a:p>
            <a:pPr lvl="1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rgbClr val="00B050"/>
                </a:solidFill>
              </a:rPr>
              <a:t>Eva Taberner (UV)</a:t>
            </a:r>
          </a:p>
        </p:txBody>
      </p:sp>
      <p:sp>
        <p:nvSpPr>
          <p:cNvPr id="17" name="CuadroTexto 1">
            <a:extLst>
              <a:ext uri="{FF2B5EF4-FFF2-40B4-BE49-F238E27FC236}">
                <a16:creationId xmlns:a16="http://schemas.microsoft.com/office/drawing/2014/main" id="{5BA56618-2B81-4BF8-AB54-45A1840B16F1}"/>
              </a:ext>
            </a:extLst>
          </p:cNvPr>
          <p:cNvSpPr txBox="1">
            <a:spLocks noChangeArrowheads="1"/>
          </p:cNvSpPr>
          <p:nvPr/>
        </p:nvSpPr>
        <p:spPr bwMode="auto">
          <a:xfrm rot="19260645">
            <a:off x="5398946" y="4152815"/>
            <a:ext cx="619753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" altLang="es-ES" sz="4000" b="1" dirty="0">
                <a:solidFill>
                  <a:srgbClr val="002060"/>
                </a:solidFill>
              </a:rPr>
              <a:t>57,14% TEMPORALIDAD</a:t>
            </a:r>
          </a:p>
        </p:txBody>
      </p:sp>
      <p:sp>
        <p:nvSpPr>
          <p:cNvPr id="21" name="Date Placeholder 3">
            <a:extLst>
              <a:ext uri="{FF2B5EF4-FFF2-40B4-BE49-F238E27FC236}">
                <a16:creationId xmlns:a16="http://schemas.microsoft.com/office/drawing/2014/main" id="{493B9633-AC13-40BA-A62C-E894A28A9D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02601" y="6506857"/>
            <a:ext cx="1224000" cy="216000"/>
          </a:xfrm>
        </p:spPr>
        <p:txBody>
          <a:bodyPr/>
          <a:lstStyle/>
          <a:p>
            <a:r>
              <a:rPr lang="es-ES"/>
              <a:t>15/12/2023</a:t>
            </a:r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AE3FC4FA-621B-47C9-BBDC-8C60BD662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4333" y="6515528"/>
            <a:ext cx="396000" cy="216000"/>
          </a:xfrm>
        </p:spPr>
        <p:txBody>
          <a:bodyPr/>
          <a:lstStyle/>
          <a:p>
            <a:fld id="{CEB60E70-BB0B-4835-9E8D-DBEDA9E50F13}" type="slidenum">
              <a:rPr lang="es-ES" smtClean="0"/>
              <a:t>4</a:t>
            </a:fld>
            <a:endParaRPr lang="es-ES"/>
          </a:p>
        </p:txBody>
      </p:sp>
      <p:sp>
        <p:nvSpPr>
          <p:cNvPr id="23" name="Footer Placeholder 7">
            <a:extLst>
              <a:ext uri="{FF2B5EF4-FFF2-40B4-BE49-F238E27FC236}">
                <a16:creationId xmlns:a16="http://schemas.microsoft.com/office/drawing/2014/main" id="{5432156E-8DD0-4C9F-B3AA-BEA598ABB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70994" y="6481916"/>
            <a:ext cx="3240000" cy="216000"/>
          </a:xfrm>
        </p:spPr>
        <p:txBody>
          <a:bodyPr/>
          <a:lstStyle/>
          <a:p>
            <a:r>
              <a:rPr lang="es-ES"/>
              <a:t>Asamblea Anual IFIC 2023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583AFE11-9C13-4FAE-BA56-2027868A880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764" b="55433"/>
          <a:stretch/>
        </p:blipFill>
        <p:spPr>
          <a:xfrm>
            <a:off x="-77001" y="-9837"/>
            <a:ext cx="12269002" cy="525868"/>
          </a:xfrm>
          <a:prstGeom prst="rect">
            <a:avLst/>
          </a:prstGeom>
        </p:spPr>
      </p:pic>
      <p:grpSp>
        <p:nvGrpSpPr>
          <p:cNvPr id="26" name="Grupo 25">
            <a:extLst>
              <a:ext uri="{FF2B5EF4-FFF2-40B4-BE49-F238E27FC236}">
                <a16:creationId xmlns:a16="http://schemas.microsoft.com/office/drawing/2014/main" id="{124615C0-6A0D-4D18-B43F-7DA84D17245B}"/>
              </a:ext>
            </a:extLst>
          </p:cNvPr>
          <p:cNvGrpSpPr/>
          <p:nvPr/>
        </p:nvGrpSpPr>
        <p:grpSpPr>
          <a:xfrm>
            <a:off x="10873890" y="6370145"/>
            <a:ext cx="1082432" cy="340364"/>
            <a:chOff x="10182696" y="6164146"/>
            <a:chExt cx="1867987" cy="587376"/>
          </a:xfrm>
        </p:grpSpPr>
        <p:pic>
          <p:nvPicPr>
            <p:cNvPr id="27" name="Picture 8" descr="ific_2a">
              <a:extLst>
                <a:ext uri="{FF2B5EF4-FFF2-40B4-BE49-F238E27FC236}">
                  <a16:creationId xmlns:a16="http://schemas.microsoft.com/office/drawing/2014/main" id="{E74A50C2-3847-40D3-B9B9-92D2E4AAA46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182696" y="6187946"/>
              <a:ext cx="880365" cy="5616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" name="Picture 10" descr="http://webific.ific.uv.es/web/sites/default/files/logo_csic.png">
              <a:extLst>
                <a:ext uri="{FF2B5EF4-FFF2-40B4-BE49-F238E27FC236}">
                  <a16:creationId xmlns:a16="http://schemas.microsoft.com/office/drawing/2014/main" id="{317CD5AC-0B67-414F-A262-C6B7641C17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8219" y="6498837"/>
              <a:ext cx="892464" cy="2526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" name="Picture 11" descr="http://webific.ific.uv.es/web/sites/default/files/escut%2Blogo_UV_lateral_2_linies_0.jpg">
              <a:extLst>
                <a:ext uri="{FF2B5EF4-FFF2-40B4-BE49-F238E27FC236}">
                  <a16:creationId xmlns:a16="http://schemas.microsoft.com/office/drawing/2014/main" id="{BF21320A-E42C-483B-B200-9D99DC1656D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0203" y="6164146"/>
              <a:ext cx="900480" cy="279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00842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6" grpId="0" animBg="1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1">
            <a:extLst>
              <a:ext uri="{FF2B5EF4-FFF2-40B4-BE49-F238E27FC236}">
                <a16:creationId xmlns:a16="http://schemas.microsoft.com/office/drawing/2014/main" id="{CD1D4CC6-0D33-4136-94CD-D179F81EB699}"/>
              </a:ext>
            </a:extLst>
          </p:cNvPr>
          <p:cNvSpPr txBox="1">
            <a:spLocks/>
          </p:cNvSpPr>
          <p:nvPr/>
        </p:nvSpPr>
        <p:spPr>
          <a:xfrm>
            <a:off x="507000" y="706989"/>
            <a:ext cx="11178000" cy="1116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Balance de actividad 2023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56A2B850-63BD-4902-8F9E-77D68815FA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02601" y="6506857"/>
            <a:ext cx="1224000" cy="216000"/>
          </a:xfrm>
        </p:spPr>
        <p:txBody>
          <a:bodyPr/>
          <a:lstStyle/>
          <a:p>
            <a:r>
              <a:rPr lang="es-ES"/>
              <a:t>15/12/2023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84B5FF95-A399-4098-9CAA-F46A1542F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4333" y="6515528"/>
            <a:ext cx="396000" cy="216000"/>
          </a:xfrm>
        </p:spPr>
        <p:txBody>
          <a:bodyPr/>
          <a:lstStyle/>
          <a:p>
            <a:fld id="{CEB60E70-BB0B-4835-9E8D-DBEDA9E50F13}" type="slidenum">
              <a:rPr lang="es-ES" smtClean="0"/>
              <a:t>5</a:t>
            </a:fld>
            <a:endParaRPr lang="es-ES"/>
          </a:p>
        </p:txBody>
      </p:sp>
      <p:sp>
        <p:nvSpPr>
          <p:cNvPr id="18" name="Footer Placeholder 7">
            <a:extLst>
              <a:ext uri="{FF2B5EF4-FFF2-40B4-BE49-F238E27FC236}">
                <a16:creationId xmlns:a16="http://schemas.microsoft.com/office/drawing/2014/main" id="{332C89FE-9D7C-4904-B4FC-30FA30384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70994" y="6481916"/>
            <a:ext cx="3240000" cy="216000"/>
          </a:xfrm>
        </p:spPr>
        <p:txBody>
          <a:bodyPr/>
          <a:lstStyle/>
          <a:p>
            <a:r>
              <a:rPr lang="es-ES"/>
              <a:t>Asamblea Anual IFIC 2023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C5D179B9-DB1D-4BC6-9B9C-71148539176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764" b="55433"/>
          <a:stretch/>
        </p:blipFill>
        <p:spPr>
          <a:xfrm>
            <a:off x="-77001" y="-9837"/>
            <a:ext cx="12269002" cy="525868"/>
          </a:xfrm>
          <a:prstGeom prst="rect">
            <a:avLst/>
          </a:prstGeom>
        </p:spPr>
      </p:pic>
      <p:grpSp>
        <p:nvGrpSpPr>
          <p:cNvPr id="19" name="Grupo 18">
            <a:extLst>
              <a:ext uri="{FF2B5EF4-FFF2-40B4-BE49-F238E27FC236}">
                <a16:creationId xmlns:a16="http://schemas.microsoft.com/office/drawing/2014/main" id="{47A73220-5C5B-4C9C-8AF3-AC2722239003}"/>
              </a:ext>
            </a:extLst>
          </p:cNvPr>
          <p:cNvGrpSpPr/>
          <p:nvPr/>
        </p:nvGrpSpPr>
        <p:grpSpPr>
          <a:xfrm>
            <a:off x="10873890" y="6370145"/>
            <a:ext cx="1082432" cy="340364"/>
            <a:chOff x="10182696" y="6164146"/>
            <a:chExt cx="1867987" cy="587376"/>
          </a:xfrm>
        </p:grpSpPr>
        <p:pic>
          <p:nvPicPr>
            <p:cNvPr id="20" name="Picture 8" descr="ific_2a">
              <a:extLst>
                <a:ext uri="{FF2B5EF4-FFF2-40B4-BE49-F238E27FC236}">
                  <a16:creationId xmlns:a16="http://schemas.microsoft.com/office/drawing/2014/main" id="{3D8AFF91-53E2-4961-B05A-812984A86F7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182696" y="6187946"/>
              <a:ext cx="880365" cy="5616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" name="Picture 10" descr="http://webific.ific.uv.es/web/sites/default/files/logo_csic.png">
              <a:extLst>
                <a:ext uri="{FF2B5EF4-FFF2-40B4-BE49-F238E27FC236}">
                  <a16:creationId xmlns:a16="http://schemas.microsoft.com/office/drawing/2014/main" id="{F3792732-4ABD-4635-96A2-F235C1BBE1E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8219" y="6498837"/>
              <a:ext cx="892464" cy="2526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Picture 11" descr="http://webific.ific.uv.es/web/sites/default/files/escut%2Blogo_UV_lateral_2_linies_0.jpg">
              <a:extLst>
                <a:ext uri="{FF2B5EF4-FFF2-40B4-BE49-F238E27FC236}">
                  <a16:creationId xmlns:a16="http://schemas.microsoft.com/office/drawing/2014/main" id="{41600DED-65D0-434A-9295-61357A2C17A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0203" y="6164146"/>
              <a:ext cx="900480" cy="279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26" name="Picture 2" descr="Gráfico positivo stock de ilustración. Ilustración de figura - 64381881">
            <a:extLst>
              <a:ext uri="{FF2B5EF4-FFF2-40B4-BE49-F238E27FC236}">
                <a16:creationId xmlns:a16="http://schemas.microsoft.com/office/drawing/2014/main" id="{734F6B42-8E44-47B9-BE52-1AFC3D7613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0666" y="2154899"/>
            <a:ext cx="2996294" cy="2399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Flecha: a la derecha 5">
            <a:extLst>
              <a:ext uri="{FF2B5EF4-FFF2-40B4-BE49-F238E27FC236}">
                <a16:creationId xmlns:a16="http://schemas.microsoft.com/office/drawing/2014/main" id="{227E8F11-918C-4C08-8195-EFEEFF0AF05E}"/>
              </a:ext>
            </a:extLst>
          </p:cNvPr>
          <p:cNvSpPr/>
          <p:nvPr/>
        </p:nvSpPr>
        <p:spPr>
          <a:xfrm rot="11562689">
            <a:off x="7525140" y="5471659"/>
            <a:ext cx="1857117" cy="621283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EE58091-2D05-4885-AED8-A2A70A99B0BF}"/>
              </a:ext>
            </a:extLst>
          </p:cNvPr>
          <p:cNvSpPr txBox="1"/>
          <p:nvPr/>
        </p:nvSpPr>
        <p:spPr>
          <a:xfrm rot="775329">
            <a:off x="7733603" y="5680666"/>
            <a:ext cx="2115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140 concedidas (62,78%)</a:t>
            </a:r>
          </a:p>
        </p:txBody>
      </p:sp>
      <p:sp>
        <p:nvSpPr>
          <p:cNvPr id="24" name="Flecha: a la derecha 23">
            <a:extLst>
              <a:ext uri="{FF2B5EF4-FFF2-40B4-BE49-F238E27FC236}">
                <a16:creationId xmlns:a16="http://schemas.microsoft.com/office/drawing/2014/main" id="{333BC126-093D-49ED-A498-3B180B3233C2}"/>
              </a:ext>
            </a:extLst>
          </p:cNvPr>
          <p:cNvSpPr/>
          <p:nvPr/>
        </p:nvSpPr>
        <p:spPr>
          <a:xfrm rot="11562689">
            <a:off x="7533472" y="1631656"/>
            <a:ext cx="1857117" cy="621283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4F13421-7330-466A-A631-3E3851FD4C8B}"/>
              </a:ext>
            </a:extLst>
          </p:cNvPr>
          <p:cNvSpPr txBox="1"/>
          <p:nvPr/>
        </p:nvSpPr>
        <p:spPr>
          <a:xfrm rot="750562">
            <a:off x="7784489" y="1875447"/>
            <a:ext cx="20133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9,20% más que 2022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326168F1-BDF5-488A-8893-8E2755BCB6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1200000"/>
              </p:ext>
            </p:extLst>
          </p:nvPr>
        </p:nvGraphicFramePr>
        <p:xfrm>
          <a:off x="615606" y="1264988"/>
          <a:ext cx="6817039" cy="5024657"/>
        </p:xfrm>
        <a:graphic>
          <a:graphicData uri="http://schemas.openxmlformats.org/drawingml/2006/table">
            <a:tbl>
              <a:tblPr/>
              <a:tblGrid>
                <a:gridCol w="2264098">
                  <a:extLst>
                    <a:ext uri="{9D8B030D-6E8A-4147-A177-3AD203B41FA5}">
                      <a16:colId xmlns:a16="http://schemas.microsoft.com/office/drawing/2014/main" val="2950113695"/>
                    </a:ext>
                  </a:extLst>
                </a:gridCol>
                <a:gridCol w="1546515">
                  <a:extLst>
                    <a:ext uri="{9D8B030D-6E8A-4147-A177-3AD203B41FA5}">
                      <a16:colId xmlns:a16="http://schemas.microsoft.com/office/drawing/2014/main" val="4255591208"/>
                    </a:ext>
                  </a:extLst>
                </a:gridCol>
                <a:gridCol w="1459911">
                  <a:extLst>
                    <a:ext uri="{9D8B030D-6E8A-4147-A177-3AD203B41FA5}">
                      <a16:colId xmlns:a16="http://schemas.microsoft.com/office/drawing/2014/main" val="272775109"/>
                    </a:ext>
                  </a:extLst>
                </a:gridCol>
                <a:gridCol w="1546515">
                  <a:extLst>
                    <a:ext uri="{9D8B030D-6E8A-4147-A177-3AD203B41FA5}">
                      <a16:colId xmlns:a16="http://schemas.microsoft.com/office/drawing/2014/main" val="4129189660"/>
                    </a:ext>
                  </a:extLst>
                </a:gridCol>
              </a:tblGrid>
              <a:tr h="144867"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CSIC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UV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1658002"/>
                  </a:ext>
                </a:extLst>
              </a:tr>
              <a:tr h="139295"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Importe ejecutado 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7.576.520,70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2.579.143,54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10.155.664,24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237206"/>
                  </a:ext>
                </a:extLst>
              </a:tr>
              <a:tr h="139295">
                <a:tc>
                  <a:txBody>
                    <a:bodyPr/>
                    <a:lstStyle/>
                    <a:p>
                      <a:pPr algn="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Personal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4.477.724,01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1.695.973,71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6.173.697,72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8121537"/>
                  </a:ext>
                </a:extLst>
              </a:tr>
              <a:tr h="139295">
                <a:tc>
                  <a:txBody>
                    <a:bodyPr/>
                    <a:lstStyle/>
                    <a:p>
                      <a:pPr algn="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Viajes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637.641,96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380.429,40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1.018.071,36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6828689"/>
                  </a:ext>
                </a:extLst>
              </a:tr>
              <a:tr h="144867">
                <a:tc>
                  <a:txBody>
                    <a:bodyPr/>
                    <a:lstStyle/>
                    <a:p>
                      <a:pPr algn="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Facturas tramitadas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2.461.154,73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502.740,43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2.963.895,16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689719"/>
                  </a:ext>
                </a:extLst>
              </a:tr>
              <a:tr h="144867"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Nº Facturas tramitadas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2.427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506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2.933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9236040"/>
                  </a:ext>
                </a:extLst>
              </a:tr>
              <a:tr h="144867"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Nº Viajes y dietas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599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580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1.179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0397817"/>
                  </a:ext>
                </a:extLst>
              </a:tr>
              <a:tr h="139295"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Nº Contratos de Personal 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----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274763"/>
                  </a:ext>
                </a:extLst>
              </a:tr>
              <a:tr h="139295">
                <a:tc>
                  <a:txBody>
                    <a:bodyPr/>
                    <a:lstStyle/>
                    <a:p>
                      <a:pPr algn="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Nuevos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----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7796212"/>
                  </a:ext>
                </a:extLst>
              </a:tr>
              <a:tr h="144867">
                <a:tc>
                  <a:txBody>
                    <a:bodyPr/>
                    <a:lstStyle/>
                    <a:p>
                      <a:pPr algn="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Prórrogas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----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2554860"/>
                  </a:ext>
                </a:extLst>
              </a:tr>
              <a:tr h="139295"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Procedimientos de Compra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----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254697"/>
                  </a:ext>
                </a:extLst>
              </a:tr>
              <a:tr h="139295">
                <a:tc>
                  <a:txBody>
                    <a:bodyPr/>
                    <a:lstStyle/>
                    <a:p>
                      <a:pPr algn="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Concursos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----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9663667"/>
                  </a:ext>
                </a:extLst>
              </a:tr>
              <a:tr h="172726">
                <a:tc>
                  <a:txBody>
                    <a:bodyPr/>
                    <a:lstStyle/>
                    <a:p>
                      <a:pPr algn="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Adquisición centralizada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----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6232273"/>
                  </a:ext>
                </a:extLst>
              </a:tr>
              <a:tr h="178298">
                <a:tc>
                  <a:txBody>
                    <a:bodyPr/>
                    <a:lstStyle/>
                    <a:p>
                      <a:pPr algn="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Exención de Patrimonio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----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3935463"/>
                  </a:ext>
                </a:extLst>
              </a:tr>
              <a:tr h="172726"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Solicitudes Serv. Compras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779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928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468578"/>
                  </a:ext>
                </a:extLst>
              </a:tr>
              <a:tr h="172726">
                <a:tc>
                  <a:txBody>
                    <a:bodyPr/>
                    <a:lstStyle/>
                    <a:p>
                      <a:pPr algn="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Finalizadas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630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717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0351093"/>
                  </a:ext>
                </a:extLst>
              </a:tr>
              <a:tr h="178298">
                <a:tc>
                  <a:txBody>
                    <a:bodyPr/>
                    <a:lstStyle/>
                    <a:p>
                      <a:pPr algn="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tramite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6229398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Justificaciones tramitadas (científicas+económicas)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194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----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194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9094012"/>
                  </a:ext>
                </a:extLst>
              </a:tr>
              <a:tr h="172726">
                <a:tc>
                  <a:txBody>
                    <a:bodyPr/>
                    <a:lstStyle/>
                    <a:p>
                      <a:pPr algn="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MICINN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11+37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----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7328776"/>
                  </a:ext>
                </a:extLst>
              </a:tr>
              <a:tr h="172726">
                <a:tc>
                  <a:txBody>
                    <a:bodyPr/>
                    <a:lstStyle/>
                    <a:p>
                      <a:pPr algn="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Unión Europea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----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568266"/>
                  </a:ext>
                </a:extLst>
              </a:tr>
              <a:tr h="172726">
                <a:tc>
                  <a:txBody>
                    <a:bodyPr/>
                    <a:lstStyle/>
                    <a:p>
                      <a:pPr algn="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Generalitat Valenciana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41+33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----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4013075"/>
                  </a:ext>
                </a:extLst>
              </a:tr>
              <a:tr h="172726">
                <a:tc>
                  <a:txBody>
                    <a:bodyPr/>
                    <a:lstStyle/>
                    <a:p>
                      <a:pPr algn="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AVI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2+2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----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6753822"/>
                  </a:ext>
                </a:extLst>
              </a:tr>
              <a:tr h="172726">
                <a:tc>
                  <a:txBody>
                    <a:bodyPr/>
                    <a:lstStyle/>
                    <a:p>
                      <a:pPr algn="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ASFAE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31+31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----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162202"/>
                  </a:ext>
                </a:extLst>
              </a:tr>
              <a:tr h="178298">
                <a:tc>
                  <a:txBody>
                    <a:bodyPr/>
                    <a:lstStyle/>
                    <a:p>
                      <a:pPr algn="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CSIC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2+2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----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5584584"/>
                  </a:ext>
                </a:extLst>
              </a:tr>
              <a:tr h="255190"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Requerimientos/Acuerdos Inicio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----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8323535"/>
                  </a:ext>
                </a:extLst>
              </a:tr>
              <a:tr h="172726"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Solicitudes Presentadas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173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223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6264488"/>
                  </a:ext>
                </a:extLst>
              </a:tr>
              <a:tr h="172726">
                <a:tc>
                  <a:txBody>
                    <a:bodyPr/>
                    <a:lstStyle/>
                    <a:p>
                      <a:pPr algn="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Nacional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1314471"/>
                  </a:ext>
                </a:extLst>
              </a:tr>
              <a:tr h="172726">
                <a:tc>
                  <a:txBody>
                    <a:bodyPr/>
                    <a:lstStyle/>
                    <a:p>
                      <a:pPr algn="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2330050"/>
                  </a:ext>
                </a:extLst>
              </a:tr>
              <a:tr h="172726">
                <a:tc>
                  <a:txBody>
                    <a:bodyPr/>
                    <a:lstStyle/>
                    <a:p>
                      <a:pPr algn="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CCAA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9303874"/>
                  </a:ext>
                </a:extLst>
              </a:tr>
              <a:tr h="178298">
                <a:tc>
                  <a:txBody>
                    <a:bodyPr/>
                    <a:lstStyle/>
                    <a:p>
                      <a:pPr algn="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Otras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4825" marR="4825" marT="48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7737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1170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/>
      <p:bldP spid="24" grpId="0" animBg="1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1">
            <a:extLst>
              <a:ext uri="{FF2B5EF4-FFF2-40B4-BE49-F238E27FC236}">
                <a16:creationId xmlns:a16="http://schemas.microsoft.com/office/drawing/2014/main" id="{CD1D4CC6-0D33-4136-94CD-D179F81EB699}"/>
              </a:ext>
            </a:extLst>
          </p:cNvPr>
          <p:cNvSpPr txBox="1">
            <a:spLocks/>
          </p:cNvSpPr>
          <p:nvPr/>
        </p:nvSpPr>
        <p:spPr>
          <a:xfrm>
            <a:off x="468500" y="802542"/>
            <a:ext cx="11178000" cy="7789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Dificultades en 2023 </a:t>
            </a:r>
          </a:p>
        </p:txBody>
      </p:sp>
      <p:sp>
        <p:nvSpPr>
          <p:cNvPr id="10" name="Platshållare för innehåll 12">
            <a:extLst>
              <a:ext uri="{FF2B5EF4-FFF2-40B4-BE49-F238E27FC236}">
                <a16:creationId xmlns:a16="http://schemas.microsoft.com/office/drawing/2014/main" id="{E6404403-F7B3-4656-8A41-F4568B6F0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803" y="1651081"/>
            <a:ext cx="11271723" cy="4386049"/>
          </a:xfrm>
        </p:spPr>
        <p:txBody>
          <a:bodyPr vert="horz" lIns="0" tIns="0" rIns="0" bIns="0" rtlCol="0">
            <a:noAutofit/>
          </a:bodyPr>
          <a:lstStyle/>
          <a:p>
            <a:pPr marL="914400" lvl="1" indent="-457200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AutoNum type="arabicParenR"/>
            </a:pPr>
            <a:r>
              <a:rPr lang="es-ES" sz="2000" dirty="0">
                <a:solidFill>
                  <a:schemeClr val="tx1">
                    <a:lumMod val="50000"/>
                  </a:schemeClr>
                </a:solidFill>
              </a:rPr>
              <a:t>PROYECTOS MRR		    COFFEE	        MINERVA</a:t>
            </a:r>
          </a:p>
          <a:p>
            <a:pPr marL="457200" lvl="1" indent="0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None/>
            </a:pPr>
            <a:r>
              <a:rPr lang="es-ES" sz="2000" dirty="0">
                <a:solidFill>
                  <a:schemeClr val="tx1">
                    <a:lumMod val="50000"/>
                  </a:schemeClr>
                </a:solidFill>
              </a:rPr>
              <a:t> </a:t>
            </a:r>
          </a:p>
          <a:p>
            <a:pPr marL="457200" lvl="1" indent="0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None/>
            </a:pPr>
            <a:r>
              <a:rPr lang="es-ES" sz="2000" dirty="0">
                <a:solidFill>
                  <a:schemeClr val="tx1">
                    <a:lumMod val="50000"/>
                  </a:schemeClr>
                </a:solidFill>
              </a:rPr>
              <a:t>		</a:t>
            </a:r>
          </a:p>
          <a:p>
            <a:pPr marL="457200" lvl="1" indent="0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None/>
            </a:pPr>
            <a:endParaRPr lang="es-ES" sz="2000" dirty="0">
              <a:solidFill>
                <a:schemeClr val="tx1">
                  <a:lumMod val="50000"/>
                </a:schemeClr>
              </a:solidFill>
            </a:endParaRPr>
          </a:p>
          <a:p>
            <a:pPr marL="457200" lvl="1" indent="0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None/>
            </a:pPr>
            <a:endParaRPr lang="es-ES" sz="2000" dirty="0">
              <a:solidFill>
                <a:schemeClr val="tx1">
                  <a:lumMod val="50000"/>
                </a:schemeClr>
              </a:solidFill>
            </a:endParaRPr>
          </a:p>
          <a:p>
            <a:pPr marL="457200" lvl="1" indent="0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None/>
            </a:pPr>
            <a:endParaRPr lang="es-ES" sz="2000" dirty="0">
              <a:solidFill>
                <a:schemeClr val="tx1">
                  <a:lumMod val="50000"/>
                </a:schemeClr>
              </a:solidFill>
            </a:endParaRPr>
          </a:p>
          <a:p>
            <a:pPr marL="457200" lvl="1" indent="0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None/>
            </a:pPr>
            <a:endParaRPr lang="es-ES" sz="2000" dirty="0">
              <a:solidFill>
                <a:schemeClr val="tx1">
                  <a:lumMod val="50000"/>
                </a:schemeClr>
              </a:solidFill>
            </a:endParaRPr>
          </a:p>
          <a:p>
            <a:pPr marL="457200" lvl="1" indent="0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None/>
            </a:pPr>
            <a:r>
              <a:rPr lang="es-ES" sz="2000" dirty="0">
                <a:solidFill>
                  <a:schemeClr val="tx1">
                    <a:lumMod val="50000"/>
                  </a:schemeClr>
                </a:solidFill>
              </a:rPr>
              <a:t>2) Contratos indefinidos 	          Líneas de Investigación</a:t>
            </a:r>
          </a:p>
          <a:p>
            <a:pPr marL="457200" lvl="1" indent="0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None/>
            </a:pPr>
            <a:r>
              <a:rPr lang="es-ES" sz="2000" dirty="0">
                <a:solidFill>
                  <a:schemeClr val="tx1">
                    <a:lumMod val="50000"/>
                  </a:schemeClr>
                </a:solidFill>
              </a:rPr>
              <a:t>3) SOROLLA	(CSIC)</a:t>
            </a:r>
          </a:p>
          <a:p>
            <a:pPr marL="457200" lvl="1" indent="0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None/>
            </a:pPr>
            <a:endParaRPr lang="es-ES" sz="20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56A2B850-63BD-4902-8F9E-77D68815FA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02601" y="6506857"/>
            <a:ext cx="1224000" cy="216000"/>
          </a:xfrm>
        </p:spPr>
        <p:txBody>
          <a:bodyPr/>
          <a:lstStyle/>
          <a:p>
            <a:r>
              <a:rPr lang="es-ES"/>
              <a:t>15/12/2023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84B5FF95-A399-4098-9CAA-F46A1542F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4333" y="6515528"/>
            <a:ext cx="396000" cy="216000"/>
          </a:xfrm>
        </p:spPr>
        <p:txBody>
          <a:bodyPr/>
          <a:lstStyle/>
          <a:p>
            <a:fld id="{CEB60E70-BB0B-4835-9E8D-DBEDA9E50F13}" type="slidenum">
              <a:rPr lang="es-ES" smtClean="0"/>
              <a:t>6</a:t>
            </a:fld>
            <a:endParaRPr lang="es-ES"/>
          </a:p>
        </p:txBody>
      </p:sp>
      <p:sp>
        <p:nvSpPr>
          <p:cNvPr id="18" name="Footer Placeholder 7">
            <a:extLst>
              <a:ext uri="{FF2B5EF4-FFF2-40B4-BE49-F238E27FC236}">
                <a16:creationId xmlns:a16="http://schemas.microsoft.com/office/drawing/2014/main" id="{332C89FE-9D7C-4904-B4FC-30FA30384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70994" y="6481916"/>
            <a:ext cx="3240000" cy="216000"/>
          </a:xfrm>
        </p:spPr>
        <p:txBody>
          <a:bodyPr/>
          <a:lstStyle/>
          <a:p>
            <a:r>
              <a:rPr lang="es-ES"/>
              <a:t>Asamblea Anual IFIC 2023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37D0E1F1-90BC-412B-A127-ED7309DD09A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764" b="55433"/>
          <a:stretch/>
        </p:blipFill>
        <p:spPr>
          <a:xfrm>
            <a:off x="-77001" y="-9837"/>
            <a:ext cx="12269002" cy="525868"/>
          </a:xfrm>
          <a:prstGeom prst="rect">
            <a:avLst/>
          </a:prstGeom>
        </p:spPr>
      </p:pic>
      <p:grpSp>
        <p:nvGrpSpPr>
          <p:cNvPr id="21" name="Grupo 20">
            <a:extLst>
              <a:ext uri="{FF2B5EF4-FFF2-40B4-BE49-F238E27FC236}">
                <a16:creationId xmlns:a16="http://schemas.microsoft.com/office/drawing/2014/main" id="{1EB757D2-1DDE-4668-B779-D98207CEC17C}"/>
              </a:ext>
            </a:extLst>
          </p:cNvPr>
          <p:cNvGrpSpPr/>
          <p:nvPr/>
        </p:nvGrpSpPr>
        <p:grpSpPr>
          <a:xfrm>
            <a:off x="10873890" y="6370145"/>
            <a:ext cx="1082432" cy="340364"/>
            <a:chOff x="10182696" y="6164146"/>
            <a:chExt cx="1867987" cy="587376"/>
          </a:xfrm>
        </p:grpSpPr>
        <p:pic>
          <p:nvPicPr>
            <p:cNvPr id="22" name="Picture 8" descr="ific_2a">
              <a:extLst>
                <a:ext uri="{FF2B5EF4-FFF2-40B4-BE49-F238E27FC236}">
                  <a16:creationId xmlns:a16="http://schemas.microsoft.com/office/drawing/2014/main" id="{D5D12C24-9411-49B5-B9A9-F45ED03DFEF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182696" y="6187946"/>
              <a:ext cx="880365" cy="5616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Picture 10" descr="http://webific.ific.uv.es/web/sites/default/files/logo_csic.png">
              <a:extLst>
                <a:ext uri="{FF2B5EF4-FFF2-40B4-BE49-F238E27FC236}">
                  <a16:creationId xmlns:a16="http://schemas.microsoft.com/office/drawing/2014/main" id="{5F5C2DBB-565E-49E0-B4C8-A1D823293B1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8219" y="6498837"/>
              <a:ext cx="892464" cy="2526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Picture 11" descr="http://webific.ific.uv.es/web/sites/default/files/escut%2Blogo_UV_lateral_2_linies_0.jpg">
              <a:extLst>
                <a:ext uri="{FF2B5EF4-FFF2-40B4-BE49-F238E27FC236}">
                  <a16:creationId xmlns:a16="http://schemas.microsoft.com/office/drawing/2014/main" id="{70C4A5C1-F7D7-489B-9E31-6D847F8DF41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0203" y="6164146"/>
              <a:ext cx="900480" cy="279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" name="Imagen 2">
            <a:extLst>
              <a:ext uri="{FF2B5EF4-FFF2-40B4-BE49-F238E27FC236}">
                <a16:creationId xmlns:a16="http://schemas.microsoft.com/office/drawing/2014/main" id="{A6161192-F45C-4804-80E5-319FDBBF407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1627" y="2247519"/>
            <a:ext cx="3456596" cy="3456596"/>
          </a:xfrm>
          <a:prstGeom prst="rect">
            <a:avLst/>
          </a:prstGeom>
        </p:spPr>
      </p:pic>
      <p:sp>
        <p:nvSpPr>
          <p:cNvPr id="15" name="Flecha: a la derecha 14">
            <a:extLst>
              <a:ext uri="{FF2B5EF4-FFF2-40B4-BE49-F238E27FC236}">
                <a16:creationId xmlns:a16="http://schemas.microsoft.com/office/drawing/2014/main" id="{F67DEC42-A1DB-43E2-9C85-02BC594DC27A}"/>
              </a:ext>
            </a:extLst>
          </p:cNvPr>
          <p:cNvSpPr/>
          <p:nvPr/>
        </p:nvSpPr>
        <p:spPr>
          <a:xfrm flipV="1">
            <a:off x="3046377" y="1743626"/>
            <a:ext cx="889233" cy="1749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Flecha: a la derecha 19">
            <a:extLst>
              <a:ext uri="{FF2B5EF4-FFF2-40B4-BE49-F238E27FC236}">
                <a16:creationId xmlns:a16="http://schemas.microsoft.com/office/drawing/2014/main" id="{16ECF246-F89D-4433-922B-D28711B290C8}"/>
              </a:ext>
            </a:extLst>
          </p:cNvPr>
          <p:cNvSpPr/>
          <p:nvPr/>
        </p:nvSpPr>
        <p:spPr>
          <a:xfrm flipV="1">
            <a:off x="5110993" y="1725890"/>
            <a:ext cx="889233" cy="1749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72849490-8312-404E-A5FF-7617A42401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2034834"/>
              </p:ext>
            </p:extLst>
          </p:nvPr>
        </p:nvGraphicFramePr>
        <p:xfrm>
          <a:off x="1010653" y="2181859"/>
          <a:ext cx="6833936" cy="2188008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807422">
                  <a:extLst>
                    <a:ext uri="{9D8B030D-6E8A-4147-A177-3AD203B41FA5}">
                      <a16:colId xmlns:a16="http://schemas.microsoft.com/office/drawing/2014/main" val="2798483614"/>
                    </a:ext>
                  </a:extLst>
                </a:gridCol>
                <a:gridCol w="2582725">
                  <a:extLst>
                    <a:ext uri="{9D8B030D-6E8A-4147-A177-3AD203B41FA5}">
                      <a16:colId xmlns:a16="http://schemas.microsoft.com/office/drawing/2014/main" val="1557183246"/>
                    </a:ext>
                  </a:extLst>
                </a:gridCol>
                <a:gridCol w="1443789">
                  <a:extLst>
                    <a:ext uri="{9D8B030D-6E8A-4147-A177-3AD203B41FA5}">
                      <a16:colId xmlns:a16="http://schemas.microsoft.com/office/drawing/2014/main" val="3756889936"/>
                    </a:ext>
                  </a:extLst>
                </a:gridCol>
              </a:tblGrid>
              <a:tr h="31249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IFIC</a:t>
                      </a: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 err="1">
                          <a:effectLst/>
                        </a:rPr>
                        <a:t>Nº</a:t>
                      </a:r>
                      <a:r>
                        <a:rPr lang="es-ES" sz="1600" dirty="0">
                          <a:effectLst/>
                        </a:rPr>
                        <a:t> Proyectos:</a:t>
                      </a: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48</a:t>
                      </a: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7128063"/>
                  </a:ext>
                </a:extLst>
              </a:tr>
              <a:tr h="59949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b="1" dirty="0">
                          <a:effectLst/>
                        </a:rPr>
                        <a:t>Importe Total:</a:t>
                      </a:r>
                      <a:endParaRPr lang="es-E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b="1" dirty="0">
                          <a:effectLst/>
                        </a:rPr>
                        <a:t>13.444.722,66</a:t>
                      </a:r>
                      <a:endParaRPr lang="es-E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9333438"/>
                  </a:ext>
                </a:extLst>
              </a:tr>
              <a:tr h="31249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IFIC-CSIC (68,71%)</a:t>
                      </a: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 err="1">
                          <a:effectLst/>
                        </a:rPr>
                        <a:t>Nº</a:t>
                      </a:r>
                      <a:r>
                        <a:rPr lang="es-ES" sz="1600" dirty="0">
                          <a:effectLst/>
                        </a:rPr>
                        <a:t> Proyectos:</a:t>
                      </a: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32</a:t>
                      </a: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8052285"/>
                  </a:ext>
                </a:extLst>
              </a:tr>
              <a:tr h="32551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Importe Total:</a:t>
                      </a: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9.238.055,66</a:t>
                      </a: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1112236"/>
                  </a:ext>
                </a:extLst>
              </a:tr>
              <a:tr h="31249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IFIC-UV (31,29%)</a:t>
                      </a: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 err="1">
                          <a:effectLst/>
                        </a:rPr>
                        <a:t>Nº</a:t>
                      </a:r>
                      <a:r>
                        <a:rPr lang="es-ES" sz="1600" dirty="0">
                          <a:effectLst/>
                        </a:rPr>
                        <a:t> Proyectos:</a:t>
                      </a: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16</a:t>
                      </a: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3217586"/>
                  </a:ext>
                </a:extLst>
              </a:tr>
              <a:tr h="32551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Importe Total:</a:t>
                      </a: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4.206.667,00</a:t>
                      </a: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2522010"/>
                  </a:ext>
                </a:extLst>
              </a:tr>
            </a:tbl>
          </a:graphicData>
        </a:graphic>
      </p:graphicFrame>
      <p:sp>
        <p:nvSpPr>
          <p:cNvPr id="25" name="Flecha: a la derecha 24">
            <a:extLst>
              <a:ext uri="{FF2B5EF4-FFF2-40B4-BE49-F238E27FC236}">
                <a16:creationId xmlns:a16="http://schemas.microsoft.com/office/drawing/2014/main" id="{7FA26D07-A21B-410D-82DF-F01129D6B871}"/>
              </a:ext>
            </a:extLst>
          </p:cNvPr>
          <p:cNvSpPr/>
          <p:nvPr/>
        </p:nvSpPr>
        <p:spPr>
          <a:xfrm flipV="1">
            <a:off x="3265250" y="5096651"/>
            <a:ext cx="889233" cy="1749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8227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0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1">
            <a:extLst>
              <a:ext uri="{FF2B5EF4-FFF2-40B4-BE49-F238E27FC236}">
                <a16:creationId xmlns:a16="http://schemas.microsoft.com/office/drawing/2014/main" id="{CD1D4CC6-0D33-4136-94CD-D179F81EB699}"/>
              </a:ext>
            </a:extLst>
          </p:cNvPr>
          <p:cNvSpPr txBox="1">
            <a:spLocks/>
          </p:cNvSpPr>
          <p:nvPr/>
        </p:nvSpPr>
        <p:spPr>
          <a:xfrm>
            <a:off x="256526" y="242859"/>
            <a:ext cx="11178000" cy="1116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sz="3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¡¡¡¡¡ IMPORTANTE PARA 2024 !!!!!</a:t>
            </a:r>
          </a:p>
        </p:txBody>
      </p:sp>
      <p:sp>
        <p:nvSpPr>
          <p:cNvPr id="10" name="Platshållare för innehåll 12">
            <a:extLst>
              <a:ext uri="{FF2B5EF4-FFF2-40B4-BE49-F238E27FC236}">
                <a16:creationId xmlns:a16="http://schemas.microsoft.com/office/drawing/2014/main" id="{E6404403-F7B3-4656-8A41-F4568B6F0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333" y="2132256"/>
            <a:ext cx="8920633" cy="3789278"/>
          </a:xfrm>
        </p:spPr>
        <p:txBody>
          <a:bodyPr vert="horz" lIns="0" tIns="0" rIns="0" bIns="0" rtlCol="0">
            <a:noAutofit/>
          </a:bodyPr>
          <a:lstStyle/>
          <a:p>
            <a:pPr lvl="1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>
                    <a:lumMod val="50000"/>
                  </a:schemeClr>
                </a:solidFill>
              </a:rPr>
              <a:t>Compras: agrupar pedidos por proveedor y proyecto. Correo enviado </a:t>
            </a:r>
            <a:r>
              <a:rPr lang="es-ES" sz="2000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es-ES" sz="2000" dirty="0">
                <a:solidFill>
                  <a:schemeClr val="tx1">
                    <a:lumMod val="50000"/>
                  </a:schemeClr>
                </a:solidFill>
              </a:rPr>
              <a:t> Ni caso!!</a:t>
            </a:r>
          </a:p>
          <a:p>
            <a:pPr lvl="1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>
                    <a:lumMod val="50000"/>
                  </a:schemeClr>
                </a:solidFill>
              </a:rPr>
              <a:t>Volumen alto de compras y viajes (algunos de mayo entregados en noviembre)  etc., al final del año.</a:t>
            </a:r>
          </a:p>
          <a:p>
            <a:pPr lvl="1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>
                    <a:lumMod val="50000"/>
                  </a:schemeClr>
                </a:solidFill>
              </a:rPr>
              <a:t>OJO con el cambio de gastos entre proyectos: MRR trámite diferente.</a:t>
            </a:r>
          </a:p>
          <a:p>
            <a:pPr lvl="1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>
                    <a:lumMod val="50000"/>
                  </a:schemeClr>
                </a:solidFill>
              </a:rPr>
              <a:t>Sistema Dinámico de Adquisición (SDA) de Material Fungible UV</a:t>
            </a:r>
          </a:p>
          <a:p>
            <a:pPr lvl="1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>
                    <a:lumMod val="50000"/>
                  </a:schemeClr>
                </a:solidFill>
              </a:rPr>
              <a:t>Inscripciones congresos</a:t>
            </a:r>
          </a:p>
          <a:p>
            <a:pPr lvl="1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>
                    <a:lumMod val="50000"/>
                  </a:schemeClr>
                </a:solidFill>
              </a:rPr>
              <a:t>Wiki.js – Repositorio de formularios e instrucciones sobre procedimientos: personal, compras …..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56A2B850-63BD-4902-8F9E-77D68815FA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02601" y="6506857"/>
            <a:ext cx="1224000" cy="216000"/>
          </a:xfrm>
        </p:spPr>
        <p:txBody>
          <a:bodyPr/>
          <a:lstStyle/>
          <a:p>
            <a:r>
              <a:rPr lang="es-ES"/>
              <a:t>15/12/2023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84B5FF95-A399-4098-9CAA-F46A1542F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4333" y="6515528"/>
            <a:ext cx="396000" cy="216000"/>
          </a:xfrm>
        </p:spPr>
        <p:txBody>
          <a:bodyPr/>
          <a:lstStyle/>
          <a:p>
            <a:fld id="{CEB60E70-BB0B-4835-9E8D-DBEDA9E50F13}" type="slidenum">
              <a:rPr lang="es-ES" smtClean="0"/>
              <a:t>7</a:t>
            </a:fld>
            <a:endParaRPr lang="es-ES"/>
          </a:p>
        </p:txBody>
      </p:sp>
      <p:sp>
        <p:nvSpPr>
          <p:cNvPr id="18" name="Footer Placeholder 7">
            <a:extLst>
              <a:ext uri="{FF2B5EF4-FFF2-40B4-BE49-F238E27FC236}">
                <a16:creationId xmlns:a16="http://schemas.microsoft.com/office/drawing/2014/main" id="{332C89FE-9D7C-4904-B4FC-30FA30384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70994" y="6481916"/>
            <a:ext cx="3240000" cy="216000"/>
          </a:xfrm>
        </p:spPr>
        <p:txBody>
          <a:bodyPr/>
          <a:lstStyle/>
          <a:p>
            <a:r>
              <a:rPr lang="es-ES"/>
              <a:t>Asamblea Anual IFIC 2023</a:t>
            </a:r>
          </a:p>
        </p:txBody>
      </p:sp>
      <p:sp>
        <p:nvSpPr>
          <p:cNvPr id="19" name="Platshållare för innehåll 12">
            <a:extLst>
              <a:ext uri="{FF2B5EF4-FFF2-40B4-BE49-F238E27FC236}">
                <a16:creationId xmlns:a16="http://schemas.microsoft.com/office/drawing/2014/main" id="{F83915B6-E555-491D-90D1-BF9D794F49B9}"/>
              </a:ext>
            </a:extLst>
          </p:cNvPr>
          <p:cNvSpPr txBox="1">
            <a:spLocks/>
          </p:cNvSpPr>
          <p:nvPr/>
        </p:nvSpPr>
        <p:spPr>
          <a:xfrm>
            <a:off x="782167" y="4839228"/>
            <a:ext cx="7447433" cy="128636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s-ES" sz="2000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20" name="Picture 7" descr="E:\Logos\personasok2.jpg">
            <a:extLst>
              <a:ext uri="{FF2B5EF4-FFF2-40B4-BE49-F238E27FC236}">
                <a16:creationId xmlns:a16="http://schemas.microsoft.com/office/drawing/2014/main" id="{6CD86C81-CDCC-4DCE-A905-BA672D1ABF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3247" y="3021880"/>
            <a:ext cx="174307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DCDEF32-2DCB-44E8-84F2-005411A4ED1F}"/>
              </a:ext>
            </a:extLst>
          </p:cNvPr>
          <p:cNvSpPr/>
          <p:nvPr/>
        </p:nvSpPr>
        <p:spPr>
          <a:xfrm>
            <a:off x="381000" y="1669854"/>
            <a:ext cx="9624133" cy="471408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3694A58F-C0AD-4110-B500-8BDE212A49E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764" b="55433"/>
          <a:stretch/>
        </p:blipFill>
        <p:spPr>
          <a:xfrm>
            <a:off x="-77001" y="-9837"/>
            <a:ext cx="12269002" cy="525868"/>
          </a:xfrm>
          <a:prstGeom prst="rect">
            <a:avLst/>
          </a:prstGeom>
        </p:spPr>
      </p:pic>
      <p:grpSp>
        <p:nvGrpSpPr>
          <p:cNvPr id="24" name="Grupo 23">
            <a:extLst>
              <a:ext uri="{FF2B5EF4-FFF2-40B4-BE49-F238E27FC236}">
                <a16:creationId xmlns:a16="http://schemas.microsoft.com/office/drawing/2014/main" id="{90753C8F-E67A-4EE2-9125-144EB85991F7}"/>
              </a:ext>
            </a:extLst>
          </p:cNvPr>
          <p:cNvGrpSpPr/>
          <p:nvPr/>
        </p:nvGrpSpPr>
        <p:grpSpPr>
          <a:xfrm>
            <a:off x="10873890" y="6370145"/>
            <a:ext cx="1082432" cy="340364"/>
            <a:chOff x="10182696" y="6164146"/>
            <a:chExt cx="1867987" cy="587376"/>
          </a:xfrm>
        </p:grpSpPr>
        <p:pic>
          <p:nvPicPr>
            <p:cNvPr id="25" name="Picture 8" descr="ific_2a">
              <a:extLst>
                <a:ext uri="{FF2B5EF4-FFF2-40B4-BE49-F238E27FC236}">
                  <a16:creationId xmlns:a16="http://schemas.microsoft.com/office/drawing/2014/main" id="{AEB37E65-0027-44F9-A5A8-08BA434A28A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182696" y="6187946"/>
              <a:ext cx="880365" cy="5616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10" descr="http://webific.ific.uv.es/web/sites/default/files/logo_csic.png">
              <a:extLst>
                <a:ext uri="{FF2B5EF4-FFF2-40B4-BE49-F238E27FC236}">
                  <a16:creationId xmlns:a16="http://schemas.microsoft.com/office/drawing/2014/main" id="{7CB8F170-9B1F-4345-8EB2-1AA03B1F58F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8219" y="6498837"/>
              <a:ext cx="892464" cy="2526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" name="Picture 11" descr="http://webific.ific.uv.es/web/sites/default/files/escut%2Blogo_UV_lateral_2_linies_0.jpg">
              <a:extLst>
                <a:ext uri="{FF2B5EF4-FFF2-40B4-BE49-F238E27FC236}">
                  <a16:creationId xmlns:a16="http://schemas.microsoft.com/office/drawing/2014/main" id="{93668048-9C81-4588-9425-BD8A7124916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0203" y="6164146"/>
              <a:ext cx="900480" cy="279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52810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1">
            <a:extLst>
              <a:ext uri="{FF2B5EF4-FFF2-40B4-BE49-F238E27FC236}">
                <a16:creationId xmlns:a16="http://schemas.microsoft.com/office/drawing/2014/main" id="{CD1D4CC6-0D33-4136-94CD-D179F81EB699}"/>
              </a:ext>
            </a:extLst>
          </p:cNvPr>
          <p:cNvSpPr txBox="1">
            <a:spLocks/>
          </p:cNvSpPr>
          <p:nvPr/>
        </p:nvSpPr>
        <p:spPr>
          <a:xfrm>
            <a:off x="256526" y="242859"/>
            <a:ext cx="11178000" cy="1116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sz="3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¡¡¡¡¡ IMPORTANTE !!!!!</a:t>
            </a:r>
          </a:p>
        </p:txBody>
      </p:sp>
      <p:sp>
        <p:nvSpPr>
          <p:cNvPr id="10" name="Platshållare för innehåll 12">
            <a:extLst>
              <a:ext uri="{FF2B5EF4-FFF2-40B4-BE49-F238E27FC236}">
                <a16:creationId xmlns:a16="http://schemas.microsoft.com/office/drawing/2014/main" id="{E6404403-F7B3-4656-8A41-F4568B6F0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167" y="1841501"/>
            <a:ext cx="8920633" cy="1892300"/>
          </a:xfrm>
        </p:spPr>
        <p:txBody>
          <a:bodyPr vert="horz" lIns="0" tIns="0" rIns="0" bIns="0" rtlCol="0">
            <a:noAutofit/>
          </a:bodyPr>
          <a:lstStyle/>
          <a:p>
            <a:pPr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400" b="1" dirty="0">
                <a:solidFill>
                  <a:srgbClr val="002060"/>
                </a:solidFill>
              </a:rPr>
              <a:t>Oficina de Proyectos </a:t>
            </a:r>
            <a:r>
              <a:rPr lang="es-ES" sz="2400" dirty="0">
                <a:solidFill>
                  <a:srgbClr val="002060"/>
                </a:solidFill>
              </a:rPr>
              <a:t>ayuda ante cualquier duda.</a:t>
            </a:r>
          </a:p>
          <a:p>
            <a:pPr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400" dirty="0">
                <a:solidFill>
                  <a:srgbClr val="002060"/>
                </a:solidFill>
              </a:rPr>
              <a:t>Atención a las convocatorias!!!!!	Gastos elegibles, Cofinanciación….</a:t>
            </a:r>
          </a:p>
          <a:p>
            <a:pPr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400" dirty="0">
                <a:solidFill>
                  <a:srgbClr val="002060"/>
                </a:solidFill>
              </a:rPr>
              <a:t>IMPORTANTE!!!! Comunicad a la Oficina de Proyectos la participación en convocatorias (sobre todo a través UV)</a:t>
            </a:r>
          </a:p>
          <a:p>
            <a:pPr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400" dirty="0">
                <a:solidFill>
                  <a:srgbClr val="002060"/>
                </a:solidFill>
              </a:rPr>
              <a:t>PLANIFICACIÓN compras y ejecución proyectos – </a:t>
            </a:r>
            <a:endParaRPr lang="es-ES" sz="20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56A2B850-63BD-4902-8F9E-77D68815FA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02601" y="6506857"/>
            <a:ext cx="1224000" cy="216000"/>
          </a:xfrm>
        </p:spPr>
        <p:txBody>
          <a:bodyPr/>
          <a:lstStyle/>
          <a:p>
            <a:r>
              <a:rPr lang="es-ES"/>
              <a:t>15/12/2023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84B5FF95-A399-4098-9CAA-F46A1542F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4333" y="6515528"/>
            <a:ext cx="396000" cy="216000"/>
          </a:xfrm>
        </p:spPr>
        <p:txBody>
          <a:bodyPr/>
          <a:lstStyle/>
          <a:p>
            <a:fld id="{CEB60E70-BB0B-4835-9E8D-DBEDA9E50F13}" type="slidenum">
              <a:rPr lang="es-ES" smtClean="0"/>
              <a:t>8</a:t>
            </a:fld>
            <a:endParaRPr lang="es-ES"/>
          </a:p>
        </p:txBody>
      </p:sp>
      <p:sp>
        <p:nvSpPr>
          <p:cNvPr id="18" name="Footer Placeholder 7">
            <a:extLst>
              <a:ext uri="{FF2B5EF4-FFF2-40B4-BE49-F238E27FC236}">
                <a16:creationId xmlns:a16="http://schemas.microsoft.com/office/drawing/2014/main" id="{332C89FE-9D7C-4904-B4FC-30FA30384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70994" y="6481916"/>
            <a:ext cx="3240000" cy="216000"/>
          </a:xfrm>
        </p:spPr>
        <p:txBody>
          <a:bodyPr/>
          <a:lstStyle/>
          <a:p>
            <a:r>
              <a:rPr lang="es-ES"/>
              <a:t>Asamblea Anual IFIC 2023</a:t>
            </a:r>
          </a:p>
        </p:txBody>
      </p:sp>
      <p:sp>
        <p:nvSpPr>
          <p:cNvPr id="19" name="Platshållare för innehåll 12">
            <a:extLst>
              <a:ext uri="{FF2B5EF4-FFF2-40B4-BE49-F238E27FC236}">
                <a16:creationId xmlns:a16="http://schemas.microsoft.com/office/drawing/2014/main" id="{F83915B6-E555-491D-90D1-BF9D794F49B9}"/>
              </a:ext>
            </a:extLst>
          </p:cNvPr>
          <p:cNvSpPr txBox="1">
            <a:spLocks/>
          </p:cNvSpPr>
          <p:nvPr/>
        </p:nvSpPr>
        <p:spPr>
          <a:xfrm>
            <a:off x="782167" y="4839228"/>
            <a:ext cx="9295283" cy="128636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400" dirty="0">
                <a:solidFill>
                  <a:srgbClr val="002060"/>
                </a:solidFill>
              </a:rPr>
              <a:t>Aumento de burocracia </a:t>
            </a:r>
            <a:r>
              <a:rPr lang="es-ES" sz="2400" b="1" dirty="0">
                <a:solidFill>
                  <a:srgbClr val="002060"/>
                </a:solidFill>
              </a:rPr>
              <a:t>NO</a:t>
            </a:r>
            <a:r>
              <a:rPr lang="es-ES" sz="2400" dirty="0">
                <a:solidFill>
                  <a:srgbClr val="002060"/>
                </a:solidFill>
              </a:rPr>
              <a:t> es iniciativa del IFIC</a:t>
            </a:r>
          </a:p>
          <a:p>
            <a:pPr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ES" sz="2400" b="1" dirty="0">
                <a:solidFill>
                  <a:srgbClr val="0066FF"/>
                </a:solidFill>
              </a:rPr>
              <a:t>LEER LOS CORREOS QUE SE ENVIAN DESDE CUALQUIER SERVICIO GENERAL: Gerencia, Administración, PRL, ¡¡¡DIRECCIÓN!!!</a:t>
            </a:r>
          </a:p>
          <a:p>
            <a:pPr marL="457200" lvl="1" indent="0">
              <a:lnSpc>
                <a:spcPct val="95000"/>
              </a:lnSpc>
              <a:spcBef>
                <a:spcPts val="900"/>
              </a:spcBef>
              <a:spcAft>
                <a:spcPts val="600"/>
              </a:spcAft>
              <a:buClr>
                <a:schemeClr val="accent1"/>
              </a:buClr>
              <a:buNone/>
            </a:pPr>
            <a:endParaRPr lang="es-ES" sz="2000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20" name="Picture 7" descr="E:\Logos\personasok2.jpg">
            <a:extLst>
              <a:ext uri="{FF2B5EF4-FFF2-40B4-BE49-F238E27FC236}">
                <a16:creationId xmlns:a16="http://schemas.microsoft.com/office/drawing/2014/main" id="{6CD86C81-CDCC-4DCE-A905-BA672D1ABF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3247" y="3021880"/>
            <a:ext cx="174307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DCDEF32-2DCB-44E8-84F2-005411A4ED1F}"/>
              </a:ext>
            </a:extLst>
          </p:cNvPr>
          <p:cNvSpPr/>
          <p:nvPr/>
        </p:nvSpPr>
        <p:spPr>
          <a:xfrm>
            <a:off x="381000" y="1669854"/>
            <a:ext cx="9624133" cy="2660996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E54555F-9EF3-4703-8669-E840F4EB8DCD}"/>
              </a:ext>
            </a:extLst>
          </p:cNvPr>
          <p:cNvSpPr/>
          <p:nvPr/>
        </p:nvSpPr>
        <p:spPr>
          <a:xfrm>
            <a:off x="381000" y="4477268"/>
            <a:ext cx="9624133" cy="179474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3694A58F-C0AD-4110-B500-8BDE212A49E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764" b="55433"/>
          <a:stretch/>
        </p:blipFill>
        <p:spPr>
          <a:xfrm>
            <a:off x="-77001" y="-9837"/>
            <a:ext cx="12269002" cy="525868"/>
          </a:xfrm>
          <a:prstGeom prst="rect">
            <a:avLst/>
          </a:prstGeom>
        </p:spPr>
      </p:pic>
      <p:grpSp>
        <p:nvGrpSpPr>
          <p:cNvPr id="24" name="Grupo 23">
            <a:extLst>
              <a:ext uri="{FF2B5EF4-FFF2-40B4-BE49-F238E27FC236}">
                <a16:creationId xmlns:a16="http://schemas.microsoft.com/office/drawing/2014/main" id="{90753C8F-E67A-4EE2-9125-144EB85991F7}"/>
              </a:ext>
            </a:extLst>
          </p:cNvPr>
          <p:cNvGrpSpPr/>
          <p:nvPr/>
        </p:nvGrpSpPr>
        <p:grpSpPr>
          <a:xfrm>
            <a:off x="10873890" y="6370145"/>
            <a:ext cx="1082432" cy="340364"/>
            <a:chOff x="10182696" y="6164146"/>
            <a:chExt cx="1867987" cy="587376"/>
          </a:xfrm>
        </p:grpSpPr>
        <p:pic>
          <p:nvPicPr>
            <p:cNvPr id="25" name="Picture 8" descr="ific_2a">
              <a:extLst>
                <a:ext uri="{FF2B5EF4-FFF2-40B4-BE49-F238E27FC236}">
                  <a16:creationId xmlns:a16="http://schemas.microsoft.com/office/drawing/2014/main" id="{AEB37E65-0027-44F9-A5A8-08BA434A28A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182696" y="6187946"/>
              <a:ext cx="880365" cy="5616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10" descr="http://webific.ific.uv.es/web/sites/default/files/logo_csic.png">
              <a:extLst>
                <a:ext uri="{FF2B5EF4-FFF2-40B4-BE49-F238E27FC236}">
                  <a16:creationId xmlns:a16="http://schemas.microsoft.com/office/drawing/2014/main" id="{7CB8F170-9B1F-4345-8EB2-1AA03B1F58F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8219" y="6498837"/>
              <a:ext cx="892464" cy="2526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" name="Picture 11" descr="http://webific.ific.uv.es/web/sites/default/files/escut%2Blogo_UV_lateral_2_linies_0.jpg">
              <a:extLst>
                <a:ext uri="{FF2B5EF4-FFF2-40B4-BE49-F238E27FC236}">
                  <a16:creationId xmlns:a16="http://schemas.microsoft.com/office/drawing/2014/main" id="{93668048-9C81-4588-9425-BD8A7124916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0203" y="6164146"/>
              <a:ext cx="900480" cy="279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7459974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947CA8-D982-4CAE-9253-64138B9FF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78E52628-E3C0-4034-9290-CD9F82A707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8" y="-1"/>
            <a:ext cx="12145802" cy="6015789"/>
          </a:xfrm>
        </p:spPr>
      </p:pic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923DB2B-BA47-4438-99C2-BFF451070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15/12/2023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E6ECEE2-0AA0-40F7-896F-2720E4C95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Asamblea Anual IFIC 2023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42E2AF8-FB08-41C4-95A7-72C7CFFFD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A3B15-0F9F-48BB-B054-60533C125C8B}" type="slidenum">
              <a:rPr lang="es-ES" smtClean="0"/>
              <a:t>9</a:t>
            </a:fld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015D9F8-8EF0-4379-A9B3-EB491A847242}"/>
              </a:ext>
            </a:extLst>
          </p:cNvPr>
          <p:cNvSpPr txBox="1"/>
          <p:nvPr/>
        </p:nvSpPr>
        <p:spPr>
          <a:xfrm>
            <a:off x="4634442" y="2393357"/>
            <a:ext cx="7495117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4800" b="1" dirty="0">
                <a:solidFill>
                  <a:srgbClr val="004EC0"/>
                </a:solidFill>
                <a:latin typeface="Brush Script MT" panose="03060802040406070304" pitchFamily="66" charset="0"/>
              </a:rPr>
              <a:t>Feliz Navidad !!! </a:t>
            </a:r>
          </a:p>
          <a:p>
            <a:r>
              <a:rPr lang="es-ES" sz="4800" b="1" dirty="0">
                <a:solidFill>
                  <a:srgbClr val="004EC0"/>
                </a:solidFill>
                <a:latin typeface="Brush Script MT" panose="03060802040406070304" pitchFamily="66" charset="0"/>
              </a:rPr>
              <a:t>Merry Christmas!!!</a:t>
            </a:r>
          </a:p>
          <a:p>
            <a:r>
              <a:rPr lang="es-ES" sz="4800" b="1" dirty="0" err="1">
                <a:solidFill>
                  <a:srgbClr val="004EC0"/>
                </a:solidFill>
                <a:latin typeface="Brush Script MT" panose="03060802040406070304" pitchFamily="66" charset="0"/>
              </a:rPr>
              <a:t>Frohe</a:t>
            </a:r>
            <a:r>
              <a:rPr lang="es-ES" sz="4800" b="1" dirty="0">
                <a:solidFill>
                  <a:srgbClr val="004EC0"/>
                </a:solidFill>
                <a:latin typeface="Brush Script MT" panose="03060802040406070304" pitchFamily="66" charset="0"/>
              </a:rPr>
              <a:t> </a:t>
            </a:r>
            <a:r>
              <a:rPr lang="es-ES" sz="4800" b="1" dirty="0" err="1">
                <a:solidFill>
                  <a:srgbClr val="004EC0"/>
                </a:solidFill>
                <a:latin typeface="Brush Script MT" panose="03060802040406070304" pitchFamily="66" charset="0"/>
              </a:rPr>
              <a:t>Weihnachten</a:t>
            </a:r>
            <a:r>
              <a:rPr lang="es-ES" sz="4800" b="1" dirty="0">
                <a:solidFill>
                  <a:srgbClr val="004EC0"/>
                </a:solidFill>
                <a:latin typeface="Brush Script MT" panose="03060802040406070304" pitchFamily="66" charset="0"/>
              </a:rPr>
              <a:t>, </a:t>
            </a:r>
            <a:r>
              <a:rPr lang="es-ES" sz="4800" b="1" dirty="0" err="1">
                <a:solidFill>
                  <a:srgbClr val="004EC0"/>
                </a:solidFill>
                <a:latin typeface="Brush Script MT" panose="03060802040406070304" pitchFamily="66" charset="0"/>
              </a:rPr>
              <a:t>alles</a:t>
            </a:r>
            <a:r>
              <a:rPr lang="es-ES" sz="4800" b="1" dirty="0">
                <a:solidFill>
                  <a:srgbClr val="004EC0"/>
                </a:solidFill>
                <a:latin typeface="Brush Script MT" panose="03060802040406070304" pitchFamily="66" charset="0"/>
              </a:rPr>
              <a:t> </a:t>
            </a:r>
            <a:r>
              <a:rPr lang="es-ES" sz="4800" b="1" dirty="0" err="1">
                <a:solidFill>
                  <a:srgbClr val="004EC0"/>
                </a:solidFill>
                <a:latin typeface="Brush Script MT" panose="03060802040406070304" pitchFamily="66" charset="0"/>
              </a:rPr>
              <a:t>Gute</a:t>
            </a:r>
            <a:r>
              <a:rPr lang="es-ES" sz="4800" b="1" dirty="0">
                <a:solidFill>
                  <a:srgbClr val="004EC0"/>
                </a:solidFill>
                <a:latin typeface="Brush Script MT" panose="03060802040406070304" pitchFamily="66" charset="0"/>
              </a:rPr>
              <a:t>!!!</a:t>
            </a:r>
            <a:endParaRPr lang="es-ES" sz="4800" dirty="0"/>
          </a:p>
          <a:p>
            <a:r>
              <a:rPr lang="hi-IN" sz="4800" b="1" dirty="0">
                <a:solidFill>
                  <a:srgbClr val="004EC0"/>
                </a:solidFill>
                <a:latin typeface="Brush Script MT" panose="03060802040406070304" pitchFamily="66" charset="0"/>
              </a:rPr>
              <a:t>क्रिसमस की बधाई!!</a:t>
            </a:r>
            <a:endParaRPr lang="es-ES" sz="4800" b="1" dirty="0">
              <a:solidFill>
                <a:srgbClr val="004EC0"/>
              </a:solidFill>
              <a:latin typeface="Brush Script MT" panose="03060802040406070304" pitchFamily="66" charset="0"/>
            </a:endParaRPr>
          </a:p>
          <a:p>
            <a:r>
              <a:rPr lang="ja-JP" altLang="es-ES" sz="4800" b="1" dirty="0">
                <a:solidFill>
                  <a:srgbClr val="004EC0"/>
                </a:solidFill>
                <a:latin typeface="Brush Script MT" panose="03060802040406070304" pitchFamily="66" charset="0"/>
              </a:rPr>
              <a:t>圣诞快乐！</a:t>
            </a:r>
            <a:endParaRPr lang="es-ES" sz="4800" b="1" dirty="0">
              <a:solidFill>
                <a:srgbClr val="004EC0"/>
              </a:solidFill>
              <a:latin typeface="Brush Script MT" panose="03060802040406070304" pitchFamily="66" charset="0"/>
            </a:endParaRPr>
          </a:p>
          <a:p>
            <a:br>
              <a:rPr lang="es-ES" sz="4800" b="1" dirty="0">
                <a:solidFill>
                  <a:srgbClr val="004EC0"/>
                </a:solidFill>
                <a:latin typeface="Brush Script MT" panose="03060802040406070304" pitchFamily="66" charset="0"/>
              </a:rPr>
            </a:br>
            <a:endParaRPr lang="es-ES" sz="4800" dirty="0">
              <a:solidFill>
                <a:srgbClr val="004E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802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6140</TotalTime>
  <Words>658</Words>
  <Application>Microsoft Office PowerPoint</Application>
  <PresentationFormat>Panorámica</PresentationFormat>
  <Paragraphs>250</Paragraphs>
  <Slides>9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8" baseType="lpstr">
      <vt:lpstr>游ゴシック</vt:lpstr>
      <vt:lpstr>Arial</vt:lpstr>
      <vt:lpstr>Brush Script MT</vt:lpstr>
      <vt:lpstr>Calibri</vt:lpstr>
      <vt:lpstr>Calibri Light</vt:lpstr>
      <vt:lpstr>Mangal</vt:lpstr>
      <vt:lpstr>Times New Roman</vt:lpstr>
      <vt:lpstr>Wingdings</vt:lpstr>
      <vt:lpstr>Office Theme</vt:lpstr>
      <vt:lpstr>Asamblea Anual IFIC 2023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Asamblea Annual IFIC 2019</dc:title>
  <dc:creator>Tirso Sorolla</dc:creator>
  <cp:lastModifiedBy>fandos</cp:lastModifiedBy>
  <cp:revision>172</cp:revision>
  <cp:lastPrinted>2022-12-14T08:06:41Z</cp:lastPrinted>
  <dcterms:created xsi:type="dcterms:W3CDTF">2019-12-08T18:35:44Z</dcterms:created>
  <dcterms:modified xsi:type="dcterms:W3CDTF">2023-12-14T16:10:52Z</dcterms:modified>
</cp:coreProperties>
</file>