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0"/>
    <p:restoredTop sz="95788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2CBB-2038-3D45-AD39-841534A2C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TAU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2BB40-8874-3C4B-AA20-BCA49A8FA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4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0E30-3C29-9246-B9A3-DED1AC27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6A9E-1D51-0940-B531-4F96B52B4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0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A376-CCBA-8C49-B052-26964FA0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71ADF-528E-5945-943D-EEBEB575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3" y="1663503"/>
            <a:ext cx="5400943" cy="1754815"/>
          </a:xfrm>
        </p:spPr>
        <p:txBody>
          <a:bodyPr/>
          <a:lstStyle/>
          <a:p>
            <a:r>
              <a:rPr lang="en-US" dirty="0"/>
              <a:t>All sensors (90) arrived</a:t>
            </a:r>
          </a:p>
          <a:p>
            <a:r>
              <a:rPr lang="en-US" dirty="0"/>
              <a:t>Labeled, stored in dry cabinet with membrane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92B6B-A1EB-1841-A52E-3AC34776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10600" y="697343"/>
            <a:ext cx="5578743" cy="41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7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71AF-A290-E84D-AD98-A91094AD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A8509-C5AD-4D47-84BF-5E307FCB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3" y="1560953"/>
            <a:ext cx="5330438" cy="3649133"/>
          </a:xfrm>
        </p:spPr>
        <p:txBody>
          <a:bodyPr/>
          <a:lstStyle/>
          <a:p>
            <a:r>
              <a:rPr lang="en-US" dirty="0"/>
              <a:t>LUMICAL probe card arrived</a:t>
            </a:r>
          </a:p>
          <a:p>
            <a:r>
              <a:rPr lang="en-US" dirty="0"/>
              <a:t>Probe station updated to accept the new probe card. Cooling, gas, pump cleaned and working</a:t>
            </a:r>
          </a:p>
          <a:p>
            <a:r>
              <a:rPr lang="en-US" dirty="0"/>
              <a:t>Software updated for the new probe card (configuration files)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5355-8FD3-3046-ACE2-90C6BEB9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5043"/>
            <a:ext cx="10131425" cy="1456267"/>
          </a:xfrm>
        </p:spPr>
        <p:txBody>
          <a:bodyPr/>
          <a:lstStyle/>
          <a:p>
            <a:r>
              <a:rPr lang="en-US" dirty="0"/>
              <a:t>sensor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5697-4534-0443-A333-F31DE161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23433"/>
            <a:ext cx="10131425" cy="2495127"/>
          </a:xfrm>
        </p:spPr>
        <p:txBody>
          <a:bodyPr/>
          <a:lstStyle/>
          <a:p>
            <a:r>
              <a:rPr lang="en-US" dirty="0"/>
              <a:t>Data from the probe station are saved on the local computer</a:t>
            </a:r>
          </a:p>
          <a:p>
            <a:r>
              <a:rPr lang="en-US" dirty="0"/>
              <a:t>Then transferred to the CERN cloud (CERNBOX accessible by the collaboration)</a:t>
            </a:r>
          </a:p>
          <a:p>
            <a:r>
              <a:rPr lang="en-US" dirty="0"/>
              <a:t>Analyzed by python soft to produce plots and alarm if needed</a:t>
            </a:r>
          </a:p>
          <a:p>
            <a:r>
              <a:rPr lang="en-US" dirty="0"/>
              <a:t>For each sensor, one excel file produced with 256 sheets containing plots (CV,IV) for each pads. The excel file is uploaded to the CERN cloud.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188BB-4823-7B44-B073-1D90CC0C1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36" y="3762988"/>
            <a:ext cx="5388864" cy="29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5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68B625-F9BC-094E-A0F7-079D55E9E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68585" y="-248695"/>
            <a:ext cx="3474720" cy="3972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84780-B958-7A4E-879D-7D7A90DE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3998-4219-2448-8DFB-50126456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34" y="1740415"/>
            <a:ext cx="6774678" cy="3649133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: contact test to be sure all the pads are touching the probe pins. Takes few minutes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IV test. Takes 3 hours.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CV test. Takes 2 hours.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 CV test without sensor. Takes few minutes (no need to wait)</a:t>
            </a:r>
          </a:p>
          <a:p>
            <a:r>
              <a:rPr lang="en-US" dirty="0"/>
              <a:t>We are adding the following steps :</a:t>
            </a:r>
          </a:p>
          <a:p>
            <a:pPr lvl="1"/>
            <a:r>
              <a:rPr lang="en-US" dirty="0"/>
              <a:t>Rotation of the sensors</a:t>
            </a:r>
          </a:p>
          <a:p>
            <a:pPr lvl="1"/>
            <a:r>
              <a:rPr lang="en-US" dirty="0"/>
              <a:t>Contact test</a:t>
            </a:r>
          </a:p>
          <a:p>
            <a:pPr lvl="1"/>
            <a:r>
              <a:rPr lang="en-US" dirty="0"/>
              <a:t>IV and CV for the missing pins 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499615F3-81A4-2842-A5E3-17A0AA32A057}"/>
              </a:ext>
            </a:extLst>
          </p:cNvPr>
          <p:cNvSpPr/>
          <p:nvPr/>
        </p:nvSpPr>
        <p:spPr>
          <a:xfrm>
            <a:off x="9105178" y="2065867"/>
            <a:ext cx="1862983" cy="1776813"/>
          </a:xfrm>
          <a:prstGeom prst="donut">
            <a:avLst>
              <a:gd name="adj" fmla="val 4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4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1676-E011-114E-8366-331E66C4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5432988" cy="1456267"/>
          </a:xfrm>
        </p:spPr>
        <p:txBody>
          <a:bodyPr/>
          <a:lstStyle/>
          <a:p>
            <a:r>
              <a:rPr lang="en-US" dirty="0"/>
              <a:t>CV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CDADD-CD51-BC40-ADBC-30E640E22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3" y="1688596"/>
            <a:ext cx="6921739" cy="1254082"/>
          </a:xfrm>
        </p:spPr>
        <p:txBody>
          <a:bodyPr/>
          <a:lstStyle/>
          <a:p>
            <a:r>
              <a:rPr lang="en-US" dirty="0"/>
              <a:t>100 CV measurement on the same pad to check the repeatability</a:t>
            </a:r>
          </a:p>
          <a:p>
            <a:r>
              <a:rPr lang="en-US" dirty="0"/>
              <a:t>Measurement of the system every 10 CV measurements (to be subtracted)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56931-078B-C54C-AE06-CBF445EFC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2196"/>
            <a:ext cx="4876800" cy="335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F0AB2-2F35-9A43-8F98-548670CAC440}"/>
              </a:ext>
            </a:extLst>
          </p:cNvPr>
          <p:cNvSpPr txBox="1"/>
          <p:nvPr/>
        </p:nvSpPr>
        <p:spPr>
          <a:xfrm rot="16200000">
            <a:off x="7222174" y="18017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 (pF)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67274-895E-924C-9B56-6660903223C6}"/>
              </a:ext>
            </a:extLst>
          </p:cNvPr>
          <p:cNvSpPr txBox="1"/>
          <p:nvPr/>
        </p:nvSpPr>
        <p:spPr>
          <a:xfrm>
            <a:off x="10683927" y="2804006"/>
            <a:ext cx="1204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measurement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7C0FE-CA1B-394A-8BF8-126963279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3377192"/>
            <a:ext cx="4876800" cy="3480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E34981-32E1-694C-B7F3-43D8A4F7B5E0}"/>
              </a:ext>
            </a:extLst>
          </p:cNvPr>
          <p:cNvSpPr txBox="1"/>
          <p:nvPr/>
        </p:nvSpPr>
        <p:spPr>
          <a:xfrm>
            <a:off x="11585744" y="6550223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 (pF)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7DB28-6E38-9248-B72D-7D54A76EF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63" y="3023617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7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554C-3336-9242-850E-5FF3BF02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measurement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DDBE7C-9FC3-D444-A61D-63C393257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1434" y="480499"/>
            <a:ext cx="6495494" cy="43303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99009-EA29-CC4C-BBBC-66E0429E5620}"/>
              </a:ext>
            </a:extLst>
          </p:cNvPr>
          <p:cNvSpPr txBox="1"/>
          <p:nvPr/>
        </p:nvSpPr>
        <p:spPr>
          <a:xfrm>
            <a:off x="707136" y="2645664"/>
            <a:ext cx="459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Checking the influence of different parameters: delay between measurements, delay between voltage change,…</a:t>
            </a:r>
          </a:p>
          <a:p>
            <a:r>
              <a:rPr lang="en-US" dirty="0"/>
              <a:t>Making tests to check the repeatability</a:t>
            </a:r>
          </a:p>
        </p:txBody>
      </p:sp>
    </p:spTree>
    <p:extLst>
      <p:ext uri="{BB962C8B-B14F-4D97-AF65-F5344CB8AC3E}">
        <p14:creationId xmlns:p14="http://schemas.microsoft.com/office/powerpoint/2010/main" val="266655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D7B2-98CA-B746-9AAE-74130E9E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in learning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492F-CA6D-7B40-AD8D-D4922704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checking all the small details to be sure we understand all the results</a:t>
            </a:r>
          </a:p>
          <a:p>
            <a:r>
              <a:rPr lang="en-US" dirty="0"/>
              <a:t>The probe is leaving some marks on the detector : need to be checked</a:t>
            </a:r>
          </a:p>
          <a:p>
            <a:r>
              <a:rPr lang="en-US" dirty="0"/>
              <a:t>We can test one/two sensors a day </a:t>
            </a:r>
          </a:p>
        </p:txBody>
      </p:sp>
    </p:spTree>
    <p:extLst>
      <p:ext uri="{BB962C8B-B14F-4D97-AF65-F5344CB8AC3E}">
        <p14:creationId xmlns:p14="http://schemas.microsoft.com/office/powerpoint/2010/main" val="56630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0DED-40EE-7948-A97B-B45B75DE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Tungsten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0329E-AAAF-5941-ADCE-71A70479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some paperwork, we understood how to proceed to order and deliver the three planes to Poland</a:t>
            </a:r>
          </a:p>
          <a:p>
            <a:r>
              <a:rPr lang="en-US" dirty="0"/>
              <a:t>We are waiting for a new quote from China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95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4254</TotalTime>
  <Words>331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TAU status</vt:lpstr>
      <vt:lpstr>Sensors</vt:lpstr>
      <vt:lpstr>Probe station</vt:lpstr>
      <vt:lpstr>sensor Data</vt:lpstr>
      <vt:lpstr>Data taking</vt:lpstr>
      <vt:lpstr>CV measurement</vt:lpstr>
      <vt:lpstr>IV measurement</vt:lpstr>
      <vt:lpstr>Still in learning phase</vt:lpstr>
      <vt:lpstr>Tungsten planes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 status</dc:title>
  <dc:creator>yan bb</dc:creator>
  <cp:lastModifiedBy>yan bb</cp:lastModifiedBy>
  <cp:revision>13</cp:revision>
  <dcterms:created xsi:type="dcterms:W3CDTF">2024-02-12T09:46:20Z</dcterms:created>
  <dcterms:modified xsi:type="dcterms:W3CDTF">2024-02-15T08:40:35Z</dcterms:modified>
</cp:coreProperties>
</file>