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comments/comment1.xml" ContentType="application/vnd.openxmlformats-officedocument.presentationml.comment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8"/>
  </p:notesMasterIdLst>
  <p:handoutMasterIdLst>
    <p:handoutMasterId r:id="rId19"/>
  </p:handoutMasterIdLst>
  <p:sldIdLst>
    <p:sldId id="256" r:id="rId2"/>
    <p:sldId id="400" r:id="rId3"/>
    <p:sldId id="404" r:id="rId4"/>
    <p:sldId id="403" r:id="rId5"/>
    <p:sldId id="401" r:id="rId6"/>
    <p:sldId id="412" r:id="rId7"/>
    <p:sldId id="398" r:id="rId8"/>
    <p:sldId id="406" r:id="rId9"/>
    <p:sldId id="410" r:id="rId10"/>
    <p:sldId id="411" r:id="rId11"/>
    <p:sldId id="409" r:id="rId12"/>
    <p:sldId id="397" r:id="rId13"/>
    <p:sldId id="386" r:id="rId14"/>
    <p:sldId id="413" r:id="rId15"/>
    <p:sldId id="415" r:id="rId16"/>
    <p:sldId id="414" r:id="rId17"/>
  </p:sldIdLst>
  <p:sldSz cx="9144000" cy="6858000" type="screen4x3"/>
  <p:notesSz cx="7099300" cy="10234613"/>
  <p:custDataLst>
    <p:tags r:id="rId21"/>
  </p:custDataLst>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dro" initials="P" lastIdx="15" clrIdx="0"/>
  <p:cmAuthor id="1" name="Pedro Ruiz" initials="" lastIdx="35" clrIdx="1"/>
  <p:cmAuthor id="2" name="Irene Torres" initials="IT"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573B9"/>
    <a:srgbClr val="9172B9"/>
    <a:srgbClr val="080DCE"/>
    <a:srgbClr val="3366FF"/>
    <a:srgbClr val="0000DA"/>
    <a:srgbClr val="3333CC"/>
    <a:srgbClr val="F1EB03"/>
    <a:srgbClr val="1FBF13"/>
    <a:srgbClr val="0033CC"/>
    <a:srgbClr val="BF68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471" autoAdjust="0"/>
    <p:restoredTop sz="99112" autoAdjust="0"/>
  </p:normalViewPr>
  <p:slideViewPr>
    <p:cSldViewPr>
      <p:cViewPr>
        <p:scale>
          <a:sx n="105" d="100"/>
          <a:sy n="105" d="100"/>
        </p:scale>
        <p:origin x="-20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982" y="-9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tags" Target="tags/tag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12-18T15:02:20.537" idx="32">
    <p:pos x="2029" y="1755"/>
    <p:text>From July 2011</p:text>
  </p:cm>
  <p:cm authorId="1" dt="2012-12-18T15:26:55.498" idx="33">
    <p:pos x="5290" y="689"/>
    <p:text>The models of symmetry breaking beyond the SM can be characterized into two classes One is the weakly interacting model with elementary Higgs bosons such as supersymmetry SUSY theory. Another is
the strongly interacting model with composite Higgs bosons such as Top color model. In these models top quark often plays a very special role
in the EWSB and or the FSB dynamics For example in the supergravity model the electroweak symmetry is broken radiatively by corrections
from top quark and topsquarks  in the selfenergy of Higgs boson 	Because top quark is heavy
~v/Sqrt[2], the running mass of the Higgs boson eld becomes negative around
TeV energy scale where the spontaneous symmetry breaking occurs Thus
EWSB is driven by a heavy top quark. In the Topcolorassisted Technicolor
(TCATC) model 	 some unknown strong dynamics in the Technifermion
sector induces electroweak symmetry breaking through the formation of the
Technifermion condensation which generates the masses of W and Z gauge
bosons. What is the role of top quark? In the usual extended Technicolor
ETC model fermions gain mass by interacting with ETC gauge bosons and
Technifermions It is a ne idea to generate masses for light fermions but
in order to give a large mass to the top quark the mass of the ETC gauge
boson has to be small Unfortunately in that case the model would predict
a large shift  in the parameter and is not tolerable by data This
is a well known problem in ETC models However in the TCATC model
top quark plays a very special role to solve this problem of FSB How does
it work In the TCATC model top quark and bottom quark experiences
a new strong gauge Topcolor interaction so that a heavy top quark pair
can condensate and give a large almost all mass to top quark while the
condensate contributes only a little to the breaking of the electroweak sym
metry By this it solves the  problem and generates a more natural
ETC model to describe the fermion mass spectrum Obviously the above
ideas for either class of models will not work if the mass of the top quark
were not large enough In conclusion it seems to be reasonable that a heavy
top quark can play an important role in the electroweak symmetry breaking
and
or avor symmetry breaking dynamics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2-12-18T16:46:48.659" idx="34">
    <p:pos x="754" y="3318"/>
    <p:text>The pole mass works for leptons, but it is an ill-defined concept for quarks, due to confinement</p:text>
  </p:cm>
  <p:cm authorId="1" dt="2012-12-18T17:17:34.356" idx="35">
    <p:pos x="5489" y="3525"/>
    <p:text>This ambiguity appears as a linear sensitivity to infrared momena in Feynman diagrams and results in a diverging pert. series for any observable expressed in terms of m_pole, with terms ~(2beta_0)^n n! alphas^{n+1}</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s-ES"/>
          </a:p>
        </p:txBody>
      </p:sp>
      <p:sp>
        <p:nvSpPr>
          <p:cNvPr id="7171"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s-ES"/>
          </a:p>
        </p:txBody>
      </p:sp>
      <p:sp>
        <p:nvSpPr>
          <p:cNvPr id="7172"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r>
              <a:rPr lang="es-ES"/>
              <a:t>HEP2005</a:t>
            </a:r>
          </a:p>
        </p:txBody>
      </p:sp>
      <p:sp>
        <p:nvSpPr>
          <p:cNvPr id="7173"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9BDFB245-F9D5-40EF-8D5E-DDEEAA43165A}" type="slidenum">
              <a:rPr lang="es-ES"/>
              <a:pPr>
                <a:defRPr/>
              </a:pPr>
              <a:t>‹#›</a:t>
            </a:fld>
            <a:endParaRPr lang="es-ES"/>
          </a:p>
        </p:txBody>
      </p:sp>
    </p:spTree>
    <p:extLst>
      <p:ext uri="{BB962C8B-B14F-4D97-AF65-F5344CB8AC3E}">
        <p14:creationId xmlns:p14="http://schemas.microsoft.com/office/powerpoint/2010/main" val="2824109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s-ES"/>
          </a:p>
        </p:txBody>
      </p:sp>
      <p:sp>
        <p:nvSpPr>
          <p:cNvPr id="307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s-ES"/>
          </a:p>
        </p:txBody>
      </p:sp>
      <p:sp>
        <p:nvSpPr>
          <p:cNvPr id="2458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9613" y="4859338"/>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r>
              <a:rPr lang="es-ES"/>
              <a:t>HEP2005</a:t>
            </a:r>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4D0C1DF9-AE1D-4CCD-A394-9B2CDC6AD155}" type="slidenum">
              <a:rPr lang="es-ES"/>
              <a:pPr>
                <a:defRPr/>
              </a:pPr>
              <a:t>‹#›</a:t>
            </a:fld>
            <a:endParaRPr lang="es-ES"/>
          </a:p>
        </p:txBody>
      </p:sp>
    </p:spTree>
    <p:extLst>
      <p:ext uri="{BB962C8B-B14F-4D97-AF65-F5344CB8AC3E}">
        <p14:creationId xmlns:p14="http://schemas.microsoft.com/office/powerpoint/2010/main" val="339621477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92188" y="768350"/>
            <a:ext cx="5116512" cy="3836988"/>
          </a:xfrm>
          <a:ln/>
        </p:spPr>
      </p:sp>
      <p:sp>
        <p:nvSpPr>
          <p:cNvPr id="25603" name="Rectangle 3"/>
          <p:cNvSpPr>
            <a:spLocks noGrp="1" noChangeArrowheads="1"/>
          </p:cNvSpPr>
          <p:nvPr>
            <p:ph type="body" idx="1"/>
          </p:nvPr>
        </p:nvSpPr>
        <p:spPr>
          <a:noFill/>
        </p:spPr>
        <p:txBody>
          <a:bodyPr/>
          <a:lstStyle/>
          <a:p>
            <a:pPr eaLnBrk="1" hangingPunct="1"/>
            <a:endParaRPr lang="de-DE" smtClean="0"/>
          </a:p>
        </p:txBody>
      </p:sp>
      <p:sp>
        <p:nvSpPr>
          <p:cNvPr id="25604"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92188" y="768350"/>
            <a:ext cx="5116512" cy="3836988"/>
          </a:xfrm>
          <a:ln/>
        </p:spPr>
      </p:sp>
      <p:sp>
        <p:nvSpPr>
          <p:cNvPr id="32771" name="Rectangle 3"/>
          <p:cNvSpPr>
            <a:spLocks noGrp="1" noChangeArrowheads="1"/>
          </p:cNvSpPr>
          <p:nvPr>
            <p:ph type="body" idx="1"/>
          </p:nvPr>
        </p:nvSpPr>
        <p:spPr>
          <a:noFill/>
        </p:spPr>
        <p:txBody>
          <a:bodyPr/>
          <a:lstStyle/>
          <a:p>
            <a:pPr eaLnBrk="1" hangingPunct="1"/>
            <a:endParaRPr lang="en-US" smtClean="0"/>
          </a:p>
        </p:txBody>
      </p:sp>
      <p:sp>
        <p:nvSpPr>
          <p:cNvPr id="32772" name="Datumsplatzhalter 2"/>
          <p:cNvSpPr>
            <a:spLocks noGrp="1"/>
          </p:cNvSpPr>
          <p:nvPr>
            <p:ph type="dt" sz="quarter" idx="1"/>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tags" Target="../tags/tag3.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5" name="Fußzeilenplatzhalter 4"/>
          <p:cNvSpPr>
            <a:spLocks noGrp="1"/>
          </p:cNvSpPr>
          <p:nvPr>
            <p:ph type="ftr" sz="quarter" idx="11"/>
          </p:nvPr>
        </p:nvSpPr>
        <p:spPr/>
        <p:txBody>
          <a:bodyPr/>
          <a:lstStyle>
            <a:lvl1pPr>
              <a:defRPr sz="1200"/>
            </a:lvl1pPr>
          </a:lstStyle>
          <a:p>
            <a:pPr>
              <a:defRPr/>
            </a:pPr>
            <a:endParaRPr lang="es-ES"/>
          </a:p>
        </p:txBody>
      </p:sp>
      <p:sp>
        <p:nvSpPr>
          <p:cNvPr id="6" name="Foliennummernplatzhalter 5"/>
          <p:cNvSpPr>
            <a:spLocks noGrp="1"/>
          </p:cNvSpPr>
          <p:nvPr>
            <p:ph type="sldNum" sz="quarter" idx="12"/>
          </p:nvPr>
        </p:nvSpPr>
        <p:spPr/>
        <p:txBody>
          <a:bodyPr/>
          <a:lstStyle>
            <a:lvl1pPr algn="r">
              <a:defRPr/>
            </a:lvl1pPr>
          </a:lstStyle>
          <a:p>
            <a:pPr>
              <a:defRPr/>
            </a:pPr>
            <a:r>
              <a:rPr lang="es-ES"/>
              <a:t>Pedro Ruiz-Femenía  -  </a:t>
            </a:r>
            <a:fld id="{56C8EC2E-118E-42A8-8E80-EE15EA50A541}" type="slidenum">
              <a:rPr lang="es-ES"/>
              <a:pPr>
                <a:defRPr/>
              </a:pPr>
              <a:t>‹#›</a:t>
            </a:fld>
            <a:endParaRPr lang="es-ES"/>
          </a:p>
          <a:p>
            <a:pPr>
              <a:defRPr/>
            </a:pPr>
            <a:r>
              <a:rPr lang="es-ES"/>
              <a:t>      Aachen University</a:t>
            </a:r>
          </a:p>
        </p:txBody>
      </p:sp>
    </p:spTree>
    <p:extLst>
      <p:ext uri="{BB962C8B-B14F-4D97-AF65-F5344CB8AC3E}">
        <p14:creationId xmlns:p14="http://schemas.microsoft.com/office/powerpoint/2010/main" val="194544005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Foliennummernplatzhalter 13"/>
          <p:cNvSpPr>
            <a:spLocks noGrp="1"/>
          </p:cNvSpPr>
          <p:nvPr>
            <p:ph type="sldNum" sz="quarter" idx="10"/>
          </p:nvPr>
        </p:nvSpPr>
        <p:spPr>
          <a:xfrm>
            <a:off x="7848600" y="6332160"/>
            <a:ext cx="838200" cy="365125"/>
          </a:xfrm>
        </p:spPr>
        <p:txBody>
          <a:bodyPr/>
          <a:lstStyle>
            <a:lvl1pPr algn="r">
              <a:defRPr/>
            </a:lvl1pPr>
          </a:lstStyle>
          <a:p>
            <a:pPr>
              <a:defRPr/>
            </a:pPr>
            <a:r>
              <a:rPr lang="es-ES" dirty="0" smtClean="0"/>
              <a:t> </a:t>
            </a:r>
            <a:fld id="{8AF7310F-099D-4864-8CB9-7CE5ABB5B87A}" type="slidenum">
              <a:rPr lang="es-ES" smtClean="0"/>
              <a:pPr>
                <a:defRPr/>
              </a:pPr>
              <a:t>‹#›</a:t>
            </a:fld>
            <a:r>
              <a:rPr lang="es-ES" dirty="0" smtClean="0"/>
              <a:t>/15</a:t>
            </a:r>
          </a:p>
        </p:txBody>
      </p:sp>
      <p:pic>
        <p:nvPicPr>
          <p:cNvPr id="7" name="Picture 6" descr="logo-csic.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112" y="6370454"/>
            <a:ext cx="1219200" cy="369824"/>
          </a:xfrm>
          <a:prstGeom prst="rect">
            <a:avLst/>
          </a:prstGeom>
        </p:spPr>
      </p:pic>
      <p:pic>
        <p:nvPicPr>
          <p:cNvPr id="5" name="Picture 4" descr="TP_tmp.bmp"/>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2286000" y="6437685"/>
            <a:ext cx="4649085" cy="191715"/>
          </a:xfrm>
          <a:prstGeom prst="rect">
            <a:avLst/>
          </a:prstGeom>
          <a:no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73544335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lvl1pPr>
              <a:defRPr sz="1200"/>
            </a:lvl1pPr>
          </a:lstStyle>
          <a:p>
            <a:pPr>
              <a:defRPr/>
            </a:pPr>
            <a:endParaRPr lang="es-ES"/>
          </a:p>
        </p:txBody>
      </p:sp>
      <p:pic>
        <p:nvPicPr>
          <p:cNvPr id="5" name="Picture 4" descr="UNI-Logo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182" y="6356062"/>
            <a:ext cx="1178536" cy="320801"/>
          </a:xfrm>
          <a:prstGeom prst="rect">
            <a:avLst/>
          </a:prstGeom>
        </p:spPr>
      </p:pic>
      <p:sp>
        <p:nvSpPr>
          <p:cNvPr id="7" name="Foliennummernplatzhalter 13"/>
          <p:cNvSpPr>
            <a:spLocks noGrp="1"/>
          </p:cNvSpPr>
          <p:nvPr>
            <p:ph type="sldNum" sz="quarter" idx="10"/>
          </p:nvPr>
        </p:nvSpPr>
        <p:spPr>
          <a:xfrm>
            <a:off x="7848600" y="6337052"/>
            <a:ext cx="838200" cy="365125"/>
          </a:xfrm>
          <a:noFill/>
          <a:ln>
            <a:noFill/>
          </a:ln>
        </p:spPr>
        <p:txBody>
          <a:bodyPr/>
          <a:lstStyle>
            <a:lvl1pPr algn="r">
              <a:defRPr>
                <a:solidFill>
                  <a:schemeClr val="accent1">
                    <a:lumMod val="75000"/>
                  </a:schemeClr>
                </a:solidFill>
              </a:defRPr>
            </a:lvl1pPr>
          </a:lstStyle>
          <a:p>
            <a:pPr>
              <a:defRPr/>
            </a:pPr>
            <a:r>
              <a:rPr lang="es-ES" dirty="0" smtClean="0"/>
              <a:t> </a:t>
            </a:r>
            <a:fld id="{8AF7310F-099D-4864-8CB9-7CE5ABB5B87A}" type="slidenum">
              <a:rPr lang="es-ES" smtClean="0"/>
              <a:pPr>
                <a:defRPr/>
              </a:pPr>
              <a:t>‹#›</a:t>
            </a:fld>
            <a:r>
              <a:rPr lang="es-ES" dirty="0" smtClean="0"/>
              <a:t>/30</a:t>
            </a:r>
          </a:p>
        </p:txBody>
      </p:sp>
      <p:pic>
        <p:nvPicPr>
          <p:cNvPr id="6" name="Picture 5" descr="TP_tmp.bmp"/>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2514600" y="6437685"/>
            <a:ext cx="4313584" cy="191715"/>
          </a:xfrm>
          <a:prstGeom prst="rect">
            <a:avLst/>
          </a:prstGeom>
          <a:no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76746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6" name="Fußzeilenplatzhalter 5"/>
          <p:cNvSpPr>
            <a:spLocks noGrp="1"/>
          </p:cNvSpPr>
          <p:nvPr>
            <p:ph type="ftr" sz="quarter" idx="11"/>
          </p:nvPr>
        </p:nvSpPr>
        <p:spPr/>
        <p:txBody>
          <a:bodyPr/>
          <a:lstStyle>
            <a:lvl1pPr>
              <a:defRPr sz="1200"/>
            </a:lvl1pPr>
          </a:lstStyle>
          <a:p>
            <a:pPr>
              <a:defRPr/>
            </a:pPr>
            <a:endParaRPr lang="es-ES"/>
          </a:p>
        </p:txBody>
      </p:sp>
      <p:sp>
        <p:nvSpPr>
          <p:cNvPr id="7" name="Foliennummernplatzhalter 6"/>
          <p:cNvSpPr>
            <a:spLocks noGrp="1"/>
          </p:cNvSpPr>
          <p:nvPr>
            <p:ph type="sldNum" sz="quarter" idx="12"/>
          </p:nvPr>
        </p:nvSpPr>
        <p:spPr/>
        <p:txBody>
          <a:bodyPr/>
          <a:lstStyle>
            <a:lvl1pPr algn="r">
              <a:defRPr/>
            </a:lvl1pPr>
          </a:lstStyle>
          <a:p>
            <a:pPr>
              <a:defRPr/>
            </a:pPr>
            <a:r>
              <a:rPr lang="es-ES"/>
              <a:t>Pedro Ruiz-Femenía  -  </a:t>
            </a:r>
            <a:fld id="{6E7AA4FB-FC0E-4710-BB04-394A490322B0}" type="slidenum">
              <a:rPr lang="es-ES"/>
              <a:pPr>
                <a:defRPr/>
              </a:pPr>
              <a:t>‹#›</a:t>
            </a:fld>
            <a:endParaRPr lang="es-ES"/>
          </a:p>
          <a:p>
            <a:pPr>
              <a:defRPr/>
            </a:pPr>
            <a:r>
              <a:rPr lang="es-ES"/>
              <a:t>      Aachen University</a:t>
            </a:r>
          </a:p>
        </p:txBody>
      </p:sp>
    </p:spTree>
    <p:extLst>
      <p:ext uri="{BB962C8B-B14F-4D97-AF65-F5344CB8AC3E}">
        <p14:creationId xmlns:p14="http://schemas.microsoft.com/office/powerpoint/2010/main" val="82034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6" name="Fußzeilenplatzhalter 5"/>
          <p:cNvSpPr>
            <a:spLocks noGrp="1"/>
          </p:cNvSpPr>
          <p:nvPr>
            <p:ph type="ftr" sz="quarter" idx="11"/>
          </p:nvPr>
        </p:nvSpPr>
        <p:spPr/>
        <p:txBody>
          <a:bodyPr/>
          <a:lstStyle>
            <a:lvl1pPr>
              <a:defRPr sz="1200"/>
            </a:lvl1pPr>
          </a:lstStyle>
          <a:p>
            <a:pPr>
              <a:defRPr/>
            </a:pPr>
            <a:endParaRPr lang="es-ES"/>
          </a:p>
        </p:txBody>
      </p:sp>
      <p:sp>
        <p:nvSpPr>
          <p:cNvPr id="7" name="Foliennummernplatzhalter 6"/>
          <p:cNvSpPr>
            <a:spLocks noGrp="1"/>
          </p:cNvSpPr>
          <p:nvPr>
            <p:ph type="sldNum" sz="quarter" idx="12"/>
          </p:nvPr>
        </p:nvSpPr>
        <p:spPr/>
        <p:txBody>
          <a:bodyPr/>
          <a:lstStyle>
            <a:lvl1pPr algn="r">
              <a:defRPr/>
            </a:lvl1pPr>
          </a:lstStyle>
          <a:p>
            <a:pPr>
              <a:defRPr/>
            </a:pPr>
            <a:r>
              <a:rPr lang="es-ES"/>
              <a:t>Pedro Ruiz-Femenía  -  </a:t>
            </a:r>
            <a:fld id="{9A11FA61-F67B-49AF-AB13-1F9ADE7C405D}" type="slidenum">
              <a:rPr lang="es-ES"/>
              <a:pPr>
                <a:defRPr/>
              </a:pPr>
              <a:t>‹#›</a:t>
            </a:fld>
            <a:endParaRPr lang="es-ES"/>
          </a:p>
          <a:p>
            <a:pPr>
              <a:defRPr/>
            </a:pPr>
            <a:r>
              <a:rPr lang="es-ES"/>
              <a:t>      Aachen University</a:t>
            </a:r>
          </a:p>
        </p:txBody>
      </p:sp>
    </p:spTree>
    <p:extLst>
      <p:ext uri="{BB962C8B-B14F-4D97-AF65-F5344CB8AC3E}">
        <p14:creationId xmlns:p14="http://schemas.microsoft.com/office/powerpoint/2010/main" val="25127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5" name="Fußzeilenplatzhalter 4"/>
          <p:cNvSpPr>
            <a:spLocks noGrp="1"/>
          </p:cNvSpPr>
          <p:nvPr>
            <p:ph type="ftr" sz="quarter" idx="11"/>
          </p:nvPr>
        </p:nvSpPr>
        <p:spPr/>
        <p:txBody>
          <a:bodyPr/>
          <a:lstStyle>
            <a:lvl1pPr>
              <a:defRPr sz="1200"/>
            </a:lvl1pPr>
          </a:lstStyle>
          <a:p>
            <a:pPr>
              <a:defRPr/>
            </a:pPr>
            <a:endParaRPr lang="es-ES"/>
          </a:p>
        </p:txBody>
      </p:sp>
      <p:sp>
        <p:nvSpPr>
          <p:cNvPr id="6" name="Foliennummernplatzhalter 5"/>
          <p:cNvSpPr>
            <a:spLocks noGrp="1"/>
          </p:cNvSpPr>
          <p:nvPr>
            <p:ph type="sldNum" sz="quarter" idx="12"/>
          </p:nvPr>
        </p:nvSpPr>
        <p:spPr/>
        <p:txBody>
          <a:bodyPr/>
          <a:lstStyle>
            <a:lvl1pPr algn="r">
              <a:defRPr/>
            </a:lvl1pPr>
          </a:lstStyle>
          <a:p>
            <a:pPr>
              <a:defRPr/>
            </a:pPr>
            <a:r>
              <a:rPr lang="es-ES"/>
              <a:t>Pedro Ruiz-Femenía  -  </a:t>
            </a:r>
            <a:fld id="{2542CFDC-C01E-456E-AFD2-48C053F0AA7D}" type="slidenum">
              <a:rPr lang="es-ES"/>
              <a:pPr>
                <a:defRPr/>
              </a:pPr>
              <a:t>‹#›</a:t>
            </a:fld>
            <a:endParaRPr lang="es-ES"/>
          </a:p>
          <a:p>
            <a:pPr>
              <a:defRPr/>
            </a:pPr>
            <a:r>
              <a:rPr lang="es-ES"/>
              <a:t>      Aachen University</a:t>
            </a:r>
          </a:p>
        </p:txBody>
      </p:sp>
    </p:spTree>
    <p:extLst>
      <p:ext uri="{BB962C8B-B14F-4D97-AF65-F5344CB8AC3E}">
        <p14:creationId xmlns:p14="http://schemas.microsoft.com/office/powerpoint/2010/main" val="224331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5" name="Fußzeilenplatzhalter 4"/>
          <p:cNvSpPr>
            <a:spLocks noGrp="1"/>
          </p:cNvSpPr>
          <p:nvPr>
            <p:ph type="ftr" sz="quarter" idx="11"/>
          </p:nvPr>
        </p:nvSpPr>
        <p:spPr/>
        <p:txBody>
          <a:bodyPr/>
          <a:lstStyle>
            <a:lvl1pPr>
              <a:defRPr sz="1200"/>
            </a:lvl1pPr>
          </a:lstStyle>
          <a:p>
            <a:pPr>
              <a:defRPr/>
            </a:pPr>
            <a:endParaRPr lang="es-ES"/>
          </a:p>
        </p:txBody>
      </p:sp>
      <p:sp>
        <p:nvSpPr>
          <p:cNvPr id="6" name="Foliennummernplatzhalter 5"/>
          <p:cNvSpPr>
            <a:spLocks noGrp="1"/>
          </p:cNvSpPr>
          <p:nvPr>
            <p:ph type="sldNum" sz="quarter" idx="12"/>
          </p:nvPr>
        </p:nvSpPr>
        <p:spPr/>
        <p:txBody>
          <a:bodyPr/>
          <a:lstStyle>
            <a:lvl1pPr algn="r">
              <a:defRPr/>
            </a:lvl1pPr>
          </a:lstStyle>
          <a:p>
            <a:pPr>
              <a:defRPr/>
            </a:pPr>
            <a:r>
              <a:rPr lang="es-ES"/>
              <a:t>Pedro Ruiz-Femenía  -  </a:t>
            </a:r>
            <a:fld id="{35F38117-FB40-4938-B5C7-66EEAE6ECF48}" type="slidenum">
              <a:rPr lang="es-ES"/>
              <a:pPr>
                <a:defRPr/>
              </a:pPr>
              <a:t>‹#›</a:t>
            </a:fld>
            <a:endParaRPr lang="es-ES"/>
          </a:p>
          <a:p>
            <a:pPr>
              <a:defRPr/>
            </a:pPr>
            <a:r>
              <a:rPr lang="es-ES"/>
              <a:t>      Aachen University</a:t>
            </a:r>
          </a:p>
        </p:txBody>
      </p:sp>
    </p:spTree>
    <p:extLst>
      <p:ext uri="{BB962C8B-B14F-4D97-AF65-F5344CB8AC3E}">
        <p14:creationId xmlns:p14="http://schemas.microsoft.com/office/powerpoint/2010/main" val="2277853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en-US" smtClean="0"/>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hade val="50000"/>
                  </a:schemeClr>
                </a:solidFill>
              </a:defRPr>
            </a:lvl1pPr>
          </a:lstStyle>
          <a:p>
            <a:pPr>
              <a:defRPr/>
            </a:pPr>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s-ES"/>
              <a:t>Pedro Ruiz-Femenía  -  </a:t>
            </a:r>
            <a:fld id="{4E87D0BD-9AB5-4D57-8D15-D5E9902B8A86}" type="slidenum">
              <a:rPr lang="es-ES"/>
              <a:pPr>
                <a:defRPr/>
              </a:pPr>
              <a:t>‹#›</a:t>
            </a:fld>
            <a:endParaRPr lang="es-ES"/>
          </a:p>
          <a:p>
            <a:pPr algn="l">
              <a:defRPr/>
            </a:pPr>
            <a:r>
              <a:rPr lang="es-ES"/>
              <a:t>      Aachen University</a:t>
            </a: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GIF"/><Relationship Id="rId10" Type="http://schemas.openxmlformats.org/officeDocument/2006/relationships/image" Target="../media/image10.png"/><Relationship Id="rId1" Type="http://schemas.openxmlformats.org/officeDocument/2006/relationships/tags" Target="../tags/tag4.xml"/><Relationship Id="rId2" Type="http://schemas.openxmlformats.org/officeDocument/2006/relationships/tags" Target="../tags/tag5.xml"/></Relationships>
</file>

<file path=ppt/slides/_rels/slide10.xml.rels><?xml version="1.0" encoding="UTF-8" standalone="yes"?>
<Relationships xmlns="http://schemas.openxmlformats.org/package/2006/relationships"><Relationship Id="rId9" Type="http://schemas.openxmlformats.org/officeDocument/2006/relationships/tags" Target="../tags/tag36.xml"/><Relationship Id="rId20" Type="http://schemas.openxmlformats.org/officeDocument/2006/relationships/image" Target="../media/image55.png"/><Relationship Id="rId10" Type="http://schemas.openxmlformats.org/officeDocument/2006/relationships/slideLayout" Target="../slideLayouts/slideLayout2.xml"/><Relationship Id="rId11" Type="http://schemas.openxmlformats.org/officeDocument/2006/relationships/notesSlide" Target="../notesSlides/notesSlide10.xml"/><Relationship Id="rId12" Type="http://schemas.openxmlformats.org/officeDocument/2006/relationships/image" Target="../media/image48.png"/><Relationship Id="rId13" Type="http://schemas.openxmlformats.org/officeDocument/2006/relationships/image" Target="../media/image42.png"/><Relationship Id="rId14" Type="http://schemas.openxmlformats.org/officeDocument/2006/relationships/image" Target="../media/image49.png"/><Relationship Id="rId15" Type="http://schemas.openxmlformats.org/officeDocument/2006/relationships/image" Target="../media/image50.png"/><Relationship Id="rId16" Type="http://schemas.openxmlformats.org/officeDocument/2006/relationships/image" Target="../media/image51.png"/><Relationship Id="rId17" Type="http://schemas.openxmlformats.org/officeDocument/2006/relationships/image" Target="../media/image52.png"/><Relationship Id="rId18" Type="http://schemas.openxmlformats.org/officeDocument/2006/relationships/image" Target="../media/image53.png"/><Relationship Id="rId19" Type="http://schemas.openxmlformats.org/officeDocument/2006/relationships/image" Target="../media/image54.png"/><Relationship Id="rId1" Type="http://schemas.openxmlformats.org/officeDocument/2006/relationships/tags" Target="../tags/tag28.xml"/><Relationship Id="rId2" Type="http://schemas.openxmlformats.org/officeDocument/2006/relationships/tags" Target="../tags/tag29.xml"/><Relationship Id="rId3" Type="http://schemas.openxmlformats.org/officeDocument/2006/relationships/tags" Target="../tags/tag30.xml"/><Relationship Id="rId4" Type="http://schemas.openxmlformats.org/officeDocument/2006/relationships/tags" Target="../tags/tag31.xml"/><Relationship Id="rId5" Type="http://schemas.openxmlformats.org/officeDocument/2006/relationships/tags" Target="../tags/tag32.xml"/><Relationship Id="rId6" Type="http://schemas.openxmlformats.org/officeDocument/2006/relationships/tags" Target="../tags/tag33.xml"/><Relationship Id="rId7" Type="http://schemas.openxmlformats.org/officeDocument/2006/relationships/tags" Target="../tags/tag34.xml"/><Relationship Id="rId8"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tags" Target="../tags/tag39.xml"/><Relationship Id="rId4" Type="http://schemas.openxmlformats.org/officeDocument/2006/relationships/tags" Target="../tags/tag40.xml"/><Relationship Id="rId5" Type="http://schemas.openxmlformats.org/officeDocument/2006/relationships/slideLayout" Target="../slideLayouts/slideLayout2.xml"/><Relationship Id="rId6" Type="http://schemas.openxmlformats.org/officeDocument/2006/relationships/notesSlide" Target="../notesSlides/notesSlide11.xml"/><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58.png"/><Relationship Id="rId10" Type="http://schemas.openxmlformats.org/officeDocument/2006/relationships/image" Target="../media/image59.png"/><Relationship Id="rId11" Type="http://schemas.openxmlformats.org/officeDocument/2006/relationships/image" Target="../media/image60.png"/><Relationship Id="rId1" Type="http://schemas.openxmlformats.org/officeDocument/2006/relationships/tags" Target="../tags/tag37.xml"/><Relationship Id="rId2" Type="http://schemas.openxmlformats.org/officeDocument/2006/relationships/tags" Target="../tags/tag38.xml"/></Relationships>
</file>

<file path=ppt/slides/_rels/slide12.xml.rels><?xml version="1.0" encoding="UTF-8" standalone="yes"?>
<Relationships xmlns="http://schemas.openxmlformats.org/package/2006/relationships"><Relationship Id="rId11" Type="http://schemas.openxmlformats.org/officeDocument/2006/relationships/image" Target="../media/image64.png"/><Relationship Id="rId12" Type="http://schemas.openxmlformats.org/officeDocument/2006/relationships/image" Target="../media/image65.png"/><Relationship Id="rId13" Type="http://schemas.openxmlformats.org/officeDocument/2006/relationships/image" Target="../media/image66.png"/><Relationship Id="rId14" Type="http://schemas.openxmlformats.org/officeDocument/2006/relationships/image" Target="../media/image67.png"/><Relationship Id="rId1" Type="http://schemas.openxmlformats.org/officeDocument/2006/relationships/tags" Target="../tags/tag41.xml"/><Relationship Id="rId2" Type="http://schemas.openxmlformats.org/officeDocument/2006/relationships/tags" Target="../tags/tag42.xml"/><Relationship Id="rId3" Type="http://schemas.openxmlformats.org/officeDocument/2006/relationships/tags" Target="../tags/tag43.xml"/><Relationship Id="rId4" Type="http://schemas.openxmlformats.org/officeDocument/2006/relationships/tags" Target="../tags/tag44.xml"/><Relationship Id="rId5" Type="http://schemas.openxmlformats.org/officeDocument/2006/relationships/tags" Target="../tags/tag45.xml"/><Relationship Id="rId6" Type="http://schemas.openxmlformats.org/officeDocument/2006/relationships/slideLayout" Target="../slideLayouts/slideLayout2.xml"/><Relationship Id="rId7" Type="http://schemas.openxmlformats.org/officeDocument/2006/relationships/notesSlide" Target="../notesSlides/notesSlide12.xml"/><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1" Type="http://schemas.openxmlformats.org/officeDocument/2006/relationships/tags" Target="../tags/tag46.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4" Type="http://schemas.openxmlformats.org/officeDocument/2006/relationships/slideLayout" Target="../slideLayouts/slideLayout2.xml"/><Relationship Id="rId5" Type="http://schemas.openxmlformats.org/officeDocument/2006/relationships/notesSlide" Target="../notesSlides/notesSlide14.xml"/><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 Id="rId10" Type="http://schemas.openxmlformats.org/officeDocument/2006/relationships/image" Target="../media/image76.png"/><Relationship Id="rId11" Type="http://schemas.openxmlformats.org/officeDocument/2006/relationships/image" Target="../media/image77.png"/><Relationship Id="rId1" Type="http://schemas.openxmlformats.org/officeDocument/2006/relationships/tags" Target="../tags/tag47.xml"/><Relationship Id="rId2" Type="http://schemas.openxmlformats.org/officeDocument/2006/relationships/tags" Target="../tags/tag48.xml"/></Relationships>
</file>

<file path=ppt/slides/_rels/slide15.xml.rels><?xml version="1.0" encoding="UTF-8" standalone="yes"?>
<Relationships xmlns="http://schemas.openxmlformats.org/package/2006/relationships"><Relationship Id="rId3" Type="http://schemas.openxmlformats.org/officeDocument/2006/relationships/tags" Target="../tags/tag52.xml"/><Relationship Id="rId4" Type="http://schemas.openxmlformats.org/officeDocument/2006/relationships/slideLayout" Target="../slideLayouts/slideLayout2.xml"/><Relationship Id="rId5" Type="http://schemas.openxmlformats.org/officeDocument/2006/relationships/notesSlide" Target="../notesSlides/notesSlide15.xml"/><Relationship Id="rId6" Type="http://schemas.openxmlformats.org/officeDocument/2006/relationships/image" Target="../media/image78.png"/><Relationship Id="rId7" Type="http://schemas.openxmlformats.org/officeDocument/2006/relationships/image" Target="../media/image79.png"/><Relationship Id="rId8" Type="http://schemas.openxmlformats.org/officeDocument/2006/relationships/image" Target="../media/image75.png"/><Relationship Id="rId9" Type="http://schemas.openxmlformats.org/officeDocument/2006/relationships/image" Target="../media/image72.png"/><Relationship Id="rId1" Type="http://schemas.openxmlformats.org/officeDocument/2006/relationships/tags" Target="../tags/tag50.xml"/><Relationship Id="rId2" Type="http://schemas.openxmlformats.org/officeDocument/2006/relationships/tags" Target="../tags/tag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comments" Target="../comments/comment1.xml"/><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comments" Target="../comments/comment2.xml"/><Relationship Id="rId10" Type="http://schemas.openxmlformats.org/officeDocument/2006/relationships/notesSlide" Target="../notesSlides/notesSlide3.xml"/><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tags" Target="../tags/tag7.xml"/><Relationship Id="rId2" Type="http://schemas.openxmlformats.org/officeDocument/2006/relationships/tags" Target="../tags/tag8.xml"/><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tags" Target="../tags/tag11.xml"/><Relationship Id="rId6" Type="http://schemas.openxmlformats.org/officeDocument/2006/relationships/tags" Target="../tags/tag12.xml"/><Relationship Id="rId7" Type="http://schemas.openxmlformats.org/officeDocument/2006/relationships/tags" Target="../tags/tag13.xml"/><Relationship Id="rId8"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 Type="http://schemas.openxmlformats.org/officeDocument/2006/relationships/tags" Target="../tags/tag15.xml"/><Relationship Id="rId2" Type="http://schemas.openxmlformats.org/officeDocument/2006/relationships/tags" Target="../tags/tag16.xml"/><Relationship Id="rId3" Type="http://schemas.openxmlformats.org/officeDocument/2006/relationships/tags" Target="../tags/tag17.xml"/><Relationship Id="rId4" Type="http://schemas.openxmlformats.org/officeDocument/2006/relationships/tags" Target="../tags/tag18.xml"/><Relationship Id="rId5" Type="http://schemas.openxmlformats.org/officeDocument/2006/relationships/tags" Target="../tags/tag19.xml"/><Relationship Id="rId6" Type="http://schemas.openxmlformats.org/officeDocument/2006/relationships/slideLayout" Target="../slideLayouts/slideLayout2.xml"/><Relationship Id="rId7" Type="http://schemas.openxmlformats.org/officeDocument/2006/relationships/notesSlide" Target="../notesSlides/notesSlide6.xml"/><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 Type="http://schemas.openxmlformats.org/officeDocument/2006/relationships/tags" Target="../tags/tag21.xml"/><Relationship Id="rId2" Type="http://schemas.openxmlformats.org/officeDocument/2006/relationships/tags" Target="../tags/tag22.xml"/><Relationship Id="rId3" Type="http://schemas.openxmlformats.org/officeDocument/2006/relationships/tags" Target="../tags/tag23.xml"/><Relationship Id="rId4" Type="http://schemas.openxmlformats.org/officeDocument/2006/relationships/tags" Target="../tags/tag24.xml"/><Relationship Id="rId5" Type="http://schemas.openxmlformats.org/officeDocument/2006/relationships/tags" Target="../tags/tag25.xml"/><Relationship Id="rId6" Type="http://schemas.openxmlformats.org/officeDocument/2006/relationships/tags" Target="../tags/tag26.xml"/><Relationship Id="rId7" Type="http://schemas.openxmlformats.org/officeDocument/2006/relationships/slideLayout" Target="../slideLayouts/slideLayout2.xml"/><Relationship Id="rId8" Type="http://schemas.openxmlformats.org/officeDocument/2006/relationships/notesSlide" Target="../notesSlides/notesSlide8.xml"/><Relationship Id="rId9" Type="http://schemas.openxmlformats.org/officeDocument/2006/relationships/image" Target="../media/image38.png"/><Relationship Id="rId10"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0.png"/><Relationship Id="rId1" Type="http://schemas.openxmlformats.org/officeDocument/2006/relationships/tags" Target="../tags/tag27.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P_tmp.bmp"/>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3124200" y="2195801"/>
            <a:ext cx="3075353" cy="394999"/>
          </a:xfrm>
          <a:prstGeom prst="rect">
            <a:avLst/>
          </a:prstGeom>
          <a:noFill/>
          <a:ln/>
          <a:effectLst/>
          <a:scene3d>
            <a:camera prst="orthographicFront">
              <a:rot lat="0" lon="0" rev="0"/>
            </a:camera>
            <a:lightRig rig="twoPt" dir="t">
              <a:rot lat="0" lon="0" rev="7200000"/>
            </a:lightRig>
          </a:scene3d>
          <a:sp3d extrusionH="76200">
            <a:contourClr>
              <a:srgbClr val="FFFFFF"/>
            </a:contourClr>
          </a:sp3d>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pic>
      <p:pic>
        <p:nvPicPr>
          <p:cNvPr id="11" name="Picture 10" descr="TP_tmp.bmp"/>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2743200" y="3182378"/>
            <a:ext cx="4038600" cy="673100"/>
          </a:xfrm>
          <a:prstGeom prst="rect">
            <a:avLst/>
          </a:prstGeom>
          <a:noFill/>
          <a:ln w="9525" cap="flat" cmpd="sng" algn="ctr">
            <a:noFill/>
            <a:prstDash val="solid"/>
            <a:round/>
            <a:headEnd type="none" w="med" len="med"/>
            <a:tailEnd type="none" w="med" len="med"/>
          </a:ln>
          <a:effectLst>
            <a:outerShdw blurRad="254000" dist="37357" dir="2700000" sx="104000" sy="104000" rotWithShape="0">
              <a:scrgbClr r="0" g="0" b="0">
                <a:alpha val="0"/>
              </a:sc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Picture 6" descr="cs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90" y="0"/>
            <a:ext cx="86836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cp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276600"/>
            <a:ext cx="1450812" cy="76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ombre01.GIF"/>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10780" y="38705"/>
            <a:ext cx="5057020" cy="454391"/>
          </a:xfrm>
          <a:prstGeom prst="rect">
            <a:avLst/>
          </a:prstGeom>
        </p:spPr>
      </p:pic>
      <p:pic>
        <p:nvPicPr>
          <p:cNvPr id="3" name="Picture 2" descr="Captura de pantalla 2012-12-18 a la(s) 22.48.48.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110298"/>
            <a:ext cx="9144000" cy="735607"/>
          </a:xfrm>
          <a:prstGeom prst="rect">
            <a:avLst/>
          </a:prstGeom>
        </p:spPr>
      </p:pic>
      <p:sp>
        <p:nvSpPr>
          <p:cNvPr id="4" name="Rectangle 3"/>
          <p:cNvSpPr/>
          <p:nvPr/>
        </p:nvSpPr>
        <p:spPr>
          <a:xfrm>
            <a:off x="8229600" y="6044624"/>
            <a:ext cx="1066800" cy="584776"/>
          </a:xfrm>
          <a:prstGeom prst="rect">
            <a:avLst/>
          </a:prstGeom>
        </p:spPr>
        <p:txBody>
          <a:bodyPr wrap="square">
            <a:spAutoFit/>
          </a:bodyPr>
          <a:lstStyle/>
          <a:p>
            <a:pPr lvl="0">
              <a:defRPr/>
            </a:pPr>
            <a:r>
              <a:rPr lang="es-ES" sz="3200" dirty="0" smtClean="0">
                <a:solidFill>
                  <a:prstClr val="white"/>
                </a:solidFill>
                <a:latin typeface="Calibri"/>
                <a:cs typeface="Calibri" pitchFamily="34" charset="0"/>
              </a:rPr>
              <a:t>IFIC</a:t>
            </a:r>
            <a:endParaRPr lang="es-ES" sz="3200" dirty="0">
              <a:solidFill>
                <a:prstClr val="black"/>
              </a:solidFill>
              <a:latin typeface="Calibri"/>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0" y="0"/>
            <a:ext cx="9144000" cy="523220"/>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smtClean="0"/>
              <a:t> </a:t>
            </a:r>
            <a:r>
              <a:rPr lang="es-ES" sz="2400" dirty="0" smtClean="0"/>
              <a:t> </a:t>
            </a:r>
            <a:r>
              <a:rPr lang="es-ES" sz="2800" dirty="0" smtClean="0">
                <a:solidFill>
                  <a:schemeClr val="bg1"/>
                </a:solidFill>
                <a:cs typeface="Calibri" pitchFamily="34" charset="0"/>
              </a:rPr>
              <a:t>Status of QCD </a:t>
            </a:r>
            <a:r>
              <a:rPr lang="es-ES" sz="2800" dirty="0" err="1" smtClean="0">
                <a:solidFill>
                  <a:schemeClr val="bg1"/>
                </a:solidFill>
                <a:cs typeface="Calibri" pitchFamily="34" charset="0"/>
              </a:rPr>
              <a:t>corrections</a:t>
            </a:r>
            <a:r>
              <a:rPr lang="es-ES" sz="2800" dirty="0">
                <a:solidFill>
                  <a:schemeClr val="bg1"/>
                </a:solidFill>
                <a:cs typeface="Calibri" pitchFamily="34" charset="0"/>
              </a:rPr>
              <a:t> </a:t>
            </a:r>
            <a:endParaRPr lang="es-ES" sz="3200" dirty="0">
              <a:cs typeface="Calibri" pitchFamily="34" charset="0"/>
            </a:endParaRPr>
          </a:p>
        </p:txBody>
      </p:sp>
      <p:sp>
        <p:nvSpPr>
          <p:cNvPr id="2" name="TextBox 1"/>
          <p:cNvSpPr txBox="1"/>
          <p:nvPr/>
        </p:nvSpPr>
        <p:spPr>
          <a:xfrm>
            <a:off x="10922000" y="2902857"/>
            <a:ext cx="184666" cy="369332"/>
          </a:xfrm>
          <a:prstGeom prst="rect">
            <a:avLst/>
          </a:prstGeom>
          <a:noFill/>
        </p:spPr>
        <p:txBody>
          <a:bodyPr wrap="none" rtlCol="0">
            <a:spAutoFit/>
          </a:bodyPr>
          <a:lstStyle/>
          <a:p>
            <a:endParaRPr lang="en-US" dirty="0"/>
          </a:p>
        </p:txBody>
      </p:sp>
      <p:sp>
        <p:nvSpPr>
          <p:cNvPr id="13" name="Text Box 46"/>
          <p:cNvSpPr txBox="1">
            <a:spLocks noChangeArrowheads="1"/>
          </p:cNvSpPr>
          <p:nvPr/>
        </p:nvSpPr>
        <p:spPr bwMode="auto">
          <a:xfrm>
            <a:off x="457200" y="1520279"/>
            <a:ext cx="5135106"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1900" dirty="0">
                <a:cs typeface="Arial" charset="0"/>
              </a:rPr>
              <a:t>Top quarks move slowly near threshold:</a:t>
            </a:r>
          </a:p>
        </p:txBody>
      </p:sp>
      <p:pic>
        <p:nvPicPr>
          <p:cNvPr id="14" name="Grafik 9" descr="txp_fig"/>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bwMode="auto">
          <a:xfrm>
            <a:off x="5029200" y="1498338"/>
            <a:ext cx="2307328" cy="406662"/>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5" name="Grafik 17"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bwMode="auto">
          <a:xfrm>
            <a:off x="609705" y="1960420"/>
            <a:ext cx="329401" cy="180000"/>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6" name="Text Box 46"/>
          <p:cNvSpPr txBox="1">
            <a:spLocks noChangeArrowheads="1"/>
          </p:cNvSpPr>
          <p:nvPr/>
        </p:nvSpPr>
        <p:spPr bwMode="auto">
          <a:xfrm>
            <a:off x="508882" y="1832694"/>
            <a:ext cx="8220075" cy="40011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2000" dirty="0">
                <a:cs typeface="Arial" charset="0"/>
              </a:rPr>
              <a:t>      </a:t>
            </a:r>
            <a:r>
              <a:rPr lang="es-ES" sz="1900" dirty="0">
                <a:cs typeface="Arial" charset="0"/>
              </a:rPr>
              <a:t>sum             </a:t>
            </a:r>
            <a:r>
              <a:rPr lang="es-ES" sz="1900" dirty="0" smtClean="0">
                <a:cs typeface="Arial" charset="0"/>
              </a:rPr>
              <a:t> </a:t>
            </a:r>
            <a:r>
              <a:rPr lang="es-ES" sz="1900" dirty="0">
                <a:cs typeface="Arial" charset="0"/>
              </a:rPr>
              <a:t>from </a:t>
            </a:r>
            <a:r>
              <a:rPr lang="de-DE" sz="1900" dirty="0">
                <a:solidFill>
                  <a:srgbClr val="FF0000"/>
                </a:solidFill>
                <a:cs typeface="Arial" charset="0"/>
              </a:rPr>
              <a:t>“Coulomb </a:t>
            </a:r>
            <a:r>
              <a:rPr lang="de-DE" sz="1900" dirty="0" err="1">
                <a:solidFill>
                  <a:srgbClr val="FF0000"/>
                </a:solidFill>
                <a:cs typeface="Arial" charset="0"/>
              </a:rPr>
              <a:t>gluons</a:t>
            </a:r>
            <a:r>
              <a:rPr lang="de-DE" sz="1900" dirty="0">
                <a:solidFill>
                  <a:srgbClr val="FF0000"/>
                </a:solidFill>
                <a:cs typeface="Arial" charset="0"/>
              </a:rPr>
              <a:t>” </a:t>
            </a:r>
            <a:r>
              <a:rPr lang="de-DE" sz="1900" dirty="0" err="1">
                <a:cs typeface="Arial" charset="0"/>
              </a:rPr>
              <a:t>to</a:t>
            </a:r>
            <a:r>
              <a:rPr lang="de-DE" sz="1900" dirty="0">
                <a:cs typeface="Arial" charset="0"/>
              </a:rPr>
              <a:t> all </a:t>
            </a:r>
            <a:r>
              <a:rPr lang="de-DE" sz="1900" dirty="0" err="1" smtClean="0">
                <a:cs typeface="Arial" charset="0"/>
              </a:rPr>
              <a:t>orders</a:t>
            </a:r>
            <a:endParaRPr lang="es-ES" sz="2000" b="1" dirty="0">
              <a:solidFill>
                <a:srgbClr val="0033CC"/>
              </a:solidFill>
              <a:cs typeface="Arial" charset="0"/>
            </a:endParaRPr>
          </a:p>
        </p:txBody>
      </p:sp>
      <p:pic>
        <p:nvPicPr>
          <p:cNvPr id="17" name="Grafik 11"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bwMode="auto">
          <a:xfrm>
            <a:off x="1674927" y="1832943"/>
            <a:ext cx="687273" cy="400335"/>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7" name="Picture 52" descr="txp_fig"/>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734180" y="2731105"/>
            <a:ext cx="792162"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 name="Picture 26" descr="txp_fig"/>
          <p:cNvPicPr>
            <a:picLocks noChangeAspect="1" noChangeArrowheads="1"/>
          </p:cNvPicPr>
          <p:nvPr>
            <p:custDataLst>
              <p:tags r:id="rId5"/>
            </p:custDataLst>
          </p:nvPr>
        </p:nvPicPr>
        <p:blipFill>
          <a:blip r:embed="rId16">
            <a:extLst>
              <a:ext uri="{28A0092B-C50C-407E-A947-70E740481C1C}">
                <a14:useLocalDpi xmlns:a14="http://schemas.microsoft.com/office/drawing/2010/main" val="0"/>
              </a:ext>
            </a:extLst>
          </a:blip>
          <a:srcRect/>
          <a:stretch>
            <a:fillRect/>
          </a:stretch>
        </p:blipFill>
        <p:spPr bwMode="auto">
          <a:xfrm>
            <a:off x="1981200" y="2557959"/>
            <a:ext cx="2209800" cy="94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3" name="Group 2"/>
          <p:cNvGrpSpPr/>
          <p:nvPr/>
        </p:nvGrpSpPr>
        <p:grpSpPr>
          <a:xfrm>
            <a:off x="457200" y="3886200"/>
            <a:ext cx="7915275" cy="1371600"/>
            <a:chOff x="533400" y="3429000"/>
            <a:chExt cx="7915275" cy="1371600"/>
          </a:xfrm>
        </p:grpSpPr>
        <p:grpSp>
          <p:nvGrpSpPr>
            <p:cNvPr id="23" name="Gruppieren 26"/>
            <p:cNvGrpSpPr>
              <a:grpSpLocks/>
            </p:cNvGrpSpPr>
            <p:nvPr/>
          </p:nvGrpSpPr>
          <p:grpSpPr bwMode="auto">
            <a:xfrm>
              <a:off x="533400" y="3429000"/>
              <a:ext cx="7915275" cy="400050"/>
              <a:chOff x="466725" y="2916681"/>
              <a:chExt cx="7915275" cy="400110"/>
            </a:xfrm>
          </p:grpSpPr>
          <p:sp>
            <p:nvSpPr>
              <p:cNvPr id="24" name="Text Box 46"/>
              <p:cNvSpPr txBox="1">
                <a:spLocks noChangeArrowheads="1"/>
              </p:cNvSpPr>
              <p:nvPr/>
            </p:nvSpPr>
            <p:spPr bwMode="auto">
              <a:xfrm>
                <a:off x="466725" y="2916681"/>
                <a:ext cx="7915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1900" dirty="0">
                    <a:cs typeface="Arial" charset="0"/>
                  </a:rPr>
                  <a:t>Further RG improvement by summing also                 : </a:t>
                </a:r>
                <a:r>
                  <a:rPr lang="es-ES" sz="1900" dirty="0">
                    <a:solidFill>
                      <a:srgbClr val="FF0000"/>
                    </a:solidFill>
                    <a:cs typeface="Arial" charset="0"/>
                  </a:rPr>
                  <a:t>LL</a:t>
                </a:r>
                <a:r>
                  <a:rPr lang="es-ES" sz="1900" dirty="0">
                    <a:cs typeface="Arial" charset="0"/>
                  </a:rPr>
                  <a:t>, </a:t>
                </a:r>
                <a:r>
                  <a:rPr lang="es-ES" sz="1900" dirty="0">
                    <a:solidFill>
                      <a:srgbClr val="FF0000"/>
                    </a:solidFill>
                    <a:cs typeface="Arial" charset="0"/>
                  </a:rPr>
                  <a:t>NLL</a:t>
                </a:r>
                <a:r>
                  <a:rPr lang="es-ES" sz="1900" dirty="0">
                    <a:cs typeface="Arial" charset="0"/>
                  </a:rPr>
                  <a:t>, ...</a:t>
                </a:r>
              </a:p>
            </p:txBody>
          </p:sp>
          <p:pic>
            <p:nvPicPr>
              <p:cNvPr id="25" name="Grafik 23" descr="txp_fig"/>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tretch>
                <a:fillRect/>
              </a:stretch>
            </p:blipFill>
            <p:spPr bwMode="auto">
              <a:xfrm>
                <a:off x="5185585" y="2993108"/>
                <a:ext cx="1050783" cy="274704"/>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pic>
          <p:nvPicPr>
            <p:cNvPr id="29" name="Picture 23" descr="txp_fig"/>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2011363" y="4156075"/>
              <a:ext cx="11890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 name="Picture 52" descr="txp_fig"/>
            <p:cNvPicPr>
              <a:picLocks noChangeAspect="1" noChangeArrowheads="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808038" y="4038600"/>
              <a:ext cx="792162"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 name="Picture 39" descr="txp_fig"/>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3671887" y="3946525"/>
              <a:ext cx="31861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pic>
        <p:nvPicPr>
          <p:cNvPr id="32" name="Picture 21" descr="tt_prod"/>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58000" y="685800"/>
            <a:ext cx="1800225" cy="727075"/>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46"/>
          <p:cNvSpPr txBox="1">
            <a:spLocks noChangeArrowheads="1"/>
          </p:cNvSpPr>
          <p:nvPr/>
        </p:nvSpPr>
        <p:spPr bwMode="auto">
          <a:xfrm>
            <a:off x="457200" y="849868"/>
            <a:ext cx="6477000"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1900" dirty="0">
                <a:cs typeface="Arial" charset="0"/>
              </a:rPr>
              <a:t>T</a:t>
            </a:r>
            <a:r>
              <a:rPr lang="es-ES" sz="1900" dirty="0" smtClean="0">
                <a:cs typeface="Arial" charset="0"/>
              </a:rPr>
              <a:t>op and </a:t>
            </a:r>
            <a:r>
              <a:rPr lang="es-ES" sz="1900" dirty="0" err="1" smtClean="0">
                <a:cs typeface="Arial" charset="0"/>
              </a:rPr>
              <a:t>antitop</a:t>
            </a:r>
            <a:r>
              <a:rPr lang="es-ES" sz="1900" dirty="0" smtClean="0">
                <a:cs typeface="Arial" charset="0"/>
              </a:rPr>
              <a:t> </a:t>
            </a:r>
            <a:r>
              <a:rPr lang="es-ES" sz="1900" dirty="0" err="1" smtClean="0">
                <a:cs typeface="Arial" charset="0"/>
              </a:rPr>
              <a:t>close</a:t>
            </a:r>
            <a:r>
              <a:rPr lang="es-ES" sz="1900" dirty="0" smtClean="0">
                <a:cs typeface="Arial" charset="0"/>
              </a:rPr>
              <a:t> </a:t>
            </a:r>
            <a:r>
              <a:rPr lang="es-ES" sz="1900" dirty="0" err="1" smtClean="0">
                <a:cs typeface="Arial" charset="0"/>
              </a:rPr>
              <a:t>to</a:t>
            </a:r>
            <a:r>
              <a:rPr lang="es-ES" sz="1900" dirty="0" smtClean="0">
                <a:cs typeface="Arial" charset="0"/>
              </a:rPr>
              <a:t> </a:t>
            </a:r>
            <a:r>
              <a:rPr lang="es-ES" sz="1900" dirty="0" err="1" smtClean="0">
                <a:cs typeface="Arial" charset="0"/>
              </a:rPr>
              <a:t>mass</a:t>
            </a:r>
            <a:r>
              <a:rPr lang="es-ES" sz="1900" dirty="0">
                <a:cs typeface="Arial" charset="0"/>
              </a:rPr>
              <a:t> </a:t>
            </a:r>
            <a:r>
              <a:rPr lang="es-ES" sz="1900" dirty="0" err="1" smtClean="0">
                <a:cs typeface="Arial" charset="0"/>
              </a:rPr>
              <a:t>shell</a:t>
            </a:r>
            <a:r>
              <a:rPr lang="es-ES" sz="1900" dirty="0" smtClean="0">
                <a:cs typeface="Arial" charset="0"/>
              </a:rPr>
              <a:t>, use Non-</a:t>
            </a:r>
            <a:r>
              <a:rPr lang="es-ES" sz="1900" dirty="0" err="1">
                <a:cs typeface="Arial" charset="0"/>
              </a:rPr>
              <a:t>R</a:t>
            </a:r>
            <a:r>
              <a:rPr lang="es-ES" sz="1900" dirty="0" err="1" smtClean="0">
                <a:cs typeface="Arial" charset="0"/>
              </a:rPr>
              <a:t>elat</a:t>
            </a:r>
            <a:r>
              <a:rPr lang="es-ES" sz="1900" dirty="0" smtClean="0">
                <a:cs typeface="Arial" charset="0"/>
              </a:rPr>
              <a:t>. EFT</a:t>
            </a:r>
            <a:endParaRPr lang="es-ES" sz="1900" dirty="0">
              <a:cs typeface="Arial" charset="0"/>
            </a:endParaRPr>
          </a:p>
        </p:txBody>
      </p:sp>
      <p:sp>
        <p:nvSpPr>
          <p:cNvPr id="34" name="Text Box 46"/>
          <p:cNvSpPr txBox="1">
            <a:spLocks noChangeArrowheads="1"/>
          </p:cNvSpPr>
          <p:nvPr/>
        </p:nvSpPr>
        <p:spPr bwMode="auto">
          <a:xfrm>
            <a:off x="4191000" y="2362200"/>
            <a:ext cx="4953000" cy="126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lnSpc>
                <a:spcPct val="120000"/>
              </a:lnSpc>
              <a:buClr>
                <a:srgbClr val="FF0000"/>
              </a:buClr>
              <a:buFont typeface="Zapf Dingbats" charset="0"/>
              <a:buChar char="✔"/>
            </a:pPr>
            <a:r>
              <a:rPr lang="es-ES" sz="1600" b="1" dirty="0" err="1" smtClean="0">
                <a:solidFill>
                  <a:srgbClr val="FF0000"/>
                </a:solidFill>
                <a:cs typeface="Arial" charset="0"/>
                <a:sym typeface="Zapf Dingbats"/>
              </a:rPr>
              <a:t>fixed-order</a:t>
            </a:r>
            <a:r>
              <a:rPr lang="es-ES" sz="1600" b="1" dirty="0" smtClean="0">
                <a:solidFill>
                  <a:srgbClr val="FF0000"/>
                </a:solidFill>
                <a:cs typeface="Arial" charset="0"/>
                <a:sym typeface="Zapf Dingbats"/>
              </a:rPr>
              <a:t> </a:t>
            </a:r>
            <a:r>
              <a:rPr lang="es-ES" sz="1600" b="1" dirty="0" err="1" smtClean="0">
                <a:solidFill>
                  <a:srgbClr val="FF0000"/>
                </a:solidFill>
                <a:cs typeface="Arial" charset="0"/>
                <a:sym typeface="Zapf Dingbats"/>
              </a:rPr>
              <a:t>approach</a:t>
            </a:r>
            <a:r>
              <a:rPr lang="es-ES" sz="1600" b="1" dirty="0" smtClean="0">
                <a:solidFill>
                  <a:srgbClr val="FF0000"/>
                </a:solidFill>
                <a:cs typeface="Arial" charset="0"/>
                <a:sym typeface="Zapf Dingbats"/>
              </a:rPr>
              <a:t>:</a:t>
            </a:r>
            <a:r>
              <a:rPr lang="es-ES" sz="1600" dirty="0" smtClean="0">
                <a:cs typeface="Arial" charset="0"/>
                <a:sym typeface="Zapf Dingbats"/>
              </a:rPr>
              <a:t> </a:t>
            </a:r>
            <a:r>
              <a:rPr lang="es-ES" sz="1600" dirty="0" err="1" smtClean="0">
                <a:cs typeface="Arial" charset="0"/>
                <a:sym typeface="Zapf Dingbats"/>
              </a:rPr>
              <a:t>all</a:t>
            </a:r>
            <a:r>
              <a:rPr lang="es-ES" sz="1600" dirty="0" smtClean="0">
                <a:cs typeface="Arial" charset="0"/>
                <a:sym typeface="Zapf Dingbats"/>
              </a:rPr>
              <a:t> </a:t>
            </a:r>
            <a:r>
              <a:rPr lang="es-ES" sz="1600" b="1" dirty="0" smtClean="0">
                <a:solidFill>
                  <a:srgbClr val="FF0000"/>
                </a:solidFill>
                <a:cs typeface="Arial" charset="0"/>
              </a:rPr>
              <a:t>N</a:t>
            </a:r>
            <a:r>
              <a:rPr lang="es-ES" sz="1600" b="1" baseline="30000" dirty="0" smtClean="0">
                <a:solidFill>
                  <a:srgbClr val="FF0000"/>
                </a:solidFill>
                <a:cs typeface="Arial" charset="0"/>
              </a:rPr>
              <a:t>3</a:t>
            </a:r>
            <a:r>
              <a:rPr lang="es-ES" sz="1600" b="1" dirty="0" smtClean="0">
                <a:solidFill>
                  <a:srgbClr val="FF0000"/>
                </a:solidFill>
                <a:cs typeface="Arial" charset="0"/>
              </a:rPr>
              <a:t>LO</a:t>
            </a:r>
            <a:r>
              <a:rPr lang="es-ES" sz="1600" dirty="0" smtClean="0">
                <a:cs typeface="Arial" charset="0"/>
              </a:rPr>
              <a:t> </a:t>
            </a:r>
            <a:r>
              <a:rPr lang="es-ES" sz="1600" dirty="0" err="1" smtClean="0">
                <a:cs typeface="Arial" charset="0"/>
              </a:rPr>
              <a:t>pieces</a:t>
            </a:r>
            <a:r>
              <a:rPr lang="es-ES" sz="1600" dirty="0" smtClean="0">
                <a:cs typeface="Arial" charset="0"/>
              </a:rPr>
              <a:t> </a:t>
            </a:r>
            <a:r>
              <a:rPr lang="es-ES" sz="1600" dirty="0" err="1" smtClean="0">
                <a:cs typeface="Arial" charset="0"/>
              </a:rPr>
              <a:t>known</a:t>
            </a:r>
            <a:r>
              <a:rPr lang="es-ES" sz="1600" dirty="0" smtClean="0">
                <a:cs typeface="Arial" charset="0"/>
              </a:rPr>
              <a:t> (</a:t>
            </a:r>
            <a:r>
              <a:rPr lang="es-ES" sz="1600" dirty="0" err="1" smtClean="0">
                <a:cs typeface="Arial" charset="0"/>
              </a:rPr>
              <a:t>compilation</a:t>
            </a:r>
            <a:r>
              <a:rPr lang="es-ES" sz="1600" dirty="0">
                <a:cs typeface="Arial" charset="0"/>
              </a:rPr>
              <a:t> </a:t>
            </a:r>
            <a:r>
              <a:rPr lang="es-ES" sz="1600" dirty="0" smtClean="0">
                <a:cs typeface="Arial" charset="0"/>
              </a:rPr>
              <a:t>of </a:t>
            </a:r>
            <a:r>
              <a:rPr lang="es-ES" sz="1600" dirty="0" err="1" smtClean="0">
                <a:cs typeface="Arial" charset="0"/>
              </a:rPr>
              <a:t>all</a:t>
            </a:r>
            <a:r>
              <a:rPr lang="es-ES" sz="1600" dirty="0" smtClean="0">
                <a:cs typeface="Arial" charset="0"/>
              </a:rPr>
              <a:t> </a:t>
            </a:r>
            <a:r>
              <a:rPr lang="es-ES" sz="1600" dirty="0" err="1" smtClean="0">
                <a:cs typeface="Arial" charset="0"/>
              </a:rPr>
              <a:t>contributions</a:t>
            </a:r>
            <a:r>
              <a:rPr lang="es-ES" sz="1600" dirty="0" smtClean="0">
                <a:cs typeface="Arial" charset="0"/>
              </a:rPr>
              <a:t> </a:t>
            </a:r>
            <a:r>
              <a:rPr lang="es-ES" sz="1600" dirty="0" err="1" smtClean="0">
                <a:cs typeface="Arial" charset="0"/>
              </a:rPr>
              <a:t>to</a:t>
            </a:r>
            <a:r>
              <a:rPr lang="es-ES" sz="1600" dirty="0" smtClean="0">
                <a:cs typeface="Arial" charset="0"/>
              </a:rPr>
              <a:t> </a:t>
            </a:r>
            <a:r>
              <a:rPr lang="es-ES" sz="1600" dirty="0" err="1" smtClean="0">
                <a:cs typeface="Arial" charset="0"/>
              </a:rPr>
              <a:t>check</a:t>
            </a:r>
            <a:r>
              <a:rPr lang="es-ES" sz="1600" dirty="0" smtClean="0">
                <a:cs typeface="Arial" charset="0"/>
              </a:rPr>
              <a:t> </a:t>
            </a:r>
            <a:r>
              <a:rPr lang="es-ES" sz="1600" dirty="0" err="1" smtClean="0">
                <a:cs typeface="Arial" charset="0"/>
              </a:rPr>
              <a:t>convergence</a:t>
            </a:r>
            <a:r>
              <a:rPr lang="es-ES" sz="1600" dirty="0" smtClean="0">
                <a:cs typeface="Arial" charset="0"/>
              </a:rPr>
              <a:t> of </a:t>
            </a:r>
            <a:r>
              <a:rPr lang="es-ES" sz="1600" dirty="0" err="1" smtClean="0">
                <a:cs typeface="Arial" charset="0"/>
              </a:rPr>
              <a:t>perturbative</a:t>
            </a:r>
            <a:r>
              <a:rPr lang="es-ES" sz="1600" dirty="0" smtClean="0">
                <a:cs typeface="Arial" charset="0"/>
              </a:rPr>
              <a:t> series </a:t>
            </a:r>
          </a:p>
          <a:p>
            <a:pPr eaLnBrk="1" hangingPunct="1">
              <a:lnSpc>
                <a:spcPct val="120000"/>
              </a:lnSpc>
              <a:buClr>
                <a:srgbClr val="FF0000"/>
              </a:buClr>
            </a:pPr>
            <a:r>
              <a:rPr lang="es-ES" sz="1600" dirty="0">
                <a:cs typeface="Arial" charset="0"/>
              </a:rPr>
              <a:t> </a:t>
            </a:r>
            <a:r>
              <a:rPr lang="es-ES" sz="1600" dirty="0" smtClean="0">
                <a:cs typeface="Arial" charset="0"/>
              </a:rPr>
              <a:t>    </a:t>
            </a:r>
            <a:r>
              <a:rPr lang="es-ES" sz="1600" dirty="0" err="1" smtClean="0">
                <a:cs typeface="Arial" charset="0"/>
              </a:rPr>
              <a:t>still</a:t>
            </a:r>
            <a:r>
              <a:rPr lang="es-ES" sz="1600" dirty="0" smtClean="0">
                <a:cs typeface="Arial" charset="0"/>
              </a:rPr>
              <a:t> </a:t>
            </a:r>
            <a:r>
              <a:rPr lang="es-ES" sz="1600" dirty="0" err="1" smtClean="0">
                <a:cs typeface="Arial" charset="0"/>
              </a:rPr>
              <a:t>pending</a:t>
            </a:r>
            <a:r>
              <a:rPr lang="es-ES" sz="1600" dirty="0" smtClean="0">
                <a:cs typeface="Arial" charset="0"/>
              </a:rPr>
              <a:t>)</a:t>
            </a:r>
            <a:endParaRPr lang="es-ES" sz="1600" dirty="0" smtClean="0">
              <a:solidFill>
                <a:srgbClr val="FF0000"/>
              </a:solidFill>
              <a:cs typeface="Arial" charset="0"/>
            </a:endParaRPr>
          </a:p>
        </p:txBody>
      </p:sp>
      <p:sp>
        <p:nvSpPr>
          <p:cNvPr id="35" name="Text Box 17"/>
          <p:cNvSpPr txBox="1">
            <a:spLocks noChangeArrowheads="1"/>
          </p:cNvSpPr>
          <p:nvPr/>
        </p:nvSpPr>
        <p:spPr bwMode="auto">
          <a:xfrm>
            <a:off x="6424970" y="3300790"/>
            <a:ext cx="24142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sz="1400" b="1" dirty="0" smtClean="0">
                <a:solidFill>
                  <a:srgbClr val="1FBF13"/>
                </a:solidFill>
                <a:latin typeface="+mn-lt"/>
              </a:rPr>
              <a:t>Beneke,  Kiyo,  </a:t>
            </a:r>
            <a:r>
              <a:rPr lang="es-ES" sz="1400" b="1" dirty="0" err="1" smtClean="0">
                <a:solidFill>
                  <a:srgbClr val="1FBF13"/>
                </a:solidFill>
                <a:latin typeface="+mn-lt"/>
              </a:rPr>
              <a:t>Schuller</a:t>
            </a:r>
            <a:r>
              <a:rPr lang="es-ES" sz="1400" b="1" dirty="0" smtClean="0">
                <a:solidFill>
                  <a:srgbClr val="1FBF13"/>
                </a:solidFill>
                <a:latin typeface="+mn-lt"/>
              </a:rPr>
              <a:t> '05-08</a:t>
            </a:r>
            <a:endParaRPr lang="es-ES" sz="1400" b="1" dirty="0" smtClean="0">
              <a:latin typeface="+mn-lt"/>
            </a:endParaRPr>
          </a:p>
        </p:txBody>
      </p:sp>
      <p:sp>
        <p:nvSpPr>
          <p:cNvPr id="36" name="Text Box 17"/>
          <p:cNvSpPr txBox="1">
            <a:spLocks noChangeArrowheads="1"/>
          </p:cNvSpPr>
          <p:nvPr/>
        </p:nvSpPr>
        <p:spPr bwMode="auto">
          <a:xfrm>
            <a:off x="5334000" y="5562600"/>
            <a:ext cx="349355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sz="1400" b="1" dirty="0" smtClean="0">
                <a:solidFill>
                  <a:srgbClr val="1FBF13"/>
                </a:solidFill>
                <a:latin typeface="+mn-lt"/>
              </a:rPr>
              <a:t>Hoang,  Manohar,  Stewart,  </a:t>
            </a:r>
            <a:r>
              <a:rPr lang="es-ES" sz="1400" b="1" dirty="0" err="1" smtClean="0">
                <a:solidFill>
                  <a:srgbClr val="1FBF13"/>
                </a:solidFill>
                <a:latin typeface="+mn-lt"/>
              </a:rPr>
              <a:t>Teubner</a:t>
            </a:r>
            <a:r>
              <a:rPr lang="es-ES" sz="1400" b="1" dirty="0" smtClean="0">
                <a:solidFill>
                  <a:srgbClr val="1FBF13"/>
                </a:solidFill>
                <a:latin typeface="+mn-lt"/>
              </a:rPr>
              <a:t> '00-01;</a:t>
            </a:r>
          </a:p>
          <a:p>
            <a:pPr eaLnBrk="1" hangingPunct="1">
              <a:defRPr/>
            </a:pPr>
            <a:r>
              <a:rPr lang="es-ES" sz="1400" b="1" dirty="0" smtClean="0">
                <a:solidFill>
                  <a:srgbClr val="1FBF13"/>
                </a:solidFill>
                <a:latin typeface="+mn-lt"/>
              </a:rPr>
              <a:t>Hoang ´03; Pineda, </a:t>
            </a:r>
            <a:r>
              <a:rPr lang="es-ES" sz="1400" b="1" dirty="0" err="1" smtClean="0">
                <a:solidFill>
                  <a:srgbClr val="1FBF13"/>
                </a:solidFill>
                <a:latin typeface="+mn-lt"/>
              </a:rPr>
              <a:t>Signer</a:t>
            </a:r>
            <a:r>
              <a:rPr lang="es-ES" sz="1400" b="1" dirty="0" smtClean="0">
                <a:solidFill>
                  <a:srgbClr val="1FBF13"/>
                </a:solidFill>
                <a:latin typeface="+mn-lt"/>
              </a:rPr>
              <a:t> '06; </a:t>
            </a:r>
          </a:p>
          <a:p>
            <a:pPr eaLnBrk="1" hangingPunct="1">
              <a:defRPr/>
            </a:pPr>
            <a:r>
              <a:rPr lang="es-ES" sz="1400" b="1" dirty="0" err="1" smtClean="0">
                <a:solidFill>
                  <a:srgbClr val="1FBF13"/>
                </a:solidFill>
                <a:latin typeface="+mn-lt"/>
              </a:rPr>
              <a:t>Hoang</a:t>
            </a:r>
            <a:r>
              <a:rPr lang="es-ES" sz="1400" b="1" dirty="0" smtClean="0">
                <a:solidFill>
                  <a:srgbClr val="1FBF13"/>
                </a:solidFill>
                <a:latin typeface="+mn-lt"/>
              </a:rPr>
              <a:t>, </a:t>
            </a:r>
            <a:r>
              <a:rPr lang="es-ES" sz="1400" b="1" dirty="0" err="1" smtClean="0">
                <a:solidFill>
                  <a:srgbClr val="1FBF13"/>
                </a:solidFill>
                <a:latin typeface="+mn-lt"/>
              </a:rPr>
              <a:t>Stahlhofen</a:t>
            </a:r>
            <a:r>
              <a:rPr lang="es-ES" sz="1400" b="1" dirty="0" smtClean="0">
                <a:solidFill>
                  <a:srgbClr val="1FBF13"/>
                </a:solidFill>
                <a:latin typeface="+mn-lt"/>
              </a:rPr>
              <a:t> </a:t>
            </a:r>
            <a:r>
              <a:rPr lang="fr-FR" sz="1400" b="1" dirty="0">
                <a:solidFill>
                  <a:srgbClr val="1FBF13"/>
                </a:solidFill>
                <a:latin typeface="+mn-lt"/>
              </a:rPr>
              <a:t>'</a:t>
            </a:r>
            <a:r>
              <a:rPr lang="fr-FR" sz="1400" b="1" dirty="0" smtClean="0">
                <a:solidFill>
                  <a:srgbClr val="1FBF13"/>
                </a:solidFill>
                <a:latin typeface="+mn-lt"/>
              </a:rPr>
              <a:t>06-</a:t>
            </a:r>
            <a:r>
              <a:rPr lang="es-ES" sz="1400" b="1" dirty="0" smtClean="0">
                <a:solidFill>
                  <a:srgbClr val="1FBF13"/>
                </a:solidFill>
                <a:latin typeface="+mn-lt"/>
              </a:rPr>
              <a:t>11</a:t>
            </a:r>
          </a:p>
        </p:txBody>
      </p:sp>
      <p:sp>
        <p:nvSpPr>
          <p:cNvPr id="26" name="Text Box 46"/>
          <p:cNvSpPr txBox="1">
            <a:spLocks noChangeArrowheads="1"/>
          </p:cNvSpPr>
          <p:nvPr/>
        </p:nvSpPr>
        <p:spPr bwMode="auto">
          <a:xfrm>
            <a:off x="609600" y="5257800"/>
            <a:ext cx="8610600" cy="37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lnSpc>
                <a:spcPct val="120000"/>
              </a:lnSpc>
              <a:buClr>
                <a:srgbClr val="FF0000"/>
              </a:buClr>
              <a:buFont typeface="Zapf Dingbats" charset="0"/>
              <a:buChar char="✔"/>
            </a:pPr>
            <a:r>
              <a:rPr lang="es-ES" sz="1600" b="1" dirty="0" smtClean="0">
                <a:solidFill>
                  <a:srgbClr val="FF0000"/>
                </a:solidFill>
                <a:cs typeface="Arial" charset="0"/>
              </a:rPr>
              <a:t>RG </a:t>
            </a:r>
            <a:r>
              <a:rPr lang="es-ES" sz="1600" b="1" dirty="0" err="1" smtClean="0">
                <a:solidFill>
                  <a:srgbClr val="FF0000"/>
                </a:solidFill>
                <a:cs typeface="Arial" charset="0"/>
              </a:rPr>
              <a:t>improved</a:t>
            </a:r>
            <a:r>
              <a:rPr lang="es-ES" sz="1600" b="1" dirty="0" smtClean="0">
                <a:solidFill>
                  <a:srgbClr val="FF0000"/>
                </a:solidFill>
                <a:cs typeface="Arial" charset="0"/>
              </a:rPr>
              <a:t> </a:t>
            </a:r>
            <a:r>
              <a:rPr lang="es-ES" sz="1600" b="1" dirty="0" err="1" smtClean="0">
                <a:solidFill>
                  <a:srgbClr val="FF0000"/>
                </a:solidFill>
                <a:cs typeface="Arial" charset="0"/>
              </a:rPr>
              <a:t>calculation</a:t>
            </a:r>
            <a:r>
              <a:rPr lang="es-ES" sz="1600" b="1" dirty="0" smtClean="0">
                <a:solidFill>
                  <a:srgbClr val="FF0000"/>
                </a:solidFill>
                <a:cs typeface="Arial" charset="0"/>
              </a:rPr>
              <a:t>: NNLL </a:t>
            </a:r>
            <a:r>
              <a:rPr lang="es-ES" sz="1600" dirty="0" err="1" smtClean="0">
                <a:cs typeface="Arial" charset="0"/>
              </a:rPr>
              <a:t>almost</a:t>
            </a:r>
            <a:r>
              <a:rPr lang="es-ES" sz="1600" dirty="0" smtClean="0">
                <a:cs typeface="Arial" charset="0"/>
              </a:rPr>
              <a:t> complete (</a:t>
            </a:r>
            <a:r>
              <a:rPr lang="es-ES" sz="1600" dirty="0" err="1" smtClean="0">
                <a:cs typeface="Arial" charset="0"/>
              </a:rPr>
              <a:t>missing</a:t>
            </a:r>
            <a:r>
              <a:rPr lang="es-ES" sz="1600" dirty="0" smtClean="0">
                <a:cs typeface="Arial" charset="0"/>
              </a:rPr>
              <a:t> NNLL </a:t>
            </a:r>
            <a:r>
              <a:rPr lang="es-ES" sz="1600" dirty="0" err="1" smtClean="0">
                <a:cs typeface="Arial" charset="0"/>
              </a:rPr>
              <a:t>piece</a:t>
            </a:r>
            <a:r>
              <a:rPr lang="es-ES" sz="1600" dirty="0" smtClean="0">
                <a:cs typeface="Arial" charset="0"/>
              </a:rPr>
              <a:t> </a:t>
            </a:r>
            <a:r>
              <a:rPr lang="es-ES" sz="1600" dirty="0" err="1" smtClean="0">
                <a:cs typeface="Arial" charset="0"/>
              </a:rPr>
              <a:t>small</a:t>
            </a:r>
            <a:r>
              <a:rPr lang="es-ES" sz="1600" dirty="0" smtClean="0">
                <a:cs typeface="Arial" charset="0"/>
              </a:rPr>
              <a:t>)</a:t>
            </a:r>
          </a:p>
        </p:txBody>
      </p:sp>
      <p:sp>
        <p:nvSpPr>
          <p:cNvPr id="37" name="Slide Number Placeholder 2"/>
          <p:cNvSpPr>
            <a:spLocks noGrp="1"/>
          </p:cNvSpPr>
          <p:nvPr>
            <p:ph type="sldNum" sz="quarter" idx="10"/>
          </p:nvPr>
        </p:nvSpPr>
        <p:spPr>
          <a:xfrm>
            <a:off x="7848600" y="6332160"/>
            <a:ext cx="838200" cy="365125"/>
          </a:xfrm>
        </p:spPr>
        <p:txBody>
          <a:bodyPr/>
          <a:lstStyle/>
          <a:p>
            <a:pPr>
              <a:defRPr/>
            </a:pPr>
            <a:r>
              <a:rPr lang="es-ES" dirty="0" smtClean="0"/>
              <a:t> </a:t>
            </a:r>
            <a:fld id="{8AF7310F-099D-4864-8CB9-7CE5ABB5B87A}" type="slidenum">
              <a:rPr lang="es-ES" smtClean="0"/>
              <a:pPr>
                <a:defRPr/>
              </a:pPr>
              <a:t>9</a:t>
            </a:fld>
            <a:r>
              <a:rPr lang="es-ES" dirty="0" smtClean="0"/>
              <a:t>/15</a:t>
            </a:r>
          </a:p>
        </p:txBody>
      </p:sp>
    </p:spTree>
    <p:extLst>
      <p:ext uri="{BB962C8B-B14F-4D97-AF65-F5344CB8AC3E}">
        <p14:creationId xmlns:p14="http://schemas.microsoft.com/office/powerpoint/2010/main" val="20220279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stretch>
            <a:fillRect/>
          </a:stretch>
        </p:blipFill>
        <p:spPr>
          <a:xfrm>
            <a:off x="990600" y="1096426"/>
            <a:ext cx="5257800" cy="3475574"/>
          </a:xfrm>
          <a:prstGeom prst="rect">
            <a:avLst/>
          </a:prstGeom>
        </p:spPr>
      </p:pic>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10</a:t>
            </a:fld>
            <a:r>
              <a:rPr lang="es-ES" dirty="0" smtClean="0"/>
              <a:t>/15</a:t>
            </a:r>
          </a:p>
        </p:txBody>
      </p:sp>
      <p:sp>
        <p:nvSpPr>
          <p:cNvPr id="18" name="Text Box 26"/>
          <p:cNvSpPr txBox="1">
            <a:spLocks noChangeArrowheads="1"/>
          </p:cNvSpPr>
          <p:nvPr/>
        </p:nvSpPr>
        <p:spPr bwMode="auto">
          <a:xfrm>
            <a:off x="6705600" y="4766846"/>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1600" b="1" dirty="0">
                <a:solidFill>
                  <a:srgbClr val="FF0000"/>
                </a:solidFill>
                <a:cs typeface="+mn-cs"/>
              </a:rPr>
              <a:t>“threshold masses”</a:t>
            </a:r>
            <a:endParaRPr lang="de-DE" sz="1600" b="1" dirty="0">
              <a:solidFill>
                <a:srgbClr val="FF0000"/>
              </a:solidFill>
              <a:cs typeface="+mn-cs"/>
            </a:endParaRPr>
          </a:p>
        </p:txBody>
      </p:sp>
      <p:sp>
        <p:nvSpPr>
          <p:cNvPr id="2" name="TextBox 1"/>
          <p:cNvSpPr txBox="1"/>
          <p:nvPr/>
        </p:nvSpPr>
        <p:spPr>
          <a:xfrm>
            <a:off x="10922000" y="2902857"/>
            <a:ext cx="184666" cy="369332"/>
          </a:xfrm>
          <a:prstGeom prst="rect">
            <a:avLst/>
          </a:prstGeom>
          <a:noFill/>
        </p:spPr>
        <p:txBody>
          <a:bodyPr wrap="none" rtlCol="0">
            <a:spAutoFit/>
          </a:bodyPr>
          <a:lstStyle/>
          <a:p>
            <a:endParaRPr lang="en-US" dirty="0"/>
          </a:p>
        </p:txBody>
      </p:sp>
      <p:pic>
        <p:nvPicPr>
          <p:cNvPr id="20" name="Picture 29" descr="TP_tmp"/>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4536412" y="4495800"/>
            <a:ext cx="4150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 name="Line 28"/>
          <p:cNvSpPr>
            <a:spLocks noChangeShapeType="1"/>
          </p:cNvSpPr>
          <p:nvPr/>
        </p:nvSpPr>
        <p:spPr bwMode="auto">
          <a:xfrm flipH="1" flipV="1">
            <a:off x="4038600" y="2743200"/>
            <a:ext cx="762000" cy="16764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7" name="Picture 6" descr="txp_fig.png"/>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bwMode="auto">
          <a:xfrm>
            <a:off x="6256540" y="2294465"/>
            <a:ext cx="2261637" cy="2675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82"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3" name="Text Box 17"/>
          <p:cNvSpPr txBox="1">
            <a:spLocks noChangeArrowheads="1"/>
          </p:cNvSpPr>
          <p:nvPr/>
        </p:nvSpPr>
        <p:spPr bwMode="auto">
          <a:xfrm>
            <a:off x="4168865" y="762000"/>
            <a:ext cx="25367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sz="1600" b="1" dirty="0" err="1" smtClean="0">
                <a:solidFill>
                  <a:srgbClr val="1FBF13"/>
                </a:solidFill>
                <a:latin typeface="+mn-lt"/>
              </a:rPr>
              <a:t>Hoang</a:t>
            </a:r>
            <a:r>
              <a:rPr lang="es-ES" sz="1600" b="1" dirty="0" smtClean="0">
                <a:solidFill>
                  <a:srgbClr val="1FBF13"/>
                </a:solidFill>
                <a:latin typeface="+mn-lt"/>
              </a:rPr>
              <a:t>, </a:t>
            </a:r>
            <a:r>
              <a:rPr lang="es-ES" sz="1600" b="1" dirty="0" err="1" smtClean="0">
                <a:solidFill>
                  <a:srgbClr val="1FBF13"/>
                </a:solidFill>
                <a:latin typeface="+mn-lt"/>
              </a:rPr>
              <a:t>Stahlhofen</a:t>
            </a:r>
            <a:r>
              <a:rPr lang="es-ES" sz="1600" b="1" dirty="0" smtClean="0">
                <a:solidFill>
                  <a:srgbClr val="1FBF13"/>
                </a:solidFill>
                <a:latin typeface="+mn-lt"/>
              </a:rPr>
              <a:t> (2011)</a:t>
            </a:r>
          </a:p>
        </p:txBody>
      </p:sp>
      <p:sp>
        <p:nvSpPr>
          <p:cNvPr id="12" name="Text Box 4"/>
          <p:cNvSpPr txBox="1">
            <a:spLocks noChangeArrowheads="1"/>
          </p:cNvSpPr>
          <p:nvPr/>
        </p:nvSpPr>
        <p:spPr bwMode="auto">
          <a:xfrm>
            <a:off x="0" y="0"/>
            <a:ext cx="9144000" cy="523220"/>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smtClean="0"/>
              <a:t> </a:t>
            </a:r>
            <a:r>
              <a:rPr lang="es-ES" sz="2400" dirty="0" smtClean="0"/>
              <a:t> </a:t>
            </a:r>
            <a:r>
              <a:rPr lang="es-ES" sz="2800" dirty="0" smtClean="0">
                <a:solidFill>
                  <a:schemeClr val="bg1"/>
                </a:solidFill>
                <a:cs typeface="Calibri" pitchFamily="34" charset="0"/>
              </a:rPr>
              <a:t>Status of QCD </a:t>
            </a:r>
            <a:r>
              <a:rPr lang="es-ES" sz="2800" dirty="0" err="1" smtClean="0">
                <a:solidFill>
                  <a:schemeClr val="bg1"/>
                </a:solidFill>
                <a:cs typeface="Calibri" pitchFamily="34" charset="0"/>
              </a:rPr>
              <a:t>corrections</a:t>
            </a:r>
            <a:r>
              <a:rPr lang="es-ES" sz="2800" dirty="0">
                <a:solidFill>
                  <a:schemeClr val="bg1"/>
                </a:solidFill>
                <a:cs typeface="Calibri" pitchFamily="34" charset="0"/>
              </a:rPr>
              <a:t> </a:t>
            </a:r>
            <a:r>
              <a:rPr lang="es-ES" sz="2800" dirty="0" smtClean="0">
                <a:solidFill>
                  <a:schemeClr val="bg1"/>
                </a:solidFill>
                <a:cs typeface="Calibri" pitchFamily="34" charset="0"/>
              </a:rPr>
              <a:t>(cont.)</a:t>
            </a:r>
            <a:endParaRPr lang="es-ES" sz="3200" dirty="0">
              <a:cs typeface="Calibri" pitchFamily="34" charset="0"/>
            </a:endParaRPr>
          </a:p>
        </p:txBody>
      </p:sp>
      <p:pic>
        <p:nvPicPr>
          <p:cNvPr id="5" name="Picture 4" descr="txp_fig.png"/>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bwMode="auto">
          <a:xfrm>
            <a:off x="1676400" y="1397797"/>
            <a:ext cx="1562143" cy="24231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5" name="Text Box 46"/>
          <p:cNvSpPr txBox="1">
            <a:spLocks noChangeArrowheads="1"/>
          </p:cNvSpPr>
          <p:nvPr/>
        </p:nvSpPr>
        <p:spPr bwMode="auto">
          <a:xfrm>
            <a:off x="1219200" y="4953000"/>
            <a:ext cx="589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dirty="0">
                <a:solidFill>
                  <a:srgbClr val="0000DA"/>
                </a:solidFill>
                <a:cs typeface="Arial" charset="0"/>
              </a:rPr>
              <a:t>●  </a:t>
            </a:r>
            <a:r>
              <a:rPr lang="es-ES" dirty="0" err="1" smtClean="0">
                <a:solidFill>
                  <a:srgbClr val="0000DA"/>
                </a:solidFill>
                <a:cs typeface="Arial" charset="0"/>
              </a:rPr>
              <a:t>missing</a:t>
            </a:r>
            <a:r>
              <a:rPr lang="es-ES" dirty="0" smtClean="0">
                <a:solidFill>
                  <a:srgbClr val="0000DA"/>
                </a:solidFill>
                <a:cs typeface="Arial" charset="0"/>
              </a:rPr>
              <a:t> QCD </a:t>
            </a:r>
            <a:r>
              <a:rPr lang="es-ES" dirty="0" err="1" smtClean="0">
                <a:solidFill>
                  <a:srgbClr val="0000DA"/>
                </a:solidFill>
                <a:cs typeface="Arial" charset="0"/>
              </a:rPr>
              <a:t>soft</a:t>
            </a:r>
            <a:r>
              <a:rPr lang="es-ES" dirty="0" smtClean="0">
                <a:solidFill>
                  <a:srgbClr val="0000DA"/>
                </a:solidFill>
                <a:cs typeface="Arial" charset="0"/>
              </a:rPr>
              <a:t> NNLL </a:t>
            </a:r>
            <a:r>
              <a:rPr lang="es-ES" dirty="0" err="1" smtClean="0">
                <a:solidFill>
                  <a:srgbClr val="0000DA"/>
                </a:solidFill>
                <a:cs typeface="Arial" charset="0"/>
              </a:rPr>
              <a:t>contributions</a:t>
            </a:r>
            <a:r>
              <a:rPr lang="es-ES" dirty="0" smtClean="0">
                <a:solidFill>
                  <a:srgbClr val="0000DA"/>
                </a:solidFill>
                <a:cs typeface="Arial" charset="0"/>
              </a:rPr>
              <a:t> </a:t>
            </a:r>
            <a:r>
              <a:rPr lang="es-ES" dirty="0" err="1" smtClean="0">
                <a:solidFill>
                  <a:srgbClr val="0000DA"/>
                </a:solidFill>
                <a:cs typeface="Arial" charset="0"/>
              </a:rPr>
              <a:t>small</a:t>
            </a:r>
            <a:endParaRPr lang="es-ES" dirty="0" smtClean="0">
              <a:solidFill>
                <a:srgbClr val="0000DA"/>
              </a:solidFill>
              <a:cs typeface="Arial" charset="0"/>
            </a:endParaRPr>
          </a:p>
        </p:txBody>
      </p:sp>
      <p:sp>
        <p:nvSpPr>
          <p:cNvPr id="16" name="Text Box 46"/>
          <p:cNvSpPr txBox="1">
            <a:spLocks noChangeArrowheads="1"/>
          </p:cNvSpPr>
          <p:nvPr/>
        </p:nvSpPr>
        <p:spPr bwMode="auto">
          <a:xfrm>
            <a:off x="1219200" y="5410200"/>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dirty="0">
                <a:solidFill>
                  <a:srgbClr val="FF0000"/>
                </a:solidFill>
                <a:cs typeface="Arial" charset="0"/>
              </a:rPr>
              <a:t>●  </a:t>
            </a:r>
            <a:r>
              <a:rPr lang="es-ES" dirty="0" smtClean="0">
                <a:solidFill>
                  <a:srgbClr val="FF0000"/>
                </a:solidFill>
                <a:cs typeface="Arial" charset="0"/>
              </a:rPr>
              <a:t>EW </a:t>
            </a:r>
            <a:r>
              <a:rPr lang="es-ES" dirty="0" err="1" smtClean="0">
                <a:solidFill>
                  <a:srgbClr val="FF0000"/>
                </a:solidFill>
                <a:cs typeface="Arial" charset="0"/>
              </a:rPr>
              <a:t>effects</a:t>
            </a:r>
            <a:r>
              <a:rPr lang="es-ES" dirty="0" smtClean="0">
                <a:solidFill>
                  <a:srgbClr val="FF0000"/>
                </a:solidFill>
                <a:cs typeface="Arial" charset="0"/>
              </a:rPr>
              <a:t> </a:t>
            </a:r>
            <a:r>
              <a:rPr lang="es-ES" dirty="0" err="1" smtClean="0">
                <a:solidFill>
                  <a:srgbClr val="FF0000"/>
                </a:solidFill>
                <a:cs typeface="Arial" charset="0"/>
              </a:rPr>
              <a:t>beyond</a:t>
            </a:r>
            <a:r>
              <a:rPr lang="es-ES" dirty="0" smtClean="0">
                <a:solidFill>
                  <a:srgbClr val="FF0000"/>
                </a:solidFill>
                <a:cs typeface="Arial" charset="0"/>
              </a:rPr>
              <a:t> LO and non-</a:t>
            </a:r>
            <a:r>
              <a:rPr lang="es-ES" dirty="0" err="1" smtClean="0">
                <a:solidFill>
                  <a:srgbClr val="FF0000"/>
                </a:solidFill>
                <a:cs typeface="Arial" charset="0"/>
              </a:rPr>
              <a:t>resonant</a:t>
            </a:r>
            <a:r>
              <a:rPr lang="es-ES" dirty="0" smtClean="0">
                <a:solidFill>
                  <a:srgbClr val="FF0000"/>
                </a:solidFill>
                <a:cs typeface="Arial" charset="0"/>
              </a:rPr>
              <a:t> </a:t>
            </a:r>
            <a:r>
              <a:rPr lang="es-ES" dirty="0" err="1" smtClean="0">
                <a:solidFill>
                  <a:srgbClr val="FF0000"/>
                </a:solidFill>
                <a:cs typeface="Arial" charset="0"/>
              </a:rPr>
              <a:t>effects</a:t>
            </a:r>
            <a:r>
              <a:rPr lang="es-ES" dirty="0" smtClean="0">
                <a:solidFill>
                  <a:srgbClr val="FF0000"/>
                </a:solidFill>
                <a:cs typeface="Arial" charset="0"/>
              </a:rPr>
              <a:t> </a:t>
            </a:r>
            <a:r>
              <a:rPr lang="es-ES" dirty="0" err="1" smtClean="0">
                <a:solidFill>
                  <a:srgbClr val="FF0000"/>
                </a:solidFill>
                <a:cs typeface="Arial" charset="0"/>
              </a:rPr>
              <a:t>not</a:t>
            </a:r>
            <a:r>
              <a:rPr lang="es-ES" dirty="0" smtClean="0">
                <a:solidFill>
                  <a:srgbClr val="FF0000"/>
                </a:solidFill>
                <a:cs typeface="Arial" charset="0"/>
              </a:rPr>
              <a:t> </a:t>
            </a:r>
            <a:r>
              <a:rPr lang="es-ES" dirty="0" err="1" smtClean="0">
                <a:solidFill>
                  <a:srgbClr val="FF0000"/>
                </a:solidFill>
                <a:cs typeface="Arial" charset="0"/>
              </a:rPr>
              <a:t>included</a:t>
            </a:r>
            <a:endParaRPr lang="es-ES" dirty="0" smtClean="0">
              <a:solidFill>
                <a:srgbClr val="FF0000"/>
              </a:solidFill>
              <a:cs typeface="Arial" charset="0"/>
            </a:endParaRPr>
          </a:p>
        </p:txBody>
      </p:sp>
      <p:pic>
        <p:nvPicPr>
          <p:cNvPr id="8" name="Picture 7" descr="txp_fig.bmp"/>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bwMode="auto">
          <a:xfrm>
            <a:off x="1533392" y="5867400"/>
            <a:ext cx="3572008" cy="25349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2390295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0" y="0"/>
            <a:ext cx="9144000" cy="523220"/>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smtClean="0"/>
              <a:t> </a:t>
            </a:r>
            <a:r>
              <a:rPr lang="es-ES" sz="2400" dirty="0" smtClean="0"/>
              <a:t> </a:t>
            </a:r>
            <a:r>
              <a:rPr lang="es-ES" sz="2800" dirty="0" err="1" smtClean="0">
                <a:solidFill>
                  <a:schemeClr val="bg1"/>
                </a:solidFill>
                <a:cs typeface="Calibri" pitchFamily="34" charset="0"/>
              </a:rPr>
              <a:t>Effects</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from</a:t>
            </a:r>
            <a:r>
              <a:rPr lang="es-ES" sz="2800" dirty="0" smtClean="0">
                <a:solidFill>
                  <a:schemeClr val="bg1"/>
                </a:solidFill>
                <a:cs typeface="Calibri" pitchFamily="34" charset="0"/>
              </a:rPr>
              <a:t> top-quark </a:t>
            </a:r>
            <a:r>
              <a:rPr lang="es-ES" sz="2800" dirty="0" err="1" smtClean="0">
                <a:solidFill>
                  <a:schemeClr val="bg1"/>
                </a:solidFill>
                <a:cs typeface="Calibri" pitchFamily="34" charset="0"/>
              </a:rPr>
              <a:t>instability</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beyond</a:t>
            </a:r>
            <a:r>
              <a:rPr lang="es-ES" sz="2800" dirty="0" smtClean="0">
                <a:solidFill>
                  <a:schemeClr val="bg1"/>
                </a:solidFill>
                <a:cs typeface="Calibri" pitchFamily="34" charset="0"/>
              </a:rPr>
              <a:t> LO</a:t>
            </a:r>
            <a:endParaRPr lang="es-ES" sz="3200" dirty="0">
              <a:cs typeface="Calibri" pitchFamily="34" charset="0"/>
            </a:endParaRPr>
          </a:p>
        </p:txBody>
      </p:sp>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11</a:t>
            </a:fld>
            <a:r>
              <a:rPr lang="es-ES" dirty="0" smtClean="0"/>
              <a:t>/15</a:t>
            </a:r>
          </a:p>
        </p:txBody>
      </p:sp>
      <p:grpSp>
        <p:nvGrpSpPr>
          <p:cNvPr id="19" name="Gruppieren 148517"/>
          <p:cNvGrpSpPr>
            <a:grpSpLocks/>
          </p:cNvGrpSpPr>
          <p:nvPr/>
        </p:nvGrpSpPr>
        <p:grpSpPr bwMode="auto">
          <a:xfrm>
            <a:off x="431800" y="762000"/>
            <a:ext cx="8559800" cy="400050"/>
            <a:chOff x="431074" y="5029200"/>
            <a:chExt cx="8560526" cy="400110"/>
          </a:xfrm>
        </p:grpSpPr>
        <p:sp>
          <p:nvSpPr>
            <p:cNvPr id="20" name="Text Box 46"/>
            <p:cNvSpPr txBox="1">
              <a:spLocks noChangeArrowheads="1"/>
            </p:cNvSpPr>
            <p:nvPr/>
          </p:nvSpPr>
          <p:spPr bwMode="auto">
            <a:xfrm>
              <a:off x="431074" y="5029200"/>
              <a:ext cx="85605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1900" b="1" dirty="0">
                  <a:solidFill>
                    <a:srgbClr val="FF0000"/>
                  </a:solidFill>
                  <a:cs typeface="Arial" charset="0"/>
                </a:rPr>
                <a:t>Note:</a:t>
              </a:r>
              <a:r>
                <a:rPr lang="es-ES" sz="1900" dirty="0">
                  <a:solidFill>
                    <a:srgbClr val="FF0000"/>
                  </a:solidFill>
                  <a:cs typeface="Arial" charset="0"/>
                </a:rPr>
                <a:t> </a:t>
              </a:r>
              <a:r>
                <a:rPr lang="es-ES" sz="1900" dirty="0">
                  <a:cs typeface="Arial" charset="0"/>
                </a:rPr>
                <a:t>once EW effects are turned on, the </a:t>
              </a:r>
              <a:r>
                <a:rPr lang="es-ES" sz="1900" dirty="0">
                  <a:solidFill>
                    <a:srgbClr val="0033CC"/>
                  </a:solidFill>
                  <a:cs typeface="Arial" charset="0"/>
                </a:rPr>
                <a:t>physical final state</a:t>
              </a:r>
              <a:r>
                <a:rPr lang="es-ES" sz="1900" dirty="0">
                  <a:cs typeface="Arial" charset="0"/>
                </a:rPr>
                <a:t> is</a:t>
              </a:r>
            </a:p>
          </p:txBody>
        </p:sp>
        <p:pic>
          <p:nvPicPr>
            <p:cNvPr id="21" name="Grafik 25" descr="txp_fig"/>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bwMode="auto">
            <a:xfrm>
              <a:off x="7315058" y="5117435"/>
              <a:ext cx="1080000" cy="22100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pic>
        <p:nvPicPr>
          <p:cNvPr id="23" name="Grafik 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1219200"/>
            <a:ext cx="1482646" cy="838200"/>
          </a:xfrm>
          <a:prstGeom prst="rect">
            <a:avLst/>
          </a:prstGeom>
          <a:effectLst>
            <a:outerShdw blurRad="50800" dist="38100" dir="2700000" algn="tl" rotWithShape="0">
              <a:srgbClr val="000000">
                <a:alpha val="43000"/>
              </a:srgbClr>
            </a:outerShdw>
          </a:effectLst>
        </p:spPr>
      </p:pic>
      <p:sp>
        <p:nvSpPr>
          <p:cNvPr id="24" name="Rechteck 148514"/>
          <p:cNvSpPr>
            <a:spLocks noChangeArrowheads="1"/>
          </p:cNvSpPr>
          <p:nvPr/>
        </p:nvSpPr>
        <p:spPr bwMode="auto">
          <a:xfrm>
            <a:off x="2438400" y="1413302"/>
            <a:ext cx="638073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buClr>
                <a:srgbClr val="FF0000"/>
              </a:buClr>
            </a:pPr>
            <a:r>
              <a:rPr lang="es-ES" b="1" dirty="0" err="1">
                <a:solidFill>
                  <a:srgbClr val="0033CC"/>
                </a:solidFill>
                <a:cs typeface="Arial" charset="0"/>
              </a:rPr>
              <a:t>resonant</a:t>
            </a:r>
            <a:r>
              <a:rPr lang="es-ES" b="1" dirty="0">
                <a:solidFill>
                  <a:srgbClr val="0033CC"/>
                </a:solidFill>
                <a:cs typeface="Arial" charset="0"/>
              </a:rPr>
              <a:t> </a:t>
            </a:r>
            <a:r>
              <a:rPr lang="es-ES" b="1" dirty="0" err="1" smtClean="0">
                <a:solidFill>
                  <a:srgbClr val="0033CC"/>
                </a:solidFill>
                <a:cs typeface="Arial" charset="0"/>
              </a:rPr>
              <a:t>contributions</a:t>
            </a:r>
            <a:r>
              <a:rPr lang="es-ES" dirty="0" smtClean="0">
                <a:solidFill>
                  <a:srgbClr val="0033CC"/>
                </a:solidFill>
                <a:cs typeface="Arial" charset="0"/>
              </a:rPr>
              <a:t>: top and </a:t>
            </a:r>
            <a:r>
              <a:rPr lang="es-ES" dirty="0" err="1" smtClean="0">
                <a:solidFill>
                  <a:srgbClr val="0033CC"/>
                </a:solidFill>
                <a:cs typeface="Arial" charset="0"/>
              </a:rPr>
              <a:t>antitop</a:t>
            </a:r>
            <a:r>
              <a:rPr lang="es-ES" dirty="0" smtClean="0">
                <a:solidFill>
                  <a:srgbClr val="0033CC"/>
                </a:solidFill>
                <a:cs typeface="Arial" charset="0"/>
              </a:rPr>
              <a:t> </a:t>
            </a:r>
            <a:r>
              <a:rPr lang="es-ES" dirty="0" err="1" smtClean="0">
                <a:solidFill>
                  <a:srgbClr val="0033CC"/>
                </a:solidFill>
                <a:cs typeface="Arial" charset="0"/>
              </a:rPr>
              <a:t>close</a:t>
            </a:r>
            <a:r>
              <a:rPr lang="es-ES" dirty="0" smtClean="0">
                <a:solidFill>
                  <a:srgbClr val="0033CC"/>
                </a:solidFill>
                <a:cs typeface="Arial" charset="0"/>
              </a:rPr>
              <a:t> </a:t>
            </a:r>
            <a:r>
              <a:rPr lang="es-ES" dirty="0" err="1" smtClean="0">
                <a:solidFill>
                  <a:srgbClr val="0033CC"/>
                </a:solidFill>
                <a:cs typeface="Arial" charset="0"/>
              </a:rPr>
              <a:t>to</a:t>
            </a:r>
            <a:r>
              <a:rPr lang="es-ES" dirty="0" smtClean="0">
                <a:solidFill>
                  <a:srgbClr val="0033CC"/>
                </a:solidFill>
                <a:cs typeface="Arial" charset="0"/>
              </a:rPr>
              <a:t> </a:t>
            </a:r>
            <a:r>
              <a:rPr lang="es-ES" dirty="0" err="1" smtClean="0">
                <a:solidFill>
                  <a:srgbClr val="0033CC"/>
                </a:solidFill>
                <a:cs typeface="Arial" charset="0"/>
              </a:rPr>
              <a:t>mass-shell</a:t>
            </a:r>
            <a:endParaRPr lang="es-ES" dirty="0">
              <a:solidFill>
                <a:srgbClr val="0033CC"/>
              </a:solidFill>
              <a:cs typeface="Arial" charset="0"/>
            </a:endParaRPr>
          </a:p>
        </p:txBody>
      </p:sp>
      <p:grpSp>
        <p:nvGrpSpPr>
          <p:cNvPr id="30" name="Gruppieren 9"/>
          <p:cNvGrpSpPr>
            <a:grpSpLocks/>
          </p:cNvGrpSpPr>
          <p:nvPr/>
        </p:nvGrpSpPr>
        <p:grpSpPr bwMode="auto">
          <a:xfrm>
            <a:off x="439737" y="2288735"/>
            <a:ext cx="8323263" cy="1323439"/>
            <a:chOff x="431442" y="3961202"/>
            <a:chExt cx="8322940" cy="1322904"/>
          </a:xfrm>
        </p:grpSpPr>
        <p:sp>
          <p:nvSpPr>
            <p:cNvPr id="31" name="Text Box 46"/>
            <p:cNvSpPr txBox="1">
              <a:spLocks noChangeArrowheads="1"/>
            </p:cNvSpPr>
            <p:nvPr/>
          </p:nvSpPr>
          <p:spPr bwMode="auto">
            <a:xfrm>
              <a:off x="431442" y="3961202"/>
              <a:ext cx="8322940" cy="132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2000" dirty="0">
                  <a:cs typeface="Arial" charset="0"/>
                </a:rPr>
                <a:t>●  </a:t>
              </a:r>
              <a:r>
                <a:rPr lang="es-ES" sz="1900" dirty="0">
                  <a:solidFill>
                    <a:srgbClr val="FF0000"/>
                  </a:solidFill>
                  <a:cs typeface="Arial" charset="0"/>
                </a:rPr>
                <a:t>Non-resonant (hard) corrections </a:t>
              </a:r>
              <a:r>
                <a:rPr lang="es-ES" sz="1900" dirty="0">
                  <a:cs typeface="Arial" charset="0"/>
                </a:rPr>
                <a:t>to</a:t>
              </a:r>
            </a:p>
            <a:p>
              <a:pPr eaLnBrk="1" hangingPunct="1">
                <a:buClr>
                  <a:srgbClr val="FF0000"/>
                </a:buClr>
              </a:pPr>
              <a:r>
                <a:rPr lang="es-ES" sz="1900" dirty="0">
                  <a:cs typeface="Arial" charset="0"/>
                </a:rPr>
                <a:t>    which account for the production of the        pairs </a:t>
              </a:r>
              <a:r>
                <a:rPr lang="es-ES" sz="1900" dirty="0" err="1">
                  <a:cs typeface="Arial" charset="0"/>
                </a:rPr>
                <a:t>by</a:t>
              </a:r>
              <a:r>
                <a:rPr lang="es-ES" sz="1900" dirty="0">
                  <a:cs typeface="Arial" charset="0"/>
                </a:rPr>
                <a:t> </a:t>
              </a:r>
              <a:endParaRPr lang="es-ES" sz="1900" dirty="0" smtClean="0">
                <a:cs typeface="Arial" charset="0"/>
              </a:endParaRPr>
            </a:p>
            <a:p>
              <a:pPr eaLnBrk="1" hangingPunct="1">
                <a:buClr>
                  <a:srgbClr val="FF0000"/>
                </a:buClr>
              </a:pPr>
              <a:r>
                <a:rPr lang="es-ES" sz="1900" dirty="0" smtClean="0">
                  <a:cs typeface="Arial" charset="0"/>
                </a:rPr>
                <a:t>    </a:t>
              </a:r>
              <a:r>
                <a:rPr lang="es-ES" sz="1900" dirty="0" err="1" smtClean="0">
                  <a:cs typeface="Arial" charset="0"/>
                </a:rPr>
                <a:t>highly</a:t>
              </a:r>
              <a:r>
                <a:rPr lang="es-ES" sz="1900" dirty="0" smtClean="0">
                  <a:cs typeface="Arial" charset="0"/>
                </a:rPr>
                <a:t> virtual </a:t>
              </a:r>
              <a:r>
                <a:rPr lang="es-ES" sz="1900" dirty="0">
                  <a:cs typeface="Arial" charset="0"/>
                </a:rPr>
                <a:t>tops or </a:t>
              </a:r>
              <a:r>
                <a:rPr lang="es-ES" sz="1900" dirty="0" smtClean="0">
                  <a:cs typeface="Arial" charset="0"/>
                </a:rPr>
                <a:t>with </a:t>
              </a:r>
              <a:r>
                <a:rPr lang="es-ES" sz="1900" dirty="0">
                  <a:cs typeface="Arial" charset="0"/>
                </a:rPr>
                <a:t>only one or no top </a:t>
              </a:r>
            </a:p>
            <a:p>
              <a:pPr eaLnBrk="1" hangingPunct="1">
                <a:buClr>
                  <a:srgbClr val="FF0000"/>
                </a:buClr>
              </a:pPr>
              <a:r>
                <a:rPr lang="es-ES" sz="1900" dirty="0" smtClean="0">
                  <a:cs typeface="Arial" charset="0"/>
                </a:rPr>
                <a:t>          </a:t>
              </a:r>
              <a:endParaRPr lang="es-ES" sz="1900" b="1" dirty="0">
                <a:cs typeface="Arial" charset="0"/>
              </a:endParaRPr>
            </a:p>
          </p:txBody>
        </p:sp>
        <p:pic>
          <p:nvPicPr>
            <p:cNvPr id="32" name="Grafik 13" descr="txp_fig"/>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bwMode="auto">
            <a:xfrm>
              <a:off x="4646342" y="4037874"/>
              <a:ext cx="2132523" cy="234000"/>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4" name="Grafik 6" descr="txp_fig"/>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bwMode="auto">
            <a:xfrm>
              <a:off x="5006185" y="4353240"/>
              <a:ext cx="390096" cy="207531"/>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pic>
        <p:nvPicPr>
          <p:cNvPr id="39" name="Picture 38"/>
          <p:cNvPicPr>
            <a:picLocks noChangeAspect="1"/>
          </p:cNvPicPr>
          <p:nvPr/>
        </p:nvPicPr>
        <p:blipFill>
          <a:blip r:embed="rId12"/>
          <a:stretch>
            <a:fillRect/>
          </a:stretch>
        </p:blipFill>
        <p:spPr>
          <a:xfrm>
            <a:off x="7010400" y="2286000"/>
            <a:ext cx="1562100" cy="991157"/>
          </a:xfrm>
          <a:prstGeom prst="rect">
            <a:avLst/>
          </a:prstGeom>
          <a:ln>
            <a:noFill/>
          </a:ln>
          <a:effectLst>
            <a:outerShdw blurRad="292100" dist="139700" dir="2700000" algn="tl" rotWithShape="0">
              <a:srgbClr val="333333">
                <a:alpha val="65000"/>
              </a:srgbClr>
            </a:outerShdw>
          </a:effectLst>
        </p:spPr>
      </p:pic>
      <p:sp>
        <p:nvSpPr>
          <p:cNvPr id="41" name="Text Box 46"/>
          <p:cNvSpPr txBox="1">
            <a:spLocks noChangeArrowheads="1"/>
          </p:cNvSpPr>
          <p:nvPr/>
        </p:nvSpPr>
        <p:spPr bwMode="auto">
          <a:xfrm>
            <a:off x="517525" y="4876800"/>
            <a:ext cx="79152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2000" dirty="0">
                <a:cs typeface="Arial" charset="0"/>
              </a:rPr>
              <a:t>●  </a:t>
            </a:r>
            <a:r>
              <a:rPr lang="es-ES" sz="1900" dirty="0" smtClean="0">
                <a:solidFill>
                  <a:srgbClr val="FF0000"/>
                </a:solidFill>
                <a:cs typeface="Arial" charset="0"/>
              </a:rPr>
              <a:t>power counting for finite width effects</a:t>
            </a:r>
            <a:r>
              <a:rPr lang="es-ES" sz="1900" dirty="0" smtClean="0">
                <a:cs typeface="Arial" charset="0"/>
              </a:rPr>
              <a:t>:</a:t>
            </a:r>
            <a:endParaRPr lang="es-ES" sz="1900" dirty="0">
              <a:cs typeface="Arial" charset="0"/>
            </a:endParaRPr>
          </a:p>
        </p:txBody>
      </p:sp>
      <p:sp>
        <p:nvSpPr>
          <p:cNvPr id="42" name="Text Box 46"/>
          <p:cNvSpPr txBox="1">
            <a:spLocks noChangeArrowheads="1"/>
          </p:cNvSpPr>
          <p:nvPr/>
        </p:nvSpPr>
        <p:spPr bwMode="auto">
          <a:xfrm>
            <a:off x="508000" y="3574800"/>
            <a:ext cx="84836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1900" b="1" dirty="0">
                <a:solidFill>
                  <a:srgbClr val="0033CC"/>
                </a:solidFill>
                <a:cs typeface="Arial" charset="0"/>
              </a:rPr>
              <a:t>Effective field theory (EFT) </a:t>
            </a:r>
            <a:r>
              <a:rPr lang="es-ES" sz="1900" dirty="0">
                <a:cs typeface="Arial" charset="0"/>
              </a:rPr>
              <a:t>for pair production of unstable particles near threshold, based on separation of resonant and nonresonant fluctuations</a:t>
            </a:r>
          </a:p>
        </p:txBody>
      </p:sp>
      <p:sp>
        <p:nvSpPr>
          <p:cNvPr id="43" name="Text Box 17"/>
          <p:cNvSpPr txBox="1">
            <a:spLocks noChangeArrowheads="1"/>
          </p:cNvSpPr>
          <p:nvPr/>
        </p:nvSpPr>
        <p:spPr bwMode="auto">
          <a:xfrm>
            <a:off x="1352550" y="4373312"/>
            <a:ext cx="16017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sz="1400" b="1" dirty="0">
                <a:solidFill>
                  <a:srgbClr val="1FBF13"/>
                </a:solidFill>
                <a:latin typeface="+mn-lt"/>
              </a:rPr>
              <a:t>Hoang, </a:t>
            </a:r>
            <a:r>
              <a:rPr lang="es-ES" sz="1400" b="1" dirty="0" smtClean="0">
                <a:solidFill>
                  <a:srgbClr val="1FBF13"/>
                </a:solidFill>
                <a:latin typeface="+mn-lt"/>
              </a:rPr>
              <a:t> </a:t>
            </a:r>
            <a:r>
              <a:rPr lang="es-ES" sz="1400" b="1" dirty="0" err="1" smtClean="0">
                <a:solidFill>
                  <a:srgbClr val="1FBF13"/>
                </a:solidFill>
                <a:latin typeface="+mn-lt"/>
              </a:rPr>
              <a:t>Reisser</a:t>
            </a:r>
            <a:r>
              <a:rPr lang="es-ES" sz="1400" b="1" dirty="0" smtClean="0">
                <a:solidFill>
                  <a:srgbClr val="1FBF13"/>
                </a:solidFill>
                <a:latin typeface="+mn-lt"/>
              </a:rPr>
              <a:t> '05</a:t>
            </a:r>
            <a:endParaRPr lang="es-ES" sz="1400" b="1" dirty="0">
              <a:solidFill>
                <a:srgbClr val="1FBF13"/>
              </a:solidFill>
              <a:latin typeface="+mn-lt"/>
            </a:endParaRPr>
          </a:p>
        </p:txBody>
      </p:sp>
      <p:sp>
        <p:nvSpPr>
          <p:cNvPr id="44" name="Text Box 17"/>
          <p:cNvSpPr txBox="1">
            <a:spLocks noChangeArrowheads="1"/>
          </p:cNvSpPr>
          <p:nvPr/>
        </p:nvSpPr>
        <p:spPr bwMode="auto">
          <a:xfrm>
            <a:off x="3511550" y="4260600"/>
            <a:ext cx="46965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sz="1400" b="1" dirty="0" smtClean="0">
                <a:solidFill>
                  <a:srgbClr val="1FBF13"/>
                </a:solidFill>
                <a:latin typeface="+mn-lt"/>
              </a:rPr>
              <a:t>Beneke,  Chapovsky,  Khoze,  Signer,  </a:t>
            </a:r>
            <a:r>
              <a:rPr lang="es-ES" sz="1400" b="1" dirty="0" err="1" smtClean="0">
                <a:solidFill>
                  <a:srgbClr val="1FBF13"/>
                </a:solidFill>
                <a:latin typeface="+mn-lt"/>
              </a:rPr>
              <a:t>Zanderighi</a:t>
            </a:r>
            <a:r>
              <a:rPr lang="es-ES" sz="1400" b="1" dirty="0" smtClean="0">
                <a:solidFill>
                  <a:srgbClr val="1FBF13"/>
                </a:solidFill>
                <a:latin typeface="+mn-lt"/>
              </a:rPr>
              <a:t>  '01-04;</a:t>
            </a:r>
          </a:p>
          <a:p>
            <a:pPr eaLnBrk="1" hangingPunct="1">
              <a:defRPr/>
            </a:pPr>
            <a:r>
              <a:rPr lang="es-ES" sz="1400" b="1" dirty="0" smtClean="0">
                <a:solidFill>
                  <a:srgbClr val="1FBF13"/>
                </a:solidFill>
                <a:latin typeface="+mn-lt"/>
              </a:rPr>
              <a:t>Actis,  Beneke,  Falgari,  Schwinn,  Signer,  </a:t>
            </a:r>
            <a:r>
              <a:rPr lang="es-ES" sz="1400" b="1" dirty="0" err="1" smtClean="0">
                <a:solidFill>
                  <a:srgbClr val="1FBF13"/>
                </a:solidFill>
                <a:latin typeface="+mn-lt"/>
              </a:rPr>
              <a:t>Zanderighi</a:t>
            </a:r>
            <a:r>
              <a:rPr lang="es-ES" sz="1400" b="1" dirty="0" smtClean="0">
                <a:solidFill>
                  <a:srgbClr val="1FBF13"/>
                </a:solidFill>
                <a:latin typeface="+mn-lt"/>
              </a:rPr>
              <a:t> '07-08</a:t>
            </a:r>
            <a:endParaRPr lang="es-ES" sz="1400" b="1" dirty="0">
              <a:solidFill>
                <a:srgbClr val="1FBF13"/>
              </a:solidFill>
              <a:latin typeface="+mn-lt"/>
            </a:endParaRPr>
          </a:p>
        </p:txBody>
      </p:sp>
      <p:sp>
        <p:nvSpPr>
          <p:cNvPr id="45" name="Pfeil nach links und rechts 2"/>
          <p:cNvSpPr>
            <a:spLocks noChangeAspect="1"/>
          </p:cNvSpPr>
          <p:nvPr/>
        </p:nvSpPr>
        <p:spPr>
          <a:xfrm>
            <a:off x="2971800" y="4427287"/>
            <a:ext cx="392113" cy="217488"/>
          </a:xfrm>
          <a:prstGeom prst="leftRigh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7" name="Grafik 30" descr="txp_fig"/>
          <p:cNvPicPr>
            <a:picLocks noChangeAspect="1"/>
          </p:cNvPicPr>
          <p:nvPr>
            <p:custDataLst>
              <p:tags r:id="rId1"/>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284347" y="4888895"/>
            <a:ext cx="3195131" cy="431774"/>
          </a:xfrm>
          <a:prstGeom prst="rect">
            <a:avLst/>
          </a:prstGeom>
          <a:noFill/>
          <a:ln w="19050" cap="flat" cmpd="sng" algn="in">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8" name="Grafik 19" descr="txp_fig"/>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bwMode="auto">
          <a:xfrm>
            <a:off x="1637053" y="5574695"/>
            <a:ext cx="5754347" cy="550965"/>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 name="Rectangle 3"/>
          <p:cNvSpPr/>
          <p:nvPr/>
        </p:nvSpPr>
        <p:spPr>
          <a:xfrm>
            <a:off x="1383695" y="5462210"/>
            <a:ext cx="6400800" cy="762000"/>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1112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0" y="0"/>
            <a:ext cx="9144000" cy="523220"/>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a:t> </a:t>
            </a:r>
            <a:r>
              <a:rPr lang="es-ES" sz="2400" dirty="0"/>
              <a:t> </a:t>
            </a:r>
            <a:r>
              <a:rPr lang="es-ES" sz="2800" dirty="0" smtClean="0">
                <a:solidFill>
                  <a:schemeClr val="bg1"/>
                </a:solidFill>
                <a:cs typeface="Calibri" pitchFamily="34" charset="0"/>
              </a:rPr>
              <a:t>Non-</a:t>
            </a:r>
            <a:r>
              <a:rPr lang="es-ES" sz="2800" dirty="0" err="1" smtClean="0">
                <a:solidFill>
                  <a:schemeClr val="bg1"/>
                </a:solidFill>
                <a:cs typeface="Calibri" pitchFamily="34" charset="0"/>
              </a:rPr>
              <a:t>resonant</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corrections</a:t>
            </a:r>
            <a:endParaRPr lang="es-ES" sz="3200" dirty="0">
              <a:cs typeface="Calibri" pitchFamily="34" charset="0"/>
            </a:endParaRPr>
          </a:p>
        </p:txBody>
      </p:sp>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12</a:t>
            </a:fld>
            <a:r>
              <a:rPr lang="es-ES" dirty="0" smtClean="0"/>
              <a:t>/15</a:t>
            </a:r>
          </a:p>
        </p:txBody>
      </p:sp>
      <p:sp>
        <p:nvSpPr>
          <p:cNvPr id="10" name="Text Box 46"/>
          <p:cNvSpPr txBox="1">
            <a:spLocks noChangeArrowheads="1"/>
          </p:cNvSpPr>
          <p:nvPr/>
        </p:nvSpPr>
        <p:spPr bwMode="auto">
          <a:xfrm>
            <a:off x="228600" y="609600"/>
            <a:ext cx="855980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buClr>
                <a:srgbClr val="FF0000"/>
              </a:buClr>
            </a:pPr>
            <a:r>
              <a:rPr lang="es-ES" dirty="0">
                <a:solidFill>
                  <a:srgbClr val="0033CC"/>
                </a:solidFill>
                <a:cs typeface="Arial" charset="0"/>
              </a:rPr>
              <a:t> </a:t>
            </a:r>
            <a:r>
              <a:rPr lang="es-ES" dirty="0" smtClean="0">
                <a:solidFill>
                  <a:srgbClr val="0033CC"/>
                </a:solidFill>
                <a:cs typeface="Arial" charset="0"/>
              </a:rPr>
              <a:t> </a:t>
            </a:r>
            <a:r>
              <a:rPr lang="es-ES" dirty="0" smtClean="0">
                <a:cs typeface="Arial" charset="0"/>
              </a:rPr>
              <a:t> </a:t>
            </a:r>
            <a:r>
              <a:rPr lang="es-ES" dirty="0" smtClean="0">
                <a:solidFill>
                  <a:srgbClr val="1FBF13"/>
                </a:solidFill>
                <a:latin typeface="Zapf Dingbats"/>
                <a:ea typeface="Zapf Dingbats"/>
                <a:cs typeface="Zapf Dingbats"/>
                <a:sym typeface="Zapf Dingbats"/>
              </a:rPr>
              <a:t>✔ </a:t>
            </a:r>
            <a:r>
              <a:rPr lang="es-ES" b="1" dirty="0" err="1" smtClean="0">
                <a:solidFill>
                  <a:srgbClr val="FF0000"/>
                </a:solidFill>
                <a:cs typeface="Arial" charset="0"/>
                <a:sym typeface="Zapf Dingbats"/>
              </a:rPr>
              <a:t>computed</a:t>
            </a:r>
            <a:r>
              <a:rPr lang="es-ES" b="1" dirty="0" smtClean="0">
                <a:solidFill>
                  <a:srgbClr val="FF0000"/>
                </a:solidFill>
                <a:cs typeface="Arial" charset="0"/>
                <a:sym typeface="Zapf Dingbats"/>
              </a:rPr>
              <a:t> at </a:t>
            </a:r>
            <a:r>
              <a:rPr lang="es-ES" b="1" dirty="0" smtClean="0">
                <a:solidFill>
                  <a:srgbClr val="FF0000"/>
                </a:solidFill>
                <a:cs typeface="Arial" charset="0"/>
              </a:rPr>
              <a:t>NLO</a:t>
            </a:r>
            <a:r>
              <a:rPr lang="es-ES" b="1" dirty="0" smtClean="0">
                <a:solidFill>
                  <a:srgbClr val="000000"/>
                </a:solidFill>
                <a:cs typeface="Arial" charset="0"/>
              </a:rPr>
              <a:t> </a:t>
            </a:r>
            <a:r>
              <a:rPr lang="es-ES" dirty="0" err="1" smtClean="0">
                <a:solidFill>
                  <a:srgbClr val="000000"/>
                </a:solidFill>
                <a:cs typeface="Arial" charset="0"/>
              </a:rPr>
              <a:t>for</a:t>
            </a:r>
            <a:r>
              <a:rPr lang="es-ES" dirty="0" smtClean="0">
                <a:solidFill>
                  <a:srgbClr val="000000"/>
                </a:solidFill>
                <a:cs typeface="Arial" charset="0"/>
              </a:rPr>
              <a:t> </a:t>
            </a:r>
            <a:r>
              <a:rPr lang="es-ES" dirty="0" err="1" smtClean="0">
                <a:solidFill>
                  <a:srgbClr val="000000"/>
                </a:solidFill>
                <a:cs typeface="Arial" charset="0"/>
              </a:rPr>
              <a:t>the</a:t>
            </a:r>
            <a:r>
              <a:rPr lang="es-ES" dirty="0" smtClean="0">
                <a:solidFill>
                  <a:srgbClr val="000000"/>
                </a:solidFill>
                <a:cs typeface="Arial" charset="0"/>
              </a:rPr>
              <a:t> total </a:t>
            </a:r>
            <a:r>
              <a:rPr lang="es-ES" dirty="0" err="1" smtClean="0">
                <a:solidFill>
                  <a:srgbClr val="000000"/>
                </a:solidFill>
                <a:cs typeface="Arial" charset="0"/>
              </a:rPr>
              <a:t>cross</a:t>
            </a:r>
            <a:r>
              <a:rPr lang="es-ES" dirty="0" smtClean="0">
                <a:solidFill>
                  <a:srgbClr val="000000"/>
                </a:solidFill>
                <a:cs typeface="Arial" charset="0"/>
              </a:rPr>
              <a:t> </a:t>
            </a:r>
            <a:r>
              <a:rPr lang="es-ES" dirty="0" err="1" smtClean="0">
                <a:solidFill>
                  <a:srgbClr val="000000"/>
                </a:solidFill>
                <a:cs typeface="Arial" charset="0"/>
              </a:rPr>
              <a:t>section</a:t>
            </a:r>
            <a:r>
              <a:rPr lang="es-ES" dirty="0" smtClean="0">
                <a:solidFill>
                  <a:srgbClr val="000000"/>
                </a:solidFill>
                <a:cs typeface="Arial" charset="0"/>
              </a:rPr>
              <a:t> and </a:t>
            </a:r>
            <a:r>
              <a:rPr lang="es-ES" dirty="0" err="1" smtClean="0">
                <a:solidFill>
                  <a:srgbClr val="000000"/>
                </a:solidFill>
                <a:cs typeface="Arial" charset="0"/>
              </a:rPr>
              <a:t>with</a:t>
            </a:r>
            <a:r>
              <a:rPr lang="es-ES" dirty="0">
                <a:solidFill>
                  <a:srgbClr val="000000"/>
                </a:solidFill>
                <a:cs typeface="Arial" charset="0"/>
              </a:rPr>
              <a:t> </a:t>
            </a:r>
            <a:r>
              <a:rPr lang="es-ES" dirty="0" smtClean="0">
                <a:solidFill>
                  <a:srgbClr val="FF0000"/>
                </a:solidFill>
                <a:cs typeface="Arial" charset="0"/>
              </a:rPr>
              <a:t>top </a:t>
            </a:r>
            <a:r>
              <a:rPr lang="es-ES" dirty="0" err="1" smtClean="0">
                <a:solidFill>
                  <a:srgbClr val="FF0000"/>
                </a:solidFill>
                <a:cs typeface="Arial" charset="0"/>
              </a:rPr>
              <a:t>invariant-mass</a:t>
            </a:r>
            <a:r>
              <a:rPr lang="es-ES" dirty="0" smtClean="0">
                <a:solidFill>
                  <a:srgbClr val="FF0000"/>
                </a:solidFill>
                <a:cs typeface="Arial" charset="0"/>
              </a:rPr>
              <a:t> cuts</a:t>
            </a:r>
          </a:p>
        </p:txBody>
      </p:sp>
      <p:sp>
        <p:nvSpPr>
          <p:cNvPr id="11" name="Text Box 17"/>
          <p:cNvSpPr txBox="1">
            <a:spLocks noChangeArrowheads="1"/>
          </p:cNvSpPr>
          <p:nvPr/>
        </p:nvSpPr>
        <p:spPr bwMode="auto">
          <a:xfrm>
            <a:off x="6477000" y="914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sz="1600" b="1" dirty="0" smtClean="0">
                <a:solidFill>
                  <a:srgbClr val="1FBF13"/>
                </a:solidFill>
                <a:latin typeface="+mn-lt"/>
              </a:rPr>
              <a:t>Beneke, Jantzen , RF (2010)</a:t>
            </a:r>
          </a:p>
        </p:txBody>
      </p:sp>
      <p:grpSp>
        <p:nvGrpSpPr>
          <p:cNvPr id="2" name="Group 1"/>
          <p:cNvGrpSpPr/>
          <p:nvPr/>
        </p:nvGrpSpPr>
        <p:grpSpPr>
          <a:xfrm>
            <a:off x="685800" y="1371600"/>
            <a:ext cx="7543800" cy="1660049"/>
            <a:chOff x="685800" y="1505888"/>
            <a:chExt cx="7543800" cy="1660049"/>
          </a:xfrm>
        </p:grpSpPr>
        <p:pic>
          <p:nvPicPr>
            <p:cNvPr id="12" name="Grafik 3"/>
            <p:cNvPicPr>
              <a:picLocks noChangeAspect="1"/>
            </p:cNvPicPr>
            <p:nvPr/>
          </p:nvPicPr>
          <p:blipFill>
            <a:blip r:embed="rId4"/>
            <a:stretch>
              <a:fillRect/>
            </a:stretch>
          </p:blipFill>
          <p:spPr>
            <a:xfrm>
              <a:off x="685800" y="1524000"/>
              <a:ext cx="2895600" cy="1641937"/>
            </a:xfrm>
            <a:prstGeom prst="rect">
              <a:avLst/>
            </a:prstGeom>
            <a:ln>
              <a:noFill/>
            </a:ln>
            <a:effectLst>
              <a:outerShdw blurRad="292100" dist="101600" dir="2700000" sx="97000" sy="97000" algn="tl" rotWithShape="0">
                <a:srgbClr val="333333">
                  <a:alpha val="65000"/>
                </a:srgbClr>
              </a:outerShdw>
            </a:effectLst>
          </p:spPr>
        </p:pic>
        <p:pic>
          <p:nvPicPr>
            <p:cNvPr id="13" name="Grafik 4"/>
            <p:cNvPicPr>
              <a:picLocks noChangeAspect="1"/>
            </p:cNvPicPr>
            <p:nvPr/>
          </p:nvPicPr>
          <p:blipFill>
            <a:blip r:embed="rId5"/>
            <a:stretch>
              <a:fillRect/>
            </a:stretch>
          </p:blipFill>
          <p:spPr>
            <a:xfrm>
              <a:off x="4114800" y="1505888"/>
              <a:ext cx="4114800" cy="1634972"/>
            </a:xfrm>
            <a:prstGeom prst="rect">
              <a:avLst/>
            </a:prstGeom>
            <a:ln>
              <a:noFill/>
            </a:ln>
            <a:effectLst>
              <a:outerShdw blurRad="292100" dist="101600" dir="2700000" sx="97000" sy="97000" algn="tl" rotWithShape="0">
                <a:srgbClr val="333333">
                  <a:alpha val="65000"/>
                </a:srgbClr>
              </a:outerShdw>
            </a:effectLst>
          </p:spPr>
        </p:pic>
      </p:grpSp>
      <p:grpSp>
        <p:nvGrpSpPr>
          <p:cNvPr id="17" name="Group 16"/>
          <p:cNvGrpSpPr/>
          <p:nvPr/>
        </p:nvGrpSpPr>
        <p:grpSpPr>
          <a:xfrm>
            <a:off x="762000" y="3276600"/>
            <a:ext cx="9296400" cy="2997636"/>
            <a:chOff x="228600" y="457200"/>
            <a:chExt cx="9296400" cy="2997636"/>
          </a:xfrm>
        </p:grpSpPr>
        <p:pic>
          <p:nvPicPr>
            <p:cNvPr id="18"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8198" y="826836"/>
              <a:ext cx="4176642" cy="26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46"/>
            <p:cNvSpPr txBox="1">
              <a:spLocks noChangeArrowheads="1"/>
            </p:cNvSpPr>
            <p:nvPr/>
          </p:nvSpPr>
          <p:spPr bwMode="auto">
            <a:xfrm>
              <a:off x="228600" y="457200"/>
              <a:ext cx="929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b="1" dirty="0" smtClean="0">
                  <a:latin typeface="+mn-lt"/>
                  <a:cs typeface="Arial" charset="0"/>
                </a:rPr>
                <a:t>Relative sizes of EW NLO corrections w.r.t. LO </a:t>
              </a:r>
              <a:endParaRPr lang="es-ES" sz="1400" b="1" dirty="0">
                <a:latin typeface="+mn-lt"/>
                <a:cs typeface="Arial" charset="0"/>
              </a:endParaRPr>
            </a:p>
          </p:txBody>
        </p:sp>
        <p:sp>
          <p:nvSpPr>
            <p:cNvPr id="24" name="Text Box 46"/>
            <p:cNvSpPr txBox="1">
              <a:spLocks noChangeArrowheads="1"/>
            </p:cNvSpPr>
            <p:nvPr/>
          </p:nvSpPr>
          <p:spPr bwMode="auto">
            <a:xfrm>
              <a:off x="2550026" y="1033046"/>
              <a:ext cx="46889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1600" dirty="0" smtClean="0">
                  <a:solidFill>
                    <a:srgbClr val="0033CC"/>
                  </a:solidFill>
                  <a:latin typeface="+mn-lt"/>
                  <a:cs typeface="Arial" charset="0"/>
                </a:rPr>
                <a:t>QED resonant correction (“Coulomb photons”)</a:t>
              </a:r>
            </a:p>
          </p:txBody>
        </p:sp>
        <p:pic>
          <p:nvPicPr>
            <p:cNvPr id="25" name="Grafik 5" descr="txp_fig"/>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1676400" y="2588791"/>
              <a:ext cx="2459112" cy="383009"/>
            </a:xfrm>
            <a:prstGeom prst="rect">
              <a:avLst/>
            </a:prstGeom>
            <a:noFill/>
            <a:ln>
              <a:noFill/>
            </a:ln>
            <a:extLst>
              <a:ext uri="{53640926-AAD7-44d8-BBD7-CCE9431645EC}">
                <a14:shadowObscured xmlns:a14="http://schemas.microsoft.com/office/drawing/2010/main"/>
              </a:ext>
            </a:extLst>
          </p:spPr>
        </p:pic>
        <p:sp>
          <p:nvSpPr>
            <p:cNvPr id="26" name="Rechteck 6"/>
            <p:cNvSpPr/>
            <p:nvPr/>
          </p:nvSpPr>
          <p:spPr>
            <a:xfrm>
              <a:off x="2590800" y="1764632"/>
              <a:ext cx="2638158" cy="338554"/>
            </a:xfrm>
            <a:prstGeom prst="rect">
              <a:avLst/>
            </a:prstGeom>
          </p:spPr>
          <p:txBody>
            <a:bodyPr wrap="none">
              <a:spAutoFit/>
            </a:bodyPr>
            <a:lstStyle/>
            <a:p>
              <a:pPr eaLnBrk="1" hangingPunct="1">
                <a:buClr>
                  <a:srgbClr val="FF0000"/>
                </a:buClr>
              </a:pPr>
              <a:r>
                <a:rPr lang="es-ES" sz="1600" dirty="0">
                  <a:solidFill>
                    <a:srgbClr val="FF0000"/>
                  </a:solidFill>
                  <a:latin typeface="+mn-lt"/>
                  <a:cs typeface="Arial" charset="0"/>
                </a:rPr>
                <a:t>Non-resonant NLO correction</a:t>
              </a:r>
            </a:p>
          </p:txBody>
        </p:sp>
        <p:sp>
          <p:nvSpPr>
            <p:cNvPr id="27" name="Rechteck 12"/>
            <p:cNvSpPr/>
            <p:nvPr/>
          </p:nvSpPr>
          <p:spPr>
            <a:xfrm>
              <a:off x="4470364" y="1395664"/>
              <a:ext cx="2748573" cy="338554"/>
            </a:xfrm>
            <a:prstGeom prst="rect">
              <a:avLst/>
            </a:prstGeom>
          </p:spPr>
          <p:txBody>
            <a:bodyPr wrap="none">
              <a:spAutoFit/>
            </a:bodyPr>
            <a:lstStyle/>
            <a:p>
              <a:pPr eaLnBrk="1" hangingPunct="1">
                <a:buClr>
                  <a:srgbClr val="FF0000"/>
                </a:buClr>
              </a:pPr>
              <a:r>
                <a:rPr lang="es-ES" sz="1600" dirty="0">
                  <a:latin typeface="+mn-lt"/>
                  <a:cs typeface="Arial" charset="0"/>
                </a:rPr>
                <a:t>Combined EW NLO corrections</a:t>
              </a:r>
            </a:p>
          </p:txBody>
        </p:sp>
        <p:sp>
          <p:nvSpPr>
            <p:cNvPr id="30" name="Text Box 46"/>
            <p:cNvSpPr txBox="1">
              <a:spLocks noChangeArrowheads="1"/>
            </p:cNvSpPr>
            <p:nvPr/>
          </p:nvSpPr>
          <p:spPr bwMode="auto">
            <a:xfrm>
              <a:off x="5321968" y="1918651"/>
              <a:ext cx="32244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1600" dirty="0" smtClean="0">
                  <a:cs typeface="Arial" charset="0"/>
                </a:rPr>
                <a:t>~</a:t>
              </a:r>
              <a:r>
                <a:rPr lang="es-ES" sz="1600" dirty="0" smtClean="0">
                  <a:solidFill>
                    <a:srgbClr val="FF0000"/>
                  </a:solidFill>
                  <a:cs typeface="Arial" charset="0"/>
                </a:rPr>
                <a:t> -30 fb </a:t>
              </a:r>
              <a:r>
                <a:rPr lang="es-ES" sz="1600" dirty="0" smtClean="0">
                  <a:cs typeface="Arial" charset="0"/>
                </a:rPr>
                <a:t>(</a:t>
              </a:r>
              <a:r>
                <a:rPr lang="es-ES" sz="1600" dirty="0" smtClean="0">
                  <a:solidFill>
                    <a:srgbClr val="FF0000"/>
                  </a:solidFill>
                  <a:cs typeface="Arial" charset="0"/>
                </a:rPr>
                <a:t>-3%</a:t>
              </a:r>
              <a:r>
                <a:rPr lang="es-ES" sz="1600" dirty="0" smtClean="0">
                  <a:cs typeface="Arial" charset="0"/>
                </a:rPr>
                <a:t> above and</a:t>
              </a:r>
            </a:p>
            <a:p>
              <a:pPr eaLnBrk="1" hangingPunct="1">
                <a:buClr>
                  <a:srgbClr val="FF0000"/>
                </a:buClr>
              </a:pPr>
              <a:r>
                <a:rPr lang="es-ES" sz="1600" dirty="0" smtClean="0">
                  <a:cs typeface="Arial" charset="0"/>
                </a:rPr>
                <a:t>up to </a:t>
              </a:r>
              <a:r>
                <a:rPr lang="es-ES" sz="1600" dirty="0" smtClean="0">
                  <a:solidFill>
                    <a:srgbClr val="FF0000"/>
                  </a:solidFill>
                  <a:cs typeface="Arial" charset="0"/>
                </a:rPr>
                <a:t>-20% </a:t>
              </a:r>
              <a:r>
                <a:rPr lang="es-ES" sz="1600" dirty="0" smtClean="0">
                  <a:cs typeface="Arial" charset="0"/>
                </a:rPr>
                <a:t>below </a:t>
              </a:r>
              <a:r>
                <a:rPr lang="es-ES" sz="1600" dirty="0" err="1" smtClean="0">
                  <a:cs typeface="Arial" charset="0"/>
                </a:rPr>
                <a:t>threshold</a:t>
              </a:r>
              <a:r>
                <a:rPr lang="es-ES" sz="1600" dirty="0" smtClean="0">
                  <a:cs typeface="Arial" charset="0"/>
                </a:rPr>
                <a:t>)</a:t>
              </a:r>
            </a:p>
            <a:p>
              <a:pPr eaLnBrk="1" hangingPunct="1">
                <a:buClr>
                  <a:srgbClr val="FF0000"/>
                </a:buClr>
              </a:pPr>
              <a:r>
                <a:rPr lang="es-ES" sz="1600" dirty="0" err="1" smtClean="0">
                  <a:solidFill>
                    <a:srgbClr val="FF0000"/>
                  </a:solidFill>
                  <a:cs typeface="Arial" charset="0"/>
                </a:rPr>
                <a:t>needed</a:t>
              </a:r>
              <a:r>
                <a:rPr lang="es-ES" sz="1600" dirty="0" smtClean="0">
                  <a:solidFill>
                    <a:srgbClr val="FF0000"/>
                  </a:solidFill>
                  <a:cs typeface="Arial" charset="0"/>
                </a:rPr>
                <a:t> </a:t>
              </a:r>
              <a:r>
                <a:rPr lang="es-ES" sz="1600" dirty="0" err="1" smtClean="0">
                  <a:solidFill>
                    <a:srgbClr val="FF0000"/>
                  </a:solidFill>
                  <a:cs typeface="Arial" charset="0"/>
                </a:rPr>
                <a:t>to</a:t>
              </a:r>
              <a:r>
                <a:rPr lang="es-ES" sz="1600" dirty="0" smtClean="0">
                  <a:solidFill>
                    <a:srgbClr val="FF0000"/>
                  </a:solidFill>
                  <a:cs typeface="Arial" charset="0"/>
                </a:rPr>
                <a:t> </a:t>
              </a:r>
              <a:r>
                <a:rPr lang="es-ES" sz="1600" dirty="0" err="1" smtClean="0">
                  <a:solidFill>
                    <a:srgbClr val="FF0000"/>
                  </a:solidFill>
                  <a:cs typeface="Arial" charset="0"/>
                </a:rPr>
                <a:t>meet</a:t>
              </a:r>
              <a:r>
                <a:rPr lang="es-ES" sz="1600" dirty="0" smtClean="0">
                  <a:solidFill>
                    <a:srgbClr val="FF0000"/>
                  </a:solidFill>
                  <a:cs typeface="Arial" charset="0"/>
                </a:rPr>
                <a:t> </a:t>
              </a:r>
              <a:r>
                <a:rPr lang="es-ES" sz="1600" dirty="0" err="1" smtClean="0">
                  <a:solidFill>
                    <a:srgbClr val="FF0000"/>
                  </a:solidFill>
                  <a:cs typeface="Arial" charset="0"/>
                </a:rPr>
                <a:t>the</a:t>
              </a:r>
              <a:r>
                <a:rPr lang="es-ES" sz="1600" dirty="0" smtClean="0">
                  <a:solidFill>
                    <a:srgbClr val="FF0000"/>
                  </a:solidFill>
                  <a:cs typeface="Arial" charset="0"/>
                </a:rPr>
                <a:t> experimental</a:t>
              </a:r>
            </a:p>
            <a:p>
              <a:pPr eaLnBrk="1" hangingPunct="1">
                <a:buClr>
                  <a:srgbClr val="FF0000"/>
                </a:buClr>
              </a:pPr>
              <a:r>
                <a:rPr lang="es-ES" sz="1600" dirty="0" err="1" smtClean="0">
                  <a:solidFill>
                    <a:srgbClr val="FF0000"/>
                  </a:solidFill>
                  <a:cs typeface="Arial" charset="0"/>
                </a:rPr>
                <a:t>precision</a:t>
              </a:r>
              <a:r>
                <a:rPr lang="es-ES" sz="1600" dirty="0" smtClean="0">
                  <a:solidFill>
                    <a:srgbClr val="FF0000"/>
                  </a:solidFill>
                  <a:cs typeface="Arial" charset="0"/>
                </a:rPr>
                <a:t> at </a:t>
              </a:r>
              <a:r>
                <a:rPr lang="es-ES" sz="1600" dirty="0" err="1" smtClean="0">
                  <a:solidFill>
                    <a:srgbClr val="FF0000"/>
                  </a:solidFill>
                  <a:cs typeface="Arial" charset="0"/>
                </a:rPr>
                <a:t>the</a:t>
              </a:r>
              <a:r>
                <a:rPr lang="es-ES" sz="1600" dirty="0" smtClean="0">
                  <a:solidFill>
                    <a:srgbClr val="FF0000"/>
                  </a:solidFill>
                  <a:cs typeface="Arial" charset="0"/>
                </a:rPr>
                <a:t> ILC</a:t>
              </a:r>
            </a:p>
          </p:txBody>
        </p:sp>
        <p:sp>
          <p:nvSpPr>
            <p:cNvPr id="31" name="Line 10"/>
            <p:cNvSpPr>
              <a:spLocks noChangeShapeType="1"/>
            </p:cNvSpPr>
            <p:nvPr/>
          </p:nvSpPr>
          <p:spPr bwMode="auto">
            <a:xfrm flipV="1">
              <a:off x="4587374" y="2100590"/>
              <a:ext cx="688896" cy="0"/>
            </a:xfrm>
            <a:prstGeom prst="line">
              <a:avLst/>
            </a:prstGeom>
            <a:noFill/>
            <a:ln w="190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7588505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0" y="0"/>
            <a:ext cx="9144000" cy="523220"/>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a:t> </a:t>
            </a:r>
            <a:r>
              <a:rPr lang="es-ES" sz="2400" dirty="0"/>
              <a:t> </a:t>
            </a:r>
            <a:r>
              <a:rPr lang="es-ES" sz="2800" dirty="0" smtClean="0">
                <a:solidFill>
                  <a:schemeClr val="bg1"/>
                </a:solidFill>
                <a:cs typeface="Calibri" pitchFamily="34" charset="0"/>
              </a:rPr>
              <a:t>Non-</a:t>
            </a:r>
            <a:r>
              <a:rPr lang="es-ES" sz="2800" dirty="0" err="1" smtClean="0">
                <a:solidFill>
                  <a:schemeClr val="bg1"/>
                </a:solidFill>
                <a:cs typeface="Calibri" pitchFamily="34" charset="0"/>
              </a:rPr>
              <a:t>resonant</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corrections</a:t>
            </a:r>
            <a:r>
              <a:rPr lang="es-ES" sz="2800" dirty="0">
                <a:solidFill>
                  <a:schemeClr val="bg1"/>
                </a:solidFill>
                <a:cs typeface="Calibri" pitchFamily="34" charset="0"/>
              </a:rPr>
              <a:t> </a:t>
            </a:r>
            <a:r>
              <a:rPr lang="es-ES" sz="2800" dirty="0" smtClean="0">
                <a:solidFill>
                  <a:schemeClr val="bg1"/>
                </a:solidFill>
                <a:cs typeface="Calibri" pitchFamily="34" charset="0"/>
              </a:rPr>
              <a:t>at NNLO</a:t>
            </a:r>
            <a:endParaRPr lang="es-ES" sz="3200" dirty="0">
              <a:cs typeface="Calibri" pitchFamily="34" charset="0"/>
            </a:endParaRPr>
          </a:p>
        </p:txBody>
      </p:sp>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13</a:t>
            </a:fld>
            <a:r>
              <a:rPr lang="es-ES" dirty="0" smtClean="0"/>
              <a:t>/15</a:t>
            </a:r>
          </a:p>
        </p:txBody>
      </p:sp>
      <p:sp>
        <p:nvSpPr>
          <p:cNvPr id="20" name="Text Box 46"/>
          <p:cNvSpPr txBox="1">
            <a:spLocks noChangeArrowheads="1"/>
          </p:cNvSpPr>
          <p:nvPr/>
        </p:nvSpPr>
        <p:spPr bwMode="auto">
          <a:xfrm>
            <a:off x="152400" y="679103"/>
            <a:ext cx="855980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dirty="0">
                <a:solidFill>
                  <a:srgbClr val="0033CC"/>
                </a:solidFill>
                <a:cs typeface="Arial" charset="0"/>
              </a:rPr>
              <a:t> </a:t>
            </a:r>
            <a:r>
              <a:rPr lang="es-ES" dirty="0" smtClean="0">
                <a:solidFill>
                  <a:srgbClr val="0033CC"/>
                </a:solidFill>
                <a:cs typeface="Arial" charset="0"/>
              </a:rPr>
              <a:t> </a:t>
            </a:r>
            <a:r>
              <a:rPr lang="es-ES" dirty="0" smtClean="0">
                <a:cs typeface="Arial" charset="0"/>
              </a:rPr>
              <a:t> </a:t>
            </a:r>
            <a:r>
              <a:rPr lang="es-ES" dirty="0" smtClean="0">
                <a:solidFill>
                  <a:srgbClr val="1FBF13"/>
                </a:solidFill>
                <a:latin typeface="Zapf Dingbats"/>
                <a:ea typeface="Zapf Dingbats"/>
                <a:cs typeface="Zapf Dingbats"/>
                <a:sym typeface="Zapf Dingbats"/>
              </a:rPr>
              <a:t>✔ </a:t>
            </a:r>
            <a:r>
              <a:rPr lang="es-ES" dirty="0" err="1" smtClean="0">
                <a:cs typeface="Arial" charset="0"/>
              </a:rPr>
              <a:t>Beyond</a:t>
            </a:r>
            <a:r>
              <a:rPr lang="es-ES" dirty="0" smtClean="0">
                <a:cs typeface="Arial" charset="0"/>
              </a:rPr>
              <a:t> NLO: </a:t>
            </a:r>
            <a:r>
              <a:rPr lang="es-ES" b="1" dirty="0" err="1" smtClean="0">
                <a:solidFill>
                  <a:srgbClr val="FF0000"/>
                </a:solidFill>
                <a:cs typeface="Arial" charset="0"/>
              </a:rPr>
              <a:t>dominant</a:t>
            </a:r>
            <a:r>
              <a:rPr lang="es-ES" b="1" dirty="0" smtClean="0">
                <a:solidFill>
                  <a:srgbClr val="FF0000"/>
                </a:solidFill>
                <a:cs typeface="Arial" charset="0"/>
              </a:rPr>
              <a:t> NNLO and NNNLO </a:t>
            </a:r>
            <a:r>
              <a:rPr lang="es-ES" b="1" dirty="0" err="1" smtClean="0">
                <a:solidFill>
                  <a:srgbClr val="FF0000"/>
                </a:solidFill>
                <a:cs typeface="Arial" charset="0"/>
              </a:rPr>
              <a:t>terms</a:t>
            </a:r>
            <a:r>
              <a:rPr lang="es-ES" b="1" dirty="0" smtClean="0">
                <a:solidFill>
                  <a:srgbClr val="FF0000"/>
                </a:solidFill>
                <a:cs typeface="Arial" charset="0"/>
              </a:rPr>
              <a:t> </a:t>
            </a:r>
            <a:r>
              <a:rPr lang="es-ES" dirty="0" err="1" smtClean="0">
                <a:cs typeface="Arial" charset="0"/>
              </a:rPr>
              <a:t>computed</a:t>
            </a:r>
            <a:r>
              <a:rPr lang="es-ES" dirty="0" smtClean="0">
                <a:cs typeface="Arial" charset="0"/>
              </a:rPr>
              <a:t> </a:t>
            </a:r>
            <a:r>
              <a:rPr lang="es-ES" dirty="0" err="1" smtClean="0">
                <a:cs typeface="Arial" charset="0"/>
              </a:rPr>
              <a:t>within</a:t>
            </a:r>
            <a:r>
              <a:rPr lang="es-ES" dirty="0" smtClean="0">
                <a:cs typeface="Arial" charset="0"/>
              </a:rPr>
              <a:t> </a:t>
            </a:r>
            <a:r>
              <a:rPr lang="es-ES" dirty="0" err="1" smtClean="0">
                <a:cs typeface="Arial" charset="0"/>
              </a:rPr>
              <a:t>the</a:t>
            </a:r>
            <a:r>
              <a:rPr lang="es-ES" dirty="0" smtClean="0">
                <a:cs typeface="Arial" charset="0"/>
              </a:rPr>
              <a:t>            </a:t>
            </a:r>
          </a:p>
          <a:p>
            <a:pPr eaLnBrk="1" hangingPunct="1">
              <a:lnSpc>
                <a:spcPct val="120000"/>
              </a:lnSpc>
              <a:buClr>
                <a:srgbClr val="FF0000"/>
              </a:buClr>
            </a:pPr>
            <a:r>
              <a:rPr lang="es-ES" dirty="0" smtClean="0">
                <a:cs typeface="Arial" charset="0"/>
              </a:rPr>
              <a:t>   </a:t>
            </a:r>
            <a:r>
              <a:rPr lang="es-ES" b="1" dirty="0" err="1" smtClean="0">
                <a:solidFill>
                  <a:srgbClr val="080DCE"/>
                </a:solidFill>
                <a:cs typeface="Arial" charset="0"/>
              </a:rPr>
              <a:t>phase</a:t>
            </a:r>
            <a:r>
              <a:rPr lang="es-ES" b="1" dirty="0" smtClean="0">
                <a:solidFill>
                  <a:srgbClr val="080DCE"/>
                </a:solidFill>
                <a:cs typeface="Arial" charset="0"/>
              </a:rPr>
              <a:t> </a:t>
            </a:r>
            <a:r>
              <a:rPr lang="es-ES" b="1" dirty="0" err="1" smtClean="0">
                <a:solidFill>
                  <a:srgbClr val="080DCE"/>
                </a:solidFill>
                <a:cs typeface="Arial" charset="0"/>
              </a:rPr>
              <a:t>space</a:t>
            </a:r>
            <a:r>
              <a:rPr lang="es-ES" b="1" dirty="0" smtClean="0">
                <a:solidFill>
                  <a:srgbClr val="080DCE"/>
                </a:solidFill>
                <a:cs typeface="Arial" charset="0"/>
              </a:rPr>
              <a:t> </a:t>
            </a:r>
            <a:r>
              <a:rPr lang="es-ES" b="1" dirty="0" err="1" smtClean="0">
                <a:solidFill>
                  <a:srgbClr val="080DCE"/>
                </a:solidFill>
                <a:cs typeface="Arial" charset="0"/>
              </a:rPr>
              <a:t>matching</a:t>
            </a:r>
            <a:r>
              <a:rPr lang="es-ES" b="1" dirty="0" smtClean="0">
                <a:solidFill>
                  <a:srgbClr val="080DCE"/>
                </a:solidFill>
                <a:cs typeface="Arial" charset="0"/>
              </a:rPr>
              <a:t> </a:t>
            </a:r>
            <a:r>
              <a:rPr lang="es-ES" b="1" dirty="0" err="1" smtClean="0">
                <a:solidFill>
                  <a:srgbClr val="080DCE"/>
                </a:solidFill>
                <a:cs typeface="Arial" charset="0"/>
              </a:rPr>
              <a:t>approach</a:t>
            </a:r>
            <a:r>
              <a:rPr lang="es-ES" b="1" dirty="0" smtClean="0">
                <a:solidFill>
                  <a:srgbClr val="080DCE"/>
                </a:solidFill>
                <a:cs typeface="Arial" charset="0"/>
              </a:rPr>
              <a:t> </a:t>
            </a:r>
            <a:r>
              <a:rPr lang="es-ES" dirty="0" err="1" smtClean="0">
                <a:cs typeface="Arial" charset="0"/>
              </a:rPr>
              <a:t>wit</a:t>
            </a:r>
            <a:r>
              <a:rPr lang="es-ES" dirty="0" err="1">
                <a:cs typeface="Arial" charset="0"/>
              </a:rPr>
              <a:t>h</a:t>
            </a:r>
            <a:r>
              <a:rPr lang="es-ES" dirty="0" smtClean="0">
                <a:cs typeface="Arial" charset="0"/>
              </a:rPr>
              <a:t> </a:t>
            </a:r>
            <a:r>
              <a:rPr lang="es-ES" dirty="0">
                <a:solidFill>
                  <a:srgbClr val="FF0000"/>
                </a:solidFill>
                <a:cs typeface="Arial" charset="0"/>
              </a:rPr>
              <a:t>top </a:t>
            </a:r>
            <a:r>
              <a:rPr lang="es-ES" dirty="0" err="1">
                <a:solidFill>
                  <a:srgbClr val="FF0000"/>
                </a:solidFill>
                <a:cs typeface="Arial" charset="0"/>
              </a:rPr>
              <a:t>invariant-mass</a:t>
            </a:r>
            <a:r>
              <a:rPr lang="es-ES" dirty="0">
                <a:solidFill>
                  <a:srgbClr val="FF0000"/>
                </a:solidFill>
                <a:cs typeface="Arial" charset="0"/>
              </a:rPr>
              <a:t> </a:t>
            </a:r>
            <a:r>
              <a:rPr lang="es-ES" dirty="0" err="1" smtClean="0">
                <a:solidFill>
                  <a:srgbClr val="FF0000"/>
                </a:solidFill>
                <a:cs typeface="Arial" charset="0"/>
              </a:rPr>
              <a:t>cuts</a:t>
            </a:r>
            <a:r>
              <a:rPr lang="es-ES" dirty="0" smtClean="0">
                <a:solidFill>
                  <a:srgbClr val="FF0000"/>
                </a:solidFill>
                <a:cs typeface="Arial" charset="0"/>
              </a:rPr>
              <a:t>:</a:t>
            </a:r>
            <a:endParaRPr lang="es-ES" dirty="0">
              <a:solidFill>
                <a:srgbClr val="FF0000"/>
              </a:solidFill>
              <a:cs typeface="Arial" charset="0"/>
            </a:endParaRPr>
          </a:p>
        </p:txBody>
      </p:sp>
      <p:sp>
        <p:nvSpPr>
          <p:cNvPr id="21" name="Text Box 17"/>
          <p:cNvSpPr txBox="1">
            <a:spLocks noChangeArrowheads="1"/>
          </p:cNvSpPr>
          <p:nvPr/>
        </p:nvSpPr>
        <p:spPr bwMode="auto">
          <a:xfrm>
            <a:off x="6553200" y="1337846"/>
            <a:ext cx="2590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sz="1600" b="1" dirty="0" smtClean="0">
                <a:solidFill>
                  <a:srgbClr val="1FBF13"/>
                </a:solidFill>
                <a:latin typeface="+mn-lt"/>
              </a:rPr>
              <a:t>Hoang, </a:t>
            </a:r>
            <a:r>
              <a:rPr lang="es-ES" sz="1600" b="1" dirty="0" err="1" smtClean="0">
                <a:solidFill>
                  <a:srgbClr val="1FBF13"/>
                </a:solidFill>
                <a:latin typeface="+mn-lt"/>
              </a:rPr>
              <a:t>Reisser</a:t>
            </a:r>
            <a:r>
              <a:rPr lang="es-ES" sz="1600" b="1" dirty="0" smtClean="0">
                <a:solidFill>
                  <a:srgbClr val="1FBF13"/>
                </a:solidFill>
                <a:latin typeface="+mn-lt"/>
              </a:rPr>
              <a:t>, RF (2010)</a:t>
            </a:r>
          </a:p>
        </p:txBody>
      </p:sp>
      <p:pic>
        <p:nvPicPr>
          <p:cNvPr id="4" name="Picture 3" descr="txp_fig.bmp"/>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bwMode="auto">
          <a:xfrm>
            <a:off x="7010400" y="1014790"/>
            <a:ext cx="1764631" cy="381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8"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1600200"/>
            <a:ext cx="4210042" cy="2880000"/>
          </a:xfrm>
          <a:prstGeom prst="rect">
            <a:avLst/>
          </a:prstGeom>
        </p:spPr>
      </p:pic>
      <p:pic>
        <p:nvPicPr>
          <p:cNvPr id="29" name="Grafik 39" descr="txp_fi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5029200" y="2306172"/>
            <a:ext cx="3311149" cy="165622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2" name="Text Box 46"/>
          <p:cNvSpPr txBox="1">
            <a:spLocks noChangeArrowheads="1"/>
          </p:cNvSpPr>
          <p:nvPr/>
        </p:nvSpPr>
        <p:spPr bwMode="auto">
          <a:xfrm>
            <a:off x="457200" y="4519990"/>
            <a:ext cx="55118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dirty="0" smtClean="0">
                <a:latin typeface="Zapf Dingbats"/>
                <a:ea typeface="Zapf Dingbats"/>
                <a:cs typeface="Zapf Dingbats"/>
                <a:sym typeface="Zapf Dingbats"/>
              </a:rPr>
              <a:t>8</a:t>
            </a:r>
            <a:r>
              <a:rPr lang="es-ES" sz="2000" dirty="0" smtClean="0">
                <a:latin typeface="Zapf Dingbats"/>
                <a:ea typeface="Zapf Dingbats"/>
                <a:cs typeface="Zapf Dingbats"/>
                <a:sym typeface="Zapf Dingbats"/>
              </a:rPr>
              <a:t>  </a:t>
            </a:r>
            <a:r>
              <a:rPr lang="es-ES" dirty="0" smtClean="0">
                <a:cs typeface="Arial" charset="0"/>
                <a:sym typeface="Zapf Dingbats"/>
              </a:rPr>
              <a:t>full set of NNLO non-</a:t>
            </a:r>
            <a:r>
              <a:rPr lang="es-ES" dirty="0" err="1" smtClean="0">
                <a:cs typeface="Arial" charset="0"/>
                <a:sym typeface="Zapf Dingbats"/>
              </a:rPr>
              <a:t>resonant</a:t>
            </a:r>
            <a:r>
              <a:rPr lang="es-ES" dirty="0" smtClean="0">
                <a:cs typeface="Arial" charset="0"/>
                <a:sym typeface="Zapf Dingbats"/>
              </a:rPr>
              <a:t> </a:t>
            </a:r>
            <a:r>
              <a:rPr lang="es-ES" dirty="0" err="1" smtClean="0">
                <a:cs typeface="Arial" charset="0"/>
                <a:sym typeface="Zapf Dingbats"/>
              </a:rPr>
              <a:t>corrections</a:t>
            </a:r>
            <a:r>
              <a:rPr lang="es-ES" dirty="0" smtClean="0">
                <a:cs typeface="Arial" charset="0"/>
                <a:sym typeface="Zapf Dingbats"/>
              </a:rPr>
              <a:t> </a:t>
            </a:r>
          </a:p>
          <a:p>
            <a:pPr eaLnBrk="1" hangingPunct="1">
              <a:buClr>
                <a:srgbClr val="FF0000"/>
              </a:buClr>
            </a:pPr>
            <a:r>
              <a:rPr lang="es-ES" dirty="0" err="1" smtClean="0">
                <a:cs typeface="Arial" charset="0"/>
                <a:sym typeface="Zapf Dingbats"/>
              </a:rPr>
              <a:t>for</a:t>
            </a:r>
            <a:r>
              <a:rPr lang="es-ES" dirty="0" smtClean="0">
                <a:cs typeface="Arial" charset="0"/>
                <a:sym typeface="Zapf Dingbats"/>
              </a:rPr>
              <a:t> </a:t>
            </a:r>
            <a:r>
              <a:rPr lang="es-ES" dirty="0" err="1" smtClean="0">
                <a:cs typeface="Arial" charset="0"/>
                <a:sym typeface="Zapf Dingbats"/>
              </a:rPr>
              <a:t>the</a:t>
            </a:r>
            <a:r>
              <a:rPr lang="es-ES" dirty="0" smtClean="0">
                <a:cs typeface="Arial" charset="0"/>
                <a:sym typeface="Zapf Dingbats"/>
              </a:rPr>
              <a:t> total </a:t>
            </a:r>
            <a:r>
              <a:rPr lang="es-ES" dirty="0" err="1" smtClean="0">
                <a:cs typeface="Arial" charset="0"/>
                <a:sym typeface="Zapf Dingbats"/>
              </a:rPr>
              <a:t>cross</a:t>
            </a:r>
            <a:r>
              <a:rPr lang="es-ES" dirty="0" smtClean="0">
                <a:cs typeface="Arial" charset="0"/>
                <a:sym typeface="Zapf Dingbats"/>
              </a:rPr>
              <a:t> </a:t>
            </a:r>
            <a:r>
              <a:rPr lang="es-ES" dirty="0" err="1" smtClean="0">
                <a:cs typeface="Arial" charset="0"/>
                <a:sym typeface="Zapf Dingbats"/>
              </a:rPr>
              <a:t>section</a:t>
            </a:r>
            <a:r>
              <a:rPr lang="es-ES" b="1" dirty="0">
                <a:solidFill>
                  <a:srgbClr val="FF0000"/>
                </a:solidFill>
                <a:cs typeface="Arial" charset="0"/>
                <a:sym typeface="Zapf Dingbats"/>
              </a:rPr>
              <a:t> </a:t>
            </a:r>
            <a:r>
              <a:rPr lang="es-ES" b="1" dirty="0" smtClean="0">
                <a:solidFill>
                  <a:srgbClr val="FF0000"/>
                </a:solidFill>
                <a:cs typeface="Arial" charset="0"/>
                <a:sym typeface="Zapf Dingbats"/>
              </a:rPr>
              <a:t> </a:t>
            </a:r>
            <a:r>
              <a:rPr lang="es-ES" b="1" dirty="0" err="1" smtClean="0">
                <a:solidFill>
                  <a:srgbClr val="FF0000"/>
                </a:solidFill>
                <a:cs typeface="Arial" charset="0"/>
                <a:sym typeface="Zapf Dingbats"/>
              </a:rPr>
              <a:t>currently</a:t>
            </a:r>
            <a:r>
              <a:rPr lang="es-ES" b="1" dirty="0" smtClean="0">
                <a:solidFill>
                  <a:srgbClr val="FF0000"/>
                </a:solidFill>
                <a:cs typeface="Arial" charset="0"/>
                <a:sym typeface="Zapf Dingbats"/>
              </a:rPr>
              <a:t> </a:t>
            </a:r>
            <a:r>
              <a:rPr lang="es-ES" b="1" dirty="0" err="1" smtClean="0">
                <a:solidFill>
                  <a:srgbClr val="FF0000"/>
                </a:solidFill>
                <a:cs typeface="Arial" charset="0"/>
                <a:sym typeface="Zapf Dingbats"/>
              </a:rPr>
              <a:t>unknown</a:t>
            </a:r>
            <a:endParaRPr lang="es-ES" dirty="0" smtClean="0">
              <a:solidFill>
                <a:srgbClr val="000000"/>
              </a:solidFill>
              <a:cs typeface="Arial" charset="0"/>
            </a:endParaRPr>
          </a:p>
        </p:txBody>
      </p:sp>
      <p:pic>
        <p:nvPicPr>
          <p:cNvPr id="33" name="Grafik 19" descr="txp_fig"/>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3124200" y="1752600"/>
            <a:ext cx="1421059" cy="180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Picture 5"/>
          <p:cNvPicPr>
            <a:picLocks noChangeAspect="1"/>
          </p:cNvPicPr>
          <p:nvPr/>
        </p:nvPicPr>
        <p:blipFill>
          <a:blip r:embed="rId10"/>
          <a:stretch>
            <a:fillRect/>
          </a:stretch>
        </p:blipFill>
        <p:spPr>
          <a:xfrm>
            <a:off x="5486400" y="4364244"/>
            <a:ext cx="2514600" cy="969756"/>
          </a:xfrm>
          <a:prstGeom prst="rect">
            <a:avLst/>
          </a:prstGeom>
        </p:spPr>
      </p:pic>
      <p:pic>
        <p:nvPicPr>
          <p:cNvPr id="7" name="Picture 6"/>
          <p:cNvPicPr>
            <a:picLocks noChangeAspect="1"/>
          </p:cNvPicPr>
          <p:nvPr/>
        </p:nvPicPr>
        <p:blipFill>
          <a:blip r:embed="rId11"/>
          <a:stretch>
            <a:fillRect/>
          </a:stretch>
        </p:blipFill>
        <p:spPr>
          <a:xfrm>
            <a:off x="7998781" y="4572000"/>
            <a:ext cx="840419" cy="609600"/>
          </a:xfrm>
          <a:prstGeom prst="rect">
            <a:avLst/>
          </a:prstGeom>
        </p:spPr>
      </p:pic>
      <p:sp>
        <p:nvSpPr>
          <p:cNvPr id="34" name="Text Box 46"/>
          <p:cNvSpPr txBox="1">
            <a:spLocks noChangeArrowheads="1"/>
          </p:cNvSpPr>
          <p:nvPr/>
        </p:nvSpPr>
        <p:spPr bwMode="auto">
          <a:xfrm>
            <a:off x="584200" y="5257800"/>
            <a:ext cx="650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1600" dirty="0">
                <a:solidFill>
                  <a:srgbClr val="0033CC"/>
                </a:solidFill>
                <a:cs typeface="Arial" charset="0"/>
              </a:rPr>
              <a:t> </a:t>
            </a:r>
            <a:r>
              <a:rPr lang="es-ES" sz="1600" dirty="0" smtClean="0">
                <a:solidFill>
                  <a:srgbClr val="0033CC"/>
                </a:solidFill>
                <a:cs typeface="Arial" charset="0"/>
              </a:rPr>
              <a:t> </a:t>
            </a:r>
            <a:r>
              <a:rPr lang="es-ES" sz="1600" dirty="0" smtClean="0">
                <a:cs typeface="Arial" charset="0"/>
              </a:rPr>
              <a:t> </a:t>
            </a:r>
            <a:r>
              <a:rPr lang="es-ES" sz="1600" dirty="0" smtClean="0">
                <a:solidFill>
                  <a:srgbClr val="1FBF13"/>
                </a:solidFill>
                <a:latin typeface="Zapf Dingbats"/>
                <a:ea typeface="Zapf Dingbats"/>
                <a:cs typeface="Zapf Dingbats"/>
                <a:sym typeface="Zapf Dingbats"/>
              </a:rPr>
              <a:t>✔ </a:t>
            </a:r>
            <a:r>
              <a:rPr lang="es-ES" sz="1600" b="1" dirty="0" err="1" smtClean="0">
                <a:solidFill>
                  <a:srgbClr val="0000FF"/>
                </a:solidFill>
                <a:cs typeface="Arial" charset="0"/>
                <a:sym typeface="Zapf Dingbats"/>
              </a:rPr>
              <a:t>Extraction</a:t>
            </a:r>
            <a:r>
              <a:rPr lang="es-ES" sz="1600" b="1" dirty="0" smtClean="0">
                <a:solidFill>
                  <a:srgbClr val="0000FF"/>
                </a:solidFill>
                <a:cs typeface="Arial" charset="0"/>
                <a:sym typeface="Zapf Dingbats"/>
              </a:rPr>
              <a:t> of NNLO </a:t>
            </a:r>
            <a:r>
              <a:rPr lang="es-ES" sz="1600" b="1" dirty="0" err="1" smtClean="0">
                <a:solidFill>
                  <a:srgbClr val="0000FF"/>
                </a:solidFill>
                <a:cs typeface="Arial" charset="0"/>
                <a:sym typeface="Zapf Dingbats"/>
              </a:rPr>
              <a:t>end-point</a:t>
            </a:r>
            <a:r>
              <a:rPr lang="es-ES" sz="1600" b="1" dirty="0" smtClean="0">
                <a:solidFill>
                  <a:srgbClr val="0000FF"/>
                </a:solidFill>
                <a:cs typeface="Arial" charset="0"/>
                <a:sym typeface="Zapf Dingbats"/>
              </a:rPr>
              <a:t> </a:t>
            </a:r>
            <a:r>
              <a:rPr lang="es-ES" sz="1600" b="1" dirty="0" err="1" smtClean="0">
                <a:solidFill>
                  <a:srgbClr val="0000FF"/>
                </a:solidFill>
                <a:cs typeface="Arial" charset="0"/>
                <a:sym typeface="Zapf Dingbats"/>
              </a:rPr>
              <a:t>divergences</a:t>
            </a:r>
            <a:r>
              <a:rPr lang="es-ES" sz="1600" b="1" dirty="0" smtClean="0">
                <a:solidFill>
                  <a:srgbClr val="0000FF"/>
                </a:solidFill>
                <a:cs typeface="Arial" charset="0"/>
                <a:sym typeface="Zapf Dingbats"/>
              </a:rPr>
              <a:t> </a:t>
            </a:r>
            <a:r>
              <a:rPr lang="es-ES" sz="1600" dirty="0" err="1" smtClean="0">
                <a:cs typeface="Arial" charset="0"/>
                <a:sym typeface="Zapf Dingbats"/>
              </a:rPr>
              <a:t>almost</a:t>
            </a:r>
            <a:r>
              <a:rPr lang="es-ES" sz="1600" dirty="0" smtClean="0">
                <a:cs typeface="Arial" charset="0"/>
                <a:sym typeface="Zapf Dingbats"/>
              </a:rPr>
              <a:t> complete</a:t>
            </a:r>
            <a:endParaRPr lang="es-ES" sz="1600" dirty="0" smtClean="0">
              <a:cs typeface="Arial" charset="0"/>
            </a:endParaRPr>
          </a:p>
        </p:txBody>
      </p:sp>
      <p:sp>
        <p:nvSpPr>
          <p:cNvPr id="36" name="Text Box 46"/>
          <p:cNvSpPr txBox="1">
            <a:spLocks noChangeArrowheads="1"/>
          </p:cNvSpPr>
          <p:nvPr/>
        </p:nvSpPr>
        <p:spPr bwMode="auto">
          <a:xfrm>
            <a:off x="560010" y="5574695"/>
            <a:ext cx="8559800" cy="65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dirty="0">
                <a:solidFill>
                  <a:srgbClr val="0033CC"/>
                </a:solidFill>
                <a:cs typeface="Arial" charset="0"/>
              </a:rPr>
              <a:t> </a:t>
            </a:r>
            <a:r>
              <a:rPr lang="es-ES" dirty="0" smtClean="0">
                <a:solidFill>
                  <a:srgbClr val="0033CC"/>
                </a:solidFill>
                <a:cs typeface="Arial" charset="0"/>
              </a:rPr>
              <a:t> </a:t>
            </a:r>
            <a:r>
              <a:rPr lang="es-ES" dirty="0" smtClean="0">
                <a:cs typeface="Arial" charset="0"/>
              </a:rPr>
              <a:t> </a:t>
            </a:r>
            <a:r>
              <a:rPr lang="es-ES" dirty="0" smtClean="0">
                <a:solidFill>
                  <a:srgbClr val="1FBF13"/>
                </a:solidFill>
                <a:latin typeface="Zapf Dingbats"/>
                <a:ea typeface="Zapf Dingbats"/>
                <a:cs typeface="Zapf Dingbats"/>
                <a:sym typeface="Zapf Dingbats"/>
              </a:rPr>
              <a:t>8 </a:t>
            </a:r>
            <a:r>
              <a:rPr lang="es-ES" sz="1600" b="1" dirty="0" err="1" smtClean="0">
                <a:solidFill>
                  <a:srgbClr val="0000FF"/>
                </a:solidFill>
                <a:cs typeface="Arial" charset="0"/>
                <a:sym typeface="Zapf Dingbats"/>
              </a:rPr>
              <a:t>Finite</a:t>
            </a:r>
            <a:r>
              <a:rPr lang="es-ES" sz="1600" b="1" dirty="0" smtClean="0">
                <a:solidFill>
                  <a:srgbClr val="0000FF"/>
                </a:solidFill>
                <a:cs typeface="Arial" charset="0"/>
                <a:sym typeface="Zapf Dingbats"/>
              </a:rPr>
              <a:t> </a:t>
            </a:r>
            <a:r>
              <a:rPr lang="es-ES" sz="1600" b="1" dirty="0" err="1" smtClean="0">
                <a:solidFill>
                  <a:srgbClr val="0000FF"/>
                </a:solidFill>
                <a:cs typeface="Arial" charset="0"/>
                <a:sym typeface="Zapf Dingbats"/>
              </a:rPr>
              <a:t>parts</a:t>
            </a:r>
            <a:r>
              <a:rPr lang="es-ES" sz="1600" b="1" dirty="0" smtClean="0">
                <a:solidFill>
                  <a:srgbClr val="0000FF"/>
                </a:solidFill>
                <a:cs typeface="Arial" charset="0"/>
                <a:sym typeface="Zapf Dingbats"/>
              </a:rPr>
              <a:t>: </a:t>
            </a:r>
            <a:r>
              <a:rPr lang="es-ES" sz="1600" dirty="0" err="1" smtClean="0">
                <a:cs typeface="Arial" charset="0"/>
                <a:sym typeface="Zapf Dingbats"/>
              </a:rPr>
              <a:t>overlapping</a:t>
            </a:r>
            <a:r>
              <a:rPr lang="es-ES" sz="1600" dirty="0" smtClean="0">
                <a:cs typeface="Arial" charset="0"/>
                <a:sym typeface="Zapf Dingbats"/>
              </a:rPr>
              <a:t> of </a:t>
            </a:r>
            <a:r>
              <a:rPr lang="es-ES" sz="1600" dirty="0" err="1" smtClean="0">
                <a:solidFill>
                  <a:srgbClr val="FF0000"/>
                </a:solidFill>
                <a:cs typeface="Arial" charset="0"/>
                <a:sym typeface="Zapf Dingbats"/>
              </a:rPr>
              <a:t>end-point</a:t>
            </a:r>
            <a:r>
              <a:rPr lang="es-ES" sz="1600" dirty="0" smtClean="0">
                <a:solidFill>
                  <a:srgbClr val="FF0000"/>
                </a:solidFill>
                <a:cs typeface="Arial" charset="0"/>
                <a:sym typeface="Zapf Dingbats"/>
              </a:rPr>
              <a:t> and IR </a:t>
            </a:r>
            <a:r>
              <a:rPr lang="es-ES" sz="1600" dirty="0" err="1" smtClean="0">
                <a:solidFill>
                  <a:srgbClr val="FF0000"/>
                </a:solidFill>
                <a:cs typeface="Arial" charset="0"/>
                <a:sym typeface="Zapf Dingbats"/>
              </a:rPr>
              <a:t>singularities</a:t>
            </a:r>
            <a:r>
              <a:rPr lang="es-ES" sz="1600" dirty="0" smtClean="0">
                <a:cs typeface="Arial" charset="0"/>
                <a:sym typeface="Zapf Dingbats"/>
              </a:rPr>
              <a:t> </a:t>
            </a:r>
            <a:r>
              <a:rPr lang="es-ES" sz="1600" dirty="0" err="1" smtClean="0">
                <a:cs typeface="Arial" charset="0"/>
                <a:sym typeface="Zapf Dingbats"/>
              </a:rPr>
              <a:t>calls</a:t>
            </a:r>
            <a:r>
              <a:rPr lang="es-ES" sz="1600" dirty="0" smtClean="0">
                <a:cs typeface="Arial" charset="0"/>
                <a:sym typeface="Zapf Dingbats"/>
              </a:rPr>
              <a:t> </a:t>
            </a:r>
            <a:r>
              <a:rPr lang="es-ES" sz="1600" dirty="0" err="1" smtClean="0">
                <a:cs typeface="Arial" charset="0"/>
                <a:sym typeface="Zapf Dingbats"/>
              </a:rPr>
              <a:t>for</a:t>
            </a:r>
            <a:r>
              <a:rPr lang="es-ES" sz="1600" dirty="0" smtClean="0">
                <a:cs typeface="Arial" charset="0"/>
                <a:sym typeface="Zapf Dingbats"/>
              </a:rPr>
              <a:t> a </a:t>
            </a:r>
            <a:r>
              <a:rPr lang="es-ES" sz="1600" dirty="0" err="1" smtClean="0">
                <a:cs typeface="Arial" charset="0"/>
                <a:sym typeface="Zapf Dingbats"/>
              </a:rPr>
              <a:t>modified</a:t>
            </a:r>
            <a:r>
              <a:rPr lang="es-ES" sz="1600" dirty="0" smtClean="0">
                <a:cs typeface="Arial" charset="0"/>
                <a:sym typeface="Zapf Dingbats"/>
              </a:rPr>
              <a:t>    </a:t>
            </a:r>
          </a:p>
          <a:p>
            <a:pPr eaLnBrk="1" hangingPunct="1">
              <a:lnSpc>
                <a:spcPct val="120000"/>
              </a:lnSpc>
              <a:buClr>
                <a:srgbClr val="FF0000"/>
              </a:buClr>
            </a:pPr>
            <a:r>
              <a:rPr lang="es-ES" sz="1600" dirty="0" smtClean="0">
                <a:cs typeface="Arial" charset="0"/>
                <a:sym typeface="Zapf Dingbats"/>
              </a:rPr>
              <a:t>       </a:t>
            </a:r>
            <a:r>
              <a:rPr lang="es-ES" sz="1600" dirty="0" err="1" smtClean="0">
                <a:cs typeface="Arial" charset="0"/>
                <a:sym typeface="Zapf Dingbats"/>
              </a:rPr>
              <a:t>subtraction</a:t>
            </a:r>
            <a:r>
              <a:rPr lang="es-ES" sz="1600" dirty="0" smtClean="0">
                <a:cs typeface="Arial" charset="0"/>
                <a:sym typeface="Zapf Dingbats"/>
              </a:rPr>
              <a:t> </a:t>
            </a:r>
            <a:r>
              <a:rPr lang="es-ES" sz="1600" dirty="0" err="1" smtClean="0">
                <a:cs typeface="Arial" charset="0"/>
                <a:sym typeface="Zapf Dingbats"/>
              </a:rPr>
              <a:t>method</a:t>
            </a:r>
            <a:r>
              <a:rPr lang="es-ES" sz="1600" dirty="0" smtClean="0">
                <a:cs typeface="Arial" charset="0"/>
                <a:sym typeface="Zapf Dingbats"/>
              </a:rPr>
              <a:t> </a:t>
            </a:r>
            <a:r>
              <a:rPr lang="es-ES" sz="1600" dirty="0" smtClean="0">
                <a:solidFill>
                  <a:srgbClr val="1FBF13"/>
                </a:solidFill>
                <a:cs typeface="Arial" charset="0"/>
                <a:sym typeface="Zapf Dingbats"/>
              </a:rPr>
              <a:t>(</a:t>
            </a:r>
            <a:r>
              <a:rPr lang="es-ES" sz="1600" dirty="0" err="1" smtClean="0">
                <a:solidFill>
                  <a:srgbClr val="1FBF13"/>
                </a:solidFill>
                <a:cs typeface="Arial" charset="0"/>
                <a:sym typeface="Zapf Dingbats"/>
              </a:rPr>
              <a:t>work</a:t>
            </a:r>
            <a:r>
              <a:rPr lang="es-ES" sz="1600" dirty="0" smtClean="0">
                <a:solidFill>
                  <a:srgbClr val="1FBF13"/>
                </a:solidFill>
                <a:cs typeface="Arial" charset="0"/>
                <a:sym typeface="Zapf Dingbats"/>
              </a:rPr>
              <a:t> in </a:t>
            </a:r>
            <a:r>
              <a:rPr lang="es-ES" sz="1600" dirty="0" err="1" smtClean="0">
                <a:solidFill>
                  <a:srgbClr val="1FBF13"/>
                </a:solidFill>
                <a:cs typeface="Arial" charset="0"/>
                <a:sym typeface="Zapf Dingbats"/>
              </a:rPr>
              <a:t>progress</a:t>
            </a:r>
            <a:r>
              <a:rPr lang="es-ES" sz="1600" dirty="0" smtClean="0">
                <a:solidFill>
                  <a:srgbClr val="1FBF13"/>
                </a:solidFill>
                <a:cs typeface="Arial" charset="0"/>
                <a:sym typeface="Zapf Dingbats"/>
              </a:rPr>
              <a:t>...)</a:t>
            </a:r>
            <a:r>
              <a:rPr lang="es-ES" sz="1600" dirty="0" smtClean="0">
                <a:cs typeface="Arial" charset="0"/>
                <a:sym typeface="Zapf Dingbats"/>
              </a:rPr>
              <a:t> </a:t>
            </a:r>
            <a:endParaRPr lang="es-ES" sz="1600" dirty="0" smtClean="0">
              <a:cs typeface="Arial" charset="0"/>
            </a:endParaRPr>
          </a:p>
        </p:txBody>
      </p:sp>
      <p:sp>
        <p:nvSpPr>
          <p:cNvPr id="38" name="Text Box 17"/>
          <p:cNvSpPr txBox="1">
            <a:spLocks noChangeArrowheads="1"/>
          </p:cNvSpPr>
          <p:nvPr/>
        </p:nvSpPr>
        <p:spPr bwMode="auto">
          <a:xfrm>
            <a:off x="6769705" y="5321905"/>
            <a:ext cx="1905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ES" sz="1600" b="1" dirty="0" smtClean="0">
                <a:solidFill>
                  <a:srgbClr val="1FBF13"/>
                </a:solidFill>
                <a:latin typeface="+mn-lt"/>
              </a:rPr>
              <a:t>(</a:t>
            </a:r>
            <a:r>
              <a:rPr lang="es-ES" sz="1600" b="1" dirty="0" err="1" smtClean="0">
                <a:solidFill>
                  <a:srgbClr val="1FBF13"/>
                </a:solidFill>
                <a:latin typeface="+mn-lt"/>
              </a:rPr>
              <a:t>Jantzen</a:t>
            </a:r>
            <a:r>
              <a:rPr lang="es-ES" sz="1600" b="1" dirty="0" smtClean="0">
                <a:solidFill>
                  <a:srgbClr val="1FBF13"/>
                </a:solidFill>
                <a:latin typeface="+mn-lt"/>
              </a:rPr>
              <a:t>, RF)</a:t>
            </a:r>
          </a:p>
        </p:txBody>
      </p:sp>
    </p:spTree>
    <p:extLst>
      <p:ext uri="{BB962C8B-B14F-4D97-AF65-F5344CB8AC3E}">
        <p14:creationId xmlns:p14="http://schemas.microsoft.com/office/powerpoint/2010/main" val="3483576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0" y="0"/>
            <a:ext cx="9144000" cy="523220"/>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a:t> </a:t>
            </a:r>
            <a:r>
              <a:rPr lang="es-ES" sz="2400"/>
              <a:t> </a:t>
            </a:r>
            <a:r>
              <a:rPr lang="es-ES" sz="2800">
                <a:solidFill>
                  <a:schemeClr val="bg1"/>
                </a:solidFill>
                <a:cs typeface="Calibri" pitchFamily="34" charset="0"/>
              </a:rPr>
              <a:t>T</a:t>
            </a:r>
            <a:r>
              <a:rPr lang="es-ES" sz="2800" smtClean="0">
                <a:solidFill>
                  <a:schemeClr val="bg1"/>
                </a:solidFill>
                <a:cs typeface="Calibri" pitchFamily="34" charset="0"/>
              </a:rPr>
              <a:t>op</a:t>
            </a:r>
            <a:r>
              <a:rPr lang="es-ES" sz="2800" dirty="0" smtClean="0">
                <a:solidFill>
                  <a:schemeClr val="bg1"/>
                </a:solidFill>
                <a:cs typeface="Calibri" pitchFamily="34" charset="0"/>
              </a:rPr>
              <a:t>-</a:t>
            </a:r>
            <a:r>
              <a:rPr lang="es-ES" sz="2800" dirty="0" err="1" smtClean="0">
                <a:solidFill>
                  <a:schemeClr val="bg1"/>
                </a:solidFill>
                <a:cs typeface="Calibri" pitchFamily="34" charset="0"/>
              </a:rPr>
              <a:t>pair</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production</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cross</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section</a:t>
            </a:r>
            <a:endParaRPr lang="es-ES" sz="3200" dirty="0">
              <a:cs typeface="Calibri" pitchFamily="34" charset="0"/>
            </a:endParaRPr>
          </a:p>
        </p:txBody>
      </p:sp>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14</a:t>
            </a:fld>
            <a:r>
              <a:rPr lang="es-ES" dirty="0" smtClean="0"/>
              <a:t>/15</a:t>
            </a:r>
          </a:p>
        </p:txBody>
      </p:sp>
      <p:pic>
        <p:nvPicPr>
          <p:cNvPr id="16" name="Grafi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1143000"/>
            <a:ext cx="6870378" cy="4572000"/>
          </a:xfrm>
          <a:prstGeom prst="rect">
            <a:avLst/>
          </a:prstGeom>
        </p:spPr>
      </p:pic>
      <p:pic>
        <p:nvPicPr>
          <p:cNvPr id="17" name="Grafik 1028" descr="txp_fig"/>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5334000" y="2874607"/>
            <a:ext cx="3352800" cy="162119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8" name="Grafik 19" descr="txp_fi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1017341" y="1420200"/>
            <a:ext cx="1421059" cy="180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Picture 6" descr="txp_fig.bmp"/>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990600" y="1752600"/>
            <a:ext cx="1764631" cy="381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0472858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6"/>
          <p:cNvSpPr txBox="1">
            <a:spLocks noChangeArrowheads="1"/>
          </p:cNvSpPr>
          <p:nvPr/>
        </p:nvSpPr>
        <p:spPr bwMode="auto">
          <a:xfrm>
            <a:off x="304800" y="666690"/>
            <a:ext cx="873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2000" b="1" u="sng" dirty="0" err="1" smtClean="0">
                <a:solidFill>
                  <a:srgbClr val="080DCE"/>
                </a:solidFill>
                <a:cs typeface="Arial" charset="0"/>
              </a:rPr>
              <a:t>Resonant</a:t>
            </a:r>
            <a:r>
              <a:rPr lang="es-ES" sz="2000" b="1" u="sng" dirty="0" smtClean="0">
                <a:solidFill>
                  <a:srgbClr val="080DCE"/>
                </a:solidFill>
                <a:cs typeface="Arial" charset="0"/>
              </a:rPr>
              <a:t> </a:t>
            </a:r>
            <a:r>
              <a:rPr lang="es-ES" sz="2000" b="1" u="sng" dirty="0" err="1" smtClean="0">
                <a:solidFill>
                  <a:srgbClr val="080DCE"/>
                </a:solidFill>
                <a:cs typeface="Arial" charset="0"/>
              </a:rPr>
              <a:t>corrections</a:t>
            </a:r>
            <a:r>
              <a:rPr lang="es-ES" sz="2000" b="1" dirty="0" smtClean="0">
                <a:solidFill>
                  <a:srgbClr val="080DCE"/>
                </a:solidFill>
                <a:cs typeface="Arial" charset="0"/>
              </a:rPr>
              <a:t> </a:t>
            </a:r>
            <a:r>
              <a:rPr lang="es-ES" sz="1600" dirty="0" smtClean="0">
                <a:cs typeface="Arial" charset="0"/>
              </a:rPr>
              <a:t>(top and </a:t>
            </a:r>
            <a:r>
              <a:rPr lang="es-ES" sz="1600" dirty="0" err="1" smtClean="0">
                <a:cs typeface="Arial" charset="0"/>
              </a:rPr>
              <a:t>antitop</a:t>
            </a:r>
            <a:r>
              <a:rPr lang="es-ES" sz="1600" dirty="0" smtClean="0">
                <a:cs typeface="Arial" charset="0"/>
              </a:rPr>
              <a:t> </a:t>
            </a:r>
            <a:r>
              <a:rPr lang="es-ES" sz="1600" dirty="0" err="1" smtClean="0">
                <a:cs typeface="Arial" charset="0"/>
              </a:rPr>
              <a:t>close</a:t>
            </a:r>
            <a:r>
              <a:rPr lang="es-ES" sz="1600" dirty="0" smtClean="0">
                <a:cs typeface="Arial" charset="0"/>
              </a:rPr>
              <a:t> </a:t>
            </a:r>
            <a:r>
              <a:rPr lang="es-ES" sz="1600" dirty="0" err="1" smtClean="0">
                <a:cs typeface="Arial" charset="0"/>
              </a:rPr>
              <a:t>to</a:t>
            </a:r>
            <a:r>
              <a:rPr lang="es-ES" sz="1600" dirty="0" smtClean="0">
                <a:cs typeface="Arial" charset="0"/>
              </a:rPr>
              <a:t> </a:t>
            </a:r>
            <a:r>
              <a:rPr lang="es-ES" sz="1600" dirty="0" err="1" smtClean="0">
                <a:cs typeface="Arial" charset="0"/>
              </a:rPr>
              <a:t>mass</a:t>
            </a:r>
            <a:r>
              <a:rPr lang="es-ES" sz="1600" dirty="0">
                <a:cs typeface="Arial" charset="0"/>
              </a:rPr>
              <a:t> </a:t>
            </a:r>
            <a:r>
              <a:rPr lang="es-ES" sz="1600" dirty="0" err="1" smtClean="0">
                <a:cs typeface="Arial" charset="0"/>
              </a:rPr>
              <a:t>shell</a:t>
            </a:r>
            <a:r>
              <a:rPr lang="es-ES" sz="1600" dirty="0" smtClean="0">
                <a:cs typeface="Arial" charset="0"/>
              </a:rPr>
              <a:t>)</a:t>
            </a:r>
            <a:endParaRPr lang="es-ES" sz="1600" dirty="0">
              <a:cs typeface="Arial" charset="0"/>
            </a:endParaRPr>
          </a:p>
        </p:txBody>
      </p:sp>
      <p:sp>
        <p:nvSpPr>
          <p:cNvPr id="7" name="Text Box 46"/>
          <p:cNvSpPr txBox="1">
            <a:spLocks noChangeArrowheads="1"/>
          </p:cNvSpPr>
          <p:nvPr/>
        </p:nvSpPr>
        <p:spPr bwMode="auto">
          <a:xfrm>
            <a:off x="330200" y="3723005"/>
            <a:ext cx="858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2000" b="1" u="sng" dirty="0" smtClean="0">
                <a:solidFill>
                  <a:srgbClr val="080DCE"/>
                </a:solidFill>
                <a:cs typeface="Arial" charset="0"/>
              </a:rPr>
              <a:t>Non-</a:t>
            </a:r>
            <a:r>
              <a:rPr lang="es-ES" sz="2000" b="1" u="sng" dirty="0" err="1" smtClean="0">
                <a:solidFill>
                  <a:srgbClr val="080DCE"/>
                </a:solidFill>
                <a:cs typeface="Arial" charset="0"/>
              </a:rPr>
              <a:t>resonant</a:t>
            </a:r>
            <a:r>
              <a:rPr lang="es-ES" sz="2000" b="1" u="sng" dirty="0" smtClean="0">
                <a:solidFill>
                  <a:srgbClr val="080DCE"/>
                </a:solidFill>
                <a:cs typeface="Arial" charset="0"/>
              </a:rPr>
              <a:t> </a:t>
            </a:r>
            <a:r>
              <a:rPr lang="es-ES" sz="2000" b="1" u="sng" dirty="0" err="1" smtClean="0">
                <a:solidFill>
                  <a:srgbClr val="080DCE"/>
                </a:solidFill>
                <a:cs typeface="Arial" charset="0"/>
              </a:rPr>
              <a:t>corrections</a:t>
            </a:r>
            <a:r>
              <a:rPr lang="es-ES" sz="2000" b="1" u="sng" dirty="0" smtClean="0">
                <a:solidFill>
                  <a:srgbClr val="080DCE"/>
                </a:solidFill>
                <a:cs typeface="Arial" charset="0"/>
              </a:rPr>
              <a:t> </a:t>
            </a:r>
            <a:r>
              <a:rPr lang="es-ES" sz="1600" dirty="0" smtClean="0">
                <a:solidFill>
                  <a:srgbClr val="000000"/>
                </a:solidFill>
                <a:cs typeface="Arial" charset="0"/>
              </a:rPr>
              <a:t>(</a:t>
            </a:r>
            <a:r>
              <a:rPr lang="es-ES" sz="1600" dirty="0" err="1" smtClean="0">
                <a:solidFill>
                  <a:srgbClr val="000000"/>
                </a:solidFill>
                <a:cs typeface="Arial" charset="0"/>
              </a:rPr>
              <a:t>bW</a:t>
            </a:r>
            <a:r>
              <a:rPr lang="es-ES" sz="1600" dirty="0" smtClean="0">
                <a:solidFill>
                  <a:srgbClr val="000000"/>
                </a:solidFill>
                <a:cs typeface="Arial" charset="0"/>
              </a:rPr>
              <a:t> </a:t>
            </a:r>
            <a:r>
              <a:rPr lang="es-ES" sz="1600" dirty="0" err="1" smtClean="0">
                <a:solidFill>
                  <a:srgbClr val="000000"/>
                </a:solidFill>
                <a:cs typeface="Arial" charset="0"/>
              </a:rPr>
              <a:t>pairs</a:t>
            </a:r>
            <a:r>
              <a:rPr lang="es-ES" sz="1600" dirty="0" smtClean="0">
                <a:solidFill>
                  <a:srgbClr val="000000"/>
                </a:solidFill>
                <a:cs typeface="Arial" charset="0"/>
              </a:rPr>
              <a:t> </a:t>
            </a:r>
            <a:r>
              <a:rPr lang="es-ES" sz="1600" dirty="0" err="1" smtClean="0">
                <a:solidFill>
                  <a:srgbClr val="000000"/>
                </a:solidFill>
                <a:cs typeface="Arial" charset="0"/>
              </a:rPr>
              <a:t>from</a:t>
            </a:r>
            <a:r>
              <a:rPr lang="es-ES" sz="1600" dirty="0" smtClean="0">
                <a:solidFill>
                  <a:srgbClr val="000000"/>
                </a:solidFill>
                <a:cs typeface="Arial" charset="0"/>
              </a:rPr>
              <a:t> virtual tops </a:t>
            </a:r>
            <a:r>
              <a:rPr lang="es-ES" sz="1600" dirty="0" err="1" smtClean="0">
                <a:solidFill>
                  <a:srgbClr val="000000"/>
                </a:solidFill>
                <a:cs typeface="Arial" charset="0"/>
              </a:rPr>
              <a:t>or</a:t>
            </a:r>
            <a:r>
              <a:rPr lang="es-ES" sz="1600" dirty="0" smtClean="0">
                <a:solidFill>
                  <a:srgbClr val="000000"/>
                </a:solidFill>
                <a:cs typeface="Arial" charset="0"/>
              </a:rPr>
              <a:t> </a:t>
            </a:r>
            <a:r>
              <a:rPr lang="es-ES" sz="1600" dirty="0" err="1" smtClean="0">
                <a:solidFill>
                  <a:srgbClr val="000000"/>
                </a:solidFill>
                <a:cs typeface="Arial" charset="0"/>
              </a:rPr>
              <a:t>with</a:t>
            </a:r>
            <a:r>
              <a:rPr lang="es-ES" sz="1600" dirty="0" smtClean="0">
                <a:solidFill>
                  <a:srgbClr val="000000"/>
                </a:solidFill>
                <a:cs typeface="Arial" charset="0"/>
              </a:rPr>
              <a:t> </a:t>
            </a:r>
            <a:r>
              <a:rPr lang="es-ES" sz="1600" dirty="0" err="1" smtClean="0">
                <a:solidFill>
                  <a:srgbClr val="000000"/>
                </a:solidFill>
                <a:cs typeface="Arial" charset="0"/>
              </a:rPr>
              <a:t>only</a:t>
            </a:r>
            <a:r>
              <a:rPr lang="es-ES" sz="1600" dirty="0" smtClean="0">
                <a:solidFill>
                  <a:srgbClr val="000000"/>
                </a:solidFill>
                <a:cs typeface="Arial" charset="0"/>
              </a:rPr>
              <a:t> </a:t>
            </a:r>
            <a:r>
              <a:rPr lang="es-ES" sz="1600" dirty="0" err="1" smtClean="0">
                <a:solidFill>
                  <a:srgbClr val="000000"/>
                </a:solidFill>
                <a:cs typeface="Arial" charset="0"/>
              </a:rPr>
              <a:t>one</a:t>
            </a:r>
            <a:r>
              <a:rPr lang="es-ES" sz="1600" dirty="0" smtClean="0">
                <a:solidFill>
                  <a:srgbClr val="000000"/>
                </a:solidFill>
                <a:cs typeface="Arial" charset="0"/>
              </a:rPr>
              <a:t> </a:t>
            </a:r>
            <a:r>
              <a:rPr lang="es-ES" sz="1600" dirty="0" err="1" smtClean="0">
                <a:solidFill>
                  <a:srgbClr val="000000"/>
                </a:solidFill>
                <a:cs typeface="Arial" charset="0"/>
              </a:rPr>
              <a:t>or</a:t>
            </a:r>
            <a:r>
              <a:rPr lang="es-ES" sz="1600" dirty="0" smtClean="0">
                <a:solidFill>
                  <a:srgbClr val="000000"/>
                </a:solidFill>
                <a:cs typeface="Arial" charset="0"/>
              </a:rPr>
              <a:t> no top)</a:t>
            </a:r>
            <a:endParaRPr lang="es-ES" sz="2000" dirty="0">
              <a:solidFill>
                <a:srgbClr val="000000"/>
              </a:solidFill>
              <a:cs typeface="Arial" charset="0"/>
            </a:endParaRPr>
          </a:p>
        </p:txBody>
      </p:sp>
      <p:sp>
        <p:nvSpPr>
          <p:cNvPr id="8" name="Text Box 46"/>
          <p:cNvSpPr txBox="1">
            <a:spLocks noChangeArrowheads="1"/>
          </p:cNvSpPr>
          <p:nvPr/>
        </p:nvSpPr>
        <p:spPr bwMode="auto">
          <a:xfrm>
            <a:off x="609600" y="1391678"/>
            <a:ext cx="8077200" cy="97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lnSpc>
                <a:spcPct val="120000"/>
              </a:lnSpc>
              <a:buClr>
                <a:srgbClr val="FF0000"/>
              </a:buClr>
              <a:buFont typeface="Zapf Dingbats" charset="0"/>
              <a:buChar char="✔"/>
            </a:pPr>
            <a:r>
              <a:rPr lang="es-ES" sz="1600" b="1" dirty="0" err="1" smtClean="0">
                <a:solidFill>
                  <a:srgbClr val="FF0000"/>
                </a:solidFill>
                <a:cs typeface="Arial" charset="0"/>
                <a:sym typeface="Zapf Dingbats"/>
              </a:rPr>
              <a:t>fixed-order</a:t>
            </a:r>
            <a:r>
              <a:rPr lang="es-ES" sz="1600" b="1" dirty="0" smtClean="0">
                <a:solidFill>
                  <a:srgbClr val="FF0000"/>
                </a:solidFill>
                <a:cs typeface="Arial" charset="0"/>
                <a:sym typeface="Zapf Dingbats"/>
              </a:rPr>
              <a:t> </a:t>
            </a:r>
            <a:r>
              <a:rPr lang="es-ES" sz="1600" b="1" dirty="0" err="1" smtClean="0">
                <a:solidFill>
                  <a:srgbClr val="FF0000"/>
                </a:solidFill>
                <a:cs typeface="Arial" charset="0"/>
                <a:sym typeface="Zapf Dingbats"/>
              </a:rPr>
              <a:t>approach</a:t>
            </a:r>
            <a:r>
              <a:rPr lang="es-ES" sz="1600" b="1" dirty="0" smtClean="0">
                <a:solidFill>
                  <a:srgbClr val="FF0000"/>
                </a:solidFill>
                <a:cs typeface="Arial" charset="0"/>
                <a:sym typeface="Zapf Dingbats"/>
              </a:rPr>
              <a:t>:</a:t>
            </a:r>
            <a:r>
              <a:rPr lang="es-ES" sz="1600" dirty="0" smtClean="0">
                <a:cs typeface="Arial" charset="0"/>
                <a:sym typeface="Zapf Dingbats"/>
              </a:rPr>
              <a:t> </a:t>
            </a:r>
            <a:r>
              <a:rPr lang="es-ES" sz="1600" dirty="0" err="1" smtClean="0">
                <a:cs typeface="Arial" charset="0"/>
                <a:sym typeface="Zapf Dingbats"/>
              </a:rPr>
              <a:t>all</a:t>
            </a:r>
            <a:r>
              <a:rPr lang="es-ES" sz="1600" dirty="0" smtClean="0">
                <a:cs typeface="Arial" charset="0"/>
                <a:sym typeface="Zapf Dingbats"/>
              </a:rPr>
              <a:t> </a:t>
            </a:r>
            <a:r>
              <a:rPr lang="es-ES" sz="1600" b="1" dirty="0" smtClean="0">
                <a:solidFill>
                  <a:srgbClr val="FF0000"/>
                </a:solidFill>
                <a:cs typeface="Arial" charset="0"/>
              </a:rPr>
              <a:t>N</a:t>
            </a:r>
            <a:r>
              <a:rPr lang="es-ES" sz="1600" b="1" baseline="30000" dirty="0" smtClean="0">
                <a:solidFill>
                  <a:srgbClr val="FF0000"/>
                </a:solidFill>
                <a:cs typeface="Arial" charset="0"/>
              </a:rPr>
              <a:t>3</a:t>
            </a:r>
            <a:r>
              <a:rPr lang="es-ES" sz="1600" b="1" dirty="0" smtClean="0">
                <a:solidFill>
                  <a:srgbClr val="FF0000"/>
                </a:solidFill>
                <a:cs typeface="Arial" charset="0"/>
              </a:rPr>
              <a:t>LO</a:t>
            </a:r>
            <a:r>
              <a:rPr lang="es-ES" sz="1600" dirty="0" smtClean="0">
                <a:cs typeface="Arial" charset="0"/>
              </a:rPr>
              <a:t> </a:t>
            </a:r>
            <a:r>
              <a:rPr lang="es-ES" sz="1600" dirty="0" err="1" smtClean="0">
                <a:cs typeface="Arial" charset="0"/>
              </a:rPr>
              <a:t>pieces</a:t>
            </a:r>
            <a:r>
              <a:rPr lang="es-ES" sz="1600" dirty="0" smtClean="0">
                <a:cs typeface="Arial" charset="0"/>
              </a:rPr>
              <a:t> </a:t>
            </a:r>
            <a:r>
              <a:rPr lang="es-ES" sz="1600" dirty="0" err="1" smtClean="0">
                <a:cs typeface="Arial" charset="0"/>
              </a:rPr>
              <a:t>known</a:t>
            </a:r>
            <a:r>
              <a:rPr lang="es-ES" sz="1600" dirty="0" smtClean="0">
                <a:cs typeface="Arial" charset="0"/>
              </a:rPr>
              <a:t> (</a:t>
            </a:r>
            <a:r>
              <a:rPr lang="es-ES" sz="1600" dirty="0" err="1" smtClean="0">
                <a:cs typeface="Arial" charset="0"/>
              </a:rPr>
              <a:t>compilation</a:t>
            </a:r>
            <a:r>
              <a:rPr lang="es-ES" sz="1600" dirty="0" smtClean="0">
                <a:cs typeface="Arial" charset="0"/>
              </a:rPr>
              <a:t> of </a:t>
            </a:r>
            <a:r>
              <a:rPr lang="es-ES" sz="1600" dirty="0" err="1" smtClean="0">
                <a:cs typeface="Arial" charset="0"/>
              </a:rPr>
              <a:t>all</a:t>
            </a:r>
            <a:r>
              <a:rPr lang="es-ES" sz="1600" dirty="0" smtClean="0">
                <a:cs typeface="Arial" charset="0"/>
              </a:rPr>
              <a:t> </a:t>
            </a:r>
            <a:r>
              <a:rPr lang="es-ES" sz="1600" dirty="0" err="1" smtClean="0">
                <a:cs typeface="Arial" charset="0"/>
              </a:rPr>
              <a:t>contributions</a:t>
            </a:r>
            <a:r>
              <a:rPr lang="es-ES" sz="1600" dirty="0" smtClean="0">
                <a:cs typeface="Arial" charset="0"/>
              </a:rPr>
              <a:t> </a:t>
            </a:r>
          </a:p>
          <a:p>
            <a:pPr eaLnBrk="1" hangingPunct="1">
              <a:lnSpc>
                <a:spcPct val="120000"/>
              </a:lnSpc>
              <a:buClr>
                <a:srgbClr val="FF0000"/>
              </a:buClr>
            </a:pPr>
            <a:r>
              <a:rPr lang="es-ES" sz="1600" dirty="0">
                <a:cs typeface="Arial" charset="0"/>
              </a:rPr>
              <a:t> </a:t>
            </a:r>
            <a:r>
              <a:rPr lang="es-ES" sz="1600" dirty="0" smtClean="0">
                <a:cs typeface="Arial" charset="0"/>
              </a:rPr>
              <a:t>    </a:t>
            </a:r>
            <a:r>
              <a:rPr lang="es-ES" sz="1600" dirty="0" err="1" smtClean="0">
                <a:cs typeface="Arial" charset="0"/>
              </a:rPr>
              <a:t>shall</a:t>
            </a:r>
            <a:r>
              <a:rPr lang="es-ES" sz="1600" dirty="0" smtClean="0">
                <a:cs typeface="Arial" charset="0"/>
              </a:rPr>
              <a:t> </a:t>
            </a:r>
            <a:r>
              <a:rPr lang="es-ES" sz="1600" dirty="0" err="1" smtClean="0">
                <a:cs typeface="Arial" charset="0"/>
              </a:rPr>
              <a:t>appear</a:t>
            </a:r>
            <a:r>
              <a:rPr lang="es-ES" sz="1600" dirty="0" smtClean="0">
                <a:cs typeface="Arial" charset="0"/>
              </a:rPr>
              <a:t> </a:t>
            </a:r>
            <a:r>
              <a:rPr lang="es-ES" sz="1600" dirty="0" err="1" smtClean="0">
                <a:cs typeface="Arial" charset="0"/>
              </a:rPr>
              <a:t>soon</a:t>
            </a:r>
            <a:r>
              <a:rPr lang="es-ES" sz="1600" dirty="0" smtClean="0">
                <a:cs typeface="Arial" charset="0"/>
              </a:rPr>
              <a:t>...) </a:t>
            </a:r>
            <a:endParaRPr lang="es-ES" sz="1600" dirty="0" smtClean="0">
              <a:solidFill>
                <a:srgbClr val="FF0000"/>
              </a:solidFill>
              <a:cs typeface="Arial" charset="0"/>
            </a:endParaRPr>
          </a:p>
          <a:p>
            <a:pPr marL="285750" indent="-285750" eaLnBrk="1" hangingPunct="1">
              <a:lnSpc>
                <a:spcPct val="120000"/>
              </a:lnSpc>
              <a:buClr>
                <a:srgbClr val="FF0000"/>
              </a:buClr>
              <a:buFont typeface="Zapf Dingbats" charset="0"/>
              <a:buChar char="✔"/>
            </a:pPr>
            <a:r>
              <a:rPr lang="es-ES" sz="1600" b="1" dirty="0" smtClean="0">
                <a:solidFill>
                  <a:srgbClr val="FF0000"/>
                </a:solidFill>
                <a:cs typeface="Arial" charset="0"/>
              </a:rPr>
              <a:t>RG </a:t>
            </a:r>
            <a:r>
              <a:rPr lang="es-ES" sz="1600" b="1" dirty="0" err="1" smtClean="0">
                <a:solidFill>
                  <a:srgbClr val="FF0000"/>
                </a:solidFill>
                <a:cs typeface="Arial" charset="0"/>
              </a:rPr>
              <a:t>improved</a:t>
            </a:r>
            <a:r>
              <a:rPr lang="es-ES" sz="1600" b="1" dirty="0" smtClean="0">
                <a:solidFill>
                  <a:srgbClr val="FF0000"/>
                </a:solidFill>
                <a:cs typeface="Arial" charset="0"/>
              </a:rPr>
              <a:t> </a:t>
            </a:r>
            <a:r>
              <a:rPr lang="es-ES" sz="1600" b="1" dirty="0" err="1" smtClean="0">
                <a:solidFill>
                  <a:srgbClr val="FF0000"/>
                </a:solidFill>
                <a:cs typeface="Arial" charset="0"/>
              </a:rPr>
              <a:t>calculation</a:t>
            </a:r>
            <a:r>
              <a:rPr lang="es-ES" sz="1600" b="1" dirty="0" smtClean="0">
                <a:solidFill>
                  <a:srgbClr val="FF0000"/>
                </a:solidFill>
                <a:cs typeface="Arial" charset="0"/>
              </a:rPr>
              <a:t>: NNLL </a:t>
            </a:r>
            <a:r>
              <a:rPr lang="es-ES" sz="1600" dirty="0" err="1" smtClean="0">
                <a:cs typeface="Arial" charset="0"/>
              </a:rPr>
              <a:t>almost</a:t>
            </a:r>
            <a:r>
              <a:rPr lang="es-ES" sz="1600" dirty="0" smtClean="0">
                <a:cs typeface="Arial" charset="0"/>
              </a:rPr>
              <a:t> complete (</a:t>
            </a:r>
            <a:r>
              <a:rPr lang="es-ES" sz="1600" dirty="0" err="1" smtClean="0">
                <a:cs typeface="Arial" charset="0"/>
              </a:rPr>
              <a:t>missing</a:t>
            </a:r>
            <a:r>
              <a:rPr lang="es-ES" sz="1600" dirty="0" smtClean="0">
                <a:cs typeface="Arial" charset="0"/>
              </a:rPr>
              <a:t> NNLL </a:t>
            </a:r>
            <a:r>
              <a:rPr lang="es-ES" sz="1600" dirty="0" err="1" smtClean="0">
                <a:cs typeface="Arial" charset="0"/>
              </a:rPr>
              <a:t>piece</a:t>
            </a:r>
            <a:r>
              <a:rPr lang="es-ES" sz="1600" dirty="0" smtClean="0">
                <a:cs typeface="Arial" charset="0"/>
              </a:rPr>
              <a:t> </a:t>
            </a:r>
            <a:r>
              <a:rPr lang="es-ES" sz="1600" dirty="0" err="1" smtClean="0">
                <a:cs typeface="Arial" charset="0"/>
              </a:rPr>
              <a:t>small</a:t>
            </a:r>
            <a:r>
              <a:rPr lang="es-ES" sz="1600" dirty="0" smtClean="0">
                <a:cs typeface="Arial" charset="0"/>
              </a:rPr>
              <a:t>)</a:t>
            </a:r>
          </a:p>
        </p:txBody>
      </p:sp>
      <p:sp>
        <p:nvSpPr>
          <p:cNvPr id="11" name="Text Box 46"/>
          <p:cNvSpPr txBox="1">
            <a:spLocks noChangeArrowheads="1"/>
          </p:cNvSpPr>
          <p:nvPr/>
        </p:nvSpPr>
        <p:spPr bwMode="auto">
          <a:xfrm>
            <a:off x="355600" y="1063079"/>
            <a:ext cx="833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dirty="0">
                <a:cs typeface="Arial" charset="0"/>
              </a:rPr>
              <a:t>●  </a:t>
            </a:r>
            <a:r>
              <a:rPr lang="es-ES" dirty="0" smtClean="0">
                <a:cs typeface="Arial" charset="0"/>
              </a:rPr>
              <a:t>QCD </a:t>
            </a:r>
            <a:r>
              <a:rPr lang="es-ES" dirty="0" err="1" smtClean="0">
                <a:cs typeface="Arial" charset="0"/>
              </a:rPr>
              <a:t>contributions</a:t>
            </a:r>
            <a:r>
              <a:rPr lang="es-ES" dirty="0">
                <a:cs typeface="Arial" charset="0"/>
              </a:rPr>
              <a:t>:</a:t>
            </a:r>
          </a:p>
        </p:txBody>
      </p:sp>
      <p:sp>
        <p:nvSpPr>
          <p:cNvPr id="12" name="Text Box 46"/>
          <p:cNvSpPr txBox="1">
            <a:spLocks noChangeArrowheads="1"/>
          </p:cNvSpPr>
          <p:nvPr/>
        </p:nvSpPr>
        <p:spPr bwMode="auto">
          <a:xfrm>
            <a:off x="330698" y="2343090"/>
            <a:ext cx="833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dirty="0">
                <a:cs typeface="Arial" charset="0"/>
              </a:rPr>
              <a:t>●  </a:t>
            </a:r>
            <a:r>
              <a:rPr lang="es-ES" dirty="0" err="1" smtClean="0">
                <a:cs typeface="Arial" charset="0"/>
              </a:rPr>
              <a:t>Electroweak</a:t>
            </a:r>
            <a:r>
              <a:rPr lang="es-ES" dirty="0" smtClean="0">
                <a:cs typeface="Arial" charset="0"/>
              </a:rPr>
              <a:t> </a:t>
            </a:r>
            <a:r>
              <a:rPr lang="es-ES" dirty="0" err="1" smtClean="0">
                <a:cs typeface="Arial" charset="0"/>
              </a:rPr>
              <a:t>contributions</a:t>
            </a:r>
            <a:r>
              <a:rPr lang="es-ES" dirty="0" smtClean="0">
                <a:cs typeface="Arial" charset="0"/>
              </a:rPr>
              <a:t> </a:t>
            </a:r>
            <a:r>
              <a:rPr lang="es-ES" dirty="0" err="1" smtClean="0">
                <a:cs typeface="Arial" charset="0"/>
              </a:rPr>
              <a:t>known</a:t>
            </a:r>
            <a:r>
              <a:rPr lang="es-ES" dirty="0" smtClean="0">
                <a:cs typeface="Arial" charset="0"/>
              </a:rPr>
              <a:t> </a:t>
            </a:r>
            <a:r>
              <a:rPr lang="es-ES" dirty="0" err="1" smtClean="0">
                <a:cs typeface="Arial" charset="0"/>
              </a:rPr>
              <a:t>to</a:t>
            </a:r>
            <a:r>
              <a:rPr lang="es-ES" dirty="0" smtClean="0">
                <a:cs typeface="Arial" charset="0"/>
              </a:rPr>
              <a:t> </a:t>
            </a:r>
            <a:r>
              <a:rPr lang="es-ES" b="1" dirty="0" smtClean="0">
                <a:solidFill>
                  <a:srgbClr val="FF0000"/>
                </a:solidFill>
                <a:cs typeface="Arial" charset="0"/>
              </a:rPr>
              <a:t>NNLL </a:t>
            </a:r>
            <a:r>
              <a:rPr lang="es-ES" dirty="0" err="1" smtClean="0">
                <a:solidFill>
                  <a:srgbClr val="000000"/>
                </a:solidFill>
                <a:cs typeface="Arial" charset="0"/>
              </a:rPr>
              <a:t>accuracy</a:t>
            </a:r>
            <a:endParaRPr lang="es-ES" dirty="0">
              <a:cs typeface="Arial" charset="0"/>
            </a:endParaRPr>
          </a:p>
        </p:txBody>
      </p:sp>
      <p:sp>
        <p:nvSpPr>
          <p:cNvPr id="14" name="Text Box 46"/>
          <p:cNvSpPr txBox="1">
            <a:spLocks noChangeArrowheads="1"/>
          </p:cNvSpPr>
          <p:nvPr/>
        </p:nvSpPr>
        <p:spPr bwMode="auto">
          <a:xfrm>
            <a:off x="152400" y="4123115"/>
            <a:ext cx="855980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buClr>
                <a:srgbClr val="FF0000"/>
              </a:buClr>
            </a:pPr>
            <a:r>
              <a:rPr lang="es-ES" dirty="0">
                <a:solidFill>
                  <a:srgbClr val="0033CC"/>
                </a:solidFill>
                <a:cs typeface="Arial" charset="0"/>
              </a:rPr>
              <a:t> </a:t>
            </a:r>
            <a:r>
              <a:rPr lang="es-ES" dirty="0" smtClean="0">
                <a:solidFill>
                  <a:srgbClr val="0033CC"/>
                </a:solidFill>
                <a:cs typeface="Arial" charset="0"/>
              </a:rPr>
              <a:t> </a:t>
            </a:r>
            <a:r>
              <a:rPr lang="es-ES" dirty="0" smtClean="0">
                <a:cs typeface="Arial" charset="0"/>
              </a:rPr>
              <a:t> </a:t>
            </a:r>
            <a:r>
              <a:rPr lang="es-ES" dirty="0" smtClean="0">
                <a:solidFill>
                  <a:srgbClr val="1FBF13"/>
                </a:solidFill>
                <a:latin typeface="Zapf Dingbats"/>
                <a:ea typeface="Zapf Dingbats"/>
                <a:cs typeface="Zapf Dingbats"/>
                <a:sym typeface="Zapf Dingbats"/>
              </a:rPr>
              <a:t>✔ </a:t>
            </a:r>
            <a:r>
              <a:rPr lang="es-ES" b="1" dirty="0" err="1" smtClean="0">
                <a:solidFill>
                  <a:srgbClr val="FF0000"/>
                </a:solidFill>
                <a:cs typeface="Arial" charset="0"/>
                <a:sym typeface="Zapf Dingbats"/>
              </a:rPr>
              <a:t>computed</a:t>
            </a:r>
            <a:r>
              <a:rPr lang="es-ES" b="1" dirty="0" smtClean="0">
                <a:solidFill>
                  <a:srgbClr val="FF0000"/>
                </a:solidFill>
                <a:cs typeface="Arial" charset="0"/>
                <a:sym typeface="Zapf Dingbats"/>
              </a:rPr>
              <a:t> at </a:t>
            </a:r>
            <a:r>
              <a:rPr lang="es-ES" b="1" dirty="0" smtClean="0">
                <a:solidFill>
                  <a:srgbClr val="FF0000"/>
                </a:solidFill>
                <a:cs typeface="Arial" charset="0"/>
              </a:rPr>
              <a:t>NLO</a:t>
            </a:r>
            <a:r>
              <a:rPr lang="es-ES" b="1" dirty="0" smtClean="0">
                <a:solidFill>
                  <a:srgbClr val="000000"/>
                </a:solidFill>
                <a:cs typeface="Arial" charset="0"/>
              </a:rPr>
              <a:t> </a:t>
            </a:r>
            <a:r>
              <a:rPr lang="es-ES" dirty="0" err="1" smtClean="0">
                <a:solidFill>
                  <a:srgbClr val="000000"/>
                </a:solidFill>
                <a:cs typeface="Arial" charset="0"/>
              </a:rPr>
              <a:t>for</a:t>
            </a:r>
            <a:r>
              <a:rPr lang="es-ES" dirty="0" smtClean="0">
                <a:solidFill>
                  <a:srgbClr val="000000"/>
                </a:solidFill>
                <a:cs typeface="Arial" charset="0"/>
              </a:rPr>
              <a:t> </a:t>
            </a:r>
            <a:r>
              <a:rPr lang="es-ES" dirty="0" err="1" smtClean="0">
                <a:solidFill>
                  <a:srgbClr val="000000"/>
                </a:solidFill>
                <a:cs typeface="Arial" charset="0"/>
              </a:rPr>
              <a:t>the</a:t>
            </a:r>
            <a:r>
              <a:rPr lang="es-ES" dirty="0" smtClean="0">
                <a:solidFill>
                  <a:srgbClr val="000000"/>
                </a:solidFill>
                <a:cs typeface="Arial" charset="0"/>
              </a:rPr>
              <a:t> total </a:t>
            </a:r>
            <a:r>
              <a:rPr lang="es-ES" dirty="0" err="1" smtClean="0">
                <a:solidFill>
                  <a:srgbClr val="000000"/>
                </a:solidFill>
                <a:cs typeface="Arial" charset="0"/>
              </a:rPr>
              <a:t>cross</a:t>
            </a:r>
            <a:r>
              <a:rPr lang="es-ES" dirty="0" smtClean="0">
                <a:solidFill>
                  <a:srgbClr val="000000"/>
                </a:solidFill>
                <a:cs typeface="Arial" charset="0"/>
              </a:rPr>
              <a:t> </a:t>
            </a:r>
            <a:r>
              <a:rPr lang="es-ES" dirty="0" err="1" smtClean="0">
                <a:solidFill>
                  <a:srgbClr val="000000"/>
                </a:solidFill>
                <a:cs typeface="Arial" charset="0"/>
              </a:rPr>
              <a:t>section</a:t>
            </a:r>
            <a:r>
              <a:rPr lang="es-ES" dirty="0" smtClean="0">
                <a:solidFill>
                  <a:srgbClr val="000000"/>
                </a:solidFill>
                <a:cs typeface="Arial" charset="0"/>
              </a:rPr>
              <a:t> and </a:t>
            </a:r>
            <a:r>
              <a:rPr lang="es-ES" dirty="0" err="1" smtClean="0">
                <a:solidFill>
                  <a:srgbClr val="000000"/>
                </a:solidFill>
                <a:cs typeface="Arial" charset="0"/>
              </a:rPr>
              <a:t>with</a:t>
            </a:r>
            <a:r>
              <a:rPr lang="es-ES" dirty="0">
                <a:solidFill>
                  <a:srgbClr val="000000"/>
                </a:solidFill>
                <a:cs typeface="Arial" charset="0"/>
              </a:rPr>
              <a:t> </a:t>
            </a:r>
            <a:r>
              <a:rPr lang="es-ES" dirty="0" smtClean="0">
                <a:solidFill>
                  <a:srgbClr val="FF0000"/>
                </a:solidFill>
                <a:cs typeface="Arial" charset="0"/>
              </a:rPr>
              <a:t>top </a:t>
            </a:r>
            <a:r>
              <a:rPr lang="es-ES" dirty="0" err="1" smtClean="0">
                <a:solidFill>
                  <a:srgbClr val="FF0000"/>
                </a:solidFill>
                <a:cs typeface="Arial" charset="0"/>
              </a:rPr>
              <a:t>invariant-mass</a:t>
            </a:r>
            <a:r>
              <a:rPr lang="es-ES" dirty="0" smtClean="0">
                <a:solidFill>
                  <a:srgbClr val="FF0000"/>
                </a:solidFill>
                <a:cs typeface="Arial" charset="0"/>
              </a:rPr>
              <a:t> cuts</a:t>
            </a:r>
          </a:p>
        </p:txBody>
      </p:sp>
      <p:sp>
        <p:nvSpPr>
          <p:cNvPr id="29" name="Text Box 46"/>
          <p:cNvSpPr txBox="1">
            <a:spLocks noChangeArrowheads="1"/>
          </p:cNvSpPr>
          <p:nvPr/>
        </p:nvSpPr>
        <p:spPr bwMode="auto">
          <a:xfrm>
            <a:off x="152400" y="4528305"/>
            <a:ext cx="8559800" cy="69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buClr>
                <a:srgbClr val="FF0000"/>
              </a:buClr>
            </a:pPr>
            <a:r>
              <a:rPr lang="es-ES" dirty="0">
                <a:solidFill>
                  <a:srgbClr val="0033CC"/>
                </a:solidFill>
                <a:cs typeface="Arial" charset="0"/>
              </a:rPr>
              <a:t> </a:t>
            </a:r>
            <a:r>
              <a:rPr lang="es-ES" dirty="0" smtClean="0">
                <a:solidFill>
                  <a:srgbClr val="0033CC"/>
                </a:solidFill>
                <a:cs typeface="Arial" charset="0"/>
              </a:rPr>
              <a:t> </a:t>
            </a:r>
            <a:r>
              <a:rPr lang="es-ES" dirty="0" smtClean="0">
                <a:cs typeface="Arial" charset="0"/>
              </a:rPr>
              <a:t> </a:t>
            </a:r>
            <a:r>
              <a:rPr lang="es-ES" dirty="0" smtClean="0">
                <a:solidFill>
                  <a:srgbClr val="1FBF13"/>
                </a:solidFill>
                <a:latin typeface="Zapf Dingbats"/>
                <a:ea typeface="Zapf Dingbats"/>
                <a:cs typeface="Zapf Dingbats"/>
                <a:sym typeface="Zapf Dingbats"/>
              </a:rPr>
              <a:t>✔ </a:t>
            </a:r>
            <a:r>
              <a:rPr lang="es-ES" dirty="0" err="1" smtClean="0">
                <a:cs typeface="Arial" charset="0"/>
              </a:rPr>
              <a:t>Beyond</a:t>
            </a:r>
            <a:r>
              <a:rPr lang="es-ES" dirty="0" smtClean="0">
                <a:cs typeface="Arial" charset="0"/>
              </a:rPr>
              <a:t>: </a:t>
            </a:r>
            <a:r>
              <a:rPr lang="es-ES" b="1" dirty="0" err="1" smtClean="0">
                <a:solidFill>
                  <a:srgbClr val="FF0000"/>
                </a:solidFill>
                <a:cs typeface="Arial" charset="0"/>
              </a:rPr>
              <a:t>dominant</a:t>
            </a:r>
            <a:r>
              <a:rPr lang="es-ES" b="1" dirty="0" smtClean="0">
                <a:solidFill>
                  <a:srgbClr val="FF0000"/>
                </a:solidFill>
                <a:cs typeface="Arial" charset="0"/>
              </a:rPr>
              <a:t> NNLO and NNNLO </a:t>
            </a:r>
            <a:r>
              <a:rPr lang="es-ES" b="1" dirty="0" err="1" smtClean="0">
                <a:solidFill>
                  <a:srgbClr val="FF0000"/>
                </a:solidFill>
                <a:cs typeface="Arial" charset="0"/>
              </a:rPr>
              <a:t>terms</a:t>
            </a:r>
            <a:r>
              <a:rPr lang="es-ES" b="1" dirty="0" smtClean="0">
                <a:solidFill>
                  <a:srgbClr val="FF0000"/>
                </a:solidFill>
                <a:cs typeface="Arial" charset="0"/>
              </a:rPr>
              <a:t> </a:t>
            </a:r>
            <a:r>
              <a:rPr lang="es-ES" b="1" dirty="0" err="1" smtClean="0">
                <a:solidFill>
                  <a:srgbClr val="FF0000"/>
                </a:solidFill>
                <a:cs typeface="Arial" charset="0"/>
              </a:rPr>
              <a:t>known</a:t>
            </a:r>
            <a:r>
              <a:rPr lang="es-ES" b="1" dirty="0" smtClean="0">
                <a:solidFill>
                  <a:srgbClr val="FF0000"/>
                </a:solidFill>
                <a:cs typeface="Arial" charset="0"/>
              </a:rPr>
              <a:t> </a:t>
            </a:r>
            <a:r>
              <a:rPr lang="es-ES" b="1" dirty="0" err="1" smtClean="0">
                <a:solidFill>
                  <a:srgbClr val="FF0000"/>
                </a:solidFill>
                <a:cs typeface="Arial" charset="0"/>
              </a:rPr>
              <a:t>only</a:t>
            </a:r>
            <a:r>
              <a:rPr lang="es-ES" b="1" dirty="0" smtClean="0">
                <a:solidFill>
                  <a:srgbClr val="FF0000"/>
                </a:solidFill>
                <a:cs typeface="Arial" charset="0"/>
              </a:rPr>
              <a:t> </a:t>
            </a:r>
            <a:r>
              <a:rPr lang="es-ES" dirty="0" err="1" smtClean="0">
                <a:solidFill>
                  <a:srgbClr val="FF0000"/>
                </a:solidFill>
                <a:cs typeface="Arial" charset="0"/>
              </a:rPr>
              <a:t>when</a:t>
            </a:r>
            <a:r>
              <a:rPr lang="es-ES" dirty="0" smtClean="0">
                <a:solidFill>
                  <a:srgbClr val="FF0000"/>
                </a:solidFill>
                <a:cs typeface="Arial" charset="0"/>
              </a:rPr>
              <a:t> top </a:t>
            </a:r>
            <a:r>
              <a:rPr lang="es-ES" dirty="0" err="1" smtClean="0">
                <a:solidFill>
                  <a:srgbClr val="FF0000"/>
                </a:solidFill>
                <a:cs typeface="Arial" charset="0"/>
              </a:rPr>
              <a:t>invariant</a:t>
            </a:r>
            <a:endParaRPr lang="es-ES" dirty="0" smtClean="0">
              <a:solidFill>
                <a:srgbClr val="FF0000"/>
              </a:solidFill>
              <a:cs typeface="Arial" charset="0"/>
            </a:endParaRPr>
          </a:p>
          <a:p>
            <a:pPr eaLnBrk="1" hangingPunct="1">
              <a:lnSpc>
                <a:spcPct val="110000"/>
              </a:lnSpc>
              <a:buClr>
                <a:srgbClr val="FF0000"/>
              </a:buClr>
            </a:pPr>
            <a:r>
              <a:rPr lang="es-ES" dirty="0" smtClean="0">
                <a:solidFill>
                  <a:srgbClr val="FF0000"/>
                </a:solidFill>
                <a:cs typeface="Arial" charset="0"/>
              </a:rPr>
              <a:t>       </a:t>
            </a:r>
            <a:r>
              <a:rPr lang="es-ES" dirty="0" err="1" smtClean="0">
                <a:solidFill>
                  <a:srgbClr val="FF0000"/>
                </a:solidFill>
                <a:cs typeface="Arial" charset="0"/>
              </a:rPr>
              <a:t>mass</a:t>
            </a:r>
            <a:r>
              <a:rPr lang="es-ES" dirty="0" smtClean="0">
                <a:solidFill>
                  <a:srgbClr val="FF0000"/>
                </a:solidFill>
                <a:cs typeface="Arial" charset="0"/>
              </a:rPr>
              <a:t> are </a:t>
            </a:r>
            <a:r>
              <a:rPr lang="es-ES" dirty="0" err="1" smtClean="0">
                <a:solidFill>
                  <a:srgbClr val="FF0000"/>
                </a:solidFill>
                <a:cs typeface="Arial" charset="0"/>
              </a:rPr>
              <a:t>included</a:t>
            </a:r>
            <a:endParaRPr lang="es-ES" dirty="0" smtClean="0">
              <a:solidFill>
                <a:srgbClr val="080DCE"/>
              </a:solidFill>
              <a:cs typeface="Arial" charset="0"/>
            </a:endParaRPr>
          </a:p>
        </p:txBody>
      </p:sp>
      <p:sp>
        <p:nvSpPr>
          <p:cNvPr id="37" name="Text Box 46"/>
          <p:cNvSpPr txBox="1">
            <a:spLocks noChangeArrowheads="1"/>
          </p:cNvSpPr>
          <p:nvPr/>
        </p:nvSpPr>
        <p:spPr bwMode="auto">
          <a:xfrm>
            <a:off x="368549" y="5189915"/>
            <a:ext cx="855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dirty="0" smtClean="0">
                <a:solidFill>
                  <a:srgbClr val="1FBF13"/>
                </a:solidFill>
                <a:latin typeface="Zapf Dingbats"/>
                <a:ea typeface="Zapf Dingbats"/>
                <a:cs typeface="Zapf Dingbats"/>
                <a:sym typeface="Zapf Dingbats"/>
              </a:rPr>
              <a:t>8 </a:t>
            </a:r>
            <a:r>
              <a:rPr lang="es-ES" b="1" dirty="0" smtClean="0">
                <a:solidFill>
                  <a:srgbClr val="1FBF13"/>
                </a:solidFill>
                <a:cs typeface="Arial" charset="0"/>
                <a:sym typeface="Zapf Dingbats"/>
              </a:rPr>
              <a:t>In </a:t>
            </a:r>
            <a:r>
              <a:rPr lang="es-ES" b="1" dirty="0" err="1" smtClean="0">
                <a:solidFill>
                  <a:srgbClr val="1FBF13"/>
                </a:solidFill>
                <a:cs typeface="Arial" charset="0"/>
                <a:sym typeface="Zapf Dingbats"/>
              </a:rPr>
              <a:t>progress</a:t>
            </a:r>
            <a:r>
              <a:rPr lang="es-ES" b="1" dirty="0" smtClean="0">
                <a:solidFill>
                  <a:srgbClr val="1FBF13"/>
                </a:solidFill>
                <a:cs typeface="Arial" charset="0"/>
                <a:sym typeface="Zapf Dingbats"/>
              </a:rPr>
              <a:t>: </a:t>
            </a:r>
            <a:r>
              <a:rPr lang="es-ES" dirty="0" err="1" smtClean="0">
                <a:cs typeface="Arial" charset="0"/>
                <a:sym typeface="Zapf Dingbats"/>
              </a:rPr>
              <a:t>finite</a:t>
            </a:r>
            <a:r>
              <a:rPr lang="es-ES" dirty="0">
                <a:cs typeface="Arial" charset="0"/>
                <a:sym typeface="Zapf Dingbats"/>
              </a:rPr>
              <a:t> </a:t>
            </a:r>
            <a:r>
              <a:rPr lang="es-ES" dirty="0" err="1" smtClean="0">
                <a:cs typeface="Arial" charset="0"/>
                <a:sym typeface="Zapf Dingbats"/>
              </a:rPr>
              <a:t>parts</a:t>
            </a:r>
            <a:r>
              <a:rPr lang="es-ES" dirty="0" smtClean="0">
                <a:cs typeface="Arial" charset="0"/>
                <a:sym typeface="Zapf Dingbats"/>
              </a:rPr>
              <a:t> at NNLO,</a:t>
            </a:r>
            <a:r>
              <a:rPr lang="es-ES" dirty="0">
                <a:cs typeface="Arial" charset="0"/>
                <a:sym typeface="Zapf Dingbats"/>
              </a:rPr>
              <a:t> </a:t>
            </a:r>
            <a:r>
              <a:rPr lang="es-ES" dirty="0" err="1" smtClean="0">
                <a:cs typeface="Arial" charset="0"/>
                <a:sym typeface="Zapf Dingbats"/>
              </a:rPr>
              <a:t>we</a:t>
            </a:r>
            <a:r>
              <a:rPr lang="es-ES" dirty="0" smtClean="0">
                <a:cs typeface="Arial" charset="0"/>
                <a:sym typeface="Zapf Dingbats"/>
              </a:rPr>
              <a:t> </a:t>
            </a:r>
            <a:r>
              <a:rPr lang="es-ES" dirty="0" err="1" smtClean="0">
                <a:cs typeface="Arial" charset="0"/>
                <a:sym typeface="Zapf Dingbats"/>
              </a:rPr>
              <a:t>expect</a:t>
            </a:r>
            <a:r>
              <a:rPr lang="es-ES" dirty="0" smtClean="0">
                <a:cs typeface="Arial" charset="0"/>
                <a:sym typeface="Zapf Dingbats"/>
              </a:rPr>
              <a:t> </a:t>
            </a:r>
            <a:r>
              <a:rPr lang="es-ES" dirty="0" err="1" smtClean="0">
                <a:cs typeface="Arial" charset="0"/>
                <a:sym typeface="Zapf Dingbats"/>
              </a:rPr>
              <a:t>the</a:t>
            </a:r>
            <a:r>
              <a:rPr lang="es-ES" dirty="0" smtClean="0">
                <a:cs typeface="Arial" charset="0"/>
                <a:sym typeface="Zapf Dingbats"/>
              </a:rPr>
              <a:t> </a:t>
            </a:r>
            <a:r>
              <a:rPr lang="es-ES" dirty="0" err="1" smtClean="0">
                <a:cs typeface="Arial" charset="0"/>
                <a:sym typeface="Zapf Dingbats"/>
              </a:rPr>
              <a:t>size</a:t>
            </a:r>
            <a:r>
              <a:rPr lang="es-ES" dirty="0" smtClean="0">
                <a:cs typeface="Arial" charset="0"/>
                <a:sym typeface="Zapf Dingbats"/>
              </a:rPr>
              <a:t> </a:t>
            </a:r>
            <a:r>
              <a:rPr lang="es-ES" dirty="0" err="1" smtClean="0">
                <a:cs typeface="Arial" charset="0"/>
                <a:sym typeface="Zapf Dingbats"/>
              </a:rPr>
              <a:t>to</a:t>
            </a:r>
            <a:r>
              <a:rPr lang="es-ES" dirty="0" smtClean="0">
                <a:cs typeface="Arial" charset="0"/>
                <a:sym typeface="Zapf Dingbats"/>
              </a:rPr>
              <a:t> be </a:t>
            </a:r>
            <a:r>
              <a:rPr lang="es-ES" dirty="0" err="1" smtClean="0">
                <a:cs typeface="Arial" charset="0"/>
                <a:sym typeface="Zapf Dingbats"/>
              </a:rPr>
              <a:t>small</a:t>
            </a:r>
            <a:r>
              <a:rPr lang="es-ES" dirty="0" smtClean="0">
                <a:cs typeface="Arial" charset="0"/>
                <a:sym typeface="Zapf Dingbats"/>
              </a:rPr>
              <a:t> (</a:t>
            </a:r>
            <a:r>
              <a:rPr lang="es-ES" dirty="0" err="1" smtClean="0">
                <a:cs typeface="Arial" charset="0"/>
                <a:sym typeface="Zapf Dingbats"/>
              </a:rPr>
              <a:t>few</a:t>
            </a:r>
            <a:r>
              <a:rPr lang="es-ES" dirty="0" smtClean="0">
                <a:cs typeface="Arial" charset="0"/>
                <a:sym typeface="Zapf Dingbats"/>
              </a:rPr>
              <a:t> </a:t>
            </a:r>
            <a:r>
              <a:rPr lang="es-ES" dirty="0" err="1" smtClean="0">
                <a:cs typeface="Arial" charset="0"/>
                <a:sym typeface="Zapf Dingbats"/>
              </a:rPr>
              <a:t>percent</a:t>
            </a:r>
            <a:r>
              <a:rPr lang="es-ES" dirty="0" smtClean="0">
                <a:cs typeface="Arial" charset="0"/>
                <a:sym typeface="Zapf Dingbats"/>
              </a:rPr>
              <a:t> at </a:t>
            </a:r>
            <a:r>
              <a:rPr lang="es-ES" dirty="0" err="1" smtClean="0">
                <a:cs typeface="Arial" charset="0"/>
                <a:sym typeface="Zapf Dingbats"/>
              </a:rPr>
              <a:t>most</a:t>
            </a:r>
            <a:r>
              <a:rPr lang="es-ES" dirty="0" smtClean="0">
                <a:cs typeface="Arial" charset="0"/>
                <a:sym typeface="Zapf Dingbats"/>
              </a:rPr>
              <a:t>), </a:t>
            </a:r>
            <a:r>
              <a:rPr lang="es-ES" dirty="0" err="1" smtClean="0">
                <a:cs typeface="Arial" charset="0"/>
                <a:sym typeface="Zapf Dingbats"/>
              </a:rPr>
              <a:t>but</a:t>
            </a:r>
            <a:r>
              <a:rPr lang="es-ES" dirty="0" smtClean="0">
                <a:cs typeface="Arial" charset="0"/>
                <a:sym typeface="Zapf Dingbats"/>
              </a:rPr>
              <a:t> </a:t>
            </a:r>
            <a:r>
              <a:rPr lang="es-ES" b="1" dirty="0" smtClean="0">
                <a:cs typeface="Arial" charset="0"/>
                <a:sym typeface="Zapf Dingbats"/>
              </a:rPr>
              <a:t>can </a:t>
            </a:r>
            <a:r>
              <a:rPr lang="es-ES" b="1" dirty="0" err="1" smtClean="0">
                <a:cs typeface="Arial" charset="0"/>
                <a:sym typeface="Zapf Dingbats"/>
              </a:rPr>
              <a:t>become</a:t>
            </a:r>
            <a:r>
              <a:rPr lang="es-ES" b="1" dirty="0" smtClean="0">
                <a:cs typeface="Arial" charset="0"/>
                <a:sym typeface="Zapf Dingbats"/>
              </a:rPr>
              <a:t> </a:t>
            </a:r>
            <a:r>
              <a:rPr lang="es-ES" b="1" dirty="0" err="1" smtClean="0">
                <a:cs typeface="Arial" charset="0"/>
                <a:sym typeface="Zapf Dingbats"/>
              </a:rPr>
              <a:t>very</a:t>
            </a:r>
            <a:r>
              <a:rPr lang="es-ES" b="1" dirty="0" smtClean="0">
                <a:cs typeface="Arial" charset="0"/>
                <a:sym typeface="Zapf Dingbats"/>
              </a:rPr>
              <a:t> </a:t>
            </a:r>
            <a:r>
              <a:rPr lang="es-ES" b="1" dirty="0" err="1" smtClean="0">
                <a:cs typeface="Arial" charset="0"/>
                <a:sym typeface="Zapf Dingbats"/>
              </a:rPr>
              <a:t>important</a:t>
            </a:r>
            <a:r>
              <a:rPr lang="es-ES" b="1" dirty="0" smtClean="0">
                <a:cs typeface="Arial" charset="0"/>
                <a:sym typeface="Zapf Dingbats"/>
              </a:rPr>
              <a:t> </a:t>
            </a:r>
            <a:r>
              <a:rPr lang="es-ES" b="1" dirty="0" err="1" smtClean="0">
                <a:cs typeface="Arial" charset="0"/>
                <a:sym typeface="Zapf Dingbats"/>
              </a:rPr>
              <a:t>below</a:t>
            </a:r>
            <a:r>
              <a:rPr lang="es-ES" b="1" dirty="0" smtClean="0">
                <a:cs typeface="Arial" charset="0"/>
                <a:sym typeface="Zapf Dingbats"/>
              </a:rPr>
              <a:t> </a:t>
            </a:r>
            <a:r>
              <a:rPr lang="es-ES" b="1" dirty="0" err="1" smtClean="0">
                <a:cs typeface="Arial" charset="0"/>
                <a:sym typeface="Zapf Dingbats"/>
              </a:rPr>
              <a:t>the</a:t>
            </a:r>
            <a:r>
              <a:rPr lang="es-ES" b="1" dirty="0" smtClean="0">
                <a:cs typeface="Arial" charset="0"/>
                <a:sym typeface="Zapf Dingbats"/>
              </a:rPr>
              <a:t> </a:t>
            </a:r>
            <a:r>
              <a:rPr lang="es-ES" b="1" dirty="0" err="1" smtClean="0">
                <a:cs typeface="Arial" charset="0"/>
                <a:sym typeface="Zapf Dingbats"/>
              </a:rPr>
              <a:t>peak</a:t>
            </a:r>
            <a:r>
              <a:rPr lang="es-ES" b="1" dirty="0" smtClean="0">
                <a:cs typeface="Arial" charset="0"/>
                <a:sym typeface="Zapf Dingbats"/>
              </a:rPr>
              <a:t> </a:t>
            </a:r>
            <a:r>
              <a:rPr lang="es-ES" b="1" dirty="0" err="1" smtClean="0">
                <a:cs typeface="Arial" charset="0"/>
                <a:sym typeface="Zapf Dingbats"/>
              </a:rPr>
              <a:t>region</a:t>
            </a:r>
            <a:r>
              <a:rPr lang="es-ES" b="1" dirty="0" smtClean="0">
                <a:cs typeface="Arial" charset="0"/>
                <a:sym typeface="Zapf Dingbats"/>
              </a:rPr>
              <a:t> </a:t>
            </a:r>
          </a:p>
        </p:txBody>
      </p:sp>
      <p:sp>
        <p:nvSpPr>
          <p:cNvPr id="39" name="Text Box 46"/>
          <p:cNvSpPr txBox="1">
            <a:spLocks noChangeArrowheads="1"/>
          </p:cNvSpPr>
          <p:nvPr/>
        </p:nvSpPr>
        <p:spPr bwMode="auto">
          <a:xfrm>
            <a:off x="355600" y="2724090"/>
            <a:ext cx="810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dirty="0" smtClean="0">
                <a:latin typeface="Zapf Dingbats"/>
                <a:ea typeface="Zapf Dingbats"/>
                <a:cs typeface="Zapf Dingbats"/>
                <a:sym typeface="Zapf Dingbats"/>
              </a:rPr>
              <a:t>8</a:t>
            </a:r>
            <a:r>
              <a:rPr lang="es-ES" sz="2000" dirty="0" smtClean="0">
                <a:latin typeface="Zapf Dingbats"/>
                <a:ea typeface="Zapf Dingbats"/>
                <a:cs typeface="Zapf Dingbats"/>
                <a:sym typeface="Zapf Dingbats"/>
              </a:rPr>
              <a:t>  </a:t>
            </a:r>
            <a:r>
              <a:rPr lang="es-ES" dirty="0" err="1" smtClean="0">
                <a:cs typeface="Arial" charset="0"/>
                <a:sym typeface="Zapf Dingbats"/>
              </a:rPr>
              <a:t>Detailed</a:t>
            </a:r>
            <a:r>
              <a:rPr lang="es-ES" dirty="0" smtClean="0">
                <a:cs typeface="Arial" charset="0"/>
                <a:sym typeface="Zapf Dingbats"/>
              </a:rPr>
              <a:t> error </a:t>
            </a:r>
            <a:r>
              <a:rPr lang="es-ES" dirty="0" err="1" smtClean="0">
                <a:cs typeface="Arial" charset="0"/>
                <a:sym typeface="Zapf Dingbats"/>
              </a:rPr>
              <a:t>analysis</a:t>
            </a:r>
            <a:r>
              <a:rPr lang="es-ES" dirty="0" smtClean="0">
                <a:cs typeface="Arial" charset="0"/>
                <a:sym typeface="Zapf Dingbats"/>
              </a:rPr>
              <a:t> of </a:t>
            </a:r>
            <a:r>
              <a:rPr lang="es-ES" b="1" dirty="0" err="1" smtClean="0">
                <a:solidFill>
                  <a:srgbClr val="FF0000"/>
                </a:solidFill>
                <a:cs typeface="Arial" charset="0"/>
                <a:sym typeface="Zapf Dingbats"/>
              </a:rPr>
              <a:t>theoretical</a:t>
            </a:r>
            <a:r>
              <a:rPr lang="es-ES" b="1" dirty="0" smtClean="0">
                <a:solidFill>
                  <a:srgbClr val="FF0000"/>
                </a:solidFill>
                <a:cs typeface="Arial" charset="0"/>
                <a:sym typeface="Zapf Dingbats"/>
              </a:rPr>
              <a:t> </a:t>
            </a:r>
            <a:r>
              <a:rPr lang="es-ES" b="1" dirty="0" err="1" smtClean="0">
                <a:solidFill>
                  <a:srgbClr val="FF0000"/>
                </a:solidFill>
                <a:cs typeface="Arial" charset="0"/>
                <a:sym typeface="Zapf Dingbats"/>
              </a:rPr>
              <a:t>uncertainties</a:t>
            </a:r>
            <a:r>
              <a:rPr lang="es-ES" b="1" dirty="0" smtClean="0">
                <a:solidFill>
                  <a:srgbClr val="FF0000"/>
                </a:solidFill>
                <a:cs typeface="Arial" charset="0"/>
                <a:sym typeface="Zapf Dingbats"/>
              </a:rPr>
              <a:t> </a:t>
            </a:r>
            <a:r>
              <a:rPr lang="es-ES" dirty="0" smtClean="0">
                <a:solidFill>
                  <a:srgbClr val="000000"/>
                </a:solidFill>
                <a:cs typeface="Arial" charset="0"/>
                <a:sym typeface="Zapf Dingbats"/>
              </a:rPr>
              <a:t>in </a:t>
            </a:r>
            <a:r>
              <a:rPr lang="es-ES" dirty="0" err="1" smtClean="0">
                <a:solidFill>
                  <a:srgbClr val="000000"/>
                </a:solidFill>
                <a:cs typeface="Arial" charset="0"/>
                <a:sym typeface="Zapf Dingbats"/>
              </a:rPr>
              <a:t>preparation</a:t>
            </a:r>
            <a:r>
              <a:rPr lang="es-ES" dirty="0" smtClean="0">
                <a:solidFill>
                  <a:srgbClr val="000000"/>
                </a:solidFill>
                <a:cs typeface="Arial" charset="0"/>
                <a:sym typeface="Zapf Dingbats"/>
              </a:rPr>
              <a:t>...</a:t>
            </a:r>
            <a:endParaRPr lang="es-ES" dirty="0" smtClean="0">
              <a:solidFill>
                <a:srgbClr val="000000"/>
              </a:solidFill>
              <a:cs typeface="Arial" charset="0"/>
            </a:endParaRPr>
          </a:p>
        </p:txBody>
      </p:sp>
      <p:sp>
        <p:nvSpPr>
          <p:cNvPr id="22" name="Text Box 4"/>
          <p:cNvSpPr txBox="1">
            <a:spLocks noChangeArrowheads="1"/>
          </p:cNvSpPr>
          <p:nvPr/>
        </p:nvSpPr>
        <p:spPr bwMode="auto">
          <a:xfrm>
            <a:off x="0" y="0"/>
            <a:ext cx="9144000" cy="523220"/>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a:t> </a:t>
            </a:r>
            <a:r>
              <a:rPr lang="es-ES" sz="2400" dirty="0"/>
              <a:t> </a:t>
            </a:r>
            <a:r>
              <a:rPr lang="es-ES" sz="2600" dirty="0" err="1" smtClean="0">
                <a:solidFill>
                  <a:schemeClr val="bg1"/>
                </a:solidFill>
                <a:cs typeface="Calibri" pitchFamily="34" charset="0"/>
              </a:rPr>
              <a:t>Summary</a:t>
            </a:r>
            <a:r>
              <a:rPr lang="es-ES" sz="2600" dirty="0" smtClean="0">
                <a:solidFill>
                  <a:schemeClr val="bg1"/>
                </a:solidFill>
                <a:cs typeface="Calibri" pitchFamily="34" charset="0"/>
              </a:rPr>
              <a:t>: </a:t>
            </a:r>
            <a:r>
              <a:rPr lang="es-ES" sz="2600" dirty="0" err="1" smtClean="0">
                <a:solidFill>
                  <a:schemeClr val="bg1"/>
                </a:solidFill>
                <a:cs typeface="Calibri" pitchFamily="34" charset="0"/>
              </a:rPr>
              <a:t>theoretical</a:t>
            </a:r>
            <a:r>
              <a:rPr lang="es-ES" sz="2600" dirty="0" smtClean="0">
                <a:solidFill>
                  <a:schemeClr val="bg1"/>
                </a:solidFill>
                <a:cs typeface="Calibri" pitchFamily="34" charset="0"/>
              </a:rPr>
              <a:t> status of </a:t>
            </a:r>
            <a:r>
              <a:rPr lang="es-ES" sz="2600" dirty="0" err="1" smtClean="0">
                <a:solidFill>
                  <a:schemeClr val="bg1"/>
                </a:solidFill>
                <a:cs typeface="Calibri" pitchFamily="34" charset="0"/>
              </a:rPr>
              <a:t>ttbar</a:t>
            </a:r>
            <a:r>
              <a:rPr lang="es-ES" sz="2600" dirty="0" smtClean="0">
                <a:solidFill>
                  <a:schemeClr val="bg1"/>
                </a:solidFill>
                <a:cs typeface="Calibri" pitchFamily="34" charset="0"/>
              </a:rPr>
              <a:t> </a:t>
            </a:r>
            <a:r>
              <a:rPr lang="es-ES" sz="2600" dirty="0" err="1" smtClean="0">
                <a:solidFill>
                  <a:schemeClr val="bg1"/>
                </a:solidFill>
                <a:cs typeface="Calibri" pitchFamily="34" charset="0"/>
              </a:rPr>
              <a:t>production</a:t>
            </a:r>
            <a:r>
              <a:rPr lang="es-ES" sz="2600" dirty="0" smtClean="0">
                <a:solidFill>
                  <a:schemeClr val="bg1"/>
                </a:solidFill>
                <a:cs typeface="Calibri" pitchFamily="34" charset="0"/>
              </a:rPr>
              <a:t> </a:t>
            </a:r>
            <a:r>
              <a:rPr lang="es-ES" sz="2600" dirty="0" err="1" smtClean="0">
                <a:solidFill>
                  <a:schemeClr val="bg1"/>
                </a:solidFill>
                <a:cs typeface="Calibri" pitchFamily="34" charset="0"/>
              </a:rPr>
              <a:t>cross</a:t>
            </a:r>
            <a:r>
              <a:rPr lang="es-ES" sz="2600" dirty="0" smtClean="0">
                <a:solidFill>
                  <a:schemeClr val="bg1"/>
                </a:solidFill>
                <a:cs typeface="Calibri" pitchFamily="34" charset="0"/>
              </a:rPr>
              <a:t> </a:t>
            </a:r>
            <a:r>
              <a:rPr lang="es-ES" sz="2600" dirty="0" err="1" smtClean="0">
                <a:solidFill>
                  <a:schemeClr val="bg1"/>
                </a:solidFill>
                <a:cs typeface="Calibri" pitchFamily="34" charset="0"/>
              </a:rPr>
              <a:t>section</a:t>
            </a:r>
            <a:r>
              <a:rPr lang="es-ES" sz="2600" dirty="0" smtClean="0">
                <a:solidFill>
                  <a:schemeClr val="bg1"/>
                </a:solidFill>
                <a:cs typeface="Calibri" pitchFamily="34" charset="0"/>
              </a:rPr>
              <a:t> </a:t>
            </a:r>
            <a:endParaRPr lang="es-ES" sz="2600" dirty="0">
              <a:cs typeface="Calibri" pitchFamily="34" charset="0"/>
            </a:endParaRPr>
          </a:p>
        </p:txBody>
      </p:sp>
      <p:sp>
        <p:nvSpPr>
          <p:cNvPr id="24" name="Text Box 46"/>
          <p:cNvSpPr txBox="1">
            <a:spLocks noChangeArrowheads="1"/>
          </p:cNvSpPr>
          <p:nvPr/>
        </p:nvSpPr>
        <p:spPr bwMode="auto">
          <a:xfrm>
            <a:off x="355600" y="3188985"/>
            <a:ext cx="855980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buClr>
                <a:srgbClr val="FF0000"/>
              </a:buClr>
            </a:pPr>
            <a:r>
              <a:rPr lang="es-ES" b="1" dirty="0" smtClean="0">
                <a:solidFill>
                  <a:srgbClr val="1FBF13"/>
                </a:solidFill>
                <a:cs typeface="Arial" charset="0"/>
                <a:sym typeface="Zapf Dingbats"/>
              </a:rPr>
              <a:t>   3% </a:t>
            </a:r>
            <a:r>
              <a:rPr lang="es-ES" b="1" dirty="0" err="1" smtClean="0">
                <a:solidFill>
                  <a:srgbClr val="1FBF13"/>
                </a:solidFill>
                <a:cs typeface="Arial" charset="0"/>
                <a:sym typeface="Zapf Dingbats"/>
              </a:rPr>
              <a:t>theoretical</a:t>
            </a:r>
            <a:r>
              <a:rPr lang="es-ES" b="1" dirty="0" smtClean="0">
                <a:solidFill>
                  <a:srgbClr val="1FBF13"/>
                </a:solidFill>
                <a:cs typeface="Arial" charset="0"/>
                <a:sym typeface="Zapf Dingbats"/>
              </a:rPr>
              <a:t> </a:t>
            </a:r>
            <a:r>
              <a:rPr lang="es-ES" b="1" dirty="0" err="1" smtClean="0">
                <a:solidFill>
                  <a:srgbClr val="1FBF13"/>
                </a:solidFill>
                <a:cs typeface="Arial" charset="0"/>
                <a:sym typeface="Zapf Dingbats"/>
              </a:rPr>
              <a:t>uncertainty</a:t>
            </a:r>
            <a:r>
              <a:rPr lang="es-ES" b="1" dirty="0" smtClean="0">
                <a:solidFill>
                  <a:srgbClr val="1FBF13"/>
                </a:solidFill>
                <a:cs typeface="Arial" charset="0"/>
                <a:sym typeface="Zapf Dingbats"/>
              </a:rPr>
              <a:t> </a:t>
            </a:r>
            <a:r>
              <a:rPr lang="es-ES" b="1" dirty="0" err="1" smtClean="0">
                <a:solidFill>
                  <a:srgbClr val="1FBF13"/>
                </a:solidFill>
                <a:cs typeface="Arial" charset="0"/>
                <a:sym typeface="Zapf Dingbats"/>
              </a:rPr>
              <a:t>on</a:t>
            </a:r>
            <a:r>
              <a:rPr lang="es-ES" b="1" dirty="0" smtClean="0">
                <a:solidFill>
                  <a:srgbClr val="1FBF13"/>
                </a:solidFill>
                <a:cs typeface="Arial" charset="0"/>
                <a:sym typeface="Zapf Dingbats"/>
              </a:rPr>
              <a:t> </a:t>
            </a:r>
            <a:r>
              <a:rPr lang="es-ES" b="1" dirty="0" err="1" smtClean="0">
                <a:solidFill>
                  <a:srgbClr val="1FBF13"/>
                </a:solidFill>
                <a:cs typeface="Arial" charset="0"/>
                <a:sym typeface="Zapf Dingbats"/>
              </a:rPr>
              <a:t>the</a:t>
            </a:r>
            <a:r>
              <a:rPr lang="es-ES" b="1" dirty="0" smtClean="0">
                <a:solidFill>
                  <a:srgbClr val="1FBF13"/>
                </a:solidFill>
                <a:cs typeface="Arial" charset="0"/>
                <a:sym typeface="Zapf Dingbats"/>
              </a:rPr>
              <a:t> total </a:t>
            </a:r>
            <a:r>
              <a:rPr lang="es-ES" b="1" dirty="0" err="1" smtClean="0">
                <a:solidFill>
                  <a:srgbClr val="1FBF13"/>
                </a:solidFill>
                <a:cs typeface="Arial" charset="0"/>
                <a:sym typeface="Zapf Dingbats"/>
              </a:rPr>
              <a:t>cross</a:t>
            </a:r>
            <a:r>
              <a:rPr lang="es-ES" b="1" dirty="0" smtClean="0">
                <a:solidFill>
                  <a:srgbClr val="1FBF13"/>
                </a:solidFill>
                <a:cs typeface="Arial" charset="0"/>
                <a:sym typeface="Zapf Dingbats"/>
              </a:rPr>
              <a:t> </a:t>
            </a:r>
            <a:r>
              <a:rPr lang="es-ES" b="1" dirty="0" err="1" smtClean="0">
                <a:solidFill>
                  <a:srgbClr val="1FBF13"/>
                </a:solidFill>
                <a:cs typeface="Arial" charset="0"/>
                <a:sym typeface="Zapf Dingbats"/>
              </a:rPr>
              <a:t>section</a:t>
            </a:r>
            <a:r>
              <a:rPr lang="es-ES" b="1" dirty="0" smtClean="0">
                <a:solidFill>
                  <a:srgbClr val="1FBF13"/>
                </a:solidFill>
                <a:cs typeface="Arial" charset="0"/>
                <a:sym typeface="Zapf Dingbats"/>
              </a:rPr>
              <a:t> </a:t>
            </a:r>
            <a:r>
              <a:rPr lang="es-ES" b="1" dirty="0" err="1" smtClean="0">
                <a:solidFill>
                  <a:srgbClr val="1FBF13"/>
                </a:solidFill>
                <a:cs typeface="Arial" charset="0"/>
                <a:sym typeface="Zapf Dingbats"/>
              </a:rPr>
              <a:t>here</a:t>
            </a:r>
            <a:r>
              <a:rPr lang="es-ES" b="1" dirty="0" smtClean="0">
                <a:solidFill>
                  <a:srgbClr val="1FBF13"/>
                </a:solidFill>
                <a:cs typeface="Arial" charset="0"/>
                <a:sym typeface="Zapf Dingbats"/>
              </a:rPr>
              <a:t> </a:t>
            </a:r>
            <a:r>
              <a:rPr lang="es-ES" b="1" dirty="0" err="1" smtClean="0">
                <a:solidFill>
                  <a:srgbClr val="1FBF13"/>
                </a:solidFill>
                <a:cs typeface="Arial" charset="0"/>
                <a:sym typeface="Zapf Dingbats"/>
              </a:rPr>
              <a:t>seems</a:t>
            </a:r>
            <a:r>
              <a:rPr lang="es-ES" b="1" dirty="0" smtClean="0">
                <a:solidFill>
                  <a:srgbClr val="1FBF13"/>
                </a:solidFill>
                <a:cs typeface="Arial" charset="0"/>
                <a:sym typeface="Zapf Dingbats"/>
              </a:rPr>
              <a:t> </a:t>
            </a:r>
            <a:r>
              <a:rPr lang="es-ES" b="1" dirty="0" err="1" smtClean="0">
                <a:solidFill>
                  <a:srgbClr val="1FBF13"/>
                </a:solidFill>
                <a:cs typeface="Arial" charset="0"/>
                <a:sym typeface="Zapf Dingbats"/>
              </a:rPr>
              <a:t>realistic</a:t>
            </a:r>
            <a:r>
              <a:rPr lang="es-ES" b="1" dirty="0" smtClean="0">
                <a:solidFill>
                  <a:srgbClr val="1FBF13"/>
                </a:solidFill>
                <a:cs typeface="Arial" charset="0"/>
                <a:sym typeface="Zapf Dingbats"/>
              </a:rPr>
              <a:t>...</a:t>
            </a:r>
            <a:endParaRPr lang="es-ES" dirty="0" smtClean="0">
              <a:solidFill>
                <a:srgbClr val="FF0000"/>
              </a:solidFill>
              <a:cs typeface="Arial" charset="0"/>
            </a:endParaRPr>
          </a:p>
        </p:txBody>
      </p:sp>
      <p:cxnSp>
        <p:nvCxnSpPr>
          <p:cNvPr id="26" name="Straight Arrow Connector 25"/>
          <p:cNvCxnSpPr/>
          <p:nvPr/>
        </p:nvCxnSpPr>
        <p:spPr>
          <a:xfrm>
            <a:off x="521305" y="6028115"/>
            <a:ext cx="685800" cy="0"/>
          </a:xfrm>
          <a:prstGeom prst="straightConnector1">
            <a:avLst/>
          </a:prstGeom>
          <a:ln>
            <a:solidFill>
              <a:srgbClr val="1FBF13"/>
            </a:solidFill>
            <a:tailEnd type="arrow"/>
          </a:ln>
        </p:spPr>
        <p:style>
          <a:lnRef idx="2">
            <a:schemeClr val="accent1"/>
          </a:lnRef>
          <a:fillRef idx="0">
            <a:schemeClr val="accent1"/>
          </a:fillRef>
          <a:effectRef idx="1">
            <a:schemeClr val="accent1"/>
          </a:effectRef>
          <a:fontRef idx="minor">
            <a:schemeClr val="tx1"/>
          </a:fontRef>
        </p:style>
      </p:cxnSp>
      <p:sp>
        <p:nvSpPr>
          <p:cNvPr id="30" name="Text Box 46"/>
          <p:cNvSpPr txBox="1">
            <a:spLocks noChangeArrowheads="1"/>
          </p:cNvSpPr>
          <p:nvPr/>
        </p:nvSpPr>
        <p:spPr bwMode="auto">
          <a:xfrm>
            <a:off x="1143000" y="5799515"/>
            <a:ext cx="8559800" cy="69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buClr>
                <a:srgbClr val="FF0000"/>
              </a:buClr>
            </a:pPr>
            <a:r>
              <a:rPr lang="es-ES" dirty="0">
                <a:solidFill>
                  <a:srgbClr val="0033CC"/>
                </a:solidFill>
                <a:cs typeface="Arial" charset="0"/>
              </a:rPr>
              <a:t> </a:t>
            </a:r>
            <a:r>
              <a:rPr lang="es-ES" b="1" dirty="0" err="1" smtClean="0">
                <a:solidFill>
                  <a:srgbClr val="FF0000"/>
                </a:solidFill>
                <a:cs typeface="Arial" charset="0"/>
                <a:sym typeface="Zapf Dingbats"/>
              </a:rPr>
              <a:t>include</a:t>
            </a:r>
            <a:r>
              <a:rPr lang="es-ES" b="1" dirty="0" smtClean="0">
                <a:solidFill>
                  <a:srgbClr val="FF0000"/>
                </a:solidFill>
                <a:cs typeface="Arial" charset="0"/>
                <a:sym typeface="Zapf Dingbats"/>
              </a:rPr>
              <a:t> non-</a:t>
            </a:r>
            <a:r>
              <a:rPr lang="es-ES" b="1" dirty="0" err="1" smtClean="0">
                <a:solidFill>
                  <a:srgbClr val="FF0000"/>
                </a:solidFill>
                <a:cs typeface="Arial" charset="0"/>
                <a:sym typeface="Zapf Dingbats"/>
              </a:rPr>
              <a:t>resonant</a:t>
            </a:r>
            <a:r>
              <a:rPr lang="es-ES" b="1" dirty="0" smtClean="0">
                <a:solidFill>
                  <a:srgbClr val="FF0000"/>
                </a:solidFill>
                <a:cs typeface="Arial" charset="0"/>
                <a:sym typeface="Zapf Dingbats"/>
              </a:rPr>
              <a:t> </a:t>
            </a:r>
            <a:r>
              <a:rPr lang="es-ES" b="1" dirty="0" err="1" smtClean="0">
                <a:solidFill>
                  <a:srgbClr val="FF0000"/>
                </a:solidFill>
                <a:cs typeface="Arial" charset="0"/>
                <a:sym typeface="Zapf Dingbats"/>
              </a:rPr>
              <a:t>corrections</a:t>
            </a:r>
            <a:r>
              <a:rPr lang="es-ES" b="1" dirty="0" smtClean="0">
                <a:solidFill>
                  <a:srgbClr val="FF0000"/>
                </a:solidFill>
                <a:cs typeface="Arial" charset="0"/>
                <a:sym typeface="Zapf Dingbats"/>
              </a:rPr>
              <a:t> in </a:t>
            </a:r>
            <a:r>
              <a:rPr lang="es-ES" b="1" dirty="0" err="1" smtClean="0">
                <a:solidFill>
                  <a:srgbClr val="FF0000"/>
                </a:solidFill>
                <a:cs typeface="Arial" charset="0"/>
                <a:sym typeface="Zapf Dingbats"/>
              </a:rPr>
              <a:t>future</a:t>
            </a:r>
            <a:r>
              <a:rPr lang="es-ES" b="1" dirty="0" smtClean="0">
                <a:solidFill>
                  <a:srgbClr val="FF0000"/>
                </a:solidFill>
                <a:cs typeface="Arial" charset="0"/>
                <a:sym typeface="Zapf Dingbats"/>
              </a:rPr>
              <a:t> ILC top-quark </a:t>
            </a:r>
            <a:r>
              <a:rPr lang="es-ES" b="1" dirty="0" err="1" smtClean="0">
                <a:solidFill>
                  <a:srgbClr val="FF0000"/>
                </a:solidFill>
                <a:cs typeface="Arial" charset="0"/>
                <a:sym typeface="Zapf Dingbats"/>
              </a:rPr>
              <a:t>mass</a:t>
            </a:r>
            <a:endParaRPr lang="es-ES" b="1" dirty="0" smtClean="0">
              <a:solidFill>
                <a:srgbClr val="FF0000"/>
              </a:solidFill>
              <a:cs typeface="Arial" charset="0"/>
              <a:sym typeface="Zapf Dingbats"/>
            </a:endParaRPr>
          </a:p>
          <a:p>
            <a:pPr eaLnBrk="1" hangingPunct="1">
              <a:lnSpc>
                <a:spcPct val="110000"/>
              </a:lnSpc>
              <a:buClr>
                <a:srgbClr val="FF0000"/>
              </a:buClr>
            </a:pPr>
            <a:r>
              <a:rPr lang="es-ES" b="1" dirty="0">
                <a:solidFill>
                  <a:srgbClr val="FF0000"/>
                </a:solidFill>
                <a:cs typeface="Arial" charset="0"/>
                <a:sym typeface="Zapf Dingbats"/>
              </a:rPr>
              <a:t> </a:t>
            </a:r>
            <a:r>
              <a:rPr lang="es-ES" b="1" dirty="0" err="1" smtClean="0">
                <a:solidFill>
                  <a:srgbClr val="FF0000"/>
                </a:solidFill>
                <a:cs typeface="Arial" charset="0"/>
                <a:sym typeface="Zapf Dingbats"/>
              </a:rPr>
              <a:t>measurement</a:t>
            </a:r>
            <a:r>
              <a:rPr lang="es-ES" b="1" dirty="0" smtClean="0">
                <a:solidFill>
                  <a:srgbClr val="FF0000"/>
                </a:solidFill>
                <a:cs typeface="Arial" charset="0"/>
                <a:sym typeface="Zapf Dingbats"/>
              </a:rPr>
              <a:t> </a:t>
            </a:r>
            <a:r>
              <a:rPr lang="es-ES" b="1" dirty="0" err="1" smtClean="0">
                <a:solidFill>
                  <a:srgbClr val="FF0000"/>
                </a:solidFill>
                <a:cs typeface="Arial" charset="0"/>
                <a:sym typeface="Zapf Dingbats"/>
              </a:rPr>
              <a:t>study</a:t>
            </a:r>
            <a:endParaRPr lang="es-ES" dirty="0" smtClean="0">
              <a:solidFill>
                <a:srgbClr val="FF0000"/>
              </a:solidFill>
              <a:cs typeface="Arial" charset="0"/>
            </a:endParaRPr>
          </a:p>
        </p:txBody>
      </p:sp>
      <p:sp>
        <p:nvSpPr>
          <p:cNvPr id="16" name="Slide Number Placeholder 2"/>
          <p:cNvSpPr>
            <a:spLocks noGrp="1"/>
          </p:cNvSpPr>
          <p:nvPr>
            <p:ph type="sldNum" sz="quarter" idx="10"/>
          </p:nvPr>
        </p:nvSpPr>
        <p:spPr>
          <a:xfrm>
            <a:off x="7848600" y="6332160"/>
            <a:ext cx="838200" cy="365125"/>
          </a:xfrm>
        </p:spPr>
        <p:txBody>
          <a:bodyPr/>
          <a:lstStyle/>
          <a:p>
            <a:pPr>
              <a:defRPr/>
            </a:pPr>
            <a:r>
              <a:rPr lang="es-ES" dirty="0" smtClean="0"/>
              <a:t> </a:t>
            </a:r>
            <a:fld id="{8AF7310F-099D-4864-8CB9-7CE5ABB5B87A}" type="slidenum">
              <a:rPr lang="es-ES" smtClean="0"/>
              <a:pPr>
                <a:defRPr/>
              </a:pPr>
              <a:t>15</a:t>
            </a:fld>
            <a:r>
              <a:rPr lang="es-ES" dirty="0" smtClean="0"/>
              <a:t>/15</a:t>
            </a:r>
          </a:p>
        </p:txBody>
      </p:sp>
    </p:spTree>
    <p:extLst>
      <p:ext uri="{BB962C8B-B14F-4D97-AF65-F5344CB8AC3E}">
        <p14:creationId xmlns:p14="http://schemas.microsoft.com/office/powerpoint/2010/main" val="19484128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1</a:t>
            </a:fld>
            <a:r>
              <a:rPr lang="es-ES" dirty="0" smtClean="0"/>
              <a:t>/15</a:t>
            </a:r>
          </a:p>
        </p:txBody>
      </p:sp>
      <p:sp>
        <p:nvSpPr>
          <p:cNvPr id="6" name="Text Box 4"/>
          <p:cNvSpPr txBox="1">
            <a:spLocks noChangeArrowheads="1"/>
          </p:cNvSpPr>
          <p:nvPr/>
        </p:nvSpPr>
        <p:spPr bwMode="auto">
          <a:xfrm>
            <a:off x="0" y="0"/>
            <a:ext cx="9144000" cy="584776"/>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a:t>  </a:t>
            </a:r>
            <a:r>
              <a:rPr lang="es-ES" sz="3200" dirty="0" err="1" smtClean="0">
                <a:solidFill>
                  <a:schemeClr val="bg1"/>
                </a:solidFill>
                <a:cs typeface="Calibri" pitchFamily="34" charset="0"/>
              </a:rPr>
              <a:t>Why</a:t>
            </a:r>
            <a:r>
              <a:rPr lang="es-ES" sz="3200" dirty="0" smtClean="0">
                <a:solidFill>
                  <a:schemeClr val="bg1"/>
                </a:solidFill>
                <a:cs typeface="Calibri" pitchFamily="34" charset="0"/>
              </a:rPr>
              <a:t> are </a:t>
            </a:r>
            <a:r>
              <a:rPr lang="es-ES" sz="3200" dirty="0" err="1" smtClean="0">
                <a:solidFill>
                  <a:schemeClr val="bg1"/>
                </a:solidFill>
                <a:cs typeface="Calibri" pitchFamily="34" charset="0"/>
              </a:rPr>
              <a:t>we</a:t>
            </a:r>
            <a:r>
              <a:rPr lang="es-ES" sz="3200" dirty="0" smtClean="0">
                <a:solidFill>
                  <a:schemeClr val="bg1"/>
                </a:solidFill>
                <a:cs typeface="Calibri" pitchFamily="34" charset="0"/>
              </a:rPr>
              <a:t> </a:t>
            </a:r>
            <a:r>
              <a:rPr lang="es-ES" sz="3200" dirty="0" err="1" smtClean="0">
                <a:solidFill>
                  <a:schemeClr val="bg1"/>
                </a:solidFill>
                <a:cs typeface="Calibri" pitchFamily="34" charset="0"/>
              </a:rPr>
              <a:t>interested</a:t>
            </a:r>
            <a:r>
              <a:rPr lang="es-ES" sz="3200" dirty="0" smtClean="0">
                <a:solidFill>
                  <a:schemeClr val="bg1"/>
                </a:solidFill>
                <a:cs typeface="Calibri" pitchFamily="34" charset="0"/>
              </a:rPr>
              <a:t> in </a:t>
            </a:r>
            <a:r>
              <a:rPr lang="es-ES" sz="3200" dirty="0" err="1" smtClean="0">
                <a:solidFill>
                  <a:schemeClr val="bg1"/>
                </a:solidFill>
                <a:cs typeface="Calibri" pitchFamily="34" charset="0"/>
              </a:rPr>
              <a:t>the</a:t>
            </a:r>
            <a:r>
              <a:rPr lang="es-ES" sz="3200" dirty="0" smtClean="0">
                <a:solidFill>
                  <a:schemeClr val="bg1"/>
                </a:solidFill>
                <a:cs typeface="Calibri" pitchFamily="34" charset="0"/>
              </a:rPr>
              <a:t> top quark?</a:t>
            </a:r>
            <a:endParaRPr lang="es-ES" sz="3200" dirty="0">
              <a:cs typeface="Calibri" pitchFamily="34" charset="0"/>
            </a:endParaRPr>
          </a:p>
        </p:txBody>
      </p:sp>
      <p:sp>
        <p:nvSpPr>
          <p:cNvPr id="7" name="Text Box 46"/>
          <p:cNvSpPr txBox="1">
            <a:spLocks noChangeArrowheads="1"/>
          </p:cNvSpPr>
          <p:nvPr/>
        </p:nvSpPr>
        <p:spPr bwMode="auto">
          <a:xfrm>
            <a:off x="304800" y="838200"/>
            <a:ext cx="833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dirty="0">
                <a:solidFill>
                  <a:srgbClr val="0000DA"/>
                </a:solidFill>
                <a:cs typeface="Arial" charset="0"/>
              </a:rPr>
              <a:t>●  </a:t>
            </a:r>
            <a:r>
              <a:rPr lang="es-ES" dirty="0" err="1" smtClean="0">
                <a:solidFill>
                  <a:srgbClr val="0000DA"/>
                </a:solidFill>
                <a:cs typeface="Arial" charset="0"/>
              </a:rPr>
              <a:t>Heaviest</a:t>
            </a:r>
            <a:r>
              <a:rPr lang="es-ES" dirty="0" smtClean="0">
                <a:solidFill>
                  <a:srgbClr val="0000DA"/>
                </a:solidFill>
                <a:cs typeface="Arial" charset="0"/>
              </a:rPr>
              <a:t> </a:t>
            </a:r>
            <a:r>
              <a:rPr lang="es-ES" dirty="0" err="1" smtClean="0">
                <a:solidFill>
                  <a:srgbClr val="0000DA"/>
                </a:solidFill>
                <a:cs typeface="Arial" charset="0"/>
              </a:rPr>
              <a:t>known</a:t>
            </a:r>
            <a:r>
              <a:rPr lang="es-ES" dirty="0" smtClean="0">
                <a:solidFill>
                  <a:srgbClr val="0000DA"/>
                </a:solidFill>
                <a:cs typeface="Arial" charset="0"/>
              </a:rPr>
              <a:t> quark (</a:t>
            </a:r>
            <a:r>
              <a:rPr lang="es-ES" dirty="0" err="1" smtClean="0">
                <a:solidFill>
                  <a:srgbClr val="0000DA"/>
                </a:solidFill>
                <a:cs typeface="Arial" charset="0"/>
              </a:rPr>
              <a:t>plays</a:t>
            </a:r>
            <a:r>
              <a:rPr lang="es-ES" dirty="0" smtClean="0">
                <a:solidFill>
                  <a:srgbClr val="0000DA"/>
                </a:solidFill>
                <a:cs typeface="Arial" charset="0"/>
              </a:rPr>
              <a:t> </a:t>
            </a:r>
            <a:r>
              <a:rPr lang="es-ES" dirty="0" err="1" smtClean="0">
                <a:solidFill>
                  <a:srgbClr val="0000DA"/>
                </a:solidFill>
                <a:cs typeface="Arial" charset="0"/>
              </a:rPr>
              <a:t>an</a:t>
            </a:r>
            <a:r>
              <a:rPr lang="es-ES" dirty="0" smtClean="0">
                <a:solidFill>
                  <a:srgbClr val="0000DA"/>
                </a:solidFill>
                <a:cs typeface="Arial" charset="0"/>
              </a:rPr>
              <a:t> </a:t>
            </a:r>
            <a:r>
              <a:rPr lang="es-ES" dirty="0" err="1" smtClean="0">
                <a:solidFill>
                  <a:srgbClr val="0000DA"/>
                </a:solidFill>
                <a:cs typeface="Arial" charset="0"/>
              </a:rPr>
              <a:t>important</a:t>
            </a:r>
            <a:r>
              <a:rPr lang="es-ES" dirty="0" smtClean="0">
                <a:solidFill>
                  <a:srgbClr val="0000DA"/>
                </a:solidFill>
                <a:cs typeface="Arial" charset="0"/>
              </a:rPr>
              <a:t> role in EWSB in </a:t>
            </a:r>
            <a:r>
              <a:rPr lang="es-ES" dirty="0" err="1" smtClean="0">
                <a:solidFill>
                  <a:srgbClr val="0000DA"/>
                </a:solidFill>
                <a:cs typeface="Arial" charset="0"/>
              </a:rPr>
              <a:t>many</a:t>
            </a:r>
            <a:r>
              <a:rPr lang="es-ES" dirty="0" smtClean="0">
                <a:solidFill>
                  <a:srgbClr val="0000DA"/>
                </a:solidFill>
                <a:cs typeface="Arial" charset="0"/>
              </a:rPr>
              <a:t> </a:t>
            </a:r>
            <a:r>
              <a:rPr lang="es-ES" dirty="0" err="1" smtClean="0">
                <a:solidFill>
                  <a:srgbClr val="0000DA"/>
                </a:solidFill>
                <a:cs typeface="Arial" charset="0"/>
              </a:rPr>
              <a:t>models</a:t>
            </a:r>
            <a:r>
              <a:rPr lang="es-ES" dirty="0" smtClean="0">
                <a:solidFill>
                  <a:srgbClr val="0000DA"/>
                </a:solidFill>
                <a:cs typeface="Arial" charset="0"/>
              </a:rPr>
              <a:t>)</a:t>
            </a:r>
          </a:p>
        </p:txBody>
      </p:sp>
      <p:sp>
        <p:nvSpPr>
          <p:cNvPr id="8" name="Text Box 46"/>
          <p:cNvSpPr txBox="1">
            <a:spLocks noChangeArrowheads="1"/>
          </p:cNvSpPr>
          <p:nvPr/>
        </p:nvSpPr>
        <p:spPr bwMode="auto">
          <a:xfrm>
            <a:off x="304800" y="1230868"/>
            <a:ext cx="833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dirty="0">
                <a:solidFill>
                  <a:srgbClr val="0000DA"/>
                </a:solidFill>
                <a:cs typeface="Arial" charset="0"/>
              </a:rPr>
              <a:t>●  </a:t>
            </a:r>
            <a:r>
              <a:rPr lang="es-ES" dirty="0" err="1" smtClean="0">
                <a:solidFill>
                  <a:srgbClr val="0000DA"/>
                </a:solidFill>
                <a:cs typeface="Arial" charset="0"/>
              </a:rPr>
              <a:t>Important</a:t>
            </a:r>
            <a:r>
              <a:rPr lang="es-ES" dirty="0" smtClean="0">
                <a:solidFill>
                  <a:srgbClr val="0000DA"/>
                </a:solidFill>
                <a:cs typeface="Arial" charset="0"/>
              </a:rPr>
              <a:t> </a:t>
            </a:r>
            <a:r>
              <a:rPr lang="es-ES" dirty="0" err="1" smtClean="0">
                <a:solidFill>
                  <a:srgbClr val="0000DA"/>
                </a:solidFill>
                <a:cs typeface="Arial" charset="0"/>
              </a:rPr>
              <a:t>for</a:t>
            </a:r>
            <a:r>
              <a:rPr lang="es-ES" dirty="0" smtClean="0">
                <a:solidFill>
                  <a:srgbClr val="0000DA"/>
                </a:solidFill>
                <a:cs typeface="Arial" charset="0"/>
              </a:rPr>
              <a:t> quantum </a:t>
            </a:r>
            <a:r>
              <a:rPr lang="es-ES" dirty="0" err="1" smtClean="0">
                <a:solidFill>
                  <a:srgbClr val="0000DA"/>
                </a:solidFill>
                <a:cs typeface="Arial" charset="0"/>
              </a:rPr>
              <a:t>effects</a:t>
            </a:r>
            <a:r>
              <a:rPr lang="es-ES" dirty="0" smtClean="0">
                <a:solidFill>
                  <a:srgbClr val="0000DA"/>
                </a:solidFill>
                <a:cs typeface="Arial" charset="0"/>
              </a:rPr>
              <a:t> </a:t>
            </a:r>
            <a:r>
              <a:rPr lang="es-ES" dirty="0" err="1" smtClean="0">
                <a:solidFill>
                  <a:srgbClr val="0000DA"/>
                </a:solidFill>
                <a:cs typeface="Arial" charset="0"/>
              </a:rPr>
              <a:t>affecting</a:t>
            </a:r>
            <a:r>
              <a:rPr lang="es-ES" dirty="0" smtClean="0">
                <a:solidFill>
                  <a:srgbClr val="0000DA"/>
                </a:solidFill>
                <a:cs typeface="Arial" charset="0"/>
              </a:rPr>
              <a:t> </a:t>
            </a:r>
            <a:r>
              <a:rPr lang="es-ES" dirty="0" err="1" smtClean="0">
                <a:solidFill>
                  <a:srgbClr val="0000DA"/>
                </a:solidFill>
                <a:cs typeface="Arial" charset="0"/>
              </a:rPr>
              <a:t>precision</a:t>
            </a:r>
            <a:r>
              <a:rPr lang="es-ES" dirty="0" smtClean="0">
                <a:solidFill>
                  <a:srgbClr val="0000DA"/>
                </a:solidFill>
                <a:cs typeface="Arial" charset="0"/>
              </a:rPr>
              <a:t> observables</a:t>
            </a:r>
          </a:p>
        </p:txBody>
      </p:sp>
      <p:sp>
        <p:nvSpPr>
          <p:cNvPr id="9" name="Text Box 46"/>
          <p:cNvSpPr txBox="1">
            <a:spLocks noChangeArrowheads="1"/>
          </p:cNvSpPr>
          <p:nvPr/>
        </p:nvSpPr>
        <p:spPr bwMode="auto">
          <a:xfrm>
            <a:off x="304800" y="1611868"/>
            <a:ext cx="833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dirty="0">
                <a:solidFill>
                  <a:srgbClr val="0000DA"/>
                </a:solidFill>
                <a:cs typeface="Arial" charset="0"/>
              </a:rPr>
              <a:t>● </a:t>
            </a:r>
            <a:r>
              <a:rPr lang="es-ES" dirty="0" smtClean="0">
                <a:solidFill>
                  <a:srgbClr val="0000DA"/>
                </a:solidFill>
                <a:cs typeface="Arial" charset="0"/>
              </a:rPr>
              <a:t> </a:t>
            </a:r>
            <a:r>
              <a:rPr lang="es-ES" dirty="0" err="1" smtClean="0">
                <a:solidFill>
                  <a:srgbClr val="0000DA"/>
                </a:solidFill>
                <a:cs typeface="Arial" charset="0"/>
              </a:rPr>
              <a:t>Very</a:t>
            </a:r>
            <a:r>
              <a:rPr lang="es-ES" dirty="0" smtClean="0">
                <a:solidFill>
                  <a:srgbClr val="0000DA"/>
                </a:solidFill>
                <a:cs typeface="Arial" charset="0"/>
              </a:rPr>
              <a:t> </a:t>
            </a:r>
            <a:r>
              <a:rPr lang="es-ES" dirty="0" err="1" smtClean="0">
                <a:solidFill>
                  <a:srgbClr val="0000DA"/>
                </a:solidFill>
                <a:cs typeface="Arial" charset="0"/>
              </a:rPr>
              <a:t>unstable</a:t>
            </a:r>
            <a:r>
              <a:rPr lang="es-ES" dirty="0" smtClean="0">
                <a:solidFill>
                  <a:srgbClr val="0000DA"/>
                </a:solidFill>
                <a:cs typeface="Arial" charset="0"/>
              </a:rPr>
              <a:t>, </a:t>
            </a:r>
            <a:r>
              <a:rPr lang="es-ES" dirty="0" err="1" smtClean="0">
                <a:solidFill>
                  <a:srgbClr val="0000DA"/>
                </a:solidFill>
                <a:cs typeface="Arial" charset="0"/>
              </a:rPr>
              <a:t>decays</a:t>
            </a:r>
            <a:r>
              <a:rPr lang="es-ES" dirty="0" smtClean="0">
                <a:solidFill>
                  <a:srgbClr val="0000DA"/>
                </a:solidFill>
                <a:cs typeface="Arial" charset="0"/>
              </a:rPr>
              <a:t> “</a:t>
            </a:r>
            <a:r>
              <a:rPr lang="es-ES" dirty="0" err="1" smtClean="0">
                <a:solidFill>
                  <a:srgbClr val="0000DA"/>
                </a:solidFill>
                <a:cs typeface="Arial" charset="0"/>
              </a:rPr>
              <a:t>before</a:t>
            </a:r>
            <a:r>
              <a:rPr lang="es-ES" dirty="0" smtClean="0">
                <a:solidFill>
                  <a:srgbClr val="0000DA"/>
                </a:solidFill>
                <a:cs typeface="Arial" charset="0"/>
              </a:rPr>
              <a:t> </a:t>
            </a:r>
            <a:r>
              <a:rPr lang="es-ES" dirty="0" err="1" smtClean="0">
                <a:solidFill>
                  <a:srgbClr val="0000DA"/>
                </a:solidFill>
                <a:cs typeface="Arial" charset="0"/>
              </a:rPr>
              <a:t>hadronization</a:t>
            </a:r>
            <a:r>
              <a:rPr lang="es-ES" dirty="0" smtClean="0">
                <a:solidFill>
                  <a:srgbClr val="0000DA"/>
                </a:solidFill>
                <a:cs typeface="Arial" charset="0"/>
              </a:rPr>
              <a:t>”</a:t>
            </a:r>
          </a:p>
        </p:txBody>
      </p:sp>
      <p:pic>
        <p:nvPicPr>
          <p:cNvPr id="4" name="Picture 3"/>
          <p:cNvPicPr>
            <a:picLocks noChangeAspect="1"/>
          </p:cNvPicPr>
          <p:nvPr/>
        </p:nvPicPr>
        <p:blipFill>
          <a:blip r:embed="rId4"/>
          <a:stretch>
            <a:fillRect/>
          </a:stretch>
        </p:blipFill>
        <p:spPr>
          <a:xfrm>
            <a:off x="393700" y="2207152"/>
            <a:ext cx="4864100" cy="3965048"/>
          </a:xfrm>
          <a:prstGeom prst="rect">
            <a:avLst/>
          </a:prstGeom>
        </p:spPr>
      </p:pic>
      <p:sp>
        <p:nvSpPr>
          <p:cNvPr id="11" name="Rectangle 10"/>
          <p:cNvSpPr/>
          <p:nvPr/>
        </p:nvSpPr>
        <p:spPr>
          <a:xfrm>
            <a:off x="670075" y="5971420"/>
            <a:ext cx="1299600" cy="165600"/>
          </a:xfrm>
          <a:prstGeom prst="rect">
            <a:avLst/>
          </a:prstGeom>
          <a:solidFill>
            <a:srgbClr val="FFFF00">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5651500" y="3430303"/>
            <a:ext cx="2959100" cy="303497"/>
          </a:xfrm>
          <a:prstGeom prst="rect">
            <a:avLst/>
          </a:prstGeom>
        </p:spPr>
      </p:pic>
      <p:sp>
        <p:nvSpPr>
          <p:cNvPr id="14" name="Rechteck 6"/>
          <p:cNvSpPr/>
          <p:nvPr/>
        </p:nvSpPr>
        <p:spPr>
          <a:xfrm>
            <a:off x="6172200" y="3714690"/>
            <a:ext cx="1868696" cy="400110"/>
          </a:xfrm>
          <a:prstGeom prst="rect">
            <a:avLst/>
          </a:prstGeom>
        </p:spPr>
        <p:txBody>
          <a:bodyPr wrap="none">
            <a:spAutoFit/>
          </a:bodyPr>
          <a:lstStyle/>
          <a:p>
            <a:pPr eaLnBrk="1" hangingPunct="1">
              <a:buClr>
                <a:srgbClr val="FF0000"/>
              </a:buClr>
            </a:pPr>
            <a:r>
              <a:rPr lang="es-ES" sz="2000" b="1" dirty="0" smtClean="0">
                <a:solidFill>
                  <a:srgbClr val="FF0000"/>
                </a:solidFill>
                <a:latin typeface="+mn-lt"/>
                <a:cs typeface="Arial" charset="0"/>
              </a:rPr>
              <a:t>0.5% </a:t>
            </a:r>
            <a:r>
              <a:rPr lang="es-ES" sz="2000" b="1" dirty="0" err="1" smtClean="0">
                <a:solidFill>
                  <a:srgbClr val="FF0000"/>
                </a:solidFill>
                <a:latin typeface="+mn-lt"/>
                <a:cs typeface="Arial" charset="0"/>
              </a:rPr>
              <a:t>precision</a:t>
            </a:r>
            <a:r>
              <a:rPr lang="es-ES" sz="2000" b="1" dirty="0" smtClean="0">
                <a:solidFill>
                  <a:srgbClr val="FF0000"/>
                </a:solidFill>
                <a:latin typeface="+mn-lt"/>
                <a:cs typeface="Arial" charset="0"/>
              </a:rPr>
              <a:t> !</a:t>
            </a:r>
            <a:endParaRPr lang="es-ES" sz="2000" b="1" dirty="0">
              <a:solidFill>
                <a:srgbClr val="FF0000"/>
              </a:solidFill>
              <a:latin typeface="+mn-lt"/>
              <a:cs typeface="Arial" charset="0"/>
            </a:endParaRPr>
          </a:p>
        </p:txBody>
      </p:sp>
      <p:sp>
        <p:nvSpPr>
          <p:cNvPr id="15" name="Rechteck 6"/>
          <p:cNvSpPr/>
          <p:nvPr/>
        </p:nvSpPr>
        <p:spPr>
          <a:xfrm>
            <a:off x="5410200" y="4309307"/>
            <a:ext cx="3733800" cy="1634293"/>
          </a:xfrm>
          <a:prstGeom prst="rect">
            <a:avLst/>
          </a:prstGeom>
        </p:spPr>
        <p:txBody>
          <a:bodyPr wrap="square">
            <a:spAutoFit/>
          </a:bodyPr>
          <a:lstStyle/>
          <a:p>
            <a:pPr marL="342900" indent="-342900" eaLnBrk="1" hangingPunct="1">
              <a:lnSpc>
                <a:spcPct val="110000"/>
              </a:lnSpc>
              <a:buClr>
                <a:srgbClr val="FF0000"/>
              </a:buClr>
              <a:buFont typeface="Arial"/>
              <a:buChar char="•"/>
            </a:pPr>
            <a:r>
              <a:rPr lang="es-ES" dirty="0" smtClean="0">
                <a:solidFill>
                  <a:srgbClr val="FF0000"/>
                </a:solidFill>
                <a:latin typeface="+mn-lt"/>
                <a:cs typeface="Arial" charset="0"/>
              </a:rPr>
              <a:t>H</a:t>
            </a:r>
            <a:r>
              <a:rPr lang="en-US" dirty="0" smtClean="0">
                <a:solidFill>
                  <a:srgbClr val="FF0000"/>
                </a:solidFill>
                <a:latin typeface="+mn-lt"/>
                <a:cs typeface="Arial" charset="0"/>
              </a:rPr>
              <a:t>o</a:t>
            </a:r>
            <a:r>
              <a:rPr lang="es-ES" dirty="0" smtClean="0">
                <a:solidFill>
                  <a:srgbClr val="FF0000"/>
                </a:solidFill>
                <a:latin typeface="+mn-lt"/>
                <a:cs typeface="Arial" charset="0"/>
              </a:rPr>
              <a:t>w </a:t>
            </a:r>
            <a:r>
              <a:rPr lang="es-ES" dirty="0" err="1" smtClean="0">
                <a:solidFill>
                  <a:srgbClr val="FF0000"/>
                </a:solidFill>
                <a:latin typeface="+mn-lt"/>
                <a:cs typeface="Arial" charset="0"/>
              </a:rPr>
              <a:t>should</a:t>
            </a:r>
            <a:r>
              <a:rPr lang="es-ES" dirty="0" smtClean="0">
                <a:solidFill>
                  <a:srgbClr val="FF0000"/>
                </a:solidFill>
                <a:latin typeface="+mn-lt"/>
                <a:cs typeface="Arial" charset="0"/>
              </a:rPr>
              <a:t> </a:t>
            </a:r>
            <a:r>
              <a:rPr lang="es-ES" dirty="0" err="1" smtClean="0">
                <a:solidFill>
                  <a:srgbClr val="FF0000"/>
                </a:solidFill>
                <a:latin typeface="+mn-lt"/>
                <a:cs typeface="Arial" charset="0"/>
              </a:rPr>
              <a:t>we</a:t>
            </a:r>
            <a:r>
              <a:rPr lang="es-ES" dirty="0" smtClean="0">
                <a:solidFill>
                  <a:srgbClr val="FF0000"/>
                </a:solidFill>
                <a:latin typeface="+mn-lt"/>
                <a:cs typeface="Arial" charset="0"/>
              </a:rPr>
              <a:t> </a:t>
            </a:r>
            <a:r>
              <a:rPr lang="es-ES" dirty="0" err="1" smtClean="0">
                <a:solidFill>
                  <a:srgbClr val="FF0000"/>
                </a:solidFill>
                <a:latin typeface="+mn-lt"/>
                <a:cs typeface="Arial" charset="0"/>
              </a:rPr>
              <a:t>theorists</a:t>
            </a:r>
            <a:r>
              <a:rPr lang="es-ES" dirty="0" smtClean="0">
                <a:solidFill>
                  <a:srgbClr val="FF0000"/>
                </a:solidFill>
                <a:latin typeface="+mn-lt"/>
                <a:cs typeface="Arial" charset="0"/>
              </a:rPr>
              <a:t> </a:t>
            </a:r>
            <a:r>
              <a:rPr lang="es-ES" dirty="0" err="1" smtClean="0">
                <a:solidFill>
                  <a:srgbClr val="FF0000"/>
                </a:solidFill>
                <a:latin typeface="+mn-lt"/>
                <a:cs typeface="Arial" charset="0"/>
              </a:rPr>
              <a:t>judge</a:t>
            </a:r>
            <a:r>
              <a:rPr lang="es-ES" dirty="0" smtClean="0">
                <a:solidFill>
                  <a:srgbClr val="FF0000"/>
                </a:solidFill>
                <a:latin typeface="+mn-lt"/>
                <a:cs typeface="Arial" charset="0"/>
              </a:rPr>
              <a:t> </a:t>
            </a:r>
            <a:r>
              <a:rPr lang="es-ES" dirty="0" err="1" smtClean="0">
                <a:solidFill>
                  <a:srgbClr val="FF0000"/>
                </a:solidFill>
                <a:latin typeface="+mn-lt"/>
                <a:cs typeface="Arial" charset="0"/>
              </a:rPr>
              <a:t>this</a:t>
            </a:r>
            <a:r>
              <a:rPr lang="es-ES" dirty="0" smtClean="0">
                <a:solidFill>
                  <a:srgbClr val="FF0000"/>
                </a:solidFill>
                <a:latin typeface="+mn-lt"/>
                <a:cs typeface="Arial" charset="0"/>
              </a:rPr>
              <a:t> error?</a:t>
            </a:r>
          </a:p>
          <a:p>
            <a:pPr marL="342900" indent="-342900" eaLnBrk="1" hangingPunct="1">
              <a:lnSpc>
                <a:spcPct val="110000"/>
              </a:lnSpc>
              <a:buClr>
                <a:srgbClr val="FF0000"/>
              </a:buClr>
              <a:buFont typeface="Arial"/>
              <a:buChar char="•"/>
            </a:pPr>
            <a:r>
              <a:rPr lang="es-ES" dirty="0" err="1" smtClean="0">
                <a:solidFill>
                  <a:srgbClr val="FF0000"/>
                </a:solidFill>
                <a:latin typeface="+mn-lt"/>
                <a:cs typeface="Arial" charset="0"/>
              </a:rPr>
              <a:t>What</a:t>
            </a:r>
            <a:r>
              <a:rPr lang="es-ES" dirty="0" smtClean="0">
                <a:solidFill>
                  <a:srgbClr val="FF0000"/>
                </a:solidFill>
                <a:latin typeface="+mn-lt"/>
                <a:cs typeface="Arial" charset="0"/>
              </a:rPr>
              <a:t> </a:t>
            </a:r>
            <a:r>
              <a:rPr lang="es-ES" dirty="0" err="1" smtClean="0">
                <a:solidFill>
                  <a:srgbClr val="FF0000"/>
                </a:solidFill>
                <a:latin typeface="+mn-lt"/>
                <a:cs typeface="Arial" charset="0"/>
              </a:rPr>
              <a:t>is</a:t>
            </a:r>
            <a:r>
              <a:rPr lang="es-ES" dirty="0" smtClean="0">
                <a:solidFill>
                  <a:srgbClr val="FF0000"/>
                </a:solidFill>
                <a:latin typeface="+mn-lt"/>
                <a:cs typeface="Arial" charset="0"/>
              </a:rPr>
              <a:t> </a:t>
            </a:r>
            <a:r>
              <a:rPr lang="es-ES" dirty="0" err="1" smtClean="0">
                <a:solidFill>
                  <a:srgbClr val="FF0000"/>
                </a:solidFill>
                <a:latin typeface="+mn-lt"/>
                <a:cs typeface="Arial" charset="0"/>
              </a:rPr>
              <a:t>the</a:t>
            </a:r>
            <a:r>
              <a:rPr lang="es-ES" dirty="0" smtClean="0">
                <a:solidFill>
                  <a:srgbClr val="FF0000"/>
                </a:solidFill>
                <a:latin typeface="+mn-lt"/>
                <a:cs typeface="Arial" charset="0"/>
              </a:rPr>
              <a:t> </a:t>
            </a:r>
            <a:r>
              <a:rPr lang="es-ES" dirty="0" err="1" smtClean="0">
                <a:solidFill>
                  <a:srgbClr val="FF0000"/>
                </a:solidFill>
                <a:latin typeface="+mn-lt"/>
                <a:cs typeface="Arial" charset="0"/>
              </a:rPr>
              <a:t>theoretical</a:t>
            </a:r>
            <a:r>
              <a:rPr lang="es-ES" dirty="0" smtClean="0">
                <a:solidFill>
                  <a:srgbClr val="FF0000"/>
                </a:solidFill>
                <a:latin typeface="+mn-lt"/>
                <a:cs typeface="Arial" charset="0"/>
              </a:rPr>
              <a:t> error in </a:t>
            </a:r>
            <a:r>
              <a:rPr lang="es-ES" dirty="0" err="1" smtClean="0">
                <a:solidFill>
                  <a:srgbClr val="FF0000"/>
                </a:solidFill>
                <a:latin typeface="+mn-lt"/>
                <a:cs typeface="Arial" charset="0"/>
              </a:rPr>
              <a:t>this</a:t>
            </a:r>
            <a:r>
              <a:rPr lang="es-ES" dirty="0" smtClean="0">
                <a:solidFill>
                  <a:srgbClr val="FF0000"/>
                </a:solidFill>
                <a:latin typeface="+mn-lt"/>
                <a:cs typeface="Arial" charset="0"/>
              </a:rPr>
              <a:t> </a:t>
            </a:r>
            <a:r>
              <a:rPr lang="es-ES" dirty="0" err="1" smtClean="0">
                <a:solidFill>
                  <a:srgbClr val="FF0000"/>
                </a:solidFill>
                <a:latin typeface="+mn-lt"/>
                <a:cs typeface="Arial" charset="0"/>
              </a:rPr>
              <a:t>mass</a:t>
            </a:r>
            <a:r>
              <a:rPr lang="es-ES" dirty="0" smtClean="0">
                <a:solidFill>
                  <a:srgbClr val="FF0000"/>
                </a:solidFill>
                <a:latin typeface="+mn-lt"/>
                <a:cs typeface="Arial" charset="0"/>
              </a:rPr>
              <a:t> </a:t>
            </a:r>
            <a:r>
              <a:rPr lang="es-ES" dirty="0" err="1" smtClean="0">
                <a:solidFill>
                  <a:srgbClr val="FF0000"/>
                </a:solidFill>
                <a:latin typeface="+mn-lt"/>
                <a:cs typeface="Arial" charset="0"/>
              </a:rPr>
              <a:t>determination</a:t>
            </a:r>
            <a:r>
              <a:rPr lang="es-ES" dirty="0" smtClean="0">
                <a:solidFill>
                  <a:srgbClr val="FF0000"/>
                </a:solidFill>
                <a:latin typeface="+mn-lt"/>
                <a:cs typeface="Arial" charset="0"/>
              </a:rPr>
              <a:t>?</a:t>
            </a:r>
          </a:p>
          <a:p>
            <a:pPr marL="342900" indent="-342900" eaLnBrk="1" hangingPunct="1">
              <a:lnSpc>
                <a:spcPct val="120000"/>
              </a:lnSpc>
              <a:buClr>
                <a:srgbClr val="FF0000"/>
              </a:buClr>
              <a:buFont typeface="Arial"/>
              <a:buChar char="•"/>
            </a:pPr>
            <a:r>
              <a:rPr lang="es-ES" dirty="0" err="1" smtClean="0">
                <a:solidFill>
                  <a:srgbClr val="FF0000"/>
                </a:solidFill>
                <a:latin typeface="+mn-lt"/>
                <a:cs typeface="Arial" charset="0"/>
              </a:rPr>
              <a:t>What</a:t>
            </a:r>
            <a:r>
              <a:rPr lang="es-ES" dirty="0" smtClean="0">
                <a:solidFill>
                  <a:srgbClr val="FF0000"/>
                </a:solidFill>
                <a:latin typeface="+mn-lt"/>
                <a:cs typeface="Arial" charset="0"/>
              </a:rPr>
              <a:t> </a:t>
            </a:r>
            <a:r>
              <a:rPr lang="es-ES" dirty="0" err="1" smtClean="0">
                <a:solidFill>
                  <a:srgbClr val="FF0000"/>
                </a:solidFill>
                <a:latin typeface="+mn-lt"/>
                <a:cs typeface="Arial" charset="0"/>
              </a:rPr>
              <a:t>mass</a:t>
            </a:r>
            <a:r>
              <a:rPr lang="es-ES" dirty="0" smtClean="0">
                <a:solidFill>
                  <a:srgbClr val="FF0000"/>
                </a:solidFill>
                <a:latin typeface="+mn-lt"/>
                <a:cs typeface="Arial" charset="0"/>
              </a:rPr>
              <a:t> </a:t>
            </a:r>
            <a:r>
              <a:rPr lang="es-ES" dirty="0" err="1" smtClean="0">
                <a:solidFill>
                  <a:srgbClr val="FF0000"/>
                </a:solidFill>
                <a:latin typeface="+mn-lt"/>
                <a:cs typeface="Arial" charset="0"/>
              </a:rPr>
              <a:t>is</a:t>
            </a:r>
            <a:r>
              <a:rPr lang="es-ES" dirty="0" smtClean="0">
                <a:solidFill>
                  <a:srgbClr val="FF0000"/>
                </a:solidFill>
                <a:latin typeface="+mn-lt"/>
                <a:cs typeface="Arial" charset="0"/>
              </a:rPr>
              <a:t> </a:t>
            </a:r>
            <a:r>
              <a:rPr lang="es-ES" dirty="0" err="1" smtClean="0">
                <a:solidFill>
                  <a:srgbClr val="FF0000"/>
                </a:solidFill>
                <a:latin typeface="+mn-lt"/>
                <a:cs typeface="Arial" charset="0"/>
              </a:rPr>
              <a:t>it</a:t>
            </a:r>
            <a:r>
              <a:rPr lang="es-ES" dirty="0" smtClean="0">
                <a:solidFill>
                  <a:srgbClr val="FF0000"/>
                </a:solidFill>
                <a:latin typeface="+mn-lt"/>
                <a:cs typeface="Arial" charset="0"/>
              </a:rPr>
              <a:t>?</a:t>
            </a:r>
            <a:endParaRPr lang="es-ES" dirty="0">
              <a:solidFill>
                <a:srgbClr val="FF0000"/>
              </a:solidFill>
              <a:latin typeface="+mn-lt"/>
              <a:cs typeface="Arial" charset="0"/>
            </a:endParaRPr>
          </a:p>
        </p:txBody>
      </p:sp>
      <p:cxnSp>
        <p:nvCxnSpPr>
          <p:cNvPr id="17" name="Straight Arrow Connector 16"/>
          <p:cNvCxnSpPr/>
          <p:nvPr/>
        </p:nvCxnSpPr>
        <p:spPr>
          <a:xfrm>
            <a:off x="4648200" y="3581400"/>
            <a:ext cx="685800" cy="0"/>
          </a:xfrm>
          <a:prstGeom prst="straightConnector1">
            <a:avLst/>
          </a:prstGeom>
          <a:ln>
            <a:solidFill>
              <a:srgbClr val="1FBF13"/>
            </a:solidFill>
            <a:tailEnd type="arrow"/>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6"/>
          <a:stretch>
            <a:fillRect/>
          </a:stretch>
        </p:blipFill>
        <p:spPr>
          <a:xfrm>
            <a:off x="6781800" y="2051233"/>
            <a:ext cx="1676400" cy="920567"/>
          </a:xfrm>
          <a:prstGeom prst="rect">
            <a:avLst/>
          </a:prstGeom>
        </p:spPr>
      </p:pic>
      <p:pic>
        <p:nvPicPr>
          <p:cNvPr id="13" name="Picture 12" descr="txp_fig.bmp"/>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5297844" y="1700590"/>
            <a:ext cx="2462461" cy="2555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4936383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0" y="0"/>
            <a:ext cx="9144000" cy="584776"/>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a:t> </a:t>
            </a:r>
            <a:r>
              <a:rPr lang="es-ES" sz="2400" dirty="0"/>
              <a:t> </a:t>
            </a:r>
            <a:r>
              <a:rPr lang="es-ES" sz="3200" dirty="0" smtClean="0">
                <a:solidFill>
                  <a:schemeClr val="bg1"/>
                </a:solidFill>
                <a:cs typeface="Calibri" pitchFamily="34" charset="0"/>
              </a:rPr>
              <a:t>Concept of a Quark </a:t>
            </a:r>
            <a:r>
              <a:rPr lang="es-ES" sz="3200" dirty="0" err="1" smtClean="0">
                <a:solidFill>
                  <a:schemeClr val="bg1"/>
                </a:solidFill>
                <a:cs typeface="Calibri" pitchFamily="34" charset="0"/>
              </a:rPr>
              <a:t>mass</a:t>
            </a:r>
            <a:endParaRPr lang="es-ES" sz="3600" dirty="0">
              <a:cs typeface="Calibri" pitchFamily="34" charset="0"/>
            </a:endParaRPr>
          </a:p>
        </p:txBody>
      </p:sp>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2</a:t>
            </a:fld>
            <a:r>
              <a:rPr lang="es-ES" dirty="0" smtClean="0"/>
              <a:t>/15</a:t>
            </a:r>
          </a:p>
        </p:txBody>
      </p:sp>
      <p:sp>
        <p:nvSpPr>
          <p:cNvPr id="5" name="Text Box 46"/>
          <p:cNvSpPr txBox="1">
            <a:spLocks noChangeArrowheads="1"/>
          </p:cNvSpPr>
          <p:nvPr/>
        </p:nvSpPr>
        <p:spPr bwMode="auto">
          <a:xfrm>
            <a:off x="381000" y="742890"/>
            <a:ext cx="3175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2000" b="1" u="sng" dirty="0" smtClean="0">
                <a:solidFill>
                  <a:srgbClr val="0000DA"/>
                </a:solidFill>
                <a:cs typeface="Arial" charset="0"/>
              </a:rPr>
              <a:t>Quantum Field </a:t>
            </a:r>
            <a:r>
              <a:rPr lang="es-ES" sz="2000" b="1" u="sng" dirty="0" err="1" smtClean="0">
                <a:solidFill>
                  <a:srgbClr val="0000DA"/>
                </a:solidFill>
                <a:cs typeface="Arial" charset="0"/>
              </a:rPr>
              <a:t>Theory</a:t>
            </a:r>
            <a:endParaRPr lang="es-ES" sz="2000" dirty="0">
              <a:solidFill>
                <a:srgbClr val="0000DA"/>
              </a:solidFill>
              <a:cs typeface="Arial" charset="0"/>
            </a:endParaRPr>
          </a:p>
        </p:txBody>
      </p:sp>
      <p:sp>
        <p:nvSpPr>
          <p:cNvPr id="7" name="Text Box 99"/>
          <p:cNvSpPr txBox="1">
            <a:spLocks noChangeArrowheads="1"/>
          </p:cNvSpPr>
          <p:nvPr/>
        </p:nvSpPr>
        <p:spPr bwMode="auto">
          <a:xfrm>
            <a:off x="304800" y="2590800"/>
            <a:ext cx="864852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
                <a:srgbClr val="FF0000"/>
              </a:buClr>
              <a:buSzTx/>
              <a:buFont typeface="Wingdings" charset="0"/>
              <a:buChar char="§"/>
              <a:tabLst/>
              <a:defRPr/>
            </a:pPr>
            <a:r>
              <a:rPr kumimoji="0" lang="en-US" sz="1500" b="0" i="0" u="none" strike="noStrike" kern="0" cap="none" spc="0" normalizeH="0" baseline="0" noProof="0" dirty="0" smtClean="0">
                <a:ln>
                  <a:noFill/>
                </a:ln>
                <a:solidFill>
                  <a:sysClr val="windowText" lastClr="000000"/>
                </a:solidFill>
                <a:effectLst/>
                <a:uLnTx/>
                <a:uFillTx/>
              </a:rPr>
              <a:t> </a:t>
            </a:r>
            <a:r>
              <a:rPr kumimoji="0" lang="en-US" sz="1500" b="0" i="0" u="none" strike="noStrike" kern="0" cap="none" spc="0" normalizeH="0" baseline="0" noProof="0" dirty="0" smtClean="0">
                <a:ln>
                  <a:noFill/>
                </a:ln>
                <a:solidFill>
                  <a:srgbClr val="FF0000"/>
                </a:solidFill>
                <a:effectLst/>
                <a:uLnTx/>
                <a:uFillTx/>
              </a:rPr>
              <a:t>B</a:t>
            </a:r>
            <a:r>
              <a:rPr kumimoji="0" lang="es-ES" sz="1500" b="0" i="0" u="none" strike="noStrike" kern="0" cap="none" spc="0" normalizeH="0" baseline="0" noProof="0" dirty="0" err="1" smtClean="0">
                <a:ln>
                  <a:noFill/>
                </a:ln>
                <a:solidFill>
                  <a:srgbClr val="FF0000"/>
                </a:solidFill>
                <a:effectLst/>
                <a:uLnTx/>
                <a:uFillTx/>
              </a:rPr>
              <a:t>eyond</a:t>
            </a:r>
            <a:r>
              <a:rPr kumimoji="0" lang="es-ES" sz="1500" b="0" i="0" u="none" strike="noStrike" kern="0" cap="none" spc="0" normalizeH="0" noProof="0" dirty="0" smtClean="0">
                <a:ln>
                  <a:noFill/>
                </a:ln>
                <a:solidFill>
                  <a:srgbClr val="FF0000"/>
                </a:solidFill>
                <a:effectLst/>
                <a:uLnTx/>
                <a:uFillTx/>
              </a:rPr>
              <a:t> LO</a:t>
            </a:r>
            <a:r>
              <a:rPr kumimoji="0" lang="es-ES" sz="1500" b="0" i="0" u="none" strike="noStrike" kern="0" cap="none" spc="0" normalizeH="0" noProof="0" dirty="0" smtClean="0">
                <a:ln>
                  <a:noFill/>
                </a:ln>
                <a:solidFill>
                  <a:sysClr val="windowText" lastClr="000000"/>
                </a:solidFill>
                <a:effectLst/>
                <a:uLnTx/>
                <a:uFillTx/>
              </a:rPr>
              <a:t> QCD </a:t>
            </a:r>
            <a:r>
              <a:rPr kumimoji="0" lang="es-ES" sz="1500" b="0" i="0" u="none" strike="noStrike" kern="0" cap="none" spc="0" normalizeH="0" noProof="0" dirty="0" err="1" smtClean="0">
                <a:ln>
                  <a:noFill/>
                </a:ln>
                <a:solidFill>
                  <a:sysClr val="windowText" lastClr="000000"/>
                </a:solidFill>
                <a:effectLst/>
                <a:uLnTx/>
                <a:uFillTx/>
              </a:rPr>
              <a:t>predictions</a:t>
            </a:r>
            <a:r>
              <a:rPr kumimoji="0" lang="es-ES" sz="1500" b="0" i="0" u="none" strike="noStrike" kern="0" cap="none" spc="0" normalizeH="0" noProof="0" dirty="0" smtClean="0">
                <a:ln>
                  <a:noFill/>
                </a:ln>
                <a:solidFill>
                  <a:sysClr val="windowText" lastClr="000000"/>
                </a:solidFill>
                <a:effectLst/>
                <a:uLnTx/>
                <a:uFillTx/>
              </a:rPr>
              <a:t>, </a:t>
            </a:r>
            <a:r>
              <a:rPr kumimoji="0" lang="es-ES" sz="1500" b="0" i="0" u="none" strike="noStrike" kern="0" cap="none" spc="0" normalizeH="0" noProof="0" dirty="0" err="1" smtClean="0">
                <a:ln>
                  <a:noFill/>
                </a:ln>
                <a:solidFill>
                  <a:sysClr val="windowText" lastClr="000000"/>
                </a:solidFill>
                <a:effectLst/>
                <a:uLnTx/>
                <a:uFillTx/>
              </a:rPr>
              <a:t>the</a:t>
            </a:r>
            <a:r>
              <a:rPr kumimoji="0" lang="es-ES" sz="1500" b="0" i="0" u="none" strike="noStrike" kern="0" cap="none" spc="0" normalizeH="0" noProof="0" dirty="0" smtClean="0">
                <a:ln>
                  <a:noFill/>
                </a:ln>
                <a:solidFill>
                  <a:sysClr val="windowText" lastClr="000000"/>
                </a:solidFill>
                <a:effectLst/>
                <a:uLnTx/>
                <a:uFillTx/>
              </a:rPr>
              <a:t> top-quark </a:t>
            </a:r>
            <a:r>
              <a:rPr kumimoji="0" lang="es-ES" sz="1500" b="0" i="0" u="none" strike="noStrike" kern="0" cap="none" spc="0" normalizeH="0" noProof="0" dirty="0" err="1" smtClean="0">
                <a:ln>
                  <a:noFill/>
                </a:ln>
                <a:solidFill>
                  <a:sysClr val="windowText" lastClr="000000"/>
                </a:solidFill>
                <a:effectLst/>
                <a:uLnTx/>
                <a:uFillTx/>
              </a:rPr>
              <a:t>mass</a:t>
            </a:r>
            <a:r>
              <a:rPr kumimoji="0" lang="es-ES" sz="1500" b="0" i="0" u="none" strike="noStrike" kern="0" cap="none" spc="0" normalizeH="0" noProof="0" dirty="0" smtClean="0">
                <a:ln>
                  <a:noFill/>
                </a:ln>
                <a:solidFill>
                  <a:sysClr val="windowText" lastClr="000000"/>
                </a:solidFill>
                <a:effectLst/>
                <a:uLnTx/>
                <a:uFillTx/>
              </a:rPr>
              <a:t> </a:t>
            </a:r>
            <a:r>
              <a:rPr kumimoji="0" lang="es-ES" sz="1500" b="0" i="0" u="none" strike="noStrike" kern="0" cap="none" spc="0" normalizeH="0" noProof="0" dirty="0" err="1" smtClean="0">
                <a:ln>
                  <a:noFill/>
                </a:ln>
                <a:solidFill>
                  <a:sysClr val="windowText" lastClr="000000"/>
                </a:solidFill>
                <a:effectLst/>
                <a:uLnTx/>
                <a:uFillTx/>
              </a:rPr>
              <a:t>value</a:t>
            </a:r>
            <a:r>
              <a:rPr kumimoji="0" lang="es-ES" sz="1500" b="0" i="0" u="none" strike="noStrike" kern="0" cap="none" spc="0" normalizeH="0" noProof="0" dirty="0" smtClean="0">
                <a:ln>
                  <a:noFill/>
                </a:ln>
                <a:solidFill>
                  <a:sysClr val="windowText" lastClr="000000"/>
                </a:solidFill>
                <a:effectLst/>
                <a:uLnTx/>
                <a:uFillTx/>
              </a:rPr>
              <a:t> </a:t>
            </a:r>
            <a:r>
              <a:rPr kumimoji="0" lang="es-ES" sz="1500" b="0" i="0" u="none" strike="noStrike" kern="0" cap="none" spc="0" normalizeH="0" noProof="0" dirty="0" err="1" smtClean="0">
                <a:ln>
                  <a:noFill/>
                </a:ln>
                <a:solidFill>
                  <a:sysClr val="windowText" lastClr="000000"/>
                </a:solidFill>
                <a:effectLst/>
                <a:uLnTx/>
                <a:uFillTx/>
              </a:rPr>
              <a:t>depends</a:t>
            </a:r>
            <a:r>
              <a:rPr kumimoji="0" lang="es-ES" sz="1500" b="0" i="0" u="none" strike="noStrike" kern="0" cap="none" spc="0" normalizeH="0" noProof="0" dirty="0" smtClean="0">
                <a:ln>
                  <a:noFill/>
                </a:ln>
                <a:solidFill>
                  <a:sysClr val="windowText" lastClr="000000"/>
                </a:solidFill>
                <a:effectLst/>
                <a:uLnTx/>
                <a:uFillTx/>
              </a:rPr>
              <a:t> </a:t>
            </a:r>
            <a:r>
              <a:rPr kumimoji="0" lang="es-ES" sz="1500" b="0" i="0" u="none" strike="noStrike" kern="0" cap="none" spc="0" normalizeH="0" noProof="0" dirty="0" err="1" smtClean="0">
                <a:ln>
                  <a:noFill/>
                </a:ln>
                <a:solidFill>
                  <a:sysClr val="windowText" lastClr="000000"/>
                </a:solidFill>
                <a:effectLst/>
                <a:uLnTx/>
                <a:uFillTx/>
              </a:rPr>
              <a:t>on</a:t>
            </a:r>
            <a:r>
              <a:rPr kumimoji="0" lang="es-ES" sz="1500" b="0" i="0" u="none" strike="noStrike" kern="0" cap="none" spc="0" normalizeH="0" noProof="0" dirty="0" smtClean="0">
                <a:ln>
                  <a:noFill/>
                </a:ln>
                <a:solidFill>
                  <a:sysClr val="windowText" lastClr="000000"/>
                </a:solidFill>
                <a:effectLst/>
                <a:uLnTx/>
                <a:uFillTx/>
              </a:rPr>
              <a:t> </a:t>
            </a:r>
            <a:r>
              <a:rPr kumimoji="0" lang="es-ES" sz="1500" b="0" i="0" u="none" strike="noStrike" kern="0" cap="none" spc="0" normalizeH="0" noProof="0" dirty="0" err="1" smtClean="0">
                <a:ln>
                  <a:noFill/>
                </a:ln>
                <a:solidFill>
                  <a:sysClr val="windowText" lastClr="000000"/>
                </a:solidFill>
                <a:effectLst/>
                <a:uLnTx/>
                <a:uFillTx/>
              </a:rPr>
              <a:t>the</a:t>
            </a:r>
            <a:r>
              <a:rPr kumimoji="0" lang="es-ES" sz="1500" b="0" i="0" u="none" strike="noStrike" kern="0" cap="none" spc="0" normalizeH="0" noProof="0" dirty="0" smtClean="0">
                <a:ln>
                  <a:noFill/>
                </a:ln>
                <a:solidFill>
                  <a:sysClr val="windowText" lastClr="000000"/>
                </a:solidFill>
                <a:effectLst/>
                <a:uLnTx/>
                <a:uFillTx/>
              </a:rPr>
              <a:t> </a:t>
            </a:r>
            <a:r>
              <a:rPr kumimoji="0" lang="es-ES" sz="1500" b="1" i="0" u="none" strike="noStrike" kern="0" cap="none" spc="0" normalizeH="0" noProof="0" dirty="0" err="1" smtClean="0">
                <a:ln>
                  <a:noFill/>
                </a:ln>
                <a:solidFill>
                  <a:srgbClr val="FF0000"/>
                </a:solidFill>
                <a:effectLst/>
                <a:uLnTx/>
                <a:uFillTx/>
              </a:rPr>
              <a:t>renormalization</a:t>
            </a:r>
            <a:r>
              <a:rPr kumimoji="0" lang="es-ES" sz="1500" b="1" i="0" u="none" strike="noStrike" kern="0" cap="none" spc="0" normalizeH="0" noProof="0" dirty="0" smtClean="0">
                <a:ln>
                  <a:noFill/>
                </a:ln>
                <a:solidFill>
                  <a:srgbClr val="FF0000"/>
                </a:solidFill>
                <a:effectLst/>
                <a:uLnTx/>
                <a:uFillTx/>
              </a:rPr>
              <a:t> </a:t>
            </a:r>
            <a:r>
              <a:rPr kumimoji="0" lang="es-ES" sz="1500" b="1" i="0" u="none" strike="noStrike" kern="0" cap="none" spc="0" normalizeH="0" noProof="0" dirty="0" err="1" smtClean="0">
                <a:ln>
                  <a:noFill/>
                </a:ln>
                <a:solidFill>
                  <a:srgbClr val="FF0000"/>
                </a:solidFill>
                <a:effectLst/>
                <a:uLnTx/>
                <a:uFillTx/>
              </a:rPr>
              <a:t>scheme</a:t>
            </a:r>
            <a:endParaRPr kumimoji="0" lang="es-ES" sz="1500" b="1" i="0" u="none" strike="noStrike" kern="0" cap="none" spc="0" normalizeH="0" baseline="0" noProof="0" dirty="0" smtClean="0">
              <a:ln>
                <a:noFill/>
              </a:ln>
              <a:solidFill>
                <a:srgbClr val="FF0000"/>
              </a:solidFill>
              <a:effectLst/>
              <a:uLnTx/>
              <a:uFillTx/>
            </a:endParaRPr>
          </a:p>
        </p:txBody>
      </p:sp>
      <p:pic>
        <p:nvPicPr>
          <p:cNvPr id="4" name="Picture 3"/>
          <p:cNvPicPr>
            <a:picLocks noChangeAspect="1"/>
          </p:cNvPicPr>
          <p:nvPr/>
        </p:nvPicPr>
        <p:blipFill>
          <a:blip r:embed="rId11"/>
          <a:stretch>
            <a:fillRect/>
          </a:stretch>
        </p:blipFill>
        <p:spPr>
          <a:xfrm>
            <a:off x="457200" y="1295400"/>
            <a:ext cx="4114800" cy="1198485"/>
          </a:xfrm>
          <a:prstGeom prst="rect">
            <a:avLst/>
          </a:prstGeom>
        </p:spPr>
      </p:pic>
      <p:sp>
        <p:nvSpPr>
          <p:cNvPr id="9" name="Text Box 46"/>
          <p:cNvSpPr txBox="1">
            <a:spLocks noChangeArrowheads="1"/>
          </p:cNvSpPr>
          <p:nvPr/>
        </p:nvSpPr>
        <p:spPr bwMode="auto">
          <a:xfrm>
            <a:off x="4888895" y="1181378"/>
            <a:ext cx="5181600" cy="55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1400" dirty="0" err="1" smtClean="0">
                <a:cs typeface="Arial" charset="0"/>
              </a:rPr>
              <a:t>Particles</a:t>
            </a:r>
            <a:r>
              <a:rPr lang="es-ES" sz="1400" dirty="0" smtClean="0">
                <a:cs typeface="Arial" charset="0"/>
              </a:rPr>
              <a:t>:  Field-</a:t>
            </a:r>
            <a:r>
              <a:rPr lang="es-ES" sz="1400" dirty="0" err="1" smtClean="0">
                <a:cs typeface="Arial" charset="0"/>
              </a:rPr>
              <a:t>valued</a:t>
            </a:r>
            <a:r>
              <a:rPr lang="es-ES" sz="1400" dirty="0" smtClean="0">
                <a:cs typeface="Arial" charset="0"/>
              </a:rPr>
              <a:t> </a:t>
            </a:r>
            <a:r>
              <a:rPr lang="es-ES" sz="1400" dirty="0" err="1" smtClean="0">
                <a:cs typeface="Arial" charset="0"/>
              </a:rPr>
              <a:t>operators</a:t>
            </a:r>
            <a:r>
              <a:rPr lang="es-ES" sz="1400" dirty="0" smtClean="0">
                <a:cs typeface="Arial" charset="0"/>
              </a:rPr>
              <a:t> </a:t>
            </a:r>
            <a:r>
              <a:rPr lang="es-ES" sz="1400" dirty="0" err="1" smtClean="0">
                <a:cs typeface="Arial" charset="0"/>
              </a:rPr>
              <a:t>made</a:t>
            </a:r>
            <a:r>
              <a:rPr lang="es-ES" sz="1400" dirty="0" smtClean="0">
                <a:cs typeface="Arial" charset="0"/>
              </a:rPr>
              <a:t> </a:t>
            </a:r>
            <a:r>
              <a:rPr lang="es-ES" sz="1400" dirty="0" err="1" smtClean="0">
                <a:cs typeface="Arial" charset="0"/>
              </a:rPr>
              <a:t>from</a:t>
            </a:r>
            <a:r>
              <a:rPr lang="es-ES" sz="1400" dirty="0" smtClean="0">
                <a:cs typeface="Arial" charset="0"/>
              </a:rPr>
              <a:t> </a:t>
            </a:r>
          </a:p>
          <a:p>
            <a:pPr eaLnBrk="1" hangingPunct="1">
              <a:lnSpc>
                <a:spcPct val="120000"/>
              </a:lnSpc>
              <a:buClr>
                <a:srgbClr val="FF0000"/>
              </a:buClr>
            </a:pPr>
            <a:r>
              <a:rPr lang="es-ES" sz="1400" dirty="0">
                <a:cs typeface="Arial" charset="0"/>
              </a:rPr>
              <a:t> </a:t>
            </a:r>
            <a:r>
              <a:rPr lang="es-ES" sz="1400" dirty="0" smtClean="0">
                <a:cs typeface="Arial" charset="0"/>
              </a:rPr>
              <a:t>                </a:t>
            </a:r>
            <a:r>
              <a:rPr lang="es-ES" sz="1400" dirty="0" err="1" smtClean="0">
                <a:cs typeface="Arial" charset="0"/>
              </a:rPr>
              <a:t>creation</a:t>
            </a:r>
            <a:r>
              <a:rPr lang="es-ES" sz="1400" dirty="0" smtClean="0">
                <a:cs typeface="Arial" charset="0"/>
              </a:rPr>
              <a:t> and </a:t>
            </a:r>
            <a:r>
              <a:rPr lang="es-ES" sz="1400" dirty="0" err="1" smtClean="0">
                <a:cs typeface="Arial" charset="0"/>
              </a:rPr>
              <a:t>annihilation</a:t>
            </a:r>
            <a:r>
              <a:rPr lang="es-ES" sz="1400" dirty="0" smtClean="0">
                <a:cs typeface="Arial" charset="0"/>
              </a:rPr>
              <a:t> </a:t>
            </a:r>
            <a:r>
              <a:rPr lang="es-ES" sz="1400" dirty="0" err="1" smtClean="0">
                <a:cs typeface="Arial" charset="0"/>
              </a:rPr>
              <a:t>operators</a:t>
            </a:r>
            <a:endParaRPr lang="es-ES" sz="1400" dirty="0" smtClean="0">
              <a:cs typeface="Arial" charset="0"/>
            </a:endParaRPr>
          </a:p>
        </p:txBody>
      </p:sp>
      <p:sp>
        <p:nvSpPr>
          <p:cNvPr id="10" name="Text Box 46"/>
          <p:cNvSpPr txBox="1">
            <a:spLocks noChangeArrowheads="1"/>
          </p:cNvSpPr>
          <p:nvPr/>
        </p:nvSpPr>
        <p:spPr bwMode="auto">
          <a:xfrm>
            <a:off x="4876800" y="1788885"/>
            <a:ext cx="5257800" cy="55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1400" dirty="0" err="1" smtClean="0">
                <a:cs typeface="Arial" charset="0"/>
              </a:rPr>
              <a:t>Classic</a:t>
            </a:r>
            <a:r>
              <a:rPr lang="es-ES" sz="1400" dirty="0" smtClean="0">
                <a:cs typeface="Arial" charset="0"/>
              </a:rPr>
              <a:t> </a:t>
            </a:r>
            <a:r>
              <a:rPr lang="es-ES" sz="1400" dirty="0" err="1" smtClean="0">
                <a:cs typeface="Arial" charset="0"/>
              </a:rPr>
              <a:t>action</a:t>
            </a:r>
            <a:r>
              <a:rPr lang="es-ES" sz="1400" dirty="0" smtClean="0">
                <a:cs typeface="Arial" charset="0"/>
              </a:rPr>
              <a:t>: m </a:t>
            </a:r>
            <a:r>
              <a:rPr lang="es-ES" sz="1400" dirty="0" err="1" smtClean="0">
                <a:cs typeface="Arial" charset="0"/>
              </a:rPr>
              <a:t>is</a:t>
            </a:r>
            <a:r>
              <a:rPr lang="es-ES" sz="1400" dirty="0" smtClean="0">
                <a:cs typeface="Arial" charset="0"/>
              </a:rPr>
              <a:t> </a:t>
            </a:r>
            <a:r>
              <a:rPr lang="es-ES" sz="1400" dirty="0" err="1" smtClean="0">
                <a:cs typeface="Arial" charset="0"/>
              </a:rPr>
              <a:t>the</a:t>
            </a:r>
            <a:r>
              <a:rPr lang="es-ES" sz="1400" dirty="0" smtClean="0">
                <a:cs typeface="Arial" charset="0"/>
              </a:rPr>
              <a:t> </a:t>
            </a:r>
            <a:r>
              <a:rPr lang="es-ES" sz="1400" dirty="0" err="1" smtClean="0">
                <a:cs typeface="Arial" charset="0"/>
              </a:rPr>
              <a:t>rest</a:t>
            </a:r>
            <a:r>
              <a:rPr lang="es-ES" sz="1400" dirty="0" smtClean="0">
                <a:cs typeface="Arial" charset="0"/>
              </a:rPr>
              <a:t> </a:t>
            </a:r>
            <a:r>
              <a:rPr lang="es-ES" sz="1400" dirty="0" err="1" smtClean="0">
                <a:cs typeface="Arial" charset="0"/>
              </a:rPr>
              <a:t>mass</a:t>
            </a:r>
            <a:r>
              <a:rPr lang="es-ES" sz="1400" dirty="0" smtClean="0">
                <a:cs typeface="Arial" charset="0"/>
              </a:rPr>
              <a:t>, no </a:t>
            </a:r>
            <a:r>
              <a:rPr lang="es-ES" sz="1400" dirty="0" err="1" smtClean="0">
                <a:cs typeface="Arial" charset="0"/>
              </a:rPr>
              <a:t>other</a:t>
            </a:r>
            <a:endParaRPr lang="es-ES" sz="1400" dirty="0">
              <a:cs typeface="Arial" charset="0"/>
            </a:endParaRPr>
          </a:p>
          <a:p>
            <a:pPr eaLnBrk="1" hangingPunct="1">
              <a:lnSpc>
                <a:spcPct val="120000"/>
              </a:lnSpc>
              <a:buClr>
                <a:srgbClr val="FF0000"/>
              </a:buClr>
            </a:pPr>
            <a:r>
              <a:rPr lang="en-US" sz="1400" dirty="0">
                <a:cs typeface="Arial" charset="0"/>
              </a:rPr>
              <a:t>m</a:t>
            </a:r>
            <a:r>
              <a:rPr lang="es-ES" sz="1400" dirty="0" err="1" smtClean="0">
                <a:cs typeface="Arial" charset="0"/>
              </a:rPr>
              <a:t>ass</a:t>
            </a:r>
            <a:r>
              <a:rPr lang="es-ES" sz="1400" dirty="0" smtClean="0">
                <a:cs typeface="Arial" charset="0"/>
              </a:rPr>
              <a:t> concept </a:t>
            </a:r>
            <a:r>
              <a:rPr lang="es-ES" sz="1400" dirty="0" err="1" smtClean="0">
                <a:cs typeface="Arial" charset="0"/>
              </a:rPr>
              <a:t>exists</a:t>
            </a:r>
            <a:r>
              <a:rPr lang="es-ES" sz="1400" dirty="0" smtClean="0">
                <a:cs typeface="Arial" charset="0"/>
              </a:rPr>
              <a:t> at </a:t>
            </a:r>
            <a:r>
              <a:rPr lang="es-ES" sz="1400" dirty="0" err="1" smtClean="0">
                <a:cs typeface="Arial" charset="0"/>
              </a:rPr>
              <a:t>the</a:t>
            </a:r>
            <a:r>
              <a:rPr lang="es-ES" sz="1400" dirty="0" smtClean="0">
                <a:cs typeface="Arial" charset="0"/>
              </a:rPr>
              <a:t> </a:t>
            </a:r>
            <a:r>
              <a:rPr lang="es-ES" sz="1400" dirty="0" err="1" smtClean="0">
                <a:cs typeface="Arial" charset="0"/>
              </a:rPr>
              <a:t>classic</a:t>
            </a:r>
            <a:r>
              <a:rPr lang="es-ES" sz="1400" dirty="0" smtClean="0">
                <a:cs typeface="Arial" charset="0"/>
              </a:rPr>
              <a:t> </a:t>
            </a:r>
            <a:r>
              <a:rPr lang="es-ES" sz="1400" dirty="0" err="1" smtClean="0">
                <a:cs typeface="Arial" charset="0"/>
              </a:rPr>
              <a:t>level</a:t>
            </a:r>
            <a:endParaRPr lang="es-ES" sz="1400" dirty="0" smtClean="0">
              <a:cs typeface="Arial" charset="0"/>
            </a:endParaRPr>
          </a:p>
        </p:txBody>
      </p:sp>
      <p:pic>
        <p:nvPicPr>
          <p:cNvPr id="39" name="Picture 38" descr="txp_fig.bmp"/>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bwMode="auto">
          <a:xfrm>
            <a:off x="2743200" y="3756230"/>
            <a:ext cx="2020032" cy="28237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76"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7" name="Text Box 46"/>
          <p:cNvSpPr txBox="1">
            <a:spLocks noChangeArrowheads="1"/>
          </p:cNvSpPr>
          <p:nvPr/>
        </p:nvSpPr>
        <p:spPr bwMode="auto">
          <a:xfrm>
            <a:off x="381000" y="3124200"/>
            <a:ext cx="243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2000" b="1" u="sng" dirty="0" err="1" smtClean="0">
                <a:solidFill>
                  <a:srgbClr val="0000DA"/>
                </a:solidFill>
                <a:cs typeface="Arial" charset="0"/>
              </a:rPr>
              <a:t>Renormalization</a:t>
            </a:r>
            <a:endParaRPr lang="es-ES" sz="2000" dirty="0">
              <a:solidFill>
                <a:srgbClr val="0000DA"/>
              </a:solidFill>
              <a:cs typeface="Arial" charset="0"/>
            </a:endParaRPr>
          </a:p>
        </p:txBody>
      </p:sp>
      <p:grpSp>
        <p:nvGrpSpPr>
          <p:cNvPr id="19" name="Group 18"/>
          <p:cNvGrpSpPr>
            <a:grpSpLocks noChangeAspect="1"/>
          </p:cNvGrpSpPr>
          <p:nvPr/>
        </p:nvGrpSpPr>
        <p:grpSpPr>
          <a:xfrm>
            <a:off x="457206" y="3593495"/>
            <a:ext cx="2057394" cy="450904"/>
            <a:chOff x="457200" y="3886200"/>
            <a:chExt cx="3810000" cy="835011"/>
          </a:xfrm>
        </p:grpSpPr>
        <p:pic>
          <p:nvPicPr>
            <p:cNvPr id="8" name="Picture 7"/>
            <p:cNvPicPr>
              <a:picLocks noChangeAspect="1"/>
            </p:cNvPicPr>
            <p:nvPr/>
          </p:nvPicPr>
          <p:blipFill rotWithShape="1">
            <a:blip r:embed="rId13"/>
            <a:srcRect l="317" t="-4345" r="-317" b="4345"/>
            <a:stretch/>
          </p:blipFill>
          <p:spPr>
            <a:xfrm>
              <a:off x="457200" y="3886200"/>
              <a:ext cx="3810000" cy="835011"/>
            </a:xfrm>
            <a:prstGeom prst="rect">
              <a:avLst/>
            </a:prstGeom>
            <a:noFill/>
            <a:ln>
              <a:noFill/>
            </a:ln>
          </p:spPr>
        </p:pic>
        <p:sp>
          <p:nvSpPr>
            <p:cNvPr id="18" name="Rectangle 17"/>
            <p:cNvSpPr/>
            <p:nvPr/>
          </p:nvSpPr>
          <p:spPr>
            <a:xfrm>
              <a:off x="3505200" y="4191000"/>
              <a:ext cx="1524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 Box 46"/>
          <p:cNvSpPr txBox="1">
            <a:spLocks noChangeArrowheads="1"/>
          </p:cNvSpPr>
          <p:nvPr/>
        </p:nvSpPr>
        <p:spPr bwMode="auto">
          <a:xfrm>
            <a:off x="381000" y="4343400"/>
            <a:ext cx="556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b="1" u="sng" dirty="0" err="1" smtClean="0">
                <a:solidFill>
                  <a:srgbClr val="0000DA"/>
                </a:solidFill>
                <a:cs typeface="Arial" charset="0"/>
              </a:rPr>
              <a:t>Common</a:t>
            </a:r>
            <a:r>
              <a:rPr lang="es-ES" b="1" u="sng" dirty="0" smtClean="0">
                <a:solidFill>
                  <a:srgbClr val="0000DA"/>
                </a:solidFill>
                <a:cs typeface="Arial" charset="0"/>
              </a:rPr>
              <a:t> </a:t>
            </a:r>
            <a:r>
              <a:rPr lang="es-ES" b="1" u="sng" dirty="0" err="1" smtClean="0">
                <a:solidFill>
                  <a:srgbClr val="0000DA"/>
                </a:solidFill>
                <a:cs typeface="Arial" charset="0"/>
              </a:rPr>
              <a:t>mass</a:t>
            </a:r>
            <a:r>
              <a:rPr lang="es-ES" b="1" u="sng" dirty="0" smtClean="0">
                <a:solidFill>
                  <a:srgbClr val="0000DA"/>
                </a:solidFill>
                <a:cs typeface="Arial" charset="0"/>
              </a:rPr>
              <a:t> </a:t>
            </a:r>
            <a:r>
              <a:rPr lang="es-ES" b="1" u="sng" dirty="0" err="1" smtClean="0">
                <a:solidFill>
                  <a:srgbClr val="0000DA"/>
                </a:solidFill>
                <a:cs typeface="Arial" charset="0"/>
              </a:rPr>
              <a:t>renormalization</a:t>
            </a:r>
            <a:r>
              <a:rPr lang="es-ES" b="1" u="sng" dirty="0" smtClean="0">
                <a:solidFill>
                  <a:srgbClr val="0000DA"/>
                </a:solidFill>
                <a:cs typeface="Arial" charset="0"/>
              </a:rPr>
              <a:t> </a:t>
            </a:r>
            <a:r>
              <a:rPr lang="es-ES" b="1" u="sng" dirty="0" err="1" smtClean="0">
                <a:solidFill>
                  <a:srgbClr val="0000DA"/>
                </a:solidFill>
                <a:cs typeface="Arial" charset="0"/>
              </a:rPr>
              <a:t>schemes</a:t>
            </a:r>
            <a:endParaRPr lang="es-ES" dirty="0">
              <a:solidFill>
                <a:srgbClr val="0000DA"/>
              </a:solidFill>
              <a:cs typeface="Arial" charset="0"/>
            </a:endParaRPr>
          </a:p>
        </p:txBody>
      </p:sp>
      <p:pic>
        <p:nvPicPr>
          <p:cNvPr id="21" name="Picture 20"/>
          <p:cNvPicPr>
            <a:picLocks noChangeAspect="1"/>
          </p:cNvPicPr>
          <p:nvPr/>
        </p:nvPicPr>
        <p:blipFill>
          <a:blip r:embed="rId14"/>
          <a:stretch>
            <a:fillRect/>
          </a:stretch>
        </p:blipFill>
        <p:spPr>
          <a:xfrm>
            <a:off x="5791200" y="3581400"/>
            <a:ext cx="2286000" cy="580417"/>
          </a:xfrm>
          <a:prstGeom prst="rect">
            <a:avLst/>
          </a:prstGeom>
        </p:spPr>
      </p:pic>
      <p:sp>
        <p:nvSpPr>
          <p:cNvPr id="31" name="Rectangle 30"/>
          <p:cNvSpPr/>
          <p:nvPr/>
        </p:nvSpPr>
        <p:spPr>
          <a:xfrm>
            <a:off x="3886200" y="3709610"/>
            <a:ext cx="914400" cy="381000"/>
          </a:xfrm>
          <a:prstGeom prst="rect">
            <a:avLst/>
          </a:prstGeom>
          <a:solidFill>
            <a:srgbClr val="FFFF00">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descr="txp_fig.png"/>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bwMode="auto">
          <a:xfrm>
            <a:off x="609814" y="4953000"/>
            <a:ext cx="3755204" cy="17466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4" name="Picture 43" descr="txp_fig.png"/>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bwMode="auto">
          <a:xfrm>
            <a:off x="609600" y="5747107"/>
            <a:ext cx="916968" cy="19649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8" name="Picture 47" descr="txp_fig.bmp"/>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bwMode="auto">
          <a:xfrm>
            <a:off x="2057400" y="5301951"/>
            <a:ext cx="2801980" cy="26064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73"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1" name="Picture 50" descr="txp_fig.bmp"/>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bwMode="auto">
          <a:xfrm>
            <a:off x="2050617" y="5737430"/>
            <a:ext cx="1759383" cy="28237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72"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4" name="Rechteck 6"/>
          <p:cNvSpPr/>
          <p:nvPr/>
        </p:nvSpPr>
        <p:spPr>
          <a:xfrm>
            <a:off x="5791200" y="4843046"/>
            <a:ext cx="2902858" cy="675057"/>
          </a:xfrm>
          <a:prstGeom prst="rect">
            <a:avLst/>
          </a:prstGeom>
        </p:spPr>
        <p:txBody>
          <a:bodyPr wrap="none">
            <a:spAutoFit/>
          </a:bodyPr>
          <a:lstStyle/>
          <a:p>
            <a:pPr eaLnBrk="1" hangingPunct="1">
              <a:lnSpc>
                <a:spcPct val="120000"/>
              </a:lnSpc>
              <a:buClr>
                <a:srgbClr val="FF0000"/>
              </a:buClr>
            </a:pPr>
            <a:r>
              <a:rPr lang="es-ES" sz="1600" dirty="0" err="1" smtClean="0">
                <a:solidFill>
                  <a:srgbClr val="FF0000"/>
                </a:solidFill>
                <a:latin typeface="+mn-lt"/>
                <a:cs typeface="Arial" charset="0"/>
              </a:rPr>
              <a:t>Unphysical</a:t>
            </a:r>
            <a:r>
              <a:rPr lang="es-ES" sz="1600" dirty="0" smtClean="0">
                <a:solidFill>
                  <a:srgbClr val="FF0000"/>
                </a:solidFill>
                <a:latin typeface="+mn-lt"/>
                <a:cs typeface="Arial" charset="0"/>
              </a:rPr>
              <a:t> </a:t>
            </a:r>
            <a:r>
              <a:rPr lang="es-ES" sz="1600" dirty="0" err="1" smtClean="0">
                <a:solidFill>
                  <a:srgbClr val="FF0000"/>
                </a:solidFill>
                <a:latin typeface="+mn-lt"/>
                <a:cs typeface="Arial" charset="0"/>
              </a:rPr>
              <a:t>due</a:t>
            </a:r>
            <a:r>
              <a:rPr lang="es-ES" sz="1600" dirty="0" smtClean="0">
                <a:solidFill>
                  <a:srgbClr val="FF0000"/>
                </a:solidFill>
                <a:latin typeface="+mn-lt"/>
                <a:cs typeface="Arial" charset="0"/>
              </a:rPr>
              <a:t> </a:t>
            </a:r>
            <a:r>
              <a:rPr lang="es-ES" sz="1600" dirty="0" err="1" smtClean="0">
                <a:solidFill>
                  <a:srgbClr val="FF0000"/>
                </a:solidFill>
                <a:latin typeface="+mn-lt"/>
                <a:cs typeface="Arial" charset="0"/>
              </a:rPr>
              <a:t>to</a:t>
            </a:r>
            <a:r>
              <a:rPr lang="es-ES" sz="1600" dirty="0" smtClean="0">
                <a:solidFill>
                  <a:srgbClr val="FF0000"/>
                </a:solidFill>
                <a:latin typeface="+mn-lt"/>
                <a:cs typeface="Arial" charset="0"/>
              </a:rPr>
              <a:t> </a:t>
            </a:r>
            <a:r>
              <a:rPr lang="es-ES" sz="1600" dirty="0" err="1" smtClean="0">
                <a:solidFill>
                  <a:srgbClr val="FF0000"/>
                </a:solidFill>
                <a:latin typeface="+mn-lt"/>
                <a:cs typeface="Arial" charset="0"/>
              </a:rPr>
              <a:t>confinement</a:t>
            </a:r>
            <a:r>
              <a:rPr lang="es-ES" sz="1600" dirty="0" smtClean="0">
                <a:solidFill>
                  <a:srgbClr val="FF0000"/>
                </a:solidFill>
                <a:latin typeface="+mn-lt"/>
                <a:cs typeface="Arial" charset="0"/>
              </a:rPr>
              <a:t> !</a:t>
            </a:r>
          </a:p>
          <a:p>
            <a:pPr eaLnBrk="1" hangingPunct="1">
              <a:lnSpc>
                <a:spcPct val="120000"/>
              </a:lnSpc>
              <a:buClr>
                <a:srgbClr val="FF0000"/>
              </a:buClr>
            </a:pPr>
            <a:r>
              <a:rPr lang="en-US" sz="1600" dirty="0">
                <a:solidFill>
                  <a:srgbClr val="FF0000"/>
                </a:solidFill>
                <a:latin typeface="+mn-lt"/>
                <a:cs typeface="Arial" charset="0"/>
              </a:rPr>
              <a:t>a</a:t>
            </a:r>
            <a:r>
              <a:rPr lang="en-US" sz="1600" dirty="0" smtClean="0">
                <a:solidFill>
                  <a:srgbClr val="FF0000"/>
                </a:solidFill>
                <a:latin typeface="+mn-lt"/>
                <a:cs typeface="Arial" charset="0"/>
              </a:rPr>
              <a:t>mbiguous by </a:t>
            </a:r>
            <a:endParaRPr lang="es-ES" sz="1600" dirty="0">
              <a:solidFill>
                <a:srgbClr val="FF0000"/>
              </a:solidFill>
              <a:latin typeface="+mn-lt"/>
              <a:cs typeface="Arial" charset="0"/>
            </a:endParaRPr>
          </a:p>
        </p:txBody>
      </p:sp>
      <p:pic>
        <p:nvPicPr>
          <p:cNvPr id="56" name="Picture 55" descr="txp_fig.bmp"/>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bwMode="auto">
          <a:xfrm>
            <a:off x="7162800" y="5247247"/>
            <a:ext cx="1395062" cy="23915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92"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9" name="Picture 58" descr="txp_fig.bmp"/>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bwMode="auto">
          <a:xfrm>
            <a:off x="5927160" y="5586790"/>
            <a:ext cx="2531040" cy="23915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82"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1" name="Picture 60" descr="txp_fig.bmp"/>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bwMode="auto">
          <a:xfrm>
            <a:off x="5903712" y="5952976"/>
            <a:ext cx="2630688" cy="21922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86"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62" name="Straight Arrow Connector 61"/>
          <p:cNvCxnSpPr/>
          <p:nvPr/>
        </p:nvCxnSpPr>
        <p:spPr>
          <a:xfrm>
            <a:off x="4800600" y="3870475"/>
            <a:ext cx="838200"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4800600" y="5081210"/>
            <a:ext cx="838200" cy="0"/>
          </a:xfrm>
          <a:prstGeom prst="straightConnector1">
            <a:avLst/>
          </a:prstGeom>
          <a:ln>
            <a:solidFill>
              <a:srgbClr val="080DCE"/>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2804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0" y="0"/>
            <a:ext cx="9144000" cy="523220"/>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a:t> </a:t>
            </a:r>
            <a:r>
              <a:rPr lang="es-ES" sz="2400" dirty="0"/>
              <a:t> </a:t>
            </a:r>
            <a:r>
              <a:rPr lang="es-ES" sz="2800" dirty="0" err="1" smtClean="0">
                <a:solidFill>
                  <a:schemeClr val="bg1"/>
                </a:solidFill>
                <a:cs typeface="Calibri" pitchFamily="34" charset="0"/>
              </a:rPr>
              <a:t>Direct</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measurements</a:t>
            </a:r>
            <a:r>
              <a:rPr lang="es-ES" sz="2800" dirty="0" smtClean="0">
                <a:solidFill>
                  <a:schemeClr val="bg1"/>
                </a:solidFill>
                <a:cs typeface="Calibri" pitchFamily="34" charset="0"/>
              </a:rPr>
              <a:t> of </a:t>
            </a:r>
            <a:r>
              <a:rPr lang="es-ES" sz="2800" dirty="0" err="1" smtClean="0">
                <a:solidFill>
                  <a:schemeClr val="bg1"/>
                </a:solidFill>
                <a:cs typeface="Calibri" pitchFamily="34" charset="0"/>
              </a:rPr>
              <a:t>the</a:t>
            </a:r>
            <a:r>
              <a:rPr lang="es-ES" sz="2800" dirty="0" smtClean="0">
                <a:solidFill>
                  <a:schemeClr val="bg1"/>
                </a:solidFill>
                <a:cs typeface="Calibri" pitchFamily="34" charset="0"/>
              </a:rPr>
              <a:t> top </a:t>
            </a:r>
            <a:r>
              <a:rPr lang="es-ES" sz="2800" dirty="0" err="1" smtClean="0">
                <a:solidFill>
                  <a:schemeClr val="bg1"/>
                </a:solidFill>
                <a:cs typeface="Calibri" pitchFamily="34" charset="0"/>
              </a:rPr>
              <a:t>mass</a:t>
            </a:r>
            <a:r>
              <a:rPr lang="es-ES" sz="2800" dirty="0" smtClean="0">
                <a:solidFill>
                  <a:schemeClr val="bg1"/>
                </a:solidFill>
                <a:cs typeface="Calibri" pitchFamily="34" charset="0"/>
              </a:rPr>
              <a:t> @ </a:t>
            </a:r>
            <a:r>
              <a:rPr lang="es-ES" sz="2800" dirty="0" err="1" smtClean="0">
                <a:solidFill>
                  <a:schemeClr val="bg1"/>
                </a:solidFill>
                <a:cs typeface="Calibri" pitchFamily="34" charset="0"/>
              </a:rPr>
              <a:t>Tevatron</a:t>
            </a:r>
            <a:r>
              <a:rPr lang="es-ES" sz="2800" dirty="0" smtClean="0">
                <a:solidFill>
                  <a:schemeClr val="bg1"/>
                </a:solidFill>
                <a:cs typeface="Calibri" pitchFamily="34" charset="0"/>
              </a:rPr>
              <a:t> and LHC </a:t>
            </a:r>
            <a:endParaRPr lang="es-ES" sz="3200" dirty="0">
              <a:cs typeface="Calibri" pitchFamily="34" charset="0"/>
            </a:endParaRPr>
          </a:p>
        </p:txBody>
      </p:sp>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3</a:t>
            </a:fld>
            <a:r>
              <a:rPr lang="es-ES" dirty="0" smtClean="0"/>
              <a:t>/15</a:t>
            </a:r>
          </a:p>
        </p:txBody>
      </p:sp>
      <p:sp>
        <p:nvSpPr>
          <p:cNvPr id="7" name="Text Box 46"/>
          <p:cNvSpPr txBox="1">
            <a:spLocks noChangeArrowheads="1"/>
          </p:cNvSpPr>
          <p:nvPr/>
        </p:nvSpPr>
        <p:spPr bwMode="auto">
          <a:xfrm>
            <a:off x="990600" y="1657290"/>
            <a:ext cx="243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2000" b="1" u="sng" dirty="0" err="1" smtClean="0">
                <a:solidFill>
                  <a:srgbClr val="0000DA"/>
                </a:solidFill>
                <a:cs typeface="Arial" charset="0"/>
              </a:rPr>
              <a:t>Template</a:t>
            </a:r>
            <a:r>
              <a:rPr lang="es-ES" sz="2000" b="1" u="sng" dirty="0" smtClean="0">
                <a:solidFill>
                  <a:srgbClr val="0000DA"/>
                </a:solidFill>
                <a:cs typeface="Arial" charset="0"/>
              </a:rPr>
              <a:t> </a:t>
            </a:r>
            <a:r>
              <a:rPr lang="es-ES" sz="2000" b="1" u="sng" dirty="0" err="1" smtClean="0">
                <a:solidFill>
                  <a:srgbClr val="0000DA"/>
                </a:solidFill>
                <a:cs typeface="Arial" charset="0"/>
              </a:rPr>
              <a:t>Method</a:t>
            </a:r>
            <a:endParaRPr lang="es-ES" sz="2000" dirty="0">
              <a:solidFill>
                <a:srgbClr val="0000DA"/>
              </a:solidFill>
              <a:cs typeface="Arial" charset="0"/>
            </a:endParaRPr>
          </a:p>
        </p:txBody>
      </p:sp>
      <p:sp>
        <p:nvSpPr>
          <p:cNvPr id="8" name="Text Box 46"/>
          <p:cNvSpPr txBox="1">
            <a:spLocks noChangeArrowheads="1"/>
          </p:cNvSpPr>
          <p:nvPr/>
        </p:nvSpPr>
        <p:spPr bwMode="auto">
          <a:xfrm>
            <a:off x="5257800" y="1657290"/>
            <a:ext cx="32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2000" b="1" u="sng" dirty="0" err="1" smtClean="0">
                <a:solidFill>
                  <a:srgbClr val="0000DA"/>
                </a:solidFill>
                <a:cs typeface="Arial" charset="0"/>
              </a:rPr>
              <a:t>Matrix</a:t>
            </a:r>
            <a:r>
              <a:rPr lang="es-ES" sz="2000" b="1" u="sng" dirty="0" smtClean="0">
                <a:solidFill>
                  <a:srgbClr val="0000DA"/>
                </a:solidFill>
                <a:cs typeface="Arial" charset="0"/>
              </a:rPr>
              <a:t> </a:t>
            </a:r>
            <a:r>
              <a:rPr lang="es-ES" sz="2000" b="1" u="sng" dirty="0" err="1" smtClean="0">
                <a:solidFill>
                  <a:srgbClr val="0000DA"/>
                </a:solidFill>
                <a:cs typeface="Arial" charset="0"/>
              </a:rPr>
              <a:t>Element</a:t>
            </a:r>
            <a:r>
              <a:rPr lang="es-ES" sz="2000" b="1" u="sng" dirty="0" smtClean="0">
                <a:solidFill>
                  <a:srgbClr val="0000DA"/>
                </a:solidFill>
                <a:cs typeface="Arial" charset="0"/>
              </a:rPr>
              <a:t> </a:t>
            </a:r>
            <a:r>
              <a:rPr lang="es-ES" sz="2000" b="1" u="sng" dirty="0" err="1" smtClean="0">
                <a:solidFill>
                  <a:srgbClr val="0000DA"/>
                </a:solidFill>
                <a:cs typeface="Arial" charset="0"/>
              </a:rPr>
              <a:t>Method</a:t>
            </a:r>
            <a:endParaRPr lang="es-ES" sz="2000" dirty="0">
              <a:solidFill>
                <a:srgbClr val="0000DA"/>
              </a:solidFill>
              <a:cs typeface="Arial" charset="0"/>
            </a:endParaRPr>
          </a:p>
        </p:txBody>
      </p:sp>
      <p:sp>
        <p:nvSpPr>
          <p:cNvPr id="9" name="Text Box 46"/>
          <p:cNvSpPr txBox="1">
            <a:spLocks noChangeArrowheads="1"/>
          </p:cNvSpPr>
          <p:nvPr/>
        </p:nvSpPr>
        <p:spPr bwMode="auto">
          <a:xfrm>
            <a:off x="355600" y="685800"/>
            <a:ext cx="8483600" cy="74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buClr>
                <a:srgbClr val="FF0000"/>
              </a:buClr>
            </a:pPr>
            <a:r>
              <a:rPr lang="es-ES" dirty="0" err="1" smtClean="0">
                <a:cs typeface="Arial" charset="0"/>
              </a:rPr>
              <a:t>Two</a:t>
            </a:r>
            <a:r>
              <a:rPr lang="es-ES" dirty="0" smtClean="0">
                <a:cs typeface="Arial" charset="0"/>
              </a:rPr>
              <a:t> </a:t>
            </a:r>
            <a:r>
              <a:rPr lang="es-ES" dirty="0" err="1" smtClean="0">
                <a:cs typeface="Arial" charset="0"/>
              </a:rPr>
              <a:t>main</a:t>
            </a:r>
            <a:r>
              <a:rPr lang="es-ES" dirty="0" smtClean="0">
                <a:cs typeface="Arial" charset="0"/>
              </a:rPr>
              <a:t> </a:t>
            </a:r>
            <a:r>
              <a:rPr lang="es-ES" dirty="0" err="1" smtClean="0">
                <a:cs typeface="Arial" charset="0"/>
              </a:rPr>
              <a:t>approaches</a:t>
            </a:r>
            <a:r>
              <a:rPr lang="es-ES" dirty="0" smtClean="0">
                <a:cs typeface="Arial" charset="0"/>
              </a:rPr>
              <a:t> </a:t>
            </a:r>
            <a:r>
              <a:rPr lang="es-ES" dirty="0" err="1" smtClean="0">
                <a:cs typeface="Arial" charset="0"/>
              </a:rPr>
              <a:t>to</a:t>
            </a:r>
            <a:r>
              <a:rPr lang="es-ES" dirty="0" smtClean="0">
                <a:cs typeface="Arial" charset="0"/>
              </a:rPr>
              <a:t> </a:t>
            </a:r>
            <a:r>
              <a:rPr lang="es-ES" dirty="0" err="1" smtClean="0">
                <a:cs typeface="Arial" charset="0"/>
              </a:rPr>
              <a:t>directly</a:t>
            </a:r>
            <a:r>
              <a:rPr lang="es-ES" dirty="0" smtClean="0">
                <a:cs typeface="Arial" charset="0"/>
              </a:rPr>
              <a:t> </a:t>
            </a:r>
            <a:r>
              <a:rPr lang="es-ES" dirty="0" err="1" smtClean="0">
                <a:cs typeface="Arial" charset="0"/>
              </a:rPr>
              <a:t>measure</a:t>
            </a:r>
            <a:r>
              <a:rPr lang="es-ES" dirty="0" smtClean="0">
                <a:cs typeface="Arial" charset="0"/>
              </a:rPr>
              <a:t> </a:t>
            </a:r>
            <a:r>
              <a:rPr lang="es-ES" dirty="0" err="1" smtClean="0">
                <a:cs typeface="Arial" charset="0"/>
              </a:rPr>
              <a:t>the</a:t>
            </a:r>
            <a:r>
              <a:rPr lang="es-ES" dirty="0" smtClean="0">
                <a:cs typeface="Arial" charset="0"/>
              </a:rPr>
              <a:t> top </a:t>
            </a:r>
            <a:r>
              <a:rPr lang="es-ES" dirty="0" err="1" smtClean="0">
                <a:cs typeface="Arial" charset="0"/>
              </a:rPr>
              <a:t>mass</a:t>
            </a:r>
            <a:r>
              <a:rPr lang="es-ES" dirty="0" smtClean="0">
                <a:cs typeface="Arial" charset="0"/>
              </a:rPr>
              <a:t> </a:t>
            </a:r>
            <a:r>
              <a:rPr lang="es-ES" dirty="0" err="1" smtClean="0">
                <a:cs typeface="Arial" charset="0"/>
              </a:rPr>
              <a:t>from</a:t>
            </a:r>
            <a:r>
              <a:rPr lang="es-ES" dirty="0" smtClean="0">
                <a:cs typeface="Arial" charset="0"/>
              </a:rPr>
              <a:t> </a:t>
            </a:r>
            <a:r>
              <a:rPr lang="es-ES" dirty="0" err="1" smtClean="0">
                <a:cs typeface="Arial" charset="0"/>
              </a:rPr>
              <a:t>the</a:t>
            </a:r>
            <a:r>
              <a:rPr lang="es-ES" dirty="0" smtClean="0">
                <a:cs typeface="Arial" charset="0"/>
              </a:rPr>
              <a:t> </a:t>
            </a:r>
            <a:r>
              <a:rPr lang="es-ES" b="1" dirty="0" err="1" smtClean="0">
                <a:solidFill>
                  <a:srgbClr val="FF0000"/>
                </a:solidFill>
                <a:cs typeface="Arial" charset="0"/>
              </a:rPr>
              <a:t>reconstruction</a:t>
            </a:r>
            <a:r>
              <a:rPr lang="es-ES" b="1" dirty="0" smtClean="0">
                <a:solidFill>
                  <a:srgbClr val="FF0000"/>
                </a:solidFill>
                <a:cs typeface="Arial" charset="0"/>
              </a:rPr>
              <a:t> of </a:t>
            </a:r>
            <a:r>
              <a:rPr lang="es-ES" b="1" dirty="0" err="1" smtClean="0">
                <a:solidFill>
                  <a:srgbClr val="FF0000"/>
                </a:solidFill>
                <a:cs typeface="Arial" charset="0"/>
              </a:rPr>
              <a:t>the</a:t>
            </a:r>
            <a:r>
              <a:rPr lang="es-ES" b="1" dirty="0" smtClean="0">
                <a:solidFill>
                  <a:srgbClr val="FF0000"/>
                </a:solidFill>
                <a:cs typeface="Arial" charset="0"/>
              </a:rPr>
              <a:t> final </a:t>
            </a:r>
            <a:r>
              <a:rPr lang="es-ES" b="1" dirty="0" err="1" smtClean="0">
                <a:solidFill>
                  <a:srgbClr val="FF0000"/>
                </a:solidFill>
                <a:cs typeface="Arial" charset="0"/>
              </a:rPr>
              <a:t>states</a:t>
            </a:r>
            <a:r>
              <a:rPr lang="es-ES" dirty="0" smtClean="0">
                <a:cs typeface="Arial" charset="0"/>
              </a:rPr>
              <a:t> in </a:t>
            </a:r>
            <a:r>
              <a:rPr lang="es-ES" dirty="0" err="1" smtClean="0">
                <a:cs typeface="Arial" charset="0"/>
              </a:rPr>
              <a:t>decays</a:t>
            </a:r>
            <a:r>
              <a:rPr lang="es-ES" dirty="0" smtClean="0">
                <a:cs typeface="Arial" charset="0"/>
              </a:rPr>
              <a:t> of top-</a:t>
            </a:r>
            <a:r>
              <a:rPr lang="es-ES" dirty="0" err="1" smtClean="0">
                <a:cs typeface="Arial" charset="0"/>
              </a:rPr>
              <a:t>antitop</a:t>
            </a:r>
            <a:r>
              <a:rPr lang="es-ES" dirty="0" smtClean="0">
                <a:cs typeface="Arial" charset="0"/>
              </a:rPr>
              <a:t> </a:t>
            </a:r>
            <a:r>
              <a:rPr lang="es-ES" dirty="0" err="1" smtClean="0">
                <a:cs typeface="Arial" charset="0"/>
              </a:rPr>
              <a:t>pairs</a:t>
            </a:r>
            <a:endParaRPr lang="es-ES" dirty="0" smtClean="0">
              <a:cs typeface="Arial" charset="0"/>
            </a:endParaRPr>
          </a:p>
        </p:txBody>
      </p:sp>
      <p:pic>
        <p:nvPicPr>
          <p:cNvPr id="6" name="Picture 5"/>
          <p:cNvPicPr>
            <a:picLocks noChangeAspect="1"/>
          </p:cNvPicPr>
          <p:nvPr/>
        </p:nvPicPr>
        <p:blipFill>
          <a:blip r:embed="rId3"/>
          <a:stretch>
            <a:fillRect/>
          </a:stretch>
        </p:blipFill>
        <p:spPr>
          <a:xfrm>
            <a:off x="609600" y="3031656"/>
            <a:ext cx="3429000" cy="2759544"/>
          </a:xfrm>
          <a:prstGeom prst="rect">
            <a:avLst/>
          </a:prstGeom>
        </p:spPr>
      </p:pic>
      <p:pic>
        <p:nvPicPr>
          <p:cNvPr id="10" name="Picture 9"/>
          <p:cNvPicPr>
            <a:picLocks noChangeAspect="1"/>
          </p:cNvPicPr>
          <p:nvPr/>
        </p:nvPicPr>
        <p:blipFill>
          <a:blip r:embed="rId4"/>
          <a:stretch>
            <a:fillRect/>
          </a:stretch>
        </p:blipFill>
        <p:spPr>
          <a:xfrm>
            <a:off x="4632810" y="3467100"/>
            <a:ext cx="4053990" cy="2324100"/>
          </a:xfrm>
          <a:prstGeom prst="rect">
            <a:avLst/>
          </a:prstGeom>
        </p:spPr>
      </p:pic>
      <p:sp>
        <p:nvSpPr>
          <p:cNvPr id="12" name="Text Box 46"/>
          <p:cNvSpPr txBox="1">
            <a:spLocks noChangeArrowheads="1"/>
          </p:cNvSpPr>
          <p:nvPr/>
        </p:nvSpPr>
        <p:spPr bwMode="auto">
          <a:xfrm>
            <a:off x="381000" y="2234624"/>
            <a:ext cx="4038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Clr>
                <a:srgbClr val="FF0000"/>
              </a:buClr>
            </a:pPr>
            <a:r>
              <a:rPr lang="es-ES" sz="1600" dirty="0" smtClean="0">
                <a:solidFill>
                  <a:srgbClr val="FF0000"/>
                </a:solidFill>
                <a:cs typeface="Arial" charset="0"/>
              </a:rPr>
              <a:t>Monte Carlo</a:t>
            </a:r>
            <a:r>
              <a:rPr lang="es-ES" sz="1600" dirty="0" smtClean="0">
                <a:cs typeface="Arial" charset="0"/>
              </a:rPr>
              <a:t> </a:t>
            </a:r>
            <a:r>
              <a:rPr lang="es-ES" sz="1600" dirty="0" err="1" smtClean="0">
                <a:cs typeface="Arial" charset="0"/>
              </a:rPr>
              <a:t>templates</a:t>
            </a:r>
            <a:r>
              <a:rPr lang="es-ES" sz="1600" dirty="0" smtClean="0">
                <a:cs typeface="Arial" charset="0"/>
              </a:rPr>
              <a:t> of </a:t>
            </a:r>
            <a:r>
              <a:rPr lang="es-ES" sz="1600" dirty="0" err="1" smtClean="0">
                <a:cs typeface="Arial" charset="0"/>
              </a:rPr>
              <a:t>reconstructed</a:t>
            </a:r>
            <a:r>
              <a:rPr lang="es-ES" sz="1600" dirty="0" smtClean="0">
                <a:cs typeface="Arial" charset="0"/>
              </a:rPr>
              <a:t> </a:t>
            </a:r>
            <a:r>
              <a:rPr lang="en-US" sz="1600" dirty="0">
                <a:cs typeface="Arial" charset="0"/>
              </a:rPr>
              <a:t>m</a:t>
            </a:r>
            <a:r>
              <a:rPr lang="es-ES" sz="1600" dirty="0" err="1" smtClean="0">
                <a:cs typeface="Arial" charset="0"/>
              </a:rPr>
              <a:t>ass</a:t>
            </a:r>
            <a:r>
              <a:rPr lang="es-ES" sz="1600" dirty="0" smtClean="0">
                <a:cs typeface="Arial" charset="0"/>
              </a:rPr>
              <a:t> </a:t>
            </a:r>
            <a:r>
              <a:rPr lang="es-ES" sz="1600" dirty="0" err="1" smtClean="0">
                <a:cs typeface="Arial" charset="0"/>
              </a:rPr>
              <a:t>distributions</a:t>
            </a:r>
            <a:r>
              <a:rPr lang="es-ES" sz="1600" dirty="0" smtClean="0">
                <a:cs typeface="Arial" charset="0"/>
              </a:rPr>
              <a:t> are </a:t>
            </a:r>
            <a:r>
              <a:rPr lang="es-ES" sz="1600" dirty="0" err="1" smtClean="0">
                <a:cs typeface="Arial" charset="0"/>
              </a:rPr>
              <a:t>fit</a:t>
            </a:r>
            <a:r>
              <a:rPr lang="es-ES" sz="1600" dirty="0" smtClean="0">
                <a:cs typeface="Arial" charset="0"/>
              </a:rPr>
              <a:t> </a:t>
            </a:r>
            <a:r>
              <a:rPr lang="es-ES" sz="1600" dirty="0" err="1" smtClean="0">
                <a:cs typeface="Arial" charset="0"/>
              </a:rPr>
              <a:t>to</a:t>
            </a:r>
            <a:r>
              <a:rPr lang="es-ES" sz="1600" dirty="0" smtClean="0">
                <a:cs typeface="Arial" charset="0"/>
              </a:rPr>
              <a:t> data </a:t>
            </a:r>
          </a:p>
        </p:txBody>
      </p:sp>
      <p:sp>
        <p:nvSpPr>
          <p:cNvPr id="13" name="Text Box 46"/>
          <p:cNvSpPr txBox="1">
            <a:spLocks noChangeArrowheads="1"/>
          </p:cNvSpPr>
          <p:nvPr/>
        </p:nvSpPr>
        <p:spPr bwMode="auto">
          <a:xfrm>
            <a:off x="4800600" y="2199382"/>
            <a:ext cx="4038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Clr>
                <a:srgbClr val="FF0000"/>
              </a:buClr>
            </a:pPr>
            <a:r>
              <a:rPr lang="es-ES" sz="1600" dirty="0" err="1" smtClean="0">
                <a:cs typeface="Arial" charset="0"/>
              </a:rPr>
              <a:t>The</a:t>
            </a:r>
            <a:r>
              <a:rPr lang="es-ES" sz="1600" dirty="0" smtClean="0">
                <a:cs typeface="Arial" charset="0"/>
              </a:rPr>
              <a:t> top </a:t>
            </a:r>
            <a:r>
              <a:rPr lang="es-ES" sz="1600" dirty="0" err="1" smtClean="0">
                <a:cs typeface="Arial" charset="0"/>
              </a:rPr>
              <a:t>mass</a:t>
            </a:r>
            <a:r>
              <a:rPr lang="es-ES" sz="1600" dirty="0" smtClean="0">
                <a:cs typeface="Arial" charset="0"/>
              </a:rPr>
              <a:t> </a:t>
            </a:r>
            <a:r>
              <a:rPr lang="es-ES" sz="1600" dirty="0" err="1" smtClean="0">
                <a:cs typeface="Arial" charset="0"/>
              </a:rPr>
              <a:t>is</a:t>
            </a:r>
            <a:r>
              <a:rPr lang="es-ES" sz="1600" dirty="0" smtClean="0">
                <a:cs typeface="Arial" charset="0"/>
              </a:rPr>
              <a:t> </a:t>
            </a:r>
            <a:r>
              <a:rPr lang="es-ES" sz="1600" dirty="0" err="1" smtClean="0">
                <a:cs typeface="Arial" charset="0"/>
              </a:rPr>
              <a:t>extracted</a:t>
            </a:r>
            <a:r>
              <a:rPr lang="es-ES" sz="1600" dirty="0" smtClean="0">
                <a:cs typeface="Arial" charset="0"/>
              </a:rPr>
              <a:t> </a:t>
            </a:r>
            <a:r>
              <a:rPr lang="es-ES" sz="1600" dirty="0" err="1" smtClean="0">
                <a:cs typeface="Arial" charset="0"/>
              </a:rPr>
              <a:t>from</a:t>
            </a:r>
            <a:r>
              <a:rPr lang="es-ES" sz="1600" dirty="0" smtClean="0">
                <a:cs typeface="Arial" charset="0"/>
              </a:rPr>
              <a:t> </a:t>
            </a:r>
            <a:r>
              <a:rPr lang="es-ES" sz="1600" dirty="0" err="1" smtClean="0">
                <a:cs typeface="Arial" charset="0"/>
              </a:rPr>
              <a:t>the</a:t>
            </a:r>
            <a:r>
              <a:rPr lang="es-ES" sz="1600" dirty="0" smtClean="0">
                <a:cs typeface="Arial" charset="0"/>
              </a:rPr>
              <a:t> </a:t>
            </a:r>
            <a:r>
              <a:rPr lang="es-ES" sz="1600" dirty="0" err="1" smtClean="0">
                <a:cs typeface="Arial" charset="0"/>
              </a:rPr>
              <a:t>reconstructuction</a:t>
            </a:r>
            <a:r>
              <a:rPr lang="es-ES" sz="1600" dirty="0" smtClean="0">
                <a:cs typeface="Arial" charset="0"/>
              </a:rPr>
              <a:t> of </a:t>
            </a:r>
            <a:r>
              <a:rPr lang="es-ES" sz="1600" dirty="0" err="1" smtClean="0">
                <a:cs typeface="Arial" charset="0"/>
              </a:rPr>
              <a:t>the</a:t>
            </a:r>
            <a:r>
              <a:rPr lang="es-ES" sz="1600" dirty="0" smtClean="0">
                <a:cs typeface="Arial" charset="0"/>
              </a:rPr>
              <a:t> final </a:t>
            </a:r>
            <a:r>
              <a:rPr lang="es-ES" sz="1600" dirty="0" err="1" smtClean="0">
                <a:cs typeface="Arial" charset="0"/>
              </a:rPr>
              <a:t>states</a:t>
            </a:r>
            <a:r>
              <a:rPr lang="es-ES" sz="1600" dirty="0" smtClean="0">
                <a:cs typeface="Arial" charset="0"/>
              </a:rPr>
              <a:t> in </a:t>
            </a:r>
            <a:r>
              <a:rPr lang="es-ES" sz="1600" dirty="0" err="1" smtClean="0">
                <a:cs typeface="Arial" charset="0"/>
              </a:rPr>
              <a:t>the</a:t>
            </a:r>
            <a:r>
              <a:rPr lang="es-ES" sz="1600" dirty="0" smtClean="0">
                <a:cs typeface="Arial" charset="0"/>
              </a:rPr>
              <a:t> data </a:t>
            </a:r>
            <a:r>
              <a:rPr lang="es-ES" sz="1600" dirty="0" err="1" smtClean="0">
                <a:cs typeface="Arial" charset="0"/>
              </a:rPr>
              <a:t>using</a:t>
            </a:r>
            <a:r>
              <a:rPr lang="es-ES" sz="1600" dirty="0" smtClean="0">
                <a:cs typeface="Arial" charset="0"/>
              </a:rPr>
              <a:t> a </a:t>
            </a:r>
            <a:r>
              <a:rPr lang="es-ES" sz="1600" dirty="0" err="1" smtClean="0">
                <a:cs typeface="Arial" charset="0"/>
              </a:rPr>
              <a:t>calibration</a:t>
            </a:r>
            <a:r>
              <a:rPr lang="es-ES" sz="1600" dirty="0" smtClean="0">
                <a:cs typeface="Arial" charset="0"/>
              </a:rPr>
              <a:t> curve </a:t>
            </a:r>
            <a:r>
              <a:rPr lang="es-ES" sz="1600" dirty="0" err="1" smtClean="0">
                <a:cs typeface="Arial" charset="0"/>
              </a:rPr>
              <a:t>obtained</a:t>
            </a:r>
            <a:r>
              <a:rPr lang="es-ES" sz="1600" dirty="0" smtClean="0">
                <a:cs typeface="Arial" charset="0"/>
              </a:rPr>
              <a:t> </a:t>
            </a:r>
            <a:r>
              <a:rPr lang="es-ES" sz="1600" dirty="0" err="1" smtClean="0">
                <a:cs typeface="Arial" charset="0"/>
              </a:rPr>
              <a:t>from</a:t>
            </a:r>
            <a:r>
              <a:rPr lang="es-ES" sz="1600" dirty="0" smtClean="0">
                <a:cs typeface="Arial" charset="0"/>
              </a:rPr>
              <a:t> </a:t>
            </a:r>
            <a:r>
              <a:rPr lang="es-ES" sz="1600" dirty="0" err="1" smtClean="0">
                <a:cs typeface="Arial" charset="0"/>
              </a:rPr>
              <a:t>the</a:t>
            </a:r>
            <a:r>
              <a:rPr lang="es-ES" sz="1600" dirty="0" smtClean="0">
                <a:cs typeface="Arial" charset="0"/>
              </a:rPr>
              <a:t> </a:t>
            </a:r>
            <a:r>
              <a:rPr lang="es-ES" sz="1600" dirty="0" smtClean="0">
                <a:solidFill>
                  <a:srgbClr val="FF0000"/>
                </a:solidFill>
                <a:cs typeface="Arial" charset="0"/>
              </a:rPr>
              <a:t>Monte Carlo</a:t>
            </a:r>
            <a:r>
              <a:rPr lang="es-ES" sz="1600" dirty="0" smtClean="0">
                <a:cs typeface="Arial" charset="0"/>
              </a:rPr>
              <a:t> </a:t>
            </a:r>
            <a:r>
              <a:rPr lang="es-ES" sz="1600" dirty="0" err="1" smtClean="0">
                <a:cs typeface="Arial" charset="0"/>
              </a:rPr>
              <a:t>simulation</a:t>
            </a:r>
            <a:endParaRPr lang="es-ES" sz="1600" dirty="0" smtClean="0">
              <a:cs typeface="Arial" charset="0"/>
            </a:endParaRPr>
          </a:p>
        </p:txBody>
      </p:sp>
    </p:spTree>
    <p:extLst>
      <p:ext uri="{BB962C8B-B14F-4D97-AF65-F5344CB8AC3E}">
        <p14:creationId xmlns:p14="http://schemas.microsoft.com/office/powerpoint/2010/main" val="20908306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0" y="0"/>
            <a:ext cx="9144000" cy="523220"/>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smtClean="0"/>
              <a:t> </a:t>
            </a:r>
            <a:r>
              <a:rPr lang="es-ES" sz="2400" dirty="0" smtClean="0"/>
              <a:t> </a:t>
            </a:r>
            <a:r>
              <a:rPr lang="es-ES" sz="2800" dirty="0" err="1" smtClean="0">
                <a:solidFill>
                  <a:schemeClr val="bg1"/>
                </a:solidFill>
                <a:cs typeface="Calibri" pitchFamily="34" charset="0"/>
              </a:rPr>
              <a:t>Parton</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shower</a:t>
            </a:r>
            <a:r>
              <a:rPr lang="es-ES" sz="2800" dirty="0" smtClean="0">
                <a:solidFill>
                  <a:schemeClr val="bg1"/>
                </a:solidFill>
                <a:cs typeface="Calibri" pitchFamily="34" charset="0"/>
              </a:rPr>
              <a:t> Monte Carlo </a:t>
            </a:r>
            <a:r>
              <a:rPr lang="es-ES" sz="2800" dirty="0" err="1" smtClean="0">
                <a:solidFill>
                  <a:schemeClr val="bg1"/>
                </a:solidFill>
                <a:cs typeface="Calibri" pitchFamily="34" charset="0"/>
              </a:rPr>
              <a:t>event</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generators</a:t>
            </a:r>
            <a:endParaRPr lang="es-ES" sz="3200" dirty="0">
              <a:cs typeface="Calibri" pitchFamily="34" charset="0"/>
            </a:endParaRPr>
          </a:p>
        </p:txBody>
      </p:sp>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4</a:t>
            </a:fld>
            <a:r>
              <a:rPr lang="es-ES" dirty="0" smtClean="0"/>
              <a:t>/15</a:t>
            </a:r>
          </a:p>
        </p:txBody>
      </p:sp>
      <p:pic>
        <p:nvPicPr>
          <p:cNvPr id="5" name="Picture 4" descr="MonteCarloSchematic.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5014216" cy="3543300"/>
          </a:xfrm>
          <a:prstGeom prst="rect">
            <a:avLst/>
          </a:prstGeom>
        </p:spPr>
      </p:pic>
      <p:sp>
        <p:nvSpPr>
          <p:cNvPr id="8" name="Text Box 46"/>
          <p:cNvSpPr txBox="1">
            <a:spLocks noChangeArrowheads="1"/>
          </p:cNvSpPr>
          <p:nvPr/>
        </p:nvSpPr>
        <p:spPr bwMode="auto">
          <a:xfrm>
            <a:off x="203200" y="691594"/>
            <a:ext cx="8940800" cy="45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buClr>
                <a:srgbClr val="FF0000"/>
              </a:buClr>
            </a:pPr>
            <a:r>
              <a:rPr lang="es-ES" sz="2000" dirty="0" err="1" smtClean="0">
                <a:cs typeface="Arial" charset="0"/>
              </a:rPr>
              <a:t>Computer</a:t>
            </a:r>
            <a:r>
              <a:rPr lang="es-ES" sz="2000" dirty="0" smtClean="0">
                <a:cs typeface="Arial" charset="0"/>
              </a:rPr>
              <a:t> </a:t>
            </a:r>
            <a:r>
              <a:rPr lang="es-ES" sz="2000" dirty="0" err="1" smtClean="0">
                <a:cs typeface="Arial" charset="0"/>
              </a:rPr>
              <a:t>program</a:t>
            </a:r>
            <a:r>
              <a:rPr lang="es-ES" sz="2000" dirty="0" smtClean="0">
                <a:cs typeface="Arial" charset="0"/>
              </a:rPr>
              <a:t> </a:t>
            </a:r>
            <a:r>
              <a:rPr lang="es-ES" sz="2000" dirty="0" err="1" smtClean="0">
                <a:cs typeface="Arial" charset="0"/>
              </a:rPr>
              <a:t>designed</a:t>
            </a:r>
            <a:r>
              <a:rPr lang="es-ES" sz="2000" dirty="0" smtClean="0">
                <a:cs typeface="Arial" charset="0"/>
              </a:rPr>
              <a:t> </a:t>
            </a:r>
            <a:r>
              <a:rPr lang="es-ES" sz="2000" dirty="0" err="1" smtClean="0">
                <a:cs typeface="Arial" charset="0"/>
              </a:rPr>
              <a:t>to</a:t>
            </a:r>
            <a:r>
              <a:rPr lang="es-ES" sz="2000" dirty="0" smtClean="0">
                <a:cs typeface="Arial" charset="0"/>
              </a:rPr>
              <a:t> </a:t>
            </a:r>
            <a:r>
              <a:rPr lang="es-ES" sz="2000" dirty="0" err="1" smtClean="0">
                <a:cs typeface="Arial" charset="0"/>
              </a:rPr>
              <a:t>simulate</a:t>
            </a:r>
            <a:r>
              <a:rPr lang="es-ES" sz="2000" dirty="0" smtClean="0">
                <a:cs typeface="Arial" charset="0"/>
              </a:rPr>
              <a:t> </a:t>
            </a:r>
            <a:r>
              <a:rPr lang="es-ES" sz="2000" dirty="0" err="1" smtClean="0">
                <a:cs typeface="Arial" charset="0"/>
              </a:rPr>
              <a:t>hadronic</a:t>
            </a:r>
            <a:r>
              <a:rPr lang="es-ES" sz="2000" dirty="0" smtClean="0">
                <a:cs typeface="Arial" charset="0"/>
              </a:rPr>
              <a:t> final </a:t>
            </a:r>
            <a:r>
              <a:rPr lang="es-ES" sz="2000" dirty="0" err="1" smtClean="0">
                <a:cs typeface="Arial" charset="0"/>
              </a:rPr>
              <a:t>states</a:t>
            </a:r>
            <a:endParaRPr lang="es-ES" sz="2000" dirty="0" smtClean="0">
              <a:cs typeface="Arial" charset="0"/>
            </a:endParaRPr>
          </a:p>
        </p:txBody>
      </p:sp>
      <p:sp>
        <p:nvSpPr>
          <p:cNvPr id="9" name="Rechteck 6"/>
          <p:cNvSpPr/>
          <p:nvPr/>
        </p:nvSpPr>
        <p:spPr>
          <a:xfrm>
            <a:off x="1600200" y="4558605"/>
            <a:ext cx="6400800" cy="1384995"/>
          </a:xfrm>
          <a:prstGeom prst="rect">
            <a:avLst/>
          </a:prstGeom>
        </p:spPr>
        <p:txBody>
          <a:bodyPr wrap="square">
            <a:spAutoFit/>
          </a:bodyPr>
          <a:lstStyle/>
          <a:p>
            <a:pPr marL="342900" indent="-342900" eaLnBrk="1" hangingPunct="1">
              <a:lnSpc>
                <a:spcPct val="110000"/>
              </a:lnSpc>
              <a:buClr>
                <a:srgbClr val="FF0000"/>
              </a:buClr>
              <a:buFont typeface="Arial"/>
              <a:buChar char="•"/>
            </a:pPr>
            <a:r>
              <a:rPr lang="es-ES_tradnl" b="1" dirty="0" err="1" smtClean="0">
                <a:latin typeface="+mn-lt"/>
                <a:cs typeface="Arial" charset="0"/>
              </a:rPr>
              <a:t>Parton</a:t>
            </a:r>
            <a:r>
              <a:rPr lang="es-ES_tradnl" b="1" dirty="0" smtClean="0">
                <a:latin typeface="+mn-lt"/>
                <a:cs typeface="Arial" charset="0"/>
              </a:rPr>
              <a:t> </a:t>
            </a:r>
            <a:r>
              <a:rPr lang="es-ES_tradnl" b="1" dirty="0" err="1" smtClean="0">
                <a:latin typeface="+mn-lt"/>
                <a:cs typeface="Arial" charset="0"/>
              </a:rPr>
              <a:t>shower</a:t>
            </a:r>
            <a:r>
              <a:rPr lang="es-ES_tradnl" b="1" dirty="0" smtClean="0">
                <a:latin typeface="+mn-lt"/>
                <a:cs typeface="Arial" charset="0"/>
              </a:rPr>
              <a:t>: </a:t>
            </a:r>
            <a:r>
              <a:rPr lang="es-ES_tradnl" b="1" dirty="0" err="1" smtClean="0">
                <a:latin typeface="+mn-lt"/>
                <a:cs typeface="Arial" charset="0"/>
              </a:rPr>
              <a:t>leading</a:t>
            </a:r>
            <a:r>
              <a:rPr lang="es-ES_tradnl" b="1" dirty="0" smtClean="0">
                <a:latin typeface="+mn-lt"/>
                <a:cs typeface="Arial" charset="0"/>
              </a:rPr>
              <a:t>-log </a:t>
            </a:r>
            <a:r>
              <a:rPr lang="es-ES_tradnl" b="1" dirty="0" err="1" smtClean="0">
                <a:latin typeface="+mn-lt"/>
                <a:cs typeface="Arial" charset="0"/>
              </a:rPr>
              <a:t>approximation</a:t>
            </a:r>
            <a:endParaRPr lang="es-ES" b="1" dirty="0" smtClean="0">
              <a:latin typeface="+mn-lt"/>
              <a:cs typeface="Arial" charset="0"/>
            </a:endParaRPr>
          </a:p>
          <a:p>
            <a:pPr marL="342900" indent="-342900" eaLnBrk="1" hangingPunct="1">
              <a:lnSpc>
                <a:spcPct val="120000"/>
              </a:lnSpc>
              <a:buClr>
                <a:srgbClr val="FF0000"/>
              </a:buClr>
              <a:buFont typeface="Arial"/>
              <a:buChar char="•"/>
            </a:pPr>
            <a:r>
              <a:rPr lang="es-ES" b="1" dirty="0" err="1" smtClean="0">
                <a:solidFill>
                  <a:srgbClr val="000000"/>
                </a:solidFill>
                <a:latin typeface="+mn-lt"/>
                <a:cs typeface="Arial" charset="0"/>
              </a:rPr>
              <a:t>Classic</a:t>
            </a:r>
            <a:r>
              <a:rPr lang="es-ES" b="1" dirty="0" smtClean="0">
                <a:solidFill>
                  <a:srgbClr val="000000"/>
                </a:solidFill>
                <a:latin typeface="+mn-lt"/>
                <a:cs typeface="Arial" charset="0"/>
              </a:rPr>
              <a:t> </a:t>
            </a:r>
            <a:r>
              <a:rPr lang="es-ES" b="1" dirty="0" err="1" smtClean="0">
                <a:solidFill>
                  <a:srgbClr val="000000"/>
                </a:solidFill>
                <a:latin typeface="+mn-lt"/>
                <a:cs typeface="Arial" charset="0"/>
              </a:rPr>
              <a:t>approximation</a:t>
            </a:r>
            <a:endParaRPr lang="es-ES" b="1" dirty="0" smtClean="0">
              <a:solidFill>
                <a:srgbClr val="000000"/>
              </a:solidFill>
              <a:latin typeface="+mn-lt"/>
              <a:cs typeface="Arial" charset="0"/>
            </a:endParaRPr>
          </a:p>
          <a:p>
            <a:pPr marL="342900" indent="-342900" eaLnBrk="1" hangingPunct="1">
              <a:lnSpc>
                <a:spcPct val="120000"/>
              </a:lnSpc>
              <a:buClr>
                <a:srgbClr val="FF0000"/>
              </a:buClr>
              <a:buFont typeface="Arial"/>
              <a:buChar char="•"/>
            </a:pPr>
            <a:r>
              <a:rPr lang="es-ES" b="1" dirty="0" smtClean="0">
                <a:solidFill>
                  <a:srgbClr val="000000"/>
                </a:solidFill>
                <a:latin typeface="+mn-lt"/>
                <a:cs typeface="Arial" charset="0"/>
              </a:rPr>
              <a:t>No quantum </a:t>
            </a:r>
            <a:r>
              <a:rPr lang="es-ES" b="1" dirty="0" err="1" smtClean="0">
                <a:solidFill>
                  <a:srgbClr val="000000"/>
                </a:solidFill>
                <a:latin typeface="+mn-lt"/>
                <a:cs typeface="Arial" charset="0"/>
              </a:rPr>
              <a:t>interference</a:t>
            </a:r>
            <a:r>
              <a:rPr lang="es-ES" b="1" dirty="0" smtClean="0">
                <a:solidFill>
                  <a:srgbClr val="000000"/>
                </a:solidFill>
                <a:latin typeface="+mn-lt"/>
                <a:cs typeface="Arial" charset="0"/>
              </a:rPr>
              <a:t> </a:t>
            </a:r>
            <a:r>
              <a:rPr lang="es-ES" b="1" dirty="0" err="1" smtClean="0">
                <a:solidFill>
                  <a:srgbClr val="000000"/>
                </a:solidFill>
                <a:latin typeface="+mn-lt"/>
                <a:cs typeface="Arial" charset="0"/>
              </a:rPr>
              <a:t>between</a:t>
            </a:r>
            <a:r>
              <a:rPr lang="es-ES" b="1" dirty="0">
                <a:solidFill>
                  <a:srgbClr val="000000"/>
                </a:solidFill>
                <a:latin typeface="+mn-lt"/>
                <a:cs typeface="Arial" charset="0"/>
              </a:rPr>
              <a:t> </a:t>
            </a:r>
            <a:r>
              <a:rPr lang="es-ES" b="1" dirty="0" err="1" smtClean="0">
                <a:solidFill>
                  <a:srgbClr val="000000"/>
                </a:solidFill>
                <a:latin typeface="+mn-lt"/>
                <a:cs typeface="Arial" charset="0"/>
              </a:rPr>
              <a:t>production</a:t>
            </a:r>
            <a:r>
              <a:rPr lang="es-ES" b="1" dirty="0" smtClean="0">
                <a:solidFill>
                  <a:srgbClr val="000000"/>
                </a:solidFill>
                <a:latin typeface="+mn-lt"/>
                <a:cs typeface="Arial" charset="0"/>
              </a:rPr>
              <a:t> and </a:t>
            </a:r>
            <a:r>
              <a:rPr lang="es-ES" b="1" dirty="0" err="1" smtClean="0">
                <a:solidFill>
                  <a:srgbClr val="000000"/>
                </a:solidFill>
                <a:latin typeface="+mn-lt"/>
                <a:cs typeface="Arial" charset="0"/>
              </a:rPr>
              <a:t>deca</a:t>
            </a:r>
            <a:r>
              <a:rPr lang="es-ES" dirty="0" err="1" smtClean="0">
                <a:solidFill>
                  <a:srgbClr val="000000"/>
                </a:solidFill>
                <a:latin typeface="+mn-lt"/>
                <a:cs typeface="Arial" charset="0"/>
              </a:rPr>
              <a:t>y</a:t>
            </a:r>
            <a:endParaRPr lang="es-ES" dirty="0" smtClean="0">
              <a:solidFill>
                <a:srgbClr val="000000"/>
              </a:solidFill>
              <a:latin typeface="+mn-lt"/>
              <a:cs typeface="Arial" charset="0"/>
            </a:endParaRPr>
          </a:p>
          <a:p>
            <a:pPr marL="342900" indent="-342900" eaLnBrk="1" hangingPunct="1">
              <a:lnSpc>
                <a:spcPct val="120000"/>
              </a:lnSpc>
              <a:buClr>
                <a:srgbClr val="FF0000"/>
              </a:buClr>
              <a:buFont typeface="Arial"/>
              <a:buChar char="•"/>
            </a:pPr>
            <a:r>
              <a:rPr lang="es-ES" b="1" dirty="0" err="1" smtClean="0">
                <a:solidFill>
                  <a:srgbClr val="000000"/>
                </a:solidFill>
                <a:latin typeface="+mn-lt"/>
                <a:cs typeface="Arial" charset="0"/>
              </a:rPr>
              <a:t>Infrared</a:t>
            </a:r>
            <a:r>
              <a:rPr lang="es-ES" b="1" dirty="0" smtClean="0">
                <a:solidFill>
                  <a:srgbClr val="000000"/>
                </a:solidFill>
                <a:latin typeface="+mn-lt"/>
                <a:cs typeface="Arial" charset="0"/>
              </a:rPr>
              <a:t> </a:t>
            </a:r>
            <a:r>
              <a:rPr lang="es-ES" b="1" dirty="0" err="1" smtClean="0">
                <a:solidFill>
                  <a:srgbClr val="000000"/>
                </a:solidFill>
                <a:latin typeface="+mn-lt"/>
                <a:cs typeface="Arial" charset="0"/>
              </a:rPr>
              <a:t>regularization</a:t>
            </a:r>
            <a:r>
              <a:rPr lang="es-ES" b="1" dirty="0" smtClean="0">
                <a:solidFill>
                  <a:srgbClr val="000000"/>
                </a:solidFill>
                <a:latin typeface="+mn-lt"/>
                <a:cs typeface="Arial" charset="0"/>
              </a:rPr>
              <a:t> </a:t>
            </a:r>
            <a:r>
              <a:rPr lang="es-ES" b="1" dirty="0" err="1" smtClean="0">
                <a:solidFill>
                  <a:srgbClr val="000000"/>
                </a:solidFill>
                <a:latin typeface="+mn-lt"/>
                <a:cs typeface="Arial" charset="0"/>
              </a:rPr>
              <a:t>scheme</a:t>
            </a:r>
            <a:r>
              <a:rPr lang="es-ES" b="1" dirty="0" smtClean="0">
                <a:solidFill>
                  <a:srgbClr val="000000"/>
                </a:solidFill>
                <a:latin typeface="+mn-lt"/>
                <a:cs typeface="Arial" charset="0"/>
              </a:rPr>
              <a:t> </a:t>
            </a:r>
            <a:r>
              <a:rPr lang="es-ES" b="1" dirty="0" err="1" smtClean="0">
                <a:solidFill>
                  <a:srgbClr val="000000"/>
                </a:solidFill>
                <a:latin typeface="+mn-lt"/>
                <a:cs typeface="Arial" charset="0"/>
              </a:rPr>
              <a:t>is</a:t>
            </a:r>
            <a:r>
              <a:rPr lang="es-ES" b="1" dirty="0" smtClean="0">
                <a:solidFill>
                  <a:srgbClr val="000000"/>
                </a:solidFill>
                <a:latin typeface="+mn-lt"/>
                <a:cs typeface="Arial" charset="0"/>
              </a:rPr>
              <a:t> </a:t>
            </a:r>
            <a:r>
              <a:rPr lang="es-ES" b="1" dirty="0" err="1" smtClean="0">
                <a:solidFill>
                  <a:srgbClr val="000000"/>
                </a:solidFill>
                <a:latin typeface="+mn-lt"/>
                <a:cs typeface="Arial" charset="0"/>
              </a:rPr>
              <a:t>not</a:t>
            </a:r>
            <a:r>
              <a:rPr lang="es-ES" b="1" dirty="0" smtClean="0">
                <a:solidFill>
                  <a:srgbClr val="000000"/>
                </a:solidFill>
                <a:latin typeface="+mn-lt"/>
                <a:cs typeface="Arial" charset="0"/>
              </a:rPr>
              <a:t> </a:t>
            </a:r>
            <a:r>
              <a:rPr lang="es-ES" b="1" dirty="0" err="1" smtClean="0">
                <a:solidFill>
                  <a:srgbClr val="000000"/>
                </a:solidFill>
                <a:latin typeface="+mn-lt"/>
                <a:cs typeface="Arial" charset="0"/>
              </a:rPr>
              <a:t>specified</a:t>
            </a:r>
            <a:endParaRPr lang="es-ES" b="1" dirty="0">
              <a:solidFill>
                <a:srgbClr val="000000"/>
              </a:solidFill>
              <a:latin typeface="+mn-lt"/>
              <a:cs typeface="Arial" charset="0"/>
            </a:endParaRPr>
          </a:p>
        </p:txBody>
      </p:sp>
      <p:pic>
        <p:nvPicPr>
          <p:cNvPr id="4" name="Picture 3"/>
          <p:cNvPicPr>
            <a:picLocks noChangeAspect="1"/>
          </p:cNvPicPr>
          <p:nvPr/>
        </p:nvPicPr>
        <p:blipFill>
          <a:blip r:embed="rId4"/>
          <a:stretch>
            <a:fillRect/>
          </a:stretch>
        </p:blipFill>
        <p:spPr>
          <a:xfrm>
            <a:off x="4953000" y="1295400"/>
            <a:ext cx="3620604" cy="3162300"/>
          </a:xfrm>
          <a:prstGeom prst="rect">
            <a:avLst/>
          </a:prstGeom>
        </p:spPr>
      </p:pic>
    </p:spTree>
    <p:extLst>
      <p:ext uri="{BB962C8B-B14F-4D97-AF65-F5344CB8AC3E}">
        <p14:creationId xmlns:p14="http://schemas.microsoft.com/office/powerpoint/2010/main" val="17795694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46"/>
          <p:cNvSpPr txBox="1">
            <a:spLocks noChangeArrowheads="1"/>
          </p:cNvSpPr>
          <p:nvPr/>
        </p:nvSpPr>
        <p:spPr bwMode="auto">
          <a:xfrm>
            <a:off x="355600" y="685800"/>
            <a:ext cx="8483600" cy="74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buClr>
                <a:srgbClr val="FF0000"/>
              </a:buClr>
            </a:pPr>
            <a:r>
              <a:rPr lang="es-ES" dirty="0" err="1" smtClean="0">
                <a:cs typeface="Arial" charset="0"/>
              </a:rPr>
              <a:t>Two</a:t>
            </a:r>
            <a:r>
              <a:rPr lang="es-ES" dirty="0" smtClean="0">
                <a:cs typeface="Arial" charset="0"/>
              </a:rPr>
              <a:t> </a:t>
            </a:r>
            <a:r>
              <a:rPr lang="es-ES" dirty="0" err="1" smtClean="0">
                <a:cs typeface="Arial" charset="0"/>
              </a:rPr>
              <a:t>main</a:t>
            </a:r>
            <a:r>
              <a:rPr lang="es-ES" dirty="0" smtClean="0">
                <a:cs typeface="Arial" charset="0"/>
              </a:rPr>
              <a:t> </a:t>
            </a:r>
            <a:r>
              <a:rPr lang="es-ES" dirty="0" err="1" smtClean="0">
                <a:cs typeface="Arial" charset="0"/>
              </a:rPr>
              <a:t>approaches</a:t>
            </a:r>
            <a:r>
              <a:rPr lang="es-ES" dirty="0" smtClean="0">
                <a:cs typeface="Arial" charset="0"/>
              </a:rPr>
              <a:t> </a:t>
            </a:r>
            <a:r>
              <a:rPr lang="es-ES" dirty="0" err="1" smtClean="0">
                <a:cs typeface="Arial" charset="0"/>
              </a:rPr>
              <a:t>to</a:t>
            </a:r>
            <a:r>
              <a:rPr lang="es-ES" dirty="0" smtClean="0">
                <a:cs typeface="Arial" charset="0"/>
              </a:rPr>
              <a:t> </a:t>
            </a:r>
            <a:r>
              <a:rPr lang="es-ES" dirty="0" err="1" smtClean="0">
                <a:cs typeface="Arial" charset="0"/>
              </a:rPr>
              <a:t>directly</a:t>
            </a:r>
            <a:r>
              <a:rPr lang="es-ES" dirty="0" smtClean="0">
                <a:cs typeface="Arial" charset="0"/>
              </a:rPr>
              <a:t> </a:t>
            </a:r>
            <a:r>
              <a:rPr lang="es-ES" dirty="0" err="1" smtClean="0">
                <a:cs typeface="Arial" charset="0"/>
              </a:rPr>
              <a:t>measure</a:t>
            </a:r>
            <a:r>
              <a:rPr lang="es-ES" dirty="0" smtClean="0">
                <a:cs typeface="Arial" charset="0"/>
              </a:rPr>
              <a:t> </a:t>
            </a:r>
            <a:r>
              <a:rPr lang="es-ES" dirty="0" err="1" smtClean="0">
                <a:cs typeface="Arial" charset="0"/>
              </a:rPr>
              <a:t>the</a:t>
            </a:r>
            <a:r>
              <a:rPr lang="es-ES" dirty="0" smtClean="0">
                <a:cs typeface="Arial" charset="0"/>
              </a:rPr>
              <a:t> top </a:t>
            </a:r>
            <a:r>
              <a:rPr lang="es-ES" dirty="0" err="1" smtClean="0">
                <a:cs typeface="Arial" charset="0"/>
              </a:rPr>
              <a:t>mass</a:t>
            </a:r>
            <a:r>
              <a:rPr lang="es-ES" dirty="0" smtClean="0">
                <a:cs typeface="Arial" charset="0"/>
              </a:rPr>
              <a:t> </a:t>
            </a:r>
            <a:r>
              <a:rPr lang="es-ES" dirty="0" err="1" smtClean="0">
                <a:cs typeface="Arial" charset="0"/>
              </a:rPr>
              <a:t>from</a:t>
            </a:r>
            <a:r>
              <a:rPr lang="es-ES" dirty="0" smtClean="0">
                <a:cs typeface="Arial" charset="0"/>
              </a:rPr>
              <a:t> </a:t>
            </a:r>
            <a:r>
              <a:rPr lang="es-ES" dirty="0" err="1" smtClean="0">
                <a:cs typeface="Arial" charset="0"/>
              </a:rPr>
              <a:t>the</a:t>
            </a:r>
            <a:r>
              <a:rPr lang="es-ES" dirty="0" smtClean="0">
                <a:cs typeface="Arial" charset="0"/>
              </a:rPr>
              <a:t> </a:t>
            </a:r>
            <a:r>
              <a:rPr lang="es-ES" b="1" dirty="0" err="1" smtClean="0">
                <a:solidFill>
                  <a:srgbClr val="FF0000"/>
                </a:solidFill>
                <a:cs typeface="Arial" charset="0"/>
              </a:rPr>
              <a:t>reconstruction</a:t>
            </a:r>
            <a:r>
              <a:rPr lang="es-ES" b="1" dirty="0" smtClean="0">
                <a:solidFill>
                  <a:srgbClr val="FF0000"/>
                </a:solidFill>
                <a:cs typeface="Arial" charset="0"/>
              </a:rPr>
              <a:t> of </a:t>
            </a:r>
            <a:r>
              <a:rPr lang="es-ES" b="1" dirty="0" err="1" smtClean="0">
                <a:solidFill>
                  <a:srgbClr val="FF0000"/>
                </a:solidFill>
                <a:cs typeface="Arial" charset="0"/>
              </a:rPr>
              <a:t>the</a:t>
            </a:r>
            <a:r>
              <a:rPr lang="es-ES" b="1" dirty="0" smtClean="0">
                <a:solidFill>
                  <a:srgbClr val="FF0000"/>
                </a:solidFill>
                <a:cs typeface="Arial" charset="0"/>
              </a:rPr>
              <a:t> final </a:t>
            </a:r>
            <a:r>
              <a:rPr lang="es-ES" b="1" dirty="0" err="1" smtClean="0">
                <a:solidFill>
                  <a:srgbClr val="FF0000"/>
                </a:solidFill>
                <a:cs typeface="Arial" charset="0"/>
              </a:rPr>
              <a:t>states</a:t>
            </a:r>
            <a:r>
              <a:rPr lang="es-ES" dirty="0" smtClean="0">
                <a:cs typeface="Arial" charset="0"/>
              </a:rPr>
              <a:t> in </a:t>
            </a:r>
            <a:r>
              <a:rPr lang="es-ES" dirty="0" err="1" smtClean="0">
                <a:cs typeface="Arial" charset="0"/>
              </a:rPr>
              <a:t>decays</a:t>
            </a:r>
            <a:r>
              <a:rPr lang="es-ES" dirty="0" smtClean="0">
                <a:cs typeface="Arial" charset="0"/>
              </a:rPr>
              <a:t> of top-</a:t>
            </a:r>
            <a:r>
              <a:rPr lang="es-ES" dirty="0" err="1" smtClean="0">
                <a:cs typeface="Arial" charset="0"/>
              </a:rPr>
              <a:t>antitop</a:t>
            </a:r>
            <a:r>
              <a:rPr lang="es-ES" dirty="0" smtClean="0">
                <a:cs typeface="Arial" charset="0"/>
              </a:rPr>
              <a:t> </a:t>
            </a:r>
            <a:r>
              <a:rPr lang="es-ES" dirty="0" err="1" smtClean="0">
                <a:cs typeface="Arial" charset="0"/>
              </a:rPr>
              <a:t>pairs</a:t>
            </a:r>
            <a:endParaRPr lang="es-ES" dirty="0" smtClean="0">
              <a:cs typeface="Arial" charset="0"/>
            </a:endParaRPr>
          </a:p>
        </p:txBody>
      </p:sp>
      <p:sp>
        <p:nvSpPr>
          <p:cNvPr id="22" name="Text Box 4"/>
          <p:cNvSpPr txBox="1">
            <a:spLocks noChangeArrowheads="1"/>
          </p:cNvSpPr>
          <p:nvPr/>
        </p:nvSpPr>
        <p:spPr bwMode="auto">
          <a:xfrm>
            <a:off x="0" y="0"/>
            <a:ext cx="9144000" cy="523220"/>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a:t> </a:t>
            </a:r>
            <a:r>
              <a:rPr lang="es-ES" sz="2400" dirty="0"/>
              <a:t> </a:t>
            </a:r>
            <a:r>
              <a:rPr lang="es-ES" sz="2800" dirty="0" err="1" smtClean="0">
                <a:solidFill>
                  <a:schemeClr val="bg1"/>
                </a:solidFill>
                <a:cs typeface="Calibri" pitchFamily="34" charset="0"/>
              </a:rPr>
              <a:t>Direct</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measurements</a:t>
            </a:r>
            <a:r>
              <a:rPr lang="es-ES" sz="2800" dirty="0" smtClean="0">
                <a:solidFill>
                  <a:schemeClr val="bg1"/>
                </a:solidFill>
                <a:cs typeface="Calibri" pitchFamily="34" charset="0"/>
              </a:rPr>
              <a:t> of </a:t>
            </a:r>
            <a:r>
              <a:rPr lang="es-ES" sz="2800" dirty="0" err="1" smtClean="0">
                <a:solidFill>
                  <a:schemeClr val="bg1"/>
                </a:solidFill>
                <a:cs typeface="Calibri" pitchFamily="34" charset="0"/>
              </a:rPr>
              <a:t>the</a:t>
            </a:r>
            <a:r>
              <a:rPr lang="es-ES" sz="2800" dirty="0" smtClean="0">
                <a:solidFill>
                  <a:schemeClr val="bg1"/>
                </a:solidFill>
                <a:cs typeface="Calibri" pitchFamily="34" charset="0"/>
              </a:rPr>
              <a:t> top </a:t>
            </a:r>
            <a:r>
              <a:rPr lang="es-ES" sz="2800" dirty="0" err="1" smtClean="0">
                <a:solidFill>
                  <a:schemeClr val="bg1"/>
                </a:solidFill>
                <a:cs typeface="Calibri" pitchFamily="34" charset="0"/>
              </a:rPr>
              <a:t>mass</a:t>
            </a:r>
            <a:r>
              <a:rPr lang="es-ES" sz="2800" dirty="0" smtClean="0">
                <a:solidFill>
                  <a:schemeClr val="bg1"/>
                </a:solidFill>
                <a:cs typeface="Calibri" pitchFamily="34" charset="0"/>
              </a:rPr>
              <a:t> @ </a:t>
            </a:r>
            <a:r>
              <a:rPr lang="es-ES" sz="2800" dirty="0" err="1" smtClean="0">
                <a:solidFill>
                  <a:schemeClr val="bg1"/>
                </a:solidFill>
                <a:cs typeface="Calibri" pitchFamily="34" charset="0"/>
              </a:rPr>
              <a:t>Tevatron</a:t>
            </a:r>
            <a:r>
              <a:rPr lang="es-ES" sz="2800" dirty="0" smtClean="0">
                <a:solidFill>
                  <a:schemeClr val="bg1"/>
                </a:solidFill>
                <a:cs typeface="Calibri" pitchFamily="34" charset="0"/>
              </a:rPr>
              <a:t> and LHC </a:t>
            </a:r>
            <a:endParaRPr lang="es-ES" sz="3200" dirty="0">
              <a:cs typeface="Calibri" pitchFamily="34" charset="0"/>
            </a:endParaRPr>
          </a:p>
        </p:txBody>
      </p:sp>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5</a:t>
            </a:fld>
            <a:r>
              <a:rPr lang="es-ES" dirty="0" smtClean="0"/>
              <a:t>/15</a:t>
            </a:r>
          </a:p>
        </p:txBody>
      </p:sp>
      <p:sp>
        <p:nvSpPr>
          <p:cNvPr id="7" name="Text Box 46"/>
          <p:cNvSpPr txBox="1">
            <a:spLocks noChangeArrowheads="1"/>
          </p:cNvSpPr>
          <p:nvPr/>
        </p:nvSpPr>
        <p:spPr bwMode="auto">
          <a:xfrm>
            <a:off x="990600" y="1657290"/>
            <a:ext cx="243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2000" b="1" u="sng" dirty="0" err="1" smtClean="0">
                <a:solidFill>
                  <a:srgbClr val="0000DA"/>
                </a:solidFill>
                <a:cs typeface="Arial" charset="0"/>
              </a:rPr>
              <a:t>Template</a:t>
            </a:r>
            <a:r>
              <a:rPr lang="es-ES" sz="2000" b="1" u="sng" dirty="0" smtClean="0">
                <a:solidFill>
                  <a:srgbClr val="0000DA"/>
                </a:solidFill>
                <a:cs typeface="Arial" charset="0"/>
              </a:rPr>
              <a:t> </a:t>
            </a:r>
            <a:r>
              <a:rPr lang="es-ES" sz="2000" b="1" u="sng" dirty="0" err="1" smtClean="0">
                <a:solidFill>
                  <a:srgbClr val="0000DA"/>
                </a:solidFill>
                <a:cs typeface="Arial" charset="0"/>
              </a:rPr>
              <a:t>Method</a:t>
            </a:r>
            <a:endParaRPr lang="es-ES" sz="2000" dirty="0">
              <a:solidFill>
                <a:srgbClr val="0000DA"/>
              </a:solidFill>
              <a:cs typeface="Arial" charset="0"/>
            </a:endParaRPr>
          </a:p>
        </p:txBody>
      </p:sp>
      <p:pic>
        <p:nvPicPr>
          <p:cNvPr id="6" name="Picture 5"/>
          <p:cNvPicPr>
            <a:picLocks noChangeAspect="1"/>
          </p:cNvPicPr>
          <p:nvPr/>
        </p:nvPicPr>
        <p:blipFill>
          <a:blip r:embed="rId8"/>
          <a:stretch>
            <a:fillRect/>
          </a:stretch>
        </p:blipFill>
        <p:spPr>
          <a:xfrm>
            <a:off x="609600" y="3031656"/>
            <a:ext cx="3429000" cy="2759544"/>
          </a:xfrm>
          <a:prstGeom prst="rect">
            <a:avLst/>
          </a:prstGeom>
        </p:spPr>
      </p:pic>
      <p:pic>
        <p:nvPicPr>
          <p:cNvPr id="10" name="Picture 9"/>
          <p:cNvPicPr>
            <a:picLocks noChangeAspect="1"/>
          </p:cNvPicPr>
          <p:nvPr/>
        </p:nvPicPr>
        <p:blipFill>
          <a:blip r:embed="rId9"/>
          <a:stretch>
            <a:fillRect/>
          </a:stretch>
        </p:blipFill>
        <p:spPr>
          <a:xfrm>
            <a:off x="4632810" y="3467100"/>
            <a:ext cx="4053990" cy="2324100"/>
          </a:xfrm>
          <a:prstGeom prst="rect">
            <a:avLst/>
          </a:prstGeom>
        </p:spPr>
      </p:pic>
      <p:sp>
        <p:nvSpPr>
          <p:cNvPr id="12" name="Text Box 46"/>
          <p:cNvSpPr txBox="1">
            <a:spLocks noChangeArrowheads="1"/>
          </p:cNvSpPr>
          <p:nvPr/>
        </p:nvSpPr>
        <p:spPr bwMode="auto">
          <a:xfrm>
            <a:off x="381000" y="2234624"/>
            <a:ext cx="4038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Clr>
                <a:srgbClr val="FF0000"/>
              </a:buClr>
            </a:pPr>
            <a:r>
              <a:rPr lang="es-ES" sz="1600" dirty="0" smtClean="0">
                <a:solidFill>
                  <a:srgbClr val="FF0000"/>
                </a:solidFill>
                <a:cs typeface="Arial" charset="0"/>
              </a:rPr>
              <a:t>Monte Carlo</a:t>
            </a:r>
            <a:r>
              <a:rPr lang="es-ES" sz="1600" dirty="0" smtClean="0">
                <a:cs typeface="Arial" charset="0"/>
              </a:rPr>
              <a:t> </a:t>
            </a:r>
            <a:r>
              <a:rPr lang="es-ES" sz="1600" dirty="0" err="1" smtClean="0">
                <a:cs typeface="Arial" charset="0"/>
              </a:rPr>
              <a:t>templates</a:t>
            </a:r>
            <a:r>
              <a:rPr lang="es-ES" sz="1600" dirty="0" smtClean="0">
                <a:cs typeface="Arial" charset="0"/>
              </a:rPr>
              <a:t> of </a:t>
            </a:r>
            <a:r>
              <a:rPr lang="es-ES" sz="1600" dirty="0" err="1" smtClean="0">
                <a:cs typeface="Arial" charset="0"/>
              </a:rPr>
              <a:t>reconstructed</a:t>
            </a:r>
            <a:r>
              <a:rPr lang="es-ES" sz="1600" dirty="0" smtClean="0">
                <a:cs typeface="Arial" charset="0"/>
              </a:rPr>
              <a:t> </a:t>
            </a:r>
            <a:r>
              <a:rPr lang="en-US" sz="1600" dirty="0">
                <a:cs typeface="Arial" charset="0"/>
              </a:rPr>
              <a:t>m</a:t>
            </a:r>
            <a:r>
              <a:rPr lang="es-ES" sz="1600" dirty="0" err="1" smtClean="0">
                <a:cs typeface="Arial" charset="0"/>
              </a:rPr>
              <a:t>ass</a:t>
            </a:r>
            <a:r>
              <a:rPr lang="es-ES" sz="1600" dirty="0" smtClean="0">
                <a:cs typeface="Arial" charset="0"/>
              </a:rPr>
              <a:t> </a:t>
            </a:r>
            <a:r>
              <a:rPr lang="es-ES" sz="1600" dirty="0" err="1" smtClean="0">
                <a:cs typeface="Arial" charset="0"/>
              </a:rPr>
              <a:t>distributions</a:t>
            </a:r>
            <a:r>
              <a:rPr lang="es-ES" sz="1600" dirty="0" smtClean="0">
                <a:cs typeface="Arial" charset="0"/>
              </a:rPr>
              <a:t> are </a:t>
            </a:r>
            <a:r>
              <a:rPr lang="es-ES" sz="1600" dirty="0" err="1" smtClean="0">
                <a:cs typeface="Arial" charset="0"/>
              </a:rPr>
              <a:t>fit</a:t>
            </a:r>
            <a:r>
              <a:rPr lang="es-ES" sz="1600" dirty="0" smtClean="0">
                <a:cs typeface="Arial" charset="0"/>
              </a:rPr>
              <a:t> </a:t>
            </a:r>
            <a:r>
              <a:rPr lang="es-ES" sz="1600" dirty="0" err="1" smtClean="0">
                <a:cs typeface="Arial" charset="0"/>
              </a:rPr>
              <a:t>to</a:t>
            </a:r>
            <a:r>
              <a:rPr lang="es-ES" sz="1600" dirty="0" smtClean="0">
                <a:cs typeface="Arial" charset="0"/>
              </a:rPr>
              <a:t> data </a:t>
            </a:r>
          </a:p>
        </p:txBody>
      </p:sp>
      <p:sp>
        <p:nvSpPr>
          <p:cNvPr id="13" name="Text Box 46"/>
          <p:cNvSpPr txBox="1">
            <a:spLocks noChangeArrowheads="1"/>
          </p:cNvSpPr>
          <p:nvPr/>
        </p:nvSpPr>
        <p:spPr bwMode="auto">
          <a:xfrm>
            <a:off x="4800600" y="2199382"/>
            <a:ext cx="4038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Clr>
                <a:srgbClr val="FF0000"/>
              </a:buClr>
            </a:pPr>
            <a:r>
              <a:rPr lang="es-ES" sz="1600" dirty="0" err="1" smtClean="0">
                <a:cs typeface="Arial" charset="0"/>
              </a:rPr>
              <a:t>The</a:t>
            </a:r>
            <a:r>
              <a:rPr lang="es-ES" sz="1600" dirty="0" smtClean="0">
                <a:cs typeface="Arial" charset="0"/>
              </a:rPr>
              <a:t> top </a:t>
            </a:r>
            <a:r>
              <a:rPr lang="es-ES" sz="1600" dirty="0" err="1" smtClean="0">
                <a:cs typeface="Arial" charset="0"/>
              </a:rPr>
              <a:t>mass</a:t>
            </a:r>
            <a:r>
              <a:rPr lang="es-ES" sz="1600" dirty="0" smtClean="0">
                <a:cs typeface="Arial" charset="0"/>
              </a:rPr>
              <a:t> </a:t>
            </a:r>
            <a:r>
              <a:rPr lang="es-ES" sz="1600" dirty="0" err="1" smtClean="0">
                <a:cs typeface="Arial" charset="0"/>
              </a:rPr>
              <a:t>is</a:t>
            </a:r>
            <a:r>
              <a:rPr lang="es-ES" sz="1600" dirty="0" smtClean="0">
                <a:cs typeface="Arial" charset="0"/>
              </a:rPr>
              <a:t> </a:t>
            </a:r>
            <a:r>
              <a:rPr lang="es-ES" sz="1600" dirty="0" err="1" smtClean="0">
                <a:cs typeface="Arial" charset="0"/>
              </a:rPr>
              <a:t>extracted</a:t>
            </a:r>
            <a:r>
              <a:rPr lang="es-ES" sz="1600" dirty="0" smtClean="0">
                <a:cs typeface="Arial" charset="0"/>
              </a:rPr>
              <a:t> </a:t>
            </a:r>
            <a:r>
              <a:rPr lang="es-ES" sz="1600" dirty="0" err="1" smtClean="0">
                <a:cs typeface="Arial" charset="0"/>
              </a:rPr>
              <a:t>from</a:t>
            </a:r>
            <a:r>
              <a:rPr lang="es-ES" sz="1600" dirty="0" smtClean="0">
                <a:cs typeface="Arial" charset="0"/>
              </a:rPr>
              <a:t> </a:t>
            </a:r>
            <a:r>
              <a:rPr lang="es-ES" sz="1600" dirty="0" err="1" smtClean="0">
                <a:cs typeface="Arial" charset="0"/>
              </a:rPr>
              <a:t>the</a:t>
            </a:r>
            <a:r>
              <a:rPr lang="es-ES" sz="1600" dirty="0" smtClean="0">
                <a:cs typeface="Arial" charset="0"/>
              </a:rPr>
              <a:t> </a:t>
            </a:r>
            <a:r>
              <a:rPr lang="es-ES" sz="1600" dirty="0" err="1" smtClean="0">
                <a:cs typeface="Arial" charset="0"/>
              </a:rPr>
              <a:t>reconstructuction</a:t>
            </a:r>
            <a:r>
              <a:rPr lang="es-ES" sz="1600" dirty="0" smtClean="0">
                <a:cs typeface="Arial" charset="0"/>
              </a:rPr>
              <a:t> of </a:t>
            </a:r>
            <a:r>
              <a:rPr lang="es-ES" sz="1600" dirty="0" err="1" smtClean="0">
                <a:cs typeface="Arial" charset="0"/>
              </a:rPr>
              <a:t>the</a:t>
            </a:r>
            <a:r>
              <a:rPr lang="es-ES" sz="1600" dirty="0" smtClean="0">
                <a:cs typeface="Arial" charset="0"/>
              </a:rPr>
              <a:t> final </a:t>
            </a:r>
            <a:r>
              <a:rPr lang="es-ES" sz="1600" dirty="0" err="1" smtClean="0">
                <a:cs typeface="Arial" charset="0"/>
              </a:rPr>
              <a:t>states</a:t>
            </a:r>
            <a:r>
              <a:rPr lang="es-ES" sz="1600" dirty="0" smtClean="0">
                <a:cs typeface="Arial" charset="0"/>
              </a:rPr>
              <a:t> in </a:t>
            </a:r>
            <a:r>
              <a:rPr lang="es-ES" sz="1600" dirty="0" err="1" smtClean="0">
                <a:cs typeface="Arial" charset="0"/>
              </a:rPr>
              <a:t>the</a:t>
            </a:r>
            <a:r>
              <a:rPr lang="es-ES" sz="1600" dirty="0" smtClean="0">
                <a:cs typeface="Arial" charset="0"/>
              </a:rPr>
              <a:t> data </a:t>
            </a:r>
            <a:r>
              <a:rPr lang="es-ES" sz="1600" dirty="0" err="1" smtClean="0">
                <a:cs typeface="Arial" charset="0"/>
              </a:rPr>
              <a:t>using</a:t>
            </a:r>
            <a:r>
              <a:rPr lang="es-ES" sz="1600" dirty="0" smtClean="0">
                <a:cs typeface="Arial" charset="0"/>
              </a:rPr>
              <a:t> a </a:t>
            </a:r>
            <a:r>
              <a:rPr lang="es-ES" sz="1600" dirty="0" err="1" smtClean="0">
                <a:cs typeface="Arial" charset="0"/>
              </a:rPr>
              <a:t>calibration</a:t>
            </a:r>
            <a:r>
              <a:rPr lang="es-ES" sz="1600" dirty="0" smtClean="0">
                <a:cs typeface="Arial" charset="0"/>
              </a:rPr>
              <a:t> curve </a:t>
            </a:r>
            <a:r>
              <a:rPr lang="es-ES" sz="1600" dirty="0" err="1" smtClean="0">
                <a:cs typeface="Arial" charset="0"/>
              </a:rPr>
              <a:t>obtained</a:t>
            </a:r>
            <a:r>
              <a:rPr lang="es-ES" sz="1600" dirty="0" smtClean="0">
                <a:cs typeface="Arial" charset="0"/>
              </a:rPr>
              <a:t> </a:t>
            </a:r>
            <a:r>
              <a:rPr lang="es-ES" sz="1600" dirty="0" err="1" smtClean="0">
                <a:cs typeface="Arial" charset="0"/>
              </a:rPr>
              <a:t>from</a:t>
            </a:r>
            <a:r>
              <a:rPr lang="es-ES" sz="1600" dirty="0" smtClean="0">
                <a:cs typeface="Arial" charset="0"/>
              </a:rPr>
              <a:t> </a:t>
            </a:r>
            <a:r>
              <a:rPr lang="es-ES" sz="1600" dirty="0" err="1" smtClean="0">
                <a:cs typeface="Arial" charset="0"/>
              </a:rPr>
              <a:t>the</a:t>
            </a:r>
            <a:r>
              <a:rPr lang="es-ES" sz="1600" dirty="0" smtClean="0">
                <a:cs typeface="Arial" charset="0"/>
              </a:rPr>
              <a:t> </a:t>
            </a:r>
            <a:r>
              <a:rPr lang="es-ES" sz="1600" dirty="0" smtClean="0">
                <a:solidFill>
                  <a:srgbClr val="FF0000"/>
                </a:solidFill>
                <a:cs typeface="Arial" charset="0"/>
              </a:rPr>
              <a:t>Monte Carlo</a:t>
            </a:r>
            <a:r>
              <a:rPr lang="es-ES" sz="1600" dirty="0" smtClean="0">
                <a:cs typeface="Arial" charset="0"/>
              </a:rPr>
              <a:t> </a:t>
            </a:r>
            <a:r>
              <a:rPr lang="es-ES" sz="1600" dirty="0" err="1" smtClean="0">
                <a:cs typeface="Arial" charset="0"/>
              </a:rPr>
              <a:t>simulation</a:t>
            </a:r>
            <a:endParaRPr lang="es-ES" sz="1600" dirty="0" smtClean="0">
              <a:cs typeface="Arial" charset="0"/>
            </a:endParaRPr>
          </a:p>
        </p:txBody>
      </p:sp>
      <p:sp>
        <p:nvSpPr>
          <p:cNvPr id="8" name="Text Box 46"/>
          <p:cNvSpPr txBox="1">
            <a:spLocks noChangeArrowheads="1"/>
          </p:cNvSpPr>
          <p:nvPr/>
        </p:nvSpPr>
        <p:spPr bwMode="auto">
          <a:xfrm>
            <a:off x="5257800" y="1336920"/>
            <a:ext cx="32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2000" b="1" u="sng" dirty="0" err="1" smtClean="0">
                <a:solidFill>
                  <a:srgbClr val="0000DA"/>
                </a:solidFill>
                <a:cs typeface="Arial" charset="0"/>
              </a:rPr>
              <a:t>Matrix</a:t>
            </a:r>
            <a:r>
              <a:rPr lang="es-ES" sz="2000" b="1" u="sng" dirty="0" smtClean="0">
                <a:solidFill>
                  <a:srgbClr val="0000DA"/>
                </a:solidFill>
                <a:cs typeface="Arial" charset="0"/>
              </a:rPr>
              <a:t> </a:t>
            </a:r>
            <a:r>
              <a:rPr lang="es-ES" sz="2000" b="1" u="sng" dirty="0" err="1" smtClean="0">
                <a:solidFill>
                  <a:srgbClr val="0000DA"/>
                </a:solidFill>
                <a:cs typeface="Arial" charset="0"/>
              </a:rPr>
              <a:t>Element</a:t>
            </a:r>
            <a:r>
              <a:rPr lang="es-ES" sz="2000" b="1" u="sng" dirty="0" smtClean="0">
                <a:solidFill>
                  <a:srgbClr val="0000DA"/>
                </a:solidFill>
                <a:cs typeface="Arial" charset="0"/>
              </a:rPr>
              <a:t> </a:t>
            </a:r>
            <a:r>
              <a:rPr lang="es-ES" sz="2000" b="1" u="sng" dirty="0" err="1" smtClean="0">
                <a:solidFill>
                  <a:srgbClr val="0000DA"/>
                </a:solidFill>
                <a:cs typeface="Arial" charset="0"/>
              </a:rPr>
              <a:t>Method</a:t>
            </a:r>
            <a:endParaRPr lang="es-ES" sz="2000" dirty="0">
              <a:solidFill>
                <a:srgbClr val="0000DA"/>
              </a:solidFill>
              <a:cs typeface="Arial" charset="0"/>
            </a:endParaRPr>
          </a:p>
        </p:txBody>
      </p:sp>
      <p:grpSp>
        <p:nvGrpSpPr>
          <p:cNvPr id="23" name="Group 22"/>
          <p:cNvGrpSpPr/>
          <p:nvPr/>
        </p:nvGrpSpPr>
        <p:grpSpPr>
          <a:xfrm>
            <a:off x="1981200" y="1143000"/>
            <a:ext cx="5486400" cy="5117430"/>
            <a:chOff x="2057400" y="2619563"/>
            <a:chExt cx="5486400" cy="5117430"/>
          </a:xfrm>
        </p:grpSpPr>
        <p:sp>
          <p:nvSpPr>
            <p:cNvPr id="2" name="TextBox 1"/>
            <p:cNvSpPr txBox="1"/>
            <p:nvPr/>
          </p:nvSpPr>
          <p:spPr>
            <a:xfrm>
              <a:off x="2057400" y="2619563"/>
              <a:ext cx="5486400" cy="5117430"/>
            </a:xfrm>
            <a:prstGeom prst="rect">
              <a:avLst/>
            </a:prstGeom>
            <a:solidFill>
              <a:schemeClr val="bg1"/>
            </a:solidFill>
            <a:ln w="44450" cap="flat">
              <a:solidFill>
                <a:srgbClr val="080DCE"/>
              </a:solidFill>
              <a:round/>
            </a:ln>
            <a:effectLst>
              <a:outerShdw blurRad="111125" dist="203200" dir="6480000" sx="104000" sy="104000" algn="tl" rotWithShape="0">
                <a:prstClr val="black">
                  <a:alpha val="40000"/>
                </a:prstClr>
              </a:outerShdw>
            </a:effectLst>
          </p:spPr>
          <p:txBody>
            <a:bodyPr wrap="square" lIns="216000" tIns="93600" rIns="144000" rtlCol="0">
              <a:spAutoFit/>
            </a:bodyPr>
            <a:lstStyle/>
            <a:p>
              <a:pPr>
                <a:lnSpc>
                  <a:spcPct val="120000"/>
                </a:lnSpc>
              </a:pPr>
              <a:r>
                <a:rPr lang="en-US" b="1" dirty="0" smtClean="0">
                  <a:solidFill>
                    <a:srgbClr val="FF0000"/>
                  </a:solidFill>
                </a:rPr>
                <a:t>What mass is measured? </a:t>
              </a:r>
              <a:r>
                <a:rPr lang="en-US" dirty="0" smtClean="0"/>
                <a:t>The top quark mass scheme used in the MC simulation</a:t>
              </a:r>
            </a:p>
            <a:p>
              <a:pPr>
                <a:lnSpc>
                  <a:spcPct val="120000"/>
                </a:lnSpc>
              </a:pPr>
              <a:endParaRPr lang="en-US" dirty="0"/>
            </a:p>
            <a:p>
              <a:pPr>
                <a:lnSpc>
                  <a:spcPct val="120000"/>
                </a:lnSpc>
              </a:pPr>
              <a:r>
                <a:rPr lang="en-US" b="1" dirty="0">
                  <a:solidFill>
                    <a:srgbClr val="FF0000"/>
                  </a:solidFill>
                </a:rPr>
                <a:t>What </a:t>
              </a:r>
              <a:r>
                <a:rPr lang="en-US" b="1" dirty="0" smtClean="0">
                  <a:solidFill>
                    <a:srgbClr val="FF0000"/>
                  </a:solidFill>
                </a:rPr>
                <a:t>is           ? Not the pole mass! </a:t>
              </a:r>
            </a:p>
            <a:p>
              <a:pPr>
                <a:lnSpc>
                  <a:spcPct val="120000"/>
                </a:lnSpc>
              </a:pPr>
              <a:endParaRPr lang="en-US" dirty="0" smtClean="0"/>
            </a:p>
            <a:p>
              <a:pPr>
                <a:lnSpc>
                  <a:spcPct val="120000"/>
                </a:lnSpc>
              </a:pPr>
              <a:endParaRPr lang="en-US" dirty="0"/>
            </a:p>
            <a:p>
              <a:pPr>
                <a:lnSpc>
                  <a:spcPct val="120000"/>
                </a:lnSpc>
              </a:pPr>
              <a:r>
                <a:rPr lang="en-US" dirty="0" smtClean="0"/>
                <a:t>It is not possible to establish a connection between           and any other mass scheme without knowledge (at least) of </a:t>
              </a:r>
              <a:r>
                <a:rPr lang="en-US" dirty="0" err="1" smtClean="0"/>
                <a:t>parton</a:t>
              </a:r>
              <a:r>
                <a:rPr lang="en-US" dirty="0" smtClean="0"/>
                <a:t> showers</a:t>
              </a:r>
            </a:p>
            <a:p>
              <a:pPr>
                <a:lnSpc>
                  <a:spcPct val="120000"/>
                </a:lnSpc>
              </a:pPr>
              <a:r>
                <a:rPr lang="en-US" dirty="0" smtClean="0"/>
                <a:t>at NLL accuracy</a:t>
              </a:r>
            </a:p>
            <a:p>
              <a:pPr>
                <a:lnSpc>
                  <a:spcPct val="120000"/>
                </a:lnSpc>
              </a:pPr>
              <a:endParaRPr lang="en-US" dirty="0" smtClean="0"/>
            </a:p>
            <a:p>
              <a:pPr>
                <a:lnSpc>
                  <a:spcPct val="120000"/>
                </a:lnSpc>
              </a:pPr>
              <a:r>
                <a:rPr lang="en-US" dirty="0" smtClean="0"/>
                <a:t>To make a statement on a top quark mass value extracted from data, </a:t>
              </a:r>
              <a:r>
                <a:rPr lang="en-US" b="1" dirty="0" smtClean="0">
                  <a:solidFill>
                    <a:srgbClr val="080DCE"/>
                  </a:solidFill>
                </a:rPr>
                <a:t>compare the measurement of a quantity depending on the top mass with a calculation using a consistent schem</a:t>
              </a:r>
              <a:r>
                <a:rPr lang="en-US" b="1" dirty="0">
                  <a:solidFill>
                    <a:srgbClr val="080DCE"/>
                  </a:solidFill>
                </a:rPr>
                <a:t>e</a:t>
              </a:r>
              <a:endParaRPr lang="en-US" b="1" dirty="0" smtClean="0">
                <a:solidFill>
                  <a:srgbClr val="080DCE"/>
                </a:solidFill>
              </a:endParaRPr>
            </a:p>
          </p:txBody>
        </p:sp>
        <p:pic>
          <p:nvPicPr>
            <p:cNvPr id="5" name="Picture 4" descr="txp_fig.bmp"/>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bwMode="auto">
            <a:xfrm>
              <a:off x="5827485" y="3061193"/>
              <a:ext cx="942109" cy="33251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70"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1" name="Picture 10" descr="txp_fig.bmp"/>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bwMode="auto">
            <a:xfrm>
              <a:off x="3164115" y="3719284"/>
              <a:ext cx="609600" cy="33250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70"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8" name="Picture 17" descr="txp_fig.bmp"/>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bwMode="auto">
            <a:xfrm>
              <a:off x="3200400" y="5041030"/>
              <a:ext cx="545495" cy="2975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70"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pic>
        <p:nvPicPr>
          <p:cNvPr id="25" name="Picture 24" descr="txp_fig.bmp"/>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bwMode="auto">
          <a:xfrm>
            <a:off x="2209800" y="2623721"/>
            <a:ext cx="2971800" cy="31840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70"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1" name="Picture 30" descr="txp_fig.bmp"/>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bwMode="auto">
          <a:xfrm>
            <a:off x="5222874" y="2727630"/>
            <a:ext cx="1977232" cy="20518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6850244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360410" y="4114800"/>
            <a:ext cx="4592590" cy="1612900"/>
          </a:xfrm>
          <a:prstGeom prst="rect">
            <a:avLst/>
          </a:prstGeom>
        </p:spPr>
      </p:pic>
      <p:sp>
        <p:nvSpPr>
          <p:cNvPr id="22" name="Text Box 4"/>
          <p:cNvSpPr txBox="1">
            <a:spLocks noChangeArrowheads="1"/>
          </p:cNvSpPr>
          <p:nvPr/>
        </p:nvSpPr>
        <p:spPr bwMode="auto">
          <a:xfrm>
            <a:off x="0" y="0"/>
            <a:ext cx="9144000" cy="523220"/>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a:t> </a:t>
            </a:r>
            <a:r>
              <a:rPr lang="es-ES" sz="2400" dirty="0"/>
              <a:t> </a:t>
            </a:r>
            <a:r>
              <a:rPr lang="es-ES" sz="2800" dirty="0" smtClean="0">
                <a:solidFill>
                  <a:schemeClr val="bg1"/>
                </a:solidFill>
                <a:cs typeface="Calibri" pitchFamily="34" charset="0"/>
              </a:rPr>
              <a:t>Top </a:t>
            </a:r>
            <a:r>
              <a:rPr lang="es-ES" sz="2800" dirty="0" err="1" smtClean="0">
                <a:solidFill>
                  <a:schemeClr val="bg1"/>
                </a:solidFill>
                <a:cs typeface="Calibri" pitchFamily="34" charset="0"/>
              </a:rPr>
              <a:t>mass</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extraction</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from</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the</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measured</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cross</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section</a:t>
            </a:r>
            <a:endParaRPr lang="es-ES" sz="3200" dirty="0">
              <a:cs typeface="Calibri" pitchFamily="34" charset="0"/>
            </a:endParaRPr>
          </a:p>
        </p:txBody>
      </p:sp>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6</a:t>
            </a:fld>
            <a:r>
              <a:rPr lang="es-ES" dirty="0" smtClean="0"/>
              <a:t>/15</a:t>
            </a:r>
          </a:p>
        </p:txBody>
      </p:sp>
      <p:pic>
        <p:nvPicPr>
          <p:cNvPr id="8" name="Picture 7"/>
          <p:cNvPicPr>
            <a:picLocks noChangeAspect="1"/>
          </p:cNvPicPr>
          <p:nvPr/>
        </p:nvPicPr>
        <p:blipFill>
          <a:blip r:embed="rId5"/>
          <a:stretch>
            <a:fillRect/>
          </a:stretch>
        </p:blipFill>
        <p:spPr>
          <a:xfrm>
            <a:off x="4789400" y="762000"/>
            <a:ext cx="3364000" cy="3129512"/>
          </a:xfrm>
          <a:prstGeom prst="rect">
            <a:avLst/>
          </a:prstGeom>
        </p:spPr>
      </p:pic>
      <p:pic>
        <p:nvPicPr>
          <p:cNvPr id="11" name="Picture 10"/>
          <p:cNvPicPr>
            <a:picLocks noChangeAspect="1"/>
          </p:cNvPicPr>
          <p:nvPr/>
        </p:nvPicPr>
        <p:blipFill>
          <a:blip r:embed="rId6"/>
          <a:stretch>
            <a:fillRect/>
          </a:stretch>
        </p:blipFill>
        <p:spPr>
          <a:xfrm>
            <a:off x="342900" y="762000"/>
            <a:ext cx="3946165" cy="3200400"/>
          </a:xfrm>
          <a:prstGeom prst="rect">
            <a:avLst/>
          </a:prstGeom>
        </p:spPr>
      </p:pic>
      <p:sp>
        <p:nvSpPr>
          <p:cNvPr id="14" name="Rechteck 6"/>
          <p:cNvSpPr/>
          <p:nvPr/>
        </p:nvSpPr>
        <p:spPr>
          <a:xfrm>
            <a:off x="5029200" y="3951592"/>
            <a:ext cx="3733800" cy="2243691"/>
          </a:xfrm>
          <a:prstGeom prst="rect">
            <a:avLst/>
          </a:prstGeom>
        </p:spPr>
        <p:txBody>
          <a:bodyPr wrap="square">
            <a:spAutoFit/>
          </a:bodyPr>
          <a:lstStyle/>
          <a:p>
            <a:pPr marL="342900" indent="-342900" eaLnBrk="1" hangingPunct="1">
              <a:lnSpc>
                <a:spcPct val="110000"/>
              </a:lnSpc>
              <a:buClr>
                <a:srgbClr val="FF0000"/>
              </a:buClr>
              <a:buFont typeface="Arial"/>
              <a:buChar char="•"/>
            </a:pPr>
            <a:r>
              <a:rPr lang="en-US" dirty="0" smtClean="0">
                <a:solidFill>
                  <a:srgbClr val="080DCE"/>
                </a:solidFill>
                <a:latin typeface="+mn-lt"/>
                <a:cs typeface="Arial" charset="0"/>
              </a:rPr>
              <a:t>S</a:t>
            </a:r>
            <a:r>
              <a:rPr lang="es-ES_tradnl" dirty="0" err="1" smtClean="0">
                <a:solidFill>
                  <a:srgbClr val="080DCE"/>
                </a:solidFill>
                <a:latin typeface="+mn-lt"/>
                <a:cs typeface="Arial" charset="0"/>
              </a:rPr>
              <a:t>election</a:t>
            </a:r>
            <a:r>
              <a:rPr lang="es-ES_tradnl" dirty="0" smtClean="0">
                <a:solidFill>
                  <a:srgbClr val="080DCE"/>
                </a:solidFill>
                <a:latin typeface="+mn-lt"/>
                <a:cs typeface="Arial" charset="0"/>
              </a:rPr>
              <a:t> of t-</a:t>
            </a:r>
            <a:r>
              <a:rPr lang="es-ES_tradnl" dirty="0" err="1" smtClean="0">
                <a:solidFill>
                  <a:srgbClr val="080DCE"/>
                </a:solidFill>
                <a:latin typeface="+mn-lt"/>
                <a:cs typeface="Arial" charset="0"/>
              </a:rPr>
              <a:t>tbar</a:t>
            </a:r>
            <a:r>
              <a:rPr lang="es-ES_tradnl" dirty="0" smtClean="0">
                <a:solidFill>
                  <a:srgbClr val="080DCE"/>
                </a:solidFill>
                <a:latin typeface="+mn-lt"/>
                <a:cs typeface="Arial" charset="0"/>
              </a:rPr>
              <a:t> </a:t>
            </a:r>
            <a:r>
              <a:rPr lang="es-ES_tradnl" dirty="0" err="1" smtClean="0">
                <a:solidFill>
                  <a:srgbClr val="080DCE"/>
                </a:solidFill>
                <a:latin typeface="+mn-lt"/>
                <a:cs typeface="Arial" charset="0"/>
              </a:rPr>
              <a:t>candidates</a:t>
            </a:r>
            <a:r>
              <a:rPr lang="es-ES_tradnl" dirty="0" smtClean="0">
                <a:solidFill>
                  <a:srgbClr val="080DCE"/>
                </a:solidFill>
                <a:latin typeface="+mn-lt"/>
                <a:cs typeface="Arial" charset="0"/>
              </a:rPr>
              <a:t> in </a:t>
            </a:r>
            <a:r>
              <a:rPr lang="es-ES_tradnl" dirty="0" err="1" smtClean="0">
                <a:solidFill>
                  <a:srgbClr val="080DCE"/>
                </a:solidFill>
                <a:latin typeface="+mn-lt"/>
                <a:cs typeface="Arial" charset="0"/>
              </a:rPr>
              <a:t>the</a:t>
            </a:r>
            <a:r>
              <a:rPr lang="es-ES_tradnl" dirty="0" smtClean="0">
                <a:solidFill>
                  <a:srgbClr val="080DCE"/>
                </a:solidFill>
                <a:latin typeface="+mn-lt"/>
                <a:cs typeface="Arial" charset="0"/>
              </a:rPr>
              <a:t> </a:t>
            </a:r>
            <a:r>
              <a:rPr lang="es-ES_tradnl" dirty="0" err="1" smtClean="0">
                <a:solidFill>
                  <a:srgbClr val="080DCE"/>
                </a:solidFill>
                <a:latin typeface="+mn-lt"/>
                <a:cs typeface="Arial" charset="0"/>
              </a:rPr>
              <a:t>cross</a:t>
            </a:r>
            <a:r>
              <a:rPr lang="es-ES_tradnl" dirty="0">
                <a:solidFill>
                  <a:srgbClr val="080DCE"/>
                </a:solidFill>
                <a:latin typeface="+mn-lt"/>
                <a:cs typeface="Arial" charset="0"/>
              </a:rPr>
              <a:t> </a:t>
            </a:r>
            <a:r>
              <a:rPr lang="es-ES_tradnl" dirty="0" err="1" smtClean="0">
                <a:solidFill>
                  <a:srgbClr val="080DCE"/>
                </a:solidFill>
                <a:latin typeface="+mn-lt"/>
                <a:cs typeface="Arial" charset="0"/>
              </a:rPr>
              <a:t>section</a:t>
            </a:r>
            <a:r>
              <a:rPr lang="es-ES_tradnl" dirty="0" smtClean="0">
                <a:solidFill>
                  <a:srgbClr val="080DCE"/>
                </a:solidFill>
                <a:latin typeface="+mn-lt"/>
                <a:cs typeface="Arial" charset="0"/>
              </a:rPr>
              <a:t> </a:t>
            </a:r>
            <a:r>
              <a:rPr lang="es-ES_tradnl" dirty="0" err="1" smtClean="0">
                <a:solidFill>
                  <a:srgbClr val="080DCE"/>
                </a:solidFill>
                <a:latin typeface="+mn-lt"/>
                <a:cs typeface="Arial" charset="0"/>
              </a:rPr>
              <a:t>measurement</a:t>
            </a:r>
            <a:r>
              <a:rPr lang="es-ES_tradnl" dirty="0" smtClean="0">
                <a:solidFill>
                  <a:srgbClr val="080DCE"/>
                </a:solidFill>
                <a:latin typeface="+mn-lt"/>
                <a:cs typeface="Arial" charset="0"/>
              </a:rPr>
              <a:t> introduces a </a:t>
            </a:r>
            <a:r>
              <a:rPr lang="es-ES_tradnl" dirty="0" err="1" smtClean="0">
                <a:solidFill>
                  <a:srgbClr val="080DCE"/>
                </a:solidFill>
                <a:latin typeface="+mn-lt"/>
                <a:cs typeface="Arial" charset="0"/>
              </a:rPr>
              <a:t>dependence</a:t>
            </a:r>
            <a:r>
              <a:rPr lang="es-ES_tradnl" dirty="0" smtClean="0">
                <a:solidFill>
                  <a:srgbClr val="080DCE"/>
                </a:solidFill>
                <a:latin typeface="+mn-lt"/>
                <a:cs typeface="Arial" charset="0"/>
              </a:rPr>
              <a:t> </a:t>
            </a:r>
            <a:r>
              <a:rPr lang="es-ES_tradnl" dirty="0" err="1" smtClean="0">
                <a:solidFill>
                  <a:srgbClr val="080DCE"/>
                </a:solidFill>
                <a:latin typeface="+mn-lt"/>
                <a:cs typeface="Arial" charset="0"/>
              </a:rPr>
              <a:t>on</a:t>
            </a:r>
            <a:endParaRPr lang="es-ES_tradnl" dirty="0" smtClean="0">
              <a:solidFill>
                <a:srgbClr val="080DCE"/>
              </a:solidFill>
              <a:latin typeface="+mn-lt"/>
              <a:cs typeface="Arial" charset="0"/>
            </a:endParaRPr>
          </a:p>
          <a:p>
            <a:pPr marL="342900" indent="-342900" eaLnBrk="1" hangingPunct="1">
              <a:lnSpc>
                <a:spcPct val="110000"/>
              </a:lnSpc>
              <a:buClr>
                <a:srgbClr val="FF0000"/>
              </a:buClr>
              <a:buFont typeface="Arial"/>
              <a:buChar char="•"/>
            </a:pPr>
            <a:r>
              <a:rPr lang="es-ES_tradnl" dirty="0" err="1" smtClean="0">
                <a:solidFill>
                  <a:srgbClr val="080DCE"/>
                </a:solidFill>
                <a:latin typeface="+mn-lt"/>
                <a:cs typeface="Arial" charset="0"/>
              </a:rPr>
              <a:t>Significant</a:t>
            </a:r>
            <a:r>
              <a:rPr lang="es-ES_tradnl" dirty="0" smtClean="0">
                <a:solidFill>
                  <a:srgbClr val="080DCE"/>
                </a:solidFill>
                <a:latin typeface="+mn-lt"/>
                <a:cs typeface="Arial" charset="0"/>
              </a:rPr>
              <a:t> </a:t>
            </a:r>
            <a:r>
              <a:rPr lang="es-ES_tradnl" dirty="0" err="1" smtClean="0">
                <a:solidFill>
                  <a:srgbClr val="080DCE"/>
                </a:solidFill>
                <a:latin typeface="+mn-lt"/>
                <a:cs typeface="Arial" charset="0"/>
              </a:rPr>
              <a:t>improvement</a:t>
            </a:r>
            <a:r>
              <a:rPr lang="es-ES_tradnl" dirty="0" smtClean="0">
                <a:solidFill>
                  <a:srgbClr val="080DCE"/>
                </a:solidFill>
                <a:latin typeface="+mn-lt"/>
                <a:cs typeface="Arial" charset="0"/>
              </a:rPr>
              <a:t> of </a:t>
            </a:r>
            <a:r>
              <a:rPr lang="es-ES_tradnl" dirty="0" err="1" smtClean="0">
                <a:solidFill>
                  <a:srgbClr val="080DCE"/>
                </a:solidFill>
                <a:latin typeface="+mn-lt"/>
                <a:cs typeface="Arial" charset="0"/>
              </a:rPr>
              <a:t>this</a:t>
            </a:r>
            <a:r>
              <a:rPr lang="es-ES_tradnl" dirty="0" smtClean="0">
                <a:solidFill>
                  <a:srgbClr val="080DCE"/>
                </a:solidFill>
                <a:latin typeface="+mn-lt"/>
                <a:cs typeface="Arial" charset="0"/>
              </a:rPr>
              <a:t> </a:t>
            </a:r>
            <a:r>
              <a:rPr lang="es-ES_tradnl" dirty="0" err="1" smtClean="0">
                <a:solidFill>
                  <a:srgbClr val="080DCE"/>
                </a:solidFill>
                <a:latin typeface="+mn-lt"/>
                <a:cs typeface="Arial" charset="0"/>
              </a:rPr>
              <a:t>measurement</a:t>
            </a:r>
            <a:r>
              <a:rPr lang="es-ES_tradnl" dirty="0" smtClean="0">
                <a:solidFill>
                  <a:srgbClr val="080DCE"/>
                </a:solidFill>
                <a:latin typeface="+mn-lt"/>
                <a:cs typeface="Arial" charset="0"/>
              </a:rPr>
              <a:t> </a:t>
            </a:r>
            <a:r>
              <a:rPr lang="es-ES_tradnl" dirty="0" err="1" smtClean="0">
                <a:solidFill>
                  <a:srgbClr val="080DCE"/>
                </a:solidFill>
                <a:latin typeface="+mn-lt"/>
                <a:cs typeface="Arial" charset="0"/>
              </a:rPr>
              <a:t>questionable</a:t>
            </a:r>
            <a:r>
              <a:rPr lang="es-ES_tradnl" dirty="0" smtClean="0">
                <a:solidFill>
                  <a:srgbClr val="080DCE"/>
                </a:solidFill>
                <a:latin typeface="+mn-lt"/>
                <a:cs typeface="Arial" charset="0"/>
              </a:rPr>
              <a:t> </a:t>
            </a:r>
            <a:r>
              <a:rPr lang="es-ES_tradnl" dirty="0" err="1" smtClean="0">
                <a:solidFill>
                  <a:srgbClr val="080DCE"/>
                </a:solidFill>
                <a:latin typeface="+mn-lt"/>
                <a:cs typeface="Arial" charset="0"/>
              </a:rPr>
              <a:t>due</a:t>
            </a:r>
            <a:r>
              <a:rPr lang="es-ES_tradnl" dirty="0" smtClean="0">
                <a:solidFill>
                  <a:srgbClr val="080DCE"/>
                </a:solidFill>
                <a:latin typeface="+mn-lt"/>
                <a:cs typeface="Arial" charset="0"/>
              </a:rPr>
              <a:t> </a:t>
            </a:r>
            <a:r>
              <a:rPr lang="es-ES_tradnl" dirty="0" err="1" smtClean="0">
                <a:solidFill>
                  <a:srgbClr val="080DCE"/>
                </a:solidFill>
                <a:latin typeface="+mn-lt"/>
                <a:cs typeface="Arial" charset="0"/>
              </a:rPr>
              <a:t>to</a:t>
            </a:r>
            <a:r>
              <a:rPr lang="es-ES_tradnl" dirty="0" smtClean="0">
                <a:solidFill>
                  <a:srgbClr val="080DCE"/>
                </a:solidFill>
                <a:latin typeface="+mn-lt"/>
                <a:cs typeface="Arial" charset="0"/>
              </a:rPr>
              <a:t> </a:t>
            </a:r>
            <a:r>
              <a:rPr lang="es-ES_tradnl" dirty="0" err="1" smtClean="0">
                <a:solidFill>
                  <a:srgbClr val="080DCE"/>
                </a:solidFill>
                <a:latin typeface="+mn-lt"/>
                <a:cs typeface="Arial" charset="0"/>
              </a:rPr>
              <a:t>syst</a:t>
            </a:r>
            <a:r>
              <a:rPr lang="es-ES_tradnl" dirty="0" smtClean="0">
                <a:solidFill>
                  <a:srgbClr val="080DCE"/>
                </a:solidFill>
                <a:latin typeface="+mn-lt"/>
                <a:cs typeface="Arial" charset="0"/>
              </a:rPr>
              <a:t>. (</a:t>
            </a:r>
            <a:r>
              <a:rPr lang="es-ES_tradnl" dirty="0" err="1" smtClean="0">
                <a:solidFill>
                  <a:srgbClr val="080DCE"/>
                </a:solidFill>
                <a:latin typeface="+mn-lt"/>
                <a:cs typeface="Arial" charset="0"/>
              </a:rPr>
              <a:t>theoretical</a:t>
            </a:r>
            <a:r>
              <a:rPr lang="es-ES_tradnl" dirty="0" smtClean="0">
                <a:solidFill>
                  <a:srgbClr val="080DCE"/>
                </a:solidFill>
                <a:latin typeface="+mn-lt"/>
                <a:cs typeface="Arial" charset="0"/>
              </a:rPr>
              <a:t>) </a:t>
            </a:r>
            <a:r>
              <a:rPr lang="es-ES_tradnl" dirty="0" err="1" smtClean="0">
                <a:solidFill>
                  <a:srgbClr val="080DCE"/>
                </a:solidFill>
                <a:latin typeface="+mn-lt"/>
                <a:cs typeface="Arial" charset="0"/>
              </a:rPr>
              <a:t>uncertainties</a:t>
            </a:r>
            <a:r>
              <a:rPr lang="es-ES_tradnl" dirty="0" smtClean="0">
                <a:solidFill>
                  <a:srgbClr val="080DCE"/>
                </a:solidFill>
                <a:latin typeface="+mn-lt"/>
                <a:cs typeface="Arial" charset="0"/>
              </a:rPr>
              <a:t> </a:t>
            </a:r>
          </a:p>
          <a:p>
            <a:pPr marL="342900" indent="-342900" eaLnBrk="1" hangingPunct="1">
              <a:lnSpc>
                <a:spcPct val="110000"/>
              </a:lnSpc>
              <a:buClr>
                <a:srgbClr val="FF0000"/>
              </a:buClr>
              <a:buFont typeface="Arial"/>
              <a:buChar char="•"/>
            </a:pPr>
            <a:r>
              <a:rPr lang="es-ES" b="1" dirty="0" err="1" smtClean="0">
                <a:solidFill>
                  <a:srgbClr val="FF0000"/>
                </a:solidFill>
                <a:latin typeface="+mn-lt"/>
                <a:cs typeface="Arial" charset="0"/>
              </a:rPr>
              <a:t>We</a:t>
            </a:r>
            <a:r>
              <a:rPr lang="es-ES" b="1" dirty="0" smtClean="0">
                <a:solidFill>
                  <a:srgbClr val="FF0000"/>
                </a:solidFill>
                <a:latin typeface="+mn-lt"/>
                <a:cs typeface="Arial" charset="0"/>
              </a:rPr>
              <a:t> </a:t>
            </a:r>
            <a:r>
              <a:rPr lang="es-ES" b="1" dirty="0" err="1" smtClean="0">
                <a:solidFill>
                  <a:srgbClr val="FF0000"/>
                </a:solidFill>
                <a:latin typeface="+mn-lt"/>
                <a:cs typeface="Arial" charset="0"/>
              </a:rPr>
              <a:t>need</a:t>
            </a:r>
            <a:r>
              <a:rPr lang="es-ES" b="1" dirty="0" smtClean="0">
                <a:solidFill>
                  <a:srgbClr val="FF0000"/>
                </a:solidFill>
                <a:latin typeface="+mn-lt"/>
                <a:cs typeface="Arial" charset="0"/>
              </a:rPr>
              <a:t> </a:t>
            </a:r>
            <a:r>
              <a:rPr lang="es-ES" b="1" dirty="0" err="1" smtClean="0">
                <a:solidFill>
                  <a:srgbClr val="FF0000"/>
                </a:solidFill>
                <a:latin typeface="+mn-lt"/>
                <a:cs typeface="Arial" charset="0"/>
              </a:rPr>
              <a:t>better</a:t>
            </a:r>
            <a:r>
              <a:rPr lang="es-ES" b="1" dirty="0" smtClean="0">
                <a:solidFill>
                  <a:srgbClr val="FF0000"/>
                </a:solidFill>
                <a:latin typeface="+mn-lt"/>
                <a:cs typeface="Arial" charset="0"/>
              </a:rPr>
              <a:t> </a:t>
            </a:r>
            <a:r>
              <a:rPr lang="es-ES" b="1" dirty="0" err="1" smtClean="0">
                <a:solidFill>
                  <a:srgbClr val="FF0000"/>
                </a:solidFill>
                <a:latin typeface="+mn-lt"/>
                <a:cs typeface="Arial" charset="0"/>
              </a:rPr>
              <a:t>precision</a:t>
            </a:r>
            <a:r>
              <a:rPr lang="es-ES" b="1" dirty="0" smtClean="0">
                <a:solidFill>
                  <a:srgbClr val="FF0000"/>
                </a:solidFill>
                <a:latin typeface="+mn-lt"/>
                <a:cs typeface="Arial" charset="0"/>
              </a:rPr>
              <a:t> !</a:t>
            </a:r>
            <a:endParaRPr lang="es-ES" b="1" dirty="0">
              <a:solidFill>
                <a:srgbClr val="FF0000"/>
              </a:solidFill>
              <a:latin typeface="+mn-lt"/>
              <a:cs typeface="Arial" charset="0"/>
            </a:endParaRPr>
          </a:p>
        </p:txBody>
      </p:sp>
      <p:pic>
        <p:nvPicPr>
          <p:cNvPr id="12" name="Picture 11" descr="txp_fig.bmp"/>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8153400" y="4631707"/>
            <a:ext cx="522515" cy="28500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70"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6474622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0" y="0"/>
            <a:ext cx="9144000" cy="584776"/>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3200" dirty="0"/>
              <a:t>  </a:t>
            </a:r>
            <a:r>
              <a:rPr lang="es-ES" sz="3200" dirty="0" smtClean="0">
                <a:solidFill>
                  <a:schemeClr val="bg1"/>
                </a:solidFill>
                <a:cs typeface="Calibri" pitchFamily="34" charset="0"/>
              </a:rPr>
              <a:t>Top </a:t>
            </a:r>
            <a:r>
              <a:rPr lang="es-ES" sz="3200" dirty="0" err="1" smtClean="0">
                <a:solidFill>
                  <a:schemeClr val="bg1"/>
                </a:solidFill>
                <a:cs typeface="Calibri" pitchFamily="34" charset="0"/>
              </a:rPr>
              <a:t>mass</a:t>
            </a:r>
            <a:r>
              <a:rPr lang="es-ES" sz="3200" dirty="0" smtClean="0">
                <a:solidFill>
                  <a:schemeClr val="bg1"/>
                </a:solidFill>
                <a:cs typeface="Calibri" pitchFamily="34" charset="0"/>
              </a:rPr>
              <a:t> at </a:t>
            </a:r>
            <a:r>
              <a:rPr lang="es-ES" sz="3200" dirty="0" err="1" smtClean="0">
                <a:solidFill>
                  <a:schemeClr val="bg1"/>
                </a:solidFill>
                <a:cs typeface="Calibri" pitchFamily="34" charset="0"/>
              </a:rPr>
              <a:t>the</a:t>
            </a:r>
            <a:r>
              <a:rPr lang="es-ES" sz="3200" dirty="0" smtClean="0">
                <a:solidFill>
                  <a:schemeClr val="bg1"/>
                </a:solidFill>
                <a:cs typeface="Calibri" pitchFamily="34" charset="0"/>
              </a:rPr>
              <a:t> ILC</a:t>
            </a:r>
            <a:endParaRPr lang="es-ES" sz="3200" dirty="0">
              <a:cs typeface="Calibri" pitchFamily="34" charset="0"/>
            </a:endParaRPr>
          </a:p>
        </p:txBody>
      </p:sp>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7</a:t>
            </a:fld>
            <a:r>
              <a:rPr lang="es-ES" dirty="0" smtClean="0"/>
              <a:t>/15</a:t>
            </a:r>
          </a:p>
        </p:txBody>
      </p:sp>
      <p:sp>
        <p:nvSpPr>
          <p:cNvPr id="2" name="TextBox 1"/>
          <p:cNvSpPr txBox="1"/>
          <p:nvPr/>
        </p:nvSpPr>
        <p:spPr>
          <a:xfrm>
            <a:off x="10922000" y="2902857"/>
            <a:ext cx="184666" cy="369332"/>
          </a:xfrm>
          <a:prstGeom prst="rect">
            <a:avLst/>
          </a:prstGeom>
          <a:noFill/>
        </p:spPr>
        <p:txBody>
          <a:bodyPr wrap="none" rtlCol="0">
            <a:spAutoFit/>
          </a:bodyPr>
          <a:lstStyle/>
          <a:p>
            <a:endParaRPr lang="en-US" dirty="0"/>
          </a:p>
        </p:txBody>
      </p:sp>
      <p:grpSp>
        <p:nvGrpSpPr>
          <p:cNvPr id="18" name="Group 17"/>
          <p:cNvGrpSpPr/>
          <p:nvPr/>
        </p:nvGrpSpPr>
        <p:grpSpPr>
          <a:xfrm>
            <a:off x="228600" y="2514600"/>
            <a:ext cx="8534400" cy="3574541"/>
            <a:chOff x="228600" y="1447800"/>
            <a:chExt cx="8534400" cy="3574541"/>
          </a:xfrm>
        </p:grpSpPr>
        <p:pic>
          <p:nvPicPr>
            <p:cNvPr id="4" name="Picture 3"/>
            <p:cNvPicPr>
              <a:picLocks noChangeAspect="1"/>
            </p:cNvPicPr>
            <p:nvPr/>
          </p:nvPicPr>
          <p:blipFill>
            <a:blip r:embed="rId9"/>
            <a:stretch>
              <a:fillRect/>
            </a:stretch>
          </p:blipFill>
          <p:spPr>
            <a:xfrm>
              <a:off x="228600" y="1617486"/>
              <a:ext cx="4419600" cy="3183114"/>
            </a:xfrm>
            <a:prstGeom prst="rect">
              <a:avLst/>
            </a:prstGeom>
          </p:spPr>
        </p:pic>
        <p:pic>
          <p:nvPicPr>
            <p:cNvPr id="7" name="Picture 6"/>
            <p:cNvPicPr>
              <a:picLocks noChangeAspect="1"/>
            </p:cNvPicPr>
            <p:nvPr/>
          </p:nvPicPr>
          <p:blipFill>
            <a:blip r:embed="rId10"/>
            <a:stretch>
              <a:fillRect/>
            </a:stretch>
          </p:blipFill>
          <p:spPr>
            <a:xfrm>
              <a:off x="4724400" y="1600200"/>
              <a:ext cx="4038600" cy="3422141"/>
            </a:xfrm>
            <a:prstGeom prst="rect">
              <a:avLst/>
            </a:prstGeom>
          </p:spPr>
        </p:pic>
        <p:pic>
          <p:nvPicPr>
            <p:cNvPr id="10" name="Picture 9" descr="txp_fig.bmp"/>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bwMode="auto">
            <a:xfrm>
              <a:off x="6172200" y="1447800"/>
              <a:ext cx="2514600" cy="21442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sp>
        <p:nvSpPr>
          <p:cNvPr id="12" name="Text Box 46"/>
          <p:cNvSpPr txBox="1">
            <a:spLocks noChangeArrowheads="1"/>
          </p:cNvSpPr>
          <p:nvPr/>
        </p:nvSpPr>
        <p:spPr bwMode="auto">
          <a:xfrm>
            <a:off x="381000" y="838200"/>
            <a:ext cx="350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pPr>
            <a:r>
              <a:rPr lang="es-ES" sz="2400" b="1" u="sng" dirty="0" err="1" smtClean="0">
                <a:solidFill>
                  <a:srgbClr val="0000DA"/>
                </a:solidFill>
                <a:cs typeface="Arial" charset="0"/>
              </a:rPr>
              <a:t>Threshold</a:t>
            </a:r>
            <a:r>
              <a:rPr lang="es-ES" sz="2400" b="1" u="sng" dirty="0" smtClean="0">
                <a:solidFill>
                  <a:srgbClr val="0000DA"/>
                </a:solidFill>
                <a:cs typeface="Arial" charset="0"/>
              </a:rPr>
              <a:t> </a:t>
            </a:r>
            <a:r>
              <a:rPr lang="es-ES" sz="2400" b="1" u="sng" dirty="0" err="1" smtClean="0">
                <a:solidFill>
                  <a:srgbClr val="0000DA"/>
                </a:solidFill>
                <a:cs typeface="Arial" charset="0"/>
              </a:rPr>
              <a:t>scan</a:t>
            </a:r>
            <a:endParaRPr lang="es-ES" sz="2400" dirty="0">
              <a:solidFill>
                <a:srgbClr val="0000DA"/>
              </a:solidFill>
              <a:cs typeface="Arial" charset="0"/>
            </a:endParaRPr>
          </a:p>
        </p:txBody>
      </p:sp>
      <p:pic>
        <p:nvPicPr>
          <p:cNvPr id="5" name="Picture 4" descr="txp_fig.bmp"/>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bwMode="auto">
          <a:xfrm>
            <a:off x="3505200" y="964019"/>
            <a:ext cx="1295400" cy="33138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699970" rotWithShape="0">
                    <a:scrgbClr r="0" g="0" b="0">
                      <a:alpha val="74998"/>
                    </a:scrgbClr>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nvGrpSpPr>
          <p:cNvPr id="17" name="Group 16"/>
          <p:cNvGrpSpPr/>
          <p:nvPr/>
        </p:nvGrpSpPr>
        <p:grpSpPr>
          <a:xfrm>
            <a:off x="457200" y="1478831"/>
            <a:ext cx="8677275" cy="730969"/>
            <a:chOff x="457200" y="5257800"/>
            <a:chExt cx="8677275" cy="730969"/>
          </a:xfrm>
        </p:grpSpPr>
        <p:sp>
          <p:nvSpPr>
            <p:cNvPr id="19" name="Text Box 46"/>
            <p:cNvSpPr txBox="1">
              <a:spLocks noChangeArrowheads="1"/>
            </p:cNvSpPr>
            <p:nvPr/>
          </p:nvSpPr>
          <p:spPr bwMode="auto">
            <a:xfrm>
              <a:off x="457200" y="5257800"/>
              <a:ext cx="8677275"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buClr>
                  <a:srgbClr val="FF0000"/>
                </a:buClr>
                <a:defRPr/>
              </a:pPr>
              <a:r>
                <a:rPr lang="es-ES" sz="2000" dirty="0">
                  <a:latin typeface="+mn-lt"/>
                </a:rPr>
                <a:t> </a:t>
              </a:r>
              <a:r>
                <a:rPr lang="es-ES" dirty="0">
                  <a:latin typeface="+mn-lt"/>
                </a:rPr>
                <a:t>      </a:t>
              </a:r>
              <a:r>
                <a:rPr lang="es-ES" dirty="0">
                  <a:solidFill>
                    <a:srgbClr val="FF0000"/>
                  </a:solidFill>
                  <a:latin typeface="Arial" pitchFamily="34" charset="0"/>
                  <a:cs typeface="Arial" pitchFamily="34" charset="0"/>
                </a:rPr>
                <a:t>Precise determination </a:t>
              </a:r>
              <a:r>
                <a:rPr lang="es-ES" dirty="0">
                  <a:latin typeface="Arial" pitchFamily="34" charset="0"/>
                  <a:cs typeface="Arial" pitchFamily="34" charset="0"/>
                </a:rPr>
                <a:t>of the top mass      , the </a:t>
              </a:r>
              <a:r>
                <a:rPr lang="es-ES" dirty="0" err="1">
                  <a:latin typeface="Arial" pitchFamily="34" charset="0"/>
                  <a:cs typeface="Arial" pitchFamily="34" charset="0"/>
                </a:rPr>
                <a:t>width</a:t>
              </a:r>
              <a:r>
                <a:rPr lang="es-ES" dirty="0">
                  <a:latin typeface="Arial" pitchFamily="34" charset="0"/>
                  <a:cs typeface="Arial" pitchFamily="34" charset="0"/>
                </a:rPr>
                <a:t>      </a:t>
              </a:r>
              <a:r>
                <a:rPr lang="es-ES" dirty="0" smtClean="0">
                  <a:latin typeface="Arial" pitchFamily="34" charset="0"/>
                  <a:cs typeface="Arial" pitchFamily="34" charset="0"/>
                </a:rPr>
                <a:t>and the </a:t>
              </a:r>
              <a:r>
                <a:rPr lang="es-ES" dirty="0">
                  <a:latin typeface="Arial" pitchFamily="34" charset="0"/>
                  <a:cs typeface="Arial" pitchFamily="34" charset="0"/>
                </a:rPr>
                <a:t>Yukawa </a:t>
              </a:r>
              <a:r>
                <a:rPr lang="es-ES" dirty="0" err="1">
                  <a:latin typeface="Arial" pitchFamily="34" charset="0"/>
                  <a:cs typeface="Arial" pitchFamily="34" charset="0"/>
                </a:rPr>
                <a:t>coupling</a:t>
              </a:r>
              <a:r>
                <a:rPr lang="es-ES" dirty="0">
                  <a:latin typeface="Arial" pitchFamily="34" charset="0"/>
                  <a:cs typeface="Arial" pitchFamily="34" charset="0"/>
                </a:rPr>
                <a:t>    </a:t>
              </a:r>
              <a:r>
                <a:rPr lang="es-ES" dirty="0" smtClean="0">
                  <a:latin typeface="Arial" pitchFamily="34" charset="0"/>
                  <a:cs typeface="Arial" pitchFamily="34" charset="0"/>
                </a:rPr>
                <a:t>    (</a:t>
              </a:r>
              <a:r>
                <a:rPr lang="es-ES" dirty="0" err="1" smtClean="0">
                  <a:latin typeface="Arial" pitchFamily="34" charset="0"/>
                  <a:cs typeface="Arial" pitchFamily="34" charset="0"/>
                </a:rPr>
                <a:t>one</a:t>
              </a:r>
              <a:r>
                <a:rPr lang="es-ES" dirty="0" smtClean="0">
                  <a:latin typeface="Arial" pitchFamily="34" charset="0"/>
                  <a:cs typeface="Arial" pitchFamily="34" charset="0"/>
                </a:rPr>
                <a:t> </a:t>
              </a:r>
              <a:r>
                <a:rPr lang="es-ES" dirty="0" err="1" smtClean="0">
                  <a:latin typeface="Arial" pitchFamily="34" charset="0"/>
                  <a:cs typeface="Arial" pitchFamily="34" charset="0"/>
                </a:rPr>
                <a:t>order</a:t>
              </a:r>
              <a:r>
                <a:rPr lang="es-ES" dirty="0" smtClean="0">
                  <a:latin typeface="Arial" pitchFamily="34" charset="0"/>
                  <a:cs typeface="Arial" pitchFamily="34" charset="0"/>
                </a:rPr>
                <a:t> of </a:t>
              </a:r>
              <a:r>
                <a:rPr lang="es-ES" dirty="0" err="1" smtClean="0">
                  <a:latin typeface="Arial" pitchFamily="34" charset="0"/>
                  <a:cs typeface="Arial" pitchFamily="34" charset="0"/>
                </a:rPr>
                <a:t>magnitude</a:t>
              </a:r>
              <a:r>
                <a:rPr lang="es-ES" dirty="0" smtClean="0">
                  <a:latin typeface="Arial" pitchFamily="34" charset="0"/>
                  <a:cs typeface="Arial" pitchFamily="34" charset="0"/>
                </a:rPr>
                <a:t> </a:t>
              </a:r>
              <a:r>
                <a:rPr lang="es-ES" dirty="0" err="1" smtClean="0">
                  <a:latin typeface="Arial" pitchFamily="34" charset="0"/>
                  <a:cs typeface="Arial" pitchFamily="34" charset="0"/>
                </a:rPr>
                <a:t>improvement</a:t>
              </a:r>
              <a:r>
                <a:rPr lang="es-ES" dirty="0" smtClean="0">
                  <a:latin typeface="Arial" pitchFamily="34" charset="0"/>
                  <a:cs typeface="Arial" pitchFamily="34" charset="0"/>
                </a:rPr>
                <a:t> </a:t>
              </a:r>
              <a:r>
                <a:rPr lang="es-ES" dirty="0" err="1" smtClean="0">
                  <a:latin typeface="Arial" pitchFamily="34" charset="0"/>
                  <a:cs typeface="Arial" pitchFamily="34" charset="0"/>
                </a:rPr>
                <a:t>with</a:t>
              </a:r>
              <a:r>
                <a:rPr lang="es-ES" dirty="0" smtClean="0">
                  <a:latin typeface="Arial" pitchFamily="34" charset="0"/>
                  <a:cs typeface="Arial" pitchFamily="34" charset="0"/>
                </a:rPr>
                <a:t> </a:t>
              </a:r>
              <a:r>
                <a:rPr lang="es-ES" dirty="0" err="1" smtClean="0">
                  <a:latin typeface="Arial" pitchFamily="34" charset="0"/>
                  <a:cs typeface="Arial" pitchFamily="34" charset="0"/>
                </a:rPr>
                <a:t>respect</a:t>
              </a:r>
              <a:r>
                <a:rPr lang="es-ES" dirty="0" smtClean="0">
                  <a:latin typeface="Arial" pitchFamily="34" charset="0"/>
                  <a:cs typeface="Arial" pitchFamily="34" charset="0"/>
                </a:rPr>
                <a:t> </a:t>
              </a:r>
              <a:r>
                <a:rPr lang="es-ES" dirty="0" err="1" smtClean="0">
                  <a:latin typeface="Arial" pitchFamily="34" charset="0"/>
                  <a:cs typeface="Arial" pitchFamily="34" charset="0"/>
                </a:rPr>
                <a:t>hadron</a:t>
              </a:r>
              <a:r>
                <a:rPr lang="es-ES" dirty="0" smtClean="0">
                  <a:latin typeface="Arial" pitchFamily="34" charset="0"/>
                  <a:cs typeface="Arial" pitchFamily="34" charset="0"/>
                </a:rPr>
                <a:t> </a:t>
              </a:r>
              <a:r>
                <a:rPr lang="es-ES" dirty="0" err="1" smtClean="0">
                  <a:latin typeface="Arial" pitchFamily="34" charset="0"/>
                  <a:cs typeface="Arial" pitchFamily="34" charset="0"/>
                </a:rPr>
                <a:t>colliders</a:t>
              </a:r>
              <a:r>
                <a:rPr lang="es-ES" dirty="0" smtClean="0">
                  <a:latin typeface="Arial" pitchFamily="34" charset="0"/>
                  <a:cs typeface="Arial" pitchFamily="34" charset="0"/>
                </a:rPr>
                <a:t>)</a:t>
              </a:r>
              <a:endParaRPr lang="es-ES" dirty="0">
                <a:latin typeface="Arial" pitchFamily="34" charset="0"/>
                <a:cs typeface="Arial" pitchFamily="34" charset="0"/>
              </a:endParaRPr>
            </a:p>
          </p:txBody>
        </p:sp>
        <p:pic>
          <p:nvPicPr>
            <p:cNvPr id="20" name="Grafik 17"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bwMode="auto">
            <a:xfrm>
              <a:off x="533400" y="5410200"/>
              <a:ext cx="329401" cy="180000"/>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1" name="Grafik 18"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bwMode="auto">
            <a:xfrm>
              <a:off x="4800600" y="5452014"/>
              <a:ext cx="324000" cy="174691"/>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3" name="Grafik 3" descr="txp_fig"/>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bwMode="auto">
            <a:xfrm>
              <a:off x="6248400" y="5378280"/>
              <a:ext cx="234000" cy="260520"/>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5" name="Grafik 2"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bwMode="auto">
            <a:xfrm>
              <a:off x="1524000" y="5691741"/>
              <a:ext cx="234000" cy="260520"/>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spTree>
    <p:extLst>
      <p:ext uri="{BB962C8B-B14F-4D97-AF65-F5344CB8AC3E}">
        <p14:creationId xmlns:p14="http://schemas.microsoft.com/office/powerpoint/2010/main" val="21211252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0" y="0"/>
            <a:ext cx="9144000" cy="523220"/>
          </a:xfrm>
          <a:prstGeom prst="rect">
            <a:avLst/>
          </a:prstGeom>
          <a:solidFill>
            <a:schemeClr val="accent1">
              <a:lumMod val="75000"/>
            </a:schemeClr>
          </a:solidFill>
          <a:ln>
            <a:noFill/>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s-ES" sz="2800" dirty="0"/>
              <a:t> </a:t>
            </a:r>
            <a:r>
              <a:rPr lang="es-ES" sz="2400" dirty="0"/>
              <a:t> </a:t>
            </a:r>
            <a:r>
              <a:rPr lang="es-ES" sz="2800" dirty="0" err="1" smtClean="0">
                <a:solidFill>
                  <a:schemeClr val="bg1"/>
                </a:solidFill>
                <a:cs typeface="Calibri" pitchFamily="34" charset="0"/>
              </a:rPr>
              <a:t>Prospects</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for</a:t>
            </a:r>
            <a:r>
              <a:rPr lang="es-ES" sz="2800" dirty="0" smtClean="0">
                <a:solidFill>
                  <a:schemeClr val="bg1"/>
                </a:solidFill>
                <a:cs typeface="Calibri" pitchFamily="34" charset="0"/>
              </a:rPr>
              <a:t> </a:t>
            </a:r>
            <a:r>
              <a:rPr lang="es-ES" sz="2800" dirty="0" err="1" smtClean="0">
                <a:solidFill>
                  <a:schemeClr val="bg1"/>
                </a:solidFill>
                <a:cs typeface="Calibri" pitchFamily="34" charset="0"/>
              </a:rPr>
              <a:t>the</a:t>
            </a:r>
            <a:r>
              <a:rPr lang="es-ES" sz="2800" dirty="0" smtClean="0">
                <a:solidFill>
                  <a:schemeClr val="bg1"/>
                </a:solidFill>
                <a:cs typeface="Calibri" pitchFamily="34" charset="0"/>
              </a:rPr>
              <a:t> top </a:t>
            </a:r>
            <a:r>
              <a:rPr lang="es-ES" sz="2800" dirty="0" err="1" smtClean="0">
                <a:solidFill>
                  <a:schemeClr val="bg1"/>
                </a:solidFill>
                <a:cs typeface="Calibri" pitchFamily="34" charset="0"/>
              </a:rPr>
              <a:t>mass</a:t>
            </a:r>
            <a:r>
              <a:rPr lang="es-ES" sz="2800" dirty="0">
                <a:solidFill>
                  <a:schemeClr val="bg1"/>
                </a:solidFill>
                <a:cs typeface="Calibri" pitchFamily="34" charset="0"/>
              </a:rPr>
              <a:t> </a:t>
            </a:r>
            <a:r>
              <a:rPr lang="es-ES" sz="2800" dirty="0" err="1" smtClean="0">
                <a:solidFill>
                  <a:schemeClr val="bg1"/>
                </a:solidFill>
                <a:cs typeface="Calibri" pitchFamily="34" charset="0"/>
              </a:rPr>
              <a:t>measurement</a:t>
            </a:r>
            <a:r>
              <a:rPr lang="es-ES" sz="2800" dirty="0" smtClean="0">
                <a:solidFill>
                  <a:schemeClr val="bg1"/>
                </a:solidFill>
                <a:cs typeface="Calibri" pitchFamily="34" charset="0"/>
              </a:rPr>
              <a:t> at </a:t>
            </a:r>
            <a:r>
              <a:rPr lang="es-ES" sz="2800" dirty="0" err="1" smtClean="0">
                <a:solidFill>
                  <a:schemeClr val="bg1"/>
                </a:solidFill>
                <a:cs typeface="Calibri" pitchFamily="34" charset="0"/>
              </a:rPr>
              <a:t>the</a:t>
            </a:r>
            <a:r>
              <a:rPr lang="es-ES" sz="2800" dirty="0" smtClean="0">
                <a:solidFill>
                  <a:schemeClr val="bg1"/>
                </a:solidFill>
                <a:cs typeface="Calibri" pitchFamily="34" charset="0"/>
              </a:rPr>
              <a:t> ILC</a:t>
            </a:r>
            <a:endParaRPr lang="es-ES" sz="3200" dirty="0">
              <a:cs typeface="Calibri" pitchFamily="34" charset="0"/>
            </a:endParaRPr>
          </a:p>
        </p:txBody>
      </p:sp>
      <p:sp>
        <p:nvSpPr>
          <p:cNvPr id="3" name="Slide Number Placeholder 2"/>
          <p:cNvSpPr>
            <a:spLocks noGrp="1"/>
          </p:cNvSpPr>
          <p:nvPr>
            <p:ph type="sldNum" sz="quarter" idx="10"/>
          </p:nvPr>
        </p:nvSpPr>
        <p:spPr/>
        <p:txBody>
          <a:bodyPr/>
          <a:lstStyle/>
          <a:p>
            <a:pPr>
              <a:defRPr/>
            </a:pPr>
            <a:r>
              <a:rPr lang="es-ES" dirty="0" smtClean="0"/>
              <a:t> </a:t>
            </a:r>
            <a:fld id="{8AF7310F-099D-4864-8CB9-7CE5ABB5B87A}" type="slidenum">
              <a:rPr lang="es-ES" smtClean="0"/>
              <a:pPr>
                <a:defRPr/>
              </a:pPr>
              <a:t>8</a:t>
            </a:fld>
            <a:r>
              <a:rPr lang="es-ES" dirty="0" smtClean="0"/>
              <a:t>/15</a:t>
            </a:r>
          </a:p>
        </p:txBody>
      </p:sp>
      <p:sp>
        <p:nvSpPr>
          <p:cNvPr id="2" name="TextBox 1"/>
          <p:cNvSpPr txBox="1"/>
          <p:nvPr/>
        </p:nvSpPr>
        <p:spPr>
          <a:xfrm>
            <a:off x="10922000" y="2902857"/>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4"/>
          <a:stretch>
            <a:fillRect/>
          </a:stretch>
        </p:blipFill>
        <p:spPr>
          <a:xfrm>
            <a:off x="2209800" y="685800"/>
            <a:ext cx="3810000" cy="3195961"/>
          </a:xfrm>
          <a:prstGeom prst="rect">
            <a:avLst/>
          </a:prstGeom>
        </p:spPr>
      </p:pic>
      <p:pic>
        <p:nvPicPr>
          <p:cNvPr id="6" name="Picture 5"/>
          <p:cNvPicPr>
            <a:picLocks noChangeAspect="1"/>
          </p:cNvPicPr>
          <p:nvPr/>
        </p:nvPicPr>
        <p:blipFill>
          <a:blip r:embed="rId5"/>
          <a:stretch>
            <a:fillRect/>
          </a:stretch>
        </p:blipFill>
        <p:spPr>
          <a:xfrm>
            <a:off x="838200" y="3885391"/>
            <a:ext cx="7315200" cy="2210609"/>
          </a:xfrm>
          <a:prstGeom prst="rect">
            <a:avLst/>
          </a:prstGeom>
        </p:spPr>
      </p:pic>
      <p:pic>
        <p:nvPicPr>
          <p:cNvPr id="10" name="Picture 9" descr="txp_fig.bmp"/>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bwMode="auto">
          <a:xfrm>
            <a:off x="6172200" y="762000"/>
            <a:ext cx="2514600" cy="21442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prstShdw prst="shdw14" dist="35921" dir="2700000">
                    <a:srgbClr val="000000"/>
                  </a:prst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2" name="Rectangle 11"/>
          <p:cNvSpPr/>
          <p:nvPr/>
        </p:nvSpPr>
        <p:spPr>
          <a:xfrm>
            <a:off x="4800600" y="4343400"/>
            <a:ext cx="1447800" cy="533400"/>
          </a:xfrm>
          <a:prstGeom prst="rect">
            <a:avLst/>
          </a:prstGeom>
          <a:solidFill>
            <a:srgbClr val="FFFF00">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286000" y="5562600"/>
            <a:ext cx="838200" cy="533400"/>
          </a:xfrm>
          <a:prstGeom prst="rect">
            <a:avLst/>
          </a:prstGeom>
          <a:solidFill>
            <a:srgbClr val="FFFF00">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6248400" y="3657600"/>
            <a:ext cx="533400" cy="9144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7" name="Rechteck 6"/>
          <p:cNvSpPr/>
          <p:nvPr/>
        </p:nvSpPr>
        <p:spPr>
          <a:xfrm>
            <a:off x="6781800" y="2971800"/>
            <a:ext cx="2590800" cy="675057"/>
          </a:xfrm>
          <a:prstGeom prst="rect">
            <a:avLst/>
          </a:prstGeom>
        </p:spPr>
        <p:txBody>
          <a:bodyPr wrap="square">
            <a:spAutoFit/>
          </a:bodyPr>
          <a:lstStyle/>
          <a:p>
            <a:pPr eaLnBrk="1" hangingPunct="1">
              <a:lnSpc>
                <a:spcPct val="120000"/>
              </a:lnSpc>
              <a:buClr>
                <a:srgbClr val="FF0000"/>
              </a:buClr>
            </a:pPr>
            <a:r>
              <a:rPr lang="es-ES_tradnl" sz="1600" dirty="0" err="1" smtClean="0">
                <a:solidFill>
                  <a:srgbClr val="FF0000"/>
                </a:solidFill>
                <a:latin typeface="+mn-lt"/>
                <a:cs typeface="Arial" charset="0"/>
              </a:rPr>
              <a:t>includes</a:t>
            </a:r>
            <a:r>
              <a:rPr lang="es-ES_tradnl" sz="1600" dirty="0" smtClean="0">
                <a:solidFill>
                  <a:srgbClr val="FF0000"/>
                </a:solidFill>
                <a:latin typeface="+mn-lt"/>
                <a:cs typeface="Arial" charset="0"/>
              </a:rPr>
              <a:t> up </a:t>
            </a:r>
            <a:r>
              <a:rPr lang="es-ES_tradnl" sz="1600" dirty="0" err="1" smtClean="0">
                <a:solidFill>
                  <a:srgbClr val="FF0000"/>
                </a:solidFill>
                <a:latin typeface="+mn-lt"/>
                <a:cs typeface="Arial" charset="0"/>
              </a:rPr>
              <a:t>to</a:t>
            </a:r>
            <a:r>
              <a:rPr lang="es-ES_tradnl" sz="1600" dirty="0" smtClean="0">
                <a:solidFill>
                  <a:srgbClr val="FF0000"/>
                </a:solidFill>
                <a:latin typeface="+mn-lt"/>
                <a:cs typeface="Arial" charset="0"/>
              </a:rPr>
              <a:t> NNLO QCD </a:t>
            </a:r>
            <a:r>
              <a:rPr lang="es-ES_tradnl" sz="1600" dirty="0" err="1" smtClean="0">
                <a:solidFill>
                  <a:srgbClr val="FF0000"/>
                </a:solidFill>
                <a:latin typeface="+mn-lt"/>
                <a:cs typeface="Arial" charset="0"/>
              </a:rPr>
              <a:t>corrections</a:t>
            </a:r>
            <a:r>
              <a:rPr lang="es-ES_tradnl" sz="1600" dirty="0" smtClean="0">
                <a:solidFill>
                  <a:srgbClr val="FF0000"/>
                </a:solidFill>
                <a:latin typeface="+mn-lt"/>
                <a:cs typeface="Arial" charset="0"/>
              </a:rPr>
              <a:t> (no EW)</a:t>
            </a:r>
            <a:endParaRPr lang="es-ES" sz="1600" dirty="0">
              <a:solidFill>
                <a:srgbClr val="FF0000"/>
              </a:solidFill>
              <a:latin typeface="+mn-lt"/>
              <a:cs typeface="Arial" charset="0"/>
            </a:endParaRPr>
          </a:p>
        </p:txBody>
      </p:sp>
    </p:spTree>
    <p:extLst>
      <p:ext uri="{BB962C8B-B14F-4D97-AF65-F5344CB8AC3E}">
        <p14:creationId xmlns:p14="http://schemas.microsoft.com/office/powerpoint/2010/main" val="35900688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AMSFONTS" val="Verdadero"/>
  <p:tag name="USEBOLDAMS" val="Falso"/>
  <p:tag name="TEX2PS" val="latex $(base).tex; dvips -D $(res) -E -o $(base).ps $(base).dvi"/>
  <p:tag name="EXTERNALEDITCOMMAND" val="notepad %"/>
  <p:tag name="GHOSTSCRIPTCOMMAND" val="gswin32c"/>
  <p:tag name="DEFAULTBITMAP" val="pngmono"/>
  <p:tag name="DEFAULTBLEND" val="Falso"/>
  <p:tag name="DEFAULTTRANSPARENT" val="Falso"/>
  <p:tag name="DEFAULTWORKAROUNDTRANSPARENCYBUG" val="Falso"/>
  <p:tag name="DEFAULTRESOLUTION" val="1200"/>
  <p:tag name="DEFAULTMAGNIFICATION" val="2"/>
  <p:tag name="DEFAULTWORDWRAP" val="0"/>
  <p:tag name="DEFAULTWIDTH" val="567"/>
  <p:tag name="DEFAULTHEIGHT" val="291"/>
  <p:tag name="DEFAULTFONTSIZE" val="10"/>
  <p:tag name="FIRSTPEDRO@NHHCZPOTB7HFEKWI" val="3846"/>
  <p:tag name="DEFAULTDISPLAYSOURCE" val="\documentclass{slides}&#10;\usepackage{color}&#10;\newcommand{\bmp}{\mathbf p}&#10;\newcommand{\nn}{\nonumber}&#10;\pagestyle{empty}&#10;\begin{document}&#10;\begin{eqnarray}&#10;&#10;\nn&#10;\end{eqnarray}&#10;\end{document}&#10;"/>
  <p:tag name="EMBEDFONTS" val="0"/>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def\lsim{\mathrel{\raise.3ex\hbox{$&lt;$\kern-.75em\lower1ex\hbox{$\sim$}}}}&#10;\def\gsim{\mathrel{\raise.3ex\hbox{$&gt;$\kern-.75em\lower1ex\hbox{$\sim$}}}}&#10;\usepackage{slashed}&#10;&#10;\newcommand{\bmp}{\mathbf p}&#10;\newcommand{\nn}{\nonumber}&#10;\pagestyle{empty}&#10;\begin{document}&#10;$&#10;m^0 = m^{\rm pole} + \Sigma(m^{\rm pole},m^{\rm pole})$&#10;\end{document}&#10;"/>
  <p:tag name="FILENAME" val="txp_fig"/>
  <p:tag name="FORMAT" val="bmp256"/>
  <p:tag name="RES" val="1200"/>
  <p:tag name="BLEND" val="0"/>
  <p:tag name="TRANSPARENT" val="0"/>
  <p:tag name="TBUG" val="0"/>
  <p:tag name="ALLOWFS" val="0"/>
  <p:tag name="ORIGWIDTH" val="129"/>
  <p:tag name="PICTUREFILESIZE" val="431478"/>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def\lsim{\mathrel{\raise.3ex\hbox{$&lt;$\kern-.75em\lower1ex\hbox{$\sim$}}}}&#10;\def\gsim{\mathrel{\raise.3ex\hbox{$&gt;$\kern-.75em\lower1ex\hbox{$\sim$}}}}&#10;\usepackage{slashed}&#10;&#10;\newcommand{\bmp}{\mathbf p}&#10;\newcommand{\nn}{\nonumber}&#10;\pagestyle{empty}&#10;\begin{document}&#10;$&#10;m^0 = \overline{m}(\mu) -\frac{\alpha_s}{\pi}\,\frac{1}{\epsilon}&#10;$&#10;\end{document}&#10;"/>
  <p:tag name="FILENAME" val="txp_fig"/>
  <p:tag name="FORMAT" val="bmp256"/>
  <p:tag name="RES" val="1200"/>
  <p:tag name="BLEND" val="0"/>
  <p:tag name="TRANSPARENT" val="0"/>
  <p:tag name="TBUG" val="0"/>
  <p:tag name="ALLOWFS" val="0"/>
  <p:tag name="ORIGWIDTH" val="81"/>
  <p:tag name="PICTUREFILESIZE" val="294462"/>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def\lsim{\mathrel{\raise.3ex\hbox{$&lt;$\kern-.75em\lower1ex\hbox{$\sim$}}}}&#10;\def\gsim{\mathrel{\raise.3ex\hbox{$&gt;$\kern-.75em\lower1ex\hbox{$\sim$}}}}&#10;&#10;&#10;\newcommand{\bmp}{\mathbf p}&#10;\newcommand{\nn}{\nonumber}&#10;\pagestyle{empty}&#10;\begin{document}&#10;$&#10; {\color{red} \Delta m^{ \rm  pole} \sim \Lambda_{\rm QCD}}&#10;$&#10;\end{document}&#10;"/>
  <p:tag name="FILENAME" val="txp_fig"/>
  <p:tag name="FORMAT" val="bmp256"/>
  <p:tag name="RES" val="1200"/>
  <p:tag name="BLEND" val="0"/>
  <p:tag name="TRANSPARENT" val="0"/>
  <p:tag name="TBUG" val="0"/>
  <p:tag name="ALLOWFS" val="0"/>
  <p:tag name="ORIGWIDTH" val="70"/>
  <p:tag name="PICTUREFILESIZE" val="234678"/>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def\lsim{\mathrel{\raise.3ex\hbox{$&lt;$\kern-.75em\lower1ex\hbox{$\sim$}}}}&#10;\def\gsim{\mathrel{\raise.3ex\hbox{$&gt;$\kern-.75em\lower1ex\hbox{$\sim$}}}}&#10;&#10;&#10;\newcommand{\bmp}{\mathbf p}&#10;\newcommand{\nn}{\nonumber}&#10;\pagestyle{empty}&#10;\begin{document}&#10;$&#10; {\color{red} {\cal O}(m^{\rm pole}) \sim \sum \alpha_s^{n+1}\,(2\beta_0)^n\,n!}&#10;$&#10;\end{document}&#10;"/>
  <p:tag name="FILENAME" val="txp_fig"/>
  <p:tag name="FORMAT" val="bmp256"/>
  <p:tag name="RES" val="1200"/>
  <p:tag name="BLEND" val="0"/>
  <p:tag name="TRANSPARENT" val="0"/>
  <p:tag name="TBUG" val="0"/>
  <p:tag name="ALLOWFS" val="0"/>
  <p:tag name="ORIGWIDTH" val="127"/>
  <p:tag name="PICTUREFILESIZE" val="425078"/>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def\lsim{\mathrel{\raise.3ex\hbox{$&lt;$\kern-.75em\lower1ex\hbox{$\sim$}}}}&#10;\def\gsim{\mathrel{\raise.3ex\hbox{$&gt;$\kern-.75em\lower1ex\hbox{$\sim$}}}}&#10;&#10;&#10;\newcommand{\bmp}{\mathbf p}&#10;\newcommand{\nn}{\nonumber}&#10;\pagestyle{empty}&#10;\begin{document}&#10;$&#10; {\color{red} O(\Lambda_{\rm QCD})}&#10;$&#10;renormalon problem&#10;\end{document}&#10;"/>
  <p:tag name="FILENAME" val="txp_fig"/>
  <p:tag name="FORMAT" val="bmp256"/>
  <p:tag name="RES" val="1200"/>
  <p:tag name="BLEND" val="0"/>
  <p:tag name="TRANSPARENT" val="0"/>
  <p:tag name="TBUG" val="0"/>
  <p:tag name="ALLOWFS" val="0"/>
  <p:tag name="ORIGWIDTH" val="132"/>
  <p:tag name="PICTUREFILESIZE" val="403678"/>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def\lsim{\mathrel{\raise.3ex\hbox{$&lt;$\kern-.75em\lower1ex\hbox{$\sim$}}}}&#10;\def\gsim{\mathrel{\raise.3ex\hbox{$&gt;$\kern-.75em\lower1ex\hbox{$\sim$}}}}&#10;\usepackage{slashed}&#10;&#10;\newcommand{\bmp}{\mathbf p}&#10;\newcommand{\nn}{\nonumber}&#10;\pagestyle{empty}&#10;\begin{document}&#10;$&#10;\color{red}  m^{\rm MC}_t - m^{\rm pole} \sim {\cal O}(1 {\rm GeV})&#10;$&#10;\end{document}&#10;"/>
  <p:tag name="FILENAME" val="txp_fig"/>
  <p:tag name="FORMAT" val="bmp256"/>
  <p:tag name="RES" val="1200"/>
  <p:tag name="BLEND" val="0"/>
  <p:tag name="TRANSPARENT" val="0"/>
  <p:tag name="TBUG" val="0"/>
  <p:tag name="ALLOWFS" val="0"/>
  <p:tag name="ORIGWIDTH" val="112"/>
  <p:tag name="PICTUREFILESIZE" val="374678"/>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usepackage[usenames,dvipsnames]{xcolor}&#10;\newcommand{\bmp}{\mathbf p}&#10;\newcommand{\nn}{\nonumber}&#10;\pagestyle{empty}&#10;&#10;\begin{document}&#10;&#10;\noindent &#10;{\color{Green} { \emph{ [Hoang, Stewart (2008)] }} }&#10;&#10;\end{document}&#10;"/>
  <p:tag name="FILENAME" val="txp_fig"/>
  <p:tag name="FORMAT" val="bmp256"/>
  <p:tag name="RES" val="1200"/>
  <p:tag name="BLEND" val="0"/>
  <p:tag name="TRANSPARENT" val="0"/>
  <p:tag name="TBUG" val="0"/>
  <p:tag name="ALLOWFS" val="0"/>
  <p:tag name="ORIGWIDTH" val="106"/>
  <p:tag name="PICTUREFILESIZE" val="324622"/>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def\lsim{\mathrel{\raise.3ex\hbox{$&lt;$\kern-.75em\lower1ex\hbox{$\sim$}}}}&#10;\def\gsim{\mathrel{\raise.3ex\hbox{$&gt;$\kern-.75em\lower1ex\hbox{$\sim$}}}}&#10;\usepackage{slashed}&#10;&#10;\newcommand{\bmp}{\mathbf p}&#10;\newcommand{\nn}{\nonumber}&#10;\pagestyle{empty}&#10;\begin{document}&#10;$&#10;\color{blue} \rightarrow m^{\rm MC}_t&#10;$&#10;\end{document}&#10;"/>
  <p:tag name="FILENAME" val="txp_fig"/>
  <p:tag name="FORMAT" val="bmp256"/>
  <p:tag name="RES" val="1200"/>
  <p:tag name="BLEND" val="0"/>
  <p:tag name="TRANSPARENT" val="0"/>
  <p:tag name="TBUG" val="0"/>
  <p:tag name="ALLOWFS" val="0"/>
  <p:tag name="ORIGWIDTH" val="34"/>
  <p:tag name="PICTUREFILESIZE" val="114678"/>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def\lsim{\mathrel{\raise.3ex\hbox{$&lt;$\kern-.75em\lower1ex\hbox{$\sim$}}}}&#10;\def\gsim{\mathrel{\raise.3ex\hbox{$&gt;$\kern-.75em\lower1ex\hbox{$\sim$}}}}&#10;\usepackage{slashed}&#10;&#10;\newcommand{\bmp}{\mathbf p}&#10;\newcommand{\nn}{\nonumber}&#10;\pagestyle{empty}&#10;\begin{document}&#10;$&#10;\color{red}  m^{\rm MC}_t&#10;$&#10;\end{document}&#10;"/>
  <p:tag name="FILENAME" val="txp_fig"/>
  <p:tag name="FORMAT" val="bmp256"/>
  <p:tag name="RES" val="1200"/>
  <p:tag name="BLEND" val="0"/>
  <p:tag name="TRANSPARENT" val="0"/>
  <p:tag name="TBUG" val="0"/>
  <p:tag name="ALLOWFS" val="0"/>
  <p:tag name="ORIGWIDTH" val="22"/>
  <p:tag name="PICTUREFILESIZE" val="74678"/>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def\lsim{\mathrel{\raise.3ex\hbox{$&lt;$\kern-.75em\lower1ex\hbox{$\sim$}}}}&#10;\def\gsim{\mathrel{\raise.3ex\hbox{$&gt;$\kern-.75em\lower1ex\hbox{$\sim$}}}}&#10;\usepackage{slashed}&#10;&#10;\newcommand{\bmp}{\mathbf p}&#10;\newcommand{\nn}{\nonumber}&#10;\pagestyle{empty}&#10;\begin{document}&#10;$&#10;\color{red}  m^{\rm MC}_t&#10;$&#10;\end{document}&#10;"/>
  <p:tag name="FILENAME" val="txp_fig"/>
  <p:tag name="FORMAT" val="bmp256"/>
  <p:tag name="RES" val="1200"/>
  <p:tag name="BLEND" val="0"/>
  <p:tag name="TRANSPARENT" val="0"/>
  <p:tag name="TBUG" val="0"/>
  <p:tag name="ALLOWFS" val="0"/>
  <p:tag name="ORIGWIDTH" val="22"/>
  <p:tag name="PICTUREFILESIZE" val="74678"/>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newcommand{\bmp}{\mathbf p}&#10;\newcommand{\nn}{\nonumber}&#10;\pagestyle{empty}&#10;\begin{document}&#10;\noindent&#10;{&#10;\begin{center}&#10;\scriptsize&#10;\textsf{Pedro Ruiz-Femen\'ia $\cdot$ &#10;9th LC-Spain meeting&#10; $\cdot$ 18-19 Nov 2012}&#10;\end{center}&#10;}&#10;\end{document}&#10;"/>
  <p:tag name="FILENAME" val="TP_tmp"/>
  <p:tag name="FORMAT" val="bmp256"/>
  <p:tag name="RES" val="600"/>
  <p:tag name="BLEND" val="0"/>
  <p:tag name="TRANSPARENT" val="0"/>
  <p:tag name="TBUG" val="0"/>
  <p:tag name="ALLOWFS" val="0"/>
  <p:tag name="ORIGWIDTH" val="194"/>
  <p:tag name="PICTUREFILESIZE" val="109618"/>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def\lsim{\mathrel{\raise.3ex\hbox{$&lt;$\kern-.75em\lower1ex\hbox{$\sim$}}}}&#10;\def\gsim{\mathrel{\raise.3ex\hbox{$&gt;$\kern-.75em\lower1ex\hbox{$\sim$}}}}&#10;\usepackage{slashed}&#10;&#10;\newcommand{\bmp}{\mathbf p}&#10;\newcommand{\nn}{\nonumber}&#10;\pagestyle{empty}&#10;\begin{document}&#10;$&#10;\color{blue} m^{\rm MC}_t&#10;$&#10;\end{document}&#10;"/>
  <p:tag name="FILENAME" val="txp_fig"/>
  <p:tag name="FORMAT" val="bmp256"/>
  <p:tag name="RES" val="1200"/>
  <p:tag name="BLEND" val="0"/>
  <p:tag name="TRANSPARENT" val="0"/>
  <p:tag name="TBUG" val="0"/>
  <p:tag name="ALLOWFS" val="0"/>
  <p:tag name="ORIGWIDTH" val="22"/>
  <p:tag name="PICTUREFILESIZE" val="74678"/>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def\lsim{\mathrel{\raise.3ex\hbox{$&lt;$\kern-.75em\lower1ex\hbox{$\sim$}}}}&#10;\def\gsim{\mathrel{\raise.3ex\hbox{$&gt;$\kern-.75em\lower1ex\hbox{$\sim$}}}}&#10;\usepackage{slashed}&#10;&#10;\newcommand{\bmp}{\mathbf p}&#10;\newcommand{\nn}{\nonumber}&#10;\pagestyle{empty}&#10;\begin{document}&#10;$&#10;\color{blue}  \sqrt{s} \simeq 2 m_t&#10;$&#10;\end{document}&#10;"/>
  <p:tag name="FILENAME" val="txp_fig"/>
  <p:tag name="FORMAT" val="bmp256"/>
  <p:tag name="RES" val="1200"/>
  <p:tag name="BLEND" val="0"/>
  <p:tag name="TRANSPARENT" val="0"/>
  <p:tag name="TBUG" val="0"/>
  <p:tag name="ALLOWFS" val="0"/>
  <p:tag name="ORIGWIDTH" val="43"/>
  <p:tag name="PICTUREFILESIZE" val="132838"/>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bmp}{\mathbf p}&#10;\newcommand{\nn}{\nonumber}&#10;\pagestyle{empty}&#10;\begin{document}&#10;\noindent&#10;${\color{red}\hookrightarrow}$&#10;\end{document}&#10;"/>
  <p:tag name="FILENAME" val="txp_fig"/>
  <p:tag name="FORMAT" val="png256"/>
  <p:tag name="RES" val="1200"/>
  <p:tag name="BLEND" val="0"/>
  <p:tag name="TRANSPARENT" val="0"/>
  <p:tag name="TBUG" val="0"/>
  <p:tag name="ALLOWFS" val="0"/>
  <p:tag name="ORIGWIDTH" val="11"/>
  <p:tag name="PICTUREFILESIZE" val="1318"/>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bmp}{\mathbf p}&#10;\newcommand{\nn}{\nonumber}&#10;\pagestyle{empty}&#10;\begin{document}&#10;\noindent&#10;${\color{red} m_t}$&#10;\end{document}&#10;"/>
  <p:tag name="FILENAME" val="txp_fig"/>
  <p:tag name="FORMAT" val="png256"/>
  <p:tag name="RES" val="1200"/>
  <p:tag name="BLEND" val="0"/>
  <p:tag name="TRANSPARENT" val="0"/>
  <p:tag name="TBUG" val="0"/>
  <p:tag name="ALLOWFS" val="0"/>
  <p:tag name="ORIGWIDTH" val="13"/>
  <p:tag name="PICTUREFILESIZE" val="1740"/>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bmp}{\mathbf p}&#10;\newcommand{\nn}{\nonumber}&#10;\pagestyle{empty}&#10;\begin{document}&#10;\noindent&#10;${\color{red} \Gamma_t}$&#10;\end{document}&#10;"/>
  <p:tag name="FILENAME" val="txp_fig"/>
  <p:tag name="FORMAT" val="png256"/>
  <p:tag name="RES" val="1200"/>
  <p:tag name="BLEND" val="0"/>
  <p:tag name="TRANSPARENT" val="0"/>
  <p:tag name="TBUG" val="0"/>
  <p:tag name="ALLOWFS" val="0"/>
  <p:tag name="ORIGWIDTH" val="9"/>
  <p:tag name="PICTUREFILESIZE" val="1305"/>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bmp}{\mathbf p}&#10;\newcommand{\nn}{\nonumber}&#10;\pagestyle{empty}&#10;\begin{document}&#10;\noindent&#10;${\color{red} \lambda_t}$&#10;\end{document}&#10;"/>
  <p:tag name="FILENAME" val="txp_fig"/>
  <p:tag name="FORMAT" val="png256"/>
  <p:tag name="RES" val="1200"/>
  <p:tag name="BLEND" val="0"/>
  <p:tag name="TRANSPARENT" val="0"/>
  <p:tag name="TBUG" val="0"/>
  <p:tag name="ALLOWFS" val="0"/>
  <p:tag name="ORIGWIDTH" val="9"/>
  <p:tag name="PICTUREFILESIZE" val="1612"/>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usepackage[usenames,dvipsnames]{xcolor}&#10;\newcommand{\bmp}{\mathbf p}&#10;\newcommand{\nn}{\nonumber}&#10;\pagestyle{empty}&#10;&#10;\begin{document}&#10;&#10;\noindent &#10;{\color{Green} { \emph{ [Seidel, Simon, Tesar (2012)] }} }&#10;&#10;\end{document}&#10;"/>
  <p:tag name="FILENAME" val="txp_fig"/>
  <p:tag name="FORMAT" val="bmp256"/>
  <p:tag name="RES" val="1200"/>
  <p:tag name="BLEND" val="0"/>
  <p:tag name="TRANSPARENT" val="0"/>
  <p:tag name="TBUG" val="0"/>
  <p:tag name="ALLOWFS" val="0"/>
  <p:tag name="ORIGWIDTH" val="129"/>
  <p:tag name="PICTUREFILESIZE" val="394894"/>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usepackage[usenames,dvipsnames]{xcolor}&#10;\newcommand{\bmp}{\mathbf p}&#10;\newcommand{\nn}{\nonumber}&#10;\pagestyle{empty}&#10;&#10;\begin{document}&#10;&#10;\noindent &#10;{\color{Green} { \emph{ [Seidel, Simon, Tesar (2012)] }} }&#10;&#10;\end{document}&#10;"/>
  <p:tag name="FILENAME" val="txp_fig"/>
  <p:tag name="FORMAT" val="bmp256"/>
  <p:tag name="RES" val="1200"/>
  <p:tag name="BLEND" val="0"/>
  <p:tag name="TRANSPARENT" val="0"/>
  <p:tag name="TBUG" val="0"/>
  <p:tag name="ALLOWFS" val="0"/>
  <p:tag name="ORIGWIDTH" val="129"/>
  <p:tag name="PICTUREFILESIZE" val="394894"/>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bmp}{\mathbf p}&#10;\newcommand{\nn}{\nonumber}&#10;\pagestyle{empty}&#10;\begin{document}&#10;\noindent&#10;${\color{red} v=\sqrt{1-\frac{4m_t^2}{s}} \sim \alpha_s } \ll 1$&#10;\end{document}&#10;"/>
  <p:tag name="FILENAME" val="txp_fig"/>
  <p:tag name="FORMAT" val="png256"/>
  <p:tag name="RES" val="1200"/>
  <p:tag name="BLEND" val="0"/>
  <p:tag name="TRANSPARENT" val="0"/>
  <p:tag name="TBUG" val="0"/>
  <p:tag name="ALLOWFS" val="0"/>
  <p:tag name="ORIGWIDTH" val="108"/>
  <p:tag name="PICTUREFILESIZE" val="7028"/>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bmp}{\mathbf p}&#10;\newcommand{\nn}{\nonumber}&#10;\pagestyle{empty}&#10;\begin{document}&#10;\noindent&#10;${\color{red}\hookrightarrow}$&#10;\end{document}&#10;"/>
  <p:tag name="FILENAME" val="txp_fig"/>
  <p:tag name="FORMAT" val="png256"/>
  <p:tag name="RES" val="1200"/>
  <p:tag name="BLEND" val="0"/>
  <p:tag name="TRANSPARENT" val="0"/>
  <p:tag name="TBUG" val="0"/>
  <p:tag name="ALLOWFS" val="0"/>
  <p:tag name="ORIGWIDTH" val="11"/>
  <p:tag name="PICTUREFILESIZE" val="131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newcommand{\bmp}{\mathbf p}&#10;\newcommand{\nn}{\nonumber}&#10;\pagestyle{empty}&#10;\begin{document}&#10;\noindent&#10;{&#10;\begin{center}&#10;\scriptsize&#10;\textsf{Pedro Ruiz-Femen\'ia $\cdot$ &#10;LCWS11 Granada $\cdot$ 26-30 Sep 2011}&#10;\end{center}&#10;}&#10;\end{document}&#10;"/>
  <p:tag name="FILENAME" val="TP_tmp"/>
  <p:tag name="FORMAT" val="bmp256"/>
  <p:tag name="RES" val="600"/>
  <p:tag name="BLEND" val="0"/>
  <p:tag name="TRANSPARENT" val="0"/>
  <p:tag name="TBUG" val="0"/>
  <p:tag name="ALLOWFS" val="0"/>
  <p:tag name="ORIGWIDTH" val="180"/>
  <p:tag name="PICTUREFILESIZE" val="101578"/>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bmp}{\mathbf p}&#10;\newcommand{\nn}{\nonumber}&#10;\pagestyle{empty}&#10;\begin{document}&#10;\noindent&#10;${\color{red} \left( \frac{ \alpha_s}{v} \right)^n  }$&#10;\end{document}&#10;"/>
  <p:tag name="FILENAME" val="txp_fig"/>
  <p:tag name="FORMAT" val="png256"/>
  <p:tag name="RES" val="1200"/>
  <p:tag name="BLEND" val="0"/>
  <p:tag name="TRANSPARENT" val="0"/>
  <p:tag name="TBUG" val="0"/>
  <p:tag name="ALLOWFS" val="0"/>
  <p:tag name="ORIGWIDTH" val="24"/>
  <p:tag name="PICTUREFILESIZE" val="2896"/>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article}&#10;\usepackage{color}&#10;\def\lsim{\mathrel{\raise.3ex\hbox{$&lt;$\kern-.75em\lower1ex\hbox{$\sim$}}}}&#10;\def\gsim{\mathrel{\raise.3ex\hbox{$&gt;$\kern-.75em\lower1ex\hbox{$\sim$}}}}&#10;&#10;&#10;\newcommand{\bmp}{\mathbf p}&#10;\newcommand{\nn}{\nonumber}&#10;\pagestyle{empty}&#10;\begin{document}&#10;\begin{eqnarray}&#10;\color{blue} \frac{\alpha_s}{v}\sim 1&#10;\nn&#10;\end{eqnarray}&#10;\end{document}&#10;"/>
  <p:tag name="EXTERNALNAME" val="txp_fig"/>
  <p:tag name="BLEND" val="Falso"/>
  <p:tag name="TRANSPARENT" val="Falso"/>
  <p:tag name="KEEPFILES" val="Falso"/>
  <p:tag name="DEBUGPAUSE" val="Falso"/>
  <p:tag name="RESOLUTION" val="1200"/>
  <p:tag name="TIMEOUT" val="(none)"/>
  <p:tag name="BOXWIDTH" val="567"/>
  <p:tag name="BOXHEIGHT" val="291"/>
  <p:tag name="BOXFONT" val="10"/>
  <p:tag name="BOXWRAP" val="Falso"/>
  <p:tag name="WORKAROUNDTRANSPARENCYBUG" val="Falso"/>
  <p:tag name="ALLOWFONTSUBSTITUTION" val="Falso"/>
  <p:tag name="BITMAPFORMAT" val="png256"/>
  <p:tag name="ORIGWIDTH" val="30"/>
  <p:tag name="PICTUREFILESIZE" val="3104"/>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10;\usepackage{color}&#10;\def\lsim{\mathrel{\raise.3ex\hbox{$&lt;$\kern-.75em\lower1ex\hbox{$\sim$}}}}&#10;\def\gsim{\mathrel{\raise.3ex\hbox{$&gt;$\kern-.75em\lower1ex\hbox{$\sim$}}}}&#10;&#10;&#10;\newcommand{\bmp}{\mathbf p}&#10;\newcommand{\nn}{\nonumber}&#10;\pagestyle{empty}&#10;\begin{document}&#10;\begin{eqnarray}&#10;\mbox{LO} &amp;\sim &amp;\left(\frac{\alpha_s}{v}\right)^n\nn \\&#10;\mbox{NLO} &amp;\sim &amp;\{\alpha_s,v\}\times\left(\frac{\alpha_s}{v}\right)^n\nn \\&#10;\mbox{NNLO} &amp;\sim &amp;\{\alpha_s^2,\alpha_s v,v^2\}\times\left(\frac{\alpha_s}{v}\right)^n\nn \\&#10;\nn&#10;\end{eqnarray}&#10;\end{document}&#10;"/>
  <p:tag name="EXTERNALNAME" val="txp_fig"/>
  <p:tag name="BLEND" val="Falso"/>
  <p:tag name="TRANSPARENT" val="Falso"/>
  <p:tag name="KEEPFILES" val="Falso"/>
  <p:tag name="DEBUGPAUSE" val="Falso"/>
  <p:tag name="RESOLUTION" val="1200"/>
  <p:tag name="TIMEOUT" val="(none)"/>
  <p:tag name="BOXWIDTH" val="567"/>
  <p:tag name="BOXHEIGHT" val="291"/>
  <p:tag name="BOXFONT" val="10"/>
  <p:tag name="BOXWRAP" val="Falso"/>
  <p:tag name="WORKAROUNDTRANSPARENCYBUG" val="Falso"/>
  <p:tag name="ALLOWFONTSUBSTITUTION" val="Falso"/>
  <p:tag name="BITMAPFORMAT" val="png256"/>
  <p:tag name="ORIGWIDTH" val="317"/>
  <p:tag name="PICTUREFILESIZE" val="70622"/>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article}&#10;\usepackage{color}&#10;\def\lsim{\mathrel{\raise.3ex\hbox{$&lt;$\kern-.75em\lower1ex\hbox{$\sim$}}}}&#10;\def\gsim{\mathrel{\raise.3ex\hbox{$&gt;$\kern-.75em\lower1ex\hbox{$\sim$}}}}&#10;&#10;&#10;\newcommand{\bmp}{\mathbf p}&#10;\newcommand{\nn}{\nonumber}&#10;\pagestyle{empty}&#10;\begin{document}&#10;\begin{eqnarray}&#10;\color{blue} \alpha_s\ln v\sim 1&#10;\nn&#10;\end{eqnarray}&#10;\end{document}&#10;"/>
  <p:tag name="EXTERNALNAME" val="txp_fig"/>
  <p:tag name="BLEND" val="Falso"/>
  <p:tag name="TRANSPARENT" val="Falso"/>
  <p:tag name="KEEPFILES" val="Falso"/>
  <p:tag name="DEBUGPAUSE" val="Falso"/>
  <p:tag name="RESOLUTION" val="1200"/>
  <p:tag name="TIMEOUT" val="(none)"/>
  <p:tag name="BOXWIDTH" val="567"/>
  <p:tag name="BOXHEIGHT" val="291"/>
  <p:tag name="BOXFONT" val="10"/>
  <p:tag name="BOXWRAP" val="Falso"/>
  <p:tag name="WORKAROUNDTRANSPARENCYBUG" val="Falso"/>
  <p:tag name="ALLOWFONTSUBSTITUTION" val="Falso"/>
  <p:tag name="BITMAPFORMAT" val="png256"/>
  <p:tag name="ORIGWIDTH" val="45"/>
  <p:tag name="PICTUREFILESIZE" val="3099"/>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article}&#10;\usepackage{color}&#10;\def\lsim{\mathrel{\raise.3ex\hbox{$&lt;$\kern-.75em\lower1ex\hbox{$\sim$}}}}&#10;\def\gsim{\mathrel{\raise.3ex\hbox{$&gt;$\kern-.75em\lower1ex\hbox{$\sim$}}}}&#10;&#10;&#10;\newcommand{\bmp}{\mathbf p}&#10;\newcommand{\nn}{\nonumber}&#10;\pagestyle{empty}&#10;\begin{document}&#10;\begin{eqnarray}&#10;\color{blue} \frac{\alpha_s}{v}\sim 1&#10;\nn&#10;\end{eqnarray}&#10;\end{document}&#10;"/>
  <p:tag name="EXTERNALNAME" val="txp_fig"/>
  <p:tag name="BLEND" val="Falso"/>
  <p:tag name="TRANSPARENT" val="Falso"/>
  <p:tag name="KEEPFILES" val="Falso"/>
  <p:tag name="DEBUGPAUSE" val="Falso"/>
  <p:tag name="RESOLUTION" val="1200"/>
  <p:tag name="TIMEOUT" val="(none)"/>
  <p:tag name="BOXWIDTH" val="567"/>
  <p:tag name="BOXHEIGHT" val="291"/>
  <p:tag name="BOXFONT" val="10"/>
  <p:tag name="BOXWRAP" val="Falso"/>
  <p:tag name="WORKAROUNDTRANSPARENCYBUG" val="Falso"/>
  <p:tag name="ALLOWFONTSUBSTITUTION" val="Falso"/>
  <p:tag name="BITMAPFORMAT" val="png256"/>
  <p:tag name="ORIGWIDTH" val="30"/>
  <p:tag name="PICTUREFILESIZE" val="3104"/>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10;\usepackage{color}&#10;\def\lsim{\mathrel{\raise.3ex\hbox{$&lt;$\kern-.75em\lower1ex\hbox{$\sim$}}}}&#10;\def\gsim{\mathrel{\raise.3ex\hbox{$&gt;$\kern-.75em\lower1ex\hbox{$\sim$}}}}&#10;&#10;&#10;\newcommand{\bmp}{\mathbf p}&#10;\newcommand{\nn}{\nonumber}&#10;\pagestyle{empty}&#10;\begin{document}&#10;\begin{eqnarray}&#10;\mbox{LL} &amp;\sim &amp;\left(\frac{\alpha_s}{v}\right)^n\sum_m&#10;\,(\alpha_s\,\ln v)^m\nn \\&#10;\mbox{NLL} &amp;\sim &amp;  \left(\frac{\alpha_s}{v}\right)^n   \sum_m &#10;(\alpha_s\,\ln v)^m \,\times\{\alpha_s,v\}&#10;\nn&#10;\end{eqnarray}&#10;\end{document}&#10;"/>
  <p:tag name="EXTERNALNAME" val="txp_fig"/>
  <p:tag name="BLEND" val="Falso"/>
  <p:tag name="TRANSPARENT" val="Falso"/>
  <p:tag name="KEEPFILES" val="Falso"/>
  <p:tag name="DEBUGPAUSE" val="Falso"/>
  <p:tag name="RESOLUTION" val="1200"/>
  <p:tag name="TIMEOUT" val="(none)"/>
  <p:tag name="BOXWIDTH" val="567"/>
  <p:tag name="BOXHEIGHT" val="291"/>
  <p:tag name="BOXFONT" val="10"/>
  <p:tag name="BOXWRAP" val="Falso"/>
  <p:tag name="WORKAROUNDTRANSPARENCYBUG" val="Falso"/>
  <p:tag name="ALLOWFONTSUBSTITUTION" val="Falso"/>
  <p:tag name="BITMAPFORMAT" val="png256"/>
  <p:tag name="ORIGWIDTH" val="369"/>
  <p:tag name="PICTUREFILESIZE" val="64141"/>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bmp}{\mathbf p}&#10;\newcommand{\nn}{\nonumber}&#10;\pagestyle{empty}&#10;\begin{document}&#10;\noindent&#10;${\color{red} (\alpha_s \ln v )^m }$&#10;\end{document}&#10;"/>
  <p:tag name="FILENAME" val="txp_fig"/>
  <p:tag name="FORMAT" val="png256"/>
  <p:tag name="RES" val="1200"/>
  <p:tag name="BLEND" val="0"/>
  <p:tag name="TRANSPARENT" val="0"/>
  <p:tag name="TBUG" val="0"/>
  <p:tag name="ALLOWFS" val="0"/>
  <p:tag name="ORIGWIDTH" val="42"/>
  <p:tag name="PICTUREFILESIZE" val="3696"/>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pagestyle{empty}&#10;\begin{document}&#10;\color{red}$M_{\rm peak}\, \simeq\, 2 M_{\rm 1S}&#10;\,=\,2m_t^{\rm pole}-&#10;0.22\, \alpha_s^2 m_t^{\rm pole}$&#10;\end{document}&#10;"/>
  <p:tag name="EXTERNALNAME" val="TP_tmp"/>
  <p:tag name="BLEND" val="0"/>
  <p:tag name="TRANSPARENT" val="0"/>
  <p:tag name="RESOLUTION" val="1200"/>
  <p:tag name="WORKAROUNDTRANSPARENCYBUG" val="0"/>
  <p:tag name="ALLOWFONTSUBSTITUTION" val="0"/>
  <p:tag name="BITMAPFORMAT" val="png256"/>
  <p:tag name="ORIGWIDTH" val="177"/>
  <p:tag name="PICTUREFILESIZE" val="11254"/>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newcommand{\bmp}{\mathbf p}&#10;\newcommand{\nn}{\nonumber}&#10;\pagestyle{empty}&#10;\begin{document}&#10;\begin{eqnarray}&#10;{\color{red}&#10;\delta{\sigma}_{t\bar{t}} / \sigma_{t\bar{t}} \sim  \pm (2-4)\%&#10;}&#10;\nn&#10;\end{eqnarray}&#10;\end{document}&#10;"/>
  <p:tag name="FILENAME" val="txp_fig"/>
  <p:tag name="FORMAT" val="png256"/>
  <p:tag name="RES" val="1200"/>
  <p:tag name="BLEND" val="0"/>
  <p:tag name="TRANSPARENT" val="0"/>
  <p:tag name="TBUG" val="1"/>
  <p:tag name="ALLOWFS" val="0"/>
  <p:tag name="ORIGWIDTH" val="93"/>
  <p:tag name="PICTUREFILESIZE" val="6480"/>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bmp}{\mathbf p}&#10;\newcommand{\nn}{\nonumber}&#10;\pagestyle{empty}&#10;\begin{document}&#10;\noindent&#10;${\color{red} 0.1 \le \nu \le 0.4} $&#10;\end{document}&#10;"/>
  <p:tag name="FILENAME" val="txp_fig"/>
  <p:tag name="FORMAT" val="png256"/>
  <p:tag name="RES" val="1200"/>
  <p:tag name="BLEND" val="0"/>
  <p:tag name="TRANSPARENT" val="0"/>
  <p:tag name="TBUG" val="0"/>
  <p:tag name="ALLOWFS" val="0"/>
  <p:tag name="ORIGWIDTH" val="58"/>
  <p:tag name="PICTUREFILESIZE" val="3444"/>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newcommand{\bmp}{\mathbf p}&#10;\newcommand{\nn}{\nonumber}&#10;\pagestyle{empty}&#10;\begin{document}&#10;\noindent&#10;&#10;\Large&#10;\begin{center}&#10;{\color{red}  &#10;&#10;\textbf{\textsf{Top at threshold}} \\[1mm]&#10;\textbf{\textsf{}}&#10;&#10;}&#10;\end{center}&#10;&#10;\end{document}&#10;&#10;"/>
  <p:tag name="FILENAME" val="TP_tmp"/>
  <p:tag name="FORMAT" val="bmp256"/>
  <p:tag name="RES" val="600"/>
  <p:tag name="BLEND" val="1"/>
  <p:tag name="TRANSPARENT" val="0"/>
  <p:tag name="TBUG" val="0"/>
  <p:tag name="ALLOWFS" val="0"/>
  <p:tag name="ORIGWIDTH" val="109"/>
  <p:tag name="PICTUREFILESIZE" val="107314"/>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usepackage{amssymb}&#10;\def\lsim{\mathrel{\raise.3ex\hbox{$&lt;$\kern-.75em\lower1ex\hbox{$\sim$}}}}&#10;\def\gsim{\mathrel{\raise.3ex\hbox{$&gt;$\kern-.75em\lower1ex\hbox{$\sim$}}}}&#10;&#10;&#10;\newcommand{\bmp}{\mathbf p}&#10;\newcommand{\nn}{\nonumber}&#10;\pagestyle{empty}&#10;\begin{document}&#10;({\color{red} at LO: }&#10;$E=\sqrt{s}-2m_t \to E+{\color{red} i\Gamma_t}$)&#10;\end{document}&#10;"/>
  <p:tag name="FILENAME" val="txp_fig"/>
  <p:tag name="FORMAT" val="bmp256"/>
  <p:tag name="RES" val="1200"/>
  <p:tag name="BLEND" val="0"/>
  <p:tag name="TRANSPARENT" val="0"/>
  <p:tag name="TBUG" val="0"/>
  <p:tag name="ALLOWFS" val="0"/>
  <p:tag name="ORIGWIDTH" val="155"/>
  <p:tag name="PICTUREFILESIZE" val="473950"/>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red}[1]{{\color{red} #1}}&#10;\newcommand{\blue}[1]{{\color{blue} #1}}&#10;\newcommand{\green}[1]{{\color{green} #1}}&#10;&#10;\newcommand{\bmp}{\mathbf p}&#10;\newcommand{\nn}{\nonumber}&#10;\pagestyle{empty}&#10;\begin{document}&#10;\noindent&#10;{}\\&#10;$&#10;{}\quad\; \red{ \frac{\Gamma_t}{m_t} \sim \alpha_{\textsf{\scriptsize EW}} \sim \alpha_s^2 \sim   v^2 \ll 1}\;&#10;$&#10;%$R= \frac{ \sigma_{t\bar{t}} } { \sigma_{\mu^+\mu^-} } = &#10;%{\color{red} v}  \red{cv} cv$&#10;\end{document}&#10;"/>
  <p:tag name="FILENAME" val="txp_fig"/>
  <p:tag name="FORMAT" val="png256"/>
  <p:tag name="RES" val="1200"/>
  <p:tag name="BLEND" val="0"/>
  <p:tag name="TRANSPARENT" val="0"/>
  <p:tag name="TBUG" val="0"/>
  <p:tag name="ALLOWFS" val="0"/>
  <p:tag name="ORIGWIDTH" val="111"/>
  <p:tag name="PICTUREFILESIZE" val="6795"/>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bmp}{\mathbf p}&#10;\newcommand{\nn}{\nonumber}&#10;\pagestyle{empty}&#10;\begin{document}&#10;\noindent&#10;$\Rightarrow \quad${\color{blue} $  \sigma( e^+e^-\to W^+W^- b\bar{b} ) $&#10;in the $t\bar{t}$ resonance region}\\&#10;\small&#10;and allow for {\color{red} invariant-mass cuts} on reconstructed $t,\,\bar{t}$&#10;\end{document}&#10;"/>
  <p:tag name="FILENAME" val="txp_fig"/>
  <p:tag name="FORMAT" val="png256"/>
  <p:tag name="RES" val="1200"/>
  <p:tag name="BLEND" val="0"/>
  <p:tag name="TRANSPARENT" val="0"/>
  <p:tag name="TBUG" val="0"/>
  <p:tag name="ALLOWFS" val="0"/>
  <p:tag name="ORIGWIDTH" val="230"/>
  <p:tag name="PICTUREFILESIZE" val="25248"/>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bmp}{\mathbf p}&#10;\newcommand{\nn}{\nonumber}&#10;\pagestyle{empty}&#10;\begin{document}&#10;\noindent&#10;$e^+e^-\to W^+W^- b\bar{b} $&#10;\end{document}&#10;"/>
  <p:tag name="FILENAME" val="txp_fig"/>
  <p:tag name="FORMAT" val="png256"/>
  <p:tag name="RES" val="1200"/>
  <p:tag name="BLEND" val="0"/>
  <p:tag name="TRANSPARENT" val="0"/>
  <p:tag name="TBUG" val="0"/>
  <p:tag name="ALLOWFS" val="0"/>
  <p:tag name="ORIGWIDTH" val="82"/>
  <p:tag name="PICTUREFILESIZE" val="4454"/>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fonts}&#10;\usepackage{amssymb}&#10;\usepackage{color}&#10;\newcommand{\bmp}{\mathbf p}&#10;\newcommand{\nn}{\nonumber}&#10;\pagestyle{empty}&#10;\begin{document}&#10;\noindent&#10;$W b $&#10;\end{document}&#10;"/>
  <p:tag name="FILENAME" val="txp_fig"/>
  <p:tag name="FORMAT" val="png256"/>
  <p:tag name="RES" val="1200"/>
  <p:tag name="BLEND" val="0"/>
  <p:tag name="TRANSPARENT" val="0"/>
  <p:tag name="TBUG" val="0"/>
  <p:tag name="ALLOWFS" val="0"/>
  <p:tag name="ORIGWIDTH" val="15"/>
  <p:tag name="PICTUREFILESIZE" val="2101"/>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newcommand{\bmp}{\mathbf p}&#10;\newcommand{\nn}{\nonumber}&#10;\pagestyle{empty}&#10;\begin{document}&#10;\begin{eqnarray}&#10;{\color{blue}&#10; W^+W^-b\bar{b} &#10;}&#10;\nn&#10;\end{eqnarray}&#10;\end{document}&#10;"/>
  <p:tag name="FILENAME" val="txp_fig"/>
  <p:tag name="FORMAT" val="png256"/>
  <p:tag name="RES" val="1200"/>
  <p:tag name="BLEND" val="0"/>
  <p:tag name="TRANSPARENT" val="0"/>
  <p:tag name="TBUG" val="0"/>
  <p:tag name="ALLOWFS" val="0"/>
  <p:tag name="ORIGWIDTH" val="44"/>
  <p:tag name="PICTUREFILESIZE" val="3135"/>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10;\documentclass{article}&#10;\usepackage{color}&#10;\newcommand{\bmp}{\mathbf p}&#10;\newcommand{\nn}{\nonumber}&#10;\pagestyle{empty}&#10;\begin{document}&#10;\footnotesize&#10;\noindent&#10;solid lines: total cross section \\&#10;dashed lines: $\Delta M_t=15$~GeV&#10;\end{document}"/>
  <p:tag name="FILENAME" val="txp_fig"/>
  <p:tag name="FORMAT" val="bmp256"/>
  <p:tag name="RES" val="1200"/>
  <p:tag name="BLEND" val="0"/>
  <p:tag name="TRANSPARENT" val="0"/>
  <p:tag name="TBUG" val="0"/>
  <p:tag name="ALLOWFS" val="0"/>
  <p:tag name="ORIGWIDTH" val="109"/>
  <p:tag name="PICTUREFILESIZE" val="516138"/>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10;\documentclass{article}&#10;\usepackage{color}&#10;\newcommand{\bmp}{\mathbf p}&#10;\newcommand{\nn}{\nonumber}&#10;\pagestyle{empty}&#10;\begin{document}&#10;\noindent&#10;{$\color{red} |\sqrt{p_{t,\bar{t}}^2 } -m_t|\le \Delta M_t$}&#10;\end{document}"/>
  <p:tag name="FILENAME" val="txp_fig"/>
  <p:tag name="FORMAT" val="bmp256"/>
  <p:tag name="RES" val="1200"/>
  <p:tag name="BLEND" val="0"/>
  <p:tag name="TRANSPARENT" val="0"/>
  <p:tag name="TBUG" val="0"/>
  <p:tag name="ALLOWFS" val="0"/>
  <p:tag name="ORIGWIDTH" val="88"/>
  <p:tag name="PICTUREFILESIZE" val="466434"/>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10;\documentclass{article}&#10;\usepackage{color,pifont}&#10;\newcommand{\bmp}{\mathbf p}&#10;\newcommand{\nn}{\nonumber}&#10;\usepackage{amsfonts}&#10;\usepackage{amssymb}&#10;\def\lsim{\mathrel{\rlap{\lower4pt\hbox{\hskip1pt$\sim$}}&#10;    \raise1pt\hbox{$&lt;$}}}    &#10;&#10;\pagestyle{empty}&#10;\begin{document}&#10;\small&#10;\begin{itemize}&#10;{\bf &#10;\item[]&#10;{\color{blue} NNLL QED effects}&#10;\item[]&#10;{\color{green} NNLL hard one-loop EW effects}&#10;\item[]&#10;{\color{red} NNLL finite lifetime corrections}&#10;\item[]&#10;\color{black} Non-resonant corrections }\\&#10;(NLL, NNLL, N${}^3$LL &#10;phase space \\matching contributions) &#10;\end{itemize}&#10;\end{document}&#10;"/>
  <p:tag name="FILENAME" val="txp_fig"/>
  <p:tag name="FORMAT" val="bmp256"/>
  <p:tag name="RES" val="1200"/>
  <p:tag name="BLEND" val="0"/>
  <p:tag name="TRANSPARENT" val="0"/>
  <p:tag name="TBUG" val="0"/>
  <p:tag name="ALLOWFS" val="0"/>
  <p:tag name="ORIGWIDTH" val="152"/>
  <p:tag name="PICTUREFILESIZE" val="3214190"/>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10;\documentclass{article}&#10;\usepackage{color}&#10;\newcommand{\bmp}{\mathbf p}&#10;\newcommand{\nn}{\nonumber}&#10;\pagestyle{empty}&#10;\begin{document}&#10;\small&#10;\noindent&#10;$\Delta M_t=35$~GeV&#10;\end{document}"/>
  <p:tag name="FILENAME" val="txp_fig"/>
  <p:tag name="FORMAT" val="bmp256"/>
  <p:tag name="RES" val="1200"/>
  <p:tag name="BLEND" val="0"/>
  <p:tag name="TRANSPARENT" val="0"/>
  <p:tag name="TBUG" val="0"/>
  <p:tag name="ALLOWFS" val="0"/>
  <p:tag name="ORIGWIDTH" val="63"/>
  <p:tag name="PICTUREFILESIZE" val="140994"/>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10;\documentclass{article}&#10;\usepackage{color}&#10;\newcommand{\bmp}{\mathbf p}&#10;\newcommand{\nn}{\nonumber}&#10;\pagestyle{empty}&#10;\begin{document}&#10;\noindent&#10;&#10;\begin{center}&#10;{&#10; \textsf{  &#10;\textbf{ Pedro Ruiz-Femen\'ia } &#10; \\&#10;\hspace*{0.2cm}&#10;\footnotesize&#10;Instituto de F\'isica Corpuscular (IFIC)&#10;}&#10;}&#10;\end{center}&#10;&#10;\end{document}&#10;"/>
  <p:tag name="FILENAME" val="TP_tmp"/>
  <p:tag name="FORMAT" val="bmp256"/>
  <p:tag name="RES" val="600"/>
  <p:tag name="BLEND" val="0"/>
  <p:tag name="TRANSPARENT" val="0"/>
  <p:tag name="TBUG" val="0"/>
  <p:tag name="ALLOWFS" val="0"/>
  <p:tag name="ORIGWIDTH" val="132"/>
  <p:tag name="PICTUREFILESIZE" val="202378"/>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10;\documentclass{article}&#10;\usepackage{color,pifont}&#10;\newcommand{\bmp}{\mathbf p}&#10;\newcommand{\nn}{\nonumber}&#10;\usepackage{amsfonts}&#10;\usepackage{amssymb}&#10;\def\lsim{\mathrel{\rlap{\lower4pt\hbox{\hskip1pt$\sim$}}&#10;    \raise1pt\hbox{$&lt;$}}}    &#10;&#10;\pagestyle{empty}&#10;\begin{document}&#10;\small&#10;\noindent&#10;dashed line: {\bf  NNLL pure QCD prediction} \\[1mm]&#10;(add step by step)\\[1mm]&#10;{\color{blue} + NNLL QED effects}\\[1mm]&#10;{\color{green} + NNLL hard one-loop EW effects}\\[1mm]&#10;{\color{red} + NNLL finite lifetime corrections}\\[1mm]&#10;{\color{black} + N${}^3$LL &#10;phase space \\matching contributions }\\&#10;\end{document}&#10;"/>
  <p:tag name="FILENAME" val="txp_fig"/>
  <p:tag name="FORMAT" val="bmp256"/>
  <p:tag name="RES" val="1200"/>
  <p:tag name="BLEND" val="0"/>
  <p:tag name="TRANSPARENT" val="0"/>
  <p:tag name="TBUG" val="0"/>
  <p:tag name="ALLOWFS" val="0"/>
  <p:tag name="ORIGWIDTH" val="184"/>
  <p:tag name="PICTUREFILESIZE" val="4550922"/>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10;\documentclass{article}&#10;\usepackage{color}&#10;\newcommand{\bmp}{\mathbf p}&#10;\newcommand{\nn}{\nonumber}&#10;\pagestyle{empty}&#10;\begin{document}&#10;\small&#10;\noindent&#10;$\Delta M_t=35$~GeV&#10;\end{document}"/>
  <p:tag name="FILENAME" val="txp_fig"/>
  <p:tag name="FORMAT" val="bmp256"/>
  <p:tag name="RES" val="1200"/>
  <p:tag name="BLEND" val="0"/>
  <p:tag name="TRANSPARENT" val="0"/>
  <p:tag name="TBUG" val="0"/>
  <p:tag name="ALLOWFS" val="0"/>
  <p:tag name="ORIGWIDTH" val="63"/>
  <p:tag name="PICTUREFILESIZE" val="140994"/>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10;\documentclass{article}&#10;\usepackage{color}&#10;\newcommand{\bmp}{\mathbf p}&#10;\newcommand{\nn}{\nonumber}&#10;\pagestyle{empty}&#10;\begin{document}&#10;\noindent&#10;{$\color{red} |\sqrt{p_{t,\bar{t}}^2 } -m_t|\le \Delta M_t$}&#10;\end{document}"/>
  <p:tag name="FILENAME" val="txp_fig"/>
  <p:tag name="FORMAT" val="bmp256"/>
  <p:tag name="RES" val="1200"/>
  <p:tag name="BLEND" val="0"/>
  <p:tag name="TRANSPARENT" val="0"/>
  <p:tag name="TBUG" val="0"/>
  <p:tag name="ALLOWFS" val="0"/>
  <p:tag name="ORIGWIDTH" val="88"/>
  <p:tag name="PICTUREFILESIZE" val="466434"/>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newcommand{\bmp}{\mathbf p}&#10;\newcommand{\nn}{\nonumber}&#10;\pagestyle{empty}&#10;\begin{document}&#10;\noindent &#10;${\color{red}&#10;(\Gamma_t\approx 1.5\;\mathrm{GeV}\gg \Lambda_{\mathrm{QCD}})&#10;}$&#10;\end{document}&#10;"/>
  <p:tag name="FILENAME" val="txp_fig"/>
  <p:tag name="FORMAT" val="bmp256"/>
  <p:tag name="RES" val="1200"/>
  <p:tag name="BLEND" val="0"/>
  <p:tag name="TRANSPARENT" val="0"/>
  <p:tag name="TBUG" val="0"/>
  <p:tag name="ALLOWFS" val="0"/>
  <p:tag name="ORIGWIDTH" val="106"/>
  <p:tag name="PICTUREFILESIZE" val="324622"/>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def\lsim{\mathrel{\raise.3ex\hbox{$&lt;$\kern-.75em\lower1ex\hbox{$\sim$}}}}&#10;\def\gsim{\mathrel{\raise.3ex\hbox{$&gt;$\kern-.75em\lower1ex\hbox{$\sim$}}}}&#10;\usepackage{slashed}&#10;&#10;\newcommand{\bmp}{\mathbf p}&#10;\newcommand{\nn}{\nonumber}&#10;\pagestyle{empty}&#10;\begin{document}&#10;$&#10;= \; {\slashed p} - m^0 + \Sigma(p,m^0)$&#10;\end{document}&#10;"/>
  <p:tag name="FILENAME" val="txp_fig"/>
  <p:tag name="FORMAT" val="bmp256"/>
  <p:tag name="RES" val="1200"/>
  <p:tag name="BLEND" val="0"/>
  <p:tag name="TRANSPARENT" val="0"/>
  <p:tag name="TBUG" val="0"/>
  <p:tag name="ALLOWFS" val="0"/>
  <p:tag name="ORIGWIDTH" val="93"/>
  <p:tag name="PICTUREFILESIZE" val="337862"/>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10;\newcommand{\lsim}{\stackrel{&lt;}{_\sim}}&#10;\newcommand{\gsim}{\stackrel{&gt;}{_\sim}}&#10;\newcommand{\bmp}{\mathbf p}&#10;\newcommand{\nn}{\nonumber}&#10;\pagestyle{empty}&#10;\begin{document}&#10;\noindent&#10;{&#10;\color{blue} Pole mass: }&#10;\hspace*{0.25cm}&#10; mass = classic rest mass&#10; \end{document}&#10;"/>
  <p:tag name="FILENAME" val="txp_fig"/>
  <p:tag name="FORMAT" val="png256"/>
  <p:tag name="RES" val="1200"/>
  <p:tag name="BLEND" val="0"/>
  <p:tag name="TRANSPARENT" val="0"/>
  <p:tag name="TBUG" val="0"/>
  <p:tag name="ALLOWFS" val="0"/>
  <p:tag name="ORIGWIDTH" val="172"/>
  <p:tag name="PICTUREFILESIZE" val="11626"/>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color}&#10;&#10;\newcommand{\lsim}{\stackrel{&lt;}{_\sim}}&#10;\newcommand{\gsim}{\stackrel{&gt;}{_\sim}}&#10;\newcommand{\bmp}{\mathbf p}&#10;\newcommand{\nn}{\nonumber}&#10;\pagestyle{empty}&#10;\begin{document}&#10;\noindent&#10;\color{blue} $\overline{\rm  MS}$ mass: &#10; \end{document}&#10;"/>
  <p:tag name="FILENAME" val="txp_fig"/>
  <p:tag name="FORMAT" val="png256"/>
  <p:tag name="RES" val="1200"/>
  <p:tag name="BLEND" val="0"/>
  <p:tag name="TRANSPARENT" val="0"/>
  <p:tag name="TBUG" val="0"/>
  <p:tag name="ALLOWFS" val="0"/>
  <p:tag name="ORIGWIDTH" val="42"/>
  <p:tag name="PICTUREFILESIZE" val="3678"/>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7821</TotalTime>
  <Words>1243</Words>
  <Application>Microsoft Macintosh PowerPoint</Application>
  <PresentationFormat>On-screen Show (4:3)</PresentationFormat>
  <Paragraphs>138</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Max-Planck-Institut fuer Physik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ruizfeme</dc:creator>
  <cp:lastModifiedBy>Pedro Ruiz</cp:lastModifiedBy>
  <cp:revision>935</cp:revision>
  <cp:lastPrinted>2012-11-22T23:08:05Z</cp:lastPrinted>
  <dcterms:created xsi:type="dcterms:W3CDTF">2007-03-06T13:35:37Z</dcterms:created>
  <dcterms:modified xsi:type="dcterms:W3CDTF">2012-12-19T10:25:42Z</dcterms:modified>
</cp:coreProperties>
</file>