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353" r:id="rId3"/>
    <p:sldId id="318" r:id="rId4"/>
    <p:sldId id="368" r:id="rId5"/>
    <p:sldId id="369" r:id="rId6"/>
    <p:sldId id="260" r:id="rId7"/>
    <p:sldId id="265" r:id="rId8"/>
    <p:sldId id="271" r:id="rId9"/>
    <p:sldId id="300" r:id="rId10"/>
    <p:sldId id="303" r:id="rId11"/>
    <p:sldId id="346" r:id="rId12"/>
    <p:sldId id="354" r:id="rId13"/>
    <p:sldId id="262" r:id="rId14"/>
    <p:sldId id="261" r:id="rId15"/>
    <p:sldId id="299" r:id="rId16"/>
    <p:sldId id="263" r:id="rId17"/>
    <p:sldId id="259" r:id="rId18"/>
    <p:sldId id="326" r:id="rId19"/>
    <p:sldId id="332" r:id="rId20"/>
    <p:sldId id="327" r:id="rId21"/>
    <p:sldId id="371" r:id="rId22"/>
    <p:sldId id="333" r:id="rId23"/>
    <p:sldId id="334" r:id="rId24"/>
    <p:sldId id="301" r:id="rId25"/>
    <p:sldId id="272" r:id="rId26"/>
    <p:sldId id="370" r:id="rId27"/>
    <p:sldId id="267" r:id="rId28"/>
    <p:sldId id="268" r:id="rId29"/>
    <p:sldId id="269" r:id="rId30"/>
    <p:sldId id="270" r:id="rId31"/>
    <p:sldId id="281" r:id="rId32"/>
    <p:sldId id="282" r:id="rId33"/>
    <p:sldId id="284" r:id="rId34"/>
    <p:sldId id="289" r:id="rId35"/>
    <p:sldId id="305" r:id="rId36"/>
    <p:sldId id="288" r:id="rId37"/>
    <p:sldId id="290" r:id="rId38"/>
    <p:sldId id="304" r:id="rId39"/>
    <p:sldId id="302" r:id="rId40"/>
    <p:sldId id="309" r:id="rId41"/>
    <p:sldId id="308" r:id="rId42"/>
    <p:sldId id="310" r:id="rId43"/>
    <p:sldId id="355" r:id="rId44"/>
    <p:sldId id="372" r:id="rId45"/>
    <p:sldId id="362" r:id="rId46"/>
    <p:sldId id="361" r:id="rId47"/>
    <p:sldId id="374" r:id="rId48"/>
    <p:sldId id="373" r:id="rId49"/>
    <p:sldId id="375" r:id="rId50"/>
    <p:sldId id="376" r:id="rId51"/>
    <p:sldId id="356" r:id="rId52"/>
    <p:sldId id="319" r:id="rId53"/>
    <p:sldId id="345" r:id="rId54"/>
    <p:sldId id="321" r:id="rId55"/>
    <p:sldId id="311" r:id="rId56"/>
    <p:sldId id="337" r:id="rId5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5"/>
    <p:restoredTop sz="92710" autoAdjust="0"/>
  </p:normalViewPr>
  <p:slideViewPr>
    <p:cSldViewPr snapToGrid="0" snapToObjects="1">
      <p:cViewPr varScale="1">
        <p:scale>
          <a:sx n="122" d="100"/>
          <a:sy n="122" d="100"/>
        </p:scale>
        <p:origin x="9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14835-4F92-8E4A-A68D-B77D74129E4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3E40D-E0DB-094D-AA79-57A1AAEA9C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74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2602C61-F9C9-1747-863C-1F54FCE0F335}" type="datetime1">
              <a:rPr lang="en-US" altLang="ja-JP">
                <a:latin typeface="Times" pitchFamily="-1" charset="0"/>
                <a:ea typeface="Osaka" pitchFamily="-1" charset="-128"/>
                <a:cs typeface="Osaka" pitchFamily="-1" charset="-128"/>
              </a:rPr>
              <a:pPr/>
              <a:t>5/2/22</a:t>
            </a:fld>
            <a:endParaRPr lang="en-US" altLang="ja-JP">
              <a:latin typeface="Times" pitchFamily="-1" charset="0"/>
              <a:ea typeface="Osaka" pitchFamily="-1" charset="-128"/>
              <a:cs typeface="Osaka" pitchFamily="-1" charset="-128"/>
            </a:endParaRPr>
          </a:p>
        </p:txBody>
      </p:sp>
      <p:sp>
        <p:nvSpPr>
          <p:cNvPr id="24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4790A-E6D3-2E42-ADBB-6C7F84B1B90A}" type="slidenum">
              <a:rPr lang="en-US" altLang="ja-JP">
                <a:latin typeface="Times" pitchFamily="-1" charset="0"/>
                <a:ea typeface="Osaka" pitchFamily="-1" charset="-128"/>
                <a:cs typeface="Osaka" pitchFamily="-1" charset="-128"/>
              </a:rPr>
              <a:pPr/>
              <a:t>2</a:t>
            </a:fld>
            <a:endParaRPr lang="en-US" altLang="ja-JP">
              <a:latin typeface="Times" pitchFamily="-1" charset="0"/>
              <a:ea typeface="Osaka" pitchFamily="-1" charset="-128"/>
              <a:cs typeface="Osaka" pitchFamily="-1" charset="-128"/>
            </a:endParaRPr>
          </a:p>
        </p:txBody>
      </p:sp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Helvetica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4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cs typeface="ＭＳ Ｐゴシック" pitchFamily="-84" charset="-128"/>
            </a:endParaRPr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E8D728-0DDF-404F-92EE-AACAB0677752}" type="slidenum">
              <a:rPr lang="ja-JP" alt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23</a:t>
            </a:fld>
            <a:endParaRPr lang="ja-JP" alt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645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63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36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43800" cy="762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914400" y="3657600"/>
            <a:ext cx="7543800" cy="1905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897AB-B4FB-A248-B59C-99FA81DBF4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806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36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35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34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6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74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02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82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D489-DB0D-7249-AA75-3FA37013F80B}" type="datetimeFigureOut">
              <a:rPr kumimoji="1" lang="ja-JP" altLang="en-US" smtClean="0"/>
              <a:t>2022/5/2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F8D77-C3FE-2542-BC49-0352EF566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61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1629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jpeg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Relationship Id="rId9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998973"/>
            <a:ext cx="7772400" cy="2035629"/>
          </a:xfrm>
        </p:spPr>
        <p:txBody>
          <a:bodyPr>
            <a:normAutofit/>
          </a:bodyPr>
          <a:lstStyle/>
          <a:p>
            <a:r>
              <a:rPr lang="en-US" altLang="ja-JP" sz="4000" b="1" i="1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The</a:t>
            </a:r>
            <a:r>
              <a:rPr lang="ja-JP" altLang="en-US" sz="4000" b="1" i="1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 </a:t>
            </a:r>
            <a:r>
              <a:rPr lang="en-US" altLang="ja-JP" sz="4000" b="1" i="1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International Linear Collider</a:t>
            </a:r>
            <a:br>
              <a:rPr lang="en-US" altLang="ja-JP" sz="4000" b="1" i="1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</a:br>
            <a:r>
              <a:rPr lang="en-US" altLang="ja-JP" sz="3200" b="1" i="1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- a Higgs Factory -</a:t>
            </a:r>
            <a:endParaRPr kumimoji="1" lang="ja-JP" altLang="en-US" sz="3200" b="1" i="1" dirty="0">
              <a:solidFill>
                <a:schemeClr val="accent2">
                  <a:lumMod val="50000"/>
                </a:schemeClr>
              </a:solidFill>
              <a:latin typeface="Times" pitchFamily="2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5362731"/>
            <a:ext cx="6400800" cy="907440"/>
          </a:xfrm>
        </p:spPr>
        <p:txBody>
          <a:bodyPr>
            <a:norm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  <a:latin typeface="Helvetica"/>
                <a:cs typeface="Helvetica"/>
              </a:rPr>
              <a:t>Hitoshi Yamamoto, </a:t>
            </a:r>
            <a:r>
              <a:rPr lang="en-US" altLang="ja-JP" sz="1600" dirty="0">
                <a:solidFill>
                  <a:srgbClr val="002060"/>
                </a:solidFill>
                <a:latin typeface="Helvetica"/>
                <a:cs typeface="Helvetica"/>
              </a:rPr>
              <a:t>IFIC / Tohoku University</a:t>
            </a:r>
          </a:p>
          <a:p>
            <a:r>
              <a:rPr lang="en-US" altLang="ja-JP" sz="1600" dirty="0">
                <a:solidFill>
                  <a:srgbClr val="002060"/>
                </a:solidFill>
                <a:latin typeface="Helvetica"/>
                <a:cs typeface="Helvetica"/>
              </a:rPr>
              <a:t>IFIC, May 2, 2022</a:t>
            </a:r>
            <a:endParaRPr kumimoji="1" lang="ja-JP" altLang="en-US" sz="16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657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1003300" y="800100"/>
            <a:ext cx="7233415" cy="3284706"/>
            <a:chOff x="1028700" y="1054100"/>
            <a:chExt cx="7233415" cy="3284706"/>
          </a:xfrm>
        </p:grpSpPr>
        <p:pic>
          <p:nvPicPr>
            <p:cNvPr id="19" name="図 18" descr="ILC-SchemeTDR-e1345563241776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" y="1054100"/>
              <a:ext cx="7233415" cy="3284706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 rot="20544549">
              <a:off x="4687552" y="3569110"/>
              <a:ext cx="621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Arial"/>
                  <a:ea typeface="Arial"/>
                </a:rPr>
                <a:t>31 km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 rot="20580000">
              <a:off x="3520164" y="1737613"/>
              <a:ext cx="11763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Arial"/>
                  <a:ea typeface="Arial"/>
                </a:rPr>
                <a:t>Damping ring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20580000">
              <a:off x="1490921" y="2831421"/>
              <a:ext cx="928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Arial"/>
                  <a:ea typeface="Arial"/>
                </a:rPr>
                <a:t>Main </a:t>
              </a:r>
              <a:r>
                <a:rPr kumimoji="1" lang="en-US" altLang="ja-JP" sz="1200" b="1" dirty="0" err="1">
                  <a:latin typeface="Arial"/>
                  <a:ea typeface="Arial"/>
                </a:rPr>
                <a:t>linac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 rot="20580000">
              <a:off x="5718362" y="1579729"/>
              <a:ext cx="928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Arial"/>
                  <a:ea typeface="Arial"/>
                </a:rPr>
                <a:t>Main </a:t>
              </a:r>
              <a:r>
                <a:rPr kumimoji="1" lang="en-US" altLang="ja-JP" sz="1200" b="1" dirty="0" err="1">
                  <a:latin typeface="Arial"/>
                  <a:ea typeface="Arial"/>
                </a:rPr>
                <a:t>linac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 rot="20853768">
              <a:off x="1659870" y="3844611"/>
              <a:ext cx="783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>
                  <a:latin typeface="Arial"/>
                  <a:ea typeface="Arial"/>
                </a:rPr>
                <a:t>electron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 rot="20383533">
              <a:off x="6830985" y="2327465"/>
              <a:ext cx="1253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>
                  <a:latin typeface="Arial"/>
                  <a:ea typeface="Arial"/>
                </a:rPr>
                <a:t>Positron beam</a:t>
              </a:r>
              <a:endParaRPr kumimoji="1" lang="ja-JP" altLang="en-US" sz="1200" b="1" dirty="0">
                <a:latin typeface="Arial"/>
                <a:ea typeface="Arial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1937515" y="4318000"/>
            <a:ext cx="6299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800000"/>
                </a:solidFill>
              </a:rPr>
              <a:t>TDR ‘Baseline’:</a:t>
            </a:r>
          </a:p>
          <a:p>
            <a:pPr>
              <a:buFont typeface="Wingdings" charset="2"/>
              <a:buChar char="l"/>
            </a:pPr>
            <a:r>
              <a:rPr lang="en-US" altLang="ja-JP" sz="2000" dirty="0">
                <a:solidFill>
                  <a:srgbClr val="203864"/>
                </a:solidFill>
              </a:rPr>
              <a:t> </a:t>
            </a:r>
            <a:r>
              <a:rPr lang="en-US" altLang="ja-JP" sz="2000" dirty="0" err="1">
                <a:solidFill>
                  <a:srgbClr val="203864"/>
                </a:solidFill>
              </a:rPr>
              <a:t>Ecm</a:t>
            </a:r>
            <a:r>
              <a:rPr lang="en-US" altLang="ja-JP" sz="2000" dirty="0">
                <a:solidFill>
                  <a:srgbClr val="203864"/>
                </a:solidFill>
              </a:rPr>
              <a:t> = </a:t>
            </a:r>
            <a:r>
              <a:rPr lang="en-US" altLang="ja-JP" sz="2000" dirty="0">
                <a:solidFill>
                  <a:srgbClr val="FF0000"/>
                </a:solidFill>
              </a:rPr>
              <a:t>500 GeV</a:t>
            </a:r>
          </a:p>
          <a:p>
            <a:pPr>
              <a:buFont typeface="Wingdings" charset="2"/>
              <a:buChar char="l"/>
            </a:pPr>
            <a:r>
              <a:rPr lang="en-US" altLang="ja-JP" sz="2000" baseline="30000" dirty="0">
                <a:solidFill>
                  <a:srgbClr val="203864"/>
                </a:solidFill>
              </a:rPr>
              <a:t> </a:t>
            </a:r>
            <a:r>
              <a:rPr lang="en-US" altLang="ja-JP" sz="2000" dirty="0">
                <a:solidFill>
                  <a:srgbClr val="203864"/>
                </a:solidFill>
              </a:rPr>
              <a:t>Polarization (e+/e-) </a:t>
            </a:r>
            <a:r>
              <a:rPr lang="en-US" altLang="ja-JP" sz="2000" dirty="0">
                <a:solidFill>
                  <a:srgbClr val="548235"/>
                </a:solidFill>
              </a:rPr>
              <a:t>= </a:t>
            </a:r>
            <a:r>
              <a:rPr lang="en-US" altLang="ja-JP" sz="2000" dirty="0">
                <a:solidFill>
                  <a:srgbClr val="FF0000"/>
                </a:solidFill>
              </a:rPr>
              <a:t>±0.3/±0.8</a:t>
            </a:r>
            <a:endParaRPr lang="en-US" altLang="ja-JP" sz="2000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>
              <a:buFont typeface="Wingdings" charset="2"/>
              <a:buChar char="l"/>
            </a:pPr>
            <a:r>
              <a:rPr lang="en-US" altLang="ja-JP" sz="2000" dirty="0">
                <a:solidFill>
                  <a:srgbClr val="203864"/>
                </a:solidFill>
              </a:rPr>
              <a:t> 2x10</a:t>
            </a:r>
            <a:r>
              <a:rPr lang="en-US" altLang="ja-JP" sz="2000" baseline="30000" dirty="0">
                <a:solidFill>
                  <a:srgbClr val="203864"/>
                </a:solidFill>
              </a:rPr>
              <a:t>10 </a:t>
            </a:r>
            <a:r>
              <a:rPr lang="en-US" altLang="ja-JP" sz="2000" dirty="0">
                <a:solidFill>
                  <a:srgbClr val="203864"/>
                </a:solidFill>
              </a:rPr>
              <a:t>particles/bunch, </a:t>
            </a:r>
            <a:r>
              <a:rPr lang="en-US" altLang="ja-JP" sz="2000" dirty="0">
                <a:solidFill>
                  <a:srgbClr val="FF0000"/>
                </a:solidFill>
              </a:rPr>
              <a:t>1312 bunch/train, train: 5 Hz</a:t>
            </a:r>
          </a:p>
          <a:p>
            <a:pPr>
              <a:buFont typeface="Wingdings" charset="2"/>
              <a:buChar char="l"/>
            </a:pPr>
            <a:r>
              <a:rPr lang="en-US" altLang="ja-JP" sz="2000" dirty="0">
                <a:solidFill>
                  <a:srgbClr val="203864"/>
                </a:solidFill>
              </a:rPr>
              <a:t>Wall plug power = </a:t>
            </a:r>
            <a:r>
              <a:rPr lang="en-US" altLang="ja-JP" sz="2000" dirty="0">
                <a:solidFill>
                  <a:srgbClr val="FF0000"/>
                </a:solidFill>
              </a:rPr>
              <a:t>163 MW</a:t>
            </a:r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03250" y="0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ILC</a:t>
            </a:r>
            <a:endParaRPr lang="ja-JP" altLang="en-US" sz="4000" dirty="0">
              <a:solidFill>
                <a:srgbClr val="6600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7710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1900" y="177800"/>
            <a:ext cx="6667500" cy="762000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Higgs Factory</a:t>
            </a:r>
            <a:endParaRPr lang="ja-JP" altLang="en-US" sz="20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024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コンテンツ プレースホルダ 2"/>
          <p:cNvSpPr>
            <a:spLocks noGrp="1"/>
          </p:cNvSpPr>
          <p:nvPr>
            <p:ph idx="1"/>
          </p:nvPr>
        </p:nvSpPr>
        <p:spPr>
          <a:xfrm>
            <a:off x="799279" y="890792"/>
            <a:ext cx="7185915" cy="786191"/>
          </a:xfrm>
        </p:spPr>
        <p:txBody>
          <a:bodyPr>
            <a:noAutofit/>
          </a:bodyPr>
          <a:lstStyle/>
          <a:p>
            <a:pPr marL="355600" indent="-355600"/>
            <a:r>
              <a:rPr lang="en-US" altLang="ja-JP" sz="2400" dirty="0">
                <a:solidFill>
                  <a:srgbClr val="000090"/>
                </a:solidFill>
                <a:latin typeface="Helvetica"/>
                <a:cs typeface="Helvetica"/>
              </a:rPr>
              <a:t>250 GeV: the optimal energy to produce Higgs in a controlled environment</a:t>
            </a:r>
            <a:endParaRPr lang="en-US" altLang="ja-JP" sz="24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altLang="ja-JP" sz="2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90550" y="1985802"/>
            <a:ext cx="3860870" cy="2737336"/>
            <a:chOff x="1403350" y="2324100"/>
            <a:chExt cx="3860870" cy="2737336"/>
          </a:xfrm>
        </p:grpSpPr>
        <p:pic>
          <p:nvPicPr>
            <p:cNvPr id="7" name="図 6" descr="eeZH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981" y="2785097"/>
              <a:ext cx="3521881" cy="2276339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1403350" y="2324100"/>
              <a:ext cx="3860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err="1">
                  <a:solidFill>
                    <a:schemeClr val="accent3">
                      <a:lumMod val="50000"/>
                    </a:schemeClr>
                  </a:solidFill>
                </a:rPr>
                <a:t>Higgsstrahlung</a:t>
              </a:r>
              <a:r>
                <a:rPr kumimoji="1" lang="en-US" altLang="ja-JP" sz="2000" dirty="0">
                  <a:solidFill>
                    <a:schemeClr val="accent3">
                      <a:lumMod val="50000"/>
                    </a:schemeClr>
                  </a:solidFill>
                </a:rPr>
                <a:t>: gold-plated mode</a:t>
              </a:r>
              <a:endParaRPr kumimoji="1" lang="ja-JP" alt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" name="円/楕円 2"/>
            <p:cNvSpPr/>
            <p:nvPr/>
          </p:nvSpPr>
          <p:spPr>
            <a:xfrm>
              <a:off x="3541183" y="3871383"/>
              <a:ext cx="101600" cy="10160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800000"/>
                </a:solidFill>
              </a:endParaRPr>
            </a:p>
          </p:txBody>
        </p:sp>
      </p:grpSp>
      <p:pic>
        <p:nvPicPr>
          <p:cNvPr id="4" name="図 3" descr="Xse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3" y="1714499"/>
            <a:ext cx="3234266" cy="290667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>
            <a:off x="6045200" y="2027560"/>
            <a:ext cx="0" cy="4318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952500" y="5092700"/>
            <a:ext cx="7032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ja-JP" altLang="ja-JP" sz="2400" dirty="0">
                <a:solidFill>
                  <a:srgbClr val="800000"/>
                </a:solidFill>
              </a:rPr>
              <a:t>P</a:t>
            </a:r>
            <a:r>
              <a:rPr lang="en-US" altLang="ja-JP" sz="2400" dirty="0" err="1">
                <a:solidFill>
                  <a:srgbClr val="800000"/>
                </a:solidFill>
              </a:rPr>
              <a:t>recise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measurement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of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HZZ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coupling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by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production</a:t>
            </a:r>
            <a:endParaRPr kumimoji="1" lang="en-US" altLang="ja-JP" sz="2400" dirty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l"/>
            </a:pPr>
            <a:r>
              <a:rPr kumimoji="1" lang="en-US" altLang="ja-JP" sz="2400" dirty="0">
                <a:solidFill>
                  <a:srgbClr val="800000"/>
                </a:solidFill>
              </a:rPr>
              <a:t>Recoil mass </a:t>
            </a:r>
            <a:r>
              <a:rPr lang="en-US" altLang="ja-JP" sz="2400" dirty="0">
                <a:solidFill>
                  <a:srgbClr val="800000"/>
                </a:solidFill>
              </a:rPr>
              <a:t>of Z  ≡  Higgs </a:t>
            </a:r>
            <a:r>
              <a:rPr kumimoji="1" lang="en-US" altLang="ja-JP" sz="2400" dirty="0">
                <a:solidFill>
                  <a:srgbClr val="800000"/>
                </a:solidFill>
              </a:rPr>
              <a:t>reconstruction </a:t>
            </a:r>
          </a:p>
          <a:p>
            <a:pPr marL="800100" lvl="1" indent="-342900">
              <a:buFont typeface="Wingdings" charset="2"/>
              <a:buChar char="Ø"/>
            </a:pPr>
            <a:r>
              <a:rPr kumimoji="1" lang="en-US" altLang="ja-JP" sz="2000" dirty="0"/>
              <a:t>No explicit reconstruction of Higgs (Higgs tagging)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altLang="ja-JP" sz="2000" dirty="0"/>
              <a:t>Powerful for i</a:t>
            </a:r>
            <a:r>
              <a:rPr kumimoji="1" lang="en-US" altLang="ja-JP" sz="2000" dirty="0"/>
              <a:t>nvisible Higgs decays</a:t>
            </a:r>
          </a:p>
        </p:txBody>
      </p:sp>
    </p:spTree>
    <p:extLst>
      <p:ext uri="{BB962C8B-B14F-4D97-AF65-F5344CB8AC3E}">
        <p14:creationId xmlns:p14="http://schemas.microsoft.com/office/powerpoint/2010/main" val="19185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6224" y="178551"/>
            <a:ext cx="6121896" cy="762000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>
                <a:solidFill>
                  <a:srgbClr val="800000"/>
                </a:solidFill>
              </a:rPr>
              <a:t>Proposal</a:t>
            </a:r>
            <a:r>
              <a:rPr kumimoji="1" lang="ja-JP" altLang="en-US" sz="3600" dirty="0">
                <a:solidFill>
                  <a:srgbClr val="800000"/>
                </a:solidFill>
              </a:rPr>
              <a:t> </a:t>
            </a:r>
            <a:r>
              <a:rPr kumimoji="1" lang="en-US" altLang="ja-JP" sz="3600" dirty="0">
                <a:solidFill>
                  <a:srgbClr val="800000"/>
                </a:solidFill>
              </a:rPr>
              <a:t>for</a:t>
            </a:r>
            <a:r>
              <a:rPr kumimoji="1" lang="ja-JP" altLang="en-US" sz="3600" dirty="0">
                <a:solidFill>
                  <a:srgbClr val="800000"/>
                </a:solidFill>
              </a:rPr>
              <a:t> </a:t>
            </a:r>
            <a:r>
              <a:rPr kumimoji="1" lang="en-US" altLang="ja-JP" sz="3600" dirty="0">
                <a:solidFill>
                  <a:srgbClr val="800000"/>
                </a:solidFill>
              </a:rPr>
              <a:t>ILC250</a:t>
            </a:r>
            <a:r>
              <a:rPr kumimoji="1" lang="ja-JP" altLang="en-US" sz="3600" dirty="0">
                <a:solidFill>
                  <a:srgbClr val="800000"/>
                </a:solidFill>
              </a:rPr>
              <a:t> </a:t>
            </a:r>
            <a:r>
              <a:rPr kumimoji="1" lang="en-US" altLang="ja-JP" sz="3600" dirty="0">
                <a:solidFill>
                  <a:srgbClr val="800000"/>
                </a:solidFill>
              </a:rPr>
              <a:t>Higgs</a:t>
            </a:r>
            <a:r>
              <a:rPr kumimoji="1" lang="ja-JP" altLang="en-US" sz="3600" dirty="0">
                <a:solidFill>
                  <a:srgbClr val="800000"/>
                </a:solidFill>
              </a:rPr>
              <a:t> </a:t>
            </a:r>
            <a:r>
              <a:rPr kumimoji="1" lang="en-US" altLang="ja-JP" sz="3600" dirty="0">
                <a:solidFill>
                  <a:srgbClr val="800000"/>
                </a:solidFill>
              </a:rPr>
              <a:t>Factory</a:t>
            </a:r>
            <a:endParaRPr kumimoji="1" lang="ja-JP" altLang="en-US" sz="36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0244" y="656193"/>
            <a:ext cx="8229600" cy="58425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solidFill>
                <a:srgbClr val="000090"/>
              </a:solidFill>
              <a:latin typeface="Helvetica"/>
              <a:ea typeface="ＭＳ ゴシック"/>
              <a:cs typeface="Helvetica"/>
            </a:endParaRPr>
          </a:p>
          <a:p>
            <a:pPr marL="0" indent="0">
              <a:buNone/>
            </a:pPr>
            <a:r>
              <a:rPr lang="en-US" altLang="ja-JP" sz="2000" dirty="0">
                <a:solidFill>
                  <a:srgbClr val="000090"/>
                </a:solidFill>
                <a:latin typeface="Helvetica"/>
                <a:ea typeface="ＭＳ ゴシック"/>
                <a:cs typeface="Helvetica"/>
              </a:rPr>
              <a:t>At LCWS 2016 Morioka, it was proposed that the first stage at 250 GeV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0090"/>
                </a:solidFill>
                <a:latin typeface="Helvetica"/>
                <a:ea typeface="ＭＳ ゴシック"/>
                <a:cs typeface="Helvetica"/>
              </a:rPr>
              <a:t>will be a Higgs Factory.</a:t>
            </a:r>
          </a:p>
          <a:p>
            <a:pPr marL="0" indent="0">
              <a:buNone/>
            </a:pPr>
            <a:endParaRPr lang="en-US" altLang="ja-JP" sz="2000" dirty="0">
              <a:solidFill>
                <a:srgbClr val="000090"/>
              </a:solidFill>
              <a:latin typeface="Helvetica"/>
              <a:ea typeface="ＭＳ ゴシック"/>
              <a:cs typeface="Helvetica"/>
            </a:endParaRPr>
          </a:p>
          <a:p>
            <a:pPr marL="0" indent="0">
              <a:buNone/>
            </a:pP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ゴシック"/>
                <a:cs typeface="Helvetica"/>
              </a:rPr>
              <a:t>Subsequently approved by the </a:t>
            </a:r>
            <a:r>
              <a:rPr lang="en-US" altLang="ja-JP" sz="2000" dirty="0">
                <a:solidFill>
                  <a:schemeClr val="accent2">
                    <a:lumMod val="75000"/>
                  </a:schemeClr>
                </a:solidFill>
                <a:latin typeface="Helvetica"/>
                <a:ea typeface="ＭＳ ゴシック"/>
                <a:cs typeface="Helvetica"/>
              </a:rPr>
              <a:t>Linear Collider Board (LCB) </a:t>
            </a: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ゴシック"/>
                <a:cs typeface="Helvetica"/>
              </a:rPr>
              <a:t>and the </a:t>
            </a:r>
            <a:r>
              <a:rPr lang="en-US" altLang="ja-JP" sz="2000" dirty="0">
                <a:solidFill>
                  <a:schemeClr val="accent2">
                    <a:lumMod val="75000"/>
                  </a:schemeClr>
                </a:solidFill>
                <a:latin typeface="Helvetica"/>
                <a:ea typeface="ＭＳ ゴシック"/>
                <a:cs typeface="Helvetica"/>
              </a:rPr>
              <a:t>International Committee for Future Accelerators (ICFA)</a:t>
            </a: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ゴシック"/>
                <a:cs typeface="Helvetica"/>
              </a:rPr>
              <a:t>.</a:t>
            </a:r>
          </a:p>
        </p:txBody>
      </p:sp>
      <p:pic>
        <p:nvPicPr>
          <p:cNvPr id="6" name="図 5" descr="LCWS2016group-ph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66" y="4059114"/>
            <a:ext cx="4705962" cy="2676786"/>
          </a:xfrm>
          <a:prstGeom prst="rect">
            <a:avLst/>
          </a:prstGeom>
        </p:spPr>
      </p:pic>
      <p:pic>
        <p:nvPicPr>
          <p:cNvPr id="5" name="図 4" descr="Panel-dis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" y="3134917"/>
            <a:ext cx="4404892" cy="2417110"/>
          </a:xfrm>
          <a:prstGeom prst="rect">
            <a:avLst/>
          </a:prstGeom>
        </p:spPr>
      </p:pic>
      <p:sp>
        <p:nvSpPr>
          <p:cNvPr id="7" name="スライド番号プレースホルダー 5"/>
          <p:cNvSpPr txBox="1">
            <a:spLocks/>
          </p:cNvSpPr>
          <p:nvPr/>
        </p:nvSpPr>
        <p:spPr>
          <a:xfrm>
            <a:off x="65532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428877" y="461558"/>
            <a:ext cx="44708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ILC</a:t>
            </a:r>
            <a:r>
              <a:rPr kumimoji="1" lang="ja-JP" altLang="en-US" sz="3200" b="1" dirty="0">
                <a:solidFill>
                  <a:srgbClr val="215968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Running</a:t>
            </a:r>
            <a:r>
              <a:rPr kumimoji="1" lang="ja-JP" altLang="en-US" sz="3200" b="1" dirty="0">
                <a:solidFill>
                  <a:srgbClr val="215968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Scenario</a:t>
            </a:r>
            <a:endParaRPr kumimoji="1" lang="ja-JP" altLang="en-US" sz="3200" b="1" dirty="0">
              <a:solidFill>
                <a:srgbClr val="215968"/>
              </a:solidFill>
              <a:latin typeface="Helvetica"/>
              <a:cs typeface="Helvetica"/>
            </a:endParaRPr>
          </a:p>
        </p:txBody>
      </p:sp>
      <p:pic>
        <p:nvPicPr>
          <p:cNvPr id="3" name="図 2" descr="X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57" y="2162871"/>
            <a:ext cx="4013502" cy="3062712"/>
          </a:xfrm>
          <a:prstGeom prst="rect">
            <a:avLst/>
          </a:prstGeom>
        </p:spPr>
      </p:pic>
      <p:pic>
        <p:nvPicPr>
          <p:cNvPr id="4" name="図 3" descr="H2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5" y="2162871"/>
            <a:ext cx="3907255" cy="3062712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4362967" y="3508379"/>
            <a:ext cx="452642" cy="28922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800000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557440" y="3181434"/>
            <a:ext cx="2313605" cy="2912870"/>
            <a:chOff x="5557440" y="3181434"/>
            <a:chExt cx="2313605" cy="2912870"/>
          </a:xfrm>
        </p:grpSpPr>
        <p:sp>
          <p:nvSpPr>
            <p:cNvPr id="9" name="正方形/長方形 8"/>
            <p:cNvSpPr/>
            <p:nvPr/>
          </p:nvSpPr>
          <p:spPr>
            <a:xfrm>
              <a:off x="5557440" y="3181434"/>
              <a:ext cx="1810568" cy="194909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022975" y="5263307"/>
              <a:ext cx="184807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ILC 250</a:t>
              </a:r>
            </a:p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Higgs Factory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60925" y="1516540"/>
            <a:ext cx="2994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Up to Dec. 2016 LCWS2018</a:t>
            </a:r>
          </a:p>
          <a:p>
            <a:r>
              <a:rPr kumimoji="1" lang="en-US" altLang="ja-JP" dirty="0"/>
              <a:t>500 GeV start (‘H20’ scenario)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38757" y="1774677"/>
            <a:ext cx="164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After Dec. 2016</a:t>
            </a:r>
          </a:p>
        </p:txBody>
      </p:sp>
    </p:spTree>
    <p:extLst>
      <p:ext uri="{BB962C8B-B14F-4D97-AF65-F5344CB8AC3E}">
        <p14:creationId xmlns:p14="http://schemas.microsoft.com/office/powerpoint/2010/main" val="9752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2490" y="344974"/>
            <a:ext cx="8229600" cy="870956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800000"/>
                </a:solidFill>
              </a:rPr>
              <a:t>ILC 250</a:t>
            </a:r>
            <a:r>
              <a:rPr kumimoji="1" lang="ja-JP" altLang="en-US" sz="4000" dirty="0">
                <a:solidFill>
                  <a:srgbClr val="800000"/>
                </a:solidFill>
              </a:rPr>
              <a:t> </a:t>
            </a:r>
            <a:r>
              <a:rPr kumimoji="1" lang="en-US" altLang="ja-JP" sz="4000" dirty="0">
                <a:solidFill>
                  <a:srgbClr val="800000"/>
                </a:solidFill>
              </a:rPr>
              <a:t>Luminosity: smaller </a:t>
            </a:r>
            <a:r>
              <a:rPr kumimoji="1" lang="en-US" altLang="ja-JP" sz="4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4000" baseline="-25000" dirty="0" err="1">
                <a:solidFill>
                  <a:srgbClr val="800000"/>
                </a:solidFill>
              </a:rPr>
              <a:t>x</a:t>
            </a:r>
            <a:endParaRPr kumimoji="1" lang="ja-JP" altLang="en-US" sz="4000" baseline="-250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1910" y="1633975"/>
            <a:ext cx="8229600" cy="4879051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The TDR value was a result of simple scaling from the 500 GeV parameters assuming the same horizontal IP beam size.</a:t>
            </a:r>
          </a:p>
          <a:p>
            <a:pPr lvl="1"/>
            <a:r>
              <a:rPr lang="en-US" altLang="ja-JP" sz="2000" dirty="0"/>
              <a:t>The horizontal beam size at 500 GeV was limited by the pair background.</a:t>
            </a:r>
          </a:p>
          <a:p>
            <a:pPr lvl="1"/>
            <a:r>
              <a:rPr lang="en-US" altLang="ja-JP" sz="2000" dirty="0"/>
              <a:t>The pair background is less at lower collision energies thereby allowing a smaller horizontal beam size at 250 GeV</a:t>
            </a:r>
          </a:p>
          <a:p>
            <a:pPr lvl="1"/>
            <a:endParaRPr lang="en-US" altLang="ja-JP" sz="2400" dirty="0">
              <a:solidFill>
                <a:srgbClr val="000090"/>
              </a:solidFill>
            </a:endParaRPr>
          </a:p>
          <a:p>
            <a:r>
              <a:rPr lang="en-US" altLang="ja-JP" sz="2400" dirty="0">
                <a:solidFill>
                  <a:srgbClr val="000090"/>
                </a:solidFill>
              </a:rPr>
              <a:t>Smaller horizontal beam size (by         ) </a:t>
            </a:r>
            <a:r>
              <a:rPr lang="en-US" altLang="ja-JP" sz="2400" dirty="0" err="1">
                <a:solidFill>
                  <a:srgbClr val="000090"/>
                </a:solidFill>
              </a:rPr>
              <a:t>wrt</a:t>
            </a:r>
            <a:r>
              <a:rPr lang="en-US" altLang="ja-JP" sz="2400" dirty="0">
                <a:solidFill>
                  <a:srgbClr val="000090"/>
                </a:solidFill>
              </a:rPr>
              <a:t> TDR due to smaller horizontal emittance (by ½) - geometrical luminosity up by        + pinching effect → x 1.65 </a:t>
            </a:r>
            <a:r>
              <a:rPr lang="en-US" altLang="ja-JP" sz="2400" dirty="0" err="1">
                <a:solidFill>
                  <a:srgbClr val="000090"/>
                </a:solidFill>
              </a:rPr>
              <a:t>lum</a:t>
            </a:r>
            <a:r>
              <a:rPr lang="en-US" altLang="ja-JP" sz="2400" dirty="0">
                <a:solidFill>
                  <a:srgbClr val="000090"/>
                </a:solidFill>
              </a:rPr>
              <a:t>. increase.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/>
              <a:t>　</a:t>
            </a:r>
            <a:r>
              <a:rPr lang="ja-JP" altLang="en-US" sz="2400">
                <a:solidFill>
                  <a:srgbClr val="C00000"/>
                </a:solidFill>
              </a:rPr>
              <a:t>　→</a:t>
            </a:r>
            <a:r>
              <a:rPr lang="en-US" altLang="ja-JP" sz="2400" dirty="0">
                <a:solidFill>
                  <a:srgbClr val="C00000"/>
                </a:solidFill>
              </a:rPr>
              <a:t> New baseline for 250 GeV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551359"/>
              </p:ext>
            </p:extLst>
          </p:nvPr>
        </p:nvGraphicFramePr>
        <p:xfrm>
          <a:off x="4990761" y="4260197"/>
          <a:ext cx="6159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数式" r:id="rId3" imgW="393700" imgH="241300" progId="Equation.3">
                  <p:embed/>
                </p:oleObj>
              </mc:Choice>
              <mc:Fallback>
                <p:oleObj name="数式" r:id="rId3" imgW="393700" imgH="241300" progId="Equation.3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0761" y="4260197"/>
                        <a:ext cx="61595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420635"/>
              </p:ext>
            </p:extLst>
          </p:nvPr>
        </p:nvGraphicFramePr>
        <p:xfrm>
          <a:off x="8217006" y="4678216"/>
          <a:ext cx="354892" cy="35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数式" r:id="rId5" imgW="241300" imgH="241300" progId="Equation.3">
                  <p:embed/>
                </p:oleObj>
              </mc:Choice>
              <mc:Fallback>
                <p:oleObj name="数式" r:id="rId5" imgW="241300" imgH="241300" progId="Equation.3">
                  <p:embed/>
                  <p:pic>
                    <p:nvPicPr>
                      <p:cNvPr id="6" name="オブジェクト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17006" y="4678216"/>
                        <a:ext cx="354892" cy="35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81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2490" y="274638"/>
            <a:ext cx="8229600" cy="870956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800000"/>
                </a:solidFill>
              </a:rPr>
              <a:t>Luminosity </a:t>
            </a:r>
            <a:r>
              <a:rPr lang="en-US" altLang="ja-JP" sz="4000" dirty="0">
                <a:solidFill>
                  <a:srgbClr val="800000"/>
                </a:solidFill>
              </a:rPr>
              <a:t>Upgrade by N</a:t>
            </a:r>
            <a:r>
              <a:rPr lang="en-US" altLang="ja-JP" sz="4000" baseline="-25000" dirty="0">
                <a:solidFill>
                  <a:srgbClr val="800000"/>
                </a:solidFill>
              </a:rPr>
              <a:t>bunch</a:t>
            </a:r>
            <a:r>
              <a:rPr lang="en-US" altLang="ja-JP" sz="4000" dirty="0">
                <a:solidFill>
                  <a:srgbClr val="800000"/>
                </a:solidFill>
              </a:rPr>
              <a:t>x2</a:t>
            </a:r>
            <a:endParaRPr kumimoji="1" lang="ja-JP" altLang="en-US" sz="4000" baseline="-250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53512"/>
            <a:ext cx="8229600" cy="5075718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250 </a:t>
            </a:r>
            <a:r>
              <a:rPr lang="en-US" altLang="ja-JP" sz="2400" dirty="0" err="1">
                <a:solidFill>
                  <a:srgbClr val="000090"/>
                </a:solidFill>
              </a:rPr>
              <a:t>GeV</a:t>
            </a:r>
            <a:r>
              <a:rPr lang="en-US" altLang="ja-JP" sz="2400" dirty="0">
                <a:solidFill>
                  <a:srgbClr val="000090"/>
                </a:solidFill>
              </a:rPr>
              <a:t> and 500 </a:t>
            </a:r>
            <a:r>
              <a:rPr lang="en-US" altLang="ja-JP" sz="2400" dirty="0" err="1">
                <a:solidFill>
                  <a:srgbClr val="000090"/>
                </a:solidFill>
              </a:rPr>
              <a:t>GeV</a:t>
            </a:r>
            <a:r>
              <a:rPr lang="en-US" altLang="ja-JP" sz="2400" dirty="0">
                <a:solidFill>
                  <a:srgbClr val="000090"/>
                </a:solidFill>
              </a:rPr>
              <a:t>: luminosity can be doubled by doubling the number of bunches per pulse (</a:t>
            </a:r>
            <a:r>
              <a:rPr lang="en-US" altLang="ja-JP" sz="2400" dirty="0" err="1">
                <a:solidFill>
                  <a:srgbClr val="000090"/>
                </a:solidFill>
              </a:rPr>
              <a:t>N</a:t>
            </a:r>
            <a:r>
              <a:rPr lang="en-US" altLang="ja-JP" sz="2400" baseline="-25000" dirty="0" err="1">
                <a:solidFill>
                  <a:srgbClr val="000090"/>
                </a:solidFill>
              </a:rPr>
              <a:t>bunch</a:t>
            </a:r>
            <a:r>
              <a:rPr lang="en-US" altLang="ja-JP" sz="2400" dirty="0">
                <a:solidFill>
                  <a:srgbClr val="000090"/>
                </a:solidFill>
              </a:rPr>
              <a:t>)</a:t>
            </a:r>
            <a:endParaRPr lang="en-US" altLang="ja-JP" sz="2000" baseline="-25000" dirty="0"/>
          </a:p>
          <a:p>
            <a:pPr lvl="1"/>
            <a:r>
              <a:rPr lang="en-US" altLang="ja-JP" sz="2000" dirty="0"/>
              <a:t>Requires ~50% more klystrons and modulators</a:t>
            </a:r>
          </a:p>
          <a:p>
            <a:pPr lvl="1"/>
            <a:r>
              <a:rPr lang="en-US" altLang="ja-JP" sz="2000" dirty="0"/>
              <a:t>May or may not require the </a:t>
            </a:r>
            <a:r>
              <a:rPr lang="en-US" altLang="ja-JP" sz="2000" dirty="0">
                <a:solidFill>
                  <a:srgbClr val="FF0000"/>
                </a:solidFill>
              </a:rPr>
              <a:t>2</a:t>
            </a:r>
            <a:r>
              <a:rPr lang="en-US" altLang="ja-JP" sz="2000" baseline="30000" dirty="0">
                <a:solidFill>
                  <a:srgbClr val="FF0000"/>
                </a:solidFill>
              </a:rPr>
              <a:t>nd</a:t>
            </a:r>
            <a:r>
              <a:rPr lang="en-US" altLang="ja-JP" sz="2000" dirty="0">
                <a:solidFill>
                  <a:srgbClr val="FF0000"/>
                </a:solidFill>
              </a:rPr>
              <a:t> positron ring </a:t>
            </a:r>
            <a:r>
              <a:rPr lang="en-US" altLang="ja-JP" sz="2000" dirty="0"/>
              <a:t>in DR (electron cloud effect)</a:t>
            </a:r>
          </a:p>
          <a:p>
            <a:pPr marL="457200" lvl="1" indent="0">
              <a:buNone/>
            </a:pPr>
            <a:endParaRPr lang="en-US" altLang="ja-JP" sz="2000" dirty="0">
              <a:solidFill>
                <a:srgbClr val="000090"/>
              </a:solidFill>
            </a:endParaRPr>
          </a:p>
          <a:p>
            <a:r>
              <a:rPr lang="en-US" altLang="ja-JP" sz="2400" dirty="0">
                <a:solidFill>
                  <a:srgbClr val="000090"/>
                </a:solidFill>
              </a:rPr>
              <a:t>Construction cost increase is 6% for 500 GeV (TDR study)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No similar estimate for 250 </a:t>
            </a:r>
            <a:r>
              <a:rPr lang="en-US" altLang="ja-JP" sz="2000" dirty="0" err="1">
                <a:solidFill>
                  <a:srgbClr val="000000"/>
                </a:solidFill>
              </a:rPr>
              <a:t>GeV</a:t>
            </a:r>
            <a:r>
              <a:rPr lang="en-US" altLang="ja-JP" sz="2000" dirty="0">
                <a:solidFill>
                  <a:srgbClr val="000000"/>
                </a:solidFill>
              </a:rPr>
              <a:t>, but expected &lt; 10%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These estimates </a:t>
            </a:r>
            <a:r>
              <a:rPr lang="en-US" altLang="ja-JP" sz="2000" dirty="0">
                <a:solidFill>
                  <a:srgbClr val="FF0000"/>
                </a:solidFill>
              </a:rPr>
              <a:t>include the 2</a:t>
            </a:r>
            <a:r>
              <a:rPr lang="en-US" altLang="ja-JP" sz="2000" baseline="30000" dirty="0">
                <a:solidFill>
                  <a:srgbClr val="FF0000"/>
                </a:solidFill>
              </a:rPr>
              <a:t>nd</a:t>
            </a:r>
            <a:r>
              <a:rPr lang="en-US" altLang="ja-JP" sz="2000" dirty="0">
                <a:solidFill>
                  <a:srgbClr val="FF0000"/>
                </a:solidFill>
              </a:rPr>
              <a:t> positron ring</a:t>
            </a:r>
          </a:p>
          <a:p>
            <a:r>
              <a:rPr lang="en-US" altLang="ja-JP" sz="2400" dirty="0">
                <a:solidFill>
                  <a:srgbClr val="000090"/>
                </a:solidFill>
              </a:rPr>
              <a:t>AC power for  Nbunchx2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@500 GeV: 163 MW → 204 MW (TDR)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@250 GeV: expected to be less than 25 % increase</a:t>
            </a:r>
            <a:endParaRPr lang="en-US" altLang="ja-JP" sz="1600" dirty="0">
              <a:solidFill>
                <a:srgbClr val="000000"/>
              </a:solidFill>
            </a:endParaRPr>
          </a:p>
          <a:p>
            <a:endParaRPr lang="en-US" altLang="ja-JP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6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006" y="525847"/>
            <a:ext cx="8229600" cy="870956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800000"/>
                </a:solidFill>
              </a:rPr>
              <a:t>Luminosity </a:t>
            </a:r>
            <a:r>
              <a:rPr lang="en-US" altLang="ja-JP" sz="4000" dirty="0">
                <a:solidFill>
                  <a:srgbClr val="800000"/>
                </a:solidFill>
              </a:rPr>
              <a:t>Upgrade by 5Hz→10Hz</a:t>
            </a:r>
            <a:endParaRPr kumimoji="1" lang="ja-JP" altLang="en-US" sz="4000" baseline="-250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0657" y="1864973"/>
            <a:ext cx="6947783" cy="2967279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250 </a:t>
            </a:r>
            <a:r>
              <a:rPr lang="en-US" altLang="ja-JP" sz="2400" dirty="0" err="1">
                <a:solidFill>
                  <a:srgbClr val="000090"/>
                </a:solidFill>
              </a:rPr>
              <a:t>GeV</a:t>
            </a:r>
            <a:r>
              <a:rPr lang="en-US" altLang="ja-JP" sz="2400" dirty="0">
                <a:solidFill>
                  <a:srgbClr val="000090"/>
                </a:solidFill>
              </a:rPr>
              <a:t>: luminosity can be doubled by doubling the collision rep. rate (pulse rate) 5Hz→10Hz</a:t>
            </a:r>
          </a:p>
          <a:p>
            <a:pPr marL="0" indent="0">
              <a:buNone/>
            </a:pPr>
            <a:endParaRPr lang="en-US" altLang="ja-JP" sz="2400" dirty="0">
              <a:solidFill>
                <a:srgbClr val="000090"/>
              </a:solidFill>
            </a:endParaRPr>
          </a:p>
          <a:p>
            <a:r>
              <a:rPr lang="en-US" altLang="ja-JP" sz="2400" dirty="0">
                <a:solidFill>
                  <a:srgbClr val="000090"/>
                </a:solidFill>
              </a:rPr>
              <a:t>Requires cryogenic system equivalent to ILC 500</a:t>
            </a:r>
            <a:endParaRPr lang="en-US" altLang="ja-JP" sz="2000" dirty="0">
              <a:solidFill>
                <a:srgbClr val="000090"/>
              </a:solidFill>
            </a:endParaRP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Cost ~ ILC 500 (with the same </a:t>
            </a:r>
            <a:r>
              <a:rPr lang="en-US" altLang="ja-JP" sz="2000" dirty="0" err="1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 err="1">
                <a:solidFill>
                  <a:srgbClr val="000000"/>
                </a:solidFill>
              </a:rPr>
              <a:t>bunch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</a:rPr>
              <a:t>AC power ~ ILC 500 (with the same </a:t>
            </a:r>
            <a:r>
              <a:rPr lang="en-US" altLang="ja-JP" sz="2000" dirty="0" err="1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 err="1">
                <a:solidFill>
                  <a:srgbClr val="000000"/>
                </a:solidFill>
              </a:rPr>
              <a:t>bunch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altLang="ja-JP" sz="2000" dirty="0">
                <a:solidFill>
                  <a:srgbClr val="000000"/>
                </a:solidFill>
              </a:rPr>
              <a:t>     Namely, ~ 204 MW</a:t>
            </a:r>
          </a:p>
          <a:p>
            <a:pPr marL="0" indent="0">
              <a:buNone/>
            </a:pPr>
            <a:endParaRPr lang="en-US" altLang="ja-JP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55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585"/>
            <a:ext cx="9144000" cy="45346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06908" y="148128"/>
            <a:ext cx="5750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ILC 250 Machine Parameters</a:t>
            </a:r>
            <a:endParaRPr kumimoji="1" lang="ja-JP" altLang="en-US" sz="3200" b="1" dirty="0">
              <a:solidFill>
                <a:srgbClr val="215968"/>
              </a:solidFill>
              <a:latin typeface="Helvetica"/>
              <a:cs typeface="Helvetica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696135" y="829585"/>
            <a:ext cx="2766352" cy="4189455"/>
            <a:chOff x="3696135" y="829585"/>
            <a:chExt cx="2766352" cy="4189455"/>
          </a:xfrm>
        </p:grpSpPr>
        <p:sp>
          <p:nvSpPr>
            <p:cNvPr id="9" name="正方形/長方形 8"/>
            <p:cNvSpPr/>
            <p:nvPr/>
          </p:nvSpPr>
          <p:spPr>
            <a:xfrm>
              <a:off x="4109640" y="1305005"/>
              <a:ext cx="1810568" cy="371403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696135" y="829585"/>
              <a:ext cx="27663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ILC250</a:t>
              </a:r>
              <a:r>
                <a:rPr kumimoji="1" lang="ja-JP" altLang="en-US" sz="24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400" dirty="0">
                  <a:solidFill>
                    <a:srgbClr val="FF0000"/>
                  </a:solidFill>
                </a:rPr>
                <a:t>Higgs</a:t>
              </a:r>
              <a:r>
                <a:rPr kumimoji="1" lang="ja-JP" altLang="en-US" sz="24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400" dirty="0">
                  <a:solidFill>
                    <a:srgbClr val="FF0000"/>
                  </a:solidFill>
                </a:rPr>
                <a:t>Factory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4171950" y="1771650"/>
            <a:ext cx="1689100" cy="755650"/>
            <a:chOff x="4171950" y="1771650"/>
            <a:chExt cx="1689100" cy="755650"/>
          </a:xfrm>
        </p:grpSpPr>
        <p:sp>
          <p:nvSpPr>
            <p:cNvPr id="14" name="角丸四角形 13"/>
            <p:cNvSpPr/>
            <p:nvPr/>
          </p:nvSpPr>
          <p:spPr>
            <a:xfrm>
              <a:off x="4171950" y="2336800"/>
              <a:ext cx="1689100" cy="190500"/>
            </a:xfrm>
            <a:prstGeom prst="roundRect">
              <a:avLst/>
            </a:prstGeom>
            <a:noFill/>
            <a:ln w="317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4171950" y="1771650"/>
              <a:ext cx="1689100" cy="190500"/>
            </a:xfrm>
            <a:prstGeom prst="roundRect">
              <a:avLst/>
            </a:prstGeom>
            <a:noFill/>
            <a:ln w="317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41300" y="784919"/>
            <a:ext cx="3230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altLang="ja-JP" sz="1400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https://arxiv.org/abs/1903.01629</a:t>
            </a:r>
            <a:endParaRPr lang="en-US" altLang="ja-JP" sz="1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kumimoji="1" lang="en-US" altLang="ja-JP" sz="1400" dirty="0">
                <a:solidFill>
                  <a:srgbClr val="0000FF"/>
                </a:solidFill>
              </a:rPr>
              <a:t>‘Long document’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044029" y="1305005"/>
            <a:ext cx="829147" cy="3714035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90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EC35A04-67BF-E542-A661-01C722012B42}"/>
              </a:ext>
            </a:extLst>
          </p:cNvPr>
          <p:cNvGrpSpPr/>
          <p:nvPr/>
        </p:nvGrpSpPr>
        <p:grpSpPr>
          <a:xfrm>
            <a:off x="1368251" y="5486399"/>
            <a:ext cx="7695362" cy="202643"/>
            <a:chOff x="1368251" y="5486399"/>
            <a:chExt cx="7695362" cy="202643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86350B6B-DDCA-2448-B3FD-81A34D5A3AB2}"/>
                </a:ext>
              </a:extLst>
            </p:cNvPr>
            <p:cNvCxnSpPr/>
            <p:nvPr/>
          </p:nvCxnSpPr>
          <p:spPr>
            <a:xfrm>
              <a:off x="5084466" y="5486399"/>
              <a:ext cx="39791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F2D27A23-D889-DC43-A4A0-5FE19D99A04F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1" y="5689042"/>
              <a:ext cx="591680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9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4876800" cy="576262"/>
          </a:xfrm>
        </p:spPr>
        <p:txBody>
          <a:bodyPr>
            <a:noAutofit/>
          </a:bodyPr>
          <a:lstStyle/>
          <a:p>
            <a:r>
              <a:rPr lang="ja-JP" altLang="ja-JP" sz="3600" dirty="0">
                <a:solidFill>
                  <a:srgbClr val="800000"/>
                </a:solidFill>
              </a:rPr>
              <a:t>A</a:t>
            </a:r>
            <a:r>
              <a:rPr lang="en-US" altLang="ja-JP" sz="3600" dirty="0" err="1">
                <a:solidFill>
                  <a:srgbClr val="800000"/>
                </a:solidFill>
              </a:rPr>
              <a:t>ccelerating</a:t>
            </a:r>
            <a:r>
              <a:rPr lang="ja-JP" altLang="en-US" sz="3600" dirty="0">
                <a:solidFill>
                  <a:srgbClr val="800000"/>
                </a:solidFill>
              </a:rPr>
              <a:t> </a:t>
            </a:r>
            <a:r>
              <a:rPr lang="en-US" altLang="ja-JP" sz="3600" dirty="0">
                <a:solidFill>
                  <a:srgbClr val="800000"/>
                </a:solidFill>
              </a:rPr>
              <a:t>Beams</a:t>
            </a:r>
            <a:endParaRPr lang="ja-JP" altLang="en-US" sz="36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17500" y="1593185"/>
            <a:ext cx="5689600" cy="5125113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rgbClr val="000090"/>
                </a:solidFill>
              </a:rPr>
              <a:t>Cavity spec:</a:t>
            </a:r>
          </a:p>
          <a:p>
            <a:pPr lvl="1"/>
            <a:r>
              <a:rPr lang="en-US" altLang="en-US" sz="2400" dirty="0"/>
              <a:t>35 MV/m ±20% (‘vertical test’)</a:t>
            </a:r>
          </a:p>
          <a:p>
            <a:pPr marL="914400" lvl="2" indent="0">
              <a:buNone/>
            </a:pPr>
            <a:r>
              <a:rPr lang="en-US" altLang="en-US" sz="2000" dirty="0"/>
              <a:t>Corresponds to~ 31.5 MV/m operation</a:t>
            </a:r>
          </a:p>
          <a:p>
            <a:pPr lvl="1"/>
            <a:r>
              <a:rPr lang="en-US" altLang="ja-JP" sz="2400" dirty="0"/>
              <a:t>90% yield achieved</a:t>
            </a:r>
          </a:p>
          <a:p>
            <a:r>
              <a:rPr lang="en-US" altLang="ja-JP" sz="2800" dirty="0">
                <a:solidFill>
                  <a:srgbClr val="000090"/>
                </a:solidFill>
              </a:rPr>
              <a:t>Still improving</a:t>
            </a:r>
            <a:r>
              <a:rPr lang="ja-JP" altLang="en-US" sz="2800">
                <a:solidFill>
                  <a:srgbClr val="000090"/>
                </a:solidFill>
              </a:rPr>
              <a:t> </a:t>
            </a:r>
            <a:r>
              <a:rPr lang="en-US" altLang="ja-JP" sz="2400" dirty="0">
                <a:solidFill>
                  <a:srgbClr val="000090"/>
                </a:solidFill>
              </a:rPr>
              <a:t>(9 </a:t>
            </a:r>
            <a:r>
              <a:rPr lang="en-US" altLang="ja-JP" sz="2400" dirty="0" err="1">
                <a:solidFill>
                  <a:srgbClr val="000090"/>
                </a:solidFill>
              </a:rPr>
              <a:t>yrs</a:t>
            </a:r>
            <a:r>
              <a:rPr lang="en-US" altLang="ja-JP" sz="2400" dirty="0">
                <a:solidFill>
                  <a:srgbClr val="000090"/>
                </a:solidFill>
              </a:rPr>
              <a:t> from TDR)</a:t>
            </a:r>
            <a:endParaRPr lang="en-US" altLang="ja-JP" sz="2000" dirty="0"/>
          </a:p>
          <a:p>
            <a:pPr lvl="1"/>
            <a:r>
              <a:rPr lang="en-US" altLang="ja-JP" sz="2400" dirty="0"/>
              <a:t>e.g. N2 doping</a:t>
            </a:r>
          </a:p>
          <a:p>
            <a:pPr lvl="2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Higher gradient</a:t>
            </a:r>
          </a:p>
          <a:p>
            <a:pPr lvl="3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35 MV/m operation realistic</a:t>
            </a:r>
          </a:p>
          <a:p>
            <a:pPr marL="1371600" lvl="3" indent="0">
              <a:buNone/>
            </a:pP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    (TDR: 31.5 MV/m)</a:t>
            </a:r>
          </a:p>
          <a:p>
            <a:pPr marL="1371600" lvl="3" indent="0">
              <a:buNone/>
            </a:pP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→ Fewer cavities</a:t>
            </a:r>
          </a:p>
          <a:p>
            <a:pPr lvl="2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Higher Q</a:t>
            </a:r>
          </a:p>
          <a:p>
            <a:pPr lvl="3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Less cryogenic power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558930"/>
            <a:ext cx="3733800" cy="3159369"/>
          </a:xfrm>
          <a:prstGeom prst="rect">
            <a:avLst/>
          </a:prstGeom>
        </p:spPr>
      </p:pic>
      <p:pic>
        <p:nvPicPr>
          <p:cNvPr id="10" name="図 10" descr="MAX_Accelerating_Gradient_at_STF_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0153" y="1522210"/>
            <a:ext cx="3226647" cy="18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117600" y="774700"/>
            <a:ext cx="3675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4F6228"/>
                </a:solidFill>
              </a:rPr>
              <a:t>Superconducting RF cavities</a:t>
            </a:r>
            <a:endParaRPr kumimoji="1" lang="ja-JP" altLang="en-US" sz="2400" dirty="0">
              <a:solidFill>
                <a:srgbClr val="4F6228"/>
              </a:solidFill>
            </a:endParaRPr>
          </a:p>
        </p:txBody>
      </p:sp>
      <p:pic>
        <p:nvPicPr>
          <p:cNvPr id="11" name="図 10" descr="Cavit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53" y="774700"/>
            <a:ext cx="3149600" cy="613768"/>
          </a:xfrm>
          <a:prstGeom prst="rect">
            <a:avLst/>
          </a:prstGeom>
        </p:spPr>
      </p:pic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1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8" name="コンテンツ プレースホルダ 5"/>
          <p:cNvSpPr>
            <a:spLocks noGrp="1"/>
          </p:cNvSpPr>
          <p:nvPr>
            <p:ph idx="1"/>
          </p:nvPr>
        </p:nvSpPr>
        <p:spPr>
          <a:xfrm>
            <a:off x="1028700" y="1117600"/>
            <a:ext cx="7594600" cy="2565400"/>
          </a:xfrm>
        </p:spPr>
        <p:txBody>
          <a:bodyPr>
            <a:normAutofit fontScale="85000" lnSpcReduction="20000"/>
          </a:bodyPr>
          <a:lstStyle/>
          <a:p>
            <a:endParaRPr lang="en-US" altLang="ja-JP" sz="1600" dirty="0">
              <a:solidFill>
                <a:srgbClr val="C4BD97"/>
              </a:solidFill>
              <a:latin typeface="Times"/>
              <a:cs typeface="Times"/>
            </a:endParaRPr>
          </a:p>
          <a:p>
            <a:r>
              <a:rPr lang="en-US" altLang="ja-JP" sz="2595" dirty="0" err="1">
                <a:solidFill>
                  <a:srgbClr val="000090"/>
                </a:solidFill>
                <a:latin typeface="Times"/>
                <a:cs typeface="Times"/>
              </a:rPr>
              <a:t>Cryomodule</a:t>
            </a:r>
            <a:r>
              <a:rPr lang="en-US" altLang="ja-JP" sz="2595" dirty="0">
                <a:solidFill>
                  <a:srgbClr val="000090"/>
                </a:solidFill>
                <a:latin typeface="Times"/>
                <a:cs typeface="Times"/>
              </a:rPr>
              <a:t> assembly</a:t>
            </a:r>
          </a:p>
          <a:p>
            <a:pPr lvl="1"/>
            <a:r>
              <a:rPr lang="en-US" altLang="ja-JP" dirty="0">
                <a:solidFill>
                  <a:srgbClr val="800000"/>
                </a:solidFill>
                <a:latin typeface="Times"/>
                <a:cs typeface="Times"/>
              </a:rPr>
              <a:t>Combine cavities from all over the world</a:t>
            </a:r>
          </a:p>
          <a:p>
            <a:pPr lvl="2"/>
            <a:r>
              <a:rPr lang="en-US" altLang="ja-JP" dirty="0">
                <a:solidFill>
                  <a:srgbClr val="008000"/>
                </a:solidFill>
                <a:latin typeface="Times"/>
                <a:cs typeface="Times"/>
              </a:rPr>
              <a:t>Designs are not identical</a:t>
            </a:r>
          </a:p>
          <a:p>
            <a:pPr lvl="2"/>
            <a:r>
              <a:rPr lang="en-US" altLang="ja-JP" dirty="0">
                <a:solidFill>
                  <a:srgbClr val="008000"/>
                </a:solidFill>
                <a:latin typeface="Times"/>
                <a:cs typeface="Times"/>
              </a:rPr>
              <a:t>Can they be assembled to one accelerator without degrading performance?</a:t>
            </a:r>
          </a:p>
          <a:p>
            <a:pPr lvl="1"/>
            <a:r>
              <a:rPr lang="en-US" altLang="ja-JP" dirty="0">
                <a:solidFill>
                  <a:srgbClr val="800000"/>
                </a:solidFill>
                <a:latin typeface="Times"/>
                <a:cs typeface="Times"/>
              </a:rPr>
              <a:t>‘Plug-compatibility’ design</a:t>
            </a:r>
          </a:p>
          <a:p>
            <a:pPr lvl="2"/>
            <a:r>
              <a:rPr lang="en-US" altLang="ja-JP" dirty="0">
                <a:solidFill>
                  <a:srgbClr val="800000"/>
                </a:solidFill>
                <a:latin typeface="Times"/>
                <a:cs typeface="Times"/>
              </a:rPr>
              <a:t>KEK </a:t>
            </a:r>
            <a:r>
              <a:rPr lang="en-US" altLang="ja-JP" dirty="0">
                <a:solidFill>
                  <a:srgbClr val="000090"/>
                </a:solidFill>
                <a:latin typeface="Times"/>
                <a:cs typeface="Times"/>
              </a:rPr>
              <a:t>‘S1-global’ </a:t>
            </a:r>
            <a:r>
              <a:rPr lang="en-US" altLang="ja-JP" dirty="0">
                <a:solidFill>
                  <a:srgbClr val="800000"/>
                </a:solidFill>
                <a:latin typeface="Times"/>
                <a:cs typeface="Times"/>
              </a:rPr>
              <a:t>project successful</a:t>
            </a:r>
          </a:p>
        </p:txBody>
      </p:sp>
      <p:pic>
        <p:nvPicPr>
          <p:cNvPr id="10" name="図 9" descr="20100622Di-0152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4120669"/>
            <a:ext cx="4787900" cy="2235681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1861040" y="497870"/>
            <a:ext cx="53026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200" dirty="0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A</a:t>
            </a:r>
            <a:r>
              <a:rPr lang="en-US" altLang="ja-JP" sz="3200" dirty="0" err="1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ssembling</a:t>
            </a:r>
            <a:r>
              <a:rPr lang="ja-JP" altLang="en-US" sz="3200" dirty="0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sz="3200" dirty="0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</a:t>
            </a:r>
            <a:r>
              <a:rPr lang="ja-JP" altLang="en-US" sz="3200" dirty="0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sz="3200" dirty="0" err="1">
                <a:solidFill>
                  <a:srgbClr val="66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Cryomodule</a:t>
            </a:r>
            <a:endParaRPr kumimoji="1" lang="ja-JP" altLang="en-US" sz="3200" dirty="0">
              <a:solidFill>
                <a:srgbClr val="6600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386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021263-176C-FB45-84F5-1460B36D4E97}" type="slidenum">
              <a:rPr lang="en-US" altLang="ja-JP" smtClean="0">
                <a:latin typeface="Helvetica" pitchFamily="-1" charset="0"/>
                <a:ea typeface="Osaka" pitchFamily="-1" charset="-128"/>
                <a:cs typeface="Osaka" pitchFamily="-1" charset="-128"/>
              </a:rPr>
              <a:pPr/>
              <a:t>2</a:t>
            </a:fld>
            <a:endParaRPr lang="en-US" altLang="ja-JP">
              <a:latin typeface="Helvetica" pitchFamily="-1" charset="0"/>
              <a:ea typeface="Osaka" pitchFamily="-1" charset="-128"/>
              <a:cs typeface="Osaka" pitchFamily="-1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09040" y="250649"/>
            <a:ext cx="292118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0090"/>
                </a:solidFill>
              </a:rPr>
              <a:t>Discovery of Higgs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68866" y="295625"/>
            <a:ext cx="165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July 4, 2012</a:t>
            </a:r>
          </a:p>
        </p:txBody>
      </p:sp>
      <p:pic>
        <p:nvPicPr>
          <p:cNvPr id="9" name="図 8" descr="July4-Medi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20" y="1092955"/>
            <a:ext cx="3852590" cy="2570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866" y="3429000"/>
            <a:ext cx="4011945" cy="2793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C7E266-BD10-9E58-667B-0DE1D903BBB8}"/>
              </a:ext>
            </a:extLst>
          </p:cNvPr>
          <p:cNvSpPr txBox="1"/>
          <p:nvPr/>
        </p:nvSpPr>
        <p:spPr>
          <a:xfrm>
            <a:off x="4842752" y="931400"/>
            <a:ext cx="3248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The ‘God particle’ was found!</a:t>
            </a:r>
          </a:p>
        </p:txBody>
      </p:sp>
      <p:pic>
        <p:nvPicPr>
          <p:cNvPr id="10" name="図 7" descr="July4-Dr.Higgs.gif">
            <a:extLst>
              <a:ext uri="{FF2B5EF4-FFF2-40B4-BE49-F238E27FC236}">
                <a16:creationId xmlns:a16="http://schemas.microsoft.com/office/drawing/2014/main" id="{C5AFAB87-4393-D42A-93B4-DD7EA1ACA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16492"/>
            <a:ext cx="3210724" cy="2142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487A8-0ACF-DC7D-8038-D6AD9C0CF01E}"/>
              </a:ext>
            </a:extLst>
          </p:cNvPr>
          <p:cNvSpPr txBox="1"/>
          <p:nvPr/>
        </p:nvSpPr>
        <p:spPr>
          <a:xfrm>
            <a:off x="403936" y="4279679"/>
            <a:ext cx="41680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Higgs: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last to be found of the SM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charge, no spin</a:t>
            </a:r>
          </a:p>
          <a:p>
            <a:r>
              <a:rPr lang="en-US" dirty="0"/>
              <a:t>         → It can mimic the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 the Universe (and we feel nothing)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Source of mass for all the SM particles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02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72448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solidFill>
                  <a:srgbClr val="800000"/>
                </a:solidFill>
              </a:rPr>
              <a:t>Making Beams Smaller 1</a:t>
            </a:r>
            <a:endParaRPr lang="ja-JP" altLang="en-US" sz="40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800" y="1047086"/>
            <a:ext cx="8229600" cy="4774278"/>
          </a:xfrm>
        </p:spPr>
        <p:txBody>
          <a:bodyPr/>
          <a:lstStyle/>
          <a:p>
            <a:r>
              <a:rPr lang="en-US" altLang="ja-JP" dirty="0">
                <a:solidFill>
                  <a:srgbClr val="000090"/>
                </a:solidFill>
              </a:rPr>
              <a:t>ATF (Accelerator Test Facility), KEK</a:t>
            </a:r>
          </a:p>
          <a:p>
            <a:pPr lvl="1"/>
            <a:r>
              <a:rPr lang="en-US" altLang="ja-JP" dirty="0"/>
              <a:t>ILC needs super low emittance: </a:t>
            </a:r>
          </a:p>
          <a:p>
            <a:pPr lvl="2"/>
            <a:r>
              <a:rPr lang="en-US" altLang="ja-JP" dirty="0">
                <a:solidFill>
                  <a:srgbClr val="C00000"/>
                </a:solidFill>
              </a:rPr>
              <a:t>ILC goal achieved</a:t>
            </a:r>
          </a:p>
          <a:p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97" y="4967661"/>
            <a:ext cx="3547603" cy="128510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97" y="1674667"/>
            <a:ext cx="2710503" cy="25926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65915" y="6308213"/>
            <a:ext cx="269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International collaboration</a:t>
            </a:r>
            <a:endParaRPr kumimoji="1" lang="ja-JP" altLang="en-US" dirty="0"/>
          </a:p>
        </p:txBody>
      </p:sp>
      <p:sp>
        <p:nvSpPr>
          <p:cNvPr id="10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図 3" descr="ATF2layout33.gif">
            <a:extLst>
              <a:ext uri="{FF2B5EF4-FFF2-40B4-BE49-F238E27FC236}">
                <a16:creationId xmlns:a16="http://schemas.microsoft.com/office/drawing/2014/main" id="{D17FAF79-680D-392A-BF1E-0AEA4316D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01" y="3368823"/>
            <a:ext cx="4914900" cy="24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72448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solidFill>
                  <a:srgbClr val="800000"/>
                </a:solidFill>
              </a:rPr>
              <a:t>Making Beams Smaller 2</a:t>
            </a:r>
            <a:endParaRPr lang="ja-JP" altLang="en-US" sz="4000" dirty="0">
              <a:solidFill>
                <a:srgbClr val="80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800" y="1047086"/>
            <a:ext cx="8229600" cy="4774278"/>
          </a:xfrm>
        </p:spPr>
        <p:txBody>
          <a:bodyPr/>
          <a:lstStyle/>
          <a:p>
            <a:r>
              <a:rPr lang="en-US" altLang="en-US" dirty="0">
                <a:solidFill>
                  <a:srgbClr val="000090"/>
                </a:solidFill>
              </a:rPr>
              <a:t>ATF2, KEK</a:t>
            </a:r>
          </a:p>
          <a:p>
            <a:pPr lvl="1"/>
            <a:r>
              <a:rPr lang="en-US" altLang="ja-JP" dirty="0"/>
              <a:t>Goals</a:t>
            </a:r>
          </a:p>
          <a:p>
            <a:pPr lvl="2"/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Beam size 37 nm:  41 nm achieved: ~OK</a:t>
            </a:r>
          </a:p>
          <a:p>
            <a:pPr lvl="2"/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Keep it stable by feedback system (FONT) : achieved</a:t>
            </a:r>
          </a:p>
        </p:txBody>
      </p:sp>
      <p:sp>
        <p:nvSpPr>
          <p:cNvPr id="10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DAC22-918C-0CC7-A225-D65B8457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3354422"/>
            <a:ext cx="7844589" cy="2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1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292100" y="838169"/>
            <a:ext cx="4762500" cy="5041900"/>
          </a:xfrm>
        </p:spPr>
        <p:txBody>
          <a:bodyPr>
            <a:normAutofit/>
          </a:bodyPr>
          <a:lstStyle/>
          <a:p>
            <a:r>
              <a:rPr lang="en-US" altLang="ja-JP" sz="2400" dirty="0" err="1">
                <a:solidFill>
                  <a:schemeClr val="accent6">
                    <a:lumMod val="50000"/>
                  </a:schemeClr>
                </a:solidFill>
                <a:cs typeface="ＭＳ Ｐゴシック" pitchFamily="-84" charset="-128"/>
              </a:rPr>
              <a:t>SiD</a:t>
            </a:r>
            <a:endParaRPr lang="en-US" altLang="ja-JP" sz="2400" dirty="0">
              <a:solidFill>
                <a:schemeClr val="accent6">
                  <a:lumMod val="50000"/>
                </a:schemeClr>
              </a:solidFill>
              <a:cs typeface="ＭＳ Ｐゴシック" pitchFamily="-84" charset="-128"/>
            </a:endParaRPr>
          </a:p>
          <a:p>
            <a:pPr lvl="1"/>
            <a:r>
              <a:rPr lang="en-US" altLang="ja-JP" sz="2400" dirty="0"/>
              <a:t>High B field (5 Tesla)</a:t>
            </a:r>
          </a:p>
          <a:p>
            <a:pPr lvl="1"/>
            <a:r>
              <a:rPr lang="en-US" altLang="ja-JP" sz="2400" dirty="0"/>
              <a:t>Small ECAL ID</a:t>
            </a:r>
          </a:p>
          <a:p>
            <a:pPr lvl="1"/>
            <a:r>
              <a:rPr lang="en-US" altLang="ja-JP" sz="2400" dirty="0"/>
              <a:t>Small calorimeter volume</a:t>
            </a:r>
          </a:p>
          <a:p>
            <a:pPr lvl="2"/>
            <a:r>
              <a:rPr lang="en-US" altLang="ja-JP" sz="2000" dirty="0">
                <a:solidFill>
                  <a:srgbClr val="800000"/>
                </a:solidFill>
              </a:rPr>
              <a:t>Finer ECAL granularity</a:t>
            </a:r>
          </a:p>
          <a:p>
            <a:pPr lvl="1"/>
            <a:r>
              <a:rPr lang="en-US" altLang="ja-JP" sz="2400" dirty="0"/>
              <a:t>Silicon main tracker</a:t>
            </a:r>
          </a:p>
          <a:p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cs typeface="ＭＳ Ｐゴシック" pitchFamily="-84" charset="-128"/>
              </a:rPr>
              <a:t>ILD</a:t>
            </a:r>
          </a:p>
          <a:p>
            <a:pPr lvl="1"/>
            <a:r>
              <a:rPr lang="en-US" altLang="ja-JP" sz="2400" dirty="0"/>
              <a:t>Medium B field (3.5 Tesla)</a:t>
            </a:r>
          </a:p>
          <a:p>
            <a:pPr lvl="1"/>
            <a:r>
              <a:rPr lang="en-US" altLang="ja-JP" sz="2400" dirty="0"/>
              <a:t>Large ECAL ID</a:t>
            </a:r>
          </a:p>
          <a:p>
            <a:pPr lvl="2"/>
            <a:r>
              <a:rPr lang="en-US" altLang="ja-JP" sz="2000" dirty="0">
                <a:solidFill>
                  <a:srgbClr val="800000"/>
                </a:solidFill>
              </a:rPr>
              <a:t>Particle separation</a:t>
            </a:r>
          </a:p>
          <a:p>
            <a:pPr lvl="1"/>
            <a:r>
              <a:rPr lang="en-US" altLang="ja-JP" sz="2400" dirty="0"/>
              <a:t>TPC for main tracker</a:t>
            </a:r>
          </a:p>
          <a:p>
            <a:pPr>
              <a:buFont typeface="Arial" pitchFamily="-84" charset="0"/>
              <a:buNone/>
            </a:pPr>
            <a:endParaRPr lang="ja-JP" altLang="en-US" sz="2400" dirty="0">
              <a:cs typeface="ＭＳ Ｐゴシック" pitchFamily="-84" charset="-128"/>
            </a:endParaRPr>
          </a:p>
        </p:txBody>
      </p:sp>
      <p:pic>
        <p:nvPicPr>
          <p:cNvPr id="37891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7338" y="431800"/>
            <a:ext cx="3319462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図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099" y="3359119"/>
            <a:ext cx="3302001" cy="315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タイトル 1"/>
          <p:cNvSpPr txBox="1">
            <a:spLocks/>
          </p:cNvSpPr>
          <p:nvPr/>
        </p:nvSpPr>
        <p:spPr bwMode="auto">
          <a:xfrm>
            <a:off x="228600" y="63500"/>
            <a:ext cx="5346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59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Two Detector Groups</a:t>
            </a:r>
            <a:endParaRPr lang="ja-JP" altLang="en-US" sz="3200" dirty="0">
              <a:solidFill>
                <a:schemeClr val="accent5">
                  <a:lumMod val="50000"/>
                </a:schemeClr>
              </a:solidFill>
              <a:latin typeface="Geneva" pitchFamily="-109" charset="0"/>
              <a:ea typeface="Geneva" pitchFamily="-109" charset="0"/>
              <a:cs typeface="Geneva" pitchFamily="-109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38300" y="5812135"/>
            <a:ext cx="286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Based on PFA idea</a:t>
            </a:r>
            <a:endParaRPr kumimoji="1" lang="ja-JP" altLang="en-US" sz="2800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47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コンテンツ プレースホルダ 2"/>
          <p:cNvSpPr>
            <a:spLocks noGrp="1"/>
          </p:cNvSpPr>
          <p:nvPr>
            <p:ph idx="1"/>
          </p:nvPr>
        </p:nvSpPr>
        <p:spPr>
          <a:xfrm>
            <a:off x="127000" y="1689100"/>
            <a:ext cx="3911600" cy="2400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203864"/>
                </a:solidFill>
                <a:latin typeface="Helvetica"/>
                <a:ea typeface="Geneva" pitchFamily="-84" charset="0"/>
                <a:cs typeface="Helvetica"/>
              </a:rPr>
              <a:t>Jet Energy Measurement:</a:t>
            </a:r>
          </a:p>
          <a:p>
            <a:r>
              <a:rPr lang="en-US" altLang="ja-JP" sz="1800" dirty="0">
                <a:solidFill>
                  <a:srgbClr val="800000"/>
                </a:solidFill>
                <a:latin typeface="Helvetica"/>
                <a:ea typeface="Geneva" pitchFamily="-84" charset="0"/>
                <a:cs typeface="Helvetica"/>
              </a:rPr>
              <a:t>Charged particles</a:t>
            </a:r>
          </a:p>
          <a:p>
            <a:pPr lvl="1">
              <a:tabLst/>
            </a:pPr>
            <a:r>
              <a:rPr lang="en-US" altLang="ja-JP" sz="1800" dirty="0">
                <a:latin typeface="Helvetica"/>
                <a:ea typeface="Geneva" pitchFamily="-84" charset="0"/>
                <a:cs typeface="Helvetica"/>
              </a:rPr>
              <a:t>Use trackers</a:t>
            </a:r>
          </a:p>
          <a:p>
            <a:r>
              <a:rPr lang="en-US" altLang="ja-JP" sz="1800" dirty="0">
                <a:solidFill>
                  <a:srgbClr val="800000"/>
                </a:solidFill>
                <a:latin typeface="Helvetica"/>
                <a:ea typeface="Geneva" pitchFamily="-84" charset="0"/>
                <a:cs typeface="Helvetica"/>
              </a:rPr>
              <a:t>Neutral particles</a:t>
            </a:r>
          </a:p>
          <a:p>
            <a:pPr lvl="1">
              <a:tabLst/>
            </a:pPr>
            <a:r>
              <a:rPr lang="en-US" altLang="ja-JP" sz="1800" dirty="0">
                <a:latin typeface="Helvetica"/>
                <a:ea typeface="Geneva" pitchFamily="-84" charset="0"/>
                <a:cs typeface="Helvetica"/>
              </a:rPr>
              <a:t>Use calorimeters</a:t>
            </a:r>
          </a:p>
          <a:p>
            <a:r>
              <a:rPr lang="en-US" altLang="ja-JP" sz="1800" dirty="0">
                <a:solidFill>
                  <a:srgbClr val="800000"/>
                </a:solidFill>
                <a:latin typeface="Helvetica"/>
                <a:ea typeface="Geneva" pitchFamily="-84" charset="0"/>
                <a:cs typeface="Helvetica"/>
              </a:rPr>
              <a:t>Remove double-counting of charged showers</a:t>
            </a:r>
          </a:p>
          <a:p>
            <a:pPr lvl="1">
              <a:tabLst/>
            </a:pPr>
            <a:r>
              <a:rPr lang="en-US" altLang="ja-JP" sz="1800" dirty="0">
                <a:latin typeface="Helvetica"/>
                <a:ea typeface="Geneva" pitchFamily="-84" charset="0"/>
                <a:cs typeface="Helvetica"/>
              </a:rPr>
              <a:t>Requires high granularity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 bwMode="auto">
          <a:xfrm>
            <a:off x="0" y="469900"/>
            <a:ext cx="3771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59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rgbClr val="385723"/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PFA </a:t>
            </a:r>
          </a:p>
          <a:p>
            <a:pPr algn="ctr">
              <a:defRPr/>
            </a:pPr>
            <a:r>
              <a:rPr lang="en-US" altLang="ja-JP" sz="2000" dirty="0">
                <a:solidFill>
                  <a:srgbClr val="385723"/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(Particle Flow Algorithm)</a:t>
            </a:r>
            <a:endParaRPr lang="ja-JP" altLang="en-US" sz="2000" dirty="0">
              <a:solidFill>
                <a:srgbClr val="385723"/>
              </a:solidFill>
              <a:latin typeface="Geneva" pitchFamily="-109" charset="0"/>
              <a:ea typeface="Geneva" pitchFamily="-109" charset="0"/>
              <a:cs typeface="Geneva" pitchFamily="-109" charset="0"/>
            </a:endParaRPr>
          </a:p>
        </p:txBody>
      </p:sp>
      <p:pic>
        <p:nvPicPr>
          <p:cNvPr id="24580" name="図 35" descr="ILDdis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450" y="0"/>
            <a:ext cx="52895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表 36"/>
          <p:cNvGraphicFramePr>
            <a:graphicFrameLocks noGrp="1"/>
          </p:cNvGraphicFramePr>
          <p:nvPr/>
        </p:nvGraphicFramePr>
        <p:xfrm>
          <a:off x="393700" y="4648200"/>
          <a:ext cx="4622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#</a:t>
                      </a:r>
                      <a:r>
                        <a:rPr kumimoji="1" lang="en-US" altLang="ja-JP" dirty="0" err="1"/>
                        <a:t>ch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ECAL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HCAL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ILC (ILD)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100M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LHC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76K(CMS)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10K(ATLAS)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599" name="テキスト ボックス 37"/>
          <p:cNvSpPr txBox="1">
            <a:spLocks noChangeArrowheads="1"/>
          </p:cNvSpPr>
          <p:nvPr/>
        </p:nvSpPr>
        <p:spPr bwMode="auto">
          <a:xfrm>
            <a:off x="5473700" y="4813300"/>
            <a:ext cx="25130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X10</a:t>
            </a:r>
            <a:r>
              <a:rPr lang="en-US" altLang="ja-JP" baseline="300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 for ILC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Need new technologies !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(Si pads, GEM, RPC, etc.)</a:t>
            </a:r>
          </a:p>
        </p:txBody>
      </p:sp>
      <p:sp>
        <p:nvSpPr>
          <p:cNvPr id="24600" name="テキスト ボックス 38"/>
          <p:cNvSpPr txBox="1">
            <a:spLocks noChangeArrowheads="1"/>
          </p:cNvSpPr>
          <p:nvPr/>
        </p:nvSpPr>
        <p:spPr bwMode="auto">
          <a:xfrm>
            <a:off x="4241800" y="4152900"/>
            <a:ext cx="54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ILD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3400" y="6083300"/>
            <a:ext cx="418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</a:rPr>
              <a:t>Jet energy resolution ~ ½ of LHC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8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57740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rgbClr val="800000"/>
                </a:solidFill>
              </a:rPr>
              <a:t>Precision Higgs Measurements</a:t>
            </a:r>
            <a:endParaRPr kumimoji="1" lang="ja-JP" altLang="en-US" sz="4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27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6823" y="461558"/>
            <a:ext cx="840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Model Discrimination by Higgs Couplings</a:t>
            </a:r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2" descr="Higgs-k-BSM.tiff">
            <a:extLst>
              <a:ext uri="{FF2B5EF4-FFF2-40B4-BE49-F238E27FC236}">
                <a16:creationId xmlns:a16="http://schemas.microsoft.com/office/drawing/2014/main" id="{DA8FF88C-75FF-C85A-6DBB-7569B12DC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9" y="2713421"/>
            <a:ext cx="7160141" cy="2916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CD1789-5094-A639-1A77-DA76D8D41DAA}"/>
              </a:ext>
            </a:extLst>
          </p:cNvPr>
          <p:cNvSpPr txBox="1"/>
          <p:nvPr/>
        </p:nvSpPr>
        <p:spPr>
          <a:xfrm>
            <a:off x="2308840" y="1343853"/>
            <a:ext cx="443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Pattern of deviation from SM prediction</a:t>
            </a:r>
          </a:p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 Model identification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E6C17-CD4D-FD91-DC63-989C465C140A}"/>
              </a:ext>
            </a:extLst>
          </p:cNvPr>
          <p:cNvSpPr txBox="1"/>
          <p:nvPr/>
        </p:nvSpPr>
        <p:spPr>
          <a:xfrm>
            <a:off x="1287958" y="2349259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Minimal Super-Symmetric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0A5C6-2388-E1E2-55B3-595BFFB79CCF}"/>
              </a:ext>
            </a:extLst>
          </p:cNvPr>
          <p:cNvSpPr txBox="1"/>
          <p:nvPr/>
        </p:nvSpPr>
        <p:spPr>
          <a:xfrm>
            <a:off x="5012811" y="2349259"/>
            <a:ext cx="2890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Minimal Composite Higgs Model</a:t>
            </a:r>
          </a:p>
        </p:txBody>
      </p:sp>
    </p:spTree>
    <p:extLst>
      <p:ext uri="{BB962C8B-B14F-4D97-AF65-F5344CB8AC3E}">
        <p14:creationId xmlns:p14="http://schemas.microsoft.com/office/powerpoint/2010/main" val="164751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469929" y="240841"/>
            <a:ext cx="62041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Higgs Coupling Measurements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9659" y="1102578"/>
            <a:ext cx="857901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l"/>
            </a:pPr>
            <a:r>
              <a:rPr lang="en-US" altLang="ja-JP" sz="2800" dirty="0">
                <a:solidFill>
                  <a:srgbClr val="000090"/>
                </a:solidFill>
                <a:latin typeface="Symbol" charset="2"/>
                <a:cs typeface="Symbol" charset="2"/>
              </a:rPr>
              <a:t>‘k </a:t>
            </a:r>
            <a:r>
              <a:rPr lang="en-US" altLang="ja-JP" sz="2800" dirty="0">
                <a:solidFill>
                  <a:srgbClr val="000090"/>
                </a:solidFill>
                <a:latin typeface="Calibri"/>
                <a:cs typeface="Calibri"/>
              </a:rPr>
              <a:t>framework’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ja-JP" sz="2400" dirty="0">
                <a:latin typeface="Calibri"/>
                <a:cs typeface="Calibri"/>
              </a:rPr>
              <a:t>Assume the same interaction as SM. </a:t>
            </a:r>
            <a:r>
              <a:rPr lang="en-US" altLang="ja-JP" sz="2400" dirty="0">
                <a:latin typeface="Calibri"/>
                <a:cs typeface="Calibri"/>
              </a:rPr>
              <a:t>Vary the size of the coupling constants (‘traditional’ framework).</a:t>
            </a:r>
          </a:p>
          <a:p>
            <a:pPr marL="800100" lvl="1" indent="-342900">
              <a:buFont typeface="Arial"/>
              <a:buChar char="•"/>
            </a:pPr>
            <a:endParaRPr lang="en-US" altLang="ja-JP" sz="2400" dirty="0">
              <a:latin typeface="Calibri"/>
              <a:cs typeface="Calibri"/>
            </a:endParaRPr>
          </a:p>
          <a:p>
            <a:pPr lvl="1"/>
            <a:endParaRPr lang="en-US" altLang="ja-JP" sz="2400" dirty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altLang="ja-JP" sz="2400" dirty="0">
                <a:latin typeface="Calibri"/>
                <a:cs typeface="Calibri"/>
              </a:rPr>
              <a:t>Only observables: Higgs partial decay rates</a:t>
            </a:r>
          </a:p>
          <a:p>
            <a:pPr marL="1257300" lvl="2" indent="-342900">
              <a:buFont typeface="Arial"/>
              <a:buChar char="•"/>
            </a:pPr>
            <a:r>
              <a:rPr lang="en-US" altLang="ja-JP" sz="2400" b="1" dirty="0">
                <a:solidFill>
                  <a:srgbClr val="800000"/>
                </a:solidFill>
                <a:latin typeface="Calibri"/>
                <a:cs typeface="Calibri"/>
              </a:rPr>
              <a:t>Explicitly ignores beam polarizations</a:t>
            </a:r>
          </a:p>
          <a:p>
            <a:endParaRPr lang="en-US" altLang="ja-JP" sz="2800" dirty="0">
              <a:solidFill>
                <a:srgbClr val="000090"/>
              </a:solidFill>
            </a:endParaRPr>
          </a:p>
          <a:p>
            <a:pPr marL="457200" indent="-457200">
              <a:buFont typeface="Wingdings" charset="2"/>
              <a:buChar char="l"/>
            </a:pPr>
            <a:r>
              <a:rPr lang="en-US" altLang="ja-JP" sz="2800" dirty="0">
                <a:solidFill>
                  <a:srgbClr val="000090"/>
                </a:solidFill>
              </a:rPr>
              <a:t>EFT (Effective Field Theory) approach</a:t>
            </a:r>
            <a:r>
              <a:rPr lang="ja-JP" altLang="en-US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(now</a:t>
            </a:r>
            <a:r>
              <a:rPr lang="ja-JP" altLang="en-US" sz="2800" dirty="0">
                <a:solidFill>
                  <a:srgbClr val="80000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standard)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ja-JP" sz="2400" dirty="0"/>
              <a:t>Assume</a:t>
            </a:r>
            <a:r>
              <a:rPr kumimoji="1" lang="en-US" altLang="ja-JP" sz="2800" dirty="0">
                <a:solidFill>
                  <a:srgbClr val="000090"/>
                </a:solidFill>
              </a:rPr>
              <a:t> </a:t>
            </a:r>
            <a:r>
              <a:rPr kumimoji="1" lang="en-US" altLang="ja-JP" sz="2400" dirty="0">
                <a:solidFill>
                  <a:srgbClr val="000000"/>
                </a:solidFill>
              </a:rPr>
              <a:t>that deviations from SM </a:t>
            </a:r>
            <a:r>
              <a:rPr lang="en-US" altLang="ja-JP" sz="2400" dirty="0">
                <a:solidFill>
                  <a:srgbClr val="000000"/>
                </a:solidFill>
              </a:rPr>
              <a:t>are small.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400" dirty="0">
                <a:solidFill>
                  <a:srgbClr val="000000"/>
                </a:solidFill>
              </a:rPr>
              <a:t>Assume SU(2)XU(1) gauge symmetry of SM.</a:t>
            </a:r>
          </a:p>
          <a:p>
            <a:pPr marL="1257300" lvl="2" indent="-342900">
              <a:buFont typeface="Arial"/>
              <a:buChar char="•"/>
            </a:pPr>
            <a:r>
              <a:rPr lang="ja-JP" altLang="ja-JP" sz="2000" dirty="0">
                <a:solidFill>
                  <a:srgbClr val="000000"/>
                </a:solidFill>
              </a:rPr>
              <a:t>T</a:t>
            </a:r>
            <a:r>
              <a:rPr lang="en-US" altLang="ja-JP" sz="2000" dirty="0" err="1">
                <a:solidFill>
                  <a:srgbClr val="000000"/>
                </a:solidFill>
              </a:rPr>
              <a:t>ake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all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possible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terms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up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to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dim-6</a:t>
            </a:r>
          </a:p>
          <a:p>
            <a:pPr marL="1257300" lvl="2" indent="-342900">
              <a:buFont typeface="Arial"/>
              <a:buChar char="•"/>
            </a:pPr>
            <a:r>
              <a:rPr kumimoji="1" lang="en-US" altLang="ja-JP" sz="2000" dirty="0" err="1">
                <a:solidFill>
                  <a:srgbClr val="000000"/>
                </a:solidFill>
              </a:rPr>
              <a:t>Radiative</a:t>
            </a:r>
            <a:r>
              <a:rPr kumimoji="1" lang="en-US" altLang="ja-JP" sz="2000" dirty="0">
                <a:solidFill>
                  <a:srgbClr val="000000"/>
                </a:solidFill>
              </a:rPr>
              <a:t> corrections calculable</a:t>
            </a:r>
          </a:p>
          <a:p>
            <a:pPr marL="1257300" lvl="2" indent="-342900">
              <a:buFont typeface="Arial"/>
              <a:buChar char="•"/>
            </a:pPr>
            <a:r>
              <a:rPr lang="en-US" altLang="ja-JP" sz="2400" b="1" dirty="0">
                <a:solidFill>
                  <a:srgbClr val="800000"/>
                </a:solidFill>
              </a:rPr>
              <a:t>Takes into account beam polarizations</a:t>
            </a:r>
            <a:r>
              <a:rPr kumimoji="1" lang="en-US" altLang="ja-JP" sz="2400" b="1" dirty="0">
                <a:solidFill>
                  <a:srgbClr val="80000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kumimoji="1" lang="ja-JP" altLang="en-US" sz="2400" dirty="0"/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133094"/>
              </p:ext>
            </p:extLst>
          </p:nvPr>
        </p:nvGraphicFramePr>
        <p:xfrm>
          <a:off x="3029289" y="2304981"/>
          <a:ext cx="2034103" cy="813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数式" r:id="rId3" imgW="1143000" imgH="457200" progId="Equation.3">
                  <p:embed/>
                </p:oleObj>
              </mc:Choice>
              <mc:Fallback>
                <p:oleObj name="数式" r:id="rId3" imgW="1143000" imgH="457200" progId="Equation.3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9289" y="2304981"/>
                        <a:ext cx="2034103" cy="813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95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solidFill>
                  <a:schemeClr val="accent5">
                    <a:lumMod val="50000"/>
                  </a:schemeClr>
                </a:solidFill>
              </a:rPr>
              <a:t>EFT</a:t>
            </a:r>
            <a:r>
              <a:rPr kumimoji="1" lang="ja-JP" altLang="en-US" sz="36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3600" dirty="0">
                <a:solidFill>
                  <a:schemeClr val="accent5">
                    <a:lumMod val="50000"/>
                  </a:schemeClr>
                </a:solidFill>
              </a:rPr>
              <a:t>Approach for Higgs Couplings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7700" y="4978400"/>
            <a:ext cx="8039100" cy="187960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>
                <a:solidFill>
                  <a:srgbClr val="800000"/>
                </a:solidFill>
              </a:rPr>
              <a:t>20</a:t>
            </a:r>
            <a:r>
              <a:rPr kumimoji="1" lang="en-US" altLang="ja-JP" sz="2000" dirty="0">
                <a:solidFill>
                  <a:srgbClr val="800000"/>
                </a:solidFill>
              </a:rPr>
              <a:t>-parameter fit (</a:t>
            </a:r>
            <a:r>
              <a:rPr lang="ja-JP" altLang="ja-JP" sz="2000" dirty="0">
                <a:solidFill>
                  <a:srgbClr val="800000"/>
                </a:solidFill>
              </a:rPr>
              <a:t>a</a:t>
            </a:r>
            <a:r>
              <a:rPr lang="en-US" altLang="ja-JP" sz="2000" dirty="0" err="1">
                <a:solidFill>
                  <a:srgbClr val="800000"/>
                </a:solidFill>
              </a:rPr>
              <a:t>ll</a:t>
            </a:r>
            <a:r>
              <a:rPr lang="ja-JP" altLang="en-US" sz="2000" dirty="0">
                <a:solidFill>
                  <a:srgbClr val="800000"/>
                </a:solidFill>
              </a:rPr>
              <a:t> </a:t>
            </a:r>
            <a:r>
              <a:rPr lang="en-US" altLang="ja-JP" sz="2000" dirty="0">
                <a:solidFill>
                  <a:srgbClr val="800000"/>
                </a:solidFill>
              </a:rPr>
              <a:t>possible terms</a:t>
            </a:r>
            <a:r>
              <a:rPr lang="ja-JP" altLang="en-US" sz="2000" dirty="0">
                <a:solidFill>
                  <a:srgbClr val="800000"/>
                </a:solidFill>
              </a:rPr>
              <a:t> </a:t>
            </a:r>
            <a:r>
              <a:rPr kumimoji="1" lang="en-US" altLang="ja-JP" sz="2000" dirty="0">
                <a:solidFill>
                  <a:srgbClr val="800000"/>
                </a:solidFill>
              </a:rPr>
              <a:t>up to dim-6</a:t>
            </a:r>
            <a:r>
              <a:rPr kumimoji="1" lang="ja-JP" altLang="en-US" sz="2000" dirty="0">
                <a:solidFill>
                  <a:srgbClr val="800000"/>
                </a:solidFill>
              </a:rPr>
              <a:t> </a:t>
            </a:r>
            <a:r>
              <a:rPr lang="en-US" altLang="ja-JP" sz="2000" dirty="0">
                <a:solidFill>
                  <a:srgbClr val="800000"/>
                </a:solidFill>
              </a:rPr>
              <a:t>assuming </a:t>
            </a:r>
            <a:r>
              <a:rPr kumimoji="1" lang="en-US" altLang="ja-JP" sz="2000" dirty="0">
                <a:solidFill>
                  <a:srgbClr val="800000"/>
                </a:solidFill>
              </a:rPr>
              <a:t>SU(2)</a:t>
            </a:r>
            <a:r>
              <a:rPr kumimoji="1" lang="en-US" altLang="ja-JP" sz="2000" dirty="0" err="1">
                <a:solidFill>
                  <a:srgbClr val="800000"/>
                </a:solidFill>
              </a:rPr>
              <a:t>xU</a:t>
            </a:r>
            <a:r>
              <a:rPr kumimoji="1" lang="en-US" altLang="ja-JP" sz="2000" dirty="0">
                <a:solidFill>
                  <a:srgbClr val="800000"/>
                </a:solidFill>
              </a:rPr>
              <a:t>(1))</a:t>
            </a:r>
          </a:p>
          <a:p>
            <a:r>
              <a:rPr lang="en-US" altLang="ja-JP" sz="2000" dirty="0">
                <a:solidFill>
                  <a:srgbClr val="800000"/>
                </a:solidFill>
              </a:rPr>
              <a:t>Br(H→ZZ,</a:t>
            </a:r>
            <a:r>
              <a:rPr lang="en-US" altLang="ja-JP" sz="2000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gZ</a:t>
            </a:r>
            <a:r>
              <a:rPr lang="en-US" altLang="ja-JP" sz="2000" dirty="0">
                <a:solidFill>
                  <a:srgbClr val="800000"/>
                </a:solidFill>
                <a:latin typeface="Symbol" charset="2"/>
                <a:cs typeface="Symbol" charset="2"/>
              </a:rPr>
              <a:t>, mm</a:t>
            </a:r>
            <a:r>
              <a:rPr lang="en-US" altLang="ja-JP" sz="2000" dirty="0">
                <a:solidFill>
                  <a:srgbClr val="800000"/>
                </a:solidFill>
              </a:rPr>
              <a:t>)/</a:t>
            </a:r>
            <a:r>
              <a:rPr kumimoji="1" lang="en-US" altLang="ja-JP" sz="2000" dirty="0">
                <a:solidFill>
                  <a:srgbClr val="800000"/>
                </a:solidFill>
              </a:rPr>
              <a:t>Br(</a:t>
            </a:r>
            <a:r>
              <a:rPr kumimoji="1" lang="en-US" altLang="ja-JP" sz="2000" dirty="0" err="1">
                <a:solidFill>
                  <a:srgbClr val="800000"/>
                </a:solidFill>
              </a:rPr>
              <a:t>H→</a:t>
            </a:r>
            <a:r>
              <a:rPr kumimoji="1" lang="en-US" altLang="ja-JP" sz="20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gg</a:t>
            </a:r>
            <a:r>
              <a:rPr kumimoji="1" lang="en-US" altLang="ja-JP" sz="2000" dirty="0">
                <a:solidFill>
                  <a:srgbClr val="800000"/>
                </a:solidFill>
              </a:rPr>
              <a:t>)</a:t>
            </a:r>
            <a:r>
              <a:rPr lang="en-US" altLang="ja-JP" sz="2000" dirty="0">
                <a:solidFill>
                  <a:srgbClr val="800000"/>
                </a:solidFill>
              </a:rPr>
              <a:t> from HL-LHC included</a:t>
            </a:r>
          </a:p>
          <a:p>
            <a:r>
              <a:rPr lang="en-US" altLang="ja-JP" sz="2000" dirty="0" err="1">
                <a:solidFill>
                  <a:srgbClr val="800000"/>
                </a:solidFill>
              </a:rPr>
              <a:t>e</a:t>
            </a:r>
            <a:r>
              <a:rPr kumimoji="1" lang="en-US" altLang="ja-JP" sz="2000" dirty="0" err="1">
                <a:solidFill>
                  <a:srgbClr val="800000"/>
                </a:solidFill>
              </a:rPr>
              <a:t>+e</a:t>
            </a:r>
            <a:r>
              <a:rPr kumimoji="1" lang="en-US" altLang="ja-JP" sz="2000" dirty="0">
                <a:solidFill>
                  <a:srgbClr val="800000"/>
                </a:solidFill>
              </a:rPr>
              <a:t>- </a:t>
            </a:r>
            <a:r>
              <a:rPr lang="en-US" altLang="ja-JP" sz="2000" dirty="0">
                <a:solidFill>
                  <a:srgbClr val="800000"/>
                </a:solidFill>
              </a:rPr>
              <a:t>→ WW</a:t>
            </a:r>
            <a:r>
              <a:rPr lang="ja-JP" altLang="en-US" sz="2000" dirty="0">
                <a:solidFill>
                  <a:srgbClr val="800000"/>
                </a:solidFill>
              </a:rPr>
              <a:t> </a:t>
            </a:r>
            <a:r>
              <a:rPr lang="en-US" altLang="ja-JP" sz="2000" dirty="0">
                <a:solidFill>
                  <a:srgbClr val="800000"/>
                </a:solidFill>
              </a:rPr>
              <a:t>(@250</a:t>
            </a:r>
            <a:r>
              <a:rPr lang="ja-JP" altLang="en-US" sz="2000" dirty="0">
                <a:solidFill>
                  <a:srgbClr val="800000"/>
                </a:solidFill>
              </a:rPr>
              <a:t> </a:t>
            </a:r>
            <a:r>
              <a:rPr lang="en-US" altLang="ja-JP" sz="2000" dirty="0" err="1">
                <a:solidFill>
                  <a:srgbClr val="800000"/>
                </a:solidFill>
              </a:rPr>
              <a:t>GeV</a:t>
            </a:r>
            <a:r>
              <a:rPr lang="en-US" altLang="ja-JP" sz="2000" dirty="0">
                <a:solidFill>
                  <a:srgbClr val="800000"/>
                </a:solidFill>
              </a:rPr>
              <a:t>) included</a:t>
            </a:r>
          </a:p>
          <a:p>
            <a:r>
              <a:rPr lang="en-US" altLang="ja-JP" sz="2000" dirty="0">
                <a:solidFill>
                  <a:srgbClr val="800000"/>
                </a:solidFill>
              </a:rPr>
              <a:t>Electroweak precision measurements included </a:t>
            </a:r>
          </a:p>
          <a:p>
            <a:pPr marL="0" indent="0">
              <a:buNone/>
            </a:pPr>
            <a:r>
              <a:rPr lang="en-US" altLang="ja-JP" sz="1900" dirty="0">
                <a:solidFill>
                  <a:srgbClr val="002060"/>
                </a:solidFill>
              </a:rPr>
              <a:t>            (e.g. A</a:t>
            </a:r>
            <a:r>
              <a:rPr lang="en-US" altLang="ja-JP" sz="1900" baseline="-25000" dirty="0">
                <a:solidFill>
                  <a:srgbClr val="002060"/>
                </a:solidFill>
              </a:rPr>
              <a:t>LR</a:t>
            </a:r>
            <a:r>
              <a:rPr lang="en-US" altLang="ja-JP" sz="1900" dirty="0">
                <a:solidFill>
                  <a:srgbClr val="002060"/>
                </a:solidFill>
              </a:rPr>
              <a:t>(</a:t>
            </a:r>
            <a:r>
              <a:rPr lang="en-US" altLang="ja-JP" sz="1900" dirty="0" err="1">
                <a:solidFill>
                  <a:srgbClr val="002060"/>
                </a:solidFill>
              </a:rPr>
              <a:t>m</a:t>
            </a:r>
            <a:r>
              <a:rPr lang="en-US" altLang="ja-JP" sz="1900" baseline="-25000" dirty="0" err="1">
                <a:solidFill>
                  <a:srgbClr val="002060"/>
                </a:solidFill>
              </a:rPr>
              <a:t>Z</a:t>
            </a:r>
            <a:r>
              <a:rPr lang="en-US" altLang="ja-JP" sz="1900" dirty="0">
                <a:solidFill>
                  <a:srgbClr val="002060"/>
                </a:solidFill>
              </a:rPr>
              <a:t>): can be measured well at 250 GeV by ISR)</a:t>
            </a:r>
            <a:endParaRPr lang="en-US" altLang="ja-JP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ja-JP" sz="2000" dirty="0">
                <a:solidFill>
                  <a:srgbClr val="800000"/>
                </a:solidFill>
              </a:rPr>
              <a:t>       </a:t>
            </a:r>
          </a:p>
        </p:txBody>
      </p:sp>
      <p:pic>
        <p:nvPicPr>
          <p:cNvPr id="4" name="図 3" descr="EFT-Lagrangia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074571"/>
            <a:ext cx="7086600" cy="30201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78608" y="4150848"/>
            <a:ext cx="3550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     After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EW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symmetry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breaking</a:t>
            </a:r>
            <a:r>
              <a:rPr lang="en-US" altLang="ja-JP" sz="2000" dirty="0"/>
              <a:t>:</a:t>
            </a:r>
            <a:endParaRPr kumimoji="1" lang="en-US" altLang="ja-JP" sz="20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/>
        </p:nvGraphicFramePr>
        <p:xfrm>
          <a:off x="4894640" y="4051300"/>
          <a:ext cx="156331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数式" r:id="rId4" imgW="1193800" imgH="533400" progId="Equation.3">
                  <p:embed/>
                </p:oleObj>
              </mc:Choice>
              <mc:Fallback>
                <p:oleObj name="数式" r:id="rId4" imgW="1193800" imgH="533400" progId="Equation.3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4640" y="4051300"/>
                        <a:ext cx="156331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762500" y="3681968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(Before EW symmetry breaking)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43014" y="4041914"/>
            <a:ext cx="243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 a: vacuum exp. val.</a:t>
            </a:r>
          </a:p>
          <a:p>
            <a:r>
              <a:rPr kumimoji="1" lang="en-US" altLang="ja-JP" sz="2000" dirty="0">
                <a:latin typeface="Symbol" charset="2"/>
                <a:cs typeface="Symbol" charset="2"/>
              </a:rPr>
              <a:t> c: </a:t>
            </a:r>
            <a:r>
              <a:rPr lang="en-US" altLang="ja-JP" sz="2000" dirty="0"/>
              <a:t>physical Higgs</a:t>
            </a:r>
            <a:endParaRPr kumimoji="1" lang="en-US" altLang="ja-JP" sz="2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8027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622244" y="220140"/>
            <a:ext cx="383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215968"/>
                </a:solidFill>
                <a:latin typeface="Helvetica"/>
                <a:cs typeface="Helvetica"/>
              </a:rPr>
              <a:t>Power of Polarization</a:t>
            </a:r>
            <a:endParaRPr kumimoji="1" lang="ja-JP" altLang="en-US" sz="2800" b="1" dirty="0">
              <a:solidFill>
                <a:srgbClr val="215968"/>
              </a:solidFill>
              <a:latin typeface="Helvetic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31977" y="5572265"/>
            <a:ext cx="6016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ja-JP" sz="2000" dirty="0">
                <a:solidFill>
                  <a:srgbClr val="000090"/>
                </a:solidFill>
              </a:rPr>
              <a:t>2 ab-1 at 250 GeV </a:t>
            </a:r>
            <a:r>
              <a:rPr lang="en-US" altLang="ja-JP" sz="2000" dirty="0">
                <a:solidFill>
                  <a:srgbClr val="000090"/>
                </a:solidFill>
              </a:rPr>
              <a:t>(polarized) is ‘roughly’ equivalent to </a:t>
            </a:r>
            <a:r>
              <a:rPr kumimoji="1" lang="en-US" altLang="ja-JP" sz="2000" dirty="0">
                <a:solidFill>
                  <a:srgbClr val="000090"/>
                </a:solidFill>
              </a:rPr>
              <a:t>5 ab-1 at 250 GeV (unpolarized) 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ja-JP" sz="2000" dirty="0">
                <a:solidFill>
                  <a:srgbClr val="800000"/>
                </a:solidFill>
              </a:rPr>
              <a:t>Effective luminosity 〜 x 2.5</a:t>
            </a:r>
            <a:r>
              <a:rPr lang="ja-JP" altLang="en-US" sz="2000" dirty="0">
                <a:solidFill>
                  <a:srgbClr val="800000"/>
                </a:solidFill>
              </a:rPr>
              <a:t> </a:t>
            </a:r>
            <a:r>
              <a:rPr lang="en-US" altLang="ja-JP" sz="2000" dirty="0">
                <a:solidFill>
                  <a:srgbClr val="800000"/>
                </a:solidFill>
              </a:rPr>
              <a:t>by polarization</a:t>
            </a:r>
            <a:endParaRPr kumimoji="1" lang="ja-JP" altLang="en-US" sz="2000" dirty="0">
              <a:solidFill>
                <a:srgbClr val="800000"/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77" y="880282"/>
            <a:ext cx="5943600" cy="4556306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1668768" y="1549400"/>
            <a:ext cx="2902256" cy="596900"/>
            <a:chOff x="2596844" y="1549400"/>
            <a:chExt cx="2737156" cy="596900"/>
          </a:xfrm>
        </p:grpSpPr>
        <p:sp>
          <p:nvSpPr>
            <p:cNvPr id="4" name="角丸四角形 3"/>
            <p:cNvSpPr/>
            <p:nvPr/>
          </p:nvSpPr>
          <p:spPr>
            <a:xfrm>
              <a:off x="2596844" y="1549400"/>
              <a:ext cx="2737156" cy="228600"/>
            </a:xfrm>
            <a:prstGeom prst="roundRect">
              <a:avLst/>
            </a:prstGeom>
            <a:noFill/>
            <a:ln w="34925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2596844" y="1917700"/>
              <a:ext cx="2737156" cy="228600"/>
            </a:xfrm>
            <a:prstGeom prst="roundRect">
              <a:avLst/>
            </a:prstGeom>
            <a:noFill/>
            <a:ln w="34925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6548596" y="1048147"/>
            <a:ext cx="2324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C00000"/>
                </a:solidFill>
                <a:latin typeface="Helvetica" pitchFamily="2" charset="0"/>
              </a:rPr>
              <a:t>HL-LHC plus</a:t>
            </a:r>
          </a:p>
          <a:p>
            <a:r>
              <a:rPr lang="en-US" altLang="ja-JP" sz="2000" dirty="0">
                <a:solidFill>
                  <a:srgbClr val="C00000"/>
                </a:solidFill>
                <a:latin typeface="Helvetica" pitchFamily="2" charset="0"/>
              </a:rPr>
              <a:t>ILC (polarized or</a:t>
            </a:r>
          </a:p>
          <a:p>
            <a:r>
              <a:rPr lang="en-US" altLang="ja-JP" sz="2000" dirty="0">
                <a:solidFill>
                  <a:srgbClr val="C00000"/>
                </a:solidFill>
                <a:latin typeface="Helvetica" pitchFamily="2" charset="0"/>
              </a:rPr>
              <a:t>unpolarized)</a:t>
            </a:r>
          </a:p>
          <a:p>
            <a:endParaRPr lang="en-US" altLang="ja-JP" sz="2000" dirty="0">
              <a:solidFill>
                <a:srgbClr val="000090"/>
              </a:solidFill>
            </a:endParaRPr>
          </a:p>
          <a:p>
            <a:r>
              <a:rPr lang="en-US" altLang="ja-JP" sz="2000" dirty="0">
                <a:solidFill>
                  <a:srgbClr val="000090"/>
                </a:solidFill>
              </a:rPr>
              <a:t>ILC Polarization:</a:t>
            </a:r>
            <a:endParaRPr lang="en-US" altLang="ja-JP" dirty="0">
              <a:solidFill>
                <a:srgbClr val="000090"/>
              </a:solidFill>
            </a:endParaRPr>
          </a:p>
          <a:p>
            <a:r>
              <a:rPr lang="en-US" altLang="ja-JP" dirty="0">
                <a:solidFill>
                  <a:srgbClr val="000090"/>
                </a:solidFill>
              </a:rPr>
              <a:t>(e- e+) = (±0.8 ±0.3)</a:t>
            </a:r>
          </a:p>
          <a:p>
            <a:r>
              <a:rPr lang="en-US" altLang="ja-JP" dirty="0">
                <a:solidFill>
                  <a:srgbClr val="000090"/>
                </a:solidFill>
              </a:rPr>
              <a:t>(</a:t>
            </a:r>
            <a:r>
              <a:rPr lang="en-US" altLang="ja-JP" dirty="0">
                <a:solidFill>
                  <a:srgbClr val="000090"/>
                </a:solidFill>
                <a:latin typeface="Symbol" charset="2"/>
                <a:cs typeface="Symbol" charset="2"/>
              </a:rPr>
              <a:t>-</a:t>
            </a:r>
            <a:r>
              <a:rPr lang="en-US" altLang="ja-JP" dirty="0">
                <a:solidFill>
                  <a:srgbClr val="000090"/>
                </a:solidFill>
              </a:rPr>
              <a:t>+, +</a:t>
            </a:r>
            <a:r>
              <a:rPr lang="en-US" altLang="ja-JP" dirty="0">
                <a:solidFill>
                  <a:srgbClr val="000090"/>
                </a:solidFill>
                <a:latin typeface="Symbol" charset="2"/>
                <a:cs typeface="Symbol" charset="2"/>
              </a:rPr>
              <a:t>-</a:t>
            </a:r>
            <a:r>
              <a:rPr lang="en-US" altLang="ja-JP" dirty="0">
                <a:solidFill>
                  <a:srgbClr val="000090"/>
                </a:solidFill>
              </a:rPr>
              <a:t>, ++, </a:t>
            </a:r>
            <a:r>
              <a:rPr lang="en-US" altLang="ja-JP" dirty="0">
                <a:solidFill>
                  <a:srgbClr val="000090"/>
                </a:solidFill>
                <a:latin typeface="Symbol" charset="2"/>
                <a:cs typeface="Symbol" charset="2"/>
              </a:rPr>
              <a:t>--</a:t>
            </a:r>
            <a:r>
              <a:rPr lang="en-US" altLang="ja-JP" dirty="0">
                <a:solidFill>
                  <a:srgbClr val="000090"/>
                </a:solidFill>
              </a:rPr>
              <a:t>) =</a:t>
            </a:r>
          </a:p>
          <a:p>
            <a:r>
              <a:rPr lang="en-US" altLang="ja-JP" dirty="0">
                <a:solidFill>
                  <a:srgbClr val="000090"/>
                </a:solidFill>
              </a:rPr>
              <a:t>    (45%, 45%, 5%, 5%)</a:t>
            </a:r>
          </a:p>
        </p:txBody>
      </p:sp>
    </p:spTree>
    <p:extLst>
      <p:ext uri="{BB962C8B-B14F-4D97-AF65-F5344CB8AC3E}">
        <p14:creationId xmlns:p14="http://schemas.microsoft.com/office/powerpoint/2010/main" val="10116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317117" y="268820"/>
            <a:ext cx="4533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215968"/>
                </a:solidFill>
                <a:latin typeface="Helvetica"/>
                <a:cs typeface="Helvetica"/>
              </a:rPr>
              <a:t>Comparison with</a:t>
            </a:r>
            <a:r>
              <a:rPr kumimoji="1" lang="ja-JP" altLang="en-US" sz="2800" b="1" dirty="0">
                <a:solidFill>
                  <a:srgbClr val="215968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800" b="1" dirty="0">
                <a:solidFill>
                  <a:srgbClr val="215968"/>
                </a:solidFill>
                <a:latin typeface="Helvetica"/>
                <a:cs typeface="Helvetica"/>
              </a:rPr>
              <a:t>HL-LHC</a:t>
            </a:r>
            <a:endParaRPr kumimoji="1" lang="ja-JP" altLang="en-US" sz="2800" b="1" dirty="0">
              <a:solidFill>
                <a:srgbClr val="215968"/>
              </a:solidFill>
              <a:latin typeface="Helvetic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97077" y="5838965"/>
            <a:ext cx="517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90"/>
                </a:solidFill>
              </a:rPr>
              <a:t>Dark: S1 = current understanding of systematics</a:t>
            </a:r>
          </a:p>
          <a:p>
            <a:r>
              <a:rPr lang="en-US" altLang="ja-JP" sz="2000" dirty="0">
                <a:solidFill>
                  <a:srgbClr val="000090"/>
                </a:solidFill>
              </a:rPr>
              <a:t>Light: S2 = with improvements in systematics</a:t>
            </a:r>
            <a:endParaRPr kumimoji="1" lang="ja-JP" altLang="en-US" sz="2000" dirty="0">
              <a:solidFill>
                <a:srgbClr val="000090"/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476057"/>
            <a:ext cx="5803900" cy="433030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84300" y="792040"/>
            <a:ext cx="650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Common</a:t>
            </a:r>
            <a:r>
              <a:rPr kumimoji="1" lang="ja-JP" altLang="en-US" dirty="0"/>
              <a:t> </a:t>
            </a:r>
            <a:r>
              <a:rPr kumimoji="1" lang="en-US" altLang="ja-JP" dirty="0"/>
              <a:t>assumptions</a:t>
            </a:r>
            <a:r>
              <a:rPr kumimoji="1" lang="ja-JP" altLang="en-US" dirty="0"/>
              <a:t> </a:t>
            </a:r>
            <a:r>
              <a:rPr kumimoji="1" lang="en-US" altLang="ja-JP" dirty="0"/>
              <a:t>used:</a:t>
            </a:r>
            <a:r>
              <a:rPr kumimoji="1" lang="ja-JP" altLang="en-US" dirty="0"/>
              <a:t> </a:t>
            </a:r>
            <a:r>
              <a:rPr kumimoji="1" lang="en-US" altLang="ja-JP" dirty="0"/>
              <a:t>No</a:t>
            </a:r>
            <a:r>
              <a:rPr kumimoji="1" lang="ja-JP" altLang="en-US" dirty="0"/>
              <a:t> </a:t>
            </a:r>
            <a:r>
              <a:rPr kumimoji="1" lang="en-US" altLang="ja-JP" dirty="0"/>
              <a:t>Higgs</a:t>
            </a:r>
            <a:r>
              <a:rPr kumimoji="1" lang="ja-JP" altLang="en-US" dirty="0"/>
              <a:t> </a:t>
            </a:r>
            <a:r>
              <a:rPr kumimoji="1" lang="en-US" altLang="ja-JP" dirty="0"/>
              <a:t>decay</a:t>
            </a:r>
            <a:r>
              <a:rPr kumimoji="1" lang="ja-JP" altLang="en-US" dirty="0"/>
              <a:t> </a:t>
            </a:r>
            <a:r>
              <a:rPr kumimoji="1" lang="en-US" altLang="ja-JP" dirty="0"/>
              <a:t>modes</a:t>
            </a:r>
            <a:r>
              <a:rPr kumimoji="1" lang="ja-JP" altLang="en-US" dirty="0"/>
              <a:t> </a:t>
            </a:r>
            <a:r>
              <a:rPr kumimoji="1" lang="en-US" altLang="ja-JP" dirty="0"/>
              <a:t>other</a:t>
            </a:r>
            <a:r>
              <a:rPr kumimoji="1" lang="ja-JP" altLang="en-US" dirty="0"/>
              <a:t> </a:t>
            </a:r>
            <a:r>
              <a:rPr kumimoji="1" lang="en-US" altLang="ja-JP" dirty="0"/>
              <a:t>than</a:t>
            </a:r>
            <a:r>
              <a:rPr kumimoji="1" lang="ja-JP" altLang="en-US" dirty="0"/>
              <a:t> </a:t>
            </a:r>
            <a:r>
              <a:rPr kumimoji="1" lang="en-US" altLang="ja-JP" dirty="0"/>
              <a:t>SM</a:t>
            </a:r>
          </a:p>
          <a:p>
            <a:r>
              <a:rPr lang="en-US" altLang="ja-JP" dirty="0"/>
              <a:t>                                                    Higgs to Z/W are the same form as SM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21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232955" y="1129972"/>
            <a:ext cx="7307073" cy="3228160"/>
          </a:xfrm>
        </p:spPr>
        <p:txBody>
          <a:bodyPr>
            <a:normAutofit lnSpcReduction="10000"/>
          </a:bodyPr>
          <a:lstStyle/>
          <a:p>
            <a:r>
              <a:rPr lang="ja-JP" altLang="ja-JP" sz="2400" dirty="0">
                <a:solidFill>
                  <a:srgbClr val="800000"/>
                </a:solidFill>
                <a:cs typeface="ＭＳ Ｐゴシック" pitchFamily="-84" charset="-128"/>
              </a:rPr>
              <a:t>N</a:t>
            </a:r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o</a:t>
            </a:r>
            <a:r>
              <a:rPr lang="ja-JP" altLang="en-US" sz="2400" dirty="0">
                <a:solidFill>
                  <a:srgbClr val="80000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candidate</a:t>
            </a:r>
            <a:r>
              <a:rPr lang="ja-JP" altLang="en-US" sz="2400" dirty="0">
                <a:solidFill>
                  <a:srgbClr val="80000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for</a:t>
            </a:r>
            <a:r>
              <a:rPr lang="ja-JP" altLang="en-US" sz="2400" dirty="0">
                <a:solidFill>
                  <a:srgbClr val="800000"/>
                </a:solidFill>
                <a:cs typeface="ＭＳ Ｐゴシック" pitchFamily="-84" charset="-128"/>
              </a:rPr>
              <a:t> </a:t>
            </a:r>
            <a:r>
              <a:rPr lang="ja-JP" altLang="ja-JP" sz="2400" dirty="0">
                <a:solidFill>
                  <a:srgbClr val="800000"/>
                </a:solidFill>
                <a:cs typeface="ＭＳ Ｐゴシック" pitchFamily="-84" charset="-128"/>
              </a:rPr>
              <a:t>D</a:t>
            </a:r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ark</a:t>
            </a:r>
            <a:r>
              <a:rPr lang="ja-JP" altLang="en-US" sz="2400" dirty="0">
                <a:solidFill>
                  <a:srgbClr val="80000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Matter</a:t>
            </a:r>
          </a:p>
          <a:p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Cannot explain the origin of EW symmetry breaking</a:t>
            </a:r>
          </a:p>
          <a:p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Cannot explain the matter dominance of Universe</a:t>
            </a:r>
          </a:p>
          <a:p>
            <a:r>
              <a:rPr lang="en-US" altLang="ja-JP" sz="2400" dirty="0">
                <a:solidFill>
                  <a:srgbClr val="800000"/>
                </a:solidFill>
                <a:cs typeface="ＭＳ Ｐゴシック" pitchFamily="-84" charset="-128"/>
              </a:rPr>
              <a:t>Higgs mass correction: quadratic divergence fine-tuning problem – unless multiverse?</a:t>
            </a:r>
          </a:p>
          <a:p>
            <a:r>
              <a:rPr lang="is-IS" altLang="ja-JP" sz="2400" dirty="0">
                <a:solidFill>
                  <a:srgbClr val="800000"/>
                </a:solidFill>
                <a:cs typeface="ＭＳ Ｐゴシック" pitchFamily="-84" charset="-128"/>
              </a:rPr>
              <a:t>…</a:t>
            </a:r>
            <a:endParaRPr lang="en-US" altLang="ja-JP" sz="24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They</a:t>
            </a:r>
            <a:r>
              <a:rPr lang="ja-JP" altLang="en-US" sz="240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indicate</a:t>
            </a:r>
            <a:r>
              <a:rPr lang="ja-JP" altLang="en-US" sz="2400" dirty="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New</a:t>
            </a:r>
            <a:r>
              <a:rPr lang="ja-JP" altLang="en-US" sz="2400" dirty="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Physics</a:t>
            </a:r>
            <a:r>
              <a:rPr lang="ja-JP" altLang="en-US" sz="240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beyond SM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Higgs is the probe</a:t>
            </a:r>
            <a:r>
              <a:rPr lang="ja-JP" altLang="en-US" sz="2400" dirty="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for</a:t>
            </a:r>
            <a:r>
              <a:rPr lang="ja-JP" altLang="en-US" sz="2400" dirty="0">
                <a:solidFill>
                  <a:srgbClr val="000090"/>
                </a:solidFill>
                <a:cs typeface="ＭＳ Ｐゴシック" pitchFamily="-84" charset="-128"/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cs typeface="ＭＳ Ｐゴシック" pitchFamily="-84" charset="-128"/>
              </a:rPr>
              <a:t>BSM</a:t>
            </a:r>
            <a:endParaRPr lang="is-IS" altLang="ja-JP" sz="2400" dirty="0">
              <a:solidFill>
                <a:srgbClr val="000090"/>
              </a:solidFill>
              <a:cs typeface="ＭＳ Ｐゴシック" pitchFamily="-84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1136650" y="152400"/>
            <a:ext cx="7175500" cy="82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59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Higgs has been found, but,,,</a:t>
            </a:r>
          </a:p>
          <a:p>
            <a:pPr algn="ctr">
              <a:defRPr/>
            </a:pPr>
            <a:r>
              <a:rPr lang="ja-JP" altLang="ja-JP" sz="280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P</a:t>
            </a:r>
            <a:r>
              <a:rPr lang="en-US" altLang="ja-JP" sz="2800" dirty="0" err="1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roblem</a:t>
            </a:r>
            <a:r>
              <a:rPr lang="ja-JP" altLang="en-US" sz="280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 </a:t>
            </a: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with</a:t>
            </a:r>
            <a:r>
              <a:rPr lang="ja-JP" altLang="en-US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 </a:t>
            </a: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Standard</a:t>
            </a:r>
            <a:r>
              <a:rPr lang="ja-JP" altLang="en-US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 </a:t>
            </a: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Model</a:t>
            </a:r>
            <a:endParaRPr lang="ja-JP" altLang="en-US" sz="2800" dirty="0">
              <a:solidFill>
                <a:schemeClr val="accent5">
                  <a:lumMod val="50000"/>
                </a:schemeClr>
              </a:solidFill>
              <a:latin typeface="Geneva" pitchFamily="-109" charset="0"/>
              <a:ea typeface="Geneva" pitchFamily="-109" charset="0"/>
              <a:cs typeface="Geneva" pitchFamily="-109" charset="0"/>
            </a:endParaRPr>
          </a:p>
        </p:txBody>
      </p:sp>
      <p:pic>
        <p:nvPicPr>
          <p:cNvPr id="7" name="図 6" descr="Rutherfo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465" y="1351886"/>
            <a:ext cx="1905000" cy="2703876"/>
          </a:xfrm>
          <a:prstGeom prst="rect">
            <a:avLst/>
          </a:prstGeom>
        </p:spPr>
      </p:pic>
      <p:pic>
        <p:nvPicPr>
          <p:cNvPr id="8" name="図 7" descr="JJThomso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911" y="4381500"/>
            <a:ext cx="2512686" cy="19162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340600" y="974508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E. Rutherford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99173" y="4177268"/>
            <a:ext cx="142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J. J. Thomson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900" y="4342710"/>
            <a:ext cx="64515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-84" charset="0"/>
              <a:buNone/>
            </a:pPr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  <a:cs typeface="ＭＳ Ｐゴシック" pitchFamily="-84" charset="-128"/>
              </a:rPr>
              <a:t>New era of particle physics has begun!</a:t>
            </a:r>
          </a:p>
          <a:p>
            <a:pPr>
              <a:buFont typeface="Arial" pitchFamily="-84" charset="0"/>
              <a:buNone/>
            </a:pPr>
            <a:r>
              <a:rPr lang="en-US" altLang="ja-JP" sz="2000" dirty="0">
                <a:solidFill>
                  <a:srgbClr val="660066"/>
                </a:solidFill>
                <a:cs typeface="ＭＳ Ｐゴシック" pitchFamily="-84" charset="-128"/>
              </a:rPr>
              <a:t>Can be compared to the discoveries of nucleus (</a:t>
            </a:r>
            <a:r>
              <a:rPr lang="en-US" altLang="ja-JP" sz="2000" dirty="0" err="1">
                <a:solidFill>
                  <a:srgbClr val="660066"/>
                </a:solidFill>
                <a:cs typeface="ＭＳ Ｐゴシック" pitchFamily="-84" charset="-128"/>
              </a:rPr>
              <a:t>Ratherford</a:t>
            </a:r>
            <a:r>
              <a:rPr lang="en-US" altLang="ja-JP" sz="2000" dirty="0">
                <a:solidFill>
                  <a:srgbClr val="660066"/>
                </a:solidFill>
                <a:cs typeface="ＭＳ Ｐゴシック" pitchFamily="-84" charset="-128"/>
              </a:rPr>
              <a:t>) and electron (J.J. Thomson) opening new era of particle physics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lang="en-US" altLang="ja-JP" sz="2400" dirty="0">
                <a:solidFill>
                  <a:srgbClr val="C00000"/>
                </a:solidFill>
              </a:rPr>
              <a:t>Need to study Higgs in detail → Higgs Factory!</a:t>
            </a:r>
          </a:p>
        </p:txBody>
      </p:sp>
    </p:spTree>
    <p:extLst>
      <p:ext uri="{BB962C8B-B14F-4D97-AF65-F5344CB8AC3E}">
        <p14:creationId xmlns:p14="http://schemas.microsoft.com/office/powerpoint/2010/main" val="2019601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7652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solidFill>
                  <a:schemeClr val="accent5">
                    <a:lumMod val="50000"/>
                  </a:schemeClr>
                </a:solidFill>
              </a:rPr>
              <a:t>Model Discrimination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87268" y="4712902"/>
            <a:ext cx="5638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ja-JP" sz="2000" dirty="0">
                <a:solidFill>
                  <a:srgbClr val="000000"/>
                </a:solidFill>
              </a:rPr>
              <a:t>S</a:t>
            </a:r>
            <a:r>
              <a:rPr lang="en-US" altLang="ja-JP" sz="2000" dirty="0" err="1">
                <a:solidFill>
                  <a:srgbClr val="000000"/>
                </a:solidFill>
              </a:rPr>
              <a:t>eparation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among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models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in</a:t>
            </a:r>
            <a:r>
              <a:rPr lang="ja-JP" altLang="en-US" sz="2000" dirty="0">
                <a:solidFill>
                  <a:srgbClr val="000000"/>
                </a:solidFill>
              </a:rPr>
              <a:t> ＃</a:t>
            </a:r>
            <a:r>
              <a:rPr lang="en-US" altLang="ja-JP" sz="2000" dirty="0">
                <a:solidFill>
                  <a:srgbClr val="000000"/>
                </a:solidFill>
              </a:rPr>
              <a:t>sigma</a:t>
            </a:r>
          </a:p>
          <a:p>
            <a:pPr algn="ctr"/>
            <a:r>
              <a:rPr kumimoji="1" lang="en-US" altLang="ja-JP" sz="2000" dirty="0">
                <a:solidFill>
                  <a:srgbClr val="000000"/>
                </a:solidFill>
              </a:rPr>
              <a:t>(for</a:t>
            </a:r>
            <a:r>
              <a:rPr kumimoji="1" lang="ja-JP" altLang="en-US" sz="2000" dirty="0">
                <a:solidFill>
                  <a:srgbClr val="000000"/>
                </a:solidFill>
              </a:rPr>
              <a:t> </a:t>
            </a:r>
            <a:r>
              <a:rPr kumimoji="1" lang="en-US" altLang="ja-JP" sz="2000" dirty="0">
                <a:solidFill>
                  <a:srgbClr val="000000"/>
                </a:solidFill>
              </a:rPr>
              <a:t>9</a:t>
            </a:r>
            <a:r>
              <a:rPr kumimoji="1" lang="ja-JP" altLang="en-US" sz="2000" dirty="0">
                <a:solidFill>
                  <a:srgbClr val="000000"/>
                </a:solidFill>
              </a:rPr>
              <a:t> </a:t>
            </a:r>
            <a:r>
              <a:rPr lang="ja-JP" altLang="ja-JP" sz="2000" dirty="0">
                <a:solidFill>
                  <a:srgbClr val="000000"/>
                </a:solidFill>
              </a:rPr>
              <a:t>m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odels</a:t>
            </a:r>
            <a:r>
              <a:rPr kumimoji="1" lang="en-US" altLang="ja-JP" sz="2000" dirty="0">
                <a:solidFill>
                  <a:srgbClr val="000000"/>
                </a:solidFill>
              </a:rPr>
              <a:t> unlikely to be rejected by HL-LHC, with</a:t>
            </a:r>
          </a:p>
          <a:p>
            <a:pPr algn="ctr"/>
            <a:r>
              <a:rPr lang="en-US" altLang="ja-JP" sz="2000" dirty="0">
                <a:solidFill>
                  <a:srgbClr val="000000"/>
                </a:solidFill>
              </a:rPr>
              <a:t>at least one coupling deviate from SM by &gt;5 %.</a:t>
            </a:r>
            <a:r>
              <a:rPr kumimoji="1" lang="en-US" altLang="ja-JP" sz="2000" dirty="0">
                <a:solidFill>
                  <a:srgbClr val="000000"/>
                </a:solidFill>
              </a:rPr>
              <a:t>) 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23164" y="1035587"/>
            <a:ext cx="8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ILC250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26130" y="5800924"/>
            <a:ext cx="6991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800000"/>
                </a:solidFill>
              </a:rPr>
              <a:t>ILC250 can identify the correct model more or less by pinpointing</a:t>
            </a:r>
          </a:p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The precision of ILC250 is necessary!</a:t>
            </a:r>
          </a:p>
        </p:txBody>
      </p:sp>
      <p:pic>
        <p:nvPicPr>
          <p:cNvPr id="4" name="図 3" descr="Model-disc-25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68" y="1022290"/>
            <a:ext cx="5260150" cy="3618254"/>
          </a:xfrm>
          <a:prstGeom prst="rect">
            <a:avLst/>
          </a:prstGeom>
        </p:spPr>
      </p:pic>
      <p:sp>
        <p:nvSpPr>
          <p:cNvPr id="1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57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6335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solidFill>
                  <a:srgbClr val="800000"/>
                </a:solidFill>
              </a:rPr>
              <a:t>Dark Matter Searches at ILC</a:t>
            </a:r>
            <a:endParaRPr kumimoji="1" lang="ja-JP" altLang="en-US" sz="4800" dirty="0">
              <a:solidFill>
                <a:srgbClr val="8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92300" y="2997200"/>
            <a:ext cx="60219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>
                    <a:lumMod val="50000"/>
                  </a:schemeClr>
                </a:solidFill>
              </a:rPr>
              <a:t>Highlights:</a:t>
            </a:r>
          </a:p>
          <a:p>
            <a:pPr marL="285750" indent="-285750">
              <a:buFontTx/>
              <a:buChar char="•"/>
            </a:pPr>
            <a:r>
              <a:rPr kumimoji="1" lang="en-US" altLang="ja-JP" sz="2800" dirty="0"/>
              <a:t>ISR</a:t>
            </a:r>
            <a:r>
              <a:rPr kumimoji="1" lang="ja-JP" altLang="en-US" sz="2800"/>
              <a:t> </a:t>
            </a:r>
            <a:r>
              <a:rPr lang="en-US" altLang="ja-JP" sz="2800" dirty="0"/>
              <a:t>m</a:t>
            </a:r>
            <a:r>
              <a:rPr kumimoji="1" lang="en-US" altLang="ja-JP" sz="2800" dirty="0"/>
              <a:t>ono photon events (</a:t>
            </a:r>
            <a:r>
              <a:rPr kumimoji="1" lang="en-US" altLang="ja-JP" sz="2800" dirty="0" err="1"/>
              <a:t>e+e</a:t>
            </a:r>
            <a:r>
              <a:rPr kumimoji="1" lang="en-US" altLang="ja-JP" sz="2800" dirty="0"/>
              <a:t>- → </a:t>
            </a:r>
            <a:r>
              <a:rPr lang="en-US" altLang="ja-JP" sz="2800" dirty="0" err="1">
                <a:latin typeface="Symbol" charset="2"/>
                <a:cs typeface="Symbol" charset="2"/>
              </a:rPr>
              <a:t>ccg</a:t>
            </a:r>
            <a:r>
              <a:rPr kumimoji="1" lang="en-US" altLang="ja-JP" sz="2800" dirty="0"/>
              <a:t>)</a:t>
            </a:r>
          </a:p>
          <a:p>
            <a:pPr marL="285750" indent="-285750">
              <a:buFontTx/>
              <a:buChar char="•"/>
            </a:pPr>
            <a:r>
              <a:rPr lang="en-US" altLang="ja-JP" sz="2800" dirty="0"/>
              <a:t>‘NLSP’ pair productions</a:t>
            </a:r>
          </a:p>
          <a:p>
            <a:pPr marL="285750" indent="-285750">
              <a:buFontTx/>
              <a:buChar char="•"/>
            </a:pPr>
            <a:r>
              <a:rPr lang="en-US" altLang="ja-JP" sz="2800" dirty="0"/>
              <a:t>Higgs invisible decays</a:t>
            </a:r>
          </a:p>
        </p:txBody>
      </p:sp>
    </p:spTree>
    <p:extLst>
      <p:ext uri="{BB962C8B-B14F-4D97-AF65-F5344CB8AC3E}">
        <p14:creationId xmlns:p14="http://schemas.microsoft.com/office/powerpoint/2010/main" val="1017449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238535" y="44558"/>
            <a:ext cx="667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Mono photon events (</a:t>
            </a:r>
            <a:r>
              <a:rPr lang="en-US" altLang="ja-JP" sz="3600" dirty="0" err="1">
                <a:solidFill>
                  <a:schemeClr val="accent3">
                    <a:lumMod val="50000"/>
                  </a:schemeClr>
                </a:solidFill>
              </a:rPr>
              <a:t>e+e</a:t>
            </a:r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- → </a:t>
            </a:r>
            <a:r>
              <a:rPr lang="en-US" altLang="ja-JP" sz="3600" dirty="0" err="1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ccg</a:t>
            </a:r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" name="図 1" descr="xxgam-dia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05" y="1181100"/>
            <a:ext cx="2744244" cy="2070100"/>
          </a:xfrm>
          <a:prstGeom prst="rect">
            <a:avLst/>
          </a:prstGeom>
        </p:spPr>
      </p:pic>
      <p:pic>
        <p:nvPicPr>
          <p:cNvPr id="3" name="図 2" descr="xxgam-bkg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68" y="4089400"/>
            <a:ext cx="5267081" cy="16700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86605" y="3627735"/>
            <a:ext cx="3674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</a:rPr>
              <a:t>Main background processes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8100" y="5797034"/>
            <a:ext cx="181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/>
              <a:t>Radiative</a:t>
            </a:r>
            <a:r>
              <a:rPr lang="en-US" altLang="en-US" dirty="0"/>
              <a:t> </a:t>
            </a:r>
            <a:r>
              <a:rPr lang="en-US" altLang="en-US" dirty="0" err="1"/>
              <a:t>Bhabha</a:t>
            </a:r>
            <a:endParaRPr lang="en-US" altLang="en-US" dirty="0"/>
          </a:p>
          <a:p>
            <a:r>
              <a:rPr kumimoji="1" lang="en-US" altLang="en-US" dirty="0"/>
              <a:t>(T channel also)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81200" y="5873234"/>
            <a:ext cx="233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Radiative</a:t>
            </a:r>
            <a:r>
              <a:rPr kumimoji="1" lang="en-US" altLang="ja-JP" dirty="0"/>
              <a:t> neutrino pair</a:t>
            </a:r>
            <a:endParaRPr kumimoji="1" lang="ja-JP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9E545-F6D4-CA85-E052-E82A0E0397A7}"/>
              </a:ext>
            </a:extLst>
          </p:cNvPr>
          <p:cNvSpPr txBox="1"/>
          <p:nvPr/>
        </p:nvSpPr>
        <p:spPr>
          <a:xfrm>
            <a:off x="5981064" y="1249799"/>
            <a:ext cx="2652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c: </a:t>
            </a:r>
            <a:r>
              <a:rPr lang="en-US" altLang="ja-JP" sz="2000" dirty="0">
                <a:solidFill>
                  <a:srgbClr val="C00000"/>
                </a:solidFill>
                <a:cs typeface="Symbol" charset="2"/>
              </a:rPr>
              <a:t>dark matter </a:t>
            </a:r>
          </a:p>
          <a:p>
            <a:r>
              <a:rPr lang="en-US" altLang="ja-JP" sz="2000" dirty="0">
                <a:solidFill>
                  <a:srgbClr val="C00000"/>
                </a:solidFill>
                <a:cs typeface="Symbol" charset="2"/>
              </a:rPr>
              <a:t>     escapes the detector</a:t>
            </a:r>
            <a:endParaRPr lang="en-US" altLang="ja-JP" sz="2000" dirty="0">
              <a:solidFill>
                <a:srgbClr val="C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56468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238535" y="44558"/>
            <a:ext cx="667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Mono photon events (</a:t>
            </a:r>
            <a:r>
              <a:rPr lang="en-US" altLang="ja-JP" sz="3600" dirty="0" err="1">
                <a:solidFill>
                  <a:schemeClr val="accent3">
                    <a:lumMod val="50000"/>
                  </a:schemeClr>
                </a:solidFill>
              </a:rPr>
              <a:t>e+e</a:t>
            </a:r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- → </a:t>
            </a:r>
            <a:r>
              <a:rPr lang="en-US" altLang="ja-JP" sz="3600" dirty="0" err="1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ccg</a:t>
            </a:r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" name="図 1" descr="xxgam-Ecm-L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2" y="2113360"/>
            <a:ext cx="8305800" cy="29096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427601" y="5049189"/>
            <a:ext cx="126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K. </a:t>
            </a:r>
            <a:r>
              <a:rPr kumimoji="1" lang="en-US" altLang="ja-JP" dirty="0" err="1"/>
              <a:t>Fujii</a:t>
            </a:r>
            <a:r>
              <a:rPr kumimoji="1" lang="ja-JP" altLang="en-US" dirty="0"/>
              <a:t> </a:t>
            </a:r>
            <a:r>
              <a:rPr kumimoji="1" lang="en-US" altLang="ja-JP" dirty="0"/>
              <a:t>et</a:t>
            </a:r>
            <a:r>
              <a:rPr kumimoji="1" lang="ja-JP" altLang="en-US" dirty="0"/>
              <a:t> </a:t>
            </a:r>
            <a:r>
              <a:rPr kumimoji="1" lang="en-US" altLang="ja-JP" dirty="0"/>
              <a:t>al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97000" y="869930"/>
            <a:ext cx="4442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800000"/>
                </a:solidFill>
              </a:rPr>
              <a:t>Exclusion limits for </a:t>
            </a:r>
            <a:r>
              <a:rPr kumimoji="1" lang="en-US" altLang="ja-JP" sz="2000" dirty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kumimoji="1" lang="ja-JP" altLang="en-US" sz="2000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endParaRPr kumimoji="1" lang="en-US" altLang="ja-JP" sz="2000" dirty="0">
              <a:solidFill>
                <a:srgbClr val="800000"/>
              </a:solidFill>
              <a:latin typeface="Symbol" charset="2"/>
              <a:cs typeface="Symbol" charset="2"/>
            </a:endParaRPr>
          </a:p>
          <a:p>
            <a:r>
              <a:rPr kumimoji="1" lang="en-US" altLang="ja-JP" sz="2000" dirty="0">
                <a:solidFill>
                  <a:srgbClr val="800000"/>
                </a:solidFill>
              </a:rPr>
              <a:t>EFT approach: </a:t>
            </a:r>
            <a:r>
              <a:rPr kumimoji="1" lang="en-US" altLang="ja-JP" sz="2000" dirty="0">
                <a:solidFill>
                  <a:srgbClr val="0070C0"/>
                </a:solidFill>
              </a:rPr>
              <a:t>Vector-like fermion WIMP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30400" y="522553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en-US" altLang="ja-JP" baseline="-25000" dirty="0"/>
              <a:t>RL</a:t>
            </a:r>
            <a:r>
              <a:rPr kumimoji="1" lang="en-US" altLang="ja-JP" dirty="0"/>
              <a:t> = 22.5%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51447" y="5225534"/>
            <a:ext cx="10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en-US" altLang="ja-JP" baseline="-25000" dirty="0"/>
              <a:t>RL</a:t>
            </a:r>
            <a:r>
              <a:rPr kumimoji="1" lang="en-US" altLang="ja-JP" dirty="0"/>
              <a:t> = 40%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06700" y="5758934"/>
            <a:ext cx="35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en-US" altLang="ja-JP" baseline="-25000" dirty="0"/>
              <a:t>RL</a:t>
            </a:r>
            <a:r>
              <a:rPr kumimoji="1" lang="en-US" altLang="ja-JP" dirty="0"/>
              <a:t>: fraction of data with e-(R) e+(L)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F63842-7719-DB47-A730-89F1B3835433}"/>
              </a:ext>
            </a:extLst>
          </p:cNvPr>
          <p:cNvSpPr txBox="1"/>
          <p:nvPr/>
        </p:nvSpPr>
        <p:spPr>
          <a:xfrm>
            <a:off x="1872082" y="3517599"/>
            <a:ext cx="108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</a:t>
            </a:r>
            <a:r>
              <a:rPr kumimoji="1" lang="en-US" altLang="ja-JP" dirty="0"/>
              <a:t>  ILC250 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4AEAC6-3758-5847-88C5-57D449368EC7}"/>
              </a:ext>
            </a:extLst>
          </p:cNvPr>
          <p:cNvSpPr txBox="1"/>
          <p:nvPr/>
        </p:nvSpPr>
        <p:spPr>
          <a:xfrm>
            <a:off x="2978783" y="6180574"/>
            <a:ext cx="3237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</a:rPr>
              <a:t>ILC 250 sensitive to a few </a:t>
            </a:r>
            <a:r>
              <a:rPr kumimoji="1" lang="en-US" altLang="ja-JP" sz="2000" dirty="0" err="1">
                <a:solidFill>
                  <a:schemeClr val="accent6">
                    <a:lumMod val="50000"/>
                  </a:schemeClr>
                </a:solidFill>
              </a:rPr>
              <a:t>TeV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C8389CDE-2157-8E5F-3960-386792E1C7B6}"/>
              </a:ext>
            </a:extLst>
          </p:cNvPr>
          <p:cNvSpPr txBox="1"/>
          <p:nvPr/>
        </p:nvSpPr>
        <p:spPr>
          <a:xfrm>
            <a:off x="5941163" y="3517599"/>
            <a:ext cx="108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</a:t>
            </a:r>
            <a:r>
              <a:rPr kumimoji="1" lang="en-US" altLang="ja-JP" dirty="0"/>
              <a:t>  ILC250 </a:t>
            </a:r>
          </a:p>
        </p:txBody>
      </p:sp>
    </p:spTree>
    <p:extLst>
      <p:ext uri="{BB962C8B-B14F-4D97-AF65-F5344CB8AC3E}">
        <p14:creationId xmlns:p14="http://schemas.microsoft.com/office/powerpoint/2010/main" val="3408008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222462" y="166680"/>
            <a:ext cx="421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NLSP Pair Production </a:t>
            </a:r>
          </a:p>
        </p:txBody>
      </p:sp>
      <p:pic>
        <p:nvPicPr>
          <p:cNvPr id="3" name="図 2" descr="stau-Pair-eq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27" y="1925942"/>
            <a:ext cx="3035300" cy="56052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68373" y="5847041"/>
            <a:ext cx="7552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215968"/>
                </a:solidFill>
              </a:rPr>
              <a:t>End points of lepton energies</a:t>
            </a:r>
          </a:p>
          <a:p>
            <a:r>
              <a:rPr kumimoji="1" lang="en-US" altLang="ja-JP" sz="2400" dirty="0">
                <a:solidFill>
                  <a:srgbClr val="215968"/>
                </a:solidFill>
              </a:rPr>
              <a:t>→ Simultaneous determination of M</a:t>
            </a:r>
            <a:r>
              <a:rPr kumimoji="1" lang="en-US" altLang="ja-JP" sz="2400" baseline="-25000" dirty="0">
                <a:solidFill>
                  <a:srgbClr val="215968"/>
                </a:solidFill>
              </a:rPr>
              <a:t>NLSP</a:t>
            </a:r>
            <a:r>
              <a:rPr kumimoji="1" lang="en-US" altLang="ja-JP" sz="2400" dirty="0">
                <a:solidFill>
                  <a:srgbClr val="215968"/>
                </a:solidFill>
              </a:rPr>
              <a:t> and M</a:t>
            </a:r>
            <a:r>
              <a:rPr kumimoji="1" lang="en-US" altLang="ja-JP" sz="2400" baseline="-25000" dirty="0">
                <a:solidFill>
                  <a:srgbClr val="215968"/>
                </a:solidFill>
              </a:rPr>
              <a:t>LSP</a:t>
            </a:r>
            <a:r>
              <a:rPr kumimoji="1" lang="en-US" altLang="ja-JP" sz="2400" dirty="0">
                <a:solidFill>
                  <a:srgbClr val="215968"/>
                </a:solidFill>
              </a:rPr>
              <a:t> to per mil </a:t>
            </a:r>
            <a:endParaRPr kumimoji="1" lang="ja-JP" altLang="en-US" sz="2400" dirty="0">
              <a:solidFill>
                <a:srgbClr val="215968"/>
              </a:solidFill>
            </a:endParaRPr>
          </a:p>
        </p:txBody>
      </p:sp>
      <p:pic>
        <p:nvPicPr>
          <p:cNvPr id="5" name="図 4" descr="stau-pair-Etau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2320179"/>
            <a:ext cx="3663950" cy="3296637"/>
          </a:xfrm>
          <a:prstGeom prst="rect">
            <a:avLst/>
          </a:prstGeom>
        </p:spPr>
      </p:pic>
      <p:pic>
        <p:nvPicPr>
          <p:cNvPr id="10" name="図 9" descr="smu-pair-Emu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" y="2346694"/>
            <a:ext cx="3695904" cy="3422134"/>
          </a:xfrm>
          <a:prstGeom prst="rect">
            <a:avLst/>
          </a:prstGeom>
        </p:spPr>
      </p:pic>
      <p:pic>
        <p:nvPicPr>
          <p:cNvPr id="11" name="図 10" descr="smu-pair-eq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3" y="1940087"/>
            <a:ext cx="3124200" cy="53265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311638" y="5416465"/>
            <a:ext cx="457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E</a:t>
            </a:r>
            <a:r>
              <a:rPr kumimoji="1" lang="en-US" altLang="ja-JP" sz="2000" dirty="0" err="1">
                <a:latin typeface="Symbol" charset="2"/>
                <a:cs typeface="Symbol" charset="2"/>
              </a:rPr>
              <a:t>m</a:t>
            </a:r>
            <a:endParaRPr kumimoji="1" lang="ja-JP" altLang="en-US" sz="2000" dirty="0">
              <a:latin typeface="Symbol" charset="2"/>
              <a:cs typeface="Symbol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98208" y="5416465"/>
            <a:ext cx="69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E</a:t>
            </a:r>
            <a:r>
              <a:rPr lang="en-US" altLang="ja-JP" sz="2000" dirty="0" err="1">
                <a:latin typeface="Symbol" charset="2"/>
                <a:cs typeface="Symbol" charset="2"/>
              </a:rPr>
              <a:t>t</a:t>
            </a:r>
            <a:r>
              <a:rPr lang="en-US" altLang="ja-JP" sz="2000" dirty="0" err="1">
                <a:latin typeface="Calibri"/>
                <a:cs typeface="Calibri"/>
              </a:rPr>
              <a:t>jet</a:t>
            </a:r>
            <a:endParaRPr kumimoji="1" lang="ja-JP" altLang="en-US" sz="2000" dirty="0">
              <a:latin typeface="Calibri"/>
              <a:cs typeface="Calibri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EF4384-FAB5-AB4E-9DC3-C30265767AE8}"/>
              </a:ext>
            </a:extLst>
          </p:cNvPr>
          <p:cNvSpPr txBox="1"/>
          <p:nvPr/>
        </p:nvSpPr>
        <p:spPr>
          <a:xfrm>
            <a:off x="1066007" y="834337"/>
            <a:ext cx="6477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Typical signal: </a:t>
            </a:r>
            <a:r>
              <a:rPr lang="en-US" altLang="ja-JP" sz="2400" dirty="0">
                <a:solidFill>
                  <a:srgbClr val="800000"/>
                </a:solidFill>
              </a:rPr>
              <a:t>soft particles and nothing else</a:t>
            </a:r>
          </a:p>
          <a:p>
            <a:r>
              <a:rPr lang="ja-JP" altLang="ja-JP" sz="2400" dirty="0">
                <a:solidFill>
                  <a:srgbClr val="000090"/>
                </a:solidFill>
              </a:rPr>
              <a:t>C</a:t>
            </a:r>
            <a:r>
              <a:rPr lang="en-US" altLang="ja-JP" sz="2400" dirty="0" err="1">
                <a:solidFill>
                  <a:srgbClr val="000090"/>
                </a:solidFill>
              </a:rPr>
              <a:t>hallenging</a:t>
            </a:r>
            <a:r>
              <a:rPr lang="ja-JP" altLang="en-US" sz="2400" dirty="0">
                <a:solidFill>
                  <a:srgbClr val="000090"/>
                </a:solidFill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</a:rPr>
              <a:t>backgound</a:t>
            </a:r>
            <a:r>
              <a:rPr lang="en-US" altLang="ja-JP" sz="2400" dirty="0">
                <a:solidFill>
                  <a:srgbClr val="000090"/>
                </a:solidFill>
              </a:rPr>
              <a:t>: </a:t>
            </a:r>
            <a:r>
              <a:rPr lang="en-US" altLang="ja-JP" sz="2400" dirty="0">
                <a:solidFill>
                  <a:srgbClr val="800000"/>
                </a:solidFill>
              </a:rPr>
              <a:t>two photon processes </a:t>
            </a:r>
          </a:p>
          <a:p>
            <a:r>
              <a:rPr lang="en-US" altLang="ja-JP" sz="2400" dirty="0">
                <a:solidFill>
                  <a:srgbClr val="800000"/>
                </a:solidFill>
              </a:rPr>
              <a:t>        </a:t>
            </a:r>
            <a:r>
              <a:rPr lang="en-US" altLang="ja-JP" sz="2000" dirty="0">
                <a:solidFill>
                  <a:srgbClr val="800000"/>
                </a:solidFill>
              </a:rPr>
              <a:t>(Good hermeticity to reject hard e+- close to beamline)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23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660965" y="63716"/>
            <a:ext cx="412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NLSP Pair Production </a:t>
            </a:r>
          </a:p>
        </p:txBody>
      </p:sp>
      <p:pic>
        <p:nvPicPr>
          <p:cNvPr id="5" name="図 4" descr="smu-NLSPpai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3" y="2620020"/>
            <a:ext cx="7023100" cy="3210813"/>
          </a:xfrm>
          <a:prstGeom prst="rect">
            <a:avLst/>
          </a:prstGeom>
        </p:spPr>
      </p:pic>
      <p:pic>
        <p:nvPicPr>
          <p:cNvPr id="12" name="図 11" descr="smu-pair-eq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61440"/>
            <a:ext cx="3486150" cy="59436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27400" y="914400"/>
            <a:ext cx="260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‘</a:t>
            </a:r>
            <a:r>
              <a:rPr kumimoji="1" lang="en-US" altLang="ja-JP" sz="2000" dirty="0" err="1"/>
              <a:t>Smuon</a:t>
            </a:r>
            <a:r>
              <a:rPr kumimoji="1" lang="en-US" altLang="ja-JP" sz="2000" dirty="0"/>
              <a:t>’ pair </a:t>
            </a:r>
            <a:r>
              <a:rPr kumimoji="1" lang="en-US" altLang="ja-JP" sz="2000" dirty="0" err="1"/>
              <a:t>prodution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27400" y="2097732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800000"/>
                </a:solidFill>
              </a:rPr>
              <a:t>Signal: soft </a:t>
            </a:r>
            <a:r>
              <a:rPr lang="en-US" altLang="ja-JP" sz="2400" dirty="0" err="1">
                <a:solidFill>
                  <a:srgbClr val="800000"/>
                </a:solidFill>
              </a:rPr>
              <a:t>muon</a:t>
            </a:r>
            <a:r>
              <a:rPr lang="en-US" altLang="ja-JP" sz="2400" dirty="0">
                <a:solidFill>
                  <a:srgbClr val="800000"/>
                </a:solidFill>
              </a:rPr>
              <a:t> pair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025900" y="3149600"/>
            <a:ext cx="226946" cy="2273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>
            <a:stCxn id="3" idx="3"/>
          </p:cNvCxnSpPr>
          <p:nvPr/>
        </p:nvCxnSpPr>
        <p:spPr>
          <a:xfrm flipV="1">
            <a:off x="4252846" y="4076700"/>
            <a:ext cx="1030354" cy="209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766656" y="5830833"/>
            <a:ext cx="6002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215968"/>
                </a:solidFill>
              </a:rPr>
              <a:t>Sensitivity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lang="ja-JP" altLang="ja-JP" sz="2400" dirty="0">
                <a:solidFill>
                  <a:srgbClr val="215968"/>
                </a:solidFill>
              </a:rPr>
              <a:t>n</a:t>
            </a:r>
            <a:r>
              <a:rPr lang="en-US" altLang="ja-JP" sz="2400" dirty="0">
                <a:solidFill>
                  <a:srgbClr val="215968"/>
                </a:solidFill>
              </a:rPr>
              <a:t>early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kumimoji="1" lang="en-US" altLang="ja-JP" sz="2400" dirty="0">
                <a:solidFill>
                  <a:srgbClr val="215968"/>
                </a:solidFill>
              </a:rPr>
              <a:t>up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kumimoji="1" lang="en-US" altLang="ja-JP" sz="2400" dirty="0">
                <a:solidFill>
                  <a:srgbClr val="215968"/>
                </a:solidFill>
              </a:rPr>
              <a:t>to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kumimoji="1" lang="en-US" altLang="ja-JP" sz="2400" dirty="0">
                <a:solidFill>
                  <a:srgbClr val="215968"/>
                </a:solidFill>
              </a:rPr>
              <a:t>the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kumimoji="1" lang="en-US" altLang="ja-JP" sz="2400" dirty="0">
                <a:solidFill>
                  <a:srgbClr val="215968"/>
                </a:solidFill>
              </a:rPr>
              <a:t>kinematic</a:t>
            </a:r>
            <a:r>
              <a:rPr kumimoji="1" lang="ja-JP" altLang="en-US" sz="2400" dirty="0">
                <a:solidFill>
                  <a:srgbClr val="215968"/>
                </a:solidFill>
              </a:rPr>
              <a:t> </a:t>
            </a:r>
            <a:r>
              <a:rPr kumimoji="1" lang="en-US" altLang="ja-JP" sz="2400" dirty="0">
                <a:solidFill>
                  <a:srgbClr val="215968"/>
                </a:solidFill>
              </a:rPr>
              <a:t>limit</a:t>
            </a:r>
            <a:endParaRPr lang="en-US" altLang="ja-JP" sz="2400" dirty="0">
              <a:solidFill>
                <a:srgbClr val="215968"/>
              </a:solidFill>
            </a:endParaRPr>
          </a:p>
          <a:p>
            <a:r>
              <a:rPr lang="en-US" altLang="ja-JP" sz="2400" dirty="0">
                <a:solidFill>
                  <a:srgbClr val="215968"/>
                </a:solidFill>
              </a:rPr>
              <a:t>Possibility to find a new particle at ILC 250 also</a:t>
            </a:r>
            <a:endParaRPr kumimoji="1" lang="en-US" altLang="ja-JP" sz="2400" dirty="0">
              <a:solidFill>
                <a:srgbClr val="215968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4AD005-1E57-C14D-ABB7-1EAF0E01E6EB}"/>
              </a:ext>
            </a:extLst>
          </p:cNvPr>
          <p:cNvSpPr txBox="1"/>
          <p:nvPr/>
        </p:nvSpPr>
        <p:spPr>
          <a:xfrm>
            <a:off x="6852311" y="1473954"/>
            <a:ext cx="1617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Discovery:  5</a:t>
            </a:r>
            <a:r>
              <a:rPr kumimoji="1" lang="en-US" altLang="ja-JP" dirty="0">
                <a:latin typeface="Symbol" pitchFamily="2" charset="2"/>
              </a:rPr>
              <a:t>s</a:t>
            </a:r>
          </a:p>
          <a:p>
            <a:r>
              <a:rPr lang="en-US" altLang="ja-JP" dirty="0"/>
              <a:t>Exclusion:  95%</a:t>
            </a:r>
            <a:endParaRPr lang="en-US" altLang="ja-JP" dirty="0">
              <a:latin typeface="Symbol" pitchFamily="2" charset="2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76A055-A2EC-354D-8A1C-0F2363156CEC}"/>
              </a:ext>
            </a:extLst>
          </p:cNvPr>
          <p:cNvSpPr txBox="1"/>
          <p:nvPr/>
        </p:nvSpPr>
        <p:spPr>
          <a:xfrm>
            <a:off x="302581" y="2250688"/>
            <a:ext cx="266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500 fb-1 at </a:t>
            </a:r>
            <a:r>
              <a:rPr kumimoji="1" lang="en-US" altLang="ja-JP" dirty="0" err="1"/>
              <a:t>Ecm</a:t>
            </a:r>
            <a:r>
              <a:rPr kumimoji="1" lang="en-US" altLang="ja-JP" dirty="0"/>
              <a:t> = 500 </a:t>
            </a:r>
            <a:r>
              <a:rPr kumimoji="1" lang="en-US" altLang="ja-JP" dirty="0" err="1"/>
              <a:t>GeV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62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536669" y="143305"/>
            <a:ext cx="6660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NLSP Pair Production at Threshold </a:t>
            </a:r>
          </a:p>
        </p:txBody>
      </p:sp>
      <p:pic>
        <p:nvPicPr>
          <p:cNvPr id="12" name="図 11" descr="smu-pair-eq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61440"/>
            <a:ext cx="3486150" cy="59436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27400" y="914400"/>
            <a:ext cx="260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‘</a:t>
            </a:r>
            <a:r>
              <a:rPr kumimoji="1" lang="en-US" altLang="ja-JP" sz="2000" dirty="0" err="1"/>
              <a:t>Smuon</a:t>
            </a:r>
            <a:r>
              <a:rPr kumimoji="1" lang="en-US" altLang="ja-JP" sz="2000" dirty="0"/>
              <a:t>’ pair </a:t>
            </a:r>
            <a:r>
              <a:rPr kumimoji="1" lang="en-US" altLang="ja-JP" sz="2000" dirty="0" err="1"/>
              <a:t>prodution</a:t>
            </a:r>
            <a:endParaRPr kumimoji="1" lang="ja-JP" altLang="en-US" sz="2000" dirty="0"/>
          </a:p>
        </p:txBody>
      </p:sp>
      <p:pic>
        <p:nvPicPr>
          <p:cNvPr id="2" name="図 1" descr="smu-pair-threshol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65" y="2497459"/>
            <a:ext cx="3584725" cy="328295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094620" y="3302000"/>
            <a:ext cx="339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</a:rPr>
              <a:t>The threshold excitation curve  </a:t>
            </a:r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</a:rPr>
              <a:t>gives information on the spin-parity of ‘</a:t>
            </a:r>
            <a:r>
              <a:rPr lang="en-US" altLang="ja-JP" sz="2400" dirty="0" err="1">
                <a:solidFill>
                  <a:schemeClr val="accent5">
                    <a:lumMod val="50000"/>
                  </a:schemeClr>
                </a:solidFill>
              </a:rPr>
              <a:t>smuon</a:t>
            </a:r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</a:rPr>
              <a:t>’ and its 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</a:rPr>
              <a:t>mass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62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660965" y="63716"/>
            <a:ext cx="363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>
                <a:solidFill>
                  <a:schemeClr val="accent3">
                    <a:lumMod val="50000"/>
                  </a:schemeClr>
                </a:solidFill>
              </a:rPr>
              <a:t>Higgsino</a:t>
            </a:r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 Pair + ISR</a:t>
            </a:r>
          </a:p>
        </p:txBody>
      </p:sp>
      <p:pic>
        <p:nvPicPr>
          <p:cNvPr id="2" name="図 1" descr="Higgsino-ISR-charg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26821"/>
            <a:ext cx="8293100" cy="2972998"/>
          </a:xfrm>
          <a:prstGeom prst="rect">
            <a:avLst/>
          </a:prstGeom>
        </p:spPr>
      </p:pic>
      <p:pic>
        <p:nvPicPr>
          <p:cNvPr id="6" name="図 5" descr="Higgsino-ch-ISR-eq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460500"/>
            <a:ext cx="5003800" cy="4953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44800" y="846434"/>
            <a:ext cx="3594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</a:rPr>
              <a:t>Charged </a:t>
            </a:r>
            <a:r>
              <a:rPr kumimoji="1" lang="en-US" altLang="ja-JP" sz="2400" dirty="0" err="1">
                <a:solidFill>
                  <a:srgbClr val="800000"/>
                </a:solidFill>
              </a:rPr>
              <a:t>Higgsino</a:t>
            </a:r>
            <a:r>
              <a:rPr kumimoji="1" lang="en-US" altLang="ja-JP" sz="2400" dirty="0">
                <a:solidFill>
                  <a:srgbClr val="800000"/>
                </a:solidFill>
              </a:rPr>
              <a:t> Pair + ISR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4684" y="2017066"/>
            <a:ext cx="783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</a:rPr>
              <a:t>Signal: 1 har</a:t>
            </a:r>
            <a:r>
              <a:rPr lang="en-US" altLang="ja-JP" sz="2400" dirty="0">
                <a:solidFill>
                  <a:srgbClr val="800000"/>
                </a:solidFill>
              </a:rPr>
              <a:t>d </a:t>
            </a:r>
            <a:r>
              <a:rPr lang="en-US" altLang="ja-JP" sz="2400" dirty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400" dirty="0">
                <a:solidFill>
                  <a:srgbClr val="800000"/>
                </a:solidFill>
              </a:rPr>
              <a:t>(ISR) and (</a:t>
            </a:r>
            <a:r>
              <a:rPr lang="en-US" altLang="ja-JP" sz="2400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400" dirty="0">
                <a:solidFill>
                  <a:srgbClr val="800000"/>
                </a:solidFill>
              </a:rPr>
              <a:t> or lepton,2 total) and nothing else</a:t>
            </a:r>
            <a:endParaRPr kumimoji="1" lang="ja-JP" altLang="en-US" sz="24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3286" y="5827276"/>
            <a:ext cx="7438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 hard photon required: Two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photon</a:t>
            </a:r>
            <a:r>
              <a:rPr kumimoji="1" lang="ja-JP" altLang="en-US" sz="2000" dirty="0"/>
              <a:t> </a:t>
            </a:r>
            <a:r>
              <a:rPr lang="en-US" altLang="ja-JP" sz="2000" dirty="0"/>
              <a:t>backgrounds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are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not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too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serious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25062" y="5396248"/>
            <a:ext cx="2813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90"/>
                </a:solidFill>
              </a:rPr>
              <a:t>Recoil</a:t>
            </a:r>
            <a:r>
              <a:rPr kumimoji="1" lang="ja-JP" altLang="en-US" sz="2400" dirty="0">
                <a:solidFill>
                  <a:srgbClr val="000090"/>
                </a:solidFill>
              </a:rPr>
              <a:t> </a:t>
            </a:r>
            <a:r>
              <a:rPr kumimoji="1" lang="en-US" altLang="ja-JP" sz="2400" dirty="0">
                <a:solidFill>
                  <a:srgbClr val="000090"/>
                </a:solidFill>
              </a:rPr>
              <a:t>mass of </a:t>
            </a:r>
            <a:r>
              <a:rPr kumimoji="1" lang="en-US" altLang="ja-JP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sz="2400" dirty="0">
                <a:solidFill>
                  <a:srgbClr val="000090"/>
                </a:solidFill>
                <a:latin typeface="Calibri"/>
                <a:cs typeface="Calibri"/>
              </a:rPr>
              <a:t>(ISR)</a:t>
            </a:r>
            <a:r>
              <a:rPr kumimoji="1" lang="ja-JP" altLang="en-US" sz="24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23472" y="6194649"/>
            <a:ext cx="535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Minimum recoil mass → </a:t>
            </a:r>
            <a:r>
              <a:rPr kumimoji="1" lang="en-US" altLang="ja-JP" dirty="0" err="1"/>
              <a:t>Higgsino</a:t>
            </a:r>
            <a:r>
              <a:rPr kumimoji="1" lang="en-US" altLang="ja-JP" dirty="0"/>
              <a:t> mass to percent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0080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133999" y="90698"/>
            <a:ext cx="6955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3">
                    <a:lumMod val="50000"/>
                  </a:schemeClr>
                </a:solidFill>
              </a:rPr>
              <a:t>Exotic Higgs Decays by Higgs tagging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42084" y="775129"/>
            <a:ext cx="5272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/>
              <a:t>e</a:t>
            </a:r>
            <a:r>
              <a:rPr kumimoji="1" lang="en-US" altLang="ja-JP" sz="2800" dirty="0" err="1"/>
              <a:t>+e</a:t>
            </a:r>
            <a:r>
              <a:rPr kumimoji="1" lang="en-US" altLang="ja-JP" sz="2800" dirty="0"/>
              <a:t>- → ZH,  H → </a:t>
            </a:r>
            <a:r>
              <a:rPr lang="en-US" altLang="ja-JP" sz="2800" dirty="0"/>
              <a:t>invisible (e.g. 𝜒 𝜒)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35667" y="5842000"/>
            <a:ext cx="5403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800000"/>
                </a:solidFill>
              </a:rPr>
              <a:t>Including Z → </a:t>
            </a:r>
            <a:r>
              <a:rPr kumimoji="1" lang="en-US" altLang="ja-JP" sz="2400" dirty="0" err="1">
                <a:solidFill>
                  <a:srgbClr val="800000"/>
                </a:solidFill>
              </a:rPr>
              <a:t>l+l</a:t>
            </a:r>
            <a:r>
              <a:rPr kumimoji="1" lang="en-US" altLang="ja-JP" sz="2400" dirty="0">
                <a:solidFill>
                  <a:srgbClr val="800000"/>
                </a:solidFill>
              </a:rPr>
              <a:t>- </a:t>
            </a:r>
            <a:r>
              <a:rPr lang="en-US" altLang="en-US" sz="2400" dirty="0">
                <a:solidFill>
                  <a:srgbClr val="800000"/>
                </a:solidFill>
              </a:rPr>
              <a:t>and scaling to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1500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fb-1</a:t>
            </a:r>
          </a:p>
          <a:p>
            <a:r>
              <a:rPr lang="ja-JP" altLang="ja-JP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Br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(H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r>
              <a:rPr lang="en-US" altLang="ja-JP" sz="2400" dirty="0">
                <a:solidFill>
                  <a:srgbClr val="800000"/>
                </a:solidFill>
              </a:rPr>
              <a:t>→ invisible) &lt; 0.4%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46300" y="5351044"/>
            <a:ext cx="2403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250 fb-1 at </a:t>
            </a:r>
            <a:r>
              <a:rPr kumimoji="1" lang="en-US" altLang="ja-JP" sz="1600" dirty="0" err="1"/>
              <a:t>Ecm</a:t>
            </a:r>
            <a:r>
              <a:rPr kumimoji="1" lang="en-US" altLang="ja-JP" sz="1600" dirty="0"/>
              <a:t> = 250 </a:t>
            </a:r>
            <a:r>
              <a:rPr kumimoji="1" lang="en-US" altLang="ja-JP" sz="1600" dirty="0" err="1"/>
              <a:t>GeV</a:t>
            </a:r>
            <a:endParaRPr kumimoji="1" lang="ja-JP" altLang="en-US" sz="16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5702300" y="3568700"/>
            <a:ext cx="143701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7139310" y="3575050"/>
            <a:ext cx="142684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810089" y="31935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e+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29439" y="3224252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-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139310" y="3282950"/>
            <a:ext cx="182240" cy="279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6953250" y="3562866"/>
            <a:ext cx="198760" cy="27253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953089" y="3174484"/>
            <a:ext cx="29275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dirty="0"/>
              <a:t>Z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004217" y="3631684"/>
            <a:ext cx="32848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dirty="0"/>
              <a:t>H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6819900" y="2654300"/>
            <a:ext cx="501650" cy="6286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 flipV="1">
            <a:off x="6819900" y="2527300"/>
            <a:ext cx="506452" cy="7556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7054850" y="2584450"/>
            <a:ext cx="284202" cy="711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7360786" y="3309473"/>
            <a:ext cx="671964" cy="32221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353080" y="3309473"/>
            <a:ext cx="736820" cy="4814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7332701" y="3302000"/>
            <a:ext cx="617499" cy="5334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 flipV="1">
            <a:off x="5581650" y="3683000"/>
            <a:ext cx="1371440" cy="152400"/>
          </a:xfrm>
          <a:prstGeom prst="straightConnector1">
            <a:avLst/>
          </a:prstGeom>
          <a:ln w="12700" cap="flat" cmpd="sng">
            <a:solidFill>
              <a:srgbClr val="008000"/>
            </a:solidFill>
            <a:prstDash val="sysDash"/>
            <a:headEnd type="none" w="sm" len="med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6978490" y="3848100"/>
            <a:ext cx="971710" cy="939800"/>
          </a:xfrm>
          <a:prstGeom prst="straightConnector1">
            <a:avLst/>
          </a:prstGeom>
          <a:ln w="12700" cap="flat" cmpd="sng">
            <a:solidFill>
              <a:srgbClr val="008000"/>
            </a:solidFill>
            <a:prstDash val="sysDash"/>
            <a:headEnd type="none" w="sm" len="med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5787035" y="1982232"/>
            <a:ext cx="270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Recoil mass reconstruction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345645" y="4001016"/>
            <a:ext cx="94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invisible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326352" y="2552700"/>
            <a:ext cx="112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FF6600"/>
                </a:solidFill>
              </a:rPr>
              <a:t>2-jet</a:t>
            </a:r>
          </a:p>
          <a:p>
            <a:r>
              <a:rPr kumimoji="1" lang="en-US" altLang="en-US" dirty="0">
                <a:solidFill>
                  <a:srgbClr val="FF6600"/>
                </a:solidFill>
              </a:rPr>
              <a:t>measured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D57A97B-D5F2-404D-B83A-56DD05A0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2" y="1359491"/>
            <a:ext cx="5038531" cy="36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8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610091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rgbClr val="800000"/>
                </a:solidFill>
              </a:rPr>
              <a:t>Cosmological Connection</a:t>
            </a:r>
            <a:endParaRPr kumimoji="1" lang="ja-JP" altLang="en-US" sz="4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2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232955" y="1129971"/>
            <a:ext cx="6493666" cy="5575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rgbClr val="800000"/>
                </a:solidFill>
                <a:cs typeface="ＭＳ Ｐゴシック" pitchFamily="-84" charset="-128"/>
              </a:rPr>
              <a:t>Europe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European Strategy for Particle Physics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  </a:t>
            </a:r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(2020 update)</a:t>
            </a:r>
          </a:p>
          <a:p>
            <a:pPr marL="400050" lvl="1" indent="0">
              <a:buNone/>
            </a:pPr>
            <a:r>
              <a:rPr lang="en-US" altLang="ja-JP" sz="2000" dirty="0">
                <a:solidFill>
                  <a:srgbClr val="002060"/>
                </a:solidFill>
                <a:cs typeface="ＭＳ Ｐゴシック" pitchFamily="-84" charset="-128"/>
              </a:rPr>
              <a:t>‘An electron-positron Higgs factory is the highest-priority next collider.’ </a:t>
            </a:r>
            <a:endParaRPr lang="en-US" altLang="ja-JP" sz="2400" dirty="0">
              <a:solidFill>
                <a:srgbClr val="002060"/>
              </a:solidFill>
              <a:cs typeface="ＭＳ Ｐゴシック" pitchFamily="-84" charset="-128"/>
            </a:endParaRPr>
          </a:p>
          <a:p>
            <a:pPr marL="0" indent="0">
              <a:buNone/>
            </a:pPr>
            <a:endParaRPr lang="en-US" altLang="ja-JP" sz="28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rgbClr val="800000"/>
                </a:solidFill>
                <a:cs typeface="ＭＳ Ｐゴシック" pitchFamily="-84" charset="-128"/>
              </a:rPr>
              <a:t>US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DOE High-Energy Physics Advisory Panel, 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P5 Report </a:t>
            </a:r>
            <a:r>
              <a:rPr lang="en-US" altLang="ja-JP" sz="18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(Particle Physics Projects Prioritization Panel) 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  <a:cs typeface="ＭＳ Ｐゴシック" pitchFamily="-84" charset="-128"/>
            </a:endParaRP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   </a:t>
            </a:r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(2014 – updated discussion is now underway)</a:t>
            </a:r>
          </a:p>
          <a:p>
            <a:pPr marL="400050" lvl="1" indent="0">
              <a:buNone/>
            </a:pPr>
            <a:r>
              <a:rPr lang="en-US" altLang="ja-JP" sz="2000" dirty="0">
                <a:solidFill>
                  <a:srgbClr val="002060"/>
                </a:solidFill>
                <a:cs typeface="ＭＳ Ｐゴシック" pitchFamily="-84" charset="-128"/>
              </a:rPr>
              <a:t>‘An electron-positron Higgs factory is the highest-priority next collider.’ </a:t>
            </a:r>
            <a:endParaRPr lang="en-US" altLang="ja-JP" sz="2400" dirty="0">
              <a:solidFill>
                <a:srgbClr val="002060"/>
              </a:solidFill>
              <a:cs typeface="ＭＳ Ｐゴシック" pitchFamily="-84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1136650" y="152400"/>
            <a:ext cx="7175500" cy="82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59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Global Strategies for Particle Physics</a:t>
            </a:r>
            <a:endParaRPr lang="ja-JP" altLang="en-US" sz="2800" dirty="0">
              <a:solidFill>
                <a:schemeClr val="accent5">
                  <a:lumMod val="50000"/>
                </a:schemeClr>
              </a:solidFill>
              <a:latin typeface="Geneva" pitchFamily="-109" charset="0"/>
              <a:ea typeface="Geneva" pitchFamily="-109" charset="0"/>
              <a:cs typeface="Geneva" pitchFamily="-10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5B4A6-B3A9-1E46-3805-9DFF6475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110" y="974508"/>
            <a:ext cx="1875017" cy="2831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B0987A-B8E0-CF82-4886-294830A6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43" y="4027874"/>
            <a:ext cx="2119340" cy="2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13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707F69F-6F82-604A-A014-77E8E6937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18" y="1462184"/>
            <a:ext cx="4218563" cy="393363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952D9B-4639-1948-97ED-72AB63BC694D}"/>
              </a:ext>
            </a:extLst>
          </p:cNvPr>
          <p:cNvSpPr txBox="1"/>
          <p:nvPr/>
        </p:nvSpPr>
        <p:spPr>
          <a:xfrm>
            <a:off x="2663582" y="582805"/>
            <a:ext cx="4188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Top Mass Measurement</a:t>
            </a:r>
            <a:endParaRPr kumimoji="1" lang="ja-JP" altLang="en-US" sz="3200">
              <a:solidFill>
                <a:srgbClr val="0070C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412BE-A34A-F449-AA18-6A32A3B0A21E}"/>
              </a:ext>
            </a:extLst>
          </p:cNvPr>
          <p:cNvSpPr txBox="1"/>
          <p:nvPr/>
        </p:nvSpPr>
        <p:spPr>
          <a:xfrm>
            <a:off x="2345001" y="5428810"/>
            <a:ext cx="48253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800" dirty="0" err="1"/>
              <a:t>m</a:t>
            </a:r>
            <a:r>
              <a:rPr kumimoji="1" lang="en-US" altLang="ja-JP" dirty="0" err="1"/>
              <a:t>top</a:t>
            </a:r>
            <a:r>
              <a:rPr lang="en-US" altLang="ja-JP" dirty="0"/>
              <a:t> (pole)</a:t>
            </a:r>
            <a:r>
              <a:rPr kumimoji="1" lang="en-US" altLang="ja-JP" dirty="0"/>
              <a:t> = 14 MeV (stat), 40 MeV (incl. sys)</a:t>
            </a:r>
          </a:p>
          <a:p>
            <a:r>
              <a:rPr lang="en-US" altLang="ja-JP" dirty="0"/>
              <a:t>Pole mass is closely related to </a:t>
            </a:r>
            <a:r>
              <a:rPr lang="en-US" altLang="ja-JP" dirty="0" err="1"/>
              <a:t>msbar</a:t>
            </a:r>
            <a:r>
              <a:rPr lang="en-US" altLang="ja-JP" dirty="0"/>
              <a:t> mass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335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E0C57A8-31B6-334F-86D6-F32DF5C10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3" y="2040728"/>
            <a:ext cx="8199455" cy="29563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C835E5-916E-264D-8121-215DCB5DE7AF}"/>
              </a:ext>
            </a:extLst>
          </p:cNvPr>
          <p:cNvSpPr txBox="1"/>
          <p:nvPr/>
        </p:nvSpPr>
        <p:spPr>
          <a:xfrm>
            <a:off x="2834404" y="834012"/>
            <a:ext cx="3999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Vacuum Stability in SM</a:t>
            </a:r>
            <a:endParaRPr kumimoji="1" lang="ja-JP" altLang="en-US" sz="320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219A9D-966F-E44C-87D2-13B2C6DF8A0B}"/>
              </a:ext>
            </a:extLst>
          </p:cNvPr>
          <p:cNvSpPr txBox="1"/>
          <p:nvPr/>
        </p:nvSpPr>
        <p:spPr>
          <a:xfrm>
            <a:off x="5858187" y="4997053"/>
            <a:ext cx="201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Degrassi </a:t>
            </a:r>
            <a:r>
              <a:rPr kumimoji="1" lang="en-US" altLang="ja-JP" dirty="0" err="1"/>
              <a:t>et.</a:t>
            </a:r>
            <a:r>
              <a:rPr lang="en-US" altLang="ja-JP" dirty="0" err="1"/>
              <a:t>al</a:t>
            </a:r>
            <a:r>
              <a:rPr lang="en-US" altLang="ja-JP" dirty="0"/>
              <a:t>. 2013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1C1D9D-7D25-DC42-BCC1-83904BAD1ED9}"/>
              </a:ext>
            </a:extLst>
          </p:cNvPr>
          <p:cNvSpPr txBox="1"/>
          <p:nvPr/>
        </p:nvSpPr>
        <p:spPr>
          <a:xfrm>
            <a:off x="1008511" y="5486400"/>
            <a:ext cx="734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ILC precisions for </a:t>
            </a:r>
            <a:r>
              <a:rPr kumimoji="1" lang="en-US" altLang="ja-JP" dirty="0" err="1"/>
              <a:t>dM</a:t>
            </a:r>
            <a:r>
              <a:rPr kumimoji="1" lang="en-US" altLang="ja-JP" baseline="-25000" dirty="0" err="1"/>
              <a:t>top</a:t>
            </a:r>
            <a:r>
              <a:rPr kumimoji="1" lang="en-US" altLang="ja-JP" dirty="0"/>
              <a:t> ~40 MeV and </a:t>
            </a:r>
            <a:r>
              <a:rPr kumimoji="1" lang="en-US" altLang="ja-JP" dirty="0" err="1"/>
              <a:t>dM</a:t>
            </a:r>
            <a:r>
              <a:rPr kumimoji="1" lang="en-US" altLang="ja-JP" baseline="-25000" dirty="0" err="1"/>
              <a:t>Higgs</a:t>
            </a:r>
            <a:r>
              <a:rPr kumimoji="1" lang="en-US" altLang="ja-JP" baseline="-25000" dirty="0"/>
              <a:t> </a:t>
            </a:r>
            <a:r>
              <a:rPr lang="en-US" altLang="ja-JP" dirty="0"/>
              <a:t>~40 MeV </a:t>
            </a:r>
            <a:r>
              <a:rPr kumimoji="1" lang="en-US" altLang="ja-JP" dirty="0"/>
              <a:t>are more than enough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89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952D9B-4639-1948-97ED-72AB63BC694D}"/>
              </a:ext>
            </a:extLst>
          </p:cNvPr>
          <p:cNvSpPr txBox="1"/>
          <p:nvPr/>
        </p:nvSpPr>
        <p:spPr>
          <a:xfrm>
            <a:off x="499645" y="461959"/>
            <a:ext cx="846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SUSY Pa</a:t>
            </a:r>
            <a:r>
              <a:rPr lang="en-US" altLang="ja-JP" sz="2400" dirty="0">
                <a:solidFill>
                  <a:srgbClr val="0070C0"/>
                </a:solidFill>
              </a:rPr>
              <a:t>rameter Determination and </a:t>
            </a:r>
            <a:r>
              <a:rPr kumimoji="1" lang="en-US" altLang="ja-JP" sz="2400" dirty="0">
                <a:solidFill>
                  <a:srgbClr val="0070C0"/>
                </a:solidFill>
              </a:rPr>
              <a:t>Prediction of Relic DM Density 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2FF36F-CF37-9349-8F73-53BD75FC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60" y="2400954"/>
            <a:ext cx="5034223" cy="39043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17EE80-824B-AD47-B6DE-BE25C59EAA56}"/>
              </a:ext>
            </a:extLst>
          </p:cNvPr>
          <p:cNvSpPr txBox="1"/>
          <p:nvPr/>
        </p:nvSpPr>
        <p:spPr>
          <a:xfrm>
            <a:off x="6056551" y="3429815"/>
            <a:ext cx="2912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Red: LHC hundred’s of fb-1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Blue: ILC (~H20)</a:t>
            </a:r>
          </a:p>
          <a:p>
            <a:r>
              <a:rPr kumimoji="1" lang="en-US" altLang="ja-JP" dirty="0">
                <a:solidFill>
                  <a:srgbClr val="00B050"/>
                </a:solidFill>
              </a:rPr>
              <a:t>Green band: from cosmology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                       (WMAP)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61FBDC-7589-174A-9884-F540263C75CF}"/>
              </a:ext>
            </a:extLst>
          </p:cNvPr>
          <p:cNvSpPr txBox="1"/>
          <p:nvPr/>
        </p:nvSpPr>
        <p:spPr>
          <a:xfrm>
            <a:off x="4481565" y="6136060"/>
            <a:ext cx="131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Birkedal </a:t>
            </a:r>
            <a:r>
              <a:rPr kumimoji="1" lang="en-US" altLang="ja-JP" sz="1600" dirty="0" err="1"/>
              <a:t>et.al</a:t>
            </a:r>
            <a:r>
              <a:rPr kumimoji="1" lang="en-US" altLang="ja-JP" sz="1600" dirty="0"/>
              <a:t>.</a:t>
            </a:r>
            <a:endParaRPr kumimoji="1" lang="ja-JP" altLang="en-US" sz="16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E55756-0FD5-B948-9F40-14E10AA1F592}"/>
              </a:ext>
            </a:extLst>
          </p:cNvPr>
          <p:cNvSpPr txBox="1"/>
          <p:nvPr/>
        </p:nvSpPr>
        <p:spPr>
          <a:xfrm>
            <a:off x="1036899" y="1862345"/>
            <a:ext cx="673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Model: “ B’ ” low masses and large mass </a:t>
            </a:r>
            <a:r>
              <a:rPr kumimoji="1" lang="en-US" altLang="ja-JP" dirty="0" err="1"/>
              <a:t>splittings</a:t>
            </a:r>
            <a:r>
              <a:rPr kumimoji="1" lang="en-US" altLang="ja-JP" dirty="0"/>
              <a:t> (good case for LHC)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375FE5-1390-734F-AE48-9AF55D259E04}"/>
              </a:ext>
            </a:extLst>
          </p:cNvPr>
          <p:cNvSpPr txBox="1"/>
          <p:nvPr/>
        </p:nvSpPr>
        <p:spPr>
          <a:xfrm>
            <a:off x="5021588" y="1432553"/>
            <a:ext cx="10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(ILC TDR)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809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67000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chemeClr val="accent2">
                    <a:lumMod val="75000"/>
                  </a:schemeClr>
                </a:solidFill>
              </a:rPr>
              <a:t>Political Status of ILC</a:t>
            </a:r>
            <a:endParaRPr kumimoji="1" lang="ja-JP" alt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22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F77B2F-3E3B-3C48-9D47-03F34FA537CB}"/>
              </a:ext>
            </a:extLst>
          </p:cNvPr>
          <p:cNvSpPr txBox="1"/>
          <p:nvPr/>
        </p:nvSpPr>
        <p:spPr>
          <a:xfrm>
            <a:off x="2237417" y="457415"/>
            <a:ext cx="488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International Supports for ILC</a:t>
            </a:r>
            <a:endParaRPr kumimoji="1" lang="ja-JP" altLang="en-US" sz="2800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5DD5A790-2FDD-82A6-0258-C6986D9D2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2955" y="1129971"/>
            <a:ext cx="7586742" cy="55756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rgbClr val="800000"/>
                </a:solidFill>
                <a:cs typeface="ＭＳ Ｐゴシック" pitchFamily="-84" charset="-128"/>
              </a:rPr>
              <a:t>Europe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European Strategy for Particle Physics </a:t>
            </a:r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(2020)</a:t>
            </a:r>
          </a:p>
          <a:p>
            <a:pPr marL="400050" lvl="1" indent="0">
              <a:buNone/>
            </a:pPr>
            <a:r>
              <a:rPr lang="en-US" altLang="ja-JP" sz="2000" dirty="0">
                <a:solidFill>
                  <a:srgbClr val="002060"/>
                </a:solidFill>
                <a:cs typeface="ＭＳ Ｐゴシック" pitchFamily="-84" charset="-128"/>
              </a:rPr>
              <a:t>‘The timely </a:t>
            </a:r>
            <a:r>
              <a:rPr lang="en-US" altLang="ja-JP" sz="2000" dirty="0" err="1">
                <a:solidFill>
                  <a:srgbClr val="002060"/>
                </a:solidFill>
                <a:cs typeface="ＭＳ Ｐゴシック" pitchFamily="-84" charset="-128"/>
              </a:rPr>
              <a:t>realisation</a:t>
            </a:r>
            <a:r>
              <a:rPr lang="en-US" altLang="ja-JP" sz="2000" dirty="0">
                <a:solidFill>
                  <a:srgbClr val="002060"/>
                </a:solidFill>
                <a:cs typeface="ＭＳ Ｐゴシック" pitchFamily="-84" charset="-128"/>
              </a:rPr>
              <a:t> of the electron-positron International Linear Collider (ILC) in Japan would be compatible with this strategy and, in that case, the European particle physics community would wish to collaborate’</a:t>
            </a:r>
            <a:endParaRPr lang="en-US" altLang="ja-JP" sz="28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rgbClr val="800000"/>
                </a:solidFill>
                <a:cs typeface="ＭＳ Ｐゴシック" pitchFamily="-84" charset="-128"/>
              </a:rPr>
              <a:t>US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US Department of Energy High-Energy Physics Advisory Panel, P5 Report </a:t>
            </a:r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cs typeface="ＭＳ Ｐゴシック" pitchFamily="-84" charset="-128"/>
              </a:rPr>
              <a:t>(2014)</a:t>
            </a:r>
          </a:p>
          <a:p>
            <a:r>
              <a:rPr lang="en-US" altLang="ja-JP" sz="2400" dirty="0">
                <a:solidFill>
                  <a:srgbClr val="000090"/>
                </a:solidFill>
              </a:rPr>
              <a:t>On the scientific case for the ILC</a:t>
            </a:r>
          </a:p>
          <a:p>
            <a:pPr lvl="1"/>
            <a:r>
              <a:rPr lang="en-US" altLang="ja-JP" sz="2000" dirty="0"/>
              <a:t>‘we emphasize most strongly that the scientific justification for the project is compelling’</a:t>
            </a:r>
            <a:endParaRPr lang="en-US" altLang="ja-JP" sz="1800" dirty="0"/>
          </a:p>
          <a:p>
            <a:r>
              <a:rPr lang="en-US" altLang="ja-JP" sz="2400" dirty="0">
                <a:solidFill>
                  <a:srgbClr val="000090"/>
                </a:solidFill>
              </a:rPr>
              <a:t>On the US participation</a:t>
            </a:r>
          </a:p>
          <a:p>
            <a:pPr lvl="1"/>
            <a:r>
              <a:rPr lang="en-US" altLang="ja-JP" sz="1800" dirty="0"/>
              <a:t>‘As the physics case is extremely strong, </a:t>
            </a:r>
            <a:r>
              <a:rPr lang="en-US" altLang="ja-JP" sz="1800" dirty="0">
                <a:solidFill>
                  <a:srgbClr val="800000"/>
                </a:solidFill>
              </a:rPr>
              <a:t>all Scenarios</a:t>
            </a:r>
            <a:r>
              <a:rPr lang="en-US" altLang="ja-JP" sz="1800" dirty="0"/>
              <a:t> include ILC support at some level through a decision point within the next 5 years’.</a:t>
            </a:r>
          </a:p>
          <a:p>
            <a:pPr lvl="1"/>
            <a:r>
              <a:rPr lang="ja-JP" altLang="ja-JP" sz="1800"/>
              <a:t>If</a:t>
            </a:r>
            <a:r>
              <a:rPr lang="ja-JP" altLang="en-US" sz="1800"/>
              <a:t> </a:t>
            </a:r>
            <a:r>
              <a:rPr lang="en-US" altLang="ja-JP" sz="1800" dirty="0"/>
              <a:t>scenario</a:t>
            </a:r>
            <a:r>
              <a:rPr lang="ja-JP" altLang="en-US" sz="1800"/>
              <a:t> </a:t>
            </a:r>
            <a:r>
              <a:rPr lang="en-US" altLang="ja-JP" sz="1800" dirty="0"/>
              <a:t>C (‘unconstrained’)</a:t>
            </a:r>
            <a:r>
              <a:rPr lang="ja-JP" altLang="en-US" sz="1800"/>
              <a:t>：</a:t>
            </a:r>
            <a:r>
              <a:rPr lang="en-US" altLang="ja-JP" sz="1800" dirty="0"/>
              <a:t>’Play a world-leading role in the ILC experimental program and provide critical expertise and components to the accelerator, should this exciting scientific opportunity be realized in Japan.’</a:t>
            </a:r>
          </a:p>
          <a:p>
            <a:pPr marL="457200" lvl="1" indent="0">
              <a:buNone/>
            </a:pPr>
            <a:r>
              <a:rPr lang="en-US" altLang="ja-JP" sz="2200" dirty="0">
                <a:solidFill>
                  <a:srgbClr val="C00000"/>
                </a:solidFill>
              </a:rPr>
              <a:t>Still valid now (to be updated later this year 2022)</a:t>
            </a:r>
            <a:endParaRPr lang="en-US" altLang="ja-JP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72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3D349A-9401-E549-AE25-C73C56422646}"/>
              </a:ext>
            </a:extLst>
          </p:cNvPr>
          <p:cNvSpPr txBox="1"/>
          <p:nvPr/>
        </p:nvSpPr>
        <p:spPr>
          <a:xfrm>
            <a:off x="698879" y="3248963"/>
            <a:ext cx="7006855" cy="2648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1846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‘Today, I come before this distinguished body to tell you that, </a:t>
            </a:r>
          </a:p>
          <a:p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the U.S. Department of State </a:t>
            </a:r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has done our initial due diligence,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we are ready to assist our partner agencies in moving forward</a:t>
            </a:r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with the next major particle physics facility in Japan—the International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Linear Collider, also known as the ILC. To be clear, the United States is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not looking for an immediate decision on building, or hosting, the ILC.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Instead, </a:t>
            </a:r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the United States is looking for Japan to signal an intent to</a:t>
            </a:r>
          </a:p>
          <a:p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explore hosting the ILC’</a:t>
            </a:r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ja-JP" sz="1846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1B394F-07E4-9A4E-A9D9-64E250C42FB5}"/>
              </a:ext>
            </a:extLst>
          </p:cNvPr>
          <p:cNvSpPr txBox="1"/>
          <p:nvPr/>
        </p:nvSpPr>
        <p:spPr>
          <a:xfrm>
            <a:off x="697050" y="1707593"/>
            <a:ext cx="5029258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Address  at LCWS2019 by Melinda M. </a:t>
            </a:r>
            <a:r>
              <a:rPr lang="en-US" altLang="ja-JP" sz="1662" dirty="0" err="1">
                <a:solidFill>
                  <a:schemeClr val="accent6">
                    <a:lumMod val="75000"/>
                  </a:schemeClr>
                </a:solidFill>
              </a:rPr>
              <a:t>Pavek</a:t>
            </a:r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 : </a:t>
            </a:r>
          </a:p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Embassy of the USA,  Economic and Scientific Affairs, </a:t>
            </a:r>
          </a:p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Director,  Science, Innovation and Development Unit.</a:t>
            </a:r>
            <a:endParaRPr lang="ja-JP" altLang="en-US" sz="1662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5F9AAE1-7E5B-2E4C-A635-12E4C82E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711" y="1306531"/>
            <a:ext cx="2682856" cy="2025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D0796-3BCC-CA06-D05C-B90DB08CB378}"/>
              </a:ext>
            </a:extLst>
          </p:cNvPr>
          <p:cNvSpPr txBox="1"/>
          <p:nvPr/>
        </p:nvSpPr>
        <p:spPr>
          <a:xfrm>
            <a:off x="1524001" y="721757"/>
            <a:ext cx="4930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chemeClr val="accent5">
                    <a:lumMod val="50000"/>
                  </a:schemeClr>
                </a:solidFill>
              </a:rPr>
              <a:t>US State Department on </a:t>
            </a:r>
            <a:r>
              <a:rPr lang="en-US" altLang="ja-JP" sz="3200" dirty="0"/>
              <a:t>ILC</a:t>
            </a:r>
          </a:p>
        </p:txBody>
      </p:sp>
    </p:spTree>
    <p:extLst>
      <p:ext uri="{BB962C8B-B14F-4D97-AF65-F5344CB8AC3E}">
        <p14:creationId xmlns:p14="http://schemas.microsoft.com/office/powerpoint/2010/main" val="1070437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89A9B0-AF9E-3E49-963D-565B9A8BC6AD}"/>
              </a:ext>
            </a:extLst>
          </p:cNvPr>
          <p:cNvSpPr txBox="1"/>
          <p:nvPr/>
        </p:nvSpPr>
        <p:spPr>
          <a:xfrm>
            <a:off x="884961" y="792946"/>
            <a:ext cx="7692555" cy="2388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1846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000" dirty="0"/>
              <a:t>On what is happening within Japanese government and legislative body</a:t>
            </a:r>
            <a:r>
              <a:rPr lang="en-US" altLang="ja-JP" sz="1846" dirty="0"/>
              <a:t>:</a:t>
            </a:r>
          </a:p>
          <a:p>
            <a:endParaRPr lang="en-US" altLang="ja-JP" sz="1846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sz="1846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’In parallel with the administrative process by the government, we, </a:t>
            </a:r>
          </a:p>
          <a:p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as politicians in the legislative branch, </a:t>
            </a:r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will make actions in earnest </a:t>
            </a:r>
          </a:p>
          <a:p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toward implementing the preparatory budget and discussing the </a:t>
            </a:r>
          </a:p>
          <a:p>
            <a:r>
              <a:rPr lang="en-US" altLang="ja-JP" sz="1846" dirty="0">
                <a:solidFill>
                  <a:schemeClr val="accent2">
                    <a:lumMod val="75000"/>
                  </a:schemeClr>
                </a:solidFill>
              </a:rPr>
              <a:t>financial resources for the construction</a:t>
            </a:r>
            <a:r>
              <a:rPr lang="en-US" altLang="ja-JP" sz="1846" dirty="0">
                <a:solidFill>
                  <a:schemeClr val="accent1">
                    <a:lumMod val="75000"/>
                  </a:schemeClr>
                </a:solidFill>
              </a:rPr>
              <a:t>.’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DD2BEE-8CA8-A946-8893-E589ED2FF2BD}"/>
              </a:ext>
            </a:extLst>
          </p:cNvPr>
          <p:cNvSpPr txBox="1"/>
          <p:nvPr/>
        </p:nvSpPr>
        <p:spPr>
          <a:xfrm>
            <a:off x="1361565" y="3129798"/>
            <a:ext cx="6684843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Address  at LCWS2019 by Hon. </a:t>
            </a:r>
            <a:r>
              <a:rPr lang="en-US" altLang="ja-JP" sz="1662" dirty="0" err="1">
                <a:solidFill>
                  <a:schemeClr val="accent6">
                    <a:lumMod val="75000"/>
                  </a:schemeClr>
                </a:solidFill>
              </a:rPr>
              <a:t>Shionoya</a:t>
            </a:r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altLang="ja-JP" sz="1662" dirty="0">
                <a:solidFill>
                  <a:srgbClr val="C00000"/>
                </a:solidFill>
              </a:rPr>
              <a:t>Director-General</a:t>
            </a:r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 of the </a:t>
            </a:r>
            <a:r>
              <a:rPr lang="en-US" altLang="ja-JP" sz="1662" dirty="0">
                <a:solidFill>
                  <a:srgbClr val="C00000"/>
                </a:solidFill>
              </a:rPr>
              <a:t>Federation of Diet Members supporting the ILC</a:t>
            </a:r>
          </a:p>
          <a:p>
            <a:r>
              <a:rPr lang="en-US" altLang="ja-JP" sz="1662" dirty="0">
                <a:solidFill>
                  <a:schemeClr val="accent6">
                    <a:lumMod val="75000"/>
                  </a:schemeClr>
                </a:solidFill>
              </a:rPr>
              <a:t>and ex-MEXT minister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801862-8AD1-424E-BD7B-3B639948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66079"/>
            <a:ext cx="3205423" cy="289098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F77B2F-3E3B-3C48-9D47-03F34FA537CB}"/>
              </a:ext>
            </a:extLst>
          </p:cNvPr>
          <p:cNvSpPr txBox="1"/>
          <p:nvPr/>
        </p:nvSpPr>
        <p:spPr>
          <a:xfrm>
            <a:off x="1732921" y="436393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From Key-note Speeches at LCWS2019</a:t>
            </a:r>
            <a:endParaRPr kumimoji="1" lang="ja-JP" altLang="en-US" sz="2400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B3C23B-3E68-3D40-BA34-42E734798D63}"/>
              </a:ext>
            </a:extLst>
          </p:cNvPr>
          <p:cNvSpPr txBox="1"/>
          <p:nvPr/>
        </p:nvSpPr>
        <p:spPr>
          <a:xfrm>
            <a:off x="1732921" y="1526726"/>
            <a:ext cx="526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http://</a:t>
            </a:r>
            <a:r>
              <a:rPr lang="en-US" altLang="ja-JP" dirty="0" err="1">
                <a:solidFill>
                  <a:schemeClr val="accent5">
                    <a:lumMod val="50000"/>
                  </a:schemeClr>
                </a:solidFill>
              </a:rPr>
              <a:t>epx.phys.tohoku.ac.jp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/LCWS2019/</a:t>
            </a:r>
            <a:r>
              <a:rPr lang="en-US" altLang="ja-JP" dirty="0" err="1">
                <a:solidFill>
                  <a:schemeClr val="accent5">
                    <a:lumMod val="50000"/>
                  </a:schemeClr>
                </a:solidFill>
              </a:rPr>
              <a:t>keynote.html</a:t>
            </a:r>
            <a:endParaRPr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88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199697" y="1253294"/>
            <a:ext cx="8744606" cy="4908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altLang="ja-JP" sz="2000" dirty="0"/>
              <a:t>Created by the International Committee for Future Accelerators (</a:t>
            </a:r>
            <a:r>
              <a:rPr lang="en-US" altLang="ja-JP" sz="2000" dirty="0"/>
              <a:t>ICFA) in Aug. 2020.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Charge: </a:t>
            </a:r>
          </a:p>
          <a:p>
            <a:pPr marL="0" indent="0">
              <a:buNone/>
            </a:pPr>
            <a:r>
              <a:rPr lang="en-US" altLang="ja-JP" sz="2000" dirty="0"/>
              <a:t>   </a:t>
            </a:r>
            <a:r>
              <a:rPr lang="en-US" altLang="ja-JP" sz="2000" dirty="0">
                <a:solidFill>
                  <a:srgbClr val="C00000"/>
                </a:solidFill>
              </a:rPr>
              <a:t>prepare for the creation of the Pre-lab as a preparatory phase for the ILC</a:t>
            </a:r>
          </a:p>
          <a:p>
            <a:pPr marL="0" indent="0">
              <a:buNone/>
            </a:pPr>
            <a:r>
              <a:rPr lang="en-US" altLang="ja-JP" sz="2000" dirty="0"/>
              <a:t>Produced a proposal for the Pre-lab June 1, 2021.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774700" y="508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International Development Team (IDT)</a:t>
            </a:r>
            <a:endParaRPr lang="ja-JP" altLang="en-US" sz="28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A30AA-5844-C517-E294-AEC726207199}"/>
              </a:ext>
            </a:extLst>
          </p:cNvPr>
          <p:cNvSpPr/>
          <p:nvPr/>
        </p:nvSpPr>
        <p:spPr>
          <a:xfrm>
            <a:off x="1426122" y="6136700"/>
            <a:ext cx="645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Members are regional, national, and university laboratories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Material cost ~125 M$, human resources ~700 FTE*</a:t>
            </a:r>
            <a:r>
              <a:rPr lang="en-US" sz="1600" dirty="0" err="1">
                <a:solidFill>
                  <a:srgbClr val="0070C0"/>
                </a:solidFill>
              </a:rPr>
              <a:t>yr</a:t>
            </a:r>
            <a:r>
              <a:rPr lang="en-US" sz="1600" dirty="0">
                <a:solidFill>
                  <a:srgbClr val="0070C0"/>
                </a:solidFill>
              </a:rPr>
              <a:t> over several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F0803-9C94-25D2-AAB7-709D83AB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12" y="3233369"/>
            <a:ext cx="5104962" cy="26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2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F77B2F-3E3B-3C48-9D47-03F34FA537CB}"/>
              </a:ext>
            </a:extLst>
          </p:cNvPr>
          <p:cNvSpPr txBox="1"/>
          <p:nvPr/>
        </p:nvSpPr>
        <p:spPr>
          <a:xfrm>
            <a:off x="2050604" y="310269"/>
            <a:ext cx="524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MEXT Committee on ILC (2</a:t>
            </a:r>
            <a:r>
              <a:rPr lang="en-US" altLang="ja-JP" sz="2400" baseline="300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nd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Phase)</a:t>
            </a:r>
            <a:endParaRPr kumimoji="1" lang="ja-JP" altLang="en-US" sz="2400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B3C23B-3E68-3D40-BA34-42E734798D63}"/>
              </a:ext>
            </a:extLst>
          </p:cNvPr>
          <p:cNvSpPr txBox="1"/>
          <p:nvPr/>
        </p:nvSpPr>
        <p:spPr>
          <a:xfrm>
            <a:off x="692399" y="1050061"/>
            <a:ext cx="819461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'it is </a:t>
            </a:r>
            <a:r>
              <a:rPr lang="en-US" altLang="ja-JP" dirty="0">
                <a:solidFill>
                  <a:srgbClr val="0070C0"/>
                </a:solidFill>
              </a:rPr>
              <a:t>not currently possible to support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a transition to the </a:t>
            </a:r>
            <a:r>
              <a:rPr lang="en-US" altLang="ja-JP" dirty="0">
                <a:solidFill>
                  <a:srgbClr val="0070C0"/>
                </a:solidFill>
              </a:rPr>
              <a:t>ILC Preparatory Laboratory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phase on the premise that Japanese government will express an interest in </a:t>
            </a:r>
            <a:r>
              <a:rPr lang="en-US" altLang="ja-JP" dirty="0">
                <a:solidFill>
                  <a:srgbClr val="0070C0"/>
                </a:solidFill>
              </a:rPr>
              <a:t>hosting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the ILC in Japan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and </a:t>
            </a:r>
            <a:r>
              <a:rPr lang="en-US" altLang="ja-JP" dirty="0">
                <a:solidFill>
                  <a:srgbClr val="0070C0"/>
                </a:solidFill>
              </a:rPr>
              <a:t>on the proposed scale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</a:t>
            </a:r>
          </a:p>
          <a:p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'Having said the above ... the Second Phase Advisory Panel would like to add: </a:t>
            </a:r>
          </a:p>
          <a:p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'the </a:t>
            </a:r>
            <a:r>
              <a:rPr lang="en-US" altLang="ja-JP" dirty="0">
                <a:solidFill>
                  <a:srgbClr val="0070C0"/>
                </a:solidFill>
              </a:rPr>
              <a:t>significance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 of the precise measurement of the </a:t>
            </a:r>
            <a:r>
              <a:rPr lang="en-US" altLang="ja-JP" dirty="0">
                <a:solidFill>
                  <a:srgbClr val="0070C0"/>
                </a:solidFill>
              </a:rPr>
              <a:t>Higgs boson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…will be unchanged'</a:t>
            </a:r>
          </a:p>
          <a:p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'it is time to reconsider how to proceed with the ILC Project... the research 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organizations of the countries concerned </a:t>
            </a:r>
            <a:r>
              <a:rPr lang="en-US" altLang="ja-JP" dirty="0">
                <a:solidFill>
                  <a:srgbClr val="0070C0"/>
                </a:solidFill>
              </a:rPr>
              <a:t>should work out the technical issues that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will be strategically important for development of next-generation accelerators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through reinforced collaboration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’ </a:t>
            </a:r>
          </a:p>
          <a:p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'for the ILC Project...</a:t>
            </a:r>
            <a:r>
              <a:rPr lang="en-US" altLang="ja-JP" dirty="0">
                <a:solidFill>
                  <a:srgbClr val="0070C0"/>
                </a:solidFill>
              </a:rPr>
              <a:t>the hosting issue...should be temporarily decoupled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</a:t>
            </a:r>
          </a:p>
          <a:p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'important for the community of researchers to build steady efforts for </a:t>
            </a:r>
            <a:r>
              <a:rPr lang="en-US" altLang="ja-JP" dirty="0">
                <a:solidFill>
                  <a:srgbClr val="0070C0"/>
                </a:solidFill>
              </a:rPr>
              <a:t>maintaining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trust among the people involved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 and deepening mutual understanding through 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two-way communication in order to </a:t>
            </a:r>
            <a:r>
              <a:rPr lang="en-US" altLang="ja-JP" dirty="0">
                <a:solidFill>
                  <a:srgbClr val="0070C0"/>
                </a:solidFill>
              </a:rPr>
              <a:t>expand support by various stakeholders in Japan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and overseas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... As for building a relationship with stakeholders, we look forward to 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future activities of </a:t>
            </a:r>
            <a:r>
              <a:rPr lang="en-US" altLang="ja-JP" dirty="0">
                <a:solidFill>
                  <a:srgbClr val="C00000"/>
                </a:solidFill>
              </a:rPr>
              <a:t>ILC Japan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, which was newly established last year'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F94D6-6B37-09A4-F32F-4FF5AF2A6203}"/>
              </a:ext>
            </a:extLst>
          </p:cNvPr>
          <p:cNvSpPr txBox="1"/>
          <p:nvPr/>
        </p:nvSpPr>
        <p:spPr>
          <a:xfrm>
            <a:off x="4141075" y="70531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 2022</a:t>
            </a:r>
          </a:p>
        </p:txBody>
      </p:sp>
    </p:spTree>
    <p:extLst>
      <p:ext uri="{BB962C8B-B14F-4D97-AF65-F5344CB8AC3E}">
        <p14:creationId xmlns:p14="http://schemas.microsoft.com/office/powerpoint/2010/main" val="4138607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533400" y="1736725"/>
            <a:ext cx="8153400" cy="4908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/>
              <a:t>ICFA reconfirms the international consensus on the importance of </a:t>
            </a:r>
            <a:r>
              <a:rPr lang="en-US" altLang="ja-JP" sz="2000" dirty="0">
                <a:solidFill>
                  <a:srgbClr val="C00000"/>
                </a:solidFill>
              </a:rPr>
              <a:t>a Higgs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C00000"/>
                </a:solidFill>
              </a:rPr>
              <a:t>Factory as the highest priority</a:t>
            </a:r>
            <a:r>
              <a:rPr lang="en-US" altLang="ja-JP" sz="2000" dirty="0"/>
              <a:t> for realizing the scientific goals of particle physics.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ICFA reaffirms its position that the concept for the ILC is </a:t>
            </a:r>
            <a:r>
              <a:rPr lang="en-US" altLang="ja-JP" sz="2000" dirty="0">
                <a:solidFill>
                  <a:srgbClr val="C00000"/>
                </a:solidFill>
              </a:rPr>
              <a:t>technically robust </a:t>
            </a:r>
            <a:r>
              <a:rPr lang="en-US" altLang="ja-JP" sz="2000" dirty="0"/>
              <a:t>and has </a:t>
            </a:r>
            <a:r>
              <a:rPr lang="en-US" altLang="ja-JP" sz="2000" dirty="0">
                <a:solidFill>
                  <a:srgbClr val="C00000"/>
                </a:solidFill>
              </a:rPr>
              <a:t>reached a level of maturity </a:t>
            </a:r>
            <a:r>
              <a:rPr lang="en-US" altLang="ja-JP" sz="2000" dirty="0"/>
              <a:t>which supports its moving forward with the </a:t>
            </a:r>
            <a:r>
              <a:rPr lang="en-US" altLang="ja-JP" sz="2000" dirty="0">
                <a:solidFill>
                  <a:srgbClr val="C00000"/>
                </a:solidFill>
              </a:rPr>
              <a:t>engineering design study </a:t>
            </a:r>
            <a:r>
              <a:rPr lang="en-US" altLang="ja-JP" sz="2000" dirty="0"/>
              <a:t>toward its timely realization.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ICFA commits to continuing efforts within the International Development Team (IDT) </a:t>
            </a:r>
            <a:r>
              <a:rPr lang="en-US" altLang="ja-JP" sz="2000" dirty="0">
                <a:solidFill>
                  <a:srgbClr val="C00000"/>
                </a:solidFill>
              </a:rPr>
              <a:t>over the next year </a:t>
            </a:r>
            <a:r>
              <a:rPr lang="en-US" altLang="ja-JP" sz="2000" dirty="0"/>
              <a:t>to coordinate the global research community’s activities toward further developing and realizing the ILC in Japan.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ICFA continues to encourage </a:t>
            </a:r>
            <a:r>
              <a:rPr lang="en-US" altLang="ja-JP" sz="2000" dirty="0">
                <a:solidFill>
                  <a:srgbClr val="C00000"/>
                </a:solidFill>
              </a:rPr>
              <a:t>inter-governmental discussion</a:t>
            </a:r>
            <a:r>
              <a:rPr lang="en-US" altLang="ja-JP" sz="2000" dirty="0"/>
              <a:t> between Japan and potential partner nations … toward realization of an ILC.</a:t>
            </a:r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774700" y="1559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Statement by International Committee for Future Accelerators (ICFA)</a:t>
            </a:r>
            <a:endParaRPr lang="ja-JP" altLang="en-US" sz="28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282" y="1127445"/>
            <a:ext cx="113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Apr 2022</a:t>
            </a:r>
          </a:p>
        </p:txBody>
      </p:sp>
    </p:spTree>
    <p:extLst>
      <p:ext uri="{BB962C8B-B14F-4D97-AF65-F5344CB8AC3E}">
        <p14:creationId xmlns:p14="http://schemas.microsoft.com/office/powerpoint/2010/main" val="158012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531012" y="893793"/>
            <a:ext cx="6493666" cy="5964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800000"/>
                </a:solidFill>
                <a:cs typeface="ＭＳ Ｐゴシック" pitchFamily="-84" charset="-128"/>
              </a:rPr>
              <a:t>International Linear Collider (ILC) </a:t>
            </a:r>
            <a:r>
              <a:rPr lang="en-US" altLang="ja-JP" sz="1800" dirty="0">
                <a:solidFill>
                  <a:srgbClr val="002060"/>
                </a:solidFill>
                <a:cs typeface="ＭＳ Ｐゴシック" pitchFamily="-84" charset="-128"/>
              </a:rPr>
              <a:t>– US, Europe, Japan + </a:t>
            </a:r>
          </a:p>
          <a:p>
            <a:pPr marL="676275" lvl="1" indent="-271463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Linear: 20 km long</a:t>
            </a:r>
          </a:p>
          <a:p>
            <a:pPr marL="676275" lvl="1" indent="-271463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Superconducting RF acceleration</a:t>
            </a:r>
          </a:p>
          <a:p>
            <a:pPr marL="676275" lvl="1" indent="-271463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Energy upgrade up to 1 </a:t>
            </a:r>
            <a:r>
              <a:rPr lang="en-US" altLang="ja-JP" sz="1600" dirty="0" err="1">
                <a:cs typeface="ＭＳ Ｐゴシック" pitchFamily="-84" charset="-128"/>
              </a:rPr>
              <a:t>TeV</a:t>
            </a:r>
            <a:endParaRPr lang="en-US" altLang="ja-JP" sz="1600" dirty="0">
              <a:cs typeface="ＭＳ Ｐゴシック" pitchFamily="-84" charset="-128"/>
            </a:endParaRPr>
          </a:p>
          <a:p>
            <a:pPr marL="676275" lvl="1" indent="-271463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CDR 2007, TDR 2012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800000"/>
                </a:solidFill>
                <a:cs typeface="ＭＳ Ｐゴシック" pitchFamily="-84" charset="-128"/>
              </a:rPr>
              <a:t>Compact Linear Collider (CLIC</a:t>
            </a:r>
            <a:r>
              <a:rPr lang="en-US" altLang="ja-JP" sz="1800" dirty="0">
                <a:solidFill>
                  <a:srgbClr val="800000"/>
                </a:solidFill>
                <a:cs typeface="ＭＳ Ｐゴシック" pitchFamily="-84" charset="-128"/>
              </a:rPr>
              <a:t>) </a:t>
            </a:r>
            <a:r>
              <a:rPr lang="en-US" altLang="ja-JP" sz="1800" dirty="0">
                <a:solidFill>
                  <a:srgbClr val="002060"/>
                </a:solidFill>
                <a:cs typeface="ＭＳ Ｐゴシック" pitchFamily="-84" charset="-128"/>
              </a:rPr>
              <a:t>– CERN +</a:t>
            </a:r>
            <a:endParaRPr lang="en-US" altLang="ja-JP" sz="18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Linear: 13 km long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Two beam acceleration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Energy upgrade up to 3 </a:t>
            </a:r>
            <a:r>
              <a:rPr lang="en-US" altLang="ja-JP" sz="1600" dirty="0" err="1">
                <a:cs typeface="ＭＳ Ｐゴシック" pitchFamily="-84" charset="-128"/>
              </a:rPr>
              <a:t>TeV</a:t>
            </a:r>
            <a:endParaRPr lang="en-US" altLang="ja-JP" sz="1600" dirty="0">
              <a:cs typeface="ＭＳ Ｐゴシック" pitchFamily="-84" charset="-128"/>
            </a:endParaRP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CDR 2012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800000"/>
                </a:solidFill>
                <a:cs typeface="ＭＳ Ｐゴシック" pitchFamily="-84" charset="-128"/>
              </a:rPr>
              <a:t>Circular Electron Positron Collider (CEPC</a:t>
            </a:r>
            <a:r>
              <a:rPr lang="en-US" altLang="ja-JP" sz="1800" dirty="0">
                <a:solidFill>
                  <a:srgbClr val="800000"/>
                </a:solidFill>
                <a:cs typeface="ＭＳ Ｐゴシック" pitchFamily="-84" charset="-128"/>
              </a:rPr>
              <a:t>) </a:t>
            </a:r>
            <a:r>
              <a:rPr lang="en-US" altLang="ja-JP" sz="1800" dirty="0">
                <a:solidFill>
                  <a:srgbClr val="002060"/>
                </a:solidFill>
                <a:cs typeface="ＭＳ Ｐゴシック" pitchFamily="-84" charset="-128"/>
              </a:rPr>
              <a:t>– China +</a:t>
            </a:r>
            <a:endParaRPr lang="en-US" altLang="ja-JP" sz="18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Circular: 100 km circumference</a:t>
            </a: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The same tunnel -&gt; pp collider</a:t>
            </a: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CDR 2015</a:t>
            </a:r>
            <a:endParaRPr lang="en-US" altLang="ja-JP" sz="16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en-US" altLang="ja-JP" sz="2000" dirty="0">
                <a:solidFill>
                  <a:srgbClr val="800000"/>
                </a:solidFill>
                <a:cs typeface="ＭＳ Ｐゴシック" pitchFamily="-84" charset="-128"/>
              </a:rPr>
              <a:t>Future Circular Collider-</a:t>
            </a:r>
            <a:r>
              <a:rPr lang="en-US" altLang="ja-JP" sz="2000" dirty="0" err="1">
                <a:solidFill>
                  <a:srgbClr val="800000"/>
                </a:solidFill>
                <a:cs typeface="ＭＳ Ｐゴシック" pitchFamily="-84" charset="-128"/>
              </a:rPr>
              <a:t>ee</a:t>
            </a:r>
            <a:r>
              <a:rPr lang="en-US" altLang="ja-JP" sz="2000" dirty="0">
                <a:solidFill>
                  <a:srgbClr val="800000"/>
                </a:solidFill>
                <a:cs typeface="ＭＳ Ｐゴシック" pitchFamily="-84" charset="-128"/>
              </a:rPr>
              <a:t> (</a:t>
            </a:r>
            <a:r>
              <a:rPr lang="en-US" altLang="ja-JP" sz="2000" dirty="0" err="1">
                <a:solidFill>
                  <a:srgbClr val="800000"/>
                </a:solidFill>
                <a:cs typeface="ＭＳ Ｐゴシック" pitchFamily="-84" charset="-128"/>
              </a:rPr>
              <a:t>FCCee</a:t>
            </a:r>
            <a:r>
              <a:rPr lang="en-US" altLang="ja-JP" sz="1800" dirty="0">
                <a:solidFill>
                  <a:srgbClr val="800000"/>
                </a:solidFill>
                <a:cs typeface="ＭＳ Ｐゴシック" pitchFamily="-84" charset="-128"/>
              </a:rPr>
              <a:t>) </a:t>
            </a:r>
            <a:r>
              <a:rPr lang="en-US" altLang="ja-JP" sz="1800" dirty="0">
                <a:solidFill>
                  <a:srgbClr val="002060"/>
                </a:solidFill>
                <a:cs typeface="ＭＳ Ｐゴシック" pitchFamily="-84" charset="-128"/>
              </a:rPr>
              <a:t>– CERN +</a:t>
            </a:r>
            <a:endParaRPr lang="en-US" altLang="ja-JP" sz="1800" dirty="0">
              <a:solidFill>
                <a:srgbClr val="800000"/>
              </a:solidFill>
              <a:cs typeface="ＭＳ Ｐゴシック" pitchFamily="-84" charset="-128"/>
            </a:endParaRP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Circular: 100 km circumference</a:t>
            </a: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The same tunnel -&gt; pp collider</a:t>
            </a:r>
          </a:p>
          <a:p>
            <a:pPr marL="676275" lvl="1" indent="-312738">
              <a:buFont typeface="Courier New" panose="02070309020205020404" pitchFamily="49" charset="0"/>
              <a:buChar char="o"/>
            </a:pPr>
            <a:r>
              <a:rPr lang="en-US" altLang="ja-JP" sz="1600" dirty="0">
                <a:cs typeface="ＭＳ Ｐゴシック" pitchFamily="-84" charset="-128"/>
              </a:rPr>
              <a:t>CDR 2018-19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695215" y="47145"/>
            <a:ext cx="7175500" cy="82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59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4 Candidates for </a:t>
            </a:r>
            <a:r>
              <a:rPr lang="en-US" altLang="ja-JP" sz="2800" dirty="0" err="1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e+e</a:t>
            </a: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Geneva" pitchFamily="-109" charset="0"/>
                <a:ea typeface="Geneva" pitchFamily="-109" charset="0"/>
                <a:cs typeface="Geneva" pitchFamily="-109" charset="0"/>
              </a:rPr>
              <a:t>- Higgs Factory</a:t>
            </a:r>
            <a:endParaRPr lang="ja-JP" altLang="en-US" sz="2800" dirty="0">
              <a:solidFill>
                <a:schemeClr val="accent5">
                  <a:lumMod val="50000"/>
                </a:schemeClr>
              </a:solidFill>
              <a:latin typeface="Geneva" pitchFamily="-109" charset="0"/>
              <a:ea typeface="Geneva" pitchFamily="-109" charset="0"/>
              <a:cs typeface="Geneva" pitchFamily="-10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F1869-C6C2-291F-96EA-9F2F0DA7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08" y="884107"/>
            <a:ext cx="1885950" cy="134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E0475-CE7D-C4C6-8681-05392056A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24" y="3681608"/>
            <a:ext cx="1628446" cy="1475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0A54A0-F1D2-0FC7-F6AF-18CB0C4AF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5186144"/>
            <a:ext cx="1885950" cy="1551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C21DF-5338-B722-018B-C050207C1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054" y="2180286"/>
            <a:ext cx="1693934" cy="14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4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959239" y="1119075"/>
            <a:ext cx="7127328" cy="4611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Established by the Japan Association of High Energy Physicists (JAHEP) in July 2021. Its detailed structure is now being formed.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Acts as the face of the ILC community in Japan and works in tandem with KEK.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Headed by Shoji </a:t>
            </a:r>
            <a:r>
              <a:rPr lang="en-US" altLang="ja-JP" sz="2000" dirty="0" err="1">
                <a:solidFill>
                  <a:schemeClr val="accent3">
                    <a:lumMod val="50000"/>
                  </a:schemeClr>
                </a:solidFill>
              </a:rPr>
              <a:t>Asai</a:t>
            </a: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en-US" altLang="ja-JP" sz="1600" dirty="0"/>
              <a:t>Director International Center for Elementary Particle Physics U. of Tokyo</a:t>
            </a:r>
          </a:p>
          <a:p>
            <a:pPr marL="400050" lvl="1" indent="0">
              <a:buNone/>
            </a:pPr>
            <a:r>
              <a:rPr lang="en-US" altLang="ja-JP" sz="1600" dirty="0"/>
              <a:t>Leader of ATLAS-Japan group</a:t>
            </a:r>
          </a:p>
          <a:p>
            <a:pPr marL="400050" lvl="1" indent="0">
              <a:buNone/>
            </a:pPr>
            <a:r>
              <a:rPr lang="en-US" altLang="ja-JP" sz="1600" dirty="0"/>
              <a:t>Chair, Japan Association of Elementary Particle Physics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solidFill>
                  <a:schemeClr val="accent3">
                    <a:lumMod val="50000"/>
                  </a:schemeClr>
                </a:solidFill>
              </a:rPr>
              <a:t>Playing critical roles in communicating with the MEXT committee, negotiating the ILC budget, etc.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774700" y="1559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ILC Japan</a:t>
            </a:r>
            <a:endParaRPr lang="ja-JP" altLang="en-US" sz="28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00E3E-739F-625A-50EF-5C09FB06A9A7}"/>
              </a:ext>
            </a:extLst>
          </p:cNvPr>
          <p:cNvSpPr txBox="1"/>
          <p:nvPr/>
        </p:nvSpPr>
        <p:spPr>
          <a:xfrm>
            <a:off x="3350338" y="5771575"/>
            <a:ext cx="2160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2023730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57740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rgbClr val="002060"/>
                </a:solidFill>
              </a:rPr>
              <a:t>Backups</a:t>
            </a:r>
            <a:endParaRPr kumimoji="1" lang="ja-JP" alt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01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00100" y="2540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800000"/>
                </a:solidFill>
              </a:rPr>
              <a:t>Scientific Significance of ILC and Proposal of its Early Realization in light of the Outcomes of LHC Run 2</a:t>
            </a:r>
            <a:endParaRPr lang="ja-JP" altLang="en-US" sz="2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558800" y="2049388"/>
            <a:ext cx="8229600" cy="4578350"/>
          </a:xfrm>
        </p:spPr>
        <p:txBody>
          <a:bodyPr>
            <a:noAutofit/>
          </a:bodyPr>
          <a:lstStyle/>
          <a:p>
            <a:r>
              <a:rPr lang="is-IS" altLang="en-US" sz="2000" dirty="0"/>
              <a:t>…</a:t>
            </a:r>
            <a:r>
              <a:rPr lang="en-US" altLang="en-US" sz="2000" dirty="0"/>
              <a:t>As discussed above, </a:t>
            </a:r>
            <a:r>
              <a:rPr lang="en-US" altLang="en-US" sz="2000" dirty="0">
                <a:solidFill>
                  <a:srgbClr val="FF6600"/>
                </a:solidFill>
              </a:rPr>
              <a:t>the scientific significance and importance of ILC has been further clarified considering the current LHC outcomes</a:t>
            </a:r>
            <a:r>
              <a:rPr lang="en-US" altLang="en-US" sz="2000" dirty="0">
                <a:solidFill>
                  <a:srgbClr val="800000"/>
                </a:solidFill>
              </a:rPr>
              <a:t>.</a:t>
            </a:r>
            <a:r>
              <a:rPr lang="en-US" altLang="en-US" sz="2000" dirty="0"/>
              <a:t> ILC250 should play an </a:t>
            </a:r>
            <a:r>
              <a:rPr lang="en-US" altLang="en-US" sz="2000" dirty="0">
                <a:solidFill>
                  <a:srgbClr val="FF6600"/>
                </a:solidFill>
              </a:rPr>
              <a:t>essential role in precision measurement of the Higgs </a:t>
            </a:r>
            <a:r>
              <a:rPr lang="en-US" altLang="en-US" sz="2000" dirty="0"/>
              <a:t>boson and, with HL-LHC and </a:t>
            </a:r>
            <a:r>
              <a:rPr lang="en-US" altLang="en-US" sz="2000" dirty="0" err="1"/>
              <a:t>SuperKEKB</a:t>
            </a:r>
            <a:r>
              <a:rPr lang="en-US" altLang="en-US" sz="2000" dirty="0"/>
              <a:t>, in determining the future path of new physics. </a:t>
            </a:r>
            <a:r>
              <a:rPr lang="en-US" altLang="en-US" sz="2000" dirty="0">
                <a:solidFill>
                  <a:srgbClr val="FF6600"/>
                </a:solidFill>
              </a:rPr>
              <a:t>Based on ILC250’s outcomes, a future plan of energy upgrade will be determined </a:t>
            </a:r>
            <a:r>
              <a:rPr lang="en-US" altLang="en-US" sz="2000" dirty="0"/>
              <a:t>so that the facility can provide the optimum experimental environment by considering requirements in particle physics and by taking advantage of the advancement of accelerator technologies</a:t>
            </a:r>
            <a:r>
              <a:rPr lang="en-US" altLang="en-US" sz="2000" dirty="0">
                <a:solidFill>
                  <a:srgbClr val="FF6600"/>
                </a:solidFill>
              </a:rPr>
              <a:t>. It is expected that ILC will lead particle physics well into the 22</a:t>
            </a:r>
            <a:r>
              <a:rPr lang="en-US" altLang="en-US" sz="2000" baseline="30000" dirty="0">
                <a:solidFill>
                  <a:srgbClr val="FF6600"/>
                </a:solidFill>
              </a:rPr>
              <a:t>nd</a:t>
            </a:r>
            <a:r>
              <a:rPr lang="en-US" altLang="en-US" sz="2000" dirty="0">
                <a:solidFill>
                  <a:srgbClr val="FF6600"/>
                </a:solidFill>
              </a:rPr>
              <a:t> century.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To conclude, in light of the recent outcomes of LHC Run 2</a:t>
            </a:r>
            <a:r>
              <a:rPr lang="en-US" altLang="en-US" sz="2000" dirty="0">
                <a:solidFill>
                  <a:srgbClr val="FF6600"/>
                </a:solidFill>
              </a:rPr>
              <a:t>, JAHEP proposes to promptly construct ILC as a Higgs factory with the center-of-mass energy of 250 </a:t>
            </a:r>
            <a:r>
              <a:rPr lang="en-US" altLang="en-US" sz="2000" dirty="0" err="1">
                <a:solidFill>
                  <a:srgbClr val="FF6600"/>
                </a:solidFill>
              </a:rPr>
              <a:t>GeV</a:t>
            </a:r>
            <a:r>
              <a:rPr lang="en-US" altLang="en-US" sz="2000" dirty="0">
                <a:solidFill>
                  <a:srgbClr val="FF6600"/>
                </a:solidFill>
              </a:rPr>
              <a:t> in Japan.</a:t>
            </a:r>
            <a:endParaRPr lang="ja-JP" altLang="en-US" sz="2000" dirty="0">
              <a:solidFill>
                <a:srgbClr val="FF66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35100" y="1311865"/>
            <a:ext cx="613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90"/>
                </a:solidFill>
              </a:rPr>
              <a:t>Japan Association of High Energy Physicists, July 22,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61314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774700" y="1270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Linear Collider Board (LCB)</a:t>
            </a:r>
            <a:endParaRPr lang="ja-JP" altLang="en-US" sz="28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117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altLang="en-US" sz="2000" dirty="0"/>
              <a:t>…</a:t>
            </a:r>
            <a:r>
              <a:rPr lang="en-US" altLang="en-US" sz="2000" dirty="0"/>
              <a:t>The cost of such a machine is estimated to be lower by up to 40% compared to the originally proposed ILC at 500 </a:t>
            </a:r>
            <a:r>
              <a:rPr lang="en-US" altLang="en-US" sz="2000" dirty="0" err="1"/>
              <a:t>GeV</a:t>
            </a:r>
            <a:r>
              <a:rPr lang="en-US" altLang="en-US" sz="2000" dirty="0"/>
              <a:t> [3]. </a:t>
            </a:r>
            <a:r>
              <a:rPr lang="is-IS" altLang="en-US" sz="2000" dirty="0"/>
              <a:t>…</a:t>
            </a:r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The acceleration technology of the ILC is now well established…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One of the unique features of a linear collider is the capability to increase the operating energy by improving the acceleration technology and/or extending the tunnel length. For these reasons, </a:t>
            </a:r>
            <a:r>
              <a:rPr lang="en-US" altLang="en-US" sz="2000" dirty="0">
                <a:solidFill>
                  <a:srgbClr val="FF0000"/>
                </a:solidFill>
              </a:rPr>
              <a:t>the Linear Collider Board strongly supports the JAHEP proposal [4] to construct the ILC at 250 </a:t>
            </a:r>
            <a:r>
              <a:rPr lang="en-US" altLang="en-US" sz="2000" dirty="0" err="1">
                <a:solidFill>
                  <a:srgbClr val="FF0000"/>
                </a:solidFill>
              </a:rPr>
              <a:t>GeV</a:t>
            </a:r>
            <a:r>
              <a:rPr lang="en-US" altLang="en-US" sz="2000" dirty="0">
                <a:solidFill>
                  <a:srgbClr val="FF0000"/>
                </a:solidFill>
              </a:rPr>
              <a:t> in Japan </a:t>
            </a:r>
            <a:r>
              <a:rPr lang="en-US" altLang="en-US" sz="2000" dirty="0"/>
              <a:t>and </a:t>
            </a:r>
            <a:r>
              <a:rPr lang="en-US" altLang="en-US" sz="2000" dirty="0">
                <a:solidFill>
                  <a:srgbClr val="FF0000"/>
                </a:solidFill>
              </a:rPr>
              <a:t>encourages the Japanese government to give the proposal serious consideration for a timely decision</a:t>
            </a:r>
            <a:r>
              <a:rPr lang="is-IS" altLang="en-US" sz="2000" dirty="0"/>
              <a:t>….</a:t>
            </a: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95400" y="908045"/>
            <a:ext cx="6429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Conclusions on the 250 </a:t>
            </a:r>
            <a:r>
              <a:rPr lang="en-US" altLang="ja-JP" sz="2000" dirty="0" err="1">
                <a:solidFill>
                  <a:srgbClr val="000090"/>
                </a:solidFill>
              </a:rPr>
              <a:t>GeV</a:t>
            </a:r>
            <a:r>
              <a:rPr lang="en-US" altLang="ja-JP" sz="2000" dirty="0">
                <a:solidFill>
                  <a:srgbClr val="000090"/>
                </a:solidFill>
              </a:rPr>
              <a:t> ILC as a Higgs Factory proposed</a:t>
            </a:r>
          </a:p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by the Japanese HEP community</a:t>
            </a:r>
          </a:p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8 Nov 2017</a:t>
            </a:r>
          </a:p>
        </p:txBody>
      </p:sp>
    </p:spTree>
    <p:extLst>
      <p:ext uri="{BB962C8B-B14F-4D97-AF65-F5344CB8AC3E}">
        <p14:creationId xmlns:p14="http://schemas.microsoft.com/office/powerpoint/2010/main" val="2992305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  <p:sp>
        <p:nvSpPr>
          <p:cNvPr id="6" name="コンテンツ プレースホルダ 4"/>
          <p:cNvSpPr>
            <a:spLocks noGrp="1"/>
          </p:cNvSpPr>
          <p:nvPr>
            <p:ph idx="1"/>
          </p:nvPr>
        </p:nvSpPr>
        <p:spPr>
          <a:xfrm>
            <a:off x="533400" y="1736725"/>
            <a:ext cx="8153400" cy="4908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altLang="ja-JP" sz="2000" dirty="0"/>
              <a:t>…</a:t>
            </a:r>
            <a:r>
              <a:rPr lang="en-US" altLang="ja-JP" sz="2000" dirty="0"/>
              <a:t>ICFA considers </a:t>
            </a:r>
            <a:r>
              <a:rPr lang="en-US" altLang="ja-JP" sz="2000" dirty="0">
                <a:solidFill>
                  <a:srgbClr val="FF6600"/>
                </a:solidFill>
              </a:rPr>
              <a:t>the ILC a key science project complementary to the LHC</a:t>
            </a:r>
            <a:r>
              <a:rPr lang="en-US" altLang="ja-JP" sz="2000" dirty="0"/>
              <a:t> and its upgrade.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ICFA welcomes the efforts by the Linear Collider Collaboration on cost reductions for the ILC, which indicate that </a:t>
            </a:r>
            <a:r>
              <a:rPr lang="en-US" altLang="ja-JP" sz="2000" dirty="0">
                <a:solidFill>
                  <a:srgbClr val="FF0000"/>
                </a:solidFill>
              </a:rPr>
              <a:t>up to 40% cost reduction relative to the 2013 Technical Design Report (500 </a:t>
            </a:r>
            <a:r>
              <a:rPr lang="en-US" altLang="ja-JP" sz="2000" dirty="0" err="1">
                <a:solidFill>
                  <a:srgbClr val="FF0000"/>
                </a:solidFill>
              </a:rPr>
              <a:t>GeV</a:t>
            </a:r>
            <a:r>
              <a:rPr lang="en-US" altLang="ja-JP" sz="2000" dirty="0">
                <a:solidFill>
                  <a:srgbClr val="FF0000"/>
                </a:solidFill>
              </a:rPr>
              <a:t> ILC) is possible for a 250 </a:t>
            </a:r>
            <a:r>
              <a:rPr lang="en-US" altLang="ja-JP" sz="2000" dirty="0" err="1">
                <a:solidFill>
                  <a:srgbClr val="FF0000"/>
                </a:solidFill>
              </a:rPr>
              <a:t>GeV</a:t>
            </a:r>
            <a:r>
              <a:rPr lang="en-US" altLang="ja-JP" sz="2000" dirty="0">
                <a:solidFill>
                  <a:srgbClr val="FF0000"/>
                </a:solidFill>
              </a:rPr>
              <a:t> collider.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ICFA emphasizes </a:t>
            </a:r>
            <a:r>
              <a:rPr lang="en-US" altLang="ja-JP" sz="2000" dirty="0">
                <a:solidFill>
                  <a:srgbClr val="FF0000"/>
                </a:solidFill>
              </a:rPr>
              <a:t>the extendibility of the ILC to higher energies</a:t>
            </a:r>
            <a:r>
              <a:rPr lang="en-US" altLang="ja-JP" sz="2000" dirty="0"/>
              <a:t> and notes that there is large discovery potential with important additional measurements accessible at energies beyond 250 </a:t>
            </a:r>
            <a:r>
              <a:rPr lang="en-US" altLang="ja-JP" sz="2000" dirty="0" err="1"/>
              <a:t>GeV</a:t>
            </a:r>
            <a:r>
              <a:rPr lang="en-US" altLang="ja-JP" sz="2000" dirty="0"/>
              <a:t>. ICFA thus supports the conclusions of the Linear Collider Board (LCB) in their report presented at this meeting and </a:t>
            </a:r>
            <a:r>
              <a:rPr lang="en-US" altLang="ja-JP" sz="2000" dirty="0">
                <a:solidFill>
                  <a:srgbClr val="FF0000"/>
                </a:solidFill>
              </a:rPr>
              <a:t>very strongly encourages Japan to realize the ILC in a timely fashion as a Higgs boson factory with a center-of-mass energy of 250 </a:t>
            </a:r>
            <a:r>
              <a:rPr lang="en-US" altLang="ja-JP" sz="2000" dirty="0" err="1">
                <a:solidFill>
                  <a:srgbClr val="FF0000"/>
                </a:solidFill>
              </a:rPr>
              <a:t>GeV</a:t>
            </a:r>
            <a:r>
              <a:rPr lang="en-US" altLang="ja-JP" sz="2000" dirty="0">
                <a:solidFill>
                  <a:srgbClr val="FF0000"/>
                </a:solidFill>
              </a:rPr>
              <a:t> as an international project, led by Japanese initiative.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774700" y="50800"/>
            <a:ext cx="7340600" cy="100798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International Committee for Future Accelerators (ICFA)</a:t>
            </a:r>
            <a:endParaRPr lang="ja-JP" altLang="en-US" sz="28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0341" y="1022345"/>
            <a:ext cx="7305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Statement on the ILC Operating at 250 </a:t>
            </a:r>
            <a:r>
              <a:rPr lang="en-US" altLang="ja-JP" sz="2000" dirty="0" err="1">
                <a:solidFill>
                  <a:srgbClr val="000090"/>
                </a:solidFill>
              </a:rPr>
              <a:t>GeV</a:t>
            </a:r>
            <a:r>
              <a:rPr lang="en-US" altLang="ja-JP" sz="2000" dirty="0">
                <a:solidFill>
                  <a:srgbClr val="000090"/>
                </a:solidFill>
              </a:rPr>
              <a:t> as a Higgs Boson Factory</a:t>
            </a:r>
          </a:p>
          <a:p>
            <a:pPr algn="ctr"/>
            <a:r>
              <a:rPr lang="en-US" altLang="ja-JP" sz="2000" dirty="0">
                <a:solidFill>
                  <a:srgbClr val="000090"/>
                </a:solidFill>
              </a:rPr>
              <a:t>Nov 2017</a:t>
            </a:r>
          </a:p>
        </p:txBody>
      </p:sp>
    </p:spTree>
    <p:extLst>
      <p:ext uri="{BB962C8B-B14F-4D97-AF65-F5344CB8AC3E}">
        <p14:creationId xmlns:p14="http://schemas.microsoft.com/office/powerpoint/2010/main" val="193682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850953" y="296458"/>
            <a:ext cx="33534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Staging Options</a:t>
            </a:r>
            <a:endParaRPr kumimoji="1" lang="en-US" altLang="ja-JP" sz="3200" b="1" dirty="0">
              <a:solidFill>
                <a:srgbClr val="215968"/>
              </a:solidFill>
              <a:latin typeface="Helvetica"/>
              <a:cs typeface="Helvetica"/>
            </a:endParaRPr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69051"/>
            <a:ext cx="2057400" cy="365125"/>
          </a:xfrm>
        </p:spPr>
        <p:txBody>
          <a:bodyPr/>
          <a:lstStyle/>
          <a:p>
            <a:fld id="{642E82A6-FA2A-421D-BAD5-FCCA6D939D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 descr="1Staging-opt-fi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8" y="1181876"/>
            <a:ext cx="7391400" cy="2734879"/>
          </a:xfrm>
          <a:prstGeom prst="rect">
            <a:avLst/>
          </a:prstGeom>
        </p:spPr>
      </p:pic>
      <p:pic>
        <p:nvPicPr>
          <p:cNvPr id="13" name="図 12" descr="1N-fus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21" y="4399444"/>
            <a:ext cx="2999730" cy="224265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67438" y="4826000"/>
            <a:ext cx="4319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Options A,  B,  C :  Assume 31.5 MV/m (TDR)</a:t>
            </a:r>
          </a:p>
          <a:p>
            <a:r>
              <a:rPr kumimoji="1" lang="en-US" altLang="ja-JP" dirty="0"/>
              <a:t>Options A’, B’, C’ : Assume 35 MV/m</a:t>
            </a:r>
          </a:p>
          <a:p>
            <a:r>
              <a:rPr lang="en-US" altLang="ja-JP" dirty="0"/>
              <a:t>　</a:t>
            </a:r>
            <a:r>
              <a:rPr lang="ja-JP" altLang="en-US" dirty="0"/>
              <a:t>　　　　　　　　　　</a:t>
            </a:r>
            <a:r>
              <a:rPr lang="en-US" altLang="ja-JP" dirty="0"/>
              <a:t>Now realistic, e.g.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318000" y="5600700"/>
            <a:ext cx="1498600" cy="88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816600" y="4069244"/>
            <a:ext cx="276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Improvement by N2</a:t>
            </a:r>
            <a:r>
              <a:rPr lang="en-US" altLang="ja-JP" dirty="0"/>
              <a:t> doping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9737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712349" y="296458"/>
            <a:ext cx="3630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215968"/>
                </a:solidFill>
                <a:latin typeface="Helvetica"/>
                <a:cs typeface="Helvetica"/>
              </a:rPr>
              <a:t>Cost Reduction</a:t>
            </a:r>
          </a:p>
          <a:p>
            <a:pPr algn="ctr"/>
            <a:r>
              <a:rPr lang="en-US" altLang="ja-JP" sz="2400" b="1" dirty="0">
                <a:solidFill>
                  <a:srgbClr val="215968"/>
                </a:solidFill>
                <a:latin typeface="Helvetica"/>
                <a:cs typeface="Helvetica"/>
              </a:rPr>
              <a:t>ILC500</a:t>
            </a:r>
            <a:r>
              <a:rPr lang="ja-JP" altLang="en-US" sz="2400" b="1" dirty="0">
                <a:solidFill>
                  <a:srgbClr val="215968"/>
                </a:solidFill>
                <a:latin typeface="Helvetica"/>
                <a:cs typeface="Helvetica"/>
              </a:rPr>
              <a:t>（</a:t>
            </a:r>
            <a:r>
              <a:rPr lang="en-US" altLang="ja-JP" sz="2400" b="1" dirty="0">
                <a:solidFill>
                  <a:srgbClr val="215968"/>
                </a:solidFill>
                <a:latin typeface="Helvetica"/>
                <a:cs typeface="Helvetica"/>
              </a:rPr>
              <a:t>TDR</a:t>
            </a:r>
            <a:r>
              <a:rPr lang="ja-JP" altLang="en-US" sz="2400" b="1" dirty="0">
                <a:solidFill>
                  <a:srgbClr val="215968"/>
                </a:solidFill>
                <a:latin typeface="Helvetica"/>
                <a:cs typeface="Helvetica"/>
              </a:rPr>
              <a:t>）</a:t>
            </a:r>
            <a:r>
              <a:rPr lang="en-US" altLang="ja-JP" sz="2400" b="1" dirty="0">
                <a:solidFill>
                  <a:srgbClr val="215968"/>
                </a:solidFill>
                <a:latin typeface="Helvetica"/>
                <a:cs typeface="Helvetica"/>
              </a:rPr>
              <a:t> → ILC250</a:t>
            </a:r>
            <a:r>
              <a:rPr kumimoji="1" lang="en-US" altLang="ja-JP" sz="2400" b="1" dirty="0">
                <a:solidFill>
                  <a:srgbClr val="215968"/>
                </a:solidFill>
                <a:latin typeface="Helvetica"/>
                <a:cs typeface="Helvetica"/>
              </a:rPr>
              <a:t> </a:t>
            </a:r>
          </a:p>
        </p:txBody>
      </p:sp>
      <p:pic>
        <p:nvPicPr>
          <p:cNvPr id="2" name="図 1" descr="1Cost-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8" y="1587499"/>
            <a:ext cx="8571642" cy="4300349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660400" y="4673600"/>
            <a:ext cx="7861300" cy="3429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09700" y="6076434"/>
            <a:ext cx="669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solidFill>
                  <a:srgbClr val="FF6600"/>
                </a:solidFill>
              </a:rPr>
              <a:t>U</a:t>
            </a:r>
            <a:r>
              <a:rPr lang="en-US" altLang="ja-JP" sz="2400" dirty="0">
                <a:solidFill>
                  <a:srgbClr val="FF6600"/>
                </a:solidFill>
              </a:rPr>
              <a:t>p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to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40%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cost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reduction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compared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to</a:t>
            </a:r>
            <a:r>
              <a:rPr lang="ja-JP" altLang="en-US" sz="2400" dirty="0">
                <a:solidFill>
                  <a:srgbClr val="FF6600"/>
                </a:solidFill>
              </a:rPr>
              <a:t> </a:t>
            </a:r>
            <a:r>
              <a:rPr lang="en-US" altLang="ja-JP" sz="2400" dirty="0">
                <a:solidFill>
                  <a:srgbClr val="FF6600"/>
                </a:solidFill>
              </a:rPr>
              <a:t>ILC500 (TDR)</a:t>
            </a:r>
            <a:endParaRPr lang="ja-JP" alt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137057" y="265697"/>
            <a:ext cx="3250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800000"/>
                </a:solidFill>
              </a:rPr>
              <a:t>Luminosity</a:t>
            </a:r>
            <a:r>
              <a:rPr kumimoji="1" lang="ja-JP" altLang="en-US" sz="2800" dirty="0">
                <a:solidFill>
                  <a:srgbClr val="800000"/>
                </a:solidFill>
              </a:rPr>
              <a:t> </a:t>
            </a:r>
            <a:r>
              <a:rPr lang="ja-JP" altLang="ja-JP" sz="2800" dirty="0">
                <a:solidFill>
                  <a:srgbClr val="800000"/>
                </a:solidFill>
              </a:rPr>
              <a:t>v</a:t>
            </a:r>
            <a:r>
              <a:rPr lang="en-US" altLang="ja-JP" sz="2800" dirty="0">
                <a:solidFill>
                  <a:srgbClr val="800000"/>
                </a:solidFill>
              </a:rPr>
              <a:t>s</a:t>
            </a:r>
            <a:r>
              <a:rPr lang="ja-JP" altLang="en-US" sz="2800" dirty="0">
                <a:solidFill>
                  <a:srgbClr val="80000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Energy</a:t>
            </a:r>
            <a:endParaRPr kumimoji="1" lang="ja-JP" altLang="en-US" sz="2800" dirty="0">
              <a:solidFill>
                <a:srgbClr val="8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20800" y="5562182"/>
            <a:ext cx="7261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dirty="0" err="1"/>
              <a:t>FCCee</a:t>
            </a:r>
            <a:r>
              <a:rPr kumimoji="1" lang="en-US" altLang="ja-JP" dirty="0"/>
              <a:t>/CEPC</a:t>
            </a:r>
            <a:r>
              <a:rPr kumimoji="1" lang="ja-JP" altLang="en-US" dirty="0"/>
              <a:t> </a:t>
            </a:r>
            <a:r>
              <a:rPr lang="ja-JP" altLang="ja-JP" dirty="0"/>
              <a:t>p</a:t>
            </a:r>
            <a:r>
              <a:rPr lang="en-US" altLang="ja-JP" dirty="0" err="1"/>
              <a:t>oints</a:t>
            </a:r>
            <a:r>
              <a:rPr lang="ja-JP" altLang="en-US" dirty="0"/>
              <a:t> </a:t>
            </a:r>
            <a:r>
              <a:rPr kumimoji="1" lang="en-US" altLang="ja-JP" dirty="0"/>
              <a:t>are</a:t>
            </a:r>
            <a:r>
              <a:rPr kumimoji="1" lang="ja-JP" altLang="en-US" dirty="0"/>
              <a:t> </a:t>
            </a:r>
            <a:r>
              <a:rPr kumimoji="1" lang="en-US" altLang="ja-JP" dirty="0"/>
              <a:t>for</a:t>
            </a:r>
            <a:r>
              <a:rPr kumimoji="1"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 </a:t>
            </a:r>
            <a:r>
              <a:rPr kumimoji="1" lang="en-US" altLang="ja-JP" dirty="0"/>
              <a:t>IP</a:t>
            </a:r>
            <a:r>
              <a:rPr kumimoji="1" lang="ja-JP" altLang="en-US" dirty="0"/>
              <a:t> </a:t>
            </a:r>
            <a:r>
              <a:rPr kumimoji="1" lang="en-US" altLang="ja-JP" dirty="0"/>
              <a:t>(their CDR</a:t>
            </a:r>
            <a:r>
              <a:rPr kumimoji="1" lang="ja-JP" altLang="en-US" dirty="0"/>
              <a:t> </a:t>
            </a:r>
            <a:r>
              <a:rPr kumimoji="1" lang="en-US" altLang="ja-JP" dirty="0"/>
              <a:t>have</a:t>
            </a:r>
            <a:r>
              <a:rPr kumimoji="1" lang="ja-JP" altLang="en-US" dirty="0"/>
              <a:t> </a:t>
            </a:r>
            <a:r>
              <a:rPr kumimoji="1" lang="en-US" altLang="ja-JP" dirty="0"/>
              <a:t>2</a:t>
            </a:r>
            <a:r>
              <a:rPr kumimoji="1" lang="ja-JP" altLang="en-US" dirty="0"/>
              <a:t> </a:t>
            </a:r>
            <a:r>
              <a:rPr lang="en-US" altLang="ja-JP" dirty="0"/>
              <a:t>IP</a:t>
            </a:r>
            <a:r>
              <a:rPr kumimoji="1" lang="en-US" altLang="ja-JP" dirty="0"/>
              <a:t>s)</a:t>
            </a:r>
          </a:p>
          <a:p>
            <a:pPr marL="285750" indent="-285750">
              <a:buFont typeface="Wingdings" charset="2"/>
              <a:buChar char="l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LC Higgs Factory numbers do not include effective x〜2.5</a:t>
            </a:r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by polarization</a:t>
            </a:r>
          </a:p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       (polarization effect discussed later)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ja-JP" dirty="0"/>
              <a:t>ILC 10 Hz collision requires ~ILC500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97" y="902094"/>
            <a:ext cx="6208374" cy="4629673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BA63762-9F9D-414A-838C-B9353F23C733}"/>
              </a:ext>
            </a:extLst>
          </p:cNvPr>
          <p:cNvGrpSpPr/>
          <p:nvPr/>
        </p:nvGrpSpPr>
        <p:grpSpPr>
          <a:xfrm>
            <a:off x="3197346" y="2873828"/>
            <a:ext cx="2462341" cy="1937145"/>
            <a:chOff x="3197346" y="2873828"/>
            <a:chExt cx="2462341" cy="193714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7A4F9D3-6427-AF40-861F-72C130488AF5}"/>
                </a:ext>
              </a:extLst>
            </p:cNvPr>
            <p:cNvSpPr txBox="1"/>
            <p:nvPr/>
          </p:nvSpPr>
          <p:spPr>
            <a:xfrm>
              <a:off x="3197346" y="4441641"/>
              <a:ext cx="24623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2">
                      <a:lumMod val="75000"/>
                    </a:schemeClr>
                  </a:solidFill>
                </a:rPr>
                <a:t>250 GeV Higgs Factories</a:t>
              </a:r>
              <a:endParaRPr kumimoji="1" lang="ja-JP" altLang="en-US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" name="角丸四角形 2">
              <a:extLst>
                <a:ext uri="{FF2B5EF4-FFF2-40B4-BE49-F238E27FC236}">
                  <a16:creationId xmlns:a16="http://schemas.microsoft.com/office/drawing/2014/main" id="{9EAEBC2A-21B0-5F4F-B315-4E7807C28966}"/>
                </a:ext>
              </a:extLst>
            </p:cNvPr>
            <p:cNvSpPr/>
            <p:nvPr/>
          </p:nvSpPr>
          <p:spPr>
            <a:xfrm>
              <a:off x="3878664" y="2873828"/>
              <a:ext cx="321547" cy="156754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91C685-1382-4F48-9E2B-5103B225848A}"/>
              </a:ext>
            </a:extLst>
          </p:cNvPr>
          <p:cNvSpPr txBox="1"/>
          <p:nvPr/>
        </p:nvSpPr>
        <p:spPr>
          <a:xfrm>
            <a:off x="4572000" y="717428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(Inputs to ESU)</a:t>
            </a:r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873610" y="360765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800" dirty="0">
                <a:solidFill>
                  <a:srgbClr val="800000"/>
                </a:solidFill>
              </a:rPr>
              <a:t>S</a:t>
            </a:r>
            <a:r>
              <a:rPr lang="en-US" altLang="ja-JP" sz="2800" dirty="0" err="1">
                <a:solidFill>
                  <a:srgbClr val="800000"/>
                </a:solidFill>
              </a:rPr>
              <a:t>ite</a:t>
            </a:r>
            <a:r>
              <a:rPr lang="ja-JP" altLang="en-US" sz="2800" dirty="0">
                <a:solidFill>
                  <a:srgbClr val="80000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AC</a:t>
            </a:r>
            <a:r>
              <a:rPr lang="ja-JP" altLang="en-US" sz="2800" dirty="0">
                <a:solidFill>
                  <a:srgbClr val="80000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Power</a:t>
            </a:r>
            <a:r>
              <a:rPr kumimoji="1" lang="ja-JP" altLang="en-US" sz="2800" dirty="0">
                <a:solidFill>
                  <a:srgbClr val="800000"/>
                </a:solidFill>
              </a:rPr>
              <a:t> </a:t>
            </a:r>
            <a:r>
              <a:rPr lang="ja-JP" altLang="ja-JP" sz="2800" dirty="0">
                <a:solidFill>
                  <a:srgbClr val="800000"/>
                </a:solidFill>
              </a:rPr>
              <a:t>v</a:t>
            </a:r>
            <a:r>
              <a:rPr lang="en-US" altLang="ja-JP" sz="2800" dirty="0">
                <a:solidFill>
                  <a:srgbClr val="800000"/>
                </a:solidFill>
              </a:rPr>
              <a:t>s</a:t>
            </a:r>
            <a:r>
              <a:rPr lang="ja-JP" altLang="en-US" sz="2800" dirty="0">
                <a:solidFill>
                  <a:srgbClr val="800000"/>
                </a:solidFill>
              </a:rPr>
              <a:t> </a:t>
            </a:r>
            <a:r>
              <a:rPr lang="en-US" altLang="ja-JP" sz="2800" dirty="0">
                <a:solidFill>
                  <a:srgbClr val="800000"/>
                </a:solidFill>
              </a:rPr>
              <a:t>Energy</a:t>
            </a:r>
            <a:endParaRPr kumimoji="1" lang="ja-JP" altLang="en-US" sz="2800" dirty="0">
              <a:solidFill>
                <a:srgbClr val="8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87" y="1245127"/>
            <a:ext cx="6530221" cy="4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1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3250" y="428627"/>
            <a:ext cx="7886700" cy="955674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solidFill>
                  <a:srgbClr val="548235"/>
                </a:solidFill>
                <a:latin typeface="Helvetica"/>
                <a:cs typeface="Helvetica"/>
              </a:rPr>
              <a:t>ILC TDR Completed</a:t>
            </a:r>
            <a:br>
              <a:rPr lang="en-US" altLang="ja-JP" sz="3200" b="1" dirty="0">
                <a:solidFill>
                  <a:srgbClr val="548235"/>
                </a:solidFill>
                <a:latin typeface="Helvetica"/>
                <a:cs typeface="Helvetica"/>
              </a:rPr>
            </a:br>
            <a:r>
              <a:rPr lang="ja-JP" altLang="ja-JP" sz="1800" b="1" dirty="0">
                <a:solidFill>
                  <a:srgbClr val="548235"/>
                </a:solidFill>
                <a:latin typeface="Helvetica"/>
                <a:cs typeface="Helvetica"/>
              </a:rPr>
              <a:t>C</a:t>
            </a:r>
            <a:r>
              <a:rPr lang="en-US" altLang="ja-JP" sz="1800" b="1" dirty="0" err="1">
                <a:solidFill>
                  <a:srgbClr val="548235"/>
                </a:solidFill>
                <a:latin typeface="Helvetica"/>
                <a:cs typeface="Helvetica"/>
              </a:rPr>
              <a:t>eremony</a:t>
            </a:r>
            <a:r>
              <a:rPr lang="en-US" altLang="ja-JP" sz="1800" b="1" dirty="0">
                <a:solidFill>
                  <a:srgbClr val="548235"/>
                </a:solidFill>
                <a:latin typeface="Helvetica"/>
                <a:cs typeface="Helvetica"/>
              </a:rPr>
              <a:t>:</a:t>
            </a:r>
            <a:r>
              <a:rPr lang="ja-JP" altLang="en-US" sz="1800" b="1" dirty="0">
                <a:solidFill>
                  <a:srgbClr val="548235"/>
                </a:solidFill>
                <a:latin typeface="Helvetica"/>
                <a:cs typeface="Helvetica"/>
              </a:rPr>
              <a:t> </a:t>
            </a:r>
            <a:r>
              <a:rPr lang="en-US" altLang="ja-JP" sz="1800" b="1" dirty="0">
                <a:solidFill>
                  <a:srgbClr val="548235"/>
                </a:solidFill>
                <a:latin typeface="Helvetica"/>
                <a:cs typeface="Helvetica"/>
              </a:rPr>
              <a:t>June 12, 2013</a:t>
            </a:r>
            <a:endParaRPr lang="ja-JP" altLang="en-US" sz="3200" b="1" dirty="0">
              <a:solidFill>
                <a:srgbClr val="548235"/>
              </a:solidFill>
              <a:latin typeface="Helvetica"/>
              <a:cs typeface="Helvetica"/>
            </a:endParaRPr>
          </a:p>
        </p:txBody>
      </p:sp>
      <p:pic>
        <p:nvPicPr>
          <p:cNvPr id="5" name="図 4" descr="TDRevent-Asi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873250"/>
            <a:ext cx="2260600" cy="2127250"/>
          </a:xfrm>
          <a:prstGeom prst="rect">
            <a:avLst/>
          </a:prstGeom>
        </p:spPr>
      </p:pic>
      <p:pic>
        <p:nvPicPr>
          <p:cNvPr id="6" name="図 5" descr="TDReve t-Europ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2044700"/>
            <a:ext cx="2705100" cy="1803400"/>
          </a:xfrm>
          <a:prstGeom prst="rect">
            <a:avLst/>
          </a:prstGeom>
        </p:spPr>
      </p:pic>
      <p:pic>
        <p:nvPicPr>
          <p:cNvPr id="7" name="図 6" descr="TDRevent-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83" y="2044700"/>
            <a:ext cx="2604977" cy="18669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50900" y="1473200"/>
            <a:ext cx="10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  <a:t>Tokyo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00190" y="1621827"/>
            <a:ext cx="100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chemeClr val="accent5">
                    <a:lumMod val="75000"/>
                  </a:schemeClr>
                </a:solidFill>
              </a:rPr>
              <a:t>Fermilab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79217" y="1573768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CERN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2679700" y="2768600"/>
            <a:ext cx="2540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5829300" y="2743200"/>
            <a:ext cx="2794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TDRvol1Fon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483100"/>
            <a:ext cx="754902" cy="977900"/>
          </a:xfrm>
          <a:prstGeom prst="rect">
            <a:avLst/>
          </a:prstGeom>
        </p:spPr>
      </p:pic>
      <p:pic>
        <p:nvPicPr>
          <p:cNvPr id="10" name="図 9" descr="TDRvol2Front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483100"/>
            <a:ext cx="762836" cy="977900"/>
          </a:xfrm>
          <a:prstGeom prst="rect">
            <a:avLst/>
          </a:prstGeom>
        </p:spPr>
      </p:pic>
      <p:pic>
        <p:nvPicPr>
          <p:cNvPr id="13" name="図 12" descr="TDRvol3aFron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68" y="4483007"/>
            <a:ext cx="753532" cy="978494"/>
          </a:xfrm>
          <a:prstGeom prst="rect">
            <a:avLst/>
          </a:prstGeom>
        </p:spPr>
      </p:pic>
      <p:pic>
        <p:nvPicPr>
          <p:cNvPr id="14" name="図 13" descr="TDRvol3bFront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71" y="4478867"/>
            <a:ext cx="761015" cy="982133"/>
          </a:xfrm>
          <a:prstGeom prst="rect">
            <a:avLst/>
          </a:prstGeom>
        </p:spPr>
      </p:pic>
      <p:pic>
        <p:nvPicPr>
          <p:cNvPr id="15" name="図 14" descr="TDRvol4Front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36" y="4474633"/>
            <a:ext cx="761430" cy="98213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42433" y="4144434"/>
            <a:ext cx="157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TDR 5 volumes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94200" y="4381500"/>
            <a:ext cx="440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Culmination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many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years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R&amp;Ds</a:t>
            </a:r>
          </a:p>
          <a:p>
            <a:endParaRPr kumimoji="1" lang="en-US" altLang="ja-JP" sz="2000" dirty="0">
              <a:solidFill>
                <a:srgbClr val="800000"/>
              </a:solidFill>
            </a:endParaRPr>
          </a:p>
          <a:p>
            <a:r>
              <a:rPr kumimoji="1" lang="en-US" altLang="ja-JP" sz="2000" dirty="0">
                <a:solidFill>
                  <a:srgbClr val="800000"/>
                </a:solidFill>
              </a:rPr>
              <a:t>ILC is in principle ready to go technically</a:t>
            </a:r>
          </a:p>
          <a:p>
            <a:r>
              <a:rPr lang="en-US" altLang="ja-JP" sz="2000" dirty="0">
                <a:solidFill>
                  <a:srgbClr val="800000"/>
                </a:solidFill>
              </a:rPr>
              <a:t>(apart from some loose ends, cost reductions, etc.)</a:t>
            </a:r>
          </a:p>
          <a:p>
            <a:r>
              <a:rPr lang="en-US" altLang="ja-JP" sz="2000" dirty="0">
                <a:solidFill>
                  <a:srgbClr val="800000"/>
                </a:solidFill>
              </a:rPr>
              <a:t> </a:t>
            </a:r>
            <a:endParaRPr kumimoji="1" lang="ja-JP" alt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8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067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solidFill>
                  <a:srgbClr val="800000"/>
                </a:solidFill>
              </a:rPr>
              <a:t>ILC Hardware Overview</a:t>
            </a:r>
            <a:endParaRPr kumimoji="1" lang="ja-JP" altLang="en-US" sz="4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5639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3484</Words>
  <Application>Microsoft Macintosh PowerPoint</Application>
  <PresentationFormat>On-screen Show (4:3)</PresentationFormat>
  <Paragraphs>480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游ゴシック</vt:lpstr>
      <vt:lpstr>Arial</vt:lpstr>
      <vt:lpstr>Calibri</vt:lpstr>
      <vt:lpstr>Courier New</vt:lpstr>
      <vt:lpstr>Geneva</vt:lpstr>
      <vt:lpstr>Helvetica</vt:lpstr>
      <vt:lpstr>Symbol</vt:lpstr>
      <vt:lpstr>Times</vt:lpstr>
      <vt:lpstr>Wingdings</vt:lpstr>
      <vt:lpstr>ホワイト</vt:lpstr>
      <vt:lpstr>数式</vt:lpstr>
      <vt:lpstr>The International Linear Collider - a Higgs Factory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ILC TDR Completed Ceremony: June 12, 2013</vt:lpstr>
      <vt:lpstr>ILC Hardware Overview</vt:lpstr>
      <vt:lpstr>ILC</vt:lpstr>
      <vt:lpstr>Higgs Factory</vt:lpstr>
      <vt:lpstr>Proposal for ILC250 Higgs Factory</vt:lpstr>
      <vt:lpstr>PowerPoint Presentation</vt:lpstr>
      <vt:lpstr>ILC 250 Luminosity: smaller sx</vt:lpstr>
      <vt:lpstr>Luminosity Upgrade by Nbunchx2</vt:lpstr>
      <vt:lpstr>Luminosity Upgrade by 5Hz→10Hz</vt:lpstr>
      <vt:lpstr>PowerPoint Presentation</vt:lpstr>
      <vt:lpstr>Accelerating Beams</vt:lpstr>
      <vt:lpstr>PowerPoint Presentation</vt:lpstr>
      <vt:lpstr>Making Beams Smaller 1</vt:lpstr>
      <vt:lpstr>Making Beams Smaller 2</vt:lpstr>
      <vt:lpstr>PowerPoint Presentation</vt:lpstr>
      <vt:lpstr>PowerPoint Presentation</vt:lpstr>
      <vt:lpstr>Precision Higgs Measurements</vt:lpstr>
      <vt:lpstr>PowerPoint Presentation</vt:lpstr>
      <vt:lpstr>PowerPoint Presentation</vt:lpstr>
      <vt:lpstr>EFT Approach for Higgs Couplings</vt:lpstr>
      <vt:lpstr>PowerPoint Presentation</vt:lpstr>
      <vt:lpstr>PowerPoint Presentation</vt:lpstr>
      <vt:lpstr>Model Discrimination</vt:lpstr>
      <vt:lpstr>Dark Matter Searches at ILC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Cosmological Connection</vt:lpstr>
      <vt:lpstr>PowerPoint Presentation</vt:lpstr>
      <vt:lpstr>PowerPoint Presentation</vt:lpstr>
      <vt:lpstr>PowerPoint Presentation</vt:lpstr>
      <vt:lpstr>Political Status of ILC</vt:lpstr>
      <vt:lpstr>PowerPoint Presentation</vt:lpstr>
      <vt:lpstr>PowerPoint Presentation</vt:lpstr>
      <vt:lpstr>PowerPoint Presentation</vt:lpstr>
      <vt:lpstr>International Development Team (IDT)</vt:lpstr>
      <vt:lpstr>PowerPoint Presentation</vt:lpstr>
      <vt:lpstr>Statement by International Committee for Future Accelerators (ICFA)</vt:lpstr>
      <vt:lpstr>ILC Japan</vt:lpstr>
      <vt:lpstr>Backups</vt:lpstr>
      <vt:lpstr>Scientific Significance of ILC and Proposal of its Early Realization in light of the Outcomes of LHC Run 2</vt:lpstr>
      <vt:lpstr>Linear Collider Board (LCB)</vt:lpstr>
      <vt:lpstr>International Committee for Future Accelerators (ICFA)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on Top at LC 2017 June 7-9, CERN</dc:title>
  <dc:creator>山本 均</dc:creator>
  <cp:lastModifiedBy>山本 均</cp:lastModifiedBy>
  <cp:revision>172</cp:revision>
  <dcterms:created xsi:type="dcterms:W3CDTF">2017-06-15T15:26:52Z</dcterms:created>
  <dcterms:modified xsi:type="dcterms:W3CDTF">2022-05-02T08:46:11Z</dcterms:modified>
</cp:coreProperties>
</file>