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1226" r:id="rId4"/>
    <p:sldId id="1228" r:id="rId5"/>
    <p:sldId id="257" r:id="rId6"/>
    <p:sldId id="1229" r:id="rId7"/>
    <p:sldId id="1227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68"/>
  </p:normalViewPr>
  <p:slideViewPr>
    <p:cSldViewPr snapToGrid="0" snapToObjects="1">
      <p:cViewPr varScale="1">
        <p:scale>
          <a:sx n="105" d="100"/>
          <a:sy n="105" d="100"/>
        </p:scale>
        <p:origin x="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75318-3342-2240-9AE2-248AC7B64D5A}" type="datetimeFigureOut">
              <a:rPr lang="es-ES" smtClean="0"/>
              <a:t>30/6/21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38432-1B00-B94C-B603-19BA730E3D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55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38432-1B00-B94C-B603-19BA730E3DF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824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38432-1B00-B94C-B603-19BA730E3DF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664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38432-1B00-B94C-B603-19BA730E3DF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7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BD44A-6348-984B-904A-DE6A3E862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967BF0-21B4-7A4D-90D4-AF8DFC323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4F3C04-7FBE-B74B-9E8E-B4D92B42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4851-495E-604F-9698-A63B85313A64}" type="datetime1">
              <a:rPr lang="es-ES" smtClean="0"/>
              <a:t>30/6/21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BFEDDB-1ED6-924A-A755-DCB7664CD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2A1561-FE04-A44B-9C08-CA5C649C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695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C541CD-ABB8-7C45-8581-AFC07E91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178539-D22B-6247-8DB0-77CFA007B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849292-A41F-114B-B8D8-F4A66EECC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9D9F4-4B54-8148-9048-1300FD33DBD3}" type="datetime1">
              <a:rPr lang="es-ES" smtClean="0"/>
              <a:t>30/6/21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5AE994-1F1F-2748-9AC1-21A0EF2C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09054-3A8F-9645-B140-5EA09868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65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5978E3-FC4F-D641-B0C5-277DD630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2DFBCD-9BCB-1444-BBA4-CCA9E661E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80BA14-FCB7-D44C-AF5D-963A241F1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D8B3-6FA7-DE43-9CD1-EC71AA93C35D}" type="datetime1">
              <a:rPr lang="es-ES" smtClean="0"/>
              <a:t>30/6/21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F5F35C-3075-2748-A154-051803D8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D110D-AB47-C640-B6AA-FC149491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068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9FA225-1C6D-644C-B1C8-0A3E81573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949286-00F7-804B-8273-028CF9A80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A9598D4-86A3-FF46-9279-11F84700F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59038C-017E-E749-B386-48C7917A8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DB772-12D6-2A4F-AE6C-6A915A861EE0}" type="datetime1">
              <a:rPr lang="es-ES" smtClean="0"/>
              <a:t>30/6/21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EDB316-1756-A040-AEE5-B82D9FCD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C42E58-5A33-F140-82BA-0FBF96BBC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053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3E92E-E030-D246-94E3-586F205FE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DE600C-0776-5943-849E-9D1D83BF2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836057-6577-E641-B7D7-B66DE594A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858321-553A-6843-8BE7-8384268C1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79F5CBD-DF4F-7C44-8FEC-2FA93DF13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A6B0A51-5E09-2248-A70D-902B5A02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1B6D2-DAC8-1943-B309-9380EF435A8D}" type="datetime1">
              <a:rPr lang="es-ES" smtClean="0"/>
              <a:t>30/6/21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7DC2B6C-AF94-114B-B2E5-E24593241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42F0E23-177B-EF41-9488-F268522B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59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35EE6-13BA-B041-B8AD-CA68BA46D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A9C2573-6EFC-BB46-BA37-1667265F9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A885-CB14-5F4E-98A6-6C6944FACEC8}" type="datetime1">
              <a:rPr lang="es-ES" smtClean="0"/>
              <a:t>30/6/21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1C80C8-7A53-C141-8F31-310E352C5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BCCD97-59CB-CE41-932F-DEE34430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14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3EBC121-E92B-AC46-9172-19F187161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9D350-8BCC-A046-BF94-D20B467C8CBC}" type="datetime1">
              <a:rPr lang="es-ES" smtClean="0"/>
              <a:t>30/6/21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FD420E-2193-7C43-A60A-238F7627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D7050D-25F5-BA45-8E4B-F7B3268D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032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FDB0A-2CE0-2746-A167-DEFCFFD29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069B25-DEAC-5D41-866D-3AFE587D5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5F0963-89D4-0E44-A5AB-42FF48AEF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559451-4366-3E4C-8A1E-88FC6EE1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7966D-FC53-F940-BF16-4E0DD3D3DA67}" type="datetime1">
              <a:rPr lang="es-ES" smtClean="0"/>
              <a:t>30/6/21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95750A-8C3B-BE40-AA45-6028F608C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BAC7E0-2061-C54A-9A1D-751176BE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19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72285-0D32-0246-9960-82D18CF5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D3FB03F-E893-724E-B336-5A132F786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C43366-1BC1-494A-B1B6-F652E8C95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1F2E31-8ED6-0346-8EF4-EA311126F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86993-8798-AD4C-BE80-382BBB778BF5}" type="datetime1">
              <a:rPr lang="es-ES" smtClean="0"/>
              <a:t>30/6/21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5D6617-8FBD-C94B-9718-746FFF34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2C050D-3AAC-4547-8D83-F225C618E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494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7585B-ADEC-C042-8398-A17755DF7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7BC695-1A28-B647-BD8F-CD9D8A9C0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E43B6C-B17E-8D43-95EE-ECDDFA77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C3CD-E123-1046-A9AF-1143F272F7E6}" type="datetime1">
              <a:rPr lang="es-ES" smtClean="0"/>
              <a:t>30/6/21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372225-D4AE-7D4E-A8B1-F08F4C2B3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7BEC44-0035-E242-8160-A2155FBC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220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8642D57-9911-1F4A-9D05-990AB6DAC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20B3A1-B278-E241-A79D-72EF6B4A1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4003E0-8A4C-1247-B5AD-F73C77EC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6B53C-5E2C-0D4D-B1A2-55D6B68B92C5}" type="datetime1">
              <a:rPr lang="es-ES" smtClean="0"/>
              <a:t>30/6/21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29EEF1-15DC-434C-998A-6F2F3A616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E6F635-10C4-CA49-AD75-D97E8511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550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BBA4-A611-3D4D-BDD9-BD9DEAE704E5}" type="datetime1">
              <a:rPr lang="es-ES" smtClean="0"/>
              <a:t>30/6/21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156D0-E933-7440-B2A0-34A4D0B6A2BF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78BD0FD-047A-1048-A58A-E1784858F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49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F9F7FC-52B7-DA44-A3AC-C6825252B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634056-3E0C-0343-84B5-47184AFCD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B815A3-99D1-FC49-A644-5CE1BB7DEA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5AE14-701F-3244-A255-628A49A31E2B}" type="datetime1">
              <a:rPr lang="es-ES" smtClean="0"/>
              <a:t>30/6/21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6ECFEC-F8D0-C44C-AA5C-C68B46A26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016703-1189-D648-A0C9-6EEB7129FD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6A1D8-D394-C944-AA19-B2748096BE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7740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gdd.web.cern.ch/GDD/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abla, computadora, escritorio, moto&#10;&#10;Descripción generada automáticamente">
            <a:extLst>
              <a:ext uri="{FF2B5EF4-FFF2-40B4-BE49-F238E27FC236}">
                <a16:creationId xmlns:a16="http://schemas.microsoft.com/office/drawing/2014/main" id="{65618853-D92F-B24F-8653-6456B0AA9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9" r="4888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1A97C2-5F44-F648-B089-AC2ED3B2F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0" y="3268162"/>
            <a:ext cx="3852041" cy="1834056"/>
          </a:xfrm>
        </p:spPr>
        <p:txBody>
          <a:bodyPr>
            <a:noAutofit/>
          </a:bodyPr>
          <a:lstStyle/>
          <a:p>
            <a:r>
              <a:rPr lang="es-ES" sz="3600" b="1" dirty="0" err="1"/>
              <a:t>Preliminary</a:t>
            </a:r>
            <a:r>
              <a:rPr lang="es-ES" sz="3600" b="1" dirty="0"/>
              <a:t> </a:t>
            </a:r>
            <a:r>
              <a:rPr lang="es-ES" sz="3600" b="1" dirty="0" err="1"/>
              <a:t>gain</a:t>
            </a:r>
            <a:r>
              <a:rPr lang="es-ES" sz="3600" b="1" dirty="0"/>
              <a:t> </a:t>
            </a:r>
            <a:r>
              <a:rPr lang="es-ES" sz="3600" b="1" dirty="0" err="1"/>
              <a:t>measurements</a:t>
            </a:r>
            <a:r>
              <a:rPr lang="es-ES" sz="3600" b="1" dirty="0"/>
              <a:t> in </a:t>
            </a:r>
            <a:r>
              <a:rPr lang="es-ES" sz="3600" b="1" dirty="0" err="1"/>
              <a:t>weakly-quenched</a:t>
            </a:r>
            <a:r>
              <a:rPr lang="es-ES" sz="3600" b="1" dirty="0"/>
              <a:t> Ar-</a:t>
            </a:r>
            <a:r>
              <a:rPr lang="es-ES" sz="3600" b="1" dirty="0" err="1"/>
              <a:t>based</a:t>
            </a:r>
            <a:r>
              <a:rPr lang="es-ES" sz="3600" b="1" dirty="0"/>
              <a:t> mixtures</a:t>
            </a:r>
            <a:endParaRPr lang="es-ES" sz="36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D3019C-0D26-0E4B-B522-B2C85FE17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endParaRPr lang="es-ES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87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477711E-5486-884A-BFD5-55E7945EC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270" y="-214778"/>
            <a:ext cx="5369144" cy="4267200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E32E898-EE47-6946-857E-C98335BF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240" y="4052422"/>
            <a:ext cx="279062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4D905D27-4018-B349-A147-04D26E7D4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13" y="1434429"/>
            <a:ext cx="6213912" cy="51092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23F4316-8A5F-FB46-BFF3-0145C409C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0257"/>
            <a:ext cx="7886700" cy="994172"/>
          </a:xfrm>
        </p:spPr>
        <p:txBody>
          <a:bodyPr/>
          <a:lstStyle/>
          <a:p>
            <a:r>
              <a:rPr lang="es-ES" dirty="0" err="1"/>
              <a:t>Our</a:t>
            </a:r>
            <a:r>
              <a:rPr lang="es-ES" dirty="0"/>
              <a:t> </a:t>
            </a:r>
            <a:r>
              <a:rPr lang="es-ES" dirty="0" err="1"/>
              <a:t>setup</a:t>
            </a:r>
            <a:endParaRPr lang="es-ES" dirty="0"/>
          </a:p>
        </p:txBody>
      </p:sp>
      <p:pic>
        <p:nvPicPr>
          <p:cNvPr id="20" name="Picture 122" descr="A hand holding a guitar&#10;&#10;Description automatically generated">
            <a:extLst>
              <a:ext uri="{FF2B5EF4-FFF2-40B4-BE49-F238E27FC236}">
                <a16:creationId xmlns:a16="http://schemas.microsoft.com/office/drawing/2014/main" id="{587E7208-4966-3B4E-B2AC-B33506A81FB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383" t="14711" r="8474" b="23122"/>
          <a:stretch/>
        </p:blipFill>
        <p:spPr>
          <a:xfrm rot="5400000">
            <a:off x="7065466" y="2548661"/>
            <a:ext cx="1669949" cy="2032164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EC81C26-2846-004C-8317-1B429C916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40" y="5055149"/>
            <a:ext cx="2968802" cy="166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55A1E7D-5D5F-A84F-8F3F-60707AAEC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427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DEBC3883-39F8-774A-B1A9-CA66BEA8C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063" y="1060537"/>
            <a:ext cx="3612911" cy="2981623"/>
          </a:xfrm>
          <a:prstGeom prst="rect">
            <a:avLst/>
          </a:prstGeom>
        </p:spPr>
      </p:pic>
      <p:pic>
        <p:nvPicPr>
          <p:cNvPr id="13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87F06E4E-34EC-3F4F-9D01-7D4D85B99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42" r="7394"/>
          <a:stretch/>
        </p:blipFill>
        <p:spPr>
          <a:xfrm>
            <a:off x="6056019" y="4186250"/>
            <a:ext cx="2894385" cy="245706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D5F6D5B-A04C-3442-AF2A-B86C01A6850B}"/>
              </a:ext>
            </a:extLst>
          </p:cNvPr>
          <p:cNvSpPr txBox="1"/>
          <p:nvPr/>
        </p:nvSpPr>
        <p:spPr>
          <a:xfrm>
            <a:off x="2926082" y="1938"/>
            <a:ext cx="6522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Optical and charge gain in </a:t>
            </a:r>
            <a:r>
              <a:rPr lang="en-US" dirty="0" err="1"/>
              <a:t>Ar</a:t>
            </a:r>
            <a:r>
              <a:rPr lang="en-US" dirty="0"/>
              <a:t>/CF</a:t>
            </a:r>
            <a:r>
              <a:rPr lang="en-US" baseline="-25000" dirty="0"/>
              <a:t>4 </a:t>
            </a:r>
            <a:r>
              <a:rPr lang="en-US" dirty="0"/>
              <a:t>at 10 bar (wire chamber stability)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C024FD7-E145-7B44-A70C-B876132CA6C1}"/>
              </a:ext>
            </a:extLst>
          </p:cNvPr>
          <p:cNvCxnSpPr>
            <a:cxnSpLocks/>
          </p:cNvCxnSpPr>
          <p:nvPr/>
        </p:nvCxnSpPr>
        <p:spPr>
          <a:xfrm>
            <a:off x="3088640" y="371926"/>
            <a:ext cx="60285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F272377-456A-5E40-934A-AE0191307A33}"/>
              </a:ext>
            </a:extLst>
          </p:cNvPr>
          <p:cNvSpPr txBox="1"/>
          <p:nvPr/>
        </p:nvSpPr>
        <p:spPr>
          <a:xfrm>
            <a:off x="6699322" y="4555354"/>
            <a:ext cx="808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Induced </a:t>
            </a:r>
          </a:p>
          <a:p>
            <a:r>
              <a:rPr lang="en-US" sz="1400" dirty="0"/>
              <a:t>signals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96D9F6A-76A1-A74A-9DE3-D8C661AB87E6}"/>
              </a:ext>
            </a:extLst>
          </p:cNvPr>
          <p:cNvCxnSpPr>
            <a:cxnSpLocks/>
          </p:cNvCxnSpPr>
          <p:nvPr/>
        </p:nvCxnSpPr>
        <p:spPr>
          <a:xfrm>
            <a:off x="8187629" y="1559090"/>
            <a:ext cx="0" cy="6151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B501C20-01C2-1147-9246-6D9284B88378}"/>
              </a:ext>
            </a:extLst>
          </p:cNvPr>
          <p:cNvSpPr txBox="1"/>
          <p:nvPr/>
        </p:nvSpPr>
        <p:spPr>
          <a:xfrm>
            <a:off x="8383556" y="1704104"/>
            <a:ext cx="543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x3.5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0DFB6DA-9E9C-AB45-B98A-C9683A837FA1}"/>
              </a:ext>
            </a:extLst>
          </p:cNvPr>
          <p:cNvCxnSpPr>
            <a:cxnSpLocks/>
          </p:cNvCxnSpPr>
          <p:nvPr/>
        </p:nvCxnSpPr>
        <p:spPr>
          <a:xfrm>
            <a:off x="7882387" y="1559090"/>
            <a:ext cx="305242" cy="0"/>
          </a:xfrm>
          <a:prstGeom prst="straightConnector1">
            <a:avLst/>
          </a:prstGeom>
          <a:ln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6E4EACF-92E9-5943-95FB-A7C397C3E58B}"/>
              </a:ext>
            </a:extLst>
          </p:cNvPr>
          <p:cNvCxnSpPr>
            <a:cxnSpLocks/>
          </p:cNvCxnSpPr>
          <p:nvPr/>
        </p:nvCxnSpPr>
        <p:spPr>
          <a:xfrm>
            <a:off x="8177797" y="2154576"/>
            <a:ext cx="378488" cy="0"/>
          </a:xfrm>
          <a:prstGeom prst="straightConnector1">
            <a:avLst/>
          </a:prstGeom>
          <a:ln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AFF9BE2-9756-0B4F-B33C-C23E4F0B6756}"/>
              </a:ext>
            </a:extLst>
          </p:cNvPr>
          <p:cNvSpPr txBox="1"/>
          <p:nvPr/>
        </p:nvSpPr>
        <p:spPr>
          <a:xfrm>
            <a:off x="8767971" y="578369"/>
            <a:ext cx="1453459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just a first look!-&gt; measurements for different structures and gases scheduled for summer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967C6-C9B0-AE48-8DA9-6C019FC934D4}"/>
              </a:ext>
            </a:extLst>
          </p:cNvPr>
          <p:cNvSpPr txBox="1"/>
          <p:nvPr/>
        </p:nvSpPr>
        <p:spPr>
          <a:xfrm>
            <a:off x="3082283" y="691006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optical gain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B25E3C-3C79-2E40-8614-2FBCA1CABE91}"/>
              </a:ext>
            </a:extLst>
          </p:cNvPr>
          <p:cNvSpPr txBox="1"/>
          <p:nvPr/>
        </p:nvSpPr>
        <p:spPr>
          <a:xfrm>
            <a:off x="6940522" y="716868"/>
            <a:ext cx="1251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charge gain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356772D-423C-F141-A6DD-AF9CD99BC2B9}"/>
              </a:ext>
            </a:extLst>
          </p:cNvPr>
          <p:cNvSpPr/>
          <p:nvPr/>
        </p:nvSpPr>
        <p:spPr>
          <a:xfrm>
            <a:off x="3065919" y="697744"/>
            <a:ext cx="1284661" cy="36259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DAC3B01-5C97-0541-A638-068CD31C3204}"/>
              </a:ext>
            </a:extLst>
          </p:cNvPr>
          <p:cNvSpPr/>
          <p:nvPr/>
        </p:nvSpPr>
        <p:spPr>
          <a:xfrm>
            <a:off x="6862783" y="737189"/>
            <a:ext cx="1453459" cy="32456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Chart&#10;&#10;Description automatically generated">
            <a:extLst>
              <a:ext uri="{FF2B5EF4-FFF2-40B4-BE49-F238E27FC236}">
                <a16:creationId xmlns:a16="http://schemas.microsoft.com/office/drawing/2014/main" id="{858D1B63-3774-C746-96EA-2DE6DFC2C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175" y="3979944"/>
            <a:ext cx="3402909" cy="2808314"/>
          </a:xfrm>
          <a:prstGeom prst="rect">
            <a:avLst/>
          </a:prstGeom>
        </p:spPr>
      </p:pic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8BCC2791-2030-C745-9DC8-113E0EE85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175" y="1107702"/>
            <a:ext cx="3402909" cy="280831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AA4330E-B3F9-4347-8306-AA7A42ED5058}"/>
              </a:ext>
            </a:extLst>
          </p:cNvPr>
          <p:cNvSpPr txBox="1"/>
          <p:nvPr/>
        </p:nvSpPr>
        <p:spPr>
          <a:xfrm>
            <a:off x="8177797" y="2892478"/>
            <a:ext cx="247222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preliminary calibration indicates that the maximum gain is around x100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D8331E7-D731-4C42-9CBB-51930DC13615}"/>
              </a:ext>
            </a:extLst>
          </p:cNvPr>
          <p:cNvSpPr/>
          <p:nvPr/>
        </p:nvSpPr>
        <p:spPr>
          <a:xfrm rot="18457475">
            <a:off x="8681891" y="2441384"/>
            <a:ext cx="128604" cy="484455"/>
          </a:xfrm>
          <a:custGeom>
            <a:avLst/>
            <a:gdLst>
              <a:gd name="connsiteX0" fmla="*/ 10160 w 159067"/>
              <a:gd name="connsiteY0" fmla="*/ 883920 h 883920"/>
              <a:gd name="connsiteX1" fmla="*/ 152400 w 159067"/>
              <a:gd name="connsiteY1" fmla="*/ 640080 h 883920"/>
              <a:gd name="connsiteX2" fmla="*/ 121920 w 159067"/>
              <a:gd name="connsiteY2" fmla="*/ 284480 h 883920"/>
              <a:gd name="connsiteX3" fmla="*/ 0 w 159067"/>
              <a:gd name="connsiteY3" fmla="*/ 0 h 88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067" h="883920">
                <a:moveTo>
                  <a:pt x="10160" y="883920"/>
                </a:moveTo>
                <a:cubicBezTo>
                  <a:pt x="71966" y="811953"/>
                  <a:pt x="133773" y="739987"/>
                  <a:pt x="152400" y="640080"/>
                </a:cubicBezTo>
                <a:cubicBezTo>
                  <a:pt x="171027" y="540173"/>
                  <a:pt x="147320" y="391160"/>
                  <a:pt x="121920" y="284480"/>
                </a:cubicBezTo>
                <a:cubicBezTo>
                  <a:pt x="96520" y="177800"/>
                  <a:pt x="48260" y="88900"/>
                  <a:pt x="0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7">
            <a:extLst>
              <a:ext uri="{FF2B5EF4-FFF2-40B4-BE49-F238E27FC236}">
                <a16:creationId xmlns:a16="http://schemas.microsoft.com/office/drawing/2014/main" id="{41BE0929-9A69-FC4C-98FA-F3A4B06B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7332" y="6478635"/>
            <a:ext cx="2057400" cy="365125"/>
          </a:xfrm>
        </p:spPr>
        <p:txBody>
          <a:bodyPr/>
          <a:lstStyle/>
          <a:p>
            <a:fld id="{A8F156D0-E933-7440-B2A0-34A4D0B6A2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8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FB21D6-496A-0A47-B662-82F7F9470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Conclusions</a:t>
            </a:r>
            <a:r>
              <a:rPr lang="es-ES" dirty="0"/>
              <a:t> and </a:t>
            </a:r>
            <a:r>
              <a:rPr lang="es-ES" dirty="0" err="1"/>
              <a:t>future</a:t>
            </a:r>
            <a:r>
              <a:rPr lang="es-ES" dirty="0"/>
              <a:t> </a:t>
            </a:r>
            <a:r>
              <a:rPr lang="es-ES" dirty="0" err="1"/>
              <a:t>plans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5C5E87-F3D3-6A43-86B3-743C059BC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2345"/>
            <a:ext cx="10515600" cy="4351338"/>
          </a:xfrm>
        </p:spPr>
        <p:txBody>
          <a:bodyPr/>
          <a:lstStyle/>
          <a:p>
            <a:r>
              <a:rPr lang="en-US" dirty="0"/>
              <a:t>We were able to operate the wire chambers and measure gain in different gas mixtures</a:t>
            </a:r>
          </a:p>
          <a:p>
            <a:r>
              <a:rPr lang="en-US" dirty="0"/>
              <a:t>Charge gain in wire chambers is only about x3-4 lower than CH</a:t>
            </a:r>
            <a:r>
              <a:rPr lang="en-US" baseline="-25000" dirty="0"/>
              <a:t>4</a:t>
            </a:r>
            <a:r>
              <a:rPr lang="en-US" dirty="0"/>
              <a:t>-based mixtures (P2)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5C474F-AA93-4A41-AB9D-7F018C0A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02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17239-CBEF-4746-8F05-8B1960C9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8599"/>
            <a:ext cx="10515600" cy="1325563"/>
          </a:xfrm>
        </p:spPr>
        <p:txBody>
          <a:bodyPr/>
          <a:lstStyle/>
          <a:p>
            <a:r>
              <a:rPr lang="es-ES" dirty="0" err="1"/>
              <a:t>Conclusions</a:t>
            </a:r>
            <a:r>
              <a:rPr lang="es-ES" dirty="0"/>
              <a:t> and </a:t>
            </a:r>
            <a:r>
              <a:rPr lang="es-ES" dirty="0" err="1"/>
              <a:t>future</a:t>
            </a:r>
            <a:r>
              <a:rPr lang="es-ES" dirty="0"/>
              <a:t> </a:t>
            </a:r>
            <a:r>
              <a:rPr lang="es-ES" dirty="0" err="1"/>
              <a:t>plans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701BA5-415D-3F46-8D2B-FA2DFB299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38271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the next future we will...</a:t>
            </a:r>
            <a:endParaRPr lang="es-ES" dirty="0"/>
          </a:p>
          <a:p>
            <a:r>
              <a:rPr lang="es-ES" dirty="0" err="1"/>
              <a:t>Measure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gain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structures</a:t>
            </a:r>
            <a:r>
              <a:rPr lang="es-ES" dirty="0"/>
              <a:t>: </a:t>
            </a:r>
            <a:r>
              <a:rPr lang="es-ES" dirty="0" err="1"/>
              <a:t>glass</a:t>
            </a:r>
            <a:r>
              <a:rPr lang="es-ES" dirty="0"/>
              <a:t> </a:t>
            </a:r>
            <a:r>
              <a:rPr lang="es-ES" dirty="0" err="1"/>
              <a:t>MicroMegas</a:t>
            </a:r>
            <a:r>
              <a:rPr lang="es-ES" dirty="0"/>
              <a:t>, </a:t>
            </a:r>
            <a:r>
              <a:rPr lang="es-ES" dirty="0" err="1"/>
              <a:t>GEMs</a:t>
            </a:r>
            <a:r>
              <a:rPr lang="es-ES" dirty="0"/>
              <a:t>, TH-</a:t>
            </a:r>
            <a:r>
              <a:rPr lang="es-ES" dirty="0" err="1"/>
              <a:t>GEMs</a:t>
            </a:r>
            <a:r>
              <a:rPr lang="es-ES" dirty="0"/>
              <a:t>, FAT-</a:t>
            </a:r>
            <a:r>
              <a:rPr lang="es-ES" dirty="0" err="1"/>
              <a:t>GEMs</a:t>
            </a:r>
            <a:endParaRPr lang="es-ES" dirty="0"/>
          </a:p>
          <a:p>
            <a:r>
              <a:rPr lang="es-ES" dirty="0"/>
              <a:t>TH-</a:t>
            </a:r>
            <a:r>
              <a:rPr lang="es-ES" dirty="0" err="1"/>
              <a:t>GEMs</a:t>
            </a:r>
            <a:r>
              <a:rPr lang="es-ES" dirty="0"/>
              <a:t> and  FAT-</a:t>
            </a:r>
            <a:r>
              <a:rPr lang="es-ES" dirty="0" err="1"/>
              <a:t>GEMs</a:t>
            </a:r>
            <a:r>
              <a:rPr lang="es-ES" dirty="0"/>
              <a:t> </a:t>
            </a:r>
            <a:r>
              <a:rPr lang="es-ES" dirty="0" err="1"/>
              <a:t>already</a:t>
            </a:r>
            <a:r>
              <a:rPr lang="es-ES" dirty="0"/>
              <a:t> </a:t>
            </a:r>
            <a:r>
              <a:rPr lang="es-ES" dirty="0" err="1"/>
              <a:t>available</a:t>
            </a:r>
            <a:r>
              <a:rPr lang="es-ES" dirty="0"/>
              <a:t>, </a:t>
            </a:r>
            <a:r>
              <a:rPr lang="es-ES" dirty="0" err="1"/>
              <a:t>MMs</a:t>
            </a:r>
            <a:r>
              <a:rPr lang="es-ES" dirty="0"/>
              <a:t> and </a:t>
            </a:r>
            <a:r>
              <a:rPr lang="es-ES" dirty="0" err="1"/>
              <a:t>GEMs</a:t>
            </a:r>
            <a:r>
              <a:rPr lang="es-ES" dirty="0"/>
              <a:t> </a:t>
            </a:r>
            <a:r>
              <a:rPr lang="es-ES" dirty="0" err="1"/>
              <a:t>soon</a:t>
            </a:r>
            <a:r>
              <a:rPr lang="es-ES" dirty="0"/>
              <a:t> </a:t>
            </a:r>
            <a:r>
              <a:rPr lang="es-ES" dirty="0" err="1"/>
              <a:t>made</a:t>
            </a:r>
            <a:r>
              <a:rPr lang="es-ES" dirty="0"/>
              <a:t> at CERN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9BA492-359E-0A42-885C-94D4459BB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79" y="4216909"/>
            <a:ext cx="3211338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37image3402963248">
            <a:extLst>
              <a:ext uri="{FF2B5EF4-FFF2-40B4-BE49-F238E27FC236}">
                <a16:creationId xmlns:a16="http://schemas.microsoft.com/office/drawing/2014/main" id="{EEB71521-2CE2-5D4E-9E80-0F7D98010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37" y="4373880"/>
            <a:ext cx="2352106" cy="163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AE5DF399-25E5-A540-B8EA-88CD5925D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664" y="3429000"/>
            <a:ext cx="2718754" cy="1871929"/>
          </a:xfrm>
          <a:prstGeom prst="rect">
            <a:avLst/>
          </a:prstGeom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F7FA8B3B-5293-F849-A728-1F8B5B5C4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787" y="3272541"/>
            <a:ext cx="1888234" cy="335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2B6772C-9E6A-D04F-B866-6235C0327165}"/>
              </a:ext>
            </a:extLst>
          </p:cNvPr>
          <p:cNvSpPr txBox="1"/>
          <p:nvPr/>
        </p:nvSpPr>
        <p:spPr>
          <a:xfrm>
            <a:off x="483474" y="4388359"/>
            <a:ext cx="281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>
                <a:solidFill>
                  <a:srgbClr val="FFC000"/>
                </a:solidFill>
              </a:rPr>
              <a:t>MMs</a:t>
            </a:r>
            <a:endParaRPr lang="es-ES" sz="2800" dirty="0">
              <a:solidFill>
                <a:srgbClr val="FFC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F30B4C-6CE5-2D41-9A1B-BCF5B36DDB67}"/>
              </a:ext>
            </a:extLst>
          </p:cNvPr>
          <p:cNvSpPr txBox="1"/>
          <p:nvPr/>
        </p:nvSpPr>
        <p:spPr>
          <a:xfrm>
            <a:off x="4889983" y="4862797"/>
            <a:ext cx="281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>
                <a:solidFill>
                  <a:srgbClr val="FF0000"/>
                </a:solidFill>
              </a:rPr>
              <a:t>GEMs</a:t>
            </a: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3C043BD-44F1-E04A-9CBC-EE34393DF83C}"/>
              </a:ext>
            </a:extLst>
          </p:cNvPr>
          <p:cNvSpPr txBox="1"/>
          <p:nvPr/>
        </p:nvSpPr>
        <p:spPr>
          <a:xfrm>
            <a:off x="7828305" y="4589039"/>
            <a:ext cx="281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7030A0"/>
                </a:solidFill>
              </a:rPr>
              <a:t>TH-</a:t>
            </a:r>
            <a:r>
              <a:rPr lang="es-ES" sz="2800" dirty="0" err="1">
                <a:solidFill>
                  <a:srgbClr val="7030A0"/>
                </a:solidFill>
              </a:rPr>
              <a:t>GEMs</a:t>
            </a:r>
            <a:endParaRPr lang="es-ES" sz="2800" dirty="0">
              <a:solidFill>
                <a:srgbClr val="7030A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0468D0C-E8F3-9C4E-A16E-5D2CA7D24043}"/>
              </a:ext>
            </a:extLst>
          </p:cNvPr>
          <p:cNvSpPr txBox="1"/>
          <p:nvPr/>
        </p:nvSpPr>
        <p:spPr>
          <a:xfrm>
            <a:off x="10136130" y="6029694"/>
            <a:ext cx="2813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FAT-</a:t>
            </a:r>
            <a:r>
              <a:rPr lang="es-ES" sz="2800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GEMs</a:t>
            </a:r>
            <a:endParaRPr lang="es-ES" sz="2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17A47B-6F86-3B48-88AC-7C58B7599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967" y="5077312"/>
            <a:ext cx="2611415" cy="14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DBB54C0-CF27-EA44-99BE-C233AD62521B}"/>
              </a:ext>
            </a:extLst>
          </p:cNvPr>
          <p:cNvSpPr/>
          <p:nvPr/>
        </p:nvSpPr>
        <p:spPr>
          <a:xfrm>
            <a:off x="8168280" y="3618831"/>
            <a:ext cx="998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  <a:latin typeface="Slack-Lato"/>
              </a:rPr>
              <a:t>In </a:t>
            </a:r>
            <a:r>
              <a:rPr lang="es-ES" b="1" dirty="0" err="1">
                <a:solidFill>
                  <a:srgbClr val="0070C0"/>
                </a:solidFill>
                <a:latin typeface="Slack-Lato"/>
              </a:rPr>
              <a:t>house</a:t>
            </a:r>
            <a:endParaRPr lang="es-ES" b="1" dirty="0">
              <a:solidFill>
                <a:srgbClr val="0070C0"/>
              </a:solidFill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DC3F153-91D2-2747-B63E-EC68D072869D}"/>
              </a:ext>
            </a:extLst>
          </p:cNvPr>
          <p:cNvCxnSpPr/>
          <p:nvPr/>
        </p:nvCxnSpPr>
        <p:spPr>
          <a:xfrm flipH="1">
            <a:off x="8667775" y="3988163"/>
            <a:ext cx="159233" cy="600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4664E7FA-9EFA-BD4E-AF9D-BBCDDBED2D08}"/>
              </a:ext>
            </a:extLst>
          </p:cNvPr>
          <p:cNvCxnSpPr>
            <a:cxnSpLocks/>
          </p:cNvCxnSpPr>
          <p:nvPr/>
        </p:nvCxnSpPr>
        <p:spPr>
          <a:xfrm>
            <a:off x="9082687" y="3899971"/>
            <a:ext cx="733678" cy="281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67A9B5-3724-4E4A-930F-1774D9119BC7}"/>
              </a:ext>
            </a:extLst>
          </p:cNvPr>
          <p:cNvSpPr/>
          <p:nvPr/>
        </p:nvSpPr>
        <p:spPr>
          <a:xfrm>
            <a:off x="4704294" y="6106638"/>
            <a:ext cx="1028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solidFill>
                  <a:srgbClr val="0070C0"/>
                </a:solidFill>
                <a:latin typeface="Slack-Lato"/>
              </a:rPr>
              <a:t>Ordered</a:t>
            </a:r>
            <a:r>
              <a:rPr lang="es-ES" b="1" dirty="0">
                <a:solidFill>
                  <a:srgbClr val="0070C0"/>
                </a:solidFill>
                <a:latin typeface="Slack-Lato"/>
              </a:rPr>
              <a:t> 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6124F1AE-743C-A14F-9FE2-F80D0E49676F}"/>
              </a:ext>
            </a:extLst>
          </p:cNvPr>
          <p:cNvSpPr/>
          <p:nvPr/>
        </p:nvSpPr>
        <p:spPr>
          <a:xfrm>
            <a:off x="645887" y="6106638"/>
            <a:ext cx="2996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>
                <a:solidFill>
                  <a:srgbClr val="0070C0"/>
                </a:solidFill>
              </a:rPr>
              <a:t>Technical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discussions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ongoing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000C3124-42FC-0A4C-8784-EBB69572B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5</a:t>
            </a:fld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437CE2-B70A-844B-BB05-6B4D93D585D2}"/>
              </a:ext>
            </a:extLst>
          </p:cNvPr>
          <p:cNvSpPr txBox="1"/>
          <p:nvPr/>
        </p:nvSpPr>
        <p:spPr>
          <a:xfrm>
            <a:off x="281112" y="5112259"/>
            <a:ext cx="11274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/>
              <a:t>Brunbauer</a:t>
            </a:r>
            <a:r>
              <a:rPr lang="es-ES" sz="1100" dirty="0"/>
              <a:t> et al., </a:t>
            </a:r>
            <a:r>
              <a:rPr lang="es-ES" sz="1100" i="1" dirty="0" err="1"/>
              <a:t>Nucl</a:t>
            </a:r>
            <a:r>
              <a:rPr lang="es-ES" sz="1100" i="1" dirty="0"/>
              <a:t>. </a:t>
            </a:r>
            <a:r>
              <a:rPr lang="es-ES" sz="1100" i="1" dirty="0" err="1"/>
              <a:t>Instrum</a:t>
            </a:r>
            <a:r>
              <a:rPr lang="es-ES" sz="1100" i="1" dirty="0"/>
              <a:t>. </a:t>
            </a:r>
            <a:r>
              <a:rPr lang="es-ES" sz="1100" i="1" dirty="0" err="1"/>
              <a:t>Methods</a:t>
            </a:r>
            <a:r>
              <a:rPr lang="es-ES" sz="1100" dirty="0"/>
              <a:t> </a:t>
            </a:r>
            <a:r>
              <a:rPr lang="es-ES" sz="1100" b="1" dirty="0"/>
              <a:t>2020</a:t>
            </a:r>
            <a:r>
              <a:rPr lang="es-ES" sz="1100" dirty="0"/>
              <a:t>, </a:t>
            </a:r>
            <a:r>
              <a:rPr lang="es-ES" sz="1100" i="1" dirty="0"/>
              <a:t>955</a:t>
            </a:r>
            <a:r>
              <a:rPr lang="es-ES" sz="1100" dirty="0"/>
              <a:t>, 163320.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703503-9FCB-C34C-91B3-721E03E36577}"/>
              </a:ext>
            </a:extLst>
          </p:cNvPr>
          <p:cNvSpPr txBox="1"/>
          <p:nvPr/>
        </p:nvSpPr>
        <p:spPr>
          <a:xfrm>
            <a:off x="3962856" y="4388359"/>
            <a:ext cx="941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FFFF00"/>
                </a:solidFill>
              </a:rPr>
              <a:t>(</a:t>
            </a:r>
            <a:r>
              <a:rPr lang="es-ES" sz="1200" b="1" dirty="0" err="1">
                <a:solidFill>
                  <a:srgbClr val="FFFF00"/>
                </a:solidFill>
              </a:rPr>
              <a:t>images</a:t>
            </a:r>
            <a:r>
              <a:rPr lang="es-ES" sz="1200" b="1" dirty="0">
                <a:solidFill>
                  <a:srgbClr val="FFFF00"/>
                </a:solidFill>
              </a:rPr>
              <a:t> </a:t>
            </a:r>
            <a:r>
              <a:rPr lang="es-ES" sz="1200" b="1" dirty="0" err="1">
                <a:solidFill>
                  <a:srgbClr val="FFFF00"/>
                </a:solidFill>
              </a:rPr>
              <a:t>from</a:t>
            </a:r>
            <a:r>
              <a:rPr lang="es-ES" sz="1200" b="1" dirty="0">
                <a:solidFill>
                  <a:srgbClr val="FFFF00"/>
                </a:solidFill>
              </a:rPr>
              <a:t> </a:t>
            </a:r>
            <a:r>
              <a:rPr lang="es-ES" sz="1200" b="1" dirty="0">
                <a:solidFill>
                  <a:srgbClr val="FFFF0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CERN</a:t>
            </a:r>
            <a:r>
              <a:rPr lang="es-ES" sz="1200" b="1" dirty="0">
                <a:solidFill>
                  <a:srgbClr val="FFFF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27057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E8F1A-3148-CE4E-8C82-18CBE76E4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What</a:t>
            </a:r>
            <a:r>
              <a:rPr lang="es-ES" dirty="0"/>
              <a:t> to </a:t>
            </a:r>
            <a:r>
              <a:rPr lang="es-ES" dirty="0" err="1"/>
              <a:t>expect</a:t>
            </a:r>
            <a:r>
              <a:rPr lang="es-ES" dirty="0"/>
              <a:t>?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4DAEC9-19BB-684C-894E-9C22B613D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MicroMegas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a </a:t>
            </a:r>
            <a:r>
              <a:rPr lang="es-ES" dirty="0" err="1"/>
              <a:t>small</a:t>
            </a:r>
            <a:r>
              <a:rPr lang="es-ES" dirty="0"/>
              <a:t> </a:t>
            </a:r>
            <a:r>
              <a:rPr lang="es-ES" dirty="0" err="1"/>
              <a:t>decrease</a:t>
            </a:r>
            <a:r>
              <a:rPr lang="es-ES" dirty="0"/>
              <a:t> of </a:t>
            </a:r>
            <a:r>
              <a:rPr lang="es-ES" dirty="0" err="1"/>
              <a:t>gain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pressure</a:t>
            </a:r>
            <a:r>
              <a:rPr lang="es-ES" dirty="0"/>
              <a:t> </a:t>
            </a:r>
            <a:r>
              <a:rPr lang="es-ES" sz="1400" dirty="0"/>
              <a:t>(“</a:t>
            </a:r>
            <a:r>
              <a:rPr lang="es-ES" sz="1400" dirty="0" err="1"/>
              <a:t>Micromegas</a:t>
            </a:r>
            <a:r>
              <a:rPr lang="es-ES" sz="1400" dirty="0"/>
              <a:t> </a:t>
            </a:r>
            <a:r>
              <a:rPr lang="es-ES" sz="1400" dirty="0" err="1"/>
              <a:t>operation</a:t>
            </a:r>
            <a:r>
              <a:rPr lang="es-ES" sz="1400" dirty="0"/>
              <a:t> in </a:t>
            </a:r>
            <a:r>
              <a:rPr lang="es-ES" sz="1400" dirty="0" err="1"/>
              <a:t>high</a:t>
            </a:r>
            <a:r>
              <a:rPr lang="es-ES" sz="1400" dirty="0"/>
              <a:t> </a:t>
            </a:r>
            <a:r>
              <a:rPr lang="es-ES" sz="1400" dirty="0" err="1"/>
              <a:t>pressure</a:t>
            </a:r>
            <a:r>
              <a:rPr lang="es-ES" sz="1400" dirty="0"/>
              <a:t> </a:t>
            </a:r>
            <a:r>
              <a:rPr lang="es-ES" sz="1400" dirty="0" err="1"/>
              <a:t>xenon</a:t>
            </a:r>
            <a:r>
              <a:rPr lang="es-ES" sz="1400" dirty="0"/>
              <a:t>: </a:t>
            </a:r>
            <a:r>
              <a:rPr lang="es-ES" sz="1400" dirty="0" err="1"/>
              <a:t>charge</a:t>
            </a:r>
            <a:r>
              <a:rPr lang="es-ES" sz="1400" dirty="0"/>
              <a:t> and </a:t>
            </a:r>
            <a:r>
              <a:rPr lang="es-ES" sz="1400" dirty="0" err="1"/>
              <a:t>scintillation</a:t>
            </a:r>
            <a:r>
              <a:rPr lang="es-ES" sz="1400" dirty="0"/>
              <a:t> </a:t>
            </a:r>
            <a:r>
              <a:rPr lang="es-ES" sz="1400" dirty="0" err="1"/>
              <a:t>readout</a:t>
            </a:r>
            <a:r>
              <a:rPr lang="es-ES" sz="1400" dirty="0"/>
              <a:t>”, Balan et al., 2011, JINST 6 P02006)</a:t>
            </a:r>
          </a:p>
          <a:p>
            <a:r>
              <a:rPr lang="es-ES" dirty="0" err="1"/>
              <a:t>THGEMs</a:t>
            </a:r>
            <a:r>
              <a:rPr lang="es-ES" dirty="0"/>
              <a:t> and </a:t>
            </a:r>
            <a:r>
              <a:rPr lang="es-ES" dirty="0" err="1"/>
              <a:t>GEMs</a:t>
            </a:r>
            <a:r>
              <a:rPr lang="es-ES" dirty="0"/>
              <a:t> </a:t>
            </a:r>
            <a:r>
              <a:rPr lang="es-ES" dirty="0" err="1"/>
              <a:t>gain</a:t>
            </a:r>
            <a:r>
              <a:rPr lang="es-ES" dirty="0"/>
              <a:t> </a:t>
            </a:r>
            <a:r>
              <a:rPr lang="es-ES" dirty="0" err="1"/>
              <a:t>decreases</a:t>
            </a:r>
            <a:r>
              <a:rPr lang="es-ES" dirty="0"/>
              <a:t> </a:t>
            </a:r>
            <a:r>
              <a:rPr lang="es-ES" dirty="0" err="1"/>
              <a:t>faster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pressure</a:t>
            </a:r>
            <a:r>
              <a:rPr lang="es-ES" dirty="0"/>
              <a:t> </a:t>
            </a:r>
            <a:r>
              <a:rPr lang="es-ES" sz="1400" dirty="0"/>
              <a:t>(</a:t>
            </a:r>
            <a:r>
              <a:rPr lang="es-ES" sz="1400" dirty="0" err="1"/>
              <a:t>see</a:t>
            </a:r>
            <a:r>
              <a:rPr lang="es-ES" sz="1400" dirty="0"/>
              <a:t> </a:t>
            </a:r>
            <a:r>
              <a:rPr lang="es-ES" sz="1400" dirty="0" err="1"/>
              <a:t>for</a:t>
            </a:r>
            <a:r>
              <a:rPr lang="es-ES" sz="1400" dirty="0"/>
              <a:t> </a:t>
            </a:r>
            <a:r>
              <a:rPr lang="es-ES" sz="1400" dirty="0" err="1"/>
              <a:t>example</a:t>
            </a:r>
            <a:r>
              <a:rPr lang="es-ES" sz="1400" dirty="0"/>
              <a:t> “</a:t>
            </a:r>
            <a:r>
              <a:rPr lang="es-ES" sz="1400" dirty="0" err="1"/>
              <a:t>Operation</a:t>
            </a:r>
            <a:r>
              <a:rPr lang="es-ES" sz="1400" dirty="0"/>
              <a:t> of a </a:t>
            </a:r>
            <a:r>
              <a:rPr lang="es-ES" sz="1400" dirty="0" err="1"/>
              <a:t>Thick</a:t>
            </a:r>
            <a:r>
              <a:rPr lang="es-ES" sz="1400" dirty="0"/>
              <a:t> Gas </a:t>
            </a:r>
            <a:r>
              <a:rPr lang="es-ES" sz="1400" dirty="0" err="1"/>
              <a:t>Electron</a:t>
            </a:r>
            <a:r>
              <a:rPr lang="es-ES" sz="1400" dirty="0"/>
              <a:t> </a:t>
            </a:r>
            <a:r>
              <a:rPr lang="es-ES" sz="1400" dirty="0" err="1"/>
              <a:t>Multiplier</a:t>
            </a:r>
            <a:r>
              <a:rPr lang="es-ES" sz="1400" dirty="0"/>
              <a:t> (THGEM) in Ar, Xe and Ar-Xe” , </a:t>
            </a:r>
            <a:r>
              <a:rPr lang="es-ES" sz="1400" dirty="0" err="1"/>
              <a:t>Alon</a:t>
            </a:r>
            <a:r>
              <a:rPr lang="es-ES" sz="1400" dirty="0"/>
              <a:t> et al., 2008, </a:t>
            </a:r>
            <a:r>
              <a:rPr lang="es-ES" sz="1400" i="1" dirty="0"/>
              <a:t>JINST</a:t>
            </a:r>
            <a:r>
              <a:rPr lang="es-ES" sz="1400" dirty="0"/>
              <a:t> 3 P01005)</a:t>
            </a:r>
          </a:p>
          <a:p>
            <a:r>
              <a:rPr lang="es-ES" sz="1400" dirty="0"/>
              <a:t>)</a:t>
            </a:r>
          </a:p>
          <a:p>
            <a:r>
              <a:rPr lang="es-ES" sz="1400" dirty="0" err="1"/>
              <a:t>Al</a:t>
            </a:r>
            <a:r>
              <a:rPr lang="es-ES" dirty="0" err="1"/>
              <a:t>on</a:t>
            </a:r>
            <a:endParaRPr lang="es-ES" dirty="0"/>
          </a:p>
        </p:txBody>
      </p:sp>
      <p:pic>
        <p:nvPicPr>
          <p:cNvPr id="5" name="Imagen 4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02AE8EC1-420E-4247-877C-6DE55094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82" y="3629963"/>
            <a:ext cx="4672584" cy="3228037"/>
          </a:xfrm>
          <a:prstGeom prst="rect">
            <a:avLst/>
          </a:prstGeom>
        </p:spPr>
      </p:pic>
      <p:pic>
        <p:nvPicPr>
          <p:cNvPr id="7" name="Imagen 6" descr="Gráfico&#10;&#10;Descripción generada automáticamente">
            <a:extLst>
              <a:ext uri="{FF2B5EF4-FFF2-40B4-BE49-F238E27FC236}">
                <a16:creationId xmlns:a16="http://schemas.microsoft.com/office/drawing/2014/main" id="{B053FDEE-33EA-1F40-87E8-7B4FEFD67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753" y="3776323"/>
            <a:ext cx="4036060" cy="293531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64AA16-8D4D-E84B-9AD2-B496CE6C2DBD}"/>
              </a:ext>
            </a:extLst>
          </p:cNvPr>
          <p:cNvSpPr txBox="1"/>
          <p:nvPr/>
        </p:nvSpPr>
        <p:spPr>
          <a:xfrm>
            <a:off x="3243072" y="4255008"/>
            <a:ext cx="104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FF0000"/>
                </a:solidFill>
              </a:rPr>
              <a:t>MMs</a:t>
            </a:r>
            <a:endParaRPr lang="es-ES" sz="2800" b="1" dirty="0">
              <a:solidFill>
                <a:srgbClr val="FF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3A179D7-6F14-4745-A7EE-ACF65A2FB78B}"/>
              </a:ext>
            </a:extLst>
          </p:cNvPr>
          <p:cNvSpPr txBox="1"/>
          <p:nvPr/>
        </p:nvSpPr>
        <p:spPr>
          <a:xfrm>
            <a:off x="10088880" y="4255008"/>
            <a:ext cx="1420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TH-</a:t>
            </a:r>
            <a:r>
              <a:rPr lang="es-ES" sz="2800" b="1" dirty="0" err="1">
                <a:solidFill>
                  <a:srgbClr val="FF0000"/>
                </a:solidFill>
              </a:rPr>
              <a:t>GEMs</a:t>
            </a:r>
            <a:endParaRPr lang="es-ES" sz="2800" b="1" dirty="0">
              <a:solidFill>
                <a:srgbClr val="FF0000"/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825E2B-0F7E-BF45-98B4-48A55D9D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61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515FC-686C-9B47-BF22-A16C9CA9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965450"/>
            <a:ext cx="10515600" cy="1325563"/>
          </a:xfrm>
        </p:spPr>
        <p:txBody>
          <a:bodyPr/>
          <a:lstStyle/>
          <a:p>
            <a:r>
              <a:rPr lang="es-ES" dirty="0"/>
              <a:t>THANKS FOR YOUR ATTENTION!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436301F-8816-D749-B383-733D63DE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6A1D8-D394-C944-AA19-B2748096BE3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80476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255</Words>
  <Application>Microsoft Macintosh PowerPoint</Application>
  <PresentationFormat>Panorámica</PresentationFormat>
  <Paragraphs>43</Paragraphs>
  <Slides>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Slack-Lato</vt:lpstr>
      <vt:lpstr>Tema de Office</vt:lpstr>
      <vt:lpstr>Preliminary gain measurements in weakly-quenched Ar-based mixtures</vt:lpstr>
      <vt:lpstr>Our setup</vt:lpstr>
      <vt:lpstr>Presentación de PowerPoint</vt:lpstr>
      <vt:lpstr>Conclusions and future plans</vt:lpstr>
      <vt:lpstr>Conclusions and future plans</vt:lpstr>
      <vt:lpstr>What to expect? </vt:lpstr>
      <vt:lpstr>THANKS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Leardini ... Sara</dc:creator>
  <cp:lastModifiedBy>Leardini ... Sara</cp:lastModifiedBy>
  <cp:revision>29</cp:revision>
  <dcterms:created xsi:type="dcterms:W3CDTF">2021-06-28T10:14:45Z</dcterms:created>
  <dcterms:modified xsi:type="dcterms:W3CDTF">2021-06-30T09:45:58Z</dcterms:modified>
</cp:coreProperties>
</file>