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sldIdLst>
    <p:sldId id="256" r:id="rId2"/>
    <p:sldId id="281" r:id="rId3"/>
    <p:sldId id="285" r:id="rId4"/>
    <p:sldId id="283" r:id="rId5"/>
    <p:sldId id="284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1" r:id="rId16"/>
    <p:sldId id="267" r:id="rId17"/>
    <p:sldId id="268" r:id="rId18"/>
    <p:sldId id="269" r:id="rId19"/>
    <p:sldId id="270" r:id="rId20"/>
    <p:sldId id="272" r:id="rId21"/>
    <p:sldId id="273" r:id="rId22"/>
    <p:sldId id="275" r:id="rId23"/>
    <p:sldId id="276" r:id="rId24"/>
    <p:sldId id="278" r:id="rId25"/>
    <p:sldId id="279" r:id="rId26"/>
    <p:sldId id="277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A31A1-7944-4DFD-B23A-404765E6C547}" type="datetimeFigureOut">
              <a:rPr lang="en-US" smtClean="0"/>
              <a:pPr/>
              <a:t>6/27/2012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1A844-B98F-488E-A1E3-85EBDCC012C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1A844-B98F-488E-A1E3-85EBDCC012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3298A-D7D3-4065-8AA6-419612B98B1A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CA680-E649-42D9-8891-1624EEF4041D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1EF0-AB46-4C59-9DD8-9D7062320E99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84A9-5D2D-4C78-A0F1-4ADB156365D1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CC19-52D0-46F5-A613-48E5C40038DE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CD5EC-3B6E-466B-BFCD-079257012E79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35B8-A27E-4538-93E2-FD1C40B01896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9A541-2B45-418B-943F-7EE3F7FB6B91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25F34-BD8C-4E20-8972-FB1251E39875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4968-0CFC-4CA2-9E95-1138ACC5CBF0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17724-5579-48AD-8D8A-5019E4D7126D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296C6A-4CBA-4EBF-9925-2CD8E6281606}" type="datetime1">
              <a:rPr lang="fr-FR" smtClean="0"/>
              <a:pPr/>
              <a:t>27/06/2012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Y.Tayalati, CERN 9 February    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E4F2FD-24D0-416D-B0E9-FC1DC10E732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hyperlink" Target="http://www.pi1.physik.uni-erlangen.de/antares/online-display/online-display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Status report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3400" y="3140968"/>
            <a:ext cx="7854696" cy="1752600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endParaRPr lang="fr-FR" b="1" dirty="0" smtClean="0">
              <a:solidFill>
                <a:schemeClr val="tx1"/>
              </a:solidFill>
            </a:endParaRPr>
          </a:p>
          <a:p>
            <a:pPr marL="514350" indent="-514350"/>
            <a:r>
              <a:rPr lang="en-US" b="1" dirty="0" smtClean="0">
                <a:solidFill>
                  <a:srgbClr val="C00000"/>
                </a:solidFill>
              </a:rPr>
              <a:t>Search </a:t>
            </a:r>
            <a:r>
              <a:rPr lang="en-US" b="1" dirty="0" smtClean="0">
                <a:solidFill>
                  <a:srgbClr val="C00000"/>
                </a:solidFill>
              </a:rPr>
              <a:t>for time correlations in atmospheric </a:t>
            </a:r>
            <a:r>
              <a:rPr lang="en-US" b="1" dirty="0" err="1" smtClean="0">
                <a:solidFill>
                  <a:srgbClr val="C00000"/>
                </a:solidFill>
              </a:rPr>
              <a:t>muon</a:t>
            </a:r>
            <a:r>
              <a:rPr lang="en-US" b="1" dirty="0" smtClean="0">
                <a:solidFill>
                  <a:srgbClr val="C00000"/>
                </a:solidFill>
              </a:rPr>
              <a:t> arrival times in the ANTARES Telescope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  </a:t>
            </a:r>
            <a:endParaRPr lang="fr-FR" b="1" dirty="0" smtClean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chemeClr val="tx1"/>
                </a:solidFill>
              </a:rPr>
              <a:t>Laboratoire  de Physique, Radiation et Matière</a:t>
            </a:r>
          </a:p>
          <a:p>
            <a:r>
              <a:rPr lang="fr-FR" b="1" dirty="0" smtClean="0"/>
              <a:t>LPRM</a:t>
            </a:r>
            <a:r>
              <a:rPr lang="fr-FR" b="1" dirty="0" smtClean="0"/>
              <a:t>, Oujda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>
              <a:solidFill>
                <a:schemeClr val="tx1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8889"/>
            <a:ext cx="1006563" cy="995855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685800" y="4797152"/>
            <a:ext cx="7854696" cy="504056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fr-FR" b="1" dirty="0" smtClean="0"/>
              <a:t>CERN</a:t>
            </a:r>
            <a:r>
              <a:rPr lang="fr-FR" b="1" dirty="0" smtClean="0"/>
              <a:t>, 28 Juin </a:t>
            </a:r>
            <a:r>
              <a:rPr lang="fr-FR" b="1" dirty="0" smtClean="0"/>
              <a:t>2012 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1746" name="Picture 2" descr="ANTA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1152128" cy="1152129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537126" y="5661248"/>
            <a:ext cx="4771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Y. </a:t>
            </a:r>
            <a:r>
              <a:rPr lang="fr-FR" dirty="0" err="1" smtClean="0"/>
              <a:t>Tayalati</a:t>
            </a:r>
            <a:r>
              <a:rPr lang="fr-FR" dirty="0" smtClean="0"/>
              <a:t>, A. Moussa, A. </a:t>
            </a:r>
            <a:r>
              <a:rPr lang="fr-FR" dirty="0" err="1" smtClean="0"/>
              <a:t>Rrhioua</a:t>
            </a:r>
            <a:r>
              <a:rPr lang="fr-FR" dirty="0" smtClean="0"/>
              <a:t> &amp; M. </a:t>
            </a:r>
            <a:r>
              <a:rPr lang="fr-FR" dirty="0" err="1" smtClean="0"/>
              <a:t>Hamal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Cut</a:t>
            </a: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4429" y="1537622"/>
            <a:ext cx="733797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 b="1" i="0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muon_ttheta</a:t>
            </a:r>
            <a:r>
              <a:rPr lang="en-US" sz="2000" b="1" dirty="0" smtClean="0">
                <a:solidFill>
                  <a:srgbClr val="0000FF"/>
                </a:solidFill>
              </a:rPr>
              <a:t> &lt;Pi/2.   (only down going </a:t>
            </a:r>
            <a:r>
              <a:rPr lang="en-US" sz="2000" b="1" dirty="0" err="1" smtClean="0">
                <a:solidFill>
                  <a:srgbClr val="0000FF"/>
                </a:solidFill>
              </a:rPr>
              <a:t>muons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theAntDST.GetStrategy</a:t>
            </a:r>
            <a:r>
              <a:rPr lang="en-US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</a:rPr>
              <a:t>thisStrategy</a:t>
            </a:r>
            <a:r>
              <a:rPr lang="en-US" sz="2000" b="1" dirty="0" smtClean="0">
                <a:solidFill>
                  <a:srgbClr val="0000FF"/>
                </a:solidFill>
              </a:rPr>
              <a:t>).</a:t>
            </a:r>
            <a:r>
              <a:rPr lang="en-US" sz="2000" b="1" dirty="0" err="1" smtClean="0">
                <a:solidFill>
                  <a:srgbClr val="0000FF"/>
                </a:solidFill>
              </a:rPr>
              <a:t>GetRecQuality</a:t>
            </a:r>
            <a:r>
              <a:rPr lang="en-US" sz="2000" b="1" dirty="0" smtClean="0">
                <a:solidFill>
                  <a:srgbClr val="0000FF"/>
                </a:solidFill>
              </a:rPr>
              <a:t>()&gt;-6. 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/>
              <a:t>To improve (after a comparison with MC!).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0000FF"/>
                </a:solidFill>
              </a:rPr>
              <a:t> Cuts on: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sz="2000" b="1" dirty="0" err="1" smtClean="0">
                <a:solidFill>
                  <a:srgbClr val="FF0000"/>
                </a:solidFill>
              </a:rPr>
              <a:t>Nlines</a:t>
            </a:r>
            <a:r>
              <a:rPr lang="en-US" sz="2000" b="1" dirty="0" smtClean="0">
                <a:solidFill>
                  <a:srgbClr val="FF0000"/>
                </a:solidFill>
              </a:rPr>
              <a:t>,  </a:t>
            </a:r>
            <a:r>
              <a:rPr lang="en-US" sz="2000" b="1" dirty="0" err="1" smtClean="0">
                <a:solidFill>
                  <a:srgbClr val="FF0000"/>
                </a:solidFill>
              </a:rPr>
              <a:t>nhits</a:t>
            </a:r>
            <a:r>
              <a:rPr lang="en-US" sz="2000" b="1" dirty="0" smtClean="0">
                <a:solidFill>
                  <a:srgbClr val="FF0000"/>
                </a:solidFill>
              </a:rPr>
              <a:t>,  </a:t>
            </a:r>
            <a:r>
              <a:rPr lang="en-US" sz="2000" b="1" dirty="0" err="1" smtClean="0">
                <a:solidFill>
                  <a:srgbClr val="FF0000"/>
                </a:solidFill>
              </a:rPr>
              <a:t>livetime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 err="1" smtClean="0">
                <a:solidFill>
                  <a:srgbClr val="FF0000"/>
                </a:solidFill>
              </a:rPr>
              <a:t>angError</a:t>
            </a:r>
            <a:r>
              <a:rPr lang="en-US" sz="2000" b="1" dirty="0" smtClean="0">
                <a:solidFill>
                  <a:srgbClr val="FF0000"/>
                </a:solidFill>
              </a:rPr>
              <a:t> …</a:t>
            </a: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Cut</a:t>
            </a: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6" name="Image 5" descr="lamda_tet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484784"/>
            <a:ext cx="7272808" cy="4932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Cut</a:t>
            </a: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560840" cy="479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Cut</a:t>
            </a: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Flow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92803"/>
            <a:ext cx="6984776" cy="475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correlation analyses</a:t>
            </a:r>
            <a:r>
              <a:rPr lang="en-US" sz="5400" dirty="0" smtClean="0"/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71813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900311" y="6023029"/>
            <a:ext cx="72720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 For each </a:t>
            </a:r>
            <a:r>
              <a:rPr lang="en-US" b="1" dirty="0" err="1" smtClean="0">
                <a:solidFill>
                  <a:srgbClr val="0000FF"/>
                </a:solidFill>
              </a:rPr>
              <a:t>muon</a:t>
            </a:r>
            <a:r>
              <a:rPr lang="en-US" b="1" dirty="0" smtClean="0">
                <a:solidFill>
                  <a:srgbClr val="0000FF"/>
                </a:solidFill>
              </a:rPr>
              <a:t> arriving at t_0, we study the time difference with    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 the next five following </a:t>
            </a:r>
            <a:r>
              <a:rPr lang="en-US" b="1" dirty="0" err="1" smtClean="0">
                <a:solidFill>
                  <a:srgbClr val="0000FF"/>
                </a:solidFill>
              </a:rPr>
              <a:t>muons</a:t>
            </a:r>
            <a:r>
              <a:rPr lang="en-US" b="1" dirty="0" smtClean="0">
                <a:solidFill>
                  <a:srgbClr val="0000FF"/>
                </a:solidFill>
              </a:rPr>
              <a:t> : 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correlation analyses</a:t>
            </a:r>
            <a:r>
              <a:rPr lang="en-US" sz="5400" dirty="0" smtClean="0"/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15</a:t>
            </a:fld>
            <a:endParaRPr lang="fr-FR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047750" y="2924944"/>
          <a:ext cx="6418263" cy="1430337"/>
        </p:xfrm>
        <a:graphic>
          <a:graphicData uri="http://schemas.openxmlformats.org/presentationml/2006/ole">
            <p:oleObj spid="_x0000_s20482" name="Équation" r:id="rId3" imgW="4101840" imgH="52056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1916832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 random arrivals, the time distribution may be fitted to the Gamma function of order 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4797152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For M = 1  the equation reduces to an exponential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752600" y="5608662"/>
          <a:ext cx="5286375" cy="628650"/>
        </p:xfrm>
        <a:graphic>
          <a:graphicData uri="http://schemas.openxmlformats.org/presentationml/2006/ole">
            <p:oleObj spid="_x0000_s20483" name="Équation" r:id="rId4" imgW="33778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dt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93797" y="-25444"/>
            <a:ext cx="4845655" cy="6858000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correlation analyses</a:t>
            </a:r>
            <a:r>
              <a:rPr lang="en-US" sz="5400" dirty="0" smtClean="0"/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75656" y="5951021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Distribution of the time between two consecutive </a:t>
            </a:r>
            <a:r>
              <a:rPr lang="en-US" b="1" dirty="0" err="1" smtClean="0">
                <a:solidFill>
                  <a:srgbClr val="0000CC"/>
                </a:solidFill>
              </a:rPr>
              <a:t>muons</a:t>
            </a:r>
            <a:r>
              <a:rPr lang="en-US" b="1" dirty="0" smtClean="0">
                <a:solidFill>
                  <a:srgbClr val="0000CC"/>
                </a:solidFill>
              </a:rPr>
              <a:t>.  </a:t>
            </a:r>
            <a:r>
              <a:rPr lang="en-US" b="1" dirty="0" smtClean="0">
                <a:solidFill>
                  <a:srgbClr val="C00000"/>
                </a:solidFill>
              </a:rPr>
              <a:t>Medium</a:t>
            </a:r>
            <a:r>
              <a:rPr lang="en-US" b="1" dirty="0" smtClean="0">
                <a:solidFill>
                  <a:srgbClr val="0000CC"/>
                </a:solidFill>
              </a:rPr>
              <a:t> Frequency range.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correlation analyses</a:t>
            </a:r>
            <a:r>
              <a:rPr lang="en-US" sz="5400" dirty="0" smtClean="0"/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 descr="dt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424936" cy="5854617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539552" y="-27384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higher order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Image 4" descr="dt1_0_40_fi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764704"/>
            <a:ext cx="7812360" cy="5520611"/>
          </a:xfrm>
          <a:prstGeom prst="rect">
            <a:avLst/>
          </a:prstGeom>
        </p:spPr>
      </p:pic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correlation analyses</a:t>
            </a:r>
            <a:r>
              <a:rPr lang="en-US" sz="5400" dirty="0" smtClean="0"/>
              <a:t> 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5656" y="6021288"/>
            <a:ext cx="5742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Distribution of the time between two consecutive </a:t>
            </a:r>
            <a:r>
              <a:rPr lang="en-US" b="1" dirty="0" err="1" smtClean="0">
                <a:solidFill>
                  <a:srgbClr val="0000CC"/>
                </a:solidFill>
              </a:rPr>
              <a:t>muons</a:t>
            </a:r>
            <a:r>
              <a:rPr lang="en-US" b="1" dirty="0" smtClean="0">
                <a:solidFill>
                  <a:srgbClr val="0000CC"/>
                </a:solidFill>
              </a:rPr>
              <a:t>. </a:t>
            </a:r>
            <a:r>
              <a:rPr lang="en-US" b="1" dirty="0" smtClean="0">
                <a:solidFill>
                  <a:srgbClr val="C00000"/>
                </a:solidFill>
              </a:rPr>
              <a:t>Medium</a:t>
            </a:r>
            <a:r>
              <a:rPr lang="en-US" b="1" dirty="0" smtClean="0">
                <a:solidFill>
                  <a:srgbClr val="0000CC"/>
                </a:solidFill>
              </a:rPr>
              <a:t> Frequency range.</a:t>
            </a:r>
            <a:endParaRPr lang="en-US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328" y="1844824"/>
            <a:ext cx="7794104" cy="352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new analysis on </a:t>
            </a:r>
            <a:r>
              <a:rPr lang="en-US" b="1" dirty="0" err="1" smtClean="0">
                <a:solidFill>
                  <a:srgbClr val="0000FF"/>
                </a:solidFill>
              </a:rPr>
              <a:t>muon</a:t>
            </a:r>
            <a:r>
              <a:rPr lang="en-US" b="1" dirty="0" smtClean="0">
                <a:solidFill>
                  <a:srgbClr val="0000FF"/>
                </a:solidFill>
              </a:rPr>
              <a:t> time series in order to find isolated clusters of events.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/>
              <a:t>If we consider an interval Δ≡ [A,B] of a continuous variable x and a Poisson process with density λ.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We call scan statistics (SS) the largest number of events found in any subinterval of [A,B] of length ω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6082" name="Object 25"/>
          <p:cNvGraphicFramePr>
            <a:graphicFrameLocks noChangeAspect="1"/>
          </p:cNvGraphicFramePr>
          <p:nvPr/>
        </p:nvGraphicFramePr>
        <p:xfrm>
          <a:off x="2195736" y="4869160"/>
          <a:ext cx="4058084" cy="936104"/>
        </p:xfrm>
        <a:graphic>
          <a:graphicData uri="http://schemas.openxmlformats.org/presentationml/2006/ole">
            <p:oleObj spid="_x0000_s46082" name="Equation" r:id="rId3" imgW="1447560" imgH="3301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smtClean="0"/>
              <a:t>ANTARES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14" name="Picture 5" descr="hdfwf3"/>
          <p:cNvPicPr>
            <a:picLocks noChangeAspect="1" noChangeArrowheads="1"/>
          </p:cNvPicPr>
          <p:nvPr/>
        </p:nvPicPr>
        <p:blipFill>
          <a:blip r:embed="rId2" cstate="print"/>
          <a:srcRect l="6876" t="3525" b="23724"/>
          <a:stretch>
            <a:fillRect/>
          </a:stretch>
        </p:blipFill>
        <p:spPr bwMode="auto">
          <a:xfrm>
            <a:off x="35496" y="1576388"/>
            <a:ext cx="4340225" cy="3629025"/>
          </a:xfrm>
          <a:prstGeom prst="rect">
            <a:avLst/>
          </a:prstGeom>
          <a:noFill/>
        </p:spPr>
      </p:pic>
      <p:pic>
        <p:nvPicPr>
          <p:cNvPr id="16" name="Picture 6" descr="bluemarble2k_big"/>
          <p:cNvPicPr>
            <a:picLocks noChangeAspect="1" noChangeArrowheads="1"/>
          </p:cNvPicPr>
          <p:nvPr/>
        </p:nvPicPr>
        <p:blipFill>
          <a:blip r:embed="rId3" cstate="print"/>
          <a:srcRect b="6667"/>
          <a:stretch>
            <a:fillRect/>
          </a:stretch>
        </p:blipFill>
        <p:spPr bwMode="auto">
          <a:xfrm>
            <a:off x="2595563" y="1574800"/>
            <a:ext cx="2955925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antares_pu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88" y="1566863"/>
            <a:ext cx="3643312" cy="2927350"/>
          </a:xfrm>
          <a:prstGeom prst="rect">
            <a:avLst/>
          </a:prstGeom>
          <a:noFill/>
        </p:spPr>
      </p:pic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1549400" y="1841500"/>
            <a:ext cx="7285038" cy="2103438"/>
            <a:chOff x="794" y="1469"/>
            <a:chExt cx="4724" cy="875"/>
          </a:xfrm>
        </p:grpSpPr>
        <p:sp>
          <p:nvSpPr>
            <p:cNvPr id="19" name="Line 10"/>
            <p:cNvSpPr>
              <a:spLocks noChangeShapeType="1"/>
            </p:cNvSpPr>
            <p:nvPr/>
          </p:nvSpPr>
          <p:spPr bwMode="auto">
            <a:xfrm flipV="1">
              <a:off x="794" y="1839"/>
              <a:ext cx="2671" cy="50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794" y="2161"/>
              <a:ext cx="940" cy="18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259" y="1508"/>
              <a:ext cx="2259" cy="364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3"/>
            <p:cNvSpPr txBox="1">
              <a:spLocks noChangeArrowheads="1"/>
            </p:cNvSpPr>
            <p:nvPr/>
          </p:nvSpPr>
          <p:spPr bwMode="auto">
            <a:xfrm>
              <a:off x="5188" y="1469"/>
              <a:ext cx="252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fr-FR" sz="2800">
                  <a:solidFill>
                    <a:srgbClr val="66FFFF"/>
                  </a:solidFill>
                  <a:latin typeface="Symbol" pitchFamily="18" charset="2"/>
                </a:rPr>
                <a:t>m</a:t>
              </a:r>
            </a:p>
          </p:txBody>
        </p: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2059" y="2055"/>
              <a:ext cx="390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3200">
                  <a:solidFill>
                    <a:schemeClr val="bg1"/>
                  </a:solidFill>
                  <a:latin typeface="Symbol" pitchFamily="18" charset="2"/>
                </a:rPr>
                <a:t>n</a:t>
              </a:r>
            </a:p>
          </p:txBody>
        </p:sp>
      </p:grp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899592" y="5393333"/>
            <a:ext cx="4289475" cy="915987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Neutrinos de haute </a:t>
            </a:r>
            <a:br>
              <a:rPr lang="fr-FR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énergie émis par des </a:t>
            </a:r>
            <a:br>
              <a:rPr lang="fr-FR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accélérateurs</a:t>
            </a:r>
            <a:r>
              <a:rPr lang="en-GB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cosmiques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1" name="Picture 15" descr="skymap"/>
          <p:cNvPicPr>
            <a:picLocks noChangeAspect="1" noChangeArrowheads="1"/>
          </p:cNvPicPr>
          <p:nvPr/>
        </p:nvPicPr>
        <p:blipFill>
          <a:blip r:embed="rId5" cstate="print"/>
          <a:srcRect t="8577" b="8517"/>
          <a:stretch>
            <a:fillRect/>
          </a:stretch>
        </p:blipFill>
        <p:spPr bwMode="auto">
          <a:xfrm>
            <a:off x="5021263" y="4495800"/>
            <a:ext cx="4114800" cy="237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328" y="1628800"/>
            <a:ext cx="7434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probability P that a statistical fluctuation would produce a burst of events as large as k can be approximated by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447" y="2348880"/>
            <a:ext cx="85820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212976"/>
            <a:ext cx="34004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71" y="3861048"/>
            <a:ext cx="89249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4320480" y="838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Terranova F., Nucl. Instrum.Methods A, 519 (2004) 659.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94727"/>
            <a:ext cx="8172400" cy="4830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20480" y="83845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Terranova F., Nucl. Instrum.Methods A, 519 (2004) 659.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337920" cy="462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85786" y="606006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Distribution of the S(w) Scan Statistic variable for  the windows  w =30 s; w =5 min and w =30 min  </a:t>
            </a:r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search(MACRO)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74321" y="980728"/>
            <a:ext cx="225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EPL, 87 (2009) 39001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98242"/>
            <a:ext cx="610552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search(MACRO)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2910" y="6143644"/>
            <a:ext cx="7961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Scan Statistic probability distributions for the windows w =30 s; w =5 min and w =30 min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search(ANTARES)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S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463124"/>
            <a:ext cx="6901784" cy="46805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4" y="6149008"/>
            <a:ext cx="8715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Distribution of the S(w) SS variable for the windows  w = 20s (left panel) and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 = 60s (right panel).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Burst search(ANTARES)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mage 5" descr="pro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16832"/>
            <a:ext cx="9144000" cy="38826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016" y="5929330"/>
            <a:ext cx="84604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Scan Statistic probability distributions for the windows, used in this work,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 = 20s (left panel) and w = 60s (right panel).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On NEMO results !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 descr="NEM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414021"/>
            <a:ext cx="8820472" cy="5183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Etude des GRB.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4389120"/>
          </a:xfrm>
        </p:spPr>
        <p:txBody>
          <a:bodyPr/>
          <a:lstStyle/>
          <a:p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http://antares.in2p3.fr/users/bouwhuis/internal/grb_data_archive.html</a:t>
            </a:r>
          </a:p>
          <a:p>
            <a:r>
              <a:rPr lang="en-US" b="1" dirty="0" smtClean="0"/>
              <a:t>GCN alert messages received by </a:t>
            </a:r>
            <a:r>
              <a:rPr lang="en-US" b="1" dirty="0" err="1" smtClean="0"/>
              <a:t>Antares</a:t>
            </a:r>
            <a:r>
              <a:rPr lang="en-US" b="1" dirty="0" smtClean="0"/>
              <a:t> DAQ</a:t>
            </a:r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607" y="2852936"/>
            <a:ext cx="89598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95536" y="5385990"/>
            <a:ext cx="748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53 (INTEGRAL), 61, 97 and 98 (Swift), </a:t>
            </a:r>
          </a:p>
          <a:p>
            <a:r>
              <a:rPr lang="en-US" sz="2400" dirty="0" smtClean="0"/>
              <a:t>110 (Fermi, in very rare cases </a:t>
            </a:r>
            <a:r>
              <a:rPr lang="en-US" sz="2400" dirty="0" err="1" smtClean="0"/>
              <a:t>packet_id</a:t>
            </a:r>
            <a:r>
              <a:rPr lang="en-US" sz="2400" dirty="0" smtClean="0"/>
              <a:t> 111)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fr-FR" dirty="0" smtClean="0"/>
              <a:t>Data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51520" y="1635765"/>
            <a:ext cx="8640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normal way to process the L0_data is :</a:t>
            </a:r>
          </a:p>
          <a:p>
            <a:endParaRPr lang="en-US" sz="2800" dirty="0" smtClean="0"/>
          </a:p>
          <a:p>
            <a:r>
              <a:rPr lang="en-US" sz="2800" dirty="0" smtClean="0"/>
              <a:t>1- </a:t>
            </a:r>
            <a:r>
              <a:rPr lang="en-US" sz="2800" dirty="0" smtClean="0">
                <a:solidFill>
                  <a:srgbClr val="FF0000"/>
                </a:solidFill>
              </a:rPr>
              <a:t>Decode the GCN Alert   </a:t>
            </a:r>
          </a:p>
          <a:p>
            <a:endParaRPr lang="en-US" sz="2800" dirty="0" smtClean="0"/>
          </a:p>
          <a:p>
            <a:r>
              <a:rPr lang="en-US" sz="2800" dirty="0" smtClean="0"/>
              <a:t>2- </a:t>
            </a:r>
            <a:r>
              <a:rPr lang="en-US" sz="2800" dirty="0" smtClean="0">
                <a:solidFill>
                  <a:srgbClr val="002060"/>
                </a:solidFill>
              </a:rPr>
              <a:t>Filter the data</a:t>
            </a:r>
          </a:p>
          <a:p>
            <a:endParaRPr lang="en-US" sz="2800" dirty="0" smtClean="0"/>
          </a:p>
          <a:p>
            <a:r>
              <a:rPr lang="en-US" sz="2800" dirty="0" smtClean="0"/>
              <a:t>3-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Reconstruct the Data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Perspective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844824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results of our analyses confirm with high statistics a random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arrival time distribution of high energy cosmic rays.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Search for bursts using the SS method show No significant deviations from the null hypothesis was found.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- spectrum analyses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- Analyses in narrow cones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r>
              <a:rPr lang="en-US" b="1" dirty="0" smtClean="0">
                <a:solidFill>
                  <a:srgbClr val="0000CC"/>
                </a:solidFill>
              </a:rPr>
              <a:t>- </a:t>
            </a:r>
            <a:r>
              <a:rPr lang="en-US" b="1" dirty="0" err="1" smtClean="0">
                <a:solidFill>
                  <a:srgbClr val="0000CC"/>
                </a:solidFill>
              </a:rPr>
              <a:t>Kolmogorov</a:t>
            </a:r>
            <a:r>
              <a:rPr lang="en-US" b="1" dirty="0" smtClean="0">
                <a:solidFill>
                  <a:srgbClr val="0000CC"/>
                </a:solidFill>
              </a:rPr>
              <a:t>–Smirnov test</a:t>
            </a:r>
          </a:p>
          <a:p>
            <a:endParaRPr lang="en-US" b="1" dirty="0" smtClean="0">
              <a:solidFill>
                <a:srgbClr val="0000CC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fr-FR" dirty="0" smtClean="0"/>
              <a:t>ANTARES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37" name="Picture 30" descr="http://antares.in2p3.fr/Gallery/3D/antares_pu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21960" cy="6316470"/>
          </a:xfrm>
          <a:prstGeom prst="rect">
            <a:avLst/>
          </a:prstGeom>
          <a:noFill/>
        </p:spPr>
      </p:pic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93662" y="632222"/>
            <a:ext cx="3070226" cy="1644650"/>
          </a:xfrm>
          <a:prstGeom prst="rect">
            <a:avLst/>
          </a:prstGeom>
          <a:noFill/>
          <a:ln w="28575">
            <a:solidFill>
              <a:srgbClr val="FFCC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 9</a:t>
            </a:r>
            <a:r>
              <a:rPr lang="en-GB" altLang="fr-FR" sz="2000" dirty="0">
                <a:solidFill>
                  <a:srgbClr val="FFCC66"/>
                </a:solidFill>
                <a:latin typeface="comic sans ms" pitchFamily="66" charset="0"/>
              </a:rPr>
              <a:t>00</a:t>
            </a:r>
            <a:r>
              <a:rPr lang="fr-FR" altLang="fr-FR" sz="2000" dirty="0">
                <a:solidFill>
                  <a:srgbClr val="FFCC66"/>
                </a:solidFill>
                <a:latin typeface="comic sans ms" pitchFamily="66" charset="0"/>
              </a:rPr>
              <a:t> Modules Optiques (OM)</a:t>
            </a: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 </a:t>
            </a:r>
          </a:p>
          <a:p>
            <a:pPr eaLnBrk="0" hangingPunct="0">
              <a:buFontTx/>
              <a:buChar char="•"/>
            </a:pP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GB" altLang="fr-FR" sz="2000" dirty="0">
                <a:solidFill>
                  <a:srgbClr val="FFCC66"/>
                </a:solidFill>
                <a:latin typeface="comic sans ms" pitchFamily="66" charset="0"/>
              </a:rPr>
              <a:t>12</a:t>
            </a: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 </a:t>
            </a:r>
            <a:r>
              <a:rPr lang="en-US" altLang="fr-FR" sz="2000" dirty="0" err="1">
                <a:solidFill>
                  <a:srgbClr val="FFCC66"/>
                </a:solidFill>
                <a:latin typeface="comic sans ms" pitchFamily="66" charset="0"/>
              </a:rPr>
              <a:t>li</a:t>
            </a:r>
            <a:r>
              <a:rPr lang="fr-FR" altLang="fr-FR" sz="2000" dirty="0" err="1">
                <a:solidFill>
                  <a:srgbClr val="FFCC66"/>
                </a:solidFill>
                <a:latin typeface="comic sans ms" pitchFamily="66" charset="0"/>
              </a:rPr>
              <a:t>gnes</a:t>
            </a:r>
            <a:endParaRPr lang="en-US" altLang="fr-FR" sz="2000" dirty="0">
              <a:solidFill>
                <a:srgbClr val="FFCC66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 25 </a:t>
            </a:r>
            <a:r>
              <a:rPr lang="fr-FR" altLang="fr-FR" sz="2000" dirty="0">
                <a:solidFill>
                  <a:srgbClr val="FFCC66"/>
                </a:solidFill>
                <a:latin typeface="comic sans ms" pitchFamily="66" charset="0"/>
              </a:rPr>
              <a:t>é</a:t>
            </a:r>
            <a:r>
              <a:rPr lang="en-US" altLang="fr-FR" sz="2000" dirty="0" err="1">
                <a:solidFill>
                  <a:srgbClr val="FFCC66"/>
                </a:solidFill>
                <a:latin typeface="comic sans ms" pitchFamily="66" charset="0"/>
              </a:rPr>
              <a:t>tages</a:t>
            </a: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/</a:t>
            </a:r>
            <a:r>
              <a:rPr lang="en-US" altLang="fr-FR" sz="2000" dirty="0" err="1">
                <a:solidFill>
                  <a:srgbClr val="FFCC66"/>
                </a:solidFill>
                <a:latin typeface="comic sans ms" pitchFamily="66" charset="0"/>
              </a:rPr>
              <a:t>ligne</a:t>
            </a:r>
            <a:endParaRPr lang="en-US" altLang="fr-FR" sz="2000" dirty="0">
              <a:solidFill>
                <a:schemeClr val="bg1"/>
              </a:solidFill>
              <a:latin typeface="comic sans ms" pitchFamily="66" charset="0"/>
            </a:endParaRPr>
          </a:p>
          <a:p>
            <a:pPr eaLnBrk="0" hangingPunct="0">
              <a:buFontTx/>
              <a:buChar char="•"/>
            </a:pP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 3</a:t>
            </a:r>
            <a:r>
              <a:rPr lang="fr-FR" altLang="fr-FR" sz="2000" dirty="0">
                <a:solidFill>
                  <a:srgbClr val="FFCC66"/>
                </a:solidFill>
                <a:latin typeface="comic sans ms" pitchFamily="66" charset="0"/>
              </a:rPr>
              <a:t> OM</a:t>
            </a:r>
            <a:r>
              <a:rPr lang="en-US" altLang="fr-FR" sz="2000" dirty="0">
                <a:solidFill>
                  <a:srgbClr val="FFCC66"/>
                </a:solidFill>
                <a:latin typeface="comic sans ms" pitchFamily="66" charset="0"/>
              </a:rPr>
              <a:t>/</a:t>
            </a:r>
            <a:r>
              <a:rPr lang="fr-FR" altLang="fr-FR" sz="2000" dirty="0">
                <a:solidFill>
                  <a:srgbClr val="FFCC66"/>
                </a:solidFill>
                <a:latin typeface="comic sans ms" pitchFamily="66" charset="0"/>
              </a:rPr>
              <a:t>é</a:t>
            </a:r>
            <a:r>
              <a:rPr lang="en-US" altLang="fr-FR" sz="2000" dirty="0" err="1">
                <a:solidFill>
                  <a:srgbClr val="FFCC66"/>
                </a:solidFill>
                <a:latin typeface="comic sans ms" pitchFamily="66" charset="0"/>
              </a:rPr>
              <a:t>tage</a:t>
            </a:r>
            <a:endParaRPr lang="en-US" altLang="fr-FR" sz="2000" dirty="0">
              <a:solidFill>
                <a:srgbClr val="FFCC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ANTARES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302568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fr-FR" dirty="0" smtClean="0"/>
              <a:t>ANTARES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67544" y="1886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hlinkClick r:id="rId2"/>
              </a:rPr>
              <a:t>http://www.pi1.physik.uni-erlangen.de/antares/online-display/online-display.php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8628063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Recherche des corrélation temporelle</a:t>
            </a:r>
            <a:endParaRPr lang="fr-FR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1796038"/>
            <a:ext cx="851175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 b="1" i="0" dirty="0" smtClean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b="1" i="0" dirty="0" smtClean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It is generally assumed that galactic cosmic rays have a random arrival time. </a:t>
            </a:r>
          </a:p>
          <a:p>
            <a:pPr>
              <a:buFontTx/>
              <a:buChar char="•"/>
            </a:pPr>
            <a:endParaRPr lang="en-US" b="1" i="0" dirty="0">
              <a:solidFill>
                <a:srgbClr val="0000FF"/>
              </a:solidFill>
            </a:endParaRPr>
          </a:p>
          <a:p>
            <a:pPr>
              <a:buFontTx/>
              <a:buChar char="•"/>
            </a:pPr>
            <a:r>
              <a:rPr lang="en-US" b="1" i="0" dirty="0">
                <a:solidFill>
                  <a:srgbClr val="0000FF"/>
                </a:solidFill>
              </a:rPr>
              <a:t> They could be some mechanisms which may introduce some modulations </a:t>
            </a:r>
          </a:p>
          <a:p>
            <a:r>
              <a:rPr lang="en-US" b="1" i="0" dirty="0">
                <a:solidFill>
                  <a:srgbClr val="0000FF"/>
                </a:solidFill>
              </a:rPr>
              <a:t>  on this distribution. </a:t>
            </a:r>
            <a:endParaRPr lang="en-US" b="1" i="0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sz="2000" b="1" dirty="0" smtClean="0">
                <a:solidFill>
                  <a:srgbClr val="FF0000"/>
                </a:solidFill>
              </a:rPr>
              <a:t>higher precision measurements did not report any effect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     </a:t>
            </a:r>
          </a:p>
          <a:p>
            <a:r>
              <a:rPr lang="en-US" dirty="0" smtClean="0"/>
              <a:t>- S.P. Ahlen et al., </a:t>
            </a:r>
            <a:r>
              <a:rPr lang="en-US" dirty="0" err="1" smtClean="0">
                <a:solidFill>
                  <a:srgbClr val="FF0000"/>
                </a:solidFill>
              </a:rPr>
              <a:t>Nucl</a:t>
            </a:r>
            <a:r>
              <a:rPr lang="en-US" dirty="0" smtClean="0">
                <a:solidFill>
                  <a:srgbClr val="FF0000"/>
                </a:solidFill>
              </a:rPr>
              <a:t>. Phys. B 370 </a:t>
            </a:r>
            <a:r>
              <a:rPr lang="en-US" dirty="0" smtClean="0"/>
              <a:t>(1992) 432;</a:t>
            </a:r>
          </a:p>
          <a:p>
            <a:r>
              <a:rPr lang="it-IT" dirty="0" smtClean="0"/>
              <a:t>- C. Morello et al., </a:t>
            </a:r>
            <a:r>
              <a:rPr lang="it-IT" dirty="0" smtClean="0">
                <a:solidFill>
                  <a:srgbClr val="FF0000"/>
                </a:solidFill>
              </a:rPr>
              <a:t>Nuovo Cimento 7C </a:t>
            </a:r>
            <a:r>
              <a:rPr lang="it-IT" dirty="0" smtClean="0"/>
              <a:t>(1984) 682; </a:t>
            </a:r>
          </a:p>
          <a:p>
            <a:pPr>
              <a:buFontTx/>
              <a:buChar char="-"/>
            </a:pPr>
            <a:r>
              <a:rPr lang="it-IT" dirty="0" smtClean="0"/>
              <a:t> N. Ochi et al., </a:t>
            </a:r>
            <a:r>
              <a:rPr lang="it-IT" dirty="0" smtClean="0">
                <a:solidFill>
                  <a:srgbClr val="FF0000"/>
                </a:solidFill>
              </a:rPr>
              <a:t>Proc. 28th ICRC 1</a:t>
            </a:r>
            <a:r>
              <a:rPr lang="it-IT" dirty="0" smtClean="0"/>
              <a:t> (2003) 195.</a:t>
            </a:r>
          </a:p>
          <a:p>
            <a:pPr>
              <a:buFontTx/>
              <a:buChar char="-"/>
            </a:pPr>
            <a:endParaRPr lang="it-IT" b="1" dirty="0" smtClean="0"/>
          </a:p>
          <a:p>
            <a:pPr>
              <a:buFontTx/>
              <a:buChar char="-"/>
            </a:pPr>
            <a:endParaRPr lang="it-IT" b="1" dirty="0" smtClean="0"/>
          </a:p>
          <a:p>
            <a:pPr>
              <a:buFontTx/>
              <a:buChar char="-"/>
            </a:pPr>
            <a:endParaRPr lang="en-US" b="1" dirty="0" smtClean="0">
              <a:solidFill>
                <a:srgbClr val="0000FF"/>
              </a:solidFill>
            </a:endParaRPr>
          </a:p>
          <a:p>
            <a:endParaRPr lang="en-US" b="1" i="0" dirty="0" smtClean="0">
              <a:solidFill>
                <a:srgbClr val="0000FF"/>
              </a:solidFill>
            </a:endParaRPr>
          </a:p>
          <a:p>
            <a:endParaRPr lang="en-US" b="1" i="0" dirty="0">
              <a:solidFill>
                <a:srgbClr val="0000FF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299824"/>
            <a:ext cx="5643570" cy="27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942714"/>
            <a:ext cx="5688632" cy="288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7641" y="1700808"/>
            <a:ext cx="11144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3606" y="4323382"/>
            <a:ext cx="10207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911455" y="836712"/>
            <a:ext cx="4053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Astroparticle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Physics</a:t>
            </a:r>
            <a:r>
              <a:rPr lang="fr-FR" dirty="0" smtClean="0">
                <a:solidFill>
                  <a:srgbClr val="FF0000"/>
                </a:solidFill>
              </a:rPr>
              <a:t> 23 (2005) 341–348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MACRO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2608" y="1844824"/>
            <a:ext cx="3347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 results of their analyses with high statistics confirm a </a:t>
            </a:r>
            <a:r>
              <a:rPr lang="en-US" b="1" dirty="0" smtClean="0">
                <a:solidFill>
                  <a:srgbClr val="FF0000"/>
                </a:solidFill>
              </a:rPr>
              <a:t>random arrival time distribution</a:t>
            </a:r>
            <a:r>
              <a:rPr lang="en-US" b="1" dirty="0" smtClean="0">
                <a:solidFill>
                  <a:srgbClr val="0000FF"/>
                </a:solidFill>
              </a:rPr>
              <a:t> of high energy cosmic rays.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928662" y="2844225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Distribution of the time separation of single </a:t>
            </a:r>
            <a:r>
              <a:rPr lang="en-US" sz="1600" b="1" dirty="0" err="1" smtClean="0">
                <a:solidFill>
                  <a:srgbClr val="0000FF"/>
                </a:solidFill>
              </a:rPr>
              <a:t>muons</a:t>
            </a:r>
            <a:r>
              <a:rPr lang="en-US" sz="1600" b="1" dirty="0" smtClean="0">
                <a:solidFill>
                  <a:srgbClr val="0000FF"/>
                </a:solidFill>
              </a:rPr>
              <a:t>,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43372" y="5715016"/>
            <a:ext cx="3143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Distribution of the time separation of double </a:t>
            </a:r>
            <a:r>
              <a:rPr lang="en-US" sz="1600" b="1" dirty="0" err="1" smtClean="0">
                <a:solidFill>
                  <a:srgbClr val="0000FF"/>
                </a:solidFill>
              </a:rPr>
              <a:t>muons</a:t>
            </a:r>
            <a:r>
              <a:rPr lang="en-US" sz="1600" b="1" dirty="0" smtClean="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95387"/>
            <a:ext cx="5184576" cy="407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971600" y="5951021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- C. L. Bhat et al., </a:t>
            </a:r>
            <a:r>
              <a:rPr lang="it-IT" dirty="0" smtClean="0">
                <a:solidFill>
                  <a:srgbClr val="FF0000"/>
                </a:solidFill>
              </a:rPr>
              <a:t>Nature 288</a:t>
            </a:r>
            <a:r>
              <a:rPr lang="it-IT" dirty="0" smtClean="0"/>
              <a:t> (1980) 146.</a:t>
            </a:r>
          </a:p>
          <a:p>
            <a:r>
              <a:rPr lang="it-IT" dirty="0" smtClean="0"/>
              <a:t> - G. Badino et al., </a:t>
            </a:r>
            <a:r>
              <a:rPr lang="it-IT" dirty="0" smtClean="0">
                <a:solidFill>
                  <a:srgbClr val="FF0000"/>
                </a:solidFill>
              </a:rPr>
              <a:t>Nuovo Cimento 28 </a:t>
            </a:r>
            <a:r>
              <a:rPr lang="it-IT" dirty="0" smtClean="0"/>
              <a:t>(1980) 93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59832" y="980728"/>
            <a:ext cx="59584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They have been studying1 the distribution of the arrival times of atmospheric Cerenkov light pulses, initiated by cosmic rays of energy ≥10^14 </a:t>
            </a:r>
            <a:r>
              <a:rPr lang="en-US" b="1" dirty="0" err="1" smtClean="0">
                <a:solidFill>
                  <a:srgbClr val="0000FF"/>
                </a:solidFill>
              </a:rPr>
              <a:t>eV</a:t>
            </a:r>
            <a:r>
              <a:rPr lang="en-US" b="1" dirty="0" smtClean="0">
                <a:solidFill>
                  <a:srgbClr val="0000FF"/>
                </a:solidFill>
              </a:rPr>
              <a:t>. 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They detected a nonrandom component for time separations &lt;40 s, and they discussed the possibility that it has a point-source origin.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4398" y="1639834"/>
            <a:ext cx="883209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en-US" b="1" i="0" dirty="0" smtClean="0">
              <a:solidFill>
                <a:srgbClr val="0000FF"/>
              </a:solidFill>
            </a:endParaRP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/</a:t>
            </a:r>
            <a:r>
              <a:rPr lang="en-US" sz="2000" b="1" dirty="0" err="1" smtClean="0">
                <a:solidFill>
                  <a:srgbClr val="0000FF"/>
                </a:solidFill>
              </a:rPr>
              <a:t>hpss</a:t>
            </a:r>
            <a:r>
              <a:rPr lang="en-US" sz="2000" b="1" dirty="0" smtClean="0">
                <a:solidFill>
                  <a:srgbClr val="0000FF"/>
                </a:solidFill>
              </a:rPr>
              <a:t>/in2p3.fr/group/</a:t>
            </a:r>
            <a:r>
              <a:rPr lang="en-US" sz="2000" b="1" dirty="0" err="1" smtClean="0">
                <a:solidFill>
                  <a:srgbClr val="0000FF"/>
                </a:solidFill>
              </a:rPr>
              <a:t>antares</a:t>
            </a:r>
            <a:r>
              <a:rPr lang="en-US" sz="2000" b="1" dirty="0" smtClean="0">
                <a:solidFill>
                  <a:srgbClr val="0000FF"/>
                </a:solidFill>
              </a:rPr>
              <a:t>/user/</a:t>
            </a:r>
            <a:r>
              <a:rPr lang="en-US" sz="2000" b="1" dirty="0" err="1" smtClean="0">
                <a:solidFill>
                  <a:srgbClr val="0000FF"/>
                </a:solidFill>
              </a:rPr>
              <a:t>schussl</a:t>
            </a:r>
            <a:r>
              <a:rPr lang="en-US" sz="2000" b="1" dirty="0" smtClean="0">
                <a:solidFill>
                  <a:srgbClr val="0000FF"/>
                </a:solidFill>
              </a:rPr>
              <a:t>/data/</a:t>
            </a:r>
            <a:r>
              <a:rPr lang="en-US" sz="2000" b="1" dirty="0" err="1" smtClean="0">
                <a:solidFill>
                  <a:srgbClr val="0000FF"/>
                </a:solidFill>
              </a:rPr>
              <a:t>SeaTray</a:t>
            </a:r>
            <a:r>
              <a:rPr lang="en-US" sz="2000" b="1" dirty="0" smtClean="0">
                <a:solidFill>
                  <a:srgbClr val="0000FF"/>
                </a:solidFill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</a:rPr>
              <a:t>prod_2011-05</a:t>
            </a:r>
            <a:r>
              <a:rPr lang="en-US" sz="2000" b="1" dirty="0" smtClean="0">
                <a:solidFill>
                  <a:srgbClr val="0000FF"/>
                </a:solidFill>
              </a:rPr>
              <a:t>/</a:t>
            </a:r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AntDST</a:t>
            </a:r>
            <a:r>
              <a:rPr lang="en-US" sz="2000" b="1" dirty="0" smtClean="0">
                <a:solidFill>
                  <a:srgbClr val="0000FF"/>
                </a:solidFill>
              </a:rPr>
              <a:t>/v1r2p3_FullAntDST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  e3D_SCANa Triggers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AntDST</a:t>
            </a:r>
            <a:r>
              <a:rPr lang="en-US" b="1" dirty="0" smtClean="0">
                <a:solidFill>
                  <a:srgbClr val="0000FF"/>
                </a:solidFill>
              </a:rPr>
              <a:t>/v1r2p4/</a:t>
            </a:r>
            <a:r>
              <a:rPr lang="en-US" b="1" dirty="0" err="1" smtClean="0">
                <a:solidFill>
                  <a:srgbClr val="FF0000"/>
                </a:solidFill>
              </a:rPr>
              <a:t>NtuplesProd</a:t>
            </a:r>
            <a:r>
              <a:rPr lang="en-US" b="1" dirty="0" smtClean="0">
                <a:solidFill>
                  <a:srgbClr val="FF0000"/>
                </a:solidFill>
              </a:rPr>
              <a:t>: to </a:t>
            </a:r>
            <a:r>
              <a:rPr lang="en-US" b="1" dirty="0" err="1" smtClean="0">
                <a:solidFill>
                  <a:srgbClr val="FF0000"/>
                </a:solidFill>
              </a:rPr>
              <a:t>processe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Ttrees</a:t>
            </a:r>
            <a:r>
              <a:rPr lang="en-US" b="1" dirty="0" smtClean="0">
                <a:solidFill>
                  <a:srgbClr val="FF0000"/>
                </a:solidFill>
              </a:rPr>
              <a:t> for the time study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 err="1" smtClean="0">
                <a:solidFill>
                  <a:srgbClr val="0000FF"/>
                </a:solidFill>
              </a:rPr>
              <a:t>ana_time</a:t>
            </a:r>
            <a:r>
              <a:rPr lang="en-US" b="1" dirty="0" smtClean="0">
                <a:solidFill>
                  <a:srgbClr val="0000FF"/>
                </a:solidFill>
              </a:rPr>
              <a:t>,  </a:t>
            </a:r>
            <a:r>
              <a:rPr lang="en-US" b="1" dirty="0" err="1" smtClean="0">
                <a:solidFill>
                  <a:srgbClr val="0000FF"/>
                </a:solidFill>
              </a:rPr>
              <a:t>ana_scan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- VO: </a:t>
            </a:r>
            <a:r>
              <a:rPr lang="en-US" b="1" dirty="0" err="1" smtClean="0">
                <a:solidFill>
                  <a:srgbClr val="0000FF"/>
                </a:solidFill>
              </a:rPr>
              <a:t>Magrid</a:t>
            </a:r>
            <a:r>
              <a:rPr lang="en-US" b="1" dirty="0" smtClean="0">
                <a:solidFill>
                  <a:srgbClr val="0000FF"/>
                </a:solidFill>
              </a:rPr>
              <a:t> : “ www.magrid.ma”</a:t>
            </a:r>
            <a:endParaRPr lang="en-US" b="1" i="0" dirty="0">
              <a:solidFill>
                <a:srgbClr val="0000FF"/>
              </a:solidFill>
            </a:endParaRP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661248"/>
            <a:ext cx="3000375" cy="561975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4F2FD-24D0-416D-B0E9-FC1DC10E7321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1176</TotalTime>
  <Words>799</Words>
  <Application>Microsoft Office PowerPoint</Application>
  <PresentationFormat>Affichage à l'écran (4:3)</PresentationFormat>
  <Paragraphs>182</Paragraphs>
  <Slides>29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32" baseType="lpstr">
      <vt:lpstr>Débit</vt:lpstr>
      <vt:lpstr>Équation</vt:lpstr>
      <vt:lpstr>Equation</vt:lpstr>
      <vt:lpstr>Status report</vt:lpstr>
      <vt:lpstr>ANTARES</vt:lpstr>
      <vt:lpstr>ANTARES</vt:lpstr>
      <vt:lpstr>ANTARES</vt:lpstr>
      <vt:lpstr>ANTARES</vt:lpstr>
      <vt:lpstr>Recherche des corrélation temporelle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Etude des GRB. </vt:lpstr>
      <vt:lpstr>Data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for time correlations in atmospheric muon arrival times</dc:title>
  <dc:creator>yahya</dc:creator>
  <cp:lastModifiedBy>yahya</cp:lastModifiedBy>
  <cp:revision>241</cp:revision>
  <dcterms:created xsi:type="dcterms:W3CDTF">2012-02-03T22:48:09Z</dcterms:created>
  <dcterms:modified xsi:type="dcterms:W3CDTF">2012-06-27T03:37:53Z</dcterms:modified>
</cp:coreProperties>
</file>