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303" r:id="rId3"/>
    <p:sldId id="285" r:id="rId4"/>
    <p:sldId id="278" r:id="rId5"/>
    <p:sldId id="281" r:id="rId6"/>
    <p:sldId id="282" r:id="rId7"/>
    <p:sldId id="283" r:id="rId8"/>
    <p:sldId id="286" r:id="rId9"/>
    <p:sldId id="284" r:id="rId10"/>
    <p:sldId id="257" r:id="rId11"/>
    <p:sldId id="259" r:id="rId12"/>
    <p:sldId id="260" r:id="rId13"/>
    <p:sldId id="261" r:id="rId14"/>
    <p:sldId id="263" r:id="rId15"/>
    <p:sldId id="264" r:id="rId16"/>
    <p:sldId id="265" r:id="rId17"/>
    <p:sldId id="266" r:id="rId18"/>
    <p:sldId id="268" r:id="rId19"/>
    <p:sldId id="267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305" r:id="rId29"/>
    <p:sldId id="293" r:id="rId30"/>
    <p:sldId id="294" r:id="rId31"/>
    <p:sldId id="295" r:id="rId32"/>
    <p:sldId id="298" r:id="rId33"/>
    <p:sldId id="299" r:id="rId34"/>
    <p:sldId id="301" r:id="rId35"/>
    <p:sldId id="304" r:id="rId36"/>
    <p:sldId id="30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5785" autoAdjust="0"/>
  </p:normalViewPr>
  <p:slideViewPr>
    <p:cSldViewPr snapToGrid="0" snapToObjects="1">
      <p:cViewPr varScale="1">
        <p:scale>
          <a:sx n="88" d="100"/>
          <a:sy n="88" d="100"/>
        </p:scale>
        <p:origin x="-168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Relationship Id="rId2" Type="http://schemas.openxmlformats.org/officeDocument/2006/relationships/image" Target="../media/image28.wmf"/><Relationship Id="rId3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935B2-F0F2-9046-868D-6DAF9A763020}" type="datetimeFigureOut">
              <a:rPr lang="fr-FR" smtClean="0"/>
              <a:t>30/04/12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0A7FE-5C53-7141-B645-F4B5925A11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4426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1D3B6-85DF-4685-B95E-B88B4A71CCE4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30/04/12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30/04/12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30/04/12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30/04/12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30/04/12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30/04/12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30/04/12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Faire glisser l'image vers l'espace réservé ou cliquer sur l'icône pour l'ajouter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30/04/12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Cliquez et modifiez le titre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30/04/12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Cliquez et modifiez le titre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Faire glisser l'image vers l'espace réservé ou cliquer sur l'icône pour l'ajouter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30/04/12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30/04/12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30/04/12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30/04/12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filigra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30/04/12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30/04/12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filigra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30/04/12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imag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Cliquez et modifiez le titre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30/04/12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30/04/12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30/04/12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30/04/12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30/04/12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40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39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wmf"/><Relationship Id="rId12" Type="http://schemas.openxmlformats.org/officeDocument/2006/relationships/image" Target="../media/image32.png"/><Relationship Id="rId13" Type="http://schemas.openxmlformats.org/officeDocument/2006/relationships/image" Target="../media/image33.png"/><Relationship Id="rId14" Type="http://schemas.openxmlformats.org/officeDocument/2006/relationships/image" Target="../media/image3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27.wmf"/><Relationship Id="rId8" Type="http://schemas.openxmlformats.org/officeDocument/2006/relationships/oleObject" Target="../embeddings/oleObject2.bin"/><Relationship Id="rId9" Type="http://schemas.openxmlformats.org/officeDocument/2006/relationships/image" Target="../media/image28.wmf"/><Relationship Id="rId10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4075" y="2033206"/>
            <a:ext cx="8109550" cy="1621271"/>
          </a:xfrm>
        </p:spPr>
        <p:txBody>
          <a:bodyPr anchor="t"/>
          <a:lstStyle/>
          <a:p>
            <a:pPr algn="ctr"/>
            <a:r>
              <a:rPr lang="fr-FR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ATLAS </a:t>
            </a:r>
            <a:r>
              <a:rPr lang="fr-FR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Framework for Top </a:t>
            </a:r>
            <a:r>
              <a:rPr lang="fr-FR" sz="6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Physics</a:t>
            </a:r>
            <a:r>
              <a:rPr lang="fr-FR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fr-FR" sz="6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Analysis</a:t>
            </a:r>
            <a:r>
              <a:rPr lang="fr-FR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 	</a:t>
            </a:r>
            <a:br>
              <a:rPr lang="fr-FR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</a:br>
            <a:endParaRPr lang="fr-FR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47864" y="3346727"/>
            <a:ext cx="3634855" cy="22089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dirty="0" smtClean="0"/>
              <a:t>Mini-Workshop PCI 2012</a:t>
            </a:r>
            <a:r>
              <a:rPr lang="fr-FR" sz="900" dirty="0"/>
              <a:t> </a:t>
            </a:r>
            <a:r>
              <a:rPr lang="fr-FR" sz="900" dirty="0" smtClean="0"/>
              <a:t>   	</a:t>
            </a:r>
            <a:r>
              <a:rPr lang="fr-FR" dirty="0" smtClean="0"/>
              <a:t>Préparer par :</a:t>
            </a:r>
          </a:p>
          <a:p>
            <a:pPr>
              <a:lnSpc>
                <a:spcPct val="150000"/>
              </a:lnSpc>
            </a:pPr>
            <a:endParaRPr lang="fr-FR" dirty="0"/>
          </a:p>
          <a:p>
            <a:pPr algn="ctr">
              <a:lnSpc>
                <a:spcPct val="150000"/>
              </a:lnSpc>
            </a:pPr>
            <a:r>
              <a:rPr lang="fr-FR" dirty="0" smtClean="0"/>
              <a:t>Encadrer par :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306" y="3654477"/>
            <a:ext cx="1989911" cy="186809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899" y="-72147"/>
            <a:ext cx="1986101" cy="213262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539900" y="4339103"/>
            <a:ext cx="3842819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HADDAD Nacim     IDRISSI Zineb</a:t>
            </a:r>
            <a:endParaRPr lang="fr-FR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29774" y="5522574"/>
            <a:ext cx="305485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Prof. </a:t>
            </a:r>
            <a:r>
              <a:rPr lang="fr-FR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Rajaa</a:t>
            </a:r>
            <a:r>
              <a:rPr lang="fr-F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fr-FR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Cherkaoui</a:t>
            </a:r>
            <a:r>
              <a:rPr lang="fr-F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fr-F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fr-F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fr-F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el </a:t>
            </a:r>
            <a:r>
              <a:rPr lang="fr-FR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moursli</a:t>
            </a:r>
            <a:endParaRPr lang="fr-F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20556" y="5589204"/>
            <a:ext cx="236475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PROF. Farida Fassi </a:t>
            </a:r>
            <a:endParaRPr lang="fr-FR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fr-FR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Imlahi</a:t>
            </a:r>
            <a:endParaRPr lang="fr-F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300" y="369195"/>
            <a:ext cx="1066800" cy="10541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69195"/>
            <a:ext cx="1143000" cy="9906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275" y="369195"/>
            <a:ext cx="1651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5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9916" y="-1587"/>
            <a:ext cx="7313613" cy="868362"/>
          </a:xfrm>
          <a:ln>
            <a:noFill/>
          </a:ln>
        </p:spPr>
        <p:txBody>
          <a:bodyPr/>
          <a:lstStyle/>
          <a:p>
            <a:r>
              <a:rPr lang="fr-FR" sz="6600" dirty="0" smtClean="0">
                <a:solidFill>
                  <a:schemeClr val="accent1"/>
                </a:solidFill>
                <a:latin typeface="Gabriola"/>
                <a:cs typeface="Gabriola"/>
              </a:rPr>
              <a:t>Introduction</a:t>
            </a:r>
            <a:endParaRPr lang="fr-FR" sz="6600" dirty="0">
              <a:solidFill>
                <a:schemeClr val="accent1"/>
              </a:solidFill>
              <a:latin typeface="Gabriola"/>
              <a:cs typeface="Gabriol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95" y="730036"/>
            <a:ext cx="7635024" cy="535017"/>
          </a:xfrm>
          <a:effectLst>
            <a:glow rad="9017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fr-FR" sz="4000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Gabriola"/>
                <a:cs typeface="Gabriola"/>
              </a:rPr>
              <a:t>RootCore</a:t>
            </a:r>
            <a:r>
              <a:rPr lang="fr-FR" sz="40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Gabriola"/>
                <a:cs typeface="Gabriola"/>
              </a:rPr>
              <a:t>  </a:t>
            </a:r>
            <a:r>
              <a:rPr lang="fr-FR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/>
                <a:cs typeface="Gabriola"/>
              </a:rPr>
              <a:t> -</a:t>
            </a:r>
            <a:r>
              <a:rPr lang="fr-FR" sz="40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abriola"/>
                <a:cs typeface="Gabriola"/>
              </a:rPr>
              <a:t>-  Indépendamment de </a:t>
            </a:r>
            <a:r>
              <a:rPr lang="fr-FR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briola"/>
                <a:cs typeface="Gabriola"/>
              </a:rPr>
              <a:t>ATHENA</a:t>
            </a:r>
            <a:endParaRPr lang="fr-FR" sz="4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abriola"/>
              <a:cs typeface="Gabriola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893627" y="1446023"/>
            <a:ext cx="7854511" cy="2719083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940668" y="1514391"/>
            <a:ext cx="78074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charset="2"/>
              <a:buChar char="Ø"/>
            </a:pPr>
            <a:r>
              <a:rPr lang="fr-FR" sz="2800" dirty="0" smtClean="0">
                <a:latin typeface="Gabriola"/>
                <a:cs typeface="Gabriola"/>
              </a:rPr>
              <a:t> Permet de construire des packages dont le fonctionnement est </a:t>
            </a:r>
            <a:r>
              <a:rPr lang="fr-FR" sz="2800" b="1" dirty="0" smtClean="0">
                <a:latin typeface="Gabriola"/>
                <a:cs typeface="Gabriola"/>
              </a:rPr>
              <a:t>autonome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Ø"/>
            </a:pPr>
            <a:r>
              <a:rPr lang="fr-FR" sz="2800" dirty="0" err="1" smtClean="0">
                <a:latin typeface="Gabriola"/>
                <a:cs typeface="Gabriola"/>
              </a:rPr>
              <a:t>Dèpend</a:t>
            </a:r>
            <a:r>
              <a:rPr lang="fr-FR" sz="2800" dirty="0" smtClean="0">
                <a:latin typeface="Gabriola"/>
                <a:cs typeface="Gabriola"/>
              </a:rPr>
              <a:t> de </a:t>
            </a:r>
            <a:r>
              <a:rPr lang="fr-FR" sz="2800" b="1" dirty="0" smtClean="0">
                <a:latin typeface="Gabriola"/>
                <a:cs typeface="Gabriola"/>
              </a:rPr>
              <a:t>ROOT</a:t>
            </a:r>
            <a:r>
              <a:rPr lang="fr-FR" sz="2800" dirty="0" smtClean="0">
                <a:latin typeface="Gabriola"/>
                <a:cs typeface="Gabriola"/>
              </a:rPr>
              <a:t> et de la base </a:t>
            </a:r>
            <a:r>
              <a:rPr lang="fr-FR" sz="2800" b="1" dirty="0" smtClean="0">
                <a:latin typeface="Gabriola"/>
                <a:cs typeface="Gabriola"/>
              </a:rPr>
              <a:t>Linux/OSX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Ø"/>
            </a:pPr>
            <a:r>
              <a:rPr lang="fr-FR" sz="2800" dirty="0" smtClean="0">
                <a:latin typeface="Gabriola"/>
                <a:cs typeface="Gabriola"/>
              </a:rPr>
              <a:t>Fournit une structure simple de </a:t>
            </a:r>
            <a:r>
              <a:rPr lang="fr-FR" sz="2800" b="1" dirty="0" err="1" smtClean="0">
                <a:latin typeface="Gabriola"/>
                <a:cs typeface="Gabriola"/>
              </a:rPr>
              <a:t>MakeFile</a:t>
            </a:r>
            <a:r>
              <a:rPr lang="fr-FR" sz="2800" dirty="0" smtClean="0">
                <a:latin typeface="Gabriola"/>
                <a:cs typeface="Gabriola"/>
              </a:rPr>
              <a:t> autonome qui permet la compilation de packages à la fois</a:t>
            </a:r>
            <a:endParaRPr lang="fr-FR" sz="2800" dirty="0">
              <a:latin typeface="Gabriola"/>
              <a:cs typeface="Gabriola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309180" y="4065463"/>
            <a:ext cx="8951949" cy="535017"/>
          </a:xfrm>
          <a:prstGeom prst="rect">
            <a:avLst/>
          </a:prstGeom>
          <a:effectLst>
            <a:glow rad="9017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i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Gabriola"/>
                <a:cs typeface="Gabriola"/>
              </a:rPr>
              <a:t>RootCore</a:t>
            </a:r>
            <a:r>
              <a:rPr lang="fr-FR" sz="40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Gabriola"/>
                <a:cs typeface="Gabriola"/>
              </a:rPr>
              <a:t>  </a:t>
            </a:r>
            <a:r>
              <a:rPr lang="fr-FR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/>
                <a:cs typeface="Gabriola"/>
              </a:rPr>
              <a:t> -</a:t>
            </a:r>
            <a:r>
              <a:rPr lang="fr-FR" sz="40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briola"/>
                <a:cs typeface="Gabriola"/>
              </a:rPr>
              <a:t>-  Rendre la vie plus </a:t>
            </a:r>
            <a:r>
              <a:rPr lang="fr-FR" sz="4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briola"/>
                <a:cs typeface="Gabriola"/>
              </a:rPr>
              <a:t>simple</a:t>
            </a:r>
            <a:endParaRPr lang="fr-FR" sz="4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abriola"/>
              <a:cs typeface="Gabriola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627" y="4860771"/>
            <a:ext cx="7854511" cy="1667604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spcBef>
                <a:spcPts val="1200"/>
              </a:spcBef>
              <a:buFont typeface="Wingdings" charset="2"/>
              <a:buChar char="Ø"/>
            </a:pPr>
            <a:r>
              <a:rPr lang="fr-FR" sz="2800" dirty="0" smtClean="0">
                <a:latin typeface="Gabriola"/>
                <a:cs typeface="Gabriola"/>
              </a:rPr>
              <a:t> Développeur n’as plus à maintenir son propre </a:t>
            </a:r>
            <a:r>
              <a:rPr lang="fr-FR" sz="2800" b="1" dirty="0" err="1" smtClean="0">
                <a:latin typeface="Gabriola"/>
                <a:cs typeface="Gabriola"/>
              </a:rPr>
              <a:t>MakeFile</a:t>
            </a:r>
            <a:r>
              <a:rPr lang="fr-FR" sz="2800" b="1" dirty="0" smtClean="0">
                <a:latin typeface="Gabriola"/>
                <a:cs typeface="Gabriola"/>
              </a:rPr>
              <a:t> </a:t>
            </a:r>
            <a:r>
              <a:rPr lang="fr-FR" sz="2800" dirty="0" smtClean="0">
                <a:latin typeface="Gabriola"/>
                <a:cs typeface="Gabriola"/>
              </a:rPr>
              <a:t> </a:t>
            </a:r>
          </a:p>
          <a:p>
            <a:pPr marL="285750" indent="-285750">
              <a:spcBef>
                <a:spcPts val="1200"/>
              </a:spcBef>
              <a:buFont typeface="Wingdings" charset="2"/>
              <a:buChar char="Ø"/>
            </a:pPr>
            <a:r>
              <a:rPr lang="fr-FR" sz="2800" dirty="0">
                <a:latin typeface="Gabriola"/>
                <a:cs typeface="Gabriola"/>
              </a:rPr>
              <a:t> </a:t>
            </a:r>
            <a:r>
              <a:rPr lang="fr-FR" sz="2800" dirty="0" smtClean="0">
                <a:latin typeface="Gabriola"/>
                <a:cs typeface="Gabriola"/>
              </a:rPr>
              <a:t>Prescription standard de construction de packages (</a:t>
            </a:r>
            <a:r>
              <a:rPr lang="fr-FR" sz="2400" i="1" dirty="0" smtClean="0">
                <a:latin typeface="Gabriola"/>
                <a:cs typeface="Gabriola"/>
              </a:rPr>
              <a:t>Voir plus loin</a:t>
            </a:r>
            <a:r>
              <a:rPr lang="fr-FR" sz="2800" dirty="0" smtClean="0">
                <a:latin typeface="Gabriola"/>
                <a:cs typeface="Gabriola"/>
              </a:rPr>
              <a:t>)</a:t>
            </a:r>
            <a:endParaRPr lang="fr-FR" sz="2800" b="1" dirty="0">
              <a:latin typeface="Gabriola"/>
              <a:cs typeface="Gabriola"/>
            </a:endParaRPr>
          </a:p>
        </p:txBody>
      </p:sp>
    </p:spTree>
    <p:extLst>
      <p:ext uri="{BB962C8B-B14F-4D97-AF65-F5344CB8AC3E}">
        <p14:creationId xmlns:p14="http://schemas.microsoft.com/office/powerpoint/2010/main" val="280865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9916" y="-1587"/>
            <a:ext cx="7313613" cy="868362"/>
          </a:xfrm>
          <a:ln>
            <a:noFill/>
          </a:ln>
        </p:spPr>
        <p:txBody>
          <a:bodyPr/>
          <a:lstStyle/>
          <a:p>
            <a:r>
              <a:rPr lang="fr-FR" sz="6600" dirty="0" smtClean="0">
                <a:solidFill>
                  <a:schemeClr val="accent1"/>
                </a:solidFill>
                <a:latin typeface="Gabriola"/>
                <a:cs typeface="Gabriola"/>
              </a:rPr>
              <a:t>Installation</a:t>
            </a:r>
            <a:endParaRPr lang="fr-FR" sz="6600" dirty="0">
              <a:solidFill>
                <a:schemeClr val="accent1"/>
              </a:solidFill>
              <a:latin typeface="Gabriola"/>
              <a:cs typeface="Gabriol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8505" y="745716"/>
            <a:ext cx="7635024" cy="535017"/>
          </a:xfrm>
          <a:effectLst>
            <a:glow rad="9017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fr-FR" sz="40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abriola"/>
                <a:cs typeface="Gabriola"/>
              </a:rPr>
              <a:t>Configurer l’environnement </a:t>
            </a:r>
            <a:r>
              <a:rPr lang="fr-FR" sz="40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Gabriola"/>
                <a:cs typeface="Gabriola"/>
              </a:rPr>
              <a:t>ROOT</a:t>
            </a:r>
            <a:r>
              <a:rPr lang="fr-FR" sz="40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abriola"/>
                <a:cs typeface="Gabriola"/>
              </a:rPr>
              <a:t> </a:t>
            </a:r>
            <a:endParaRPr lang="fr-FR" sz="4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abriola"/>
              <a:cs typeface="Gabriola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679916" y="1498711"/>
            <a:ext cx="8177967" cy="2185213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79917" y="1483031"/>
            <a:ext cx="817796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Wingdings" charset="2"/>
              <a:buChar char="Ø"/>
            </a:pPr>
            <a:r>
              <a:rPr lang="fr-FR" sz="2800" dirty="0" smtClean="0">
                <a:latin typeface="Gabriola"/>
                <a:cs typeface="Gabriola"/>
              </a:rPr>
              <a:t> </a:t>
            </a:r>
            <a:r>
              <a:rPr lang="fr-FR" sz="3200" b="1" dirty="0" err="1" smtClean="0">
                <a:latin typeface="Gabriola"/>
                <a:cs typeface="Gabriola"/>
              </a:rPr>
              <a:t>RootCore</a:t>
            </a:r>
            <a:r>
              <a:rPr lang="fr-FR" sz="3200" b="1" dirty="0" smtClean="0">
                <a:latin typeface="Gabriola"/>
                <a:cs typeface="Gabriola"/>
              </a:rPr>
              <a:t> dépend de ROOT (</a:t>
            </a:r>
            <a:r>
              <a:rPr lang="fr-FR" sz="2400" dirty="0" smtClean="0">
                <a:latin typeface="Gabriola"/>
                <a:cs typeface="Gabriola"/>
              </a:rPr>
              <a:t>configurer la récent version de ROOT </a:t>
            </a:r>
            <a:r>
              <a:rPr lang="fr-FR" sz="3200" b="1" dirty="0" smtClean="0">
                <a:latin typeface="Gabriola"/>
                <a:cs typeface="Gabriola"/>
              </a:rPr>
              <a:t>)</a:t>
            </a:r>
            <a:r>
              <a:rPr lang="fr-FR" sz="2800" b="1" dirty="0" smtClean="0">
                <a:latin typeface="Gabriola"/>
                <a:cs typeface="Gabriola"/>
              </a:rPr>
              <a:t>:</a:t>
            </a:r>
          </a:p>
          <a:p>
            <a:pPr marL="914400" lvl="1" indent="-457200">
              <a:spcBef>
                <a:spcPts val="1200"/>
              </a:spcBef>
              <a:buFont typeface="Wingdings" charset="2"/>
              <a:buChar char="²"/>
            </a:pPr>
            <a:r>
              <a:rPr lang="fr-FR" sz="2800" i="1" dirty="0" smtClean="0">
                <a:latin typeface="Gabriola"/>
                <a:cs typeface="Gabriola"/>
              </a:rPr>
              <a:t>Fixer l’ensemble des variables d’environnement </a:t>
            </a:r>
            <a:br>
              <a:rPr lang="fr-FR" sz="2800" i="1" dirty="0" smtClean="0">
                <a:latin typeface="Gabriola"/>
                <a:cs typeface="Gabriola"/>
              </a:rPr>
            </a:br>
            <a:r>
              <a:rPr lang="fr-FR" sz="2800" i="1" dirty="0" smtClean="0">
                <a:latin typeface="Gabriola"/>
                <a:cs typeface="Gabriola"/>
              </a:rPr>
              <a:t> </a:t>
            </a:r>
            <a:r>
              <a:rPr lang="fr-FR" sz="2800" b="1" dirty="0" smtClean="0">
                <a:solidFill>
                  <a:srgbClr val="800000"/>
                </a:solidFill>
                <a:latin typeface="Gabriola"/>
                <a:cs typeface="Gabriola"/>
              </a:rPr>
              <a:t>ROOTSYS</a:t>
            </a:r>
          </a:p>
          <a:p>
            <a:pPr marL="914400" lvl="1" indent="-457200">
              <a:spcBef>
                <a:spcPts val="1200"/>
              </a:spcBef>
              <a:buFont typeface="Wingdings" charset="2"/>
              <a:buChar char="²"/>
            </a:pPr>
            <a:r>
              <a:rPr lang="fr-FR" sz="2800" i="1" dirty="0" smtClean="0">
                <a:latin typeface="Gabriola"/>
                <a:cs typeface="Gabriola"/>
              </a:rPr>
              <a:t>Fixer le répertoire </a:t>
            </a:r>
            <a:r>
              <a:rPr lang="fr-FR" sz="2800" b="1" dirty="0" smtClean="0">
                <a:solidFill>
                  <a:srgbClr val="800000"/>
                </a:solidFill>
                <a:latin typeface="Gabriola"/>
                <a:cs typeface="Gabriola"/>
              </a:rPr>
              <a:t>bin</a:t>
            </a:r>
            <a:r>
              <a:rPr lang="fr-FR" sz="2800" i="1" dirty="0" smtClean="0">
                <a:latin typeface="Gabriola"/>
                <a:cs typeface="Gabriola"/>
              </a:rPr>
              <a:t>  du ROOT dans le </a:t>
            </a:r>
            <a:r>
              <a:rPr lang="fr-FR" sz="2800" b="1" dirty="0" smtClean="0">
                <a:latin typeface="Gabriola"/>
                <a:cs typeface="Gabriola"/>
              </a:rPr>
              <a:t>PATH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694" y="2219914"/>
            <a:ext cx="1484409" cy="1308908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322769" y="3642116"/>
            <a:ext cx="8326334" cy="535017"/>
          </a:xfrm>
          <a:prstGeom prst="rect">
            <a:avLst/>
          </a:prstGeom>
          <a:effectLst>
            <a:glow rad="9017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5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abriola"/>
                <a:cs typeface="Gabriola"/>
              </a:rPr>
              <a:t>Vérifier  et construire les </a:t>
            </a:r>
            <a:r>
              <a:rPr lang="fr-FR" sz="40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8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abriola"/>
                <a:cs typeface="Gabriola"/>
              </a:rPr>
              <a:t>packages</a:t>
            </a:r>
            <a:r>
              <a:rPr lang="fr-FR" sz="40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abriola"/>
                <a:cs typeface="Gabriola"/>
              </a:rPr>
              <a:t> recommandés</a:t>
            </a:r>
            <a:endParaRPr lang="fr-FR" sz="40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abriola"/>
              <a:cs typeface="Gabriola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518756" y="4395111"/>
            <a:ext cx="8511581" cy="2403569"/>
          </a:xfrm>
          <a:prstGeom prst="roundRect">
            <a:avLst/>
          </a:prstGeom>
          <a:solidFill>
            <a:schemeClr val="tx1">
              <a:alpha val="53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56044" y="4551911"/>
            <a:ext cx="8762422" cy="2172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Wingdings" charset="2"/>
              <a:buChar char="ü"/>
            </a:pPr>
            <a:r>
              <a:rPr lang="fr-FR" sz="2400" dirty="0" err="1" smtClean="0">
                <a:solidFill>
                  <a:srgbClr val="800000"/>
                </a:solidFill>
                <a:cs typeface="Symbol" charset="2"/>
              </a:rPr>
              <a:t>svn</a:t>
            </a:r>
            <a:r>
              <a:rPr lang="fr-FR" sz="2400" dirty="0" smtClean="0">
                <a:solidFill>
                  <a:srgbClr val="800000"/>
                </a:solidFill>
                <a:cs typeface="Symbol" charset="2"/>
              </a:rPr>
              <a:t> </a:t>
            </a:r>
            <a:r>
              <a:rPr lang="fr-FR" sz="2400" dirty="0" err="1">
                <a:solidFill>
                  <a:srgbClr val="800000"/>
                </a:solidFill>
                <a:cs typeface="Symbol" charset="2"/>
              </a:rPr>
              <a:t>co</a:t>
            </a:r>
            <a:r>
              <a:rPr lang="fr-FR" sz="2400" dirty="0">
                <a:solidFill>
                  <a:srgbClr val="800000"/>
                </a:solidFill>
                <a:cs typeface="Symbol" charset="2"/>
              </a:rPr>
              <a:t> "</a:t>
            </a:r>
            <a:r>
              <a:rPr lang="fr-FR" sz="2400" dirty="0" err="1">
                <a:solidFill>
                  <a:srgbClr val="800000"/>
                </a:solidFill>
                <a:cs typeface="Symbol" charset="2"/>
              </a:rPr>
              <a:t>svn+ssh</a:t>
            </a:r>
            <a:r>
              <a:rPr lang="fr-FR" sz="2400" dirty="0">
                <a:solidFill>
                  <a:srgbClr val="800000"/>
                </a:solidFill>
                <a:cs typeface="Symbol" charset="2"/>
              </a:rPr>
              <a:t>:/</a:t>
            </a:r>
            <a:r>
              <a:rPr lang="fr-FR" sz="2400" dirty="0" smtClean="0">
                <a:solidFill>
                  <a:srgbClr val="800000"/>
                </a:solidFill>
                <a:cs typeface="Symbol" charset="2"/>
              </a:rPr>
              <a:t>/</a:t>
            </a:r>
            <a:r>
              <a:rPr lang="fr-FR" sz="2400" dirty="0" err="1" smtClean="0">
                <a:solidFill>
                  <a:srgbClr val="800000"/>
                </a:solidFill>
                <a:cs typeface="Symbol" charset="2"/>
              </a:rPr>
              <a:t>svn.cern.ch</a:t>
            </a:r>
            <a:r>
              <a:rPr lang="fr-FR" sz="2400" dirty="0">
                <a:solidFill>
                  <a:srgbClr val="800000"/>
                </a:solidFill>
                <a:cs typeface="Symbol" charset="2"/>
              </a:rPr>
              <a:t>/</a:t>
            </a:r>
            <a:r>
              <a:rPr lang="fr-FR" sz="2400" dirty="0" err="1">
                <a:solidFill>
                  <a:srgbClr val="800000"/>
                </a:solidFill>
                <a:cs typeface="Symbol" charset="2"/>
              </a:rPr>
              <a:t>reps</a:t>
            </a:r>
            <a:r>
              <a:rPr lang="fr-FR" sz="2400" dirty="0">
                <a:solidFill>
                  <a:srgbClr val="800000"/>
                </a:solidFill>
                <a:cs typeface="Symbol" charset="2"/>
              </a:rPr>
              <a:t>/</a:t>
            </a:r>
            <a:r>
              <a:rPr lang="fr-FR" sz="2400" dirty="0" err="1">
                <a:solidFill>
                  <a:srgbClr val="800000"/>
                </a:solidFill>
                <a:cs typeface="Symbol" charset="2"/>
              </a:rPr>
              <a:t>atlasoff</a:t>
            </a:r>
            <a:r>
              <a:rPr lang="fr-FR" sz="2400" dirty="0">
                <a:solidFill>
                  <a:srgbClr val="800000"/>
                </a:solidFill>
                <a:cs typeface="Symbol" charset="2"/>
              </a:rPr>
              <a:t>/</a:t>
            </a:r>
            <a:r>
              <a:rPr lang="fr-FR" sz="2400" dirty="0" err="1">
                <a:solidFill>
                  <a:srgbClr val="800000"/>
                </a:solidFill>
                <a:cs typeface="Symbol" charset="2"/>
              </a:rPr>
              <a:t>PhysicsAnalysis</a:t>
            </a:r>
            <a:r>
              <a:rPr lang="fr-FR" sz="2400" dirty="0">
                <a:solidFill>
                  <a:srgbClr val="800000"/>
                </a:solidFill>
                <a:cs typeface="Symbol" charset="2"/>
              </a:rPr>
              <a:t>/</a:t>
            </a:r>
            <a:r>
              <a:rPr lang="fr-FR" sz="2400" dirty="0" err="1">
                <a:solidFill>
                  <a:srgbClr val="800000"/>
                </a:solidFill>
                <a:cs typeface="Symbol" charset="2"/>
              </a:rPr>
              <a:t>TopPhys</a:t>
            </a:r>
            <a:r>
              <a:rPr lang="fr-FR" sz="2400" dirty="0">
                <a:solidFill>
                  <a:srgbClr val="800000"/>
                </a:solidFill>
                <a:cs typeface="Symbol" charset="2"/>
              </a:rPr>
              <a:t>/</a:t>
            </a:r>
            <a:r>
              <a:rPr lang="fr-FR" sz="2400" dirty="0" err="1">
                <a:solidFill>
                  <a:srgbClr val="800000"/>
                </a:solidFill>
                <a:cs typeface="Symbol" charset="2"/>
              </a:rPr>
              <a:t>TopRootCoreRelease</a:t>
            </a:r>
            <a:r>
              <a:rPr lang="fr-FR" sz="2400" dirty="0">
                <a:solidFill>
                  <a:srgbClr val="800000"/>
                </a:solidFill>
                <a:cs typeface="Symbol" charset="2"/>
              </a:rPr>
              <a:t>/tags/TopRootCoreRelease-00-00-18" </a:t>
            </a:r>
            <a:r>
              <a:rPr lang="fr-FR" sz="2400" dirty="0" err="1" smtClean="0">
                <a:solidFill>
                  <a:srgbClr val="800000"/>
                </a:solidFill>
                <a:cs typeface="Symbol" charset="2"/>
              </a:rPr>
              <a:t>TopRootCoreRelease</a:t>
            </a:r>
            <a:endParaRPr lang="fr-FR" sz="2400" dirty="0" smtClean="0">
              <a:solidFill>
                <a:srgbClr val="800000"/>
              </a:solidFill>
              <a:cs typeface="Symbol" charset="2"/>
            </a:endParaRPr>
          </a:p>
          <a:p>
            <a:pPr>
              <a:lnSpc>
                <a:spcPct val="80000"/>
              </a:lnSpc>
            </a:pPr>
            <a:endParaRPr lang="fr-FR" sz="2400" dirty="0">
              <a:solidFill>
                <a:srgbClr val="800000"/>
              </a:solidFill>
              <a:cs typeface="Symbol" charset="2"/>
            </a:endParaRPr>
          </a:p>
          <a:p>
            <a:pPr marL="342900" indent="-342900">
              <a:lnSpc>
                <a:spcPct val="80000"/>
              </a:lnSpc>
              <a:buFont typeface="Wingdings" charset="2"/>
              <a:buChar char="ü"/>
            </a:pPr>
            <a:r>
              <a:rPr lang="fr-FR" sz="2400" dirty="0">
                <a:solidFill>
                  <a:srgbClr val="800000"/>
                </a:solidFill>
                <a:cs typeface="Symbol" charset="2"/>
              </a:rPr>
              <a:t>cd </a:t>
            </a:r>
            <a:r>
              <a:rPr lang="fr-FR" sz="2400" dirty="0" err="1">
                <a:solidFill>
                  <a:srgbClr val="800000"/>
                </a:solidFill>
                <a:cs typeface="Symbol" charset="2"/>
              </a:rPr>
              <a:t>TopRootCoreRelease</a:t>
            </a:r>
            <a:r>
              <a:rPr lang="fr-FR" sz="2400" dirty="0">
                <a:solidFill>
                  <a:srgbClr val="800000"/>
                </a:solidFill>
                <a:cs typeface="Symbol" charset="2"/>
              </a:rPr>
              <a:t>/</a:t>
            </a:r>
            <a:r>
              <a:rPr lang="fr-FR" sz="2400" dirty="0" err="1" smtClean="0">
                <a:solidFill>
                  <a:srgbClr val="800000"/>
                </a:solidFill>
                <a:cs typeface="Symbol" charset="2"/>
              </a:rPr>
              <a:t>share</a:t>
            </a:r>
            <a:endParaRPr lang="fr-FR" sz="2400" dirty="0" smtClean="0">
              <a:solidFill>
                <a:srgbClr val="800000"/>
              </a:solidFill>
              <a:cs typeface="Symbol" charset="2"/>
            </a:endParaRPr>
          </a:p>
          <a:p>
            <a:pPr>
              <a:lnSpc>
                <a:spcPct val="80000"/>
              </a:lnSpc>
            </a:pPr>
            <a:endParaRPr lang="fr-FR" sz="2400" dirty="0">
              <a:solidFill>
                <a:srgbClr val="800000"/>
              </a:solidFill>
              <a:cs typeface="Symbol" charset="2"/>
            </a:endParaRPr>
          </a:p>
          <a:p>
            <a:pPr marL="342900" indent="-342900">
              <a:lnSpc>
                <a:spcPct val="80000"/>
              </a:lnSpc>
              <a:buFont typeface="Wingdings" charset="2"/>
              <a:buChar char="ü"/>
            </a:pPr>
            <a:r>
              <a:rPr lang="fr-FR" sz="2400" dirty="0">
                <a:solidFill>
                  <a:srgbClr val="800000"/>
                </a:solidFill>
                <a:cs typeface="Symbol" charset="2"/>
              </a:rPr>
              <a:t>./</a:t>
            </a:r>
            <a:r>
              <a:rPr lang="fr-FR" sz="2400" dirty="0" err="1">
                <a:solidFill>
                  <a:srgbClr val="800000"/>
                </a:solidFill>
                <a:cs typeface="Symbol" charset="2"/>
              </a:rPr>
              <a:t>build-all.sh</a:t>
            </a:r>
            <a:endParaRPr lang="fr-FR" sz="2400" b="1" dirty="0" smtClean="0">
              <a:solidFill>
                <a:srgbClr val="800000"/>
              </a:solidFill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1688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9916" y="-1587"/>
            <a:ext cx="7313613" cy="868362"/>
          </a:xfrm>
          <a:ln>
            <a:noFill/>
          </a:ln>
        </p:spPr>
        <p:txBody>
          <a:bodyPr/>
          <a:lstStyle/>
          <a:p>
            <a:r>
              <a:rPr lang="fr-FR" sz="6600" dirty="0" smtClean="0">
                <a:solidFill>
                  <a:schemeClr val="accent1"/>
                </a:solidFill>
                <a:latin typeface="Gabriola"/>
                <a:cs typeface="Gabriola"/>
              </a:rPr>
              <a:t>Structure</a:t>
            </a:r>
            <a:endParaRPr lang="fr-FR" sz="6600" dirty="0">
              <a:solidFill>
                <a:schemeClr val="accent1"/>
              </a:solidFill>
              <a:latin typeface="Gabriola"/>
              <a:cs typeface="Gabriola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31518" y="3088015"/>
            <a:ext cx="2214932" cy="733484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TopD3PDSelection</a:t>
            </a:r>
            <a:endParaRPr lang="fr-FR" b="1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5847770" y="864450"/>
            <a:ext cx="3072823" cy="5803289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sz="2000" dirty="0" smtClean="0"/>
          </a:p>
        </p:txBody>
      </p:sp>
      <p:sp>
        <p:nvSpPr>
          <p:cNvPr id="13" name="Rectangle à coins arrondis 12"/>
          <p:cNvSpPr/>
          <p:nvPr/>
        </p:nvSpPr>
        <p:spPr>
          <a:xfrm>
            <a:off x="3256575" y="3088015"/>
            <a:ext cx="1928353" cy="733484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b="1" i="1" dirty="0" err="1" smtClean="0"/>
              <a:t>RootCore</a:t>
            </a:r>
            <a:endParaRPr lang="fr-FR" sz="3600" b="1" i="1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2880325" y="5936580"/>
            <a:ext cx="2069452" cy="733484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TopMiniNtuple</a:t>
            </a:r>
            <a:endParaRPr lang="fr-FR" sz="2000" b="1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329230" y="1483337"/>
            <a:ext cx="2217219" cy="733484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TopD3PDAnalysis</a:t>
            </a:r>
            <a:endParaRPr lang="fr-FR" b="1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203810" y="4783154"/>
            <a:ext cx="2342640" cy="733484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TopD3PDCorrection</a:t>
            </a:r>
            <a:endParaRPr lang="fr-FR" b="1" dirty="0"/>
          </a:p>
        </p:txBody>
      </p:sp>
      <p:sp>
        <p:nvSpPr>
          <p:cNvPr id="22" name="Flèche à angle droit 21"/>
          <p:cNvSpPr/>
          <p:nvPr/>
        </p:nvSpPr>
        <p:spPr>
          <a:xfrm rot="16200000">
            <a:off x="2755140" y="1578820"/>
            <a:ext cx="1300506" cy="1717882"/>
          </a:xfrm>
          <a:prstGeom prst="bentUpArrow">
            <a:avLst>
              <a:gd name="adj1" fmla="val 5885"/>
              <a:gd name="adj2" fmla="val 6204"/>
              <a:gd name="adj3" fmla="val 240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à angle droit 22"/>
          <p:cNvSpPr/>
          <p:nvPr/>
        </p:nvSpPr>
        <p:spPr>
          <a:xfrm rot="5400000" flipV="1">
            <a:off x="2658399" y="3709554"/>
            <a:ext cx="1493989" cy="1717884"/>
          </a:xfrm>
          <a:prstGeom prst="bentUpArrow">
            <a:avLst>
              <a:gd name="adj1" fmla="val 5885"/>
              <a:gd name="adj2" fmla="val 6204"/>
              <a:gd name="adj3" fmla="val 240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vers la gauche 23"/>
          <p:cNvSpPr/>
          <p:nvPr/>
        </p:nvSpPr>
        <p:spPr>
          <a:xfrm>
            <a:off x="2546449" y="3308462"/>
            <a:ext cx="710126" cy="28223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Signalisation droite 24"/>
          <p:cNvSpPr/>
          <p:nvPr/>
        </p:nvSpPr>
        <p:spPr>
          <a:xfrm>
            <a:off x="5184928" y="3308462"/>
            <a:ext cx="662842" cy="28223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en arc 29"/>
          <p:cNvCxnSpPr>
            <a:stCxn id="15" idx="0"/>
          </p:cNvCxnSpPr>
          <p:nvPr/>
        </p:nvCxnSpPr>
        <p:spPr>
          <a:xfrm rot="16200000" flipV="1">
            <a:off x="1370870" y="3392399"/>
            <a:ext cx="3719759" cy="1368604"/>
          </a:xfrm>
          <a:prstGeom prst="curvedConnector3">
            <a:avLst/>
          </a:prstGeom>
          <a:ln w="38100" cmpd="sng"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en arc 32"/>
          <p:cNvCxnSpPr>
            <a:stCxn id="15" idx="0"/>
          </p:cNvCxnSpPr>
          <p:nvPr/>
        </p:nvCxnSpPr>
        <p:spPr>
          <a:xfrm rot="16200000" flipV="1">
            <a:off x="3020778" y="5042307"/>
            <a:ext cx="419942" cy="1368604"/>
          </a:xfrm>
          <a:prstGeom prst="curvedConnector2">
            <a:avLst/>
          </a:prstGeom>
          <a:ln w="38100" cmpd="sng"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en arc 34"/>
          <p:cNvCxnSpPr>
            <a:stCxn id="15" idx="0"/>
          </p:cNvCxnSpPr>
          <p:nvPr/>
        </p:nvCxnSpPr>
        <p:spPr>
          <a:xfrm rot="16200000" flipV="1">
            <a:off x="2173210" y="4194739"/>
            <a:ext cx="2115079" cy="1368604"/>
          </a:xfrm>
          <a:prstGeom prst="curvedConnector3">
            <a:avLst>
              <a:gd name="adj1" fmla="val 50000"/>
            </a:avLst>
          </a:prstGeom>
          <a:ln w="38100" cmpd="sng"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en arc 18"/>
          <p:cNvCxnSpPr>
            <a:endCxn id="15" idx="0"/>
          </p:cNvCxnSpPr>
          <p:nvPr/>
        </p:nvCxnSpPr>
        <p:spPr>
          <a:xfrm rot="10800000" flipV="1">
            <a:off x="3915052" y="5315490"/>
            <a:ext cx="1932719" cy="621089"/>
          </a:xfrm>
          <a:prstGeom prst="curvedConnector2">
            <a:avLst/>
          </a:prstGeom>
          <a:ln w="38100" cmpd="sng"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à coins arrondis 25"/>
          <p:cNvSpPr>
            <a:spLocks/>
          </p:cNvSpPr>
          <p:nvPr/>
        </p:nvSpPr>
        <p:spPr>
          <a:xfrm>
            <a:off x="6266690" y="966524"/>
            <a:ext cx="2217219" cy="230400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/>
              <a:t>ApplyJetCalibration</a:t>
            </a:r>
            <a:endParaRPr lang="fr-FR" dirty="0"/>
          </a:p>
        </p:txBody>
      </p:sp>
      <p:sp>
        <p:nvSpPr>
          <p:cNvPr id="27" name="Rectangle à coins arrondis 26"/>
          <p:cNvSpPr>
            <a:spLocks/>
          </p:cNvSpPr>
          <p:nvPr/>
        </p:nvSpPr>
        <p:spPr>
          <a:xfrm>
            <a:off x="6266690" y="1843858"/>
            <a:ext cx="2217219" cy="230400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/>
              <a:t>FakesMacros</a:t>
            </a:r>
            <a:endParaRPr lang="fr-FR" dirty="0"/>
          </a:p>
        </p:txBody>
      </p:sp>
      <p:sp>
        <p:nvSpPr>
          <p:cNvPr id="28" name="Rectangle à coins arrondis 27"/>
          <p:cNvSpPr>
            <a:spLocks/>
          </p:cNvSpPr>
          <p:nvPr/>
        </p:nvSpPr>
        <p:spPr>
          <a:xfrm>
            <a:off x="6266690" y="2152882"/>
            <a:ext cx="2217219" cy="230400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/>
              <a:t>FakesTriggerUtils</a:t>
            </a:r>
            <a:r>
              <a:rPr lang="fr-FR" dirty="0"/>
              <a:t> </a:t>
            </a:r>
          </a:p>
        </p:txBody>
      </p:sp>
      <p:sp>
        <p:nvSpPr>
          <p:cNvPr id="29" name="Rectangle à coins arrondis 28"/>
          <p:cNvSpPr>
            <a:spLocks/>
          </p:cNvSpPr>
          <p:nvPr/>
        </p:nvSpPr>
        <p:spPr>
          <a:xfrm>
            <a:off x="6266690" y="2451442"/>
            <a:ext cx="2217219" cy="230400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/>
              <a:t>FudgeMCTool</a:t>
            </a:r>
            <a:endParaRPr lang="fr-FR" dirty="0"/>
          </a:p>
        </p:txBody>
      </p:sp>
      <p:sp>
        <p:nvSpPr>
          <p:cNvPr id="31" name="Rectangle à coins arrondis 30"/>
          <p:cNvSpPr>
            <a:spLocks/>
          </p:cNvSpPr>
          <p:nvPr/>
        </p:nvSpPr>
        <p:spPr>
          <a:xfrm>
            <a:off x="6266690" y="2755992"/>
            <a:ext cx="2217219" cy="230400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/>
              <a:t>GoodRunsLists</a:t>
            </a:r>
            <a:endParaRPr lang="fr-FR" dirty="0"/>
          </a:p>
        </p:txBody>
      </p:sp>
      <p:sp>
        <p:nvSpPr>
          <p:cNvPr id="32" name="Rectangle à coins arrondis 31"/>
          <p:cNvSpPr>
            <a:spLocks/>
          </p:cNvSpPr>
          <p:nvPr/>
        </p:nvSpPr>
        <p:spPr>
          <a:xfrm>
            <a:off x="6266690" y="3078062"/>
            <a:ext cx="2217219" cy="230400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/>
              <a:t>JetEffiProvider</a:t>
            </a:r>
            <a:endParaRPr lang="fr-FR" dirty="0"/>
          </a:p>
        </p:txBody>
      </p:sp>
      <p:sp>
        <p:nvSpPr>
          <p:cNvPr id="34" name="Rectangle à coins arrondis 33"/>
          <p:cNvSpPr>
            <a:spLocks/>
          </p:cNvSpPr>
          <p:nvPr/>
        </p:nvSpPr>
        <p:spPr>
          <a:xfrm>
            <a:off x="6266690" y="3366144"/>
            <a:ext cx="2217219" cy="230400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/>
              <a:t>JetResolution</a:t>
            </a:r>
            <a:endParaRPr lang="fr-FR" dirty="0"/>
          </a:p>
        </p:txBody>
      </p:sp>
      <p:sp>
        <p:nvSpPr>
          <p:cNvPr id="36" name="Rectangle à coins arrondis 35"/>
          <p:cNvSpPr>
            <a:spLocks/>
          </p:cNvSpPr>
          <p:nvPr/>
        </p:nvSpPr>
        <p:spPr>
          <a:xfrm>
            <a:off x="6266690" y="6322139"/>
            <a:ext cx="2217219" cy="230400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/>
              <a:t>egammaEvent</a:t>
            </a:r>
            <a:endParaRPr lang="fr-FR" dirty="0"/>
          </a:p>
        </p:txBody>
      </p:sp>
      <p:sp>
        <p:nvSpPr>
          <p:cNvPr id="37" name="Rectangle à coins arrondis 36"/>
          <p:cNvSpPr>
            <a:spLocks/>
          </p:cNvSpPr>
          <p:nvPr/>
        </p:nvSpPr>
        <p:spPr>
          <a:xfrm>
            <a:off x="6266690" y="5706180"/>
            <a:ext cx="2217219" cy="230400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/>
              <a:t>TopElectronSFUtils</a:t>
            </a:r>
            <a:endParaRPr lang="fr-FR" dirty="0"/>
          </a:p>
        </p:txBody>
      </p:sp>
      <p:sp>
        <p:nvSpPr>
          <p:cNvPr id="38" name="Rectangle à coins arrondis 37"/>
          <p:cNvSpPr>
            <a:spLocks/>
          </p:cNvSpPr>
          <p:nvPr/>
        </p:nvSpPr>
        <p:spPr>
          <a:xfrm>
            <a:off x="6266690" y="1256109"/>
            <a:ext cx="2217219" cy="230400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ApplyJetResoluti</a:t>
            </a: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39" name="Rectangle à coins arrondis 38"/>
          <p:cNvSpPr>
            <a:spLocks/>
          </p:cNvSpPr>
          <p:nvPr/>
        </p:nvSpPr>
        <p:spPr>
          <a:xfrm>
            <a:off x="6266690" y="1557107"/>
            <a:ext cx="2217219" cy="230400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CalibrationDataInte</a:t>
            </a: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40" name="Rectangle à coins arrondis 39"/>
          <p:cNvSpPr>
            <a:spLocks/>
          </p:cNvSpPr>
          <p:nvPr/>
        </p:nvSpPr>
        <p:spPr>
          <a:xfrm>
            <a:off x="6266690" y="3669439"/>
            <a:ext cx="2217219" cy="230400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/>
              <a:t>ApplyJetCalibration</a:t>
            </a:r>
            <a:endParaRPr lang="fr-FR" dirty="0"/>
          </a:p>
        </p:txBody>
      </p:sp>
      <p:sp>
        <p:nvSpPr>
          <p:cNvPr id="41" name="Rectangle à coins arrondis 40"/>
          <p:cNvSpPr>
            <a:spLocks/>
          </p:cNvSpPr>
          <p:nvPr/>
        </p:nvSpPr>
        <p:spPr>
          <a:xfrm>
            <a:off x="6266690" y="3970888"/>
            <a:ext cx="2217219" cy="230400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/>
              <a:t>TopMetTool</a:t>
            </a:r>
            <a:endParaRPr lang="fr-FR" dirty="0"/>
          </a:p>
        </p:txBody>
      </p:sp>
      <p:sp>
        <p:nvSpPr>
          <p:cNvPr id="42" name="Rectangle à coins arrondis 41"/>
          <p:cNvSpPr>
            <a:spLocks/>
          </p:cNvSpPr>
          <p:nvPr/>
        </p:nvSpPr>
        <p:spPr>
          <a:xfrm>
            <a:off x="6266690" y="6023555"/>
            <a:ext cx="2217219" cy="230400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/>
              <a:t>TopDileptonSFUtils</a:t>
            </a:r>
            <a:endParaRPr lang="fr-FR" dirty="0"/>
          </a:p>
        </p:txBody>
      </p:sp>
      <p:sp>
        <p:nvSpPr>
          <p:cNvPr id="43" name="Rectangle à coins arrondis 42"/>
          <p:cNvSpPr>
            <a:spLocks/>
          </p:cNvSpPr>
          <p:nvPr/>
        </p:nvSpPr>
        <p:spPr>
          <a:xfrm>
            <a:off x="6266690" y="4599794"/>
            <a:ext cx="2217219" cy="230400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/>
              <a:t>TopRootCoreRelease</a:t>
            </a:r>
            <a:r>
              <a:rPr lang="fr-FR" dirty="0"/>
              <a:t> </a:t>
            </a:r>
          </a:p>
        </p:txBody>
      </p:sp>
      <p:sp>
        <p:nvSpPr>
          <p:cNvPr id="44" name="Rectangle à coins arrondis 43"/>
          <p:cNvSpPr>
            <a:spLocks/>
          </p:cNvSpPr>
          <p:nvPr/>
        </p:nvSpPr>
        <p:spPr>
          <a:xfrm>
            <a:off x="6266690" y="4288164"/>
            <a:ext cx="2217219" cy="230400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/>
              <a:t>TopGoodRunsList</a:t>
            </a:r>
            <a:r>
              <a:rPr lang="fr-FR" dirty="0"/>
              <a:t> 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7211727" y="4892131"/>
            <a:ext cx="125422" cy="1097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à coins arrondis 44"/>
          <p:cNvSpPr/>
          <p:nvPr/>
        </p:nvSpPr>
        <p:spPr>
          <a:xfrm>
            <a:off x="7207347" y="5122931"/>
            <a:ext cx="125422" cy="1097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à coins arrondis 45"/>
          <p:cNvSpPr/>
          <p:nvPr/>
        </p:nvSpPr>
        <p:spPr>
          <a:xfrm>
            <a:off x="7218645" y="5338051"/>
            <a:ext cx="125422" cy="1097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à coins arrondis 46"/>
          <p:cNvSpPr/>
          <p:nvPr/>
        </p:nvSpPr>
        <p:spPr>
          <a:xfrm>
            <a:off x="7218645" y="5526211"/>
            <a:ext cx="125422" cy="1097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ignalisation droite 13"/>
          <p:cNvSpPr/>
          <p:nvPr/>
        </p:nvSpPr>
        <p:spPr>
          <a:xfrm rot="5400000">
            <a:off x="3596697" y="4782944"/>
            <a:ext cx="2084795" cy="222478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80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0510" y="-142707"/>
            <a:ext cx="7313613" cy="868362"/>
          </a:xfrm>
          <a:ln>
            <a:noFill/>
          </a:ln>
        </p:spPr>
        <p:txBody>
          <a:bodyPr/>
          <a:lstStyle/>
          <a:p>
            <a:r>
              <a:rPr lang="fr-FR" sz="6600" dirty="0" err="1" smtClean="0">
                <a:solidFill>
                  <a:schemeClr val="accent1"/>
                </a:solidFill>
                <a:latin typeface="Gabriola"/>
                <a:cs typeface="Gabriola"/>
              </a:rPr>
              <a:t>RootCore</a:t>
            </a:r>
            <a:r>
              <a:rPr lang="fr-FR" sz="6600" dirty="0" smtClean="0">
                <a:solidFill>
                  <a:schemeClr val="accent1"/>
                </a:solidFill>
                <a:latin typeface="Gabriola"/>
                <a:cs typeface="Gabriola"/>
              </a:rPr>
              <a:t> </a:t>
            </a:r>
            <a:r>
              <a:rPr lang="fr-FR" sz="6600" dirty="0" err="1" smtClean="0">
                <a:solidFill>
                  <a:schemeClr val="accent1"/>
                </a:solidFill>
                <a:latin typeface="Gabriola"/>
                <a:cs typeface="Gabriola"/>
              </a:rPr>
              <a:t>Analysis</a:t>
            </a:r>
            <a:r>
              <a:rPr lang="fr-FR" sz="6600" dirty="0" smtClean="0">
                <a:solidFill>
                  <a:schemeClr val="accent1"/>
                </a:solidFill>
                <a:latin typeface="Gabriola"/>
                <a:cs typeface="Gabriola"/>
              </a:rPr>
              <a:t> Package </a:t>
            </a:r>
            <a:endParaRPr lang="fr-FR" sz="6600" dirty="0">
              <a:solidFill>
                <a:schemeClr val="accent1"/>
              </a:solidFill>
              <a:latin typeface="Gabriola"/>
              <a:cs typeface="Gabriola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7034" y="2822385"/>
            <a:ext cx="1649952" cy="1639860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r-FR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/>
                <a:cs typeface="Gabriola"/>
              </a:rPr>
              <a:t>RootCore</a:t>
            </a:r>
            <a:endParaRPr lang="fr-FR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abriola"/>
              <a:cs typeface="Gabriola"/>
            </a:endParaRPr>
          </a:p>
        </p:txBody>
      </p:sp>
      <p:sp>
        <p:nvSpPr>
          <p:cNvPr id="48" name="Rectangle à coins arrondis 47"/>
          <p:cNvSpPr/>
          <p:nvPr/>
        </p:nvSpPr>
        <p:spPr>
          <a:xfrm>
            <a:off x="2188358" y="875365"/>
            <a:ext cx="2006736" cy="441747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b="1" dirty="0" err="1" smtClean="0"/>
              <a:t>MyPackage</a:t>
            </a:r>
            <a:endParaRPr lang="fr-FR" sz="2400" b="1" dirty="0"/>
          </a:p>
        </p:txBody>
      </p:sp>
      <p:sp>
        <p:nvSpPr>
          <p:cNvPr id="49" name="Rectangle à coins arrondis 48"/>
          <p:cNvSpPr/>
          <p:nvPr/>
        </p:nvSpPr>
        <p:spPr>
          <a:xfrm>
            <a:off x="2160271" y="1462069"/>
            <a:ext cx="1413474" cy="460822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800" b="1" dirty="0" err="1"/>
              <a:t>cmt</a:t>
            </a:r>
            <a:endParaRPr lang="fr-FR" sz="2800" b="1" dirty="0"/>
          </a:p>
        </p:txBody>
      </p:sp>
      <p:sp>
        <p:nvSpPr>
          <p:cNvPr id="50" name="Rectangle à coins arrondis 49"/>
          <p:cNvSpPr/>
          <p:nvPr/>
        </p:nvSpPr>
        <p:spPr>
          <a:xfrm>
            <a:off x="2160270" y="2123263"/>
            <a:ext cx="1413475" cy="432562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b="1" dirty="0" err="1" smtClean="0"/>
              <a:t>Root</a:t>
            </a:r>
            <a:endParaRPr lang="fr-FR" sz="2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4101026" y="784161"/>
            <a:ext cx="50116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 smtClean="0">
                <a:latin typeface="Gabriola"/>
                <a:cs typeface="Gabriola"/>
              </a:rPr>
              <a:t> : Contient les fichiers d’en tête C++(</a:t>
            </a:r>
            <a:r>
              <a:rPr lang="fr-FR" sz="2600" i="1" dirty="0" smtClean="0">
                <a:latin typeface="Gabriola"/>
                <a:cs typeface="Gabriola"/>
              </a:rPr>
              <a:t>header file</a:t>
            </a:r>
            <a:r>
              <a:rPr lang="fr-FR" sz="2600" dirty="0" smtClean="0">
                <a:latin typeface="Gabriola"/>
                <a:cs typeface="Gabriola"/>
              </a:rPr>
              <a:t>) </a:t>
            </a:r>
            <a:endParaRPr lang="fr-FR" sz="2600" dirty="0">
              <a:latin typeface="Gabriola"/>
              <a:cs typeface="Gabriola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573746" y="1411008"/>
            <a:ext cx="50035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 smtClean="0">
                <a:latin typeface="Gabriola"/>
                <a:cs typeface="Gabriola"/>
              </a:rPr>
              <a:t> : </a:t>
            </a:r>
            <a:r>
              <a:rPr lang="fr-FR" sz="2600" dirty="0">
                <a:latin typeface="Gabriola"/>
                <a:cs typeface="Gabriola"/>
              </a:rPr>
              <a:t>Contient en principe le </a:t>
            </a:r>
            <a:r>
              <a:rPr lang="fr-FR" sz="2600" dirty="0" err="1" smtClean="0">
                <a:latin typeface="Gabriola"/>
                <a:cs typeface="Gabriola"/>
              </a:rPr>
              <a:t>MakeFile</a:t>
            </a:r>
            <a:r>
              <a:rPr lang="fr-FR" sz="2600" dirty="0">
                <a:latin typeface="Gabriola"/>
                <a:cs typeface="Gabriola"/>
              </a:rPr>
              <a:t> </a:t>
            </a:r>
            <a:r>
              <a:rPr lang="fr-FR" sz="2600" dirty="0" smtClean="0">
                <a:latin typeface="Gabriola"/>
                <a:cs typeface="Gabriola"/>
              </a:rPr>
              <a:t>(</a:t>
            </a:r>
            <a:r>
              <a:rPr lang="fr-FR" sz="2200" dirty="0">
                <a:latin typeface="Gabriola"/>
                <a:cs typeface="Gabriola"/>
              </a:rPr>
              <a:t>Voir plus loin</a:t>
            </a:r>
            <a:r>
              <a:rPr lang="fr-FR" sz="2600" dirty="0">
                <a:latin typeface="Gabriola"/>
                <a:cs typeface="Gabriola"/>
              </a:rPr>
              <a:t>)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558068" y="1836335"/>
            <a:ext cx="4913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Gabriola"/>
                <a:cs typeface="Gabriola"/>
              </a:rPr>
              <a:t> </a:t>
            </a:r>
            <a:r>
              <a:rPr lang="fr-FR" sz="2600" dirty="0" smtClean="0">
                <a:latin typeface="Gabriola"/>
                <a:cs typeface="Gabriola"/>
              </a:rPr>
              <a:t>: Contient les fichiers sources et le </a:t>
            </a:r>
            <a:r>
              <a:rPr lang="fr-FR" sz="2600" dirty="0" err="1" smtClean="0">
                <a:latin typeface="Gabriola"/>
                <a:cs typeface="Gabriola"/>
              </a:rPr>
              <a:t>LinkDef.h</a:t>
            </a:r>
            <a:r>
              <a:rPr lang="fr-FR" sz="2600" dirty="0" smtClean="0">
                <a:latin typeface="Gabriola"/>
                <a:cs typeface="Gabriola"/>
              </a:rPr>
              <a:t> </a:t>
            </a:r>
            <a:endParaRPr lang="fr-FR" sz="2400" i="1" dirty="0" smtClean="0">
              <a:latin typeface="Gabriola"/>
              <a:cs typeface="Gabriola"/>
            </a:endParaRPr>
          </a:p>
          <a:p>
            <a:r>
              <a:rPr lang="fr-FR" sz="2400" i="1" dirty="0" smtClean="0">
                <a:latin typeface="Gabriola"/>
                <a:cs typeface="Gabriola"/>
              </a:rPr>
              <a:t>    (fichier pour  la construction des dictionnaires) </a:t>
            </a:r>
            <a:endParaRPr lang="fr-FR" sz="2400" i="1" dirty="0">
              <a:latin typeface="Gabriola"/>
              <a:cs typeface="Gabriola"/>
            </a:endParaRPr>
          </a:p>
        </p:txBody>
      </p:sp>
      <p:pic>
        <p:nvPicPr>
          <p:cNvPr id="4" name="Image 3" descr="BU00198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060" y="2091903"/>
            <a:ext cx="464008" cy="495282"/>
          </a:xfrm>
          <a:prstGeom prst="rect">
            <a:avLst/>
          </a:prstGeom>
        </p:spPr>
      </p:pic>
      <p:pic>
        <p:nvPicPr>
          <p:cNvPr id="11" name="Image 10" descr="BU00198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060" y="1462872"/>
            <a:ext cx="464008" cy="440579"/>
          </a:xfrm>
          <a:prstGeom prst="rect">
            <a:avLst/>
          </a:prstGeom>
        </p:spPr>
      </p:pic>
      <p:pic>
        <p:nvPicPr>
          <p:cNvPr id="12" name="Image 11" descr="BU00198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086" y="882698"/>
            <a:ext cx="464431" cy="434414"/>
          </a:xfrm>
          <a:prstGeom prst="rect">
            <a:avLst/>
          </a:prstGeom>
        </p:spPr>
      </p:pic>
      <p:sp>
        <p:nvSpPr>
          <p:cNvPr id="19" name="Accolade ouvrante 18"/>
          <p:cNvSpPr/>
          <p:nvPr/>
        </p:nvSpPr>
        <p:spPr>
          <a:xfrm>
            <a:off x="1649952" y="725656"/>
            <a:ext cx="658461" cy="5950500"/>
          </a:xfrm>
          <a:prstGeom prst="leftBrace">
            <a:avLst>
              <a:gd name="adj1" fmla="val 141686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Croix 30"/>
          <p:cNvSpPr/>
          <p:nvPr/>
        </p:nvSpPr>
        <p:spPr>
          <a:xfrm>
            <a:off x="4796774" y="4734833"/>
            <a:ext cx="456201" cy="587642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3558068" y="2696945"/>
            <a:ext cx="4913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Gabriola"/>
                <a:cs typeface="Gabriola"/>
              </a:rPr>
              <a:t> </a:t>
            </a:r>
            <a:r>
              <a:rPr lang="fr-FR" sz="2600" dirty="0" smtClean="0">
                <a:latin typeface="Gabriola"/>
                <a:cs typeface="Gabriola"/>
              </a:rPr>
              <a:t>: Contient les fichiers sources des exécutables  </a:t>
            </a:r>
            <a:r>
              <a:rPr lang="fr-FR" sz="2400" i="1" dirty="0" smtClean="0">
                <a:latin typeface="Gabriola"/>
                <a:cs typeface="Gabriola"/>
              </a:rPr>
              <a:t> </a:t>
            </a:r>
            <a:endParaRPr lang="fr-FR" sz="2400" i="1" dirty="0">
              <a:latin typeface="Gabriola"/>
              <a:cs typeface="Gabriola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558068" y="3298277"/>
            <a:ext cx="4913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Gabriola"/>
                <a:cs typeface="Gabriola"/>
              </a:rPr>
              <a:t> </a:t>
            </a:r>
            <a:r>
              <a:rPr lang="fr-FR" sz="2600" dirty="0" smtClean="0">
                <a:latin typeface="Gabriola"/>
                <a:cs typeface="Gabriola"/>
              </a:rPr>
              <a:t>: Contient les scripts du package fournit  </a:t>
            </a:r>
            <a:r>
              <a:rPr lang="fr-FR" sz="2400" i="1" dirty="0" smtClean="0">
                <a:latin typeface="Gabriola"/>
                <a:cs typeface="Gabriola"/>
              </a:rPr>
              <a:t> </a:t>
            </a:r>
            <a:endParaRPr lang="fr-FR" sz="2400" i="1" dirty="0">
              <a:latin typeface="Gabriola"/>
              <a:cs typeface="Gabriola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558067" y="3873058"/>
            <a:ext cx="56139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Gabriola"/>
                <a:cs typeface="Gabriola"/>
              </a:rPr>
              <a:t> : Contient les fichiers de données qui sont distribués dans</a:t>
            </a:r>
          </a:p>
          <a:p>
            <a:r>
              <a:rPr lang="fr-FR" sz="2400" dirty="0">
                <a:latin typeface="Gabriola"/>
                <a:cs typeface="Gabriola"/>
              </a:rPr>
              <a:t> </a:t>
            </a:r>
            <a:r>
              <a:rPr lang="fr-FR" sz="2400" dirty="0" smtClean="0">
                <a:latin typeface="Gabriola"/>
                <a:cs typeface="Gabriola"/>
              </a:rPr>
              <a:t>  le package</a:t>
            </a:r>
            <a:r>
              <a:rPr lang="fr-FR" sz="2600" dirty="0" smtClean="0">
                <a:latin typeface="Gabriola"/>
                <a:cs typeface="Gabriola"/>
              </a:rPr>
              <a:t> </a:t>
            </a:r>
            <a:endParaRPr lang="fr-FR" sz="2400" i="1" dirty="0">
              <a:latin typeface="Gabriola"/>
              <a:cs typeface="Gabriola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08413" y="5322474"/>
            <a:ext cx="6188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Lors de l’exécution, un ensemble de répertoires sont crées</a:t>
            </a:r>
            <a:endParaRPr lang="fr-FR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2" name="Rectangle à coins arrondis 41"/>
          <p:cNvSpPr/>
          <p:nvPr/>
        </p:nvSpPr>
        <p:spPr>
          <a:xfrm>
            <a:off x="2171568" y="2761743"/>
            <a:ext cx="1402177" cy="432562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b="1" dirty="0" err="1" smtClean="0"/>
              <a:t>util</a:t>
            </a:r>
            <a:endParaRPr lang="fr-FR" sz="2400" b="1" dirty="0"/>
          </a:p>
        </p:txBody>
      </p:sp>
      <p:pic>
        <p:nvPicPr>
          <p:cNvPr id="43" name="Image 42" descr="BU00198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060" y="2730383"/>
            <a:ext cx="464008" cy="495282"/>
          </a:xfrm>
          <a:prstGeom prst="rect">
            <a:avLst/>
          </a:prstGeom>
        </p:spPr>
      </p:pic>
      <p:sp>
        <p:nvSpPr>
          <p:cNvPr id="44" name="Rectangle à coins arrondis 43"/>
          <p:cNvSpPr/>
          <p:nvPr/>
        </p:nvSpPr>
        <p:spPr>
          <a:xfrm>
            <a:off x="2154168" y="3392357"/>
            <a:ext cx="1419578" cy="432562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b="1" dirty="0" smtClean="0"/>
              <a:t>scripts</a:t>
            </a:r>
            <a:endParaRPr lang="fr-FR" sz="2400" b="1" dirty="0"/>
          </a:p>
        </p:txBody>
      </p:sp>
      <p:pic>
        <p:nvPicPr>
          <p:cNvPr id="45" name="Image 44" descr="BU00198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060" y="3360997"/>
            <a:ext cx="464008" cy="495282"/>
          </a:xfrm>
          <a:prstGeom prst="rect">
            <a:avLst/>
          </a:prstGeom>
        </p:spPr>
      </p:pic>
      <p:sp>
        <p:nvSpPr>
          <p:cNvPr id="46" name="Rectangle à coins arrondis 45"/>
          <p:cNvSpPr/>
          <p:nvPr/>
        </p:nvSpPr>
        <p:spPr>
          <a:xfrm>
            <a:off x="2154167" y="4029683"/>
            <a:ext cx="1419579" cy="432562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b="1" dirty="0" smtClean="0"/>
              <a:t>data</a:t>
            </a:r>
            <a:endParaRPr lang="fr-FR" sz="2400" b="1" dirty="0"/>
          </a:p>
        </p:txBody>
      </p:sp>
      <p:pic>
        <p:nvPicPr>
          <p:cNvPr id="47" name="Image 46" descr="BU00198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060" y="3998323"/>
            <a:ext cx="464008" cy="495282"/>
          </a:xfrm>
          <a:prstGeom prst="rect">
            <a:avLst/>
          </a:prstGeom>
        </p:spPr>
      </p:pic>
      <p:sp>
        <p:nvSpPr>
          <p:cNvPr id="54" name="Rectangle à coins arrondis 53"/>
          <p:cNvSpPr/>
          <p:nvPr/>
        </p:nvSpPr>
        <p:spPr>
          <a:xfrm>
            <a:off x="2877078" y="5881460"/>
            <a:ext cx="1199133" cy="432562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b="1" dirty="0" err="1" smtClean="0"/>
              <a:t>obj</a:t>
            </a:r>
            <a:endParaRPr lang="fr-FR" sz="2400" b="1" dirty="0"/>
          </a:p>
        </p:txBody>
      </p:sp>
      <p:pic>
        <p:nvPicPr>
          <p:cNvPr id="55" name="Image 54" descr="BU00198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884" y="5865779"/>
            <a:ext cx="464008" cy="453747"/>
          </a:xfrm>
          <a:prstGeom prst="rect">
            <a:avLst/>
          </a:prstGeom>
        </p:spPr>
      </p:pic>
      <p:sp>
        <p:nvSpPr>
          <p:cNvPr id="56" name="Rectangle à coins arrondis 55"/>
          <p:cNvSpPr/>
          <p:nvPr/>
        </p:nvSpPr>
        <p:spPr>
          <a:xfrm>
            <a:off x="4273188" y="5897141"/>
            <a:ext cx="1199133" cy="432562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b="1" dirty="0" smtClean="0"/>
              <a:t>bin</a:t>
            </a:r>
            <a:endParaRPr lang="fr-FR" sz="2400" b="1" dirty="0"/>
          </a:p>
        </p:txBody>
      </p:sp>
      <p:pic>
        <p:nvPicPr>
          <p:cNvPr id="57" name="Image 56" descr="BU00198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994" y="5881460"/>
            <a:ext cx="464008" cy="453747"/>
          </a:xfrm>
          <a:prstGeom prst="rect">
            <a:avLst/>
          </a:prstGeom>
        </p:spPr>
      </p:pic>
      <p:sp>
        <p:nvSpPr>
          <p:cNvPr id="58" name="Rectangle à coins arrondis 57"/>
          <p:cNvSpPr/>
          <p:nvPr/>
        </p:nvSpPr>
        <p:spPr>
          <a:xfrm>
            <a:off x="5711472" y="5887956"/>
            <a:ext cx="2127378" cy="441747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b="1" dirty="0" err="1" smtClean="0"/>
              <a:t>StandAlone</a:t>
            </a:r>
            <a:endParaRPr lang="fr-FR" sz="2400" b="1" dirty="0"/>
          </a:p>
        </p:txBody>
      </p:sp>
      <p:pic>
        <p:nvPicPr>
          <p:cNvPr id="59" name="Image 58" descr="BU00198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590" y="5895289"/>
            <a:ext cx="464431" cy="43441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47" y="3413826"/>
            <a:ext cx="1168994" cy="116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9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3400" y="-142707"/>
            <a:ext cx="6923745" cy="868362"/>
          </a:xfrm>
          <a:ln>
            <a:noFill/>
          </a:ln>
        </p:spPr>
        <p:txBody>
          <a:bodyPr/>
          <a:lstStyle/>
          <a:p>
            <a:pPr algn="l"/>
            <a:r>
              <a:rPr lang="fr-FR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briola"/>
                <a:cs typeface="Gabriola"/>
              </a:rPr>
              <a:t>    </a:t>
            </a:r>
            <a:r>
              <a:rPr lang="fr-FR" sz="4800" dirty="0">
                <a:solidFill>
                  <a:schemeClr val="accent1"/>
                </a:solidFill>
                <a:latin typeface="Gabriola"/>
                <a:cs typeface="Gabriola"/>
              </a:rPr>
              <a:t>Description de package</a:t>
            </a:r>
            <a:endParaRPr lang="fr-FR" sz="6600" dirty="0">
              <a:solidFill>
                <a:schemeClr val="accent1"/>
              </a:solidFill>
              <a:latin typeface="Gabriola"/>
              <a:cs typeface="Gabriola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5393129" y="54891"/>
            <a:ext cx="2821974" cy="733484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 smtClean="0"/>
              <a:t>TopD3PDAnalysis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272297" y="634219"/>
            <a:ext cx="8413127" cy="2659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4">
                  <a:lumMod val="50000"/>
                </a:schemeClr>
              </a:buClr>
              <a:buFont typeface="Wingdings" charset="2"/>
              <a:buChar char="²"/>
            </a:pPr>
            <a:r>
              <a:rPr lang="fr-FR" sz="2600" dirty="0" smtClean="0">
                <a:latin typeface="Gabriola"/>
                <a:cs typeface="Gabriola"/>
              </a:rPr>
              <a:t>Ce package est indépendant de </a:t>
            </a:r>
            <a:r>
              <a:rPr lang="fr-FR" sz="2600" dirty="0" smtClean="0">
                <a:solidFill>
                  <a:srgbClr val="800000"/>
                </a:solidFill>
                <a:latin typeface="Gabriola"/>
                <a:cs typeface="Gabriola"/>
              </a:rPr>
              <a:t>ATHENA</a:t>
            </a:r>
          </a:p>
          <a:p>
            <a:pPr marL="457200" indent="-457200">
              <a:buClr>
                <a:schemeClr val="accent4">
                  <a:lumMod val="50000"/>
                </a:schemeClr>
              </a:buClr>
              <a:buFont typeface="Wingdings" charset="2"/>
              <a:buChar char="²"/>
            </a:pPr>
            <a:r>
              <a:rPr lang="fr-FR" sz="2600" dirty="0" smtClean="0">
                <a:latin typeface="Gabriola"/>
                <a:cs typeface="Gabriola"/>
              </a:rPr>
              <a:t>Fournit un ensemble d’outils permettant de dialoguer avec les paramètres contenus dans </a:t>
            </a:r>
            <a:r>
              <a:rPr lang="fr-FR" sz="2600" dirty="0" err="1" smtClean="0">
                <a:solidFill>
                  <a:srgbClr val="800000"/>
                </a:solidFill>
                <a:latin typeface="Gabriola"/>
                <a:cs typeface="Gabriola"/>
              </a:rPr>
              <a:t>TopRootCore</a:t>
            </a:r>
            <a:endParaRPr lang="fr-FR" sz="2600" dirty="0" smtClean="0">
              <a:solidFill>
                <a:srgbClr val="800000"/>
              </a:solidFill>
              <a:latin typeface="Gabriola"/>
              <a:cs typeface="Gabriola"/>
            </a:endParaRPr>
          </a:p>
          <a:p>
            <a:pPr marL="457200" indent="-457200">
              <a:buClr>
                <a:schemeClr val="accent4">
                  <a:lumMod val="50000"/>
                </a:schemeClr>
              </a:buClr>
              <a:buFont typeface="Wingdings" charset="2"/>
              <a:buChar char="²"/>
            </a:pPr>
            <a:r>
              <a:rPr lang="fr-FR" sz="2600" dirty="0" smtClean="0">
                <a:solidFill>
                  <a:srgbClr val="000000"/>
                </a:solidFill>
                <a:latin typeface="Gabriola"/>
                <a:cs typeface="Gabriola"/>
              </a:rPr>
              <a:t>Fournit un ensemble </a:t>
            </a:r>
            <a:r>
              <a:rPr lang="fr-FR" sz="2600" b="1" dirty="0" smtClean="0">
                <a:solidFill>
                  <a:srgbClr val="000000"/>
                </a:solidFill>
                <a:latin typeface="Gabriola"/>
                <a:cs typeface="Gabriola"/>
              </a:rPr>
              <a:t>d’exemple de code C++ </a:t>
            </a:r>
            <a:r>
              <a:rPr lang="fr-FR" sz="2600" dirty="0" smtClean="0">
                <a:solidFill>
                  <a:srgbClr val="000000"/>
                </a:solidFill>
                <a:latin typeface="Gabriola"/>
                <a:cs typeface="Gabriola"/>
              </a:rPr>
              <a:t>permettant de traiter un fichier de données en Entrée et faire sortir </a:t>
            </a:r>
            <a:r>
              <a:rPr lang="fr-FR" sz="2600" dirty="0" smtClean="0">
                <a:solidFill>
                  <a:srgbClr val="800000"/>
                </a:solidFill>
                <a:latin typeface="Gabriola"/>
                <a:cs typeface="Gabriola"/>
              </a:rPr>
              <a:t>un fichier ROOT en Sortie</a:t>
            </a:r>
          </a:p>
          <a:p>
            <a:pPr marL="971550" lvl="1" indent="-514350">
              <a:lnSpc>
                <a:spcPct val="130000"/>
              </a:lnSpc>
              <a:buClr>
                <a:schemeClr val="accent4">
                  <a:lumMod val="50000"/>
                </a:schemeClr>
              </a:buClr>
              <a:buFont typeface="Courier New"/>
              <a:buChar char="o"/>
            </a:pPr>
            <a:r>
              <a:rPr lang="fr-FR" sz="2600" dirty="0" smtClean="0">
                <a:solidFill>
                  <a:srgbClr val="000000"/>
                </a:solidFill>
                <a:latin typeface="Gabriola"/>
                <a:cs typeface="Gabriola"/>
              </a:rPr>
              <a:t>Les différents services fournit par </a:t>
            </a:r>
            <a:r>
              <a:rPr lang="fr-FR" sz="2600" dirty="0" smtClean="0">
                <a:solidFill>
                  <a:srgbClr val="800000"/>
                </a:solidFill>
                <a:latin typeface="Gabriola"/>
                <a:cs typeface="Gabriola"/>
              </a:rPr>
              <a:t>TopD3PDAnalysis</a:t>
            </a:r>
            <a:r>
              <a:rPr lang="fr-FR" sz="2600" dirty="0" smtClean="0">
                <a:solidFill>
                  <a:srgbClr val="000000"/>
                </a:solidFill>
                <a:latin typeface="Gabriola"/>
                <a:cs typeface="Gabriola"/>
              </a:rPr>
              <a:t> :</a:t>
            </a:r>
            <a:r>
              <a:rPr lang="fr-FR" sz="2600" dirty="0" smtClean="0">
                <a:solidFill>
                  <a:srgbClr val="800000"/>
                </a:solidFill>
                <a:latin typeface="Gabriola"/>
                <a:cs typeface="Gabriola"/>
              </a:rPr>
              <a:t> </a:t>
            </a:r>
            <a:r>
              <a:rPr lang="fr-FR" sz="2600" dirty="0" smtClean="0">
                <a:latin typeface="Gabriola"/>
                <a:cs typeface="Gabriola"/>
              </a:rPr>
              <a:t>  </a:t>
            </a:r>
            <a:endParaRPr lang="fr-FR" sz="2600" dirty="0">
              <a:latin typeface="Gabriola"/>
              <a:cs typeface="Gabriola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803" y="54891"/>
            <a:ext cx="736524" cy="736524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225263" y="3325634"/>
            <a:ext cx="1969610" cy="432562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 err="1" smtClean="0"/>
              <a:t>CmdLineSvc</a:t>
            </a:r>
            <a:endParaRPr lang="fr-FR" sz="20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715" y="3278241"/>
            <a:ext cx="552158" cy="5521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23288" y="3246955"/>
            <a:ext cx="6858000" cy="62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fr-FR" sz="2400" b="1" dirty="0">
                <a:solidFill>
                  <a:srgbClr val="000090"/>
                </a:solidFill>
                <a:latin typeface="Gabriola"/>
                <a:cs typeface="Gabriola"/>
              </a:rPr>
              <a:t>R</a:t>
            </a:r>
            <a:r>
              <a:rPr lang="fr-FR" sz="2400" dirty="0" smtClean="0">
                <a:solidFill>
                  <a:srgbClr val="000090"/>
                </a:solidFill>
                <a:latin typeface="Gabriola"/>
                <a:cs typeface="Gabriola"/>
              </a:rPr>
              <a:t>écupération </a:t>
            </a:r>
            <a:r>
              <a:rPr lang="fr-FR" sz="2400" dirty="0">
                <a:solidFill>
                  <a:srgbClr val="000090"/>
                </a:solidFill>
                <a:latin typeface="Gabriola"/>
                <a:cs typeface="Gabriola"/>
              </a:rPr>
              <a:t>d</a:t>
            </a:r>
            <a:r>
              <a:rPr lang="fr-FR" sz="2400" dirty="0" smtClean="0">
                <a:solidFill>
                  <a:srgbClr val="000090"/>
                </a:solidFill>
                <a:latin typeface="Gabriola"/>
                <a:cs typeface="Gabriola"/>
              </a:rPr>
              <a:t>es arguments passés à la ligne de commande à partir de n'importe où dans un programme.</a:t>
            </a:r>
            <a:endParaRPr lang="fr-FR" sz="2400" dirty="0">
              <a:solidFill>
                <a:srgbClr val="000090"/>
              </a:solidFill>
              <a:latin typeface="Gabriola"/>
              <a:cs typeface="Gabriola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25263" y="4048706"/>
            <a:ext cx="1969610" cy="432562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 err="1" smtClean="0"/>
              <a:t>ParametersSvc</a:t>
            </a:r>
            <a:endParaRPr lang="fr-FR" b="1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715" y="4001313"/>
            <a:ext cx="552158" cy="552158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>
          <a:xfrm>
            <a:off x="225263" y="4759382"/>
            <a:ext cx="1969610" cy="432562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 err="1" smtClean="0"/>
              <a:t>HistoSvc</a:t>
            </a:r>
            <a:endParaRPr lang="fr-FR" sz="2000" b="1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715" y="4711989"/>
            <a:ext cx="552158" cy="552158"/>
          </a:xfrm>
          <a:prstGeom prst="rect">
            <a:avLst/>
          </a:prstGeom>
        </p:spPr>
      </p:pic>
      <p:sp>
        <p:nvSpPr>
          <p:cNvPr id="13" name="Rectangle à coins arrondis 12"/>
          <p:cNvSpPr/>
          <p:nvPr/>
        </p:nvSpPr>
        <p:spPr>
          <a:xfrm>
            <a:off x="225263" y="5450309"/>
            <a:ext cx="1969610" cy="432562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 err="1" smtClean="0"/>
              <a:t>GrlSvc</a:t>
            </a:r>
            <a:endParaRPr lang="fr-FR" sz="2000" b="1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715" y="5402916"/>
            <a:ext cx="552158" cy="55215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203230" y="3963835"/>
            <a:ext cx="6858000" cy="62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fr-FR" sz="2400" dirty="0" smtClean="0">
                <a:solidFill>
                  <a:srgbClr val="000090"/>
                </a:solidFill>
                <a:latin typeface="Gabriola"/>
                <a:cs typeface="Gabriola"/>
              </a:rPr>
              <a:t>Lecture </a:t>
            </a:r>
            <a:r>
              <a:rPr lang="fr-FR" sz="2400" dirty="0">
                <a:solidFill>
                  <a:srgbClr val="000090"/>
                </a:solidFill>
                <a:latin typeface="Gabriola"/>
                <a:cs typeface="Gabriola"/>
              </a:rPr>
              <a:t>des paramètres et des valeurs associées stockées dans un fichier texte ASCII</a:t>
            </a:r>
          </a:p>
        </p:txBody>
      </p:sp>
      <p:sp>
        <p:nvSpPr>
          <p:cNvPr id="8" name="Rectangle 7"/>
          <p:cNvSpPr/>
          <p:nvPr/>
        </p:nvSpPr>
        <p:spPr>
          <a:xfrm>
            <a:off x="2241907" y="4662676"/>
            <a:ext cx="6792347" cy="62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fr-FR" sz="2400" dirty="0" smtClean="0">
                <a:solidFill>
                  <a:srgbClr val="000090"/>
                </a:solidFill>
                <a:latin typeface="Gabriola"/>
                <a:cs typeface="Gabriola"/>
              </a:rPr>
              <a:t>Résolution </a:t>
            </a:r>
            <a:r>
              <a:rPr lang="fr-FR" sz="2400" dirty="0">
                <a:solidFill>
                  <a:srgbClr val="000090"/>
                </a:solidFill>
                <a:latin typeface="Gabriola"/>
                <a:cs typeface="Gabriola"/>
              </a:rPr>
              <a:t>d</a:t>
            </a:r>
            <a:r>
              <a:rPr lang="fr-FR" sz="2400" dirty="0" smtClean="0">
                <a:solidFill>
                  <a:srgbClr val="000090"/>
                </a:solidFill>
                <a:latin typeface="Gabriola"/>
                <a:cs typeface="Gabriola"/>
              </a:rPr>
              <a:t>es problèmes de stockage des histogrammes </a:t>
            </a:r>
            <a:r>
              <a:rPr lang="fr-FR" sz="2400" dirty="0">
                <a:solidFill>
                  <a:srgbClr val="000090"/>
                </a:solidFill>
                <a:latin typeface="Gabriola"/>
                <a:cs typeface="Gabriola"/>
              </a:rPr>
              <a:t>dans la </a:t>
            </a:r>
            <a:r>
              <a:rPr lang="fr-FR" sz="2400" dirty="0" smtClean="0">
                <a:solidFill>
                  <a:srgbClr val="000090"/>
                </a:solidFill>
                <a:latin typeface="Gabriola"/>
                <a:cs typeface="Gabriola"/>
              </a:rPr>
              <a:t>mémoire</a:t>
            </a:r>
            <a:endParaRPr lang="fr-FR" sz="2400" dirty="0">
              <a:solidFill>
                <a:srgbClr val="000090"/>
              </a:solidFill>
              <a:latin typeface="Gabriola"/>
              <a:cs typeface="Gabriol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38966" y="5493729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fr-FR" sz="2400" dirty="0">
                <a:solidFill>
                  <a:srgbClr val="000090"/>
                </a:solidFill>
                <a:latin typeface="Gabriola"/>
                <a:cs typeface="Gabriola"/>
              </a:rPr>
              <a:t>D</a:t>
            </a:r>
            <a:r>
              <a:rPr lang="fr-FR" sz="2400" dirty="0" smtClean="0">
                <a:solidFill>
                  <a:srgbClr val="000090"/>
                </a:solidFill>
                <a:latin typeface="Gabriola"/>
                <a:cs typeface="Gabriola"/>
              </a:rPr>
              <a:t>onne </a:t>
            </a:r>
            <a:r>
              <a:rPr lang="fr-FR" sz="2400" dirty="0">
                <a:solidFill>
                  <a:srgbClr val="000090"/>
                </a:solidFill>
                <a:latin typeface="Gabriola"/>
                <a:cs typeface="Gabriola"/>
              </a:rPr>
              <a:t>accès à un fichier </a:t>
            </a:r>
            <a:r>
              <a:rPr lang="fr-FR" sz="2400" b="1" dirty="0" err="1">
                <a:solidFill>
                  <a:srgbClr val="000090"/>
                </a:solidFill>
                <a:latin typeface="Gabriola"/>
                <a:cs typeface="Gabriola"/>
              </a:rPr>
              <a:t>GoodsRunsLists</a:t>
            </a:r>
            <a:r>
              <a:rPr lang="fr-FR" sz="2400" dirty="0">
                <a:solidFill>
                  <a:srgbClr val="000090"/>
                </a:solidFill>
                <a:latin typeface="Gabriola"/>
                <a:cs typeface="Gabriola"/>
              </a:rPr>
              <a:t>. 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220883" y="6135829"/>
            <a:ext cx="1969610" cy="432562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 err="1" smtClean="0"/>
              <a:t>TopNtupleSvc</a:t>
            </a:r>
            <a:endParaRPr lang="fr-FR" b="1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35" y="6088436"/>
            <a:ext cx="552158" cy="55215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207610" y="6059852"/>
            <a:ext cx="6858000" cy="62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fr-FR" sz="2400" dirty="0">
                <a:solidFill>
                  <a:srgbClr val="000090"/>
                </a:solidFill>
                <a:latin typeface="Gabriola"/>
                <a:cs typeface="Gabriola"/>
              </a:rPr>
              <a:t>Donne accès aux données stockées dans le D3PD entrée de n'importe où dans un programme</a:t>
            </a:r>
          </a:p>
        </p:txBody>
      </p:sp>
    </p:spTree>
    <p:extLst>
      <p:ext uri="{BB962C8B-B14F-4D97-AF65-F5344CB8AC3E}">
        <p14:creationId xmlns:p14="http://schemas.microsoft.com/office/powerpoint/2010/main" val="144600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3400" y="-142707"/>
            <a:ext cx="6923745" cy="868362"/>
          </a:xfrm>
          <a:ln>
            <a:noFill/>
          </a:ln>
        </p:spPr>
        <p:txBody>
          <a:bodyPr/>
          <a:lstStyle/>
          <a:p>
            <a:pPr algn="l"/>
            <a:r>
              <a:rPr lang="fr-FR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briola"/>
                <a:cs typeface="Gabriola"/>
              </a:rPr>
              <a:t>    </a:t>
            </a:r>
            <a:r>
              <a:rPr lang="fr-FR" sz="4800" dirty="0">
                <a:solidFill>
                  <a:schemeClr val="accent1"/>
                </a:solidFill>
                <a:latin typeface="Gabriola"/>
                <a:cs typeface="Gabriola"/>
              </a:rPr>
              <a:t>Description de package</a:t>
            </a:r>
            <a:endParaRPr lang="fr-FR" sz="6600" dirty="0">
              <a:solidFill>
                <a:schemeClr val="accent1"/>
              </a:solidFill>
              <a:latin typeface="Gabriola"/>
              <a:cs typeface="Gabriola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5393129" y="54891"/>
            <a:ext cx="2821974" cy="733484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 smtClean="0"/>
              <a:t>TopD3PDAnalysis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803" y="54891"/>
            <a:ext cx="736524" cy="736524"/>
          </a:xfrm>
          <a:prstGeom prst="rect">
            <a:avLst/>
          </a:prstGeom>
        </p:spPr>
      </p:pic>
      <p:sp>
        <p:nvSpPr>
          <p:cNvPr id="13" name="Rectangle à coins arrondis 12"/>
          <p:cNvSpPr/>
          <p:nvPr/>
        </p:nvSpPr>
        <p:spPr>
          <a:xfrm>
            <a:off x="272297" y="1053424"/>
            <a:ext cx="1969610" cy="432562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 err="1" smtClean="0"/>
              <a:t>TopData</a:t>
            </a:r>
            <a:endParaRPr lang="fr-FR" sz="2000" b="1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749" y="1006031"/>
            <a:ext cx="552158" cy="552158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283595" y="1597824"/>
            <a:ext cx="1969610" cy="432562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 err="1" smtClean="0"/>
              <a:t>TopTTree</a:t>
            </a:r>
            <a:endParaRPr lang="fr-FR" sz="2000" b="1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047" y="1550431"/>
            <a:ext cx="552158" cy="552158"/>
          </a:xfrm>
          <a:prstGeom prst="rect">
            <a:avLst/>
          </a:prstGeom>
        </p:spPr>
      </p:pic>
      <p:sp>
        <p:nvSpPr>
          <p:cNvPr id="6" name="Accolade fermante 5"/>
          <p:cNvSpPr/>
          <p:nvPr/>
        </p:nvSpPr>
        <p:spPr>
          <a:xfrm>
            <a:off x="2143460" y="880591"/>
            <a:ext cx="474712" cy="1314595"/>
          </a:xfrm>
          <a:prstGeom prst="rightBrace">
            <a:avLst>
              <a:gd name="adj1" fmla="val 42090"/>
              <a:gd name="adj2" fmla="val 5272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2477072" y="1050158"/>
            <a:ext cx="666692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70000"/>
              </a:lnSpc>
              <a:buFont typeface="Wingdings" charset="2"/>
              <a:buChar char="Ø"/>
            </a:pPr>
            <a:r>
              <a:rPr lang="fr-FR" sz="2400" dirty="0">
                <a:solidFill>
                  <a:srgbClr val="000090"/>
                </a:solidFill>
                <a:latin typeface="Gabriola"/>
                <a:cs typeface="Gabriola"/>
              </a:rPr>
              <a:t>D</a:t>
            </a:r>
            <a:r>
              <a:rPr lang="fr-FR" sz="2400" dirty="0" smtClean="0">
                <a:solidFill>
                  <a:srgbClr val="000090"/>
                </a:solidFill>
                <a:latin typeface="Gabriola"/>
                <a:cs typeface="Gabriola"/>
              </a:rPr>
              <a:t>éfinir </a:t>
            </a:r>
            <a:r>
              <a:rPr lang="fr-FR" sz="2400" dirty="0">
                <a:solidFill>
                  <a:srgbClr val="000090"/>
                </a:solidFill>
                <a:latin typeface="Gabriola"/>
                <a:cs typeface="Gabriola"/>
              </a:rPr>
              <a:t>des variables </a:t>
            </a:r>
            <a:r>
              <a:rPr lang="fr-FR" sz="2400" dirty="0" err="1">
                <a:solidFill>
                  <a:srgbClr val="000090"/>
                </a:solidFill>
                <a:latin typeface="Gabriola"/>
                <a:cs typeface="Gabriola"/>
              </a:rPr>
              <a:t>TTree</a:t>
            </a:r>
            <a:r>
              <a:rPr lang="fr-FR" sz="2400" dirty="0">
                <a:solidFill>
                  <a:srgbClr val="000090"/>
                </a:solidFill>
                <a:latin typeface="Gabriola"/>
                <a:cs typeface="Gabriola"/>
              </a:rPr>
              <a:t> et les mapper via </a:t>
            </a:r>
            <a:r>
              <a:rPr lang="fr-FR" sz="2400" b="1" dirty="0" err="1">
                <a:solidFill>
                  <a:srgbClr val="000090"/>
                </a:solidFill>
                <a:latin typeface="Gabriola"/>
                <a:cs typeface="Gabriola"/>
              </a:rPr>
              <a:t>SetBranchAddress</a:t>
            </a:r>
            <a:r>
              <a:rPr lang="fr-FR" sz="2400" dirty="0">
                <a:solidFill>
                  <a:srgbClr val="000090"/>
                </a:solidFill>
                <a:latin typeface="Gabriola"/>
                <a:cs typeface="Gabriola"/>
              </a:rPr>
              <a:t> aux branches </a:t>
            </a:r>
            <a:r>
              <a:rPr lang="fr-FR" sz="2400" dirty="0" err="1" smtClean="0">
                <a:solidFill>
                  <a:srgbClr val="000090"/>
                </a:solidFill>
                <a:latin typeface="Gabriola"/>
                <a:cs typeface="Gabriola"/>
              </a:rPr>
              <a:t>TTree</a:t>
            </a:r>
            <a:endParaRPr lang="fr-FR" sz="2400" dirty="0" smtClean="0">
              <a:solidFill>
                <a:srgbClr val="000090"/>
              </a:solidFill>
              <a:latin typeface="Gabriola"/>
              <a:cs typeface="Gabriola"/>
            </a:endParaRPr>
          </a:p>
          <a:p>
            <a:pPr>
              <a:lnSpc>
                <a:spcPct val="70000"/>
              </a:lnSpc>
            </a:pPr>
            <a:endParaRPr lang="fr-FR" sz="800" dirty="0">
              <a:solidFill>
                <a:srgbClr val="000090"/>
              </a:solidFill>
              <a:latin typeface="Gabriola"/>
              <a:cs typeface="Gabriola"/>
            </a:endParaRPr>
          </a:p>
          <a:p>
            <a:pPr marL="342900" indent="-342900">
              <a:lnSpc>
                <a:spcPct val="70000"/>
              </a:lnSpc>
              <a:buFont typeface="Wingdings" charset="2"/>
              <a:buChar char="Ø"/>
            </a:pPr>
            <a:r>
              <a:rPr lang="fr-FR" sz="2400" dirty="0">
                <a:solidFill>
                  <a:srgbClr val="000090"/>
                </a:solidFill>
                <a:latin typeface="Gabriola"/>
                <a:cs typeface="Gabriola"/>
              </a:rPr>
              <a:t>La liste des branches actives qui sont lues à partir du </a:t>
            </a:r>
            <a:r>
              <a:rPr lang="fr-FR" sz="2400" dirty="0" err="1">
                <a:solidFill>
                  <a:srgbClr val="000090"/>
                </a:solidFill>
                <a:latin typeface="Gabriola"/>
                <a:cs typeface="Gabriola"/>
              </a:rPr>
              <a:t>TTree</a:t>
            </a:r>
            <a:r>
              <a:rPr lang="fr-FR" sz="2400" dirty="0">
                <a:solidFill>
                  <a:srgbClr val="000090"/>
                </a:solidFill>
                <a:latin typeface="Gabriola"/>
                <a:cs typeface="Gabriola"/>
              </a:rPr>
              <a:t> sont </a:t>
            </a:r>
            <a:r>
              <a:rPr lang="fr-FR" sz="2400" dirty="0" smtClean="0">
                <a:solidFill>
                  <a:srgbClr val="000090"/>
                </a:solidFill>
                <a:latin typeface="Gabriola"/>
                <a:cs typeface="Gabriola"/>
              </a:rPr>
              <a:t>contrôlées </a:t>
            </a:r>
            <a:r>
              <a:rPr lang="fr-FR" sz="2400" dirty="0">
                <a:solidFill>
                  <a:srgbClr val="000090"/>
                </a:solidFill>
                <a:latin typeface="Gabriola"/>
                <a:cs typeface="Gabriola"/>
              </a:rPr>
              <a:t>via </a:t>
            </a:r>
            <a:r>
              <a:rPr lang="fr-FR" sz="2400" dirty="0" smtClean="0">
                <a:solidFill>
                  <a:srgbClr val="000090"/>
                </a:solidFill>
                <a:latin typeface="Gabriola"/>
                <a:cs typeface="Gabriola"/>
              </a:rPr>
              <a:t>l’appel de </a:t>
            </a:r>
            <a:r>
              <a:rPr lang="fr-FR" sz="2400" b="1" dirty="0" err="1" smtClean="0">
                <a:solidFill>
                  <a:srgbClr val="000090"/>
                </a:solidFill>
                <a:latin typeface="Gabriola"/>
                <a:cs typeface="Gabriola"/>
              </a:rPr>
              <a:t>enableBranches</a:t>
            </a:r>
            <a:r>
              <a:rPr lang="fr-FR" sz="2400" b="1" dirty="0" smtClean="0">
                <a:solidFill>
                  <a:srgbClr val="000090"/>
                </a:solidFill>
                <a:latin typeface="Gabriola"/>
                <a:cs typeface="Gabriola"/>
              </a:rPr>
              <a:t>()</a:t>
            </a:r>
            <a:endParaRPr lang="fr-FR" sz="2400" b="1" dirty="0">
              <a:solidFill>
                <a:srgbClr val="000090"/>
              </a:solidFill>
              <a:latin typeface="Gabriola"/>
              <a:cs typeface="Gabriola"/>
            </a:endParaRPr>
          </a:p>
        </p:txBody>
      </p:sp>
      <p:cxnSp>
        <p:nvCxnSpPr>
          <p:cNvPr id="22" name="Connecteur droit 21"/>
          <p:cNvCxnSpPr/>
          <p:nvPr/>
        </p:nvCxnSpPr>
        <p:spPr>
          <a:xfrm>
            <a:off x="2284561" y="2430385"/>
            <a:ext cx="45822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à coins arrondis 24"/>
          <p:cNvSpPr/>
          <p:nvPr/>
        </p:nvSpPr>
        <p:spPr>
          <a:xfrm>
            <a:off x="283595" y="2744374"/>
            <a:ext cx="1555067" cy="432562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 err="1" smtClean="0"/>
              <a:t>AppBase</a:t>
            </a:r>
            <a:endParaRPr lang="fr-FR" sz="2000" b="1" dirty="0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504" y="2696981"/>
            <a:ext cx="552158" cy="552158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822983" y="2536547"/>
            <a:ext cx="7273982" cy="746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FR" sz="2400" dirty="0">
                <a:solidFill>
                  <a:srgbClr val="000090"/>
                </a:solidFill>
                <a:latin typeface="Gabriola"/>
                <a:cs typeface="Gabriola"/>
              </a:rPr>
              <a:t>C</a:t>
            </a:r>
            <a:r>
              <a:rPr lang="fr-FR" sz="2400" dirty="0" smtClean="0">
                <a:solidFill>
                  <a:srgbClr val="000090"/>
                </a:solidFill>
                <a:latin typeface="Gabriola"/>
                <a:cs typeface="Gabriola"/>
              </a:rPr>
              <a:t>onfigure </a:t>
            </a:r>
            <a:r>
              <a:rPr lang="fr-FR" sz="2400" dirty="0">
                <a:solidFill>
                  <a:srgbClr val="000090"/>
                </a:solidFill>
                <a:latin typeface="Gabriola"/>
                <a:cs typeface="Gabriola"/>
              </a:rPr>
              <a:t>chacune des </a:t>
            </a:r>
            <a:r>
              <a:rPr lang="fr-FR" sz="2400" dirty="0" smtClean="0">
                <a:solidFill>
                  <a:srgbClr val="000090"/>
                </a:solidFill>
                <a:latin typeface="Gabriola"/>
                <a:cs typeface="Gabriola"/>
              </a:rPr>
              <a:t>classes de </a:t>
            </a:r>
            <a:r>
              <a:rPr lang="fr-FR" sz="2400" dirty="0">
                <a:solidFill>
                  <a:srgbClr val="000090"/>
                </a:solidFill>
                <a:latin typeface="Gabriola"/>
                <a:cs typeface="Gabriola"/>
              </a:rPr>
              <a:t>service et met en charge les fichiers de configuration. L’application «</a:t>
            </a:r>
            <a:r>
              <a:rPr lang="fr-FR" sz="2400" b="1" i="1" dirty="0">
                <a:solidFill>
                  <a:srgbClr val="000090"/>
                </a:solidFill>
                <a:latin typeface="Gabriola"/>
                <a:cs typeface="Gabriola"/>
              </a:rPr>
              <a:t> </a:t>
            </a:r>
            <a:r>
              <a:rPr lang="fr-FR" sz="2800" b="1" i="1" dirty="0">
                <a:solidFill>
                  <a:srgbClr val="000090"/>
                </a:solidFill>
                <a:latin typeface="Gabriola"/>
                <a:cs typeface="Gabriola"/>
              </a:rPr>
              <a:t> </a:t>
            </a:r>
            <a:r>
              <a:rPr lang="fr-FR" sz="2800" b="1" i="1" dirty="0" err="1">
                <a:solidFill>
                  <a:srgbClr val="000090"/>
                </a:solidFill>
                <a:latin typeface="Gabriola"/>
                <a:cs typeface="Gabriola"/>
              </a:rPr>
              <a:t>CutFlow</a:t>
            </a:r>
            <a:r>
              <a:rPr lang="fr-FR" sz="2800" b="1" i="1" dirty="0">
                <a:solidFill>
                  <a:srgbClr val="000090"/>
                </a:solidFill>
                <a:latin typeface="Gabriola"/>
                <a:cs typeface="Gabriola"/>
              </a:rPr>
              <a:t> </a:t>
            </a:r>
            <a:r>
              <a:rPr lang="fr-FR" sz="2400" dirty="0" smtClean="0">
                <a:solidFill>
                  <a:srgbClr val="000090"/>
                </a:solidFill>
                <a:latin typeface="Gabriola"/>
                <a:cs typeface="Gabriola"/>
              </a:rPr>
              <a:t>» hérite de cette classe.</a:t>
            </a:r>
            <a:endParaRPr lang="fr-FR" sz="2400" dirty="0">
              <a:solidFill>
                <a:srgbClr val="000090"/>
              </a:solidFill>
              <a:latin typeface="Gabriola"/>
              <a:cs typeface="Gabriola"/>
            </a:endParaRPr>
          </a:p>
        </p:txBody>
      </p:sp>
      <p:sp>
        <p:nvSpPr>
          <p:cNvPr id="28" name="Flèche vers le bas 27"/>
          <p:cNvSpPr/>
          <p:nvPr/>
        </p:nvSpPr>
        <p:spPr>
          <a:xfrm>
            <a:off x="4993332" y="3249138"/>
            <a:ext cx="266531" cy="54539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1416793" y="3654635"/>
            <a:ext cx="86835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Gabriola"/>
                <a:cs typeface="Gabriola"/>
              </a:rPr>
              <a:t>Produit les Coupures standards </a:t>
            </a:r>
            <a:r>
              <a:rPr lang="fr-FR" sz="2400" b="1" dirty="0">
                <a:latin typeface="Gabriola"/>
                <a:cs typeface="Gabriola"/>
              </a:rPr>
              <a:t>pour </a:t>
            </a:r>
            <a:r>
              <a:rPr lang="fr-FR" sz="2400" b="1" dirty="0" smtClean="0">
                <a:latin typeface="Gabriola"/>
                <a:cs typeface="Gabriola"/>
              </a:rPr>
              <a:t>l’analyse </a:t>
            </a:r>
            <a:r>
              <a:rPr lang="fr-FR" sz="2400" b="1" dirty="0" err="1">
                <a:solidFill>
                  <a:srgbClr val="800000"/>
                </a:solidFill>
                <a:latin typeface="Gabriola"/>
                <a:cs typeface="Gabriola"/>
              </a:rPr>
              <a:t>ttbar</a:t>
            </a:r>
            <a:r>
              <a:rPr lang="fr-FR" sz="2400" b="1" dirty="0">
                <a:latin typeface="Gabriola"/>
                <a:cs typeface="Gabriola"/>
              </a:rPr>
              <a:t> </a:t>
            </a:r>
            <a:r>
              <a:rPr lang="fr-FR" sz="2400" b="1" dirty="0" smtClean="0">
                <a:latin typeface="Gabriola"/>
                <a:cs typeface="Gabriola"/>
              </a:rPr>
              <a:t>sur le canal </a:t>
            </a:r>
            <a:r>
              <a:rPr lang="fr-FR" sz="2400" b="1" dirty="0">
                <a:solidFill>
                  <a:srgbClr val="000090"/>
                </a:solidFill>
                <a:latin typeface="Gabriola"/>
                <a:cs typeface="Gabriola"/>
              </a:rPr>
              <a:t>semi-</a:t>
            </a:r>
            <a:r>
              <a:rPr lang="fr-FR" sz="2400" b="1" dirty="0" err="1" smtClean="0">
                <a:solidFill>
                  <a:srgbClr val="000090"/>
                </a:solidFill>
                <a:latin typeface="Gabriola"/>
                <a:cs typeface="Gabriola"/>
              </a:rPr>
              <a:t>leptonique</a:t>
            </a:r>
            <a:endParaRPr lang="fr-FR" sz="2400" b="1" dirty="0">
              <a:solidFill>
                <a:srgbClr val="000090"/>
              </a:solidFill>
              <a:latin typeface="Gabriola"/>
              <a:cs typeface="Gabriol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1299" y="4372960"/>
            <a:ext cx="16605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Input file:</a:t>
            </a:r>
            <a:endParaRPr lang="fr-FR" sz="2800" b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9839" y="5082678"/>
            <a:ext cx="1378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Output: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611359" y="5159913"/>
            <a:ext cx="86835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latin typeface="Gabriola"/>
                <a:cs typeface="Gabriola"/>
              </a:rPr>
              <a:t>On utilise le package </a:t>
            </a:r>
            <a:r>
              <a:rPr lang="fr-FR" sz="2400" b="1" dirty="0" smtClean="0">
                <a:solidFill>
                  <a:srgbClr val="800000"/>
                </a:solidFill>
                <a:latin typeface="Gabriola"/>
                <a:cs typeface="Gabriola"/>
              </a:rPr>
              <a:t>TopD3PDSelection</a:t>
            </a:r>
            <a:r>
              <a:rPr lang="fr-FR" sz="2400" b="1" dirty="0" smtClean="0">
                <a:solidFill>
                  <a:srgbClr val="000090"/>
                </a:solidFill>
                <a:latin typeface="Gabriola"/>
                <a:cs typeface="Gabriola"/>
              </a:rPr>
              <a:t> </a:t>
            </a:r>
            <a:r>
              <a:rPr lang="fr-FR" sz="2400" b="1" dirty="0" smtClean="0">
                <a:latin typeface="Gabriola"/>
                <a:cs typeface="Gabriola"/>
              </a:rPr>
              <a:t>afin de produire les </a:t>
            </a:r>
            <a:r>
              <a:rPr lang="fr-FR" sz="2400" b="1" dirty="0" err="1" smtClean="0">
                <a:latin typeface="Gabriola"/>
                <a:cs typeface="Gabriola"/>
              </a:rPr>
              <a:t>CutFlow</a:t>
            </a:r>
            <a:endParaRPr lang="fr-FR" sz="2400" b="1" dirty="0">
              <a:solidFill>
                <a:srgbClr val="000090"/>
              </a:solidFill>
              <a:latin typeface="Gabriola"/>
              <a:cs typeface="Gabriola"/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2022728" y="4395112"/>
            <a:ext cx="5737723" cy="567026"/>
          </a:xfrm>
          <a:prstGeom prst="roundRect">
            <a:avLst/>
          </a:prstGeom>
          <a:solidFill>
            <a:schemeClr val="tx1">
              <a:alpha val="53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Rectangle 33"/>
          <p:cNvSpPr/>
          <p:nvPr/>
        </p:nvSpPr>
        <p:spPr>
          <a:xfrm>
            <a:off x="2731446" y="4448448"/>
            <a:ext cx="4559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 smtClean="0">
                <a:solidFill>
                  <a:schemeClr val="accent1"/>
                </a:solidFill>
              </a:rPr>
              <a:t>NTUP_TOP</a:t>
            </a:r>
            <a:r>
              <a:rPr lang="nl-NL" sz="2400" dirty="0">
                <a:solidFill>
                  <a:schemeClr val="accent1"/>
                </a:solidFill>
              </a:rPr>
              <a:t>.615381._000074.root.1 </a:t>
            </a:r>
            <a:endParaRPr lang="fr-FR" sz="2400" dirty="0">
              <a:solidFill>
                <a:schemeClr val="accent1"/>
              </a:solidFill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524892" y="5729096"/>
            <a:ext cx="3237135" cy="1042044"/>
          </a:xfrm>
          <a:prstGeom prst="roundRect">
            <a:avLst/>
          </a:prstGeom>
          <a:solidFill>
            <a:schemeClr val="tx1">
              <a:alpha val="53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/>
              <a:t> </a:t>
            </a:r>
            <a:r>
              <a:rPr lang="fr-FR" sz="1600" dirty="0">
                <a:solidFill>
                  <a:srgbClr val="860908"/>
                </a:solidFill>
              </a:rPr>
              <a:t>&gt;&gt; Electron </a:t>
            </a:r>
            <a:r>
              <a:rPr lang="fr-FR" sz="1600" dirty="0" err="1">
                <a:solidFill>
                  <a:srgbClr val="860908"/>
                </a:solidFill>
              </a:rPr>
              <a:t>channel</a:t>
            </a:r>
            <a:endParaRPr lang="fr-FR" sz="1600" dirty="0">
              <a:solidFill>
                <a:srgbClr val="860908"/>
              </a:solidFill>
            </a:endParaRPr>
          </a:p>
          <a:p>
            <a:r>
              <a:rPr lang="fr-FR" sz="1600" dirty="0">
                <a:solidFill>
                  <a:srgbClr val="860908"/>
                </a:solidFill>
              </a:rPr>
              <a:t>========================</a:t>
            </a:r>
            <a:r>
              <a:rPr lang="fr-FR" sz="1600" dirty="0" smtClean="0">
                <a:solidFill>
                  <a:srgbClr val="860908"/>
                </a:solidFill>
              </a:rPr>
              <a:t>=</a:t>
            </a:r>
          </a:p>
          <a:p>
            <a:r>
              <a:rPr lang="fr-FR" sz="1600" dirty="0" smtClean="0">
                <a:solidFill>
                  <a:srgbClr val="860908"/>
                </a:solidFill>
              </a:rPr>
              <a:t>???</a:t>
            </a:r>
            <a:endParaRPr lang="fr-FR" sz="1600" dirty="0">
              <a:solidFill>
                <a:srgbClr val="860908"/>
              </a:solidFill>
            </a:endParaRPr>
          </a:p>
          <a:p>
            <a:r>
              <a:rPr lang="fr-FR" sz="1600" dirty="0" smtClean="0">
                <a:solidFill>
                  <a:srgbClr val="860908"/>
                </a:solidFill>
              </a:rPr>
              <a:t>=========================</a:t>
            </a:r>
            <a:endParaRPr lang="fr-FR" sz="1600" dirty="0">
              <a:solidFill>
                <a:srgbClr val="860908"/>
              </a:solidFill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4821192" y="5754767"/>
            <a:ext cx="3237135" cy="1042044"/>
          </a:xfrm>
          <a:prstGeom prst="roundRect">
            <a:avLst/>
          </a:prstGeom>
          <a:solidFill>
            <a:schemeClr val="tx1">
              <a:alpha val="53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/>
              <a:t> </a:t>
            </a:r>
            <a:r>
              <a:rPr lang="fr-FR" sz="1600" dirty="0">
                <a:solidFill>
                  <a:srgbClr val="860908"/>
                </a:solidFill>
              </a:rPr>
              <a:t>&gt;&gt; </a:t>
            </a:r>
            <a:r>
              <a:rPr lang="fr-FR" sz="1600" dirty="0" smtClean="0">
                <a:solidFill>
                  <a:srgbClr val="860908"/>
                </a:solidFill>
              </a:rPr>
              <a:t>Muon </a:t>
            </a:r>
            <a:r>
              <a:rPr lang="fr-FR" sz="1600" dirty="0" err="1">
                <a:solidFill>
                  <a:srgbClr val="860908"/>
                </a:solidFill>
              </a:rPr>
              <a:t>channel</a:t>
            </a:r>
            <a:endParaRPr lang="fr-FR" sz="1600" dirty="0">
              <a:solidFill>
                <a:srgbClr val="860908"/>
              </a:solidFill>
            </a:endParaRPr>
          </a:p>
          <a:p>
            <a:r>
              <a:rPr lang="fr-FR" sz="1600" dirty="0">
                <a:solidFill>
                  <a:srgbClr val="860908"/>
                </a:solidFill>
              </a:rPr>
              <a:t>========================</a:t>
            </a:r>
            <a:r>
              <a:rPr lang="fr-FR" sz="1600" dirty="0" smtClean="0">
                <a:solidFill>
                  <a:srgbClr val="860908"/>
                </a:solidFill>
              </a:rPr>
              <a:t>=</a:t>
            </a:r>
          </a:p>
          <a:p>
            <a:r>
              <a:rPr lang="fr-FR" sz="1600" dirty="0" smtClean="0">
                <a:solidFill>
                  <a:srgbClr val="860908"/>
                </a:solidFill>
              </a:rPr>
              <a:t>???</a:t>
            </a:r>
            <a:endParaRPr lang="fr-FR" sz="1600" dirty="0">
              <a:solidFill>
                <a:srgbClr val="860908"/>
              </a:solidFill>
            </a:endParaRPr>
          </a:p>
          <a:p>
            <a:r>
              <a:rPr lang="fr-FR" sz="1600" dirty="0" smtClean="0">
                <a:solidFill>
                  <a:srgbClr val="860908"/>
                </a:solidFill>
              </a:rPr>
              <a:t>=========================</a:t>
            </a:r>
            <a:endParaRPr lang="fr-FR" sz="1600" dirty="0">
              <a:solidFill>
                <a:srgbClr val="8609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4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3400" y="-142707"/>
            <a:ext cx="6923745" cy="868362"/>
          </a:xfrm>
          <a:ln>
            <a:noFill/>
          </a:ln>
        </p:spPr>
        <p:txBody>
          <a:bodyPr/>
          <a:lstStyle/>
          <a:p>
            <a:pPr algn="l"/>
            <a:r>
              <a:rPr lang="fr-FR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briola"/>
                <a:cs typeface="Gabriola"/>
              </a:rPr>
              <a:t>    </a:t>
            </a:r>
            <a:r>
              <a:rPr lang="fr-FR" sz="4800" dirty="0">
                <a:solidFill>
                  <a:schemeClr val="accent1"/>
                </a:solidFill>
                <a:latin typeface="Gabriola"/>
                <a:cs typeface="Gabriola"/>
              </a:rPr>
              <a:t>Description de package</a:t>
            </a:r>
            <a:endParaRPr lang="fr-FR" sz="6600" dirty="0">
              <a:solidFill>
                <a:schemeClr val="accent1"/>
              </a:solidFill>
              <a:latin typeface="Gabriola"/>
              <a:cs typeface="Gabriola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5393129" y="54891"/>
            <a:ext cx="2821974" cy="733484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 smtClean="0"/>
              <a:t>TopD3PDSelection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803" y="54891"/>
            <a:ext cx="736524" cy="7365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1796" y="856736"/>
            <a:ext cx="8560006" cy="172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fr-FR" sz="2400" dirty="0" smtClean="0">
                <a:latin typeface="Gabriola"/>
                <a:cs typeface="Gabriola"/>
              </a:rPr>
              <a:t>Package autonome </a:t>
            </a:r>
            <a:r>
              <a:rPr lang="fr-FR" sz="2400" dirty="0">
                <a:latin typeface="Gabriola"/>
                <a:cs typeface="Gabriola"/>
              </a:rPr>
              <a:t>disponible en </a:t>
            </a:r>
            <a:r>
              <a:rPr lang="fr-FR" sz="2400" dirty="0" err="1">
                <a:solidFill>
                  <a:schemeClr val="accent1"/>
                </a:solidFill>
                <a:latin typeface="Gabriola"/>
                <a:cs typeface="Gabriola"/>
              </a:rPr>
              <a:t>PhysicsAnalysis</a:t>
            </a:r>
            <a:r>
              <a:rPr lang="fr-FR" sz="2400" dirty="0">
                <a:solidFill>
                  <a:schemeClr val="accent1"/>
                </a:solidFill>
                <a:latin typeface="Gabriola"/>
                <a:cs typeface="Gabriola"/>
              </a:rPr>
              <a:t>/</a:t>
            </a:r>
            <a:r>
              <a:rPr lang="fr-FR" sz="2400" dirty="0" err="1">
                <a:solidFill>
                  <a:schemeClr val="accent1"/>
                </a:solidFill>
                <a:latin typeface="Gabriola"/>
                <a:cs typeface="Gabriola"/>
              </a:rPr>
              <a:t>TopPhys</a:t>
            </a:r>
            <a:r>
              <a:rPr lang="fr-FR" sz="2400" dirty="0">
                <a:solidFill>
                  <a:schemeClr val="accent1"/>
                </a:solidFill>
                <a:latin typeface="Gabriola"/>
                <a:cs typeface="Gabriola"/>
              </a:rPr>
              <a:t>/</a:t>
            </a:r>
            <a:r>
              <a:rPr lang="fr-FR" sz="2400" dirty="0" smtClean="0">
                <a:solidFill>
                  <a:schemeClr val="accent1"/>
                </a:solidFill>
                <a:latin typeface="Gabriola"/>
                <a:cs typeface="Gabriola"/>
              </a:rPr>
              <a:t>TopD3PDSelection</a:t>
            </a:r>
          </a:p>
          <a:p>
            <a:endParaRPr lang="fr-FR" sz="1100" dirty="0" smtClean="0">
              <a:latin typeface="Gabriola"/>
              <a:cs typeface="Gabriola"/>
            </a:endParaRPr>
          </a:p>
          <a:p>
            <a:pPr marL="342900" indent="-342900">
              <a:lnSpc>
                <a:spcPct val="70000"/>
              </a:lnSpc>
              <a:buFont typeface="Wingdings" charset="2"/>
              <a:buChar char="Ø"/>
            </a:pPr>
            <a:r>
              <a:rPr lang="fr-FR" sz="2400" dirty="0">
                <a:latin typeface="Gabriola"/>
                <a:cs typeface="Gabriola"/>
              </a:rPr>
              <a:t>Le package requiert </a:t>
            </a:r>
            <a:r>
              <a:rPr lang="fr-FR" sz="2400" dirty="0">
                <a:solidFill>
                  <a:srgbClr val="860908"/>
                </a:solidFill>
                <a:latin typeface="Gabriola"/>
                <a:cs typeface="Gabriola"/>
              </a:rPr>
              <a:t>ROOT</a:t>
            </a:r>
            <a:r>
              <a:rPr lang="fr-FR" sz="2400" dirty="0">
                <a:latin typeface="Gabriola"/>
                <a:cs typeface="Gabriola"/>
              </a:rPr>
              <a:t> et peut être utilisé </a:t>
            </a:r>
            <a:r>
              <a:rPr lang="fr-FR" sz="2400" dirty="0">
                <a:solidFill>
                  <a:srgbClr val="860908"/>
                </a:solidFill>
                <a:latin typeface="Gabriola"/>
                <a:cs typeface="Gabriola"/>
              </a:rPr>
              <a:t>sous Linux </a:t>
            </a:r>
            <a:r>
              <a:rPr lang="fr-FR" sz="2400" dirty="0">
                <a:latin typeface="Gabriola"/>
                <a:cs typeface="Gabriola"/>
              </a:rPr>
              <a:t>ou </a:t>
            </a:r>
            <a:r>
              <a:rPr lang="fr-FR" sz="2400" dirty="0">
                <a:solidFill>
                  <a:srgbClr val="860908"/>
                </a:solidFill>
                <a:latin typeface="Gabriola"/>
                <a:cs typeface="Gabriola"/>
              </a:rPr>
              <a:t>OSX</a:t>
            </a:r>
            <a:r>
              <a:rPr lang="fr-FR" sz="2400" dirty="0" smtClean="0">
                <a:latin typeface="Gabriola"/>
                <a:cs typeface="Gabriola"/>
              </a:rPr>
              <a:t>.</a:t>
            </a:r>
          </a:p>
          <a:p>
            <a:endParaRPr lang="fr-FR" sz="1200" dirty="0">
              <a:latin typeface="Gabriola"/>
              <a:cs typeface="Gabriola"/>
            </a:endParaRPr>
          </a:p>
          <a:p>
            <a:pPr marL="342900" indent="-342900">
              <a:lnSpc>
                <a:spcPct val="70000"/>
              </a:lnSpc>
              <a:buFont typeface="Wingdings" charset="2"/>
              <a:buChar char="Ø"/>
            </a:pPr>
            <a:r>
              <a:rPr lang="fr-FR" sz="2400" dirty="0" smtClean="0">
                <a:latin typeface="Gabriola"/>
                <a:cs typeface="Gabriola"/>
              </a:rPr>
              <a:t>Le </a:t>
            </a:r>
            <a:r>
              <a:rPr lang="fr-FR" sz="2400" dirty="0">
                <a:latin typeface="Gabriola"/>
                <a:cs typeface="Gabriola"/>
              </a:rPr>
              <a:t>but </a:t>
            </a:r>
            <a:r>
              <a:rPr lang="fr-FR" sz="2400" dirty="0" smtClean="0">
                <a:latin typeface="Gabriola"/>
                <a:cs typeface="Gabriola"/>
              </a:rPr>
              <a:t>est </a:t>
            </a:r>
            <a:r>
              <a:rPr lang="fr-FR" sz="2400" dirty="0">
                <a:latin typeface="Gabriola"/>
                <a:cs typeface="Gabriola"/>
              </a:rPr>
              <a:t>de </a:t>
            </a:r>
            <a:r>
              <a:rPr lang="fr-FR" sz="2400" dirty="0" smtClean="0">
                <a:latin typeface="Gabriola"/>
                <a:cs typeface="Gabriola"/>
              </a:rPr>
              <a:t>fournir </a:t>
            </a:r>
            <a:r>
              <a:rPr lang="fr-FR" sz="2400" b="1" dirty="0" smtClean="0">
                <a:solidFill>
                  <a:srgbClr val="000090"/>
                </a:solidFill>
                <a:latin typeface="Gabriola"/>
                <a:cs typeface="Gabriola"/>
              </a:rPr>
              <a:t>la sélection des événements Offline </a:t>
            </a:r>
            <a:r>
              <a:rPr lang="fr-FR" sz="2400" dirty="0" smtClean="0">
                <a:latin typeface="Gabriola"/>
                <a:cs typeface="Gabriola"/>
              </a:rPr>
              <a:t>suivant un ensemble de simples classes </a:t>
            </a:r>
            <a:r>
              <a:rPr lang="fr-FR" sz="2400" dirty="0" smtClean="0">
                <a:solidFill>
                  <a:srgbClr val="860908"/>
                </a:solidFill>
                <a:latin typeface="Gabriola"/>
                <a:cs typeface="Gabriola"/>
              </a:rPr>
              <a:t>C++</a:t>
            </a:r>
            <a:r>
              <a:rPr lang="fr-FR" sz="2400" dirty="0" smtClean="0">
                <a:latin typeface="Gabriola"/>
                <a:cs typeface="Gabriola"/>
              </a:rPr>
              <a:t>, </a:t>
            </a:r>
            <a:r>
              <a:rPr lang="fr-FR" sz="2400" dirty="0">
                <a:latin typeface="Gabriola"/>
                <a:cs typeface="Gabriola"/>
              </a:rPr>
              <a:t>qui peuvent être appelées à partir de n'importe quelle racine </a:t>
            </a:r>
          </a:p>
          <a:p>
            <a:pPr>
              <a:lnSpc>
                <a:spcPct val="70000"/>
              </a:lnSpc>
            </a:pPr>
            <a:endParaRPr lang="fr-FR" sz="1200" dirty="0" smtClean="0">
              <a:latin typeface="Gabriola"/>
              <a:cs typeface="Gabriola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864133" y="5944560"/>
            <a:ext cx="2169349" cy="615527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600" b="1" dirty="0" err="1" smtClean="0">
                <a:solidFill>
                  <a:srgbClr val="FF0000"/>
                </a:solidFill>
                <a:latin typeface="Gabriola"/>
                <a:cs typeface="Gabriola"/>
              </a:rPr>
              <a:t>SemiLeptonic</a:t>
            </a:r>
            <a:endParaRPr lang="fr-FR" sz="2600" b="1" dirty="0">
              <a:solidFill>
                <a:srgbClr val="FF0000"/>
              </a:solidFill>
              <a:latin typeface="Gabriola"/>
              <a:cs typeface="Gabriola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976" y="5960240"/>
            <a:ext cx="846608" cy="639797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223407" y="2586793"/>
            <a:ext cx="1751980" cy="432562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 err="1" smtClean="0"/>
              <a:t>JetSelection</a:t>
            </a:r>
            <a:endParaRPr lang="fr-FR" sz="2000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834" y="2538729"/>
            <a:ext cx="735915" cy="552158"/>
          </a:xfrm>
          <a:prstGeom prst="rect">
            <a:avLst/>
          </a:prstGeom>
        </p:spPr>
      </p:pic>
      <p:sp>
        <p:nvSpPr>
          <p:cNvPr id="14" name="Rectangle à coins arrondis 13"/>
          <p:cNvSpPr/>
          <p:nvPr/>
        </p:nvSpPr>
        <p:spPr>
          <a:xfrm>
            <a:off x="2116327" y="2586793"/>
            <a:ext cx="2085283" cy="432562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b="1" dirty="0" err="1" smtClean="0"/>
              <a:t>ElectronSelection</a:t>
            </a:r>
            <a:endParaRPr lang="fr-FR" sz="2000" b="1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035" y="2539400"/>
            <a:ext cx="735915" cy="552158"/>
          </a:xfrm>
          <a:prstGeom prst="rect">
            <a:avLst/>
          </a:prstGeom>
        </p:spPr>
      </p:pic>
      <p:sp>
        <p:nvSpPr>
          <p:cNvPr id="17" name="Rectangle à coins arrondis 16"/>
          <p:cNvSpPr/>
          <p:nvPr/>
        </p:nvSpPr>
        <p:spPr>
          <a:xfrm>
            <a:off x="4320951" y="2586793"/>
            <a:ext cx="2028505" cy="432562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 err="1" smtClean="0"/>
              <a:t>MuonSelection</a:t>
            </a:r>
            <a:endParaRPr lang="fr-FR" sz="2000" b="1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302" y="2539400"/>
            <a:ext cx="735915" cy="552158"/>
          </a:xfrm>
          <a:prstGeom prst="rect">
            <a:avLst/>
          </a:prstGeom>
        </p:spPr>
      </p:pic>
      <p:sp>
        <p:nvSpPr>
          <p:cNvPr id="19" name="Rectangle à coins arrondis 18"/>
          <p:cNvSpPr/>
          <p:nvPr/>
        </p:nvSpPr>
        <p:spPr>
          <a:xfrm>
            <a:off x="6476400" y="2570442"/>
            <a:ext cx="2161995" cy="432562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PhotonSelection</a:t>
            </a:r>
            <a:endParaRPr lang="fr-FR" sz="2000" b="1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176" y="2523049"/>
            <a:ext cx="735915" cy="552158"/>
          </a:xfrm>
          <a:prstGeom prst="rect">
            <a:avLst/>
          </a:prstGeom>
        </p:spPr>
      </p:pic>
      <p:sp>
        <p:nvSpPr>
          <p:cNvPr id="21" name="Rectangle à coins arrondis 20"/>
          <p:cNvSpPr/>
          <p:nvPr/>
        </p:nvSpPr>
        <p:spPr>
          <a:xfrm>
            <a:off x="6499441" y="5167937"/>
            <a:ext cx="1836518" cy="432562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 err="1" smtClean="0">
                <a:solidFill>
                  <a:srgbClr val="000090"/>
                </a:solidFill>
              </a:rPr>
              <a:t>CutCount</a:t>
            </a:r>
            <a:endParaRPr lang="fr-FR" sz="2000" b="1" dirty="0">
              <a:solidFill>
                <a:srgbClr val="000090"/>
              </a:solidFill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588" y="5120544"/>
            <a:ext cx="735915" cy="552158"/>
          </a:xfrm>
          <a:prstGeom prst="rect">
            <a:avLst/>
          </a:prstGeom>
        </p:spPr>
      </p:pic>
      <p:cxnSp>
        <p:nvCxnSpPr>
          <p:cNvPr id="23" name="Connecteur droit 22"/>
          <p:cNvCxnSpPr/>
          <p:nvPr/>
        </p:nvCxnSpPr>
        <p:spPr>
          <a:xfrm>
            <a:off x="0" y="2523049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à coins arrondis 23"/>
          <p:cNvSpPr/>
          <p:nvPr/>
        </p:nvSpPr>
        <p:spPr>
          <a:xfrm>
            <a:off x="68589" y="3932947"/>
            <a:ext cx="2204673" cy="1555021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r-FR" b="1" dirty="0">
                <a:solidFill>
                  <a:srgbClr val="008000"/>
                </a:solidFill>
              </a:rPr>
              <a:t>TopD3PDSelection</a:t>
            </a:r>
          </a:p>
          <a:p>
            <a:endParaRPr lang="fr-FR" b="1" dirty="0">
              <a:solidFill>
                <a:srgbClr val="008000"/>
              </a:solidFill>
            </a:endParaRPr>
          </a:p>
        </p:txBody>
      </p:sp>
      <p:pic>
        <p:nvPicPr>
          <p:cNvPr id="25" name="Image 24" descr="BU00198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20" y="4374693"/>
            <a:ext cx="1132274" cy="105909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345846" y="4603068"/>
            <a:ext cx="571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i="1" dirty="0">
                <a:solidFill>
                  <a:srgbClr val="800000"/>
                </a:solidFill>
              </a:rPr>
              <a:t> .h</a:t>
            </a:r>
            <a:endParaRPr lang="fr-FR" sz="2800" i="1" dirty="0">
              <a:solidFill>
                <a:srgbClr val="800000"/>
              </a:solidFill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2571133" y="3986971"/>
            <a:ext cx="2266995" cy="432562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 err="1" smtClean="0">
                <a:solidFill>
                  <a:srgbClr val="000090"/>
                </a:solidFill>
              </a:rPr>
              <a:t>OverLapRemoval</a:t>
            </a:r>
            <a:endParaRPr lang="fr-FR" sz="2000" b="1" dirty="0">
              <a:solidFill>
                <a:srgbClr val="000090"/>
              </a:solidFill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5896589" y="3937441"/>
            <a:ext cx="1836518" cy="432562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 err="1" smtClean="0">
                <a:solidFill>
                  <a:srgbClr val="000090"/>
                </a:solidFill>
              </a:rPr>
              <a:t>EventData</a:t>
            </a:r>
            <a:endParaRPr lang="fr-FR" sz="2000" b="1" dirty="0">
              <a:solidFill>
                <a:srgbClr val="000090"/>
              </a:solidFill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610" y="3921761"/>
            <a:ext cx="735915" cy="552158"/>
          </a:xfrm>
          <a:prstGeom prst="rect">
            <a:avLst/>
          </a:prstGeom>
        </p:spPr>
      </p:pic>
      <p:cxnSp>
        <p:nvCxnSpPr>
          <p:cNvPr id="32" name="Connecteur en angle 31"/>
          <p:cNvCxnSpPr>
            <a:stCxn id="30" idx="2"/>
            <a:endCxn id="24" idx="3"/>
          </p:cNvCxnSpPr>
          <p:nvPr/>
        </p:nvCxnSpPr>
        <p:spPr>
          <a:xfrm rot="5400000">
            <a:off x="3303146" y="3444035"/>
            <a:ext cx="236539" cy="229630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2618167" y="4386036"/>
            <a:ext cx="1949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800000"/>
                </a:solidFill>
              </a:rPr>
              <a:t>OverLapRemoval.h</a:t>
            </a:r>
            <a:endParaRPr lang="fr-FR" dirty="0">
              <a:solidFill>
                <a:srgbClr val="800000"/>
              </a:solidFill>
            </a:endParaRPr>
          </a:p>
        </p:txBody>
      </p:sp>
      <p:cxnSp>
        <p:nvCxnSpPr>
          <p:cNvPr id="34" name="Connecteur en angle 33"/>
          <p:cNvCxnSpPr/>
          <p:nvPr/>
        </p:nvCxnSpPr>
        <p:spPr>
          <a:xfrm rot="10800000" flipV="1">
            <a:off x="2273263" y="4404135"/>
            <a:ext cx="5224347" cy="528604"/>
          </a:xfrm>
          <a:prstGeom prst="bentConnector3">
            <a:avLst>
              <a:gd name="adj1" fmla="val -11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4699392" y="4617742"/>
            <a:ext cx="2641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800000"/>
                </a:solidFill>
              </a:rPr>
              <a:t>EventData.h</a:t>
            </a:r>
            <a:r>
              <a:rPr lang="fr-FR" dirty="0" smtClean="0">
                <a:solidFill>
                  <a:srgbClr val="800000"/>
                </a:solidFill>
              </a:rPr>
              <a:t> + </a:t>
            </a:r>
            <a:r>
              <a:rPr lang="fr-FR" dirty="0" err="1" smtClean="0">
                <a:solidFill>
                  <a:srgbClr val="800000"/>
                </a:solidFill>
              </a:rPr>
              <a:t>EventInfo.h</a:t>
            </a:r>
            <a:endParaRPr lang="fr-FR" dirty="0">
              <a:solidFill>
                <a:srgbClr val="800000"/>
              </a:solidFill>
            </a:endParaRPr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906" y="3906081"/>
            <a:ext cx="735915" cy="552158"/>
          </a:xfrm>
          <a:prstGeom prst="rect">
            <a:avLst/>
          </a:prstGeom>
        </p:spPr>
      </p:pic>
      <p:cxnSp>
        <p:nvCxnSpPr>
          <p:cNvPr id="41" name="Connecteur en angle 40"/>
          <p:cNvCxnSpPr/>
          <p:nvPr/>
        </p:nvCxnSpPr>
        <p:spPr>
          <a:xfrm flipH="1">
            <a:off x="2257594" y="5192126"/>
            <a:ext cx="423662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3397764" y="4875164"/>
            <a:ext cx="1319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800000"/>
                </a:solidFill>
              </a:rPr>
              <a:t>CutCount.h</a:t>
            </a:r>
            <a:endParaRPr lang="fr-FR" dirty="0">
              <a:solidFill>
                <a:srgbClr val="8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7946" y="4207359"/>
            <a:ext cx="121214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800000"/>
                </a:solidFill>
              </a:rPr>
              <a:t> </a:t>
            </a:r>
            <a:r>
              <a:rPr lang="fr-FR" b="1" dirty="0" err="1" smtClean="0">
                <a:solidFill>
                  <a:srgbClr val="800000"/>
                </a:solidFill>
              </a:rPr>
              <a:t>Jet.h</a:t>
            </a:r>
            <a:endParaRPr lang="fr-FR" b="1" dirty="0" smtClean="0">
              <a:solidFill>
                <a:srgbClr val="800000"/>
              </a:solidFill>
            </a:endParaRPr>
          </a:p>
          <a:p>
            <a:r>
              <a:rPr lang="fr-FR" b="1" dirty="0" err="1" smtClean="0">
                <a:solidFill>
                  <a:srgbClr val="800000"/>
                </a:solidFill>
              </a:rPr>
              <a:t>Electron.h</a:t>
            </a:r>
            <a:endParaRPr lang="fr-FR" b="1" dirty="0" smtClean="0">
              <a:solidFill>
                <a:srgbClr val="800000"/>
              </a:solidFill>
            </a:endParaRPr>
          </a:p>
          <a:p>
            <a:r>
              <a:rPr lang="fr-FR" b="1" dirty="0" err="1" smtClean="0">
                <a:solidFill>
                  <a:srgbClr val="800000"/>
                </a:solidFill>
              </a:rPr>
              <a:t>Muon.h</a:t>
            </a:r>
            <a:endParaRPr lang="fr-FR" b="1" dirty="0" smtClean="0">
              <a:solidFill>
                <a:srgbClr val="800000"/>
              </a:solidFill>
            </a:endParaRPr>
          </a:p>
          <a:p>
            <a:r>
              <a:rPr lang="fr-FR" b="1" dirty="0" smtClean="0">
                <a:solidFill>
                  <a:srgbClr val="800000"/>
                </a:solidFill>
              </a:rPr>
              <a:t>    …</a:t>
            </a:r>
          </a:p>
        </p:txBody>
      </p:sp>
      <p:cxnSp>
        <p:nvCxnSpPr>
          <p:cNvPr id="47" name="Connecteur droit 46"/>
          <p:cNvCxnSpPr/>
          <p:nvPr/>
        </p:nvCxnSpPr>
        <p:spPr>
          <a:xfrm>
            <a:off x="5096194" y="6248779"/>
            <a:ext cx="3678897" cy="0"/>
          </a:xfrm>
          <a:prstGeom prst="line">
            <a:avLst/>
          </a:prstGeom>
          <a:ln w="76200" cap="rnd" cmpd="sng"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en angle 49"/>
          <p:cNvCxnSpPr>
            <a:stCxn id="40" idx="3"/>
          </p:cNvCxnSpPr>
          <p:nvPr/>
        </p:nvCxnSpPr>
        <p:spPr>
          <a:xfrm>
            <a:off x="7807821" y="4182160"/>
            <a:ext cx="967270" cy="2066619"/>
          </a:xfrm>
          <a:prstGeom prst="bentConnector2">
            <a:avLst/>
          </a:prstGeom>
          <a:ln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en angle 55"/>
          <p:cNvCxnSpPr>
            <a:stCxn id="22" idx="3"/>
          </p:cNvCxnSpPr>
          <p:nvPr/>
        </p:nvCxnSpPr>
        <p:spPr>
          <a:xfrm>
            <a:off x="8390503" y="5396623"/>
            <a:ext cx="384588" cy="852156"/>
          </a:xfrm>
          <a:prstGeom prst="bentConnector2">
            <a:avLst/>
          </a:prstGeom>
          <a:ln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en angle 58"/>
          <p:cNvCxnSpPr/>
          <p:nvPr/>
        </p:nvCxnSpPr>
        <p:spPr>
          <a:xfrm rot="16200000" flipH="1">
            <a:off x="6966727" y="4440415"/>
            <a:ext cx="3502002" cy="114726"/>
          </a:xfrm>
          <a:prstGeom prst="bentConnector3">
            <a:avLst>
              <a:gd name="adj1" fmla="val -147"/>
            </a:avLst>
          </a:prstGeom>
          <a:ln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en angle 61"/>
          <p:cNvCxnSpPr/>
          <p:nvPr/>
        </p:nvCxnSpPr>
        <p:spPr>
          <a:xfrm>
            <a:off x="5174584" y="3091558"/>
            <a:ext cx="3600507" cy="275271"/>
          </a:xfrm>
          <a:prstGeom prst="bentConnector3">
            <a:avLst>
              <a:gd name="adj1" fmla="val -510"/>
            </a:avLst>
          </a:prstGeom>
          <a:ln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en angle 77"/>
          <p:cNvCxnSpPr/>
          <p:nvPr/>
        </p:nvCxnSpPr>
        <p:spPr>
          <a:xfrm>
            <a:off x="2727914" y="3075207"/>
            <a:ext cx="6047177" cy="444022"/>
          </a:xfrm>
          <a:prstGeom prst="bentConnector3">
            <a:avLst>
              <a:gd name="adj1" fmla="val 223"/>
            </a:avLst>
          </a:prstGeom>
          <a:ln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en angle 84"/>
          <p:cNvCxnSpPr/>
          <p:nvPr/>
        </p:nvCxnSpPr>
        <p:spPr>
          <a:xfrm>
            <a:off x="1230088" y="3050715"/>
            <a:ext cx="7545003" cy="649743"/>
          </a:xfrm>
          <a:prstGeom prst="bentConnector3">
            <a:avLst>
              <a:gd name="adj1" fmla="val 131"/>
            </a:avLst>
          </a:prstGeom>
          <a:ln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ZoneTexte 89"/>
          <p:cNvSpPr txBox="1"/>
          <p:nvPr/>
        </p:nvSpPr>
        <p:spPr>
          <a:xfrm>
            <a:off x="1226180" y="3366829"/>
            <a:ext cx="144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800000"/>
                </a:solidFill>
              </a:rPr>
              <a:t>JetSelection.h</a:t>
            </a:r>
            <a:endParaRPr lang="fr-FR" dirty="0">
              <a:solidFill>
                <a:srgbClr val="800000"/>
              </a:solidFill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2840145" y="3181257"/>
            <a:ext cx="197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800000"/>
                </a:solidFill>
              </a:rPr>
              <a:t>ElectronSelection.h</a:t>
            </a:r>
            <a:endParaRPr lang="fr-FR" dirty="0">
              <a:solidFill>
                <a:srgbClr val="800000"/>
              </a:solidFill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5393129" y="3050715"/>
            <a:ext cx="1775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800000"/>
                </a:solidFill>
              </a:rPr>
              <a:t>MuonSelection.h</a:t>
            </a:r>
            <a:endParaRPr lang="fr-FR" dirty="0">
              <a:solidFill>
                <a:srgbClr val="800000"/>
              </a:solidFill>
            </a:endParaRPr>
          </a:p>
        </p:txBody>
      </p:sp>
      <p:sp>
        <p:nvSpPr>
          <p:cNvPr id="93" name="Bulle ronde 92"/>
          <p:cNvSpPr/>
          <p:nvPr/>
        </p:nvSpPr>
        <p:spPr>
          <a:xfrm>
            <a:off x="5877" y="5672702"/>
            <a:ext cx="2795544" cy="1069659"/>
          </a:xfrm>
          <a:prstGeom prst="wedgeEllipseCallout">
            <a:avLst>
              <a:gd name="adj1" fmla="val 55437"/>
              <a:gd name="adj2" fmla="val -22521"/>
            </a:avLst>
          </a:prstGeom>
          <a:noFill/>
          <a:ln w="28575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5" name="Connecteur droit avec flèche 94"/>
          <p:cNvCxnSpPr/>
          <p:nvPr/>
        </p:nvCxnSpPr>
        <p:spPr>
          <a:xfrm>
            <a:off x="223406" y="3003004"/>
            <a:ext cx="0" cy="903077"/>
          </a:xfrm>
          <a:prstGeom prst="straightConnector1">
            <a:avLst/>
          </a:prstGeom>
          <a:ln w="38100" cmpd="sng">
            <a:solidFill>
              <a:srgbClr val="80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 flipH="1">
            <a:off x="223407" y="3035035"/>
            <a:ext cx="1002776" cy="1462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 flipH="1">
            <a:off x="202296" y="3090887"/>
            <a:ext cx="2525620" cy="275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 flipH="1">
            <a:off x="202296" y="3075207"/>
            <a:ext cx="4972288" cy="4753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ZoneTexte 107"/>
          <p:cNvSpPr txBox="1"/>
          <p:nvPr/>
        </p:nvSpPr>
        <p:spPr>
          <a:xfrm>
            <a:off x="104894" y="5744214"/>
            <a:ext cx="25825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2"/>
                </a:solidFill>
              </a:rPr>
              <a:t>Réalisation des </a:t>
            </a:r>
            <a:r>
              <a:rPr lang="fr-FR" b="1" dirty="0" err="1" smtClean="0">
                <a:solidFill>
                  <a:schemeClr val="tx2"/>
                </a:solidFill>
              </a:rPr>
              <a:t>Cut</a:t>
            </a:r>
            <a:r>
              <a:rPr lang="fr-FR" b="1" dirty="0" smtClean="0">
                <a:solidFill>
                  <a:schemeClr val="tx2"/>
                </a:solidFill>
              </a:rPr>
              <a:t> sur</a:t>
            </a:r>
          </a:p>
          <a:p>
            <a:pPr algn="ctr"/>
            <a:r>
              <a:rPr lang="fr-FR" b="1" dirty="0" smtClean="0">
                <a:solidFill>
                  <a:schemeClr val="tx2"/>
                </a:solidFill>
              </a:rPr>
              <a:t>Le canal  « Electron » et le </a:t>
            </a:r>
          </a:p>
          <a:p>
            <a:pPr algn="ctr"/>
            <a:r>
              <a:rPr lang="fr-FR" b="1" dirty="0" smtClean="0">
                <a:solidFill>
                  <a:schemeClr val="tx2"/>
                </a:solidFill>
              </a:rPr>
              <a:t>Canal « Muon »</a:t>
            </a:r>
          </a:p>
        </p:txBody>
      </p:sp>
    </p:spTree>
    <p:extLst>
      <p:ext uri="{BB962C8B-B14F-4D97-AF65-F5344CB8AC3E}">
        <p14:creationId xmlns:p14="http://schemas.microsoft.com/office/powerpoint/2010/main" val="425437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13400" y="-142707"/>
            <a:ext cx="6923745" cy="868362"/>
          </a:xfrm>
          <a:ln>
            <a:noFill/>
          </a:ln>
        </p:spPr>
        <p:txBody>
          <a:bodyPr/>
          <a:lstStyle/>
          <a:p>
            <a:pPr algn="l"/>
            <a:r>
              <a:rPr lang="fr-FR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briola"/>
                <a:cs typeface="Gabriola"/>
              </a:rPr>
              <a:t>    </a:t>
            </a:r>
            <a:r>
              <a:rPr lang="fr-FR" sz="4800" dirty="0">
                <a:solidFill>
                  <a:schemeClr val="accent1"/>
                </a:solidFill>
                <a:latin typeface="Gabriola"/>
                <a:cs typeface="Gabriola"/>
              </a:rPr>
              <a:t>Description de package</a:t>
            </a:r>
            <a:endParaRPr lang="fr-FR" sz="6600" dirty="0">
              <a:solidFill>
                <a:schemeClr val="accent1"/>
              </a:solidFill>
              <a:latin typeface="Gabriola"/>
              <a:cs typeface="Gabriola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393129" y="54891"/>
            <a:ext cx="2821974" cy="733484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 smtClean="0"/>
              <a:t>TopD3PDSelection</a:t>
            </a:r>
            <a:endParaRPr lang="fr-FR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803" y="54891"/>
            <a:ext cx="736524" cy="736524"/>
          </a:xfrm>
          <a:prstGeom prst="rect">
            <a:avLst/>
          </a:prstGeom>
        </p:spPr>
      </p:pic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617299"/>
              </p:ext>
            </p:extLst>
          </p:nvPr>
        </p:nvGraphicFramePr>
        <p:xfrm>
          <a:off x="332496" y="1473146"/>
          <a:ext cx="8541063" cy="340156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79803"/>
                <a:gridCol w="3780630"/>
                <a:gridCol w="3780630"/>
              </a:tblGrid>
              <a:tr h="314321">
                <a:tc>
                  <a:txBody>
                    <a:bodyPr/>
                    <a:lstStyle/>
                    <a:p>
                      <a:pPr algn="ctr"/>
                      <a:r>
                        <a:rPr lang="fr-FR" sz="2800" b="1" cap="none" spc="0" dirty="0" err="1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Cut</a:t>
                      </a:r>
                      <a:endParaRPr lang="fr-FR" sz="28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kern="1200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+mn-lt"/>
                          <a:ea typeface="+mn-ea"/>
                          <a:cs typeface="+mn-cs"/>
                        </a:rPr>
                        <a:t>Electron</a:t>
                      </a:r>
                      <a:r>
                        <a:rPr lang="fr-FR" dirty="0" smtClean="0"/>
                        <a:t> + </a:t>
                      </a:r>
                      <a:r>
                        <a:rPr lang="fr-FR" sz="2800" b="1" kern="1200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+mn-lt"/>
                          <a:ea typeface="+mn-ea"/>
                          <a:cs typeface="+mn-cs"/>
                        </a:rPr>
                        <a:t>Jet</a:t>
                      </a:r>
                      <a:endParaRPr lang="fr-FR" sz="2800" b="1" kern="1200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kern="1200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+mn-lt"/>
                          <a:ea typeface="+mn-ea"/>
                          <a:cs typeface="+mn-cs"/>
                        </a:rPr>
                        <a:t>Muon</a:t>
                      </a:r>
                      <a:r>
                        <a:rPr lang="fr-FR" dirty="0" smtClean="0"/>
                        <a:t> + </a:t>
                      </a:r>
                      <a:r>
                        <a:rPr lang="fr-FR" sz="2800" b="1" kern="1200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+mn-lt"/>
                          <a:ea typeface="+mn-ea"/>
                          <a:cs typeface="+mn-cs"/>
                        </a:rPr>
                        <a:t>Jet</a:t>
                      </a:r>
                      <a:endParaRPr lang="fr-FR" sz="2800" b="1" kern="1200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94836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latin typeface="Gabriola"/>
                          <a:cs typeface="Gabriola"/>
                        </a:rPr>
                        <a:t>C.0</a:t>
                      </a:r>
                      <a:endParaRPr lang="fr-FR" sz="2800" b="1" dirty="0">
                        <a:latin typeface="Gabriola"/>
                        <a:cs typeface="Gabriol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b="0" i="0" kern="1200" dirty="0" smtClean="0">
                          <a:solidFill>
                            <a:srgbClr val="0000FF"/>
                          </a:solidFill>
                          <a:latin typeface="Gabriola"/>
                          <a:ea typeface="+mn-ea"/>
                          <a:cs typeface="Gabriola"/>
                        </a:rPr>
                        <a:t>total </a:t>
                      </a:r>
                      <a:r>
                        <a:rPr lang="fr-FR" sz="2800" b="0" i="0" kern="1200" dirty="0" err="1" smtClean="0">
                          <a:solidFill>
                            <a:srgbClr val="0000FF"/>
                          </a:solidFill>
                          <a:latin typeface="Gabriola"/>
                          <a:ea typeface="+mn-ea"/>
                          <a:cs typeface="Gabriola"/>
                        </a:rPr>
                        <a:t>number</a:t>
                      </a:r>
                      <a:r>
                        <a:rPr lang="fr-FR" sz="2800" b="0" i="0" kern="1200" dirty="0" smtClean="0">
                          <a:solidFill>
                            <a:srgbClr val="0000FF"/>
                          </a:solidFill>
                          <a:latin typeface="Gabriola"/>
                          <a:ea typeface="+mn-ea"/>
                          <a:cs typeface="Gabriola"/>
                        </a:rPr>
                        <a:t> of </a:t>
                      </a:r>
                      <a:r>
                        <a:rPr lang="fr-FR" sz="2800" b="0" i="0" kern="1200" dirty="0" err="1" smtClean="0">
                          <a:solidFill>
                            <a:srgbClr val="0000FF"/>
                          </a:solidFill>
                          <a:latin typeface="Gabriola"/>
                          <a:ea typeface="+mn-ea"/>
                          <a:cs typeface="Gabriola"/>
                        </a:rPr>
                        <a:t>events</a:t>
                      </a:r>
                      <a:endParaRPr lang="fr-FR" sz="2800" b="0" i="0" kern="1200" dirty="0">
                        <a:solidFill>
                          <a:srgbClr val="0000FF"/>
                        </a:solidFill>
                        <a:latin typeface="Gabriola"/>
                        <a:ea typeface="+mn-ea"/>
                        <a:cs typeface="Gabriol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kern="1200" dirty="0" smtClean="0">
                          <a:solidFill>
                            <a:srgbClr val="0000FF"/>
                          </a:solidFill>
                          <a:latin typeface="Gabriola"/>
                          <a:ea typeface="+mn-ea"/>
                          <a:cs typeface="Gabriola"/>
                        </a:rPr>
                        <a:t>total </a:t>
                      </a:r>
                      <a:r>
                        <a:rPr lang="fr-FR" sz="2800" kern="1200" dirty="0" err="1" smtClean="0">
                          <a:solidFill>
                            <a:srgbClr val="0000FF"/>
                          </a:solidFill>
                          <a:latin typeface="Gabriola"/>
                          <a:ea typeface="+mn-ea"/>
                          <a:cs typeface="Gabriola"/>
                        </a:rPr>
                        <a:t>number</a:t>
                      </a:r>
                      <a:r>
                        <a:rPr lang="fr-FR" sz="2800" kern="1200" dirty="0" smtClean="0">
                          <a:solidFill>
                            <a:srgbClr val="0000FF"/>
                          </a:solidFill>
                          <a:latin typeface="Gabriola"/>
                          <a:ea typeface="+mn-ea"/>
                          <a:cs typeface="Gabriola"/>
                        </a:rPr>
                        <a:t> of </a:t>
                      </a:r>
                      <a:r>
                        <a:rPr lang="fr-FR" sz="2800" kern="1200" dirty="0" err="1" smtClean="0">
                          <a:solidFill>
                            <a:srgbClr val="0000FF"/>
                          </a:solidFill>
                          <a:latin typeface="Gabriola"/>
                          <a:ea typeface="+mn-ea"/>
                          <a:cs typeface="Gabriola"/>
                        </a:rPr>
                        <a:t>events</a:t>
                      </a:r>
                      <a:endParaRPr lang="fr-FR" sz="2800" dirty="0">
                        <a:solidFill>
                          <a:srgbClr val="0000FF"/>
                        </a:solidFill>
                        <a:latin typeface="Gabriola"/>
                        <a:cs typeface="Gabriola"/>
                      </a:endParaRPr>
                    </a:p>
                  </a:txBody>
                  <a:tcPr/>
                </a:tc>
              </a:tr>
              <a:tr h="394836">
                <a:tc>
                  <a:txBody>
                    <a:bodyPr/>
                    <a:lstStyle/>
                    <a:p>
                      <a:endParaRPr lang="fr-FR" sz="800" dirty="0" smtClean="0"/>
                    </a:p>
                    <a:p>
                      <a:r>
                        <a:rPr lang="fr-FR" sz="2000" dirty="0" smtClean="0"/>
                        <a:t>…</a:t>
                      </a:r>
                    </a:p>
                    <a:p>
                      <a:endParaRPr lang="fr-FR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 smtClean="0"/>
                    </a:p>
                    <a:p>
                      <a:r>
                        <a:rPr lang="fr-FR" sz="2000" dirty="0" smtClean="0"/>
                        <a:t>…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800" dirty="0" smtClean="0"/>
                    </a:p>
                    <a:p>
                      <a:r>
                        <a:rPr lang="fr-FR" sz="2000" dirty="0" smtClean="0"/>
                        <a:t>…</a:t>
                      </a:r>
                      <a:endParaRPr lang="fr-FR" sz="2000" dirty="0"/>
                    </a:p>
                  </a:txBody>
                  <a:tcPr/>
                </a:tc>
              </a:tr>
              <a:tr h="394836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solidFill>
                            <a:schemeClr val="tx1"/>
                          </a:solidFill>
                          <a:latin typeface="Gabriola"/>
                          <a:cs typeface="Gabriola"/>
                        </a:rPr>
                        <a:t>C.3</a:t>
                      </a:r>
                      <a:endParaRPr lang="fr-FR" sz="2800" b="1" dirty="0">
                        <a:solidFill>
                          <a:schemeClr val="tx1"/>
                        </a:solidFill>
                        <a:latin typeface="Gabriola"/>
                        <a:cs typeface="Gabriol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fr-FR" sz="2800" kern="1200" dirty="0" smtClean="0">
                          <a:solidFill>
                            <a:srgbClr val="0000FF"/>
                          </a:solidFill>
                          <a:latin typeface="Gabriola"/>
                          <a:ea typeface="+mn-ea"/>
                          <a:cs typeface="Gabriola"/>
                        </a:rPr>
                        <a:t>good</a:t>
                      </a: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kern="1200" dirty="0" smtClean="0">
                          <a:solidFill>
                            <a:srgbClr val="0000FF"/>
                          </a:solidFill>
                          <a:latin typeface="Gabriola"/>
                          <a:ea typeface="+mn-ea"/>
                          <a:cs typeface="Gabriola"/>
                        </a:rPr>
                        <a:t>vertex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fr-FR" sz="2800" kern="1200" dirty="0" smtClean="0">
                          <a:solidFill>
                            <a:srgbClr val="0000FF"/>
                          </a:solidFill>
                          <a:latin typeface="Gabriola"/>
                          <a:ea typeface="+mn-ea"/>
                          <a:cs typeface="Gabriola"/>
                        </a:rPr>
                        <a:t>good</a:t>
                      </a: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800" kern="1200" dirty="0" smtClean="0">
                          <a:solidFill>
                            <a:srgbClr val="0000FF"/>
                          </a:solidFill>
                          <a:latin typeface="Gabriola"/>
                          <a:ea typeface="+mn-ea"/>
                          <a:cs typeface="Gabriola"/>
                        </a:rPr>
                        <a:t>vertex</a:t>
                      </a:r>
                    </a:p>
                  </a:txBody>
                  <a:tcPr/>
                </a:tc>
              </a:tr>
              <a:tr h="3948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dirty="0" smtClean="0">
                          <a:solidFill>
                            <a:schemeClr val="tx1"/>
                          </a:solidFill>
                          <a:latin typeface="Gabriola"/>
                          <a:cs typeface="Gabriola"/>
                        </a:rPr>
                        <a:t>C.4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kern="1200" dirty="0" smtClean="0">
                          <a:solidFill>
                            <a:srgbClr val="0000FF"/>
                          </a:solidFill>
                          <a:latin typeface="Gabriola"/>
                          <a:ea typeface="+mn-ea"/>
                          <a:cs typeface="Gabriola"/>
                        </a:rPr>
                        <a:t>Au moins</a:t>
                      </a:r>
                      <a:r>
                        <a:rPr lang="fr-FR" sz="2800" kern="1200" baseline="0" dirty="0" smtClean="0">
                          <a:solidFill>
                            <a:srgbClr val="0000FF"/>
                          </a:solidFill>
                          <a:latin typeface="Gabriola"/>
                          <a:ea typeface="+mn-ea"/>
                          <a:cs typeface="Gabriola"/>
                        </a:rPr>
                        <a:t> </a:t>
                      </a:r>
                      <a:r>
                        <a:rPr lang="fr-FR" sz="2800" kern="1200" dirty="0" smtClean="0">
                          <a:solidFill>
                            <a:srgbClr val="0000FF"/>
                          </a:solidFill>
                          <a:latin typeface="Gabriola"/>
                          <a:ea typeface="+mn-ea"/>
                          <a:cs typeface="Gabriola"/>
                        </a:rPr>
                        <a:t>1 lepton; </a:t>
                      </a:r>
                      <a:br>
                        <a:rPr lang="fr-FR" sz="2800" kern="1200" dirty="0" smtClean="0">
                          <a:solidFill>
                            <a:srgbClr val="0000FF"/>
                          </a:solidFill>
                          <a:latin typeface="Gabriola"/>
                          <a:ea typeface="+mn-ea"/>
                          <a:cs typeface="Gabriola"/>
                        </a:rPr>
                      </a:br>
                      <a:r>
                        <a:rPr lang="fr-FR" sz="2800" kern="1200" dirty="0" smtClean="0">
                          <a:solidFill>
                            <a:srgbClr val="0000FF"/>
                          </a:solidFill>
                          <a:latin typeface="Gabriola"/>
                          <a:ea typeface="+mn-ea"/>
                          <a:cs typeface="Gabriola"/>
                        </a:rPr>
                        <a:t>pt &gt; 25 </a:t>
                      </a:r>
                      <a:r>
                        <a:rPr lang="fr-FR" sz="2800" kern="1200" dirty="0" err="1" smtClean="0">
                          <a:solidFill>
                            <a:srgbClr val="0000FF"/>
                          </a:solidFill>
                          <a:latin typeface="Gabriola"/>
                          <a:ea typeface="+mn-ea"/>
                          <a:cs typeface="Gabriola"/>
                        </a:rPr>
                        <a:t>GeV</a:t>
                      </a:r>
                      <a:r>
                        <a:rPr lang="fr-FR" sz="2800" kern="1200" dirty="0" smtClean="0">
                          <a:solidFill>
                            <a:srgbClr val="0000FF"/>
                          </a:solidFill>
                          <a:latin typeface="Gabriola"/>
                          <a:ea typeface="+mn-ea"/>
                          <a:cs typeface="Gabriola"/>
                        </a:rPr>
                        <a:t>;</a:t>
                      </a:r>
                      <a:endParaRPr lang="fr-FR" sz="4000" kern="1200" dirty="0" smtClean="0">
                        <a:solidFill>
                          <a:srgbClr val="0000FF"/>
                        </a:solidFill>
                        <a:latin typeface="Gabriola"/>
                        <a:ea typeface="+mn-ea"/>
                        <a:cs typeface="Gabriol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kern="1200" dirty="0" smtClean="0">
                          <a:solidFill>
                            <a:srgbClr val="0000FF"/>
                          </a:solidFill>
                          <a:latin typeface="Gabriola"/>
                          <a:ea typeface="+mn-ea"/>
                          <a:cs typeface="Gabriola"/>
                        </a:rPr>
                        <a:t>Au moins 1 lepton; </a:t>
                      </a:r>
                      <a:br>
                        <a:rPr lang="fr-FR" sz="2800" kern="1200" dirty="0" smtClean="0">
                          <a:solidFill>
                            <a:srgbClr val="0000FF"/>
                          </a:solidFill>
                          <a:latin typeface="Gabriola"/>
                          <a:ea typeface="+mn-ea"/>
                          <a:cs typeface="Gabriola"/>
                        </a:rPr>
                      </a:br>
                      <a:r>
                        <a:rPr lang="fr-FR" sz="2800" kern="1200" dirty="0" smtClean="0">
                          <a:solidFill>
                            <a:srgbClr val="0000FF"/>
                          </a:solidFill>
                          <a:latin typeface="Gabriola"/>
                          <a:ea typeface="+mn-ea"/>
                          <a:cs typeface="Gabriola"/>
                        </a:rPr>
                        <a:t>pt &gt; 25 </a:t>
                      </a:r>
                      <a:r>
                        <a:rPr lang="fr-FR" sz="2800" kern="1200" dirty="0" err="1" smtClean="0">
                          <a:solidFill>
                            <a:srgbClr val="0000FF"/>
                          </a:solidFill>
                          <a:latin typeface="Gabriola"/>
                          <a:ea typeface="+mn-ea"/>
                          <a:cs typeface="Gabriola"/>
                        </a:rPr>
                        <a:t>GeV</a:t>
                      </a:r>
                      <a:r>
                        <a:rPr lang="fr-FR" sz="2800" kern="1200" dirty="0" smtClean="0">
                          <a:solidFill>
                            <a:srgbClr val="0000FF"/>
                          </a:solidFill>
                          <a:latin typeface="Gabriola"/>
                          <a:ea typeface="+mn-ea"/>
                          <a:cs typeface="Gabriola"/>
                        </a:rPr>
                        <a:t>;</a:t>
                      </a:r>
                      <a:endParaRPr lang="fr-FR" sz="4000" kern="1200" dirty="0" smtClean="0">
                        <a:solidFill>
                          <a:srgbClr val="0000FF"/>
                        </a:solidFill>
                        <a:latin typeface="Gabriola"/>
                        <a:ea typeface="+mn-ea"/>
                        <a:cs typeface="Gabriola"/>
                      </a:endParaRPr>
                    </a:p>
                  </a:txBody>
                  <a:tcPr/>
                </a:tc>
              </a:tr>
              <a:tr h="3948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dirty="0" smtClean="0">
                          <a:solidFill>
                            <a:schemeClr val="tx1"/>
                          </a:solidFill>
                          <a:latin typeface="Gabriola"/>
                          <a:cs typeface="Gabriola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0" kern="1200" dirty="0" smtClean="0">
                          <a:solidFill>
                            <a:srgbClr val="0000FF"/>
                          </a:solidFill>
                          <a:latin typeface="Gabriola"/>
                          <a:ea typeface="+mn-ea"/>
                          <a:cs typeface="Gabriola"/>
                        </a:rPr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0" kern="1200" dirty="0" smtClean="0">
                          <a:solidFill>
                            <a:srgbClr val="0000FF"/>
                          </a:solidFill>
                          <a:latin typeface="Gabriola"/>
                          <a:ea typeface="+mn-ea"/>
                          <a:cs typeface="Gabriola"/>
                        </a:rPr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332496" y="725655"/>
            <a:ext cx="5121502" cy="648208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b="1" u="sng" cap="all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abriola"/>
                <a:cs typeface="Gabriola"/>
              </a:rPr>
              <a:t>Exemple de </a:t>
            </a:r>
            <a:r>
              <a:rPr lang="fr-FR" b="1" u="sng" cap="all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abriola"/>
                <a:cs typeface="Gabriola"/>
              </a:rPr>
              <a:t>CutFlow</a:t>
            </a:r>
            <a:endParaRPr lang="fr-FR" b="1" u="sng" cap="all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abriola"/>
              <a:cs typeface="Gabriola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00" y="5053608"/>
            <a:ext cx="1628790" cy="1628790"/>
          </a:xfrm>
          <a:prstGeom prst="rect">
            <a:avLst/>
          </a:prstGeom>
        </p:spPr>
      </p:pic>
      <p:sp>
        <p:nvSpPr>
          <p:cNvPr id="20" name="Chevron 19"/>
          <p:cNvSpPr/>
          <p:nvPr/>
        </p:nvSpPr>
        <p:spPr>
          <a:xfrm>
            <a:off x="2226229" y="5644767"/>
            <a:ext cx="3227769" cy="533117"/>
          </a:xfrm>
          <a:prstGeom prst="chevron">
            <a:avLst/>
          </a:prstGeom>
          <a:solidFill>
            <a:schemeClr val="bg1"/>
          </a:solidFill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Execution</a:t>
            </a:r>
            <a:endParaRPr lang="fr-FR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5761391" y="5492779"/>
            <a:ext cx="2821974" cy="733484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300" b="1" dirty="0" err="1" smtClean="0"/>
              <a:t>TopMiniNtuple</a:t>
            </a:r>
            <a:endParaRPr lang="fr-FR" sz="2300" b="1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421" y="5492779"/>
            <a:ext cx="736524" cy="736524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3260116" y="4485232"/>
            <a:ext cx="9108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??</a:t>
            </a:r>
            <a:endParaRPr lang="fr-FR" sz="9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069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13400" y="-142707"/>
            <a:ext cx="6923745" cy="868362"/>
          </a:xfrm>
          <a:ln>
            <a:noFill/>
          </a:ln>
        </p:spPr>
        <p:txBody>
          <a:bodyPr/>
          <a:lstStyle/>
          <a:p>
            <a:pPr algn="l"/>
            <a:r>
              <a:rPr lang="fr-FR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briola"/>
                <a:cs typeface="Gabriola"/>
              </a:rPr>
              <a:t>    </a:t>
            </a:r>
            <a:r>
              <a:rPr lang="fr-FR" sz="4800" dirty="0">
                <a:solidFill>
                  <a:schemeClr val="accent1"/>
                </a:solidFill>
                <a:latin typeface="Gabriola"/>
                <a:cs typeface="Gabriola"/>
              </a:rPr>
              <a:t>Description de package</a:t>
            </a:r>
            <a:endParaRPr lang="fr-FR" sz="6600" dirty="0">
              <a:solidFill>
                <a:schemeClr val="accent1"/>
              </a:solidFill>
              <a:latin typeface="Gabriola"/>
              <a:cs typeface="Gabriola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393129" y="54891"/>
            <a:ext cx="2821974" cy="733484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 err="1" smtClean="0"/>
              <a:t>TopMiniNtuple</a:t>
            </a:r>
            <a:endParaRPr lang="fr-FR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803" y="54891"/>
            <a:ext cx="736524" cy="736524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177547" y="744375"/>
            <a:ext cx="7313613" cy="695248"/>
          </a:xfrm>
        </p:spPr>
        <p:txBody>
          <a:bodyPr/>
          <a:lstStyle/>
          <a:p>
            <a:r>
              <a:rPr lang="fr-FR" dirty="0" smtClean="0"/>
              <a:t>On s’intéresse à : 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3399072" y="870839"/>
            <a:ext cx="2265438" cy="432562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 smtClean="0">
                <a:solidFill>
                  <a:srgbClr val="800000"/>
                </a:solidFill>
                <a:cs typeface="Gabriola"/>
              </a:rPr>
              <a:t>D3PD2MiniSL</a:t>
            </a:r>
            <a:endParaRPr lang="fr-FR" sz="2400" b="1" dirty="0">
              <a:solidFill>
                <a:srgbClr val="800000"/>
              </a:solidFill>
              <a:cs typeface="Gabriola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992" y="822775"/>
            <a:ext cx="730273" cy="552158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>
            <a:off x="5993383" y="1722340"/>
            <a:ext cx="2446182" cy="600735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rgbClr val="000090"/>
                </a:solidFill>
              </a:rPr>
              <a:t>TopD3PDAnalysis</a:t>
            </a:r>
            <a:endParaRPr lang="fr-FR" b="1" dirty="0">
              <a:solidFill>
                <a:srgbClr val="000090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830" y="1722340"/>
            <a:ext cx="600735" cy="600735"/>
          </a:xfrm>
          <a:prstGeom prst="rect">
            <a:avLst/>
          </a:prstGeom>
        </p:spPr>
      </p:pic>
      <p:sp>
        <p:nvSpPr>
          <p:cNvPr id="12" name="Rectangle à coins arrondis 11"/>
          <p:cNvSpPr/>
          <p:nvPr/>
        </p:nvSpPr>
        <p:spPr>
          <a:xfrm>
            <a:off x="805361" y="1722340"/>
            <a:ext cx="2446182" cy="600735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rgbClr val="000090"/>
                </a:solidFill>
              </a:rPr>
              <a:t>TopD3PDSelection</a:t>
            </a:r>
            <a:endParaRPr lang="fr-FR" b="1" dirty="0">
              <a:solidFill>
                <a:srgbClr val="000090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164" y="1722340"/>
            <a:ext cx="600735" cy="600735"/>
          </a:xfrm>
          <a:prstGeom prst="rect">
            <a:avLst/>
          </a:prstGeom>
        </p:spPr>
      </p:pic>
      <p:sp>
        <p:nvSpPr>
          <p:cNvPr id="16" name="Rectangle à coins arrondis 15"/>
          <p:cNvSpPr/>
          <p:nvPr/>
        </p:nvSpPr>
        <p:spPr>
          <a:xfrm>
            <a:off x="5393129" y="2323076"/>
            <a:ext cx="3637208" cy="1978210"/>
          </a:xfrm>
          <a:prstGeom prst="roundRect">
            <a:avLst/>
          </a:prstGeom>
          <a:solidFill>
            <a:schemeClr val="tx1">
              <a:alpha val="53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sz="2000" dirty="0">
              <a:solidFill>
                <a:srgbClr val="800000"/>
              </a:solidFill>
              <a:latin typeface="Gabriola"/>
              <a:cs typeface="Gabriola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302971" y="2323075"/>
            <a:ext cx="3396960" cy="1978210"/>
          </a:xfrm>
          <a:prstGeom prst="roundRect">
            <a:avLst/>
          </a:prstGeom>
          <a:solidFill>
            <a:schemeClr val="tx1">
              <a:alpha val="53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sz="2000" dirty="0">
              <a:solidFill>
                <a:srgbClr val="800000"/>
              </a:solidFill>
              <a:latin typeface="Gabriola"/>
              <a:cs typeface="Gabriola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3312406" y="4408597"/>
            <a:ext cx="2446182" cy="420817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 err="1" smtClean="0">
                <a:solidFill>
                  <a:srgbClr val="000090"/>
                </a:solidFill>
              </a:rPr>
              <a:t>TopMiniNtuple</a:t>
            </a:r>
            <a:endParaRPr lang="fr-FR" b="1" dirty="0">
              <a:solidFill>
                <a:srgbClr val="000090"/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853" y="4408597"/>
            <a:ext cx="553691" cy="553691"/>
          </a:xfrm>
          <a:prstGeom prst="rect">
            <a:avLst/>
          </a:prstGeom>
        </p:spPr>
      </p:pic>
      <p:cxnSp>
        <p:nvCxnSpPr>
          <p:cNvPr id="20" name="Connecteur droit 19"/>
          <p:cNvCxnSpPr>
            <a:stCxn id="8" idx="2"/>
          </p:cNvCxnSpPr>
          <p:nvPr/>
        </p:nvCxnSpPr>
        <p:spPr>
          <a:xfrm flipH="1">
            <a:off x="4530846" y="1303401"/>
            <a:ext cx="945" cy="3105196"/>
          </a:xfrm>
          <a:prstGeom prst="line">
            <a:avLst/>
          </a:prstGeom>
          <a:ln w="28575" cmpd="sng">
            <a:headEnd type="diamond"/>
            <a:tail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en angle 21"/>
          <p:cNvCxnSpPr>
            <a:stCxn id="8" idx="2"/>
            <a:endCxn id="10" idx="0"/>
          </p:cNvCxnSpPr>
          <p:nvPr/>
        </p:nvCxnSpPr>
        <p:spPr>
          <a:xfrm rot="16200000" flipH="1">
            <a:off x="5664663" y="170528"/>
            <a:ext cx="418939" cy="2684683"/>
          </a:xfrm>
          <a:prstGeom prst="bentConnector3">
            <a:avLst>
              <a:gd name="adj1" fmla="val 50000"/>
            </a:avLst>
          </a:prstGeom>
          <a:ln w="28575" cmpd="sng">
            <a:headEnd type="diamond"/>
            <a:tail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ngle 24"/>
          <p:cNvCxnSpPr>
            <a:stCxn id="8" idx="2"/>
            <a:endCxn id="12" idx="0"/>
          </p:cNvCxnSpPr>
          <p:nvPr/>
        </p:nvCxnSpPr>
        <p:spPr>
          <a:xfrm rot="5400000">
            <a:off x="3070653" y="261201"/>
            <a:ext cx="418939" cy="2503339"/>
          </a:xfrm>
          <a:prstGeom prst="bentConnector3">
            <a:avLst>
              <a:gd name="adj1" fmla="val 50000"/>
            </a:avLst>
          </a:prstGeom>
          <a:ln w="28575" cmpd="sng">
            <a:headEnd type="diamond"/>
            <a:tailEnd type="diamon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à coins arrondis 27"/>
          <p:cNvSpPr/>
          <p:nvPr/>
        </p:nvSpPr>
        <p:spPr>
          <a:xfrm>
            <a:off x="637023" y="2535378"/>
            <a:ext cx="2045141" cy="432562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 err="1" smtClean="0">
                <a:cs typeface="Gabriola"/>
              </a:rPr>
              <a:t>SemiLeptonic</a:t>
            </a:r>
            <a:endParaRPr lang="fr-FR" sz="2400" b="1" dirty="0">
              <a:cs typeface="Gabriola"/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485" y="2487314"/>
            <a:ext cx="730273" cy="552158"/>
          </a:xfrm>
          <a:prstGeom prst="rect">
            <a:avLst/>
          </a:prstGeom>
        </p:spPr>
      </p:pic>
      <p:sp>
        <p:nvSpPr>
          <p:cNvPr id="30" name="Rectangle à coins arrondis 29"/>
          <p:cNvSpPr/>
          <p:nvPr/>
        </p:nvSpPr>
        <p:spPr>
          <a:xfrm>
            <a:off x="604385" y="3153246"/>
            <a:ext cx="1731588" cy="432562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 err="1" smtClean="0">
                <a:cs typeface="Gabriola"/>
              </a:rPr>
              <a:t>CutCount</a:t>
            </a:r>
            <a:endParaRPr lang="fr-FR" sz="2400" b="1" dirty="0">
              <a:cs typeface="Gabriola"/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609" y="3105182"/>
            <a:ext cx="730273" cy="552158"/>
          </a:xfrm>
          <a:prstGeom prst="rect">
            <a:avLst/>
          </a:prstGeom>
        </p:spPr>
      </p:pic>
      <p:sp>
        <p:nvSpPr>
          <p:cNvPr id="32" name="Rectangle à coins arrondis 31"/>
          <p:cNvSpPr/>
          <p:nvPr/>
        </p:nvSpPr>
        <p:spPr>
          <a:xfrm>
            <a:off x="5871920" y="2535378"/>
            <a:ext cx="1747751" cy="432562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 err="1" smtClean="0">
                <a:cs typeface="Gabriola"/>
              </a:rPr>
              <a:t>AppBase</a:t>
            </a:r>
            <a:endParaRPr lang="fr-FR" sz="2400" b="1" dirty="0">
              <a:cs typeface="Gabriola"/>
            </a:endParaRP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398" y="2487314"/>
            <a:ext cx="730273" cy="552158"/>
          </a:xfrm>
          <a:prstGeom prst="rect">
            <a:avLst/>
          </a:prstGeom>
        </p:spPr>
      </p:pic>
      <p:sp>
        <p:nvSpPr>
          <p:cNvPr id="34" name="Rectangle à coins arrondis 33"/>
          <p:cNvSpPr/>
          <p:nvPr/>
        </p:nvSpPr>
        <p:spPr>
          <a:xfrm>
            <a:off x="5871920" y="3169174"/>
            <a:ext cx="1543937" cy="432562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 err="1" smtClean="0">
                <a:cs typeface="Gabriola"/>
              </a:rPr>
              <a:t>GrlSvc</a:t>
            </a:r>
            <a:endParaRPr lang="fr-FR" sz="2400" b="1" dirty="0">
              <a:cs typeface="Gabriola"/>
            </a:endParaRP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584" y="3121110"/>
            <a:ext cx="730273" cy="552158"/>
          </a:xfrm>
          <a:prstGeom prst="rect">
            <a:avLst/>
          </a:prstGeom>
        </p:spPr>
      </p:pic>
      <p:sp>
        <p:nvSpPr>
          <p:cNvPr id="36" name="Rectangle à coins arrondis 35"/>
          <p:cNvSpPr/>
          <p:nvPr/>
        </p:nvSpPr>
        <p:spPr>
          <a:xfrm>
            <a:off x="5818307" y="3797191"/>
            <a:ext cx="2196087" cy="432562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 err="1" smtClean="0">
                <a:cs typeface="Gabriola"/>
              </a:rPr>
              <a:t>TopNtupleSvc</a:t>
            </a:r>
            <a:endParaRPr lang="fr-FR" sz="2400" b="1" dirty="0">
              <a:cs typeface="Gabriola"/>
            </a:endParaRP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803" y="3749127"/>
            <a:ext cx="730273" cy="552158"/>
          </a:xfrm>
          <a:prstGeom prst="rect">
            <a:avLst/>
          </a:prstGeom>
        </p:spPr>
      </p:pic>
      <p:sp>
        <p:nvSpPr>
          <p:cNvPr id="38" name="Rectangle à coins arrondis 37"/>
          <p:cNvSpPr/>
          <p:nvPr/>
        </p:nvSpPr>
        <p:spPr>
          <a:xfrm>
            <a:off x="604385" y="3754410"/>
            <a:ext cx="1857497" cy="432562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 err="1" smtClean="0">
                <a:cs typeface="Gabriola"/>
              </a:rPr>
              <a:t>WichPeriod</a:t>
            </a:r>
            <a:endParaRPr lang="fr-FR" sz="2400" b="1" dirty="0">
              <a:cs typeface="Gabriola"/>
            </a:endParaRP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389" y="3706346"/>
            <a:ext cx="730273" cy="552158"/>
          </a:xfrm>
          <a:prstGeom prst="rect">
            <a:avLst/>
          </a:prstGeom>
        </p:spPr>
      </p:pic>
      <p:sp>
        <p:nvSpPr>
          <p:cNvPr id="43" name="Rectangle à coins arrondis 42"/>
          <p:cNvSpPr/>
          <p:nvPr/>
        </p:nvSpPr>
        <p:spPr>
          <a:xfrm>
            <a:off x="281532" y="4829414"/>
            <a:ext cx="8727366" cy="1978210"/>
          </a:xfrm>
          <a:prstGeom prst="roundRect">
            <a:avLst/>
          </a:prstGeom>
          <a:solidFill>
            <a:schemeClr val="tx1">
              <a:alpha val="53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sz="3600" dirty="0" smtClean="0">
              <a:solidFill>
                <a:schemeClr val="tx1"/>
              </a:solidFill>
              <a:latin typeface="Gabriola"/>
              <a:cs typeface="Gabriola"/>
            </a:endParaRPr>
          </a:p>
          <a:p>
            <a:r>
              <a:rPr lang="fr-FR" sz="2800" dirty="0" smtClean="0">
                <a:solidFill>
                  <a:schemeClr val="tx1"/>
                </a:solidFill>
                <a:latin typeface="Gabriola"/>
                <a:cs typeface="Gabriola"/>
              </a:rPr>
              <a:t>Mettre en Marche les informations</a:t>
            </a:r>
          </a:p>
          <a:p>
            <a:r>
              <a:rPr lang="fr-FR" sz="2800" dirty="0" smtClean="0">
                <a:solidFill>
                  <a:schemeClr val="tx1"/>
                </a:solidFill>
                <a:latin typeface="Gabriola"/>
                <a:cs typeface="Gabriola"/>
              </a:rPr>
              <a:t> collectées  dans </a:t>
            </a:r>
            <a:r>
              <a:rPr lang="fr-FR" sz="2800" dirty="0" smtClean="0">
                <a:solidFill>
                  <a:schemeClr val="bg2"/>
                </a:solidFill>
                <a:latin typeface="Gabriola"/>
                <a:cs typeface="Gabriola"/>
              </a:rPr>
              <a:t>Event Data</a:t>
            </a:r>
            <a:endParaRPr lang="fr-FR" sz="2800" dirty="0">
              <a:solidFill>
                <a:schemeClr val="bg2"/>
              </a:solidFill>
              <a:latin typeface="Gabriola"/>
              <a:cs typeface="Gabriola"/>
            </a:endParaRPr>
          </a:p>
        </p:txBody>
      </p:sp>
      <p:sp>
        <p:nvSpPr>
          <p:cNvPr id="44" name="Rectangle à coins arrondis 43"/>
          <p:cNvSpPr/>
          <p:nvPr/>
        </p:nvSpPr>
        <p:spPr>
          <a:xfrm>
            <a:off x="969036" y="5010352"/>
            <a:ext cx="2186735" cy="432562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 err="1" smtClean="0">
                <a:solidFill>
                  <a:srgbClr val="800000"/>
                </a:solidFill>
                <a:cs typeface="Gabriola"/>
              </a:rPr>
              <a:t>SemiLepRun</a:t>
            </a:r>
            <a:endParaRPr lang="fr-FR" sz="2400" b="1" dirty="0">
              <a:solidFill>
                <a:srgbClr val="800000"/>
              </a:solidFill>
              <a:cs typeface="Gabriola"/>
            </a:endParaRPr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498" y="4962288"/>
            <a:ext cx="730273" cy="552158"/>
          </a:xfrm>
          <a:prstGeom prst="rect">
            <a:avLst/>
          </a:prstGeom>
        </p:spPr>
      </p:pic>
      <p:sp>
        <p:nvSpPr>
          <p:cNvPr id="46" name="Rectangle à coins arrondis 45"/>
          <p:cNvSpPr/>
          <p:nvPr/>
        </p:nvSpPr>
        <p:spPr>
          <a:xfrm>
            <a:off x="6252830" y="5027056"/>
            <a:ext cx="1586000" cy="432562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 err="1" smtClean="0">
                <a:solidFill>
                  <a:srgbClr val="800000"/>
                </a:solidFill>
                <a:cs typeface="Gabriola"/>
              </a:rPr>
              <a:t>MiniSL</a:t>
            </a:r>
            <a:endParaRPr lang="fr-FR" sz="2400" b="1" dirty="0">
              <a:solidFill>
                <a:srgbClr val="800000"/>
              </a:solidFill>
              <a:cs typeface="Gabriola"/>
            </a:endParaRPr>
          </a:p>
        </p:txBody>
      </p:sp>
      <p:pic>
        <p:nvPicPr>
          <p:cNvPr id="47" name="Imag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884" y="4978992"/>
            <a:ext cx="730273" cy="552158"/>
          </a:xfrm>
          <a:prstGeom prst="rect">
            <a:avLst/>
          </a:prstGeom>
        </p:spPr>
      </p:pic>
      <p:cxnSp>
        <p:nvCxnSpPr>
          <p:cNvPr id="49" name="Connecteur droit 48"/>
          <p:cNvCxnSpPr/>
          <p:nvPr/>
        </p:nvCxnSpPr>
        <p:spPr>
          <a:xfrm>
            <a:off x="4530846" y="5027056"/>
            <a:ext cx="0" cy="1480106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4691572" y="5675453"/>
            <a:ext cx="4317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Gabriola"/>
                <a:cs typeface="Gabriola"/>
              </a:rPr>
              <a:t>La création des </a:t>
            </a:r>
            <a:r>
              <a:rPr lang="fr-FR" sz="2800" dirty="0" err="1" smtClean="0">
                <a:solidFill>
                  <a:schemeClr val="bg2"/>
                </a:solidFill>
                <a:latin typeface="Gabriola"/>
                <a:cs typeface="Gabriola"/>
              </a:rPr>
              <a:t>minituples</a:t>
            </a:r>
            <a:r>
              <a:rPr lang="fr-FR" sz="2800" dirty="0" smtClean="0">
                <a:solidFill>
                  <a:schemeClr val="bg2"/>
                </a:solidFill>
                <a:latin typeface="Gabriola"/>
                <a:cs typeface="Gabriola"/>
              </a:rPr>
              <a:t> </a:t>
            </a:r>
            <a:r>
              <a:rPr lang="fr-FR" sz="2800" dirty="0" err="1" smtClean="0">
                <a:solidFill>
                  <a:schemeClr val="bg2"/>
                </a:solidFill>
                <a:latin typeface="Gabriola"/>
                <a:cs typeface="Gabriola"/>
              </a:rPr>
              <a:t>semiLeptonic</a:t>
            </a:r>
            <a:r>
              <a:rPr lang="fr-FR" sz="2800" dirty="0" smtClean="0">
                <a:solidFill>
                  <a:schemeClr val="bg2"/>
                </a:solidFill>
                <a:latin typeface="Gabriola"/>
                <a:cs typeface="Gabriola"/>
              </a:rPr>
              <a:t> </a:t>
            </a:r>
            <a:r>
              <a:rPr lang="fr-FR" sz="2800" dirty="0" smtClean="0">
                <a:latin typeface="Gabriola"/>
                <a:cs typeface="Gabriola"/>
              </a:rPr>
              <a:t>et leur manipulation</a:t>
            </a:r>
            <a:endParaRPr lang="fr-FR" sz="2800" dirty="0">
              <a:latin typeface="Gabriola"/>
              <a:cs typeface="Gabriola"/>
            </a:endParaRPr>
          </a:p>
        </p:txBody>
      </p:sp>
    </p:spTree>
    <p:extLst>
      <p:ext uri="{BB962C8B-B14F-4D97-AF65-F5344CB8AC3E}">
        <p14:creationId xmlns:p14="http://schemas.microsoft.com/office/powerpoint/2010/main" val="419502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13400" y="-142707"/>
            <a:ext cx="6923745" cy="868362"/>
          </a:xfrm>
          <a:ln>
            <a:noFill/>
          </a:ln>
        </p:spPr>
        <p:txBody>
          <a:bodyPr/>
          <a:lstStyle/>
          <a:p>
            <a:pPr algn="l"/>
            <a:r>
              <a:rPr lang="fr-FR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briola"/>
                <a:cs typeface="Gabriola"/>
              </a:rPr>
              <a:t>    </a:t>
            </a:r>
            <a:r>
              <a:rPr lang="fr-FR" sz="4800" dirty="0">
                <a:solidFill>
                  <a:schemeClr val="accent1"/>
                </a:solidFill>
                <a:latin typeface="Gabriola"/>
                <a:cs typeface="Gabriola"/>
              </a:rPr>
              <a:t>Description de package</a:t>
            </a:r>
            <a:endParaRPr lang="fr-FR" sz="6600" dirty="0">
              <a:solidFill>
                <a:schemeClr val="accent1"/>
              </a:solidFill>
              <a:latin typeface="Gabriola"/>
              <a:cs typeface="Gabriola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393129" y="54891"/>
            <a:ext cx="2821974" cy="733484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b="1" dirty="0" smtClean="0"/>
              <a:t>TopD3PDSelection</a:t>
            </a:r>
            <a:endParaRPr lang="fr-FR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803" y="54891"/>
            <a:ext cx="736524" cy="736524"/>
          </a:xfrm>
          <a:prstGeom prst="rect">
            <a:avLst/>
          </a:prstGeom>
        </p:spPr>
      </p:pic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332496" y="1390850"/>
            <a:ext cx="5121502" cy="648208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sz="3200" b="1" u="sng" cap="all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abriola"/>
                <a:cs typeface="Gabriola"/>
              </a:rPr>
              <a:t>Résultat</a:t>
            </a:r>
            <a:endParaRPr lang="fr-FR" b="1" u="sng" cap="all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abriola"/>
              <a:cs typeface="Gabriol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2202" y="2164907"/>
            <a:ext cx="4185938" cy="2707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fi-FI" sz="1600" dirty="0"/>
              <a:t> </a:t>
            </a:r>
            <a:r>
              <a:rPr lang="fi-FI" sz="1400" dirty="0"/>
              <a:t>&gt;&gt; </a:t>
            </a:r>
            <a:r>
              <a:rPr lang="fi-FI" sz="1400" dirty="0" err="1" smtClean="0"/>
              <a:t>Electron</a:t>
            </a:r>
            <a:r>
              <a:rPr lang="fi-FI" sz="1400" dirty="0" smtClean="0"/>
              <a:t> </a:t>
            </a:r>
            <a:r>
              <a:rPr lang="fi-FI" sz="1400" dirty="0" err="1"/>
              <a:t>channel</a:t>
            </a:r>
            <a:endParaRPr lang="fi-FI" sz="1400" dirty="0"/>
          </a:p>
          <a:p>
            <a:pPr>
              <a:lnSpc>
                <a:spcPct val="120000"/>
              </a:lnSpc>
            </a:pPr>
            <a:r>
              <a:rPr lang="fi-FI" sz="1400" dirty="0"/>
              <a:t>====================================</a:t>
            </a:r>
          </a:p>
          <a:p>
            <a:pPr>
              <a:lnSpc>
                <a:spcPct val="120000"/>
              </a:lnSpc>
            </a:pPr>
            <a:r>
              <a:rPr lang="fi-FI" sz="1400" dirty="0"/>
              <a:t> INITIAL   </a:t>
            </a:r>
            <a:r>
              <a:rPr lang="fi-FI" sz="1400" dirty="0" smtClean="0"/>
              <a:t>     |         </a:t>
            </a:r>
            <a:r>
              <a:rPr lang="fi-FI" sz="1400" dirty="0"/>
              <a:t>1000 |          784 |      740.249 </a:t>
            </a:r>
            <a:r>
              <a:rPr lang="fi-FI" sz="1400" dirty="0" smtClean="0"/>
              <a:t>| </a:t>
            </a:r>
            <a:endParaRPr lang="fi-FI" sz="1400" dirty="0"/>
          </a:p>
          <a:p>
            <a:pPr>
              <a:lnSpc>
                <a:spcPct val="120000"/>
              </a:lnSpc>
            </a:pPr>
            <a:r>
              <a:rPr lang="fi-FI" sz="1400" dirty="0"/>
              <a:t> </a:t>
            </a:r>
            <a:r>
              <a:rPr lang="fi-FI" sz="1400" dirty="0" err="1"/>
              <a:t>GRL+LArHF</a:t>
            </a:r>
            <a:r>
              <a:rPr lang="fi-FI" sz="1400" dirty="0"/>
              <a:t> |         1000 |          784 |      740.249 </a:t>
            </a:r>
            <a:r>
              <a:rPr lang="fi-FI" sz="1400" dirty="0" smtClean="0"/>
              <a:t>| </a:t>
            </a:r>
            <a:endParaRPr lang="fi-FI" sz="1400" dirty="0"/>
          </a:p>
          <a:p>
            <a:pPr>
              <a:lnSpc>
                <a:spcPct val="120000"/>
              </a:lnSpc>
            </a:pPr>
            <a:r>
              <a:rPr lang="fi-FI" sz="1400" dirty="0"/>
              <a:t> </a:t>
            </a:r>
            <a:r>
              <a:rPr lang="fi-FI" sz="1400" dirty="0" err="1"/>
              <a:t>GRL+LArHF</a:t>
            </a:r>
            <a:r>
              <a:rPr lang="fi-FI" sz="1400" dirty="0"/>
              <a:t> |         1000 |          784 |      740.249 | </a:t>
            </a:r>
          </a:p>
          <a:p>
            <a:pPr>
              <a:lnSpc>
                <a:spcPct val="120000"/>
              </a:lnSpc>
            </a:pPr>
            <a:r>
              <a:rPr lang="fi-FI" sz="1400" dirty="0"/>
              <a:t> TRIGGER   </a:t>
            </a:r>
            <a:r>
              <a:rPr lang="fi-FI" sz="1400" dirty="0" smtClean="0"/>
              <a:t>  |          252  |         196  |      184.362 </a:t>
            </a:r>
            <a:r>
              <a:rPr lang="fi-FI" sz="1400" dirty="0"/>
              <a:t>| </a:t>
            </a:r>
          </a:p>
          <a:p>
            <a:pPr>
              <a:lnSpc>
                <a:spcPct val="120000"/>
              </a:lnSpc>
            </a:pPr>
            <a:r>
              <a:rPr lang="fi-FI" sz="1400" dirty="0" smtClean="0"/>
              <a:t>…		…	   …	    </a:t>
            </a:r>
          </a:p>
          <a:p>
            <a:pPr>
              <a:lnSpc>
                <a:spcPct val="120000"/>
              </a:lnSpc>
            </a:pPr>
            <a:r>
              <a:rPr lang="fi-FI" sz="1400" dirty="0" smtClean="0"/>
              <a:t>&gt;</a:t>
            </a:r>
            <a:r>
              <a:rPr lang="fi-FI" sz="1400" dirty="0"/>
              <a:t>=3 </a:t>
            </a:r>
            <a:r>
              <a:rPr lang="fi-FI" sz="1400" dirty="0" smtClean="0"/>
              <a:t>JETS HM |          </a:t>
            </a:r>
            <a:r>
              <a:rPr lang="fi-FI" sz="1400" dirty="0" smtClean="0"/>
              <a:t>106  </a:t>
            </a:r>
            <a:r>
              <a:rPr lang="fi-FI" sz="1400" dirty="0" smtClean="0"/>
              <a:t>|          106 </a:t>
            </a:r>
            <a:r>
              <a:rPr lang="fi-FI" sz="1400" dirty="0"/>
              <a:t>|      </a:t>
            </a:r>
            <a:r>
              <a:rPr lang="fi-FI" sz="1400" dirty="0" smtClean="0"/>
              <a:t>99.294  </a:t>
            </a:r>
            <a:r>
              <a:rPr lang="fi-FI" sz="1400" dirty="0"/>
              <a:t>| </a:t>
            </a:r>
          </a:p>
          <a:p>
            <a:pPr>
              <a:lnSpc>
                <a:spcPct val="120000"/>
              </a:lnSpc>
            </a:pPr>
            <a:r>
              <a:rPr lang="fi-FI" sz="1400" dirty="0" smtClean="0"/>
              <a:t>…		…	   … 	     </a:t>
            </a:r>
          </a:p>
          <a:p>
            <a:pPr>
              <a:lnSpc>
                <a:spcPct val="120000"/>
              </a:lnSpc>
            </a:pPr>
            <a:r>
              <a:rPr lang="fi-FI" sz="1400" dirty="0" smtClean="0"/>
              <a:t>=</a:t>
            </a:r>
            <a:r>
              <a:rPr lang="fi-FI" sz="1400" dirty="0"/>
              <a:t>===================================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85517" y="2164907"/>
            <a:ext cx="4185938" cy="2707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fi-FI" sz="1600" dirty="0"/>
              <a:t> </a:t>
            </a:r>
            <a:r>
              <a:rPr lang="fi-FI" sz="1400" dirty="0"/>
              <a:t>&gt;&gt; </a:t>
            </a:r>
            <a:r>
              <a:rPr lang="fi-FI" sz="1400" dirty="0" err="1" smtClean="0"/>
              <a:t>Muon</a:t>
            </a:r>
            <a:r>
              <a:rPr lang="fi-FI" sz="1400" dirty="0" smtClean="0"/>
              <a:t> </a:t>
            </a:r>
            <a:r>
              <a:rPr lang="fi-FI" sz="1400" dirty="0" err="1"/>
              <a:t>channel</a:t>
            </a:r>
            <a:endParaRPr lang="fi-FI" sz="1400" dirty="0"/>
          </a:p>
          <a:p>
            <a:pPr>
              <a:lnSpc>
                <a:spcPct val="120000"/>
              </a:lnSpc>
            </a:pPr>
            <a:r>
              <a:rPr lang="fi-FI" sz="1400" dirty="0"/>
              <a:t>====================================</a:t>
            </a:r>
          </a:p>
          <a:p>
            <a:pPr>
              <a:lnSpc>
                <a:spcPct val="120000"/>
              </a:lnSpc>
            </a:pPr>
            <a:r>
              <a:rPr lang="fi-FI" sz="1400" dirty="0"/>
              <a:t> INITIAL   </a:t>
            </a:r>
            <a:r>
              <a:rPr lang="fi-FI" sz="1400" dirty="0" smtClean="0"/>
              <a:t>     |         </a:t>
            </a:r>
            <a:r>
              <a:rPr lang="fi-FI" sz="1400" dirty="0"/>
              <a:t>1000 |          784 |      740.249 </a:t>
            </a:r>
            <a:r>
              <a:rPr lang="fi-FI" sz="1400" dirty="0" smtClean="0"/>
              <a:t>| </a:t>
            </a:r>
            <a:endParaRPr lang="fi-FI" sz="1400" dirty="0"/>
          </a:p>
          <a:p>
            <a:pPr>
              <a:lnSpc>
                <a:spcPct val="120000"/>
              </a:lnSpc>
            </a:pPr>
            <a:r>
              <a:rPr lang="fi-FI" sz="1400" dirty="0"/>
              <a:t> </a:t>
            </a:r>
            <a:r>
              <a:rPr lang="fi-FI" sz="1400" dirty="0" err="1"/>
              <a:t>GRL+LArHF</a:t>
            </a:r>
            <a:r>
              <a:rPr lang="fi-FI" sz="1400" dirty="0"/>
              <a:t> |         1000 |          784 |      740.249 </a:t>
            </a:r>
            <a:r>
              <a:rPr lang="fi-FI" sz="1400" dirty="0" smtClean="0"/>
              <a:t>| </a:t>
            </a:r>
            <a:endParaRPr lang="fi-FI" sz="1400" dirty="0"/>
          </a:p>
          <a:p>
            <a:pPr>
              <a:lnSpc>
                <a:spcPct val="120000"/>
              </a:lnSpc>
            </a:pPr>
            <a:r>
              <a:rPr lang="fi-FI" sz="1400" dirty="0"/>
              <a:t> </a:t>
            </a:r>
            <a:r>
              <a:rPr lang="fi-FI" sz="1400" dirty="0" err="1"/>
              <a:t>GRL+LArHF</a:t>
            </a:r>
            <a:r>
              <a:rPr lang="fi-FI" sz="1400" dirty="0"/>
              <a:t> |         1000 |          784 |      740.249 | </a:t>
            </a:r>
          </a:p>
          <a:p>
            <a:pPr>
              <a:lnSpc>
                <a:spcPct val="120000"/>
              </a:lnSpc>
            </a:pPr>
            <a:r>
              <a:rPr lang="fi-FI" sz="1400" dirty="0"/>
              <a:t> TRIGGER   </a:t>
            </a:r>
            <a:r>
              <a:rPr lang="fi-FI" sz="1400" dirty="0" smtClean="0"/>
              <a:t>  |          290  |         240  |      225.631 </a:t>
            </a:r>
            <a:r>
              <a:rPr lang="fi-FI" sz="1400" dirty="0"/>
              <a:t>| </a:t>
            </a:r>
          </a:p>
          <a:p>
            <a:pPr>
              <a:lnSpc>
                <a:spcPct val="120000"/>
              </a:lnSpc>
            </a:pPr>
            <a:r>
              <a:rPr lang="fi-FI" sz="1400" dirty="0" smtClean="0"/>
              <a:t>…		…	   …	    </a:t>
            </a:r>
          </a:p>
          <a:p>
            <a:pPr>
              <a:lnSpc>
                <a:spcPct val="120000"/>
              </a:lnSpc>
            </a:pPr>
            <a:r>
              <a:rPr lang="fi-FI" sz="1400" dirty="0" smtClean="0"/>
              <a:t>&gt;</a:t>
            </a:r>
            <a:r>
              <a:rPr lang="fi-FI" sz="1400" dirty="0"/>
              <a:t>=3 </a:t>
            </a:r>
            <a:r>
              <a:rPr lang="fi-FI" sz="1400" dirty="0" smtClean="0"/>
              <a:t>JETS HM |          189  |          149 </a:t>
            </a:r>
            <a:r>
              <a:rPr lang="fi-FI" sz="1400" dirty="0"/>
              <a:t>|      </a:t>
            </a:r>
            <a:r>
              <a:rPr lang="fi-FI" sz="1400" dirty="0" smtClean="0"/>
              <a:t>139.661 </a:t>
            </a:r>
            <a:r>
              <a:rPr lang="fi-FI" sz="1400" dirty="0"/>
              <a:t>| </a:t>
            </a:r>
          </a:p>
          <a:p>
            <a:pPr>
              <a:lnSpc>
                <a:spcPct val="120000"/>
              </a:lnSpc>
            </a:pPr>
            <a:r>
              <a:rPr lang="fi-FI" sz="1400" dirty="0" smtClean="0"/>
              <a:t>…		…	   … 	     </a:t>
            </a:r>
          </a:p>
          <a:p>
            <a:pPr>
              <a:lnSpc>
                <a:spcPct val="120000"/>
              </a:lnSpc>
            </a:pPr>
            <a:r>
              <a:rPr lang="fi-FI" sz="1400" dirty="0" smtClean="0"/>
              <a:t>=</a:t>
            </a:r>
            <a:r>
              <a:rPr lang="fi-FI" sz="1400" dirty="0"/>
              <a:t>===================================</a:t>
            </a:r>
          </a:p>
        </p:txBody>
      </p:sp>
      <p:cxnSp>
        <p:nvCxnSpPr>
          <p:cNvPr id="13" name="Connecteur droit 12"/>
          <p:cNvCxnSpPr/>
          <p:nvPr/>
        </p:nvCxnSpPr>
        <p:spPr>
          <a:xfrm>
            <a:off x="4468140" y="2164907"/>
            <a:ext cx="0" cy="28568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97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6300" y="203180"/>
            <a:ext cx="7772400" cy="907954"/>
          </a:xfrm>
        </p:spPr>
        <p:txBody>
          <a:bodyPr anchor="t"/>
          <a:lstStyle/>
          <a:p>
            <a:r>
              <a:rPr lang="fr-FR" sz="6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Sommaire</a:t>
            </a:r>
            <a:endParaRPr lang="fr-FR" sz="6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65350" y="1111133"/>
            <a:ext cx="7772400" cy="4920731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fr-FR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Phase théorique</a:t>
            </a:r>
          </a:p>
          <a:p>
            <a:pPr>
              <a:lnSpc>
                <a:spcPct val="150000"/>
              </a:lnSpc>
            </a:pPr>
            <a:r>
              <a:rPr lang="fr-FR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Phase Technique</a:t>
            </a:r>
          </a:p>
          <a:p>
            <a:pPr>
              <a:lnSpc>
                <a:spcPct val="150000"/>
              </a:lnSpc>
            </a:pPr>
            <a:r>
              <a:rPr lang="fr-FR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Travail Effectué</a:t>
            </a:r>
          </a:p>
          <a:p>
            <a:pPr>
              <a:lnSpc>
                <a:spcPct val="150000"/>
              </a:lnSpc>
            </a:pPr>
            <a:r>
              <a:rPr lang="fr-FR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Travail En </a:t>
            </a:r>
            <a:r>
              <a:rPr lang="fr-FR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Cours</a:t>
            </a:r>
          </a:p>
          <a:p>
            <a:pPr>
              <a:lnSpc>
                <a:spcPct val="150000"/>
              </a:lnSpc>
            </a:pPr>
            <a:r>
              <a:rPr lang="fr-FR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Perspectives</a:t>
            </a:r>
            <a:endParaRPr lang="fr-FR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692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4907" y="218883"/>
            <a:ext cx="8196873" cy="1362075"/>
          </a:xfrm>
        </p:spPr>
        <p:txBody>
          <a:bodyPr/>
          <a:lstStyle/>
          <a:p>
            <a:r>
              <a:rPr lang="fr-FR" sz="9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Travail Effectué</a:t>
            </a:r>
            <a:endParaRPr lang="fr-FR" sz="9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882" y="2457362"/>
            <a:ext cx="5077581" cy="287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7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4326" y="845763"/>
            <a:ext cx="8664656" cy="2055020"/>
          </a:xfrm>
        </p:spPr>
        <p:txBody>
          <a:bodyPr>
            <a:normAutofit/>
          </a:bodyPr>
          <a:lstStyle/>
          <a:p>
            <a:pPr>
              <a:lnSpc>
                <a:spcPct val="60000"/>
              </a:lnSpc>
            </a:pPr>
            <a:r>
              <a:rPr lang="fr-FR" sz="2800" dirty="0" smtClean="0">
                <a:latin typeface="Gabriola"/>
                <a:cs typeface="Gabriola"/>
              </a:rPr>
              <a:t>Besoin de </a:t>
            </a:r>
            <a:r>
              <a:rPr lang="fr-FR" sz="2800" dirty="0" smtClean="0">
                <a:solidFill>
                  <a:srgbClr val="000090"/>
                </a:solidFill>
                <a:latin typeface="Gabriola"/>
                <a:cs typeface="Gabriola"/>
              </a:rPr>
              <a:t>Mettre à jour </a:t>
            </a:r>
            <a:r>
              <a:rPr lang="fr-FR" sz="2800" dirty="0" smtClean="0">
                <a:latin typeface="Gabriola"/>
                <a:cs typeface="Gabriola"/>
              </a:rPr>
              <a:t>le </a:t>
            </a:r>
            <a:r>
              <a:rPr lang="fr-FR" sz="2800" dirty="0" err="1" smtClean="0">
                <a:latin typeface="Gabriola"/>
                <a:cs typeface="Gabriola"/>
              </a:rPr>
              <a:t>TopRootCore</a:t>
            </a:r>
            <a:endParaRPr lang="fr-FR" sz="2800" dirty="0" smtClean="0">
              <a:latin typeface="Gabriola"/>
              <a:cs typeface="Gabriola"/>
            </a:endParaRPr>
          </a:p>
          <a:p>
            <a:pPr>
              <a:lnSpc>
                <a:spcPct val="60000"/>
              </a:lnSpc>
            </a:pPr>
            <a:r>
              <a:rPr lang="fr-FR" sz="2800" dirty="0" smtClean="0">
                <a:latin typeface="Gabriola"/>
                <a:cs typeface="Gabriola"/>
              </a:rPr>
              <a:t>Conserver </a:t>
            </a:r>
            <a:r>
              <a:rPr lang="fr-FR" sz="2800" dirty="0" smtClean="0">
                <a:solidFill>
                  <a:srgbClr val="000090"/>
                </a:solidFill>
                <a:latin typeface="Gabriola"/>
                <a:cs typeface="Gabriola"/>
              </a:rPr>
              <a:t>la philosophie </a:t>
            </a:r>
            <a:r>
              <a:rPr lang="fr-FR" sz="2800" dirty="0" smtClean="0">
                <a:latin typeface="Gabriola"/>
                <a:cs typeface="Gabriola"/>
              </a:rPr>
              <a:t>de structure du package</a:t>
            </a:r>
          </a:p>
          <a:p>
            <a:pPr>
              <a:lnSpc>
                <a:spcPct val="80000"/>
              </a:lnSpc>
            </a:pPr>
            <a:r>
              <a:rPr lang="fr-FR" sz="2800" dirty="0" smtClean="0">
                <a:latin typeface="Gabriola"/>
                <a:cs typeface="Gabriola"/>
              </a:rPr>
              <a:t>Etude de </a:t>
            </a:r>
            <a:r>
              <a:rPr lang="fr-FR" sz="2800" dirty="0" smtClean="0">
                <a:solidFill>
                  <a:srgbClr val="000090"/>
                </a:solidFill>
                <a:latin typeface="Gabriola"/>
                <a:cs typeface="Gabriola"/>
              </a:rPr>
              <a:t>plusieurs phénomènes physiques </a:t>
            </a:r>
            <a:r>
              <a:rPr lang="fr-FR" sz="2800" dirty="0" smtClean="0">
                <a:latin typeface="Gabriola"/>
                <a:cs typeface="Gabriola"/>
              </a:rPr>
              <a:t>sous le même Package </a:t>
            </a:r>
            <a:br>
              <a:rPr lang="fr-FR" sz="2800" dirty="0" smtClean="0">
                <a:latin typeface="Gabriola"/>
                <a:cs typeface="Gabriola"/>
              </a:rPr>
            </a:br>
            <a:r>
              <a:rPr lang="fr-FR" sz="2800" dirty="0" err="1" smtClean="0">
                <a:latin typeface="Gabriola"/>
                <a:cs typeface="Gabriola"/>
              </a:rPr>
              <a:t>TopRootCore</a:t>
            </a:r>
            <a:r>
              <a:rPr lang="fr-FR" sz="2800" dirty="0" smtClean="0">
                <a:latin typeface="Gabriola"/>
                <a:cs typeface="Gabriola"/>
              </a:rPr>
              <a:t> (</a:t>
            </a:r>
            <a:r>
              <a:rPr lang="fr-FR" sz="2800" dirty="0" smtClean="0">
                <a:solidFill>
                  <a:srgbClr val="800000"/>
                </a:solidFill>
                <a:latin typeface="Gabriola"/>
                <a:cs typeface="Gabriola"/>
              </a:rPr>
              <a:t>Top </a:t>
            </a:r>
            <a:r>
              <a:rPr lang="fr-FR" sz="2800" dirty="0" err="1" smtClean="0">
                <a:solidFill>
                  <a:srgbClr val="800000"/>
                </a:solidFill>
                <a:latin typeface="Gabriola"/>
                <a:cs typeface="Gabriola"/>
              </a:rPr>
              <a:t>Boosted</a:t>
            </a:r>
            <a:r>
              <a:rPr lang="fr-FR" sz="2800" dirty="0" smtClean="0">
                <a:solidFill>
                  <a:srgbClr val="800000"/>
                </a:solidFill>
                <a:latin typeface="Gabriola"/>
                <a:cs typeface="Gabriola"/>
              </a:rPr>
              <a:t> </a:t>
            </a:r>
            <a:r>
              <a:rPr lang="fr-FR" sz="2800" dirty="0" smtClean="0">
                <a:latin typeface="Gabriola"/>
                <a:cs typeface="Gabriola"/>
              </a:rPr>
              <a:t>&amp;&amp;</a:t>
            </a:r>
            <a:r>
              <a:rPr lang="fr-FR" sz="2800" dirty="0" smtClean="0">
                <a:solidFill>
                  <a:srgbClr val="800000"/>
                </a:solidFill>
                <a:latin typeface="Gabriola"/>
                <a:cs typeface="Gabriola"/>
              </a:rPr>
              <a:t> Top </a:t>
            </a:r>
            <a:r>
              <a:rPr lang="fr-FR" sz="2800" dirty="0" err="1" smtClean="0">
                <a:solidFill>
                  <a:srgbClr val="800000"/>
                </a:solidFill>
                <a:latin typeface="Gabriola"/>
                <a:cs typeface="Gabriola"/>
              </a:rPr>
              <a:t>Resolved</a:t>
            </a:r>
            <a:r>
              <a:rPr lang="fr-FR" sz="2800" dirty="0" smtClean="0">
                <a:latin typeface="Gabriola"/>
                <a:cs typeface="Gabriola"/>
              </a:rPr>
              <a:t>)  </a:t>
            </a:r>
            <a:endParaRPr lang="fr-FR" sz="2800" dirty="0">
              <a:latin typeface="Gabriola"/>
              <a:cs typeface="Gabriola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312677" y="-1"/>
            <a:ext cx="5011073" cy="725655"/>
          </a:xfrm>
          <a:ln>
            <a:noFill/>
          </a:ln>
        </p:spPr>
        <p:txBody>
          <a:bodyPr/>
          <a:lstStyle/>
          <a:p>
            <a:pPr algn="l"/>
            <a:r>
              <a:rPr lang="fr-FR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briola"/>
                <a:cs typeface="Gabriola"/>
              </a:rPr>
              <a:t>    </a:t>
            </a:r>
            <a:r>
              <a:rPr lang="fr-FR" sz="4800" dirty="0" smtClean="0">
                <a:solidFill>
                  <a:schemeClr val="accent1"/>
                </a:solidFill>
                <a:latin typeface="Gabriola"/>
                <a:cs typeface="Gabriola"/>
              </a:rPr>
              <a:t>Motivation et besoin</a:t>
            </a:r>
            <a:r>
              <a:rPr lang="fr-FR" sz="4800" dirty="0" smtClean="0">
                <a:solidFill>
                  <a:schemeClr val="accent1"/>
                </a:solidFill>
                <a:latin typeface="Gabriola"/>
                <a:cs typeface="Gabriola"/>
              </a:rPr>
              <a:t> </a:t>
            </a:r>
            <a:r>
              <a:rPr lang="fr-FR" sz="4800" dirty="0" smtClean="0">
                <a:solidFill>
                  <a:schemeClr val="accent1"/>
                </a:solidFill>
                <a:latin typeface="Gabriola"/>
                <a:cs typeface="Gabriola"/>
              </a:rPr>
              <a:t>!!</a:t>
            </a:r>
            <a:endParaRPr lang="fr-FR" sz="6600" dirty="0">
              <a:solidFill>
                <a:schemeClr val="accent1"/>
              </a:solidFill>
              <a:latin typeface="Gabriola"/>
              <a:cs typeface="Gabriola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949" y="3653419"/>
            <a:ext cx="3245277" cy="156799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580" y="206181"/>
            <a:ext cx="1612645" cy="1612645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2465351" y="2664632"/>
            <a:ext cx="5011073" cy="72565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briola"/>
                <a:cs typeface="Gabriola"/>
              </a:rPr>
              <a:t>    </a:t>
            </a:r>
            <a:r>
              <a:rPr lang="fr-FR" sz="4800" dirty="0" smtClean="0">
                <a:solidFill>
                  <a:schemeClr val="accent1"/>
                </a:solidFill>
                <a:latin typeface="Gabriola"/>
                <a:cs typeface="Gabriola"/>
              </a:rPr>
              <a:t>Solution !! </a:t>
            </a:r>
            <a:endParaRPr lang="fr-FR" sz="6600" dirty="0">
              <a:solidFill>
                <a:schemeClr val="accent1"/>
              </a:solidFill>
              <a:latin typeface="Gabriola"/>
              <a:cs typeface="Gabriola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334326" y="5467354"/>
            <a:ext cx="8664656" cy="872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6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5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60000"/>
              </a:lnSpc>
            </a:pPr>
            <a:r>
              <a:rPr lang="fr-FR" sz="2800" dirty="0" smtClean="0">
                <a:latin typeface="Gabriola"/>
                <a:cs typeface="Gabriola"/>
              </a:rPr>
              <a:t>Créer notre propre sous-Package dont le fonctionnement est autonome.</a:t>
            </a:r>
          </a:p>
          <a:p>
            <a:pPr>
              <a:lnSpc>
                <a:spcPct val="60000"/>
              </a:lnSpc>
            </a:pPr>
            <a:r>
              <a:rPr lang="fr-FR" sz="2800" dirty="0" smtClean="0">
                <a:latin typeface="Gabriola"/>
                <a:cs typeface="Gabriola"/>
              </a:rPr>
              <a:t>Adapter sa structure à la philosophie du </a:t>
            </a:r>
            <a:r>
              <a:rPr lang="fr-FR" sz="2800" dirty="0" err="1" smtClean="0">
                <a:latin typeface="Gabriola"/>
                <a:cs typeface="Gabriola"/>
              </a:rPr>
              <a:t>TopRootCore</a:t>
            </a:r>
            <a:endParaRPr lang="fr-FR" sz="2800" dirty="0" smtClean="0">
              <a:latin typeface="Gabriola"/>
              <a:cs typeface="Gabriola"/>
            </a:endParaRPr>
          </a:p>
        </p:txBody>
      </p:sp>
    </p:spTree>
    <p:extLst>
      <p:ext uri="{BB962C8B-B14F-4D97-AF65-F5344CB8AC3E}">
        <p14:creationId xmlns:p14="http://schemas.microsoft.com/office/powerpoint/2010/main" val="113333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070856" y="-87161"/>
            <a:ext cx="4921379" cy="72565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abriola"/>
                <a:cs typeface="Gabriola"/>
              </a:rPr>
              <a:t>    </a:t>
            </a:r>
            <a:r>
              <a:rPr lang="fr-FR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abriola"/>
                <a:cs typeface="Gabriola"/>
              </a:rPr>
              <a:t>Avant de commencer</a:t>
            </a:r>
            <a:endParaRPr lang="fr-FR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abriola"/>
              <a:cs typeface="Gabriol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0794" y="780829"/>
            <a:ext cx="8738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fr-FR" sz="2400" dirty="0">
                <a:solidFill>
                  <a:srgbClr val="800000"/>
                </a:solidFill>
                <a:latin typeface="Gabriola"/>
                <a:cs typeface="Gabriola"/>
              </a:rPr>
              <a:t>R</a:t>
            </a:r>
            <a:r>
              <a:rPr lang="fr-FR" sz="2400" dirty="0" smtClean="0">
                <a:solidFill>
                  <a:srgbClr val="800000"/>
                </a:solidFill>
                <a:latin typeface="Gabriola"/>
                <a:cs typeface="Gabriola"/>
              </a:rPr>
              <a:t>écupérer</a:t>
            </a:r>
            <a:r>
              <a:rPr lang="fr-FR" sz="2400" dirty="0" smtClean="0">
                <a:latin typeface="Gabriola"/>
                <a:cs typeface="Gabriola"/>
              </a:rPr>
              <a:t> </a:t>
            </a:r>
            <a:r>
              <a:rPr lang="fr-FR" sz="2400" dirty="0">
                <a:latin typeface="Gabriola"/>
                <a:cs typeface="Gabriola"/>
              </a:rPr>
              <a:t>les </a:t>
            </a:r>
            <a:r>
              <a:rPr lang="fr-FR" sz="2400" dirty="0" smtClean="0">
                <a:latin typeface="Gabriola"/>
                <a:cs typeface="Gabriola"/>
              </a:rPr>
              <a:t>packages qu’on aura besoin pour créer le fameux </a:t>
            </a:r>
            <a:r>
              <a:rPr lang="fr-FR" sz="2400" dirty="0" smtClean="0">
                <a:solidFill>
                  <a:srgbClr val="800000"/>
                </a:solidFill>
                <a:latin typeface="Gabriola"/>
                <a:cs typeface="Gabriola"/>
              </a:rPr>
              <a:t>sous-packages</a:t>
            </a:r>
            <a:endParaRPr lang="fr-FR" sz="2400" dirty="0">
              <a:solidFill>
                <a:srgbClr val="800000"/>
              </a:solidFill>
              <a:latin typeface="Gabriola"/>
              <a:cs typeface="Gabriola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718194" y="1360153"/>
            <a:ext cx="2265438" cy="594931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b="1" dirty="0" err="1" smtClean="0">
                <a:solidFill>
                  <a:srgbClr val="000000"/>
                </a:solidFill>
                <a:cs typeface="Gabriola"/>
              </a:rPr>
              <a:t>Packages.txt</a:t>
            </a:r>
            <a:endParaRPr lang="fr-FR" sz="2400" b="1" dirty="0">
              <a:solidFill>
                <a:srgbClr val="000000"/>
              </a:solidFill>
              <a:cs typeface="Gabriola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702" y="1360155"/>
            <a:ext cx="594930" cy="594930"/>
          </a:xfrm>
          <a:prstGeom prst="rect">
            <a:avLst/>
          </a:prstGeom>
        </p:spPr>
      </p:pic>
      <p:sp>
        <p:nvSpPr>
          <p:cNvPr id="13" name="Rectangle à coins arrondis 12"/>
          <p:cNvSpPr/>
          <p:nvPr/>
        </p:nvSpPr>
        <p:spPr>
          <a:xfrm>
            <a:off x="287293" y="1955084"/>
            <a:ext cx="3208827" cy="3423125"/>
          </a:xfrm>
          <a:prstGeom prst="roundRect">
            <a:avLst/>
          </a:prstGeom>
          <a:solidFill>
            <a:schemeClr val="tx1">
              <a:alpha val="53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err="1" smtClean="0">
                <a:solidFill>
                  <a:srgbClr val="800000"/>
                </a:solidFill>
                <a:latin typeface="Gabriola"/>
                <a:cs typeface="Gabriola"/>
              </a:rPr>
              <a:t>TrigAnalysisInterfaces</a:t>
            </a:r>
            <a:endParaRPr lang="fr-FR" sz="2000" dirty="0" smtClean="0">
              <a:solidFill>
                <a:srgbClr val="800000"/>
              </a:solidFill>
              <a:latin typeface="Gabriola"/>
              <a:cs typeface="Gabriola"/>
            </a:endParaRPr>
          </a:p>
          <a:p>
            <a:pPr algn="ctr"/>
            <a:r>
              <a:rPr lang="fr-FR" sz="2000" dirty="0" err="1" smtClean="0">
                <a:solidFill>
                  <a:srgbClr val="800000"/>
                </a:solidFill>
                <a:latin typeface="Gabriola"/>
                <a:cs typeface="Gabriola"/>
              </a:rPr>
              <a:t>egammaEvent</a:t>
            </a:r>
            <a:endParaRPr lang="fr-FR" sz="2000" dirty="0" smtClean="0">
              <a:solidFill>
                <a:srgbClr val="800000"/>
              </a:solidFill>
              <a:latin typeface="Gabriola"/>
              <a:cs typeface="Gabriola"/>
            </a:endParaRPr>
          </a:p>
          <a:p>
            <a:pPr algn="ctr"/>
            <a:r>
              <a:rPr lang="fr-FR" sz="2000" dirty="0" err="1" smtClean="0">
                <a:solidFill>
                  <a:srgbClr val="800000"/>
                </a:solidFill>
                <a:latin typeface="Gabriola"/>
                <a:cs typeface="Gabriola"/>
              </a:rPr>
              <a:t>GoodRunsLists</a:t>
            </a:r>
            <a:endParaRPr lang="fr-FR" sz="2000" dirty="0" smtClean="0">
              <a:solidFill>
                <a:srgbClr val="800000"/>
              </a:solidFill>
              <a:latin typeface="Gabriola"/>
              <a:cs typeface="Gabriola"/>
            </a:endParaRPr>
          </a:p>
          <a:p>
            <a:pPr algn="ctr"/>
            <a:r>
              <a:rPr lang="fr-FR" sz="2000" dirty="0" smtClean="0">
                <a:solidFill>
                  <a:srgbClr val="800000"/>
                </a:solidFill>
                <a:latin typeface="Gabriola"/>
                <a:cs typeface="Gabriola"/>
              </a:rPr>
              <a:t>…</a:t>
            </a:r>
          </a:p>
          <a:p>
            <a:pPr algn="ctr"/>
            <a:r>
              <a:rPr lang="fr-FR" sz="2000" dirty="0" smtClean="0">
                <a:solidFill>
                  <a:srgbClr val="800000"/>
                </a:solidFill>
                <a:latin typeface="Gabriola"/>
                <a:cs typeface="Gabriola"/>
              </a:rPr>
              <a:t>TopD3PDSelection</a:t>
            </a:r>
          </a:p>
          <a:p>
            <a:pPr algn="ctr"/>
            <a:r>
              <a:rPr lang="fr-FR" sz="2000" dirty="0" err="1" smtClean="0">
                <a:solidFill>
                  <a:srgbClr val="800000"/>
                </a:solidFill>
                <a:latin typeface="Gabriola"/>
                <a:cs typeface="Gabriola"/>
              </a:rPr>
              <a:t>FakesMacros</a:t>
            </a:r>
            <a:endParaRPr lang="fr-FR" sz="2000" dirty="0" smtClean="0">
              <a:solidFill>
                <a:srgbClr val="800000"/>
              </a:solidFill>
              <a:latin typeface="Gabriola"/>
              <a:cs typeface="Gabriola"/>
            </a:endParaRPr>
          </a:p>
          <a:p>
            <a:pPr algn="ctr"/>
            <a:r>
              <a:rPr lang="fr-FR" sz="2000" dirty="0" smtClean="0">
                <a:solidFill>
                  <a:srgbClr val="800000"/>
                </a:solidFill>
                <a:latin typeface="Gabriola"/>
                <a:cs typeface="Gabriola"/>
              </a:rPr>
              <a:t>TopD3PDCorrections</a:t>
            </a:r>
          </a:p>
          <a:p>
            <a:pPr algn="ctr"/>
            <a:r>
              <a:rPr lang="fr-FR" sz="2000" dirty="0" smtClean="0">
                <a:solidFill>
                  <a:srgbClr val="800000"/>
                </a:solidFill>
                <a:latin typeface="Gabriola"/>
                <a:cs typeface="Gabriola"/>
              </a:rPr>
              <a:t>TopD3PDAnalysis</a:t>
            </a:r>
          </a:p>
          <a:p>
            <a:pPr algn="ctr"/>
            <a:r>
              <a:rPr lang="fr-FR" sz="2000" dirty="0" err="1" smtClean="0">
                <a:solidFill>
                  <a:srgbClr val="800000"/>
                </a:solidFill>
                <a:latin typeface="Gabriola"/>
                <a:cs typeface="Gabriola"/>
              </a:rPr>
              <a:t>TopMiniNtuple</a:t>
            </a:r>
            <a:endParaRPr lang="fr-FR" sz="2000" dirty="0" smtClean="0">
              <a:solidFill>
                <a:srgbClr val="800000"/>
              </a:solidFill>
              <a:latin typeface="Gabriola"/>
              <a:cs typeface="Gabriola"/>
            </a:endParaRPr>
          </a:p>
          <a:p>
            <a:pPr algn="ctr"/>
            <a:r>
              <a:rPr lang="fr-FR" sz="2000" dirty="0" err="1" smtClean="0">
                <a:solidFill>
                  <a:srgbClr val="800000"/>
                </a:solidFill>
                <a:latin typeface="Gabriola"/>
                <a:cs typeface="Gabriola"/>
              </a:rPr>
              <a:t>TopGoodRunsList</a:t>
            </a:r>
            <a:endParaRPr lang="fr-FR" sz="2000" dirty="0" smtClean="0">
              <a:solidFill>
                <a:srgbClr val="800000"/>
              </a:solidFill>
              <a:latin typeface="Gabriola"/>
              <a:cs typeface="Gabriola"/>
            </a:endParaRPr>
          </a:p>
          <a:p>
            <a:pPr algn="ctr"/>
            <a:r>
              <a:rPr lang="fr-FR" sz="2000" dirty="0" smtClean="0">
                <a:solidFill>
                  <a:srgbClr val="800000"/>
                </a:solidFill>
                <a:latin typeface="Gabriola"/>
                <a:cs typeface="Gabriola"/>
              </a:rPr>
              <a:t>…</a:t>
            </a:r>
            <a:endParaRPr lang="fr-FR" sz="2000" dirty="0">
              <a:solidFill>
                <a:srgbClr val="800000"/>
              </a:solidFill>
              <a:latin typeface="Gabriola"/>
              <a:cs typeface="Gabriol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52538" y="1670185"/>
            <a:ext cx="49642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fr-FR" sz="2400" dirty="0" smtClean="0">
                <a:solidFill>
                  <a:srgbClr val="000000"/>
                </a:solidFill>
                <a:latin typeface="Gabriola"/>
                <a:cs typeface="Gabriola"/>
              </a:rPr>
              <a:t>On demande ensuite au </a:t>
            </a:r>
            <a:r>
              <a:rPr lang="fr-FR" sz="2400" dirty="0" err="1" smtClean="0">
                <a:solidFill>
                  <a:srgbClr val="000000"/>
                </a:solidFill>
                <a:latin typeface="Gabriola"/>
                <a:cs typeface="Gabriola"/>
              </a:rPr>
              <a:t>RootCore</a:t>
            </a:r>
            <a:r>
              <a:rPr lang="fr-FR" sz="2400" dirty="0" smtClean="0">
                <a:solidFill>
                  <a:srgbClr val="000000"/>
                </a:solidFill>
                <a:latin typeface="Gabriola"/>
                <a:cs typeface="Gabriola"/>
              </a:rPr>
              <a:t> de vérifier les packages entrés :</a:t>
            </a:r>
            <a:endParaRPr lang="fr-FR" sz="2400" dirty="0">
              <a:solidFill>
                <a:srgbClr val="000000"/>
              </a:solidFill>
              <a:latin typeface="Gabriola"/>
              <a:cs typeface="Gabriola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3752538" y="2954200"/>
            <a:ext cx="5246443" cy="1671373"/>
          </a:xfrm>
          <a:prstGeom prst="roundRect">
            <a:avLst/>
          </a:prstGeom>
          <a:solidFill>
            <a:schemeClr val="tx1">
              <a:alpha val="53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latin typeface="Gabriola"/>
                <a:cs typeface="Gabriola"/>
              </a:rPr>
              <a:t>$ROOTCOREDIR/scripts/</a:t>
            </a:r>
            <a:r>
              <a:rPr lang="fr-FR" sz="2400" dirty="0" err="1">
                <a:solidFill>
                  <a:schemeClr val="accent1"/>
                </a:solidFill>
                <a:latin typeface="Gabriola"/>
                <a:cs typeface="Gabriola"/>
              </a:rPr>
              <a:t>checkout.sh</a:t>
            </a:r>
            <a:r>
              <a:rPr lang="fr-FR" sz="2400" dirty="0">
                <a:latin typeface="Gabriola"/>
                <a:cs typeface="Gabriola"/>
              </a:rPr>
              <a:t> </a:t>
            </a:r>
            <a:r>
              <a:rPr lang="fr-FR" sz="2400" dirty="0" err="1">
                <a:latin typeface="Gabriola"/>
                <a:cs typeface="Gabriola"/>
              </a:rPr>
              <a:t>packages.txt</a:t>
            </a:r>
            <a:endParaRPr lang="fr-FR" sz="2400" dirty="0">
              <a:latin typeface="Gabriola"/>
              <a:cs typeface="Gabriola"/>
            </a:endParaRPr>
          </a:p>
          <a:p>
            <a:r>
              <a:rPr lang="fr-FR" sz="2400" dirty="0">
                <a:latin typeface="Gabriola"/>
                <a:cs typeface="Gabriola"/>
              </a:rPr>
              <a:t>$ROOTCOREDIR/scripts/</a:t>
            </a:r>
            <a:r>
              <a:rPr lang="fr-FR" sz="2400" dirty="0" err="1">
                <a:solidFill>
                  <a:srgbClr val="860908"/>
                </a:solidFill>
                <a:latin typeface="Gabriola"/>
                <a:cs typeface="Gabriola"/>
              </a:rPr>
              <a:t>find_packages.sh</a:t>
            </a:r>
            <a:endParaRPr lang="fr-FR" sz="2400" dirty="0">
              <a:solidFill>
                <a:srgbClr val="860908"/>
              </a:solidFill>
              <a:latin typeface="Gabriola"/>
              <a:cs typeface="Gabriola"/>
            </a:endParaRPr>
          </a:p>
        </p:txBody>
      </p:sp>
      <p:sp>
        <p:nvSpPr>
          <p:cNvPr id="16" name="Chevron 15"/>
          <p:cNvSpPr/>
          <p:nvPr/>
        </p:nvSpPr>
        <p:spPr>
          <a:xfrm rot="5400000">
            <a:off x="6137795" y="4429615"/>
            <a:ext cx="658481" cy="611516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96120" y="5471316"/>
            <a:ext cx="239872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abriola"/>
                <a:cs typeface="Gabriola"/>
              </a:rPr>
              <a:t>Platform prête</a:t>
            </a:r>
          </a:p>
          <a:p>
            <a:r>
              <a:rPr lang="fr-FR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abriola"/>
                <a:cs typeface="Gabriola"/>
              </a:rPr>
              <a:t> pour la </a:t>
            </a:r>
            <a:r>
              <a:rPr lang="fr-FR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abriola"/>
                <a:cs typeface="Gabriola"/>
              </a:rPr>
              <a:t>crèation</a:t>
            </a:r>
            <a:r>
              <a:rPr lang="fr-FR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abriola"/>
                <a:cs typeface="Gabriola"/>
              </a:rPr>
              <a:t> </a:t>
            </a:r>
            <a:endParaRPr lang="fr-FR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abriola"/>
              <a:cs typeface="Gabriola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848" y="5143014"/>
            <a:ext cx="2821935" cy="15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3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803" y="773331"/>
            <a:ext cx="9197696" cy="4212880"/>
          </a:xfrm>
        </p:spPr>
        <p:txBody>
          <a:bodyPr>
            <a:normAutofit/>
          </a:bodyPr>
          <a:lstStyle/>
          <a:p>
            <a:r>
              <a:rPr lang="fr-FR" dirty="0" smtClean="0"/>
              <a:t>On peut créer </a:t>
            </a:r>
            <a:r>
              <a:rPr lang="fr-FR" dirty="0" err="1" smtClean="0"/>
              <a:t>MyAnalysis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AF0C0C"/>
                </a:solidFill>
              </a:rPr>
              <a:t>à la main </a:t>
            </a:r>
            <a:r>
              <a:rPr lang="fr-FR" dirty="0" smtClean="0"/>
              <a:t>comme on peut laisser </a:t>
            </a:r>
            <a:r>
              <a:rPr lang="fr-FR" dirty="0" err="1" smtClean="0">
                <a:solidFill>
                  <a:srgbClr val="000090"/>
                </a:solidFill>
              </a:rPr>
              <a:t>RootCore</a:t>
            </a:r>
            <a:r>
              <a:rPr lang="fr-FR" dirty="0" smtClean="0"/>
              <a:t> le faire on utilisant les </a:t>
            </a:r>
            <a:r>
              <a:rPr lang="fr-FR" sz="3000" b="1" i="1" dirty="0" err="1" smtClean="0">
                <a:solidFill>
                  <a:srgbClr val="FF0000"/>
                </a:solidFill>
              </a:rPr>
              <a:t>Skeleton</a:t>
            </a:r>
            <a:r>
              <a:rPr lang="fr-FR" dirty="0" smtClean="0"/>
              <a:t> disponible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On demande ensuite à </a:t>
            </a:r>
            <a:r>
              <a:rPr lang="fr-FR" dirty="0" err="1" smtClean="0">
                <a:solidFill>
                  <a:srgbClr val="000090"/>
                </a:solidFill>
              </a:rPr>
              <a:t>RootCore</a:t>
            </a:r>
            <a:r>
              <a:rPr lang="fr-FR" dirty="0" smtClean="0">
                <a:solidFill>
                  <a:srgbClr val="000090"/>
                </a:solidFill>
              </a:rPr>
              <a:t> </a:t>
            </a:r>
            <a:r>
              <a:rPr lang="fr-FR" dirty="0" smtClean="0"/>
              <a:t>de trouver le nouveau package</a:t>
            </a:r>
          </a:p>
          <a:p>
            <a:endParaRPr lang="fr-FR" dirty="0"/>
          </a:p>
          <a:p>
            <a:r>
              <a:rPr lang="fr-FR" dirty="0" smtClean="0"/>
              <a:t>Si on liste le contenu du package :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34722" y="-1"/>
            <a:ext cx="7368504" cy="725655"/>
          </a:xfrm>
          <a:ln>
            <a:noFill/>
          </a:ln>
        </p:spPr>
        <p:txBody>
          <a:bodyPr/>
          <a:lstStyle/>
          <a:p>
            <a:pPr algn="l"/>
            <a:r>
              <a:rPr lang="fr-FR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briola"/>
                <a:cs typeface="Gabriola"/>
              </a:rPr>
              <a:t>    </a:t>
            </a:r>
            <a:r>
              <a:rPr lang="fr-FR" sz="4800" b="1" dirty="0" err="1" smtClean="0">
                <a:solidFill>
                  <a:schemeClr val="accent2">
                    <a:lumMod val="75000"/>
                    <a:lumOff val="25000"/>
                  </a:schemeClr>
                </a:solidFill>
                <a:latin typeface="Gabriola"/>
                <a:cs typeface="Gabriola"/>
              </a:rPr>
              <a:t>MyAnalysis</a:t>
            </a:r>
            <a:r>
              <a:rPr lang="fr-FR" sz="4800" dirty="0" smtClean="0">
                <a:solidFill>
                  <a:schemeClr val="accent1"/>
                </a:solidFill>
                <a:latin typeface="Gabriola"/>
                <a:cs typeface="Gabriola"/>
              </a:rPr>
              <a:t> </a:t>
            </a:r>
            <a:r>
              <a:rPr lang="fr-FR" sz="4800" dirty="0" err="1" smtClean="0">
                <a:solidFill>
                  <a:schemeClr val="accent1"/>
                </a:solidFill>
                <a:latin typeface="Gabriola"/>
                <a:cs typeface="Gabriola"/>
              </a:rPr>
              <a:t>TopRootCore</a:t>
            </a:r>
            <a:r>
              <a:rPr lang="fr-FR" sz="4800" dirty="0" smtClean="0">
                <a:solidFill>
                  <a:schemeClr val="accent1"/>
                </a:solidFill>
                <a:latin typeface="Gabriola"/>
                <a:cs typeface="Gabriola"/>
              </a:rPr>
              <a:t> Package</a:t>
            </a:r>
            <a:endParaRPr lang="fr-FR" sz="6600" dirty="0">
              <a:solidFill>
                <a:schemeClr val="accent1"/>
              </a:solidFill>
              <a:latin typeface="Gabriola"/>
              <a:cs typeface="Gabriola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124376" y="1785060"/>
            <a:ext cx="2446182" cy="600735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b="1" dirty="0" err="1" smtClean="0">
                <a:solidFill>
                  <a:srgbClr val="000090"/>
                </a:solidFill>
              </a:rPr>
              <a:t>MyAnalysis</a:t>
            </a:r>
            <a:endParaRPr lang="fr-FR" b="1" dirty="0">
              <a:solidFill>
                <a:srgbClr val="00009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823" y="1785060"/>
            <a:ext cx="600735" cy="600735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2090705" y="3001240"/>
            <a:ext cx="5246443" cy="652179"/>
          </a:xfrm>
          <a:prstGeom prst="roundRect">
            <a:avLst/>
          </a:prstGeom>
          <a:solidFill>
            <a:schemeClr val="tx1">
              <a:alpha val="53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atin typeface="Gabriola"/>
                <a:cs typeface="Gabriola"/>
              </a:rPr>
              <a:t>$</a:t>
            </a:r>
            <a:r>
              <a:rPr lang="fr-FR" sz="2400" dirty="0">
                <a:latin typeface="Gabriola"/>
                <a:cs typeface="Gabriola"/>
              </a:rPr>
              <a:t>ROOTCOREDIR/scripts/</a:t>
            </a:r>
            <a:r>
              <a:rPr lang="fr-FR" sz="2400" dirty="0" err="1">
                <a:solidFill>
                  <a:srgbClr val="860908"/>
                </a:solidFill>
                <a:latin typeface="Gabriola"/>
                <a:cs typeface="Gabriola"/>
              </a:rPr>
              <a:t>find_packages.sh</a:t>
            </a:r>
            <a:endParaRPr lang="fr-FR" sz="2400" dirty="0">
              <a:solidFill>
                <a:srgbClr val="860908"/>
              </a:solidFill>
              <a:latin typeface="Gabriola"/>
              <a:cs typeface="Gabriola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45258" y="5080291"/>
            <a:ext cx="2132622" cy="600735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b="1" dirty="0" err="1" smtClean="0">
                <a:solidFill>
                  <a:srgbClr val="000090"/>
                </a:solidFill>
              </a:rPr>
              <a:t>MyAnalysis</a:t>
            </a:r>
            <a:endParaRPr lang="fr-FR" b="1" dirty="0">
              <a:solidFill>
                <a:srgbClr val="00009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145" y="5080291"/>
            <a:ext cx="600735" cy="600735"/>
          </a:xfrm>
          <a:prstGeom prst="rect">
            <a:avLst/>
          </a:prstGeom>
        </p:spPr>
      </p:pic>
      <p:sp>
        <p:nvSpPr>
          <p:cNvPr id="17" name="Rectangle à coins arrondis 16"/>
          <p:cNvSpPr/>
          <p:nvPr/>
        </p:nvSpPr>
        <p:spPr>
          <a:xfrm>
            <a:off x="2719971" y="6081094"/>
            <a:ext cx="2170036" cy="441747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b="1" dirty="0" err="1" smtClean="0"/>
              <a:t>MyAnalysis</a:t>
            </a:r>
            <a:endParaRPr lang="fr-FR" sz="2400" b="1" dirty="0"/>
          </a:p>
        </p:txBody>
      </p:sp>
      <p:pic>
        <p:nvPicPr>
          <p:cNvPr id="18" name="Image 17" descr="BU00198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411" y="6081094"/>
            <a:ext cx="464431" cy="441747"/>
          </a:xfrm>
          <a:prstGeom prst="rect">
            <a:avLst/>
          </a:prstGeom>
        </p:spPr>
      </p:pic>
      <p:sp>
        <p:nvSpPr>
          <p:cNvPr id="19" name="Rectangle à coins arrondis 18"/>
          <p:cNvSpPr/>
          <p:nvPr/>
        </p:nvSpPr>
        <p:spPr>
          <a:xfrm>
            <a:off x="2719971" y="5145199"/>
            <a:ext cx="1605440" cy="441747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b="1" dirty="0" err="1" smtClean="0"/>
              <a:t>Root</a:t>
            </a:r>
            <a:endParaRPr lang="fr-FR" sz="2400" b="1" dirty="0"/>
          </a:p>
        </p:txBody>
      </p:sp>
      <p:pic>
        <p:nvPicPr>
          <p:cNvPr id="20" name="Image 19" descr="BU00198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643" y="5145199"/>
            <a:ext cx="464431" cy="441747"/>
          </a:xfrm>
          <a:prstGeom prst="rect">
            <a:avLst/>
          </a:prstGeom>
        </p:spPr>
      </p:pic>
      <p:sp>
        <p:nvSpPr>
          <p:cNvPr id="21" name="Rectangle à coins arrondis 20"/>
          <p:cNvSpPr/>
          <p:nvPr/>
        </p:nvSpPr>
        <p:spPr>
          <a:xfrm>
            <a:off x="2719971" y="4247045"/>
            <a:ext cx="1377103" cy="441747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b="1" dirty="0" err="1" smtClean="0"/>
              <a:t>cmt</a:t>
            </a:r>
            <a:endParaRPr lang="fr-FR" sz="2400" b="1" dirty="0"/>
          </a:p>
        </p:txBody>
      </p:sp>
      <p:pic>
        <p:nvPicPr>
          <p:cNvPr id="22" name="Image 21" descr="BU00198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28" y="4247045"/>
            <a:ext cx="464431" cy="441747"/>
          </a:xfrm>
          <a:prstGeom prst="rect">
            <a:avLst/>
          </a:prstGeom>
        </p:spPr>
      </p:pic>
      <p:sp>
        <p:nvSpPr>
          <p:cNvPr id="23" name="Accolade ouvrante 22"/>
          <p:cNvSpPr/>
          <p:nvPr/>
        </p:nvSpPr>
        <p:spPr>
          <a:xfrm>
            <a:off x="2377880" y="4108136"/>
            <a:ext cx="342091" cy="263422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4188796" y="4074566"/>
            <a:ext cx="4955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800000"/>
                </a:solidFill>
                <a:latin typeface="Gabriola"/>
                <a:cs typeface="Gabriola"/>
              </a:rPr>
              <a:t>Où se trouve le fichier </a:t>
            </a:r>
            <a:r>
              <a:rPr lang="fr-FR" sz="2000" b="1" dirty="0" err="1" smtClean="0">
                <a:latin typeface="Gabriola"/>
                <a:cs typeface="Gabriola"/>
              </a:rPr>
              <a:t>MakeFile</a:t>
            </a:r>
            <a:r>
              <a:rPr lang="fr-FR" sz="2000" dirty="0" smtClean="0">
                <a:solidFill>
                  <a:srgbClr val="800000"/>
                </a:solidFill>
                <a:latin typeface="Gabriola"/>
                <a:cs typeface="Gabriola"/>
              </a:rPr>
              <a:t>. On verra comment adapter ce fichier suivant les dépendances du nouveau package</a:t>
            </a:r>
            <a:endParaRPr lang="fr-FR" sz="2000" dirty="0">
              <a:solidFill>
                <a:srgbClr val="800000"/>
              </a:solidFill>
              <a:latin typeface="Gabriola"/>
              <a:cs typeface="Gabriola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341196" y="5010962"/>
            <a:ext cx="4955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800000"/>
                </a:solidFill>
                <a:latin typeface="Gabriola"/>
                <a:cs typeface="Gabriola"/>
              </a:rPr>
              <a:t>Il est vide jusqu’à ce stade (contient en général les fichiers sources C++) mais on y dispose du </a:t>
            </a:r>
            <a:r>
              <a:rPr lang="fr-FR" sz="2000" b="1" dirty="0" err="1">
                <a:solidFill>
                  <a:srgbClr val="000000"/>
                </a:solidFill>
                <a:latin typeface="Gabriola"/>
                <a:cs typeface="Gabriola"/>
              </a:rPr>
              <a:t>L</a:t>
            </a:r>
            <a:r>
              <a:rPr lang="fr-FR" sz="2000" b="1" dirty="0" err="1" smtClean="0">
                <a:solidFill>
                  <a:srgbClr val="000000"/>
                </a:solidFill>
                <a:latin typeface="Gabriola"/>
                <a:cs typeface="Gabriola"/>
              </a:rPr>
              <a:t>inkdef.h</a:t>
            </a:r>
            <a:r>
              <a:rPr lang="fr-FR" sz="2000" b="1" dirty="0" smtClean="0">
                <a:solidFill>
                  <a:srgbClr val="000000"/>
                </a:solidFill>
                <a:latin typeface="Gabriola"/>
                <a:cs typeface="Gabriola"/>
              </a:rPr>
              <a:t> </a:t>
            </a:r>
            <a:endParaRPr lang="fr-FR" sz="2000" b="1" dirty="0">
              <a:solidFill>
                <a:srgbClr val="000000"/>
              </a:solidFill>
              <a:latin typeface="Gabriola"/>
              <a:cs typeface="Gabriola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922790" y="6101867"/>
            <a:ext cx="417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800000"/>
                </a:solidFill>
                <a:latin typeface="Gabriola"/>
                <a:cs typeface="Gabriola"/>
              </a:rPr>
              <a:t>Il sera remplit par les fichiers dits «  headers (.h)»</a:t>
            </a:r>
            <a:endParaRPr lang="fr-FR" sz="2000" b="1" dirty="0">
              <a:solidFill>
                <a:srgbClr val="000000"/>
              </a:solidFill>
              <a:latin typeface="Gabriola"/>
              <a:cs typeface="Gabriola"/>
            </a:endParaRPr>
          </a:p>
        </p:txBody>
      </p:sp>
    </p:spTree>
    <p:extLst>
      <p:ext uri="{BB962C8B-B14F-4D97-AF65-F5344CB8AC3E}">
        <p14:creationId xmlns:p14="http://schemas.microsoft.com/office/powerpoint/2010/main" val="349454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34722" y="-1"/>
            <a:ext cx="7368504" cy="725655"/>
          </a:xfrm>
          <a:ln>
            <a:noFill/>
          </a:ln>
        </p:spPr>
        <p:txBody>
          <a:bodyPr/>
          <a:lstStyle/>
          <a:p>
            <a:pPr algn="l"/>
            <a:r>
              <a:rPr lang="fr-FR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briola"/>
                <a:cs typeface="Gabriola"/>
              </a:rPr>
              <a:t>    </a:t>
            </a:r>
            <a:r>
              <a:rPr lang="fr-FR" sz="4800" b="1" dirty="0" err="1" smtClean="0">
                <a:solidFill>
                  <a:schemeClr val="accent2">
                    <a:lumMod val="75000"/>
                    <a:lumOff val="25000"/>
                  </a:schemeClr>
                </a:solidFill>
                <a:latin typeface="Gabriola"/>
                <a:cs typeface="Gabriola"/>
              </a:rPr>
              <a:t>MyAnalysis</a:t>
            </a:r>
            <a:r>
              <a:rPr lang="fr-FR" sz="4800" dirty="0" smtClean="0">
                <a:solidFill>
                  <a:schemeClr val="accent1"/>
                </a:solidFill>
                <a:latin typeface="Gabriola"/>
                <a:cs typeface="Gabriola"/>
              </a:rPr>
              <a:t> </a:t>
            </a:r>
            <a:r>
              <a:rPr lang="fr-FR" sz="4800" dirty="0" err="1" smtClean="0">
                <a:solidFill>
                  <a:schemeClr val="accent1"/>
                </a:solidFill>
                <a:latin typeface="Gabriola"/>
                <a:cs typeface="Gabriola"/>
              </a:rPr>
              <a:t>TopRootCore</a:t>
            </a:r>
            <a:r>
              <a:rPr lang="fr-FR" sz="4800" dirty="0" smtClean="0">
                <a:solidFill>
                  <a:schemeClr val="accent1"/>
                </a:solidFill>
                <a:latin typeface="Gabriola"/>
                <a:cs typeface="Gabriola"/>
              </a:rPr>
              <a:t> Package</a:t>
            </a:r>
            <a:endParaRPr lang="fr-FR" sz="6600" dirty="0">
              <a:solidFill>
                <a:schemeClr val="accent1"/>
              </a:solidFill>
              <a:latin typeface="Gabriola"/>
              <a:cs typeface="Gabriola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08904" y="872742"/>
            <a:ext cx="4133809" cy="1557643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fr-FR" dirty="0" smtClean="0"/>
              <a:t>On commence par :</a:t>
            </a:r>
          </a:p>
          <a:p>
            <a:pPr>
              <a:lnSpc>
                <a:spcPct val="50000"/>
              </a:lnSpc>
            </a:pPr>
            <a:r>
              <a:rPr lang="fr-FR" dirty="0" smtClean="0"/>
              <a:t>On crée les fichiers suivant :</a:t>
            </a:r>
            <a:endParaRPr lang="fr-FR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3527475" y="872743"/>
            <a:ext cx="2132622" cy="600735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b="1" dirty="0" err="1" smtClean="0">
                <a:solidFill>
                  <a:schemeClr val="tx1"/>
                </a:solidFill>
              </a:rPr>
              <a:t>MyAnalysis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362" y="872743"/>
            <a:ext cx="600735" cy="600735"/>
          </a:xfrm>
          <a:prstGeom prst="rect">
            <a:avLst/>
          </a:prstGeom>
        </p:spPr>
      </p:pic>
      <p:sp>
        <p:nvSpPr>
          <p:cNvPr id="29" name="Rectangle à coins arrondis 28"/>
          <p:cNvSpPr/>
          <p:nvPr/>
        </p:nvSpPr>
        <p:spPr>
          <a:xfrm>
            <a:off x="6462740" y="984691"/>
            <a:ext cx="1605440" cy="441747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b="1" dirty="0" err="1" smtClean="0">
                <a:solidFill>
                  <a:srgbClr val="800000"/>
                </a:solidFill>
              </a:rPr>
              <a:t>Root</a:t>
            </a:r>
            <a:endParaRPr lang="fr-FR" sz="2400" b="1" dirty="0">
              <a:solidFill>
                <a:srgbClr val="800000"/>
              </a:solidFill>
            </a:endParaRPr>
          </a:p>
        </p:txBody>
      </p:sp>
      <p:pic>
        <p:nvPicPr>
          <p:cNvPr id="30" name="Image 29" descr="BU00198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412" y="984691"/>
            <a:ext cx="464431" cy="441747"/>
          </a:xfrm>
          <a:prstGeom prst="rect">
            <a:avLst/>
          </a:prstGeom>
        </p:spPr>
      </p:pic>
      <p:sp>
        <p:nvSpPr>
          <p:cNvPr id="15" name="Rectangle avec flèche vers la droite 14"/>
          <p:cNvSpPr/>
          <p:nvPr/>
        </p:nvSpPr>
        <p:spPr>
          <a:xfrm>
            <a:off x="5675316" y="1097160"/>
            <a:ext cx="787424" cy="282238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à coins arrondis 33"/>
          <p:cNvSpPr/>
          <p:nvPr/>
        </p:nvSpPr>
        <p:spPr>
          <a:xfrm>
            <a:off x="1313799" y="3089926"/>
            <a:ext cx="2448247" cy="432562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 err="1" smtClean="0">
                <a:cs typeface="Gabriola"/>
              </a:rPr>
              <a:t>MySemiLeptonic</a:t>
            </a:r>
            <a:endParaRPr lang="fr-FR" sz="2400" b="1" dirty="0">
              <a:cs typeface="Gabriola"/>
            </a:endParaRP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397" y="3041862"/>
            <a:ext cx="730273" cy="552158"/>
          </a:xfrm>
          <a:prstGeom prst="rect">
            <a:avLst/>
          </a:prstGeom>
        </p:spPr>
      </p:pic>
      <p:sp>
        <p:nvSpPr>
          <p:cNvPr id="36" name="Rectangle à coins arrondis 35"/>
          <p:cNvSpPr/>
          <p:nvPr/>
        </p:nvSpPr>
        <p:spPr>
          <a:xfrm>
            <a:off x="1313799" y="2526881"/>
            <a:ext cx="2585987" cy="432562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 err="1" smtClean="0">
                <a:solidFill>
                  <a:srgbClr val="000000"/>
                </a:solidFill>
                <a:cs typeface="Gabriola"/>
              </a:rPr>
              <a:t>MySemiLepRun</a:t>
            </a:r>
            <a:endParaRPr lang="fr-FR" sz="2400" b="1" dirty="0">
              <a:solidFill>
                <a:srgbClr val="000000"/>
              </a:solidFill>
              <a:cs typeface="Gabriola"/>
            </a:endParaRP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9969" y="2478817"/>
            <a:ext cx="730273" cy="552158"/>
          </a:xfrm>
          <a:prstGeom prst="rect">
            <a:avLst/>
          </a:prstGeom>
        </p:spPr>
      </p:pic>
      <p:sp>
        <p:nvSpPr>
          <p:cNvPr id="38" name="Rectangle à coins arrondis 37"/>
          <p:cNvSpPr/>
          <p:nvPr/>
        </p:nvSpPr>
        <p:spPr>
          <a:xfrm>
            <a:off x="1313799" y="1974723"/>
            <a:ext cx="1896170" cy="432562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 err="1" smtClean="0">
                <a:solidFill>
                  <a:srgbClr val="000000"/>
                </a:solidFill>
                <a:cs typeface="Gabriola"/>
              </a:rPr>
              <a:t>MyMiniSL</a:t>
            </a:r>
            <a:endParaRPr lang="fr-FR" sz="2400" b="1" dirty="0">
              <a:solidFill>
                <a:srgbClr val="000000"/>
              </a:solidFill>
              <a:cs typeface="Gabriola"/>
            </a:endParaRP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9696" y="1926659"/>
            <a:ext cx="730273" cy="552158"/>
          </a:xfrm>
          <a:prstGeom prst="rect">
            <a:avLst/>
          </a:prstGeom>
        </p:spPr>
      </p:pic>
      <p:sp>
        <p:nvSpPr>
          <p:cNvPr id="40" name="Parenthèse fermante 39"/>
          <p:cNvSpPr/>
          <p:nvPr/>
        </p:nvSpPr>
        <p:spPr>
          <a:xfrm>
            <a:off x="3776942" y="1927683"/>
            <a:ext cx="621959" cy="1547765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Pensées 40"/>
          <p:cNvSpPr/>
          <p:nvPr/>
        </p:nvSpPr>
        <p:spPr>
          <a:xfrm>
            <a:off x="4906505" y="1604766"/>
            <a:ext cx="3908264" cy="1395512"/>
          </a:xfrm>
          <a:prstGeom prst="cloudCallout">
            <a:avLst>
              <a:gd name="adj1" fmla="val -70173"/>
              <a:gd name="adj2" fmla="val 22051"/>
            </a:avLst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5660097" y="1972719"/>
            <a:ext cx="25699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bg2">
                    <a:lumMod val="25000"/>
                  </a:schemeClr>
                </a:solidFill>
                <a:latin typeface="Gabriola"/>
                <a:cs typeface="Gabriola"/>
              </a:rPr>
              <a:t>Nécessite un changement </a:t>
            </a:r>
          </a:p>
          <a:p>
            <a:pPr algn="ctr"/>
            <a:r>
              <a:rPr lang="fr-FR" sz="2400" dirty="0">
                <a:solidFill>
                  <a:schemeClr val="bg2">
                    <a:lumMod val="25000"/>
                  </a:schemeClr>
                </a:solidFill>
                <a:latin typeface="Gabriola"/>
                <a:cs typeface="Gabriola"/>
              </a:rPr>
              <a:t>d</a:t>
            </a:r>
            <a:r>
              <a:rPr lang="fr-FR" sz="2400" dirty="0" smtClean="0">
                <a:solidFill>
                  <a:schemeClr val="bg2">
                    <a:lumMod val="25000"/>
                  </a:schemeClr>
                </a:solidFill>
                <a:latin typeface="Gabriola"/>
                <a:cs typeface="Gabriola"/>
              </a:rPr>
              <a:t>e </a:t>
            </a:r>
            <a:r>
              <a:rPr lang="fr-FR" sz="2400" b="1" u="sng" dirty="0" err="1" smtClean="0">
                <a:solidFill>
                  <a:schemeClr val="accent1">
                    <a:lumMod val="50000"/>
                  </a:schemeClr>
                </a:solidFill>
                <a:latin typeface="Gabriola"/>
                <a:cs typeface="Gabriola"/>
              </a:rPr>
              <a:t>Linkdef.h</a:t>
            </a:r>
            <a:endParaRPr lang="fr-FR" sz="2400" b="1" u="sng" dirty="0">
              <a:solidFill>
                <a:schemeClr val="accent1">
                  <a:lumMod val="50000"/>
                </a:schemeClr>
              </a:solidFill>
              <a:latin typeface="Gabriola"/>
              <a:cs typeface="Gabriola"/>
            </a:endParaRPr>
          </a:p>
        </p:txBody>
      </p:sp>
      <p:sp>
        <p:nvSpPr>
          <p:cNvPr id="44" name="Rectangle à coins arrondis 43"/>
          <p:cNvSpPr/>
          <p:nvPr/>
        </p:nvSpPr>
        <p:spPr>
          <a:xfrm>
            <a:off x="208905" y="3630134"/>
            <a:ext cx="8935095" cy="1575596"/>
          </a:xfrm>
          <a:prstGeom prst="roundRect">
            <a:avLst/>
          </a:prstGeom>
          <a:solidFill>
            <a:schemeClr val="tx1">
              <a:alpha val="53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fr-FR" sz="2400" dirty="0" err="1">
                <a:solidFill>
                  <a:schemeClr val="accent1"/>
                </a:solidFill>
                <a:latin typeface="Gabriola"/>
                <a:cs typeface="Gabriola"/>
              </a:rPr>
              <a:t>RootCore</a:t>
            </a:r>
            <a:r>
              <a:rPr lang="fr-FR" sz="2400" dirty="0">
                <a:latin typeface="Gabriola"/>
                <a:cs typeface="Gabriola"/>
              </a:rPr>
              <a:t> emploie </a:t>
            </a:r>
            <a:r>
              <a:rPr lang="fr-FR" sz="2400" dirty="0" smtClean="0">
                <a:latin typeface="Gabriola"/>
                <a:cs typeface="Gabriola"/>
              </a:rPr>
              <a:t>des </a:t>
            </a:r>
            <a:r>
              <a:rPr lang="fr-FR" sz="2400" dirty="0" smtClean="0">
                <a:solidFill>
                  <a:srgbClr val="0000FF"/>
                </a:solidFill>
                <a:latin typeface="Gabriola"/>
                <a:cs typeface="Gabriola"/>
              </a:rPr>
              <a:t>dictionnaires CINT </a:t>
            </a:r>
            <a:r>
              <a:rPr lang="fr-FR" sz="2400" dirty="0" smtClean="0">
                <a:latin typeface="Gabriola"/>
                <a:cs typeface="Gabriola"/>
              </a:rPr>
              <a:t>pour rendre </a:t>
            </a:r>
            <a:r>
              <a:rPr lang="fr-FR" sz="2400" dirty="0">
                <a:latin typeface="Gabriola"/>
                <a:cs typeface="Gabriola"/>
              </a:rPr>
              <a:t>n</a:t>
            </a:r>
            <a:r>
              <a:rPr lang="fr-FR" sz="2400" dirty="0" smtClean="0">
                <a:latin typeface="Gabriola"/>
                <a:cs typeface="Gabriola"/>
              </a:rPr>
              <a:t>os </a:t>
            </a:r>
            <a:r>
              <a:rPr lang="fr-FR" sz="2400" dirty="0">
                <a:latin typeface="Gabriola"/>
                <a:cs typeface="Gabriola"/>
              </a:rPr>
              <a:t>classes disponibles pour une utilisation interactive avec l'interprète </a:t>
            </a:r>
            <a:r>
              <a:rPr lang="fr-FR" sz="2400" dirty="0">
                <a:solidFill>
                  <a:schemeClr val="accent1"/>
                </a:solidFill>
                <a:latin typeface="Gabriola"/>
                <a:cs typeface="Gabriola"/>
              </a:rPr>
              <a:t>ROOT</a:t>
            </a:r>
            <a:r>
              <a:rPr lang="fr-FR" sz="2400" dirty="0">
                <a:latin typeface="Gabriola"/>
                <a:cs typeface="Gabriola"/>
              </a:rPr>
              <a:t>, ainsi que pour les utilisateurs de </a:t>
            </a:r>
            <a:r>
              <a:rPr lang="fr-FR" sz="2400" dirty="0">
                <a:solidFill>
                  <a:srgbClr val="860908"/>
                </a:solidFill>
                <a:latin typeface="Gabriola"/>
                <a:cs typeface="Gabriola"/>
              </a:rPr>
              <a:t>Python</a:t>
            </a:r>
            <a:r>
              <a:rPr lang="fr-FR" sz="2400" dirty="0">
                <a:latin typeface="Gabriola"/>
                <a:cs typeface="Gabriola"/>
              </a:rPr>
              <a:t>. Actuellement, </a:t>
            </a:r>
            <a:r>
              <a:rPr lang="fr-FR" sz="2400" dirty="0" smtClean="0">
                <a:latin typeface="Gabriola"/>
                <a:cs typeface="Gabriola"/>
              </a:rPr>
              <a:t>la </a:t>
            </a:r>
            <a:r>
              <a:rPr lang="fr-FR" sz="2400" dirty="0">
                <a:latin typeface="Gabriola"/>
                <a:cs typeface="Gabriola"/>
              </a:rPr>
              <a:t>tendance est de fournir les </a:t>
            </a:r>
            <a:r>
              <a:rPr lang="fr-FR" sz="2400" dirty="0">
                <a:solidFill>
                  <a:srgbClr val="0000FF"/>
                </a:solidFill>
                <a:latin typeface="Gabriola"/>
                <a:cs typeface="Gabriola"/>
              </a:rPr>
              <a:t>dictionnaires </a:t>
            </a:r>
            <a:r>
              <a:rPr lang="fr-FR" sz="2400" dirty="0" smtClean="0">
                <a:solidFill>
                  <a:srgbClr val="0000FF"/>
                </a:solidFill>
                <a:latin typeface="Gabriola"/>
                <a:cs typeface="Gabriola"/>
              </a:rPr>
              <a:t>CINT </a:t>
            </a:r>
            <a:r>
              <a:rPr lang="fr-FR" sz="2400" dirty="0" smtClean="0">
                <a:latin typeface="Gabriola"/>
                <a:cs typeface="Gabriola"/>
              </a:rPr>
              <a:t>pour </a:t>
            </a:r>
            <a:r>
              <a:rPr lang="fr-FR" sz="2400" dirty="0">
                <a:latin typeface="Gabriola"/>
                <a:cs typeface="Gabriola"/>
              </a:rPr>
              <a:t>toutes les classes dans </a:t>
            </a:r>
            <a:r>
              <a:rPr lang="fr-FR" sz="2400" dirty="0" smtClean="0">
                <a:latin typeface="Gabriola"/>
                <a:cs typeface="Gabriola"/>
              </a:rPr>
              <a:t>le package . </a:t>
            </a:r>
            <a:r>
              <a:rPr lang="fr-FR" sz="2400" dirty="0">
                <a:latin typeface="Gabriola"/>
                <a:cs typeface="Gabriola"/>
              </a:rPr>
              <a:t>Pour générer les dictionnaires </a:t>
            </a:r>
            <a:r>
              <a:rPr lang="fr-FR" sz="2400" dirty="0" smtClean="0">
                <a:latin typeface="Gabriola"/>
                <a:cs typeface="Gabriola"/>
              </a:rPr>
              <a:t>on crée le </a:t>
            </a:r>
            <a:r>
              <a:rPr lang="fr-FR" sz="2400" dirty="0">
                <a:latin typeface="Gabriola"/>
                <a:cs typeface="Gabriola"/>
              </a:rPr>
              <a:t>fichier </a:t>
            </a:r>
            <a:r>
              <a:rPr lang="fr-FR" sz="2400" dirty="0" err="1" smtClean="0">
                <a:latin typeface="Gabriola"/>
                <a:cs typeface="Gabriola"/>
              </a:rPr>
              <a:t>LinkDef.h</a:t>
            </a:r>
            <a:r>
              <a:rPr lang="fr-FR" sz="2400" dirty="0" smtClean="0">
                <a:latin typeface="Gabriola"/>
                <a:cs typeface="Gabriola"/>
              </a:rPr>
              <a:t> </a:t>
            </a:r>
            <a:r>
              <a:rPr lang="fr-FR" sz="2400" dirty="0">
                <a:latin typeface="Gabriola"/>
                <a:cs typeface="Gabriola"/>
              </a:rPr>
              <a:t>qui contient les définitions du dictionnaire.</a:t>
            </a:r>
            <a:endParaRPr lang="fr-FR" sz="2400" dirty="0">
              <a:solidFill>
                <a:srgbClr val="860908"/>
              </a:solidFill>
              <a:latin typeface="Gabriola"/>
              <a:cs typeface="Gabriola"/>
            </a:endParaRPr>
          </a:p>
        </p:txBody>
      </p:sp>
      <p:sp>
        <p:nvSpPr>
          <p:cNvPr id="45" name="Flèche vers le bas 44"/>
          <p:cNvSpPr/>
          <p:nvPr/>
        </p:nvSpPr>
        <p:spPr>
          <a:xfrm rot="3039060">
            <a:off x="6386270" y="2551135"/>
            <a:ext cx="235053" cy="120941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à coins arrondis 46"/>
          <p:cNvSpPr/>
          <p:nvPr/>
        </p:nvSpPr>
        <p:spPr>
          <a:xfrm>
            <a:off x="208904" y="5363380"/>
            <a:ext cx="8935095" cy="1450155"/>
          </a:xfrm>
          <a:prstGeom prst="roundRect">
            <a:avLst/>
          </a:prstGeom>
          <a:solidFill>
            <a:schemeClr val="tx1">
              <a:alpha val="53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dirty="0">
                <a:solidFill>
                  <a:srgbClr val="800000"/>
                </a:solidFill>
                <a:cs typeface="Gabriola"/>
              </a:rPr>
              <a:t>#</a:t>
            </a:r>
            <a:r>
              <a:rPr lang="fr-FR" sz="2400" dirty="0" err="1">
                <a:solidFill>
                  <a:srgbClr val="800000"/>
                </a:solidFill>
                <a:cs typeface="Gabriola"/>
              </a:rPr>
              <a:t>include</a:t>
            </a:r>
            <a:r>
              <a:rPr lang="fr-FR" sz="2400" dirty="0">
                <a:solidFill>
                  <a:srgbClr val="800000"/>
                </a:solidFill>
                <a:cs typeface="Gabriola"/>
              </a:rPr>
              <a:t> </a:t>
            </a:r>
            <a:r>
              <a:rPr lang="fr-FR" sz="2400" dirty="0" smtClean="0">
                <a:solidFill>
                  <a:srgbClr val="800000"/>
                </a:solidFill>
                <a:cs typeface="Gabriola"/>
              </a:rPr>
              <a:t>  </a:t>
            </a:r>
            <a:r>
              <a:rPr lang="fr-FR" sz="2400" dirty="0" smtClean="0">
                <a:solidFill>
                  <a:schemeClr val="bg2">
                    <a:lumMod val="75000"/>
                  </a:schemeClr>
                </a:solidFill>
                <a:latin typeface="Gabriola"/>
                <a:cs typeface="Gabriola"/>
              </a:rPr>
              <a:t>// On doit déclarer tout les fichiers d’en tête qu’on risque d’utiliser</a:t>
            </a:r>
          </a:p>
          <a:p>
            <a:r>
              <a:rPr lang="fr-FR" sz="2400" dirty="0">
                <a:solidFill>
                  <a:srgbClr val="800000"/>
                </a:solidFill>
                <a:cs typeface="Gabriola"/>
              </a:rPr>
              <a:t>#</a:t>
            </a:r>
            <a:r>
              <a:rPr lang="fr-FR" sz="2400" dirty="0" err="1">
                <a:solidFill>
                  <a:srgbClr val="800000"/>
                </a:solidFill>
                <a:cs typeface="Gabriola"/>
              </a:rPr>
              <a:t>ifdef</a:t>
            </a:r>
            <a:r>
              <a:rPr lang="fr-FR" sz="2400" dirty="0">
                <a:solidFill>
                  <a:srgbClr val="800000"/>
                </a:solidFill>
                <a:cs typeface="Gabriola"/>
              </a:rPr>
              <a:t> </a:t>
            </a:r>
            <a:r>
              <a:rPr lang="fr-FR" sz="2400" dirty="0" smtClean="0">
                <a:solidFill>
                  <a:srgbClr val="800000"/>
                </a:solidFill>
                <a:cs typeface="Gabriola"/>
              </a:rPr>
              <a:t>__CINT__   </a:t>
            </a:r>
            <a:r>
              <a:rPr lang="fr-FR" sz="2400" dirty="0" smtClean="0">
                <a:solidFill>
                  <a:srgbClr val="D8C56D"/>
                </a:solidFill>
                <a:latin typeface="Gabriola"/>
                <a:cs typeface="Gabriola"/>
              </a:rPr>
              <a:t>// On doit </a:t>
            </a:r>
            <a:r>
              <a:rPr lang="fr-FR" sz="2400" dirty="0">
                <a:solidFill>
                  <a:srgbClr val="D8C56D"/>
                </a:solidFill>
                <a:latin typeface="Gabriola"/>
                <a:cs typeface="Gabriola"/>
              </a:rPr>
              <a:t>les ajouter avant l'instruction # </a:t>
            </a:r>
            <a:r>
              <a:rPr lang="fr-FR" sz="2400" dirty="0" err="1" smtClean="0">
                <a:solidFill>
                  <a:srgbClr val="D8C56D"/>
                </a:solidFill>
                <a:latin typeface="Gabriola"/>
                <a:cs typeface="Gabriola"/>
              </a:rPr>
              <a:t>ifdef</a:t>
            </a:r>
            <a:endParaRPr lang="fr-FR" sz="2400" dirty="0" smtClean="0">
              <a:solidFill>
                <a:srgbClr val="D8C56D"/>
              </a:solidFill>
              <a:latin typeface="Gabriola"/>
              <a:cs typeface="Gabriola"/>
            </a:endParaRPr>
          </a:p>
          <a:p>
            <a:r>
              <a:rPr lang="fr-FR" sz="2400" dirty="0">
                <a:solidFill>
                  <a:srgbClr val="800000"/>
                </a:solidFill>
                <a:cs typeface="Gabriola"/>
              </a:rPr>
              <a:t>#</a:t>
            </a:r>
            <a:r>
              <a:rPr lang="fr-FR" sz="2400" dirty="0" err="1">
                <a:solidFill>
                  <a:srgbClr val="800000"/>
                </a:solidFill>
                <a:cs typeface="Gabriola"/>
              </a:rPr>
              <a:t>pragma</a:t>
            </a:r>
            <a:r>
              <a:rPr lang="fr-FR" sz="2400" dirty="0">
                <a:solidFill>
                  <a:srgbClr val="800000"/>
                </a:solidFill>
                <a:cs typeface="Gabriola"/>
              </a:rPr>
              <a:t> </a:t>
            </a:r>
            <a:r>
              <a:rPr lang="fr-FR" sz="2400" dirty="0" err="1">
                <a:solidFill>
                  <a:srgbClr val="800000"/>
                </a:solidFill>
                <a:cs typeface="Gabriola"/>
              </a:rPr>
              <a:t>link</a:t>
            </a:r>
            <a:r>
              <a:rPr lang="fr-FR" sz="2400" dirty="0">
                <a:solidFill>
                  <a:srgbClr val="800000"/>
                </a:solidFill>
                <a:cs typeface="Gabriola"/>
              </a:rPr>
              <a:t> C++ class </a:t>
            </a:r>
            <a:r>
              <a:rPr lang="fr-FR" sz="2400" dirty="0" err="1" smtClean="0">
                <a:solidFill>
                  <a:srgbClr val="800000"/>
                </a:solidFill>
                <a:cs typeface="Gabriola"/>
              </a:rPr>
              <a:t>MyClasse</a:t>
            </a:r>
            <a:r>
              <a:rPr lang="fr-FR" sz="2400" dirty="0" smtClean="0">
                <a:solidFill>
                  <a:srgbClr val="800000"/>
                </a:solidFill>
                <a:cs typeface="Gabriola"/>
              </a:rPr>
              <a:t>+;</a:t>
            </a:r>
            <a:r>
              <a:rPr lang="fr-FR" sz="2400" dirty="0"/>
              <a:t> </a:t>
            </a:r>
            <a:r>
              <a:rPr lang="fr-FR" sz="2400" dirty="0" smtClean="0">
                <a:solidFill>
                  <a:srgbClr val="D8C56D"/>
                </a:solidFill>
                <a:latin typeface="Gabriola"/>
                <a:cs typeface="Gabriola"/>
              </a:rPr>
              <a:t>// On doit </a:t>
            </a:r>
            <a:r>
              <a:rPr lang="fr-FR" sz="2400" dirty="0">
                <a:solidFill>
                  <a:srgbClr val="D8C56D"/>
                </a:solidFill>
                <a:latin typeface="Gabriola"/>
                <a:cs typeface="Gabriola"/>
              </a:rPr>
              <a:t>ajouter un dictionnaire pour chaque classe et la fonction </a:t>
            </a:r>
            <a:r>
              <a:rPr lang="fr-FR" sz="2400" dirty="0" smtClean="0">
                <a:solidFill>
                  <a:srgbClr val="D8C56D"/>
                </a:solidFill>
                <a:latin typeface="Gabriola"/>
                <a:cs typeface="Gabriola"/>
              </a:rPr>
              <a:t>qu’on souhaite </a:t>
            </a:r>
            <a:r>
              <a:rPr lang="fr-FR" sz="2400" dirty="0">
                <a:solidFill>
                  <a:srgbClr val="D8C56D"/>
                </a:solidFill>
                <a:latin typeface="Gabriola"/>
                <a:cs typeface="Gabriola"/>
              </a:rPr>
              <a:t>rendre disponible.</a:t>
            </a:r>
          </a:p>
        </p:txBody>
      </p:sp>
      <p:sp>
        <p:nvSpPr>
          <p:cNvPr id="48" name="Égal 47"/>
          <p:cNvSpPr/>
          <p:nvPr/>
        </p:nvSpPr>
        <p:spPr>
          <a:xfrm>
            <a:off x="3933722" y="4939173"/>
            <a:ext cx="1040835" cy="627196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5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34722" y="-1"/>
            <a:ext cx="7368504" cy="725655"/>
          </a:xfrm>
          <a:ln>
            <a:noFill/>
          </a:ln>
        </p:spPr>
        <p:txBody>
          <a:bodyPr/>
          <a:lstStyle/>
          <a:p>
            <a:pPr algn="l"/>
            <a:r>
              <a:rPr lang="fr-FR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briola"/>
                <a:cs typeface="Gabriola"/>
              </a:rPr>
              <a:t>    </a:t>
            </a:r>
            <a:r>
              <a:rPr lang="fr-FR" sz="4800" b="1" dirty="0" err="1" smtClean="0">
                <a:solidFill>
                  <a:schemeClr val="accent2">
                    <a:lumMod val="75000"/>
                    <a:lumOff val="25000"/>
                  </a:schemeClr>
                </a:solidFill>
                <a:latin typeface="Gabriola"/>
                <a:cs typeface="Gabriola"/>
              </a:rPr>
              <a:t>MyAnalysis</a:t>
            </a:r>
            <a:r>
              <a:rPr lang="fr-FR" sz="4800" dirty="0" smtClean="0">
                <a:solidFill>
                  <a:schemeClr val="accent1"/>
                </a:solidFill>
                <a:latin typeface="Gabriola"/>
                <a:cs typeface="Gabriola"/>
              </a:rPr>
              <a:t> </a:t>
            </a:r>
            <a:r>
              <a:rPr lang="fr-FR" sz="4800" dirty="0" err="1" smtClean="0">
                <a:solidFill>
                  <a:schemeClr val="accent1"/>
                </a:solidFill>
                <a:latin typeface="Gabriola"/>
                <a:cs typeface="Gabriola"/>
              </a:rPr>
              <a:t>TopRootCore</a:t>
            </a:r>
            <a:r>
              <a:rPr lang="fr-FR" sz="4800" dirty="0" smtClean="0">
                <a:solidFill>
                  <a:schemeClr val="accent1"/>
                </a:solidFill>
                <a:latin typeface="Gabriola"/>
                <a:cs typeface="Gabriola"/>
              </a:rPr>
              <a:t> Package</a:t>
            </a:r>
            <a:endParaRPr lang="fr-FR" sz="6600" dirty="0">
              <a:solidFill>
                <a:schemeClr val="accent1"/>
              </a:solidFill>
              <a:latin typeface="Gabriola"/>
              <a:cs typeface="Gabriola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825428"/>
            <a:ext cx="8790078" cy="3407872"/>
          </a:xfrm>
        </p:spPr>
        <p:txBody>
          <a:bodyPr>
            <a:normAutofit/>
          </a:bodyPr>
          <a:lstStyle/>
          <a:p>
            <a:r>
              <a:rPr lang="fr-FR" dirty="0" smtClean="0"/>
              <a:t>On passe ensuite à: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On crée les fichiers d’entête correspondant à ceux crées dans le répertoire </a:t>
            </a:r>
            <a:r>
              <a:rPr lang="fr-FR" dirty="0" err="1" smtClean="0"/>
              <a:t>Root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427704" y="3670983"/>
            <a:ext cx="1914209" cy="432562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 err="1" smtClean="0">
                <a:solidFill>
                  <a:srgbClr val="000000"/>
                </a:solidFill>
                <a:cs typeface="Gabriola"/>
              </a:rPr>
              <a:t>MyMiniSL.h</a:t>
            </a:r>
            <a:r>
              <a:rPr lang="fr-FR" sz="2000" b="1" dirty="0" smtClean="0">
                <a:solidFill>
                  <a:srgbClr val="000000"/>
                </a:solidFill>
                <a:cs typeface="Gabriola"/>
              </a:rPr>
              <a:t> </a:t>
            </a:r>
            <a:endParaRPr lang="fr-FR" sz="2400" b="1" dirty="0">
              <a:solidFill>
                <a:srgbClr val="000000"/>
              </a:solidFill>
              <a:cs typeface="Gabriola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1959248" y="1679765"/>
            <a:ext cx="2132622" cy="600735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b="1" dirty="0" err="1" smtClean="0">
                <a:solidFill>
                  <a:schemeClr val="tx1"/>
                </a:solidFill>
              </a:rPr>
              <a:t>MyAnalysis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135" y="1679765"/>
            <a:ext cx="600735" cy="600735"/>
          </a:xfrm>
          <a:prstGeom prst="rect">
            <a:avLst/>
          </a:prstGeom>
        </p:spPr>
      </p:pic>
      <p:sp>
        <p:nvSpPr>
          <p:cNvPr id="13" name="Rectangle à coins arrondis 12"/>
          <p:cNvSpPr/>
          <p:nvPr/>
        </p:nvSpPr>
        <p:spPr>
          <a:xfrm>
            <a:off x="4894513" y="1791713"/>
            <a:ext cx="2051244" cy="441747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b="1" dirty="0" err="1" smtClean="0">
                <a:solidFill>
                  <a:srgbClr val="800000"/>
                </a:solidFill>
              </a:rPr>
              <a:t>MyAnalysis</a:t>
            </a:r>
            <a:endParaRPr lang="fr-FR" sz="2400" b="1" dirty="0">
              <a:solidFill>
                <a:srgbClr val="800000"/>
              </a:solidFill>
            </a:endParaRPr>
          </a:p>
        </p:txBody>
      </p:sp>
      <p:pic>
        <p:nvPicPr>
          <p:cNvPr id="14" name="Image 13" descr="BU00198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325" y="1791713"/>
            <a:ext cx="464431" cy="441747"/>
          </a:xfrm>
          <a:prstGeom prst="rect">
            <a:avLst/>
          </a:prstGeom>
        </p:spPr>
      </p:pic>
      <p:sp>
        <p:nvSpPr>
          <p:cNvPr id="16" name="Rectangle avec flèche vers la droite 15"/>
          <p:cNvSpPr/>
          <p:nvPr/>
        </p:nvSpPr>
        <p:spPr>
          <a:xfrm>
            <a:off x="4107089" y="1904182"/>
            <a:ext cx="787424" cy="282238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4513" y="3656145"/>
            <a:ext cx="447400" cy="447400"/>
          </a:xfrm>
          <a:prstGeom prst="rect">
            <a:avLst/>
          </a:prstGeom>
        </p:spPr>
      </p:pic>
      <p:sp>
        <p:nvSpPr>
          <p:cNvPr id="17" name="Rectangle à coins arrondis 16"/>
          <p:cNvSpPr/>
          <p:nvPr/>
        </p:nvSpPr>
        <p:spPr>
          <a:xfrm>
            <a:off x="3427704" y="4560339"/>
            <a:ext cx="2388711" cy="432562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 err="1" smtClean="0">
                <a:solidFill>
                  <a:srgbClr val="000000"/>
                </a:solidFill>
                <a:cs typeface="Gabriola"/>
              </a:rPr>
              <a:t>MySemiLepRun.h</a:t>
            </a:r>
            <a:r>
              <a:rPr lang="fr-FR" sz="2000" b="1" dirty="0" smtClean="0">
                <a:solidFill>
                  <a:srgbClr val="000000"/>
                </a:solidFill>
                <a:cs typeface="Gabriola"/>
              </a:rPr>
              <a:t> </a:t>
            </a:r>
            <a:endParaRPr lang="fr-FR" sz="2400" b="1" dirty="0">
              <a:solidFill>
                <a:srgbClr val="000000"/>
              </a:solidFill>
              <a:cs typeface="Gabriola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0531" y="4545501"/>
            <a:ext cx="447400" cy="447400"/>
          </a:xfrm>
          <a:prstGeom prst="rect">
            <a:avLst/>
          </a:prstGeom>
        </p:spPr>
      </p:pic>
      <p:sp>
        <p:nvSpPr>
          <p:cNvPr id="19" name="Rectangle à coins arrondis 18"/>
          <p:cNvSpPr/>
          <p:nvPr/>
        </p:nvSpPr>
        <p:spPr>
          <a:xfrm>
            <a:off x="3471285" y="5481055"/>
            <a:ext cx="2548940" cy="432562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 err="1" smtClean="0">
                <a:solidFill>
                  <a:srgbClr val="000000"/>
                </a:solidFill>
                <a:cs typeface="Gabriola"/>
              </a:rPr>
              <a:t>MySemiLeptonic.h</a:t>
            </a:r>
            <a:r>
              <a:rPr lang="fr-FR" sz="2000" b="1" dirty="0" smtClean="0">
                <a:solidFill>
                  <a:srgbClr val="000000"/>
                </a:solidFill>
                <a:cs typeface="Gabriola"/>
              </a:rPr>
              <a:t> </a:t>
            </a:r>
            <a:endParaRPr lang="fr-FR" sz="2400" b="1" dirty="0">
              <a:solidFill>
                <a:srgbClr val="000000"/>
              </a:solidFill>
              <a:cs typeface="Gabriola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1146" y="5466217"/>
            <a:ext cx="447400" cy="44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0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34722" y="-1"/>
            <a:ext cx="7368504" cy="725655"/>
          </a:xfrm>
          <a:ln>
            <a:noFill/>
          </a:ln>
        </p:spPr>
        <p:txBody>
          <a:bodyPr/>
          <a:lstStyle/>
          <a:p>
            <a:pPr algn="l"/>
            <a:r>
              <a:rPr lang="fr-FR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briola"/>
                <a:cs typeface="Gabriola"/>
              </a:rPr>
              <a:t>    </a:t>
            </a:r>
            <a:r>
              <a:rPr lang="fr-FR" sz="4800" b="1" dirty="0" err="1" smtClean="0">
                <a:solidFill>
                  <a:schemeClr val="accent2">
                    <a:lumMod val="75000"/>
                    <a:lumOff val="25000"/>
                  </a:schemeClr>
                </a:solidFill>
                <a:latin typeface="Gabriola"/>
                <a:cs typeface="Gabriola"/>
              </a:rPr>
              <a:t>MyAnalysis</a:t>
            </a:r>
            <a:r>
              <a:rPr lang="fr-FR" sz="4800" dirty="0" smtClean="0">
                <a:solidFill>
                  <a:schemeClr val="accent1"/>
                </a:solidFill>
                <a:latin typeface="Gabriola"/>
                <a:cs typeface="Gabriola"/>
              </a:rPr>
              <a:t> </a:t>
            </a:r>
            <a:r>
              <a:rPr lang="fr-FR" sz="4800" dirty="0" err="1" smtClean="0">
                <a:solidFill>
                  <a:schemeClr val="accent1"/>
                </a:solidFill>
                <a:latin typeface="Gabriola"/>
                <a:cs typeface="Gabriola"/>
              </a:rPr>
              <a:t>TopRootCore</a:t>
            </a:r>
            <a:r>
              <a:rPr lang="fr-FR" sz="4800" dirty="0" smtClean="0">
                <a:solidFill>
                  <a:schemeClr val="accent1"/>
                </a:solidFill>
                <a:latin typeface="Gabriola"/>
                <a:cs typeface="Gabriola"/>
              </a:rPr>
              <a:t> Package</a:t>
            </a:r>
            <a:endParaRPr lang="fr-FR" sz="6600" dirty="0">
              <a:solidFill>
                <a:schemeClr val="accent1"/>
              </a:solidFill>
              <a:latin typeface="Gabriola"/>
              <a:cs typeface="Gabriola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08905" y="872743"/>
            <a:ext cx="3318570" cy="695248"/>
          </a:xfrm>
        </p:spPr>
        <p:txBody>
          <a:bodyPr/>
          <a:lstStyle/>
          <a:p>
            <a:r>
              <a:rPr lang="fr-FR" dirty="0" smtClean="0"/>
              <a:t>On passe à:</a:t>
            </a:r>
            <a:endParaRPr lang="fr-FR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1034722" y="1520518"/>
            <a:ext cx="2132622" cy="600735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b="1" dirty="0" err="1" smtClean="0">
                <a:solidFill>
                  <a:schemeClr val="tx1"/>
                </a:solidFill>
              </a:rPr>
              <a:t>MyAnalysis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609" y="1520518"/>
            <a:ext cx="600735" cy="600735"/>
          </a:xfrm>
          <a:prstGeom prst="rect">
            <a:avLst/>
          </a:prstGeom>
        </p:spPr>
      </p:pic>
      <p:sp>
        <p:nvSpPr>
          <p:cNvPr id="29" name="Rectangle à coins arrondis 28"/>
          <p:cNvSpPr/>
          <p:nvPr/>
        </p:nvSpPr>
        <p:spPr>
          <a:xfrm>
            <a:off x="3969987" y="1632466"/>
            <a:ext cx="1605440" cy="441747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b="1" dirty="0" err="1" smtClean="0">
                <a:solidFill>
                  <a:srgbClr val="800000"/>
                </a:solidFill>
              </a:rPr>
              <a:t>cmt</a:t>
            </a:r>
            <a:endParaRPr lang="fr-FR" sz="2400" b="1" dirty="0">
              <a:solidFill>
                <a:srgbClr val="800000"/>
              </a:solidFill>
            </a:endParaRPr>
          </a:p>
        </p:txBody>
      </p:sp>
      <p:pic>
        <p:nvPicPr>
          <p:cNvPr id="30" name="Image 29" descr="BU00198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659" y="1632466"/>
            <a:ext cx="464431" cy="441747"/>
          </a:xfrm>
          <a:prstGeom prst="rect">
            <a:avLst/>
          </a:prstGeom>
        </p:spPr>
      </p:pic>
      <p:sp>
        <p:nvSpPr>
          <p:cNvPr id="15" name="Rectangle avec flèche vers la droite 14"/>
          <p:cNvSpPr/>
          <p:nvPr/>
        </p:nvSpPr>
        <p:spPr>
          <a:xfrm>
            <a:off x="3182563" y="1744935"/>
            <a:ext cx="787424" cy="282238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xplosion 2 6"/>
          <p:cNvSpPr/>
          <p:nvPr/>
        </p:nvSpPr>
        <p:spPr>
          <a:xfrm rot="922312">
            <a:off x="5938225" y="1128623"/>
            <a:ext cx="3211899" cy="1520951"/>
          </a:xfrm>
          <a:prstGeom prst="irregularSeal2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349448" y="1659588"/>
            <a:ext cx="2237386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r-FR" sz="2000" b="1" dirty="0" err="1" smtClean="0">
                <a:ln/>
                <a:solidFill>
                  <a:schemeClr val="accent3"/>
                </a:solidFill>
              </a:rPr>
              <a:t>MakeFile.RootCore</a:t>
            </a:r>
            <a:endParaRPr lang="fr-FR" sz="2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882659" y="2555826"/>
            <a:ext cx="4261341" cy="2022707"/>
          </a:xfrm>
          <a:prstGeom prst="roundRect">
            <a:avLst/>
          </a:prstGeom>
          <a:solidFill>
            <a:schemeClr val="tx1">
              <a:alpha val="53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fr-FR" sz="2800" dirty="0">
                <a:latin typeface="Gabriola"/>
                <a:cs typeface="Gabriola"/>
              </a:rPr>
              <a:t>Le </a:t>
            </a:r>
            <a:r>
              <a:rPr lang="fr-FR" sz="2800" dirty="0" err="1">
                <a:solidFill>
                  <a:srgbClr val="800000"/>
                </a:solidFill>
                <a:latin typeface="Gabriola"/>
                <a:cs typeface="Gabriola"/>
              </a:rPr>
              <a:t>makefile</a:t>
            </a:r>
            <a:r>
              <a:rPr lang="fr-FR" sz="2800" dirty="0">
                <a:latin typeface="Gabriola"/>
                <a:cs typeface="Gabriola"/>
              </a:rPr>
              <a:t> </a:t>
            </a:r>
            <a:r>
              <a:rPr lang="fr-FR" sz="2800" dirty="0" smtClean="0">
                <a:latin typeface="Gabriola"/>
                <a:cs typeface="Gabriola"/>
              </a:rPr>
              <a:t>est </a:t>
            </a:r>
            <a:r>
              <a:rPr lang="fr-FR" sz="2800" dirty="0">
                <a:latin typeface="Gabriola"/>
                <a:cs typeface="Gabriola"/>
              </a:rPr>
              <a:t>essentiellement juste une collection d'options de configuration qui définissent la façon dont </a:t>
            </a:r>
            <a:r>
              <a:rPr lang="fr-FR" sz="2800" dirty="0" smtClean="0">
                <a:latin typeface="Gabriola"/>
                <a:cs typeface="Gabriola"/>
              </a:rPr>
              <a:t>notre </a:t>
            </a:r>
            <a:r>
              <a:rPr lang="fr-FR" sz="2800" dirty="0">
                <a:latin typeface="Gabriola"/>
                <a:cs typeface="Gabriola"/>
              </a:rPr>
              <a:t>paquet sera compilé.</a:t>
            </a:r>
            <a:endParaRPr lang="fr-FR" sz="2800" dirty="0">
              <a:solidFill>
                <a:srgbClr val="860908"/>
              </a:solidFill>
              <a:latin typeface="Gabriola"/>
              <a:cs typeface="Gabriola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185235" y="2524468"/>
            <a:ext cx="4548330" cy="2492532"/>
          </a:xfrm>
          <a:prstGeom prst="roundRect">
            <a:avLst/>
          </a:prstGeom>
          <a:solidFill>
            <a:schemeClr val="tx1">
              <a:alpha val="53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endParaRPr lang="fr-FR" sz="2800" dirty="0">
              <a:solidFill>
                <a:srgbClr val="860908"/>
              </a:solidFill>
              <a:latin typeface="Gabriola"/>
              <a:cs typeface="Gabriol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5235" y="281319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solidFill>
                  <a:srgbClr val="800000"/>
                </a:solidFill>
              </a:rPr>
              <a:t>PACKAGE         </a:t>
            </a:r>
            <a:r>
              <a:rPr lang="fr-FR" dirty="0" smtClean="0">
                <a:solidFill>
                  <a:srgbClr val="800000"/>
                </a:solidFill>
              </a:rPr>
              <a:t>              =</a:t>
            </a:r>
            <a:r>
              <a:rPr lang="fr-FR" dirty="0" err="1" smtClean="0">
                <a:solidFill>
                  <a:srgbClr val="D8C56D"/>
                </a:solidFill>
              </a:rPr>
              <a:t>MyAnalysis</a:t>
            </a:r>
            <a:endParaRPr lang="fr-FR" dirty="0" smtClean="0">
              <a:solidFill>
                <a:srgbClr val="D8C56D"/>
              </a:solidFill>
            </a:endParaRPr>
          </a:p>
          <a:p>
            <a:r>
              <a:rPr lang="fr-FR" dirty="0" smtClean="0">
                <a:solidFill>
                  <a:srgbClr val="800000"/>
                </a:solidFill>
              </a:rPr>
              <a:t>PACKAGE_PRELOAD   =</a:t>
            </a:r>
            <a:endParaRPr lang="fr-FR" dirty="0">
              <a:solidFill>
                <a:srgbClr val="800000"/>
              </a:solidFill>
            </a:endParaRPr>
          </a:p>
          <a:p>
            <a:r>
              <a:rPr lang="fr-FR" dirty="0">
                <a:solidFill>
                  <a:srgbClr val="800000"/>
                </a:solidFill>
              </a:rPr>
              <a:t>PACKAGE_CXXFLAGS = </a:t>
            </a:r>
            <a:r>
              <a:rPr lang="fr-FR" dirty="0" smtClean="0">
                <a:solidFill>
                  <a:srgbClr val="800000"/>
                </a:solidFill>
              </a:rPr>
              <a:t>PACKAGE_LDFLAGS    =</a:t>
            </a:r>
            <a:endParaRPr lang="fr-FR" dirty="0">
              <a:solidFill>
                <a:srgbClr val="800000"/>
              </a:solidFill>
            </a:endParaRPr>
          </a:p>
          <a:p>
            <a:r>
              <a:rPr lang="fr-FR" dirty="0">
                <a:solidFill>
                  <a:srgbClr val="800000"/>
                </a:solidFill>
              </a:rPr>
              <a:t>PACKAGE_BINFLAGS </a:t>
            </a:r>
            <a:r>
              <a:rPr lang="fr-FR" dirty="0" smtClean="0">
                <a:solidFill>
                  <a:srgbClr val="800000"/>
                </a:solidFill>
              </a:rPr>
              <a:t>  =</a:t>
            </a:r>
            <a:endParaRPr lang="fr-FR" dirty="0">
              <a:solidFill>
                <a:srgbClr val="800000"/>
              </a:solidFill>
            </a:endParaRPr>
          </a:p>
          <a:p>
            <a:r>
              <a:rPr lang="fr-FR" dirty="0">
                <a:solidFill>
                  <a:srgbClr val="800000"/>
                </a:solidFill>
              </a:rPr>
              <a:t>PACKAGE_DEP      </a:t>
            </a:r>
            <a:r>
              <a:rPr lang="fr-FR" dirty="0" smtClean="0">
                <a:solidFill>
                  <a:srgbClr val="800000"/>
                </a:solidFill>
              </a:rPr>
              <a:t>        =</a:t>
            </a:r>
            <a:endParaRPr lang="fr-FR" dirty="0">
              <a:solidFill>
                <a:srgbClr val="800000"/>
              </a:solidFill>
            </a:endParaRPr>
          </a:p>
          <a:p>
            <a:r>
              <a:rPr lang="fr-FR" dirty="0" err="1">
                <a:solidFill>
                  <a:srgbClr val="800000"/>
                </a:solidFill>
              </a:rPr>
              <a:t>include</a:t>
            </a:r>
            <a:r>
              <a:rPr lang="fr-FR" dirty="0">
                <a:solidFill>
                  <a:srgbClr val="800000"/>
                </a:solidFill>
              </a:rPr>
              <a:t> $(ROOTCOREDIR)/</a:t>
            </a:r>
            <a:r>
              <a:rPr lang="fr-FR" dirty="0" err="1">
                <a:solidFill>
                  <a:srgbClr val="800000"/>
                </a:solidFill>
              </a:rPr>
              <a:t>Makefile-common</a:t>
            </a:r>
            <a:endParaRPr lang="fr-FR" dirty="0">
              <a:solidFill>
                <a:srgbClr val="800000"/>
              </a:solidFill>
            </a:endParaRPr>
          </a:p>
        </p:txBody>
      </p:sp>
      <p:sp>
        <p:nvSpPr>
          <p:cNvPr id="12" name="Égal 11"/>
          <p:cNvSpPr/>
          <p:nvPr/>
        </p:nvSpPr>
        <p:spPr>
          <a:xfrm>
            <a:off x="4483813" y="3465260"/>
            <a:ext cx="595752" cy="454717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H="1" flipV="1">
            <a:off x="2978758" y="4359015"/>
            <a:ext cx="3151210" cy="485504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ensées 20"/>
          <p:cNvSpPr/>
          <p:nvPr/>
        </p:nvSpPr>
        <p:spPr>
          <a:xfrm>
            <a:off x="2735264" y="5393888"/>
            <a:ext cx="6279396" cy="1464111"/>
          </a:xfrm>
          <a:prstGeom prst="cloudCallout">
            <a:avLst>
              <a:gd name="adj1" fmla="val 3386"/>
              <a:gd name="adj2" fmla="val -87115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3446714" y="5539640"/>
            <a:ext cx="514012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Gabriola"/>
                <a:cs typeface="Gabriola"/>
              </a:rPr>
              <a:t> </a:t>
            </a:r>
            <a:r>
              <a:rPr lang="fr-FR" sz="2400" b="1" dirty="0">
                <a:latin typeface="Gabriola"/>
                <a:cs typeface="Gabriola"/>
              </a:rPr>
              <a:t>liste de </a:t>
            </a:r>
            <a:r>
              <a:rPr lang="fr-FR" sz="2400" b="1" dirty="0" smtClean="0">
                <a:latin typeface="Gabriola"/>
                <a:cs typeface="Gabriola"/>
              </a:rPr>
              <a:t>tout </a:t>
            </a:r>
            <a:r>
              <a:rPr lang="fr-FR" sz="2400" b="1" dirty="0">
                <a:latin typeface="Gabriola"/>
                <a:cs typeface="Gabriola"/>
              </a:rPr>
              <a:t>les </a:t>
            </a:r>
            <a:r>
              <a:rPr lang="fr-FR" sz="2400" b="1" dirty="0" smtClean="0">
                <a:latin typeface="Gabriola"/>
                <a:cs typeface="Gabriola"/>
              </a:rPr>
              <a:t>packages </a:t>
            </a:r>
            <a:r>
              <a:rPr lang="fr-FR" sz="2400" b="1" dirty="0">
                <a:latin typeface="Gabriola"/>
                <a:cs typeface="Gabriola"/>
              </a:rPr>
              <a:t>dont le </a:t>
            </a:r>
            <a:r>
              <a:rPr lang="fr-FR" sz="2400" b="1" dirty="0" smtClean="0">
                <a:latin typeface="Gabriola"/>
                <a:cs typeface="Gabriola"/>
              </a:rPr>
              <a:t>nôtre </a:t>
            </a:r>
            <a:r>
              <a:rPr lang="fr-FR" sz="2400" b="1" dirty="0" err="1">
                <a:latin typeface="Gabriola"/>
                <a:cs typeface="Gabriola"/>
              </a:rPr>
              <a:t>RootCore</a:t>
            </a:r>
            <a:r>
              <a:rPr lang="fr-FR" sz="2400" b="1" dirty="0">
                <a:latin typeface="Gabriola"/>
                <a:cs typeface="Gabriola"/>
              </a:rPr>
              <a:t> dépend. </a:t>
            </a:r>
            <a:r>
              <a:rPr lang="fr-FR" sz="2400" b="1" dirty="0" smtClean="0">
                <a:latin typeface="Gabriola"/>
                <a:cs typeface="Gabriola"/>
              </a:rPr>
              <a:t>L’ objectif de déclarer un package ici est de</a:t>
            </a:r>
            <a:r>
              <a:rPr lang="fr-FR" sz="2400" b="1" dirty="0">
                <a:latin typeface="Gabriola"/>
                <a:cs typeface="Gabriola"/>
              </a:rPr>
              <a:t> </a:t>
            </a:r>
            <a:r>
              <a:rPr lang="fr-FR" sz="2400" b="1" dirty="0" err="1" smtClean="0">
                <a:latin typeface="Gabriola"/>
                <a:cs typeface="Gabriola"/>
              </a:rPr>
              <a:t>génèrer</a:t>
            </a:r>
            <a:r>
              <a:rPr lang="fr-FR" sz="2400" b="1" dirty="0" smtClean="0">
                <a:latin typeface="Gabriola"/>
                <a:cs typeface="Gabriola"/>
              </a:rPr>
              <a:t> </a:t>
            </a:r>
            <a:r>
              <a:rPr lang="fr-FR" sz="2400" b="1" dirty="0">
                <a:latin typeface="Gabriola"/>
                <a:cs typeface="Gabriola"/>
              </a:rPr>
              <a:t>une erreur si le paquet n'est pas présent</a:t>
            </a:r>
            <a:r>
              <a:rPr lang="fr-FR" sz="2400" b="1" dirty="0" smtClean="0">
                <a:latin typeface="Gabriola"/>
                <a:cs typeface="Gabriola"/>
              </a:rPr>
              <a:t> </a:t>
            </a:r>
            <a:endParaRPr lang="fr-FR" sz="2400" b="1" dirty="0">
              <a:latin typeface="Gabriola"/>
              <a:cs typeface="Gabriola"/>
            </a:endParaRPr>
          </a:p>
        </p:txBody>
      </p:sp>
    </p:spTree>
    <p:extLst>
      <p:ext uri="{BB962C8B-B14F-4D97-AF65-F5344CB8AC3E}">
        <p14:creationId xmlns:p14="http://schemas.microsoft.com/office/powerpoint/2010/main" val="353290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34722" y="-1"/>
            <a:ext cx="7368504" cy="725655"/>
          </a:xfrm>
          <a:ln>
            <a:noFill/>
          </a:ln>
        </p:spPr>
        <p:txBody>
          <a:bodyPr/>
          <a:lstStyle/>
          <a:p>
            <a:pPr algn="l"/>
            <a:r>
              <a:rPr lang="fr-FR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briola"/>
                <a:cs typeface="Gabriola"/>
              </a:rPr>
              <a:t>    </a:t>
            </a:r>
            <a:r>
              <a:rPr lang="fr-FR" sz="4800" b="1" dirty="0" err="1" smtClean="0">
                <a:solidFill>
                  <a:schemeClr val="accent2">
                    <a:lumMod val="75000"/>
                    <a:lumOff val="25000"/>
                  </a:schemeClr>
                </a:solidFill>
                <a:latin typeface="Gabriola"/>
                <a:cs typeface="Gabriola"/>
              </a:rPr>
              <a:t>MyAnalysis</a:t>
            </a:r>
            <a:r>
              <a:rPr lang="fr-FR" sz="4800" dirty="0" smtClean="0">
                <a:solidFill>
                  <a:schemeClr val="accent1"/>
                </a:solidFill>
                <a:latin typeface="Gabriola"/>
                <a:cs typeface="Gabriola"/>
              </a:rPr>
              <a:t> </a:t>
            </a:r>
            <a:r>
              <a:rPr lang="fr-FR" sz="4800" dirty="0" err="1" smtClean="0">
                <a:solidFill>
                  <a:schemeClr val="accent1"/>
                </a:solidFill>
                <a:latin typeface="Gabriola"/>
                <a:cs typeface="Gabriola"/>
              </a:rPr>
              <a:t>TopRootCore</a:t>
            </a:r>
            <a:r>
              <a:rPr lang="fr-FR" sz="4800" dirty="0" smtClean="0">
                <a:solidFill>
                  <a:schemeClr val="accent1"/>
                </a:solidFill>
                <a:latin typeface="Gabriola"/>
                <a:cs typeface="Gabriola"/>
              </a:rPr>
              <a:t> Package</a:t>
            </a:r>
            <a:endParaRPr lang="fr-FR" sz="6600" dirty="0">
              <a:solidFill>
                <a:schemeClr val="accent1"/>
              </a:solidFill>
              <a:latin typeface="Gabriola"/>
              <a:cs typeface="Gabriola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08904" y="872742"/>
            <a:ext cx="6253836" cy="1918281"/>
          </a:xfrm>
        </p:spPr>
        <p:txBody>
          <a:bodyPr>
            <a:normAutofit/>
          </a:bodyPr>
          <a:lstStyle/>
          <a:p>
            <a:r>
              <a:rPr lang="fr-FR" dirty="0" smtClean="0"/>
              <a:t>On passe à:</a:t>
            </a:r>
          </a:p>
          <a:p>
            <a:r>
              <a:rPr lang="fr-FR" dirty="0" smtClean="0"/>
              <a:t>Comporte la fameuse méthode </a:t>
            </a:r>
            <a:r>
              <a:rPr lang="fr-FR" dirty="0" smtClean="0">
                <a:solidFill>
                  <a:srgbClr val="FF0000"/>
                </a:solidFill>
              </a:rPr>
              <a:t>main()</a:t>
            </a:r>
            <a:r>
              <a:rPr lang="fr-FR" dirty="0" smtClean="0"/>
              <a:t> :</a:t>
            </a:r>
            <a:endParaRPr lang="fr-FR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3527475" y="872743"/>
            <a:ext cx="2132622" cy="600735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b="1" dirty="0" err="1" smtClean="0">
                <a:solidFill>
                  <a:schemeClr val="tx1"/>
                </a:solidFill>
              </a:rPr>
              <a:t>MyAnalysis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362" y="872743"/>
            <a:ext cx="600735" cy="600735"/>
          </a:xfrm>
          <a:prstGeom prst="rect">
            <a:avLst/>
          </a:prstGeom>
        </p:spPr>
      </p:pic>
      <p:sp>
        <p:nvSpPr>
          <p:cNvPr id="29" name="Rectangle à coins arrondis 28"/>
          <p:cNvSpPr/>
          <p:nvPr/>
        </p:nvSpPr>
        <p:spPr>
          <a:xfrm>
            <a:off x="6462740" y="984691"/>
            <a:ext cx="1605440" cy="441747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b="1" dirty="0" err="1" smtClean="0">
                <a:solidFill>
                  <a:srgbClr val="800000"/>
                </a:solidFill>
              </a:rPr>
              <a:t>util</a:t>
            </a:r>
            <a:endParaRPr lang="fr-FR" sz="2400" b="1" dirty="0">
              <a:solidFill>
                <a:srgbClr val="800000"/>
              </a:solidFill>
            </a:endParaRPr>
          </a:p>
        </p:txBody>
      </p:sp>
      <p:pic>
        <p:nvPicPr>
          <p:cNvPr id="30" name="Image 29" descr="BU00198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412" y="984691"/>
            <a:ext cx="464431" cy="441747"/>
          </a:xfrm>
          <a:prstGeom prst="rect">
            <a:avLst/>
          </a:prstGeom>
        </p:spPr>
      </p:pic>
      <p:sp>
        <p:nvSpPr>
          <p:cNvPr id="15" name="Rectangle avec flèche vers la droite 14"/>
          <p:cNvSpPr/>
          <p:nvPr/>
        </p:nvSpPr>
        <p:spPr>
          <a:xfrm>
            <a:off x="5675316" y="1050120"/>
            <a:ext cx="787424" cy="282238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3637635" y="2042773"/>
            <a:ext cx="2825105" cy="432562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 smtClean="0">
                <a:solidFill>
                  <a:srgbClr val="000000"/>
                </a:solidFill>
                <a:cs typeface="Gabriola"/>
              </a:rPr>
              <a:t>MyD3PD2MiniSL</a:t>
            </a:r>
            <a:endParaRPr lang="fr-FR" sz="2400" b="1" dirty="0">
              <a:solidFill>
                <a:srgbClr val="000000"/>
              </a:solidFill>
              <a:cs typeface="Gabriola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467" y="1994709"/>
            <a:ext cx="730273" cy="5521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4620" y="2475335"/>
            <a:ext cx="8607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Gabriola"/>
                <a:cs typeface="Gabriola"/>
              </a:rPr>
              <a:t>Il s’agit d’un </a:t>
            </a:r>
            <a:r>
              <a:rPr lang="fr-FR" sz="2400" dirty="0">
                <a:latin typeface="Gabriola"/>
                <a:cs typeface="Gabriola"/>
              </a:rPr>
              <a:t>exemple de programme pour </a:t>
            </a:r>
            <a:r>
              <a:rPr lang="fr-FR" sz="2400" dirty="0" smtClean="0">
                <a:latin typeface="Gabriola"/>
                <a:cs typeface="Gabriola"/>
              </a:rPr>
              <a:t>:</a:t>
            </a:r>
          </a:p>
          <a:p>
            <a:pPr marL="285750" indent="-285750">
              <a:buFont typeface="Wingdings" charset="2"/>
              <a:buChar char="Ø"/>
            </a:pPr>
            <a:r>
              <a:rPr lang="fr-FR" sz="2400" dirty="0">
                <a:latin typeface="Gabriola"/>
                <a:cs typeface="Gabriola"/>
              </a:rPr>
              <a:t>S</a:t>
            </a:r>
            <a:r>
              <a:rPr lang="fr-FR" sz="2400" dirty="0" smtClean="0">
                <a:latin typeface="Gabriola"/>
                <a:cs typeface="Gabriola"/>
              </a:rPr>
              <a:t>électionner les événements Top sur le canal  </a:t>
            </a:r>
            <a:r>
              <a:rPr lang="fr-FR" sz="2400" dirty="0">
                <a:latin typeface="Gabriola"/>
                <a:cs typeface="Gabriola"/>
              </a:rPr>
              <a:t>semi-</a:t>
            </a:r>
            <a:r>
              <a:rPr lang="fr-FR" sz="2400" dirty="0" err="1" smtClean="0">
                <a:latin typeface="Gabriola"/>
                <a:cs typeface="Gabriola"/>
              </a:rPr>
              <a:t>leptonique</a:t>
            </a:r>
            <a:r>
              <a:rPr lang="fr-FR" sz="2400" dirty="0" smtClean="0">
                <a:latin typeface="Gabriola"/>
                <a:cs typeface="Gabriola"/>
              </a:rPr>
              <a:t> depuis un </a:t>
            </a:r>
            <a:r>
              <a:rPr lang="fr-FR" sz="2400" dirty="0" err="1" smtClean="0">
                <a:latin typeface="Gabriola"/>
                <a:cs typeface="Gabriola"/>
              </a:rPr>
              <a:t>Ntuples</a:t>
            </a:r>
            <a:r>
              <a:rPr lang="fr-FR" sz="2400" dirty="0" smtClean="0">
                <a:latin typeface="Gabriola"/>
                <a:cs typeface="Gabriola"/>
              </a:rPr>
              <a:t> en entrée : </a:t>
            </a:r>
            <a:r>
              <a:rPr lang="fr-FR" sz="2400" dirty="0" smtClean="0">
                <a:solidFill>
                  <a:schemeClr val="accent1"/>
                </a:solidFill>
                <a:latin typeface="Gabriola"/>
                <a:cs typeface="Gabriola"/>
              </a:rPr>
              <a:t>TopInputsD3PDMaker</a:t>
            </a:r>
            <a:r>
              <a:rPr lang="fr-FR" sz="2400" dirty="0" smtClean="0">
                <a:latin typeface="Gabriola"/>
                <a:cs typeface="Gabriola"/>
              </a:rPr>
              <a:t>  </a:t>
            </a:r>
            <a:endParaRPr lang="fr-FR" sz="2400" dirty="0">
              <a:latin typeface="Gabriola"/>
              <a:cs typeface="Gabriola"/>
            </a:endParaRPr>
          </a:p>
          <a:p>
            <a:pPr marL="285750" indent="-285750">
              <a:buFont typeface="Wingdings" charset="2"/>
              <a:buChar char="Ø"/>
            </a:pPr>
            <a:r>
              <a:rPr lang="fr-FR" sz="2400" dirty="0">
                <a:latin typeface="Gabriola"/>
                <a:cs typeface="Gabriola"/>
              </a:rPr>
              <a:t>D</a:t>
            </a:r>
            <a:r>
              <a:rPr lang="fr-FR" sz="2400" dirty="0" smtClean="0">
                <a:latin typeface="Gabriola"/>
                <a:cs typeface="Gabriola"/>
              </a:rPr>
              <a:t>éterminent les </a:t>
            </a:r>
            <a:r>
              <a:rPr lang="fr-FR" sz="2400" dirty="0" err="1" smtClean="0">
                <a:solidFill>
                  <a:srgbClr val="860908"/>
                </a:solidFill>
                <a:latin typeface="Gabriola"/>
                <a:cs typeface="Gabriola"/>
              </a:rPr>
              <a:t>CutFlow</a:t>
            </a:r>
            <a:r>
              <a:rPr lang="fr-FR" sz="2400" dirty="0" smtClean="0">
                <a:latin typeface="Gabriola"/>
                <a:cs typeface="Gabriola"/>
              </a:rPr>
              <a:t> pour lepton </a:t>
            </a:r>
            <a:r>
              <a:rPr lang="fr-FR" sz="2400" dirty="0">
                <a:latin typeface="Gabriola"/>
                <a:cs typeface="Gabriola"/>
              </a:rPr>
              <a:t>+ </a:t>
            </a:r>
            <a:r>
              <a:rPr lang="fr-FR" sz="2400" dirty="0" smtClean="0">
                <a:latin typeface="Gabriola"/>
                <a:cs typeface="Gabriola"/>
              </a:rPr>
              <a:t>jets et le faire </a:t>
            </a:r>
            <a:r>
              <a:rPr lang="fr-FR" sz="2400" dirty="0">
                <a:latin typeface="Gabriola"/>
                <a:cs typeface="Gabriola"/>
              </a:rPr>
              <a:t>sortie à un </a:t>
            </a:r>
            <a:r>
              <a:rPr lang="fr-FR" sz="2400" dirty="0">
                <a:solidFill>
                  <a:srgbClr val="860908"/>
                </a:solidFill>
                <a:latin typeface="Gabriola"/>
                <a:cs typeface="Gabriola"/>
              </a:rPr>
              <a:t>mini</a:t>
            </a:r>
            <a:r>
              <a:rPr lang="fr-FR" sz="2400" dirty="0" smtClean="0">
                <a:solidFill>
                  <a:srgbClr val="860908"/>
                </a:solidFill>
                <a:latin typeface="Gabriola"/>
                <a:cs typeface="Gabriola"/>
              </a:rPr>
              <a:t>-</a:t>
            </a:r>
            <a:r>
              <a:rPr lang="fr-FR" sz="2400" dirty="0" err="1" smtClean="0">
                <a:solidFill>
                  <a:srgbClr val="860908"/>
                </a:solidFill>
                <a:latin typeface="Gabriola"/>
                <a:cs typeface="Gabriola"/>
              </a:rPr>
              <a:t>tuple</a:t>
            </a:r>
            <a:endParaRPr lang="fr-FR" sz="2400" dirty="0">
              <a:solidFill>
                <a:srgbClr val="860908"/>
              </a:solidFill>
              <a:latin typeface="Gabriola"/>
              <a:cs typeface="Gabriola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2388" y="4249253"/>
            <a:ext cx="8930650" cy="49244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2600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Gabriola"/>
                <a:cs typeface="Gabriola"/>
              </a:rPr>
              <a:t>b</a:t>
            </a:r>
            <a:r>
              <a:rPr lang="fr-FR" sz="26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Gabriola"/>
                <a:cs typeface="Gabriola"/>
              </a:rPr>
              <a:t>in/MyD3PDMiniSL –f control/file-</a:t>
            </a:r>
            <a:r>
              <a:rPr lang="fr-FR" sz="2600" b="1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Gabriola"/>
                <a:cs typeface="Gabriola"/>
              </a:rPr>
              <a:t>list.txt</a:t>
            </a:r>
            <a:r>
              <a:rPr lang="fr-FR" sz="26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Gabriola"/>
                <a:cs typeface="Gabriola"/>
              </a:rPr>
              <a:t> –</a:t>
            </a:r>
            <a:r>
              <a:rPr lang="fr-FR" sz="2600" b="1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Gabriola"/>
                <a:cs typeface="Gabriola"/>
              </a:rPr>
              <a:t>mcType</a:t>
            </a:r>
            <a:r>
              <a:rPr lang="fr-FR" sz="26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Gabriola"/>
                <a:cs typeface="Gabriola"/>
              </a:rPr>
              <a:t> mc11c –p control/setting –n 1000</a:t>
            </a:r>
            <a:endParaRPr lang="fr-FR" sz="26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Gabriola"/>
              <a:cs typeface="Gabriola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257596" y="4139075"/>
            <a:ext cx="45935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lèche droite à entaille 6"/>
          <p:cNvSpPr/>
          <p:nvPr/>
        </p:nvSpPr>
        <p:spPr>
          <a:xfrm rot="5400000">
            <a:off x="4075135" y="4914632"/>
            <a:ext cx="668457" cy="384143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308328" y="5383999"/>
            <a:ext cx="230473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Execution</a:t>
            </a:r>
            <a:endParaRPr lang="fr-FR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0093" y="4984468"/>
            <a:ext cx="2038097" cy="152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96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4907" y="218883"/>
            <a:ext cx="8196873" cy="1362075"/>
          </a:xfrm>
        </p:spPr>
        <p:txBody>
          <a:bodyPr/>
          <a:lstStyle/>
          <a:p>
            <a:r>
              <a:rPr lang="fr-FR" sz="9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Travail </a:t>
            </a:r>
            <a:r>
              <a:rPr lang="fr-FR" sz="9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En cours</a:t>
            </a:r>
            <a:endParaRPr lang="fr-FR" sz="9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882" y="2457362"/>
            <a:ext cx="5077581" cy="287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4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855750" y="-142707"/>
            <a:ext cx="5105139" cy="868362"/>
          </a:xfrm>
          <a:ln>
            <a:noFill/>
          </a:ln>
        </p:spPr>
        <p:txBody>
          <a:bodyPr/>
          <a:lstStyle/>
          <a:p>
            <a:pPr algn="l"/>
            <a:r>
              <a:rPr lang="fr-FR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briola"/>
                <a:cs typeface="Gabriola"/>
              </a:rPr>
              <a:t>    </a:t>
            </a:r>
            <a:r>
              <a:rPr lang="fr-FR" sz="4800" dirty="0" err="1" smtClean="0">
                <a:solidFill>
                  <a:schemeClr val="accent1"/>
                </a:solidFill>
                <a:latin typeface="Gabriola"/>
                <a:cs typeface="Gabriola"/>
              </a:rPr>
              <a:t>CutFlow</a:t>
            </a:r>
            <a:r>
              <a:rPr lang="fr-FR" sz="4800" dirty="0" smtClean="0">
                <a:solidFill>
                  <a:schemeClr val="accent1"/>
                </a:solidFill>
                <a:latin typeface="Gabriola"/>
                <a:cs typeface="Gabriola"/>
              </a:rPr>
              <a:t> – </a:t>
            </a:r>
            <a:r>
              <a:rPr lang="fr-FR" sz="4800" dirty="0" err="1" smtClean="0">
                <a:solidFill>
                  <a:schemeClr val="accent1"/>
                </a:solidFill>
                <a:latin typeface="Gabriola"/>
                <a:cs typeface="Gabriola"/>
              </a:rPr>
              <a:t>Resolved</a:t>
            </a:r>
            <a:r>
              <a:rPr lang="fr-FR" sz="4800" dirty="0" smtClean="0">
                <a:solidFill>
                  <a:schemeClr val="accent1"/>
                </a:solidFill>
                <a:latin typeface="Gabriola"/>
                <a:cs typeface="Gabriola"/>
              </a:rPr>
              <a:t> Top</a:t>
            </a:r>
            <a:endParaRPr lang="fr-FR" sz="6600" dirty="0">
              <a:solidFill>
                <a:schemeClr val="accent1"/>
              </a:solidFill>
              <a:latin typeface="Gabriola"/>
              <a:cs typeface="Gabriola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852043"/>
              </p:ext>
            </p:extLst>
          </p:nvPr>
        </p:nvGraphicFramePr>
        <p:xfrm>
          <a:off x="1466378" y="1097593"/>
          <a:ext cx="6806563" cy="209702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79803"/>
                <a:gridCol w="2913380"/>
                <a:gridCol w="2913380"/>
              </a:tblGrid>
              <a:tr h="314321">
                <a:tc>
                  <a:txBody>
                    <a:bodyPr/>
                    <a:lstStyle/>
                    <a:p>
                      <a:pPr algn="ctr"/>
                      <a:r>
                        <a:rPr lang="fr-FR" sz="2400" b="1" cap="none" spc="0" dirty="0" err="1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</a:rPr>
                        <a:t>Cut</a:t>
                      </a:r>
                      <a:endParaRPr lang="fr-FR" sz="2400" b="1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kern="1200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+mn-lt"/>
                          <a:ea typeface="+mn-ea"/>
                          <a:cs typeface="+mn-cs"/>
                        </a:rPr>
                        <a:t>Electron</a:t>
                      </a:r>
                      <a:r>
                        <a:rPr lang="fr-FR" sz="1600" dirty="0" smtClean="0"/>
                        <a:t> + </a:t>
                      </a:r>
                      <a:r>
                        <a:rPr lang="fr-FR" sz="2400" b="1" kern="1200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+mn-lt"/>
                          <a:ea typeface="+mn-ea"/>
                          <a:cs typeface="+mn-cs"/>
                        </a:rPr>
                        <a:t>Jet</a:t>
                      </a:r>
                      <a:endParaRPr lang="fr-FR" sz="2400" b="1" kern="1200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kern="1200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+mn-lt"/>
                          <a:ea typeface="+mn-ea"/>
                          <a:cs typeface="+mn-cs"/>
                        </a:rPr>
                        <a:t>Muon</a:t>
                      </a:r>
                      <a:r>
                        <a:rPr lang="fr-FR" sz="1600" dirty="0" smtClean="0"/>
                        <a:t> + </a:t>
                      </a:r>
                      <a:r>
                        <a:rPr lang="fr-FR" sz="2400" b="1" kern="1200" cap="none" spc="0" dirty="0" smtClean="0">
                          <a:ln w="10541" cmpd="sng">
                            <a:solidFill>
                              <a:schemeClr val="accent1">
                                <a:shade val="88000"/>
                                <a:satMod val="11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  <a:gs pos="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50000">
                                <a:schemeClr val="accent1">
                                  <a:shade val="20000"/>
                                  <a:satMod val="300000"/>
                                </a:schemeClr>
                              </a:gs>
                              <a:gs pos="79000">
                                <a:schemeClr val="accent1">
                                  <a:tint val="52000"/>
                                  <a:satMod val="300000"/>
                                </a:schemeClr>
                              </a:gs>
                              <a:gs pos="100000">
                                <a:schemeClr val="accent1">
                                  <a:tint val="40000"/>
                                  <a:satMod val="250000"/>
                                </a:schemeClr>
                              </a:gs>
                            </a:gsLst>
                            <a:lin ang="5400000"/>
                          </a:gradFill>
                          <a:effectLst/>
                          <a:latin typeface="+mn-lt"/>
                          <a:ea typeface="+mn-ea"/>
                          <a:cs typeface="+mn-cs"/>
                        </a:rPr>
                        <a:t>Jet</a:t>
                      </a:r>
                      <a:endParaRPr lang="fr-FR" sz="2400" b="1" kern="1200" cap="none" spc="0" dirty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  <a:gs pos="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50000">
                              <a:schemeClr val="accent1">
                                <a:shade val="20000"/>
                                <a:satMod val="300000"/>
                              </a:schemeClr>
                            </a:gs>
                            <a:gs pos="79000">
                              <a:schemeClr val="accent1">
                                <a:tint val="52000"/>
                                <a:satMod val="300000"/>
                              </a:schemeClr>
                            </a:gs>
                            <a:gs pos="100000">
                              <a:schemeClr val="accent1">
                                <a:tint val="40000"/>
                                <a:satMod val="250000"/>
                              </a:schemeClr>
                            </a:gs>
                          </a:gsLst>
                          <a:lin ang="5400000"/>
                        </a:gra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94836">
                <a:tc>
                  <a:txBody>
                    <a:bodyPr/>
                    <a:lstStyle/>
                    <a:p>
                      <a:r>
                        <a:rPr lang="fr-FR" sz="2400" b="1" dirty="0" smtClean="0">
                          <a:latin typeface="Gabriola"/>
                          <a:cs typeface="Gabriola"/>
                        </a:rPr>
                        <a:t>C.0</a:t>
                      </a:r>
                      <a:endParaRPr lang="fr-FR" sz="2400" b="1" dirty="0">
                        <a:latin typeface="Gabriola"/>
                        <a:cs typeface="Gabriol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0" i="0" kern="1200" dirty="0" smtClean="0">
                          <a:solidFill>
                            <a:srgbClr val="0000FF"/>
                          </a:solidFill>
                          <a:latin typeface="Gabriola"/>
                          <a:ea typeface="+mn-ea"/>
                          <a:cs typeface="Gabriola"/>
                        </a:rPr>
                        <a:t>total </a:t>
                      </a:r>
                      <a:r>
                        <a:rPr lang="fr-FR" sz="2400" b="0" i="0" kern="1200" dirty="0" err="1" smtClean="0">
                          <a:solidFill>
                            <a:srgbClr val="0000FF"/>
                          </a:solidFill>
                          <a:latin typeface="Gabriola"/>
                          <a:ea typeface="+mn-ea"/>
                          <a:cs typeface="Gabriola"/>
                        </a:rPr>
                        <a:t>number</a:t>
                      </a:r>
                      <a:r>
                        <a:rPr lang="fr-FR" sz="2400" b="0" i="0" kern="1200" dirty="0" smtClean="0">
                          <a:solidFill>
                            <a:srgbClr val="0000FF"/>
                          </a:solidFill>
                          <a:latin typeface="Gabriola"/>
                          <a:ea typeface="+mn-ea"/>
                          <a:cs typeface="Gabriola"/>
                        </a:rPr>
                        <a:t> of </a:t>
                      </a:r>
                      <a:r>
                        <a:rPr lang="fr-FR" sz="2400" b="0" i="0" kern="1200" dirty="0" err="1" smtClean="0">
                          <a:solidFill>
                            <a:srgbClr val="0000FF"/>
                          </a:solidFill>
                          <a:latin typeface="Gabriola"/>
                          <a:ea typeface="+mn-ea"/>
                          <a:cs typeface="Gabriola"/>
                        </a:rPr>
                        <a:t>events</a:t>
                      </a:r>
                      <a:endParaRPr lang="fr-FR" sz="2400" b="0" i="0" kern="1200" dirty="0">
                        <a:solidFill>
                          <a:srgbClr val="0000FF"/>
                        </a:solidFill>
                        <a:latin typeface="Gabriola"/>
                        <a:ea typeface="+mn-ea"/>
                        <a:cs typeface="Gabriol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kern="1200" dirty="0" smtClean="0">
                          <a:solidFill>
                            <a:srgbClr val="0000FF"/>
                          </a:solidFill>
                          <a:latin typeface="Gabriola"/>
                          <a:ea typeface="+mn-ea"/>
                          <a:cs typeface="Gabriola"/>
                        </a:rPr>
                        <a:t>total </a:t>
                      </a:r>
                      <a:r>
                        <a:rPr lang="fr-FR" sz="2400" kern="1200" dirty="0" err="1" smtClean="0">
                          <a:solidFill>
                            <a:srgbClr val="0000FF"/>
                          </a:solidFill>
                          <a:latin typeface="Gabriola"/>
                          <a:ea typeface="+mn-ea"/>
                          <a:cs typeface="Gabriola"/>
                        </a:rPr>
                        <a:t>number</a:t>
                      </a:r>
                      <a:r>
                        <a:rPr lang="fr-FR" sz="2400" kern="1200" dirty="0" smtClean="0">
                          <a:solidFill>
                            <a:srgbClr val="0000FF"/>
                          </a:solidFill>
                          <a:latin typeface="Gabriola"/>
                          <a:ea typeface="+mn-ea"/>
                          <a:cs typeface="Gabriola"/>
                        </a:rPr>
                        <a:t> of </a:t>
                      </a:r>
                      <a:r>
                        <a:rPr lang="fr-FR" sz="2400" kern="1200" dirty="0" err="1" smtClean="0">
                          <a:solidFill>
                            <a:srgbClr val="0000FF"/>
                          </a:solidFill>
                          <a:latin typeface="Gabriola"/>
                          <a:ea typeface="+mn-ea"/>
                          <a:cs typeface="Gabriola"/>
                        </a:rPr>
                        <a:t>events</a:t>
                      </a:r>
                      <a:endParaRPr lang="fr-FR" sz="2400" dirty="0">
                        <a:solidFill>
                          <a:srgbClr val="0000FF"/>
                        </a:solidFill>
                        <a:latin typeface="Gabriola"/>
                        <a:cs typeface="Gabriola"/>
                      </a:endParaRPr>
                    </a:p>
                  </a:txBody>
                  <a:tcPr/>
                </a:tc>
              </a:tr>
              <a:tr h="394836">
                <a:tc>
                  <a:txBody>
                    <a:bodyPr/>
                    <a:lstStyle/>
                    <a:p>
                      <a:endParaRPr lang="fr-FR" sz="700" dirty="0" smtClean="0"/>
                    </a:p>
                    <a:p>
                      <a:r>
                        <a:rPr lang="fr-FR" sz="1800" dirty="0" smtClean="0"/>
                        <a:t>…</a:t>
                      </a:r>
                    </a:p>
                    <a:p>
                      <a:endParaRPr lang="fr-FR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700" dirty="0" smtClean="0"/>
                    </a:p>
                    <a:p>
                      <a:r>
                        <a:rPr lang="fr-FR" sz="1800" dirty="0" smtClean="0"/>
                        <a:t>…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700" dirty="0" smtClean="0"/>
                    </a:p>
                    <a:p>
                      <a:r>
                        <a:rPr lang="fr-FR" sz="1800" dirty="0" smtClean="0"/>
                        <a:t>…</a:t>
                      </a:r>
                      <a:endParaRPr lang="fr-FR" sz="1800" dirty="0"/>
                    </a:p>
                  </a:txBody>
                  <a:tcPr/>
                </a:tc>
              </a:tr>
              <a:tr h="394836">
                <a:tc>
                  <a:txBody>
                    <a:bodyPr/>
                    <a:lstStyle/>
                    <a:p>
                      <a:r>
                        <a:rPr lang="fr-FR" sz="2400" b="1" dirty="0" smtClean="0">
                          <a:solidFill>
                            <a:srgbClr val="FF0000"/>
                          </a:solidFill>
                          <a:latin typeface="Gabriola"/>
                          <a:cs typeface="Gabriola"/>
                        </a:rPr>
                        <a:t>C.7</a:t>
                      </a:r>
                      <a:endParaRPr lang="fr-FR" sz="2400" b="1" dirty="0">
                        <a:solidFill>
                          <a:srgbClr val="FF0000"/>
                        </a:solidFill>
                        <a:latin typeface="Gabriola"/>
                        <a:cs typeface="Gabriol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rgbClr val="0000FF"/>
                          </a:solidFill>
                          <a:latin typeface="Gabriola"/>
                          <a:ea typeface="+mn-ea"/>
                          <a:cs typeface="Gabriola"/>
                        </a:rPr>
                        <a:t>HM:</a:t>
                      </a:r>
                      <a:r>
                        <a:rPr lang="hr-HR" sz="2400" kern="1200" baseline="0" dirty="0" smtClean="0">
                          <a:solidFill>
                            <a:srgbClr val="0000FF"/>
                          </a:solidFill>
                          <a:latin typeface="Gabriola"/>
                          <a:ea typeface="+mn-ea"/>
                          <a:cs typeface="Gabriola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rgbClr val="0000FF"/>
                          </a:solidFill>
                          <a:latin typeface="Gabriola"/>
                          <a:ea typeface="+mn-ea"/>
                          <a:cs typeface="Gabriola"/>
                        </a:rPr>
                        <a:t>pt&gt;25   +</a:t>
                      </a:r>
                      <a:r>
                        <a:rPr lang="hr-HR" sz="2400" kern="1200" baseline="0" dirty="0" smtClean="0">
                          <a:solidFill>
                            <a:srgbClr val="0000FF"/>
                          </a:solidFill>
                          <a:latin typeface="Gabriola"/>
                          <a:ea typeface="+mn-ea"/>
                          <a:cs typeface="Gabriola"/>
                        </a:rPr>
                        <a:t>  &gt;= </a:t>
                      </a:r>
                      <a:r>
                        <a:rPr lang="hr-HR" sz="2400" kern="1200" dirty="0" smtClean="0">
                          <a:solidFill>
                            <a:srgbClr val="0000FF"/>
                          </a:solidFill>
                          <a:latin typeface="Gabriola"/>
                          <a:ea typeface="+mn-ea"/>
                          <a:cs typeface="Gabriola"/>
                        </a:rPr>
                        <a:t>3 jets </a:t>
                      </a:r>
                      <a:r>
                        <a:rPr lang="hr-HR" sz="2400" kern="1200" baseline="0" dirty="0" smtClean="0">
                          <a:solidFill>
                            <a:srgbClr val="0000FF"/>
                          </a:solidFill>
                          <a:latin typeface="Gabriola"/>
                          <a:ea typeface="+mn-ea"/>
                          <a:cs typeface="Gabriola"/>
                        </a:rPr>
                        <a:t>  + </a:t>
                      </a:r>
                      <a:r>
                        <a:rPr lang="hr-HR" sz="2400" kern="1200" dirty="0" smtClean="0">
                          <a:solidFill>
                            <a:srgbClr val="0000FF"/>
                          </a:solidFill>
                          <a:latin typeface="Gabriola"/>
                          <a:ea typeface="+mn-ea"/>
                          <a:cs typeface="Gabriola"/>
                        </a:rPr>
                        <a:t>  no JVF</a:t>
                      </a:r>
                      <a:endParaRPr lang="fr-FR" sz="2400" b="0" i="0" kern="1200" dirty="0" smtClean="0">
                        <a:solidFill>
                          <a:srgbClr val="0000FF"/>
                        </a:solidFill>
                        <a:latin typeface="Gabriola"/>
                        <a:ea typeface="+mn-ea"/>
                        <a:cs typeface="Gabriol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rgbClr val="0000FF"/>
                          </a:solidFill>
                          <a:latin typeface="Gabriola"/>
                          <a:ea typeface="+mn-ea"/>
                          <a:cs typeface="Gabriola"/>
                        </a:rPr>
                        <a:t>HM:</a:t>
                      </a:r>
                      <a:r>
                        <a:rPr lang="hr-HR" sz="2400" kern="1200" baseline="0" dirty="0" smtClean="0">
                          <a:solidFill>
                            <a:srgbClr val="0000FF"/>
                          </a:solidFill>
                          <a:latin typeface="Gabriola"/>
                          <a:ea typeface="+mn-ea"/>
                          <a:cs typeface="Gabriola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 smtClean="0">
                          <a:solidFill>
                            <a:srgbClr val="0000FF"/>
                          </a:solidFill>
                          <a:latin typeface="Gabriola"/>
                          <a:ea typeface="+mn-ea"/>
                          <a:cs typeface="Gabriola"/>
                        </a:rPr>
                        <a:t>pt&gt;25   +</a:t>
                      </a:r>
                      <a:r>
                        <a:rPr lang="hr-HR" sz="2400" kern="1200" baseline="0" dirty="0" smtClean="0">
                          <a:solidFill>
                            <a:srgbClr val="0000FF"/>
                          </a:solidFill>
                          <a:latin typeface="Gabriola"/>
                          <a:ea typeface="+mn-ea"/>
                          <a:cs typeface="Gabriola"/>
                        </a:rPr>
                        <a:t>  &gt;= </a:t>
                      </a:r>
                      <a:r>
                        <a:rPr lang="hr-HR" sz="2400" kern="1200" dirty="0" smtClean="0">
                          <a:solidFill>
                            <a:srgbClr val="0000FF"/>
                          </a:solidFill>
                          <a:latin typeface="Gabriola"/>
                          <a:ea typeface="+mn-ea"/>
                          <a:cs typeface="Gabriola"/>
                        </a:rPr>
                        <a:t>3 jets </a:t>
                      </a:r>
                      <a:r>
                        <a:rPr lang="hr-HR" sz="2400" kern="1200" baseline="0" dirty="0" smtClean="0">
                          <a:solidFill>
                            <a:srgbClr val="0000FF"/>
                          </a:solidFill>
                          <a:latin typeface="Gabriola"/>
                          <a:ea typeface="+mn-ea"/>
                          <a:cs typeface="Gabriola"/>
                        </a:rPr>
                        <a:t>  + </a:t>
                      </a:r>
                      <a:r>
                        <a:rPr lang="hr-HR" sz="2400" kern="1200" dirty="0" smtClean="0">
                          <a:solidFill>
                            <a:srgbClr val="0000FF"/>
                          </a:solidFill>
                          <a:latin typeface="Gabriola"/>
                          <a:ea typeface="+mn-ea"/>
                          <a:cs typeface="Gabriola"/>
                        </a:rPr>
                        <a:t>  no JVF</a:t>
                      </a:r>
                      <a:endParaRPr lang="fr-FR" sz="2400" b="0" i="0" kern="1200" dirty="0" smtClean="0">
                        <a:solidFill>
                          <a:srgbClr val="0000FF"/>
                        </a:solidFill>
                        <a:latin typeface="Gabriola"/>
                        <a:ea typeface="+mn-ea"/>
                        <a:cs typeface="Gabriol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175716" y="603255"/>
            <a:ext cx="5121502" cy="648208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b="1" cap="all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abriola"/>
                <a:cs typeface="Gabriola"/>
              </a:rPr>
              <a:t>Modifier le </a:t>
            </a:r>
            <a:r>
              <a:rPr lang="fr-FR" b="1" cap="all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abriola"/>
                <a:cs typeface="Gabriola"/>
              </a:rPr>
              <a:t>CutFlow</a:t>
            </a:r>
            <a:r>
              <a:rPr lang="fr-FR" b="1" cap="all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abriola"/>
                <a:cs typeface="Gabriola"/>
              </a:rPr>
              <a:t> C.7</a:t>
            </a:r>
            <a:endParaRPr lang="fr-FR" b="1" cap="all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abriola"/>
              <a:cs typeface="Gabriola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466378" y="2436853"/>
            <a:ext cx="7177112" cy="90943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885767" y="3330612"/>
            <a:ext cx="1951565" cy="432562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b="1" dirty="0" err="1" smtClean="0">
                <a:latin typeface="Gabriola"/>
                <a:cs typeface="Gabriola"/>
              </a:rPr>
              <a:t>JetSelection</a:t>
            </a:r>
            <a:endParaRPr lang="fr-FR" sz="2800" b="1" dirty="0">
              <a:latin typeface="Gabriola"/>
              <a:cs typeface="Gabriola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059" y="3282548"/>
            <a:ext cx="730273" cy="552158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5441715" y="5058770"/>
            <a:ext cx="2108345" cy="432562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b="1" dirty="0" err="1" smtClean="0">
                <a:latin typeface="Gabriola"/>
                <a:cs typeface="Gabriola"/>
              </a:rPr>
              <a:t>SemiLeptonic</a:t>
            </a:r>
            <a:endParaRPr lang="fr-FR" sz="2800" b="1" dirty="0">
              <a:latin typeface="Gabriola"/>
              <a:cs typeface="Gabriola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787" y="5010706"/>
            <a:ext cx="730273" cy="552158"/>
          </a:xfrm>
          <a:prstGeom prst="rect">
            <a:avLst/>
          </a:prstGeom>
        </p:spPr>
      </p:pic>
      <p:sp>
        <p:nvSpPr>
          <p:cNvPr id="17" name="Rectangle à coins arrondis 16"/>
          <p:cNvSpPr/>
          <p:nvPr/>
        </p:nvSpPr>
        <p:spPr>
          <a:xfrm>
            <a:off x="65969" y="3761931"/>
            <a:ext cx="3837770" cy="1788757"/>
          </a:xfrm>
          <a:prstGeom prst="roundRect">
            <a:avLst/>
          </a:prstGeom>
          <a:solidFill>
            <a:schemeClr val="tx1">
              <a:alpha val="53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r-FR" sz="2000" dirty="0" err="1">
                <a:solidFill>
                  <a:schemeClr val="accent6"/>
                </a:solidFill>
                <a:latin typeface="Gabriola"/>
                <a:cs typeface="Gabriola"/>
              </a:rPr>
              <a:t>bool</a:t>
            </a:r>
            <a:r>
              <a:rPr lang="fr-FR" sz="2000" dirty="0">
                <a:solidFill>
                  <a:schemeClr val="accent6"/>
                </a:solidFill>
                <a:latin typeface="Gabriola"/>
                <a:cs typeface="Gabriola"/>
              </a:rPr>
              <a:t> </a:t>
            </a:r>
            <a:r>
              <a:rPr lang="fr-FR" sz="2000" dirty="0" err="1">
                <a:solidFill>
                  <a:srgbClr val="800000"/>
                </a:solidFill>
                <a:latin typeface="Gabriola"/>
                <a:cs typeface="Gabriola"/>
              </a:rPr>
              <a:t>JetSelection</a:t>
            </a:r>
            <a:r>
              <a:rPr lang="fr-FR" sz="2000" dirty="0">
                <a:solidFill>
                  <a:srgbClr val="800000"/>
                </a:solidFill>
                <a:latin typeface="Gabriola"/>
                <a:cs typeface="Gabriola"/>
              </a:rPr>
              <a:t>::</a:t>
            </a:r>
            <a:r>
              <a:rPr lang="fr-FR" sz="2000" dirty="0" err="1">
                <a:solidFill>
                  <a:srgbClr val="000000"/>
                </a:solidFill>
                <a:latin typeface="Gabriola"/>
                <a:cs typeface="Gabriola"/>
              </a:rPr>
              <a:t>classifyHM</a:t>
            </a:r>
            <a:r>
              <a:rPr lang="fr-FR" sz="2000" dirty="0">
                <a:solidFill>
                  <a:srgbClr val="800000"/>
                </a:solidFill>
                <a:latin typeface="Gabriola"/>
                <a:cs typeface="Gabriola"/>
              </a:rPr>
              <a:t>(</a:t>
            </a:r>
            <a:r>
              <a:rPr lang="fr-FR" sz="2000" dirty="0" err="1">
                <a:solidFill>
                  <a:srgbClr val="B5BB83"/>
                </a:solidFill>
                <a:latin typeface="Gabriola"/>
                <a:cs typeface="Gabriola"/>
              </a:rPr>
              <a:t>const</a:t>
            </a:r>
            <a:r>
              <a:rPr lang="fr-FR" sz="2000" dirty="0">
                <a:solidFill>
                  <a:srgbClr val="B5BB83"/>
                </a:solidFill>
                <a:latin typeface="Gabriola"/>
                <a:cs typeface="Gabriola"/>
              </a:rPr>
              <a:t> </a:t>
            </a:r>
            <a:r>
              <a:rPr lang="fr-FR" sz="2000" dirty="0">
                <a:solidFill>
                  <a:srgbClr val="800000"/>
                </a:solidFill>
                <a:latin typeface="Gabriola"/>
                <a:cs typeface="Gabriola"/>
              </a:rPr>
              <a:t>Jet *jet ){</a:t>
            </a:r>
          </a:p>
          <a:p>
            <a:r>
              <a:rPr lang="fr-FR" sz="2000" dirty="0" smtClean="0">
                <a:solidFill>
                  <a:srgbClr val="800000"/>
                </a:solidFill>
                <a:latin typeface="Gabriola"/>
                <a:cs typeface="Gabriola"/>
              </a:rPr>
              <a:t>     if</a:t>
            </a:r>
            <a:r>
              <a:rPr lang="fr-FR" sz="2000" dirty="0">
                <a:solidFill>
                  <a:srgbClr val="800000"/>
                </a:solidFill>
                <a:latin typeface="Gabriola"/>
                <a:cs typeface="Gabriola"/>
              </a:rPr>
              <a:t>((jet</a:t>
            </a:r>
            <a:r>
              <a:rPr lang="fr-FR" sz="2000" dirty="0" smtClean="0">
                <a:solidFill>
                  <a:srgbClr val="800000"/>
                </a:solidFill>
                <a:latin typeface="Gabriola"/>
                <a:cs typeface="Gabriola"/>
              </a:rPr>
              <a:t>) -&gt; </a:t>
            </a:r>
            <a:r>
              <a:rPr lang="fr-FR" sz="2000" dirty="0" err="1" smtClean="0">
                <a:solidFill>
                  <a:srgbClr val="800000"/>
                </a:solidFill>
                <a:latin typeface="Gabriola"/>
                <a:cs typeface="Gabriola"/>
              </a:rPr>
              <a:t>correctedLV</a:t>
            </a:r>
            <a:r>
              <a:rPr lang="fr-FR" sz="2000" dirty="0">
                <a:solidFill>
                  <a:srgbClr val="800000"/>
                </a:solidFill>
                <a:latin typeface="Gabriola"/>
                <a:cs typeface="Gabriola"/>
              </a:rPr>
              <a:t>().M()&lt;60) </a:t>
            </a:r>
            <a:endParaRPr lang="fr-FR" sz="2000" dirty="0" smtClean="0">
              <a:solidFill>
                <a:srgbClr val="800000"/>
              </a:solidFill>
              <a:latin typeface="Gabriola"/>
              <a:cs typeface="Gabriola"/>
            </a:endParaRPr>
          </a:p>
          <a:p>
            <a:r>
              <a:rPr lang="fr-FR" sz="2000" dirty="0" smtClean="0">
                <a:solidFill>
                  <a:srgbClr val="800000"/>
                </a:solidFill>
                <a:latin typeface="Gabriola"/>
                <a:cs typeface="Gabriola"/>
              </a:rPr>
              <a:t>             </a:t>
            </a:r>
            <a:r>
              <a:rPr lang="fr-FR" sz="2000" dirty="0" smtClean="0">
                <a:solidFill>
                  <a:srgbClr val="B5BB83"/>
                </a:solidFill>
                <a:latin typeface="Gabriola"/>
                <a:cs typeface="Gabriola"/>
              </a:rPr>
              <a:t>return</a:t>
            </a:r>
            <a:r>
              <a:rPr lang="fr-FR" sz="2000" dirty="0" smtClean="0">
                <a:solidFill>
                  <a:srgbClr val="800000"/>
                </a:solidFill>
                <a:latin typeface="Gabriola"/>
                <a:cs typeface="Gabriola"/>
              </a:rPr>
              <a:t> </a:t>
            </a:r>
            <a:r>
              <a:rPr lang="fr-FR" sz="2000" dirty="0">
                <a:solidFill>
                  <a:srgbClr val="800000"/>
                </a:solidFill>
                <a:latin typeface="Gabriola"/>
                <a:cs typeface="Gabriola"/>
              </a:rPr>
              <a:t>false;</a:t>
            </a:r>
          </a:p>
          <a:p>
            <a:r>
              <a:rPr lang="fr-FR" sz="2000" dirty="0">
                <a:solidFill>
                  <a:srgbClr val="800000"/>
                </a:solidFill>
                <a:latin typeface="Gabriola"/>
                <a:cs typeface="Gabriola"/>
              </a:rPr>
              <a:t>      </a:t>
            </a:r>
            <a:r>
              <a:rPr lang="fr-FR" sz="2000" dirty="0" smtClean="0">
                <a:solidFill>
                  <a:srgbClr val="B5BB83"/>
                </a:solidFill>
                <a:latin typeface="Gabriola"/>
                <a:cs typeface="Gabriola"/>
              </a:rPr>
              <a:t>return</a:t>
            </a:r>
            <a:r>
              <a:rPr lang="fr-FR" sz="2000" dirty="0" smtClean="0">
                <a:solidFill>
                  <a:srgbClr val="800000"/>
                </a:solidFill>
                <a:latin typeface="Gabriola"/>
                <a:cs typeface="Gabriola"/>
              </a:rPr>
              <a:t> </a:t>
            </a:r>
            <a:r>
              <a:rPr lang="fr-FR" sz="2000" dirty="0" err="1">
                <a:solidFill>
                  <a:srgbClr val="800000"/>
                </a:solidFill>
                <a:latin typeface="Gabriola"/>
                <a:cs typeface="Gabriola"/>
              </a:rPr>
              <a:t>true</a:t>
            </a:r>
            <a:r>
              <a:rPr lang="fr-FR" sz="2000" dirty="0" smtClean="0">
                <a:solidFill>
                  <a:srgbClr val="800000"/>
                </a:solidFill>
                <a:latin typeface="Gabriola"/>
                <a:cs typeface="Gabriola"/>
              </a:rPr>
              <a:t>;</a:t>
            </a:r>
            <a:endParaRPr lang="fr-FR" sz="2000" dirty="0">
              <a:solidFill>
                <a:srgbClr val="800000"/>
              </a:solidFill>
              <a:latin typeface="Gabriola"/>
              <a:cs typeface="Gabriola"/>
            </a:endParaRPr>
          </a:p>
          <a:p>
            <a:r>
              <a:rPr lang="fr-FR" sz="2000" dirty="0">
                <a:solidFill>
                  <a:srgbClr val="800000"/>
                </a:solidFill>
                <a:latin typeface="Gabriola"/>
                <a:cs typeface="Gabriola"/>
              </a:rPr>
              <a:t>}</a:t>
            </a:r>
            <a:endParaRPr lang="fr-FR" dirty="0">
              <a:solidFill>
                <a:srgbClr val="800000"/>
              </a:solidFill>
              <a:latin typeface="Gabriola"/>
              <a:cs typeface="Gabriola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294561" y="5491135"/>
            <a:ext cx="4449196" cy="1251227"/>
          </a:xfrm>
          <a:prstGeom prst="roundRect">
            <a:avLst/>
          </a:prstGeom>
          <a:solidFill>
            <a:schemeClr val="tx1">
              <a:alpha val="53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r-FR" sz="2000" dirty="0" err="1">
                <a:solidFill>
                  <a:srgbClr val="800000"/>
                </a:solidFill>
                <a:latin typeface="Gabriola"/>
                <a:cs typeface="Gabriola"/>
              </a:rPr>
              <a:t>countEvent</a:t>
            </a:r>
            <a:r>
              <a:rPr lang="fr-FR" sz="2000" dirty="0">
                <a:solidFill>
                  <a:srgbClr val="800000"/>
                </a:solidFill>
                <a:latin typeface="Gabriola"/>
                <a:cs typeface="Gabriola"/>
              </a:rPr>
              <a:t>(</a:t>
            </a:r>
            <a:r>
              <a:rPr lang="fr-FR" sz="2000" dirty="0" err="1">
                <a:solidFill>
                  <a:srgbClr val="800000"/>
                </a:solidFill>
                <a:latin typeface="Gabriola"/>
                <a:cs typeface="Gabriola"/>
              </a:rPr>
              <a:t>eventInfo</a:t>
            </a:r>
            <a:r>
              <a:rPr lang="fr-FR" sz="2000" dirty="0">
                <a:solidFill>
                  <a:srgbClr val="800000"/>
                </a:solidFill>
                <a:latin typeface="Gabriola"/>
                <a:cs typeface="Gabriola"/>
              </a:rPr>
              <a:t>, </a:t>
            </a:r>
            <a:r>
              <a:rPr lang="fr-FR" sz="2000" dirty="0" err="1">
                <a:solidFill>
                  <a:srgbClr val="800000"/>
                </a:solidFill>
                <a:latin typeface="Gabriola"/>
                <a:cs typeface="Gabriola"/>
              </a:rPr>
              <a:t>icut</a:t>
            </a:r>
            <a:r>
              <a:rPr lang="fr-FR" sz="2000" dirty="0">
                <a:solidFill>
                  <a:srgbClr val="800000"/>
                </a:solidFill>
                <a:latin typeface="Gabriola"/>
                <a:cs typeface="Gabriola"/>
              </a:rPr>
              <a:t>, </a:t>
            </a:r>
            <a:r>
              <a:rPr lang="fr-FR" sz="2000" dirty="0" err="1">
                <a:solidFill>
                  <a:srgbClr val="800000"/>
                </a:solidFill>
                <a:latin typeface="Gabriola"/>
                <a:cs typeface="Gabriola"/>
              </a:rPr>
              <a:t>weights</a:t>
            </a:r>
            <a:r>
              <a:rPr lang="fr-FR" sz="2000" dirty="0">
                <a:solidFill>
                  <a:srgbClr val="800000"/>
                </a:solidFill>
                <a:latin typeface="Gabriola"/>
                <a:cs typeface="Gabriola"/>
              </a:rPr>
              <a:t>)</a:t>
            </a:r>
            <a:r>
              <a:rPr lang="fr-FR" sz="2000" dirty="0" smtClean="0">
                <a:solidFill>
                  <a:srgbClr val="800000"/>
                </a:solidFill>
                <a:latin typeface="Gabriola"/>
                <a:cs typeface="Gabriola"/>
              </a:rPr>
              <a:t>;</a:t>
            </a:r>
          </a:p>
          <a:p>
            <a:r>
              <a:rPr lang="fr-FR" sz="2000" dirty="0" smtClean="0">
                <a:solidFill>
                  <a:srgbClr val="800000"/>
                </a:solidFill>
                <a:latin typeface="Gabriola"/>
                <a:cs typeface="Gabriola"/>
              </a:rPr>
              <a:t>    if</a:t>
            </a:r>
            <a:r>
              <a:rPr lang="fr-FR" sz="2000" dirty="0">
                <a:solidFill>
                  <a:srgbClr val="800000"/>
                </a:solidFill>
                <a:latin typeface="Gabriola"/>
                <a:cs typeface="Gabriola"/>
              </a:rPr>
              <a:t>(m_jetSelection.</a:t>
            </a:r>
            <a:r>
              <a:rPr lang="fr-FR" sz="2000" dirty="0">
                <a:solidFill>
                  <a:srgbClr val="000000"/>
                </a:solidFill>
                <a:latin typeface="Gabriola"/>
                <a:cs typeface="Gabriola"/>
              </a:rPr>
              <a:t>ngoodJets60nojvf() </a:t>
            </a:r>
            <a:r>
              <a:rPr lang="fr-FR" sz="2000" dirty="0">
                <a:solidFill>
                  <a:srgbClr val="800000"/>
                </a:solidFill>
                <a:latin typeface="Gabriola"/>
                <a:cs typeface="Gabriola"/>
              </a:rPr>
              <a:t>&lt; 3) </a:t>
            </a:r>
            <a:r>
              <a:rPr lang="fr-FR" sz="2000" dirty="0" err="1">
                <a:solidFill>
                  <a:schemeClr val="bg2"/>
                </a:solidFill>
                <a:latin typeface="Gabriola"/>
                <a:cs typeface="Gabriola"/>
              </a:rPr>
              <a:t>goto</a:t>
            </a:r>
            <a:r>
              <a:rPr lang="fr-FR" sz="2000" dirty="0">
                <a:solidFill>
                  <a:srgbClr val="800000"/>
                </a:solidFill>
                <a:latin typeface="Gabriola"/>
                <a:cs typeface="Gabriola"/>
              </a:rPr>
              <a:t> </a:t>
            </a:r>
            <a:r>
              <a:rPr lang="fr-FR" sz="2000" dirty="0" err="1">
                <a:solidFill>
                  <a:srgbClr val="800000"/>
                </a:solidFill>
                <a:latin typeface="Gabriola"/>
                <a:cs typeface="Gabriola"/>
              </a:rPr>
              <a:t>statusOut</a:t>
            </a:r>
            <a:r>
              <a:rPr lang="fr-FR" sz="2000" dirty="0">
                <a:solidFill>
                  <a:srgbClr val="800000"/>
                </a:solidFill>
                <a:latin typeface="Gabriola"/>
                <a:cs typeface="Gabriola"/>
              </a:rPr>
              <a:t>;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65969" y="5582048"/>
            <a:ext cx="3837770" cy="1212999"/>
          </a:xfrm>
          <a:prstGeom prst="roundRect">
            <a:avLst/>
          </a:prstGeom>
          <a:solidFill>
            <a:schemeClr val="tx1">
              <a:alpha val="53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r-FR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Gabriola"/>
                <a:cs typeface="Gabriola"/>
              </a:rPr>
              <a:t>f</a:t>
            </a:r>
            <a:r>
              <a:rPr lang="fr-FR" sz="2000" dirty="0">
                <a:solidFill>
                  <a:srgbClr val="B5BB83"/>
                </a:solidFill>
                <a:latin typeface="Gabriola"/>
                <a:cs typeface="Gabriola"/>
              </a:rPr>
              <a:t>or</a:t>
            </a:r>
            <a:r>
              <a:rPr lang="fr-FR" sz="2000" dirty="0">
                <a:solidFill>
                  <a:srgbClr val="800000"/>
                </a:solidFill>
                <a:latin typeface="Gabriola"/>
                <a:cs typeface="Gabriola"/>
              </a:rPr>
              <a:t>(;</a:t>
            </a:r>
            <a:r>
              <a:rPr lang="fr-FR" sz="2000" dirty="0" err="1">
                <a:solidFill>
                  <a:srgbClr val="800000"/>
                </a:solidFill>
                <a:latin typeface="Gabriola"/>
                <a:cs typeface="Gabriola"/>
              </a:rPr>
              <a:t>itrJet</a:t>
            </a:r>
            <a:r>
              <a:rPr lang="fr-FR" sz="2000" dirty="0">
                <a:solidFill>
                  <a:srgbClr val="800000"/>
                </a:solidFill>
                <a:latin typeface="Gabriola"/>
                <a:cs typeface="Gabriola"/>
              </a:rPr>
              <a:t>!=</a:t>
            </a:r>
            <a:r>
              <a:rPr lang="fr-FR" sz="2000" dirty="0" err="1">
                <a:solidFill>
                  <a:srgbClr val="800000"/>
                </a:solidFill>
                <a:latin typeface="Gabriola"/>
                <a:cs typeface="Gabriola"/>
              </a:rPr>
              <a:t>itrJetEnd</a:t>
            </a:r>
            <a:r>
              <a:rPr lang="fr-FR" sz="2000" dirty="0">
                <a:solidFill>
                  <a:srgbClr val="800000"/>
                </a:solidFill>
                <a:latin typeface="Gabriola"/>
                <a:cs typeface="Gabriola"/>
              </a:rPr>
              <a:t>; ++</a:t>
            </a:r>
            <a:r>
              <a:rPr lang="fr-FR" sz="2000" dirty="0" err="1">
                <a:solidFill>
                  <a:srgbClr val="800000"/>
                </a:solidFill>
                <a:latin typeface="Gabriola"/>
                <a:cs typeface="Gabriola"/>
              </a:rPr>
              <a:t>itrJet</a:t>
            </a:r>
            <a:r>
              <a:rPr lang="fr-FR" sz="2000" dirty="0">
                <a:solidFill>
                  <a:srgbClr val="800000"/>
                </a:solidFill>
                <a:latin typeface="Gabriola"/>
                <a:cs typeface="Gabriola"/>
              </a:rPr>
              <a:t>, </a:t>
            </a:r>
            <a:r>
              <a:rPr lang="fr-FR" sz="2000" dirty="0" err="1">
                <a:solidFill>
                  <a:srgbClr val="800000"/>
                </a:solidFill>
                <a:latin typeface="Gabriola"/>
                <a:cs typeface="Gabriola"/>
              </a:rPr>
              <a:t>ijet</a:t>
            </a:r>
            <a:r>
              <a:rPr lang="fr-FR" sz="2000" dirty="0">
                <a:solidFill>
                  <a:srgbClr val="800000"/>
                </a:solidFill>
                <a:latin typeface="Gabriola"/>
                <a:cs typeface="Gabriola"/>
              </a:rPr>
              <a:t>++) </a:t>
            </a:r>
            <a:r>
              <a:rPr lang="fr-FR" sz="2000" dirty="0" smtClean="0">
                <a:solidFill>
                  <a:srgbClr val="800000"/>
                </a:solidFill>
                <a:latin typeface="Gabriola"/>
                <a:cs typeface="Gabriola"/>
              </a:rPr>
              <a:t>{</a:t>
            </a:r>
          </a:p>
          <a:p>
            <a:r>
              <a:rPr lang="fr-FR" sz="2000" dirty="0" smtClean="0">
                <a:solidFill>
                  <a:srgbClr val="800000"/>
                </a:solidFill>
                <a:latin typeface="Gabriola"/>
                <a:cs typeface="Gabriola"/>
              </a:rPr>
              <a:t>      if</a:t>
            </a:r>
            <a:r>
              <a:rPr lang="fr-FR" sz="2000" dirty="0">
                <a:solidFill>
                  <a:srgbClr val="800000"/>
                </a:solidFill>
                <a:latin typeface="Gabriola"/>
                <a:cs typeface="Gabriola"/>
              </a:rPr>
              <a:t>(</a:t>
            </a:r>
            <a:r>
              <a:rPr lang="fr-FR" sz="2000" dirty="0" smtClean="0">
                <a:solidFill>
                  <a:srgbClr val="800000"/>
                </a:solidFill>
                <a:latin typeface="Gabriola"/>
                <a:cs typeface="Gabriola"/>
              </a:rPr>
              <a:t>(</a:t>
            </a:r>
            <a:r>
              <a:rPr lang="fr-FR" sz="2000" dirty="0" err="1" smtClean="0">
                <a:solidFill>
                  <a:schemeClr val="tx1"/>
                </a:solidFill>
                <a:latin typeface="Gabriola"/>
                <a:cs typeface="Gabriola"/>
              </a:rPr>
              <a:t>classifyHM</a:t>
            </a:r>
            <a:r>
              <a:rPr lang="fr-FR" sz="2000" dirty="0" smtClean="0">
                <a:solidFill>
                  <a:srgbClr val="800000"/>
                </a:solidFill>
                <a:latin typeface="Gabriola"/>
                <a:cs typeface="Gabriola"/>
              </a:rPr>
              <a:t>(*</a:t>
            </a:r>
            <a:r>
              <a:rPr lang="fr-FR" sz="2000" dirty="0" err="1" smtClean="0">
                <a:solidFill>
                  <a:srgbClr val="800000"/>
                </a:solidFill>
                <a:latin typeface="Gabriola"/>
                <a:cs typeface="Gabriola"/>
              </a:rPr>
              <a:t>itrJet</a:t>
            </a:r>
            <a:r>
              <a:rPr lang="fr-FR" sz="2000" dirty="0" smtClean="0">
                <a:solidFill>
                  <a:srgbClr val="800000"/>
                </a:solidFill>
                <a:latin typeface="Gabriola"/>
                <a:cs typeface="Gabriola"/>
              </a:rPr>
              <a:t>))         </a:t>
            </a:r>
          </a:p>
          <a:p>
            <a:r>
              <a:rPr lang="fr-FR" sz="2000" dirty="0">
                <a:solidFill>
                  <a:srgbClr val="800000"/>
                </a:solidFill>
                <a:latin typeface="Gabriola"/>
                <a:cs typeface="Gabriola"/>
              </a:rPr>
              <a:t> </a:t>
            </a:r>
            <a:r>
              <a:rPr lang="fr-FR" sz="2000" dirty="0" smtClean="0">
                <a:solidFill>
                  <a:srgbClr val="800000"/>
                </a:solidFill>
                <a:latin typeface="Gabriola"/>
                <a:cs typeface="Gabriola"/>
              </a:rPr>
              <a:t>             m_goodJets60nojvf.</a:t>
            </a:r>
            <a:r>
              <a:rPr lang="fr-FR" sz="2000" dirty="0" smtClean="0">
                <a:solidFill>
                  <a:schemeClr val="bg2">
                    <a:lumMod val="50000"/>
                  </a:schemeClr>
                </a:solidFill>
                <a:latin typeface="Gabriola"/>
                <a:cs typeface="Gabriola"/>
              </a:rPr>
              <a:t>push_back</a:t>
            </a:r>
            <a:r>
              <a:rPr lang="fr-FR" sz="2000" dirty="0">
                <a:solidFill>
                  <a:srgbClr val="800000"/>
                </a:solidFill>
                <a:latin typeface="Gabriola"/>
                <a:cs typeface="Gabriola"/>
              </a:rPr>
              <a:t>(</a:t>
            </a:r>
            <a:r>
              <a:rPr lang="fr-FR" sz="2000" dirty="0" err="1">
                <a:solidFill>
                  <a:srgbClr val="800000"/>
                </a:solidFill>
                <a:latin typeface="Gabriola"/>
                <a:cs typeface="Gabriola"/>
              </a:rPr>
              <a:t>ijet</a:t>
            </a:r>
            <a:r>
              <a:rPr lang="fr-FR" sz="2000" dirty="0" smtClean="0">
                <a:solidFill>
                  <a:srgbClr val="800000"/>
                </a:solidFill>
                <a:latin typeface="Gabriola"/>
                <a:cs typeface="Gabriola"/>
              </a:rPr>
              <a:t>);  }</a:t>
            </a:r>
            <a:endParaRPr lang="fr-FR" sz="2000" dirty="0">
              <a:solidFill>
                <a:srgbClr val="800000"/>
              </a:solidFill>
              <a:latin typeface="Gabriola"/>
              <a:cs typeface="Gabriola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5739597" y="3270356"/>
            <a:ext cx="1810463" cy="432562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b="1" dirty="0" err="1" smtClean="0">
                <a:latin typeface="Gabriola"/>
                <a:cs typeface="Gabriola"/>
              </a:rPr>
              <a:t>JetSelection.h</a:t>
            </a:r>
            <a:endParaRPr lang="fr-FR" sz="2800" b="1" dirty="0">
              <a:latin typeface="Gabriola"/>
              <a:cs typeface="Gabriola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4154582" y="3699211"/>
            <a:ext cx="4844399" cy="1177241"/>
          </a:xfrm>
          <a:prstGeom prst="roundRect">
            <a:avLst/>
          </a:prstGeom>
          <a:solidFill>
            <a:schemeClr val="tx1">
              <a:alpha val="53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r-FR" sz="2000" dirty="0">
                <a:solidFill>
                  <a:srgbClr val="CCFFCC"/>
                </a:solidFill>
                <a:latin typeface="Gabriola"/>
                <a:cs typeface="Gabriola"/>
              </a:rPr>
              <a:t>/** @return </a:t>
            </a:r>
            <a:r>
              <a:rPr lang="fr-FR" sz="2000" dirty="0" err="1">
                <a:solidFill>
                  <a:srgbClr val="CCFFCC"/>
                </a:solidFill>
                <a:latin typeface="Gabriola"/>
                <a:cs typeface="Gabriola"/>
              </a:rPr>
              <a:t>number</a:t>
            </a:r>
            <a:r>
              <a:rPr lang="fr-FR" sz="2000" dirty="0">
                <a:solidFill>
                  <a:srgbClr val="CCFFCC"/>
                </a:solidFill>
                <a:latin typeface="Gabriola"/>
                <a:cs typeface="Gabriola"/>
              </a:rPr>
              <a:t> of good jets no JVF and M&gt;60. */</a:t>
            </a:r>
          </a:p>
          <a:p>
            <a:r>
              <a:rPr lang="fr-FR" sz="2000" dirty="0">
                <a:solidFill>
                  <a:srgbClr val="800000"/>
                </a:solidFill>
                <a:latin typeface="Gabriola"/>
                <a:cs typeface="Gabriola"/>
              </a:rPr>
              <a:t>  </a:t>
            </a:r>
            <a:r>
              <a:rPr lang="fr-FR" sz="20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Gabriola"/>
                <a:cs typeface="Gabriola"/>
              </a:rPr>
              <a:t>unsigned</a:t>
            </a:r>
            <a:r>
              <a:rPr lang="fr-FR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Gabriola"/>
                <a:cs typeface="Gabriola"/>
              </a:rPr>
              <a:t> </a:t>
            </a:r>
            <a:r>
              <a:rPr lang="fr-FR" sz="20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Gabriola"/>
                <a:cs typeface="Gabriola"/>
              </a:rPr>
              <a:t>int</a:t>
            </a:r>
            <a:r>
              <a:rPr lang="fr-FR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Gabriola"/>
                <a:cs typeface="Gabriola"/>
              </a:rPr>
              <a:t> </a:t>
            </a:r>
            <a:r>
              <a:rPr lang="fr-FR" sz="2000" dirty="0">
                <a:solidFill>
                  <a:srgbClr val="800000"/>
                </a:solidFill>
                <a:latin typeface="Gabriola"/>
                <a:cs typeface="Gabriola"/>
              </a:rPr>
              <a:t>ngoodJets60nojvf() </a:t>
            </a:r>
            <a:r>
              <a:rPr lang="fr-FR" sz="2000" dirty="0" err="1">
                <a:solidFill>
                  <a:srgbClr val="CBBF9C"/>
                </a:solidFill>
                <a:latin typeface="Gabriola"/>
                <a:cs typeface="Gabriola"/>
              </a:rPr>
              <a:t>const</a:t>
            </a:r>
            <a:r>
              <a:rPr lang="fr-FR" sz="2000" dirty="0">
                <a:solidFill>
                  <a:srgbClr val="800000"/>
                </a:solidFill>
                <a:latin typeface="Gabriola"/>
                <a:cs typeface="Gabriola"/>
              </a:rPr>
              <a:t> { </a:t>
            </a:r>
            <a:endParaRPr lang="fr-FR" sz="2000" dirty="0" smtClean="0">
              <a:solidFill>
                <a:srgbClr val="800000"/>
              </a:solidFill>
              <a:latin typeface="Gabriola"/>
              <a:cs typeface="Gabriola"/>
            </a:endParaRPr>
          </a:p>
          <a:p>
            <a:r>
              <a:rPr lang="fr-FR" sz="2000" dirty="0" smtClean="0">
                <a:solidFill>
                  <a:srgbClr val="CBBF9C"/>
                </a:solidFill>
                <a:latin typeface="Gabriola"/>
                <a:cs typeface="Gabriola"/>
              </a:rPr>
              <a:t>return</a:t>
            </a:r>
            <a:r>
              <a:rPr lang="fr-FR" sz="2000" dirty="0" smtClean="0">
                <a:solidFill>
                  <a:srgbClr val="800000"/>
                </a:solidFill>
                <a:latin typeface="Gabriola"/>
                <a:cs typeface="Gabriola"/>
              </a:rPr>
              <a:t> </a:t>
            </a:r>
            <a:r>
              <a:rPr lang="fr-FR" sz="2000" dirty="0">
                <a:solidFill>
                  <a:srgbClr val="800000"/>
                </a:solidFill>
                <a:latin typeface="Gabriola"/>
                <a:cs typeface="Gabriola"/>
              </a:rPr>
              <a:t>m_goodJets60nojvf.size(); }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660" y="3261021"/>
            <a:ext cx="447400" cy="44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5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4907" y="218883"/>
            <a:ext cx="8591364" cy="1362075"/>
          </a:xfrm>
        </p:spPr>
        <p:txBody>
          <a:bodyPr/>
          <a:lstStyle/>
          <a:p>
            <a:r>
              <a:rPr lang="fr-FR" sz="9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Phase Théorique</a:t>
            </a:r>
            <a:endParaRPr lang="fr-FR" sz="9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46594" y="1706397"/>
            <a:ext cx="5812958" cy="648208"/>
          </a:xfrm>
          <a:prstGeom prst="rect">
            <a:avLst/>
          </a:prstGeom>
        </p:spPr>
        <p:txBody>
          <a:bodyPr vert="horz" lIns="91440" tIns="0" rIns="45720" bIns="0" rtlCol="0" anchor="t" anchorCtr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0" indent="0" algn="l" defTabSz="914400" rtl="0" eaLnBrk="1" latinLnBrk="0" hangingPunct="1"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SzPct val="90000"/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SzPct val="90000"/>
              <a:buFontTx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SzPct val="90000"/>
              <a:buFontTx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SzPct val="90000"/>
              <a:buFontTx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SzPct val="90000"/>
              <a:buFontTx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SzPct val="90000"/>
              <a:buFontTx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SzPct val="90000"/>
              <a:buFontTx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SzPct val="90000"/>
              <a:buFontTx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800" b="1" cap="all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abriola"/>
                <a:cs typeface="Gabriola"/>
              </a:rPr>
              <a:t>Détecteur ATLAS</a:t>
            </a:r>
            <a:endParaRPr lang="fr-FR" sz="4800" b="1" cap="all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abriola"/>
              <a:cs typeface="Gabriol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2630" y="2494319"/>
            <a:ext cx="6226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b="1" cap="all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abriola"/>
                <a:cs typeface="Gabriola"/>
              </a:rPr>
              <a:t>Physique </a:t>
            </a:r>
            <a:r>
              <a:rPr lang="fr-FR" sz="4800" b="1" cap="all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abriola"/>
                <a:cs typeface="Gabriola"/>
              </a:rPr>
              <a:t>du quark Top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86" y="3706140"/>
            <a:ext cx="4260158" cy="222385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630" y="4448340"/>
            <a:ext cx="2631301" cy="220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2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68140" y="3918233"/>
            <a:ext cx="4185938" cy="2707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fi-FI" sz="1600" dirty="0"/>
              <a:t> </a:t>
            </a:r>
            <a:r>
              <a:rPr lang="fi-FI" sz="1400" dirty="0"/>
              <a:t>&gt;&gt; </a:t>
            </a:r>
            <a:r>
              <a:rPr lang="fi-FI" sz="1400" dirty="0" err="1" smtClean="0"/>
              <a:t>Electron</a:t>
            </a:r>
            <a:r>
              <a:rPr lang="fi-FI" sz="1400" dirty="0" smtClean="0"/>
              <a:t> </a:t>
            </a:r>
            <a:r>
              <a:rPr lang="fi-FI" sz="1400" dirty="0" err="1"/>
              <a:t>channel</a:t>
            </a:r>
            <a:endParaRPr lang="fi-FI" sz="1400" dirty="0"/>
          </a:p>
          <a:p>
            <a:pPr>
              <a:lnSpc>
                <a:spcPct val="120000"/>
              </a:lnSpc>
            </a:pPr>
            <a:r>
              <a:rPr lang="fi-FI" sz="1400" dirty="0"/>
              <a:t>====================================</a:t>
            </a:r>
          </a:p>
          <a:p>
            <a:pPr>
              <a:lnSpc>
                <a:spcPct val="120000"/>
              </a:lnSpc>
            </a:pPr>
            <a:r>
              <a:rPr lang="fi-FI" sz="1400" dirty="0"/>
              <a:t> INITIAL   </a:t>
            </a:r>
            <a:r>
              <a:rPr lang="fi-FI" sz="1400" dirty="0" smtClean="0"/>
              <a:t>     |         </a:t>
            </a:r>
            <a:r>
              <a:rPr lang="fi-FI" sz="1400" dirty="0"/>
              <a:t>1000 |          784 |      740.249 </a:t>
            </a:r>
            <a:r>
              <a:rPr lang="fi-FI" sz="1400" dirty="0" smtClean="0"/>
              <a:t>| </a:t>
            </a:r>
            <a:endParaRPr lang="fi-FI" sz="1400" dirty="0"/>
          </a:p>
          <a:p>
            <a:pPr>
              <a:lnSpc>
                <a:spcPct val="120000"/>
              </a:lnSpc>
            </a:pPr>
            <a:r>
              <a:rPr lang="fi-FI" sz="1400" dirty="0"/>
              <a:t> </a:t>
            </a:r>
            <a:r>
              <a:rPr lang="fi-FI" sz="1400" dirty="0" err="1"/>
              <a:t>GRL+LArHF</a:t>
            </a:r>
            <a:r>
              <a:rPr lang="fi-FI" sz="1400" dirty="0"/>
              <a:t> |         1000 |          784 |      740.249 </a:t>
            </a:r>
            <a:r>
              <a:rPr lang="fi-FI" sz="1400" dirty="0" smtClean="0"/>
              <a:t>| </a:t>
            </a:r>
            <a:endParaRPr lang="fi-FI" sz="1400" dirty="0"/>
          </a:p>
          <a:p>
            <a:pPr>
              <a:lnSpc>
                <a:spcPct val="120000"/>
              </a:lnSpc>
            </a:pPr>
            <a:r>
              <a:rPr lang="fi-FI" sz="1400" dirty="0"/>
              <a:t> </a:t>
            </a:r>
            <a:r>
              <a:rPr lang="fi-FI" sz="1400" dirty="0" err="1"/>
              <a:t>GRL+LArHF</a:t>
            </a:r>
            <a:r>
              <a:rPr lang="fi-FI" sz="1400" dirty="0"/>
              <a:t> |         1000 |          784 |      740.249 | </a:t>
            </a:r>
          </a:p>
          <a:p>
            <a:pPr>
              <a:lnSpc>
                <a:spcPct val="120000"/>
              </a:lnSpc>
            </a:pPr>
            <a:r>
              <a:rPr lang="fi-FI" sz="1400" dirty="0"/>
              <a:t> TRIGGER   </a:t>
            </a:r>
            <a:r>
              <a:rPr lang="fi-FI" sz="1400" dirty="0" smtClean="0"/>
              <a:t>  |          252  |         196  |      184.362 </a:t>
            </a:r>
            <a:r>
              <a:rPr lang="fi-FI" sz="1400" dirty="0"/>
              <a:t>| </a:t>
            </a:r>
          </a:p>
          <a:p>
            <a:pPr>
              <a:lnSpc>
                <a:spcPct val="120000"/>
              </a:lnSpc>
            </a:pPr>
            <a:r>
              <a:rPr lang="fi-FI" sz="1400" dirty="0" smtClean="0"/>
              <a:t>…		…	   …	    </a:t>
            </a:r>
          </a:p>
          <a:p>
            <a:pPr>
              <a:lnSpc>
                <a:spcPct val="120000"/>
              </a:lnSpc>
            </a:pPr>
            <a:r>
              <a:rPr lang="fi-FI" sz="1400" dirty="0" smtClean="0"/>
              <a:t>&gt;</a:t>
            </a:r>
            <a:r>
              <a:rPr lang="fi-FI" sz="1400" dirty="0"/>
              <a:t>=3 </a:t>
            </a:r>
            <a:r>
              <a:rPr lang="fi-FI" sz="1400" dirty="0" smtClean="0"/>
              <a:t>JETS HM |          </a:t>
            </a:r>
            <a:r>
              <a:rPr lang="fi-FI" sz="1400" dirty="0" smtClean="0">
                <a:solidFill>
                  <a:srgbClr val="FF0000"/>
                </a:solidFill>
              </a:rPr>
              <a:t>132 </a:t>
            </a:r>
            <a:r>
              <a:rPr lang="fi-FI" sz="1400" dirty="0" smtClean="0"/>
              <a:t> |          106 </a:t>
            </a:r>
            <a:r>
              <a:rPr lang="fi-FI" sz="1400" dirty="0"/>
              <a:t>|      </a:t>
            </a:r>
            <a:r>
              <a:rPr lang="fi-FI" sz="1400" dirty="0" smtClean="0"/>
              <a:t>99.294  </a:t>
            </a:r>
            <a:r>
              <a:rPr lang="fi-FI" sz="1400" dirty="0"/>
              <a:t>| </a:t>
            </a:r>
          </a:p>
          <a:p>
            <a:pPr>
              <a:lnSpc>
                <a:spcPct val="120000"/>
              </a:lnSpc>
            </a:pPr>
            <a:r>
              <a:rPr lang="fi-FI" sz="1400" dirty="0" smtClean="0"/>
              <a:t>…		…	   … 	     </a:t>
            </a:r>
          </a:p>
          <a:p>
            <a:pPr>
              <a:lnSpc>
                <a:spcPct val="120000"/>
              </a:lnSpc>
            </a:pPr>
            <a:r>
              <a:rPr lang="fi-FI" sz="1400" dirty="0" smtClean="0"/>
              <a:t>=</a:t>
            </a:r>
            <a:r>
              <a:rPr lang="fi-FI" sz="1400" dirty="0"/>
              <a:t>===================================</a:t>
            </a:r>
          </a:p>
        </p:txBody>
      </p:sp>
      <p:sp>
        <p:nvSpPr>
          <p:cNvPr id="3" name="Ellipse 2"/>
          <p:cNvSpPr/>
          <p:nvPr/>
        </p:nvSpPr>
        <p:spPr>
          <a:xfrm>
            <a:off x="5961892" y="5801563"/>
            <a:ext cx="721172" cy="37631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/>
          <p:nvPr/>
        </p:nvCxnSpPr>
        <p:spPr>
          <a:xfrm>
            <a:off x="4315740" y="3765833"/>
            <a:ext cx="0" cy="28197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82202" y="3918233"/>
            <a:ext cx="4185938" cy="2707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fi-FI" sz="1600" dirty="0"/>
              <a:t> </a:t>
            </a:r>
            <a:r>
              <a:rPr lang="fi-FI" sz="1400" dirty="0"/>
              <a:t>&gt;&gt; </a:t>
            </a:r>
            <a:r>
              <a:rPr lang="fi-FI" sz="1400" dirty="0" err="1" smtClean="0"/>
              <a:t>Electron</a:t>
            </a:r>
            <a:r>
              <a:rPr lang="fi-FI" sz="1400" dirty="0" smtClean="0"/>
              <a:t> </a:t>
            </a:r>
            <a:r>
              <a:rPr lang="fi-FI" sz="1400" dirty="0" err="1"/>
              <a:t>channel</a:t>
            </a:r>
            <a:endParaRPr lang="fi-FI" sz="1400" dirty="0"/>
          </a:p>
          <a:p>
            <a:pPr>
              <a:lnSpc>
                <a:spcPct val="120000"/>
              </a:lnSpc>
            </a:pPr>
            <a:r>
              <a:rPr lang="fi-FI" sz="1400" dirty="0"/>
              <a:t>====================================</a:t>
            </a:r>
          </a:p>
          <a:p>
            <a:pPr>
              <a:lnSpc>
                <a:spcPct val="120000"/>
              </a:lnSpc>
            </a:pPr>
            <a:r>
              <a:rPr lang="fi-FI" sz="1400" dirty="0"/>
              <a:t> INITIAL   </a:t>
            </a:r>
            <a:r>
              <a:rPr lang="fi-FI" sz="1400" dirty="0" smtClean="0"/>
              <a:t>     |         </a:t>
            </a:r>
            <a:r>
              <a:rPr lang="fi-FI" sz="1400" dirty="0"/>
              <a:t>1000 |          784 |      740.249 </a:t>
            </a:r>
            <a:r>
              <a:rPr lang="fi-FI" sz="1400" dirty="0" smtClean="0"/>
              <a:t>| </a:t>
            </a:r>
            <a:endParaRPr lang="fi-FI" sz="1400" dirty="0"/>
          </a:p>
          <a:p>
            <a:pPr>
              <a:lnSpc>
                <a:spcPct val="120000"/>
              </a:lnSpc>
            </a:pPr>
            <a:r>
              <a:rPr lang="fi-FI" sz="1400" dirty="0"/>
              <a:t> </a:t>
            </a:r>
            <a:r>
              <a:rPr lang="fi-FI" sz="1400" dirty="0" err="1"/>
              <a:t>GRL+LArHF</a:t>
            </a:r>
            <a:r>
              <a:rPr lang="fi-FI" sz="1400" dirty="0"/>
              <a:t> |         1000 |          784 |      740.249 </a:t>
            </a:r>
            <a:r>
              <a:rPr lang="fi-FI" sz="1400" dirty="0" smtClean="0"/>
              <a:t>| </a:t>
            </a:r>
            <a:endParaRPr lang="fi-FI" sz="1400" dirty="0"/>
          </a:p>
          <a:p>
            <a:pPr>
              <a:lnSpc>
                <a:spcPct val="120000"/>
              </a:lnSpc>
            </a:pPr>
            <a:r>
              <a:rPr lang="fi-FI" sz="1400" dirty="0"/>
              <a:t> </a:t>
            </a:r>
            <a:r>
              <a:rPr lang="fi-FI" sz="1400" dirty="0" err="1"/>
              <a:t>GRL+LArHF</a:t>
            </a:r>
            <a:r>
              <a:rPr lang="fi-FI" sz="1400" dirty="0"/>
              <a:t> |         1000 |          784 |      740.249 | </a:t>
            </a:r>
          </a:p>
          <a:p>
            <a:pPr>
              <a:lnSpc>
                <a:spcPct val="120000"/>
              </a:lnSpc>
            </a:pPr>
            <a:r>
              <a:rPr lang="fi-FI" sz="1400" dirty="0"/>
              <a:t> TRIGGER   </a:t>
            </a:r>
            <a:r>
              <a:rPr lang="fi-FI" sz="1400" dirty="0" smtClean="0"/>
              <a:t>  |          252  |         196  |      184.362 </a:t>
            </a:r>
            <a:r>
              <a:rPr lang="fi-FI" sz="1400" dirty="0"/>
              <a:t>| </a:t>
            </a:r>
          </a:p>
          <a:p>
            <a:pPr>
              <a:lnSpc>
                <a:spcPct val="120000"/>
              </a:lnSpc>
            </a:pPr>
            <a:r>
              <a:rPr lang="fi-FI" sz="1400" dirty="0" smtClean="0"/>
              <a:t>…		…	   …	    </a:t>
            </a:r>
          </a:p>
          <a:p>
            <a:pPr>
              <a:lnSpc>
                <a:spcPct val="120000"/>
              </a:lnSpc>
            </a:pPr>
            <a:r>
              <a:rPr lang="fi-FI" sz="1400" dirty="0" smtClean="0"/>
              <a:t>&gt;</a:t>
            </a:r>
            <a:r>
              <a:rPr lang="fi-FI" sz="1400" dirty="0"/>
              <a:t>=3 </a:t>
            </a:r>
            <a:r>
              <a:rPr lang="fi-FI" sz="1400" dirty="0" smtClean="0"/>
              <a:t>JETS HM |          106  |          </a:t>
            </a:r>
            <a:r>
              <a:rPr lang="fi-FI" sz="1400" dirty="0" smtClean="0">
                <a:solidFill>
                  <a:srgbClr val="FF0000"/>
                </a:solidFill>
              </a:rPr>
              <a:t>106 </a:t>
            </a:r>
            <a:r>
              <a:rPr lang="fi-FI" sz="1400" dirty="0">
                <a:solidFill>
                  <a:srgbClr val="FF0000"/>
                </a:solidFill>
              </a:rPr>
              <a:t>|      </a:t>
            </a:r>
            <a:r>
              <a:rPr lang="fi-FI" sz="1400" dirty="0" smtClean="0">
                <a:solidFill>
                  <a:srgbClr val="FF0000"/>
                </a:solidFill>
              </a:rPr>
              <a:t>99.294  </a:t>
            </a:r>
            <a:r>
              <a:rPr lang="fi-FI" sz="1400" dirty="0"/>
              <a:t>| </a:t>
            </a:r>
          </a:p>
          <a:p>
            <a:pPr>
              <a:lnSpc>
                <a:spcPct val="120000"/>
              </a:lnSpc>
            </a:pPr>
            <a:r>
              <a:rPr lang="fi-FI" sz="1400" dirty="0" smtClean="0"/>
              <a:t>…		…	   … 	     </a:t>
            </a:r>
          </a:p>
          <a:p>
            <a:pPr>
              <a:lnSpc>
                <a:spcPct val="120000"/>
              </a:lnSpc>
            </a:pPr>
            <a:r>
              <a:rPr lang="fi-FI" sz="1400" dirty="0" smtClean="0"/>
              <a:t>=</a:t>
            </a:r>
            <a:r>
              <a:rPr lang="fi-FI" sz="1400" dirty="0"/>
              <a:t>===================================</a:t>
            </a:r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1855750" y="-142707"/>
            <a:ext cx="5105139" cy="868362"/>
          </a:xfrm>
          <a:ln>
            <a:noFill/>
          </a:ln>
        </p:spPr>
        <p:txBody>
          <a:bodyPr/>
          <a:lstStyle/>
          <a:p>
            <a:pPr algn="l"/>
            <a:r>
              <a:rPr lang="fr-FR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briola"/>
                <a:cs typeface="Gabriola"/>
              </a:rPr>
              <a:t>    </a:t>
            </a:r>
            <a:r>
              <a:rPr lang="fr-FR" sz="4800" dirty="0" err="1" smtClean="0">
                <a:solidFill>
                  <a:schemeClr val="accent1"/>
                </a:solidFill>
                <a:latin typeface="Gabriola"/>
                <a:cs typeface="Gabriola"/>
              </a:rPr>
              <a:t>CutFlow</a:t>
            </a:r>
            <a:r>
              <a:rPr lang="fr-FR" sz="4800" dirty="0" smtClean="0">
                <a:solidFill>
                  <a:schemeClr val="accent1"/>
                </a:solidFill>
                <a:latin typeface="Gabriola"/>
                <a:cs typeface="Gabriola"/>
              </a:rPr>
              <a:t> – </a:t>
            </a:r>
            <a:r>
              <a:rPr lang="fr-FR" sz="4800" dirty="0" err="1" smtClean="0">
                <a:solidFill>
                  <a:schemeClr val="accent1"/>
                </a:solidFill>
                <a:latin typeface="Gabriola"/>
                <a:cs typeface="Gabriola"/>
              </a:rPr>
              <a:t>Resolved</a:t>
            </a:r>
            <a:r>
              <a:rPr lang="fr-FR" sz="4800" dirty="0" smtClean="0">
                <a:solidFill>
                  <a:schemeClr val="accent1"/>
                </a:solidFill>
                <a:latin typeface="Gabriola"/>
                <a:cs typeface="Gabriola"/>
              </a:rPr>
              <a:t> Top</a:t>
            </a:r>
            <a:endParaRPr lang="fr-FR" sz="6600" dirty="0">
              <a:solidFill>
                <a:schemeClr val="accent1"/>
              </a:solidFill>
              <a:latin typeface="Gabriola"/>
              <a:cs typeface="Gabriola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683292" y="1165264"/>
            <a:ext cx="7023595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sz="2800" b="1" dirty="0" smtClean="0">
                <a:ln/>
                <a:solidFill>
                  <a:schemeClr val="accent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$ROOTCOREDIR/script/</a:t>
            </a:r>
            <a:r>
              <a:rPr lang="fr-FR" sz="2800" b="1" dirty="0" err="1" smtClean="0">
                <a:ln/>
                <a:solidFill>
                  <a:schemeClr val="accent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compile.sh</a:t>
            </a:r>
            <a:endParaRPr lang="fr-FR" sz="2800" b="1" dirty="0">
              <a:ln/>
              <a:solidFill>
                <a:schemeClr val="accent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5222" y="2205917"/>
            <a:ext cx="904606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2800" b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Gabriola"/>
                <a:cs typeface="Gabriola"/>
              </a:rPr>
              <a:t>b</a:t>
            </a:r>
            <a:r>
              <a:rPr lang="fr-FR" sz="28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Gabriola"/>
                <a:cs typeface="Gabriola"/>
              </a:rPr>
              <a:t>in/</a:t>
            </a:r>
            <a:r>
              <a:rPr lang="fr-FR" sz="2800" b="1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Gabriola"/>
                <a:cs typeface="Gabriola"/>
              </a:rPr>
              <a:t>MyAnalysis</a:t>
            </a:r>
            <a:r>
              <a:rPr lang="fr-FR" sz="28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Gabriola"/>
                <a:cs typeface="Gabriola"/>
              </a:rPr>
              <a:t> –f control/file-</a:t>
            </a:r>
            <a:r>
              <a:rPr lang="fr-FR" sz="2800" b="1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Gabriola"/>
                <a:cs typeface="Gabriola"/>
              </a:rPr>
              <a:t>list.txt</a:t>
            </a:r>
            <a:r>
              <a:rPr lang="fr-FR" sz="28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Gabriola"/>
                <a:cs typeface="Gabriola"/>
              </a:rPr>
              <a:t> –</a:t>
            </a:r>
            <a:r>
              <a:rPr lang="fr-FR" sz="2800" b="1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Gabriola"/>
                <a:cs typeface="Gabriola"/>
              </a:rPr>
              <a:t>mcType</a:t>
            </a:r>
            <a:r>
              <a:rPr lang="fr-FR" sz="28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Gabriola"/>
                <a:cs typeface="Gabriola"/>
              </a:rPr>
              <a:t> mc11c –p control/setting –n 1000</a:t>
            </a:r>
            <a:endParaRPr lang="fr-FR" sz="28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Gabriola"/>
              <a:cs typeface="Gabriola"/>
            </a:endParaRPr>
          </a:p>
        </p:txBody>
      </p:sp>
      <p:sp>
        <p:nvSpPr>
          <p:cNvPr id="11" name="Croix 10"/>
          <p:cNvSpPr/>
          <p:nvPr/>
        </p:nvSpPr>
        <p:spPr>
          <a:xfrm>
            <a:off x="4025699" y="1693430"/>
            <a:ext cx="454657" cy="54879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966" y="2760162"/>
            <a:ext cx="1349547" cy="1012160"/>
          </a:xfrm>
          <a:prstGeom prst="rect">
            <a:avLst/>
          </a:prstGeom>
        </p:spPr>
      </p:pic>
      <p:sp>
        <p:nvSpPr>
          <p:cNvPr id="28" name="Espace réservé du contenu 2"/>
          <p:cNvSpPr>
            <a:spLocks noGrp="1"/>
          </p:cNvSpPr>
          <p:nvPr>
            <p:ph idx="1"/>
          </p:nvPr>
        </p:nvSpPr>
        <p:spPr>
          <a:xfrm>
            <a:off x="175716" y="603255"/>
            <a:ext cx="5121502" cy="648208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b="1" cap="all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abriola"/>
                <a:cs typeface="Gabriola"/>
              </a:rPr>
              <a:t>Modifier le </a:t>
            </a:r>
            <a:r>
              <a:rPr lang="fr-FR" b="1" cap="all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abriola"/>
                <a:cs typeface="Gabriola"/>
              </a:rPr>
              <a:t>CutFlow</a:t>
            </a:r>
            <a:r>
              <a:rPr lang="fr-FR" b="1" cap="all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abriola"/>
                <a:cs typeface="Gabriola"/>
              </a:rPr>
              <a:t> C.7</a:t>
            </a:r>
            <a:endParaRPr lang="fr-FR" b="1" cap="all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abriola"/>
              <a:cs typeface="Gabriola"/>
            </a:endParaRPr>
          </a:p>
        </p:txBody>
      </p:sp>
    </p:spTree>
    <p:extLst>
      <p:ext uri="{BB962C8B-B14F-4D97-AF65-F5344CB8AC3E}">
        <p14:creationId xmlns:p14="http://schemas.microsoft.com/office/powerpoint/2010/main" val="93630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228630" y="-158387"/>
            <a:ext cx="6327993" cy="868362"/>
          </a:xfrm>
          <a:ln>
            <a:noFill/>
          </a:ln>
        </p:spPr>
        <p:txBody>
          <a:bodyPr/>
          <a:lstStyle/>
          <a:p>
            <a:pPr algn="l"/>
            <a:r>
              <a:rPr lang="fr-FR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briola"/>
                <a:cs typeface="Gabriola"/>
              </a:rPr>
              <a:t>    </a:t>
            </a:r>
            <a:r>
              <a:rPr lang="fr-FR" sz="4800" dirty="0" smtClean="0">
                <a:solidFill>
                  <a:schemeClr val="accent1"/>
                </a:solidFill>
                <a:latin typeface="Gabriola"/>
                <a:cs typeface="Gabriola"/>
              </a:rPr>
              <a:t>Sous-Package – </a:t>
            </a:r>
            <a:r>
              <a:rPr lang="fr-FR" sz="4800" dirty="0" err="1" smtClean="0">
                <a:solidFill>
                  <a:schemeClr val="accent1"/>
                </a:solidFill>
                <a:latin typeface="Gabriola"/>
                <a:cs typeface="Gabriola"/>
              </a:rPr>
              <a:t>Boosted</a:t>
            </a:r>
            <a:r>
              <a:rPr lang="fr-FR" sz="4800" dirty="0" smtClean="0">
                <a:solidFill>
                  <a:schemeClr val="accent1"/>
                </a:solidFill>
                <a:latin typeface="Gabriola"/>
                <a:cs typeface="Gabriola"/>
              </a:rPr>
              <a:t> Top</a:t>
            </a:r>
            <a:endParaRPr lang="fr-FR" sz="6600" dirty="0">
              <a:solidFill>
                <a:schemeClr val="accent1"/>
              </a:solidFill>
              <a:latin typeface="Gabriola"/>
              <a:cs typeface="Gabriola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75716" y="603255"/>
            <a:ext cx="3728023" cy="648208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b="1" cap="all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abriola"/>
                <a:cs typeface="Gabriola"/>
              </a:rPr>
              <a:t>Récupérer les packages  </a:t>
            </a:r>
            <a:endParaRPr lang="fr-FR" b="1" cap="all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abriola"/>
              <a:cs typeface="Gabriola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39495" y="1360153"/>
            <a:ext cx="2265438" cy="594931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b="1" dirty="0" err="1" smtClean="0">
                <a:solidFill>
                  <a:srgbClr val="000000"/>
                </a:solidFill>
                <a:cs typeface="Gabriola"/>
              </a:rPr>
              <a:t>Packages.txt</a:t>
            </a:r>
            <a:endParaRPr lang="fr-FR" sz="2400" b="1" dirty="0">
              <a:solidFill>
                <a:srgbClr val="000000"/>
              </a:solidFill>
              <a:cs typeface="Gabriola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003" y="1360155"/>
            <a:ext cx="594930" cy="594930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2604933" y="1427353"/>
            <a:ext cx="6284305" cy="459621"/>
          </a:xfrm>
          <a:prstGeom prst="roundRect">
            <a:avLst/>
          </a:prstGeom>
          <a:solidFill>
            <a:schemeClr val="tx1">
              <a:alpha val="53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70000"/>
              </a:lnSpc>
            </a:pPr>
            <a:r>
              <a:rPr lang="fr-FR" sz="2800" dirty="0" smtClean="0">
                <a:solidFill>
                  <a:srgbClr val="800000"/>
                </a:solidFill>
                <a:latin typeface="Gabriola"/>
                <a:cs typeface="Gabriola"/>
              </a:rPr>
              <a:t>Liste des packages dont le sous-package a besoin</a:t>
            </a:r>
          </a:p>
          <a:p>
            <a:pPr algn="ctr"/>
            <a:r>
              <a:rPr lang="fr-FR" sz="2000" dirty="0" smtClean="0">
                <a:solidFill>
                  <a:srgbClr val="800000"/>
                </a:solidFill>
                <a:latin typeface="Gabriola"/>
                <a:cs typeface="Gabriola"/>
              </a:rPr>
              <a:t>…</a:t>
            </a:r>
            <a:endParaRPr lang="fr-FR" sz="2000" dirty="0">
              <a:solidFill>
                <a:srgbClr val="800000"/>
              </a:solidFill>
              <a:latin typeface="Gabriola"/>
              <a:cs typeface="Gabriola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479276" y="2076126"/>
            <a:ext cx="6359558" cy="1420493"/>
          </a:xfrm>
          <a:prstGeom prst="roundRect">
            <a:avLst/>
          </a:prstGeom>
          <a:solidFill>
            <a:schemeClr val="tx1">
              <a:alpha val="53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r-FR" sz="2400" dirty="0" smtClean="0">
                <a:solidFill>
                  <a:srgbClr val="CCFFCC"/>
                </a:solidFill>
                <a:latin typeface="Gabriola"/>
                <a:cs typeface="Gabriola"/>
              </a:rPr>
              <a:t>//Demander à </a:t>
            </a:r>
            <a:r>
              <a:rPr lang="fr-FR" sz="2400" dirty="0" err="1" smtClean="0">
                <a:solidFill>
                  <a:srgbClr val="CCFFCC"/>
                </a:solidFill>
                <a:latin typeface="Gabriola"/>
                <a:cs typeface="Gabriola"/>
              </a:rPr>
              <a:t>RootCore</a:t>
            </a:r>
            <a:r>
              <a:rPr lang="fr-FR" sz="2400" dirty="0" smtClean="0">
                <a:solidFill>
                  <a:srgbClr val="CCFFCC"/>
                </a:solidFill>
                <a:latin typeface="Gabriola"/>
                <a:cs typeface="Gabriola"/>
              </a:rPr>
              <a:t> de vérifier les packages et les trouvez</a:t>
            </a:r>
          </a:p>
          <a:p>
            <a:r>
              <a:rPr lang="fr-FR" sz="2400" dirty="0" smtClean="0">
                <a:latin typeface="Gabriola"/>
                <a:cs typeface="Gabriola"/>
              </a:rPr>
              <a:t>$</a:t>
            </a:r>
            <a:r>
              <a:rPr lang="fr-FR" sz="2400" dirty="0">
                <a:latin typeface="Gabriola"/>
                <a:cs typeface="Gabriola"/>
              </a:rPr>
              <a:t>ROOTCOREDIR/scripts/</a:t>
            </a:r>
            <a:r>
              <a:rPr lang="fr-FR" sz="2400" dirty="0" err="1">
                <a:solidFill>
                  <a:schemeClr val="accent1"/>
                </a:solidFill>
                <a:latin typeface="Gabriola"/>
                <a:cs typeface="Gabriola"/>
              </a:rPr>
              <a:t>checkout.sh</a:t>
            </a:r>
            <a:r>
              <a:rPr lang="fr-FR" sz="2400" dirty="0">
                <a:latin typeface="Gabriola"/>
                <a:cs typeface="Gabriola"/>
              </a:rPr>
              <a:t> </a:t>
            </a:r>
            <a:r>
              <a:rPr lang="fr-FR" sz="2400" dirty="0" err="1">
                <a:latin typeface="Gabriola"/>
                <a:cs typeface="Gabriola"/>
              </a:rPr>
              <a:t>packages.txt</a:t>
            </a:r>
            <a:endParaRPr lang="fr-FR" sz="2400" dirty="0">
              <a:latin typeface="Gabriola"/>
              <a:cs typeface="Gabriola"/>
            </a:endParaRPr>
          </a:p>
          <a:p>
            <a:r>
              <a:rPr lang="fr-FR" sz="2400" dirty="0">
                <a:latin typeface="Gabriola"/>
                <a:cs typeface="Gabriola"/>
              </a:rPr>
              <a:t>$ROOTCOREDIR/scripts/</a:t>
            </a:r>
            <a:r>
              <a:rPr lang="fr-FR" sz="2400" dirty="0" err="1">
                <a:solidFill>
                  <a:srgbClr val="860908"/>
                </a:solidFill>
                <a:latin typeface="Gabriola"/>
                <a:cs typeface="Gabriola"/>
              </a:rPr>
              <a:t>find_packages.sh</a:t>
            </a:r>
            <a:endParaRPr lang="fr-FR" sz="2400" dirty="0">
              <a:solidFill>
                <a:srgbClr val="860908"/>
              </a:solidFill>
              <a:latin typeface="Gabriola"/>
              <a:cs typeface="Gabriola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175716" y="3530998"/>
            <a:ext cx="4594672" cy="648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5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cap="all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abriola"/>
                <a:cs typeface="Gabriola"/>
              </a:rPr>
              <a:t>Créer le </a:t>
            </a:r>
            <a:r>
              <a:rPr lang="fr-FR" b="1" cap="all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abriola"/>
                <a:cs typeface="Gabriola"/>
              </a:rPr>
              <a:t>skeleton</a:t>
            </a:r>
            <a:r>
              <a:rPr lang="fr-FR" b="1" cap="all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abriola"/>
                <a:cs typeface="Gabriola"/>
              </a:rPr>
              <a:t> du package </a:t>
            </a:r>
            <a:endParaRPr lang="fr-FR" b="1" cap="all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abriola"/>
              <a:cs typeface="Gabriola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-1" y="5080291"/>
            <a:ext cx="2719971" cy="600735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b="1" dirty="0" err="1" smtClean="0">
                <a:solidFill>
                  <a:srgbClr val="000090"/>
                </a:solidFill>
              </a:rPr>
              <a:t>BoostedAnalysis</a:t>
            </a:r>
            <a:endParaRPr lang="fr-FR" b="1" dirty="0">
              <a:solidFill>
                <a:srgbClr val="000090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9236" y="5080291"/>
            <a:ext cx="600735" cy="600735"/>
          </a:xfrm>
          <a:prstGeom prst="rect">
            <a:avLst/>
          </a:prstGeom>
        </p:spPr>
      </p:pic>
      <p:sp>
        <p:nvSpPr>
          <p:cNvPr id="13" name="Rectangle à coins arrondis 12"/>
          <p:cNvSpPr/>
          <p:nvPr/>
        </p:nvSpPr>
        <p:spPr>
          <a:xfrm>
            <a:off x="2976971" y="5505232"/>
            <a:ext cx="2694498" cy="441747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b="1" dirty="0" err="1" smtClean="0"/>
              <a:t>BoostedAnalysis</a:t>
            </a:r>
            <a:endParaRPr lang="fr-FR" sz="2400" b="1" dirty="0"/>
          </a:p>
        </p:txBody>
      </p:sp>
      <p:pic>
        <p:nvPicPr>
          <p:cNvPr id="14" name="Image 13" descr="BU001986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994" y="5505232"/>
            <a:ext cx="464431" cy="441747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2996497" y="4859417"/>
            <a:ext cx="1377103" cy="441747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b="1" dirty="0" err="1" smtClean="0"/>
              <a:t>Root</a:t>
            </a:r>
            <a:endParaRPr lang="fr-FR" sz="2400" b="1" dirty="0"/>
          </a:p>
        </p:txBody>
      </p:sp>
      <p:pic>
        <p:nvPicPr>
          <p:cNvPr id="16" name="Image 15" descr="BU001986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45" y="4859417"/>
            <a:ext cx="464431" cy="441747"/>
          </a:xfrm>
          <a:prstGeom prst="rect">
            <a:avLst/>
          </a:prstGeom>
        </p:spPr>
      </p:pic>
      <p:sp>
        <p:nvSpPr>
          <p:cNvPr id="17" name="Rectangle à coins arrondis 16"/>
          <p:cNvSpPr/>
          <p:nvPr/>
        </p:nvSpPr>
        <p:spPr>
          <a:xfrm>
            <a:off x="2996497" y="4121605"/>
            <a:ext cx="1377103" cy="441747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b="1" dirty="0" err="1" smtClean="0"/>
              <a:t>cmt</a:t>
            </a:r>
            <a:endParaRPr lang="fr-FR" sz="2400" b="1" dirty="0"/>
          </a:p>
        </p:txBody>
      </p:sp>
      <p:pic>
        <p:nvPicPr>
          <p:cNvPr id="18" name="Image 17" descr="BU001986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954" y="4121605"/>
            <a:ext cx="464431" cy="441747"/>
          </a:xfrm>
          <a:prstGeom prst="rect">
            <a:avLst/>
          </a:prstGeom>
        </p:spPr>
      </p:pic>
      <p:sp>
        <p:nvSpPr>
          <p:cNvPr id="19" name="Accolade ouvrante 18"/>
          <p:cNvSpPr/>
          <p:nvPr/>
        </p:nvSpPr>
        <p:spPr>
          <a:xfrm>
            <a:off x="2654406" y="4108136"/>
            <a:ext cx="342091" cy="263422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4324220" y="4098313"/>
            <a:ext cx="4955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800000"/>
                </a:solidFill>
                <a:latin typeface="Gabriola"/>
                <a:cs typeface="Gabriola"/>
              </a:rPr>
              <a:t>Contient le fameux </a:t>
            </a:r>
            <a:r>
              <a:rPr lang="fr-FR" sz="2000" b="1" dirty="0" err="1" smtClean="0">
                <a:latin typeface="Gabriola"/>
                <a:cs typeface="Gabriola"/>
              </a:rPr>
              <a:t>MakeFile.RootCore</a:t>
            </a:r>
            <a:endParaRPr lang="fr-FR" sz="2000" dirty="0">
              <a:solidFill>
                <a:srgbClr val="800000"/>
              </a:solidFill>
              <a:latin typeface="Gabriola"/>
              <a:cs typeface="Gabriola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324219" y="4859417"/>
            <a:ext cx="4955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800000"/>
                </a:solidFill>
                <a:latin typeface="Gabriola"/>
                <a:cs typeface="Gabriola"/>
              </a:rPr>
              <a:t>Contient les fichiers sources C++ ainsi que le </a:t>
            </a:r>
            <a:r>
              <a:rPr lang="fr-FR" sz="2000" b="1" dirty="0" err="1" smtClean="0">
                <a:solidFill>
                  <a:srgbClr val="000000"/>
                </a:solidFill>
                <a:latin typeface="Gabriola"/>
                <a:cs typeface="Gabriola"/>
              </a:rPr>
              <a:t>Linkdef.h</a:t>
            </a:r>
            <a:r>
              <a:rPr lang="fr-FR" sz="2000" b="1" dirty="0" smtClean="0">
                <a:solidFill>
                  <a:srgbClr val="000000"/>
                </a:solidFill>
                <a:latin typeface="Gabriola"/>
                <a:cs typeface="Gabriola"/>
              </a:rPr>
              <a:t> </a:t>
            </a:r>
            <a:endParaRPr lang="fr-FR" sz="2000" b="1" dirty="0">
              <a:solidFill>
                <a:srgbClr val="000000"/>
              </a:solidFill>
              <a:latin typeface="Gabriola"/>
              <a:cs typeface="Gabriola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626781" y="5549016"/>
            <a:ext cx="3590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800000"/>
                </a:solidFill>
                <a:latin typeface="Gabriola"/>
                <a:cs typeface="Gabriola"/>
              </a:rPr>
              <a:t>Contient les fichiers en tête «  headers (.h)»</a:t>
            </a:r>
            <a:endParaRPr lang="fr-FR" sz="2000" b="1" dirty="0">
              <a:solidFill>
                <a:srgbClr val="000000"/>
              </a:solidFill>
              <a:latin typeface="Gabriola"/>
              <a:cs typeface="Gabriola"/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2947116" y="6140770"/>
            <a:ext cx="1377103" cy="441747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b="1" dirty="0" err="1" smtClean="0"/>
              <a:t>util</a:t>
            </a:r>
            <a:endParaRPr lang="fr-FR" sz="2400" b="1" dirty="0"/>
          </a:p>
        </p:txBody>
      </p:sp>
      <p:pic>
        <p:nvPicPr>
          <p:cNvPr id="34" name="Image 33" descr="BU001986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628" y="6147528"/>
            <a:ext cx="464431" cy="441747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4368188" y="6182407"/>
            <a:ext cx="3590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800000"/>
                </a:solidFill>
                <a:latin typeface="Gabriola"/>
                <a:cs typeface="Gabriola"/>
              </a:rPr>
              <a:t>Contient les fichiers sources des exécutables</a:t>
            </a:r>
            <a:endParaRPr lang="fr-FR" sz="2000" b="1" dirty="0">
              <a:solidFill>
                <a:srgbClr val="000000"/>
              </a:solidFill>
              <a:latin typeface="Gabriola"/>
              <a:cs typeface="Gabriola"/>
            </a:endParaRPr>
          </a:p>
        </p:txBody>
      </p:sp>
    </p:spTree>
    <p:extLst>
      <p:ext uri="{BB962C8B-B14F-4D97-AF65-F5344CB8AC3E}">
        <p14:creationId xmlns:p14="http://schemas.microsoft.com/office/powerpoint/2010/main" val="73889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08904" y="872743"/>
            <a:ext cx="4133809" cy="600736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lnSpc>
                <a:spcPct val="70000"/>
              </a:lnSpc>
            </a:pPr>
            <a:r>
              <a:rPr lang="fr-FR" b="1" u="sng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Quoi de nouveau </a:t>
            </a:r>
            <a:r>
              <a:rPr lang="fr-FR" sz="4100" b="1" u="sng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??</a:t>
            </a:r>
          </a:p>
        </p:txBody>
      </p:sp>
      <p:sp>
        <p:nvSpPr>
          <p:cNvPr id="29" name="Rectangle à coins arrondis 28"/>
          <p:cNvSpPr/>
          <p:nvPr/>
        </p:nvSpPr>
        <p:spPr>
          <a:xfrm>
            <a:off x="4628453" y="984691"/>
            <a:ext cx="1605440" cy="441747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b="1" dirty="0" err="1" smtClean="0">
                <a:solidFill>
                  <a:srgbClr val="800000"/>
                </a:solidFill>
              </a:rPr>
              <a:t>Root</a:t>
            </a:r>
            <a:endParaRPr lang="fr-FR" sz="2400" b="1" dirty="0">
              <a:solidFill>
                <a:srgbClr val="800000"/>
              </a:solidFill>
            </a:endParaRPr>
          </a:p>
        </p:txBody>
      </p:sp>
      <p:pic>
        <p:nvPicPr>
          <p:cNvPr id="30" name="Image 29" descr="BU00198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125" y="984691"/>
            <a:ext cx="464431" cy="441747"/>
          </a:xfrm>
          <a:prstGeom prst="rect">
            <a:avLst/>
          </a:prstGeom>
        </p:spPr>
      </p:pic>
      <p:sp>
        <p:nvSpPr>
          <p:cNvPr id="34" name="Rectangle à coins arrondis 33"/>
          <p:cNvSpPr/>
          <p:nvPr/>
        </p:nvSpPr>
        <p:spPr>
          <a:xfrm>
            <a:off x="5307179" y="1602228"/>
            <a:ext cx="3022338" cy="432562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 err="1" smtClean="0">
                <a:cs typeface="Gabriola"/>
              </a:rPr>
              <a:t>BoostedSemiLeptonic</a:t>
            </a:r>
            <a:endParaRPr lang="fr-FR" sz="2400" b="1" dirty="0">
              <a:cs typeface="Gabriola"/>
            </a:endParaRP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529" y="1554164"/>
            <a:ext cx="730273" cy="552158"/>
          </a:xfrm>
          <a:prstGeom prst="rect">
            <a:avLst/>
          </a:prstGeom>
        </p:spPr>
      </p:pic>
      <p:sp>
        <p:nvSpPr>
          <p:cNvPr id="38" name="Rectangle à coins arrondis 37"/>
          <p:cNvSpPr/>
          <p:nvPr/>
        </p:nvSpPr>
        <p:spPr>
          <a:xfrm>
            <a:off x="5317921" y="5253127"/>
            <a:ext cx="2292066" cy="432562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 err="1" smtClean="0">
                <a:solidFill>
                  <a:srgbClr val="000000"/>
                </a:solidFill>
                <a:cs typeface="Gabriola"/>
              </a:rPr>
              <a:t>BoostedMiniSL</a:t>
            </a:r>
            <a:endParaRPr lang="fr-FR" sz="2400" b="1" dirty="0">
              <a:solidFill>
                <a:srgbClr val="000000"/>
              </a:solidFill>
              <a:cs typeface="Gabriola"/>
            </a:endParaRP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998" y="5205063"/>
            <a:ext cx="730273" cy="552158"/>
          </a:xfrm>
          <a:prstGeom prst="rect">
            <a:avLst/>
          </a:prstGeom>
        </p:spPr>
      </p:pic>
      <p:sp>
        <p:nvSpPr>
          <p:cNvPr id="22" name="Rectangle à coins arrondis 21"/>
          <p:cNvSpPr/>
          <p:nvPr/>
        </p:nvSpPr>
        <p:spPr>
          <a:xfrm>
            <a:off x="705670" y="1554164"/>
            <a:ext cx="2791418" cy="432562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 err="1" smtClean="0">
                <a:solidFill>
                  <a:srgbClr val="000000"/>
                </a:solidFill>
                <a:cs typeface="Gabriola"/>
              </a:rPr>
              <a:t>BoostedJetSelection</a:t>
            </a:r>
            <a:endParaRPr lang="fr-FR" sz="2400" b="1" dirty="0">
              <a:solidFill>
                <a:srgbClr val="000000"/>
              </a:solidFill>
              <a:cs typeface="Gabriola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205" y="1536198"/>
            <a:ext cx="730273" cy="552158"/>
          </a:xfrm>
          <a:prstGeom prst="rect">
            <a:avLst/>
          </a:prstGeom>
        </p:spPr>
      </p:pic>
      <p:sp>
        <p:nvSpPr>
          <p:cNvPr id="25" name="Rectangle à coins arrondis 24"/>
          <p:cNvSpPr/>
          <p:nvPr/>
        </p:nvSpPr>
        <p:spPr>
          <a:xfrm>
            <a:off x="208904" y="2025454"/>
            <a:ext cx="3868255" cy="2223801"/>
          </a:xfrm>
          <a:prstGeom prst="roundRect">
            <a:avLst/>
          </a:prstGeom>
          <a:solidFill>
            <a:schemeClr val="tx1">
              <a:alpha val="53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r-FR" sz="2400" dirty="0" smtClean="0">
                <a:solidFill>
                  <a:schemeClr val="tx1"/>
                </a:solidFill>
                <a:latin typeface="Gabriola"/>
                <a:cs typeface="Gabriola"/>
              </a:rPr>
              <a:t>La sélection des Jets par le biais de la méthode </a:t>
            </a:r>
            <a:r>
              <a:rPr lang="fr-FR" sz="2400" dirty="0" smtClean="0">
                <a:solidFill>
                  <a:srgbClr val="E6D9A1"/>
                </a:solidFill>
                <a:latin typeface="Gabriola"/>
                <a:cs typeface="Gabriola"/>
              </a:rPr>
              <a:t>‘</a:t>
            </a:r>
            <a:r>
              <a:rPr lang="fr-FR" sz="2400" dirty="0" err="1" smtClean="0">
                <a:solidFill>
                  <a:srgbClr val="E6D9A1"/>
                </a:solidFill>
                <a:latin typeface="Gabriola"/>
                <a:cs typeface="Gabriola"/>
              </a:rPr>
              <a:t>cl</a:t>
            </a:r>
            <a:r>
              <a:rPr lang="fr-FR" sz="2400" dirty="0" err="1" smtClean="0">
                <a:solidFill>
                  <a:schemeClr val="bg2">
                    <a:lumMod val="90000"/>
                  </a:schemeClr>
                </a:solidFill>
                <a:latin typeface="Gabriola"/>
                <a:cs typeface="Gabriola"/>
              </a:rPr>
              <a:t>assify</a:t>
            </a:r>
            <a:r>
              <a:rPr lang="fr-FR" sz="2400" dirty="0" smtClean="0">
                <a:solidFill>
                  <a:schemeClr val="bg2">
                    <a:lumMod val="90000"/>
                  </a:schemeClr>
                </a:solidFill>
                <a:latin typeface="Gabriola"/>
                <a:cs typeface="Gabriola"/>
              </a:rPr>
              <a:t>’ </a:t>
            </a:r>
            <a:r>
              <a:rPr lang="fr-FR" sz="2400" dirty="0" smtClean="0">
                <a:solidFill>
                  <a:schemeClr val="tx1"/>
                </a:solidFill>
                <a:latin typeface="Gabriola"/>
                <a:cs typeface="Gabriola"/>
              </a:rPr>
              <a:t>et la définition de deux nouveaux vecteurs : </a:t>
            </a:r>
          </a:p>
          <a:p>
            <a:r>
              <a:rPr lang="fr-FR" sz="2400" dirty="0" smtClean="0">
                <a:solidFill>
                  <a:schemeClr val="tx1"/>
                </a:solidFill>
                <a:latin typeface="Gabriola"/>
                <a:cs typeface="Gabriola"/>
              </a:rPr>
              <a:t>« </a:t>
            </a:r>
            <a:r>
              <a:rPr lang="fr-FR" sz="2400" dirty="0" err="1" smtClean="0">
                <a:solidFill>
                  <a:schemeClr val="accent1"/>
                </a:solidFill>
                <a:latin typeface="Gabriola"/>
                <a:cs typeface="Gabriola"/>
              </a:rPr>
              <a:t>goodBoostedHPJets</a:t>
            </a:r>
            <a:r>
              <a:rPr lang="fr-FR" sz="2400" dirty="0" smtClean="0">
                <a:solidFill>
                  <a:schemeClr val="tx1"/>
                </a:solidFill>
                <a:latin typeface="Gabriola"/>
                <a:cs typeface="Gabriola"/>
              </a:rPr>
              <a:t> » </a:t>
            </a:r>
            <a:r>
              <a:rPr lang="fr-FR" sz="2400" dirty="0" smtClean="0">
                <a:solidFill>
                  <a:srgbClr val="000090"/>
                </a:solidFill>
                <a:latin typeface="Gabriola"/>
                <a:cs typeface="Gabriola"/>
              </a:rPr>
              <a:t>: </a:t>
            </a:r>
            <a:r>
              <a:rPr lang="de-DE" sz="2400" dirty="0" err="1" smtClean="0">
                <a:solidFill>
                  <a:srgbClr val="000090"/>
                </a:solidFill>
                <a:latin typeface="Gabriola"/>
                <a:cs typeface="Gabriola"/>
              </a:rPr>
              <a:t>pt</a:t>
            </a:r>
            <a:r>
              <a:rPr lang="de-DE" sz="2400" dirty="0" smtClean="0">
                <a:solidFill>
                  <a:srgbClr val="000090"/>
                </a:solidFill>
                <a:latin typeface="Gabriola"/>
                <a:cs typeface="Gabriola"/>
              </a:rPr>
              <a:t> </a:t>
            </a:r>
            <a:r>
              <a:rPr lang="de-DE" sz="2400" dirty="0">
                <a:solidFill>
                  <a:srgbClr val="000090"/>
                </a:solidFill>
                <a:latin typeface="Gabriola"/>
                <a:cs typeface="Gabriola"/>
              </a:rPr>
              <a:t>&gt;= 300.0</a:t>
            </a:r>
            <a:r>
              <a:rPr lang="fr-FR" sz="2400" dirty="0" smtClean="0">
                <a:solidFill>
                  <a:srgbClr val="000090"/>
                </a:solidFill>
                <a:latin typeface="Gabriola"/>
                <a:cs typeface="Gabriola"/>
              </a:rPr>
              <a:t> </a:t>
            </a:r>
          </a:p>
          <a:p>
            <a:r>
              <a:rPr lang="fr-FR" sz="2400" dirty="0">
                <a:solidFill>
                  <a:schemeClr val="tx1"/>
                </a:solidFill>
                <a:latin typeface="Gabriola"/>
                <a:cs typeface="Gabriola"/>
              </a:rPr>
              <a:t>« </a:t>
            </a:r>
            <a:r>
              <a:rPr lang="fr-FR" sz="2400" dirty="0" err="1" smtClean="0">
                <a:solidFill>
                  <a:schemeClr val="accent1"/>
                </a:solidFill>
                <a:latin typeface="Gabriola"/>
                <a:cs typeface="Gabriola"/>
              </a:rPr>
              <a:t>goodBoostedVHPJets</a:t>
            </a:r>
            <a:r>
              <a:rPr lang="fr-FR" sz="2400" dirty="0">
                <a:solidFill>
                  <a:schemeClr val="tx1"/>
                </a:solidFill>
                <a:latin typeface="Gabriola"/>
                <a:cs typeface="Gabriola"/>
              </a:rPr>
              <a:t> » </a:t>
            </a:r>
            <a:r>
              <a:rPr lang="fr-FR" sz="2400" dirty="0">
                <a:solidFill>
                  <a:srgbClr val="000090"/>
                </a:solidFill>
                <a:latin typeface="Gabriola"/>
                <a:cs typeface="Gabriola"/>
              </a:rPr>
              <a:t>: </a:t>
            </a:r>
            <a:r>
              <a:rPr lang="de-DE" sz="2400" dirty="0" err="1" smtClean="0">
                <a:solidFill>
                  <a:srgbClr val="000090"/>
                </a:solidFill>
                <a:latin typeface="Gabriola"/>
                <a:cs typeface="Gabriola"/>
              </a:rPr>
              <a:t>pt</a:t>
            </a:r>
            <a:r>
              <a:rPr lang="de-DE" sz="2400" dirty="0" smtClean="0">
                <a:solidFill>
                  <a:srgbClr val="000090"/>
                </a:solidFill>
                <a:latin typeface="Gabriola"/>
                <a:cs typeface="Gabriola"/>
              </a:rPr>
              <a:t> &gt;</a:t>
            </a:r>
            <a:r>
              <a:rPr lang="de-DE" sz="2400" dirty="0">
                <a:solidFill>
                  <a:srgbClr val="000090"/>
                </a:solidFill>
                <a:latin typeface="Gabriola"/>
                <a:cs typeface="Gabriola"/>
              </a:rPr>
              <a:t>= </a:t>
            </a:r>
            <a:r>
              <a:rPr lang="de-DE" sz="2400" dirty="0" smtClean="0">
                <a:solidFill>
                  <a:srgbClr val="000090"/>
                </a:solidFill>
                <a:latin typeface="Gabriola"/>
                <a:cs typeface="Gabriola"/>
              </a:rPr>
              <a:t>350.0</a:t>
            </a:r>
            <a:r>
              <a:rPr lang="fr-FR" sz="2400" dirty="0" smtClean="0">
                <a:solidFill>
                  <a:srgbClr val="000090"/>
                </a:solidFill>
                <a:latin typeface="Gabriola"/>
                <a:cs typeface="Gabriola"/>
              </a:rPr>
              <a:t> </a:t>
            </a:r>
            <a:endParaRPr lang="fr-FR" sz="2400" dirty="0">
              <a:solidFill>
                <a:srgbClr val="000090"/>
              </a:solidFill>
              <a:latin typeface="Gabriola"/>
              <a:cs typeface="Gabriola"/>
            </a:endParaRPr>
          </a:p>
          <a:p>
            <a:endParaRPr lang="fr-FR" sz="2400" dirty="0">
              <a:solidFill>
                <a:srgbClr val="000090"/>
              </a:solidFill>
              <a:latin typeface="Gabriola"/>
              <a:cs typeface="Gabriola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4155549" y="2067411"/>
            <a:ext cx="4921824" cy="2785082"/>
          </a:xfrm>
          <a:prstGeom prst="roundRect">
            <a:avLst/>
          </a:prstGeom>
          <a:solidFill>
            <a:schemeClr val="tx1">
              <a:alpha val="53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r-FR" sz="2400" dirty="0" smtClean="0">
                <a:solidFill>
                  <a:srgbClr val="000000"/>
                </a:solidFill>
                <a:latin typeface="Gabriola"/>
                <a:cs typeface="Gabriola"/>
              </a:rPr>
              <a:t>Définition des </a:t>
            </a:r>
            <a:r>
              <a:rPr lang="fr-FR" sz="2400" dirty="0" err="1" smtClean="0">
                <a:solidFill>
                  <a:srgbClr val="000000"/>
                </a:solidFill>
                <a:latin typeface="Gabriola"/>
                <a:cs typeface="Gabriola"/>
              </a:rPr>
              <a:t>CutFlow</a:t>
            </a:r>
            <a:r>
              <a:rPr lang="fr-FR" sz="2400" dirty="0" smtClean="0">
                <a:solidFill>
                  <a:srgbClr val="000000"/>
                </a:solidFill>
                <a:latin typeface="Gabriola"/>
                <a:cs typeface="Gabriola"/>
              </a:rPr>
              <a:t> du Canal «</a:t>
            </a:r>
            <a:r>
              <a:rPr lang="fr-FR" sz="2400" dirty="0" smtClean="0">
                <a:solidFill>
                  <a:schemeClr val="bg2"/>
                </a:solidFill>
                <a:latin typeface="Gabriola"/>
                <a:cs typeface="Gabriola"/>
              </a:rPr>
              <a:t>Electron</a:t>
            </a:r>
            <a:r>
              <a:rPr lang="fr-FR" sz="2400" dirty="0" smtClean="0">
                <a:solidFill>
                  <a:srgbClr val="000000"/>
                </a:solidFill>
                <a:latin typeface="Gabriola"/>
                <a:cs typeface="Gabriola"/>
              </a:rPr>
              <a:t>» et « </a:t>
            </a:r>
            <a:r>
              <a:rPr lang="fr-FR" sz="2400" dirty="0" smtClean="0">
                <a:solidFill>
                  <a:srgbClr val="EFE7C3"/>
                </a:solidFill>
                <a:latin typeface="Gabriola"/>
                <a:cs typeface="Gabriola"/>
              </a:rPr>
              <a:t> Muon </a:t>
            </a:r>
            <a:r>
              <a:rPr lang="fr-FR" sz="2400" dirty="0" smtClean="0">
                <a:solidFill>
                  <a:srgbClr val="000000"/>
                </a:solidFill>
                <a:latin typeface="Gabriola"/>
                <a:cs typeface="Gabriola"/>
              </a:rPr>
              <a:t>»  à titre d’exemple, on demande un jet </a:t>
            </a:r>
            <a:r>
              <a:rPr lang="fr-FR" sz="2400" dirty="0" smtClean="0">
                <a:solidFill>
                  <a:srgbClr val="800000"/>
                </a:solidFill>
                <a:latin typeface="Gabriola"/>
                <a:cs typeface="Gabriola"/>
              </a:rPr>
              <a:t>akt10LCT </a:t>
            </a:r>
            <a:r>
              <a:rPr lang="fr-FR" sz="2400" dirty="0" smtClean="0">
                <a:solidFill>
                  <a:schemeClr val="tx1"/>
                </a:solidFill>
                <a:latin typeface="Gabriola"/>
                <a:cs typeface="Gabriola"/>
              </a:rPr>
              <a:t>avec un </a:t>
            </a:r>
            <a:r>
              <a:rPr lang="fr-FR" sz="2400" dirty="0" smtClean="0">
                <a:solidFill>
                  <a:srgbClr val="000090"/>
                </a:solidFill>
                <a:latin typeface="Gabriola"/>
                <a:cs typeface="Gabriola"/>
              </a:rPr>
              <a:t>Pt&gt;300</a:t>
            </a:r>
            <a:r>
              <a:rPr lang="fr-FR" sz="2400" dirty="0" smtClean="0">
                <a:solidFill>
                  <a:schemeClr val="tx1"/>
                </a:solidFill>
                <a:latin typeface="Gabriola"/>
                <a:cs typeface="Gabriola"/>
              </a:rPr>
              <a:t> :</a:t>
            </a:r>
          </a:p>
          <a:p>
            <a:r>
              <a:rPr lang="fr-FR" sz="2200" dirty="0">
                <a:solidFill>
                  <a:srgbClr val="AB942E"/>
                </a:solidFill>
                <a:latin typeface="Gabriola"/>
                <a:cs typeface="Gabriola"/>
              </a:rPr>
              <a:t>if</a:t>
            </a:r>
            <a:r>
              <a:rPr lang="fr-FR" sz="2200" dirty="0">
                <a:solidFill>
                  <a:schemeClr val="tx1"/>
                </a:solidFill>
                <a:latin typeface="Gabriola"/>
                <a:cs typeface="Gabriola"/>
              </a:rPr>
              <a:t>(</a:t>
            </a:r>
            <a:r>
              <a:rPr lang="fr-FR" sz="2200" dirty="0" err="1">
                <a:solidFill>
                  <a:schemeClr val="tx1"/>
                </a:solidFill>
                <a:latin typeface="Gabriola"/>
                <a:cs typeface="Gabriola"/>
              </a:rPr>
              <a:t>m_boostedjetSelection.</a:t>
            </a:r>
            <a:r>
              <a:rPr lang="fr-FR" sz="2200" dirty="0" err="1">
                <a:solidFill>
                  <a:schemeClr val="accent2"/>
                </a:solidFill>
                <a:latin typeface="Gabriola"/>
                <a:cs typeface="Gabriola"/>
              </a:rPr>
              <a:t>ngoodBoostedHPtJets</a:t>
            </a:r>
            <a:r>
              <a:rPr lang="fr-FR" sz="2200" dirty="0">
                <a:solidFill>
                  <a:schemeClr val="accent2"/>
                </a:solidFill>
                <a:latin typeface="Gabriola"/>
                <a:cs typeface="Gabriola"/>
              </a:rPr>
              <a:t>()</a:t>
            </a:r>
            <a:r>
              <a:rPr lang="fr-FR" sz="2200" dirty="0">
                <a:solidFill>
                  <a:schemeClr val="tx1"/>
                </a:solidFill>
                <a:latin typeface="Gabriola"/>
                <a:cs typeface="Gabriola"/>
              </a:rPr>
              <a:t> &lt; 1)  </a:t>
            </a:r>
            <a:endParaRPr lang="fr-FR" sz="2200" dirty="0" smtClean="0">
              <a:solidFill>
                <a:schemeClr val="tx1"/>
              </a:solidFill>
              <a:latin typeface="Gabriola"/>
              <a:cs typeface="Gabriola"/>
            </a:endParaRPr>
          </a:p>
          <a:p>
            <a:r>
              <a:rPr lang="fr-FR" sz="2400" dirty="0" err="1" smtClean="0">
                <a:solidFill>
                  <a:schemeClr val="bg2">
                    <a:lumMod val="50000"/>
                  </a:schemeClr>
                </a:solidFill>
                <a:latin typeface="Gabriola"/>
                <a:cs typeface="Gabriola"/>
              </a:rPr>
              <a:t>goto</a:t>
            </a:r>
            <a:r>
              <a:rPr lang="fr-FR" sz="2400" dirty="0" smtClean="0">
                <a:solidFill>
                  <a:schemeClr val="tx1"/>
                </a:solidFill>
                <a:latin typeface="Gabriola"/>
                <a:cs typeface="Gabriola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Gabriola"/>
                <a:cs typeface="Gabriola"/>
              </a:rPr>
              <a:t>statusOut</a:t>
            </a:r>
            <a:r>
              <a:rPr lang="fr-FR" sz="2400" dirty="0" smtClean="0">
                <a:solidFill>
                  <a:schemeClr val="tx1"/>
                </a:solidFill>
                <a:latin typeface="Gabriola"/>
                <a:cs typeface="Gabriola"/>
              </a:rPr>
              <a:t>;</a:t>
            </a:r>
          </a:p>
          <a:p>
            <a:r>
              <a:rPr lang="fr-FR" sz="2400" dirty="0" smtClean="0">
                <a:solidFill>
                  <a:schemeClr val="tx1"/>
                </a:solidFill>
                <a:latin typeface="Gabriola"/>
                <a:cs typeface="Gabriola"/>
              </a:rPr>
              <a:t>L’ ensemble des </a:t>
            </a:r>
            <a:r>
              <a:rPr lang="fr-FR" sz="2400" dirty="0" err="1" smtClean="0">
                <a:solidFill>
                  <a:schemeClr val="tx1"/>
                </a:solidFill>
                <a:latin typeface="Gabriola"/>
                <a:cs typeface="Gabriola"/>
              </a:rPr>
              <a:t>CutFlow</a:t>
            </a:r>
            <a:r>
              <a:rPr lang="fr-FR" sz="2400" dirty="0" smtClean="0">
                <a:solidFill>
                  <a:schemeClr val="tx1"/>
                </a:solidFill>
                <a:latin typeface="Gabriola"/>
                <a:cs typeface="Gabriola"/>
              </a:rPr>
              <a:t> est défini dans la </a:t>
            </a:r>
            <a:r>
              <a:rPr lang="fr-FR" sz="2400" dirty="0" err="1" smtClean="0">
                <a:solidFill>
                  <a:schemeClr val="tx1"/>
                </a:solidFill>
                <a:latin typeface="Gabriola"/>
                <a:cs typeface="Gabriola"/>
              </a:rPr>
              <a:t>méthde</a:t>
            </a:r>
            <a:r>
              <a:rPr lang="fr-FR" sz="2400" dirty="0">
                <a:solidFill>
                  <a:schemeClr val="tx1"/>
                </a:solidFill>
                <a:latin typeface="Gabriola"/>
                <a:cs typeface="Gabriola"/>
              </a:rPr>
              <a:t> : </a:t>
            </a:r>
            <a:r>
              <a:rPr lang="fr-FR" sz="2400" b="1" dirty="0" smtClean="0">
                <a:solidFill>
                  <a:schemeClr val="bg2"/>
                </a:solidFill>
                <a:latin typeface="Gabriola"/>
                <a:cs typeface="Gabriola"/>
              </a:rPr>
              <a:t>‘</a:t>
            </a:r>
            <a:r>
              <a:rPr lang="fr-FR" sz="2400" b="1" dirty="0" err="1" smtClean="0">
                <a:solidFill>
                  <a:schemeClr val="bg2"/>
                </a:solidFill>
                <a:latin typeface="Gabriola"/>
                <a:cs typeface="Gabriola"/>
              </a:rPr>
              <a:t>passElectronChannel</a:t>
            </a:r>
            <a:r>
              <a:rPr lang="fr-FR" sz="2400" b="1" dirty="0" smtClean="0">
                <a:solidFill>
                  <a:schemeClr val="bg2"/>
                </a:solidFill>
                <a:latin typeface="Gabriola"/>
                <a:cs typeface="Gabriola"/>
              </a:rPr>
              <a:t>’</a:t>
            </a:r>
            <a:endParaRPr lang="fr-FR" sz="2400" b="1" dirty="0">
              <a:solidFill>
                <a:schemeClr val="bg2"/>
              </a:solidFill>
              <a:latin typeface="Gabriola"/>
              <a:cs typeface="Gabriola"/>
            </a:endParaRPr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1244308" y="-64307"/>
            <a:ext cx="6327993" cy="86836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briola"/>
                <a:cs typeface="Gabriola"/>
              </a:rPr>
              <a:t>    </a:t>
            </a:r>
            <a:r>
              <a:rPr lang="fr-FR" sz="4800" dirty="0" smtClean="0">
                <a:solidFill>
                  <a:schemeClr val="accent1"/>
                </a:solidFill>
                <a:latin typeface="Gabriola"/>
                <a:cs typeface="Gabriola"/>
              </a:rPr>
              <a:t>Sous-Package – </a:t>
            </a:r>
            <a:r>
              <a:rPr lang="fr-FR" sz="4800" dirty="0" err="1" smtClean="0">
                <a:solidFill>
                  <a:schemeClr val="accent1"/>
                </a:solidFill>
                <a:latin typeface="Gabriola"/>
                <a:cs typeface="Gabriola"/>
              </a:rPr>
              <a:t>Boosted</a:t>
            </a:r>
            <a:r>
              <a:rPr lang="fr-FR" sz="4800" dirty="0" smtClean="0">
                <a:solidFill>
                  <a:schemeClr val="accent1"/>
                </a:solidFill>
                <a:latin typeface="Gabriola"/>
                <a:cs typeface="Gabriola"/>
              </a:rPr>
              <a:t> Top</a:t>
            </a:r>
            <a:endParaRPr lang="fr-FR" sz="6600" dirty="0">
              <a:solidFill>
                <a:schemeClr val="accent1"/>
              </a:solidFill>
              <a:latin typeface="Gabriola"/>
              <a:cs typeface="Gabriola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575478" y="1693430"/>
            <a:ext cx="1731701" cy="230576"/>
          </a:xfrm>
          <a:prstGeom prst="chevron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Flèche courbée vers la droite 8"/>
          <p:cNvSpPr/>
          <p:nvPr/>
        </p:nvSpPr>
        <p:spPr>
          <a:xfrm rot="21439034">
            <a:off x="31204" y="4122568"/>
            <a:ext cx="4311509" cy="2608745"/>
          </a:xfrm>
          <a:prstGeom prst="curvedRightArrow">
            <a:avLst>
              <a:gd name="adj1" fmla="val 3943"/>
              <a:gd name="adj2" fmla="val 15095"/>
              <a:gd name="adj3" fmla="val 23340"/>
            </a:avLst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4342713" y="5699501"/>
            <a:ext cx="4448920" cy="1082116"/>
          </a:xfrm>
          <a:prstGeom prst="roundRect">
            <a:avLst/>
          </a:prstGeom>
          <a:solidFill>
            <a:schemeClr val="tx1">
              <a:alpha val="53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r-FR" sz="2400" dirty="0" smtClean="0">
                <a:solidFill>
                  <a:schemeClr val="tx1"/>
                </a:solidFill>
                <a:latin typeface="Gabriola"/>
                <a:cs typeface="Gabriola"/>
              </a:rPr>
              <a:t>Manipulation des </a:t>
            </a:r>
            <a:r>
              <a:rPr lang="fr-FR" sz="2400" dirty="0" err="1" smtClean="0">
                <a:solidFill>
                  <a:schemeClr val="bg2"/>
                </a:solidFill>
                <a:latin typeface="Gabriola"/>
                <a:cs typeface="Gabriola"/>
              </a:rPr>
              <a:t>minituples</a:t>
            </a:r>
            <a:r>
              <a:rPr lang="fr-FR" sz="2400" dirty="0" smtClean="0">
                <a:solidFill>
                  <a:schemeClr val="tx1"/>
                </a:solidFill>
                <a:latin typeface="Gabriola"/>
                <a:cs typeface="Gabriola"/>
              </a:rPr>
              <a:t> contenant les </a:t>
            </a:r>
            <a:r>
              <a:rPr lang="fr-FR" sz="2400" dirty="0" err="1" smtClean="0">
                <a:solidFill>
                  <a:schemeClr val="tx1"/>
                </a:solidFill>
                <a:latin typeface="Gabriola"/>
                <a:cs typeface="Gabriola"/>
              </a:rPr>
              <a:t>cuts</a:t>
            </a:r>
            <a:r>
              <a:rPr lang="fr-FR" sz="2400" dirty="0" smtClean="0">
                <a:solidFill>
                  <a:schemeClr val="tx1"/>
                </a:solidFill>
                <a:latin typeface="Gabriola"/>
                <a:cs typeface="Gabriola"/>
              </a:rPr>
              <a:t> </a:t>
            </a:r>
            <a:r>
              <a:rPr lang="fr-FR" sz="2400" dirty="0" err="1" smtClean="0">
                <a:solidFill>
                  <a:schemeClr val="tx1"/>
                </a:solidFill>
                <a:latin typeface="Gabriola"/>
                <a:cs typeface="Gabriola"/>
              </a:rPr>
              <a:t>boosted</a:t>
            </a:r>
            <a:r>
              <a:rPr lang="fr-FR" sz="2400" dirty="0" smtClean="0">
                <a:solidFill>
                  <a:schemeClr val="tx1"/>
                </a:solidFill>
                <a:latin typeface="Gabriola"/>
                <a:cs typeface="Gabriola"/>
              </a:rPr>
              <a:t> effectués  (</a:t>
            </a:r>
            <a:r>
              <a:rPr lang="fr-FR" sz="2400" dirty="0" smtClean="0">
                <a:solidFill>
                  <a:srgbClr val="0000FF"/>
                </a:solidFill>
                <a:latin typeface="Gabriola"/>
                <a:cs typeface="Gabriola"/>
              </a:rPr>
              <a:t>lecture et écriture </a:t>
            </a:r>
            <a:r>
              <a:rPr lang="fr-FR" sz="2400" dirty="0" smtClean="0">
                <a:solidFill>
                  <a:schemeClr val="tx1"/>
                </a:solidFill>
                <a:latin typeface="Gabriola"/>
                <a:cs typeface="Gabriola"/>
              </a:rPr>
              <a:t>)</a:t>
            </a:r>
            <a:endParaRPr lang="fr-FR" sz="2400" dirty="0">
              <a:solidFill>
                <a:schemeClr val="tx1"/>
              </a:solidFill>
              <a:latin typeface="Gabriola"/>
              <a:cs typeface="Gabriola"/>
            </a:endParaRPr>
          </a:p>
        </p:txBody>
      </p:sp>
      <p:sp>
        <p:nvSpPr>
          <p:cNvPr id="43" name="Rectangle à coins arrondis 42"/>
          <p:cNvSpPr/>
          <p:nvPr/>
        </p:nvSpPr>
        <p:spPr>
          <a:xfrm>
            <a:off x="298426" y="4852493"/>
            <a:ext cx="3735440" cy="1035069"/>
          </a:xfrm>
          <a:prstGeom prst="roundRect">
            <a:avLst/>
          </a:prstGeom>
          <a:solidFill>
            <a:schemeClr val="tx1">
              <a:alpha val="53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r-FR" sz="2400" dirty="0" smtClean="0">
                <a:solidFill>
                  <a:schemeClr val="tx1"/>
                </a:solidFill>
                <a:latin typeface="Gabriola"/>
                <a:cs typeface="Gabriola"/>
              </a:rPr>
              <a:t>Récolte les informations et les met en marche à travers : </a:t>
            </a:r>
            <a:r>
              <a:rPr lang="fr-FR" sz="2400" dirty="0" smtClean="0">
                <a:solidFill>
                  <a:schemeClr val="bg2"/>
                </a:solidFill>
                <a:latin typeface="Gabriola"/>
                <a:cs typeface="Gabriola"/>
              </a:rPr>
              <a:t>‘</a:t>
            </a:r>
            <a:r>
              <a:rPr lang="fr-FR" sz="2400" dirty="0" err="1" smtClean="0">
                <a:solidFill>
                  <a:schemeClr val="bg2"/>
                </a:solidFill>
                <a:latin typeface="Gabriola"/>
                <a:cs typeface="Gabriola"/>
              </a:rPr>
              <a:t>runEd</a:t>
            </a:r>
            <a:r>
              <a:rPr lang="fr-FR" sz="2400" dirty="0" smtClean="0">
                <a:solidFill>
                  <a:schemeClr val="bg2"/>
                </a:solidFill>
                <a:latin typeface="Gabriola"/>
                <a:cs typeface="Gabriola"/>
              </a:rPr>
              <a:t>’</a:t>
            </a:r>
            <a:endParaRPr lang="fr-FR" sz="2400" dirty="0">
              <a:solidFill>
                <a:schemeClr val="bg2"/>
              </a:solidFill>
              <a:latin typeface="Gabriola"/>
              <a:cs typeface="Gabriola"/>
            </a:endParaRPr>
          </a:p>
        </p:txBody>
      </p:sp>
      <p:sp>
        <p:nvSpPr>
          <p:cNvPr id="46" name="Rectangle à coins arrondis 45"/>
          <p:cNvSpPr/>
          <p:nvPr/>
        </p:nvSpPr>
        <p:spPr>
          <a:xfrm>
            <a:off x="848970" y="4405259"/>
            <a:ext cx="2840082" cy="432562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 err="1" smtClean="0">
                <a:solidFill>
                  <a:srgbClr val="000000"/>
                </a:solidFill>
                <a:cs typeface="Gabriola"/>
              </a:rPr>
              <a:t>BoostedSemiLepRun</a:t>
            </a:r>
            <a:endParaRPr lang="fr-FR" sz="2400" b="1" dirty="0">
              <a:solidFill>
                <a:srgbClr val="000000"/>
              </a:solidFill>
              <a:cs typeface="Gabriola"/>
            </a:endParaRPr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227" y="4376399"/>
            <a:ext cx="730273" cy="55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6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835183" y="1650741"/>
            <a:ext cx="2388711" cy="432562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 err="1" smtClean="0">
                <a:solidFill>
                  <a:srgbClr val="000000"/>
                </a:solidFill>
                <a:cs typeface="Gabriola"/>
              </a:rPr>
              <a:t>BoostedMiniSL.h</a:t>
            </a:r>
            <a:r>
              <a:rPr lang="fr-FR" sz="2000" b="1" dirty="0" smtClean="0">
                <a:solidFill>
                  <a:srgbClr val="000000"/>
                </a:solidFill>
                <a:cs typeface="Gabriola"/>
              </a:rPr>
              <a:t> </a:t>
            </a:r>
            <a:endParaRPr lang="fr-FR" sz="2400" b="1" dirty="0">
              <a:solidFill>
                <a:srgbClr val="000000"/>
              </a:solidFill>
              <a:cs typeface="Gabriola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662297" y="1031732"/>
            <a:ext cx="2740934" cy="441747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b="1" dirty="0" err="1" smtClean="0">
                <a:solidFill>
                  <a:srgbClr val="800000"/>
                </a:solidFill>
              </a:rPr>
              <a:t>BoostedAnalysis</a:t>
            </a:r>
            <a:endParaRPr lang="fr-FR" sz="2400" b="1" dirty="0">
              <a:solidFill>
                <a:srgbClr val="800000"/>
              </a:solidFill>
            </a:endParaRPr>
          </a:p>
        </p:txBody>
      </p:sp>
      <p:pic>
        <p:nvPicPr>
          <p:cNvPr id="14" name="Image 13" descr="BU00198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360" y="1031732"/>
            <a:ext cx="464431" cy="44174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494" y="1635903"/>
            <a:ext cx="447400" cy="447400"/>
          </a:xfrm>
          <a:prstGeom prst="rect">
            <a:avLst/>
          </a:prstGeom>
        </p:spPr>
      </p:pic>
      <p:sp>
        <p:nvSpPr>
          <p:cNvPr id="17" name="Rectangle à coins arrondis 16"/>
          <p:cNvSpPr/>
          <p:nvPr/>
        </p:nvSpPr>
        <p:spPr>
          <a:xfrm>
            <a:off x="835183" y="2258269"/>
            <a:ext cx="3003529" cy="432562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 err="1" smtClean="0">
                <a:solidFill>
                  <a:srgbClr val="000000"/>
                </a:solidFill>
                <a:cs typeface="Gabriola"/>
              </a:rPr>
              <a:t>BoostedSemiLepRun.h</a:t>
            </a:r>
            <a:r>
              <a:rPr lang="fr-FR" sz="2000" b="1" dirty="0" smtClean="0">
                <a:solidFill>
                  <a:srgbClr val="000000"/>
                </a:solidFill>
                <a:cs typeface="Gabriola"/>
              </a:rPr>
              <a:t> </a:t>
            </a:r>
            <a:endParaRPr lang="fr-FR" sz="2400" b="1" dirty="0">
              <a:solidFill>
                <a:srgbClr val="000000"/>
              </a:solidFill>
              <a:cs typeface="Gabriola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1312" y="2258269"/>
            <a:ext cx="447400" cy="447400"/>
          </a:xfrm>
          <a:prstGeom prst="rect">
            <a:avLst/>
          </a:prstGeom>
        </p:spPr>
      </p:pic>
      <p:sp>
        <p:nvSpPr>
          <p:cNvPr id="19" name="Rectangle à coins arrondis 18"/>
          <p:cNvSpPr/>
          <p:nvPr/>
        </p:nvSpPr>
        <p:spPr>
          <a:xfrm>
            <a:off x="835183" y="2847841"/>
            <a:ext cx="3050563" cy="432562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 err="1" smtClean="0">
                <a:solidFill>
                  <a:srgbClr val="000000"/>
                </a:solidFill>
                <a:cs typeface="Gabriola"/>
              </a:rPr>
              <a:t>BoostedSemiLeptonic.h</a:t>
            </a:r>
            <a:r>
              <a:rPr lang="fr-FR" sz="2000" b="1" dirty="0" smtClean="0">
                <a:solidFill>
                  <a:srgbClr val="000000"/>
                </a:solidFill>
                <a:cs typeface="Gabriola"/>
              </a:rPr>
              <a:t> </a:t>
            </a:r>
            <a:endParaRPr lang="fr-FR" sz="2400" b="1" dirty="0">
              <a:solidFill>
                <a:srgbClr val="000000"/>
              </a:solidFill>
              <a:cs typeface="Gabriola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346" y="2833003"/>
            <a:ext cx="447400" cy="447400"/>
          </a:xfrm>
          <a:prstGeom prst="rect">
            <a:avLst/>
          </a:prstGeom>
        </p:spPr>
      </p:pic>
      <p:sp>
        <p:nvSpPr>
          <p:cNvPr id="21" name="Espace réservé du contenu 1"/>
          <p:cNvSpPr>
            <a:spLocks noGrp="1"/>
          </p:cNvSpPr>
          <p:nvPr>
            <p:ph idx="1"/>
          </p:nvPr>
        </p:nvSpPr>
        <p:spPr>
          <a:xfrm>
            <a:off x="208904" y="872743"/>
            <a:ext cx="4133809" cy="600736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lnSpc>
                <a:spcPct val="70000"/>
              </a:lnSpc>
            </a:pPr>
            <a:r>
              <a:rPr lang="fr-FR" b="1" u="sng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Quoi de nouveau </a:t>
            </a:r>
            <a:r>
              <a:rPr lang="fr-FR" sz="4100" b="1" u="sng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??</a:t>
            </a:r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1244308" y="-64307"/>
            <a:ext cx="6327993" cy="86836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briola"/>
                <a:cs typeface="Gabriola"/>
              </a:rPr>
              <a:t>    </a:t>
            </a:r>
            <a:r>
              <a:rPr lang="fr-FR" sz="4800" dirty="0" smtClean="0">
                <a:solidFill>
                  <a:schemeClr val="accent1"/>
                </a:solidFill>
                <a:latin typeface="Gabriola"/>
                <a:cs typeface="Gabriola"/>
              </a:rPr>
              <a:t>Sous-Package – </a:t>
            </a:r>
            <a:r>
              <a:rPr lang="fr-FR" sz="4800" dirty="0" err="1" smtClean="0">
                <a:solidFill>
                  <a:schemeClr val="accent1"/>
                </a:solidFill>
                <a:latin typeface="Gabriola"/>
                <a:cs typeface="Gabriola"/>
              </a:rPr>
              <a:t>Boosted</a:t>
            </a:r>
            <a:r>
              <a:rPr lang="fr-FR" sz="4800" dirty="0" smtClean="0">
                <a:solidFill>
                  <a:schemeClr val="accent1"/>
                </a:solidFill>
                <a:latin typeface="Gabriola"/>
                <a:cs typeface="Gabriola"/>
              </a:rPr>
              <a:t> Top</a:t>
            </a:r>
            <a:endParaRPr lang="fr-FR" sz="6600" dirty="0">
              <a:solidFill>
                <a:schemeClr val="accent1"/>
              </a:solidFill>
              <a:latin typeface="Gabriola"/>
              <a:cs typeface="Gabriola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835183" y="3480474"/>
            <a:ext cx="2888079" cy="432562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 err="1" smtClean="0">
                <a:solidFill>
                  <a:srgbClr val="000000"/>
                </a:solidFill>
                <a:cs typeface="Gabriola"/>
              </a:rPr>
              <a:t>BoostedJetSelection.h</a:t>
            </a:r>
            <a:r>
              <a:rPr lang="fr-FR" sz="2000" b="1" dirty="0" smtClean="0">
                <a:solidFill>
                  <a:srgbClr val="000000"/>
                </a:solidFill>
                <a:cs typeface="Gabriola"/>
              </a:rPr>
              <a:t> </a:t>
            </a:r>
            <a:endParaRPr lang="fr-FR" sz="2400" b="1" dirty="0">
              <a:solidFill>
                <a:srgbClr val="000000"/>
              </a:solidFill>
              <a:cs typeface="Gabriola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894" y="3465636"/>
            <a:ext cx="447400" cy="447400"/>
          </a:xfrm>
          <a:prstGeom prst="rect">
            <a:avLst/>
          </a:prstGeom>
        </p:spPr>
      </p:pic>
      <p:sp>
        <p:nvSpPr>
          <p:cNvPr id="4" name="Accolade fermante 3"/>
          <p:cNvSpPr/>
          <p:nvPr/>
        </p:nvSpPr>
        <p:spPr>
          <a:xfrm>
            <a:off x="3671294" y="1473479"/>
            <a:ext cx="528199" cy="2653587"/>
          </a:xfrm>
          <a:prstGeom prst="rightBrace">
            <a:avLst>
              <a:gd name="adj1" fmla="val 125596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342714" y="1948090"/>
            <a:ext cx="440262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/>
                <a:cs typeface="Gabriola"/>
              </a:rPr>
              <a:t>Fichiers d’en tête correspondant aux fichiers crées dans le répertoire </a:t>
            </a:r>
            <a:r>
              <a:rPr lang="fr-FR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/>
                <a:cs typeface="Gabriola"/>
              </a:rPr>
              <a:t>Root</a:t>
            </a:r>
            <a:r>
              <a:rPr lang="fr-F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/>
                <a:cs typeface="Gabriola"/>
              </a:rPr>
              <a:t> </a:t>
            </a:r>
            <a:endParaRPr lang="fr-F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/>
              <a:cs typeface="Gabriola"/>
            </a:endParaRPr>
          </a:p>
        </p:txBody>
      </p:sp>
      <p:sp>
        <p:nvSpPr>
          <p:cNvPr id="6" name="Croix 5"/>
          <p:cNvSpPr/>
          <p:nvPr/>
        </p:nvSpPr>
        <p:spPr>
          <a:xfrm>
            <a:off x="4156110" y="3789166"/>
            <a:ext cx="506187" cy="589218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à coins arrondis 22"/>
          <p:cNvSpPr/>
          <p:nvPr/>
        </p:nvSpPr>
        <p:spPr>
          <a:xfrm>
            <a:off x="3338331" y="4349933"/>
            <a:ext cx="1956391" cy="432562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 err="1" smtClean="0">
                <a:solidFill>
                  <a:srgbClr val="000000"/>
                </a:solidFill>
                <a:cs typeface="Gabriola"/>
              </a:rPr>
              <a:t>BoostedJet.h</a:t>
            </a:r>
            <a:r>
              <a:rPr lang="fr-FR" sz="2000" b="1" dirty="0" smtClean="0">
                <a:solidFill>
                  <a:srgbClr val="000000"/>
                </a:solidFill>
                <a:cs typeface="Gabriola"/>
              </a:rPr>
              <a:t> </a:t>
            </a:r>
            <a:endParaRPr lang="fr-FR" sz="2400" b="1" dirty="0">
              <a:solidFill>
                <a:srgbClr val="000000"/>
              </a:solidFill>
              <a:cs typeface="Gabriola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322" y="4335095"/>
            <a:ext cx="447400" cy="447400"/>
          </a:xfrm>
          <a:prstGeom prst="rect">
            <a:avLst/>
          </a:prstGeom>
        </p:spPr>
      </p:pic>
      <p:sp>
        <p:nvSpPr>
          <p:cNvPr id="25" name="Rectangle à coins arrondis 24"/>
          <p:cNvSpPr/>
          <p:nvPr/>
        </p:nvSpPr>
        <p:spPr>
          <a:xfrm>
            <a:off x="208904" y="4792004"/>
            <a:ext cx="8536434" cy="1369736"/>
          </a:xfrm>
          <a:prstGeom prst="roundRect">
            <a:avLst/>
          </a:prstGeom>
          <a:solidFill>
            <a:schemeClr val="tx1">
              <a:alpha val="53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90000"/>
              </a:lnSpc>
            </a:pPr>
            <a:r>
              <a:rPr lang="fr-FR" sz="2800" dirty="0" err="1">
                <a:solidFill>
                  <a:schemeClr val="bg2"/>
                </a:solidFill>
                <a:latin typeface="Gabriola"/>
                <a:cs typeface="Gabriola"/>
              </a:rPr>
              <a:t>typedef</a:t>
            </a:r>
            <a:r>
              <a:rPr lang="fr-FR" sz="2800" dirty="0">
                <a:solidFill>
                  <a:schemeClr val="bg2"/>
                </a:solidFill>
                <a:latin typeface="Gabriola"/>
                <a:cs typeface="Gabriola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Gabriola"/>
                <a:cs typeface="Gabriola"/>
              </a:rPr>
              <a:t>std</a:t>
            </a:r>
            <a:r>
              <a:rPr lang="fr-FR" sz="2800" dirty="0">
                <a:solidFill>
                  <a:schemeClr val="tx1"/>
                </a:solidFill>
                <a:latin typeface="Gabriola"/>
                <a:cs typeface="Gabriola"/>
              </a:rPr>
              <a:t>::</a:t>
            </a:r>
            <a:r>
              <a:rPr lang="fr-FR" sz="2800" dirty="0" err="1">
                <a:solidFill>
                  <a:schemeClr val="tx1"/>
                </a:solidFill>
                <a:latin typeface="Gabriola"/>
                <a:cs typeface="Gabriola"/>
              </a:rPr>
              <a:t>vector</a:t>
            </a:r>
            <a:r>
              <a:rPr lang="fr-FR" sz="2800" dirty="0">
                <a:solidFill>
                  <a:schemeClr val="tx1"/>
                </a:solidFill>
                <a:latin typeface="Gabriola"/>
                <a:cs typeface="Gabriola"/>
              </a:rPr>
              <a:t>&lt;</a:t>
            </a:r>
            <a:r>
              <a:rPr lang="fr-FR" sz="2800" dirty="0" err="1">
                <a:solidFill>
                  <a:srgbClr val="000090"/>
                </a:solidFill>
                <a:latin typeface="Gabriola"/>
                <a:cs typeface="Gabriola"/>
              </a:rPr>
              <a:t>BoostedJet</a:t>
            </a:r>
            <a:r>
              <a:rPr lang="fr-FR" sz="2800" dirty="0">
                <a:solidFill>
                  <a:schemeClr val="tx1"/>
                </a:solidFill>
                <a:latin typeface="Gabriola"/>
                <a:cs typeface="Gabriola"/>
              </a:rPr>
              <a:t>*&gt; </a:t>
            </a:r>
            <a:r>
              <a:rPr lang="fr-FR" sz="2800" dirty="0" err="1">
                <a:solidFill>
                  <a:schemeClr val="accent1"/>
                </a:solidFill>
                <a:latin typeface="Gabriola"/>
                <a:cs typeface="Gabriola"/>
              </a:rPr>
              <a:t>BoostedJetContainer</a:t>
            </a:r>
            <a:r>
              <a:rPr lang="fr-FR" sz="2800" dirty="0" smtClean="0">
                <a:solidFill>
                  <a:schemeClr val="tx1"/>
                </a:solidFill>
                <a:latin typeface="Gabriola"/>
                <a:cs typeface="Gabriola"/>
              </a:rPr>
              <a:t>;</a:t>
            </a:r>
          </a:p>
          <a:p>
            <a:pPr algn="ctr">
              <a:lnSpc>
                <a:spcPct val="90000"/>
              </a:lnSpc>
            </a:pPr>
            <a:endParaRPr lang="fr-FR" sz="2800" dirty="0" smtClean="0">
              <a:solidFill>
                <a:schemeClr val="tx1"/>
              </a:solidFill>
              <a:latin typeface="Gabriola"/>
              <a:cs typeface="Gabriola"/>
            </a:endParaRPr>
          </a:p>
          <a:p>
            <a:pPr>
              <a:lnSpc>
                <a:spcPct val="90000"/>
              </a:lnSpc>
            </a:pPr>
            <a:r>
              <a:rPr lang="fr-FR" sz="2800" dirty="0" smtClean="0">
                <a:solidFill>
                  <a:schemeClr val="tx1"/>
                </a:solidFill>
                <a:latin typeface="Gabriola"/>
                <a:cs typeface="Gabriola"/>
              </a:rPr>
              <a:t>On définit le </a:t>
            </a:r>
            <a:r>
              <a:rPr lang="fr-FR" sz="2800" dirty="0" err="1" smtClean="0">
                <a:solidFill>
                  <a:schemeClr val="tx1"/>
                </a:solidFill>
                <a:latin typeface="Gabriola"/>
                <a:cs typeface="Gabriola"/>
              </a:rPr>
              <a:t>boosted</a:t>
            </a:r>
            <a:r>
              <a:rPr lang="fr-FR" sz="2800" dirty="0" smtClean="0">
                <a:solidFill>
                  <a:schemeClr val="tx1"/>
                </a:solidFill>
                <a:latin typeface="Gabriola"/>
                <a:cs typeface="Gabriola"/>
              </a:rPr>
              <a:t> Jet comme étant </a:t>
            </a:r>
            <a:r>
              <a:rPr lang="fr-FR" sz="2800" dirty="0" smtClean="0">
                <a:solidFill>
                  <a:schemeClr val="bg2"/>
                </a:solidFill>
                <a:latin typeface="Gabriola"/>
                <a:cs typeface="Gabriola"/>
              </a:rPr>
              <a:t>« </a:t>
            </a:r>
            <a:r>
              <a:rPr lang="fr-FR" sz="2800" dirty="0" err="1" smtClean="0">
                <a:solidFill>
                  <a:schemeClr val="bg2"/>
                </a:solidFill>
                <a:latin typeface="Gabriola"/>
                <a:cs typeface="Gabriola"/>
              </a:rPr>
              <a:t>LorentzVector</a:t>
            </a:r>
            <a:r>
              <a:rPr lang="fr-FR" sz="2800" dirty="0" smtClean="0">
                <a:solidFill>
                  <a:schemeClr val="bg2"/>
                </a:solidFill>
                <a:latin typeface="Gabriola"/>
                <a:cs typeface="Gabriola"/>
              </a:rPr>
              <a:t> »</a:t>
            </a:r>
            <a:r>
              <a:rPr lang="fr-FR" sz="2800" dirty="0" smtClean="0">
                <a:solidFill>
                  <a:schemeClr val="tx1"/>
                </a:solidFill>
                <a:latin typeface="Gabriola"/>
                <a:cs typeface="Gabriola"/>
              </a:rPr>
              <a:t>: </a:t>
            </a:r>
            <a:r>
              <a:rPr lang="fr-FR" sz="2800" b="1" i="1" dirty="0" smtClean="0">
                <a:solidFill>
                  <a:schemeClr val="accent1"/>
                </a:solidFill>
                <a:latin typeface="Gabriola"/>
                <a:cs typeface="Gabriola"/>
              </a:rPr>
              <a:t>&lt;pt, </a:t>
            </a:r>
            <a:r>
              <a:rPr lang="fr-FR" sz="2800" b="1" i="1" dirty="0" err="1" smtClean="0">
                <a:solidFill>
                  <a:schemeClr val="accent1"/>
                </a:solidFill>
                <a:latin typeface="Gabriola"/>
                <a:cs typeface="Gabriola"/>
              </a:rPr>
              <a:t>eta</a:t>
            </a:r>
            <a:r>
              <a:rPr lang="fr-FR" sz="2800" b="1" i="1" dirty="0" smtClean="0">
                <a:solidFill>
                  <a:schemeClr val="accent1"/>
                </a:solidFill>
                <a:latin typeface="Gabriola"/>
                <a:cs typeface="Gabriola"/>
              </a:rPr>
              <a:t>, phi, E&gt;</a:t>
            </a:r>
            <a:endParaRPr lang="fr-FR" sz="2800" b="1" i="1" dirty="0">
              <a:solidFill>
                <a:schemeClr val="accent1"/>
              </a:solidFill>
              <a:latin typeface="Gabriola"/>
              <a:cs typeface="Gabriola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94178" y="6324185"/>
            <a:ext cx="8936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25000"/>
                  </a:schemeClr>
                </a:solidFill>
                <a:latin typeface="Gabriola"/>
                <a:cs typeface="Gabriola"/>
              </a:rPr>
              <a:t>N.B </a:t>
            </a:r>
            <a:r>
              <a:rPr lang="fr-FR" sz="2400" dirty="0" smtClean="0">
                <a:solidFill>
                  <a:schemeClr val="bg2">
                    <a:lumMod val="25000"/>
                  </a:schemeClr>
                </a:solidFill>
                <a:latin typeface="Gabriola"/>
                <a:cs typeface="Gabriola"/>
              </a:rPr>
              <a:t>: Nécessite un changement de </a:t>
            </a:r>
            <a:r>
              <a:rPr lang="fr-FR" sz="2400" b="1" u="sng" dirty="0" err="1" smtClean="0">
                <a:solidFill>
                  <a:schemeClr val="accent1">
                    <a:lumMod val="50000"/>
                  </a:schemeClr>
                </a:solidFill>
                <a:latin typeface="Gabriola"/>
                <a:cs typeface="Gabriola"/>
              </a:rPr>
              <a:t>Linkdef.h</a:t>
            </a:r>
            <a:r>
              <a:rPr lang="fr-FR" sz="2400" b="1" u="sng" dirty="0" smtClean="0">
                <a:solidFill>
                  <a:schemeClr val="accent1">
                    <a:lumMod val="50000"/>
                  </a:schemeClr>
                </a:solidFill>
                <a:latin typeface="Gabriola"/>
                <a:cs typeface="Gabriola"/>
              </a:rPr>
              <a:t> 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  <a:latin typeface="Gabriola"/>
                <a:cs typeface="Gabriola"/>
              </a:rPr>
              <a:t>et de </a:t>
            </a:r>
            <a:r>
              <a:rPr lang="fr-FR" sz="2400" b="1" u="sng" dirty="0" err="1" smtClean="0">
                <a:solidFill>
                  <a:schemeClr val="accent1">
                    <a:lumMod val="50000"/>
                  </a:schemeClr>
                </a:solidFill>
                <a:latin typeface="Gabriola"/>
                <a:cs typeface="Gabriola"/>
              </a:rPr>
              <a:t>Makefile.RootCore</a:t>
            </a:r>
            <a:endParaRPr lang="fr-FR" sz="2400" b="1" u="sng" dirty="0">
              <a:solidFill>
                <a:schemeClr val="accent1">
                  <a:lumMod val="50000"/>
                </a:schemeClr>
              </a:solidFill>
              <a:latin typeface="Gabriola"/>
              <a:cs typeface="Gabriola"/>
            </a:endParaRPr>
          </a:p>
        </p:txBody>
      </p:sp>
    </p:spTree>
    <p:extLst>
      <p:ext uri="{BB962C8B-B14F-4D97-AF65-F5344CB8AC3E}">
        <p14:creationId xmlns:p14="http://schemas.microsoft.com/office/powerpoint/2010/main" val="72028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08904" y="872742"/>
            <a:ext cx="6253836" cy="1918281"/>
          </a:xfrm>
        </p:spPr>
        <p:txBody>
          <a:bodyPr>
            <a:normAutofit/>
          </a:bodyPr>
          <a:lstStyle/>
          <a:p>
            <a:r>
              <a:rPr lang="fr-FR" dirty="0" smtClean="0"/>
              <a:t>la fameuse méthode </a:t>
            </a:r>
            <a:r>
              <a:rPr lang="fr-FR" dirty="0" smtClean="0">
                <a:solidFill>
                  <a:srgbClr val="FF0000"/>
                </a:solidFill>
              </a:rPr>
              <a:t>main()</a:t>
            </a:r>
            <a:r>
              <a:rPr lang="fr-FR" dirty="0" smtClean="0"/>
              <a:t> :</a:t>
            </a:r>
            <a:endParaRPr lang="fr-FR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4046815" y="1316588"/>
            <a:ext cx="1605440" cy="441747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b="1" dirty="0" err="1" smtClean="0">
                <a:solidFill>
                  <a:srgbClr val="800000"/>
                </a:solidFill>
              </a:rPr>
              <a:t>util</a:t>
            </a:r>
            <a:endParaRPr lang="fr-FR" sz="2400" b="1" dirty="0">
              <a:solidFill>
                <a:srgbClr val="800000"/>
              </a:solidFill>
            </a:endParaRPr>
          </a:p>
        </p:txBody>
      </p:sp>
      <p:pic>
        <p:nvPicPr>
          <p:cNvPr id="30" name="Image 29" descr="BU00198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487" y="1316588"/>
            <a:ext cx="464431" cy="441747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3308328" y="2042773"/>
            <a:ext cx="3213517" cy="432562"/>
          </a:xfrm>
          <a:prstGeom prst="roundRect">
            <a:avLst/>
          </a:prstGeom>
          <a:gradFill flip="none" rotWithShape="1">
            <a:gsLst>
              <a:gs pos="38000">
                <a:schemeClr val="bg2">
                  <a:alpha val="5000"/>
                </a:schemeClr>
              </a:gs>
              <a:gs pos="100000">
                <a:prstClr val="white"/>
              </a:gs>
            </a:gsLst>
            <a:lin ang="17220000" scaled="0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000" b="1" dirty="0" smtClean="0">
                <a:solidFill>
                  <a:srgbClr val="000000"/>
                </a:solidFill>
                <a:cs typeface="Gabriola"/>
              </a:rPr>
              <a:t>BoostedD3PD2MiniSL</a:t>
            </a:r>
            <a:endParaRPr lang="fr-FR" sz="2400" b="1" dirty="0">
              <a:solidFill>
                <a:srgbClr val="000000"/>
              </a:solidFill>
              <a:cs typeface="Gabriola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572" y="1994709"/>
            <a:ext cx="730273" cy="552158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57313" y="3164967"/>
            <a:ext cx="9007594" cy="4770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25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Gabriola"/>
                <a:cs typeface="Gabriola"/>
              </a:rPr>
              <a:t>Bin/BoostedD3PDMiniSL–f control/file-</a:t>
            </a:r>
            <a:r>
              <a:rPr lang="fr-FR" sz="2500" b="1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Gabriola"/>
                <a:cs typeface="Gabriola"/>
              </a:rPr>
              <a:t>list.txt</a:t>
            </a:r>
            <a:r>
              <a:rPr lang="fr-FR" sz="25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Gabriola"/>
                <a:cs typeface="Gabriola"/>
              </a:rPr>
              <a:t> –</a:t>
            </a:r>
            <a:r>
              <a:rPr lang="fr-FR" sz="2500" b="1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Gabriola"/>
                <a:cs typeface="Gabriola"/>
              </a:rPr>
              <a:t>mcType</a:t>
            </a:r>
            <a:r>
              <a:rPr lang="fr-FR" sz="25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Gabriola"/>
                <a:cs typeface="Gabriola"/>
              </a:rPr>
              <a:t> mc11c –p control/setting –n 1000</a:t>
            </a:r>
            <a:endParaRPr lang="fr-FR" sz="25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Gabriola"/>
              <a:cs typeface="Gabriola"/>
            </a:endParaRPr>
          </a:p>
        </p:txBody>
      </p:sp>
      <p:sp>
        <p:nvSpPr>
          <p:cNvPr id="7" name="Flèche droite à entaille 6"/>
          <p:cNvSpPr/>
          <p:nvPr/>
        </p:nvSpPr>
        <p:spPr>
          <a:xfrm rot="5400000">
            <a:off x="4459278" y="2617492"/>
            <a:ext cx="668457" cy="384143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701741" y="5444715"/>
            <a:ext cx="656767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Execution</a:t>
            </a:r>
            <a:r>
              <a:rPr lang="fr-FR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toujours en cours …</a:t>
            </a:r>
            <a:endParaRPr lang="fr-FR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386" y="3885784"/>
            <a:ext cx="2038097" cy="1528573"/>
          </a:xfrm>
          <a:prstGeom prst="rect">
            <a:avLst/>
          </a:prstGeom>
        </p:spPr>
      </p:pic>
      <p:sp>
        <p:nvSpPr>
          <p:cNvPr id="18" name="Titre 1"/>
          <p:cNvSpPr txBox="1">
            <a:spLocks/>
          </p:cNvSpPr>
          <p:nvPr/>
        </p:nvSpPr>
        <p:spPr>
          <a:xfrm>
            <a:off x="1244308" y="-64307"/>
            <a:ext cx="6327993" cy="86836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briola"/>
                <a:cs typeface="Gabriola"/>
              </a:rPr>
              <a:t>    </a:t>
            </a:r>
            <a:r>
              <a:rPr lang="fr-FR" sz="4800" dirty="0" smtClean="0">
                <a:solidFill>
                  <a:schemeClr val="accent1"/>
                </a:solidFill>
                <a:latin typeface="Gabriola"/>
                <a:cs typeface="Gabriola"/>
              </a:rPr>
              <a:t>Sous-Package – </a:t>
            </a:r>
            <a:r>
              <a:rPr lang="fr-FR" sz="4800" dirty="0" err="1" smtClean="0">
                <a:solidFill>
                  <a:schemeClr val="accent1"/>
                </a:solidFill>
                <a:latin typeface="Gabriola"/>
                <a:cs typeface="Gabriola"/>
              </a:rPr>
              <a:t>Boosted</a:t>
            </a:r>
            <a:r>
              <a:rPr lang="fr-FR" sz="4800" dirty="0" smtClean="0">
                <a:solidFill>
                  <a:schemeClr val="accent1"/>
                </a:solidFill>
                <a:latin typeface="Gabriola"/>
                <a:cs typeface="Gabriola"/>
              </a:rPr>
              <a:t> Top</a:t>
            </a:r>
            <a:endParaRPr lang="fr-FR" sz="6600" dirty="0">
              <a:solidFill>
                <a:schemeClr val="accent1"/>
              </a:solidFill>
              <a:latin typeface="Gabriola"/>
              <a:cs typeface="Gabriola"/>
            </a:endParaRPr>
          </a:p>
        </p:txBody>
      </p:sp>
      <p:sp>
        <p:nvSpPr>
          <p:cNvPr id="11" name="Égal 10"/>
          <p:cNvSpPr/>
          <p:nvPr/>
        </p:nvSpPr>
        <p:spPr>
          <a:xfrm rot="16200000">
            <a:off x="4582952" y="1675800"/>
            <a:ext cx="399886" cy="391780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77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891468" y="0"/>
            <a:ext cx="8021782" cy="2209800"/>
          </a:xfrm>
        </p:spPr>
        <p:txBody>
          <a:bodyPr anchor="t"/>
          <a:lstStyle/>
          <a:p>
            <a:r>
              <a:rPr lang="fr-FR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Perspectives</a:t>
            </a:r>
            <a:endParaRPr lang="fr-FR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026125" y="1055638"/>
            <a:ext cx="71178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²"/>
            </a:pPr>
            <a:r>
              <a:rPr lang="fr-FR" sz="2800" dirty="0" smtClean="0">
                <a:latin typeface="Gabriola"/>
                <a:cs typeface="Gabriola"/>
              </a:rPr>
              <a:t>Challenge sur le </a:t>
            </a:r>
            <a:r>
              <a:rPr lang="fr-FR" sz="2800" dirty="0" err="1" smtClean="0">
                <a:latin typeface="Gabriola"/>
                <a:cs typeface="Gabriola"/>
              </a:rPr>
              <a:t>DataSet</a:t>
            </a:r>
            <a:r>
              <a:rPr lang="fr-FR" sz="2800" dirty="0" smtClean="0">
                <a:latin typeface="Gabriola"/>
                <a:cs typeface="Gabriola"/>
              </a:rPr>
              <a:t> complet </a:t>
            </a:r>
            <a:r>
              <a:rPr lang="fr-FR" sz="2400" dirty="0" smtClean="0">
                <a:latin typeface="Gabriola"/>
                <a:cs typeface="Gabriola"/>
              </a:rPr>
              <a:t>: </a:t>
            </a:r>
          </a:p>
          <a:p>
            <a:pPr marL="800100" lvl="1" indent="-342900">
              <a:buFont typeface="Wingdings" charset="2"/>
              <a:buChar char="ü"/>
            </a:pPr>
            <a:r>
              <a:rPr lang="fr-FR" sz="2400" dirty="0" smtClean="0">
                <a:latin typeface="Gabriola"/>
                <a:cs typeface="Gabriola"/>
              </a:rPr>
              <a:t>Signal </a:t>
            </a:r>
            <a:r>
              <a:rPr lang="fr-FR" sz="2400" dirty="0">
                <a:latin typeface="Gabriola"/>
                <a:cs typeface="Gabriola"/>
              </a:rPr>
              <a:t>Z</a:t>
            </a:r>
            <a:r>
              <a:rPr lang="fr-FR" sz="2400" dirty="0" smtClean="0">
                <a:latin typeface="Gabriola"/>
                <a:cs typeface="Gabriola"/>
              </a:rPr>
              <a:t>’</a:t>
            </a:r>
            <a:endParaRPr lang="fr-FR" sz="2400" dirty="0" smtClean="0">
              <a:latin typeface="Gabriola"/>
              <a:cs typeface="Gabriola"/>
            </a:endParaRPr>
          </a:p>
          <a:p>
            <a:pPr marL="800100" lvl="1" indent="-342900">
              <a:buFont typeface="Wingdings" charset="2"/>
              <a:buChar char="ü"/>
            </a:pPr>
            <a:r>
              <a:rPr lang="fr-FR" sz="2400" dirty="0" smtClean="0">
                <a:latin typeface="Gabriola"/>
                <a:cs typeface="Gabriola"/>
              </a:rPr>
              <a:t>Monte Carlo: </a:t>
            </a:r>
            <a:r>
              <a:rPr lang="fr-FR" sz="2400" dirty="0" err="1" smtClean="0">
                <a:latin typeface="Gabriola"/>
                <a:cs typeface="Gabriola"/>
              </a:rPr>
              <a:t>ttbar</a:t>
            </a:r>
            <a:r>
              <a:rPr lang="fr-FR" sz="2400" dirty="0">
                <a:latin typeface="Gabriola"/>
                <a:cs typeface="Gabriola"/>
              </a:rPr>
              <a:t>/</a:t>
            </a:r>
            <a:r>
              <a:rPr lang="fr-FR" sz="2400" dirty="0" smtClean="0">
                <a:latin typeface="Gabriola"/>
                <a:cs typeface="Gabriola"/>
              </a:rPr>
              <a:t>QCD / </a:t>
            </a:r>
            <a:r>
              <a:rPr lang="fr-FR" sz="2400" dirty="0" err="1" smtClean="0">
                <a:latin typeface="Gabriola"/>
                <a:cs typeface="Gabriola"/>
              </a:rPr>
              <a:t>W+Jet</a:t>
            </a:r>
            <a:r>
              <a:rPr lang="fr-FR" sz="2400" dirty="0" smtClean="0">
                <a:latin typeface="Gabriola"/>
                <a:cs typeface="Gabriola"/>
              </a:rPr>
              <a:t> / </a:t>
            </a:r>
            <a:r>
              <a:rPr lang="fr-FR" sz="2400" dirty="0" err="1" smtClean="0">
                <a:latin typeface="Gabriola"/>
                <a:cs typeface="Gabriola"/>
              </a:rPr>
              <a:t>Z+Jet</a:t>
            </a:r>
            <a:r>
              <a:rPr lang="fr-FR" sz="2400" dirty="0" smtClean="0">
                <a:latin typeface="Gabriola"/>
                <a:cs typeface="Gabriola"/>
              </a:rPr>
              <a:t> / Single Top …</a:t>
            </a:r>
          </a:p>
          <a:p>
            <a:endParaRPr lang="fr-FR" sz="2400" dirty="0">
              <a:latin typeface="Gabriola"/>
              <a:cs typeface="Gabriola"/>
            </a:endParaRPr>
          </a:p>
          <a:p>
            <a:pPr marL="342900" indent="-342900">
              <a:buFont typeface="Wingdings" charset="2"/>
              <a:buChar char="²"/>
            </a:pPr>
            <a:r>
              <a:rPr lang="fr-FR" sz="2400" dirty="0" smtClean="0">
                <a:latin typeface="Gabriola"/>
                <a:cs typeface="Gabriola"/>
              </a:rPr>
              <a:t>C</a:t>
            </a:r>
            <a:r>
              <a:rPr lang="fr-FR" sz="2800" dirty="0">
                <a:latin typeface="Gabriola"/>
                <a:cs typeface="Gabriola"/>
              </a:rPr>
              <a:t>hallenge des données réelles :</a:t>
            </a:r>
            <a:endParaRPr lang="fr-FR" sz="2800" dirty="0">
              <a:latin typeface="Gabriola"/>
              <a:cs typeface="Gabriola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906432" y="3147020"/>
            <a:ext cx="572345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Gabriola"/>
                <a:cs typeface="Gabriola"/>
              </a:rPr>
              <a:t>Le </a:t>
            </a:r>
            <a:r>
              <a:rPr lang="fr-FR" sz="2400" dirty="0">
                <a:latin typeface="Gabriola"/>
                <a:cs typeface="Gabriola"/>
              </a:rPr>
              <a:t>but est la comparaison des données Monte Carlo et les données Réelles</a:t>
            </a:r>
            <a:br>
              <a:rPr lang="fr-FR" sz="2400" dirty="0">
                <a:latin typeface="Gabriola"/>
                <a:cs typeface="Gabriola"/>
              </a:rPr>
            </a:br>
            <a:r>
              <a:rPr lang="fr-FR" sz="2400" dirty="0">
                <a:latin typeface="Gabriola"/>
                <a:cs typeface="Gabriola"/>
              </a:rPr>
              <a:t>Spectre </a:t>
            </a:r>
            <a:r>
              <a:rPr lang="fr-FR" sz="2400" dirty="0" err="1">
                <a:latin typeface="Gabriola"/>
                <a:cs typeface="Gabriola"/>
              </a:rPr>
              <a:t>ttbar</a:t>
            </a:r>
            <a:r>
              <a:rPr lang="fr-FR" sz="2400" dirty="0">
                <a:latin typeface="Gabriola"/>
                <a:cs typeface="Gabriola"/>
              </a:rPr>
              <a:t> pour chercher Z’.</a:t>
            </a:r>
          </a:p>
        </p:txBody>
      </p:sp>
    </p:spTree>
    <p:extLst>
      <p:ext uri="{BB962C8B-B14F-4D97-AF65-F5344CB8AC3E}">
        <p14:creationId xmlns:p14="http://schemas.microsoft.com/office/powerpoint/2010/main" val="380605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30513" y="447339"/>
            <a:ext cx="6477000" cy="4141496"/>
          </a:xfrm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lang="fr-FR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Merci Pour Votre Attention</a:t>
            </a:r>
            <a:endParaRPr lang="fr-FR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684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6102" y="680201"/>
            <a:ext cx="8937643" cy="6177799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Gabriola"/>
                <a:cs typeface="Gabriola"/>
              </a:rPr>
              <a:t>Dédié à la </a:t>
            </a:r>
            <a:r>
              <a:rPr lang="fr-FR" sz="2800" i="1" dirty="0" smtClean="0">
                <a:latin typeface="Gabriola"/>
                <a:cs typeface="Gabriola"/>
              </a:rPr>
              <a:t>physique des particules</a:t>
            </a:r>
            <a:r>
              <a:rPr lang="fr-FR" sz="2800" dirty="0" smtClean="0">
                <a:latin typeface="Gabriola"/>
                <a:cs typeface="Gabriola"/>
              </a:rPr>
              <a:t>.</a:t>
            </a:r>
          </a:p>
          <a:p>
            <a:pPr>
              <a:lnSpc>
                <a:spcPct val="70000"/>
              </a:lnSpc>
            </a:pPr>
            <a:r>
              <a:rPr lang="fr-FR" sz="2800" dirty="0" smtClean="0">
                <a:latin typeface="Gabriola"/>
                <a:cs typeface="Gabriola"/>
              </a:rPr>
              <a:t>Donne Toute l’information physique sur</a:t>
            </a:r>
            <a:br>
              <a:rPr lang="fr-FR" sz="2800" dirty="0" smtClean="0">
                <a:latin typeface="Gabriola"/>
                <a:cs typeface="Gabriola"/>
              </a:rPr>
            </a:br>
            <a:r>
              <a:rPr lang="fr-FR" sz="2800" dirty="0" smtClean="0">
                <a:latin typeface="Gabriola"/>
                <a:cs typeface="Gabriola"/>
              </a:rPr>
              <a:t> la particules </a:t>
            </a:r>
          </a:p>
          <a:p>
            <a:pPr>
              <a:lnSpc>
                <a:spcPct val="70000"/>
              </a:lnSpc>
            </a:pPr>
            <a:endParaRPr lang="fr-FR" sz="2800" dirty="0">
              <a:latin typeface="Gabriola"/>
              <a:cs typeface="Gabriola"/>
            </a:endParaRPr>
          </a:p>
          <a:p>
            <a:pPr>
              <a:lnSpc>
                <a:spcPct val="70000"/>
              </a:lnSpc>
            </a:pPr>
            <a:r>
              <a:rPr lang="fr-FR" sz="2800" dirty="0">
                <a:latin typeface="Gabriola"/>
                <a:cs typeface="Gabriola"/>
              </a:rPr>
              <a:t>Permet </a:t>
            </a:r>
            <a:r>
              <a:rPr lang="fr-FR" sz="2800" dirty="0" smtClean="0">
                <a:latin typeface="Gabriola"/>
                <a:cs typeface="Gabriola"/>
              </a:rPr>
              <a:t>de </a:t>
            </a:r>
            <a:r>
              <a:rPr lang="fr-FR" sz="2800" dirty="0">
                <a:latin typeface="Gabriola"/>
                <a:cs typeface="Gabriola"/>
              </a:rPr>
              <a:t>préparer les objets </a:t>
            </a:r>
            <a:r>
              <a:rPr lang="fr-FR" sz="2800" dirty="0" smtClean="0">
                <a:latin typeface="Gabriola"/>
                <a:cs typeface="Gabriola"/>
              </a:rPr>
              <a:t>à grande </a:t>
            </a:r>
            <a:r>
              <a:rPr lang="fr-FR" sz="2800" dirty="0">
                <a:solidFill>
                  <a:srgbClr val="000090"/>
                </a:solidFill>
                <a:latin typeface="Gabriola"/>
                <a:cs typeface="Gabriola"/>
              </a:rPr>
              <a:t>Pt</a:t>
            </a:r>
            <a:r>
              <a:rPr lang="fr-FR" sz="2800" dirty="0" smtClean="0">
                <a:latin typeface="Gabriola"/>
                <a:cs typeface="Gabriola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fr-FR" sz="2800" b="1" dirty="0">
                <a:solidFill>
                  <a:schemeClr val="accent1"/>
                </a:solidFill>
                <a:latin typeface="Gabriola"/>
                <a:cs typeface="Gabriola"/>
              </a:rPr>
              <a:t>Le détecteur interne </a:t>
            </a:r>
            <a:r>
              <a:rPr lang="fr-FR" sz="2800" dirty="0">
                <a:latin typeface="Gabriola"/>
                <a:cs typeface="Gabriola"/>
              </a:rPr>
              <a:t>a une </a:t>
            </a:r>
            <a:r>
              <a:rPr lang="fr-FR" sz="2800" dirty="0">
                <a:solidFill>
                  <a:srgbClr val="000090"/>
                </a:solidFill>
                <a:latin typeface="Gabriola"/>
                <a:cs typeface="Gabriola"/>
              </a:rPr>
              <a:t>granularité </a:t>
            </a:r>
            <a:r>
              <a:rPr lang="fr-FR" sz="2800" dirty="0" smtClean="0">
                <a:solidFill>
                  <a:srgbClr val="000090"/>
                </a:solidFill>
                <a:latin typeface="Gabriola"/>
                <a:cs typeface="Gabriola"/>
              </a:rPr>
              <a:t>élevée</a:t>
            </a:r>
            <a:r>
              <a:rPr lang="fr-FR" sz="2800" dirty="0" smtClean="0">
                <a:latin typeface="Gabriola"/>
                <a:cs typeface="Gabriola"/>
              </a:rPr>
              <a:t>; </a:t>
            </a:r>
            <a:br>
              <a:rPr lang="fr-FR" sz="2800" dirty="0" smtClean="0">
                <a:latin typeface="Gabriola"/>
                <a:cs typeface="Gabriola"/>
              </a:rPr>
            </a:br>
            <a:r>
              <a:rPr lang="fr-FR" sz="2800" dirty="0" smtClean="0">
                <a:latin typeface="Gabriola"/>
                <a:cs typeface="Gabriola"/>
              </a:rPr>
              <a:t>construit les trajectographies </a:t>
            </a:r>
            <a:r>
              <a:rPr lang="fr-FR" sz="2800" dirty="0">
                <a:latin typeface="Gabriola"/>
                <a:cs typeface="Gabriola"/>
              </a:rPr>
              <a:t>des particules </a:t>
            </a:r>
            <a:r>
              <a:rPr lang="fr-FR" sz="2800" dirty="0" smtClean="0">
                <a:latin typeface="Gabriola"/>
                <a:cs typeface="Gabriola"/>
              </a:rPr>
              <a:t/>
            </a:r>
            <a:br>
              <a:rPr lang="fr-FR" sz="2800" dirty="0" smtClean="0">
                <a:latin typeface="Gabriola"/>
                <a:cs typeface="Gabriola"/>
              </a:rPr>
            </a:br>
            <a:r>
              <a:rPr lang="fr-FR" sz="2800" dirty="0" smtClean="0">
                <a:latin typeface="Gabriola"/>
                <a:cs typeface="Gabriola"/>
              </a:rPr>
              <a:t>chargées de </a:t>
            </a:r>
            <a:r>
              <a:rPr lang="fr-FR" sz="2800" dirty="0">
                <a:latin typeface="Gabriola"/>
                <a:cs typeface="Gabriola"/>
              </a:rPr>
              <a:t>grande impulsion </a:t>
            </a:r>
            <a:r>
              <a:rPr lang="fr-FR" sz="2800" dirty="0" smtClean="0">
                <a:latin typeface="Gabriola"/>
                <a:cs typeface="Gabriola"/>
              </a:rPr>
              <a:t>transverse; </a:t>
            </a:r>
            <a:br>
              <a:rPr lang="fr-FR" sz="2800" dirty="0" smtClean="0">
                <a:latin typeface="Gabriola"/>
                <a:cs typeface="Gabriola"/>
              </a:rPr>
            </a:br>
            <a:r>
              <a:rPr lang="fr-FR" sz="2800" dirty="0" smtClean="0">
                <a:latin typeface="Gabriola"/>
                <a:cs typeface="Gabriola"/>
              </a:rPr>
              <a:t>reconstruit les </a:t>
            </a:r>
            <a:r>
              <a:rPr lang="fr-FR" sz="2800" dirty="0">
                <a:latin typeface="Gabriola"/>
                <a:cs typeface="Gabriola"/>
              </a:rPr>
              <a:t>vertex primaires et </a:t>
            </a:r>
            <a:r>
              <a:rPr lang="fr-FR" sz="2800" dirty="0" smtClean="0">
                <a:latin typeface="Gabriola"/>
                <a:cs typeface="Gabriola"/>
              </a:rPr>
              <a:t>secondaires</a:t>
            </a:r>
            <a:endParaRPr lang="fr-FR" sz="800" dirty="0" smtClean="0">
              <a:latin typeface="Gabriola"/>
              <a:cs typeface="Gabriola"/>
            </a:endParaRPr>
          </a:p>
          <a:p>
            <a:pPr>
              <a:lnSpc>
                <a:spcPct val="90000"/>
              </a:lnSpc>
            </a:pPr>
            <a:r>
              <a:rPr lang="fr-FR" sz="2800" dirty="0">
                <a:solidFill>
                  <a:schemeClr val="accent1"/>
                </a:solidFill>
                <a:latin typeface="Gabriola"/>
                <a:cs typeface="Gabriola"/>
              </a:rPr>
              <a:t>La </a:t>
            </a:r>
            <a:r>
              <a:rPr lang="fr-FR" sz="2800" dirty="0" smtClean="0">
                <a:solidFill>
                  <a:schemeClr val="accent1"/>
                </a:solidFill>
                <a:latin typeface="Gabriola"/>
                <a:cs typeface="Gabriola"/>
              </a:rPr>
              <a:t>calorimétrie </a:t>
            </a:r>
            <a:r>
              <a:rPr lang="fr-FR" sz="2800" dirty="0">
                <a:latin typeface="Gabriola"/>
                <a:cs typeface="Gabriola"/>
              </a:rPr>
              <a:t>couvre la région </a:t>
            </a:r>
            <a:r>
              <a:rPr lang="fr-FR" sz="2800" dirty="0" smtClean="0">
                <a:solidFill>
                  <a:srgbClr val="000090"/>
                </a:solidFill>
                <a:latin typeface="Gabriola"/>
                <a:cs typeface="Gabriola"/>
              </a:rPr>
              <a:t>|</a:t>
            </a:r>
            <a:r>
              <a:rPr lang="fr-FR" sz="2800" dirty="0" err="1" smtClean="0">
                <a:solidFill>
                  <a:srgbClr val="000090"/>
                </a:solidFill>
                <a:latin typeface="Gabriola"/>
                <a:cs typeface="Gabriola"/>
              </a:rPr>
              <a:t>η</a:t>
            </a:r>
            <a:r>
              <a:rPr lang="fr-FR" sz="2800" dirty="0" smtClean="0">
                <a:solidFill>
                  <a:srgbClr val="000090"/>
                </a:solidFill>
                <a:latin typeface="Gabriola"/>
                <a:cs typeface="Gabriola"/>
              </a:rPr>
              <a:t> </a:t>
            </a:r>
            <a:r>
              <a:rPr lang="fr-FR" sz="2800" dirty="0">
                <a:solidFill>
                  <a:srgbClr val="000090"/>
                </a:solidFill>
                <a:latin typeface="Gabriola"/>
                <a:cs typeface="Gabriola"/>
              </a:rPr>
              <a:t>|&lt;</a:t>
            </a:r>
            <a:r>
              <a:rPr lang="fr-FR" sz="2800" dirty="0" smtClean="0">
                <a:solidFill>
                  <a:srgbClr val="000090"/>
                </a:solidFill>
                <a:latin typeface="Gabriola"/>
                <a:cs typeface="Gabriola"/>
              </a:rPr>
              <a:t>4.9</a:t>
            </a:r>
            <a:r>
              <a:rPr lang="fr-FR" sz="2800" dirty="0" smtClean="0">
                <a:latin typeface="Gabriola"/>
                <a:cs typeface="Gabriola"/>
              </a:rPr>
              <a:t>;</a:t>
            </a:r>
            <a:br>
              <a:rPr lang="fr-FR" sz="2800" dirty="0" smtClean="0">
                <a:latin typeface="Gabriola"/>
                <a:cs typeface="Gabriola"/>
              </a:rPr>
            </a:br>
            <a:r>
              <a:rPr lang="fr-FR" sz="2800" dirty="0" smtClean="0">
                <a:latin typeface="Gabriola"/>
                <a:cs typeface="Gabriola"/>
              </a:rPr>
              <a:t>utilise </a:t>
            </a:r>
            <a:r>
              <a:rPr lang="fr-FR" sz="2800" dirty="0">
                <a:latin typeface="Gabriola"/>
                <a:cs typeface="Gabriola"/>
              </a:rPr>
              <a:t>différentes techniques de </a:t>
            </a:r>
            <a:r>
              <a:rPr lang="fr-FR" sz="2800" dirty="0" smtClean="0">
                <a:latin typeface="Gabriola"/>
                <a:cs typeface="Gabriola"/>
              </a:rPr>
              <a:t>mesure;</a:t>
            </a:r>
            <a:br>
              <a:rPr lang="fr-FR" sz="2800" dirty="0" smtClean="0">
                <a:latin typeface="Gabriola"/>
                <a:cs typeface="Gabriola"/>
              </a:rPr>
            </a:br>
            <a:r>
              <a:rPr lang="fr-FR" sz="2800" dirty="0" smtClean="0">
                <a:latin typeface="Gabriola"/>
                <a:cs typeface="Gabriola"/>
              </a:rPr>
              <a:t>permet </a:t>
            </a:r>
            <a:r>
              <a:rPr lang="fr-FR" sz="2800" dirty="0">
                <a:latin typeface="Gabriola"/>
                <a:cs typeface="Gabriola"/>
              </a:rPr>
              <a:t>une meilleur identification </a:t>
            </a:r>
            <a:r>
              <a:rPr lang="fr-FR" sz="2800" dirty="0" smtClean="0">
                <a:latin typeface="Gabriola"/>
                <a:cs typeface="Gabriola"/>
              </a:rPr>
              <a:t/>
            </a:r>
            <a:br>
              <a:rPr lang="fr-FR" sz="2800" dirty="0" smtClean="0">
                <a:latin typeface="Gabriola"/>
                <a:cs typeface="Gabriola"/>
              </a:rPr>
            </a:br>
            <a:r>
              <a:rPr lang="fr-FR" sz="2800" dirty="0" smtClean="0">
                <a:latin typeface="Gabriola"/>
                <a:cs typeface="Gabriola"/>
              </a:rPr>
              <a:t>de </a:t>
            </a:r>
            <a:r>
              <a:rPr lang="fr-FR" sz="2800" dirty="0">
                <a:latin typeface="Gabriola"/>
                <a:cs typeface="Gabriola"/>
              </a:rPr>
              <a:t>particules de grandes impulsion.</a:t>
            </a:r>
          </a:p>
          <a:p>
            <a:endParaRPr lang="fr-FR" sz="2800" dirty="0">
              <a:latin typeface="Gabriola"/>
              <a:cs typeface="Gabriola"/>
            </a:endParaRPr>
          </a:p>
          <a:p>
            <a:pPr marL="0" indent="0">
              <a:lnSpc>
                <a:spcPct val="70000"/>
              </a:lnSpc>
              <a:buNone/>
            </a:pPr>
            <a:endParaRPr lang="fr-FR" sz="2800" dirty="0" smtClean="0">
              <a:latin typeface="Gabriola"/>
              <a:cs typeface="Gabriola"/>
            </a:endParaRP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291357" y="0"/>
            <a:ext cx="6923745" cy="868362"/>
          </a:xfrm>
          <a:ln>
            <a:noFill/>
          </a:ln>
        </p:spPr>
        <p:txBody>
          <a:bodyPr/>
          <a:lstStyle/>
          <a:p>
            <a:pPr algn="l"/>
            <a:r>
              <a:rPr lang="fr-FR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briola"/>
                <a:cs typeface="Gabriola"/>
              </a:rPr>
              <a:t>    </a:t>
            </a:r>
            <a:r>
              <a:rPr lang="fr-FR" sz="4800" dirty="0" smtClean="0">
                <a:solidFill>
                  <a:schemeClr val="accent1"/>
                </a:solidFill>
                <a:latin typeface="Gabriola"/>
                <a:cs typeface="Gabriola"/>
              </a:rPr>
              <a:t>ATLAS ; Détecteur </a:t>
            </a:r>
            <a:r>
              <a:rPr lang="fr-FR" sz="4800" dirty="0">
                <a:solidFill>
                  <a:schemeClr val="accent1"/>
                </a:solidFill>
                <a:latin typeface="Gabriola"/>
                <a:cs typeface="Gabriola"/>
              </a:rPr>
              <a:t>G</a:t>
            </a:r>
            <a:r>
              <a:rPr lang="fr-FR" sz="4800" dirty="0" smtClean="0">
                <a:solidFill>
                  <a:schemeClr val="accent1"/>
                </a:solidFill>
                <a:latin typeface="Gabriola"/>
                <a:cs typeface="Gabriola"/>
              </a:rPr>
              <a:t>énéraliste </a:t>
            </a:r>
            <a:endParaRPr lang="fr-FR" sz="6600" dirty="0">
              <a:solidFill>
                <a:schemeClr val="accent1"/>
              </a:solidFill>
              <a:latin typeface="Gabriola"/>
              <a:cs typeface="Gabriola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854448"/>
              </p:ext>
            </p:extLst>
          </p:nvPr>
        </p:nvGraphicFramePr>
        <p:xfrm>
          <a:off x="80938" y="2148146"/>
          <a:ext cx="5468959" cy="501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8959"/>
              </a:tblGrid>
              <a:tr h="501757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Impulsion</a:t>
                      </a:r>
                      <a:r>
                        <a:rPr lang="fr-FR" sz="1800" baseline="0" dirty="0" smtClean="0"/>
                        <a:t> | </a:t>
                      </a:r>
                      <a:r>
                        <a:rPr lang="fr-FR" sz="1800" dirty="0" smtClean="0">
                          <a:solidFill>
                            <a:srgbClr val="860908"/>
                          </a:solidFill>
                        </a:rPr>
                        <a:t>L’énergie</a:t>
                      </a:r>
                      <a:r>
                        <a:rPr lang="fr-FR" sz="1800" dirty="0" smtClean="0"/>
                        <a:t> | </a:t>
                      </a:r>
                      <a:r>
                        <a:rPr lang="fr-FR" sz="18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La charge</a:t>
                      </a:r>
                      <a:r>
                        <a:rPr lang="fr-FR" sz="1800" baseline="0" dirty="0" smtClean="0"/>
                        <a:t> |</a:t>
                      </a:r>
                      <a:r>
                        <a:rPr lang="fr-FR" sz="1800" dirty="0" smtClean="0">
                          <a:solidFill>
                            <a:srgbClr val="000090"/>
                          </a:solidFill>
                        </a:rPr>
                        <a:t>Le type de particule</a:t>
                      </a:r>
                      <a:endParaRPr lang="fr-FR" sz="1800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/>
          <a:srcRect l="63279" t="29037" b="37871"/>
          <a:stretch/>
        </p:blipFill>
        <p:spPr>
          <a:xfrm>
            <a:off x="5659643" y="852680"/>
            <a:ext cx="3358940" cy="251849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"/>
          <a:srcRect l="43720" t="54416" b="3744"/>
          <a:stretch/>
        </p:blipFill>
        <p:spPr>
          <a:xfrm>
            <a:off x="5988869" y="3512301"/>
            <a:ext cx="3029713" cy="161503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4"/>
          <a:srcRect l="50000" t="56017" r="10617" b="6231"/>
          <a:stretch/>
        </p:blipFill>
        <p:spPr>
          <a:xfrm>
            <a:off x="5402920" y="5221411"/>
            <a:ext cx="3615662" cy="14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9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705500" y="0"/>
            <a:ext cx="7791801" cy="868362"/>
          </a:xfrm>
          <a:ln>
            <a:noFill/>
          </a:ln>
        </p:spPr>
        <p:txBody>
          <a:bodyPr/>
          <a:lstStyle/>
          <a:p>
            <a:r>
              <a:rPr lang="fr-FR" sz="4400" dirty="0" smtClean="0">
                <a:solidFill>
                  <a:schemeClr val="accent1"/>
                </a:solidFill>
                <a:latin typeface="Gabriola"/>
                <a:cs typeface="Gabriola"/>
              </a:rPr>
              <a:t>Quark TOP </a:t>
            </a:r>
            <a:r>
              <a:rPr lang="fr-FR" sz="6000" dirty="0" smtClean="0">
                <a:solidFill>
                  <a:schemeClr val="accent1"/>
                </a:solidFill>
                <a:latin typeface="Gabriola"/>
                <a:cs typeface="Gabriola"/>
              </a:rPr>
              <a:t>&amp;&amp; </a:t>
            </a:r>
            <a:r>
              <a:rPr lang="fr-FR" sz="4400" dirty="0" smtClean="0">
                <a:solidFill>
                  <a:schemeClr val="accent1"/>
                </a:solidFill>
                <a:latin typeface="Gabriola"/>
                <a:cs typeface="Gabriola"/>
              </a:rPr>
              <a:t>Nouvelle physique</a:t>
            </a:r>
            <a:endParaRPr lang="fr-FR" sz="6000" dirty="0">
              <a:solidFill>
                <a:schemeClr val="accent1"/>
              </a:solidFill>
              <a:latin typeface="Gabriola"/>
              <a:cs typeface="Gabriola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93752" y="910255"/>
            <a:ext cx="8242852" cy="2021888"/>
          </a:xfrm>
        </p:spPr>
        <p:txBody>
          <a:bodyPr>
            <a:noAutofit/>
          </a:bodyPr>
          <a:lstStyle/>
          <a:p>
            <a:r>
              <a:rPr lang="fr-FR" dirty="0" smtClean="0">
                <a:solidFill>
                  <a:srgbClr val="800000"/>
                </a:solidFill>
                <a:latin typeface="Gabriola"/>
                <a:ea typeface="+mj-ea"/>
                <a:cs typeface="Gabriola"/>
              </a:rPr>
              <a:t>MS</a:t>
            </a:r>
            <a:r>
              <a:rPr lang="fr-FR" dirty="0" smtClean="0">
                <a:latin typeface="Gabriola"/>
                <a:ea typeface="+mj-ea"/>
                <a:cs typeface="Gabriola"/>
              </a:rPr>
              <a:t> a prouvé sa validité à l’échelle d’énergie électrofaible, mais au-delà, il n’arrive pas à fournir des explications aux phénomène  physique observées dans l’univers.</a:t>
            </a:r>
          </a:p>
          <a:p>
            <a:r>
              <a:rPr lang="fr-FR" dirty="0">
                <a:solidFill>
                  <a:srgbClr val="800000"/>
                </a:solidFill>
                <a:latin typeface="Gabriola"/>
                <a:ea typeface="+mj-ea"/>
                <a:cs typeface="Gabriola"/>
              </a:rPr>
              <a:t>Q</a:t>
            </a:r>
            <a:r>
              <a:rPr lang="fr-FR" dirty="0" smtClean="0">
                <a:solidFill>
                  <a:srgbClr val="800000"/>
                </a:solidFill>
                <a:latin typeface="Gabriola"/>
                <a:ea typeface="+mj-ea"/>
                <a:cs typeface="Gabriola"/>
              </a:rPr>
              <a:t>uark top </a:t>
            </a:r>
            <a:r>
              <a:rPr lang="fr-FR" dirty="0" smtClean="0">
                <a:latin typeface="Gabriola"/>
                <a:ea typeface="+mj-ea"/>
                <a:cs typeface="Gabriola"/>
              </a:rPr>
              <a:t>permet de tester la nature du Modèle Standard et de sonder la physique au-delà du Modèle Standard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/>
          <a:srcRect t="7028"/>
          <a:stretch/>
        </p:blipFill>
        <p:spPr bwMode="auto">
          <a:xfrm>
            <a:off x="193752" y="3214382"/>
            <a:ext cx="8789552" cy="352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248272" y="2752717"/>
            <a:ext cx="856649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Test du MS et recherche de la nouvelle physique</a:t>
            </a:r>
            <a:endParaRPr lang="fr-F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668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5031" y="1371735"/>
            <a:ext cx="8679628" cy="3374217"/>
          </a:xfrm>
        </p:spPr>
        <p:txBody>
          <a:bodyPr>
            <a:normAutofit/>
          </a:bodyPr>
          <a:lstStyle/>
          <a:p>
            <a:r>
              <a:rPr lang="fr-FR" sz="3200" b="1" i="1" u="sng" dirty="0" smtClean="0">
                <a:solidFill>
                  <a:srgbClr val="800000"/>
                </a:solidFill>
                <a:latin typeface="Gabriola"/>
                <a:cs typeface="Gabriola"/>
              </a:rPr>
              <a:t>Cinématiquement: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fr-FR" sz="2800" dirty="0" smtClean="0">
                <a:latin typeface="Gabriola"/>
                <a:cs typeface="Gabriola"/>
              </a:rPr>
              <a:t>une particule est ‘</a:t>
            </a:r>
            <a:r>
              <a:rPr lang="fr-FR" sz="2800" b="1" dirty="0" err="1" smtClean="0">
                <a:solidFill>
                  <a:srgbClr val="000090"/>
                </a:solidFill>
                <a:latin typeface="Gabriola"/>
                <a:cs typeface="Gabriola"/>
              </a:rPr>
              <a:t>boost</a:t>
            </a:r>
            <a:r>
              <a:rPr lang="fr-FR" sz="2800" b="1" dirty="0" smtClean="0">
                <a:latin typeface="Gabriola"/>
                <a:cs typeface="Gabriola"/>
              </a:rPr>
              <a:t>’ </a:t>
            </a:r>
            <a:r>
              <a:rPr lang="fr-FR" sz="2800" dirty="0" smtClean="0">
                <a:latin typeface="Gabriola"/>
                <a:cs typeface="Gabriola"/>
              </a:rPr>
              <a:t>si elle est relativiste.</a:t>
            </a:r>
          </a:p>
          <a:p>
            <a:pPr marL="0" indent="0">
              <a:lnSpc>
                <a:spcPct val="50000"/>
              </a:lnSpc>
              <a:buNone/>
            </a:pPr>
            <a:endParaRPr lang="fr-FR" sz="800" dirty="0" smtClean="0">
              <a:latin typeface="Gabriola"/>
              <a:cs typeface="Gabriola"/>
            </a:endParaRPr>
          </a:p>
          <a:p>
            <a:pPr>
              <a:lnSpc>
                <a:spcPct val="70000"/>
              </a:lnSpc>
            </a:pPr>
            <a:r>
              <a:rPr lang="fr-FR" sz="3200" b="1" i="1" u="sng" dirty="0" smtClean="0">
                <a:solidFill>
                  <a:schemeClr val="accent1"/>
                </a:solidFill>
                <a:latin typeface="Gabriola"/>
                <a:cs typeface="Gabriola"/>
              </a:rPr>
              <a:t>Expérimentalement: </a:t>
            </a:r>
          </a:p>
          <a:p>
            <a:pPr marL="0" indent="0">
              <a:buNone/>
            </a:pPr>
            <a:r>
              <a:rPr lang="fr-FR" sz="2800" dirty="0">
                <a:latin typeface="Gabriola"/>
                <a:cs typeface="Gabriola"/>
              </a:rPr>
              <a:t>U</a:t>
            </a:r>
            <a:r>
              <a:rPr lang="fr-FR" sz="2800" dirty="0" smtClean="0">
                <a:latin typeface="Gabriola"/>
                <a:cs typeface="Gabriola"/>
              </a:rPr>
              <a:t>ne particule à grande impulsion, qui fait diminuer la fiabilité des définition standard en donnant des vertex déplacé, des signaux chevauchés, etc.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4877" y="4594212"/>
            <a:ext cx="2183116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80" y="4594212"/>
            <a:ext cx="234315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1614806" y="-141120"/>
            <a:ext cx="6923745" cy="86836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briola"/>
                <a:cs typeface="Gabriola"/>
              </a:rPr>
              <a:t>    </a:t>
            </a:r>
            <a:r>
              <a:rPr lang="fr-FR" sz="4800" dirty="0" smtClean="0">
                <a:solidFill>
                  <a:schemeClr val="accent1"/>
                </a:solidFill>
                <a:latin typeface="Gabriola"/>
                <a:cs typeface="Gabriola"/>
              </a:rPr>
              <a:t>La Physique du Quark TOP</a:t>
            </a:r>
            <a:endParaRPr lang="fr-FR" sz="6600" dirty="0">
              <a:solidFill>
                <a:schemeClr val="accent1"/>
              </a:solidFill>
              <a:latin typeface="Gabriola"/>
              <a:cs typeface="Gabriola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665204" y="727242"/>
            <a:ext cx="429568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Boosted</a:t>
            </a:r>
            <a:r>
              <a:rPr lang="fr-FR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Quark Top</a:t>
            </a:r>
            <a:endParaRPr lang="fr-FR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22419" y="6172810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Resolved</a:t>
            </a:r>
            <a:endParaRPr lang="fr-F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742750" y="6172810"/>
            <a:ext cx="1633380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r-FR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boosted</a:t>
            </a:r>
            <a:endParaRPr lang="fr-F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Flèche vers la droite 6"/>
          <p:cNvSpPr/>
          <p:nvPr/>
        </p:nvSpPr>
        <p:spPr>
          <a:xfrm>
            <a:off x="2958830" y="5064612"/>
            <a:ext cx="3516047" cy="697756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213919" y="5216352"/>
            <a:ext cx="2956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660066"/>
                </a:solidFill>
              </a:rPr>
              <a:t>Un vrai défit expérimental</a:t>
            </a:r>
            <a:endParaRPr lang="fr-FR" sz="2000" b="1" dirty="0">
              <a:solidFill>
                <a:srgbClr val="660066"/>
              </a:solidFill>
            </a:endParaRPr>
          </a:p>
        </p:txBody>
      </p:sp>
      <p:pic>
        <p:nvPicPr>
          <p:cNvPr id="15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433" y="1371734"/>
            <a:ext cx="3694225" cy="206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3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9031" y="1371735"/>
            <a:ext cx="8550687" cy="5339266"/>
          </a:xfrm>
        </p:spPr>
        <p:txBody>
          <a:bodyPr>
            <a:normAutofit fontScale="92500" lnSpcReduction="10000"/>
          </a:bodyPr>
          <a:lstStyle/>
          <a:p>
            <a:r>
              <a:rPr lang="fr-FR" sz="4200" b="1" i="1" u="sng" dirty="0" err="1" smtClean="0">
                <a:solidFill>
                  <a:schemeClr val="accent1"/>
                </a:solidFill>
                <a:latin typeface="Gabriola"/>
                <a:cs typeface="Gabriola"/>
              </a:rPr>
              <a:t>Resolved</a:t>
            </a:r>
            <a:r>
              <a:rPr lang="fr-FR" sz="4200" b="1" i="1" u="sng" dirty="0" smtClean="0">
                <a:solidFill>
                  <a:schemeClr val="accent1"/>
                </a:solidFill>
                <a:latin typeface="Gabriola"/>
                <a:cs typeface="Gabriola"/>
              </a:rPr>
              <a:t> Top</a:t>
            </a:r>
          </a:p>
          <a:p>
            <a:pPr>
              <a:lnSpc>
                <a:spcPct val="60000"/>
              </a:lnSpc>
              <a:buFont typeface="Wingdings" charset="2"/>
              <a:buChar char="²"/>
            </a:pPr>
            <a:r>
              <a:rPr lang="fr-FR" sz="2800" dirty="0" smtClean="0">
                <a:latin typeface="Gabriola"/>
                <a:cs typeface="Gabriola"/>
              </a:rPr>
              <a:t>4 jets;</a:t>
            </a:r>
          </a:p>
          <a:p>
            <a:pPr>
              <a:lnSpc>
                <a:spcPct val="60000"/>
              </a:lnSpc>
              <a:buFont typeface="Wingdings" charset="2"/>
              <a:buChar char="²"/>
            </a:pPr>
            <a:r>
              <a:rPr lang="fr-FR" sz="2800" dirty="0" smtClean="0">
                <a:latin typeface="Gabriola"/>
                <a:cs typeface="Gabriola"/>
              </a:rPr>
              <a:t> Lepton isolé;</a:t>
            </a:r>
          </a:p>
          <a:p>
            <a:pPr>
              <a:lnSpc>
                <a:spcPct val="60000"/>
              </a:lnSpc>
              <a:buFont typeface="Wingdings" charset="2"/>
              <a:buChar char="²"/>
            </a:pPr>
            <a:r>
              <a:rPr lang="fr-FR" sz="2800" dirty="0" smtClean="0">
                <a:latin typeface="Gabriola"/>
                <a:cs typeface="Gabriola"/>
              </a:rPr>
              <a:t>Energie manquante;</a:t>
            </a:r>
            <a:endParaRPr lang="fr-FR" sz="4200" b="1" i="1" u="sng" dirty="0" smtClean="0">
              <a:solidFill>
                <a:schemeClr val="accent1"/>
              </a:solidFill>
              <a:latin typeface="Gabriola"/>
              <a:cs typeface="Gabriola"/>
            </a:endParaRPr>
          </a:p>
          <a:p>
            <a:r>
              <a:rPr lang="fr-FR" sz="4200" b="1" i="1" u="sng" dirty="0" err="1" smtClean="0">
                <a:solidFill>
                  <a:schemeClr val="accent1"/>
                </a:solidFill>
                <a:latin typeface="Gabriola"/>
                <a:cs typeface="Gabriola"/>
              </a:rPr>
              <a:t>Boosted</a:t>
            </a:r>
            <a:r>
              <a:rPr lang="fr-FR" sz="4200" b="1" i="1" u="sng" dirty="0" smtClean="0">
                <a:solidFill>
                  <a:schemeClr val="accent1"/>
                </a:solidFill>
                <a:latin typeface="Gabriola"/>
                <a:cs typeface="Gabriola"/>
              </a:rPr>
              <a:t> Top</a:t>
            </a:r>
            <a:endParaRPr lang="fr-FR" dirty="0" smtClean="0">
              <a:latin typeface="Gabriola"/>
              <a:cs typeface="Gabriola"/>
            </a:endParaRPr>
          </a:p>
          <a:p>
            <a:pPr>
              <a:lnSpc>
                <a:spcPct val="70000"/>
              </a:lnSpc>
              <a:buFont typeface="Wingdings" charset="2"/>
              <a:buChar char="²"/>
            </a:pPr>
            <a:r>
              <a:rPr lang="fr-FR" sz="2800" dirty="0" smtClean="0">
                <a:latin typeface="Gabriola"/>
                <a:cs typeface="Gabriola"/>
              </a:rPr>
              <a:t>Di-jets Topologie;</a:t>
            </a:r>
          </a:p>
          <a:p>
            <a:pPr>
              <a:lnSpc>
                <a:spcPct val="70000"/>
              </a:lnSpc>
              <a:buFont typeface="Wingdings" charset="2"/>
              <a:buChar char="²"/>
            </a:pPr>
            <a:r>
              <a:rPr lang="fr-FR" sz="2800" dirty="0" smtClean="0">
                <a:latin typeface="Gabriola"/>
                <a:cs typeface="Gabriola"/>
              </a:rPr>
              <a:t>Lepton fusionné;</a:t>
            </a:r>
          </a:p>
          <a:p>
            <a:pPr>
              <a:lnSpc>
                <a:spcPct val="70000"/>
              </a:lnSpc>
              <a:buFont typeface="Wingdings" charset="2"/>
              <a:buChar char="²"/>
            </a:pPr>
            <a:r>
              <a:rPr lang="fr-FR" sz="2800" dirty="0" smtClean="0">
                <a:latin typeface="Gabriola"/>
                <a:cs typeface="Gabriola"/>
              </a:rPr>
              <a:t>Lepton dans le jet;</a:t>
            </a:r>
          </a:p>
          <a:p>
            <a:pPr>
              <a:buFont typeface="Wingdings" charset="2"/>
              <a:buChar char="²"/>
            </a:pPr>
            <a:r>
              <a:rPr lang="fr-FR" sz="2800" dirty="0" smtClean="0">
                <a:latin typeface="Gabriola"/>
                <a:cs typeface="Gabriola"/>
              </a:rPr>
              <a:t>Des études complémentaires pour les analyses standard: l'étude des muons non isolés, la reconstruction et l'identification des muons dans les jets.</a:t>
            </a:r>
          </a:p>
          <a:p>
            <a:pPr>
              <a:buNone/>
            </a:pPr>
            <a:endParaRPr lang="fr-FR" dirty="0" smtClean="0">
              <a:latin typeface="Gabriola"/>
              <a:cs typeface="Gabriola"/>
            </a:endParaRPr>
          </a:p>
          <a:p>
            <a:pPr>
              <a:buNone/>
            </a:pPr>
            <a:endParaRPr lang="fr-FR" dirty="0">
              <a:latin typeface="Gabriola"/>
              <a:cs typeface="Gabriola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8904" y="1646389"/>
            <a:ext cx="4790814" cy="186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8904" y="4108136"/>
            <a:ext cx="4790814" cy="167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1291357" y="-62720"/>
            <a:ext cx="6923745" cy="86836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briola"/>
                <a:cs typeface="Gabriola"/>
              </a:rPr>
              <a:t>    </a:t>
            </a:r>
            <a:r>
              <a:rPr lang="fr-FR" sz="4800" dirty="0" smtClean="0">
                <a:solidFill>
                  <a:schemeClr val="accent1"/>
                </a:solidFill>
                <a:latin typeface="Gabriola"/>
                <a:cs typeface="Gabriola"/>
              </a:rPr>
              <a:t>La Physique du Quark TOP</a:t>
            </a:r>
            <a:endParaRPr lang="fr-FR" sz="6600" dirty="0">
              <a:solidFill>
                <a:schemeClr val="accent1"/>
              </a:solidFill>
              <a:latin typeface="Gabriola"/>
              <a:cs typeface="Gabriola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320298" y="848515"/>
            <a:ext cx="429568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Canal </a:t>
            </a:r>
            <a:r>
              <a:rPr lang="fr-FR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semileptonic</a:t>
            </a:r>
            <a:endParaRPr lang="fr-FR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306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5"/>
          <p:cNvGrpSpPr>
            <a:grpSpLocks/>
          </p:cNvGrpSpPr>
          <p:nvPr/>
        </p:nvGrpSpPr>
        <p:grpSpPr bwMode="auto">
          <a:xfrm>
            <a:off x="4148532" y="573830"/>
            <a:ext cx="4854366" cy="2249614"/>
            <a:chOff x="192" y="528"/>
            <a:chExt cx="2112" cy="1920"/>
          </a:xfrm>
        </p:grpSpPr>
        <p:pic>
          <p:nvPicPr>
            <p:cNvPr id="21" name="Picture 6" descr="gluo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200000">
              <a:off x="1011" y="1559"/>
              <a:ext cx="43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7" descr="gluo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500000">
              <a:off x="671" y="1431"/>
              <a:ext cx="439" cy="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Line 8"/>
            <p:cNvSpPr>
              <a:spLocks noChangeShapeType="1"/>
            </p:cNvSpPr>
            <p:nvPr/>
          </p:nvSpPr>
          <p:spPr bwMode="auto">
            <a:xfrm flipV="1">
              <a:off x="1104" y="1248"/>
              <a:ext cx="133" cy="24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 flipH="1">
              <a:off x="909" y="1536"/>
              <a:ext cx="195" cy="27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Oval 10"/>
            <p:cNvSpPr>
              <a:spLocks noChangeArrowheads="1"/>
            </p:cNvSpPr>
            <p:nvPr/>
          </p:nvSpPr>
          <p:spPr bwMode="auto">
            <a:xfrm>
              <a:off x="432" y="1200"/>
              <a:ext cx="288" cy="273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11"/>
            <p:cNvSpPr>
              <a:spLocks noChangeArrowheads="1"/>
            </p:cNvSpPr>
            <p:nvPr/>
          </p:nvSpPr>
          <p:spPr bwMode="auto">
            <a:xfrm>
              <a:off x="520" y="1366"/>
              <a:ext cx="47" cy="47"/>
            </a:xfrm>
            <a:prstGeom prst="ellipse">
              <a:avLst/>
            </a:prstGeom>
            <a:solidFill>
              <a:schemeClr val="tx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12"/>
            <p:cNvSpPr>
              <a:spLocks noChangeArrowheads="1"/>
            </p:cNvSpPr>
            <p:nvPr/>
          </p:nvSpPr>
          <p:spPr bwMode="auto">
            <a:xfrm>
              <a:off x="554" y="1257"/>
              <a:ext cx="47" cy="47"/>
            </a:xfrm>
            <a:prstGeom prst="ellipse">
              <a:avLst/>
            </a:prstGeom>
            <a:solidFill>
              <a:schemeClr val="tx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13"/>
            <p:cNvSpPr>
              <a:spLocks noChangeArrowheads="1"/>
            </p:cNvSpPr>
            <p:nvPr/>
          </p:nvSpPr>
          <p:spPr bwMode="auto">
            <a:xfrm>
              <a:off x="622" y="1294"/>
              <a:ext cx="47" cy="47"/>
            </a:xfrm>
            <a:prstGeom prst="ellipse">
              <a:avLst/>
            </a:prstGeom>
            <a:solidFill>
              <a:schemeClr val="tx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14"/>
            <p:cNvSpPr>
              <a:spLocks noChangeArrowheads="1"/>
            </p:cNvSpPr>
            <p:nvPr/>
          </p:nvSpPr>
          <p:spPr bwMode="auto">
            <a:xfrm flipV="1">
              <a:off x="622" y="1366"/>
              <a:ext cx="47" cy="47"/>
            </a:xfrm>
            <a:prstGeom prst="ellipse">
              <a:avLst/>
            </a:prstGeom>
            <a:solidFill>
              <a:schemeClr val="tx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15"/>
            <p:cNvSpPr>
              <a:spLocks noChangeArrowheads="1"/>
            </p:cNvSpPr>
            <p:nvPr/>
          </p:nvSpPr>
          <p:spPr bwMode="auto">
            <a:xfrm>
              <a:off x="486" y="1294"/>
              <a:ext cx="47" cy="47"/>
            </a:xfrm>
            <a:prstGeom prst="ellipse">
              <a:avLst/>
            </a:prstGeom>
            <a:solidFill>
              <a:schemeClr val="tx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" name="Group 16"/>
            <p:cNvGrpSpPr>
              <a:grpSpLocks/>
            </p:cNvGrpSpPr>
            <p:nvPr/>
          </p:nvGrpSpPr>
          <p:grpSpPr bwMode="auto">
            <a:xfrm>
              <a:off x="192" y="1716"/>
              <a:ext cx="308" cy="192"/>
              <a:chOff x="1056" y="1872"/>
              <a:chExt cx="432" cy="192"/>
            </a:xfrm>
          </p:grpSpPr>
          <p:sp>
            <p:nvSpPr>
              <p:cNvPr id="96" name="Line 17"/>
              <p:cNvSpPr>
                <a:spLocks noChangeShapeType="1"/>
              </p:cNvSpPr>
              <p:nvPr/>
            </p:nvSpPr>
            <p:spPr bwMode="auto">
              <a:xfrm>
                <a:off x="1056" y="1920"/>
                <a:ext cx="4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8"/>
              <p:cNvSpPr>
                <a:spLocks noChangeShapeType="1"/>
              </p:cNvSpPr>
              <p:nvPr/>
            </p:nvSpPr>
            <p:spPr bwMode="auto">
              <a:xfrm>
                <a:off x="1056" y="2016"/>
                <a:ext cx="4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19"/>
              <p:cNvSpPr>
                <a:spLocks noChangeShapeType="1"/>
              </p:cNvSpPr>
              <p:nvPr/>
            </p:nvSpPr>
            <p:spPr bwMode="auto">
              <a:xfrm>
                <a:off x="1200" y="1872"/>
                <a:ext cx="144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20"/>
              <p:cNvSpPr>
                <a:spLocks noChangeShapeType="1"/>
              </p:cNvSpPr>
              <p:nvPr/>
            </p:nvSpPr>
            <p:spPr bwMode="auto">
              <a:xfrm flipV="1">
                <a:off x="1200" y="1968"/>
                <a:ext cx="144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" name="Oval 21"/>
            <p:cNvSpPr>
              <a:spLocks noChangeArrowheads="1"/>
            </p:cNvSpPr>
            <p:nvPr/>
          </p:nvSpPr>
          <p:spPr bwMode="auto">
            <a:xfrm>
              <a:off x="1392" y="1584"/>
              <a:ext cx="336" cy="28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22"/>
            <p:cNvSpPr>
              <a:spLocks noChangeArrowheads="1"/>
            </p:cNvSpPr>
            <p:nvPr/>
          </p:nvSpPr>
          <p:spPr bwMode="auto">
            <a:xfrm>
              <a:off x="1511" y="1621"/>
              <a:ext cx="47" cy="47"/>
            </a:xfrm>
            <a:prstGeom prst="ellipse">
              <a:avLst/>
            </a:prstGeom>
            <a:solidFill>
              <a:schemeClr val="tx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23"/>
            <p:cNvSpPr>
              <a:spLocks noChangeArrowheads="1"/>
            </p:cNvSpPr>
            <p:nvPr/>
          </p:nvSpPr>
          <p:spPr bwMode="auto">
            <a:xfrm>
              <a:off x="1488" y="1777"/>
              <a:ext cx="47" cy="47"/>
            </a:xfrm>
            <a:prstGeom prst="ellipse">
              <a:avLst/>
            </a:prstGeom>
            <a:solidFill>
              <a:schemeClr val="tx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24"/>
            <p:cNvSpPr>
              <a:spLocks noChangeArrowheads="1"/>
            </p:cNvSpPr>
            <p:nvPr/>
          </p:nvSpPr>
          <p:spPr bwMode="auto">
            <a:xfrm>
              <a:off x="1613" y="1777"/>
              <a:ext cx="47" cy="47"/>
            </a:xfrm>
            <a:prstGeom prst="ellipse">
              <a:avLst/>
            </a:prstGeom>
            <a:solidFill>
              <a:schemeClr val="tx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25"/>
            <p:cNvSpPr>
              <a:spLocks noChangeArrowheads="1"/>
            </p:cNvSpPr>
            <p:nvPr/>
          </p:nvSpPr>
          <p:spPr bwMode="auto">
            <a:xfrm>
              <a:off x="1613" y="1694"/>
              <a:ext cx="47" cy="47"/>
            </a:xfrm>
            <a:prstGeom prst="ellipse">
              <a:avLst/>
            </a:prstGeom>
            <a:solidFill>
              <a:schemeClr val="tx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26"/>
            <p:cNvSpPr>
              <a:spLocks noChangeArrowheads="1"/>
            </p:cNvSpPr>
            <p:nvPr/>
          </p:nvSpPr>
          <p:spPr bwMode="auto">
            <a:xfrm>
              <a:off x="1489" y="1694"/>
              <a:ext cx="47" cy="47"/>
            </a:xfrm>
            <a:prstGeom prst="ellipse">
              <a:avLst/>
            </a:prstGeom>
            <a:solidFill>
              <a:schemeClr val="tx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8" name="Group 27"/>
            <p:cNvGrpSpPr>
              <a:grpSpLocks/>
            </p:cNvGrpSpPr>
            <p:nvPr/>
          </p:nvGrpSpPr>
          <p:grpSpPr bwMode="auto">
            <a:xfrm rot="10800000">
              <a:off x="1682" y="1395"/>
              <a:ext cx="334" cy="192"/>
              <a:chOff x="3984" y="1824"/>
              <a:chExt cx="432" cy="192"/>
            </a:xfrm>
          </p:grpSpPr>
          <p:sp>
            <p:nvSpPr>
              <p:cNvPr id="92" name="Line 28"/>
              <p:cNvSpPr>
                <a:spLocks noChangeShapeType="1"/>
              </p:cNvSpPr>
              <p:nvPr/>
            </p:nvSpPr>
            <p:spPr bwMode="auto">
              <a:xfrm>
                <a:off x="3984" y="1872"/>
                <a:ext cx="4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29"/>
              <p:cNvSpPr>
                <a:spLocks noChangeShapeType="1"/>
              </p:cNvSpPr>
              <p:nvPr/>
            </p:nvSpPr>
            <p:spPr bwMode="auto">
              <a:xfrm>
                <a:off x="3984" y="1968"/>
                <a:ext cx="4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30"/>
              <p:cNvSpPr>
                <a:spLocks noChangeShapeType="1"/>
              </p:cNvSpPr>
              <p:nvPr/>
            </p:nvSpPr>
            <p:spPr bwMode="auto">
              <a:xfrm>
                <a:off x="4128" y="1824"/>
                <a:ext cx="144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31"/>
              <p:cNvSpPr>
                <a:spLocks noChangeShapeType="1"/>
              </p:cNvSpPr>
              <p:nvPr/>
            </p:nvSpPr>
            <p:spPr bwMode="auto">
              <a:xfrm flipV="1">
                <a:off x="4128" y="1920"/>
                <a:ext cx="144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" name="AutoShape 32"/>
            <p:cNvSpPr>
              <a:spLocks noChangeArrowheads="1"/>
            </p:cNvSpPr>
            <p:nvPr/>
          </p:nvSpPr>
          <p:spPr bwMode="auto">
            <a:xfrm>
              <a:off x="998" y="1476"/>
              <a:ext cx="180" cy="136"/>
            </a:xfrm>
            <a:prstGeom prst="irregularSeal2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33"/>
            <p:cNvSpPr>
              <a:spLocks noChangeShapeType="1"/>
            </p:cNvSpPr>
            <p:nvPr/>
          </p:nvSpPr>
          <p:spPr bwMode="auto">
            <a:xfrm flipV="1">
              <a:off x="1248" y="912"/>
              <a:ext cx="0" cy="336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4"/>
            <p:cNvSpPr>
              <a:spLocks noChangeShapeType="1"/>
            </p:cNvSpPr>
            <p:nvPr/>
          </p:nvSpPr>
          <p:spPr bwMode="auto">
            <a:xfrm flipV="1">
              <a:off x="1248" y="1104"/>
              <a:ext cx="240" cy="144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35"/>
            <p:cNvSpPr>
              <a:spLocks noChangeShapeType="1"/>
            </p:cNvSpPr>
            <p:nvPr/>
          </p:nvSpPr>
          <p:spPr bwMode="auto">
            <a:xfrm flipH="1">
              <a:off x="623" y="1824"/>
              <a:ext cx="288" cy="0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36"/>
            <p:cNvSpPr>
              <a:spLocks noChangeShapeType="1"/>
            </p:cNvSpPr>
            <p:nvPr/>
          </p:nvSpPr>
          <p:spPr bwMode="auto">
            <a:xfrm>
              <a:off x="909" y="1831"/>
              <a:ext cx="45" cy="273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 Box 37"/>
            <p:cNvSpPr txBox="1">
              <a:spLocks noChangeArrowheads="1"/>
            </p:cNvSpPr>
            <p:nvPr/>
          </p:nvSpPr>
          <p:spPr bwMode="auto">
            <a:xfrm>
              <a:off x="336" y="1056"/>
              <a:ext cx="2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800" i="1"/>
                <a:t>p</a:t>
              </a:r>
            </a:p>
          </p:txBody>
        </p:sp>
        <p:sp>
          <p:nvSpPr>
            <p:cNvPr id="45" name="Text Box 38"/>
            <p:cNvSpPr txBox="1">
              <a:spLocks noChangeArrowheads="1"/>
            </p:cNvSpPr>
            <p:nvPr/>
          </p:nvSpPr>
          <p:spPr bwMode="auto">
            <a:xfrm>
              <a:off x="1101" y="1017"/>
              <a:ext cx="26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800" i="1" dirty="0">
                  <a:solidFill>
                    <a:srgbClr val="CC0000"/>
                  </a:solidFill>
                  <a:cs typeface="Arial" pitchFamily="34" charset="0"/>
                </a:rPr>
                <a:t>b</a:t>
              </a:r>
              <a:endParaRPr lang="en-US" sz="1800" i="1" baseline="30000" dirty="0">
                <a:cs typeface="Arial" pitchFamily="34" charset="0"/>
              </a:endParaRPr>
            </a:p>
          </p:txBody>
        </p:sp>
        <p:sp>
          <p:nvSpPr>
            <p:cNvPr id="46" name="Text Box 39"/>
            <p:cNvSpPr txBox="1">
              <a:spLocks noChangeArrowheads="1"/>
            </p:cNvSpPr>
            <p:nvPr/>
          </p:nvSpPr>
          <p:spPr bwMode="auto">
            <a:xfrm>
              <a:off x="1277" y="1161"/>
              <a:ext cx="4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800" i="1">
                  <a:solidFill>
                    <a:srgbClr val="FF00FF"/>
                  </a:solidFill>
                  <a:cs typeface="Arial" pitchFamily="34" charset="0"/>
                </a:rPr>
                <a:t>W</a:t>
              </a:r>
              <a:r>
                <a:rPr lang="en-US" sz="1800" i="1" baseline="30000">
                  <a:solidFill>
                    <a:srgbClr val="FF00FF"/>
                  </a:solidFill>
                  <a:cs typeface="Arial" pitchFamily="34" charset="0"/>
                </a:rPr>
                <a:t>+</a:t>
              </a:r>
            </a:p>
          </p:txBody>
        </p:sp>
        <p:sp>
          <p:nvSpPr>
            <p:cNvPr id="47" name="Text Box 40"/>
            <p:cNvSpPr txBox="1">
              <a:spLocks noChangeArrowheads="1"/>
            </p:cNvSpPr>
            <p:nvPr/>
          </p:nvSpPr>
          <p:spPr bwMode="auto">
            <a:xfrm>
              <a:off x="1056" y="1344"/>
              <a:ext cx="31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 dirty="0">
                  <a:solidFill>
                    <a:srgbClr val="000099"/>
                  </a:solidFill>
                </a:rPr>
                <a:t>t</a:t>
              </a:r>
            </a:p>
          </p:txBody>
        </p:sp>
        <p:sp>
          <p:nvSpPr>
            <p:cNvPr id="48" name="Text Box 41"/>
            <p:cNvSpPr txBox="1">
              <a:spLocks noChangeArrowheads="1"/>
            </p:cNvSpPr>
            <p:nvPr/>
          </p:nvSpPr>
          <p:spPr bwMode="auto">
            <a:xfrm>
              <a:off x="671" y="1632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800" i="1">
                  <a:solidFill>
                    <a:srgbClr val="FF00FF"/>
                  </a:solidFill>
                  <a:cs typeface="Arial" pitchFamily="34" charset="0"/>
                </a:rPr>
                <a:t>W</a:t>
              </a:r>
              <a:r>
                <a:rPr lang="en-US" sz="1800" i="1" baseline="30000">
                  <a:solidFill>
                    <a:srgbClr val="FF00FF"/>
                  </a:solidFill>
                  <a:cs typeface="Arial" pitchFamily="34" charset="0"/>
                </a:rPr>
                <a:t>-</a:t>
              </a:r>
            </a:p>
          </p:txBody>
        </p:sp>
        <p:sp>
          <p:nvSpPr>
            <p:cNvPr id="49" name="Line 42"/>
            <p:cNvSpPr>
              <a:spLocks noChangeShapeType="1"/>
            </p:cNvSpPr>
            <p:nvPr/>
          </p:nvSpPr>
          <p:spPr bwMode="auto">
            <a:xfrm flipV="1">
              <a:off x="1488" y="893"/>
              <a:ext cx="157" cy="21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43"/>
            <p:cNvSpPr>
              <a:spLocks noChangeShapeType="1"/>
            </p:cNvSpPr>
            <p:nvPr/>
          </p:nvSpPr>
          <p:spPr bwMode="auto">
            <a:xfrm>
              <a:off x="1488" y="1104"/>
              <a:ext cx="426" cy="70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 Box 44"/>
            <p:cNvSpPr txBox="1">
              <a:spLocks noChangeArrowheads="1"/>
            </p:cNvSpPr>
            <p:nvPr/>
          </p:nvSpPr>
          <p:spPr bwMode="auto">
            <a:xfrm>
              <a:off x="1360" y="854"/>
              <a:ext cx="2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/>
                <a:t>q</a:t>
              </a:r>
            </a:p>
          </p:txBody>
        </p:sp>
        <p:graphicFrame>
          <p:nvGraphicFramePr>
            <p:cNvPr id="52" name="Object 45"/>
            <p:cNvGraphicFramePr>
              <a:graphicFrameLocks noChangeAspect="1"/>
            </p:cNvGraphicFramePr>
            <p:nvPr/>
          </p:nvGraphicFramePr>
          <p:xfrm>
            <a:off x="1632" y="1152"/>
            <a:ext cx="123" cy="1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6" name="Equation" r:id="rId6" imgW="114300" imgH="165100" progId="Equation.3">
                    <p:embed/>
                  </p:oleObj>
                </mc:Choice>
                <mc:Fallback>
                  <p:oleObj name="Equation" r:id="rId6" imgW="114300" imgH="165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2" y="1152"/>
                          <a:ext cx="123" cy="1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46"/>
            <p:cNvGraphicFramePr>
              <a:graphicFrameLocks noChangeAspect="1"/>
            </p:cNvGraphicFramePr>
            <p:nvPr/>
          </p:nvGraphicFramePr>
          <p:xfrm>
            <a:off x="767" y="1873"/>
            <a:ext cx="138" cy="1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7" name="Equation" r:id="rId8" imgW="127000" imgH="165100" progId="Equation.3">
                    <p:embed/>
                  </p:oleObj>
                </mc:Choice>
                <mc:Fallback>
                  <p:oleObj name="Equation" r:id="rId8" imgW="127000" imgH="165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7" y="1873"/>
                          <a:ext cx="138" cy="1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Line 47"/>
            <p:cNvSpPr>
              <a:spLocks noChangeShapeType="1"/>
            </p:cNvSpPr>
            <p:nvPr/>
          </p:nvSpPr>
          <p:spPr bwMode="auto">
            <a:xfrm flipH="1">
              <a:off x="389" y="1824"/>
              <a:ext cx="282" cy="192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48"/>
            <p:cNvSpPr>
              <a:spLocks noChangeShapeType="1"/>
            </p:cNvSpPr>
            <p:nvPr/>
          </p:nvSpPr>
          <p:spPr bwMode="auto">
            <a:xfrm flipH="1" flipV="1">
              <a:off x="335" y="1680"/>
              <a:ext cx="336" cy="144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Text Box 49"/>
            <p:cNvSpPr txBox="1">
              <a:spLocks noChangeArrowheads="1"/>
            </p:cNvSpPr>
            <p:nvPr/>
          </p:nvSpPr>
          <p:spPr bwMode="auto">
            <a:xfrm>
              <a:off x="297" y="1985"/>
              <a:ext cx="2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rgbClr val="009900"/>
                  </a:solidFill>
                </a:rPr>
                <a:t>l</a:t>
              </a:r>
              <a:r>
                <a:rPr lang="en-US" sz="2000" i="1" baseline="30000">
                  <a:solidFill>
                    <a:srgbClr val="009900"/>
                  </a:solidFill>
                </a:rPr>
                <a:t>-</a:t>
              </a:r>
              <a:endParaRPr lang="en-US" sz="2000" i="1">
                <a:solidFill>
                  <a:srgbClr val="009900"/>
                </a:solidFill>
              </a:endParaRPr>
            </a:p>
          </p:txBody>
        </p:sp>
        <p:sp>
          <p:nvSpPr>
            <p:cNvPr id="57" name="Text Box 50"/>
            <p:cNvSpPr txBox="1">
              <a:spLocks noChangeArrowheads="1"/>
            </p:cNvSpPr>
            <p:nvPr/>
          </p:nvSpPr>
          <p:spPr bwMode="auto">
            <a:xfrm>
              <a:off x="255" y="1488"/>
              <a:ext cx="2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>
                  <a:solidFill>
                    <a:srgbClr val="009900"/>
                  </a:solidFill>
                  <a:sym typeface="Symbol" pitchFamily="18" charset="2"/>
                </a:rPr>
                <a:t></a:t>
              </a:r>
              <a:endParaRPr lang="en-US" sz="2000" i="1">
                <a:solidFill>
                  <a:srgbClr val="009900"/>
                </a:solidFill>
              </a:endParaRPr>
            </a:p>
          </p:txBody>
        </p:sp>
        <p:graphicFrame>
          <p:nvGraphicFramePr>
            <p:cNvPr id="58" name="Object 51"/>
            <p:cNvGraphicFramePr>
              <a:graphicFrameLocks noChangeAspect="1"/>
            </p:cNvGraphicFramePr>
            <p:nvPr/>
          </p:nvGraphicFramePr>
          <p:xfrm>
            <a:off x="1041" y="1632"/>
            <a:ext cx="110" cy="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8" name="Équation" r:id="rId10" imgW="101600" imgH="139700" progId="Equation.3">
                    <p:embed/>
                  </p:oleObj>
                </mc:Choice>
                <mc:Fallback>
                  <p:oleObj name="Équation" r:id="rId10" imgW="101600" imgH="139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1" y="1632"/>
                          <a:ext cx="110" cy="1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" name="Text Box 52"/>
            <p:cNvSpPr txBox="1">
              <a:spLocks noChangeArrowheads="1"/>
            </p:cNvSpPr>
            <p:nvPr/>
          </p:nvSpPr>
          <p:spPr bwMode="auto">
            <a:xfrm>
              <a:off x="1648" y="1440"/>
              <a:ext cx="2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800" i="1"/>
                <a:t>p</a:t>
              </a:r>
            </a:p>
          </p:txBody>
        </p:sp>
        <p:grpSp>
          <p:nvGrpSpPr>
            <p:cNvPr id="60" name="Group 53"/>
            <p:cNvGrpSpPr>
              <a:grpSpLocks/>
            </p:cNvGrpSpPr>
            <p:nvPr/>
          </p:nvGrpSpPr>
          <p:grpSpPr bwMode="auto">
            <a:xfrm>
              <a:off x="847" y="2142"/>
              <a:ext cx="270" cy="306"/>
              <a:chOff x="2064" y="3072"/>
              <a:chExt cx="288" cy="432"/>
            </a:xfrm>
          </p:grpSpPr>
          <p:sp>
            <p:nvSpPr>
              <p:cNvPr id="86" name="Line 54"/>
              <p:cNvSpPr>
                <a:spLocks noChangeShapeType="1"/>
              </p:cNvSpPr>
              <p:nvPr/>
            </p:nvSpPr>
            <p:spPr bwMode="auto">
              <a:xfrm>
                <a:off x="2208" y="3072"/>
                <a:ext cx="48" cy="288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55"/>
              <p:cNvSpPr>
                <a:spLocks noChangeShapeType="1"/>
              </p:cNvSpPr>
              <p:nvPr/>
            </p:nvSpPr>
            <p:spPr bwMode="auto">
              <a:xfrm>
                <a:off x="2208" y="3072"/>
                <a:ext cx="144" cy="288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56"/>
              <p:cNvSpPr>
                <a:spLocks noChangeShapeType="1"/>
              </p:cNvSpPr>
              <p:nvPr/>
            </p:nvSpPr>
            <p:spPr bwMode="auto">
              <a:xfrm flipH="1">
                <a:off x="2064" y="3072"/>
                <a:ext cx="144" cy="336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57"/>
              <p:cNvSpPr>
                <a:spLocks noChangeShapeType="1"/>
              </p:cNvSpPr>
              <p:nvPr/>
            </p:nvSpPr>
            <p:spPr bwMode="auto">
              <a:xfrm flipH="1">
                <a:off x="2160" y="3072"/>
                <a:ext cx="48" cy="432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58"/>
              <p:cNvSpPr>
                <a:spLocks noChangeShapeType="1"/>
              </p:cNvSpPr>
              <p:nvPr/>
            </p:nvSpPr>
            <p:spPr bwMode="auto">
              <a:xfrm>
                <a:off x="2208" y="3072"/>
                <a:ext cx="144" cy="144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59"/>
              <p:cNvSpPr>
                <a:spLocks noChangeShapeType="1"/>
              </p:cNvSpPr>
              <p:nvPr/>
            </p:nvSpPr>
            <p:spPr bwMode="auto">
              <a:xfrm>
                <a:off x="2208" y="3072"/>
                <a:ext cx="144" cy="432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" name="Text Box 60"/>
            <p:cNvSpPr txBox="1">
              <a:spLocks noChangeArrowheads="1"/>
            </p:cNvSpPr>
            <p:nvPr/>
          </p:nvSpPr>
          <p:spPr bwMode="auto">
            <a:xfrm>
              <a:off x="380" y="2208"/>
              <a:ext cx="6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>
                  <a:solidFill>
                    <a:srgbClr val="CC0000"/>
                  </a:solidFill>
                </a:rPr>
                <a:t>b</a:t>
              </a:r>
              <a:r>
                <a:rPr lang="en-US" sz="1800">
                  <a:solidFill>
                    <a:srgbClr val="CC0000"/>
                  </a:solidFill>
                </a:rPr>
                <a:t>-jet</a:t>
              </a:r>
            </a:p>
          </p:txBody>
        </p:sp>
        <p:grpSp>
          <p:nvGrpSpPr>
            <p:cNvPr id="62" name="Group 61"/>
            <p:cNvGrpSpPr>
              <a:grpSpLocks/>
            </p:cNvGrpSpPr>
            <p:nvPr/>
          </p:nvGrpSpPr>
          <p:grpSpPr bwMode="auto">
            <a:xfrm>
              <a:off x="1632" y="698"/>
              <a:ext cx="314" cy="214"/>
              <a:chOff x="2688" y="720"/>
              <a:chExt cx="336" cy="302"/>
            </a:xfrm>
          </p:grpSpPr>
          <p:sp>
            <p:nvSpPr>
              <p:cNvPr id="81" name="Line 62"/>
              <p:cNvSpPr>
                <a:spLocks noChangeShapeType="1"/>
              </p:cNvSpPr>
              <p:nvPr/>
            </p:nvSpPr>
            <p:spPr bwMode="auto">
              <a:xfrm flipV="1">
                <a:off x="2688" y="816"/>
                <a:ext cx="240" cy="206"/>
              </a:xfrm>
              <a:prstGeom prst="line">
                <a:avLst/>
              </a:prstGeom>
              <a:noFill/>
              <a:ln w="19050">
                <a:solidFill>
                  <a:srgbClr val="FF8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63"/>
              <p:cNvSpPr>
                <a:spLocks noChangeShapeType="1"/>
              </p:cNvSpPr>
              <p:nvPr/>
            </p:nvSpPr>
            <p:spPr bwMode="auto">
              <a:xfrm flipV="1">
                <a:off x="2688" y="864"/>
                <a:ext cx="336" cy="144"/>
              </a:xfrm>
              <a:prstGeom prst="line">
                <a:avLst/>
              </a:prstGeom>
              <a:noFill/>
              <a:ln w="19050">
                <a:solidFill>
                  <a:srgbClr val="FF8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64"/>
              <p:cNvSpPr>
                <a:spLocks noChangeShapeType="1"/>
              </p:cNvSpPr>
              <p:nvPr/>
            </p:nvSpPr>
            <p:spPr bwMode="auto">
              <a:xfrm flipV="1">
                <a:off x="2688" y="768"/>
                <a:ext cx="96" cy="240"/>
              </a:xfrm>
              <a:prstGeom prst="line">
                <a:avLst/>
              </a:prstGeom>
              <a:noFill/>
              <a:ln w="19050">
                <a:solidFill>
                  <a:srgbClr val="FF8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65"/>
              <p:cNvSpPr>
                <a:spLocks noChangeShapeType="1"/>
              </p:cNvSpPr>
              <p:nvPr/>
            </p:nvSpPr>
            <p:spPr bwMode="auto">
              <a:xfrm flipV="1">
                <a:off x="2688" y="720"/>
                <a:ext cx="0" cy="288"/>
              </a:xfrm>
              <a:prstGeom prst="line">
                <a:avLst/>
              </a:prstGeom>
              <a:noFill/>
              <a:ln w="19050">
                <a:solidFill>
                  <a:srgbClr val="FF8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66"/>
              <p:cNvSpPr>
                <a:spLocks noChangeShapeType="1"/>
              </p:cNvSpPr>
              <p:nvPr/>
            </p:nvSpPr>
            <p:spPr bwMode="auto">
              <a:xfrm flipV="1">
                <a:off x="2688" y="720"/>
                <a:ext cx="192" cy="288"/>
              </a:xfrm>
              <a:prstGeom prst="line">
                <a:avLst/>
              </a:prstGeom>
              <a:noFill/>
              <a:ln w="19050">
                <a:solidFill>
                  <a:srgbClr val="FF8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" name="Text Box 67"/>
            <p:cNvSpPr txBox="1">
              <a:spLocks noChangeArrowheads="1"/>
            </p:cNvSpPr>
            <p:nvPr/>
          </p:nvSpPr>
          <p:spPr bwMode="auto">
            <a:xfrm>
              <a:off x="1383" y="528"/>
              <a:ext cx="4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8000"/>
                  </a:solidFill>
                </a:rPr>
                <a:t>jet</a:t>
              </a:r>
            </a:p>
          </p:txBody>
        </p:sp>
        <p:sp>
          <p:nvSpPr>
            <p:cNvPr id="64" name="Line 68"/>
            <p:cNvSpPr>
              <a:spLocks noChangeShapeType="1"/>
            </p:cNvSpPr>
            <p:nvPr/>
          </p:nvSpPr>
          <p:spPr bwMode="auto">
            <a:xfrm>
              <a:off x="1945" y="1170"/>
              <a:ext cx="314" cy="102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69"/>
            <p:cNvSpPr>
              <a:spLocks noChangeShapeType="1"/>
            </p:cNvSpPr>
            <p:nvPr/>
          </p:nvSpPr>
          <p:spPr bwMode="auto">
            <a:xfrm flipV="1">
              <a:off x="1965" y="1056"/>
              <a:ext cx="240" cy="116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70"/>
            <p:cNvSpPr>
              <a:spLocks noChangeShapeType="1"/>
            </p:cNvSpPr>
            <p:nvPr/>
          </p:nvSpPr>
          <p:spPr bwMode="auto">
            <a:xfrm>
              <a:off x="1945" y="1170"/>
              <a:ext cx="269" cy="34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71"/>
            <p:cNvSpPr>
              <a:spLocks noChangeShapeType="1"/>
            </p:cNvSpPr>
            <p:nvPr/>
          </p:nvSpPr>
          <p:spPr bwMode="auto">
            <a:xfrm flipV="1">
              <a:off x="1945" y="1102"/>
              <a:ext cx="359" cy="68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72"/>
            <p:cNvSpPr>
              <a:spLocks noChangeShapeType="1"/>
            </p:cNvSpPr>
            <p:nvPr/>
          </p:nvSpPr>
          <p:spPr bwMode="auto">
            <a:xfrm>
              <a:off x="1945" y="1170"/>
              <a:ext cx="180" cy="102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73"/>
            <p:cNvSpPr>
              <a:spLocks noChangeShapeType="1"/>
            </p:cNvSpPr>
            <p:nvPr/>
          </p:nvSpPr>
          <p:spPr bwMode="auto">
            <a:xfrm flipV="1">
              <a:off x="1945" y="1152"/>
              <a:ext cx="308" cy="18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Text Box 74"/>
            <p:cNvSpPr txBox="1">
              <a:spLocks noChangeArrowheads="1"/>
            </p:cNvSpPr>
            <p:nvPr/>
          </p:nvSpPr>
          <p:spPr bwMode="auto">
            <a:xfrm>
              <a:off x="1920" y="873"/>
              <a:ext cx="3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8000"/>
                  </a:solidFill>
                </a:rPr>
                <a:t>jet</a:t>
              </a:r>
            </a:p>
          </p:txBody>
        </p:sp>
        <p:grpSp>
          <p:nvGrpSpPr>
            <p:cNvPr id="71" name="Group 75"/>
            <p:cNvGrpSpPr>
              <a:grpSpLocks/>
            </p:cNvGrpSpPr>
            <p:nvPr/>
          </p:nvGrpSpPr>
          <p:grpSpPr bwMode="auto">
            <a:xfrm>
              <a:off x="1120" y="572"/>
              <a:ext cx="270" cy="340"/>
              <a:chOff x="2544" y="864"/>
              <a:chExt cx="288" cy="480"/>
            </a:xfrm>
          </p:grpSpPr>
          <p:sp>
            <p:nvSpPr>
              <p:cNvPr id="75" name="Line 76"/>
              <p:cNvSpPr>
                <a:spLocks noChangeShapeType="1"/>
              </p:cNvSpPr>
              <p:nvPr/>
            </p:nvSpPr>
            <p:spPr bwMode="auto">
              <a:xfrm flipV="1">
                <a:off x="2688" y="960"/>
                <a:ext cx="48" cy="384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77"/>
              <p:cNvSpPr>
                <a:spLocks noChangeShapeType="1"/>
              </p:cNvSpPr>
              <p:nvPr/>
            </p:nvSpPr>
            <p:spPr bwMode="auto">
              <a:xfrm flipV="1">
                <a:off x="2688" y="1022"/>
                <a:ext cx="144" cy="317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78"/>
              <p:cNvSpPr>
                <a:spLocks noChangeShapeType="1"/>
              </p:cNvSpPr>
              <p:nvPr/>
            </p:nvSpPr>
            <p:spPr bwMode="auto">
              <a:xfrm flipH="1" flipV="1">
                <a:off x="2544" y="970"/>
                <a:ext cx="144" cy="369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79"/>
              <p:cNvSpPr>
                <a:spLocks noChangeShapeType="1"/>
              </p:cNvSpPr>
              <p:nvPr/>
            </p:nvSpPr>
            <p:spPr bwMode="auto">
              <a:xfrm flipH="1" flipV="1">
                <a:off x="2640" y="864"/>
                <a:ext cx="48" cy="475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80"/>
              <p:cNvSpPr>
                <a:spLocks noChangeShapeType="1"/>
              </p:cNvSpPr>
              <p:nvPr/>
            </p:nvSpPr>
            <p:spPr bwMode="auto">
              <a:xfrm flipV="1">
                <a:off x="2688" y="1181"/>
                <a:ext cx="144" cy="158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81"/>
              <p:cNvSpPr>
                <a:spLocks noChangeShapeType="1"/>
              </p:cNvSpPr>
              <p:nvPr/>
            </p:nvSpPr>
            <p:spPr bwMode="auto">
              <a:xfrm flipV="1">
                <a:off x="2688" y="864"/>
                <a:ext cx="144" cy="475"/>
              </a:xfrm>
              <a:prstGeom prst="line">
                <a:avLst/>
              </a:prstGeom>
              <a:noFill/>
              <a:ln w="1905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" name="Text Box 82"/>
            <p:cNvSpPr txBox="1">
              <a:spLocks noChangeArrowheads="1"/>
            </p:cNvSpPr>
            <p:nvPr/>
          </p:nvSpPr>
          <p:spPr bwMode="auto">
            <a:xfrm>
              <a:off x="736" y="528"/>
              <a:ext cx="4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i="1">
                  <a:solidFill>
                    <a:srgbClr val="CC0000"/>
                  </a:solidFill>
                </a:rPr>
                <a:t>b</a:t>
              </a:r>
              <a:r>
                <a:rPr lang="en-US" sz="1800">
                  <a:solidFill>
                    <a:srgbClr val="CC0000"/>
                  </a:solidFill>
                </a:rPr>
                <a:t>-jet</a:t>
              </a:r>
            </a:p>
          </p:txBody>
        </p:sp>
        <p:sp>
          <p:nvSpPr>
            <p:cNvPr id="73" name="AutoShape 83"/>
            <p:cNvSpPr>
              <a:spLocks noChangeArrowheads="1"/>
            </p:cNvSpPr>
            <p:nvPr/>
          </p:nvSpPr>
          <p:spPr bwMode="auto">
            <a:xfrm rot="19800000">
              <a:off x="1247" y="1776"/>
              <a:ext cx="240" cy="192"/>
            </a:xfrm>
            <a:prstGeom prst="leftArrow">
              <a:avLst>
                <a:gd name="adj1" fmla="val 50000"/>
                <a:gd name="adj2" fmla="val 3125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AutoShape 84"/>
            <p:cNvSpPr>
              <a:spLocks noChangeArrowheads="1"/>
            </p:cNvSpPr>
            <p:nvPr/>
          </p:nvSpPr>
          <p:spPr bwMode="auto">
            <a:xfrm rot="19800000" flipH="1">
              <a:off x="672" y="1104"/>
              <a:ext cx="240" cy="192"/>
            </a:xfrm>
            <a:prstGeom prst="leftArrow">
              <a:avLst>
                <a:gd name="adj1" fmla="val 50000"/>
                <a:gd name="adj2" fmla="val 3125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" name="Rectangle 100"/>
          <p:cNvSpPr/>
          <p:nvPr/>
        </p:nvSpPr>
        <p:spPr>
          <a:xfrm>
            <a:off x="-8624" y="943205"/>
            <a:ext cx="41076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/>
                <a:cs typeface="Gabriola"/>
              </a:rPr>
              <a:t>paire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/>
                <a:cs typeface="Gabriola"/>
              </a:rPr>
              <a:t>quark top  se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/>
                <a:cs typeface="Gabriola"/>
              </a:rPr>
              <a:t>désintègre 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/>
                <a:cs typeface="Gabriola"/>
              </a:rPr>
              <a:t>en 4 jets et une paire de bosons W </a:t>
            </a:r>
          </a:p>
          <a:p>
            <a:pPr>
              <a:buFont typeface="Wingdings" pitchFamily="2" charset="2"/>
              <a:buChar char="Ø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/>
                <a:cs typeface="Gabriola"/>
              </a:rPr>
              <a:t>  les particules stables dans l'état final  μ, e, ν et jets atteignent le détecteur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/>
              <a:cs typeface="Gabriola"/>
            </a:endParaRPr>
          </a:p>
        </p:txBody>
      </p:sp>
      <p:sp>
        <p:nvSpPr>
          <p:cNvPr id="103" name="Titre 1"/>
          <p:cNvSpPr txBox="1">
            <a:spLocks/>
          </p:cNvSpPr>
          <p:nvPr/>
        </p:nvSpPr>
        <p:spPr>
          <a:xfrm>
            <a:off x="1542175" y="-188160"/>
            <a:ext cx="6923745" cy="86836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briola"/>
                <a:cs typeface="Gabriola"/>
              </a:rPr>
              <a:t>    </a:t>
            </a:r>
            <a:r>
              <a:rPr lang="fr-FR" sz="4800" dirty="0" smtClean="0">
                <a:solidFill>
                  <a:schemeClr val="accent1"/>
                </a:solidFill>
                <a:latin typeface="Gabriola"/>
                <a:cs typeface="Gabriola"/>
              </a:rPr>
              <a:t>Vers L’analyse des données</a:t>
            </a:r>
            <a:endParaRPr lang="fr-FR" sz="6600" dirty="0">
              <a:solidFill>
                <a:schemeClr val="accent1"/>
              </a:solidFill>
              <a:latin typeface="Gabriola"/>
              <a:cs typeface="Gabriol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92488" y="2437451"/>
            <a:ext cx="4572000" cy="23544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/>
                <a:cs typeface="Gabriola"/>
              </a:rPr>
              <a:t>    Reconstruction </a:t>
            </a:r>
            <a:r>
              <a:rPr lang="fr-FR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/>
                <a:cs typeface="Gabriola"/>
              </a:rPr>
              <a:t>des données </a:t>
            </a: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/>
                <a:cs typeface="Gabriola"/>
              </a:rPr>
              <a:t>brutes</a:t>
            </a:r>
          </a:p>
          <a:p>
            <a:endParaRPr lang="fr-FR" sz="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/>
                <a:cs typeface="Gabriola"/>
              </a:rPr>
              <a:t>  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/>
                <a:cs typeface="Gabriola"/>
              </a:rPr>
              <a:t>Génération: simulation des canaux physique choisis (</a:t>
            </a:r>
            <a:r>
              <a:rPr 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/>
                <a:cs typeface="Gabriola"/>
              </a:rPr>
              <a:t>Pythia</a:t>
            </a: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/>
                <a:cs typeface="Gabriola"/>
              </a:rPr>
              <a:t>…)</a:t>
            </a:r>
          </a:p>
          <a:p>
            <a:pPr>
              <a:buFont typeface="Wingdings" pitchFamily="2" charset="2"/>
              <a:buChar char="Ø"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/>
                <a:cs typeface="Gabriola"/>
              </a:rPr>
              <a:t>La simulation: rendre compte des effets du détecteur sur les particules et de la réponse du détecteur </a:t>
            </a:r>
          </a:p>
          <a:p>
            <a:pPr>
              <a:buFont typeface="Wingdings" pitchFamily="2" charset="2"/>
              <a:buChar char="Ø"/>
            </a:pPr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/>
                <a:cs typeface="Gabriola"/>
              </a:rPr>
              <a:t>La reconstruction: les objets physique sont reconstruits à partir de données simulées ou réelles.</a:t>
            </a:r>
          </a:p>
        </p:txBody>
      </p:sp>
      <p:pic>
        <p:nvPicPr>
          <p:cNvPr id="107" name="Picture 12" descr="e4jetmetbtags_140385_101_90009543_rphi_improved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46969" y="5037441"/>
            <a:ext cx="2728993" cy="178919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70667" y="4692900"/>
            <a:ext cx="2467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/>
                <a:cs typeface="Gabriola"/>
              </a:rPr>
              <a:t>Analyse des événements  </a:t>
            </a:r>
            <a:endParaRPr lang="fr-F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abriola"/>
              <a:cs typeface="Gabriola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197614" y="525491"/>
            <a:ext cx="24416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abriola"/>
                <a:cs typeface="Gabriola"/>
              </a:rPr>
              <a:t>Détection des particules</a:t>
            </a:r>
            <a:endParaRPr lang="fr-F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abriola"/>
              <a:cs typeface="Gabriol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1356" y="5068801"/>
            <a:ext cx="387238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fr-FR" sz="2300" dirty="0">
                <a:latin typeface="Gabriola"/>
                <a:cs typeface="Gabriola"/>
              </a:rPr>
              <a:t>Analyse des événements </a:t>
            </a:r>
            <a:r>
              <a:rPr lang="fr-FR" sz="2300" dirty="0" smtClean="0">
                <a:latin typeface="Gabriola"/>
                <a:cs typeface="Gabriola"/>
              </a:rPr>
              <a:t>reconstruits</a:t>
            </a:r>
          </a:p>
          <a:p>
            <a:pPr marL="342900" indent="-342900">
              <a:buFont typeface="Wingdings" charset="2"/>
              <a:buChar char="Ø"/>
            </a:pPr>
            <a:r>
              <a:rPr lang="fr-FR" sz="2300" dirty="0" smtClean="0">
                <a:latin typeface="Gabriola"/>
                <a:cs typeface="Gabriola"/>
              </a:rPr>
              <a:t>Sélection </a:t>
            </a:r>
            <a:r>
              <a:rPr lang="fr-FR" sz="2300" dirty="0">
                <a:latin typeface="Gabriola"/>
                <a:cs typeface="Gabriola"/>
              </a:rPr>
              <a:t>des événements intéressants</a:t>
            </a:r>
          </a:p>
          <a:p>
            <a:pPr marL="342900" indent="-342900">
              <a:buFont typeface="Wingdings" charset="2"/>
              <a:buChar char="Ø"/>
            </a:pPr>
            <a:r>
              <a:rPr lang="fr-FR" sz="2300" dirty="0">
                <a:latin typeface="Gabriola"/>
                <a:cs typeface="Gabriola"/>
              </a:rPr>
              <a:t>Représentation des quantités intéressantes</a:t>
            </a:r>
          </a:p>
          <a:p>
            <a:pPr marL="342900" indent="-342900">
              <a:buFont typeface="Wingdings" charset="2"/>
              <a:buChar char="Ø"/>
            </a:pPr>
            <a:endParaRPr lang="fr-FR" sz="2400" dirty="0">
              <a:latin typeface="Gabriola"/>
              <a:cs typeface="Gabriola"/>
            </a:endParaRPr>
          </a:p>
        </p:txBody>
      </p:sp>
      <p:pic>
        <p:nvPicPr>
          <p:cNvPr id="109" name="Picture 3" descr="pt_d0vtxgt200_pid"/>
          <p:cNvPicPr preferRelativeResize="0">
            <a:picLocks noChangeArrowheads="1"/>
          </p:cNvPicPr>
          <p:nvPr/>
        </p:nvPicPr>
        <p:blipFill>
          <a:blip r:embed="rId13" cstate="print">
            <a:lum bright="-76000" contrast="92000"/>
          </a:blip>
          <a:srcRect/>
          <a:stretch>
            <a:fillRect/>
          </a:stretch>
        </p:blipFill>
        <p:spPr bwMode="auto">
          <a:xfrm>
            <a:off x="6515794" y="5053121"/>
            <a:ext cx="2565494" cy="1763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08193" y="2870484"/>
            <a:ext cx="4091274" cy="210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486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4907" y="781665"/>
            <a:ext cx="8591364" cy="1362075"/>
          </a:xfrm>
        </p:spPr>
        <p:txBody>
          <a:bodyPr/>
          <a:lstStyle/>
          <a:p>
            <a:r>
              <a:rPr lang="fr-FR" sz="9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Phase Technique</a:t>
            </a:r>
            <a:endParaRPr lang="fr-FR" sz="96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92" y="2363910"/>
            <a:ext cx="5487183" cy="287446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971" y="5238372"/>
            <a:ext cx="2435300" cy="138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0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ncrier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Encrier.thmx</Template>
  <TotalTime>4815</TotalTime>
  <Words>2587</Words>
  <Application>Microsoft Macintosh PowerPoint</Application>
  <PresentationFormat>Présentation à l'écran (4:3)</PresentationFormat>
  <Paragraphs>496</Paragraphs>
  <Slides>36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36</vt:i4>
      </vt:variant>
    </vt:vector>
  </HeadingPairs>
  <TitlesOfParts>
    <vt:vector size="39" baseType="lpstr">
      <vt:lpstr>Encrier</vt:lpstr>
      <vt:lpstr>Equation</vt:lpstr>
      <vt:lpstr>Équation</vt:lpstr>
      <vt:lpstr>ATLAS Framework for Top Physics Analysis   </vt:lpstr>
      <vt:lpstr>Sommaire</vt:lpstr>
      <vt:lpstr>Phase Théorique</vt:lpstr>
      <vt:lpstr>    ATLAS ; Détecteur Généraliste </vt:lpstr>
      <vt:lpstr>Quark TOP &amp;&amp; Nouvelle physique</vt:lpstr>
      <vt:lpstr>Présentation PowerPoint</vt:lpstr>
      <vt:lpstr>Présentation PowerPoint</vt:lpstr>
      <vt:lpstr>Présentation PowerPoint</vt:lpstr>
      <vt:lpstr>Phase Technique</vt:lpstr>
      <vt:lpstr>Introduction</vt:lpstr>
      <vt:lpstr>Installation</vt:lpstr>
      <vt:lpstr>Structure</vt:lpstr>
      <vt:lpstr>RootCore Analysis Package </vt:lpstr>
      <vt:lpstr>    Description de package</vt:lpstr>
      <vt:lpstr>    Description de package</vt:lpstr>
      <vt:lpstr>    Description de package</vt:lpstr>
      <vt:lpstr>    Description de package</vt:lpstr>
      <vt:lpstr>    Description de package</vt:lpstr>
      <vt:lpstr>    Description de package</vt:lpstr>
      <vt:lpstr>Travail Effectué</vt:lpstr>
      <vt:lpstr>    Motivation et besoin !!</vt:lpstr>
      <vt:lpstr>Présentation PowerPoint</vt:lpstr>
      <vt:lpstr>    MyAnalysis TopRootCore Package</vt:lpstr>
      <vt:lpstr>    MyAnalysis TopRootCore Package</vt:lpstr>
      <vt:lpstr>    MyAnalysis TopRootCore Package</vt:lpstr>
      <vt:lpstr>    MyAnalysis TopRootCore Package</vt:lpstr>
      <vt:lpstr>    MyAnalysis TopRootCore Package</vt:lpstr>
      <vt:lpstr>Travail En cours</vt:lpstr>
      <vt:lpstr>    CutFlow – Resolved Top</vt:lpstr>
      <vt:lpstr>    CutFlow – Resolved Top</vt:lpstr>
      <vt:lpstr>    Sous-Package – Boosted Top</vt:lpstr>
      <vt:lpstr>Présentation PowerPoint</vt:lpstr>
      <vt:lpstr>Présentation PowerPoint</vt:lpstr>
      <vt:lpstr>Présentation PowerPoint</vt:lpstr>
      <vt:lpstr>Présentation PowerPoint</vt:lpstr>
      <vt:lpstr>Merci Pour Votre Attention</vt:lpstr>
    </vt:vector>
  </TitlesOfParts>
  <Company>Physique nucléaire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Analyse du Quark Top Boosted</dc:title>
  <dc:creator>Nacim HADDAD</dc:creator>
  <cp:lastModifiedBy>Nacim HADDAD</cp:lastModifiedBy>
  <cp:revision>256</cp:revision>
  <dcterms:created xsi:type="dcterms:W3CDTF">2012-04-19T14:08:17Z</dcterms:created>
  <dcterms:modified xsi:type="dcterms:W3CDTF">2012-04-30T08:19:54Z</dcterms:modified>
</cp:coreProperties>
</file>