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57" r:id="rId3"/>
    <p:sldId id="390" r:id="rId4"/>
    <p:sldId id="358" r:id="rId5"/>
    <p:sldId id="375" r:id="rId6"/>
    <p:sldId id="379" r:id="rId7"/>
    <p:sldId id="377" r:id="rId8"/>
    <p:sldId id="378" r:id="rId9"/>
    <p:sldId id="384" r:id="rId10"/>
    <p:sldId id="382" r:id="rId11"/>
    <p:sldId id="359" r:id="rId12"/>
    <p:sldId id="372" r:id="rId13"/>
    <p:sldId id="392" r:id="rId14"/>
    <p:sldId id="360" r:id="rId15"/>
    <p:sldId id="361" r:id="rId16"/>
    <p:sldId id="362" r:id="rId17"/>
    <p:sldId id="381" r:id="rId18"/>
    <p:sldId id="363" r:id="rId19"/>
    <p:sldId id="380" r:id="rId20"/>
    <p:sldId id="366" r:id="rId21"/>
    <p:sldId id="367" r:id="rId22"/>
    <p:sldId id="391" r:id="rId23"/>
    <p:sldId id="364" r:id="rId24"/>
    <p:sldId id="373" r:id="rId25"/>
    <p:sldId id="325" r:id="rId26"/>
    <p:sldId id="395" r:id="rId27"/>
    <p:sldId id="312" r:id="rId28"/>
    <p:sldId id="326" r:id="rId29"/>
    <p:sldId id="352" r:id="rId30"/>
    <p:sldId id="365" r:id="rId31"/>
    <p:sldId id="385" r:id="rId32"/>
    <p:sldId id="386" r:id="rId33"/>
    <p:sldId id="397" r:id="rId34"/>
    <p:sldId id="387" r:id="rId35"/>
    <p:sldId id="388" r:id="rId36"/>
    <p:sldId id="393" r:id="rId37"/>
    <p:sldId id="314" r:id="rId38"/>
    <p:sldId id="317" r:id="rId39"/>
    <p:sldId id="318" r:id="rId40"/>
    <p:sldId id="389" r:id="rId41"/>
    <p:sldId id="39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3366CC"/>
    <a:srgbClr val="D9D9D9"/>
    <a:srgbClr val="BFBFBF"/>
    <a:srgbClr val="0066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103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7703C-1E2A-4085-88A4-AB534906F19A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B98CE-75FE-42E2-A60E-7DDCFABD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0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624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4A2D7A-A4D0-4ACC-8AC6-B008A1C3F1BB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it-IT" smtClean="0"/>
          </a:p>
        </p:txBody>
      </p:sp>
      <p:sp>
        <p:nvSpPr>
          <p:cNvPr id="62469" name="Segnaposto piè di pagina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Nicola Colonna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C96E6-D1E8-424F-83A6-360D81E9E21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D2F719-83C4-4740-93AB-D308343094B1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D2F719-83C4-4740-93AB-D308343094B1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D2F719-83C4-4740-93AB-D308343094B1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B2A22-4391-4679-ACC8-837693074BC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16A126-4B06-4F2F-B244-00902C502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B2A22-4391-4679-ACC8-837693074BC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16A126-4B06-4F2F-B244-00902C502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B2A22-4391-4679-ACC8-837693074BC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16A126-4B06-4F2F-B244-00902C502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B2A22-4391-4679-ACC8-837693074BC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16A126-4B06-4F2F-B244-00902C502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B2A22-4391-4679-ACC8-837693074BC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16A126-4B06-4F2F-B244-00902C502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B2A22-4391-4679-ACC8-837693074BC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16A126-4B06-4F2F-B244-00902C502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B2A22-4391-4679-ACC8-837693074BC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16A126-4B06-4F2F-B244-00902C502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B2A22-4391-4679-ACC8-837693074BC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16A126-4B06-4F2F-B244-00902C502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B2A22-4391-4679-ACC8-837693074BC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16A126-4B06-4F2F-B244-00902C502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B2A22-4391-4679-ACC8-837693074BC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16A126-4B06-4F2F-B244-00902C502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FB2A22-4391-4679-ACC8-837693074BC7}" type="datetimeFigureOut">
              <a:rPr lang="en-US" smtClean="0"/>
              <a:pPr/>
              <a:t>11/27/2012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16A126-4B06-4F2F-B244-00902C502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" y="6286500"/>
            <a:ext cx="5889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 flipV="1">
            <a:off x="304800" y="6258812"/>
            <a:ext cx="8534400" cy="18288"/>
          </a:xfrm>
          <a:prstGeom prst="rect">
            <a:avLst/>
          </a:prstGeom>
          <a:solidFill>
            <a:srgbClr val="0066CC"/>
          </a:solidFill>
          <a:ln w="19050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1295400" y="6300488"/>
            <a:ext cx="73152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9144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Carlos GUERRERO (CERN Fellow),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solicitante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 Juan</a:t>
            </a:r>
            <a:r>
              <a:rPr lang="en-US" sz="1400" i="1" baseline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 de la </a:t>
            </a:r>
            <a:r>
              <a:rPr lang="en-US" sz="1400" i="1" baseline="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Cierva</a:t>
            </a:r>
            <a:r>
              <a:rPr lang="en-US" sz="1400" i="1" baseline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 2012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Jornadas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 CPAN  en Granada (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Noviembre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 2012)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 flipV="1">
            <a:off x="304800" y="532134"/>
            <a:ext cx="8534400" cy="18288"/>
          </a:xfrm>
          <a:prstGeom prst="rect">
            <a:avLst/>
          </a:prstGeom>
          <a:solidFill>
            <a:srgbClr val="0066CC"/>
          </a:solidFill>
          <a:ln w="19050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b="1" dirty="0" smtClean="0"/>
          </a:p>
        </p:txBody>
      </p:sp>
      <p:pic>
        <p:nvPicPr>
          <p:cNvPr id="17" name="Picture 13" descr="detst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352" y="5245925"/>
            <a:ext cx="1632348" cy="131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381000" y="609600"/>
            <a:ext cx="8458200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Candidate “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Juan de la 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Cierva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2012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”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(U. Sevilla)</a:t>
            </a:r>
          </a:p>
          <a:p>
            <a:pPr algn="ctr"/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en-GB" sz="2600" b="1" i="1" dirty="0">
                <a:solidFill>
                  <a:schemeClr val="accent1">
                    <a:lumMod val="75000"/>
                  </a:schemeClr>
                </a:solidFill>
              </a:rPr>
              <a:t>Experiments with neutron beams: </a:t>
            </a:r>
            <a:endParaRPr lang="en-GB" sz="26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GB" sz="2600" b="1" i="1" dirty="0" smtClean="0">
                <a:solidFill>
                  <a:schemeClr val="accent1">
                    <a:lumMod val="75000"/>
                  </a:schemeClr>
                </a:solidFill>
              </a:rPr>
              <a:t>nuclear </a:t>
            </a:r>
            <a:r>
              <a:rPr lang="en-GB" sz="2600" b="1" i="1" dirty="0">
                <a:solidFill>
                  <a:schemeClr val="accent1">
                    <a:lumMod val="75000"/>
                  </a:schemeClr>
                </a:solidFill>
              </a:rPr>
              <a:t>technology, astrophysics, basic and medical physics</a:t>
            </a:r>
            <a:endParaRPr lang="en-GB" sz="26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3429000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_tradnl" dirty="0" smtClean="0"/>
              <a:t>Carlos GUERRERO</a:t>
            </a:r>
          </a:p>
          <a:p>
            <a:pPr algn="ctr">
              <a:spcBef>
                <a:spcPts val="600"/>
              </a:spcBef>
            </a:pPr>
            <a:r>
              <a:rPr lang="es-ES_tradnl" i="1" dirty="0" smtClean="0"/>
              <a:t>CERN </a:t>
            </a:r>
            <a:r>
              <a:rPr lang="es-ES_tradnl" i="1" dirty="0" err="1" smtClean="0"/>
              <a:t>Fellow</a:t>
            </a:r>
            <a:r>
              <a:rPr lang="es-ES_tradnl" i="1" dirty="0" smtClean="0"/>
              <a:t>, </a:t>
            </a:r>
            <a:r>
              <a:rPr lang="es-ES_tradnl" i="1" dirty="0" err="1" smtClean="0"/>
              <a:t>Physics</a:t>
            </a:r>
            <a:r>
              <a:rPr lang="es-ES_tradnl" i="1" dirty="0" smtClean="0"/>
              <a:t> </a:t>
            </a:r>
            <a:r>
              <a:rPr lang="es-ES_tradnl" i="1" dirty="0" err="1" smtClean="0"/>
              <a:t>Department</a:t>
            </a:r>
            <a:endParaRPr lang="es-ES_tradnl" i="1" dirty="0" smtClean="0"/>
          </a:p>
          <a:p>
            <a:pPr algn="ctr">
              <a:spcBef>
                <a:spcPts val="600"/>
              </a:spcBef>
            </a:pPr>
            <a:r>
              <a:rPr lang="es-ES_tradnl" i="1" dirty="0"/>
              <a:t>c</a:t>
            </a:r>
            <a:r>
              <a:rPr lang="es-ES_tradnl" i="1" dirty="0" smtClean="0"/>
              <a:t>arlos.guerrero@cern.ch</a:t>
            </a:r>
            <a:endParaRPr lang="en-US" dirty="0" smtClean="0"/>
          </a:p>
        </p:txBody>
      </p:sp>
      <p:pic>
        <p:nvPicPr>
          <p:cNvPr id="14" name="Picture 13" descr="IMG_21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1463" y="5264732"/>
            <a:ext cx="1860137" cy="128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20" descr="DSCN129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7618" y="5263805"/>
            <a:ext cx="1831997" cy="128939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53" y="5267558"/>
            <a:ext cx="1470875" cy="127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Content Placeholder 3" descr="HPIM14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2800" y="5257800"/>
            <a:ext cx="1833384" cy="1290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0" y="2133600"/>
            <a:ext cx="9144000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Example of a</a:t>
            </a:r>
            <a:r>
              <a:rPr lang="en-US" sz="2800" b="1" dirty="0" smtClean="0">
                <a:solidFill>
                  <a:schemeClr val="accent1"/>
                </a:solidFill>
              </a:rPr>
              <a:t> pulsed neutron beam:</a:t>
            </a:r>
          </a:p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 The </a:t>
            </a:r>
            <a:r>
              <a:rPr lang="en-US" sz="2800" b="1" dirty="0" smtClean="0">
                <a:solidFill>
                  <a:schemeClr val="accent1"/>
                </a:solidFill>
              </a:rPr>
              <a:t>n_TOF </a:t>
            </a:r>
            <a:r>
              <a:rPr lang="en-US" sz="2800" b="1" dirty="0" smtClean="0">
                <a:solidFill>
                  <a:schemeClr val="accent1"/>
                </a:solidFill>
              </a:rPr>
              <a:t>f</a:t>
            </a:r>
            <a:r>
              <a:rPr lang="en-US" sz="2800" b="1" dirty="0" smtClean="0">
                <a:solidFill>
                  <a:schemeClr val="accent1"/>
                </a:solidFill>
              </a:rPr>
              <a:t>acility at CERN</a:t>
            </a:r>
            <a:endParaRPr lang="en-GB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79" y="609600"/>
            <a:ext cx="7132721" cy="541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2400" b="1" dirty="0" smtClean="0">
                <a:solidFill>
                  <a:srgbClr val="3366CC"/>
                </a:solidFill>
                <a:latin typeface="Calibri" pitchFamily="34" charset="0"/>
              </a:rPr>
              <a:t>The n_TOF </a:t>
            </a:r>
            <a:r>
              <a:rPr lang="en-GB" sz="2400" b="1" dirty="0" smtClean="0">
                <a:solidFill>
                  <a:srgbClr val="3366CC"/>
                </a:solidFill>
                <a:latin typeface="Calibri" pitchFamily="34" charset="0"/>
              </a:rPr>
              <a:t>Facility at CERN</a:t>
            </a:r>
            <a:endParaRPr lang="en-GB" sz="2400" b="1" dirty="0">
              <a:solidFill>
                <a:srgbClr val="3366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5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D:\Profiles\cguerrer\AppData\Local\Microsoft\Windows\Temporary Internet Files\Content.Outlook\BSCXCR2I\P1050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6908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221069"/>
            <a:ext cx="6553200" cy="646331"/>
          </a:xfrm>
          <a:prstGeom prst="rect">
            <a:avLst/>
          </a:prstGeom>
          <a:solidFill>
            <a:srgbClr val="DCE6F2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Work Sector Type A: </a:t>
            </a:r>
          </a:p>
          <a:p>
            <a:r>
              <a:rPr lang="en-US" b="1" dirty="0" smtClean="0"/>
              <a:t>use of non-encapsulated radioactive samples allowed since 2010!!!</a:t>
            </a:r>
            <a:endParaRPr lang="en-GB" b="1" dirty="0"/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2400" b="1" dirty="0" smtClean="0">
                <a:solidFill>
                  <a:srgbClr val="3366CC"/>
                </a:solidFill>
                <a:latin typeface="Calibri" pitchFamily="34" charset="0"/>
              </a:rPr>
              <a:t>The n_TOF </a:t>
            </a:r>
            <a:r>
              <a:rPr lang="en-GB" sz="2400" b="1" dirty="0" smtClean="0">
                <a:solidFill>
                  <a:srgbClr val="3366CC"/>
                </a:solidFill>
                <a:latin typeface="Calibri" pitchFamily="34" charset="0"/>
              </a:rPr>
              <a:t>Facility at CERN</a:t>
            </a:r>
            <a:endParaRPr lang="en-GB" sz="2400" b="1" dirty="0">
              <a:solidFill>
                <a:srgbClr val="3366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2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0" y="2133600"/>
            <a:ext cx="9144000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PhD research at CIEMAT (2004-2007</a:t>
            </a:r>
            <a:r>
              <a:rPr lang="en-US" sz="2800" b="1" dirty="0" smtClean="0">
                <a:solidFill>
                  <a:schemeClr val="accent1"/>
                </a:solidFill>
              </a:rPr>
              <a:t>)</a:t>
            </a:r>
          </a:p>
          <a:p>
            <a:pPr algn="ctr"/>
            <a:endParaRPr lang="en-US" sz="28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accent1"/>
                </a:solidFill>
              </a:rPr>
              <a:t>Supervisor: Daniel Cano-</a:t>
            </a:r>
            <a:r>
              <a:rPr lang="en-US" sz="2000" b="1" dirty="0" err="1" smtClean="0">
                <a:solidFill>
                  <a:schemeClr val="accent1"/>
                </a:solidFill>
              </a:rPr>
              <a:t>Ott</a:t>
            </a:r>
            <a:endParaRPr lang="en-GB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3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“Measurements </a:t>
            </a:r>
            <a:r>
              <a:rPr lang="en-US" sz="1600" i="1" dirty="0"/>
              <a:t>of </a:t>
            </a:r>
            <a:r>
              <a:rPr lang="en-US" sz="1600" i="1" dirty="0" smtClean="0"/>
              <a:t>the </a:t>
            </a:r>
            <a:r>
              <a:rPr lang="en-US" sz="1600" i="1" dirty="0"/>
              <a:t>neutron capture cross sections of </a:t>
            </a:r>
            <a:r>
              <a:rPr lang="en-US" sz="1600" i="1" baseline="30000" dirty="0"/>
              <a:t>237</a:t>
            </a:r>
            <a:r>
              <a:rPr lang="en-US" sz="1600" i="1" dirty="0"/>
              <a:t>Np and </a:t>
            </a:r>
            <a:r>
              <a:rPr lang="en-US" sz="1600" i="1" baseline="30000" dirty="0"/>
              <a:t>240</a:t>
            </a:r>
            <a:r>
              <a:rPr lang="en-US" sz="1600" i="1" dirty="0"/>
              <a:t>Pu at </a:t>
            </a:r>
            <a:r>
              <a:rPr lang="en-US" sz="1600" i="1" dirty="0" smtClean="0"/>
              <a:t>CERN </a:t>
            </a:r>
            <a:r>
              <a:rPr lang="en-US" sz="1600" i="1" dirty="0" err="1"/>
              <a:t>n_TOF</a:t>
            </a:r>
            <a:r>
              <a:rPr lang="en-US" sz="1600" i="1" dirty="0"/>
              <a:t> </a:t>
            </a:r>
            <a:r>
              <a:rPr lang="en-US" sz="1600" b="1" i="1" dirty="0" smtClean="0"/>
              <a:t>”</a:t>
            </a:r>
            <a:endParaRPr lang="en-GB" sz="1600" b="1" i="1" dirty="0"/>
          </a:p>
          <a:p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99893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1. Experimental campaign at CERN </a:t>
            </a:r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</a:rPr>
              <a:t>n_TOF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 between May and October 2004</a:t>
            </a:r>
          </a:p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2. Mounting and commissioning of the new 40 BaF</a:t>
            </a:r>
            <a:r>
              <a:rPr lang="en-US" sz="1600" b="1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 Total Absorption Calorimeter (TAC)</a:t>
            </a:r>
          </a:p>
        </p:txBody>
      </p:sp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88316"/>
            <a:ext cx="3764282" cy="31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26" y="3088316"/>
            <a:ext cx="3747053" cy="314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6" y="3048000"/>
            <a:ext cx="3952370" cy="315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PhD research at CIEMAT (2004-2007)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777425"/>
            <a:ext cx="8001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C. Guerrero et al., </a:t>
            </a:r>
            <a:r>
              <a:rPr lang="en-US" sz="1600" i="1" dirty="0" smtClean="0"/>
              <a:t>The n_TOF Total Absorption Calorimeter for neutron capture measurements at CERN</a:t>
            </a:r>
            <a:r>
              <a:rPr lang="en-US" sz="1600" dirty="0" smtClean="0"/>
              <a:t>, </a:t>
            </a:r>
            <a:r>
              <a:rPr lang="en-US" sz="1600" dirty="0" err="1" smtClean="0"/>
              <a:t>Nucl</a:t>
            </a:r>
            <a:r>
              <a:rPr lang="en-US" sz="1600" dirty="0" smtClean="0"/>
              <a:t>. Instr. Meth. A 608 (2009) 424-433 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7193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“Measurements </a:t>
            </a:r>
            <a:r>
              <a:rPr lang="en-US" sz="1600" i="1" dirty="0"/>
              <a:t>of </a:t>
            </a:r>
            <a:r>
              <a:rPr lang="en-US" sz="1600" i="1" dirty="0" smtClean="0"/>
              <a:t> the </a:t>
            </a:r>
            <a:r>
              <a:rPr lang="en-US" sz="1600" i="1" dirty="0"/>
              <a:t>neutron capture cross sections of </a:t>
            </a:r>
            <a:r>
              <a:rPr lang="en-US" sz="1600" i="1" baseline="30000" dirty="0"/>
              <a:t>237</a:t>
            </a:r>
            <a:r>
              <a:rPr lang="en-US" sz="1600" i="1" dirty="0"/>
              <a:t>Np and </a:t>
            </a:r>
            <a:r>
              <a:rPr lang="en-US" sz="1600" i="1" baseline="30000" dirty="0"/>
              <a:t>240</a:t>
            </a:r>
            <a:r>
              <a:rPr lang="en-US" sz="1600" i="1" dirty="0"/>
              <a:t>Pu at </a:t>
            </a:r>
            <a:r>
              <a:rPr lang="en-US" sz="1600" i="1" dirty="0" smtClean="0"/>
              <a:t>CERN </a:t>
            </a:r>
            <a:r>
              <a:rPr lang="en-US" sz="1600" i="1" dirty="0" err="1"/>
              <a:t>n_TOF</a:t>
            </a:r>
            <a:r>
              <a:rPr lang="en-US" sz="1600" i="1" dirty="0"/>
              <a:t> </a:t>
            </a:r>
            <a:r>
              <a:rPr lang="en-US" sz="1600" b="1" i="1" dirty="0" smtClean="0"/>
              <a:t>”</a:t>
            </a:r>
            <a:endParaRPr lang="en-GB" sz="1600" b="1" i="1" dirty="0"/>
          </a:p>
          <a:p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1. Experimental campaign at CERN </a:t>
            </a:r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</a:rPr>
              <a:t>n_TOF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 between May and October 2004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2. Mounting and commissioning of the new 40 BaF</a:t>
            </a:r>
            <a:r>
              <a:rPr lang="en-US" sz="1600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 Total Absorption Calorimeter (TAC)</a:t>
            </a:r>
          </a:p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3. Monte Carlo simulations of the TAC (calculation of efficiencies, pile-up, etc.)</a:t>
            </a: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" y="3309067"/>
            <a:ext cx="3413166" cy="289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08314"/>
            <a:ext cx="3048000" cy="276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b="14543"/>
          <a:stretch/>
        </p:blipFill>
        <p:spPr bwMode="auto">
          <a:xfrm>
            <a:off x="6172200" y="3293870"/>
            <a:ext cx="3124200" cy="277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PhD research at CIEMAT (2004-2007)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777425"/>
            <a:ext cx="8001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C. Guerrero et al., </a:t>
            </a:r>
            <a:r>
              <a:rPr lang="en-US" sz="1600" i="1" dirty="0" smtClean="0"/>
              <a:t>Monte Carlo simulations of the n_TOF Total Absorption Calorimeter</a:t>
            </a:r>
            <a:r>
              <a:rPr lang="en-US" sz="1600" dirty="0" smtClean="0"/>
              <a:t>, </a:t>
            </a:r>
            <a:r>
              <a:rPr lang="en-US" sz="1600" dirty="0" err="1" smtClean="0"/>
              <a:t>Nucl</a:t>
            </a:r>
            <a:r>
              <a:rPr lang="en-US" sz="1600" dirty="0" smtClean="0"/>
              <a:t>. Instr. Meth. A 671 (2012) 108-117 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3270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99642"/>
            <a:ext cx="7000124" cy="330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“Measurements </a:t>
            </a:r>
            <a:r>
              <a:rPr lang="en-US" sz="1600" i="1" dirty="0"/>
              <a:t>of 	the neutron capture cross sections of </a:t>
            </a:r>
            <a:r>
              <a:rPr lang="en-US" sz="1600" i="1" baseline="30000" dirty="0"/>
              <a:t>237</a:t>
            </a:r>
            <a:r>
              <a:rPr lang="en-US" sz="1600" i="1" dirty="0"/>
              <a:t>Np and </a:t>
            </a:r>
            <a:r>
              <a:rPr lang="en-US" sz="1600" i="1" baseline="30000" dirty="0"/>
              <a:t>240</a:t>
            </a:r>
            <a:r>
              <a:rPr lang="en-US" sz="1600" i="1" dirty="0"/>
              <a:t>Pu at </a:t>
            </a:r>
            <a:r>
              <a:rPr lang="en-US" sz="1600" i="1" dirty="0" smtClean="0"/>
              <a:t>CERN </a:t>
            </a:r>
            <a:r>
              <a:rPr lang="en-US" sz="1600" i="1" dirty="0" err="1"/>
              <a:t>n_TOF</a:t>
            </a:r>
            <a:r>
              <a:rPr lang="en-US" sz="1600" i="1" dirty="0"/>
              <a:t> </a:t>
            </a:r>
            <a:r>
              <a:rPr lang="en-US" sz="1600" b="1" i="1" dirty="0" smtClean="0"/>
              <a:t>”</a:t>
            </a:r>
            <a:endParaRPr lang="en-GB" sz="1600" b="1" i="1" dirty="0"/>
          </a:p>
          <a:p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1. Experimental campaign at CERN </a:t>
            </a:r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</a:rPr>
              <a:t>n_TOF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 between May and October 2004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2. Mounting and </a:t>
            </a:r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</a:rPr>
              <a:t>comissioning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 of the new 40 BaF</a:t>
            </a:r>
            <a:r>
              <a:rPr lang="en-US" sz="1600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 Total Absorption Calorimeter (TAC)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3. Monte Carlo simulations of the TAC</a:t>
            </a:r>
          </a:p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4. Neutron capture cross sections analysis</a:t>
            </a:r>
            <a:endParaRPr lang="en-GB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3799724" cy="2021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2" y="2959017"/>
            <a:ext cx="3653306" cy="327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PhD research at CIEMAT (2004-2007)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800" y="5562600"/>
            <a:ext cx="43434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First measurement of the </a:t>
            </a:r>
            <a:r>
              <a:rPr lang="en-US" b="1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b="1" dirty="0" smtClean="0">
                <a:solidFill>
                  <a:schemeClr val="bg1"/>
                </a:solidFill>
              </a:rPr>
              <a:t>(</a:t>
            </a:r>
            <a:r>
              <a:rPr lang="en-US" b="1" dirty="0" err="1" smtClean="0">
                <a:solidFill>
                  <a:schemeClr val="bg1"/>
                </a:solidFill>
              </a:rPr>
              <a:t>n,</a:t>
            </a:r>
            <a:r>
              <a:rPr lang="en-US" b="1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b="1" dirty="0" smtClean="0">
                <a:solidFill>
                  <a:schemeClr val="bg1"/>
                </a:solidFill>
              </a:rPr>
              <a:t>) of a Minor Actinide at n_TOF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2006025"/>
            <a:ext cx="75438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C. Guerrero et al., </a:t>
            </a:r>
            <a:r>
              <a:rPr lang="en-US" sz="1600" i="1" dirty="0" smtClean="0"/>
              <a:t>Measurements and resonance analysis of the </a:t>
            </a:r>
            <a:r>
              <a:rPr lang="en-US" sz="1600" i="1" baseline="30000" dirty="0" smtClean="0"/>
              <a:t>237</a:t>
            </a:r>
            <a:r>
              <a:rPr lang="en-US" sz="1600" i="1" dirty="0" smtClean="0"/>
              <a:t>Np neutron capture cross section</a:t>
            </a:r>
            <a:r>
              <a:rPr lang="en-US" sz="1600" dirty="0" smtClean="0"/>
              <a:t>, Phys. Rev. C 85 (2012) 044616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375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0" y="2133600"/>
            <a:ext cx="9144000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Research contract at CIEMAT (2007-2009)</a:t>
            </a:r>
            <a:endParaRPr lang="en-GB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Research contract at CIEMAT (2007-2009)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533400"/>
            <a:ext cx="8514608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Participation in the research activities of the CIEMAT Nuclear Innovation Unit related to Nuclear Data for Science and Technology: mostly within nTOF3FAIR and EUROTRANS</a:t>
            </a:r>
          </a:p>
          <a:p>
            <a:endParaRPr lang="en-US" sz="1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1. Mounting and testing of g-ray and neutron detectors (BC501A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, LaCl</a:t>
            </a:r>
            <a:r>
              <a:rPr lang="en-US" sz="1600" b="1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, BF</a:t>
            </a:r>
            <a:r>
              <a:rPr lang="en-US" sz="1600" b="1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2. Digital Pulse Shape Analysis (PSA) algorithms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3. Neutron beam monitoring for ADS applications @GENEPI and @YALINA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19601" y="1828800"/>
            <a:ext cx="4001858" cy="1393614"/>
            <a:chOff x="131759" y="1877624"/>
            <a:chExt cx="4309695" cy="1711501"/>
          </a:xfrm>
        </p:grpSpPr>
        <p:pic>
          <p:nvPicPr>
            <p:cNvPr id="18432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04" y="2224643"/>
              <a:ext cx="3981450" cy="11743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 rot="16200000">
              <a:off x="-558266" y="2567649"/>
              <a:ext cx="1711501" cy="331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i="1" dirty="0" smtClean="0"/>
                <a:t>JINST</a:t>
              </a:r>
              <a:r>
                <a:rPr lang="pt-BR" sz="1400" dirty="0" smtClean="0"/>
                <a:t> </a:t>
              </a:r>
              <a:r>
                <a:rPr lang="pt-BR" sz="1400" b="1" dirty="0"/>
                <a:t>7</a:t>
              </a:r>
              <a:r>
                <a:rPr lang="pt-BR" sz="1400" dirty="0"/>
                <a:t> C05012 </a:t>
              </a:r>
              <a:endParaRPr lang="en-GB" sz="1400" dirty="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1" y="4095750"/>
            <a:ext cx="400837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81855"/>
            <a:ext cx="2819400" cy="310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" y="2297025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MONSTER @DESPEC/FAIR</a:t>
            </a:r>
          </a:p>
          <a:p>
            <a:pPr algn="just"/>
            <a:r>
              <a:rPr lang="en-US" sz="1600" dirty="0" smtClean="0"/>
              <a:t>Measurement of </a:t>
            </a:r>
            <a:r>
              <a:rPr lang="en-US" sz="1600" b="1" dirty="0" smtClean="0">
                <a:latin typeface="Symbol" pitchFamily="18" charset="2"/>
              </a:rPr>
              <a:t>b</a:t>
            </a:r>
            <a:r>
              <a:rPr lang="en-US" sz="1600" b="1" dirty="0" smtClean="0"/>
              <a:t>-delayed neutron emission probabilities</a:t>
            </a:r>
            <a:r>
              <a:rPr lang="en-US" sz="1600" dirty="0" smtClean="0"/>
              <a:t> in coincidence with </a:t>
            </a:r>
            <a:r>
              <a:rPr lang="en-US" sz="1600" dirty="0" smtClean="0">
                <a:latin typeface="Symbol" pitchFamily="18" charset="2"/>
              </a:rPr>
              <a:t>g</a:t>
            </a:r>
            <a:r>
              <a:rPr lang="en-US" sz="1600" dirty="0" smtClean="0"/>
              <a:t>-rays in neutron rich nuclei important for basic physics, astrophysics (</a:t>
            </a:r>
            <a:r>
              <a:rPr lang="en-US" sz="1600" i="1" dirty="0" smtClean="0"/>
              <a:t>r</a:t>
            </a:r>
            <a:r>
              <a:rPr lang="en-US" sz="1600" dirty="0" smtClean="0"/>
              <a:t>-process) and nuclear tech. (reactor dynamic)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2334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82780"/>
            <a:ext cx="3210512" cy="272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59" y="2175746"/>
            <a:ext cx="3465741" cy="953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49053"/>
            <a:ext cx="3200400" cy="266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8392" y="562100"/>
            <a:ext cx="8514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Participation in the research activities of the CIEMAT Nuclear Innovation Unit related to Nuclear Data for Science and Technology: mostly within nTOF3FAIR and EUROTRANS</a:t>
            </a:r>
          </a:p>
          <a:p>
            <a:endParaRPr lang="en-US" sz="1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1. Mounting and testing of g-ray and neutron detectors (BC501A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, LaCl</a:t>
            </a:r>
            <a:r>
              <a:rPr lang="en-US" sz="1600" b="1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, BF</a:t>
            </a:r>
            <a:r>
              <a:rPr lang="en-US" sz="1600" b="1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2. Digital Pulse Shape Analysis (PSA) algorithms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3. Neutron beam monitoring for ADS applications @GENEPI and @YALINA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92" y="5867400"/>
            <a:ext cx="874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FF0000"/>
                </a:solidFill>
              </a:rPr>
              <a:t>October 2012: tests for using LaBr</a:t>
            </a:r>
            <a:r>
              <a:rPr lang="en-US" u="sng" baseline="-25000" dirty="0" smtClean="0">
                <a:solidFill>
                  <a:srgbClr val="FF0000"/>
                </a:solidFill>
              </a:rPr>
              <a:t>3</a:t>
            </a:r>
            <a:r>
              <a:rPr lang="en-US" u="sng" dirty="0" smtClean="0">
                <a:solidFill>
                  <a:srgbClr val="FF0000"/>
                </a:solidFill>
              </a:rPr>
              <a:t> &amp; LaCl</a:t>
            </a:r>
            <a:r>
              <a:rPr lang="en-US" u="sng" baseline="-25000" dirty="0" smtClean="0">
                <a:solidFill>
                  <a:srgbClr val="FF0000"/>
                </a:solidFill>
              </a:rPr>
              <a:t>3</a:t>
            </a:r>
            <a:r>
              <a:rPr lang="en-US" u="sng" dirty="0" smtClean="0">
                <a:solidFill>
                  <a:srgbClr val="FF0000"/>
                </a:solidFill>
              </a:rPr>
              <a:t> for inelastic reactions! </a:t>
            </a:r>
            <a:endParaRPr lang="en-GB" u="sn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Research contract at CIEMAT (2007-2009)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609600"/>
            <a:ext cx="9006840" cy="107721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1998-2003 Bachelor in Physics</a:t>
            </a:r>
            <a:r>
              <a:rPr lang="en-US" sz="1600" dirty="0" smtClean="0"/>
              <a:t> by the Universidad de Granada UGR (Spain)</a:t>
            </a:r>
          </a:p>
          <a:p>
            <a:r>
              <a:rPr lang="en-US" sz="1600" b="1" dirty="0" smtClean="0"/>
              <a:t>2001-2002 Undergraduate in Physics</a:t>
            </a:r>
            <a:r>
              <a:rPr lang="en-US" sz="1600" dirty="0" smtClean="0"/>
              <a:t> at the University of California UCSB (USA)</a:t>
            </a:r>
          </a:p>
          <a:p>
            <a:r>
              <a:rPr lang="en-US" sz="1600" b="1" dirty="0" smtClean="0"/>
              <a:t>2005 Master/DEA in Nuclear Physics </a:t>
            </a:r>
            <a:r>
              <a:rPr lang="en-US" sz="1600" dirty="0" smtClean="0"/>
              <a:t>by Universidad </a:t>
            </a:r>
            <a:r>
              <a:rPr lang="en-US" sz="1600" dirty="0" err="1" smtClean="0"/>
              <a:t>Complutense</a:t>
            </a:r>
            <a:r>
              <a:rPr lang="en-US" sz="1600" dirty="0" smtClean="0"/>
              <a:t> de Madrid UCM (Spain) </a:t>
            </a:r>
          </a:p>
          <a:p>
            <a:r>
              <a:rPr lang="en-US" sz="1600" b="1" dirty="0"/>
              <a:t>2008 PhD in Physics </a:t>
            </a:r>
            <a:r>
              <a:rPr lang="en-US" sz="1600" dirty="0"/>
              <a:t>by </a:t>
            </a:r>
            <a:r>
              <a:rPr lang="en-US" sz="1600" dirty="0" smtClean="0"/>
              <a:t> Universidad </a:t>
            </a:r>
            <a:r>
              <a:rPr lang="en-US" sz="1600" dirty="0" err="1"/>
              <a:t>Complutense</a:t>
            </a:r>
            <a:r>
              <a:rPr lang="en-US" sz="1600" dirty="0"/>
              <a:t> de Madrid </a:t>
            </a:r>
            <a:r>
              <a:rPr lang="en-US" sz="1600" dirty="0" smtClean="0"/>
              <a:t>UCM (Spain</a:t>
            </a:r>
            <a:r>
              <a:rPr lang="en-US" sz="1600" dirty="0"/>
              <a:t>) </a:t>
            </a:r>
          </a:p>
        </p:txBody>
      </p:sp>
      <p:sp>
        <p:nvSpPr>
          <p:cNvPr id="4" name="Rectangle 3"/>
          <p:cNvSpPr/>
          <p:nvPr/>
        </p:nvSpPr>
        <p:spPr>
          <a:xfrm>
            <a:off x="74608" y="4926687"/>
            <a:ext cx="9006840" cy="58477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2010-2013 CERN Applied Physics Fellow in the Physics Department</a:t>
            </a:r>
          </a:p>
          <a:p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n_TOF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/CERN Physics coordinator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and Analysis coordinator	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76200" y="1726287"/>
            <a:ext cx="9006840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2003 Introduction to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esearch Grants</a:t>
            </a: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	UGR: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Simulacion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emision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gamma en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explosiones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de Supernova</a:t>
            </a: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Instituto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Astrofisica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Andalucia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CSIC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):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Estudio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de la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dinamica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de colas de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cometas</a:t>
            </a:r>
            <a:endParaRPr lang="en-US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08" y="2640687"/>
            <a:ext cx="9006840" cy="83099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2004-2007 PhD Grant FPI-CIEMAT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(Nuclear Innovation Unit)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	PhD in Physics by UCM (Supervisor: Daniel Cano-</a:t>
            </a:r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</a:rPr>
              <a:t>Ott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: “</a:t>
            </a:r>
            <a:r>
              <a:rPr lang="en-US" sz="1600" i="1" dirty="0" smtClean="0">
                <a:solidFill>
                  <a:schemeClr val="accent3">
                    <a:lumMod val="50000"/>
                  </a:schemeClr>
                </a:solidFill>
              </a:rPr>
              <a:t>Measurements of the neutron capture 	cross sections of </a:t>
            </a:r>
            <a:r>
              <a:rPr lang="en-US" sz="1600" i="1" baseline="30000" dirty="0" smtClean="0">
                <a:solidFill>
                  <a:schemeClr val="accent3">
                    <a:lumMod val="50000"/>
                  </a:schemeClr>
                </a:solidFill>
              </a:rPr>
              <a:t>237</a:t>
            </a:r>
            <a:r>
              <a:rPr lang="en-US" sz="1600" i="1" dirty="0" smtClean="0">
                <a:solidFill>
                  <a:schemeClr val="accent3">
                    <a:lumMod val="50000"/>
                  </a:schemeClr>
                </a:solidFill>
              </a:rPr>
              <a:t>Np and </a:t>
            </a:r>
            <a:r>
              <a:rPr lang="en-US" sz="1600" i="1" baseline="30000" dirty="0" smtClean="0">
                <a:solidFill>
                  <a:schemeClr val="accent3">
                    <a:lumMod val="50000"/>
                  </a:schemeClr>
                </a:solidFill>
              </a:rPr>
              <a:t>240</a:t>
            </a:r>
            <a:r>
              <a:rPr lang="en-US" sz="1600" i="1" dirty="0" smtClean="0">
                <a:solidFill>
                  <a:schemeClr val="accent3">
                    <a:lumMod val="50000"/>
                  </a:schemeClr>
                </a:solidFill>
              </a:rPr>
              <a:t>Pu at the CERN n_TOF facility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”	</a:t>
            </a:r>
          </a:p>
        </p:txBody>
      </p:sp>
      <p:sp>
        <p:nvSpPr>
          <p:cNvPr id="8" name="Rectangle 7"/>
          <p:cNvSpPr/>
          <p:nvPr/>
        </p:nvSpPr>
        <p:spPr>
          <a:xfrm>
            <a:off x="74608" y="3555087"/>
            <a:ext cx="9006840" cy="584775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2007-2009 Research contract at CIEMAT (Nuclear Innovation Unit)</a:t>
            </a:r>
          </a:p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	Nuclear data for science and technology within NTOF3FAIR and EUROTRANS </a:t>
            </a:r>
          </a:p>
        </p:txBody>
      </p:sp>
      <p:sp>
        <p:nvSpPr>
          <p:cNvPr id="9" name="Rectangle 8"/>
          <p:cNvSpPr/>
          <p:nvPr/>
        </p:nvSpPr>
        <p:spPr>
          <a:xfrm>
            <a:off x="74608" y="4240887"/>
            <a:ext cx="9006840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2009-2010 n_TOF Project  Associate en el CERN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	Commissioning of the CERN n_TOF-Phase2 facility: new spallation target and detectors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17220" y="5562600"/>
            <a:ext cx="792480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Solicitante</a:t>
            </a:r>
            <a:r>
              <a:rPr lang="en-US" b="1" dirty="0" smtClean="0"/>
              <a:t> de un </a:t>
            </a:r>
            <a:r>
              <a:rPr lang="en-US" b="1" dirty="0" err="1" smtClean="0"/>
              <a:t>contrato</a:t>
            </a:r>
            <a:r>
              <a:rPr lang="en-US" b="1" dirty="0" smtClean="0"/>
              <a:t> </a:t>
            </a:r>
            <a:r>
              <a:rPr lang="en-US" b="1" i="1" dirty="0" smtClean="0"/>
              <a:t>Juan de la </a:t>
            </a:r>
            <a:r>
              <a:rPr lang="en-US" b="1" i="1" dirty="0" err="1" smtClean="0"/>
              <a:t>Cierva</a:t>
            </a:r>
            <a:r>
              <a:rPr lang="en-US" b="1" i="1" dirty="0" smtClean="0"/>
              <a:t> 2012</a:t>
            </a:r>
            <a:r>
              <a:rPr lang="en-US" b="1" dirty="0" smtClean="0"/>
              <a:t> en la Universidad de </a:t>
            </a:r>
            <a:r>
              <a:rPr lang="en-US" b="1" dirty="0" err="1" smtClean="0"/>
              <a:t>Sevilla</a:t>
            </a:r>
            <a:r>
              <a:rPr lang="en-US" b="1" dirty="0" smtClean="0"/>
              <a:t> </a:t>
            </a:r>
          </a:p>
          <a:p>
            <a:pPr algn="ctr"/>
            <a:r>
              <a:rPr lang="en-US" b="1" dirty="0" smtClean="0"/>
              <a:t>(Tutor: J. M. Quesada)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Scientific career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5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Research contract at CIEMAT (2007-2009)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92" y="533400"/>
            <a:ext cx="8514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Participation in the research activities of the CIEMAT Nuclear Innovation Unit related to Nuclear Data for Science and Technology: mostly within nTOF3FAIR and EUROTRANS</a:t>
            </a:r>
          </a:p>
          <a:p>
            <a:endParaRPr lang="en-US" sz="1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1. Mounting and testing of g-ray and neutron detectors (BC501A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, LaCl</a:t>
            </a:r>
            <a:r>
              <a:rPr lang="en-US" sz="1600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, BF</a:t>
            </a:r>
            <a:r>
              <a:rPr lang="en-US" sz="1600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2. Digital Pulse Shape Analysis (PSA) algorithms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3. Neutron beam monitoring for ADS applications @GENEPI and @YALINA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25023"/>
            <a:ext cx="2836013" cy="302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52274"/>
            <a:ext cx="2836013" cy="297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86" y="3205846"/>
            <a:ext cx="2833993" cy="289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23" y="3339043"/>
            <a:ext cx="2890377" cy="229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2082225"/>
            <a:ext cx="8001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C. Guerrero et al., </a:t>
            </a:r>
            <a:r>
              <a:rPr lang="en-US" sz="1600" i="1" dirty="0" smtClean="0"/>
              <a:t>Analysis of the BC501A neutron detector signals using the true pulse shape</a:t>
            </a:r>
            <a:r>
              <a:rPr lang="en-US" sz="1600" dirty="0" smtClean="0"/>
              <a:t>, </a:t>
            </a:r>
            <a:r>
              <a:rPr lang="en-US" sz="1600" dirty="0" err="1" smtClean="0"/>
              <a:t>Nucl</a:t>
            </a:r>
            <a:r>
              <a:rPr lang="en-US" sz="1600" dirty="0" smtClean="0"/>
              <a:t>. Instr. Meth. A 597 (2008) 212-218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717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Research contract at CIEMAT (2007-2009)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92" y="609600"/>
            <a:ext cx="8514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Participation in the research activities of the CIEMAT Nuclear Innovation Unit related to Nuclear Data for Science and Technology: mostly within nTOF3FAIR and EUROTRANS</a:t>
            </a:r>
          </a:p>
          <a:p>
            <a:endParaRPr lang="en-US" sz="1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1. Mounting and testing of g-ray and neutron detectors (BC501A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, LaCl</a:t>
            </a:r>
            <a:r>
              <a:rPr lang="en-US" sz="1600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, BF</a:t>
            </a:r>
            <a:r>
              <a:rPr lang="en-US" sz="1600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2. Digital Pulse Shape Analysis (PSA) algorithms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3. Neutron beam monitoring for ADS applications @GENEPI and @YALINA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3955603" cy="366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63137"/>
            <a:ext cx="5105400" cy="277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2297875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CC"/>
                </a:solidFill>
              </a:rPr>
              <a:t>GENEPI D-T source in LPSC Grenoble</a:t>
            </a:r>
            <a:endParaRPr lang="en-GB" b="1" dirty="0">
              <a:solidFill>
                <a:srgbClr val="0066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192" y="2362200"/>
            <a:ext cx="5085608" cy="3505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7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0" y="2133600"/>
            <a:ext cx="9144000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Project Associate at CERN (2009-2010)</a:t>
            </a:r>
            <a:endParaRPr lang="en-GB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Project Associate at CERN (2009-2010)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60067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Following a 4 years halt, the CERN </a:t>
            </a:r>
            <a:r>
              <a:rPr lang="en-US" dirty="0" err="1" smtClean="0"/>
              <a:t>n_TOF</a:t>
            </a:r>
            <a:r>
              <a:rPr lang="en-US" dirty="0" smtClean="0"/>
              <a:t> facility resumed operation in 2008 after a major upgrade of the spallation target and the experimental area. 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I was responsible of the commissioning of the facility and Physics Coordinator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97136" y="2824040"/>
            <a:ext cx="3763493" cy="3424360"/>
            <a:chOff x="659295" y="911251"/>
            <a:chExt cx="3332076" cy="314675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77"/>
            <a:stretch/>
          </p:blipFill>
          <p:spPr bwMode="auto">
            <a:xfrm>
              <a:off x="659295" y="911251"/>
              <a:ext cx="3324621" cy="2670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179"/>
            <a:stretch/>
          </p:blipFill>
          <p:spPr bwMode="auto">
            <a:xfrm>
              <a:off x="666750" y="3567647"/>
              <a:ext cx="3324621" cy="490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00" y="2895600"/>
            <a:ext cx="4095000" cy="6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 descr="detst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57600"/>
            <a:ext cx="2667000" cy="2145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657600"/>
            <a:ext cx="3036430" cy="2145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73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3657600"/>
            <a:ext cx="264795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4800" y="577209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 smtClean="0">
                <a:solidFill>
                  <a:srgbClr val="0066CC"/>
                </a:solidFill>
              </a:rPr>
              <a:t>235</a:t>
            </a:r>
            <a:r>
              <a:rPr lang="en-US" sz="2000" b="1" dirty="0" smtClean="0">
                <a:solidFill>
                  <a:srgbClr val="0066CC"/>
                </a:solidFill>
              </a:rPr>
              <a:t>U(</a:t>
            </a:r>
            <a:r>
              <a:rPr lang="en-US" sz="2000" b="1" dirty="0" err="1" smtClean="0">
                <a:solidFill>
                  <a:srgbClr val="0066CC"/>
                </a:solidFill>
              </a:rPr>
              <a:t>n,f</a:t>
            </a:r>
            <a:r>
              <a:rPr lang="en-US" sz="2000" b="1" dirty="0" smtClean="0">
                <a:solidFill>
                  <a:srgbClr val="0066CC"/>
                </a:solidFill>
              </a:rPr>
              <a:t>)</a:t>
            </a:r>
            <a:endParaRPr lang="en-GB" sz="2000" b="1" dirty="0">
              <a:solidFill>
                <a:srgbClr val="0066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4200" y="5772090"/>
            <a:ext cx="303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 smtClean="0">
                <a:solidFill>
                  <a:srgbClr val="0066CC"/>
                </a:solidFill>
              </a:rPr>
              <a:t>235</a:t>
            </a:r>
            <a:r>
              <a:rPr lang="en-US" sz="2000" b="1" dirty="0" smtClean="0">
                <a:solidFill>
                  <a:srgbClr val="0066CC"/>
                </a:solidFill>
              </a:rPr>
              <a:t>U(</a:t>
            </a:r>
            <a:r>
              <a:rPr lang="en-US" sz="2000" b="1" dirty="0" err="1" smtClean="0">
                <a:solidFill>
                  <a:srgbClr val="0066CC"/>
                </a:solidFill>
              </a:rPr>
              <a:t>n,f</a:t>
            </a:r>
            <a:r>
              <a:rPr lang="en-US" sz="2000" b="1" dirty="0" smtClean="0">
                <a:solidFill>
                  <a:srgbClr val="0066CC"/>
                </a:solidFill>
              </a:rPr>
              <a:t>) &amp; </a:t>
            </a:r>
            <a:r>
              <a:rPr lang="en-US" sz="2000" b="1" baseline="30000" dirty="0" smtClean="0">
                <a:solidFill>
                  <a:srgbClr val="0066CC"/>
                </a:solidFill>
              </a:rPr>
              <a:t>10</a:t>
            </a:r>
            <a:r>
              <a:rPr lang="en-US" sz="2000" b="1" dirty="0" smtClean="0">
                <a:solidFill>
                  <a:srgbClr val="0066CC"/>
                </a:solidFill>
              </a:rPr>
              <a:t>B(</a:t>
            </a:r>
            <a:r>
              <a:rPr lang="en-US" sz="2000" b="1" dirty="0" err="1" smtClean="0">
                <a:solidFill>
                  <a:srgbClr val="0066CC"/>
                </a:solidFill>
              </a:rPr>
              <a:t>n,</a:t>
            </a:r>
            <a:r>
              <a:rPr lang="en-US" sz="2000" b="1" dirty="0" err="1" smtClean="0">
                <a:solidFill>
                  <a:srgbClr val="0066CC"/>
                </a:solidFill>
                <a:latin typeface="Symbol" pitchFamily="18" charset="2"/>
              </a:rPr>
              <a:t>a</a:t>
            </a:r>
            <a:r>
              <a:rPr lang="en-US" sz="2000" b="1" dirty="0" smtClean="0">
                <a:solidFill>
                  <a:srgbClr val="0066CC"/>
                </a:solidFill>
              </a:rPr>
              <a:t>)</a:t>
            </a:r>
            <a:endParaRPr lang="en-GB" sz="2000" b="1" dirty="0">
              <a:solidFill>
                <a:srgbClr val="0066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24600" y="576745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 smtClean="0">
                <a:solidFill>
                  <a:srgbClr val="0066CC"/>
                </a:solidFill>
              </a:rPr>
              <a:t>6</a:t>
            </a:r>
            <a:r>
              <a:rPr lang="en-US" sz="2000" b="1" dirty="0" smtClean="0">
                <a:solidFill>
                  <a:srgbClr val="0066CC"/>
                </a:solidFill>
              </a:rPr>
              <a:t>Li(</a:t>
            </a:r>
            <a:r>
              <a:rPr lang="en-US" sz="2000" b="1" dirty="0" err="1" smtClean="0">
                <a:solidFill>
                  <a:srgbClr val="0066CC"/>
                </a:solidFill>
              </a:rPr>
              <a:t>n,t</a:t>
            </a:r>
            <a:r>
              <a:rPr lang="en-US" sz="2000" b="1" dirty="0" smtClean="0">
                <a:solidFill>
                  <a:srgbClr val="0066CC"/>
                </a:solidFill>
              </a:rPr>
              <a:t>)</a:t>
            </a:r>
            <a:r>
              <a:rPr lang="en-US" sz="2000" b="1" dirty="0" smtClean="0">
                <a:solidFill>
                  <a:srgbClr val="0066CC"/>
                </a:solidFill>
                <a:latin typeface="Symbol" pitchFamily="18" charset="2"/>
              </a:rPr>
              <a:t>a</a:t>
            </a:r>
            <a:endParaRPr lang="en-GB" sz="2000" b="1" dirty="0">
              <a:solidFill>
                <a:srgbClr val="0066CC"/>
              </a:solidFill>
              <a:latin typeface="Symbol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" y="1524000"/>
            <a:ext cx="8001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C. Guerrero et al., </a:t>
            </a:r>
            <a:r>
              <a:rPr lang="en-US" sz="1600" i="1" dirty="0" smtClean="0"/>
              <a:t>Characterization of the n_TOF neutron beam: fluence, profile and resolution</a:t>
            </a:r>
            <a:r>
              <a:rPr lang="en-US" sz="1600" dirty="0" smtClean="0"/>
              <a:t>, JKPS 59 (2010) 1624-1627</a:t>
            </a:r>
            <a:endParaRPr lang="en-GB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533400" y="2158425"/>
            <a:ext cx="8001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C. Guerrero et al., </a:t>
            </a:r>
            <a:r>
              <a:rPr lang="en-US" sz="1600" i="1" dirty="0" smtClean="0"/>
              <a:t>Performance of the neutron time-of-flight facility n_TOF at CERN</a:t>
            </a:r>
            <a:r>
              <a:rPr lang="en-US" sz="1600" dirty="0" smtClean="0"/>
              <a:t>, submitted to Eur. Phys. J. A (November 2012)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9570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4" grpId="0"/>
      <p:bldP spid="24" grpId="1"/>
      <p:bldP spid="25" grpId="0"/>
      <p:bldP spid="25" grpId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Project Associate at CERN (2009-2010)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60067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Following a 4 years halt, the CERN </a:t>
            </a:r>
            <a:r>
              <a:rPr lang="en-US" dirty="0" err="1" smtClean="0"/>
              <a:t>n_TOF</a:t>
            </a:r>
            <a:r>
              <a:rPr lang="en-US" dirty="0" smtClean="0"/>
              <a:t> facility resumed operation in 2008 after a major upgrade of the spallation target and the experimental area. 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I was responsible of the commissioning of the facility and Physics Coordinator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75000"/>
            <a:ext cx="21336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43000" y="2895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Pixel-MGAS</a:t>
            </a:r>
            <a:endParaRPr lang="en-GB" dirty="0"/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91" y="2929150"/>
            <a:ext cx="4383709" cy="328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893592"/>
            <a:ext cx="3352800" cy="323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3400" y="1524000"/>
            <a:ext cx="8001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C. Guerrero et al., </a:t>
            </a:r>
            <a:r>
              <a:rPr lang="en-US" sz="1600" i="1" dirty="0" smtClean="0"/>
              <a:t>Characterization of the n_TOF neutron beam: fluence, profile and resolution</a:t>
            </a:r>
            <a:r>
              <a:rPr lang="en-US" sz="1600" dirty="0" smtClean="0"/>
              <a:t>, JKPS 59 (2010) 1624-1627</a:t>
            </a:r>
            <a:endParaRPr lang="en-GB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" y="2158425"/>
            <a:ext cx="8001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C. Guerrero et al., </a:t>
            </a:r>
            <a:r>
              <a:rPr lang="en-US" sz="1600" i="1" dirty="0" smtClean="0"/>
              <a:t>Performance of the neutron time-of-flight facility n_TOF at CERN</a:t>
            </a:r>
            <a:r>
              <a:rPr lang="en-US" sz="1600" dirty="0" smtClean="0"/>
              <a:t>, submitted to Eur. Phys. J. A (November 2012)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8171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Study of Photon Strength Functions on Actinides (TAC) 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096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 pitchFamily="34" charset="0"/>
              </a:rPr>
              <a:t>Detection of the capture cascades from </a:t>
            </a:r>
            <a:r>
              <a:rPr lang="en-US" b="1" baseline="30000" dirty="0" smtClean="0">
                <a:latin typeface="Calibri" pitchFamily="34" charset="0"/>
              </a:rPr>
              <a:t>234</a:t>
            </a:r>
            <a:r>
              <a:rPr lang="en-US" b="1" dirty="0" smtClean="0">
                <a:latin typeface="Calibri" pitchFamily="34" charset="0"/>
              </a:rPr>
              <a:t>U, </a:t>
            </a:r>
            <a:r>
              <a:rPr lang="en-US" b="1" baseline="30000" dirty="0" smtClean="0">
                <a:latin typeface="Calibri" pitchFamily="34" charset="0"/>
              </a:rPr>
              <a:t>237</a:t>
            </a:r>
            <a:r>
              <a:rPr lang="en-US" b="1" dirty="0" smtClean="0">
                <a:latin typeface="Calibri" pitchFamily="34" charset="0"/>
              </a:rPr>
              <a:t>Np 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baseline="30000" dirty="0" smtClean="0">
                <a:latin typeface="Calibri" pitchFamily="34" charset="0"/>
              </a:rPr>
              <a:t>240</a:t>
            </a:r>
            <a:r>
              <a:rPr lang="en-US" b="1" dirty="0" smtClean="0">
                <a:latin typeface="Calibri" pitchFamily="34" charset="0"/>
              </a:rPr>
              <a:t>Pu</a:t>
            </a:r>
            <a:r>
              <a:rPr lang="en-US" dirty="0" smtClean="0">
                <a:latin typeface="Calibri" pitchFamily="34" charset="0"/>
              </a:rPr>
              <a:t> with the TAC provide information regarding  the corresponding compound nuclei. </a:t>
            </a:r>
          </a:p>
        </p:txBody>
      </p:sp>
      <p:pic>
        <p:nvPicPr>
          <p:cNvPr id="7" name="Picture 6" descr="Multiplicity_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131" y="1524000"/>
            <a:ext cx="3578869" cy="2571750"/>
          </a:xfrm>
          <a:prstGeom prst="rect">
            <a:avLst/>
          </a:prstGeom>
        </p:spPr>
      </p:pic>
      <p:graphicFrame>
        <p:nvGraphicFramePr>
          <p:cNvPr id="8" name="Table 37"/>
          <p:cNvGraphicFramePr>
            <a:graphicFrameLocks noGrp="1"/>
          </p:cNvGraphicFramePr>
          <p:nvPr/>
        </p:nvGraphicFramePr>
        <p:xfrm>
          <a:off x="228600" y="4130040"/>
          <a:ext cx="32004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99"/>
                <a:gridCol w="1143000"/>
                <a:gridCol w="685800"/>
                <a:gridCol w="838201"/>
              </a:tblGrid>
              <a:tr h="413426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</a:rPr>
                        <a:t>Known levels</a:t>
                      </a:r>
                      <a:endParaRPr lang="en-US" sz="12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</a:rPr>
                        <a:t>Capture level</a:t>
                      </a:r>
                      <a:endParaRPr lang="en-US" sz="12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</a:rPr>
                        <a:t>Ground state</a:t>
                      </a:r>
                      <a:endParaRPr lang="en-US" sz="12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CC"/>
                    </a:solidFill>
                  </a:tcPr>
                </a:tc>
              </a:tr>
              <a:tr h="243191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Calibri" pitchFamily="34" charset="0"/>
                        </a:rPr>
                        <a:t>235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U</a:t>
                      </a:r>
                      <a:endParaRPr lang="en-US" sz="12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</a:rPr>
                        <a:t>28 (E&lt;610 </a:t>
                      </a:r>
                      <a:r>
                        <a:rPr lang="en-US" sz="1200" dirty="0" err="1" smtClean="0">
                          <a:latin typeface="Calibri" pitchFamily="34" charset="0"/>
                        </a:rPr>
                        <a:t>keV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)</a:t>
                      </a:r>
                      <a:endParaRPr lang="en-US" sz="12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</a:rPr>
                        <a:t>1/2+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</a:rPr>
                        <a:t>7/2-</a:t>
                      </a:r>
                      <a:endParaRPr lang="en-US" sz="1200" baseline="300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43191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Calibri" pitchFamily="34" charset="0"/>
                        </a:rPr>
                        <a:t>238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Np</a:t>
                      </a:r>
                      <a:endParaRPr lang="en-US" sz="12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</a:rPr>
                        <a:t>40 (E&lt;460 </a:t>
                      </a:r>
                      <a:r>
                        <a:rPr lang="en-US" sz="1200" dirty="0" err="1" smtClean="0">
                          <a:latin typeface="Calibri" pitchFamily="34" charset="0"/>
                        </a:rPr>
                        <a:t>keV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)</a:t>
                      </a:r>
                      <a:endParaRPr lang="en-US" sz="12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</a:rPr>
                        <a:t>2+,3+</a:t>
                      </a:r>
                      <a:endParaRPr lang="en-US" sz="1200" baseline="300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</a:rPr>
                        <a:t>2+</a:t>
                      </a:r>
                      <a:endParaRPr lang="en-US" sz="1200" baseline="300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43191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Calibri" pitchFamily="34" charset="0"/>
                        </a:rPr>
                        <a:t>241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Pu</a:t>
                      </a:r>
                      <a:endParaRPr lang="en-US" sz="12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</a:rPr>
                        <a:t>9 (E&lt;560 </a:t>
                      </a:r>
                      <a:r>
                        <a:rPr lang="en-US" sz="1200" dirty="0" err="1" smtClean="0">
                          <a:latin typeface="Calibri" pitchFamily="34" charset="0"/>
                        </a:rPr>
                        <a:t>keV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)</a:t>
                      </a:r>
                      <a:endParaRPr lang="en-US" sz="12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</a:rPr>
                        <a:t>1/2+</a:t>
                      </a:r>
                      <a:endParaRPr lang="en-US" sz="12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</a:rPr>
                        <a:t>5/2+</a:t>
                      </a:r>
                      <a:endParaRPr lang="en-US" sz="1200" baseline="300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7 Imagen" descr="TAC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551751"/>
            <a:ext cx="5702270" cy="41632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2526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cr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2678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cr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24800" y="2678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cr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91000" y="4964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cr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0" y="50408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cr</a:t>
            </a:r>
            <a:r>
              <a:rPr lang="en-US" dirty="0" smtClean="0"/>
              <a:t>=5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96200" y="3974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cr</a:t>
            </a:r>
            <a:r>
              <a:rPr lang="en-US" dirty="0" smtClean="0"/>
              <a:t>=6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44 Grupo"/>
          <p:cNvGrpSpPr/>
          <p:nvPr/>
        </p:nvGrpSpPr>
        <p:grpSpPr>
          <a:xfrm>
            <a:off x="304800" y="1524000"/>
            <a:ext cx="4876800" cy="3766869"/>
            <a:chOff x="457200" y="2209800"/>
            <a:chExt cx="4876800" cy="3766869"/>
          </a:xfrm>
        </p:grpSpPr>
        <p:grpSp>
          <p:nvGrpSpPr>
            <p:cNvPr id="5" name="43 Grupo"/>
            <p:cNvGrpSpPr/>
            <p:nvPr/>
          </p:nvGrpSpPr>
          <p:grpSpPr>
            <a:xfrm>
              <a:off x="457200" y="2209800"/>
              <a:ext cx="4876800" cy="3766869"/>
              <a:chOff x="457200" y="2209800"/>
              <a:chExt cx="4876800" cy="3766869"/>
            </a:xfrm>
          </p:grpSpPr>
          <p:grpSp>
            <p:nvGrpSpPr>
              <p:cNvPr id="7" name="34 Grupo"/>
              <p:cNvGrpSpPr/>
              <p:nvPr/>
            </p:nvGrpSpPr>
            <p:grpSpPr>
              <a:xfrm>
                <a:off x="457200" y="2209800"/>
                <a:ext cx="4876800" cy="3766869"/>
                <a:chOff x="533400" y="1447800"/>
                <a:chExt cx="4876800" cy="3766869"/>
              </a:xfrm>
            </p:grpSpPr>
            <p:pic>
              <p:nvPicPr>
                <p:cNvPr id="11" name="Picture 4" descr="Picture 6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33400" y="1447800"/>
                  <a:ext cx="4876800" cy="3766869"/>
                </a:xfrm>
                <a:prstGeom prst="rect">
                  <a:avLst/>
                </a:prstGeom>
                <a:noFill/>
              </p:spPr>
            </p:pic>
            <p:sp>
              <p:nvSpPr>
                <p:cNvPr id="12" name="33 Rectángulo"/>
                <p:cNvSpPr/>
                <p:nvPr/>
              </p:nvSpPr>
              <p:spPr>
                <a:xfrm>
                  <a:off x="1143000" y="3505200"/>
                  <a:ext cx="1371600" cy="609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" name="40 Conector recto de flecha"/>
              <p:cNvCxnSpPr/>
              <p:nvPr/>
            </p:nvCxnSpPr>
            <p:spPr>
              <a:xfrm>
                <a:off x="990600" y="4646612"/>
                <a:ext cx="1600200" cy="1588"/>
              </a:xfrm>
              <a:prstGeom prst="straightConnector1">
                <a:avLst/>
              </a:prstGeom>
              <a:ln w="25400">
                <a:solidFill>
                  <a:srgbClr val="3333CC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41 CuadroTexto"/>
              <p:cNvSpPr txBox="1"/>
              <p:nvPr/>
            </p:nvSpPr>
            <p:spPr>
              <a:xfrm>
                <a:off x="1219200" y="4267200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3333CC"/>
                    </a:solidFill>
                    <a:latin typeface="Calibri" pitchFamily="34" charset="0"/>
                  </a:rPr>
                  <a:t>(</a:t>
                </a:r>
                <a:r>
                  <a:rPr lang="en-US" b="1" dirty="0" err="1" smtClean="0">
                    <a:solidFill>
                      <a:srgbClr val="3333CC"/>
                    </a:solidFill>
                    <a:latin typeface="Calibri" pitchFamily="34" charset="0"/>
                  </a:rPr>
                  <a:t>n,</a:t>
                </a:r>
                <a:r>
                  <a:rPr lang="en-US" b="1" dirty="0" err="1" smtClean="0">
                    <a:solidFill>
                      <a:srgbClr val="3333CC"/>
                    </a:solidFill>
                    <a:latin typeface="Symbol" pitchFamily="18" charset="2"/>
                  </a:rPr>
                  <a:t>g</a:t>
                </a:r>
                <a:r>
                  <a:rPr lang="en-US" b="1" dirty="0" smtClean="0">
                    <a:solidFill>
                      <a:srgbClr val="3333CC"/>
                    </a:solidFill>
                    <a:latin typeface="Calibri" pitchFamily="34" charset="0"/>
                  </a:rPr>
                  <a:t>) TAC</a:t>
                </a:r>
                <a:endParaRPr lang="en-US" b="1" dirty="0">
                  <a:solidFill>
                    <a:srgbClr val="3333CC"/>
                  </a:solidFill>
                  <a:latin typeface="Calibri" pitchFamily="34" charset="0"/>
                </a:endParaRPr>
              </a:p>
            </p:txBody>
          </p:sp>
          <p:sp>
            <p:nvSpPr>
              <p:cNvPr id="10" name="42 Rectángulo"/>
              <p:cNvSpPr/>
              <p:nvPr/>
            </p:nvSpPr>
            <p:spPr>
              <a:xfrm>
                <a:off x="2209800" y="3505200"/>
                <a:ext cx="11430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39 CuadroTexto"/>
            <p:cNvSpPr txBox="1"/>
            <p:nvPr/>
          </p:nvSpPr>
          <p:spPr>
            <a:xfrm>
              <a:off x="1600200" y="54864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?</a:t>
              </a:r>
              <a:endPara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13" name="Picture 3" descr="neutron_capture_scheme_2"/>
          <p:cNvPicPr>
            <a:picLocks noChangeAspect="1" noChangeArrowheads="1"/>
          </p:cNvPicPr>
          <p:nvPr/>
        </p:nvPicPr>
        <p:blipFill>
          <a:blip r:embed="rId3" cstate="print"/>
          <a:srcRect t="9677" r="24386"/>
          <a:stretch>
            <a:fillRect/>
          </a:stretch>
        </p:blipFill>
        <p:spPr bwMode="auto">
          <a:xfrm>
            <a:off x="5184074" y="1523999"/>
            <a:ext cx="3429000" cy="4117309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Study of Photon Strength Functions on Actinides (TAC) 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6096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 pitchFamily="34" charset="0"/>
              </a:rPr>
              <a:t>Detection of the capture cascades from </a:t>
            </a:r>
            <a:r>
              <a:rPr lang="en-US" b="1" baseline="30000" dirty="0" smtClean="0">
                <a:latin typeface="Calibri" pitchFamily="34" charset="0"/>
              </a:rPr>
              <a:t>234</a:t>
            </a:r>
            <a:r>
              <a:rPr lang="en-US" b="1" dirty="0" smtClean="0">
                <a:latin typeface="Calibri" pitchFamily="34" charset="0"/>
              </a:rPr>
              <a:t>U, </a:t>
            </a:r>
            <a:r>
              <a:rPr lang="en-US" b="1" baseline="30000" dirty="0" smtClean="0">
                <a:latin typeface="Calibri" pitchFamily="34" charset="0"/>
              </a:rPr>
              <a:t>237</a:t>
            </a:r>
            <a:r>
              <a:rPr lang="en-US" b="1" dirty="0" smtClean="0">
                <a:latin typeface="Calibri" pitchFamily="34" charset="0"/>
              </a:rPr>
              <a:t>Np </a:t>
            </a:r>
            <a:r>
              <a:rPr lang="en-US" dirty="0" smtClean="0">
                <a:latin typeface="Calibri" pitchFamily="34" charset="0"/>
              </a:rPr>
              <a:t>and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baseline="30000" dirty="0" smtClean="0">
                <a:latin typeface="Calibri" pitchFamily="34" charset="0"/>
              </a:rPr>
              <a:t>240</a:t>
            </a:r>
            <a:r>
              <a:rPr lang="en-US" b="1" dirty="0" smtClean="0">
                <a:latin typeface="Calibri" pitchFamily="34" charset="0"/>
              </a:rPr>
              <a:t>Pu</a:t>
            </a:r>
            <a:r>
              <a:rPr lang="en-US" dirty="0" smtClean="0">
                <a:latin typeface="Calibri" pitchFamily="34" charset="0"/>
              </a:rPr>
              <a:t> with the TAC provide information regarding  the corresponding compound nuclei. </a:t>
            </a:r>
          </a:p>
        </p:txBody>
      </p:sp>
    </p:spTree>
    <p:extLst>
      <p:ext uri="{BB962C8B-B14F-4D97-AF65-F5344CB8AC3E}">
        <p14:creationId xmlns:p14="http://schemas.microsoft.com/office/powerpoint/2010/main" val="9102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Study of Photon Strength Functions on Actinides (TAC) 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410207" y="2009775"/>
            <a:ext cx="118930" cy="25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endParaRPr lang="en-GB" sz="1600" baseline="-25000">
              <a:latin typeface="Times New Roman" pitchFamily="18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304800" y="914400"/>
            <a:ext cx="9296400" cy="4876800"/>
            <a:chOff x="152400" y="914400"/>
            <a:chExt cx="9296400" cy="4876800"/>
          </a:xfrm>
        </p:grpSpPr>
        <p:sp>
          <p:nvSpPr>
            <p:cNvPr id="97" name="59 Elipse"/>
            <p:cNvSpPr/>
            <p:nvPr/>
          </p:nvSpPr>
          <p:spPr>
            <a:xfrm>
              <a:off x="5562600" y="1219200"/>
              <a:ext cx="2895600" cy="762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98" name="54 Rectángulo redondeado"/>
            <p:cNvSpPr/>
            <p:nvPr/>
          </p:nvSpPr>
          <p:spPr>
            <a:xfrm>
              <a:off x="152400" y="914400"/>
              <a:ext cx="4343400" cy="13716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99" name="55 CuadroTexto"/>
            <p:cNvSpPr txBox="1"/>
            <p:nvPr/>
          </p:nvSpPr>
          <p:spPr>
            <a:xfrm>
              <a:off x="228600" y="990600"/>
              <a:ext cx="4267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DECAY </a:t>
              </a:r>
              <a:r>
                <a:rPr lang="en-US" b="1" dirty="0" err="1" smtClean="0">
                  <a:latin typeface="Calibri" pitchFamily="34" charset="0"/>
                </a:rPr>
                <a:t>GENerator</a:t>
              </a:r>
              <a:r>
                <a:rPr lang="en-US" b="1" dirty="0" smtClean="0">
                  <a:latin typeface="Calibri" pitchFamily="34" charset="0"/>
                </a:rPr>
                <a:t> (DECAYGEN</a:t>
              </a:r>
              <a:r>
                <a:rPr lang="en-US" b="1" dirty="0" smtClean="0">
                  <a:latin typeface="Calibri" pitchFamily="34" charset="0"/>
                </a:rPr>
                <a:t>) [IFIC]</a:t>
              </a:r>
              <a:endParaRPr lang="en-US" b="1" dirty="0" smtClean="0">
                <a:latin typeface="Calibri" pitchFamily="34" charset="0"/>
              </a:endParaRPr>
            </a:p>
            <a:p>
              <a:pPr>
                <a:buFontTx/>
                <a:buChar char="-"/>
              </a:pPr>
              <a:r>
                <a:rPr lang="en-US" dirty="0" smtClean="0">
                  <a:latin typeface="Calibri" pitchFamily="34" charset="0"/>
                </a:rPr>
                <a:t> Known level scheme</a:t>
              </a:r>
            </a:p>
            <a:p>
              <a:pPr>
                <a:buFontTx/>
                <a:buChar char="-"/>
              </a:pPr>
              <a:r>
                <a:rPr lang="en-US" dirty="0" smtClean="0">
                  <a:latin typeface="Calibri" pitchFamily="34" charset="0"/>
                </a:rPr>
                <a:t> Level density </a:t>
              </a:r>
            </a:p>
            <a:p>
              <a:pPr>
                <a:buFontTx/>
                <a:buChar char="-"/>
              </a:pPr>
              <a:r>
                <a:rPr lang="en-US" dirty="0" smtClean="0">
                  <a:latin typeface="Calibri" pitchFamily="34" charset="0"/>
                </a:rPr>
                <a:t> Photon Strength Functions (E1,M1,E2)</a:t>
              </a:r>
            </a:p>
          </p:txBody>
        </p:sp>
        <p:sp>
          <p:nvSpPr>
            <p:cNvPr id="100" name="56 Rectángulo redondeado"/>
            <p:cNvSpPr/>
            <p:nvPr/>
          </p:nvSpPr>
          <p:spPr>
            <a:xfrm>
              <a:off x="5181600" y="2743200"/>
              <a:ext cx="3657600" cy="1371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101" name="57 CuadroTexto"/>
            <p:cNvSpPr txBox="1"/>
            <p:nvPr/>
          </p:nvSpPr>
          <p:spPr>
            <a:xfrm>
              <a:off x="5181600" y="2819400"/>
              <a:ext cx="4267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Geant4 MC simulation of the TAC</a:t>
              </a:r>
            </a:p>
            <a:p>
              <a:pPr>
                <a:buFontTx/>
                <a:buChar char="-"/>
              </a:pPr>
              <a:r>
                <a:rPr lang="en-US" dirty="0" smtClean="0">
                  <a:latin typeface="Calibri" pitchFamily="34" charset="0"/>
                </a:rPr>
                <a:t> Detailed detector geometry</a:t>
              </a:r>
            </a:p>
            <a:p>
              <a:pPr>
                <a:buFontTx/>
                <a:buChar char="-"/>
              </a:pPr>
              <a:r>
                <a:rPr lang="en-US" dirty="0" smtClean="0">
                  <a:latin typeface="Calibri" pitchFamily="34" charset="0"/>
                </a:rPr>
                <a:t> Geant4 Standard EM physics</a:t>
              </a:r>
            </a:p>
            <a:p>
              <a:pPr>
                <a:buFontTx/>
                <a:buChar char="-"/>
              </a:pPr>
              <a:r>
                <a:rPr lang="en-US" dirty="0" smtClean="0">
                  <a:latin typeface="Calibri" pitchFamily="34" charset="0"/>
                </a:rPr>
                <a:t> Realistic event reconstruction</a:t>
              </a:r>
            </a:p>
            <a:p>
              <a:r>
                <a:rPr lang="en-US" dirty="0" smtClean="0">
                  <a:latin typeface="Calibri" pitchFamily="34" charset="0"/>
                </a:rPr>
                <a:t> </a:t>
              </a:r>
            </a:p>
          </p:txBody>
        </p:sp>
        <p:sp>
          <p:nvSpPr>
            <p:cNvPr id="102" name="58 Rectángulo"/>
            <p:cNvSpPr/>
            <p:nvPr/>
          </p:nvSpPr>
          <p:spPr>
            <a:xfrm>
              <a:off x="5867400" y="1371600"/>
              <a:ext cx="25859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Capture Cascades: </a:t>
              </a:r>
              <a:r>
                <a:rPr lang="en-US" b="1" dirty="0" err="1" smtClean="0">
                  <a:latin typeface="Calibri" pitchFamily="34" charset="0"/>
                </a:rPr>
                <a:t>E</a:t>
              </a:r>
              <a:r>
                <a:rPr lang="en-US" b="1" baseline="-25000" dirty="0" err="1" smtClean="0">
                  <a:latin typeface="Symbol" pitchFamily="18" charset="2"/>
                </a:rPr>
                <a:t>g</a:t>
              </a:r>
              <a:r>
                <a:rPr lang="en-US" b="1" baseline="30000" dirty="0" err="1" smtClean="0">
                  <a:latin typeface="Calibri" pitchFamily="34" charset="0"/>
                </a:rPr>
                <a:t>i</a:t>
              </a:r>
              <a:r>
                <a:rPr lang="en-US" b="1" baseline="30000" dirty="0" smtClean="0">
                  <a:latin typeface="Calibri" pitchFamily="34" charset="0"/>
                </a:rPr>
                <a:t>=1,m</a:t>
              </a:r>
              <a:r>
                <a:rPr lang="en-US" b="1" baseline="30000" dirty="0" smtClean="0">
                  <a:latin typeface="Symbol" pitchFamily="18" charset="2"/>
                </a:rPr>
                <a:t>g</a:t>
              </a:r>
            </a:p>
          </p:txBody>
        </p:sp>
        <p:sp>
          <p:nvSpPr>
            <p:cNvPr id="103" name="60 Elipse"/>
            <p:cNvSpPr/>
            <p:nvPr/>
          </p:nvSpPr>
          <p:spPr>
            <a:xfrm>
              <a:off x="4648200" y="4800600"/>
              <a:ext cx="3124200" cy="9906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104" name="61 Rectángulo"/>
            <p:cNvSpPr/>
            <p:nvPr/>
          </p:nvSpPr>
          <p:spPr>
            <a:xfrm>
              <a:off x="4999745" y="4953000"/>
              <a:ext cx="2467855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latin typeface="Calibri" pitchFamily="34" charset="0"/>
                </a:rPr>
                <a:t>Simulated TAC response</a:t>
              </a:r>
            </a:p>
            <a:p>
              <a:pPr algn="ctr"/>
              <a:r>
                <a:rPr lang="en-US" b="1" dirty="0" smtClean="0">
                  <a:latin typeface="Calibri" pitchFamily="34" charset="0"/>
                </a:rPr>
                <a:t>(</a:t>
              </a:r>
              <a:r>
                <a:rPr lang="en-US" sz="2000" b="1" dirty="0" err="1" smtClean="0">
                  <a:latin typeface="Calibri" pitchFamily="34" charset="0"/>
                </a:rPr>
                <a:t>E</a:t>
              </a:r>
              <a:r>
                <a:rPr lang="en-US" sz="2000" b="1" baseline="-25000" dirty="0" err="1" smtClean="0">
                  <a:latin typeface="Calibri" pitchFamily="34" charset="0"/>
                </a:rPr>
                <a:t>sum</a:t>
              </a:r>
              <a:r>
                <a:rPr lang="en-US" sz="2000" b="1" dirty="0" smtClean="0">
                  <a:latin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</a:rPr>
                <a:t>m</a:t>
              </a:r>
              <a:r>
                <a:rPr lang="en-US" sz="2000" b="1" baseline="-25000" dirty="0" err="1" smtClean="0">
                  <a:latin typeface="Calibri" pitchFamily="34" charset="0"/>
                </a:rPr>
                <a:t>cr</a:t>
              </a:r>
              <a:r>
                <a:rPr lang="en-US" b="1" dirty="0" smtClean="0">
                  <a:latin typeface="Calibri" pitchFamily="34" charset="0"/>
                </a:rPr>
                <a:t>)</a:t>
              </a:r>
            </a:p>
          </p:txBody>
        </p:sp>
        <p:sp>
          <p:nvSpPr>
            <p:cNvPr id="105" name="62 Elipse"/>
            <p:cNvSpPr/>
            <p:nvPr/>
          </p:nvSpPr>
          <p:spPr>
            <a:xfrm>
              <a:off x="228600" y="4800600"/>
              <a:ext cx="3657600" cy="990600"/>
            </a:xfrm>
            <a:prstGeom prst="ellipse">
              <a:avLst/>
            </a:prstGeom>
            <a:solidFill>
              <a:srgbClr val="33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6" name="63 Rectángulo"/>
            <p:cNvSpPr/>
            <p:nvPr/>
          </p:nvSpPr>
          <p:spPr>
            <a:xfrm>
              <a:off x="708972" y="4953000"/>
              <a:ext cx="2827505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</a:rPr>
                <a:t>Experimental TAC response 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</a:rPr>
                <a:t>(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E</a:t>
              </a:r>
              <a:r>
                <a:rPr lang="en-US" sz="2000" b="1" baseline="-25000" dirty="0" err="1" smtClean="0">
                  <a:solidFill>
                    <a:schemeClr val="bg1"/>
                  </a:solidFill>
                  <a:latin typeface="Calibri" pitchFamily="34" charset="0"/>
                </a:rPr>
                <a:t>sum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</a:rPr>
                <a:t>,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m</a:t>
              </a:r>
              <a:r>
                <a:rPr lang="en-US" sz="2000" b="1" baseline="-25000" dirty="0" err="1" smtClean="0">
                  <a:solidFill>
                    <a:schemeClr val="bg1"/>
                  </a:solidFill>
                  <a:latin typeface="Calibri" pitchFamily="34" charset="0"/>
                </a:rPr>
                <a:t>cr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</a:rPr>
                <a:t>)</a:t>
              </a:r>
              <a:endParaRPr lang="en-US" b="1" baseline="-25000" dirty="0" smtClean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7" name="15 Arco"/>
            <p:cNvSpPr/>
            <p:nvPr/>
          </p:nvSpPr>
          <p:spPr>
            <a:xfrm rot="10800000">
              <a:off x="3048001" y="4419599"/>
              <a:ext cx="2286000" cy="914400"/>
            </a:xfrm>
            <a:prstGeom prst="arc">
              <a:avLst>
                <a:gd name="adj1" fmla="val 21579537"/>
                <a:gd name="adj2" fmla="val 10794901"/>
              </a:avLst>
            </a:prstGeom>
            <a:ln w="254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4 CuadroTexto"/>
            <p:cNvSpPr txBox="1"/>
            <p:nvPr/>
          </p:nvSpPr>
          <p:spPr>
            <a:xfrm>
              <a:off x="3505200" y="4267200"/>
              <a:ext cx="1447800" cy="369332"/>
            </a:xfrm>
            <a:prstGeom prst="rect">
              <a:avLst/>
            </a:prstGeom>
            <a:solidFill>
              <a:srgbClr val="C00000"/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34" charset="0"/>
                </a:rPr>
                <a:t>Comparison</a:t>
              </a:r>
              <a:endParaRPr lang="en-US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109" name="18 Conector recto de flecha"/>
            <p:cNvCxnSpPr>
              <a:stCxn id="108" idx="0"/>
              <a:endCxn id="98" idx="2"/>
            </p:cNvCxnSpPr>
            <p:nvPr/>
          </p:nvCxnSpPr>
          <p:spPr>
            <a:xfrm rot="16200000" flipV="1">
              <a:off x="2286000" y="2324100"/>
              <a:ext cx="1981200" cy="1905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16 Rectángulo redondeado"/>
            <p:cNvSpPr/>
            <p:nvPr/>
          </p:nvSpPr>
          <p:spPr>
            <a:xfrm>
              <a:off x="2057400" y="3124200"/>
              <a:ext cx="2514600" cy="38100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Assumption on PSF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11" name="20 Conector recto de flecha"/>
            <p:cNvCxnSpPr>
              <a:stCxn id="99" idx="3"/>
              <a:endCxn id="97" idx="2"/>
            </p:cNvCxnSpPr>
            <p:nvPr/>
          </p:nvCxnSpPr>
          <p:spPr>
            <a:xfrm>
              <a:off x="4495800" y="1590765"/>
              <a:ext cx="1066800" cy="9435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22 Conector recto de flecha"/>
            <p:cNvCxnSpPr>
              <a:stCxn id="97" idx="4"/>
              <a:endCxn id="100" idx="0"/>
            </p:cNvCxnSpPr>
            <p:nvPr/>
          </p:nvCxnSpPr>
          <p:spPr>
            <a:xfrm rot="5400000">
              <a:off x="6629400" y="2362200"/>
              <a:ext cx="762000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24 Conector recto de flecha"/>
            <p:cNvCxnSpPr>
              <a:stCxn id="100" idx="2"/>
              <a:endCxn id="103" idx="0"/>
            </p:cNvCxnSpPr>
            <p:nvPr/>
          </p:nvCxnSpPr>
          <p:spPr>
            <a:xfrm rot="5400000">
              <a:off x="6267450" y="4057650"/>
              <a:ext cx="685800" cy="8001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Study of Photon Strength Functions on Actinides (TAC) 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400" y="960120"/>
            <a:ext cx="8074673" cy="5212080"/>
            <a:chOff x="533400" y="960120"/>
            <a:chExt cx="8074673" cy="5212080"/>
          </a:xfrm>
        </p:grpSpPr>
        <p:pic>
          <p:nvPicPr>
            <p:cNvPr id="14" name="Picture 13" descr="pu240_results_12-1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" y="960120"/>
              <a:ext cx="8074673" cy="521208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114800" y="15240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3333CC"/>
                  </a:solidFill>
                  <a:latin typeface="Calibri" pitchFamily="34" charset="0"/>
                </a:rPr>
                <a:t>PSF from RIPL-2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86200" y="526798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3333CC"/>
                  </a:solidFill>
                  <a:latin typeface="Calibri" pitchFamily="34" charset="0"/>
                </a:rPr>
                <a:t>PSF from RIPL-2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77000" y="260098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3333CC"/>
                  </a:solidFill>
                  <a:latin typeface="Calibri" pitchFamily="34" charset="0"/>
                </a:rPr>
                <a:t>PSF from RIPL-2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58000" y="534418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3333CC"/>
                  </a:solidFill>
                  <a:latin typeface="Calibri" pitchFamily="34" charset="0"/>
                </a:rPr>
                <a:t>PSF from RIPL-2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95400" y="534418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3333CC"/>
                  </a:solidFill>
                  <a:latin typeface="Calibri" pitchFamily="34" charset="0"/>
                </a:rPr>
                <a:t>PSF from RIPL-2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3400" y="682823"/>
            <a:ext cx="8610600" cy="5489377"/>
            <a:chOff x="533400" y="682823"/>
            <a:chExt cx="8610600" cy="5489377"/>
          </a:xfrm>
        </p:grpSpPr>
        <p:grpSp>
          <p:nvGrpSpPr>
            <p:cNvPr id="39" name="Group 38"/>
            <p:cNvGrpSpPr/>
            <p:nvPr/>
          </p:nvGrpSpPr>
          <p:grpSpPr>
            <a:xfrm>
              <a:off x="533400" y="682823"/>
              <a:ext cx="8610600" cy="5489377"/>
              <a:chOff x="533400" y="682823"/>
              <a:chExt cx="8610600" cy="5489377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33400" y="960120"/>
                <a:ext cx="8074673" cy="5212080"/>
                <a:chOff x="533400" y="960120"/>
                <a:chExt cx="8074673" cy="5212080"/>
              </a:xfrm>
            </p:grpSpPr>
            <p:pic>
              <p:nvPicPr>
                <p:cNvPr id="30" name="Picture 29" descr="pu240_results_43-42.pn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533400" y="960120"/>
                  <a:ext cx="8074673" cy="5212080"/>
                </a:xfrm>
                <a:prstGeom prst="rect">
                  <a:avLst/>
                </a:prstGeom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4114800" y="1524000"/>
                  <a:ext cx="14478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3333CC"/>
                      </a:solidFill>
                      <a:latin typeface="Calibri" pitchFamily="34" charset="0"/>
                    </a:rPr>
                    <a:t>PSF from RIPL-2</a:t>
                  </a:r>
                </a:p>
                <a:p>
                  <a:r>
                    <a:rPr lang="en-US" sz="1400" b="1" dirty="0" smtClean="0">
                      <a:solidFill>
                        <a:srgbClr val="FF0000"/>
                      </a:solidFill>
                      <a:latin typeface="Calibri" pitchFamily="34" charset="0"/>
                    </a:rPr>
                    <a:t>Tuned PSF</a:t>
                  </a:r>
                  <a:endParaRPr lang="en-US" sz="1400" b="1" dirty="0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3886200" y="5267980"/>
                  <a:ext cx="14478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3333CC"/>
                      </a:solidFill>
                      <a:latin typeface="Calibri" pitchFamily="34" charset="0"/>
                    </a:rPr>
                    <a:t>PSF from RIPL-2</a:t>
                  </a:r>
                </a:p>
                <a:p>
                  <a:r>
                    <a:rPr lang="en-US" sz="1400" b="1" dirty="0" smtClean="0">
                      <a:solidFill>
                        <a:srgbClr val="FF0000"/>
                      </a:solidFill>
                      <a:latin typeface="Calibri" pitchFamily="34" charset="0"/>
                    </a:rPr>
                    <a:t>Tuned PSF</a:t>
                  </a:r>
                  <a:endParaRPr lang="en-US" sz="1400" b="1" dirty="0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6477000" y="2600980"/>
                  <a:ext cx="14478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3333CC"/>
                      </a:solidFill>
                      <a:latin typeface="Calibri" pitchFamily="34" charset="0"/>
                    </a:rPr>
                    <a:t>PSF from RIPL-2</a:t>
                  </a:r>
                </a:p>
                <a:p>
                  <a:r>
                    <a:rPr lang="en-US" sz="1400" b="1" dirty="0" smtClean="0">
                      <a:solidFill>
                        <a:srgbClr val="FF0000"/>
                      </a:solidFill>
                      <a:latin typeface="Calibri" pitchFamily="34" charset="0"/>
                    </a:rPr>
                    <a:t>Tuned PSF</a:t>
                  </a:r>
                  <a:endParaRPr lang="en-US" sz="1400" b="1" dirty="0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6858000" y="5344180"/>
                  <a:ext cx="14478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3333CC"/>
                      </a:solidFill>
                      <a:latin typeface="Calibri" pitchFamily="34" charset="0"/>
                    </a:rPr>
                    <a:t>PSF from RIPL-2</a:t>
                  </a:r>
                </a:p>
                <a:p>
                  <a:r>
                    <a:rPr lang="en-US" sz="1400" b="1" dirty="0" smtClean="0">
                      <a:solidFill>
                        <a:srgbClr val="FF0000"/>
                      </a:solidFill>
                      <a:latin typeface="Calibri" pitchFamily="34" charset="0"/>
                    </a:rPr>
                    <a:t>Tuned PSF</a:t>
                  </a:r>
                  <a:endParaRPr lang="en-US" sz="1400" b="1" dirty="0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295400" y="5344180"/>
                  <a:ext cx="14478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3333CC"/>
                      </a:solidFill>
                      <a:latin typeface="Calibri" pitchFamily="34" charset="0"/>
                    </a:rPr>
                    <a:t>PSF from RIPL-2</a:t>
                  </a:r>
                </a:p>
                <a:p>
                  <a:r>
                    <a:rPr lang="en-US" sz="1400" b="1" dirty="0" smtClean="0">
                      <a:solidFill>
                        <a:srgbClr val="FF0000"/>
                      </a:solidFill>
                      <a:latin typeface="Calibri" pitchFamily="34" charset="0"/>
                    </a:rPr>
                    <a:t>Tuned PSF</a:t>
                  </a:r>
                  <a:endParaRPr lang="en-US" sz="1400" b="1" dirty="0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1752600" y="682823"/>
                <a:ext cx="7391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Pygmy (or spin-flip) mode associated to oscillations/vibrations neutron vs. protons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flipH="1">
              <a:off x="1676400" y="914400"/>
              <a:ext cx="381000" cy="9906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57200" y="609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 smtClean="0"/>
              <a:t>241</a:t>
            </a:r>
            <a:r>
              <a:rPr lang="en-US" sz="3200" b="1" dirty="0" smtClean="0"/>
              <a:t>Pu</a:t>
            </a:r>
            <a:endParaRPr lang="en-US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" y="3273772"/>
            <a:ext cx="80010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C. Guerrero et al., </a:t>
            </a:r>
            <a:r>
              <a:rPr lang="en-US" sz="1600" i="1" dirty="0" smtClean="0"/>
              <a:t>Study of Photon Strength Function of Actinides: the case of </a:t>
            </a:r>
            <a:r>
              <a:rPr lang="en-US" sz="1600" i="1" baseline="30000" dirty="0" smtClean="0"/>
              <a:t>235</a:t>
            </a:r>
            <a:r>
              <a:rPr lang="en-US" sz="1600" i="1" dirty="0" smtClean="0"/>
              <a:t>U, </a:t>
            </a:r>
            <a:r>
              <a:rPr lang="en-US" sz="1600" i="1" baseline="30000" dirty="0" smtClean="0"/>
              <a:t>238</a:t>
            </a:r>
            <a:r>
              <a:rPr lang="en-US" sz="1600" i="1" dirty="0" smtClean="0"/>
              <a:t>Np and </a:t>
            </a:r>
            <a:r>
              <a:rPr lang="en-US" sz="1600" i="1" baseline="30000" dirty="0" smtClean="0"/>
              <a:t>241</a:t>
            </a:r>
            <a:r>
              <a:rPr lang="en-US" sz="1600" i="1" dirty="0" smtClean="0"/>
              <a:t>Pu</a:t>
            </a:r>
            <a:r>
              <a:rPr lang="en-US" sz="1600" dirty="0" smtClean="0"/>
              <a:t>, JKPS 59 (2011) 1510-1513. [Phys.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in preparation]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0" y="2133600"/>
            <a:ext cx="9144000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CERN Fellow in Applied Physics (2010-2013)</a:t>
            </a:r>
            <a:endParaRPr lang="en-GB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0" y="2133600"/>
            <a:ext cx="9144000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Physics with neutron </a:t>
            </a:r>
            <a:r>
              <a:rPr lang="en-US" sz="2800" b="1" dirty="0" smtClean="0">
                <a:solidFill>
                  <a:schemeClr val="accent1"/>
                </a:solidFill>
              </a:rPr>
              <a:t>beams</a:t>
            </a:r>
            <a:endParaRPr lang="en-GB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3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CERN Fellow in Applied Physics (2010-2013)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092" y="685800"/>
            <a:ext cx="859110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u="sng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</a:rPr>
              <a:t>Physics </a:t>
            </a:r>
            <a:r>
              <a:rPr lang="en-US" b="1" u="sng" dirty="0">
                <a:solidFill>
                  <a:schemeClr val="accent3">
                    <a:lumMod val="50000"/>
                  </a:schemeClr>
                </a:solidFill>
              </a:rPr>
              <a:t>coordinator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ollaboration with the spokespersons of each experiment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oordination of the teams responsible for the different detection systems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Plan the experiment schedule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</a:rPr>
              <a:t>Analysis Coordinator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rganization of analysis meetings every three months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oordination between the PhD students (16) and postdocs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aintenance of the common analysis software</a:t>
            </a:r>
          </a:p>
          <a:p>
            <a:pPr lvl="1"/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As University of Manchester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Visiting Research Fellow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main supervisor of PhD student T. Wright. (J.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Billowes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As University of York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Honorary Visiting Fellow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main supervisor of  PhD student M.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Vermeulen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(D. Jenkins)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Co-supervisor of TU Wien PhD student C. Weiss (H.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Leeb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and  E.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Griesmayer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838200"/>
            <a:ext cx="876300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schemeClr val="accent3">
                    <a:lumMod val="50000"/>
                  </a:schemeClr>
                </a:solidFill>
              </a:rPr>
              <a:t>Spokesperson of the following </a:t>
            </a:r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</a:rPr>
              <a:t>experiments at n_TOF:</a:t>
            </a:r>
            <a:endParaRPr lang="en-US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Irradiation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of FBG optical sensors in the n_TOF dump area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Measurements of neutron-induced capture and fission reactions on </a:t>
            </a:r>
            <a:r>
              <a:rPr lang="en-US" baseline="30000" dirty="0" smtClean="0">
                <a:solidFill>
                  <a:schemeClr val="accent3">
                    <a:lumMod val="50000"/>
                  </a:schemeClr>
                </a:solidFill>
              </a:rPr>
              <a:t>235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U: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cross sections and alpha ratios, photon strength functions and prompt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fission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g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-rays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u="sng" dirty="0" err="1">
                <a:solidFill>
                  <a:schemeClr val="accent3">
                    <a:lumMod val="50000"/>
                  </a:schemeClr>
                </a:solidFill>
              </a:rPr>
              <a:t>Micromegas</a:t>
            </a:r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 detector for </a:t>
            </a:r>
            <a:r>
              <a:rPr lang="en-US" u="sng" baseline="30000" dirty="0">
                <a:solidFill>
                  <a:schemeClr val="accent3">
                    <a:lumMod val="50000"/>
                  </a:schemeClr>
                </a:solidFill>
              </a:rPr>
              <a:t>33</a:t>
            </a:r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S(</a:t>
            </a:r>
            <a:r>
              <a:rPr lang="en-US" u="sng" dirty="0" err="1">
                <a:solidFill>
                  <a:schemeClr val="accent3">
                    <a:lumMod val="50000"/>
                  </a:schemeClr>
                </a:solidFill>
              </a:rPr>
              <a:t>n,</a:t>
            </a:r>
            <a:r>
              <a:rPr lang="en-US" u="sng" dirty="0" err="1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a</a:t>
            </a:r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) cross section measurement at n_TOF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The (</a:t>
            </a:r>
            <a:r>
              <a:rPr lang="en-US" u="sng" dirty="0" err="1" smtClean="0">
                <a:solidFill>
                  <a:schemeClr val="accent3">
                    <a:lumMod val="50000"/>
                  </a:schemeClr>
                </a:solidFill>
              </a:rPr>
              <a:t>n,</a:t>
            </a:r>
            <a:r>
              <a:rPr lang="en-US" u="sng" dirty="0" err="1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a</a:t>
            </a:r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) reaction in the </a:t>
            </a:r>
            <a:r>
              <a:rPr lang="en-US" i="1" u="sng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-process branching point </a:t>
            </a:r>
            <a:r>
              <a:rPr lang="en-US" u="sng" baseline="30000" dirty="0" smtClean="0">
                <a:solidFill>
                  <a:schemeClr val="accent3">
                    <a:lumMod val="50000"/>
                  </a:schemeClr>
                </a:solidFill>
              </a:rPr>
              <a:t>59</a:t>
            </a:r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</a:rPr>
              <a:t>Ni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Validation of simultaneous measurement of capture and fission reactions at </a:t>
            </a:r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</a:rPr>
              <a:t>n_TOF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endParaRPr lang="en-US" dirty="0" smtClean="0"/>
          </a:p>
          <a:p>
            <a:pPr marL="0" lvl="1">
              <a:spcAft>
                <a:spcPts val="600"/>
              </a:spcAft>
            </a:pPr>
            <a:r>
              <a:rPr lang="en-US" b="1" u="sng" dirty="0" smtClean="0">
                <a:solidFill>
                  <a:schemeClr val="accent5">
                    <a:lumMod val="50000"/>
                  </a:schemeClr>
                </a:solidFill>
              </a:rPr>
              <a:t>Participation in experiments outside n_TOF: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-delayed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neutron emission measurements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around the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third 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-process abundance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peak, C. Domingo-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Pardo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et al. (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S410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GSI-FRS, 2011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Shape effects in the vicinity of the Z=82 line: study of the beta decay of </a:t>
            </a:r>
            <a:r>
              <a:rPr lang="en-US" baseline="30000" dirty="0" smtClean="0">
                <a:solidFill>
                  <a:schemeClr val="accent5">
                    <a:lumMod val="50000"/>
                  </a:schemeClr>
                </a:solidFill>
              </a:rPr>
              <a:t>182,184,186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Hg, A.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Algora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et al. (IS539 CERN,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Isolde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, 2012)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Reactor g-ray heating studies at EXOGAM@ILL: prompt g-ray emission from fission and capture in U and </a:t>
            </a:r>
            <a:r>
              <a:rPr lang="en-GB" dirty="0" err="1" smtClean="0">
                <a:solidFill>
                  <a:schemeClr val="accent5">
                    <a:lumMod val="50000"/>
                  </a:schemeClr>
                </a:solidFill>
              </a:rPr>
              <a:t>Pu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, C. Guerrero et al. (EXOGAM@ILL, 2012/13)</a:t>
            </a: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28600" y="762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CERN Fellow in Applied Physics (2010-2013)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1524000"/>
            <a:ext cx="624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0" indent="-268288">
              <a:buFontTx/>
              <a:buAutoNum type="arabicParenR"/>
              <a:defRPr/>
            </a:pPr>
            <a:r>
              <a:rPr lang="en-US" sz="1600" dirty="0" smtClean="0"/>
              <a:t>High (n,</a:t>
            </a:r>
            <a:r>
              <a:rPr lang="en-US" sz="1600" dirty="0" smtClean="0">
                <a:sym typeface="Symbol" pitchFamily="18" charset="2"/>
              </a:rPr>
              <a:t>) cross section in the </a:t>
            </a:r>
            <a:r>
              <a:rPr lang="en-US" sz="1600" dirty="0" err="1" smtClean="0">
                <a:sym typeface="Symbol" pitchFamily="18" charset="2"/>
              </a:rPr>
              <a:t>keV</a:t>
            </a:r>
            <a:r>
              <a:rPr lang="en-US" sz="1600" dirty="0" smtClean="0">
                <a:sym typeface="Symbol" pitchFamily="18" charset="2"/>
              </a:rPr>
              <a:t> region</a:t>
            </a:r>
          </a:p>
          <a:p>
            <a:pPr marL="533400" lvl="0" indent="-268288">
              <a:buFontTx/>
              <a:buAutoNum type="arabicParenR"/>
              <a:defRPr/>
            </a:pPr>
            <a:r>
              <a:rPr lang="en-US" sz="1600" dirty="0" smtClean="0">
                <a:sym typeface="Symbol" pitchFamily="18" charset="2"/>
              </a:rPr>
              <a:t>Low (n,) cross section.</a:t>
            </a:r>
          </a:p>
          <a:p>
            <a:pPr marL="533400" lvl="0" indent="-268288">
              <a:buFontTx/>
              <a:buAutoNum type="arabicParenR"/>
              <a:defRPr/>
            </a:pPr>
            <a:r>
              <a:rPr lang="en-US" sz="1600" dirty="0" smtClean="0">
                <a:sym typeface="Symbol" pitchFamily="18" charset="2"/>
              </a:rPr>
              <a:t>No production of radioactive residuals.</a:t>
            </a:r>
          </a:p>
          <a:p>
            <a:pPr marL="533400" lvl="0" indent="-268288">
              <a:buFontTx/>
              <a:buAutoNum type="arabicParenR"/>
              <a:defRPr/>
            </a:pPr>
            <a:r>
              <a:rPr lang="en-US" sz="1600" dirty="0" smtClean="0">
                <a:sym typeface="Symbol" pitchFamily="18" charset="2"/>
              </a:rPr>
              <a:t>Stable and present in nature.</a:t>
            </a:r>
          </a:p>
          <a:p>
            <a:pPr marL="533400" lvl="0" indent="-268288">
              <a:buFontTx/>
              <a:buAutoNum type="arabicParenR"/>
              <a:defRPr/>
            </a:pPr>
            <a:r>
              <a:rPr lang="en-US" sz="1600" dirty="0" smtClean="0"/>
              <a:t>Chemical compounds easy to deliver to tumors. </a:t>
            </a:r>
          </a:p>
          <a:p>
            <a:pPr marL="533400" lvl="0" indent="-268288">
              <a:buFontTx/>
              <a:buAutoNum type="arabicParenR"/>
              <a:defRPr/>
            </a:pPr>
            <a:r>
              <a:rPr lang="en-US" sz="1600" dirty="0" smtClean="0"/>
              <a:t>Low toxicity.</a:t>
            </a:r>
            <a:endParaRPr lang="en-US" sz="1600" dirty="0"/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8392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Measurement of 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</a:t>
            </a:r>
            <a:r>
              <a:rPr lang="en-US" sz="2400" b="1" dirty="0" err="1" smtClean="0">
                <a:solidFill>
                  <a:srgbClr val="0066CC"/>
                </a:solidFill>
                <a:latin typeface="Symbol" pitchFamily="18" charset="2"/>
              </a:rPr>
              <a:t>a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 cross sections for Medical Applications (NCT)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pic>
        <p:nvPicPr>
          <p:cNvPr id="4" name="Picture 9" descr="bnct cell graphic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9850" y="579331"/>
            <a:ext cx="3765550" cy="277346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04800" y="609600"/>
            <a:ext cx="5181600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I. </a:t>
            </a:r>
            <a:r>
              <a:rPr lang="en-GB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Porras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Phys. Med. Biol. 53 (2008) L1-L9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“</a:t>
            </a:r>
            <a:r>
              <a:rPr lang="en-GB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Enhancement of the neutron radiation dose by the addition of </a:t>
            </a:r>
            <a:r>
              <a:rPr lang="en-GB" i="1" baseline="30000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33</a:t>
            </a:r>
            <a:r>
              <a:rPr lang="en-GB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S atoms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”, 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 descr="S33_zoo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2931386"/>
            <a:ext cx="4857750" cy="3240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554018">
            <a:off x="2470950" y="4017031"/>
            <a:ext cx="4307957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J. </a:t>
            </a:r>
            <a:r>
              <a:rPr lang="en-US" sz="1600" dirty="0" err="1" smtClean="0">
                <a:solidFill>
                  <a:schemeClr val="bg1"/>
                </a:solidFill>
              </a:rPr>
              <a:t>Praena</a:t>
            </a:r>
            <a:r>
              <a:rPr lang="en-US" sz="1600" dirty="0" smtClean="0">
                <a:solidFill>
                  <a:schemeClr val="bg1"/>
                </a:solidFill>
              </a:rPr>
              <a:t>, J.M. Quesada and C. Guerrero, </a:t>
            </a:r>
            <a:r>
              <a:rPr lang="en-US" sz="1600" i="1" dirty="0" err="1" smtClean="0">
                <a:solidFill>
                  <a:schemeClr val="bg1"/>
                </a:solidFill>
              </a:rPr>
              <a:t>Micromegas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detector for </a:t>
            </a:r>
            <a:r>
              <a:rPr lang="en-US" sz="1600" i="1" baseline="30000" dirty="0">
                <a:solidFill>
                  <a:schemeClr val="bg1"/>
                </a:solidFill>
              </a:rPr>
              <a:t>33</a:t>
            </a:r>
            <a:r>
              <a:rPr lang="en-US" sz="1600" i="1" dirty="0">
                <a:solidFill>
                  <a:schemeClr val="bg1"/>
                </a:solidFill>
              </a:rPr>
              <a:t>S(</a:t>
            </a:r>
            <a:r>
              <a:rPr lang="en-US" sz="1600" i="1" dirty="0" err="1">
                <a:solidFill>
                  <a:schemeClr val="bg1"/>
                </a:solidFill>
              </a:rPr>
              <a:t>n,</a:t>
            </a:r>
            <a:r>
              <a:rPr lang="en-US" sz="1600" i="1" dirty="0" err="1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 sz="1600" i="1" dirty="0">
                <a:solidFill>
                  <a:schemeClr val="bg1"/>
                </a:solidFill>
              </a:rPr>
              <a:t>) cross section measurement at n_TOF</a:t>
            </a:r>
          </a:p>
        </p:txBody>
      </p:sp>
    </p:spTree>
    <p:extLst>
      <p:ext uri="{BB962C8B-B14F-4D97-AF65-F5344CB8AC3E}">
        <p14:creationId xmlns:p14="http://schemas.microsoft.com/office/powerpoint/2010/main" val="261246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609600"/>
            <a:ext cx="856895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C. Weiss and C. </a:t>
            </a:r>
            <a:r>
              <a:rPr lang="en-GB" dirty="0"/>
              <a:t>G</a:t>
            </a:r>
            <a:r>
              <a:rPr lang="en-GB" dirty="0" smtClean="0"/>
              <a:t>uerrero, </a:t>
            </a:r>
          </a:p>
          <a:p>
            <a:pPr algn="just"/>
            <a:r>
              <a:rPr lang="en-GB" b="1" dirty="0" smtClean="0"/>
              <a:t>The </a:t>
            </a:r>
            <a:r>
              <a:rPr lang="en-GB" b="1" dirty="0"/>
              <a:t>(n, </a:t>
            </a:r>
            <a:r>
              <a:rPr lang="en-GB" b="1" dirty="0" smtClean="0">
                <a:latin typeface="Symbol" charset="2"/>
                <a:cs typeface="Symbol" charset="2"/>
              </a:rPr>
              <a:t>a</a:t>
            </a:r>
            <a:r>
              <a:rPr lang="en-GB" b="1" dirty="0" smtClean="0"/>
              <a:t>) </a:t>
            </a:r>
            <a:r>
              <a:rPr lang="en-GB" b="1" dirty="0"/>
              <a:t>reaction in the s-process branching point </a:t>
            </a:r>
            <a:r>
              <a:rPr lang="en-GB" b="1" baseline="30000" dirty="0" smtClean="0"/>
              <a:t>59</a:t>
            </a:r>
            <a:r>
              <a:rPr lang="en-GB" b="1" dirty="0" smtClean="0"/>
              <a:t>Ni, </a:t>
            </a:r>
            <a:r>
              <a:rPr lang="en-GB" dirty="0" smtClean="0"/>
              <a:t>CERN-INTC-2012-011</a:t>
            </a:r>
            <a:endParaRPr lang="en-US" b="1" dirty="0" smtClean="0"/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Measurement of 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</a:t>
            </a:r>
            <a:r>
              <a:rPr lang="en-US" sz="2400" b="1" dirty="0" err="1" smtClean="0">
                <a:solidFill>
                  <a:srgbClr val="0066CC"/>
                </a:solidFill>
                <a:latin typeface="Symbol" pitchFamily="18" charset="2"/>
              </a:rPr>
              <a:t>a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  reactions for astrophysics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0588"/>
              </p:ext>
            </p:extLst>
          </p:nvPr>
        </p:nvGraphicFramePr>
        <p:xfrm>
          <a:off x="2743200" y="1554480"/>
          <a:ext cx="3352800" cy="149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</a:tblGrid>
              <a:tr h="497840"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58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Ni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59</a:t>
                      </a:r>
                      <a:r>
                        <a:rPr lang="en-US" dirty="0" smtClean="0"/>
                        <a:t>Ni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Ni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61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Ni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62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Ni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57</a:t>
                      </a:r>
                      <a:r>
                        <a:rPr lang="en-US" dirty="0" smtClean="0"/>
                        <a:t>Co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58</a:t>
                      </a:r>
                      <a:r>
                        <a:rPr lang="en-US" dirty="0" smtClean="0"/>
                        <a:t>Co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59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Co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60</a:t>
                      </a:r>
                      <a:r>
                        <a:rPr lang="en-US" dirty="0" smtClean="0"/>
                        <a:t>Co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61</a:t>
                      </a:r>
                      <a:r>
                        <a:rPr lang="en-US" dirty="0" smtClean="0"/>
                        <a:t>Co</a:t>
                      </a:r>
                      <a:endParaRPr lang="en-GB" dirty="0"/>
                    </a:p>
                  </a:txBody>
                  <a:tcPr/>
                </a:tc>
              </a:tr>
              <a:tr h="497840"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56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Fe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57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Fe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58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Fe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Fe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19200" y="3733800"/>
            <a:ext cx="6324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 smtClean="0"/>
              <a:t>59</a:t>
            </a:r>
            <a:r>
              <a:rPr lang="en-US" sz="2000" b="1" dirty="0" smtClean="0"/>
              <a:t>Ni(n,*) competitive channels [first branching point!]</a:t>
            </a:r>
          </a:p>
          <a:p>
            <a:r>
              <a:rPr lang="en-US" dirty="0"/>
              <a:t>	</a:t>
            </a:r>
            <a:r>
              <a:rPr lang="en-US" baseline="30000" dirty="0" smtClean="0"/>
              <a:t>59</a:t>
            </a:r>
            <a:r>
              <a:rPr lang="en-US" dirty="0" smtClean="0"/>
              <a:t>Ni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-decay</a:t>
            </a:r>
          </a:p>
          <a:p>
            <a:r>
              <a:rPr lang="en-US" dirty="0"/>
              <a:t>	</a:t>
            </a:r>
            <a:r>
              <a:rPr lang="en-US" baseline="30000" dirty="0" smtClean="0"/>
              <a:t>59</a:t>
            </a:r>
            <a:r>
              <a:rPr lang="en-US" dirty="0" smtClean="0"/>
              <a:t>Ni(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</a:p>
          <a:p>
            <a:r>
              <a:rPr lang="en-US" baseline="30000" dirty="0" smtClean="0"/>
              <a:t>	59</a:t>
            </a:r>
            <a:r>
              <a:rPr lang="en-US" dirty="0" smtClean="0"/>
              <a:t>Ni(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smtClean="0"/>
              <a:t>)  [usually a threshold reaction] feedback to </a:t>
            </a:r>
            <a:r>
              <a:rPr lang="en-US" baseline="30000" dirty="0" smtClean="0"/>
              <a:t>56</a:t>
            </a:r>
            <a:r>
              <a:rPr lang="en-US" dirty="0" smtClean="0"/>
              <a:t>Fe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7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95325"/>
            <a:ext cx="8229600" cy="4741987"/>
          </a:xfrm>
        </p:spPr>
        <p:txBody>
          <a:bodyPr>
            <a:normAutofit/>
          </a:bodyPr>
          <a:lstStyle/>
          <a:p>
            <a:pPr marL="182563" lvl="2" indent="-182563">
              <a:buNone/>
            </a:pPr>
            <a:endParaRPr lang="de-DE" sz="1600" b="1" dirty="0" smtClean="0"/>
          </a:p>
          <a:p>
            <a:pPr marL="182563" lvl="2" indent="-182563">
              <a:buNone/>
            </a:pPr>
            <a:endParaRPr lang="de-DE" sz="1600" b="1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304800" y="609600"/>
            <a:ext cx="856895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C. Weiss and C. </a:t>
            </a:r>
            <a:r>
              <a:rPr lang="en-GB" dirty="0"/>
              <a:t>G</a:t>
            </a:r>
            <a:r>
              <a:rPr lang="en-GB" dirty="0" smtClean="0"/>
              <a:t>uerrero, </a:t>
            </a:r>
          </a:p>
          <a:p>
            <a:pPr algn="just"/>
            <a:r>
              <a:rPr lang="en-GB" b="1" dirty="0" smtClean="0"/>
              <a:t>The </a:t>
            </a:r>
            <a:r>
              <a:rPr lang="en-GB" b="1" dirty="0"/>
              <a:t>(n, </a:t>
            </a:r>
            <a:r>
              <a:rPr lang="en-GB" b="1" dirty="0" smtClean="0">
                <a:latin typeface="Symbol" charset="2"/>
                <a:cs typeface="Symbol" charset="2"/>
              </a:rPr>
              <a:t>a</a:t>
            </a:r>
            <a:r>
              <a:rPr lang="en-GB" b="1" dirty="0" smtClean="0"/>
              <a:t>) </a:t>
            </a:r>
            <a:r>
              <a:rPr lang="en-GB" b="1" dirty="0"/>
              <a:t>reaction in the s-process branching point </a:t>
            </a:r>
            <a:r>
              <a:rPr lang="en-GB" b="1" baseline="30000" dirty="0" smtClean="0"/>
              <a:t>59</a:t>
            </a:r>
            <a:r>
              <a:rPr lang="en-GB" b="1" dirty="0" smtClean="0"/>
              <a:t>Ni, </a:t>
            </a:r>
            <a:r>
              <a:rPr lang="en-GB" dirty="0" smtClean="0"/>
              <a:t>CERN-INTC-2012-011</a:t>
            </a:r>
            <a:endParaRPr lang="en-US" b="1" dirty="0" smtClean="0"/>
          </a:p>
        </p:txBody>
      </p:sp>
      <p:pic>
        <p:nvPicPr>
          <p:cNvPr id="2" name="Picture 1" descr="DSC0139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4784"/>
            <a:ext cx="3034220" cy="2016224"/>
          </a:xfrm>
          <a:prstGeom prst="rect">
            <a:avLst/>
          </a:prstGeom>
        </p:spPr>
      </p:pic>
      <p:pic>
        <p:nvPicPr>
          <p:cNvPr id="16" name="Picture 15" descr="DSC0137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t="11770" r="22757" b="8870"/>
          <a:stretch/>
        </p:blipFill>
        <p:spPr>
          <a:xfrm>
            <a:off x="6277694" y="4921456"/>
            <a:ext cx="1323539" cy="12800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4127" y="1446074"/>
            <a:ext cx="46512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Diamond mosaic – detector: </a:t>
            </a:r>
          </a:p>
          <a:p>
            <a:pPr lvl="1"/>
            <a:r>
              <a:rPr lang="en-GB" dirty="0" smtClean="0"/>
              <a:t>9 </a:t>
            </a:r>
            <a:r>
              <a:rPr lang="en-GB" dirty="0" err="1" smtClean="0"/>
              <a:t>sCVD</a:t>
            </a:r>
            <a:r>
              <a:rPr lang="en-GB" dirty="0" smtClean="0"/>
              <a:t> diamonds of 150 </a:t>
            </a:r>
            <a:r>
              <a:rPr lang="en-GB" dirty="0" smtClean="0">
                <a:latin typeface="Symbol" charset="2"/>
                <a:cs typeface="Symbol" charset="2"/>
              </a:rPr>
              <a:t>m</a:t>
            </a:r>
            <a:r>
              <a:rPr lang="en-GB" dirty="0" smtClean="0"/>
              <a:t>m thickness </a:t>
            </a:r>
            <a:endParaRPr lang="en-GB" baseline="30000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Dedicated electronics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Measurement under vacuum</a:t>
            </a:r>
          </a:p>
          <a:p>
            <a:pPr marL="0" lvl="1"/>
            <a:r>
              <a:rPr lang="en-GB" dirty="0"/>
              <a:t>=&gt; High resolution spectroscopic measurement </a:t>
            </a:r>
          </a:p>
          <a:p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514970" y="3810000"/>
            <a:ext cx="3171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Sample: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180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dirty="0"/>
              <a:t>g metallic Ni (95% </a:t>
            </a:r>
            <a:r>
              <a:rPr lang="en-GB" baseline="30000" dirty="0" smtClean="0"/>
              <a:t>59</a:t>
            </a:r>
            <a:r>
              <a:rPr lang="en-GB" dirty="0" smtClean="0"/>
              <a:t>Ni)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205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dirty="0"/>
              <a:t>g </a:t>
            </a:r>
            <a:r>
              <a:rPr lang="en-GB" dirty="0" err="1"/>
              <a:t>LiF</a:t>
            </a:r>
            <a:r>
              <a:rPr lang="en-GB" dirty="0"/>
              <a:t> (95% </a:t>
            </a:r>
            <a:r>
              <a:rPr lang="en-GB" baseline="30000" dirty="0" smtClean="0"/>
              <a:t>6</a:t>
            </a:r>
            <a:r>
              <a:rPr lang="en-GB" dirty="0" smtClean="0"/>
              <a:t>Li)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Neutron flux + </a:t>
            </a:r>
            <a:r>
              <a:rPr lang="en-GB" baseline="30000" dirty="0" smtClean="0"/>
              <a:t>59</a:t>
            </a:r>
            <a:r>
              <a:rPr lang="en-GB" dirty="0" smtClean="0"/>
              <a:t>Ni </a:t>
            </a:r>
            <a:r>
              <a:rPr lang="en-GB" dirty="0" smtClean="0">
                <a:latin typeface="Symbol" pitchFamily="18" charset="2"/>
              </a:rPr>
              <a:t>s</a:t>
            </a:r>
            <a:r>
              <a:rPr lang="en-GB" dirty="0" smtClean="0"/>
              <a:t>(</a:t>
            </a:r>
            <a:r>
              <a:rPr lang="en-GB" dirty="0" err="1" smtClean="0"/>
              <a:t>n,</a:t>
            </a:r>
            <a:r>
              <a:rPr lang="en-GB" dirty="0" err="1" smtClean="0">
                <a:latin typeface="Symbol" pitchFamily="18" charset="2"/>
              </a:rPr>
              <a:t>a</a:t>
            </a:r>
            <a:r>
              <a:rPr lang="en-GB" dirty="0" smtClean="0"/>
              <a:t>)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395535" y="3132585"/>
            <a:ext cx="4579265" cy="2887215"/>
            <a:chOff x="323528" y="3501008"/>
            <a:chExt cx="4680520" cy="3110183"/>
          </a:xfrm>
        </p:grpSpPr>
        <p:pic>
          <p:nvPicPr>
            <p:cNvPr id="19" name="Picture 18" descr="DSC01420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501008"/>
              <a:ext cx="4680520" cy="3110183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611560" y="5085184"/>
              <a:ext cx="1296144" cy="144016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364179">
              <a:off x="696042" y="5125359"/>
              <a:ext cx="774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Neutrons</a:t>
              </a:r>
              <a:endParaRPr lang="en-GB" sz="12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51720" y="5229200"/>
              <a:ext cx="13008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Vacuum Chamber</a:t>
              </a:r>
              <a:endParaRPr lang="en-GB" sz="1200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170019" y="3789040"/>
              <a:ext cx="17620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FFFF00"/>
                  </a:solidFill>
                </a:rPr>
                <a:t>Spectroscopic amplifiers</a:t>
              </a:r>
              <a:endParaRPr lang="en-GB" sz="1200" dirty="0">
                <a:solidFill>
                  <a:srgbClr val="FFFF00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2771800" y="4005064"/>
              <a:ext cx="432048" cy="144016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Measurement of 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</a:t>
            </a:r>
            <a:r>
              <a:rPr lang="en-US" sz="2400" b="1" dirty="0" err="1" smtClean="0">
                <a:solidFill>
                  <a:srgbClr val="0066CC"/>
                </a:solidFill>
                <a:latin typeface="Symbol" pitchFamily="18" charset="2"/>
              </a:rPr>
              <a:t>a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  reactions for astrophysics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856" y="5991546"/>
            <a:ext cx="2574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cs typeface="Abadi MT Condensed Extra Bold"/>
              </a:rPr>
              <a:t>Sponsored by CIVIDEC Instrumentation GmbH</a:t>
            </a:r>
            <a:endParaRPr lang="en-GB" sz="1000" dirty="0"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6427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25392"/>
            <a:ext cx="8229600" cy="4741987"/>
          </a:xfrm>
        </p:spPr>
        <p:txBody>
          <a:bodyPr>
            <a:normAutofit/>
          </a:bodyPr>
          <a:lstStyle/>
          <a:p>
            <a:pPr marL="182563" lvl="2" indent="-182563">
              <a:buNone/>
            </a:pPr>
            <a:endParaRPr lang="de-DE" sz="1600" b="1" dirty="0" smtClean="0"/>
          </a:p>
          <a:p>
            <a:pPr marL="182563" lvl="2" indent="-182563">
              <a:buNone/>
            </a:pPr>
            <a:endParaRPr lang="de-DE" sz="1600" b="1" dirty="0" smtClean="0"/>
          </a:p>
        </p:txBody>
      </p:sp>
      <p:pic>
        <p:nvPicPr>
          <p:cNvPr id="4" name="Picture 3" descr="DIAM4Am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2803"/>
            <a:ext cx="4938387" cy="3240000"/>
          </a:xfrm>
          <a:prstGeom prst="rect">
            <a:avLst/>
          </a:prstGeom>
        </p:spPr>
      </p:pic>
      <p:pic>
        <p:nvPicPr>
          <p:cNvPr id="6" name="Picture 5" descr="N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89779"/>
            <a:ext cx="3720937" cy="252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9547" y="1086859"/>
            <a:ext cx="576064" cy="2399354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Neutron </a:t>
            </a:r>
            <a:r>
              <a:rPr lang="en-GB" sz="1000" dirty="0" err="1" smtClean="0">
                <a:solidFill>
                  <a:schemeClr val="tx1"/>
                </a:solidFill>
              </a:rPr>
              <a:t>Fluence</a:t>
            </a:r>
            <a:r>
              <a:rPr lang="en-GB" sz="1000" dirty="0" smtClean="0">
                <a:solidFill>
                  <a:schemeClr val="tx1"/>
                </a:solidFill>
              </a:rPr>
              <a:t> Measurement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5611" y="2094971"/>
            <a:ext cx="2160240" cy="1391242"/>
          </a:xfrm>
          <a:prstGeom prst="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rgbClr val="000000"/>
                </a:solidFill>
              </a:rPr>
              <a:t>Cross section measurement</a:t>
            </a:r>
            <a:endParaRPr lang="en-GB" sz="1000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91023" y="3689499"/>
            <a:ext cx="3720937" cy="2520000"/>
            <a:chOff x="58975" y="4243368"/>
            <a:chExt cx="3720937" cy="2569728"/>
          </a:xfrm>
        </p:grpSpPr>
        <p:pic>
          <p:nvPicPr>
            <p:cNvPr id="5" name="Picture 4" descr="Li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5" y="4293096"/>
              <a:ext cx="3720937" cy="2520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71023" y="4243368"/>
              <a:ext cx="10191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smtClean="0"/>
                <a:t>6</a:t>
              </a:r>
              <a:endParaRPr lang="en-GB" sz="8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4048" y="870835"/>
            <a:ext cx="3780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Spectroscopic measurement:</a:t>
            </a:r>
          </a:p>
          <a:p>
            <a:r>
              <a:rPr lang="en-GB" dirty="0" smtClean="0"/>
              <a:t>Charged particles can be distinguished </a:t>
            </a:r>
          </a:p>
          <a:p>
            <a:r>
              <a:rPr lang="en-GB" dirty="0"/>
              <a:t>i</a:t>
            </a:r>
            <a:r>
              <a:rPr lang="en-GB" dirty="0" smtClean="0"/>
              <a:t>n pulse height spectra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4048" y="2107745"/>
            <a:ext cx="3429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en-GB" dirty="0" smtClean="0"/>
              <a:t>Amplitude cuts for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/>
              <a:t>Tritons from </a:t>
            </a:r>
            <a:r>
              <a:rPr lang="en-GB" baseline="30000" dirty="0" smtClean="0"/>
              <a:t>6</a:t>
            </a:r>
            <a:r>
              <a:rPr lang="en-GB" dirty="0" smtClean="0"/>
              <a:t>Li(n, </a:t>
            </a:r>
            <a:r>
              <a:rPr lang="en-GB" dirty="0" smtClean="0">
                <a:latin typeface="Symbol" charset="2"/>
                <a:cs typeface="Symbol" charset="2"/>
              </a:rPr>
              <a:t>a</a:t>
            </a:r>
            <a:r>
              <a:rPr lang="en-GB" dirty="0" smtClean="0"/>
              <a:t>)t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/>
              <a:t>Alphas from </a:t>
            </a:r>
            <a:r>
              <a:rPr lang="en-GB" baseline="30000" dirty="0" smtClean="0"/>
              <a:t>59</a:t>
            </a:r>
            <a:r>
              <a:rPr lang="en-GB" dirty="0" smtClean="0"/>
              <a:t>Ni(n, </a:t>
            </a:r>
            <a:r>
              <a:rPr lang="en-GB" dirty="0" smtClean="0">
                <a:latin typeface="Symbol" charset="2"/>
                <a:cs typeface="Symbol" charset="2"/>
              </a:rPr>
              <a:t>a</a:t>
            </a:r>
            <a:r>
              <a:rPr lang="en-GB" dirty="0" smtClean="0"/>
              <a:t>)</a:t>
            </a:r>
            <a:r>
              <a:rPr lang="en-GB" baseline="30000" dirty="0" smtClean="0"/>
              <a:t>56</a:t>
            </a:r>
            <a:r>
              <a:rPr lang="en-GB" dirty="0" smtClean="0"/>
              <a:t>Fe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51920" y="3031075"/>
            <a:ext cx="144016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547664" y="3247099"/>
            <a:ext cx="648072" cy="72008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Measurement of 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</a:t>
            </a:r>
            <a:r>
              <a:rPr lang="en-US" sz="2400" b="1" dirty="0" err="1" smtClean="0">
                <a:solidFill>
                  <a:srgbClr val="0066CC"/>
                </a:solidFill>
                <a:latin typeface="Symbol" pitchFamily="18" charset="2"/>
              </a:rPr>
              <a:t>a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  reactions for astrophysics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713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8600" y="1600200"/>
            <a:ext cx="8839200" cy="4572000"/>
          </a:xfrm>
          <a:prstGeom prst="rect">
            <a:avLst/>
          </a:prstGeom>
          <a:solidFill>
            <a:srgbClr val="D9D9D9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81000" y="1752600"/>
            <a:ext cx="8534400" cy="5847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criticality of currents and fast reactors must be known within 0.3% for operation and 0.5% for safety.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5715000"/>
            <a:ext cx="838200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n_TOF campaign to measure the cross section of </a:t>
            </a:r>
            <a:r>
              <a:rPr lang="en-US" b="1" baseline="30000" dirty="0" smtClean="0">
                <a:solidFill>
                  <a:schemeClr val="bg1"/>
                </a:solidFill>
              </a:rPr>
              <a:t>235</a:t>
            </a:r>
            <a:r>
              <a:rPr lang="en-US" b="1" dirty="0" smtClean="0">
                <a:solidFill>
                  <a:schemeClr val="bg1"/>
                </a:solidFill>
              </a:rPr>
              <a:t>U(</a:t>
            </a:r>
            <a:r>
              <a:rPr lang="en-US" b="1" dirty="0" err="1" smtClean="0">
                <a:solidFill>
                  <a:schemeClr val="bg1"/>
                </a:solidFill>
              </a:rPr>
              <a:t>n,</a:t>
            </a:r>
            <a:r>
              <a:rPr lang="en-US" b="1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b="1" dirty="0" smtClean="0">
                <a:solidFill>
                  <a:schemeClr val="bg1"/>
                </a:solidFill>
              </a:rPr>
              <a:t>) and other fissile actinides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7428" y="3326434"/>
            <a:ext cx="373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663300"/>
                </a:solidFill>
              </a:rPr>
              <a:t>Differences up to 2% </a:t>
            </a:r>
            <a:r>
              <a:rPr lang="en-US" dirty="0">
                <a:solidFill>
                  <a:srgbClr val="663300"/>
                </a:solidFill>
              </a:rPr>
              <a:t>in the measured and calculated criticality values for FCA (JAERI, Japan) assemblies  with different hardness are due to </a:t>
            </a:r>
            <a:r>
              <a:rPr lang="en-US" b="1" u="sng" baseline="30000" dirty="0">
                <a:solidFill>
                  <a:srgbClr val="663300"/>
                </a:solidFill>
              </a:rPr>
              <a:t>235</a:t>
            </a:r>
            <a:r>
              <a:rPr lang="en-US" b="1" u="sng" dirty="0">
                <a:solidFill>
                  <a:srgbClr val="663300"/>
                </a:solidFill>
              </a:rPr>
              <a:t>U (</a:t>
            </a:r>
            <a:r>
              <a:rPr lang="en-US" b="1" u="sng" dirty="0" err="1">
                <a:solidFill>
                  <a:srgbClr val="663300"/>
                </a:solidFill>
              </a:rPr>
              <a:t>n,</a:t>
            </a:r>
            <a:r>
              <a:rPr lang="en-US" b="1" u="sng" dirty="0" err="1">
                <a:solidFill>
                  <a:srgbClr val="663300"/>
                </a:solidFill>
                <a:latin typeface="Symbol" pitchFamily="18" charset="2"/>
              </a:rPr>
              <a:t>g</a:t>
            </a:r>
            <a:r>
              <a:rPr lang="en-US" b="1" u="sng" dirty="0">
                <a:solidFill>
                  <a:srgbClr val="663300"/>
                </a:solidFill>
              </a:rPr>
              <a:t>) cross sections below 2.5 keV</a:t>
            </a:r>
            <a:r>
              <a:rPr lang="en-US" dirty="0">
                <a:solidFill>
                  <a:srgbClr val="663300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3400" y="2489299"/>
            <a:ext cx="4518835" cy="3166828"/>
            <a:chOff x="395402" y="1600200"/>
            <a:chExt cx="5700598" cy="4055927"/>
          </a:xfrm>
        </p:grpSpPr>
        <p:pic>
          <p:nvPicPr>
            <p:cNvPr id="4" name="Picture 3" descr="FCA_cryticality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402" y="1600200"/>
              <a:ext cx="5700598" cy="4055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819400" y="5122727"/>
              <a:ext cx="2209800" cy="0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702469" y="4738750"/>
              <a:ext cx="2690702" cy="394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Faster neutron spectrum</a:t>
              </a:r>
              <a:endParaRPr lang="en-US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77165" y="3733800"/>
              <a:ext cx="4343400" cy="78682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685800"/>
            <a:ext cx="868680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reactor devices will use different fuel (with </a:t>
            </a:r>
            <a:r>
              <a:rPr lang="en-US" dirty="0" err="1" smtClean="0"/>
              <a:t>Pu</a:t>
            </a:r>
            <a:r>
              <a:rPr lang="en-US" dirty="0" smtClean="0"/>
              <a:t> and Minor actinides) in a fast neutron spectrum (MeV vs. </a:t>
            </a:r>
            <a:r>
              <a:rPr lang="en-US" dirty="0" err="1" smtClean="0"/>
              <a:t>meV</a:t>
            </a:r>
            <a:r>
              <a:rPr lang="en-US" dirty="0" smtClean="0"/>
              <a:t>) to profit from spent fuel, fresh U, and minimize radioactive waste</a:t>
            </a:r>
            <a:endParaRPr lang="en-GB" dirty="0"/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Simultaneous measurements of 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</a:t>
            </a:r>
            <a:r>
              <a:rPr lang="en-US" sz="2400" b="1" dirty="0" err="1" smtClean="0">
                <a:solidFill>
                  <a:srgbClr val="0066CC"/>
                </a:solidFill>
                <a:latin typeface="Symbol" pitchFamily="18" charset="2"/>
              </a:rPr>
              <a:t>g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)&amp;(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n,f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 [TAC+MGAS] 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36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22982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The </a:t>
            </a:r>
            <a:r>
              <a:rPr lang="en-US" sz="1600" b="1" u="sng" dirty="0" smtClean="0"/>
              <a:t>one week test experiment </a:t>
            </a:r>
            <a:r>
              <a:rPr lang="en-US" sz="1600" b="1" dirty="0" smtClean="0"/>
              <a:t>was carried out in September 2010: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600" dirty="0" smtClean="0"/>
              <a:t> 3 </a:t>
            </a:r>
            <a:r>
              <a:rPr lang="en-US" sz="1600" baseline="30000" dirty="0" smtClean="0"/>
              <a:t>235</a:t>
            </a:r>
            <a:r>
              <a:rPr lang="en-US" sz="1600" dirty="0" smtClean="0"/>
              <a:t>U samples of 1 mg  and 2 cm diameter each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600" dirty="0" smtClean="0"/>
              <a:t> MGAS running with </a:t>
            </a:r>
            <a:r>
              <a:rPr lang="en-US" sz="1600" dirty="0" err="1" smtClean="0"/>
              <a:t>He+isobutane</a:t>
            </a:r>
            <a:r>
              <a:rPr lang="en-US" sz="1600" dirty="0" smtClean="0"/>
              <a:t> at 1 </a:t>
            </a:r>
            <a:r>
              <a:rPr lang="en-US" sz="1600" dirty="0" err="1" smtClean="0"/>
              <a:t>atm</a:t>
            </a:r>
            <a:endParaRPr lang="en-US" sz="1600" dirty="0" smtClean="0"/>
          </a:p>
          <a:p>
            <a:pPr lvl="1" algn="just">
              <a:buFont typeface="Arial" pitchFamily="34" charset="0"/>
              <a:buChar char="•"/>
            </a:pPr>
            <a:r>
              <a:rPr lang="en-US" sz="1600" dirty="0" smtClean="0"/>
              <a:t> The TAC and MGAS signals digitized at 250 MS/s and 100 MS/s, respectively.</a:t>
            </a:r>
            <a:endParaRPr lang="en-US" sz="1600" dirty="0"/>
          </a:p>
        </p:txBody>
      </p:sp>
      <p:pic>
        <p:nvPicPr>
          <p:cNvPr id="12" name="Picture 4" descr="IMG_55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828800"/>
            <a:ext cx="5791200" cy="4343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1676400" y="3200400"/>
            <a:ext cx="1295400" cy="4572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281719">
            <a:off x="1707391" y="302770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neutrons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grpSp>
        <p:nvGrpSpPr>
          <p:cNvPr id="15" name="Group 11"/>
          <p:cNvGrpSpPr/>
          <p:nvPr/>
        </p:nvGrpSpPr>
        <p:grpSpPr>
          <a:xfrm rot="1070993">
            <a:off x="3453047" y="3716537"/>
            <a:ext cx="432412" cy="304800"/>
            <a:chOff x="7873388" y="3352800"/>
            <a:chExt cx="432412" cy="304800"/>
          </a:xfrm>
        </p:grpSpPr>
        <p:sp>
          <p:nvSpPr>
            <p:cNvPr id="21" name="Rectangle 6"/>
            <p:cNvSpPr/>
            <p:nvPr/>
          </p:nvSpPr>
          <p:spPr>
            <a:xfrm>
              <a:off x="7873388" y="3402659"/>
              <a:ext cx="432412" cy="1787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5400000">
              <a:off x="7772400" y="3505200"/>
              <a:ext cx="304800" cy="0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7924800" y="3505200"/>
              <a:ext cx="304800" cy="0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8077200" y="3505200"/>
              <a:ext cx="304800" cy="0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 rot="980295">
            <a:off x="2725599" y="386962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MGAS with 3 </a:t>
            </a:r>
            <a:r>
              <a:rPr lang="en-US" b="1" baseline="30000" dirty="0" smtClean="0">
                <a:solidFill>
                  <a:srgbClr val="FF0000"/>
                </a:solidFill>
              </a:rPr>
              <a:t>235</a:t>
            </a:r>
            <a:r>
              <a:rPr lang="en-US" b="1" dirty="0" smtClean="0">
                <a:solidFill>
                  <a:srgbClr val="FF0000"/>
                </a:solidFill>
              </a:rPr>
              <a:t>U samples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00800" y="4038600"/>
            <a:ext cx="1066800" cy="1676400"/>
          </a:xfrm>
          <a:prstGeom prst="ellipse">
            <a:avLst/>
          </a:prstGeom>
          <a:noFill/>
          <a:ln w="57150"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467600" y="4495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CC"/>
                </a:solidFill>
              </a:rPr>
              <a:t>MGAS signals</a:t>
            </a:r>
            <a:endParaRPr lang="en-US" b="1" dirty="0">
              <a:solidFill>
                <a:srgbClr val="3366CC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657600" y="1600200"/>
            <a:ext cx="2362199" cy="2242457"/>
          </a:xfrm>
          <a:custGeom>
            <a:avLst/>
            <a:gdLst>
              <a:gd name="connsiteX0" fmla="*/ 0 w 2471058"/>
              <a:gd name="connsiteY0" fmla="*/ 1992086 h 2394857"/>
              <a:gd name="connsiteX1" fmla="*/ 413658 w 2471058"/>
              <a:gd name="connsiteY1" fmla="*/ 1132114 h 2394857"/>
              <a:gd name="connsiteX2" fmla="*/ 1719943 w 2471058"/>
              <a:gd name="connsiteY2" fmla="*/ 0 h 2394857"/>
              <a:gd name="connsiteX3" fmla="*/ 2471058 w 2471058"/>
              <a:gd name="connsiteY3" fmla="*/ 979714 h 2394857"/>
              <a:gd name="connsiteX4" fmla="*/ 1230086 w 2471058"/>
              <a:gd name="connsiteY4" fmla="*/ 1959429 h 2394857"/>
              <a:gd name="connsiteX5" fmla="*/ 315686 w 2471058"/>
              <a:gd name="connsiteY5" fmla="*/ 2394857 h 2394857"/>
              <a:gd name="connsiteX6" fmla="*/ 0 w 2471058"/>
              <a:gd name="connsiteY6" fmla="*/ 1992086 h 2394857"/>
              <a:gd name="connsiteX0" fmla="*/ 0 w 2569029"/>
              <a:gd name="connsiteY0" fmla="*/ 2133600 h 2394857"/>
              <a:gd name="connsiteX1" fmla="*/ 511629 w 2569029"/>
              <a:gd name="connsiteY1" fmla="*/ 1132114 h 2394857"/>
              <a:gd name="connsiteX2" fmla="*/ 1817914 w 2569029"/>
              <a:gd name="connsiteY2" fmla="*/ 0 h 2394857"/>
              <a:gd name="connsiteX3" fmla="*/ 2569029 w 2569029"/>
              <a:gd name="connsiteY3" fmla="*/ 979714 h 2394857"/>
              <a:gd name="connsiteX4" fmla="*/ 1328057 w 2569029"/>
              <a:gd name="connsiteY4" fmla="*/ 1959429 h 2394857"/>
              <a:gd name="connsiteX5" fmla="*/ 413657 w 2569029"/>
              <a:gd name="connsiteY5" fmla="*/ 2394857 h 2394857"/>
              <a:gd name="connsiteX6" fmla="*/ 0 w 2569029"/>
              <a:gd name="connsiteY6" fmla="*/ 2133600 h 2394857"/>
              <a:gd name="connsiteX0" fmla="*/ 0 w 2569028"/>
              <a:gd name="connsiteY0" fmla="*/ 2133600 h 2394857"/>
              <a:gd name="connsiteX1" fmla="*/ 511628 w 2569028"/>
              <a:gd name="connsiteY1" fmla="*/ 1132114 h 2394857"/>
              <a:gd name="connsiteX2" fmla="*/ 1817913 w 2569028"/>
              <a:gd name="connsiteY2" fmla="*/ 0 h 2394857"/>
              <a:gd name="connsiteX3" fmla="*/ 2569028 w 2569028"/>
              <a:gd name="connsiteY3" fmla="*/ 979714 h 2394857"/>
              <a:gd name="connsiteX4" fmla="*/ 1328056 w 2569028"/>
              <a:gd name="connsiteY4" fmla="*/ 1959429 h 2394857"/>
              <a:gd name="connsiteX5" fmla="*/ 413656 w 2569028"/>
              <a:gd name="connsiteY5" fmla="*/ 2394857 h 2394857"/>
              <a:gd name="connsiteX6" fmla="*/ 0 w 2569028"/>
              <a:gd name="connsiteY6" fmla="*/ 2133600 h 2394857"/>
              <a:gd name="connsiteX0" fmla="*/ 0 w 2492829"/>
              <a:gd name="connsiteY0" fmla="*/ 2057400 h 2394857"/>
              <a:gd name="connsiteX1" fmla="*/ 435429 w 2492829"/>
              <a:gd name="connsiteY1" fmla="*/ 1132114 h 2394857"/>
              <a:gd name="connsiteX2" fmla="*/ 1741714 w 2492829"/>
              <a:gd name="connsiteY2" fmla="*/ 0 h 2394857"/>
              <a:gd name="connsiteX3" fmla="*/ 2492829 w 2492829"/>
              <a:gd name="connsiteY3" fmla="*/ 979714 h 2394857"/>
              <a:gd name="connsiteX4" fmla="*/ 1251857 w 2492829"/>
              <a:gd name="connsiteY4" fmla="*/ 1959429 h 2394857"/>
              <a:gd name="connsiteX5" fmla="*/ 337457 w 2492829"/>
              <a:gd name="connsiteY5" fmla="*/ 2394857 h 2394857"/>
              <a:gd name="connsiteX6" fmla="*/ 0 w 2492829"/>
              <a:gd name="connsiteY6" fmla="*/ 2057400 h 2394857"/>
              <a:gd name="connsiteX0" fmla="*/ 0 w 2492829"/>
              <a:gd name="connsiteY0" fmla="*/ 2057400 h 2394857"/>
              <a:gd name="connsiteX1" fmla="*/ 435429 w 2492829"/>
              <a:gd name="connsiteY1" fmla="*/ 1132114 h 2394857"/>
              <a:gd name="connsiteX2" fmla="*/ 1741714 w 2492829"/>
              <a:gd name="connsiteY2" fmla="*/ 0 h 2394857"/>
              <a:gd name="connsiteX3" fmla="*/ 2492829 w 2492829"/>
              <a:gd name="connsiteY3" fmla="*/ 979714 h 2394857"/>
              <a:gd name="connsiteX4" fmla="*/ 1219200 w 2492829"/>
              <a:gd name="connsiteY4" fmla="*/ 2057400 h 2394857"/>
              <a:gd name="connsiteX5" fmla="*/ 337457 w 2492829"/>
              <a:gd name="connsiteY5" fmla="*/ 2394857 h 2394857"/>
              <a:gd name="connsiteX6" fmla="*/ 0 w 2492829"/>
              <a:gd name="connsiteY6" fmla="*/ 2057400 h 2394857"/>
              <a:gd name="connsiteX0" fmla="*/ 0 w 2514600"/>
              <a:gd name="connsiteY0" fmla="*/ 2057400 h 2394857"/>
              <a:gd name="connsiteX1" fmla="*/ 435429 w 2514600"/>
              <a:gd name="connsiteY1" fmla="*/ 1132114 h 2394857"/>
              <a:gd name="connsiteX2" fmla="*/ 1741714 w 2514600"/>
              <a:gd name="connsiteY2" fmla="*/ 0 h 2394857"/>
              <a:gd name="connsiteX3" fmla="*/ 2514600 w 2514600"/>
              <a:gd name="connsiteY3" fmla="*/ 990600 h 2394857"/>
              <a:gd name="connsiteX4" fmla="*/ 1219200 w 2514600"/>
              <a:gd name="connsiteY4" fmla="*/ 2057400 h 2394857"/>
              <a:gd name="connsiteX5" fmla="*/ 337457 w 2514600"/>
              <a:gd name="connsiteY5" fmla="*/ 2394857 h 2394857"/>
              <a:gd name="connsiteX6" fmla="*/ 0 w 2514600"/>
              <a:gd name="connsiteY6" fmla="*/ 2057400 h 2394857"/>
              <a:gd name="connsiteX0" fmla="*/ 0 w 2514600"/>
              <a:gd name="connsiteY0" fmla="*/ 1905000 h 2242457"/>
              <a:gd name="connsiteX1" fmla="*/ 435429 w 2514600"/>
              <a:gd name="connsiteY1" fmla="*/ 979714 h 2242457"/>
              <a:gd name="connsiteX2" fmla="*/ 1600199 w 2514600"/>
              <a:gd name="connsiteY2" fmla="*/ 0 h 2242457"/>
              <a:gd name="connsiteX3" fmla="*/ 2514600 w 2514600"/>
              <a:gd name="connsiteY3" fmla="*/ 838200 h 2242457"/>
              <a:gd name="connsiteX4" fmla="*/ 1219200 w 2514600"/>
              <a:gd name="connsiteY4" fmla="*/ 1905000 h 2242457"/>
              <a:gd name="connsiteX5" fmla="*/ 337457 w 2514600"/>
              <a:gd name="connsiteY5" fmla="*/ 2242457 h 2242457"/>
              <a:gd name="connsiteX6" fmla="*/ 0 w 2514600"/>
              <a:gd name="connsiteY6" fmla="*/ 1905000 h 2242457"/>
              <a:gd name="connsiteX0" fmla="*/ 0 w 2362199"/>
              <a:gd name="connsiteY0" fmla="*/ 1905000 h 2242457"/>
              <a:gd name="connsiteX1" fmla="*/ 435429 w 2362199"/>
              <a:gd name="connsiteY1" fmla="*/ 979714 h 2242457"/>
              <a:gd name="connsiteX2" fmla="*/ 1600199 w 2362199"/>
              <a:gd name="connsiteY2" fmla="*/ 0 h 2242457"/>
              <a:gd name="connsiteX3" fmla="*/ 2362199 w 2362199"/>
              <a:gd name="connsiteY3" fmla="*/ 990600 h 2242457"/>
              <a:gd name="connsiteX4" fmla="*/ 1219200 w 2362199"/>
              <a:gd name="connsiteY4" fmla="*/ 1905000 h 2242457"/>
              <a:gd name="connsiteX5" fmla="*/ 337457 w 2362199"/>
              <a:gd name="connsiteY5" fmla="*/ 2242457 h 2242457"/>
              <a:gd name="connsiteX6" fmla="*/ 0 w 2362199"/>
              <a:gd name="connsiteY6" fmla="*/ 1905000 h 22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2199" h="2242457">
                <a:moveTo>
                  <a:pt x="0" y="1905000"/>
                </a:moveTo>
                <a:lnTo>
                  <a:pt x="435429" y="979714"/>
                </a:lnTo>
                <a:lnTo>
                  <a:pt x="1600199" y="0"/>
                </a:lnTo>
                <a:lnTo>
                  <a:pt x="2362199" y="990600"/>
                </a:lnTo>
                <a:lnTo>
                  <a:pt x="1219200" y="1905000"/>
                </a:lnTo>
                <a:lnTo>
                  <a:pt x="337457" y="2242457"/>
                </a:lnTo>
                <a:lnTo>
                  <a:pt x="0" y="1905000"/>
                </a:lnTo>
                <a:close/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334000" y="14594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BaF</a:t>
            </a:r>
            <a:r>
              <a:rPr lang="en-US" b="1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module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Simultaneous measurements of 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</a:t>
            </a:r>
            <a:r>
              <a:rPr lang="en-US" sz="2400" b="1" dirty="0" err="1" smtClean="0">
                <a:solidFill>
                  <a:srgbClr val="0066CC"/>
                </a:solidFill>
                <a:latin typeface="Symbol" pitchFamily="18" charset="2"/>
              </a:rPr>
              <a:t>g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)&amp;(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n,f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 [TAC+MGAS] 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pic>
        <p:nvPicPr>
          <p:cNvPr id="26" name="Picture 25" descr="FTMG_Esu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66801"/>
            <a:ext cx="9202293" cy="436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FTMG_Mul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66800"/>
            <a:ext cx="9202293" cy="436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28600" y="725269"/>
            <a:ext cx="8839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Deposited energy (</a:t>
            </a:r>
            <a:r>
              <a:rPr lang="en-US" dirty="0" err="1" smtClean="0"/>
              <a:t>m</a:t>
            </a:r>
            <a:r>
              <a:rPr lang="en-US" baseline="-25000" dirty="0" err="1" smtClean="0"/>
              <a:t>cr</a:t>
            </a:r>
            <a:r>
              <a:rPr lang="en-US" dirty="0" smtClean="0"/>
              <a:t>&gt;2) and multiplicity (</a:t>
            </a:r>
            <a:r>
              <a:rPr lang="en-US" dirty="0" err="1" smtClean="0"/>
              <a:t>E</a:t>
            </a:r>
            <a:r>
              <a:rPr lang="en-US" baseline="-25000" dirty="0" err="1" smtClean="0"/>
              <a:t>sum</a:t>
            </a:r>
            <a:r>
              <a:rPr lang="en-US" dirty="0" smtClean="0"/>
              <a:t>&gt;3)distributions corresponding to resonances:</a:t>
            </a:r>
          </a:p>
          <a:p>
            <a:pPr marL="342900" indent="-342900"/>
            <a:endParaRPr lang="en-US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4724400" y="5410200"/>
            <a:ext cx="4191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numCol="1">
            <a:spAutoFit/>
          </a:bodyPr>
          <a:lstStyle/>
          <a:p>
            <a:pPr marL="342900" indent="-342900"/>
            <a:r>
              <a:rPr lang="en-US" sz="1600" b="1" dirty="0" smtClean="0"/>
              <a:t>- 32% of fission events fall  above </a:t>
            </a:r>
            <a:r>
              <a:rPr lang="en-US" sz="1600" b="1" dirty="0" err="1" smtClean="0"/>
              <a:t>m</a:t>
            </a:r>
            <a:r>
              <a:rPr lang="en-US" sz="1600" b="1" baseline="-25000" dirty="0" err="1" smtClean="0"/>
              <a:t>cr</a:t>
            </a:r>
            <a:r>
              <a:rPr lang="en-US" sz="1600" b="1" dirty="0" smtClean="0"/>
              <a:t>&gt;9</a:t>
            </a:r>
          </a:p>
          <a:p>
            <a:pPr marL="342900" indent="-342900"/>
            <a:r>
              <a:rPr lang="en-US" sz="1600" b="1" dirty="0" smtClean="0"/>
              <a:t>- 98% of capture events fall below </a:t>
            </a:r>
            <a:r>
              <a:rPr lang="en-US" sz="1600" b="1" dirty="0" err="1" smtClean="0"/>
              <a:t>m</a:t>
            </a:r>
            <a:r>
              <a:rPr lang="en-US" sz="1600" b="1" baseline="-25000" dirty="0" err="1" smtClean="0"/>
              <a:t>cr</a:t>
            </a:r>
            <a:r>
              <a:rPr lang="en-US" sz="1600" b="1" dirty="0" smtClean="0"/>
              <a:t>&lt;9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2400" y="5410200"/>
            <a:ext cx="43434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600" b="1" dirty="0" smtClean="0"/>
              <a:t>- 33% of fission events fall  above </a:t>
            </a:r>
            <a:r>
              <a:rPr lang="en-US" sz="1600" b="1" dirty="0" err="1" smtClean="0"/>
              <a:t>E</a:t>
            </a:r>
            <a:r>
              <a:rPr lang="en-US" sz="1600" b="1" baseline="-25000" dirty="0" err="1" smtClean="0"/>
              <a:t>sum</a:t>
            </a:r>
            <a:r>
              <a:rPr lang="en-US" sz="1600" b="1" dirty="0" smtClean="0"/>
              <a:t>&gt;7.5 MeV</a:t>
            </a:r>
          </a:p>
          <a:p>
            <a:pPr marL="342900" indent="-342900"/>
            <a:r>
              <a:rPr lang="en-US" sz="1600" b="1" dirty="0" smtClean="0"/>
              <a:t>- 100% of capture events fall below </a:t>
            </a:r>
            <a:r>
              <a:rPr lang="en-US" sz="1600" b="1" dirty="0" err="1" smtClean="0"/>
              <a:t>E</a:t>
            </a:r>
            <a:r>
              <a:rPr lang="en-US" sz="1600" b="1" baseline="-25000" dirty="0" err="1" smtClean="0"/>
              <a:t>sum</a:t>
            </a:r>
            <a:r>
              <a:rPr lang="en-US" sz="1600" b="1" dirty="0" smtClean="0"/>
              <a:t>&lt;7.5 MeV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19812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CC"/>
                </a:solidFill>
              </a:rPr>
              <a:t>Total – fission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Background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Fission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19444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CC"/>
                </a:solidFill>
              </a:rPr>
              <a:t>Total - fission-</a:t>
            </a:r>
            <a:r>
              <a:rPr lang="en-US" b="1" dirty="0" err="1" smtClean="0">
                <a:solidFill>
                  <a:srgbClr val="0066CC"/>
                </a:solidFill>
              </a:rPr>
              <a:t>backg</a:t>
            </a:r>
            <a:r>
              <a:rPr lang="en-US" b="1" dirty="0" smtClean="0">
                <a:solidFill>
                  <a:srgbClr val="0066CC"/>
                </a:solidFill>
              </a:rPr>
              <a:t>.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Fission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 flipH="1" flipV="1">
            <a:off x="800100" y="3695700"/>
            <a:ext cx="2209800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5600700" y="3771900"/>
            <a:ext cx="2209800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Simultaneous measurements of 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n,g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)&amp;(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n,f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 [TAC+MGAS] 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Simultaneous measurements of 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n,g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)&amp;(</a:t>
            </a:r>
            <a:r>
              <a:rPr lang="en-US" sz="2400" b="1" dirty="0" err="1" smtClean="0">
                <a:solidFill>
                  <a:srgbClr val="0066CC"/>
                </a:solidFill>
                <a:latin typeface="+mj-lt"/>
              </a:rPr>
              <a:t>n,f</a:t>
            </a: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) [TAC+MGAS] 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6" y="679779"/>
            <a:ext cx="4369564" cy="549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3200400" cy="417590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2590800"/>
            <a:ext cx="4592026" cy="3754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/>
          </a:p>
          <a:p>
            <a:pPr marL="177800" indent="-177800">
              <a:spcAft>
                <a:spcPts val="600"/>
              </a:spcAft>
              <a:buFont typeface="Wingdings" pitchFamily="2" charset="2"/>
              <a:buChar char="§"/>
            </a:pPr>
            <a:r>
              <a:rPr lang="en-GB" dirty="0" err="1" smtClean="0"/>
              <a:t>Frontcover</a:t>
            </a:r>
            <a:r>
              <a:rPr lang="en-GB" dirty="0" smtClean="0"/>
              <a:t> </a:t>
            </a:r>
            <a:r>
              <a:rPr lang="en-GB" i="1" dirty="0" smtClean="0"/>
              <a:t>Eur. Phys. J. A </a:t>
            </a:r>
            <a:r>
              <a:rPr lang="en-GB" b="1" dirty="0" smtClean="0"/>
              <a:t>48</a:t>
            </a:r>
            <a:r>
              <a:rPr lang="en-GB" dirty="0" smtClean="0"/>
              <a:t> (2012)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en-GB" dirty="0" smtClean="0"/>
              <a:t>EPJ website Highlight </a:t>
            </a:r>
          </a:p>
          <a:p>
            <a:pPr marL="177800" indent="-177800">
              <a:spcAft>
                <a:spcPts val="600"/>
              </a:spcAft>
            </a:pPr>
            <a:r>
              <a:rPr lang="en-GB" dirty="0"/>
              <a:t> </a:t>
            </a:r>
            <a:r>
              <a:rPr lang="en-GB" dirty="0" smtClean="0"/>
              <a:t>   (most downloaded article April-May 2012)</a:t>
            </a:r>
            <a:endParaRPr lang="en-GB" dirty="0"/>
          </a:p>
          <a:p>
            <a:pPr marL="177800" indent="-177800">
              <a:spcAft>
                <a:spcPts val="600"/>
              </a:spcAft>
              <a:buFont typeface="Wingdings" pitchFamily="2" charset="2"/>
              <a:buChar char="§"/>
            </a:pPr>
            <a:r>
              <a:rPr lang="en-GB" dirty="0" smtClean="0"/>
              <a:t>Highlight </a:t>
            </a:r>
            <a:r>
              <a:rPr lang="en-GB" i="1" dirty="0" err="1" smtClean="0"/>
              <a:t>EurophysicsNews</a:t>
            </a:r>
            <a:r>
              <a:rPr lang="en-GB" dirty="0"/>
              <a:t> </a:t>
            </a:r>
            <a:r>
              <a:rPr lang="en-GB" b="1" dirty="0" smtClean="0"/>
              <a:t>43</a:t>
            </a:r>
            <a:r>
              <a:rPr lang="en-GB" dirty="0" smtClean="0"/>
              <a:t> No.3 (2012)</a:t>
            </a:r>
          </a:p>
          <a:p>
            <a:pPr marL="177800" indent="-177800">
              <a:spcAft>
                <a:spcPts val="600"/>
              </a:spcAft>
              <a:buFont typeface="Wingdings" pitchFamily="2" charset="2"/>
              <a:buChar char="§"/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Three proposals out of this work:</a:t>
            </a:r>
          </a:p>
          <a:p>
            <a:pPr marL="85725"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baseline="30000" dirty="0" smtClean="0">
                <a:solidFill>
                  <a:schemeClr val="accent3">
                    <a:lumMod val="50000"/>
                  </a:schemeClr>
                </a:solidFill>
              </a:rPr>
              <a:t>235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U(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n,g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/f) in the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keV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region (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n_TOF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pPr marL="85725"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Prompt fission g-rays for reactor heating (ILL)</a:t>
            </a:r>
          </a:p>
          <a:p>
            <a:pPr marL="85725"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baseline="30000" dirty="0" smtClean="0">
                <a:solidFill>
                  <a:schemeClr val="accent3">
                    <a:lumMod val="50000"/>
                  </a:schemeClr>
                </a:solidFill>
              </a:rPr>
              <a:t>239,241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Pu(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n,g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/f) at n_TOF-EAR2</a:t>
            </a:r>
          </a:p>
          <a:p>
            <a:pPr marL="635000" lvl="1" indent="-177800">
              <a:spcAft>
                <a:spcPts val="600"/>
              </a:spcAft>
              <a:buFont typeface="Wingdings" pitchFamily="2" charset="2"/>
              <a:buChar char="§"/>
            </a:pPr>
            <a:endParaRPr lang="en-GB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749407"/>
            <a:ext cx="4311509" cy="2009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5567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My field of research: experimental nuclear (neutron) physics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76600" y="2362200"/>
            <a:ext cx="2286000" cy="2286000"/>
            <a:chOff x="3048000" y="2362200"/>
            <a:chExt cx="2286000" cy="2286000"/>
          </a:xfrm>
        </p:grpSpPr>
        <p:sp>
          <p:nvSpPr>
            <p:cNvPr id="2" name="Oval 1"/>
            <p:cNvSpPr/>
            <p:nvPr/>
          </p:nvSpPr>
          <p:spPr>
            <a:xfrm>
              <a:off x="3048000" y="2362200"/>
              <a:ext cx="2286000" cy="2286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352800" y="3055203"/>
              <a:ext cx="160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Neutron beams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95800" y="990600"/>
            <a:ext cx="2286000" cy="2286000"/>
            <a:chOff x="3048000" y="2362200"/>
            <a:chExt cx="2286000" cy="2286000"/>
          </a:xfrm>
        </p:grpSpPr>
        <p:sp>
          <p:nvSpPr>
            <p:cNvPr id="7" name="Oval 6"/>
            <p:cNvSpPr/>
            <p:nvPr/>
          </p:nvSpPr>
          <p:spPr>
            <a:xfrm>
              <a:off x="3048000" y="2362200"/>
              <a:ext cx="2286000" cy="2286000"/>
            </a:xfrm>
            <a:prstGeom prst="ellipse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52800" y="3055203"/>
              <a:ext cx="1828800" cy="76944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6">
                      <a:lumMod val="50000"/>
                    </a:schemeClr>
                  </a:solidFill>
                </a:rPr>
                <a:t>Astrophysics</a:t>
              </a:r>
            </a:p>
            <a:p>
              <a:pPr algn="ctr"/>
              <a:r>
                <a:rPr lang="en-US" sz="2000" i="1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en-US" sz="2000" i="1" dirty="0" err="1" smtClean="0">
                  <a:solidFill>
                    <a:schemeClr val="accent6">
                      <a:lumMod val="50000"/>
                    </a:schemeClr>
                  </a:solidFill>
                </a:rPr>
                <a:t>sr</a:t>
              </a:r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</a:rPr>
                <a:t>-process)</a:t>
              </a:r>
              <a:endParaRPr lang="en-GB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33600" y="990600"/>
            <a:ext cx="2286000" cy="2286000"/>
            <a:chOff x="3048000" y="2362200"/>
            <a:chExt cx="2286000" cy="2286000"/>
          </a:xfrm>
        </p:grpSpPr>
        <p:sp>
          <p:nvSpPr>
            <p:cNvPr id="10" name="Oval 9"/>
            <p:cNvSpPr/>
            <p:nvPr/>
          </p:nvSpPr>
          <p:spPr>
            <a:xfrm>
              <a:off x="3048000" y="2362200"/>
              <a:ext cx="2286000" cy="2286000"/>
            </a:xfrm>
            <a:prstGeom prst="ellipse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48000" y="2743200"/>
              <a:ext cx="2286000" cy="1077218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3">
                      <a:lumMod val="50000"/>
                    </a:schemeClr>
                  </a:solidFill>
                </a:rPr>
                <a:t>Nuclear Tech.</a:t>
              </a:r>
            </a:p>
            <a:p>
              <a:pPr algn="ctr"/>
              <a:r>
                <a:rPr lang="en-US" sz="2000" dirty="0" smtClean="0">
                  <a:solidFill>
                    <a:schemeClr val="accent3">
                      <a:lumMod val="50000"/>
                    </a:schemeClr>
                  </a:solidFill>
                </a:rPr>
                <a:t>(criticality, heat, waste product.)</a:t>
              </a:r>
              <a:endParaRPr lang="en-GB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95800" y="3733800"/>
            <a:ext cx="2286000" cy="2286000"/>
            <a:chOff x="3048000" y="2362200"/>
            <a:chExt cx="2286000" cy="2286000"/>
          </a:xfrm>
        </p:grpSpPr>
        <p:sp>
          <p:nvSpPr>
            <p:cNvPr id="13" name="Oval 12"/>
            <p:cNvSpPr/>
            <p:nvPr/>
          </p:nvSpPr>
          <p:spPr>
            <a:xfrm>
              <a:off x="3048000" y="2362200"/>
              <a:ext cx="2286000" cy="2286000"/>
            </a:xfrm>
            <a:prstGeom prst="ellipse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3116759"/>
              <a:ext cx="1981200" cy="76944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4">
                      <a:lumMod val="75000"/>
                    </a:schemeClr>
                  </a:solidFill>
                </a:rPr>
                <a:t>Medical Phys.</a:t>
              </a:r>
            </a:p>
            <a:p>
              <a:pPr algn="ctr"/>
              <a:r>
                <a:rPr lang="en-US" sz="2000" i="1" dirty="0" smtClean="0">
                  <a:solidFill>
                    <a:schemeClr val="accent4">
                      <a:lumMod val="75000"/>
                    </a:schemeClr>
                  </a:solidFill>
                </a:rPr>
                <a:t>(NCT</a:t>
              </a:r>
              <a:r>
                <a:rPr lang="en-US" sz="2000" dirty="0" smtClean="0">
                  <a:solidFill>
                    <a:schemeClr val="accent4">
                      <a:lumMod val="75000"/>
                    </a:schemeClr>
                  </a:solidFill>
                </a:rPr>
                <a:t>)</a:t>
              </a:r>
              <a:endParaRPr lang="en-GB" sz="20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33600" y="3733800"/>
            <a:ext cx="2286000" cy="2286000"/>
            <a:chOff x="3048000" y="2362200"/>
            <a:chExt cx="2286000" cy="2286000"/>
          </a:xfrm>
        </p:grpSpPr>
        <p:sp>
          <p:nvSpPr>
            <p:cNvPr id="16" name="Oval 15"/>
            <p:cNvSpPr/>
            <p:nvPr/>
          </p:nvSpPr>
          <p:spPr>
            <a:xfrm>
              <a:off x="3048000" y="2362200"/>
              <a:ext cx="2286000" cy="2286000"/>
            </a:xfrm>
            <a:prstGeom prst="ellipse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8000" y="3113782"/>
              <a:ext cx="2286000" cy="138499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Basic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Nucl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. Phys.</a:t>
              </a:r>
            </a:p>
            <a:p>
              <a:pPr algn="ctr"/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</a:rPr>
                <a:t>(g strength </a:t>
              </a:r>
              <a:r>
                <a:rPr lang="en-US" sz="2000" dirty="0" err="1" smtClean="0">
                  <a:solidFill>
                    <a:schemeClr val="accent2">
                      <a:lumMod val="75000"/>
                    </a:schemeClr>
                  </a:solidFill>
                </a:rPr>
                <a:t>funct</a:t>
              </a:r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</a:rPr>
                <a:t>., level densities, </a:t>
              </a:r>
              <a:r>
                <a:rPr lang="en-US" sz="2000" dirty="0" err="1" smtClean="0">
                  <a:solidFill>
                    <a:schemeClr val="accent2">
                      <a:lumMod val="75000"/>
                    </a:schemeClr>
                  </a:solidFill>
                </a:rPr>
                <a:t>fiss</a:t>
              </a:r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</a:rPr>
                <a:t>. dynamics)</a:t>
              </a:r>
              <a:endParaRPr lang="en-GB" sz="2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600" y="3196970"/>
            <a:ext cx="2819400" cy="602397"/>
            <a:chOff x="2590800" y="3120770"/>
            <a:chExt cx="2819400" cy="602397"/>
          </a:xfrm>
        </p:grpSpPr>
        <p:sp>
          <p:nvSpPr>
            <p:cNvPr id="20" name="Oval 19"/>
            <p:cNvSpPr/>
            <p:nvPr/>
          </p:nvSpPr>
          <p:spPr>
            <a:xfrm>
              <a:off x="2819400" y="3120770"/>
              <a:ext cx="2362200" cy="602397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0800" y="3185302"/>
              <a:ext cx="28194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6">
                      <a:lumMod val="50000"/>
                    </a:schemeClr>
                  </a:solidFill>
                </a:rPr>
                <a:t>Detector tech.</a:t>
              </a:r>
              <a:endParaRPr lang="en-GB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62600" y="3200400"/>
            <a:ext cx="3581400" cy="602397"/>
            <a:chOff x="2743200" y="3120770"/>
            <a:chExt cx="3581400" cy="602397"/>
          </a:xfrm>
        </p:grpSpPr>
        <p:sp>
          <p:nvSpPr>
            <p:cNvPr id="23" name="Oval 22"/>
            <p:cNvSpPr/>
            <p:nvPr/>
          </p:nvSpPr>
          <p:spPr>
            <a:xfrm>
              <a:off x="2819400" y="3120770"/>
              <a:ext cx="3352800" cy="602397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43200" y="3174669"/>
              <a:ext cx="35814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2">
                      <a:lumMod val="50000"/>
                    </a:schemeClr>
                  </a:solidFill>
                </a:rPr>
                <a:t>Neutron production tech.</a:t>
              </a:r>
              <a:endParaRPr lang="en-GB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04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487269"/>
            <a:ext cx="8686800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</a:rPr>
              <a:t>Experiments at EU neutron beam facilities</a:t>
            </a:r>
          </a:p>
          <a:p>
            <a:r>
              <a:rPr lang="en-US" baseline="30000" dirty="0" smtClean="0">
                <a:solidFill>
                  <a:schemeClr val="bg1"/>
                </a:solidFill>
              </a:rPr>
              <a:t>79</a:t>
            </a:r>
            <a:r>
              <a:rPr lang="en-US" dirty="0" smtClean="0">
                <a:solidFill>
                  <a:schemeClr val="bg1"/>
                </a:solidFill>
              </a:rPr>
              <a:t>Se(</a:t>
            </a:r>
            <a:r>
              <a:rPr lang="en-US" dirty="0" err="1" smtClean="0">
                <a:solidFill>
                  <a:schemeClr val="bg1"/>
                </a:solidFill>
              </a:rPr>
              <a:t>n,</a:t>
            </a:r>
            <a:r>
              <a:rPr lang="en-US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) for s-process (with C. Domingo-</a:t>
            </a:r>
            <a:r>
              <a:rPr lang="en-US" dirty="0" err="1" smtClean="0">
                <a:solidFill>
                  <a:schemeClr val="bg1"/>
                </a:solidFill>
              </a:rPr>
              <a:t>Pardo</a:t>
            </a:r>
            <a:r>
              <a:rPr lang="en-US" dirty="0" smtClean="0">
                <a:solidFill>
                  <a:schemeClr val="bg1"/>
                </a:solidFill>
              </a:rPr>
              <a:t>, IFIC) [n_TOF-EAR2]</a:t>
            </a:r>
          </a:p>
          <a:p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n,</a:t>
            </a:r>
            <a:r>
              <a:rPr lang="en-US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)/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n,f</a:t>
            </a:r>
            <a:r>
              <a:rPr lang="en-US" dirty="0" smtClean="0">
                <a:solidFill>
                  <a:schemeClr val="bg1"/>
                </a:solidFill>
              </a:rPr>
              <a:t>) of </a:t>
            </a:r>
            <a:r>
              <a:rPr lang="en-US" baseline="30000" dirty="0" smtClean="0">
                <a:solidFill>
                  <a:schemeClr val="bg1"/>
                </a:solidFill>
              </a:rPr>
              <a:t>239,241</a:t>
            </a:r>
            <a:r>
              <a:rPr lang="en-US" dirty="0" smtClean="0">
                <a:solidFill>
                  <a:schemeClr val="bg1"/>
                </a:solidFill>
              </a:rPr>
              <a:t>Pu isotopes (with D. Cano-</a:t>
            </a:r>
            <a:r>
              <a:rPr lang="en-US" dirty="0" err="1" smtClean="0">
                <a:solidFill>
                  <a:schemeClr val="bg1"/>
                </a:solidFill>
              </a:rPr>
              <a:t>Ott</a:t>
            </a:r>
            <a:r>
              <a:rPr lang="en-US" dirty="0" smtClean="0">
                <a:solidFill>
                  <a:schemeClr val="bg1"/>
                </a:solidFill>
              </a:rPr>
              <a:t>, CIEMAT</a:t>
            </a:r>
            <a:r>
              <a:rPr lang="en-US" dirty="0">
                <a:solidFill>
                  <a:schemeClr val="bg1"/>
                </a:solidFill>
              </a:rPr>
              <a:t>) [n_TOF-EAR2</a:t>
            </a:r>
            <a:r>
              <a:rPr lang="en-US" dirty="0" smtClean="0">
                <a:solidFill>
                  <a:schemeClr val="bg1"/>
                </a:solidFill>
              </a:rPr>
              <a:t>]</a:t>
            </a:r>
          </a:p>
          <a:p>
            <a:r>
              <a:rPr lang="en-US" dirty="0">
                <a:solidFill>
                  <a:schemeClr val="bg1"/>
                </a:solidFill>
              </a:rPr>
              <a:t>Prompt fission g-ray studies </a:t>
            </a:r>
            <a:r>
              <a:rPr lang="en-US" dirty="0" smtClean="0">
                <a:solidFill>
                  <a:schemeClr val="bg1"/>
                </a:solidFill>
              </a:rPr>
              <a:t>for reactor applications (with </a:t>
            </a:r>
            <a:r>
              <a:rPr lang="en-US" dirty="0">
                <a:solidFill>
                  <a:schemeClr val="bg1"/>
                </a:solidFill>
              </a:rPr>
              <a:t>O. </a:t>
            </a:r>
            <a:r>
              <a:rPr lang="en-US" dirty="0" err="1">
                <a:solidFill>
                  <a:schemeClr val="bg1"/>
                </a:solidFill>
              </a:rPr>
              <a:t>Litaize</a:t>
            </a:r>
            <a:r>
              <a:rPr lang="en-US" dirty="0">
                <a:solidFill>
                  <a:schemeClr val="bg1"/>
                </a:solidFill>
              </a:rPr>
              <a:t>, CEA</a:t>
            </a:r>
            <a:r>
              <a:rPr lang="en-US" dirty="0" smtClean="0">
                <a:solidFill>
                  <a:schemeClr val="bg1"/>
                </a:solidFill>
              </a:rPr>
              <a:t>) [</a:t>
            </a:r>
            <a:r>
              <a:rPr lang="en-US" dirty="0">
                <a:solidFill>
                  <a:schemeClr val="bg1"/>
                </a:solidFill>
              </a:rPr>
              <a:t>EXOGAM@ILL </a:t>
            </a:r>
            <a:r>
              <a:rPr lang="en-US" dirty="0" smtClean="0">
                <a:solidFill>
                  <a:schemeClr val="bg1"/>
                </a:solidFill>
              </a:rPr>
              <a:t>]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6144" y="3200400"/>
            <a:ext cx="6321056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</a:rPr>
              <a:t>Exploitation of neutron beam lines at CNA </a:t>
            </a:r>
            <a:r>
              <a:rPr lang="en-US" b="1" dirty="0" smtClean="0">
                <a:solidFill>
                  <a:schemeClr val="bg1"/>
                </a:solidFill>
              </a:rPr>
              <a:t>(with J. </a:t>
            </a:r>
            <a:r>
              <a:rPr lang="en-US" b="1" dirty="0" err="1" smtClean="0">
                <a:solidFill>
                  <a:schemeClr val="bg1"/>
                </a:solidFill>
              </a:rPr>
              <a:t>Praena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VdG</a:t>
            </a:r>
            <a:r>
              <a:rPr lang="en-US" b="1" dirty="0" smtClean="0">
                <a:solidFill>
                  <a:schemeClr val="bg1"/>
                </a:solidFill>
              </a:rPr>
              <a:t>:</a:t>
            </a:r>
            <a:r>
              <a:rPr lang="en-US" dirty="0" smtClean="0">
                <a:solidFill>
                  <a:schemeClr val="bg1"/>
                </a:solidFill>
              </a:rPr>
              <a:t> Astrophysics through Li(</a:t>
            </a:r>
            <a:r>
              <a:rPr lang="en-US" dirty="0" err="1" smtClean="0">
                <a:solidFill>
                  <a:schemeClr val="bg1"/>
                </a:solidFill>
              </a:rPr>
              <a:t>p,n</a:t>
            </a:r>
            <a:r>
              <a:rPr lang="en-US" dirty="0" smtClean="0">
                <a:solidFill>
                  <a:schemeClr val="bg1"/>
                </a:solidFill>
              </a:rPr>
              <a:t>) [</a:t>
            </a:r>
            <a:r>
              <a:rPr lang="en-US" dirty="0">
                <a:solidFill>
                  <a:schemeClr val="bg1"/>
                </a:solidFill>
              </a:rPr>
              <a:t>NIM-A 601 (2009) </a:t>
            </a:r>
            <a:r>
              <a:rPr lang="en-US" dirty="0" smtClean="0">
                <a:solidFill>
                  <a:schemeClr val="bg1"/>
                </a:solidFill>
              </a:rPr>
              <a:t>333-338]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Cyclotron:</a:t>
            </a:r>
            <a:r>
              <a:rPr lang="en-US" dirty="0" smtClean="0">
                <a:solidFill>
                  <a:schemeClr val="bg1"/>
                </a:solidFill>
              </a:rPr>
              <a:t> High E</a:t>
            </a:r>
            <a:r>
              <a:rPr lang="en-US" baseline="-25000" dirty="0" smtClean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 neutron beam through D-D(T) fusion reactions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8700" y="4611468"/>
            <a:ext cx="71628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Proposal of a neutron beam line at LRF (Huelva):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use of intense beam intended for NCT, irradiation of materials, cross sections, etc.</a:t>
            </a: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A hint on some future plans…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5715000"/>
            <a:ext cx="8610600" cy="38472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3366CC"/>
                </a:solidFill>
              </a:rPr>
              <a:t>Within the framework of a </a:t>
            </a:r>
            <a:r>
              <a:rPr lang="en-US" sz="1900" b="1" dirty="0" smtClean="0">
                <a:solidFill>
                  <a:srgbClr val="3366CC"/>
                </a:solidFill>
              </a:rPr>
              <a:t>Marie Curie </a:t>
            </a:r>
            <a:r>
              <a:rPr lang="en-US" sz="1900" b="1" i="1" dirty="0" smtClean="0">
                <a:solidFill>
                  <a:srgbClr val="3366CC"/>
                </a:solidFill>
              </a:rPr>
              <a:t>Career Integration Grant</a:t>
            </a:r>
            <a:r>
              <a:rPr lang="en-US" sz="1900" dirty="0" smtClean="0">
                <a:solidFill>
                  <a:srgbClr val="3366CC"/>
                </a:solidFill>
              </a:rPr>
              <a:t> (CIG) [2013-2017] </a:t>
            </a:r>
            <a:endParaRPr lang="en-GB" sz="1900" dirty="0">
              <a:solidFill>
                <a:srgbClr val="3366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344" y="676762"/>
            <a:ext cx="8610600" cy="38472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3366CC"/>
                </a:solidFill>
              </a:rPr>
              <a:t>Within the Basic Nuclear Physics Group of U. </a:t>
            </a:r>
            <a:r>
              <a:rPr lang="en-US" sz="1900" dirty="0" err="1" smtClean="0">
                <a:solidFill>
                  <a:srgbClr val="3366CC"/>
                </a:solidFill>
              </a:rPr>
              <a:t>Sevilla</a:t>
            </a:r>
            <a:r>
              <a:rPr lang="en-US" sz="1900" dirty="0" smtClean="0">
                <a:solidFill>
                  <a:srgbClr val="3366CC"/>
                </a:solidFill>
              </a:rPr>
              <a:t> from the end of 2013 (</a:t>
            </a:r>
            <a:r>
              <a:rPr lang="en-US" sz="1900" dirty="0" err="1" smtClean="0">
                <a:solidFill>
                  <a:srgbClr val="3366CC"/>
                </a:solidFill>
              </a:rPr>
              <a:t>JdC</a:t>
            </a:r>
            <a:r>
              <a:rPr lang="en-US" sz="1900" dirty="0" smtClean="0">
                <a:solidFill>
                  <a:srgbClr val="3366CC"/>
                </a:solidFill>
              </a:rPr>
              <a:t>):</a:t>
            </a:r>
            <a:endParaRPr lang="en-GB" sz="19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76600" y="2362200"/>
            <a:ext cx="2286000" cy="2286000"/>
            <a:chOff x="3048000" y="2362200"/>
            <a:chExt cx="2286000" cy="2286000"/>
          </a:xfrm>
        </p:grpSpPr>
        <p:sp>
          <p:nvSpPr>
            <p:cNvPr id="5" name="Oval 4"/>
            <p:cNvSpPr/>
            <p:nvPr/>
          </p:nvSpPr>
          <p:spPr>
            <a:xfrm>
              <a:off x="3048000" y="2362200"/>
              <a:ext cx="2286000" cy="2286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52800" y="3055203"/>
              <a:ext cx="160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Neutron beams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95800" y="990600"/>
            <a:ext cx="2286000" cy="2286000"/>
            <a:chOff x="3048000" y="2362200"/>
            <a:chExt cx="2286000" cy="2286000"/>
          </a:xfrm>
        </p:grpSpPr>
        <p:sp>
          <p:nvSpPr>
            <p:cNvPr id="8" name="Oval 7"/>
            <p:cNvSpPr/>
            <p:nvPr/>
          </p:nvSpPr>
          <p:spPr>
            <a:xfrm>
              <a:off x="3048000" y="2362200"/>
              <a:ext cx="2286000" cy="2286000"/>
            </a:xfrm>
            <a:prstGeom prst="ellipse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2800" y="3055203"/>
              <a:ext cx="1828800" cy="76944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6">
                      <a:lumMod val="50000"/>
                    </a:schemeClr>
                  </a:solidFill>
                </a:rPr>
                <a:t>Astrophysics</a:t>
              </a:r>
            </a:p>
            <a:p>
              <a:pPr algn="ctr"/>
              <a:r>
                <a:rPr lang="en-US" sz="2000" i="1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en-US" sz="2000" i="1" dirty="0" err="1" smtClean="0">
                  <a:solidFill>
                    <a:schemeClr val="accent6">
                      <a:lumMod val="50000"/>
                    </a:schemeClr>
                  </a:solidFill>
                </a:rPr>
                <a:t>sr</a:t>
              </a:r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</a:rPr>
                <a:t>-process)</a:t>
              </a:r>
              <a:endParaRPr lang="en-GB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3600" y="990600"/>
            <a:ext cx="2286000" cy="2286000"/>
            <a:chOff x="3048000" y="2362200"/>
            <a:chExt cx="2286000" cy="2286000"/>
          </a:xfrm>
        </p:grpSpPr>
        <p:sp>
          <p:nvSpPr>
            <p:cNvPr id="11" name="Oval 10"/>
            <p:cNvSpPr/>
            <p:nvPr/>
          </p:nvSpPr>
          <p:spPr>
            <a:xfrm>
              <a:off x="3048000" y="2362200"/>
              <a:ext cx="2286000" cy="2286000"/>
            </a:xfrm>
            <a:prstGeom prst="ellipse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0" y="2743200"/>
              <a:ext cx="2286000" cy="1077218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3">
                      <a:lumMod val="50000"/>
                    </a:schemeClr>
                  </a:solidFill>
                </a:rPr>
                <a:t>Nuclear Tech.</a:t>
              </a:r>
            </a:p>
            <a:p>
              <a:pPr algn="ctr"/>
              <a:r>
                <a:rPr lang="en-US" sz="2000" dirty="0" smtClean="0">
                  <a:solidFill>
                    <a:schemeClr val="accent3">
                      <a:lumMod val="50000"/>
                    </a:schemeClr>
                  </a:solidFill>
                </a:rPr>
                <a:t>(criticality, heat, waste product.)</a:t>
              </a:r>
              <a:endParaRPr lang="en-GB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95800" y="3733800"/>
            <a:ext cx="2286000" cy="2286000"/>
            <a:chOff x="3048000" y="2362200"/>
            <a:chExt cx="2286000" cy="2286000"/>
          </a:xfrm>
        </p:grpSpPr>
        <p:sp>
          <p:nvSpPr>
            <p:cNvPr id="14" name="Oval 13"/>
            <p:cNvSpPr/>
            <p:nvPr/>
          </p:nvSpPr>
          <p:spPr>
            <a:xfrm>
              <a:off x="3048000" y="2362200"/>
              <a:ext cx="2286000" cy="2286000"/>
            </a:xfrm>
            <a:prstGeom prst="ellipse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00400" y="3116759"/>
              <a:ext cx="1981200" cy="76944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4">
                      <a:lumMod val="75000"/>
                    </a:schemeClr>
                  </a:solidFill>
                </a:rPr>
                <a:t>Medical Phys.</a:t>
              </a:r>
            </a:p>
            <a:p>
              <a:pPr algn="ctr"/>
              <a:r>
                <a:rPr lang="en-US" sz="2000" i="1" dirty="0" smtClean="0">
                  <a:solidFill>
                    <a:schemeClr val="accent4">
                      <a:lumMod val="75000"/>
                    </a:schemeClr>
                  </a:solidFill>
                </a:rPr>
                <a:t>(NCT</a:t>
              </a:r>
              <a:r>
                <a:rPr lang="en-US" sz="2000" dirty="0" smtClean="0">
                  <a:solidFill>
                    <a:schemeClr val="accent4">
                      <a:lumMod val="75000"/>
                    </a:schemeClr>
                  </a:solidFill>
                </a:rPr>
                <a:t>)</a:t>
              </a:r>
              <a:endParaRPr lang="en-GB" sz="20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33600" y="3733800"/>
            <a:ext cx="2286000" cy="2286000"/>
            <a:chOff x="3048000" y="2362200"/>
            <a:chExt cx="2286000" cy="2286000"/>
          </a:xfrm>
        </p:grpSpPr>
        <p:sp>
          <p:nvSpPr>
            <p:cNvPr id="17" name="Oval 16"/>
            <p:cNvSpPr/>
            <p:nvPr/>
          </p:nvSpPr>
          <p:spPr>
            <a:xfrm>
              <a:off x="3048000" y="2362200"/>
              <a:ext cx="2286000" cy="2286000"/>
            </a:xfrm>
            <a:prstGeom prst="ellipse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8000" y="3113782"/>
              <a:ext cx="2286000" cy="138499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Basic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Nucl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. Phys.</a:t>
              </a:r>
            </a:p>
            <a:p>
              <a:pPr algn="ctr"/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</a:rPr>
                <a:t>(g strength </a:t>
              </a:r>
              <a:r>
                <a:rPr lang="en-US" sz="2000" dirty="0" err="1" smtClean="0">
                  <a:solidFill>
                    <a:schemeClr val="accent2">
                      <a:lumMod val="75000"/>
                    </a:schemeClr>
                  </a:solidFill>
                </a:rPr>
                <a:t>funct</a:t>
              </a:r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</a:rPr>
                <a:t>., level densities, </a:t>
              </a:r>
              <a:r>
                <a:rPr lang="en-US" sz="2000" dirty="0" err="1" smtClean="0">
                  <a:solidFill>
                    <a:schemeClr val="accent2">
                      <a:lumMod val="75000"/>
                    </a:schemeClr>
                  </a:solidFill>
                </a:rPr>
                <a:t>fiss</a:t>
              </a:r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</a:rPr>
                <a:t>. dynamics)</a:t>
              </a:r>
              <a:endParaRPr lang="en-GB" sz="2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600" y="3196970"/>
            <a:ext cx="2819400" cy="602397"/>
            <a:chOff x="2590800" y="3120770"/>
            <a:chExt cx="2819400" cy="602397"/>
          </a:xfrm>
        </p:grpSpPr>
        <p:sp>
          <p:nvSpPr>
            <p:cNvPr id="20" name="Oval 19"/>
            <p:cNvSpPr/>
            <p:nvPr/>
          </p:nvSpPr>
          <p:spPr>
            <a:xfrm>
              <a:off x="2819400" y="3120770"/>
              <a:ext cx="2362200" cy="602397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0800" y="3185302"/>
              <a:ext cx="28194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6">
                      <a:lumMod val="50000"/>
                    </a:schemeClr>
                  </a:solidFill>
                </a:rPr>
                <a:t>Detector tech.</a:t>
              </a:r>
              <a:endParaRPr lang="en-GB" sz="2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62600" y="3200400"/>
            <a:ext cx="3581400" cy="602397"/>
            <a:chOff x="2743200" y="3120770"/>
            <a:chExt cx="3581400" cy="602397"/>
          </a:xfrm>
        </p:grpSpPr>
        <p:sp>
          <p:nvSpPr>
            <p:cNvPr id="23" name="Oval 22"/>
            <p:cNvSpPr/>
            <p:nvPr/>
          </p:nvSpPr>
          <p:spPr>
            <a:xfrm>
              <a:off x="2819400" y="3120770"/>
              <a:ext cx="3352800" cy="602397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43200" y="3174669"/>
              <a:ext cx="35814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2">
                      <a:lumMod val="50000"/>
                    </a:schemeClr>
                  </a:solidFill>
                </a:rPr>
                <a:t>Neutron production tech.</a:t>
              </a:r>
              <a:endParaRPr lang="en-GB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304800" y="152400"/>
            <a:ext cx="856615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2400" b="1" dirty="0" smtClean="0">
                <a:solidFill>
                  <a:srgbClr val="0066CC"/>
                </a:solidFill>
                <a:latin typeface="+mj-lt"/>
              </a:rPr>
              <a:t>Thank you for you attention!!</a:t>
            </a:r>
            <a:endParaRPr lang="en-GB" sz="2400" b="1" dirty="0">
              <a:solidFill>
                <a:srgbClr val="0066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578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3"/>
          <p:cNvSpPr txBox="1">
            <a:spLocks noChangeArrowheads="1"/>
          </p:cNvSpPr>
          <p:nvPr/>
        </p:nvSpPr>
        <p:spPr bwMode="auto">
          <a:xfrm>
            <a:off x="2286000" y="930275"/>
            <a:ext cx="4365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Figura Nucleosintesi (frecce che si muovono)</a:t>
            </a:r>
          </a:p>
          <a:p>
            <a:endParaRPr lang="it-IT">
              <a:latin typeface="Calibri" pitchFamily="34" charset="0"/>
            </a:endParaRPr>
          </a:p>
          <a:p>
            <a:endParaRPr lang="it-IT">
              <a:latin typeface="Calibri" pitchFamily="34" charset="0"/>
            </a:endParaRPr>
          </a:p>
          <a:p>
            <a:r>
              <a:rPr lang="it-IT">
                <a:latin typeface="Calibri" pitchFamily="34" charset="0"/>
              </a:rPr>
              <a:t>Foto FIC</a:t>
            </a:r>
          </a:p>
        </p:txBody>
      </p:sp>
      <p:sp>
        <p:nvSpPr>
          <p:cNvPr id="15363" name="AutoShape 7"/>
          <p:cNvSpPr>
            <a:spLocks noChangeArrowheads="1"/>
          </p:cNvSpPr>
          <p:nvPr/>
        </p:nvSpPr>
        <p:spPr bwMode="auto">
          <a:xfrm>
            <a:off x="2133600" y="4535487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5364" name="AutoShape 8"/>
          <p:cNvSpPr>
            <a:spLocks noChangeArrowheads="1"/>
          </p:cNvSpPr>
          <p:nvPr/>
        </p:nvSpPr>
        <p:spPr bwMode="auto">
          <a:xfrm>
            <a:off x="2286000" y="4687887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15365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9600"/>
            <a:ext cx="7199313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3"/>
          <p:cNvSpPr txBox="1">
            <a:spLocks noChangeAspect="1" noChangeArrowheads="1"/>
          </p:cNvSpPr>
          <p:nvPr/>
        </p:nvSpPr>
        <p:spPr bwMode="auto">
          <a:xfrm>
            <a:off x="3000375" y="2038350"/>
            <a:ext cx="714375" cy="7175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424738" y="2144712"/>
            <a:ext cx="1576387" cy="590550"/>
          </a:xfrm>
          <a:prstGeom prst="rect">
            <a:avLst/>
          </a:prstGeom>
          <a:solidFill>
            <a:schemeClr val="bg2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aseline="30000" dirty="0"/>
              <a:t>239</a:t>
            </a:r>
            <a:r>
              <a:rPr lang="it-IT" sz="1600" dirty="0"/>
              <a:t>Pu: 125 Kg/</a:t>
            </a:r>
            <a:r>
              <a:rPr lang="it-IT" sz="1600" dirty="0" err="1"/>
              <a:t>yr</a:t>
            </a:r>
            <a:endParaRPr lang="en-US" sz="1600" dirty="0"/>
          </a:p>
        </p:txBody>
      </p:sp>
      <p:sp>
        <p:nvSpPr>
          <p:cNvPr id="15368" name="Text Box 8"/>
          <p:cNvSpPr txBox="1">
            <a:spLocks noChangeAspect="1" noChangeArrowheads="1"/>
          </p:cNvSpPr>
          <p:nvPr/>
        </p:nvSpPr>
        <p:spPr bwMode="auto">
          <a:xfrm>
            <a:off x="3714750" y="3502025"/>
            <a:ext cx="725488" cy="728662"/>
          </a:xfrm>
          <a:prstGeom prst="rect">
            <a:avLst/>
          </a:prstGeom>
          <a:noFill/>
          <a:ln w="50800">
            <a:solidFill>
              <a:srgbClr val="3117EF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7424738" y="2859087"/>
            <a:ext cx="1576387" cy="571500"/>
          </a:xfrm>
          <a:prstGeom prst="rect">
            <a:avLst/>
          </a:prstGeom>
          <a:solidFill>
            <a:schemeClr val="bg2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aseline="30000" dirty="0"/>
              <a:t>237</a:t>
            </a:r>
            <a:r>
              <a:rPr lang="it-IT" sz="1600" dirty="0"/>
              <a:t>Np: 16 Kg/</a:t>
            </a:r>
            <a:r>
              <a:rPr lang="it-IT" sz="1600" dirty="0" err="1"/>
              <a:t>yr</a:t>
            </a:r>
            <a:r>
              <a:rPr lang="it-IT" sz="1600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70" name="Text Box 11"/>
          <p:cNvSpPr txBox="1">
            <a:spLocks noChangeAspect="1" noChangeArrowheads="1"/>
          </p:cNvSpPr>
          <p:nvPr/>
        </p:nvSpPr>
        <p:spPr bwMode="auto">
          <a:xfrm>
            <a:off x="1571625" y="3502025"/>
            <a:ext cx="725488" cy="728662"/>
          </a:xfrm>
          <a:prstGeom prst="rect">
            <a:avLst/>
          </a:prstGeom>
          <a:noFill/>
          <a:ln w="50800">
            <a:solidFill>
              <a:srgbClr val="3117EF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31" name="Text Box 14"/>
          <p:cNvSpPr txBox="1">
            <a:spLocks noChangeAspect="1" noChangeArrowheads="1"/>
          </p:cNvSpPr>
          <p:nvPr/>
        </p:nvSpPr>
        <p:spPr bwMode="auto">
          <a:xfrm>
            <a:off x="2286000" y="2763837"/>
            <a:ext cx="714375" cy="681038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H="1" flipV="1">
            <a:off x="2571750" y="3011487"/>
            <a:ext cx="762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3714750" y="1355725"/>
            <a:ext cx="720725" cy="684212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34" name="Text Box 17"/>
          <p:cNvSpPr txBox="1">
            <a:spLocks noChangeAspect="1" noChangeArrowheads="1"/>
          </p:cNvSpPr>
          <p:nvPr/>
        </p:nvSpPr>
        <p:spPr bwMode="auto">
          <a:xfrm>
            <a:off x="5214938" y="1355725"/>
            <a:ext cx="714375" cy="7175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35" name="Text Box 18"/>
          <p:cNvSpPr txBox="1">
            <a:spLocks noChangeAspect="1" noChangeArrowheads="1"/>
          </p:cNvSpPr>
          <p:nvPr/>
        </p:nvSpPr>
        <p:spPr bwMode="auto">
          <a:xfrm>
            <a:off x="5214938" y="641350"/>
            <a:ext cx="714375" cy="7175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7429500" y="1387475"/>
            <a:ext cx="1571625" cy="614362"/>
          </a:xfrm>
          <a:prstGeom prst="rect">
            <a:avLst/>
          </a:prstGeom>
          <a:solidFill>
            <a:schemeClr val="bg2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aseline="30000" dirty="0"/>
              <a:t>241</a:t>
            </a:r>
            <a:r>
              <a:rPr lang="it-IT" sz="1600" dirty="0"/>
              <a:t>Am:11.6 Kg/</a:t>
            </a:r>
            <a:r>
              <a:rPr lang="it-IT" sz="1600" dirty="0" err="1"/>
              <a:t>yr</a:t>
            </a:r>
            <a:r>
              <a:rPr lang="it-IT" sz="1600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aseline="30000" dirty="0"/>
              <a:t>243</a:t>
            </a:r>
            <a:r>
              <a:rPr lang="it-IT" sz="1600" dirty="0"/>
              <a:t>Am:  4.8 Kg/</a:t>
            </a:r>
            <a:r>
              <a:rPr lang="it-IT" sz="1600" dirty="0" err="1"/>
              <a:t>yr</a:t>
            </a:r>
            <a:endParaRPr lang="en-US" sz="1600" dirty="0"/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7424738" y="644525"/>
            <a:ext cx="1576387" cy="571500"/>
          </a:xfrm>
          <a:prstGeom prst="rect">
            <a:avLst/>
          </a:prstGeom>
          <a:solidFill>
            <a:schemeClr val="bg2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aseline="30000" dirty="0"/>
              <a:t>244, 245</a:t>
            </a:r>
            <a:r>
              <a:rPr lang="it-IT" sz="1600" dirty="0"/>
              <a:t>Cm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/>
              <a:t>   1.5 Kg/</a:t>
            </a:r>
            <a:r>
              <a:rPr lang="it-IT" sz="1600" dirty="0" err="1"/>
              <a:t>yr</a:t>
            </a:r>
            <a:endParaRPr lang="en-US" sz="1600" dirty="0"/>
          </a:p>
        </p:txBody>
      </p:sp>
      <p:sp>
        <p:nvSpPr>
          <p:cNvPr id="38" name="Text Box 21"/>
          <p:cNvSpPr txBox="1">
            <a:spLocks noChangeAspect="1" noChangeArrowheads="1"/>
          </p:cNvSpPr>
          <p:nvPr/>
        </p:nvSpPr>
        <p:spPr bwMode="auto">
          <a:xfrm>
            <a:off x="5929313" y="644525"/>
            <a:ext cx="711200" cy="71437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it-IT" sz="1200">
              <a:latin typeface="Calibri" pitchFamily="34" charset="0"/>
            </a:endParaRPr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H="1">
            <a:off x="1928813" y="3824287"/>
            <a:ext cx="714375" cy="19288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 flipH="1">
            <a:off x="2428875" y="3752850"/>
            <a:ext cx="214313" cy="20716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1785938" y="5681662"/>
            <a:ext cx="912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latin typeface="Calibri" pitchFamily="34" charset="0"/>
              </a:rPr>
              <a:t>LLFP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7429500" y="5102225"/>
            <a:ext cx="1571625" cy="614362"/>
          </a:xfrm>
          <a:prstGeom prst="rect">
            <a:avLst/>
          </a:prstGeom>
          <a:solidFill>
            <a:schemeClr val="bg2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/>
              <a:t>LLFP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/>
              <a:t>   76.2 Kg/</a:t>
            </a:r>
            <a:r>
              <a:rPr lang="it-IT" sz="1600" dirty="0" err="1"/>
              <a:t>yr</a:t>
            </a:r>
            <a:endParaRPr lang="en-US" sz="1600" dirty="0"/>
          </a:p>
        </p:txBody>
      </p:sp>
      <p:sp>
        <p:nvSpPr>
          <p:cNvPr id="44" name="Line 27"/>
          <p:cNvSpPr>
            <a:spLocks noChangeShapeType="1"/>
          </p:cNvSpPr>
          <p:nvPr/>
        </p:nvSpPr>
        <p:spPr bwMode="auto">
          <a:xfrm flipH="1" flipV="1">
            <a:off x="4071938" y="3073400"/>
            <a:ext cx="684212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" name="Line 28"/>
          <p:cNvSpPr>
            <a:spLocks noChangeShapeType="1"/>
          </p:cNvSpPr>
          <p:nvPr/>
        </p:nvSpPr>
        <p:spPr bwMode="auto">
          <a:xfrm rot="60000">
            <a:off x="4143375" y="379412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 rot="300000" flipV="1">
            <a:off x="2714625" y="3741737"/>
            <a:ext cx="649288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5" name="Line 27"/>
          <p:cNvSpPr>
            <a:spLocks noChangeShapeType="1"/>
          </p:cNvSpPr>
          <p:nvPr/>
        </p:nvSpPr>
        <p:spPr bwMode="auto">
          <a:xfrm flipH="1" flipV="1">
            <a:off x="4102100" y="1644650"/>
            <a:ext cx="684213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6" name="Line 28"/>
          <p:cNvSpPr>
            <a:spLocks noChangeShapeType="1"/>
          </p:cNvSpPr>
          <p:nvPr/>
        </p:nvSpPr>
        <p:spPr bwMode="auto">
          <a:xfrm>
            <a:off x="4138613" y="1644650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7" name="Line 28"/>
          <p:cNvSpPr>
            <a:spLocks noChangeShapeType="1"/>
          </p:cNvSpPr>
          <p:nvPr/>
        </p:nvSpPr>
        <p:spPr bwMode="auto">
          <a:xfrm>
            <a:off x="4852988" y="1644650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8" name="Line 28"/>
          <p:cNvSpPr>
            <a:spLocks noChangeShapeType="1"/>
          </p:cNvSpPr>
          <p:nvPr/>
        </p:nvSpPr>
        <p:spPr bwMode="auto">
          <a:xfrm>
            <a:off x="5572125" y="1644650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9" name="Line 27"/>
          <p:cNvSpPr>
            <a:spLocks noChangeShapeType="1"/>
          </p:cNvSpPr>
          <p:nvPr/>
        </p:nvSpPr>
        <p:spPr bwMode="auto">
          <a:xfrm flipH="1" flipV="1">
            <a:off x="5572125" y="923925"/>
            <a:ext cx="684213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0" name="Line 28"/>
          <p:cNvSpPr>
            <a:spLocks noChangeShapeType="1"/>
          </p:cNvSpPr>
          <p:nvPr/>
        </p:nvSpPr>
        <p:spPr bwMode="auto">
          <a:xfrm>
            <a:off x="5638800" y="93027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0" name="Line 9"/>
          <p:cNvSpPr>
            <a:spLocks noChangeShapeType="1"/>
          </p:cNvSpPr>
          <p:nvPr/>
        </p:nvSpPr>
        <p:spPr bwMode="auto">
          <a:xfrm rot="240000" flipV="1">
            <a:off x="2000250" y="3749675"/>
            <a:ext cx="649288" cy="4445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54" name="Line 28"/>
          <p:cNvSpPr>
            <a:spLocks noChangeShapeType="1"/>
          </p:cNvSpPr>
          <p:nvPr/>
        </p:nvSpPr>
        <p:spPr bwMode="auto">
          <a:xfrm>
            <a:off x="4143375" y="235902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3" name="Line 28"/>
          <p:cNvSpPr>
            <a:spLocks noChangeShapeType="1"/>
          </p:cNvSpPr>
          <p:nvPr/>
        </p:nvSpPr>
        <p:spPr bwMode="auto">
          <a:xfrm>
            <a:off x="3424238" y="235902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" name="Line 27"/>
          <p:cNvSpPr>
            <a:spLocks noChangeShapeType="1"/>
          </p:cNvSpPr>
          <p:nvPr/>
        </p:nvSpPr>
        <p:spPr bwMode="auto">
          <a:xfrm flipH="1" flipV="1">
            <a:off x="3357563" y="2352675"/>
            <a:ext cx="684212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9" name="Rettangolo 48"/>
          <p:cNvSpPr/>
          <p:nvPr/>
        </p:nvSpPr>
        <p:spPr>
          <a:xfrm>
            <a:off x="3000364" y="5753118"/>
            <a:ext cx="4388702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 smtClean="0">
                <a:solidFill>
                  <a:schemeClr val="tx1"/>
                </a:solidFill>
              </a:rPr>
              <a:t>Quantities refer to yearly production in 1 </a:t>
            </a:r>
            <a:r>
              <a:rPr lang="en-US" sz="1400" b="1" i="1" dirty="0" err="1" smtClean="0">
                <a:solidFill>
                  <a:schemeClr val="tx1"/>
                </a:solidFill>
              </a:rPr>
              <a:t>GW</a:t>
            </a:r>
            <a:r>
              <a:rPr lang="en-US" sz="1400" b="1" i="1" baseline="-25000" dirty="0" err="1" smtClean="0">
                <a:solidFill>
                  <a:schemeClr val="tx1"/>
                </a:solidFill>
              </a:rPr>
              <a:t>e</a:t>
            </a:r>
            <a:r>
              <a:rPr lang="en-US" sz="1400" b="1" i="1" dirty="0" smtClean="0">
                <a:solidFill>
                  <a:schemeClr val="tx1"/>
                </a:solidFill>
              </a:rPr>
              <a:t> LW reactor</a:t>
            </a:r>
            <a:endParaRPr lang="en-US" sz="1400" b="1" i="1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8600" y="762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CC"/>
                </a:solidFill>
              </a:rPr>
              <a:t>Neutrons and production of nuclear energy (&amp; radioactive waste)</a:t>
            </a:r>
            <a:endParaRPr lang="en-US" sz="2400" b="1" dirty="0">
              <a:solidFill>
                <a:srgbClr val="0066CC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514600" y="4648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+Energy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0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0"/>
                            </p:stCondLst>
                            <p:childTnLst>
                              <p:par>
                                <p:cTn id="12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500"/>
                            </p:stCondLst>
                            <p:childTnLst>
                              <p:par>
                                <p:cTn id="1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  <p:bldP spid="23" grpId="0" animBg="1" autoUpdateAnimBg="0"/>
      <p:bldP spid="27" grpId="0" animBg="1" autoUpdateAnimBg="0"/>
      <p:bldP spid="31" grpId="0" animBg="1" autoUpdateAnimBg="0"/>
      <p:bldP spid="32" grpId="0" animBg="1"/>
      <p:bldP spid="33" grpId="0" animBg="1" autoUpdateAnimBg="0"/>
      <p:bldP spid="34" grpId="0" animBg="1" autoUpdateAnimBg="0"/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/>
      <p:bldP spid="40" grpId="0" animBg="1"/>
      <p:bldP spid="41" grpId="0" autoUpdateAnimBg="0"/>
      <p:bldP spid="42" grpId="0" animBg="1" autoUpdateAnimBg="0"/>
      <p:bldP spid="44" grpId="0" animBg="1"/>
      <p:bldP spid="45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54" grpId="0" animBg="1"/>
      <p:bldP spid="53" grpId="0" animBg="1"/>
      <p:bldP spid="52" grpId="0" animBg="1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8600" y="1600200"/>
            <a:ext cx="8839200" cy="4572000"/>
          </a:xfrm>
          <a:prstGeom prst="rect">
            <a:avLst/>
          </a:prstGeom>
          <a:solidFill>
            <a:srgbClr val="D9D9D9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81000" y="1752600"/>
            <a:ext cx="8534400" cy="33855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criticality of currents and fast reactors must be known within 0.3% for operation.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5715000"/>
            <a:ext cx="838200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n_TOF campaign to measure the cross section of </a:t>
            </a:r>
            <a:r>
              <a:rPr lang="en-US" b="1" baseline="30000" dirty="0" smtClean="0">
                <a:solidFill>
                  <a:schemeClr val="bg1"/>
                </a:solidFill>
              </a:rPr>
              <a:t>235</a:t>
            </a:r>
            <a:r>
              <a:rPr lang="en-US" b="1" dirty="0" smtClean="0">
                <a:solidFill>
                  <a:schemeClr val="bg1"/>
                </a:solidFill>
              </a:rPr>
              <a:t>U(</a:t>
            </a:r>
            <a:r>
              <a:rPr lang="en-US" b="1" dirty="0" err="1" smtClean="0">
                <a:solidFill>
                  <a:schemeClr val="bg1"/>
                </a:solidFill>
              </a:rPr>
              <a:t>n,</a:t>
            </a:r>
            <a:r>
              <a:rPr lang="en-US" b="1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b="1" dirty="0" smtClean="0">
                <a:solidFill>
                  <a:schemeClr val="bg1"/>
                </a:solidFill>
              </a:rPr>
              <a:t>)  [and other fissile actinides]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7428" y="3326434"/>
            <a:ext cx="373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663300"/>
                </a:solidFill>
              </a:rPr>
              <a:t>Differences up to 2% </a:t>
            </a:r>
            <a:r>
              <a:rPr lang="en-US" dirty="0">
                <a:solidFill>
                  <a:srgbClr val="663300"/>
                </a:solidFill>
              </a:rPr>
              <a:t>in the measured and calculated criticality values for FCA (JAERI, Japan) assemblies  with different hardness are due to </a:t>
            </a:r>
            <a:r>
              <a:rPr lang="en-US" b="1" u="sng" baseline="30000" dirty="0">
                <a:solidFill>
                  <a:srgbClr val="663300"/>
                </a:solidFill>
              </a:rPr>
              <a:t>235</a:t>
            </a:r>
            <a:r>
              <a:rPr lang="en-US" b="1" u="sng" dirty="0">
                <a:solidFill>
                  <a:srgbClr val="663300"/>
                </a:solidFill>
              </a:rPr>
              <a:t>U (</a:t>
            </a:r>
            <a:r>
              <a:rPr lang="en-US" b="1" u="sng" dirty="0" err="1">
                <a:solidFill>
                  <a:srgbClr val="663300"/>
                </a:solidFill>
              </a:rPr>
              <a:t>n,</a:t>
            </a:r>
            <a:r>
              <a:rPr lang="en-US" b="1" u="sng" dirty="0" err="1">
                <a:solidFill>
                  <a:srgbClr val="663300"/>
                </a:solidFill>
                <a:latin typeface="Symbol" pitchFamily="18" charset="2"/>
              </a:rPr>
              <a:t>g</a:t>
            </a:r>
            <a:r>
              <a:rPr lang="en-US" b="1" u="sng" dirty="0">
                <a:solidFill>
                  <a:srgbClr val="663300"/>
                </a:solidFill>
              </a:rPr>
              <a:t>) cross sections below 2.5 keV</a:t>
            </a:r>
            <a:r>
              <a:rPr lang="en-US" dirty="0">
                <a:solidFill>
                  <a:srgbClr val="663300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3400" y="2489299"/>
            <a:ext cx="4518835" cy="3166828"/>
            <a:chOff x="395402" y="1600200"/>
            <a:chExt cx="5700598" cy="4055927"/>
          </a:xfrm>
        </p:grpSpPr>
        <p:pic>
          <p:nvPicPr>
            <p:cNvPr id="4" name="Picture 3" descr="FCA_cryticality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402" y="1600200"/>
              <a:ext cx="5700598" cy="4055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819400" y="5122727"/>
              <a:ext cx="2209800" cy="0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702469" y="4738750"/>
              <a:ext cx="2690702" cy="394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Faster neutron spectrum</a:t>
              </a:r>
              <a:endParaRPr lang="en-US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77165" y="3733800"/>
              <a:ext cx="4343400" cy="78682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8600" y="762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CC"/>
                </a:solidFill>
              </a:rPr>
              <a:t>Neutrons and production of nuclear energy (&amp; radioactive waste)</a:t>
            </a:r>
            <a:endParaRPr lang="en-US" sz="2400" b="1" dirty="0">
              <a:solidFill>
                <a:srgbClr val="0066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685800"/>
            <a:ext cx="868680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reactor devices will use different fuel (with </a:t>
            </a:r>
            <a:r>
              <a:rPr lang="en-US" dirty="0" err="1" smtClean="0"/>
              <a:t>Pu</a:t>
            </a:r>
            <a:r>
              <a:rPr lang="en-US" dirty="0" smtClean="0"/>
              <a:t> and Minor actinides) in a fast neutron spectrum (MeV vs. </a:t>
            </a:r>
            <a:r>
              <a:rPr lang="en-US" dirty="0" err="1" smtClean="0"/>
              <a:t>meV</a:t>
            </a:r>
            <a:r>
              <a:rPr lang="en-US" dirty="0" smtClean="0"/>
              <a:t>) to profit from spent fuel, fresh U, and minimize radioactive waste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4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6172200" y="2120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57200" y="5930900"/>
            <a:ext cx="306388" cy="280834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219200" y="5549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743200" y="4406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2743200" y="4787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57200" y="5168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219200" y="5168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267200" y="4025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4267200" y="4406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6553200" y="1358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7315200" y="2882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5791200" y="3644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4267200" y="2882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8077200" y="977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8077200" y="596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8458200" y="596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7696200" y="1358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838200" y="5930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1219200" y="5930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3124200" y="4406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1981200" y="4406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1981200" y="4787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2743200" y="5168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2362200" y="5168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1981200" y="5168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1600200" y="5168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5029200" y="2120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auto">
          <a:xfrm>
            <a:off x="3505200" y="3644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3505200" y="4025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3505200" y="4406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4267200" y="3644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4648200" y="3644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47" name="Rectangle 35"/>
          <p:cNvSpPr>
            <a:spLocks noChangeArrowheads="1"/>
          </p:cNvSpPr>
          <p:nvPr/>
        </p:nvSpPr>
        <p:spPr bwMode="auto">
          <a:xfrm>
            <a:off x="5029200" y="2882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48" name="Rectangle 36"/>
          <p:cNvSpPr>
            <a:spLocks noChangeArrowheads="1"/>
          </p:cNvSpPr>
          <p:nvPr/>
        </p:nvSpPr>
        <p:spPr bwMode="auto">
          <a:xfrm>
            <a:off x="5029200" y="3263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5029200" y="3644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50" name="Rectangle 38"/>
          <p:cNvSpPr>
            <a:spLocks noChangeArrowheads="1"/>
          </p:cNvSpPr>
          <p:nvPr/>
        </p:nvSpPr>
        <p:spPr bwMode="auto">
          <a:xfrm>
            <a:off x="5410200" y="2882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51" name="Rectangle 39"/>
          <p:cNvSpPr>
            <a:spLocks noChangeArrowheads="1"/>
          </p:cNvSpPr>
          <p:nvPr/>
        </p:nvSpPr>
        <p:spPr bwMode="auto">
          <a:xfrm>
            <a:off x="5791200" y="2120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52" name="Rectangle 40"/>
          <p:cNvSpPr>
            <a:spLocks noChangeArrowheads="1"/>
          </p:cNvSpPr>
          <p:nvPr/>
        </p:nvSpPr>
        <p:spPr bwMode="auto">
          <a:xfrm>
            <a:off x="5791200" y="2501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53" name="Rectangle 41"/>
          <p:cNvSpPr>
            <a:spLocks noChangeArrowheads="1"/>
          </p:cNvSpPr>
          <p:nvPr/>
        </p:nvSpPr>
        <p:spPr bwMode="auto">
          <a:xfrm>
            <a:off x="5791200" y="2882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54" name="Rectangle 42"/>
          <p:cNvSpPr>
            <a:spLocks noChangeArrowheads="1"/>
          </p:cNvSpPr>
          <p:nvPr/>
        </p:nvSpPr>
        <p:spPr bwMode="auto">
          <a:xfrm>
            <a:off x="6172200" y="2882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55" name="Rectangle 43"/>
          <p:cNvSpPr>
            <a:spLocks noChangeArrowheads="1"/>
          </p:cNvSpPr>
          <p:nvPr/>
        </p:nvSpPr>
        <p:spPr bwMode="auto">
          <a:xfrm>
            <a:off x="6553200" y="2120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56" name="Rectangle 44"/>
          <p:cNvSpPr>
            <a:spLocks noChangeArrowheads="1"/>
          </p:cNvSpPr>
          <p:nvPr/>
        </p:nvSpPr>
        <p:spPr bwMode="auto">
          <a:xfrm>
            <a:off x="6553200" y="2501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57" name="Rectangle 45"/>
          <p:cNvSpPr>
            <a:spLocks noChangeArrowheads="1"/>
          </p:cNvSpPr>
          <p:nvPr/>
        </p:nvSpPr>
        <p:spPr bwMode="auto">
          <a:xfrm>
            <a:off x="6553200" y="2882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58" name="Rectangle 46"/>
          <p:cNvSpPr>
            <a:spLocks noChangeArrowheads="1"/>
          </p:cNvSpPr>
          <p:nvPr/>
        </p:nvSpPr>
        <p:spPr bwMode="auto">
          <a:xfrm>
            <a:off x="6934200" y="2120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59" name="Rectangle 47"/>
          <p:cNvSpPr>
            <a:spLocks noChangeArrowheads="1"/>
          </p:cNvSpPr>
          <p:nvPr/>
        </p:nvSpPr>
        <p:spPr bwMode="auto">
          <a:xfrm>
            <a:off x="7315200" y="1358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60" name="Rectangle 48"/>
          <p:cNvSpPr>
            <a:spLocks noChangeArrowheads="1"/>
          </p:cNvSpPr>
          <p:nvPr/>
        </p:nvSpPr>
        <p:spPr bwMode="auto">
          <a:xfrm>
            <a:off x="7315200" y="1739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61" name="Rectangle 49"/>
          <p:cNvSpPr>
            <a:spLocks noChangeArrowheads="1"/>
          </p:cNvSpPr>
          <p:nvPr/>
        </p:nvSpPr>
        <p:spPr bwMode="auto">
          <a:xfrm>
            <a:off x="7315200" y="2120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62" name="Rectangle 50"/>
          <p:cNvSpPr>
            <a:spLocks noChangeArrowheads="1"/>
          </p:cNvSpPr>
          <p:nvPr/>
        </p:nvSpPr>
        <p:spPr bwMode="auto">
          <a:xfrm>
            <a:off x="7696200" y="2120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63" name="Rectangle 51"/>
          <p:cNvSpPr>
            <a:spLocks noChangeArrowheads="1"/>
          </p:cNvSpPr>
          <p:nvPr/>
        </p:nvSpPr>
        <p:spPr bwMode="auto">
          <a:xfrm>
            <a:off x="8077200" y="1358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64" name="Rectangle 52"/>
          <p:cNvSpPr>
            <a:spLocks noChangeArrowheads="1"/>
          </p:cNvSpPr>
          <p:nvPr/>
        </p:nvSpPr>
        <p:spPr bwMode="auto">
          <a:xfrm>
            <a:off x="8077200" y="1739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65" name="Rectangle 53"/>
          <p:cNvSpPr>
            <a:spLocks noChangeArrowheads="1"/>
          </p:cNvSpPr>
          <p:nvPr/>
        </p:nvSpPr>
        <p:spPr bwMode="auto">
          <a:xfrm>
            <a:off x="8077200" y="2120900"/>
            <a:ext cx="306388" cy="2808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66" name="Text Box 54"/>
          <p:cNvSpPr txBox="1">
            <a:spLocks noChangeArrowheads="1"/>
          </p:cNvSpPr>
          <p:nvPr/>
        </p:nvSpPr>
        <p:spPr bwMode="auto">
          <a:xfrm>
            <a:off x="0" y="5854700"/>
            <a:ext cx="488950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Fe</a:t>
            </a:r>
          </a:p>
        </p:txBody>
      </p:sp>
      <p:sp>
        <p:nvSpPr>
          <p:cNvPr id="13367" name="Text Box 55"/>
          <p:cNvSpPr txBox="1">
            <a:spLocks noChangeArrowheads="1"/>
          </p:cNvSpPr>
          <p:nvPr/>
        </p:nvSpPr>
        <p:spPr bwMode="auto">
          <a:xfrm>
            <a:off x="0" y="5473700"/>
            <a:ext cx="539750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Co</a:t>
            </a:r>
          </a:p>
        </p:txBody>
      </p:sp>
      <p:sp>
        <p:nvSpPr>
          <p:cNvPr id="13368" name="Text Box 56"/>
          <p:cNvSpPr txBox="1">
            <a:spLocks noChangeArrowheads="1"/>
          </p:cNvSpPr>
          <p:nvPr/>
        </p:nvSpPr>
        <p:spPr bwMode="auto">
          <a:xfrm>
            <a:off x="0" y="5092700"/>
            <a:ext cx="488950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Ni</a:t>
            </a:r>
          </a:p>
        </p:txBody>
      </p:sp>
      <p:sp>
        <p:nvSpPr>
          <p:cNvPr id="13369" name="Text Box 57"/>
          <p:cNvSpPr txBox="1">
            <a:spLocks noChangeArrowheads="1"/>
          </p:cNvSpPr>
          <p:nvPr/>
        </p:nvSpPr>
        <p:spPr bwMode="auto">
          <a:xfrm>
            <a:off x="5715000" y="1663700"/>
            <a:ext cx="539750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Rb</a:t>
            </a:r>
          </a:p>
        </p:txBody>
      </p:sp>
      <p:sp>
        <p:nvSpPr>
          <p:cNvPr id="13370" name="Text Box 58"/>
          <p:cNvSpPr txBox="1">
            <a:spLocks noChangeArrowheads="1"/>
          </p:cNvSpPr>
          <p:nvPr/>
        </p:nvSpPr>
        <p:spPr bwMode="auto">
          <a:xfrm>
            <a:off x="2590800" y="3949700"/>
            <a:ext cx="539750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Ga</a:t>
            </a:r>
          </a:p>
        </p:txBody>
      </p:sp>
      <p:sp>
        <p:nvSpPr>
          <p:cNvPr id="13371" name="Text Box 59"/>
          <p:cNvSpPr txBox="1">
            <a:spLocks noChangeArrowheads="1"/>
          </p:cNvSpPr>
          <p:nvPr/>
        </p:nvSpPr>
        <p:spPr bwMode="auto">
          <a:xfrm>
            <a:off x="2590800" y="3568700"/>
            <a:ext cx="539750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Ge</a:t>
            </a:r>
          </a:p>
        </p:txBody>
      </p:sp>
      <p:sp>
        <p:nvSpPr>
          <p:cNvPr id="13372" name="Text Box 60"/>
          <p:cNvSpPr txBox="1">
            <a:spLocks noChangeArrowheads="1"/>
          </p:cNvSpPr>
          <p:nvPr/>
        </p:nvSpPr>
        <p:spPr bwMode="auto">
          <a:xfrm>
            <a:off x="1066800" y="4330700"/>
            <a:ext cx="522288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Zn</a:t>
            </a:r>
          </a:p>
        </p:txBody>
      </p:sp>
      <p:sp>
        <p:nvSpPr>
          <p:cNvPr id="13373" name="Text Box 61"/>
          <p:cNvSpPr txBox="1">
            <a:spLocks noChangeArrowheads="1"/>
          </p:cNvSpPr>
          <p:nvPr/>
        </p:nvSpPr>
        <p:spPr bwMode="auto">
          <a:xfrm>
            <a:off x="1066800" y="4711700"/>
            <a:ext cx="539750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Cu</a:t>
            </a:r>
          </a:p>
        </p:txBody>
      </p:sp>
      <p:sp>
        <p:nvSpPr>
          <p:cNvPr id="13374" name="Text Box 62"/>
          <p:cNvSpPr txBox="1">
            <a:spLocks noChangeArrowheads="1"/>
          </p:cNvSpPr>
          <p:nvPr/>
        </p:nvSpPr>
        <p:spPr bwMode="auto">
          <a:xfrm>
            <a:off x="3429000" y="2806700"/>
            <a:ext cx="488950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Se</a:t>
            </a:r>
          </a:p>
        </p:txBody>
      </p:sp>
      <p:sp>
        <p:nvSpPr>
          <p:cNvPr id="13375" name="Text Box 63"/>
          <p:cNvSpPr txBox="1">
            <a:spLocks noChangeArrowheads="1"/>
          </p:cNvSpPr>
          <p:nvPr/>
        </p:nvSpPr>
        <p:spPr bwMode="auto">
          <a:xfrm>
            <a:off x="4191000" y="2425700"/>
            <a:ext cx="488950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Br</a:t>
            </a:r>
          </a:p>
        </p:txBody>
      </p:sp>
      <p:sp>
        <p:nvSpPr>
          <p:cNvPr id="13376" name="Text Box 64"/>
          <p:cNvSpPr txBox="1">
            <a:spLocks noChangeArrowheads="1"/>
          </p:cNvSpPr>
          <p:nvPr/>
        </p:nvSpPr>
        <p:spPr bwMode="auto">
          <a:xfrm>
            <a:off x="3429000" y="3187700"/>
            <a:ext cx="523875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As</a:t>
            </a:r>
          </a:p>
        </p:txBody>
      </p:sp>
      <p:sp>
        <p:nvSpPr>
          <p:cNvPr id="13377" name="Text Box 65"/>
          <p:cNvSpPr txBox="1">
            <a:spLocks noChangeArrowheads="1"/>
          </p:cNvSpPr>
          <p:nvPr/>
        </p:nvSpPr>
        <p:spPr bwMode="auto">
          <a:xfrm>
            <a:off x="7620000" y="520700"/>
            <a:ext cx="471488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Zr</a:t>
            </a:r>
          </a:p>
        </p:txBody>
      </p:sp>
      <p:sp>
        <p:nvSpPr>
          <p:cNvPr id="13378" name="Text Box 66"/>
          <p:cNvSpPr txBox="1">
            <a:spLocks noChangeArrowheads="1"/>
          </p:cNvSpPr>
          <p:nvPr/>
        </p:nvSpPr>
        <p:spPr bwMode="auto">
          <a:xfrm>
            <a:off x="7620000" y="901700"/>
            <a:ext cx="404813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Y</a:t>
            </a:r>
          </a:p>
        </p:txBody>
      </p:sp>
      <p:sp>
        <p:nvSpPr>
          <p:cNvPr id="13379" name="Text Box 67"/>
          <p:cNvSpPr txBox="1">
            <a:spLocks noChangeArrowheads="1"/>
          </p:cNvSpPr>
          <p:nvPr/>
        </p:nvSpPr>
        <p:spPr bwMode="auto">
          <a:xfrm>
            <a:off x="5715000" y="1282700"/>
            <a:ext cx="455613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Sr</a:t>
            </a:r>
          </a:p>
        </p:txBody>
      </p:sp>
      <p:sp>
        <p:nvSpPr>
          <p:cNvPr id="13380" name="Text Box 68"/>
          <p:cNvSpPr txBox="1">
            <a:spLocks noChangeArrowheads="1"/>
          </p:cNvSpPr>
          <p:nvPr/>
        </p:nvSpPr>
        <p:spPr bwMode="auto">
          <a:xfrm>
            <a:off x="4191000" y="2044700"/>
            <a:ext cx="506413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latin typeface="Times New Roman" charset="0"/>
              </a:rPr>
              <a:t>Kr</a:t>
            </a:r>
          </a:p>
        </p:txBody>
      </p:sp>
      <p:sp>
        <p:nvSpPr>
          <p:cNvPr id="13381" name="Line 69"/>
          <p:cNvSpPr>
            <a:spLocks noChangeShapeType="1"/>
          </p:cNvSpPr>
          <p:nvPr/>
        </p:nvSpPr>
        <p:spPr bwMode="auto">
          <a:xfrm>
            <a:off x="609600" y="6083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82" name="Line 70"/>
          <p:cNvSpPr>
            <a:spLocks noChangeShapeType="1"/>
          </p:cNvSpPr>
          <p:nvPr/>
        </p:nvSpPr>
        <p:spPr bwMode="auto">
          <a:xfrm>
            <a:off x="990600" y="6083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83" name="Line 71"/>
          <p:cNvSpPr>
            <a:spLocks noChangeShapeType="1"/>
          </p:cNvSpPr>
          <p:nvPr/>
        </p:nvSpPr>
        <p:spPr bwMode="auto">
          <a:xfrm>
            <a:off x="1371600" y="6083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84" name="Line 72"/>
          <p:cNvSpPr>
            <a:spLocks noChangeShapeType="1"/>
          </p:cNvSpPr>
          <p:nvPr/>
        </p:nvSpPr>
        <p:spPr bwMode="auto">
          <a:xfrm>
            <a:off x="1371600" y="5321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85" name="Line 73"/>
          <p:cNvSpPr>
            <a:spLocks noChangeShapeType="1"/>
          </p:cNvSpPr>
          <p:nvPr/>
        </p:nvSpPr>
        <p:spPr bwMode="auto">
          <a:xfrm>
            <a:off x="1752600" y="5321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86" name="Line 74"/>
          <p:cNvSpPr>
            <a:spLocks noChangeShapeType="1"/>
          </p:cNvSpPr>
          <p:nvPr/>
        </p:nvSpPr>
        <p:spPr bwMode="auto">
          <a:xfrm flipH="1" flipV="1">
            <a:off x="1371600" y="5702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87" name="Line 75"/>
          <p:cNvSpPr>
            <a:spLocks noChangeShapeType="1"/>
          </p:cNvSpPr>
          <p:nvPr/>
        </p:nvSpPr>
        <p:spPr bwMode="auto">
          <a:xfrm>
            <a:off x="2133600" y="5321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88" name="Line 76"/>
          <p:cNvSpPr>
            <a:spLocks noChangeShapeType="1"/>
          </p:cNvSpPr>
          <p:nvPr/>
        </p:nvSpPr>
        <p:spPr bwMode="auto">
          <a:xfrm>
            <a:off x="3657600" y="4559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89" name="Line 77"/>
          <p:cNvSpPr>
            <a:spLocks noChangeShapeType="1"/>
          </p:cNvSpPr>
          <p:nvPr/>
        </p:nvSpPr>
        <p:spPr bwMode="auto">
          <a:xfrm>
            <a:off x="2895600" y="4940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90" name="Line 78"/>
          <p:cNvSpPr>
            <a:spLocks noChangeShapeType="1"/>
          </p:cNvSpPr>
          <p:nvPr/>
        </p:nvSpPr>
        <p:spPr bwMode="auto">
          <a:xfrm>
            <a:off x="2895600" y="5321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91" name="Line 79"/>
          <p:cNvSpPr>
            <a:spLocks noChangeShapeType="1"/>
          </p:cNvSpPr>
          <p:nvPr/>
        </p:nvSpPr>
        <p:spPr bwMode="auto">
          <a:xfrm>
            <a:off x="1371600" y="5702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92" name="Line 80"/>
          <p:cNvSpPr>
            <a:spLocks noChangeShapeType="1"/>
          </p:cNvSpPr>
          <p:nvPr/>
        </p:nvSpPr>
        <p:spPr bwMode="auto">
          <a:xfrm flipH="1" flipV="1">
            <a:off x="2895600" y="4940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93" name="Line 81"/>
          <p:cNvSpPr>
            <a:spLocks noChangeShapeType="1"/>
          </p:cNvSpPr>
          <p:nvPr/>
        </p:nvSpPr>
        <p:spPr bwMode="auto">
          <a:xfrm flipH="1" flipV="1">
            <a:off x="1371600" y="5321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94" name="Line 82"/>
          <p:cNvSpPr>
            <a:spLocks noChangeShapeType="1"/>
          </p:cNvSpPr>
          <p:nvPr/>
        </p:nvSpPr>
        <p:spPr bwMode="auto">
          <a:xfrm flipH="1" flipV="1">
            <a:off x="2895600" y="4559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2133600" y="4940301"/>
            <a:ext cx="762000" cy="349222"/>
            <a:chOff x="1344" y="3312"/>
            <a:chExt cx="480" cy="240"/>
          </a:xfrm>
        </p:grpSpPr>
        <p:sp>
          <p:nvSpPr>
            <p:cNvPr id="13396" name="Line 84"/>
            <p:cNvSpPr>
              <a:spLocks noChangeShapeType="1"/>
            </p:cNvSpPr>
            <p:nvPr/>
          </p:nvSpPr>
          <p:spPr bwMode="auto">
            <a:xfrm>
              <a:off x="1584" y="355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97" name="Line 85"/>
            <p:cNvSpPr>
              <a:spLocks noChangeShapeType="1"/>
            </p:cNvSpPr>
            <p:nvPr/>
          </p:nvSpPr>
          <p:spPr bwMode="auto">
            <a:xfrm flipH="1" flipV="1">
              <a:off x="1344" y="331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98" name="Line 86"/>
          <p:cNvSpPr>
            <a:spLocks noChangeShapeType="1"/>
          </p:cNvSpPr>
          <p:nvPr/>
        </p:nvSpPr>
        <p:spPr bwMode="auto">
          <a:xfrm>
            <a:off x="4419600" y="4178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99" name="Line 87"/>
          <p:cNvSpPr>
            <a:spLocks noChangeShapeType="1"/>
          </p:cNvSpPr>
          <p:nvPr/>
        </p:nvSpPr>
        <p:spPr bwMode="auto">
          <a:xfrm>
            <a:off x="2133600" y="4559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00" name="Line 88"/>
          <p:cNvSpPr>
            <a:spLocks noChangeShapeType="1"/>
          </p:cNvSpPr>
          <p:nvPr/>
        </p:nvSpPr>
        <p:spPr bwMode="auto">
          <a:xfrm>
            <a:off x="2133600" y="4940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01" name="Line 89"/>
          <p:cNvSpPr>
            <a:spLocks noChangeShapeType="1"/>
          </p:cNvSpPr>
          <p:nvPr/>
        </p:nvSpPr>
        <p:spPr bwMode="auto">
          <a:xfrm>
            <a:off x="3276600" y="4559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02" name="Line 90"/>
          <p:cNvSpPr>
            <a:spLocks noChangeShapeType="1"/>
          </p:cNvSpPr>
          <p:nvPr/>
        </p:nvSpPr>
        <p:spPr bwMode="auto">
          <a:xfrm>
            <a:off x="2895600" y="4559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03" name="Line 91"/>
          <p:cNvSpPr>
            <a:spLocks noChangeShapeType="1"/>
          </p:cNvSpPr>
          <p:nvPr/>
        </p:nvSpPr>
        <p:spPr bwMode="auto">
          <a:xfrm flipH="1" flipV="1">
            <a:off x="3657600" y="3797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04" name="Line 92"/>
          <p:cNvSpPr>
            <a:spLocks noChangeShapeType="1"/>
          </p:cNvSpPr>
          <p:nvPr/>
        </p:nvSpPr>
        <p:spPr bwMode="auto">
          <a:xfrm flipH="1" flipV="1">
            <a:off x="3657600" y="4178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05" name="Line 93"/>
          <p:cNvSpPr>
            <a:spLocks noChangeShapeType="1"/>
          </p:cNvSpPr>
          <p:nvPr/>
        </p:nvSpPr>
        <p:spPr bwMode="auto">
          <a:xfrm flipH="1" flipV="1">
            <a:off x="4038600" y="3797300"/>
            <a:ext cx="381000" cy="34922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94"/>
          <p:cNvGrpSpPr>
            <a:grpSpLocks/>
          </p:cNvGrpSpPr>
          <p:nvPr/>
        </p:nvGrpSpPr>
        <p:grpSpPr bwMode="auto">
          <a:xfrm>
            <a:off x="2133600" y="4559300"/>
            <a:ext cx="762000" cy="698444"/>
            <a:chOff x="1344" y="3072"/>
            <a:chExt cx="480" cy="480"/>
          </a:xfrm>
        </p:grpSpPr>
        <p:sp>
          <p:nvSpPr>
            <p:cNvPr id="13407" name="Line 95"/>
            <p:cNvSpPr>
              <a:spLocks noChangeShapeType="1"/>
            </p:cNvSpPr>
            <p:nvPr/>
          </p:nvSpPr>
          <p:spPr bwMode="auto">
            <a:xfrm flipH="1" flipV="1">
              <a:off x="1344" y="307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08" name="Line 96"/>
            <p:cNvSpPr>
              <a:spLocks noChangeShapeType="1"/>
            </p:cNvSpPr>
            <p:nvPr/>
          </p:nvSpPr>
          <p:spPr bwMode="auto">
            <a:xfrm flipH="1" flipV="1">
              <a:off x="1584" y="3312"/>
              <a:ext cx="240" cy="24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409" name="Line 97"/>
          <p:cNvSpPr>
            <a:spLocks noChangeShapeType="1"/>
          </p:cNvSpPr>
          <p:nvPr/>
        </p:nvSpPr>
        <p:spPr bwMode="auto">
          <a:xfrm flipH="1" flipV="1">
            <a:off x="2514600" y="4559300"/>
            <a:ext cx="381000" cy="34922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10" name="Line 98"/>
          <p:cNvSpPr>
            <a:spLocks noChangeShapeType="1"/>
          </p:cNvSpPr>
          <p:nvPr/>
        </p:nvSpPr>
        <p:spPr bwMode="auto">
          <a:xfrm>
            <a:off x="5943600" y="2654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11" name="Line 99"/>
          <p:cNvSpPr>
            <a:spLocks noChangeShapeType="1"/>
          </p:cNvSpPr>
          <p:nvPr/>
        </p:nvSpPr>
        <p:spPr bwMode="auto">
          <a:xfrm>
            <a:off x="5181600" y="3416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12" name="Line 100"/>
          <p:cNvSpPr>
            <a:spLocks noChangeShapeType="1"/>
          </p:cNvSpPr>
          <p:nvPr/>
        </p:nvSpPr>
        <p:spPr bwMode="auto">
          <a:xfrm>
            <a:off x="5181600" y="3797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13" name="Line 101"/>
          <p:cNvSpPr>
            <a:spLocks noChangeShapeType="1"/>
          </p:cNvSpPr>
          <p:nvPr/>
        </p:nvSpPr>
        <p:spPr bwMode="auto">
          <a:xfrm>
            <a:off x="4800600" y="3797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14" name="Line 102"/>
          <p:cNvSpPr>
            <a:spLocks noChangeShapeType="1"/>
          </p:cNvSpPr>
          <p:nvPr/>
        </p:nvSpPr>
        <p:spPr bwMode="auto">
          <a:xfrm>
            <a:off x="4419600" y="3797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15" name="Line 103"/>
          <p:cNvSpPr>
            <a:spLocks noChangeShapeType="1"/>
          </p:cNvSpPr>
          <p:nvPr/>
        </p:nvSpPr>
        <p:spPr bwMode="auto">
          <a:xfrm>
            <a:off x="3657600" y="3797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16" name="Line 104"/>
          <p:cNvSpPr>
            <a:spLocks noChangeShapeType="1"/>
          </p:cNvSpPr>
          <p:nvPr/>
        </p:nvSpPr>
        <p:spPr bwMode="auto">
          <a:xfrm>
            <a:off x="3657600" y="4178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17" name="Line 105"/>
          <p:cNvSpPr>
            <a:spLocks noChangeShapeType="1"/>
          </p:cNvSpPr>
          <p:nvPr/>
        </p:nvSpPr>
        <p:spPr bwMode="auto">
          <a:xfrm flipH="1" flipV="1">
            <a:off x="609600" y="3416299"/>
            <a:ext cx="533400" cy="488911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943600" y="2273300"/>
            <a:ext cx="762000" cy="698444"/>
            <a:chOff x="3744" y="1632"/>
            <a:chExt cx="480" cy="480"/>
          </a:xfrm>
        </p:grpSpPr>
        <p:sp>
          <p:nvSpPr>
            <p:cNvPr id="13419" name="Line 107"/>
            <p:cNvSpPr>
              <a:spLocks noChangeShapeType="1"/>
            </p:cNvSpPr>
            <p:nvPr/>
          </p:nvSpPr>
          <p:spPr bwMode="auto">
            <a:xfrm flipH="1" flipV="1">
              <a:off x="3744" y="163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20" name="Line 108"/>
            <p:cNvSpPr>
              <a:spLocks noChangeShapeType="1"/>
            </p:cNvSpPr>
            <p:nvPr/>
          </p:nvSpPr>
          <p:spPr bwMode="auto">
            <a:xfrm flipH="1" flipV="1">
              <a:off x="3984" y="1872"/>
              <a:ext cx="240" cy="24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421" name="Line 109"/>
          <p:cNvSpPr>
            <a:spLocks noChangeShapeType="1"/>
          </p:cNvSpPr>
          <p:nvPr/>
        </p:nvSpPr>
        <p:spPr bwMode="auto">
          <a:xfrm flipH="1" flipV="1">
            <a:off x="6705600" y="2654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22" name="Line 110"/>
          <p:cNvSpPr>
            <a:spLocks noChangeShapeType="1"/>
          </p:cNvSpPr>
          <p:nvPr/>
        </p:nvSpPr>
        <p:spPr bwMode="auto">
          <a:xfrm flipH="1" flipV="1">
            <a:off x="5181600" y="3035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23" name="Line 111"/>
          <p:cNvSpPr>
            <a:spLocks noChangeShapeType="1"/>
          </p:cNvSpPr>
          <p:nvPr/>
        </p:nvSpPr>
        <p:spPr bwMode="auto">
          <a:xfrm flipH="1" flipV="1">
            <a:off x="5181600" y="3416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24" name="Line 112"/>
          <p:cNvSpPr>
            <a:spLocks noChangeShapeType="1"/>
          </p:cNvSpPr>
          <p:nvPr/>
        </p:nvSpPr>
        <p:spPr bwMode="auto">
          <a:xfrm flipH="1" flipV="1">
            <a:off x="4419600" y="3797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" name="Group 113"/>
          <p:cNvGrpSpPr>
            <a:grpSpLocks/>
          </p:cNvGrpSpPr>
          <p:nvPr/>
        </p:nvGrpSpPr>
        <p:grpSpPr bwMode="auto">
          <a:xfrm>
            <a:off x="5943600" y="2654301"/>
            <a:ext cx="762000" cy="349222"/>
            <a:chOff x="3744" y="1872"/>
            <a:chExt cx="480" cy="240"/>
          </a:xfrm>
        </p:grpSpPr>
        <p:sp>
          <p:nvSpPr>
            <p:cNvPr id="13426" name="Line 114"/>
            <p:cNvSpPr>
              <a:spLocks noChangeShapeType="1"/>
            </p:cNvSpPr>
            <p:nvPr/>
          </p:nvSpPr>
          <p:spPr bwMode="auto">
            <a:xfrm flipH="1" flipV="1">
              <a:off x="3744" y="187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27" name="Line 115"/>
            <p:cNvSpPr>
              <a:spLocks noChangeShapeType="1"/>
            </p:cNvSpPr>
            <p:nvPr/>
          </p:nvSpPr>
          <p:spPr bwMode="auto">
            <a:xfrm>
              <a:off x="3984" y="211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428" name="Line 116"/>
          <p:cNvSpPr>
            <a:spLocks noChangeShapeType="1"/>
          </p:cNvSpPr>
          <p:nvPr/>
        </p:nvSpPr>
        <p:spPr bwMode="auto">
          <a:xfrm>
            <a:off x="5943600" y="3035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29" name="Line 117"/>
          <p:cNvSpPr>
            <a:spLocks noChangeShapeType="1"/>
          </p:cNvSpPr>
          <p:nvPr/>
        </p:nvSpPr>
        <p:spPr bwMode="auto">
          <a:xfrm>
            <a:off x="5562600" y="3035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30" name="Line 118"/>
          <p:cNvSpPr>
            <a:spLocks noChangeShapeType="1"/>
          </p:cNvSpPr>
          <p:nvPr/>
        </p:nvSpPr>
        <p:spPr bwMode="auto">
          <a:xfrm>
            <a:off x="5181600" y="3035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31" name="Line 119"/>
          <p:cNvSpPr>
            <a:spLocks noChangeShapeType="1"/>
          </p:cNvSpPr>
          <p:nvPr/>
        </p:nvSpPr>
        <p:spPr bwMode="auto">
          <a:xfrm>
            <a:off x="5943600" y="2273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32" name="Line 120"/>
          <p:cNvSpPr>
            <a:spLocks noChangeShapeType="1"/>
          </p:cNvSpPr>
          <p:nvPr/>
        </p:nvSpPr>
        <p:spPr bwMode="auto">
          <a:xfrm>
            <a:off x="6324600" y="2273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33" name="Line 121"/>
          <p:cNvSpPr>
            <a:spLocks noChangeShapeType="1"/>
          </p:cNvSpPr>
          <p:nvPr/>
        </p:nvSpPr>
        <p:spPr bwMode="auto">
          <a:xfrm>
            <a:off x="6705600" y="2273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34" name="Line 122"/>
          <p:cNvSpPr>
            <a:spLocks noChangeShapeType="1"/>
          </p:cNvSpPr>
          <p:nvPr/>
        </p:nvSpPr>
        <p:spPr bwMode="auto">
          <a:xfrm>
            <a:off x="7467600" y="2273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35" name="Line 123"/>
          <p:cNvSpPr>
            <a:spLocks noChangeShapeType="1"/>
          </p:cNvSpPr>
          <p:nvPr/>
        </p:nvSpPr>
        <p:spPr bwMode="auto">
          <a:xfrm>
            <a:off x="6705600" y="3035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36" name="Line 124"/>
          <p:cNvSpPr>
            <a:spLocks noChangeShapeType="1"/>
          </p:cNvSpPr>
          <p:nvPr/>
        </p:nvSpPr>
        <p:spPr bwMode="auto">
          <a:xfrm>
            <a:off x="6705600" y="2654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37" name="Line 125"/>
          <p:cNvSpPr>
            <a:spLocks noChangeShapeType="1"/>
          </p:cNvSpPr>
          <p:nvPr/>
        </p:nvSpPr>
        <p:spPr bwMode="auto">
          <a:xfrm>
            <a:off x="8229600" y="1892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38" name="Line 126"/>
          <p:cNvSpPr>
            <a:spLocks noChangeShapeType="1"/>
          </p:cNvSpPr>
          <p:nvPr/>
        </p:nvSpPr>
        <p:spPr bwMode="auto">
          <a:xfrm>
            <a:off x="8229600" y="1511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39" name="Line 127"/>
          <p:cNvSpPr>
            <a:spLocks noChangeShapeType="1"/>
          </p:cNvSpPr>
          <p:nvPr/>
        </p:nvSpPr>
        <p:spPr bwMode="auto">
          <a:xfrm>
            <a:off x="7848600" y="1511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40" name="Line 128"/>
          <p:cNvSpPr>
            <a:spLocks noChangeShapeType="1"/>
          </p:cNvSpPr>
          <p:nvPr/>
        </p:nvSpPr>
        <p:spPr bwMode="auto">
          <a:xfrm>
            <a:off x="7467600" y="1511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41" name="Line 129"/>
          <p:cNvSpPr>
            <a:spLocks noChangeShapeType="1"/>
          </p:cNvSpPr>
          <p:nvPr/>
        </p:nvSpPr>
        <p:spPr bwMode="auto">
          <a:xfrm>
            <a:off x="7467600" y="1892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42" name="Line 130"/>
          <p:cNvSpPr>
            <a:spLocks noChangeShapeType="1"/>
          </p:cNvSpPr>
          <p:nvPr/>
        </p:nvSpPr>
        <p:spPr bwMode="auto">
          <a:xfrm>
            <a:off x="8229600" y="2273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43" name="Line 131"/>
          <p:cNvSpPr>
            <a:spLocks noChangeShapeType="1"/>
          </p:cNvSpPr>
          <p:nvPr/>
        </p:nvSpPr>
        <p:spPr bwMode="auto">
          <a:xfrm>
            <a:off x="7086600" y="2273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44" name="Line 132"/>
          <p:cNvSpPr>
            <a:spLocks noChangeShapeType="1"/>
          </p:cNvSpPr>
          <p:nvPr/>
        </p:nvSpPr>
        <p:spPr bwMode="auto">
          <a:xfrm flipH="1" flipV="1">
            <a:off x="8229600" y="1892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133"/>
          <p:cNvGrpSpPr>
            <a:grpSpLocks/>
          </p:cNvGrpSpPr>
          <p:nvPr/>
        </p:nvGrpSpPr>
        <p:grpSpPr bwMode="auto">
          <a:xfrm>
            <a:off x="7467600" y="1892301"/>
            <a:ext cx="762000" cy="349222"/>
            <a:chOff x="4704" y="1392"/>
            <a:chExt cx="480" cy="240"/>
          </a:xfrm>
        </p:grpSpPr>
        <p:sp>
          <p:nvSpPr>
            <p:cNvPr id="13446" name="Line 134"/>
            <p:cNvSpPr>
              <a:spLocks noChangeShapeType="1"/>
            </p:cNvSpPr>
            <p:nvPr/>
          </p:nvSpPr>
          <p:spPr bwMode="auto">
            <a:xfrm>
              <a:off x="4944" y="163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47" name="Line 135"/>
            <p:cNvSpPr>
              <a:spLocks noChangeShapeType="1"/>
            </p:cNvSpPr>
            <p:nvPr/>
          </p:nvSpPr>
          <p:spPr bwMode="auto">
            <a:xfrm flipH="1" flipV="1">
              <a:off x="4704" y="139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448" name="Line 136"/>
          <p:cNvSpPr>
            <a:spLocks noChangeShapeType="1"/>
          </p:cNvSpPr>
          <p:nvPr/>
        </p:nvSpPr>
        <p:spPr bwMode="auto">
          <a:xfrm flipH="1" flipV="1">
            <a:off x="6705600" y="2273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49" name="Line 137"/>
          <p:cNvSpPr>
            <a:spLocks noChangeShapeType="1"/>
          </p:cNvSpPr>
          <p:nvPr/>
        </p:nvSpPr>
        <p:spPr bwMode="auto">
          <a:xfrm flipH="1" flipV="1">
            <a:off x="533400" y="2578099"/>
            <a:ext cx="533400" cy="488911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50" name="Line 138"/>
          <p:cNvSpPr>
            <a:spLocks noChangeShapeType="1"/>
          </p:cNvSpPr>
          <p:nvPr/>
        </p:nvSpPr>
        <p:spPr bwMode="auto">
          <a:xfrm flipH="1" flipV="1">
            <a:off x="8229600" y="749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51" name="Line 139"/>
          <p:cNvSpPr>
            <a:spLocks noChangeShapeType="1"/>
          </p:cNvSpPr>
          <p:nvPr/>
        </p:nvSpPr>
        <p:spPr bwMode="auto">
          <a:xfrm flipH="1" flipV="1">
            <a:off x="8229600" y="1130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52" name="Line 140"/>
          <p:cNvSpPr>
            <a:spLocks noChangeShapeType="1"/>
          </p:cNvSpPr>
          <p:nvPr/>
        </p:nvSpPr>
        <p:spPr bwMode="auto">
          <a:xfrm flipH="1" flipV="1">
            <a:off x="8229600" y="1511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53" name="Line 141"/>
          <p:cNvSpPr>
            <a:spLocks noChangeShapeType="1"/>
          </p:cNvSpPr>
          <p:nvPr/>
        </p:nvSpPr>
        <p:spPr bwMode="auto">
          <a:xfrm flipH="1" flipV="1">
            <a:off x="7467600" y="1511300"/>
            <a:ext cx="381000" cy="349222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54" name="Line 142"/>
          <p:cNvSpPr>
            <a:spLocks noChangeShapeType="1"/>
          </p:cNvSpPr>
          <p:nvPr/>
        </p:nvSpPr>
        <p:spPr bwMode="auto">
          <a:xfrm>
            <a:off x="8229600" y="749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55" name="Line 143"/>
          <p:cNvSpPr>
            <a:spLocks noChangeShapeType="1"/>
          </p:cNvSpPr>
          <p:nvPr/>
        </p:nvSpPr>
        <p:spPr bwMode="auto">
          <a:xfrm>
            <a:off x="8229600" y="11303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56" name="Line 144"/>
          <p:cNvSpPr>
            <a:spLocks noChangeShapeType="1"/>
          </p:cNvSpPr>
          <p:nvPr/>
        </p:nvSpPr>
        <p:spPr bwMode="auto">
          <a:xfrm>
            <a:off x="8610600" y="749300"/>
            <a:ext cx="5334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57" name="Text Box 145"/>
          <p:cNvSpPr txBox="1">
            <a:spLocks noChangeArrowheads="1"/>
          </p:cNvSpPr>
          <p:nvPr/>
        </p:nvSpPr>
        <p:spPr bwMode="auto">
          <a:xfrm>
            <a:off x="669925" y="1546225"/>
            <a:ext cx="758825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9900"/>
                </a:solidFill>
                <a:latin typeface="Times New Roman" charset="0"/>
              </a:rPr>
              <a:t>(n,</a:t>
            </a:r>
            <a:r>
              <a:rPr lang="en-US" sz="2400" b="1">
                <a:solidFill>
                  <a:srgbClr val="009900"/>
                </a:solidFill>
                <a:latin typeface="Symbol" pitchFamily="18" charset="2"/>
              </a:rPr>
              <a:t>g</a:t>
            </a:r>
            <a:r>
              <a:rPr lang="en-US" sz="2400" b="1">
                <a:solidFill>
                  <a:srgbClr val="009900"/>
                </a:solidFill>
                <a:latin typeface="Times New Roman" charset="0"/>
              </a:rPr>
              <a:t>)</a:t>
            </a:r>
          </a:p>
        </p:txBody>
      </p:sp>
      <p:sp>
        <p:nvSpPr>
          <p:cNvPr id="13458" name="Line 146"/>
          <p:cNvSpPr>
            <a:spLocks noChangeShapeType="1"/>
          </p:cNvSpPr>
          <p:nvPr/>
        </p:nvSpPr>
        <p:spPr bwMode="auto">
          <a:xfrm>
            <a:off x="609600" y="2120900"/>
            <a:ext cx="5334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59" name="Text Box 147"/>
          <p:cNvSpPr txBox="1">
            <a:spLocks noChangeArrowheads="1"/>
          </p:cNvSpPr>
          <p:nvPr/>
        </p:nvSpPr>
        <p:spPr bwMode="auto">
          <a:xfrm>
            <a:off x="914400" y="2578100"/>
            <a:ext cx="665163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Times New Roman" charset="0"/>
              </a:rPr>
              <a:t>(</a:t>
            </a:r>
            <a:r>
              <a:rPr lang="en-US" sz="2400" b="1">
                <a:solidFill>
                  <a:srgbClr val="000099"/>
                </a:solidFill>
                <a:latin typeface="Symbol" pitchFamily="18" charset="2"/>
              </a:rPr>
              <a:t>b</a:t>
            </a:r>
            <a:r>
              <a:rPr lang="en-US" sz="2400" b="1" baseline="30000">
                <a:solidFill>
                  <a:srgbClr val="000099"/>
                </a:solidFill>
                <a:latin typeface="Symbol" pitchFamily="18" charset="2"/>
              </a:rPr>
              <a:t>-</a:t>
            </a:r>
            <a:r>
              <a:rPr lang="en-US" sz="2400" b="1">
                <a:solidFill>
                  <a:srgbClr val="000099"/>
                </a:solidFill>
                <a:latin typeface="Times New Roman" charset="0"/>
              </a:rPr>
              <a:t>)</a:t>
            </a:r>
          </a:p>
        </p:txBody>
      </p:sp>
      <p:sp>
        <p:nvSpPr>
          <p:cNvPr id="13460" name="Text Box 148"/>
          <p:cNvSpPr txBox="1">
            <a:spLocks noChangeArrowheads="1"/>
          </p:cNvSpPr>
          <p:nvPr/>
        </p:nvSpPr>
        <p:spPr bwMode="auto">
          <a:xfrm>
            <a:off x="914400" y="3263900"/>
            <a:ext cx="665163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C0000"/>
                </a:solidFill>
                <a:latin typeface="Times New Roman" charset="0"/>
              </a:rPr>
              <a:t>(</a:t>
            </a:r>
            <a:r>
              <a:rPr lang="en-US" sz="2400" b="1">
                <a:solidFill>
                  <a:srgbClr val="CC0000"/>
                </a:solidFill>
                <a:latin typeface="Symbol" pitchFamily="18" charset="2"/>
              </a:rPr>
              <a:t>b</a:t>
            </a:r>
            <a:r>
              <a:rPr lang="en-US" sz="2400" b="1" baseline="30000">
                <a:solidFill>
                  <a:srgbClr val="CC0000"/>
                </a:solidFill>
                <a:latin typeface="Symbol" pitchFamily="18" charset="2"/>
              </a:rPr>
              <a:t>+</a:t>
            </a:r>
            <a:r>
              <a:rPr lang="en-US" sz="2400" b="1">
                <a:solidFill>
                  <a:srgbClr val="CC0000"/>
                </a:solidFill>
                <a:latin typeface="Times New Roman" charset="0"/>
              </a:rPr>
              <a:t>)</a:t>
            </a:r>
          </a:p>
        </p:txBody>
      </p:sp>
      <p:grpSp>
        <p:nvGrpSpPr>
          <p:cNvPr id="7" name="Group 149"/>
          <p:cNvGrpSpPr>
            <a:grpSpLocks/>
          </p:cNvGrpSpPr>
          <p:nvPr/>
        </p:nvGrpSpPr>
        <p:grpSpPr bwMode="auto">
          <a:xfrm>
            <a:off x="4876800" y="3187701"/>
            <a:ext cx="3938588" cy="2165178"/>
            <a:chOff x="3072" y="2208"/>
            <a:chExt cx="2481" cy="1488"/>
          </a:xfrm>
        </p:grpSpPr>
        <p:sp>
          <p:nvSpPr>
            <p:cNvPr id="13462" name="Line 150"/>
            <p:cNvSpPr>
              <a:spLocks noChangeShapeType="1"/>
            </p:cNvSpPr>
            <p:nvPr/>
          </p:nvSpPr>
          <p:spPr bwMode="auto">
            <a:xfrm flipH="1" flipV="1">
              <a:off x="3072" y="3360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63" name="Line 151"/>
            <p:cNvSpPr>
              <a:spLocks noChangeShapeType="1"/>
            </p:cNvSpPr>
            <p:nvPr/>
          </p:nvSpPr>
          <p:spPr bwMode="auto">
            <a:xfrm flipH="1" flipV="1">
              <a:off x="3504" y="3120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64" name="Line 152"/>
            <p:cNvSpPr>
              <a:spLocks noChangeShapeType="1"/>
            </p:cNvSpPr>
            <p:nvPr/>
          </p:nvSpPr>
          <p:spPr bwMode="auto">
            <a:xfrm flipH="1" flipV="1">
              <a:off x="3936" y="2880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65" name="Line 153"/>
            <p:cNvSpPr>
              <a:spLocks noChangeShapeType="1"/>
            </p:cNvSpPr>
            <p:nvPr/>
          </p:nvSpPr>
          <p:spPr bwMode="auto">
            <a:xfrm flipH="1" flipV="1">
              <a:off x="4656" y="2448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66" name="Line 154"/>
            <p:cNvSpPr>
              <a:spLocks noChangeShapeType="1"/>
            </p:cNvSpPr>
            <p:nvPr/>
          </p:nvSpPr>
          <p:spPr bwMode="auto">
            <a:xfrm flipH="1" flipV="1">
              <a:off x="5040" y="2208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67" name="Line 155"/>
            <p:cNvSpPr>
              <a:spLocks noChangeShapeType="1"/>
            </p:cNvSpPr>
            <p:nvPr/>
          </p:nvSpPr>
          <p:spPr bwMode="auto">
            <a:xfrm flipH="1" flipV="1">
              <a:off x="4320" y="2640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68" name="Text Box 156"/>
            <p:cNvSpPr txBox="1">
              <a:spLocks noChangeArrowheads="1"/>
            </p:cNvSpPr>
            <p:nvPr/>
          </p:nvSpPr>
          <p:spPr bwMode="auto">
            <a:xfrm rot="18900000">
              <a:off x="4301" y="3027"/>
              <a:ext cx="12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3600" b="1" dirty="0" smtClean="0">
                  <a:solidFill>
                    <a:srgbClr val="000099"/>
                  </a:solidFill>
                  <a:latin typeface="Times New Roman" charset="0"/>
                </a:rPr>
                <a:t>r-process</a:t>
              </a:r>
              <a:endParaRPr lang="en-US" sz="36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</p:grpSp>
      <p:grpSp>
        <p:nvGrpSpPr>
          <p:cNvPr id="8" name="Group 157"/>
          <p:cNvGrpSpPr>
            <a:grpSpLocks/>
          </p:cNvGrpSpPr>
          <p:nvPr/>
        </p:nvGrpSpPr>
        <p:grpSpPr bwMode="auto">
          <a:xfrm>
            <a:off x="1752600" y="838200"/>
            <a:ext cx="4495800" cy="2723933"/>
            <a:chOff x="1152" y="480"/>
            <a:chExt cx="2832" cy="1872"/>
          </a:xfrm>
        </p:grpSpPr>
        <p:sp>
          <p:nvSpPr>
            <p:cNvPr id="13470" name="Line 158"/>
            <p:cNvSpPr>
              <a:spLocks noChangeShapeType="1"/>
            </p:cNvSpPr>
            <p:nvPr/>
          </p:nvSpPr>
          <p:spPr bwMode="auto">
            <a:xfrm flipH="1" flipV="1">
              <a:off x="1152" y="2016"/>
              <a:ext cx="336" cy="336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71" name="Line 159"/>
            <p:cNvSpPr>
              <a:spLocks noChangeShapeType="1"/>
            </p:cNvSpPr>
            <p:nvPr/>
          </p:nvSpPr>
          <p:spPr bwMode="auto">
            <a:xfrm flipH="1" flipV="1">
              <a:off x="1536" y="1680"/>
              <a:ext cx="336" cy="336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72" name="Line 160"/>
            <p:cNvSpPr>
              <a:spLocks noChangeShapeType="1"/>
            </p:cNvSpPr>
            <p:nvPr/>
          </p:nvSpPr>
          <p:spPr bwMode="auto">
            <a:xfrm flipH="1" flipV="1">
              <a:off x="1920" y="1392"/>
              <a:ext cx="336" cy="336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73" name="Line 161"/>
            <p:cNvSpPr>
              <a:spLocks noChangeShapeType="1"/>
            </p:cNvSpPr>
            <p:nvPr/>
          </p:nvSpPr>
          <p:spPr bwMode="auto">
            <a:xfrm flipH="1" flipV="1">
              <a:off x="2256" y="1152"/>
              <a:ext cx="336" cy="336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74" name="Line 162"/>
            <p:cNvSpPr>
              <a:spLocks noChangeShapeType="1"/>
            </p:cNvSpPr>
            <p:nvPr/>
          </p:nvSpPr>
          <p:spPr bwMode="auto">
            <a:xfrm flipH="1" flipV="1">
              <a:off x="2736" y="912"/>
              <a:ext cx="336" cy="336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75" name="Line 163"/>
            <p:cNvSpPr>
              <a:spLocks noChangeShapeType="1"/>
            </p:cNvSpPr>
            <p:nvPr/>
          </p:nvSpPr>
          <p:spPr bwMode="auto">
            <a:xfrm flipH="1" flipV="1">
              <a:off x="3120" y="672"/>
              <a:ext cx="336" cy="336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76" name="Line 164"/>
            <p:cNvSpPr>
              <a:spLocks noChangeShapeType="1"/>
            </p:cNvSpPr>
            <p:nvPr/>
          </p:nvSpPr>
          <p:spPr bwMode="auto">
            <a:xfrm flipH="1" flipV="1">
              <a:off x="3648" y="480"/>
              <a:ext cx="336" cy="336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77" name="Text Box 165"/>
            <p:cNvSpPr txBox="1">
              <a:spLocks noChangeArrowheads="1"/>
            </p:cNvSpPr>
            <p:nvPr/>
          </p:nvSpPr>
          <p:spPr bwMode="auto">
            <a:xfrm rot="18900000">
              <a:off x="1274" y="762"/>
              <a:ext cx="12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3600" b="1" dirty="0">
                  <a:solidFill>
                    <a:srgbClr val="CC0000"/>
                  </a:solidFill>
                  <a:latin typeface="Times New Roman" charset="0"/>
                </a:rPr>
                <a:t>p-p</a:t>
              </a:r>
              <a:r>
                <a:rPr lang="en-US" sz="3600" b="1" dirty="0">
                  <a:solidFill>
                    <a:srgbClr val="CC0000"/>
                  </a:solidFill>
                  <a:latin typeface="Times New Roman" charset="0"/>
                </a:rPr>
                <a:t>r</a:t>
              </a:r>
              <a:r>
                <a:rPr lang="de-DE" sz="3600" b="1" dirty="0">
                  <a:solidFill>
                    <a:srgbClr val="CC0000"/>
                  </a:solidFill>
                  <a:latin typeface="Times New Roman" charset="0"/>
                </a:rPr>
                <a:t>ocess</a:t>
              </a:r>
              <a:endParaRPr lang="en-US" sz="3600" b="1" dirty="0">
                <a:solidFill>
                  <a:srgbClr val="CC0000"/>
                </a:solidFill>
                <a:latin typeface="Times New Roman" charset="0"/>
              </a:endParaRPr>
            </a:p>
          </p:txBody>
        </p:sp>
      </p:grpSp>
      <p:grpSp>
        <p:nvGrpSpPr>
          <p:cNvPr id="9" name="Group 166"/>
          <p:cNvGrpSpPr>
            <a:grpSpLocks/>
          </p:cNvGrpSpPr>
          <p:nvPr/>
        </p:nvGrpSpPr>
        <p:grpSpPr bwMode="auto">
          <a:xfrm>
            <a:off x="2667000" y="5410200"/>
            <a:ext cx="2743200" cy="846864"/>
            <a:chOff x="1680" y="3648"/>
            <a:chExt cx="1728" cy="582"/>
          </a:xfrm>
        </p:grpSpPr>
        <p:sp>
          <p:nvSpPr>
            <p:cNvPr id="13479" name="Text Box 167"/>
            <p:cNvSpPr txBox="1">
              <a:spLocks noChangeArrowheads="1"/>
            </p:cNvSpPr>
            <p:nvPr/>
          </p:nvSpPr>
          <p:spPr bwMode="auto">
            <a:xfrm>
              <a:off x="2112" y="3936"/>
              <a:ext cx="129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aseline="30000" dirty="0">
                  <a:latin typeface="Times New Roman" charset="0"/>
                </a:rPr>
                <a:t>63</a:t>
              </a:r>
              <a:r>
                <a:rPr lang="de-DE" sz="2400" dirty="0">
                  <a:latin typeface="Times New Roman" charset="0"/>
                </a:rPr>
                <a:t>Ni, t</a:t>
              </a:r>
              <a:r>
                <a:rPr lang="de-DE" sz="2400" baseline="-25000" dirty="0">
                  <a:latin typeface="Times New Roman" charset="0"/>
                </a:rPr>
                <a:t>1/2</a:t>
              </a:r>
              <a:r>
                <a:rPr lang="de-DE" sz="2400" dirty="0">
                  <a:latin typeface="Times New Roman" charset="0"/>
                </a:rPr>
                <a:t>=100 a</a:t>
              </a:r>
              <a:endParaRPr lang="en-US" sz="2400" baseline="30000" dirty="0">
                <a:latin typeface="Times New Roman" charset="0"/>
              </a:endParaRPr>
            </a:p>
          </p:txBody>
        </p:sp>
        <p:sp>
          <p:nvSpPr>
            <p:cNvPr id="13480" name="Line 168"/>
            <p:cNvSpPr>
              <a:spLocks noChangeShapeType="1"/>
            </p:cNvSpPr>
            <p:nvPr/>
          </p:nvSpPr>
          <p:spPr bwMode="auto">
            <a:xfrm>
              <a:off x="1680" y="3648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69"/>
          <p:cNvGrpSpPr>
            <a:grpSpLocks/>
          </p:cNvGrpSpPr>
          <p:nvPr/>
        </p:nvGrpSpPr>
        <p:grpSpPr bwMode="auto">
          <a:xfrm>
            <a:off x="2667000" y="5092701"/>
            <a:ext cx="6248400" cy="846864"/>
            <a:chOff x="1680" y="3408"/>
            <a:chExt cx="3936" cy="582"/>
          </a:xfrm>
        </p:grpSpPr>
        <p:sp>
          <p:nvSpPr>
            <p:cNvPr id="13482" name="Text Box 170"/>
            <p:cNvSpPr txBox="1">
              <a:spLocks noChangeArrowheads="1"/>
            </p:cNvSpPr>
            <p:nvPr/>
          </p:nvSpPr>
          <p:spPr bwMode="auto">
            <a:xfrm>
              <a:off x="2112" y="3696"/>
              <a:ext cx="3504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aseline="30000" dirty="0">
                  <a:latin typeface="Times New Roman" charset="0"/>
                </a:rPr>
                <a:t>64</a:t>
              </a:r>
              <a:r>
                <a:rPr lang="de-DE" sz="2400" dirty="0">
                  <a:latin typeface="Times New Roman" charset="0"/>
                </a:rPr>
                <a:t>Cu, t</a:t>
              </a:r>
              <a:r>
                <a:rPr lang="de-DE" sz="2400" baseline="-25000" dirty="0">
                  <a:latin typeface="Times New Roman" charset="0"/>
                </a:rPr>
                <a:t>1/2</a:t>
              </a:r>
              <a:r>
                <a:rPr lang="de-DE" sz="2400" dirty="0">
                  <a:latin typeface="Times New Roman" charset="0"/>
                </a:rPr>
                <a:t>=12 h, </a:t>
              </a:r>
              <a:r>
                <a:rPr lang="de-DE" sz="2400" dirty="0">
                  <a:solidFill>
                    <a:srgbClr val="000099"/>
                  </a:solidFill>
                  <a:latin typeface="Times New Roman" charset="0"/>
                </a:rPr>
                <a:t>40 % (</a:t>
              </a:r>
              <a:r>
                <a:rPr lang="en-US" sz="2400" b="1" dirty="0">
                  <a:solidFill>
                    <a:srgbClr val="000099"/>
                  </a:solidFill>
                  <a:latin typeface="Symbol" pitchFamily="18" charset="2"/>
                </a:rPr>
                <a:t>b</a:t>
              </a:r>
              <a:r>
                <a:rPr lang="en-US" sz="2400" b="1" baseline="30000" dirty="0">
                  <a:solidFill>
                    <a:srgbClr val="000099"/>
                  </a:solidFill>
                  <a:latin typeface="Symbol" pitchFamily="18" charset="2"/>
                </a:rPr>
                <a:t>-</a:t>
              </a:r>
              <a:r>
                <a:rPr lang="de-DE" sz="2400" b="1" dirty="0">
                  <a:solidFill>
                    <a:srgbClr val="000099"/>
                  </a:solidFill>
                  <a:latin typeface="Times New Roman" charset="0"/>
                </a:rPr>
                <a:t>)</a:t>
              </a:r>
              <a:r>
                <a:rPr lang="de-DE" sz="2400" b="1" dirty="0">
                  <a:latin typeface="Times New Roman" charset="0"/>
                </a:rPr>
                <a:t>,</a:t>
              </a:r>
              <a:r>
                <a:rPr lang="de-DE" sz="2400" b="1" dirty="0">
                  <a:solidFill>
                    <a:srgbClr val="000099"/>
                  </a:solidFill>
                  <a:latin typeface="Times New Roman" charset="0"/>
                </a:rPr>
                <a:t> </a:t>
              </a:r>
              <a:r>
                <a:rPr lang="de-DE" sz="2400" dirty="0">
                  <a:solidFill>
                    <a:srgbClr val="CC0000"/>
                  </a:solidFill>
                  <a:latin typeface="Times New Roman" charset="0"/>
                </a:rPr>
                <a:t>60 % (</a:t>
              </a:r>
              <a:r>
                <a:rPr lang="en-US" sz="2400" b="1" dirty="0">
                  <a:solidFill>
                    <a:srgbClr val="CC0000"/>
                  </a:solidFill>
                  <a:latin typeface="Symbol" pitchFamily="18" charset="2"/>
                </a:rPr>
                <a:t>b</a:t>
              </a:r>
              <a:r>
                <a:rPr lang="de-DE" sz="2400" b="1" baseline="30000" dirty="0">
                  <a:solidFill>
                    <a:srgbClr val="CC0000"/>
                  </a:solidFill>
                  <a:latin typeface="Symbol" pitchFamily="18" charset="2"/>
                </a:rPr>
                <a:t>+</a:t>
              </a:r>
              <a:r>
                <a:rPr lang="de-DE" sz="2400" b="1" dirty="0">
                  <a:solidFill>
                    <a:srgbClr val="CC0000"/>
                  </a:solidFill>
                  <a:latin typeface="Times New Roman" charset="0"/>
                </a:rPr>
                <a:t>)</a:t>
              </a:r>
              <a:endParaRPr lang="en-US" sz="2400" b="1" dirty="0">
                <a:solidFill>
                  <a:srgbClr val="CC0000"/>
                </a:solidFill>
                <a:latin typeface="Times New Roman" charset="0"/>
              </a:endParaRPr>
            </a:p>
          </p:txBody>
        </p:sp>
        <p:sp>
          <p:nvSpPr>
            <p:cNvPr id="13483" name="Line 171"/>
            <p:cNvSpPr>
              <a:spLocks noChangeShapeType="1"/>
            </p:cNvSpPr>
            <p:nvPr/>
          </p:nvSpPr>
          <p:spPr bwMode="auto">
            <a:xfrm>
              <a:off x="1680" y="3408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72"/>
          <p:cNvGrpSpPr>
            <a:grpSpLocks/>
          </p:cNvGrpSpPr>
          <p:nvPr/>
        </p:nvGrpSpPr>
        <p:grpSpPr bwMode="auto">
          <a:xfrm>
            <a:off x="6477000" y="3187701"/>
            <a:ext cx="2514600" cy="1056397"/>
            <a:chOff x="4080" y="2208"/>
            <a:chExt cx="1584" cy="726"/>
          </a:xfrm>
        </p:grpSpPr>
        <p:sp>
          <p:nvSpPr>
            <p:cNvPr id="13485" name="Text Box 173"/>
            <p:cNvSpPr txBox="1">
              <a:spLocks noChangeArrowheads="1"/>
            </p:cNvSpPr>
            <p:nvPr/>
          </p:nvSpPr>
          <p:spPr bwMode="auto">
            <a:xfrm>
              <a:off x="4368" y="2640"/>
              <a:ext cx="129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aseline="30000">
                  <a:latin typeface="Times New Roman" charset="0"/>
                </a:rPr>
                <a:t>79</a:t>
              </a:r>
              <a:r>
                <a:rPr lang="de-DE" sz="2400">
                  <a:latin typeface="Times New Roman" charset="0"/>
                </a:rPr>
                <a:t>Se, t</a:t>
              </a:r>
              <a:r>
                <a:rPr lang="de-DE" sz="2400" baseline="-25000">
                  <a:latin typeface="Times New Roman" charset="0"/>
                </a:rPr>
                <a:t>1/2</a:t>
              </a:r>
              <a:r>
                <a:rPr lang="de-DE" sz="2400">
                  <a:latin typeface="Times New Roman" charset="0"/>
                </a:rPr>
                <a:t>=65 ka</a:t>
              </a:r>
              <a:endParaRPr lang="en-US" sz="2400" baseline="30000">
                <a:latin typeface="Times New Roman" charset="0"/>
              </a:endParaRPr>
            </a:p>
          </p:txBody>
        </p:sp>
        <p:sp>
          <p:nvSpPr>
            <p:cNvPr id="13486" name="Line 174"/>
            <p:cNvSpPr>
              <a:spLocks noChangeShapeType="1"/>
            </p:cNvSpPr>
            <p:nvPr/>
          </p:nvSpPr>
          <p:spPr bwMode="auto">
            <a:xfrm>
              <a:off x="4080" y="2208"/>
              <a:ext cx="28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75"/>
          <p:cNvGrpSpPr>
            <a:grpSpLocks/>
          </p:cNvGrpSpPr>
          <p:nvPr/>
        </p:nvGrpSpPr>
        <p:grpSpPr bwMode="auto">
          <a:xfrm>
            <a:off x="1295400" y="825500"/>
            <a:ext cx="5105400" cy="1606423"/>
            <a:chOff x="816" y="720"/>
            <a:chExt cx="3216" cy="1104"/>
          </a:xfrm>
        </p:grpSpPr>
        <p:sp>
          <p:nvSpPr>
            <p:cNvPr id="13488" name="Text Box 176"/>
            <p:cNvSpPr txBox="1">
              <a:spLocks noChangeArrowheads="1"/>
            </p:cNvSpPr>
            <p:nvPr/>
          </p:nvSpPr>
          <p:spPr bwMode="auto">
            <a:xfrm>
              <a:off x="816" y="720"/>
              <a:ext cx="309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aseline="30000">
                  <a:latin typeface="Times New Roman" charset="0"/>
                </a:rPr>
                <a:t>80</a:t>
              </a:r>
              <a:r>
                <a:rPr lang="de-DE" sz="2400">
                  <a:latin typeface="Times New Roman" charset="0"/>
                </a:rPr>
                <a:t>Br, t</a:t>
              </a:r>
              <a:r>
                <a:rPr lang="de-DE" sz="2400" baseline="-25000">
                  <a:latin typeface="Times New Roman" charset="0"/>
                </a:rPr>
                <a:t>1/2</a:t>
              </a:r>
              <a:r>
                <a:rPr lang="de-DE" sz="2400">
                  <a:latin typeface="Times New Roman" charset="0"/>
                </a:rPr>
                <a:t>=17 min, </a:t>
              </a:r>
              <a:r>
                <a:rPr lang="de-DE" sz="2400">
                  <a:solidFill>
                    <a:srgbClr val="000099"/>
                  </a:solidFill>
                  <a:latin typeface="Times New Roman" charset="0"/>
                </a:rPr>
                <a:t>92 % (</a:t>
              </a:r>
              <a:r>
                <a:rPr lang="en-US" sz="2400" b="1">
                  <a:solidFill>
                    <a:srgbClr val="000099"/>
                  </a:solidFill>
                  <a:latin typeface="Symbol" pitchFamily="18" charset="2"/>
                </a:rPr>
                <a:t>b</a:t>
              </a:r>
              <a:r>
                <a:rPr lang="en-US" sz="2400" b="1" baseline="30000">
                  <a:solidFill>
                    <a:srgbClr val="000099"/>
                  </a:solidFill>
                  <a:latin typeface="Symbol" pitchFamily="18" charset="2"/>
                </a:rPr>
                <a:t>-</a:t>
              </a:r>
              <a:r>
                <a:rPr lang="de-DE" sz="2400" b="1">
                  <a:solidFill>
                    <a:srgbClr val="000099"/>
                  </a:solidFill>
                  <a:latin typeface="Times New Roman" charset="0"/>
                </a:rPr>
                <a:t>)</a:t>
              </a:r>
              <a:r>
                <a:rPr lang="de-DE" sz="2400" b="1">
                  <a:latin typeface="Times New Roman" charset="0"/>
                </a:rPr>
                <a:t>,</a:t>
              </a:r>
              <a:r>
                <a:rPr lang="de-DE" sz="2400" b="1">
                  <a:solidFill>
                    <a:srgbClr val="000099"/>
                  </a:solidFill>
                  <a:latin typeface="Times New Roman" charset="0"/>
                </a:rPr>
                <a:t> </a:t>
              </a:r>
              <a:r>
                <a:rPr lang="de-DE" sz="2400">
                  <a:solidFill>
                    <a:srgbClr val="CC0000"/>
                  </a:solidFill>
                  <a:latin typeface="Times New Roman" charset="0"/>
                </a:rPr>
                <a:t>8 % (</a:t>
              </a:r>
              <a:r>
                <a:rPr lang="en-US" sz="2400" b="1">
                  <a:solidFill>
                    <a:srgbClr val="CC0000"/>
                  </a:solidFill>
                  <a:latin typeface="Symbol" pitchFamily="18" charset="2"/>
                </a:rPr>
                <a:t>b</a:t>
              </a:r>
              <a:r>
                <a:rPr lang="de-DE" sz="2400" b="1" baseline="30000">
                  <a:solidFill>
                    <a:srgbClr val="CC0000"/>
                  </a:solidFill>
                  <a:latin typeface="Symbol" pitchFamily="18" charset="2"/>
                </a:rPr>
                <a:t>+</a:t>
              </a:r>
              <a:r>
                <a:rPr lang="de-DE" sz="2400" b="1">
                  <a:solidFill>
                    <a:srgbClr val="CC0000"/>
                  </a:solidFill>
                  <a:latin typeface="Times New Roman" charset="0"/>
                </a:rPr>
                <a:t>)</a:t>
              </a:r>
              <a:endParaRPr lang="en-US" sz="2400" b="1">
                <a:solidFill>
                  <a:srgbClr val="CC0000"/>
                </a:solidFill>
                <a:latin typeface="Times New Roman" charset="0"/>
              </a:endParaRPr>
            </a:p>
          </p:txBody>
        </p:sp>
        <p:sp>
          <p:nvSpPr>
            <p:cNvPr id="13489" name="Line 177"/>
            <p:cNvSpPr>
              <a:spLocks noChangeShapeType="1"/>
            </p:cNvSpPr>
            <p:nvPr/>
          </p:nvSpPr>
          <p:spPr bwMode="auto">
            <a:xfrm>
              <a:off x="3888" y="1008"/>
              <a:ext cx="144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78"/>
          <p:cNvGrpSpPr>
            <a:grpSpLocks/>
          </p:cNvGrpSpPr>
          <p:nvPr/>
        </p:nvGrpSpPr>
        <p:grpSpPr bwMode="auto">
          <a:xfrm>
            <a:off x="6858000" y="2425700"/>
            <a:ext cx="2057400" cy="1196087"/>
            <a:chOff x="4320" y="1728"/>
            <a:chExt cx="1296" cy="822"/>
          </a:xfrm>
        </p:grpSpPr>
        <p:sp>
          <p:nvSpPr>
            <p:cNvPr id="13491" name="Text Box 179"/>
            <p:cNvSpPr txBox="1">
              <a:spLocks noChangeArrowheads="1"/>
            </p:cNvSpPr>
            <p:nvPr/>
          </p:nvSpPr>
          <p:spPr bwMode="auto">
            <a:xfrm>
              <a:off x="4320" y="2256"/>
              <a:ext cx="129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aseline="30000">
                  <a:latin typeface="Times New Roman" charset="0"/>
                </a:rPr>
                <a:t>85</a:t>
              </a:r>
              <a:r>
                <a:rPr lang="de-DE" sz="2400">
                  <a:latin typeface="Times New Roman" charset="0"/>
                </a:rPr>
                <a:t>Kr, t</a:t>
              </a:r>
              <a:r>
                <a:rPr lang="de-DE" sz="2400" baseline="-25000">
                  <a:latin typeface="Times New Roman" charset="0"/>
                </a:rPr>
                <a:t>1/2</a:t>
              </a:r>
              <a:r>
                <a:rPr lang="de-DE" sz="2400">
                  <a:latin typeface="Times New Roman" charset="0"/>
                </a:rPr>
                <a:t>=11 a</a:t>
              </a:r>
              <a:endParaRPr lang="en-US" sz="2400" baseline="30000">
                <a:latin typeface="Times New Roman" charset="0"/>
              </a:endParaRPr>
            </a:p>
          </p:txBody>
        </p:sp>
        <p:sp>
          <p:nvSpPr>
            <p:cNvPr id="13492" name="Line 180"/>
            <p:cNvSpPr>
              <a:spLocks noChangeShapeType="1"/>
            </p:cNvSpPr>
            <p:nvPr/>
          </p:nvSpPr>
          <p:spPr bwMode="auto">
            <a:xfrm>
              <a:off x="5040" y="1728"/>
              <a:ext cx="57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81"/>
          <p:cNvGrpSpPr>
            <a:grpSpLocks/>
          </p:cNvGrpSpPr>
          <p:nvPr/>
        </p:nvGrpSpPr>
        <p:grpSpPr bwMode="auto">
          <a:xfrm>
            <a:off x="4267200" y="2895600"/>
            <a:ext cx="3354388" cy="1779580"/>
            <a:chOff x="2784" y="2112"/>
            <a:chExt cx="2113" cy="1223"/>
          </a:xfrm>
        </p:grpSpPr>
        <p:sp>
          <p:nvSpPr>
            <p:cNvPr id="13494" name="Rectangle 182"/>
            <p:cNvSpPr>
              <a:spLocks noChangeArrowheads="1"/>
            </p:cNvSpPr>
            <p:nvPr/>
          </p:nvSpPr>
          <p:spPr bwMode="auto">
            <a:xfrm>
              <a:off x="2784" y="3142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95" name="Rectangle 183"/>
            <p:cNvSpPr>
              <a:spLocks noChangeArrowheads="1"/>
            </p:cNvSpPr>
            <p:nvPr/>
          </p:nvSpPr>
          <p:spPr bwMode="auto">
            <a:xfrm>
              <a:off x="4704" y="2112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96" name="Rectangle 184"/>
            <p:cNvSpPr>
              <a:spLocks noChangeArrowheads="1"/>
            </p:cNvSpPr>
            <p:nvPr/>
          </p:nvSpPr>
          <p:spPr bwMode="auto">
            <a:xfrm>
              <a:off x="3744" y="2633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86"/>
          <p:cNvGrpSpPr>
            <a:grpSpLocks/>
          </p:cNvGrpSpPr>
          <p:nvPr/>
        </p:nvGrpSpPr>
        <p:grpSpPr bwMode="auto">
          <a:xfrm>
            <a:off x="457200" y="1358900"/>
            <a:ext cx="6402388" cy="4103361"/>
            <a:chOff x="384" y="1152"/>
            <a:chExt cx="4033" cy="2820"/>
          </a:xfrm>
        </p:grpSpPr>
        <p:sp>
          <p:nvSpPr>
            <p:cNvPr id="13499" name="Rectangle 187"/>
            <p:cNvSpPr>
              <a:spLocks noChangeArrowheads="1"/>
            </p:cNvSpPr>
            <p:nvPr/>
          </p:nvSpPr>
          <p:spPr bwMode="auto">
            <a:xfrm>
              <a:off x="384" y="3779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00" name="Rectangle 188"/>
            <p:cNvSpPr>
              <a:spLocks noChangeArrowheads="1"/>
            </p:cNvSpPr>
            <p:nvPr/>
          </p:nvSpPr>
          <p:spPr bwMode="auto">
            <a:xfrm>
              <a:off x="4224" y="1152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01" name="Rectangle 189"/>
            <p:cNvSpPr>
              <a:spLocks noChangeArrowheads="1"/>
            </p:cNvSpPr>
            <p:nvPr/>
          </p:nvSpPr>
          <p:spPr bwMode="auto">
            <a:xfrm>
              <a:off x="2784" y="2206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02" name="Rectangle 190"/>
            <p:cNvSpPr>
              <a:spLocks noChangeArrowheads="1"/>
            </p:cNvSpPr>
            <p:nvPr/>
          </p:nvSpPr>
          <p:spPr bwMode="auto">
            <a:xfrm>
              <a:off x="3264" y="1673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92"/>
          <p:cNvGrpSpPr>
            <a:grpSpLocks/>
          </p:cNvGrpSpPr>
          <p:nvPr/>
        </p:nvGrpSpPr>
        <p:grpSpPr bwMode="auto">
          <a:xfrm>
            <a:off x="1981200" y="1358900"/>
            <a:ext cx="6021388" cy="3324887"/>
            <a:chOff x="1344" y="1152"/>
            <a:chExt cx="3793" cy="2285"/>
          </a:xfrm>
        </p:grpSpPr>
        <p:sp>
          <p:nvSpPr>
            <p:cNvPr id="13505" name="Rectangle 193"/>
            <p:cNvSpPr>
              <a:spLocks noChangeArrowheads="1"/>
            </p:cNvSpPr>
            <p:nvPr/>
          </p:nvSpPr>
          <p:spPr bwMode="auto">
            <a:xfrm>
              <a:off x="4944" y="115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06" name="Rectangle 194"/>
            <p:cNvSpPr>
              <a:spLocks noChangeArrowheads="1"/>
            </p:cNvSpPr>
            <p:nvPr/>
          </p:nvSpPr>
          <p:spPr bwMode="auto">
            <a:xfrm>
              <a:off x="1344" y="3244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07" name="Rectangle 195"/>
            <p:cNvSpPr>
              <a:spLocks noChangeArrowheads="1"/>
            </p:cNvSpPr>
            <p:nvPr/>
          </p:nvSpPr>
          <p:spPr bwMode="auto">
            <a:xfrm>
              <a:off x="2304" y="2714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08" name="Rectangle 196"/>
            <p:cNvSpPr>
              <a:spLocks noChangeArrowheads="1"/>
            </p:cNvSpPr>
            <p:nvPr/>
          </p:nvSpPr>
          <p:spPr bwMode="auto">
            <a:xfrm>
              <a:off x="3264" y="211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09" name="Rectangle 197"/>
            <p:cNvSpPr>
              <a:spLocks noChangeArrowheads="1"/>
            </p:cNvSpPr>
            <p:nvPr/>
          </p:nvSpPr>
          <p:spPr bwMode="auto">
            <a:xfrm>
              <a:off x="3744" y="1663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0" name="Rectangle 198"/>
            <p:cNvSpPr>
              <a:spLocks noChangeArrowheads="1"/>
            </p:cNvSpPr>
            <p:nvPr/>
          </p:nvSpPr>
          <p:spPr bwMode="auto">
            <a:xfrm>
              <a:off x="4224" y="1660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1" name="Rectangle 199"/>
            <p:cNvSpPr>
              <a:spLocks noChangeArrowheads="1"/>
            </p:cNvSpPr>
            <p:nvPr/>
          </p:nvSpPr>
          <p:spPr bwMode="auto">
            <a:xfrm>
              <a:off x="4704" y="115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512" name="Text Box 200"/>
          <p:cNvSpPr txBox="1">
            <a:spLocks noChangeArrowheads="1"/>
          </p:cNvSpPr>
          <p:nvPr/>
        </p:nvSpPr>
        <p:spPr bwMode="auto">
          <a:xfrm>
            <a:off x="6343650" y="609601"/>
            <a:ext cx="1352550" cy="65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3600" b="1" dirty="0">
                <a:solidFill>
                  <a:srgbClr val="009900"/>
                </a:solidFill>
                <a:latin typeface="Times New Roman" charset="0"/>
              </a:rPr>
              <a:t>s-only</a:t>
            </a:r>
            <a:endParaRPr lang="en-US" sz="3600" b="1" dirty="0">
              <a:solidFill>
                <a:srgbClr val="009900"/>
              </a:solidFill>
              <a:latin typeface="Times New Roman" charset="0"/>
            </a:endParaRPr>
          </a:p>
        </p:txBody>
      </p:sp>
      <p:grpSp>
        <p:nvGrpSpPr>
          <p:cNvPr id="17" name="Group 201"/>
          <p:cNvGrpSpPr>
            <a:grpSpLocks/>
          </p:cNvGrpSpPr>
          <p:nvPr/>
        </p:nvGrpSpPr>
        <p:grpSpPr bwMode="auto">
          <a:xfrm>
            <a:off x="7010400" y="1066800"/>
            <a:ext cx="762000" cy="267737"/>
            <a:chOff x="4272" y="624"/>
            <a:chExt cx="624" cy="432"/>
          </a:xfrm>
        </p:grpSpPr>
        <p:sp>
          <p:nvSpPr>
            <p:cNvPr id="13514" name="Line 202"/>
            <p:cNvSpPr>
              <a:spLocks noChangeShapeType="1"/>
            </p:cNvSpPr>
            <p:nvPr/>
          </p:nvSpPr>
          <p:spPr bwMode="auto">
            <a:xfrm>
              <a:off x="4272" y="624"/>
              <a:ext cx="624" cy="43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515" name="Line 203"/>
            <p:cNvSpPr>
              <a:spLocks noChangeShapeType="1"/>
            </p:cNvSpPr>
            <p:nvPr/>
          </p:nvSpPr>
          <p:spPr bwMode="auto">
            <a:xfrm>
              <a:off x="4272" y="624"/>
              <a:ext cx="432" cy="43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204"/>
          <p:cNvGrpSpPr>
            <a:grpSpLocks/>
          </p:cNvGrpSpPr>
          <p:nvPr/>
        </p:nvGrpSpPr>
        <p:grpSpPr bwMode="auto">
          <a:xfrm>
            <a:off x="-74613" y="381001"/>
            <a:ext cx="9115426" cy="5943599"/>
            <a:chOff x="-50" y="432"/>
            <a:chExt cx="5742" cy="3842"/>
          </a:xfrm>
        </p:grpSpPr>
        <p:grpSp>
          <p:nvGrpSpPr>
            <p:cNvPr id="19" name="Group 205"/>
            <p:cNvGrpSpPr>
              <a:grpSpLocks/>
            </p:cNvGrpSpPr>
            <p:nvPr/>
          </p:nvGrpSpPr>
          <p:grpSpPr bwMode="auto">
            <a:xfrm>
              <a:off x="28" y="3986"/>
              <a:ext cx="5664" cy="288"/>
              <a:chOff x="28" y="3986"/>
              <a:chExt cx="5664" cy="288"/>
            </a:xfrm>
          </p:grpSpPr>
          <p:sp>
            <p:nvSpPr>
              <p:cNvPr id="13518" name="Line 206"/>
              <p:cNvSpPr>
                <a:spLocks noChangeShapeType="1"/>
              </p:cNvSpPr>
              <p:nvPr/>
            </p:nvSpPr>
            <p:spPr bwMode="auto">
              <a:xfrm>
                <a:off x="28" y="4216"/>
                <a:ext cx="56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19" name="Text Box 207"/>
              <p:cNvSpPr txBox="1">
                <a:spLocks noChangeArrowheads="1"/>
              </p:cNvSpPr>
              <p:nvPr/>
            </p:nvSpPr>
            <p:spPr bwMode="auto">
              <a:xfrm>
                <a:off x="3653" y="3986"/>
                <a:ext cx="133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400" dirty="0">
                    <a:latin typeface="Times New Roman" charset="0"/>
                  </a:rPr>
                  <a:t>neutron number</a:t>
                </a:r>
                <a:endParaRPr lang="en-US" sz="2400" dirty="0">
                  <a:latin typeface="Times New Roman" charset="0"/>
                </a:endParaRPr>
              </a:p>
            </p:txBody>
          </p:sp>
        </p:grpSp>
        <p:grpSp>
          <p:nvGrpSpPr>
            <p:cNvPr id="20" name="Group 208"/>
            <p:cNvGrpSpPr>
              <a:grpSpLocks/>
            </p:cNvGrpSpPr>
            <p:nvPr/>
          </p:nvGrpSpPr>
          <p:grpSpPr bwMode="auto">
            <a:xfrm>
              <a:off x="-50" y="432"/>
              <a:ext cx="288" cy="3792"/>
              <a:chOff x="-50" y="432"/>
              <a:chExt cx="288" cy="3792"/>
            </a:xfrm>
          </p:grpSpPr>
          <p:sp>
            <p:nvSpPr>
              <p:cNvPr id="13521" name="Line 209"/>
              <p:cNvSpPr>
                <a:spLocks noChangeShapeType="1"/>
              </p:cNvSpPr>
              <p:nvPr/>
            </p:nvSpPr>
            <p:spPr bwMode="auto">
              <a:xfrm flipV="1">
                <a:off x="25" y="432"/>
                <a:ext cx="0" cy="37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2" name="Text Box 210"/>
              <p:cNvSpPr txBox="1">
                <a:spLocks noChangeArrowheads="1"/>
              </p:cNvSpPr>
              <p:nvPr/>
            </p:nvSpPr>
            <p:spPr bwMode="auto">
              <a:xfrm rot="16200000">
                <a:off x="-532" y="1962"/>
                <a:ext cx="125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400" dirty="0">
                    <a:latin typeface="Times New Roman" charset="0"/>
                  </a:rPr>
                  <a:t>proton number</a:t>
                </a:r>
                <a:endParaRPr lang="en-US" sz="2400" dirty="0">
                  <a:latin typeface="Times New Roman" charset="0"/>
                </a:endParaRPr>
              </a:p>
            </p:txBody>
          </p:sp>
        </p:grpSp>
      </p:grpSp>
      <p:sp>
        <p:nvSpPr>
          <p:cNvPr id="214" name="TextBox 213"/>
          <p:cNvSpPr txBox="1"/>
          <p:nvPr/>
        </p:nvSpPr>
        <p:spPr>
          <a:xfrm>
            <a:off x="228600" y="132307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CC"/>
                </a:solidFill>
              </a:rPr>
              <a:t>Neutrons and production of isotopes in stars: The </a:t>
            </a:r>
            <a:r>
              <a:rPr lang="en-US" sz="2400" b="1" i="1" dirty="0" smtClean="0">
                <a:solidFill>
                  <a:srgbClr val="0066CC"/>
                </a:solidFill>
              </a:rPr>
              <a:t>s</a:t>
            </a:r>
            <a:r>
              <a:rPr lang="en-US" sz="2400" b="1" dirty="0" smtClean="0">
                <a:solidFill>
                  <a:srgbClr val="0066CC"/>
                </a:solidFill>
              </a:rPr>
              <a:t>-process</a:t>
            </a:r>
            <a:endParaRPr lang="en-US" sz="24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9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500"/>
                                        <p:tgtEl>
                                          <p:spTgt spid="1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3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1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1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1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1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500"/>
                                        <p:tgtEl>
                                          <p:spTgt spid="13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500"/>
                                        <p:tgtEl>
                                          <p:spTgt spid="1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4" dur="500"/>
                                        <p:tgtEl>
                                          <p:spTgt spid="1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8" dur="500"/>
                                        <p:tgtEl>
                                          <p:spTgt spid="1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2" dur="500"/>
                                        <p:tgtEl>
                                          <p:spTgt spid="1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500"/>
                                        <p:tgtEl>
                                          <p:spTgt spid="13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0" dur="500"/>
                                        <p:tgtEl>
                                          <p:spTgt spid="1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4" dur="500"/>
                                        <p:tgtEl>
                                          <p:spTgt spid="13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8" dur="500"/>
                                        <p:tgtEl>
                                          <p:spTgt spid="1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2" dur="500"/>
                                        <p:tgtEl>
                                          <p:spTgt spid="1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500"/>
                            </p:stCondLst>
                            <p:childTnLst>
                              <p:par>
                                <p:cTn id="10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6" dur="500"/>
                                        <p:tgtEl>
                                          <p:spTgt spid="13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0" dur="500"/>
                                        <p:tgtEl>
                                          <p:spTgt spid="13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4" dur="500"/>
                                        <p:tgtEl>
                                          <p:spTgt spid="1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8" dur="500"/>
                                        <p:tgtEl>
                                          <p:spTgt spid="1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2" dur="500"/>
                                        <p:tgtEl>
                                          <p:spTgt spid="1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000"/>
                            </p:stCondLst>
                            <p:childTnLst>
                              <p:par>
                                <p:cTn id="124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6" dur="500"/>
                                        <p:tgtEl>
                                          <p:spTgt spid="13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0" dur="500"/>
                                        <p:tgtEl>
                                          <p:spTgt spid="13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4" dur="500"/>
                                        <p:tgtEl>
                                          <p:spTgt spid="1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8" dur="500"/>
                                        <p:tgtEl>
                                          <p:spTgt spid="1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2" dur="500"/>
                                        <p:tgtEl>
                                          <p:spTgt spid="1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6" dur="500"/>
                                        <p:tgtEl>
                                          <p:spTgt spid="1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0" dur="500"/>
                                        <p:tgtEl>
                                          <p:spTgt spid="13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4" dur="500"/>
                                        <p:tgtEl>
                                          <p:spTgt spid="1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8" dur="500"/>
                                        <p:tgtEl>
                                          <p:spTgt spid="1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2" dur="500"/>
                                        <p:tgtEl>
                                          <p:spTgt spid="1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6" dur="500"/>
                                        <p:tgtEl>
                                          <p:spTgt spid="1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0" dur="500"/>
                                        <p:tgtEl>
                                          <p:spTgt spid="13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4" dur="500"/>
                                        <p:tgtEl>
                                          <p:spTgt spid="1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000"/>
                            </p:stCondLst>
                            <p:childTnLst>
                              <p:par>
                                <p:cTn id="18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8" dur="500"/>
                                        <p:tgtEl>
                                          <p:spTgt spid="13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500"/>
                            </p:stCondLst>
                            <p:childTnLst>
                              <p:par>
                                <p:cTn id="19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2" dur="500"/>
                                        <p:tgtEl>
                                          <p:spTgt spid="1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000"/>
                            </p:stCondLst>
                            <p:childTnLst>
                              <p:par>
                                <p:cTn id="1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6" dur="500"/>
                                        <p:tgtEl>
                                          <p:spTgt spid="1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0" dur="500"/>
                                        <p:tgtEl>
                                          <p:spTgt spid="1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4" dur="500"/>
                                        <p:tgtEl>
                                          <p:spTgt spid="1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8" dur="500"/>
                                        <p:tgtEl>
                                          <p:spTgt spid="1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2" dur="500"/>
                                        <p:tgtEl>
                                          <p:spTgt spid="1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6" dur="500"/>
                                        <p:tgtEl>
                                          <p:spTgt spid="1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0" dur="500"/>
                                        <p:tgtEl>
                                          <p:spTgt spid="1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500"/>
                            </p:stCondLst>
                            <p:childTnLst>
                              <p:par>
                                <p:cTn id="2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4" dur="500"/>
                                        <p:tgtEl>
                                          <p:spTgt spid="1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3000"/>
                            </p:stCondLst>
                            <p:childTnLst>
                              <p:par>
                                <p:cTn id="24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8" dur="500"/>
                                        <p:tgtEl>
                                          <p:spTgt spid="13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3500"/>
                            </p:stCondLst>
                            <p:childTnLst>
                              <p:par>
                                <p:cTn id="2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2" dur="500"/>
                                        <p:tgtEl>
                                          <p:spTgt spid="1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4000"/>
                            </p:stCondLst>
                            <p:childTnLst>
                              <p:par>
                                <p:cTn id="25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6" dur="500"/>
                                        <p:tgtEl>
                                          <p:spTgt spid="13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500"/>
                            </p:stCondLst>
                            <p:childTnLst>
                              <p:par>
                                <p:cTn id="25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0" dur="500"/>
                                        <p:tgtEl>
                                          <p:spTgt spid="1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4" dur="500"/>
                                        <p:tgtEl>
                                          <p:spTgt spid="1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8" dur="500"/>
                                        <p:tgtEl>
                                          <p:spTgt spid="1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000"/>
                            </p:stCondLst>
                            <p:childTnLst>
                              <p:par>
                                <p:cTn id="27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2" dur="500"/>
                                        <p:tgtEl>
                                          <p:spTgt spid="13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500"/>
                            </p:stCondLst>
                            <p:childTnLst>
                              <p:par>
                                <p:cTn id="27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6" dur="500"/>
                                        <p:tgtEl>
                                          <p:spTgt spid="13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000"/>
                            </p:stCondLst>
                            <p:childTnLst>
                              <p:par>
                                <p:cTn id="27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0" dur="500"/>
                                        <p:tgtEl>
                                          <p:spTgt spid="1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500"/>
                            </p:stCondLst>
                            <p:childTnLst>
                              <p:par>
                                <p:cTn id="28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4" dur="500"/>
                                        <p:tgtEl>
                                          <p:spTgt spid="1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"/>
                            </p:stCondLst>
                            <p:childTnLst>
                              <p:par>
                                <p:cTn id="28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8" dur="500"/>
                                        <p:tgtEl>
                                          <p:spTgt spid="13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500"/>
                            </p:stCondLst>
                            <p:childTnLst>
                              <p:par>
                                <p:cTn id="30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2000"/>
                            </p:stCondLst>
                            <p:childTnLst>
                              <p:par>
                                <p:cTn id="3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500"/>
                            </p:stCondLst>
                            <p:childTnLst>
                              <p:par>
                                <p:cTn id="30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0" dur="500"/>
                                        <p:tgtEl>
                                          <p:spTgt spid="1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000"/>
                            </p:stCondLst>
                            <p:childTnLst>
                              <p:par>
                                <p:cTn id="3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81" grpId="0" animBg="1"/>
      <p:bldP spid="13382" grpId="0" animBg="1"/>
      <p:bldP spid="13383" grpId="0" animBg="1"/>
      <p:bldP spid="13384" grpId="0" animBg="1"/>
      <p:bldP spid="13385" grpId="0" animBg="1"/>
      <p:bldP spid="13387" grpId="0" animBg="1"/>
      <p:bldP spid="13388" grpId="0" animBg="1"/>
      <p:bldP spid="13389" grpId="0" animBg="1"/>
      <p:bldP spid="13390" grpId="0" animBg="1"/>
      <p:bldP spid="13391" grpId="0" animBg="1"/>
      <p:bldP spid="13392" grpId="0" animBg="1"/>
      <p:bldP spid="13393" grpId="0" animBg="1"/>
      <p:bldP spid="13394" grpId="0" animBg="1"/>
      <p:bldP spid="13398" grpId="0" animBg="1"/>
      <p:bldP spid="13399" grpId="0" animBg="1"/>
      <p:bldP spid="13400" grpId="0" animBg="1"/>
      <p:bldP spid="13401" grpId="0" animBg="1"/>
      <p:bldP spid="13402" grpId="0" animBg="1"/>
      <p:bldP spid="13403" grpId="0" animBg="1"/>
      <p:bldP spid="13404" grpId="0" animBg="1"/>
      <p:bldP spid="13405" grpId="0" animBg="1"/>
      <p:bldP spid="13409" grpId="0" animBg="1"/>
      <p:bldP spid="13410" grpId="0" animBg="1"/>
      <p:bldP spid="13411" grpId="0" animBg="1"/>
      <p:bldP spid="13412" grpId="0" animBg="1"/>
      <p:bldP spid="13413" grpId="0" animBg="1"/>
      <p:bldP spid="13414" grpId="0" animBg="1"/>
      <p:bldP spid="13415" grpId="0" animBg="1"/>
      <p:bldP spid="13416" grpId="0" animBg="1"/>
      <p:bldP spid="13421" grpId="0" animBg="1"/>
      <p:bldP spid="13422" grpId="0" animBg="1"/>
      <p:bldP spid="13423" grpId="0" animBg="1"/>
      <p:bldP spid="13424" grpId="0" animBg="1"/>
      <p:bldP spid="13428" grpId="0" animBg="1"/>
      <p:bldP spid="13429" grpId="0" animBg="1"/>
      <p:bldP spid="13430" grpId="0" animBg="1"/>
      <p:bldP spid="13431" grpId="0" animBg="1"/>
      <p:bldP spid="13432" grpId="0" animBg="1"/>
      <p:bldP spid="13433" grpId="0" animBg="1"/>
      <p:bldP spid="13434" grpId="0" animBg="1"/>
      <p:bldP spid="13435" grpId="0" animBg="1"/>
      <p:bldP spid="13436" grpId="0" animBg="1"/>
      <p:bldP spid="13437" grpId="0" animBg="1"/>
      <p:bldP spid="13438" grpId="0" animBg="1"/>
      <p:bldP spid="13439" grpId="0" animBg="1"/>
      <p:bldP spid="13440" grpId="0" animBg="1"/>
      <p:bldP spid="13441" grpId="0" animBg="1"/>
      <p:bldP spid="13442" grpId="0" animBg="1"/>
      <p:bldP spid="13443" grpId="0" animBg="1"/>
      <p:bldP spid="13444" grpId="0" animBg="1"/>
      <p:bldP spid="13448" grpId="0" animBg="1"/>
      <p:bldP spid="13450" grpId="0" animBg="1"/>
      <p:bldP spid="13451" grpId="0" animBg="1"/>
      <p:bldP spid="13452" grpId="0" animBg="1"/>
      <p:bldP spid="13453" grpId="0" animBg="1"/>
      <p:bldP spid="13454" grpId="0" animBg="1"/>
      <p:bldP spid="13455" grpId="0" animBg="1"/>
      <p:bldP spid="13456" grpId="0" animBg="1"/>
      <p:bldP spid="135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85800"/>
            <a:ext cx="8534400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In the weak s-process region the abundances of isotopes from Fe to </a:t>
            </a:r>
            <a:r>
              <a:rPr lang="en-US" sz="1600" dirty="0" err="1" smtClean="0"/>
              <a:t>Zr</a:t>
            </a:r>
            <a:r>
              <a:rPr lang="en-US" sz="1600" dirty="0" smtClean="0"/>
              <a:t> are highly affected by the knowledge of the cross section of every single isotopes:</a:t>
            </a:r>
          </a:p>
          <a:p>
            <a:pPr algn="just"/>
            <a:r>
              <a:rPr lang="en-US" sz="1600" dirty="0" smtClean="0">
                <a:solidFill>
                  <a:srgbClr val="FF0000"/>
                </a:solidFill>
              </a:rPr>
              <a:t>Conclusions can be drawn only when ALL cross sections are known!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600200"/>
            <a:ext cx="3886200" cy="299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28800" y="4611469"/>
            <a:ext cx="6324600" cy="646331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n_TOF campaign to measure all the available isotopes of Fe &amp; 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plus </a:t>
            </a:r>
            <a:r>
              <a:rPr lang="en-US" b="1" baseline="30000" dirty="0" smtClean="0">
                <a:solidFill>
                  <a:srgbClr val="FF0000"/>
                </a:solidFill>
              </a:rPr>
              <a:t>59</a:t>
            </a:r>
            <a:r>
              <a:rPr lang="en-US" b="1" dirty="0" smtClean="0">
                <a:solidFill>
                  <a:srgbClr val="FF0000"/>
                </a:solidFill>
              </a:rPr>
              <a:t>Ni(</a:t>
            </a:r>
            <a:r>
              <a:rPr lang="en-US" b="1" dirty="0" err="1" smtClean="0">
                <a:solidFill>
                  <a:srgbClr val="FF0000"/>
                </a:solidFill>
              </a:rPr>
              <a:t>n,</a:t>
            </a: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b="1" dirty="0" smtClean="0">
                <a:solidFill>
                  <a:schemeClr val="bg1"/>
                </a:solidFill>
              </a:rPr>
              <a:t> and </a:t>
            </a:r>
            <a:r>
              <a:rPr lang="en-US" b="1" baseline="30000" dirty="0" smtClean="0">
                <a:solidFill>
                  <a:schemeClr val="bg1"/>
                </a:solidFill>
              </a:rPr>
              <a:t>63</a:t>
            </a:r>
            <a:r>
              <a:rPr lang="en-US" b="1" dirty="0" smtClean="0">
                <a:solidFill>
                  <a:schemeClr val="bg1"/>
                </a:solidFill>
              </a:rPr>
              <a:t>Ni(</a:t>
            </a:r>
            <a:r>
              <a:rPr lang="en-US" b="1" dirty="0" err="1" smtClean="0">
                <a:solidFill>
                  <a:schemeClr val="bg1"/>
                </a:solidFill>
              </a:rPr>
              <a:t>n,</a:t>
            </a:r>
            <a:r>
              <a:rPr lang="en-US" b="1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562600"/>
            <a:ext cx="7848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Examples of basic and medical physics are given later.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2307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CC"/>
                </a:solidFill>
              </a:rPr>
              <a:t>Neutrons and production of isotopes in stars: The </a:t>
            </a:r>
            <a:r>
              <a:rPr lang="en-US" sz="2400" b="1" i="1" dirty="0" smtClean="0">
                <a:solidFill>
                  <a:srgbClr val="0066CC"/>
                </a:solidFill>
              </a:rPr>
              <a:t>s</a:t>
            </a:r>
            <a:r>
              <a:rPr lang="en-US" sz="2400" b="1" dirty="0" smtClean="0">
                <a:solidFill>
                  <a:srgbClr val="0066CC"/>
                </a:solidFill>
              </a:rPr>
              <a:t>-process</a:t>
            </a:r>
          </a:p>
          <a:p>
            <a:endParaRPr lang="en-US" sz="24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5105400"/>
            <a:ext cx="63817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8074" y="609600"/>
            <a:ext cx="6474326" cy="222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819400"/>
            <a:ext cx="6362700" cy="226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81200" y="838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66CC"/>
                </a:solidFill>
              </a:rPr>
              <a:t>Water moderated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3800" y="762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Stellar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spectra</a:t>
            </a:r>
          </a:p>
          <a:p>
            <a:pPr algn="ctr"/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BNCT (medical)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7620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Fission &amp; Fusion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762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CC"/>
                </a:solidFill>
              </a:rPr>
              <a:t>Neutrons and cross sections: energy distributions</a:t>
            </a:r>
            <a:endParaRPr lang="en-US" sz="2400" b="1" dirty="0">
              <a:solidFill>
                <a:srgbClr val="0066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1447800"/>
            <a:ext cx="1142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0066CC"/>
                </a:solidFill>
              </a:rPr>
              <a:t>LWR reactors</a:t>
            </a:r>
            <a:endParaRPr lang="en-US" sz="1400" b="1" u="sng" dirty="0">
              <a:solidFill>
                <a:srgbClr val="0066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3296" y="1219200"/>
            <a:ext cx="9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FF0000"/>
                </a:solidFill>
              </a:rPr>
              <a:t>Gen-IV </a:t>
            </a:r>
          </a:p>
          <a:p>
            <a:pPr algn="ctr"/>
            <a:r>
              <a:rPr lang="en-US" sz="1400" b="1" u="sng" dirty="0" smtClean="0">
                <a:solidFill>
                  <a:srgbClr val="FF0000"/>
                </a:solidFill>
              </a:rPr>
              <a:t>ADS</a:t>
            </a:r>
            <a:endParaRPr lang="en-US" sz="1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7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6818</TotalTime>
  <Words>2931</Words>
  <Application>Microsoft Office PowerPoint</Application>
  <PresentationFormat>On-screen Show (4:3)</PresentationFormat>
  <Paragraphs>394</Paragraphs>
  <Slides>41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NICE</dc:creator>
  <cp:lastModifiedBy>cguerrer</cp:lastModifiedBy>
  <cp:revision>623</cp:revision>
  <dcterms:created xsi:type="dcterms:W3CDTF">2010-11-19T11:22:43Z</dcterms:created>
  <dcterms:modified xsi:type="dcterms:W3CDTF">2012-11-27T00:05:42Z</dcterms:modified>
</cp:coreProperties>
</file>