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0" r:id="rId3"/>
    <p:sldId id="257" r:id="rId4"/>
    <p:sldId id="272" r:id="rId5"/>
    <p:sldId id="258" r:id="rId6"/>
    <p:sldId id="259" r:id="rId7"/>
    <p:sldId id="261" r:id="rId8"/>
    <p:sldId id="262" r:id="rId9"/>
    <p:sldId id="263" r:id="rId10"/>
    <p:sldId id="264" r:id="rId11"/>
    <p:sldId id="271" r:id="rId12"/>
    <p:sldId id="269" r:id="rId13"/>
    <p:sldId id="270" r:id="rId14"/>
    <p:sldId id="268" r:id="rId15"/>
    <p:sldId id="274" r:id="rId16"/>
    <p:sldId id="265" r:id="rId17"/>
    <p:sldId id="266" r:id="rId18"/>
    <p:sldId id="267" r:id="rId19"/>
    <p:sldId id="273" r:id="rId20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 horzBarState="maximized"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1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7DE62-0649-3A44-A356-41F4000FC502}" type="datetimeFigureOut">
              <a:rPr lang="es-ES_tradnl" smtClean="0"/>
              <a:pPr/>
              <a:t>26/11/12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6CF78-2640-0F43-BD30-FD5D47E7F9A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8A8D6-BB67-F74A-B1C7-FF01AD1FB6A7}" type="datetimeFigureOut">
              <a:rPr lang="es-ES_tradnl" smtClean="0"/>
              <a:pPr/>
              <a:t>26/11/12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35890-C0AA-8441-B1BB-8C42027B004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1406-4EC3-8C45-A61D-C7EC46DC5C28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E19F0D0-E6CD-B44F-A737-DBB56FCF47FD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0D24-ED21-6348-9DFE-CD184008BE8E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6FB78DF-E26C-BF4A-B047-72515565116F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56CFA602-1F40-D24A-A8E9-E2C63AFC5379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852E-4222-EB4A-A596-00EF58B84FFD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321A-620F-C54B-BE49-32A027765730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FF2-16AC-F343-B356-D96A38563D6E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B957-0893-EF4B-9DC2-9FE12719B22F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5741-25C8-6F4D-BA31-A5C45C2CD82F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E14DAFDD-013B-A74C-9C25-4D8E7E8E5FDF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4A1CA89B-D845-8B46-8502-3BC5FCE4B0FB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5CE72-2525-1C40-AB8B-6A74A2AF375F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1126-81E0-B149-BF4A-7596C6EC4313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33565B1-0D0C-284A-B482-90FF83142814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553384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s-ES_tradnl" dirty="0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1718168"/>
            <a:ext cx="7610476" cy="4850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F23B7E-08FE-E44D-AC17-3F1894747DCF}" type="datetime1">
              <a:rPr lang="en-US" smtClean="0"/>
              <a:pPr/>
              <a:t>26/11/12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93E686B-6C7D-F04D-BE60-D126E9CB1BA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</p:sldLayoutIdLst>
  <p:hf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pp.ch/chipp-meet-roadmap.html" TargetMode="External"/><Relationship Id="rId4" Type="http://schemas.openxmlformats.org/officeDocument/2006/relationships/hyperlink" Target="http://www.stfc.ac.uk/roadmap/index.aspx" TargetMode="External"/><Relationship Id="rId5" Type="http://schemas.openxmlformats.org/officeDocument/2006/relationships/hyperlink" Target="http://www.infn.it/images/pdf/infn_piano_triennale_12_14.pdf" TargetMode="External"/><Relationship Id="rId6" Type="http://schemas.openxmlformats.org/officeDocument/2006/relationships/hyperlink" Target="http://www.infn.it/index.php?option=com_content&amp;view=article&amp;id=120&amp;Itemid=128&amp;lang=en" TargetMode="External"/><Relationship Id="rId7" Type="http://schemas.openxmlformats.org/officeDocument/2006/relationships/hyperlink" Target="http://www.in2p3.fr/actions/publications/media/prospectiveuk_2005.pdf" TargetMode="External"/><Relationship Id="rId8" Type="http://schemas.openxmlformats.org/officeDocument/2006/relationships/hyperlink" Target="http://particle.astro.ru.nl/ps/roadmap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indico.cern.ch/contributionDisplay.py?contribId=169&amp;confId=175067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European Strategy Update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Inés</a:t>
            </a:r>
            <a:r>
              <a:rPr lang="en-US" dirty="0" smtClean="0"/>
              <a:t> Gil (CIEMAT), Juan Cortina (IFAE)</a:t>
            </a:r>
          </a:p>
          <a:p>
            <a:r>
              <a:rPr lang="en-US" dirty="0" smtClean="0"/>
              <a:t>IV </a:t>
            </a:r>
            <a:r>
              <a:rPr lang="en-US" dirty="0" err="1" smtClean="0"/>
              <a:t>Jornadas</a:t>
            </a:r>
            <a:r>
              <a:rPr lang="en-US" dirty="0" smtClean="0"/>
              <a:t> CPAN</a:t>
            </a:r>
          </a:p>
          <a:p>
            <a:r>
              <a:rPr lang="en-US" dirty="0" smtClean="0"/>
              <a:t>Granada 26-28 </a:t>
            </a:r>
            <a:r>
              <a:rPr lang="en-US" dirty="0" err="1" smtClean="0"/>
              <a:t>Noviembre</a:t>
            </a:r>
            <a:r>
              <a:rPr lang="en-US" dirty="0" smtClean="0"/>
              <a:t> 2012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Spanish input in Neutrino physics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4424" y="1529728"/>
            <a:ext cx="7610476" cy="51012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Focused to oscillation experiments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Common strategy for a </a:t>
            </a:r>
            <a:r>
              <a:rPr lang="en-US" b="1" dirty="0" smtClean="0"/>
              <a:t>coherent and coordinated Spanish participation</a:t>
            </a:r>
            <a:r>
              <a:rPr lang="en-US" dirty="0" smtClean="0"/>
              <a:t> in future neutrino oscillation experiments to maximize the scientific impact of our contribution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Strongly </a:t>
            </a:r>
            <a:r>
              <a:rPr lang="en-US" b="1" dirty="0" smtClean="0"/>
              <a:t>support of a neutrino program at CERN </a:t>
            </a:r>
            <a:r>
              <a:rPr lang="en-US" dirty="0" smtClean="0"/>
              <a:t>to develop the technology and establish the physics case for a competitive LBL experiment in Europe.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b="1" dirty="0" smtClean="0"/>
              <a:t>Clear interest on </a:t>
            </a:r>
            <a:r>
              <a:rPr lang="en-US" b="1" dirty="0" err="1" smtClean="0"/>
              <a:t>LAr</a:t>
            </a:r>
            <a:r>
              <a:rPr lang="en-US" b="1" dirty="0" smtClean="0"/>
              <a:t> technology </a:t>
            </a:r>
            <a:r>
              <a:rPr lang="en-US" dirty="0" smtClean="0"/>
              <a:t>(base for the EU and US </a:t>
            </a:r>
            <a:r>
              <a:rPr lang="en-US" dirty="0" smtClean="0"/>
              <a:t>projects and </a:t>
            </a:r>
            <a:r>
              <a:rPr lang="en-US" dirty="0" smtClean="0"/>
              <a:t>for one JP project</a:t>
            </a:r>
            <a:r>
              <a:rPr lang="en-US" dirty="0" smtClean="0"/>
              <a:t>) </a:t>
            </a:r>
            <a:r>
              <a:rPr lang="en-US" dirty="0" smtClean="0"/>
              <a:t>and possible contribution to this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Experimental Spanish groups decided not to sign the present LBNO </a:t>
            </a:r>
            <a:r>
              <a:rPr lang="en-US" dirty="0" smtClean="0"/>
              <a:t>proposal (</a:t>
            </a:r>
            <a:r>
              <a:rPr lang="en-US" dirty="0" err="1" smtClean="0"/>
              <a:t>EoI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Concerns about the physics case at first stage and extension to a second one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Studying other options in Japan and US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b="1" dirty="0" smtClean="0"/>
              <a:t>RECOMMENDATION: Spain wants to play an active role in the experimental neutrino program in a coordinated way and enhance the Spanish participation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inputs to the European Strategy Update</a:t>
            </a:r>
            <a:endParaRPr lang="en-U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27137"/>
            <a:ext cx="8913813" cy="1240647"/>
          </a:xfrm>
        </p:spPr>
        <p:txBody>
          <a:bodyPr>
            <a:noAutofit/>
          </a:bodyPr>
          <a:lstStyle/>
          <a:p>
            <a:r>
              <a:rPr lang="en-US" sz="2800" dirty="0" smtClean="0"/>
              <a:t>Community input related to APP, gravitation and cosmology</a:t>
            </a:r>
            <a:endParaRPr lang="en-US" sz="2800" dirty="0"/>
          </a:p>
        </p:txBody>
      </p:sp>
      <p:sp>
        <p:nvSpPr>
          <p:cNvPr id="10" name="Marcador de contenido 9"/>
          <p:cNvSpPr>
            <a:spLocks noGrp="1"/>
          </p:cNvSpPr>
          <p:nvPr>
            <p:ph idx="1"/>
          </p:nvPr>
        </p:nvSpPr>
        <p:spPr>
          <a:xfrm>
            <a:off x="1114424" y="1467784"/>
            <a:ext cx="7610476" cy="539021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err="1" smtClean="0"/>
              <a:t>ApPEC</a:t>
            </a:r>
            <a:r>
              <a:rPr lang="en-US" dirty="0" smtClean="0"/>
              <a:t>/ASPERA Scientific Advisory Committee Recommendations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Neutrino-less double beta: </a:t>
            </a:r>
            <a:r>
              <a:rPr lang="en-US" b="1" dirty="0" smtClean="0"/>
              <a:t>NEXT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CLOUD experiment: galactic cosmic rays linked to clouds and climate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err="1" smtClean="0"/>
              <a:t>GeV</a:t>
            </a:r>
            <a:r>
              <a:rPr lang="en-US" b="1" dirty="0" smtClean="0"/>
              <a:t>-scale sterile neutrinos </a:t>
            </a:r>
            <a:r>
              <a:rPr lang="en-US" dirty="0" smtClean="0"/>
              <a:t>search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err="1" smtClean="0"/>
              <a:t>Canfranc</a:t>
            </a:r>
            <a:r>
              <a:rPr lang="en-US" dirty="0" smtClean="0"/>
              <a:t> Underground Laboratory: (1) Neutrino less: NEXT, (2) Dark matter: </a:t>
            </a:r>
            <a:r>
              <a:rPr lang="en-US" dirty="0" err="1" smtClean="0"/>
              <a:t>ArDM</a:t>
            </a:r>
            <a:r>
              <a:rPr lang="en-US" dirty="0" smtClean="0"/>
              <a:t>, (3) LBL neutrinos, (4) Nuclear astrophysics: CUNA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smtClean="0"/>
              <a:t>ORCA</a:t>
            </a:r>
            <a:r>
              <a:rPr lang="en-US" dirty="0" smtClean="0"/>
              <a:t>: oscillation research with </a:t>
            </a:r>
            <a:r>
              <a:rPr lang="en-US" dirty="0" err="1" smtClean="0"/>
              <a:t>cosmics</a:t>
            </a:r>
            <a:r>
              <a:rPr lang="en-US" dirty="0" smtClean="0"/>
              <a:t> in the abyss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Dark matter proposal of a cosmic spectrometer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err="1" smtClean="0"/>
              <a:t>Axions</a:t>
            </a:r>
            <a:endParaRPr lang="en-US" b="1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smtClean="0"/>
              <a:t>National inputs</a:t>
            </a:r>
            <a:r>
              <a:rPr lang="en-US" dirty="0" smtClean="0"/>
              <a:t>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HEP and neutrino physics in Finland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Cosmology and dark matter: French roadmap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High energy universe, gravitational waves and multi-messengers: French roadmap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Neutrino and </a:t>
            </a:r>
            <a:r>
              <a:rPr lang="en-US" dirty="0" err="1" smtClean="0"/>
              <a:t>astroparticle</a:t>
            </a:r>
            <a:r>
              <a:rPr lang="en-US" dirty="0" smtClean="0"/>
              <a:t> physics program of JINR and Russian institutes (</a:t>
            </a:r>
            <a:r>
              <a:rPr lang="en-US" dirty="0" err="1" smtClean="0"/>
              <a:t>Kurchatov</a:t>
            </a:r>
            <a:r>
              <a:rPr lang="en-US" dirty="0" smtClean="0"/>
              <a:t> input)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Particle and </a:t>
            </a:r>
            <a:r>
              <a:rPr lang="en-US" dirty="0" err="1" smtClean="0"/>
              <a:t>astroparticle</a:t>
            </a:r>
            <a:r>
              <a:rPr lang="en-US" dirty="0" smtClean="0"/>
              <a:t> physics in Poland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UK input to European Particle Physics Strategy Update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Strategy of Japanese High Energy Physics Community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Summary of German roadmap on </a:t>
            </a:r>
            <a:r>
              <a:rPr lang="en-US" dirty="0" err="1" smtClean="0"/>
              <a:t>Astroparticle</a:t>
            </a:r>
            <a:r>
              <a:rPr lang="en-US" dirty="0" smtClean="0"/>
              <a:t> Physics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Swiss contribution to the Update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Input of </a:t>
            </a:r>
            <a:r>
              <a:rPr lang="en-US" dirty="0" err="1" smtClean="0"/>
              <a:t>Nikhef</a:t>
            </a:r>
            <a:r>
              <a:rPr lang="en-US" dirty="0" smtClean="0"/>
              <a:t> to the European Particle Physics Strategy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Input of CPAN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input to Neutrino Physics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4424" y="1467784"/>
            <a:ext cx="7610476" cy="533859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European </a:t>
            </a:r>
            <a:r>
              <a:rPr lang="en-US" dirty="0" err="1" smtClean="0"/>
              <a:t>Spallation</a:t>
            </a:r>
            <a:r>
              <a:rPr lang="en-US" dirty="0" smtClean="0"/>
              <a:t> Source as a proton source for a neutrino beam towards a very large WC detector at 400 km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Conclusions of NUTURN workshop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Proposal by E. </a:t>
            </a:r>
            <a:r>
              <a:rPr lang="en-US" dirty="0" err="1" smtClean="0"/>
              <a:t>Fernández</a:t>
            </a:r>
            <a:r>
              <a:rPr lang="en-US" dirty="0" smtClean="0"/>
              <a:t> and L. </a:t>
            </a:r>
            <a:r>
              <a:rPr lang="en-US" dirty="0" err="1" smtClean="0"/>
              <a:t>Labarga</a:t>
            </a:r>
            <a:r>
              <a:rPr lang="en-US" dirty="0" smtClean="0"/>
              <a:t> on a </a:t>
            </a:r>
            <a:r>
              <a:rPr lang="en-US" b="1" dirty="0" smtClean="0"/>
              <a:t>neutrino beam from CERN to a WC detector at </a:t>
            </a:r>
            <a:r>
              <a:rPr lang="en-US" b="1" dirty="0" err="1" smtClean="0"/>
              <a:t>Canfranc</a:t>
            </a:r>
            <a:endParaRPr lang="en-US" b="1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NA61/SHINE neutrino program (</a:t>
            </a:r>
            <a:r>
              <a:rPr lang="en-US" dirty="0" err="1" smtClean="0"/>
              <a:t>hadron</a:t>
            </a:r>
            <a:r>
              <a:rPr lang="en-US" dirty="0" smtClean="0"/>
              <a:t> production measurements)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err="1" smtClean="0"/>
              <a:t>EUROnu</a:t>
            </a:r>
            <a:r>
              <a:rPr lang="en-US" dirty="0" smtClean="0"/>
              <a:t> FP7 Design Study input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Neutrino town meeting at CERN input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smtClean="0"/>
              <a:t>SBL at CERN </a:t>
            </a:r>
            <a:r>
              <a:rPr lang="en-US" dirty="0" smtClean="0"/>
              <a:t>with </a:t>
            </a:r>
            <a:r>
              <a:rPr lang="en-US" dirty="0" err="1" smtClean="0"/>
              <a:t>LAr</a:t>
            </a:r>
            <a:r>
              <a:rPr lang="en-US" dirty="0" smtClean="0"/>
              <a:t> + </a:t>
            </a:r>
            <a:r>
              <a:rPr lang="en-US" dirty="0" err="1" smtClean="0"/>
              <a:t>muon</a:t>
            </a:r>
            <a:r>
              <a:rPr lang="en-US" dirty="0" smtClean="0"/>
              <a:t> spectrometer detectors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smtClean="0"/>
              <a:t>LENA</a:t>
            </a:r>
            <a:r>
              <a:rPr lang="en-US" dirty="0" smtClean="0"/>
              <a:t> project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smtClean="0"/>
              <a:t>LBNO</a:t>
            </a:r>
            <a:r>
              <a:rPr lang="en-US" dirty="0" smtClean="0"/>
              <a:t> project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CERN accelerator infrastructure for neutrino physics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Input from </a:t>
            </a:r>
            <a:r>
              <a:rPr lang="en-US" dirty="0" err="1" smtClean="0"/>
              <a:t>Fermilab</a:t>
            </a:r>
            <a:r>
              <a:rPr lang="en-US" dirty="0" smtClean="0"/>
              <a:t> (LBNE, </a:t>
            </a:r>
            <a:r>
              <a:rPr lang="en-US" dirty="0" err="1" smtClean="0"/>
              <a:t>NOvA</a:t>
            </a:r>
            <a:r>
              <a:rPr lang="en-US" dirty="0" smtClean="0"/>
              <a:t>, MINOS+, </a:t>
            </a:r>
            <a:r>
              <a:rPr lang="en-US" dirty="0" err="1" smtClean="0"/>
              <a:t>MicroBooNE</a:t>
            </a:r>
            <a:r>
              <a:rPr lang="en-US" dirty="0" smtClean="0"/>
              <a:t>, </a:t>
            </a:r>
            <a:r>
              <a:rPr lang="en-US" dirty="0" err="1" smtClean="0"/>
              <a:t>MINERvA</a:t>
            </a:r>
            <a:r>
              <a:rPr lang="en-US" dirty="0" smtClean="0"/>
              <a:t>, </a:t>
            </a:r>
            <a:r>
              <a:rPr lang="en-US" dirty="0" err="1" smtClean="0"/>
              <a:t>nuSTORM</a:t>
            </a:r>
            <a:r>
              <a:rPr lang="en-US" dirty="0" smtClean="0"/>
              <a:t>, Project X…</a:t>
            </a:r>
            <a:r>
              <a:rPr lang="en-US" dirty="0" smtClean="0"/>
              <a:t>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Hyper-</a:t>
            </a:r>
            <a:r>
              <a:rPr lang="en-US" dirty="0" err="1" smtClean="0"/>
              <a:t>Kamiokande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err="1" smtClean="0"/>
              <a:t>Muon</a:t>
            </a:r>
            <a:r>
              <a:rPr lang="en-US" dirty="0" smtClean="0"/>
              <a:t>-based neutrino and collider physics program in US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National inputs specific to neutrinos: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IN2P3-IRFU roadmap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UK perspective on LBL neutrino experiments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Neutrino physics in Finland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Included in general roadmaps: CPAN, Japan, Germany, Poland, Russia, Switzerland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47786"/>
            <a:ext cx="8913813" cy="1470382"/>
          </a:xfrm>
        </p:spPr>
        <p:txBody>
          <a:bodyPr>
            <a:normAutofit/>
          </a:bodyPr>
          <a:lstStyle/>
          <a:p>
            <a:r>
              <a:rPr lang="en-US" dirty="0" smtClean="0"/>
              <a:t>ASPERA Science Advisory Committee recommendations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4424" y="1818178"/>
            <a:ext cx="7610476" cy="485090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Dedicated document sent to the European Strategy Preparatory Group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On large underground neutrino detectors:</a:t>
            </a:r>
            <a:endParaRPr lang="en-US" b="1" dirty="0" smtClean="0"/>
          </a:p>
          <a:p>
            <a:pPr lvl="1">
              <a:lnSpc>
                <a:spcPct val="120000"/>
              </a:lnSpc>
            </a:pPr>
            <a:r>
              <a:rPr lang="en-US" b="1" dirty="0" smtClean="0"/>
              <a:t>Opportunity for a common program </a:t>
            </a:r>
            <a:r>
              <a:rPr lang="en-US" dirty="0" smtClean="0"/>
              <a:t>on both accelerator based neutrino physics and APP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Recommendation to CERN, national agencies and </a:t>
            </a:r>
            <a:r>
              <a:rPr lang="en-US" dirty="0" err="1" smtClean="0"/>
              <a:t>ApPEC</a:t>
            </a:r>
            <a:r>
              <a:rPr lang="en-US" dirty="0" smtClean="0"/>
              <a:t> to support a </a:t>
            </a:r>
            <a:r>
              <a:rPr lang="en-US" b="1" dirty="0" smtClean="0"/>
              <a:t>vigorous R&amp;D program on neutrino detectors </a:t>
            </a:r>
            <a:r>
              <a:rPr lang="en-US" dirty="0" smtClean="0"/>
              <a:t>(e.g. liquid argon) </a:t>
            </a:r>
            <a:r>
              <a:rPr lang="en-US" b="1" dirty="0" smtClean="0"/>
              <a:t>and beam design studies </a:t>
            </a:r>
            <a:r>
              <a:rPr lang="en-US" dirty="0" smtClean="0"/>
              <a:t>(e.g. neutrino beam to </a:t>
            </a:r>
            <a:r>
              <a:rPr lang="en-US" dirty="0" err="1" smtClean="0"/>
              <a:t>Pyhäsalmi</a:t>
            </a:r>
            <a:r>
              <a:rPr lang="en-US" dirty="0" smtClean="0"/>
              <a:t>) in anticipation of a critical decision in 2015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Obvious worldwide interest and high project costs, it is recommended that CERN, European agencies and </a:t>
            </a:r>
            <a:r>
              <a:rPr lang="en-US" dirty="0" err="1" smtClean="0"/>
              <a:t>ApPEC</a:t>
            </a:r>
            <a:r>
              <a:rPr lang="en-US" dirty="0" smtClean="0"/>
              <a:t> enter into discussions with US and Asian counterparts to develop a </a:t>
            </a:r>
            <a:r>
              <a:rPr lang="en-US" b="1" dirty="0" smtClean="0"/>
              <a:t>coherent international strategy </a:t>
            </a:r>
            <a:r>
              <a:rPr lang="en-US" dirty="0" smtClean="0"/>
              <a:t>for this field, including relevant APP issues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On dark matter searches: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Complementarities between LHC and direct dark matter searches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On ultra high energy cosmic rays: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Complementarities between UHECR observatories and LHC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On neutrino nature and mass scales: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Crucial topics for the SM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Spanish roadmap (?)</a:t>
            </a:r>
            <a:endParaRPr lang="en-U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we need a Spanish roadmap on APP?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This input was useful to understand all the fields/projects we are involved or want to be involved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But this is not a roadmap or a strategy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Why do we need a roadmap/plan/strategy in Spain?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Establish a bottom-up strategy as a function of time to be included in the general Spanish scientific strategy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Enhance the field in the general Spanish scientific framework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Guarantee funding to achieve our goals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Promote coordinated Spanish participation in global projects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Encourage collaboration, exchange of knowledge, experimental techniques, etc. between groups 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Coordinate the efforts in APP in Spain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Maximize Spanish impact and visibility in the projects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Represent the Spanish community opinion/strategy in different forums (National Funding Agencies, </a:t>
            </a:r>
            <a:r>
              <a:rPr lang="en-US" dirty="0" err="1" smtClean="0"/>
              <a:t>ApPEC</a:t>
            </a:r>
            <a:r>
              <a:rPr lang="en-US" dirty="0" smtClean="0"/>
              <a:t>, APIF, committees, …)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 …</a:t>
            </a:r>
          </a:p>
          <a:p>
            <a:pPr lvl="1">
              <a:lnSpc>
                <a:spcPct val="120000"/>
              </a:lnSpc>
            </a:pPr>
            <a:endParaRPr lang="en-US" dirty="0" smtClean="0"/>
          </a:p>
          <a:p>
            <a:pPr lvl="1"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dirty="0" smtClean="0"/>
          </a:p>
          <a:p>
            <a:pPr lvl="1"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European roadmaps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4424" y="1718168"/>
            <a:ext cx="7610476" cy="485090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sz="2560" dirty="0" smtClean="0"/>
              <a:t>Germany: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smtClean="0">
                <a:hlinkClick r:id="rId2"/>
              </a:rPr>
              <a:t>https://indico.cern.ch/contributionDisplay.py?contribId=169&amp;confId=175067</a:t>
            </a:r>
            <a:endParaRPr lang="es-ES_tradnl" dirty="0" smtClean="0"/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s-ES_tradnl" sz="2560" dirty="0" err="1" smtClean="0"/>
              <a:t>Switzerland</a:t>
            </a:r>
            <a:r>
              <a:rPr lang="es-ES_tradnl" sz="2560" dirty="0" smtClean="0"/>
              <a:t>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smtClean="0">
                <a:hlinkClick r:id="rId3"/>
              </a:rPr>
              <a:t>http://www.chipp.ch/chipp-meet-roadmap.html</a:t>
            </a:r>
            <a:endParaRPr lang="es-ES_tradnl" dirty="0" smtClean="0"/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s-ES_tradnl" sz="2560" dirty="0" smtClean="0"/>
              <a:t>UK: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smtClean="0">
                <a:hlinkClick r:id="rId4"/>
              </a:rPr>
              <a:t>http://www.stfc.ac.uk/roadmap/index.aspx</a:t>
            </a:r>
            <a:endParaRPr lang="es-ES_tradnl" dirty="0" smtClean="0"/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err="1" smtClean="0"/>
              <a:t>https</a:t>
            </a:r>
            <a:r>
              <a:rPr lang="es-ES_tradnl" dirty="0" smtClean="0"/>
              <a:t>://</a:t>
            </a:r>
            <a:r>
              <a:rPr lang="es-ES_tradnl" dirty="0" err="1" smtClean="0"/>
              <a:t>indico.cern.ch</a:t>
            </a:r>
            <a:r>
              <a:rPr lang="es-ES_tradnl" dirty="0" smtClean="0"/>
              <a:t>/</a:t>
            </a:r>
            <a:r>
              <a:rPr lang="es-ES_tradnl" dirty="0" err="1" smtClean="0"/>
              <a:t>abstractDisplay.py</a:t>
            </a:r>
            <a:r>
              <a:rPr lang="es-ES_tradnl" dirty="0" smtClean="0"/>
              <a:t>/</a:t>
            </a:r>
            <a:r>
              <a:rPr lang="es-ES_tradnl" dirty="0" err="1" smtClean="0"/>
              <a:t>getAttachedFile?abstractId</a:t>
            </a:r>
            <a:r>
              <a:rPr lang="es-ES_tradnl" dirty="0" smtClean="0"/>
              <a:t>=59&amp;</a:t>
            </a:r>
            <a:r>
              <a:rPr lang="es-ES_tradnl" dirty="0" err="1" smtClean="0"/>
              <a:t>resId</a:t>
            </a:r>
            <a:r>
              <a:rPr lang="es-ES_tradnl" dirty="0" smtClean="0"/>
              <a:t>=0&amp;</a:t>
            </a:r>
            <a:r>
              <a:rPr lang="es-ES_tradnl" dirty="0" err="1" smtClean="0"/>
              <a:t>confId</a:t>
            </a:r>
            <a:r>
              <a:rPr lang="es-ES_tradnl" dirty="0" smtClean="0"/>
              <a:t>=175067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s-ES_tradnl" sz="2560" dirty="0" err="1" smtClean="0"/>
              <a:t>Italy</a:t>
            </a:r>
            <a:r>
              <a:rPr lang="es-ES_tradnl" sz="2560" dirty="0" smtClean="0"/>
              <a:t>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smtClean="0">
                <a:hlinkClick r:id="rId5"/>
              </a:rPr>
              <a:t>http://www.infn.it/images/pdf/infn_piano_triennale_12_14.pdf</a:t>
            </a:r>
            <a:endParaRPr lang="es-ES_tradnl" dirty="0" smtClean="0"/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smtClean="0">
                <a:hlinkClick r:id="rId6"/>
              </a:rPr>
              <a:t>http://www.infn.it/index.php?option=com_content&amp;view=article&amp;id=120&amp;Itemid=128&amp;lang=en</a:t>
            </a:r>
            <a:endParaRPr lang="es-ES_tradnl" dirty="0" smtClean="0"/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s-ES_tradnl" sz="2560" dirty="0" smtClean="0"/>
              <a:t>France: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smtClean="0">
                <a:hlinkClick r:id="rId7"/>
              </a:rPr>
              <a:t>http://www.in2p3.fr/actions/publications/media/prospectiveuk_2005.pdf</a:t>
            </a:r>
            <a:endParaRPr lang="es-ES_tradnl" dirty="0" smtClean="0"/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s-ES_tradnl" sz="2560" dirty="0" err="1" smtClean="0"/>
              <a:t>Netherlands</a:t>
            </a:r>
            <a:r>
              <a:rPr lang="es-ES_tradnl" sz="2560" dirty="0" smtClean="0"/>
              <a:t>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smtClean="0">
                <a:hlinkClick r:id="rId8"/>
              </a:rPr>
              <a:t>http://particle.astro.ru.nl/ps/roadmap.pdf</a:t>
            </a:r>
            <a:endParaRPr lang="es-ES_tradnl" dirty="0" smtClean="0"/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s-ES_tradnl" sz="2560" dirty="0" err="1" smtClean="0"/>
              <a:t>Poland</a:t>
            </a:r>
            <a:r>
              <a:rPr lang="es-ES_tradnl" sz="2560" dirty="0" smtClean="0"/>
              <a:t>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s-ES_tradnl" dirty="0" err="1" smtClean="0"/>
              <a:t>https</a:t>
            </a:r>
            <a:r>
              <a:rPr lang="es-ES_tradnl" dirty="0" smtClean="0"/>
              <a:t>://</a:t>
            </a:r>
            <a:r>
              <a:rPr lang="es-ES_tradnl" dirty="0" err="1" smtClean="0"/>
              <a:t>indico.cern.ch</a:t>
            </a:r>
            <a:r>
              <a:rPr lang="es-ES_tradnl" dirty="0" smtClean="0"/>
              <a:t>/</a:t>
            </a:r>
            <a:r>
              <a:rPr lang="es-ES_tradnl" dirty="0" err="1" smtClean="0"/>
              <a:t>abstractDisplay.py</a:t>
            </a:r>
            <a:r>
              <a:rPr lang="es-ES_tradnl" dirty="0" smtClean="0"/>
              <a:t>/</a:t>
            </a:r>
            <a:r>
              <a:rPr lang="es-ES_tradnl" dirty="0" err="1" smtClean="0"/>
              <a:t>getAttachedFile?abstractId</a:t>
            </a:r>
            <a:r>
              <a:rPr lang="es-ES_tradnl" dirty="0" smtClean="0"/>
              <a:t>=46&amp;</a:t>
            </a:r>
            <a:r>
              <a:rPr lang="es-ES_tradnl" dirty="0" err="1" smtClean="0"/>
              <a:t>resId</a:t>
            </a:r>
            <a:r>
              <a:rPr lang="es-ES_tradnl" dirty="0" smtClean="0"/>
              <a:t>=0&amp;</a:t>
            </a:r>
            <a:r>
              <a:rPr lang="es-ES_tradnl" dirty="0" err="1" smtClean="0"/>
              <a:t>confId</a:t>
            </a:r>
            <a:r>
              <a:rPr lang="es-ES_tradnl" dirty="0" smtClean="0"/>
              <a:t>=175067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draft the roadmap: RENATA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RENATA as a network involves/represents all APP groups in Spain </a:t>
            </a:r>
          </a:p>
          <a:p>
            <a:pPr lvl="1">
              <a:lnSpc>
                <a:spcPct val="110000"/>
              </a:lnSpc>
              <a:spcBef>
                <a:spcPts val="800"/>
              </a:spcBef>
              <a:buNone/>
            </a:pP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/>
              <a:t> RENATA is the natural forum to create a Spanish APP roadmap</a:t>
            </a:r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How to draft the roadmap: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Each member of RENATA committee writes a statement of interest for his/her area for the next 5/10/15? years, including: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Scientific impact in the field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Personnel/groups involved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Experience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Cost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Spanish impact in the project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Schedule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Organize a dedicated RENATA general workshop to discuss these statements (all RENATA): compare and work in a global context (all areas) to understand priorities.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Use feedback from meeting attendees to write a draft for the roadmap.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Send to whole RENATA by e-mail for corrections and comments.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Discuss and integrate corrections until consensus.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do we make the roadmap public? Who shall get a copy?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own community (“legacy”).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Gestores</a:t>
            </a:r>
            <a:r>
              <a:rPr lang="en-US" dirty="0" smtClean="0"/>
              <a:t>”: FPA, AYA, ESP.</a:t>
            </a:r>
          </a:p>
          <a:p>
            <a:r>
              <a:rPr lang="en-US" dirty="0" smtClean="0"/>
              <a:t>Science responsible persons at MINECO. </a:t>
            </a:r>
          </a:p>
          <a:p>
            <a:r>
              <a:rPr lang="en-US" dirty="0" smtClean="0"/>
              <a:t>APP and Particle Physics representatives in all international forums (APPEC, APIF…)</a:t>
            </a:r>
          </a:p>
          <a:p>
            <a:r>
              <a:rPr lang="en-US" dirty="0" smtClean="0"/>
              <a:t>Directors of research institutes related to APP in Spain.</a:t>
            </a:r>
          </a:p>
          <a:p>
            <a:r>
              <a:rPr lang="en-US" dirty="0" smtClean="0"/>
              <a:t>CPAN representatives</a:t>
            </a:r>
          </a:p>
          <a:p>
            <a:r>
              <a:rPr lang="en-US" dirty="0" smtClean="0"/>
              <a:t>PIs of CONSOLIDER projects related to APP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motivation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Updating the European Strategy for Particle Physics (originally written in 2006) for next 5 years (including vision at long-term)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Outline priorities following a thematic approach with emphasis in future large infrastructures/projects including preparatory steps for a next project at CERN after LHC</a:t>
            </a:r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Get input from the particle physics community (individuals, communities and research ministries)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Krakow symposium in September 10-12</a:t>
            </a:r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Strategy Group meeting to draft Update of Strategy (January 2013)</a:t>
            </a:r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Finalizing Update of Strategy by CERN council (March 2013)</a:t>
            </a:r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Adoption of Update of European Strategy in Brussels (May/June 2013)</a:t>
            </a:r>
          </a:p>
          <a:p>
            <a:pPr>
              <a:lnSpc>
                <a:spcPct val="110000"/>
              </a:lnSpc>
              <a:spcBef>
                <a:spcPts val="800"/>
              </a:spcBef>
              <a:buNone/>
            </a:pP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47788"/>
            <a:ext cx="8913813" cy="14187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 of European Strategy Preparatory Group meeting (10-12 Sept 2012) Krakow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Physics at High Energy Frontier and Flavor Physics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Strong Interaction Physics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b="1" dirty="0" err="1" smtClean="0"/>
              <a:t>Astroparticle</a:t>
            </a:r>
            <a:r>
              <a:rPr lang="en-US" b="1" dirty="0" smtClean="0"/>
              <a:t> Physics, Gravitation and Cosmology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b="1" dirty="0" smtClean="0"/>
              <a:t>Topics directly related to particle physics:</a:t>
            </a:r>
          </a:p>
          <a:p>
            <a:pPr lvl="2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Direct and indirect WIMP dark matter searches</a:t>
            </a:r>
          </a:p>
          <a:p>
            <a:pPr lvl="2">
              <a:lnSpc>
                <a:spcPct val="120000"/>
              </a:lnSpc>
              <a:spcBef>
                <a:spcPts val="800"/>
              </a:spcBef>
            </a:pPr>
            <a:r>
              <a:rPr lang="en-US" dirty="0" err="1" smtClean="0"/>
              <a:t>Axion</a:t>
            </a:r>
            <a:r>
              <a:rPr lang="en-US" dirty="0" smtClean="0"/>
              <a:t> searches</a:t>
            </a:r>
          </a:p>
          <a:p>
            <a:pPr lvl="2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Neutrino properties extracted from experiments searching for neutrino-less double beta decay and from cosmological data</a:t>
            </a:r>
          </a:p>
          <a:p>
            <a:pPr lvl="2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Large underground detectors for the study of proton decay, low energy neutrino astrophysics and geo-neutrinos</a:t>
            </a:r>
          </a:p>
          <a:p>
            <a:pPr lvl="2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dirty="0" smtClean="0"/>
              <a:t>(Long Baseline neutrino oscillations are part of Neutrino Physics)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b="1" dirty="0" smtClean="0"/>
              <a:t>Physics of neutrinos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Determination of mass hierarchy and search for CP violation with Long </a:t>
            </a:r>
            <a:r>
              <a:rPr lang="en-US" dirty="0" smtClean="0"/>
              <a:t>Baseline </a:t>
            </a:r>
            <a:r>
              <a:rPr lang="en-US" dirty="0" smtClean="0"/>
              <a:t>experiments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Short </a:t>
            </a:r>
            <a:r>
              <a:rPr lang="en-US" dirty="0" smtClean="0"/>
              <a:t>Baseline </a:t>
            </a:r>
            <a:r>
              <a:rPr lang="en-US" dirty="0" smtClean="0"/>
              <a:t>experiments for sterile neutrinos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Absolute neutrino mass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Accelerator Science and Technology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Instrumentation, Computing and General Infrastructure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Particle Physics Theory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input to the European Strategy Update</a:t>
            </a:r>
            <a:endParaRPr lang="en-US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Astroparticle</a:t>
            </a:r>
            <a:r>
              <a:rPr lang="en-US" dirty="0" smtClean="0"/>
              <a:t> Physics, Gravitation and Cosmology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Preparation of a Spanish document based on the European Roadmap for </a:t>
            </a:r>
            <a:r>
              <a:rPr lang="en-US" dirty="0" err="1" smtClean="0"/>
              <a:t>Astroparticle</a:t>
            </a:r>
            <a:r>
              <a:rPr lang="en-US" dirty="0" smtClean="0"/>
              <a:t> Physics, Nov. 2011 (</a:t>
            </a:r>
            <a:r>
              <a:rPr lang="en-US" dirty="0" err="1" smtClean="0"/>
              <a:t>Inés</a:t>
            </a:r>
            <a:r>
              <a:rPr lang="en-US" dirty="0" smtClean="0"/>
              <a:t> &amp; Juan as representatives of </a:t>
            </a:r>
            <a:r>
              <a:rPr lang="en-US" dirty="0" err="1" smtClean="0"/>
              <a:t>Astroparticle</a:t>
            </a:r>
            <a:r>
              <a:rPr lang="en-US" dirty="0" smtClean="0"/>
              <a:t> Phys. at CPAN Executive Committee)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Distributed by J.A. </a:t>
            </a:r>
            <a:r>
              <a:rPr lang="en-US" dirty="0" err="1" smtClean="0"/>
              <a:t>Villar</a:t>
            </a:r>
            <a:r>
              <a:rPr lang="en-US" dirty="0" smtClean="0"/>
              <a:t> to all RENATA IP members for their comments during June 2012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Comments received from Neutrino Oscillations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Some comments from </a:t>
            </a:r>
            <a:r>
              <a:rPr lang="en-US" dirty="0" err="1" smtClean="0"/>
              <a:t>Multidark</a:t>
            </a:r>
            <a:r>
              <a:rPr lang="en-US" dirty="0" smtClean="0"/>
              <a:t> on dark matter projects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dirty="0" err="1" smtClean="0"/>
              <a:t>Canfranc</a:t>
            </a:r>
            <a:r>
              <a:rPr lang="en-US" dirty="0" smtClean="0"/>
              <a:t>, NEXT and </a:t>
            </a:r>
            <a:r>
              <a:rPr lang="en-US" dirty="0" err="1" smtClean="0"/>
              <a:t>axions</a:t>
            </a:r>
            <a:r>
              <a:rPr lang="en-US" dirty="0" smtClean="0"/>
              <a:t> sent directly their own contribution to the European Strategy Group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Document sent to CPAN and included in the input to the European Strategy Group on behalf of the Spanish Scientific Particle Physics Community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Very different style compared with the rest of the document: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We listed many experiments without prioritization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Input organized in two different sections: </a:t>
            </a:r>
            <a:r>
              <a:rPr lang="en-US" dirty="0" err="1" smtClean="0"/>
              <a:t>Astroparticles</a:t>
            </a:r>
            <a:r>
              <a:rPr lang="en-US" dirty="0" smtClean="0"/>
              <a:t> and Neutrino Physics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input on </a:t>
            </a:r>
            <a:r>
              <a:rPr lang="en-US" dirty="0" err="1" smtClean="0"/>
              <a:t>Astroparticles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Our strategy is aligned with the European Strategy outlines in the ASPERA roadmap with additional Spanish initiatives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Project classification according to time scale of construction and cost: 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b="1" dirty="0" smtClean="0"/>
              <a:t>existing projects </a:t>
            </a:r>
            <a:r>
              <a:rPr lang="en-US" dirty="0" smtClean="0"/>
              <a:t>or existing design programs, </a:t>
            </a:r>
            <a:r>
              <a:rPr lang="en-US" b="1" dirty="0" smtClean="0"/>
              <a:t> 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b="1" dirty="0" smtClean="0"/>
              <a:t>large scale </a:t>
            </a:r>
            <a:r>
              <a:rPr lang="en-US" dirty="0" smtClean="0"/>
              <a:t>experiments</a:t>
            </a:r>
          </a:p>
          <a:p>
            <a:pPr marL="692150" lvl="1" indent="-342900">
              <a:lnSpc>
                <a:spcPct val="120000"/>
              </a:lnSpc>
              <a:buFont typeface="+mj-lt"/>
              <a:buAutoNum type="arabicPeriod"/>
            </a:pPr>
            <a:r>
              <a:rPr lang="en-US" b="1" dirty="0" smtClean="0"/>
              <a:t>very large scale</a:t>
            </a:r>
            <a:r>
              <a:rPr lang="en-US" dirty="0" smtClean="0"/>
              <a:t> experiments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Transversal goals: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Theoretical research, strengthened and more coordinated with experimental developments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Improve links with Spanish astrophysicists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Maximally exploit the capabilities of the </a:t>
            </a:r>
            <a:r>
              <a:rPr lang="en-US" dirty="0" err="1" smtClean="0"/>
              <a:t>Canfranc</a:t>
            </a:r>
            <a:r>
              <a:rPr lang="en-US" dirty="0" smtClean="0"/>
              <a:t> Underground Laboratory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Spanish participation in experiments</a:t>
            </a:r>
            <a:r>
              <a:rPr lang="en-US" dirty="0" smtClean="0"/>
              <a:t>: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Promote participation only in experiments where </a:t>
            </a:r>
            <a:r>
              <a:rPr lang="en-US" b="1" dirty="0" smtClean="0"/>
              <a:t>Spain has a significant impact </a:t>
            </a:r>
            <a:r>
              <a:rPr lang="en-US" dirty="0" smtClean="0"/>
              <a:t>(no funding for marginal contributions, prioritize coordinated projects of several groups)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Experiments in each sub-field: since funding will be very tight in the next years, restrict to maximum one experiment in each </a:t>
            </a:r>
            <a:r>
              <a:rPr lang="en-US" b="1" dirty="0" smtClean="0"/>
              <a:t>large scale </a:t>
            </a:r>
            <a:r>
              <a:rPr lang="en-US" dirty="0" smtClean="0"/>
              <a:t>sub-field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Economic returns: plan contributions from Spanish companies from the design phase of the experiment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Existing projects or existing design programs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Construction finished or about to finish: MAGIC, ANTARES, Auger, AMS, DES, PAU, T2K and ROSEBUD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Secure its operation and the scientific exploitation of their data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dirty="0" smtClean="0"/>
              <a:t>Medium scale projects or medium scale upgrades (~tens of M€)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b="1" dirty="0" smtClean="0"/>
              <a:t>Gravitational waves</a:t>
            </a:r>
            <a:r>
              <a:rPr lang="en-US" dirty="0" smtClean="0"/>
              <a:t>: Advanced VIRGO, Advanced LIGO and GEO-HF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b="1" dirty="0" smtClean="0"/>
              <a:t>Dark matter</a:t>
            </a:r>
            <a:r>
              <a:rPr lang="en-US" dirty="0" smtClean="0"/>
              <a:t>: </a:t>
            </a:r>
            <a:r>
              <a:rPr lang="en-US" dirty="0" err="1" smtClean="0"/>
              <a:t>ArDM</a:t>
            </a:r>
            <a:r>
              <a:rPr lang="en-US" dirty="0" smtClean="0"/>
              <a:t> (noble liquids), </a:t>
            </a:r>
            <a:r>
              <a:rPr lang="en-US" dirty="0" err="1" smtClean="0"/>
              <a:t>SuperCDMS</a:t>
            </a:r>
            <a:r>
              <a:rPr lang="en-US" dirty="0" smtClean="0"/>
              <a:t> (bolometric and ionization), COUPP-500 (acoustic), ANAIS (</a:t>
            </a:r>
            <a:r>
              <a:rPr lang="en-US" dirty="0" err="1" smtClean="0"/>
              <a:t>scintillator</a:t>
            </a:r>
            <a:r>
              <a:rPr lang="en-US" dirty="0" smtClean="0"/>
              <a:t>), EURECA (bolometer), IAXO (</a:t>
            </a:r>
            <a:r>
              <a:rPr lang="en-US" dirty="0" err="1" smtClean="0"/>
              <a:t>axions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  <a:spcBef>
                <a:spcPts val="800"/>
              </a:spcBef>
            </a:pPr>
            <a:r>
              <a:rPr lang="en-US" b="1" dirty="0" smtClean="0"/>
              <a:t>Neutrino properties</a:t>
            </a:r>
            <a:r>
              <a:rPr lang="en-US" dirty="0" smtClean="0"/>
              <a:t>: Double </a:t>
            </a:r>
            <a:r>
              <a:rPr lang="en-US" dirty="0" err="1" smtClean="0"/>
              <a:t>Chooz</a:t>
            </a:r>
            <a:r>
              <a:rPr lang="en-US" dirty="0" smtClean="0"/>
              <a:t> (reactor neutrino oscillations), NEXT (</a:t>
            </a:r>
            <a:r>
              <a:rPr lang="en-US" dirty="0" err="1" smtClean="0"/>
              <a:t>neutrinoless</a:t>
            </a:r>
            <a:r>
              <a:rPr lang="en-US" dirty="0" smtClean="0"/>
              <a:t> double beta decay)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en-US" b="1" dirty="0" smtClean="0"/>
              <a:t>RECOMMENDATION: establish a medium term funding scenario guaranteeing an adequate Spanish participation in these existing projects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Large scale experiments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Start construction middle this decade and budget few hundreds of M€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b="1" dirty="0" err="1" smtClean="0"/>
              <a:t>TeV</a:t>
            </a:r>
            <a:r>
              <a:rPr lang="en-US" b="1" dirty="0" smtClean="0"/>
              <a:t> gamma-ray astrophysics</a:t>
            </a:r>
            <a:r>
              <a:rPr lang="en-US" dirty="0" smtClean="0"/>
              <a:t>: 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CTA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b="1" dirty="0" smtClean="0"/>
              <a:t>High energy astronomical neutrinos</a:t>
            </a:r>
            <a:r>
              <a:rPr lang="en-US" dirty="0" smtClean="0"/>
              <a:t>: 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KM3NeT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b="1" dirty="0" smtClean="0"/>
              <a:t>High energy cosmic rays</a:t>
            </a:r>
            <a:r>
              <a:rPr lang="en-US" dirty="0" smtClean="0"/>
              <a:t>: 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Next generation ground-based observatory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JEM-EUSO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b="1" dirty="0" smtClean="0"/>
              <a:t>Long-baseline neutrino </a:t>
            </a:r>
            <a:r>
              <a:rPr lang="en-US" dirty="0" smtClean="0"/>
              <a:t>physics program at CERN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b="1" dirty="0" smtClean="0"/>
              <a:t>Dark energy</a:t>
            </a:r>
            <a:r>
              <a:rPr lang="en-US" dirty="0" smtClean="0"/>
              <a:t>: 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smtClean="0"/>
              <a:t>Big Boss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dirty="0" err="1" smtClean="0"/>
              <a:t>DESpec</a:t>
            </a:r>
            <a:endParaRPr lang="en-US" dirty="0" smtClean="0"/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b="1" dirty="0" smtClean="0"/>
              <a:t>NO EXPLICIT RECOMMENDATION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Very large scale experiments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en-US" dirty="0" smtClean="0"/>
              <a:t>Start construction by the end of this decade and cost ~1000 M€</a:t>
            </a:r>
          </a:p>
          <a:p>
            <a:pPr lvl="1">
              <a:spcBef>
                <a:spcPts val="1000"/>
              </a:spcBef>
            </a:pPr>
            <a:r>
              <a:rPr lang="en-US" b="1" dirty="0" smtClean="0"/>
              <a:t>Dark energy</a:t>
            </a:r>
            <a:r>
              <a:rPr lang="en-US" dirty="0" smtClean="0"/>
              <a:t>:</a:t>
            </a:r>
          </a:p>
          <a:p>
            <a:pPr lvl="2">
              <a:spcBef>
                <a:spcPts val="1000"/>
              </a:spcBef>
            </a:pPr>
            <a:r>
              <a:rPr lang="en-US" dirty="0" smtClean="0"/>
              <a:t>LSST at ground</a:t>
            </a:r>
          </a:p>
          <a:p>
            <a:pPr lvl="2">
              <a:spcBef>
                <a:spcPts val="1000"/>
              </a:spcBef>
            </a:pPr>
            <a:r>
              <a:rPr lang="en-US" dirty="0" smtClean="0"/>
              <a:t>EUCLID in space</a:t>
            </a:r>
          </a:p>
          <a:p>
            <a:pPr lvl="1">
              <a:spcBef>
                <a:spcPts val="1000"/>
              </a:spcBef>
            </a:pPr>
            <a:r>
              <a:rPr lang="en-US" b="1" dirty="0" smtClean="0"/>
              <a:t>Gravitational waves</a:t>
            </a:r>
            <a:r>
              <a:rPr lang="en-US" dirty="0" smtClean="0"/>
              <a:t>:</a:t>
            </a:r>
          </a:p>
          <a:p>
            <a:pPr lvl="2">
              <a:spcBef>
                <a:spcPts val="1000"/>
              </a:spcBef>
            </a:pPr>
            <a:r>
              <a:rPr lang="en-US" dirty="0" smtClean="0"/>
              <a:t>Einstein Telescope at ground</a:t>
            </a:r>
          </a:p>
          <a:p>
            <a:pPr lvl="2">
              <a:spcBef>
                <a:spcPts val="1000"/>
              </a:spcBef>
            </a:pPr>
            <a:r>
              <a:rPr lang="en-US" dirty="0" smtClean="0"/>
              <a:t>NGO (LISA) in space</a:t>
            </a:r>
          </a:p>
          <a:p>
            <a:pPr>
              <a:spcBef>
                <a:spcPts val="1000"/>
              </a:spcBef>
            </a:pPr>
            <a:r>
              <a:rPr lang="en-US" b="1" dirty="0" smtClean="0"/>
              <a:t>RECOMMENDATION: being involved in the design and construction of these experiments within the constraints of funding availability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E686B-6C7D-F04D-BE60-D126E9CB1BA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pectiva">
  <a:themeElements>
    <a:clrScheme name="Perspectiva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spectiva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spectiva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Perspectiva.thmx</Template>
  <TotalTime>735</TotalTime>
  <Words>2001</Words>
  <Application>Microsoft Macintosh PowerPoint</Application>
  <PresentationFormat>Presentación en pantalla (4:3)</PresentationFormat>
  <Paragraphs>224</Paragraphs>
  <Slides>19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Perspectiva</vt:lpstr>
      <vt:lpstr>European Strategy Update</vt:lpstr>
      <vt:lpstr>Original motivation</vt:lpstr>
      <vt:lpstr>Agenda of European Strategy Preparatory Group meeting (10-12 Sept 2012) Krakow</vt:lpstr>
      <vt:lpstr>Spanish input to the European Strategy Update</vt:lpstr>
      <vt:lpstr>Astroparticle Physics, Gravitation and Cosmology</vt:lpstr>
      <vt:lpstr>Spanish input on Astroparticles</vt:lpstr>
      <vt:lpstr>1. Existing projects or existing design programs</vt:lpstr>
      <vt:lpstr>2. Large scale experiments</vt:lpstr>
      <vt:lpstr>3. Very large scale experiments</vt:lpstr>
      <vt:lpstr>Spanish input in Neutrino physics</vt:lpstr>
      <vt:lpstr>Other inputs to the European Strategy Update</vt:lpstr>
      <vt:lpstr>Community input related to APP, gravitation and cosmology</vt:lpstr>
      <vt:lpstr>Community input to Neutrino Physics</vt:lpstr>
      <vt:lpstr>ASPERA Science Advisory Committee recommendations</vt:lpstr>
      <vt:lpstr>A Spanish roadmap (?)</vt:lpstr>
      <vt:lpstr>Do we need a Spanish roadmap on APP?</vt:lpstr>
      <vt:lpstr>Other European roadmaps</vt:lpstr>
      <vt:lpstr>How to draft the roadmap: RENATA</vt:lpstr>
      <vt:lpstr>How do we make the roadmap public? Who shall get a copy?</vt:lpstr>
    </vt:vector>
  </TitlesOfParts>
  <Company>CIEMAT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Strategy Update</dc:title>
  <dc:creator>Inés Gil Botella</dc:creator>
  <cp:lastModifiedBy>Inés Gil Botella</cp:lastModifiedBy>
  <cp:revision>192</cp:revision>
  <cp:lastPrinted>2012-10-31T11:34:09Z</cp:lastPrinted>
  <dcterms:created xsi:type="dcterms:W3CDTF">2012-11-26T09:16:34Z</dcterms:created>
  <dcterms:modified xsi:type="dcterms:W3CDTF">2012-11-26T09:28:12Z</dcterms:modified>
</cp:coreProperties>
</file>