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39" r:id="rId3"/>
    <p:sldId id="396" r:id="rId4"/>
    <p:sldId id="388" r:id="rId5"/>
    <p:sldId id="443" r:id="rId6"/>
    <p:sldId id="455" r:id="rId7"/>
    <p:sldId id="459" r:id="rId8"/>
    <p:sldId id="460" r:id="rId9"/>
    <p:sldId id="456" r:id="rId10"/>
    <p:sldId id="457" r:id="rId11"/>
    <p:sldId id="328" r:id="rId12"/>
    <p:sldId id="382" r:id="rId13"/>
    <p:sldId id="434" r:id="rId14"/>
    <p:sldId id="415" r:id="rId15"/>
    <p:sldId id="416" r:id="rId16"/>
    <p:sldId id="446" r:id="rId17"/>
    <p:sldId id="419" r:id="rId18"/>
    <p:sldId id="469" r:id="rId19"/>
    <p:sldId id="432" r:id="rId20"/>
    <p:sldId id="470" r:id="rId21"/>
    <p:sldId id="433" r:id="rId22"/>
    <p:sldId id="334" r:id="rId23"/>
    <p:sldId id="354" r:id="rId24"/>
    <p:sldId id="430" r:id="rId25"/>
    <p:sldId id="428" r:id="rId26"/>
    <p:sldId id="427" r:id="rId27"/>
    <p:sldId id="401" r:id="rId28"/>
    <p:sldId id="425" r:id="rId29"/>
    <p:sldId id="390" r:id="rId30"/>
    <p:sldId id="406" r:id="rId31"/>
    <p:sldId id="437" r:id="rId32"/>
    <p:sldId id="336" r:id="rId33"/>
    <p:sldId id="337" r:id="rId34"/>
    <p:sldId id="398" r:id="rId35"/>
    <p:sldId id="476" r:id="rId36"/>
    <p:sldId id="314" r:id="rId37"/>
    <p:sldId id="391" r:id="rId38"/>
    <p:sldId id="471" r:id="rId39"/>
    <p:sldId id="472" r:id="rId40"/>
    <p:sldId id="473" r:id="rId41"/>
    <p:sldId id="441" r:id="rId42"/>
    <p:sldId id="316" r:id="rId43"/>
    <p:sldId id="475" r:id="rId44"/>
    <p:sldId id="478" r:id="rId45"/>
  </p:sldIdLst>
  <p:sldSz cx="9144000" cy="6858000" type="screen4x3"/>
  <p:notesSz cx="6858000" cy="9144000"/>
  <p:embeddedFontLs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ambria Math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3F7FB"/>
    <a:srgbClr val="EC80D7"/>
    <a:srgbClr val="FFCC00"/>
    <a:srgbClr val="4F81BD"/>
    <a:srgbClr val="FFFF00"/>
    <a:srgbClr val="FAC090"/>
    <a:srgbClr val="FCD5B5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97" autoAdjust="0"/>
    <p:restoredTop sz="94660"/>
  </p:normalViewPr>
  <p:slideViewPr>
    <p:cSldViewPr>
      <p:cViewPr varScale="1">
        <p:scale>
          <a:sx n="74" d="100"/>
          <a:sy n="74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2362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6F3CC-F6A6-4354-8137-57A123B8BC4F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D3E6A-FAA7-4E56-ABDE-B6B734632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95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E25F4-9A1B-4601-BFD2-785C37A7959D}" type="datetimeFigureOut">
              <a:rPr lang="es-ES" smtClean="0"/>
              <a:pPr/>
              <a:t>27/11/2012</a:t>
            </a:fld>
            <a:endParaRPr lang="ca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8018-5112-4540-A147-E928F3490F0B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1117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F1CED-3E2B-46C7-AE85-1C7052346874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AE3D-4D6D-4E33-9AD9-9065A755ECA7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B4-B96F-4B3F-916D-F3EA468FAE85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57200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5486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50CB-1087-4A53-B236-D3EE10A6833F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Hugo Ruiz – </a:t>
            </a:r>
            <a:r>
              <a:rPr lang="es-ES" dirty="0" err="1" smtClean="0"/>
              <a:t>Planck</a:t>
            </a:r>
            <a:r>
              <a:rPr lang="es-ES" dirty="0" smtClean="0"/>
              <a:t>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CA01518-F3EF-4521-978E-58B6A28587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ttp://lhcb.web.cern.ch/lhcb/lhcblogo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248400"/>
            <a:ext cx="685800" cy="477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38387"/>
            <a:ext cx="5410200" cy="1362075"/>
          </a:xfrm>
          <a:solidFill>
            <a:schemeClr val="accent4">
              <a:lumMod val="75000"/>
            </a:schemeClr>
          </a:solidFill>
        </p:spPr>
        <p:txBody>
          <a:bodyPr anchor="t">
            <a:noAutofit/>
          </a:bodyPr>
          <a:lstStyle>
            <a:lvl1pPr algn="ctr">
              <a:defRPr sz="72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838200"/>
            <a:ext cx="5410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DD22-502F-4CFC-87CB-70B5691E077A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A2B4-CB09-4C9C-8733-6C6773CF990B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9A857-BA60-4B46-A8EF-8EE8F0D7DC8D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DDC3-A662-46E0-B51D-E60B18F23179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0CDA-F6B9-4291-8881-00586D4315CA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C34A-1B17-42A2-A3C5-125CBFF67C2E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2785-2263-4BDF-9D98-A819361D4A2E}" type="datetime1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Hugo Ruiz Pérez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37D44-50FB-4F36-9D69-2B004DF97BD1}" type="datetime1">
              <a:rPr lang="en-US" smtClean="0"/>
              <a:pPr/>
              <a:t>11/27/2012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Hugo Ruiz Pérez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3.wdp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19.wdp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microsoft.com/office/2007/relationships/hdphoto" Target="../media/hdphoto23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22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2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24.wdp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86.png"/><Relationship Id="rId7" Type="http://schemas.microsoft.com/office/2007/relationships/hdphoto" Target="../media/hdphoto27.wdp"/><Relationship Id="rId12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microsoft.com/office/2007/relationships/hdphoto" Target="../media/hdphoto26.wdp"/><Relationship Id="rId10" Type="http://schemas.microsoft.com/office/2007/relationships/hdphoto" Target="../media/hdphoto28.wdp"/><Relationship Id="rId4" Type="http://schemas.openxmlformats.org/officeDocument/2006/relationships/image" Target="../media/image87.png"/><Relationship Id="rId9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microsoft.com/office/2007/relationships/hdphoto" Target="../media/hdphoto32.wdp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Users/powell/Documents/Presentations/RICHMeeting_Oct10/Lambda/AllRads/Plus/MassFit_0_0.eps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Volumes/Users/powell/Documents/Presentations/RICHMeeting_Oct10/KShort/AllRads/Plus/MassFit_0_0.eps" TargetMode="External"/><Relationship Id="rId5" Type="http://schemas.openxmlformats.org/officeDocument/2006/relationships/image" Target="../media/image106.png"/><Relationship Id="rId4" Type="http://schemas.openxmlformats.org/officeDocument/2006/relationships/image" Target="file://localhost/Volumes/Users/powell/Documents/Presentations/RICHMeeting_Oct10/DStar/AllRads/Plus/MassFit_0_0.eps" TargetMode="External"/><Relationship Id="rId9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e/e1/Alhambra_-_Grana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3436761"/>
            <a:ext cx="4422775" cy="294851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763000" cy="106680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accent4">
                    <a:lumMod val="50000"/>
                  </a:schemeClr>
                </a:solidFill>
              </a:rPr>
              <a:t>LHCb status and results</a:t>
            </a:r>
            <a:endParaRPr lang="ca-ES" sz="6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106" y="3886200"/>
            <a:ext cx="2057400" cy="530579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Hugo Ruiz</a:t>
            </a:r>
            <a:endParaRPr lang="ca-E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10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44" y="5257800"/>
            <a:ext cx="1726915" cy="60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logoICC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1954" y="5989323"/>
            <a:ext cx="7858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2906" y="6342214"/>
            <a:ext cx="2133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dirty="0" err="1" smtClean="0">
                <a:solidFill>
                  <a:schemeClr val="accent1">
                    <a:lumMod val="75000"/>
                  </a:schemeClr>
                </a:solidFill>
              </a:rPr>
              <a:t>Institut</a:t>
            </a:r>
            <a:r>
              <a:rPr lang="es-ES" sz="11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s-ES" sz="1100" dirty="0" err="1" smtClean="0">
                <a:solidFill>
                  <a:schemeClr val="accent1">
                    <a:lumMod val="75000"/>
                  </a:schemeClr>
                </a:solidFill>
              </a:rPr>
              <a:t>Ciències</a:t>
            </a:r>
            <a:r>
              <a:rPr lang="es-ES" sz="1100" dirty="0" smtClean="0">
                <a:solidFill>
                  <a:schemeClr val="accent1">
                    <a:lumMod val="75000"/>
                  </a:schemeClr>
                </a:solidFill>
              </a:rPr>
              <a:t> del Cosmos</a:t>
            </a:r>
            <a:endParaRPr lang="es-E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lhcb.web.cern.ch/lhcb/lhcb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4906" y="4594625"/>
            <a:ext cx="762000" cy="530579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147858" y="4977523"/>
            <a:ext cx="1929342" cy="116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Oscillations (3): D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5704446" cy="5486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Assuming </a:t>
            </a:r>
            <a:r>
              <a:rPr lang="en-US" dirty="0"/>
              <a:t>|x| , |y| &lt;&lt; 1 , and no CPV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No mixing hypothesis is excluded </a:t>
            </a:r>
            <a:r>
              <a:rPr lang="en-US" dirty="0"/>
              <a:t>at </a:t>
            </a:r>
            <a:r>
              <a:rPr lang="en-US" dirty="0" smtClean="0"/>
              <a:t>9.1σ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  <a:sym typeface="Symbol"/>
              </a:rPr>
              <a:t> </a:t>
            </a:r>
            <a:r>
              <a:rPr lang="en-US" b="1" dirty="0">
                <a:solidFill>
                  <a:srgbClr val="00B050"/>
                </a:solidFill>
              </a:rPr>
              <a:t>First observation in a single </a:t>
            </a:r>
            <a:r>
              <a:rPr lang="en-US" b="1" dirty="0" smtClean="0">
                <a:solidFill>
                  <a:srgbClr val="00B050"/>
                </a:solidFill>
              </a:rPr>
              <a:t>experiment</a:t>
            </a:r>
            <a:endParaRPr lang="en-US" dirty="0" smtClean="0">
              <a:solidFill>
                <a:srgbClr val="00B050"/>
              </a:solidFill>
            </a:endParaRP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67" y="703926"/>
            <a:ext cx="3611306" cy="352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783" y="4232806"/>
            <a:ext cx="4851113" cy="126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16129" y="876551"/>
            <a:ext cx="5270271" cy="862110"/>
            <a:chOff x="69490" y="1295400"/>
            <a:chExt cx="6255110" cy="1232671"/>
          </a:xfrm>
        </p:grpSpPr>
        <p:sp>
          <p:nvSpPr>
            <p:cNvPr id="8" name="Rectangle 7"/>
            <p:cNvSpPr/>
            <p:nvPr/>
          </p:nvSpPr>
          <p:spPr>
            <a:xfrm>
              <a:off x="69490" y="1295400"/>
              <a:ext cx="6255110" cy="1232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522" y="1305269"/>
              <a:ext cx="5688632" cy="767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3626" y="1712321"/>
              <a:ext cx="936104" cy="346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3626" y="1314632"/>
              <a:ext cx="946026" cy="325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61778" y="1295401"/>
              <a:ext cx="3462532" cy="77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173946" y="2063069"/>
              <a:ext cx="20111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 ; x= </a:t>
              </a:r>
              <a:r>
                <a:rPr lang="el-GR" sz="1800" dirty="0" smtClean="0">
                  <a:latin typeface="+mn-lt"/>
                </a:rPr>
                <a:t>Δ</a:t>
              </a:r>
              <a:r>
                <a:rPr lang="en-US" sz="1800" dirty="0" smtClean="0">
                  <a:latin typeface="+mn-lt"/>
                </a:rPr>
                <a:t>m/</a:t>
              </a:r>
              <a:r>
                <a:rPr lang="el-GR" sz="1800" dirty="0" smtClean="0">
                  <a:latin typeface="+mn-lt"/>
                </a:rPr>
                <a:t>Γ</a:t>
              </a:r>
              <a:r>
                <a:rPr lang="en-US" sz="1800" dirty="0" smtClean="0">
                  <a:latin typeface="+mn-lt"/>
                </a:rPr>
                <a:t> y=</a:t>
              </a:r>
              <a:r>
                <a:rPr lang="el-GR" sz="1800" dirty="0" smtClean="0">
                  <a:latin typeface="+mn-lt"/>
                </a:rPr>
                <a:t>Δ Γ</a:t>
              </a:r>
              <a:r>
                <a:rPr lang="en-US" sz="1800" dirty="0" smtClean="0">
                  <a:latin typeface="+mn-lt"/>
                </a:rPr>
                <a:t>/2</a:t>
              </a:r>
              <a:r>
                <a:rPr lang="el-GR" sz="1800" dirty="0" smtClean="0">
                  <a:latin typeface="+mn-lt"/>
                </a:rPr>
                <a:t>Γ</a:t>
              </a:r>
              <a:endParaRPr lang="en-US" sz="1800" dirty="0">
                <a:latin typeface="+mn-lt"/>
              </a:endParaRPr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3506" y="2072361"/>
              <a:ext cx="4086225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/>
          <p:cNvSpPr/>
          <p:nvPr/>
        </p:nvSpPr>
        <p:spPr>
          <a:xfrm>
            <a:off x="6324600" y="4572000"/>
            <a:ext cx="2294694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arXiv:1211.1230, LHCB-PAPER-2012-038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Subm</a:t>
            </a:r>
            <a:r>
              <a:rPr lang="en-US" dirty="0" smtClean="0">
                <a:solidFill>
                  <a:schemeClr val="bg1"/>
                </a:solidFill>
              </a:rPr>
              <a:t>. PRL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338387"/>
            <a:ext cx="5410200" cy="862013"/>
          </a:xfrm>
        </p:spPr>
        <p:txBody>
          <a:bodyPr/>
          <a:lstStyle/>
          <a:p>
            <a:pPr lvl="0">
              <a:defRPr/>
            </a:pPr>
            <a:r>
              <a:rPr lang="en-US" sz="5400" dirty="0" smtClean="0"/>
              <a:t>CP violation</a:t>
            </a:r>
            <a:endParaRPr lang="ca-E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CP violation in the 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5883499" cy="5405735"/>
          </a:xfrm>
        </p:spPr>
        <p:txBody>
          <a:bodyPr>
            <a:normAutofit/>
          </a:bodyPr>
          <a:lstStyle/>
          <a:p>
            <a:r>
              <a:rPr lang="en-US" dirty="0" smtClean="0"/>
              <a:t>CPV caused by interference </a:t>
            </a:r>
            <a:r>
              <a:rPr lang="en-US" dirty="0" smtClean="0">
                <a:sym typeface="Symbol"/>
              </a:rPr>
              <a:t> appears in processes with &gt;1 contributing amplitudes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SM: CPV arises from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single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phase </a:t>
            </a:r>
            <a:r>
              <a:rPr lang="en-US" dirty="0"/>
              <a:t>in </a:t>
            </a:r>
            <a:r>
              <a:rPr lang="en-US" dirty="0" smtClean="0"/>
              <a:t>CKM matrix. </a:t>
            </a:r>
            <a:r>
              <a:rPr lang="en-US" dirty="0" err="1" smtClean="0"/>
              <a:t>Unitarity</a:t>
            </a:r>
            <a:r>
              <a:rPr lang="en-US" dirty="0" smtClean="0"/>
              <a:t> of CKM expressed as triangles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Reasonable consistency so far, </a:t>
            </a:r>
            <a:r>
              <a:rPr lang="en-US" dirty="0" smtClean="0"/>
              <a:t>including many </a:t>
            </a:r>
            <a:r>
              <a:rPr lang="en-US" i="1" dirty="0" err="1" smtClean="0"/>
              <a:t>B</a:t>
            </a:r>
            <a:r>
              <a:rPr lang="en-US" i="1" baseline="-25000" dirty="0" err="1" smtClean="0"/>
              <a:t>d</a:t>
            </a:r>
            <a:r>
              <a:rPr lang="en-US" dirty="0" smtClean="0"/>
              <a:t> observables @ B factories</a:t>
            </a:r>
          </a:p>
          <a:p>
            <a:endParaRPr lang="en-US" dirty="0" smtClean="0"/>
          </a:p>
          <a:p>
            <a:r>
              <a:rPr lang="en-US" dirty="0" smtClean="0"/>
              <a:t>However:</a:t>
            </a:r>
          </a:p>
          <a:p>
            <a:pPr lvl="1"/>
            <a:r>
              <a:rPr lang="en-US" dirty="0" smtClean="0"/>
              <a:t>There is indeed matter in the Universe</a:t>
            </a:r>
          </a:p>
          <a:p>
            <a:pPr lvl="1"/>
            <a:r>
              <a:rPr lang="en-US" dirty="0" smtClean="0"/>
              <a:t>Lacking a direct measurement of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sector quite unexplored!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8442" y="4960661"/>
            <a:ext cx="1605349" cy="6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ckmfitter.in2p3.fr/www/results/plots_ichep12/png/rhoeta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21" y="457200"/>
            <a:ext cx="3295579" cy="32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21" y="3581400"/>
            <a:ext cx="327197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800600" y="2362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CPV in the decay: </a:t>
            </a:r>
            <a:r>
              <a:rPr lang="en-US" dirty="0" err="1" smtClean="0"/>
              <a:t>B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err="1" smtClean="0"/>
              <a:t>K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Symbol" pitchFamily="18" charset="2"/>
              </a:rPr>
              <a:t>p</a:t>
            </a:r>
            <a:r>
              <a:rPr lang="en-US" baseline="30000" dirty="0" smtClean="0"/>
              <a:t>- </a:t>
            </a:r>
            <a:r>
              <a:rPr lang="en-US" b="0" dirty="0" smtClean="0"/>
              <a:t>(0.35</a:t>
            </a:r>
            <a:r>
              <a:rPr lang="en-US" b="0" dirty="0"/>
              <a:t>  </a:t>
            </a:r>
            <a:r>
              <a:rPr lang="en-US" b="0" dirty="0" smtClean="0"/>
              <a:t>fb</a:t>
            </a:r>
            <a:r>
              <a:rPr lang="en-US" b="0" baseline="30000" dirty="0" smtClean="0"/>
              <a:t>-1</a:t>
            </a:r>
            <a:r>
              <a:rPr lang="en-US" b="0" dirty="0" smtClean="0"/>
              <a:t>)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 descr="http://lhcb-public.web.cern.ch/lhcb-public/Images_2011/bd2kpi_cpv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2" y="887262"/>
            <a:ext cx="6386487" cy="21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hcb-public.web.cern.ch/lhcb-public/Images_2011/bs2pik_cpv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2" y="3660642"/>
            <a:ext cx="6289784" cy="21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5201" y="1571810"/>
            <a:ext cx="1795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3600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3600" dirty="0" err="1">
                <a:solidFill>
                  <a:srgbClr val="FF0000"/>
                </a:solidFill>
              </a:rPr>
              <a:t>K</a:t>
            </a:r>
            <a:r>
              <a:rPr lang="en-US" sz="3600" baseline="30000" dirty="0" err="1">
                <a:solidFill>
                  <a:srgbClr val="FF0000"/>
                </a:solidFill>
              </a:rPr>
              <a:t>+</a:t>
            </a:r>
            <a:r>
              <a:rPr lang="en-US" sz="3600" dirty="0" err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3600" baseline="30000" dirty="0">
                <a:solidFill>
                  <a:srgbClr val="FF0000"/>
                </a:solidFill>
              </a:rPr>
              <a:t>-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1639669"/>
            <a:ext cx="1805302" cy="646331"/>
            <a:chOff x="6324600" y="652048"/>
            <a:chExt cx="1805302" cy="646331"/>
          </a:xfrm>
        </p:grpSpPr>
        <p:sp>
          <p:nvSpPr>
            <p:cNvPr id="8" name="Rectangle 7"/>
            <p:cNvSpPr/>
            <p:nvPr/>
          </p:nvSpPr>
          <p:spPr>
            <a:xfrm>
              <a:off x="6324600" y="652048"/>
              <a:ext cx="180530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</a:rPr>
                <a:t>B</a:t>
              </a:r>
              <a:r>
                <a:rPr lang="en-US" sz="3600" b="1" baseline="-25000" dirty="0" err="1" smtClean="0">
                  <a:solidFill>
                    <a:srgbClr val="FF0000"/>
                  </a:solidFill>
                </a:rPr>
                <a:t>d</a:t>
              </a:r>
              <a:r>
                <a:rPr lang="en-US" sz="3600" dirty="0" err="1" smtClean="0">
                  <a:solidFill>
                    <a:srgbClr val="FF0000"/>
                  </a:solidFill>
                  <a:sym typeface="Symbol"/>
                </a:rPr>
                <a:t></a:t>
              </a:r>
              <a:r>
                <a:rPr lang="en-US" sz="3600" dirty="0" err="1" smtClean="0">
                  <a:solidFill>
                    <a:srgbClr val="FF0000"/>
                  </a:solidFill>
                </a:rPr>
                <a:t>K</a:t>
              </a:r>
              <a:r>
                <a:rPr lang="en-US" sz="3600" baseline="30000" dirty="0" err="1" smtClean="0">
                  <a:solidFill>
                    <a:srgbClr val="FF0000"/>
                  </a:solidFill>
                </a:rPr>
                <a:t>-</a:t>
              </a:r>
              <a:r>
                <a:rPr lang="en-US" sz="3600" dirty="0" err="1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3600" baseline="30000" dirty="0" smtClean="0">
                  <a:solidFill>
                    <a:srgbClr val="FF0000"/>
                  </a:solidFill>
                </a:rPr>
                <a:t>+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400800" y="762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443133" y="4728865"/>
            <a:ext cx="258035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PRL 108 </a:t>
            </a:r>
            <a:r>
              <a:rPr lang="en-US" b="1" dirty="0" smtClean="0">
                <a:solidFill>
                  <a:schemeClr val="bg1"/>
                </a:solidFill>
              </a:rPr>
              <a:t>(2012) 201601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4208" y="5562600"/>
            <a:ext cx="1983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First </a:t>
            </a:r>
            <a:r>
              <a:rPr lang="en-US" b="1" dirty="0">
                <a:solidFill>
                  <a:srgbClr val="00B050"/>
                </a:solidFill>
              </a:rPr>
              <a:t>3σ evidence of CP asymmetry in </a:t>
            </a:r>
            <a:r>
              <a:rPr lang="en-US" b="1" dirty="0" err="1">
                <a:solidFill>
                  <a:srgbClr val="00B050"/>
                </a:solidFill>
              </a:rPr>
              <a:t>B</a:t>
            </a:r>
            <a:r>
              <a:rPr lang="en-US" b="1" baseline="-25000" dirty="0" err="1">
                <a:solidFill>
                  <a:srgbClr val="00B050"/>
                </a:solidFill>
              </a:rPr>
              <a:t>s</a:t>
            </a:r>
            <a:r>
              <a:rPr lang="en-US" b="1" dirty="0">
                <a:solidFill>
                  <a:srgbClr val="00B050"/>
                </a:solidFill>
              </a:rPr>
              <a:t> decays!</a:t>
            </a:r>
          </a:p>
        </p:txBody>
      </p:sp>
      <p:sp>
        <p:nvSpPr>
          <p:cNvPr id="6" name="Rectangle 5"/>
          <p:cNvSpPr/>
          <p:nvPr/>
        </p:nvSpPr>
        <p:spPr>
          <a:xfrm>
            <a:off x="7097050" y="2723001"/>
            <a:ext cx="2123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Most precise </a:t>
            </a:r>
            <a:r>
              <a:rPr lang="en-US" dirty="0" smtClean="0">
                <a:solidFill>
                  <a:srgbClr val="00B050"/>
                </a:solidFill>
              </a:rPr>
              <a:t>single measurement! HFAG</a:t>
            </a:r>
            <a:r>
              <a:rPr lang="en-US" dirty="0">
                <a:solidFill>
                  <a:srgbClr val="00B050"/>
                </a:solidFill>
              </a:rPr>
              <a:t>: -0.098 ± 0.013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56466"/>
            <a:ext cx="662999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" y="5842000"/>
            <a:ext cx="6719553" cy="52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01333" y="4267200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FF00"/>
                </a:solidFill>
              </a:rPr>
              <a:t>B</a:t>
            </a:r>
            <a:r>
              <a:rPr lang="en-US" sz="3600" b="1" baseline="-25000" dirty="0" err="1" smtClean="0">
                <a:solidFill>
                  <a:srgbClr val="00FF00"/>
                </a:solidFill>
              </a:rPr>
              <a:t>s</a:t>
            </a:r>
            <a:endParaRPr lang="en-US" sz="3600" b="1" dirty="0">
              <a:solidFill>
                <a:srgbClr val="00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2487" y="4376617"/>
            <a:ext cx="566181" cy="646331"/>
            <a:chOff x="6324600" y="652048"/>
            <a:chExt cx="566181" cy="646331"/>
          </a:xfrm>
        </p:grpSpPr>
        <p:sp>
          <p:nvSpPr>
            <p:cNvPr id="18" name="Rectangle 17"/>
            <p:cNvSpPr/>
            <p:nvPr/>
          </p:nvSpPr>
          <p:spPr>
            <a:xfrm>
              <a:off x="6324600" y="652048"/>
              <a:ext cx="5661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solidFill>
                    <a:srgbClr val="00FF00"/>
                  </a:solidFill>
                </a:rPr>
                <a:t>B</a:t>
              </a:r>
              <a:r>
                <a:rPr lang="en-US" sz="3600" b="1" baseline="-25000" dirty="0" err="1" smtClean="0">
                  <a:solidFill>
                    <a:srgbClr val="00FF00"/>
                  </a:solidFill>
                </a:rPr>
                <a:t>s</a:t>
              </a:r>
              <a:endParaRPr lang="en-US" sz="3600" b="1" dirty="0">
                <a:solidFill>
                  <a:srgbClr val="00FF0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400800" y="762000"/>
              <a:ext cx="304800" cy="0"/>
            </a:xfrm>
            <a:prstGeom prst="line">
              <a:avLst/>
            </a:prstGeom>
            <a:ln>
              <a:solidFill>
                <a:srgbClr val="00FF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52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CPV in the </a:t>
            </a:r>
            <a:r>
              <a:rPr lang="en-US" dirty="0" smtClean="0"/>
              <a:t>decay: charmless 3 body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Collected 10x decays than B-factories </a:t>
            </a:r>
            <a:r>
              <a:rPr lang="en-US" dirty="0" smtClean="0">
                <a:sym typeface="Symbol"/>
              </a:rPr>
              <a:t> </a:t>
            </a:r>
            <a:r>
              <a:rPr lang="en-US" b="1" dirty="0" smtClean="0">
                <a:solidFill>
                  <a:srgbClr val="00B050"/>
                </a:solidFill>
              </a:rPr>
              <a:t>1</a:t>
            </a:r>
            <a:r>
              <a:rPr lang="en-US" b="1" baseline="30000" dirty="0" smtClean="0">
                <a:solidFill>
                  <a:srgbClr val="00B050"/>
                </a:solidFill>
              </a:rPr>
              <a:t>st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evidence of </a:t>
            </a:r>
            <a:r>
              <a:rPr lang="en-US" b="1" dirty="0" smtClean="0">
                <a:solidFill>
                  <a:srgbClr val="00B050"/>
                </a:solidFill>
              </a:rPr>
              <a:t>CP violation</a:t>
            </a:r>
            <a:r>
              <a:rPr lang="en-US" dirty="0" smtClean="0"/>
              <a:t> in these decays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Very large in regions of phase-space not clearly associated with resonances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Telling us about the strong dynamics</a:t>
            </a:r>
            <a:r>
              <a:rPr lang="en-US" dirty="0" smtClean="0"/>
              <a:t> that is generating the strong,  CP-conserving, phase difference, necessary for CPV to arise</a:t>
            </a:r>
          </a:p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3716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CP</a:t>
            </a:r>
            <a:r>
              <a:rPr lang="en-US" dirty="0"/>
              <a:t>(B</a:t>
            </a:r>
            <a:r>
              <a:rPr lang="en-US" baseline="30000" dirty="0" smtClean="0"/>
              <a:t>±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K</a:t>
            </a:r>
            <a:r>
              <a:rPr lang="en-US" baseline="30000" dirty="0" smtClean="0"/>
              <a:t>±</a:t>
            </a:r>
            <a:r>
              <a:rPr lang="el-GR" dirty="0"/>
              <a:t>π</a:t>
            </a:r>
            <a:r>
              <a:rPr lang="el-GR" baseline="30000" dirty="0"/>
              <a:t>+</a:t>
            </a:r>
            <a:r>
              <a:rPr lang="el-GR" dirty="0"/>
              <a:t>π</a:t>
            </a:r>
            <a:r>
              <a:rPr lang="el-GR" baseline="30000" dirty="0"/>
              <a:t>-</a:t>
            </a:r>
            <a:r>
              <a:rPr lang="el-GR" dirty="0"/>
              <a:t>) = +0.034 ± 0.009 ± 0.004 ± </a:t>
            </a:r>
            <a:r>
              <a:rPr lang="el-GR" dirty="0" smtClean="0"/>
              <a:t>0.007</a:t>
            </a:r>
            <a:r>
              <a:rPr lang="es-ES" dirty="0" smtClean="0"/>
              <a:t> </a:t>
            </a:r>
            <a:r>
              <a:rPr lang="en-US" dirty="0" smtClean="0">
                <a:sym typeface="Symbol"/>
              </a:rPr>
              <a:t>(</a:t>
            </a:r>
            <a:r>
              <a:rPr lang="el-GR" dirty="0" smtClean="0"/>
              <a:t>2.8σ</a:t>
            </a:r>
            <a:r>
              <a:rPr lang="es-ES" dirty="0" smtClean="0"/>
              <a:t>)</a:t>
            </a:r>
            <a:r>
              <a:rPr lang="el-GR" dirty="0"/>
              <a:t/>
            </a:r>
            <a:br>
              <a:rPr lang="el-GR" dirty="0"/>
            </a:br>
            <a:r>
              <a:rPr lang="en-US" dirty="0" smtClean="0"/>
              <a:t>A</a:t>
            </a:r>
            <a:r>
              <a:rPr lang="en-US" baseline="-25000" dirty="0" smtClean="0"/>
              <a:t>CP</a:t>
            </a:r>
            <a:r>
              <a:rPr lang="en-US" dirty="0" smtClean="0"/>
              <a:t>(B</a:t>
            </a:r>
            <a:r>
              <a:rPr lang="en-US" baseline="30000" dirty="0" smtClean="0"/>
              <a:t>±</a:t>
            </a:r>
            <a:r>
              <a:rPr lang="en-US" dirty="0">
                <a:sym typeface="Symbol"/>
              </a:rPr>
              <a:t></a:t>
            </a:r>
            <a:r>
              <a:rPr lang="en-US" dirty="0" smtClean="0"/>
              <a:t>K</a:t>
            </a:r>
            <a:r>
              <a:rPr lang="en-US" baseline="30000" dirty="0" smtClean="0"/>
              <a:t>±</a:t>
            </a:r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r>
              <a:rPr lang="en-US" dirty="0" smtClean="0"/>
              <a:t>K</a:t>
            </a:r>
            <a:r>
              <a:rPr lang="en-US" baseline="30000" dirty="0" smtClean="0"/>
              <a:t>-</a:t>
            </a:r>
            <a:r>
              <a:rPr lang="en-US" dirty="0"/>
              <a:t>) = -0.046 ± 0.009 ± 0.005 ± 0.007 </a:t>
            </a:r>
            <a:r>
              <a:rPr lang="en-US" b="1" dirty="0" smtClean="0">
                <a:solidFill>
                  <a:srgbClr val="00B050"/>
                </a:solidFill>
              </a:rPr>
              <a:t>(3.7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r>
              <a:rPr lang="es-ES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ca-ES" dirty="0"/>
              <a:t>A</a:t>
            </a:r>
            <a:r>
              <a:rPr lang="ca-ES" baseline="-25000" dirty="0"/>
              <a:t>CP</a:t>
            </a:r>
            <a:r>
              <a:rPr lang="ca-ES" dirty="0"/>
              <a:t>(B</a:t>
            </a:r>
            <a:r>
              <a:rPr lang="ca-ES" baseline="30000" dirty="0"/>
              <a:t>±</a:t>
            </a:r>
            <a:r>
              <a:rPr lang="ca-ES" dirty="0">
                <a:sym typeface="Symbol"/>
              </a:rPr>
              <a:t>  </a:t>
            </a:r>
            <a:r>
              <a:rPr lang="el-GR" dirty="0"/>
              <a:t>π</a:t>
            </a:r>
            <a:r>
              <a:rPr lang="el-GR" baseline="30000" dirty="0"/>
              <a:t>±</a:t>
            </a:r>
            <a:r>
              <a:rPr lang="el-GR" dirty="0"/>
              <a:t>π</a:t>
            </a:r>
            <a:r>
              <a:rPr lang="el-GR" baseline="30000" dirty="0"/>
              <a:t>+</a:t>
            </a:r>
            <a:r>
              <a:rPr lang="el-GR" dirty="0"/>
              <a:t>π</a:t>
            </a:r>
            <a:r>
              <a:rPr lang="el-GR" baseline="30000" dirty="0"/>
              <a:t>-</a:t>
            </a:r>
            <a:r>
              <a:rPr lang="el-GR" dirty="0"/>
              <a:t>) = +0.120 ± 0.020 ± 0.019 ± </a:t>
            </a:r>
            <a:r>
              <a:rPr lang="el-GR" dirty="0" smtClean="0"/>
              <a:t>0.007</a:t>
            </a:r>
            <a:r>
              <a:rPr lang="es-E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(4.2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r>
              <a:rPr lang="es-ES" b="1" dirty="0" smtClean="0">
                <a:solidFill>
                  <a:srgbClr val="00B050"/>
                </a:solidFill>
              </a:rPr>
              <a:t>)</a:t>
            </a:r>
            <a:r>
              <a:rPr lang="el-GR" dirty="0"/>
              <a:t/>
            </a:r>
            <a:br>
              <a:rPr lang="el-GR" dirty="0"/>
            </a:br>
            <a:r>
              <a:rPr lang="ca-ES" dirty="0"/>
              <a:t>A</a:t>
            </a:r>
            <a:r>
              <a:rPr lang="ca-ES" baseline="-25000" dirty="0"/>
              <a:t>CP</a:t>
            </a:r>
            <a:r>
              <a:rPr lang="ca-ES" dirty="0"/>
              <a:t>(B</a:t>
            </a:r>
            <a:r>
              <a:rPr lang="ca-ES" baseline="30000" dirty="0"/>
              <a:t>±</a:t>
            </a:r>
            <a:r>
              <a:rPr lang="ca-ES" dirty="0">
                <a:sym typeface="Symbol"/>
              </a:rPr>
              <a:t></a:t>
            </a:r>
            <a:r>
              <a:rPr lang="el-GR" dirty="0"/>
              <a:t>π</a:t>
            </a:r>
            <a:r>
              <a:rPr lang="el-GR" baseline="30000" dirty="0"/>
              <a:t>±</a:t>
            </a:r>
            <a:r>
              <a:rPr lang="ca-ES" dirty="0"/>
              <a:t>K</a:t>
            </a:r>
            <a:r>
              <a:rPr lang="ca-ES" baseline="30000" dirty="0"/>
              <a:t>+</a:t>
            </a:r>
            <a:r>
              <a:rPr lang="ca-ES" dirty="0"/>
              <a:t>K</a:t>
            </a:r>
            <a:r>
              <a:rPr lang="ca-ES" baseline="30000" dirty="0"/>
              <a:t>-</a:t>
            </a:r>
            <a:r>
              <a:rPr lang="ca-ES" dirty="0"/>
              <a:t>) = -0.153 ± 0.046 ± 0.019 ± 0.007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3</a:t>
            </a:r>
            <a:r>
              <a:rPr lang="en-US" b="1" dirty="0" smtClean="0">
                <a:solidFill>
                  <a:srgbClr val="00B050"/>
                </a:solidFill>
              </a:rPr>
              <a:t>.0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r>
              <a:rPr lang="es-ES" b="1" dirty="0" smtClean="0">
                <a:solidFill>
                  <a:srgbClr val="00B050"/>
                </a:solidFill>
              </a:rPr>
              <a:t>)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80" y="2971800"/>
            <a:ext cx="3124200" cy="232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30325" y="1510099"/>
            <a:ext cx="21336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LHCb-CONF-2012-018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3280" y="2064097"/>
            <a:ext cx="21336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LHCb-CONF-2012-028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27" y="2978554"/>
            <a:ext cx="3229480" cy="231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41052" y="4343400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n-US" sz="2000" b="1" i="1" baseline="-25000" dirty="0" smtClean="0">
                <a:solidFill>
                  <a:schemeClr val="accent5">
                    <a:lumMod val="75000"/>
                  </a:schemeClr>
                </a:solidFill>
              </a:rPr>
              <a:t>CP</a:t>
            </a:r>
            <a:r>
              <a:rPr lang="en-U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RAW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(B</a:t>
            </a:r>
            <a:r>
              <a:rPr lang="en-US" sz="2000" b="1" i="1" baseline="30000" dirty="0">
                <a:solidFill>
                  <a:schemeClr val="accent5">
                    <a:lumMod val="75000"/>
                  </a:schemeClr>
                </a:solidFill>
              </a:rPr>
              <a:t>±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en-U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±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en-U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en-U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7981" y="4476690"/>
            <a:ext cx="1257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ca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</a:t>
            </a:r>
            <a:r>
              <a:rPr lang="el-GR" sz="2000" b="1" i="1" dirty="0" smtClean="0">
                <a:solidFill>
                  <a:schemeClr val="accent5">
                    <a:lumMod val="75000"/>
                  </a:schemeClr>
                </a:solidFill>
              </a:rPr>
              <a:t>π</a:t>
            </a:r>
            <a:r>
              <a:rPr lang="es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ca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ca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248400" y="2064097"/>
            <a:ext cx="101996" cy="45050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24798" y="2075912"/>
            <a:ext cx="7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5">
                    <a:lumMod val="75000"/>
                  </a:schemeClr>
                </a:solidFill>
              </a:rPr>
              <a:t>rarer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7000" y="3028890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ca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</a:t>
            </a:r>
            <a:r>
              <a:rPr lang="el-GR" sz="2000" b="1" i="1" dirty="0" smtClean="0">
                <a:solidFill>
                  <a:schemeClr val="accent5">
                    <a:lumMod val="75000"/>
                  </a:schemeClr>
                </a:solidFill>
              </a:rPr>
              <a:t>π</a:t>
            </a:r>
            <a:r>
              <a:rPr lang="es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ca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ca-ES" sz="2000" b="1" i="1" dirty="0" smtClean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ca-ES" sz="2000" b="1" i="1" baseline="300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CPV in the decay: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 from </a:t>
            </a:r>
            <a:r>
              <a:rPr lang="en-US" dirty="0"/>
              <a:t>trees: </a:t>
            </a:r>
            <a:r>
              <a:rPr lang="en-US" dirty="0" smtClean="0"/>
              <a:t>B</a:t>
            </a:r>
            <a:r>
              <a:rPr lang="en-US" baseline="30000" dirty="0" smtClean="0"/>
              <a:t>±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K</a:t>
            </a:r>
            <a:r>
              <a:rPr lang="en-US" baseline="30000" dirty="0" smtClean="0"/>
              <a:t>±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95600"/>
            <a:ext cx="8610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Sensitivity </a:t>
            </a:r>
            <a:r>
              <a:rPr lang="en-US" dirty="0"/>
              <a:t>to </a:t>
            </a:r>
            <a:r>
              <a:rPr lang="el-GR" dirty="0"/>
              <a:t>γ </a:t>
            </a:r>
            <a:r>
              <a:rPr lang="en-US" dirty="0"/>
              <a:t>from interference between the 2 diagrams </a:t>
            </a:r>
          </a:p>
          <a:p>
            <a:pPr lvl="1"/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must decay </a:t>
            </a:r>
            <a:r>
              <a:rPr lang="en-US" dirty="0"/>
              <a:t>to the same final </a:t>
            </a:r>
            <a:r>
              <a:rPr lang="en-US" dirty="0" smtClean="0"/>
              <a:t>state</a:t>
            </a:r>
          </a:p>
          <a:p>
            <a:r>
              <a:rPr lang="en-US" dirty="0"/>
              <a:t>Challenge: </a:t>
            </a:r>
            <a:r>
              <a:rPr lang="en-US" dirty="0" smtClean="0"/>
              <a:t>low BR </a:t>
            </a:r>
            <a:r>
              <a:rPr lang="en-US" dirty="0"/>
              <a:t>in suppressed modes</a:t>
            </a:r>
          </a:p>
          <a:p>
            <a:endParaRPr lang="en-U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0709" y="729153"/>
            <a:ext cx="2998093" cy="200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87309" y="729153"/>
            <a:ext cx="3046891" cy="201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30167"/>
              </p:ext>
            </p:extLst>
          </p:nvPr>
        </p:nvGraphicFramePr>
        <p:xfrm>
          <a:off x="228599" y="4175760"/>
          <a:ext cx="8839201" cy="19964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105665"/>
                <a:gridCol w="3904735"/>
                <a:gridCol w="1828801"/>
              </a:tblGrid>
              <a:tr h="29031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Method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D </a:t>
                      </a:r>
                      <a:r>
                        <a:rPr lang="es-ES" sz="1600" dirty="0" err="1" smtClean="0"/>
                        <a:t>decay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LHCb </a:t>
                      </a:r>
                      <a:r>
                        <a:rPr lang="es-ES" sz="1600" dirty="0" err="1" smtClean="0"/>
                        <a:t>publication</a:t>
                      </a:r>
                      <a:endParaRPr lang="en-US" sz="1600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Gronau</a:t>
                      </a:r>
                      <a:r>
                        <a:rPr lang="en-US" sz="1600" dirty="0" smtClean="0"/>
                        <a:t>-London- Wyler (GLW) </a:t>
                      </a:r>
                      <a:r>
                        <a:rPr lang="en-US" sz="1100" dirty="0" smtClean="0"/>
                        <a:t>PLB 265, 172 (1991)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CP </a:t>
                      </a:r>
                      <a:r>
                        <a:rPr lang="en-US" sz="1600" dirty="0" err="1" smtClean="0"/>
                        <a:t>eigenstates</a:t>
                      </a:r>
                      <a:r>
                        <a:rPr lang="en-US" sz="1600" dirty="0" smtClean="0"/>
                        <a:t>  (D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dirty="0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K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n-US" sz="1600" dirty="0" smtClean="0"/>
                        <a:t>K</a:t>
                      </a:r>
                      <a:r>
                        <a:rPr lang="en-US" sz="1600" baseline="30000" dirty="0" smtClean="0"/>
                        <a:t>-</a:t>
                      </a:r>
                      <a:r>
                        <a:rPr lang="en-US" sz="1600" dirty="0" smtClean="0"/>
                        <a:t>, 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+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-</a:t>
                      </a:r>
                      <a:r>
                        <a:rPr lang="el-GR" sz="1600" dirty="0" smtClean="0"/>
                        <a:t>) 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PLB 712 (2012) , 203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01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Attwood-</a:t>
                      </a:r>
                      <a:r>
                        <a:rPr lang="en-US" sz="1600" dirty="0" err="1" smtClean="0"/>
                        <a:t>Dunietz</a:t>
                      </a:r>
                      <a:r>
                        <a:rPr lang="en-US" sz="1600" dirty="0" smtClean="0"/>
                        <a:t>-Sony (ADS)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PRL 78, 3257 (1997)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Cabibbo</a:t>
                      </a:r>
                      <a:r>
                        <a:rPr lang="en-US" sz="1600" dirty="0" smtClean="0"/>
                        <a:t> allowed D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dirty="0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K</a:t>
                      </a:r>
                      <a:r>
                        <a:rPr lang="en-US" sz="1600" baseline="30000" dirty="0" smtClean="0"/>
                        <a:t>-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+</a:t>
                      </a:r>
                      <a:r>
                        <a:rPr lang="el-GR" sz="1600" dirty="0" smtClean="0"/>
                        <a:t> </a:t>
                      </a:r>
                      <a:r>
                        <a:rPr lang="en-US" sz="1600" dirty="0" smtClean="0"/>
                        <a:t>&amp; double </a:t>
                      </a:r>
                      <a:r>
                        <a:rPr lang="en-US" sz="1600" dirty="0" err="1" smtClean="0"/>
                        <a:t>Cabibbo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suppr</a:t>
                      </a:r>
                      <a:r>
                        <a:rPr lang="en-US" sz="1600" dirty="0" smtClean="0"/>
                        <a:t>. D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dirty="0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K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-</a:t>
                      </a:r>
                      <a:r>
                        <a:rPr lang="es-ES" sz="1600" baseline="0" dirty="0" smtClean="0"/>
                        <a:t> +</a:t>
                      </a:r>
                      <a:r>
                        <a:rPr lang="en-US" sz="1600" dirty="0" smtClean="0"/>
                        <a:t> D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dirty="0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K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-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+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-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LHCb-CONF-2012-030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01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Giri</a:t>
                      </a:r>
                      <a:r>
                        <a:rPr lang="en-US" sz="1600" dirty="0" smtClean="0"/>
                        <a:t>-Grossmann-</a:t>
                      </a:r>
                      <a:r>
                        <a:rPr lang="en-US" sz="1600" dirty="0" err="1" smtClean="0"/>
                        <a:t>Soffer</a:t>
                      </a:r>
                      <a:r>
                        <a:rPr lang="en-US" sz="1600" dirty="0" smtClean="0"/>
                        <a:t>-</a:t>
                      </a:r>
                      <a:r>
                        <a:rPr lang="en-US" sz="1600" dirty="0" err="1" smtClean="0"/>
                        <a:t>Zupan</a:t>
                      </a:r>
                      <a:r>
                        <a:rPr lang="en-US" sz="1600" dirty="0" smtClean="0"/>
                        <a:t> (GGSZ, </a:t>
                      </a:r>
                      <a:r>
                        <a:rPr lang="en-US" sz="1600" dirty="0" err="1" smtClean="0"/>
                        <a:t>Dalitz</a:t>
                      </a:r>
                      <a:r>
                        <a:rPr lang="en-US" sz="1600" dirty="0" smtClean="0"/>
                        <a:t>) </a:t>
                      </a:r>
                      <a:r>
                        <a:rPr lang="en-US" sz="1100" dirty="0" smtClean="0"/>
                        <a:t>PRD 68, 054018 (2003)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3-body D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dirty="0" smtClean="0">
                          <a:sym typeface="Symbol"/>
                        </a:rPr>
                        <a:t></a:t>
                      </a:r>
                      <a:r>
                        <a:rPr lang="en-US" sz="1600" dirty="0" smtClean="0"/>
                        <a:t>K</a:t>
                      </a:r>
                      <a:r>
                        <a:rPr lang="en-US" sz="1600" baseline="-25000" dirty="0" smtClean="0"/>
                        <a:t>s 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+</a:t>
                      </a:r>
                      <a:r>
                        <a:rPr lang="el-GR" sz="1600" dirty="0" smtClean="0"/>
                        <a:t>π</a:t>
                      </a:r>
                      <a:r>
                        <a:rPr lang="el-GR" sz="1600" baseline="30000" dirty="0" smtClean="0"/>
                        <a:t>-</a:t>
                      </a:r>
                      <a:endParaRPr lang="en-US" sz="1600" baseline="300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LHCb-CONF-2012-027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2600" y="3059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_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1143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4">
                    <a:lumMod val="75000"/>
                  </a:schemeClr>
                </a:solidFill>
              </a:rPr>
              <a:t>Tree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4">
                    <a:lumMod val="75000"/>
                  </a:schemeClr>
                </a:solidFill>
              </a:rPr>
              <a:t>diagrams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  <a:sym typeface="Symbol"/>
              </a:rPr>
              <a:t> 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sym typeface="Symbol"/>
              </a:rPr>
              <a:t>no NP </a:t>
            </a:r>
            <a:r>
              <a:rPr lang="es-ES" b="1" dirty="0" err="1" smtClean="0">
                <a:solidFill>
                  <a:schemeClr val="accent4">
                    <a:lumMod val="75000"/>
                  </a:schemeClr>
                </a:solidFill>
                <a:sym typeface="Symbol"/>
              </a:rPr>
              <a:t>expected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from trees: B</a:t>
            </a:r>
            <a:r>
              <a:rPr lang="en-US" baseline="30000" dirty="0"/>
              <a:t>±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K</a:t>
            </a:r>
            <a:r>
              <a:rPr lang="en-US" baseline="30000" dirty="0"/>
              <a:t>±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examples: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Result: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25012"/>
            <a:ext cx="2133600" cy="365125"/>
          </a:xfrm>
        </p:spPr>
        <p:txBody>
          <a:bodyPr/>
          <a:lstStyle/>
          <a:p>
            <a:fld id="{4CA01518-F3EF-4521-978E-58B6A28587D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49561" y="457200"/>
            <a:ext cx="2198632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18195" y="515984"/>
            <a:ext cx="2163521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7092280" y="1600200"/>
            <a:ext cx="14401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99720" y="3378062"/>
            <a:ext cx="800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36096" y="2851196"/>
            <a:ext cx="24482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24128" y="3394831"/>
            <a:ext cx="0" cy="28803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24128" y="2606653"/>
            <a:ext cx="0" cy="24454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4128" y="2286000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4.0</a:t>
            </a:r>
            <a:r>
              <a:rPr lang="el-GR" sz="2000" dirty="0" smtClean="0">
                <a:solidFill>
                  <a:srgbClr val="FF0000"/>
                </a:solidFill>
                <a:latin typeface="Calibri"/>
              </a:rPr>
              <a:t>σ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71600" y="2174805"/>
            <a:ext cx="24482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71800" y="2133600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4.5</a:t>
            </a:r>
            <a:r>
              <a:rPr lang="el-GR" sz="2000" dirty="0" smtClean="0">
                <a:solidFill>
                  <a:srgbClr val="FF0000"/>
                </a:solidFill>
                <a:latin typeface="Calibri"/>
              </a:rPr>
              <a:t>σ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47864" y="1828800"/>
            <a:ext cx="0" cy="24454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347864" y="2590800"/>
            <a:ext cx="0" cy="28803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19400" y="2590800"/>
            <a:ext cx="800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http://lhcb-public.web.cern.ch/lhcb-public/Images_2012/combiner_DK_g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24" y="4112062"/>
            <a:ext cx="318342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828800" y="4293116"/>
            <a:ext cx="1320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  <a:r>
              <a:rPr lang="en-US" baseline="30000" dirty="0"/>
              <a:t>±</a:t>
            </a:r>
            <a:r>
              <a:rPr lang="en-US" dirty="0">
                <a:sym typeface="Symbol"/>
              </a:rPr>
              <a:t></a:t>
            </a:r>
            <a:r>
              <a:rPr lang="en-US" dirty="0" smtClean="0"/>
              <a:t>DK</a:t>
            </a:r>
            <a:r>
              <a:rPr lang="en-US" baseline="30000" dirty="0"/>
              <a:t> ±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610100" y="3962400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γ = (71.1</a:t>
            </a:r>
            <a:r>
              <a:rPr lang="en-US" sz="3200" b="1" baseline="30000" dirty="0" smtClean="0">
                <a:solidFill>
                  <a:srgbClr val="00B050"/>
                </a:solidFill>
              </a:rPr>
              <a:t>+16.6</a:t>
            </a:r>
            <a:r>
              <a:rPr lang="en-US" sz="3200" b="1" baseline="-25000" dirty="0" smtClean="0">
                <a:solidFill>
                  <a:srgbClr val="00B050"/>
                </a:solidFill>
              </a:rPr>
              <a:t>-15.7</a:t>
            </a:r>
            <a:r>
              <a:rPr lang="en-US" sz="3200" b="1" dirty="0" smtClean="0">
                <a:solidFill>
                  <a:srgbClr val="00B050"/>
                </a:solidFill>
              </a:rPr>
              <a:t>)°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from B</a:t>
            </a:r>
            <a:r>
              <a:rPr lang="en-US" sz="1400" baseline="30000" dirty="0" smtClean="0">
                <a:solidFill>
                  <a:srgbClr val="00B050"/>
                </a:solidFill>
              </a:rPr>
              <a:t>±</a:t>
            </a:r>
            <a:r>
              <a:rPr lang="en-US" sz="1400" dirty="0" smtClean="0">
                <a:solidFill>
                  <a:srgbClr val="00B050"/>
                </a:solidFill>
                <a:sym typeface="Symbol"/>
              </a:rPr>
              <a:t></a:t>
            </a:r>
            <a:r>
              <a:rPr lang="en-US" sz="1400" dirty="0" smtClean="0">
                <a:solidFill>
                  <a:srgbClr val="00B050"/>
                </a:solidFill>
              </a:rPr>
              <a:t>DK</a:t>
            </a:r>
            <a:r>
              <a:rPr lang="en-US" sz="1400" baseline="30000" dirty="0">
                <a:solidFill>
                  <a:srgbClr val="00B050"/>
                </a:solidFill>
              </a:rPr>
              <a:t> ±</a:t>
            </a:r>
            <a:r>
              <a:rPr lang="en-US" sz="1400" dirty="0" smtClean="0">
                <a:solidFill>
                  <a:srgbClr val="00B050"/>
                </a:solidFill>
              </a:rPr>
              <a:t>, D</a:t>
            </a:r>
            <a:r>
              <a:rPr lang="en-US" sz="1400" dirty="0" smtClean="0">
                <a:solidFill>
                  <a:srgbClr val="00B050"/>
                </a:solidFill>
                <a:sym typeface="Symbol"/>
              </a:rPr>
              <a:t></a:t>
            </a:r>
            <a:r>
              <a:rPr lang="en-US" sz="1400" dirty="0" smtClean="0">
                <a:solidFill>
                  <a:srgbClr val="00B050"/>
                </a:solidFill>
              </a:rPr>
              <a:t>KK, ππ, K</a:t>
            </a:r>
            <a:r>
              <a:rPr lang="en-US" sz="1400" baseline="30000" dirty="0" smtClean="0">
                <a:solidFill>
                  <a:srgbClr val="00B050"/>
                </a:solidFill>
              </a:rPr>
              <a:t>0</a:t>
            </a:r>
            <a:r>
              <a:rPr lang="en-US" sz="1400" baseline="-25000" dirty="0" smtClean="0">
                <a:solidFill>
                  <a:srgbClr val="00B050"/>
                </a:solidFill>
              </a:rPr>
              <a:t>S</a:t>
            </a:r>
            <a:r>
              <a:rPr lang="en-US" sz="1400" dirty="0" smtClean="0">
                <a:solidFill>
                  <a:srgbClr val="00B050"/>
                </a:solidFill>
              </a:rPr>
              <a:t>ππ, K</a:t>
            </a:r>
            <a:r>
              <a:rPr lang="en-US" sz="1400" baseline="30000" dirty="0" smtClean="0">
                <a:solidFill>
                  <a:srgbClr val="00B050"/>
                </a:solidFill>
              </a:rPr>
              <a:t>0</a:t>
            </a:r>
            <a:r>
              <a:rPr lang="en-US" sz="1400" baseline="-25000" dirty="0" smtClean="0">
                <a:solidFill>
                  <a:srgbClr val="00B050"/>
                </a:solidFill>
              </a:rPr>
              <a:t>S</a:t>
            </a:r>
            <a:r>
              <a:rPr lang="en-US" sz="1400" dirty="0" smtClean="0">
                <a:solidFill>
                  <a:srgbClr val="00B050"/>
                </a:solidFill>
              </a:rPr>
              <a:t>KK or Kπππ</a:t>
            </a:r>
          </a:p>
          <a:p>
            <a:endParaRPr lang="en-US" dirty="0" smtClean="0"/>
          </a:p>
          <a:p>
            <a:r>
              <a:rPr lang="en-US" dirty="0" smtClean="0"/>
              <a:t>Previous World average:</a:t>
            </a:r>
          </a:p>
          <a:p>
            <a:pPr>
              <a:buNone/>
            </a:pPr>
            <a:r>
              <a:rPr lang="en-US" dirty="0" smtClean="0"/>
              <a:t>	γ = (66 ±12)</a:t>
            </a:r>
            <a:r>
              <a:rPr lang="en-US" baseline="30000" dirty="0" smtClean="0"/>
              <a:t>o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/>
              <a:t>CKMFitter</a:t>
            </a:r>
            <a:r>
              <a:rPr lang="en-US" dirty="0" smtClean="0"/>
              <a:t> 2012</a:t>
            </a:r>
          </a:p>
          <a:p>
            <a:r>
              <a:rPr lang="en-US" b="1" dirty="0" smtClean="0"/>
              <a:t>Soon: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 γ from loops, like time-dependent A</a:t>
            </a:r>
            <a:r>
              <a:rPr lang="en-US" baseline="-25000" dirty="0" smtClean="0"/>
              <a:t>CP </a:t>
            </a:r>
            <a:r>
              <a:rPr lang="en-US" dirty="0" smtClean="0"/>
              <a:t>in </a:t>
            </a:r>
            <a:r>
              <a:rPr lang="en-US" dirty="0" err="1" smtClean="0"/>
              <a:t>B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err="1" smtClean="0"/>
              <a:t>h</a:t>
            </a:r>
            <a:r>
              <a:rPr lang="en-US" baseline="30000" dirty="0" err="1" smtClean="0"/>
              <a:t>+</a:t>
            </a:r>
            <a:r>
              <a:rPr lang="en-US" dirty="0" err="1" smtClean="0"/>
              <a:t>h</a:t>
            </a:r>
            <a:r>
              <a:rPr lang="en-US" baseline="30000" dirty="0" smtClean="0"/>
              <a:t>-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 γ-2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baseline="-25000" dirty="0" smtClean="0"/>
              <a:t>s</a:t>
            </a:r>
            <a:r>
              <a:rPr lang="en-US" dirty="0" smtClean="0"/>
              <a:t> from time-</a:t>
            </a:r>
            <a:r>
              <a:rPr lang="en-US" dirty="0" err="1" smtClean="0"/>
              <a:t>dep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>
                <a:sym typeface="Symbol"/>
              </a:rPr>
              <a:t> 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err="1" smtClean="0"/>
              <a:t>K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1752600" y="6209169"/>
            <a:ext cx="200795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LHCb-CONF-2012-032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6747" y="1828800"/>
            <a:ext cx="3651446" cy="2131127"/>
            <a:chOff x="596747" y="1828800"/>
            <a:chExt cx="3651446" cy="2131127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7" y="1828800"/>
              <a:ext cx="3303602" cy="1880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93" y="3730393"/>
              <a:ext cx="3581400" cy="229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724399" y="1828799"/>
            <a:ext cx="4207171" cy="2151181"/>
            <a:chOff x="4724399" y="1828799"/>
            <a:chExt cx="4207171" cy="2286001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828799"/>
              <a:ext cx="3657600" cy="1999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399" y="3845160"/>
              <a:ext cx="4207171" cy="26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0" name="Straight Arrow Connector 9"/>
          <p:cNvCxnSpPr/>
          <p:nvPr/>
        </p:nvCxnSpPr>
        <p:spPr>
          <a:xfrm flipV="1">
            <a:off x="3648588" y="4343400"/>
            <a:ext cx="961512" cy="6858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Flavor-specific CPV in </a:t>
            </a:r>
            <a:r>
              <a:rPr lang="en-US" sz="3600" dirty="0"/>
              <a:t>B</a:t>
            </a:r>
            <a:r>
              <a:rPr lang="en-US" sz="3600" baseline="30000" dirty="0"/>
              <a:t>0</a:t>
            </a:r>
            <a:r>
              <a:rPr lang="en-US" sz="3600" baseline="-25000" dirty="0"/>
              <a:t>s</a:t>
            </a:r>
            <a:r>
              <a:rPr lang="en-US" sz="3600" dirty="0">
                <a:sym typeface="Symbol"/>
              </a:rPr>
              <a:t></a:t>
            </a:r>
            <a:r>
              <a:rPr lang="en-US" sz="3600" dirty="0" smtClean="0"/>
              <a:t>μ</a:t>
            </a:r>
            <a:r>
              <a:rPr lang="en-US" sz="3600" baseline="30000" dirty="0" smtClean="0"/>
              <a:t>±</a:t>
            </a:r>
            <a:r>
              <a:rPr lang="en-US" sz="3600" dirty="0" smtClean="0">
                <a:latin typeface="Symbol" pitchFamily="18" charset="2"/>
              </a:rPr>
              <a:t>n</a:t>
            </a:r>
            <a:r>
              <a:rPr lang="en-US" sz="3600" dirty="0" smtClean="0"/>
              <a:t>D</a:t>
            </a:r>
            <a:r>
              <a:rPr lang="en-US" sz="3600" baseline="30000" dirty="0" smtClean="0"/>
              <a:t>±</a:t>
            </a:r>
            <a:r>
              <a:rPr lang="en-US" sz="3600" baseline="-25000" dirty="0" smtClean="0"/>
              <a:t>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005989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the exclusive</a:t>
            </a:r>
          </a:p>
          <a:p>
            <a:pPr marL="0" indent="0">
              <a:buNone/>
            </a:pPr>
            <a:r>
              <a:rPr lang="en-US" dirty="0" smtClean="0"/>
              <a:t>      B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>
                <a:sym typeface="Symbol"/>
              </a:rPr>
              <a:t></a:t>
            </a:r>
            <a:r>
              <a:rPr lang="en-US" dirty="0"/>
              <a:t>μ</a:t>
            </a:r>
            <a:r>
              <a:rPr lang="en-US" baseline="30000" dirty="0"/>
              <a:t>∓</a:t>
            </a:r>
            <a:r>
              <a:rPr lang="en-US" dirty="0" smtClean="0"/>
              <a:t>ν</a:t>
            </a:r>
            <a:r>
              <a:rPr lang="es-ES" dirty="0" smtClean="0"/>
              <a:t> </a:t>
            </a:r>
            <a:r>
              <a:rPr lang="en-US" dirty="0" smtClean="0"/>
              <a:t>D</a:t>
            </a:r>
            <a:r>
              <a:rPr lang="en-US" baseline="30000" dirty="0" smtClean="0"/>
              <a:t>±</a:t>
            </a:r>
            <a:r>
              <a:rPr lang="en-US" baseline="-25000" dirty="0" smtClean="0"/>
              <a:t>s</a:t>
            </a:r>
            <a:r>
              <a:rPr lang="en-US" dirty="0" smtClean="0">
                <a:sym typeface="Symbol"/>
              </a:rPr>
              <a:t>(</a:t>
            </a:r>
            <a:r>
              <a:rPr lang="en-US" dirty="0">
                <a:sym typeface="Symbol"/>
              </a:rPr>
              <a:t> </a:t>
            </a:r>
            <a:r>
              <a:rPr lang="en-US" dirty="0" smtClean="0"/>
              <a:t>π</a:t>
            </a:r>
            <a:r>
              <a:rPr lang="en-US" baseline="30000" dirty="0"/>
              <a:t>± </a:t>
            </a:r>
            <a:r>
              <a:rPr lang="en-US" dirty="0" smtClean="0"/>
              <a:t>φ</a:t>
            </a:r>
            <a:r>
              <a:rPr lang="en-US" dirty="0" smtClean="0">
                <a:sym typeface="Symbol"/>
              </a:rPr>
              <a:t>(</a:t>
            </a:r>
            <a:r>
              <a:rPr lang="en-US" dirty="0">
                <a:sym typeface="Symbol"/>
              </a:rPr>
              <a:t> </a:t>
            </a:r>
            <a:r>
              <a:rPr lang="en-US" dirty="0" smtClean="0"/>
              <a:t>K</a:t>
            </a:r>
            <a:r>
              <a:rPr lang="en-US" baseline="30000" dirty="0"/>
              <a:t>+</a:t>
            </a:r>
            <a:r>
              <a:rPr lang="en-US" dirty="0"/>
              <a:t> K</a:t>
            </a:r>
            <a:r>
              <a:rPr lang="en-US" baseline="30000" dirty="0"/>
              <a:t>-</a:t>
            </a:r>
            <a:r>
              <a:rPr lang="en-US" dirty="0" smtClean="0"/>
              <a:t>)</a:t>
            </a:r>
            <a:r>
              <a:rPr lang="en-US" dirty="0"/>
              <a:t> 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endParaRPr lang="es-ES" dirty="0" smtClean="0"/>
          </a:p>
          <a:p>
            <a:r>
              <a:rPr lang="en-US" dirty="0" smtClean="0"/>
              <a:t>Production asymmetry diluted by fast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oscillation</a:t>
            </a:r>
          </a:p>
          <a:p>
            <a:endParaRPr lang="en-US" dirty="0" smtClean="0"/>
          </a:p>
          <a:p>
            <a:r>
              <a:rPr lang="en-US" dirty="0" smtClean="0"/>
              <a:t>LHCb result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n-US" dirty="0" smtClean="0"/>
              <a:t>Interest raised by di-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charge asymmetry by </a:t>
            </a:r>
            <a:r>
              <a:rPr lang="en-US" dirty="0" err="1" smtClean="0"/>
              <a:t>Dzero</a:t>
            </a:r>
            <a:r>
              <a:rPr lang="en-US" dirty="0" smtClean="0"/>
              <a:t>, which is </a:t>
            </a:r>
            <a:r>
              <a:rPr lang="en-US" dirty="0" smtClean="0"/>
              <a:t>@ 3.2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</a:t>
            </a:r>
            <a:r>
              <a:rPr lang="en-US" dirty="0" smtClean="0"/>
              <a:t>from 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0969" y="3276600"/>
            <a:ext cx="358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a</a:t>
            </a:r>
            <a:r>
              <a:rPr lang="en-US" sz="2400" b="1" baseline="30000" dirty="0" err="1"/>
              <a:t>s</a:t>
            </a:r>
            <a:r>
              <a:rPr lang="en-US" sz="2400" b="1" baseline="-25000" dirty="0" err="1"/>
              <a:t>sl</a:t>
            </a:r>
            <a:r>
              <a:rPr lang="en-US" sz="2400" b="1" dirty="0"/>
              <a:t> = (-0.24 ± 0.54 ± 0.33</a:t>
            </a:r>
            <a:r>
              <a:rPr lang="en-US" sz="2400" b="1" dirty="0" smtClean="0"/>
              <a:t>)%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World-best measurement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38" y="609461"/>
            <a:ext cx="495852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0" y="6051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err="1" smtClean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s-ES" sz="2400" b="1" i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es-ES" sz="24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en-US" sz="2400" b="1" i="1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5644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err="1" smtClean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s-ES" sz="2400" b="1" i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es-ES" sz="24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en-US" sz="2400" b="1" i="1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69" y="3673074"/>
            <a:ext cx="3314700" cy="31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95400" y="4336342"/>
            <a:ext cx="200795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LHCb-CONF-2012-022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56310" y="3263157"/>
            <a:ext cx="2625435" cy="546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3919" y="1524469"/>
            <a:ext cx="2479431" cy="5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>
            <a:stCxn id="13" idx="2"/>
          </p:cNvCxnSpPr>
          <p:nvPr/>
        </p:nvCxnSpPr>
        <p:spPr>
          <a:xfrm flipH="1">
            <a:off x="6705600" y="3809347"/>
            <a:ext cx="1063428" cy="762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5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</a:t>
            </a:r>
            <a:r>
              <a:rPr lang="en-US" sz="3200" dirty="0" err="1"/>
              <a:t>B</a:t>
            </a:r>
            <a:r>
              <a:rPr lang="en-US" sz="3200" b="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200" dirty="0"/>
              <a:t> </a:t>
            </a:r>
            <a:r>
              <a:rPr lang="en-US" sz="3200" dirty="0" smtClean="0"/>
              <a:t>mixing phase with </a:t>
            </a:r>
            <a:r>
              <a:rPr lang="en-US" sz="3200" dirty="0" err="1" smtClean="0"/>
              <a:t>B</a:t>
            </a:r>
            <a:r>
              <a:rPr lang="en-US" sz="3200" b="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200" dirty="0" smtClean="0">
                <a:sym typeface="Symbol"/>
              </a:rPr>
              <a:t> </a:t>
            </a:r>
            <a:r>
              <a:rPr lang="en-US" sz="3200" dirty="0"/>
              <a:t>J/</a:t>
            </a:r>
            <a:r>
              <a:rPr lang="en-US" sz="3200" dirty="0" err="1">
                <a:latin typeface="Symbol" pitchFamily="18" charset="2"/>
              </a:rPr>
              <a:t>yf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Time-dependent CPV from interference mixing-decay. Two amplitudes: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s-ES" b="1" dirty="0" smtClean="0"/>
              <a:t>In </a:t>
            </a:r>
            <a:r>
              <a:rPr lang="es-ES" b="1" dirty="0" err="1" smtClean="0"/>
              <a:t>the</a:t>
            </a:r>
            <a:r>
              <a:rPr lang="es-ES" b="1" dirty="0" smtClean="0"/>
              <a:t> SM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phases</a:t>
            </a:r>
            <a:r>
              <a:rPr lang="es-ES" dirty="0" smtClean="0"/>
              <a:t> are: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ɸ</a:t>
            </a:r>
            <a:r>
              <a:rPr lang="en-US" baseline="-25000" dirty="0" err="1" smtClean="0"/>
              <a:t>D</a:t>
            </a:r>
            <a:r>
              <a:rPr lang="en-US" dirty="0" smtClean="0"/>
              <a:t> from a tree, robust against NP, but </a:t>
            </a:r>
            <a:r>
              <a:rPr lang="en-US" dirty="0" err="1" smtClean="0"/>
              <a:t>ɸ</a:t>
            </a:r>
            <a:r>
              <a:rPr lang="en-US" baseline="-25000" dirty="0" err="1" smtClean="0"/>
              <a:t>M</a:t>
            </a:r>
            <a:r>
              <a:rPr lang="en-US" dirty="0" smtClean="0"/>
              <a:t> can be affected (box)…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b="1" dirty="0" err="1" smtClean="0"/>
              <a:t>ɸ</a:t>
            </a:r>
            <a:r>
              <a:rPr lang="en-US" b="1" baseline="-25000" dirty="0" err="1" smtClean="0"/>
              <a:t>s</a:t>
            </a:r>
            <a:r>
              <a:rPr lang="en-US" b="1" dirty="0" smtClean="0"/>
              <a:t> → </a:t>
            </a:r>
            <a:r>
              <a:rPr lang="en-US" b="1" dirty="0" err="1" smtClean="0"/>
              <a:t>ɸ</a:t>
            </a:r>
            <a:r>
              <a:rPr lang="en-US" b="1" baseline="-25000" dirty="0" err="1" smtClean="0"/>
              <a:t>s</a:t>
            </a:r>
            <a:r>
              <a:rPr lang="en-US" b="1" baseline="30000" dirty="0" err="1" smtClean="0"/>
              <a:t>SM</a:t>
            </a:r>
            <a:r>
              <a:rPr lang="en-US" b="1" dirty="0" smtClean="0"/>
              <a:t> + </a:t>
            </a:r>
            <a:r>
              <a:rPr lang="en-US" b="1" dirty="0" err="1" smtClean="0"/>
              <a:t>ɸ</a:t>
            </a:r>
            <a:r>
              <a:rPr lang="en-US" b="1" baseline="30000" dirty="0" err="1" smtClean="0"/>
              <a:t>NP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86" y="3187337"/>
            <a:ext cx="22002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23" y="2893943"/>
            <a:ext cx="1971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38635" y="4277115"/>
            <a:ext cx="255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ɸ</a:t>
            </a:r>
            <a:r>
              <a:rPr lang="en-US" baseline="-25000" dirty="0" err="1" smtClean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= 2arg(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accent4">
                    <a:lumMod val="50000"/>
                  </a:schemeClr>
                </a:solidFill>
              </a:rPr>
              <a:t>ts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accent4">
                    <a:lumMod val="50000"/>
                  </a:schemeClr>
                </a:solidFill>
              </a:rPr>
              <a:t>tb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*) ≈ -2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β</a:t>
            </a:r>
            <a:r>
              <a:rPr lang="en-US" baseline="-25000" dirty="0" smtClean="0">
                <a:solidFill>
                  <a:schemeClr val="accent4">
                    <a:lumMod val="50000"/>
                  </a:schemeClr>
                </a:solidFill>
              </a:rPr>
              <a:t>s</a:t>
            </a:r>
            <a:endParaRPr lang="en-US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9597" y="4355068"/>
            <a:ext cx="212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ɸ</a:t>
            </a:r>
            <a:r>
              <a:rPr lang="en-US" baseline="-25000" dirty="0" err="1">
                <a:solidFill>
                  <a:schemeClr val="accent4">
                    <a:lumMod val="50000"/>
                  </a:schemeClr>
                </a:solidFill>
              </a:rPr>
              <a:t>D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=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arg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accent4">
                    <a:lumMod val="50000"/>
                  </a:schemeClr>
                </a:solidFill>
              </a:rPr>
              <a:t>cs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accent4">
                    <a:lumMod val="50000"/>
                  </a:schemeClr>
                </a:solidFill>
              </a:rPr>
              <a:t>cb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*) ≈ 0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CECFF"/>
              </a:clrFrom>
              <a:clrTo>
                <a:srgbClr val="ECE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21336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90800" y="4724400"/>
            <a:ext cx="3886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ɸ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=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ɸ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2ɸ</a:t>
            </a:r>
            <a:r>
              <a:rPr lang="en-US" sz="2000" b="1" baseline="-25000" dirty="0" smtClean="0">
                <a:solidFill>
                  <a:schemeClr val="accent4">
                    <a:lumMod val="50000"/>
                  </a:schemeClr>
                </a:solidFill>
              </a:rPr>
              <a:t>D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≈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-2</a:t>
            </a:r>
            <a:r>
              <a:rPr lang="el-GR" sz="2000" b="1" dirty="0">
                <a:solidFill>
                  <a:schemeClr val="accent4">
                    <a:lumMod val="50000"/>
                  </a:schemeClr>
                </a:solidFill>
              </a:rPr>
              <a:t>β</a:t>
            </a:r>
            <a:r>
              <a:rPr lang="en-US" sz="2000" b="1" baseline="-25000" dirty="0" smtClean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-0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≈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-0.04 (SM)</a:t>
            </a:r>
          </a:p>
          <a:p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</a:rPr>
              <a:t>PRD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84, 033005 (2011)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160020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err="1">
                <a:sym typeface="Symbol"/>
              </a:rPr>
              <a:t></a:t>
            </a:r>
            <a:r>
              <a:rPr lang="en-US" dirty="0" err="1"/>
              <a:t>J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y</a:t>
            </a:r>
            <a:r>
              <a:rPr lang="en-US" dirty="0"/>
              <a:t>(</a:t>
            </a:r>
            <a:r>
              <a:rPr lang="en-US" dirty="0">
                <a:sym typeface="Symbol"/>
              </a:rPr>
              <a:t>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baseline="30000" dirty="0"/>
              <a:t>-</a:t>
            </a:r>
            <a:r>
              <a:rPr lang="en-US" dirty="0"/>
              <a:t>)</a:t>
            </a:r>
            <a:r>
              <a:rPr lang="en-US" dirty="0">
                <a:latin typeface="Symbol" pitchFamily="18" charset="2"/>
              </a:rPr>
              <a:t>f</a:t>
            </a:r>
            <a:r>
              <a:rPr lang="en-US" dirty="0"/>
              <a:t>(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K</a:t>
            </a:r>
            <a:r>
              <a:rPr lang="en-US" baseline="30000" dirty="0"/>
              <a:t>+</a:t>
            </a:r>
            <a:r>
              <a:rPr lang="en-US" dirty="0"/>
              <a:t>K</a:t>
            </a:r>
            <a:r>
              <a:rPr lang="en-US" baseline="30000" dirty="0"/>
              <a:t>-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8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Symbol" pitchFamily="18" charset="2"/>
              </a:rPr>
              <a:t>f</a:t>
            </a:r>
            <a:r>
              <a:rPr lang="en-US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aseline="-25000" dirty="0"/>
              <a:t> </a:t>
            </a:r>
            <a:r>
              <a:rPr lang="en-US" dirty="0"/>
              <a:t>with </a:t>
            </a:r>
            <a:r>
              <a:rPr lang="en-US" dirty="0" err="1"/>
              <a:t>B</a:t>
            </a:r>
            <a:r>
              <a:rPr lang="en-US" b="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>
                <a:sym typeface="Symbol"/>
              </a:rPr>
              <a:t> </a:t>
            </a:r>
            <a:r>
              <a:rPr lang="en-US" dirty="0" smtClean="0"/>
              <a:t>J/</a:t>
            </a:r>
            <a:r>
              <a:rPr lang="en-US" dirty="0" err="1" smtClean="0">
                <a:latin typeface="Symbol" pitchFamily="18" charset="2"/>
              </a:rPr>
              <a:t>yf</a:t>
            </a:r>
            <a:r>
              <a:rPr lang="en-US" dirty="0" smtClean="0"/>
              <a:t> 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4864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Final state combines CP even-odd </a:t>
            </a:r>
            <a:r>
              <a:rPr lang="en-US" dirty="0" smtClean="0">
                <a:sym typeface="Symbol"/>
              </a:rPr>
              <a:t> need to disentangle polarization amplitudes  </a:t>
            </a:r>
            <a:r>
              <a:rPr lang="en-US" b="1" dirty="0" smtClean="0">
                <a:sym typeface="Symbol"/>
              </a:rPr>
              <a:t>angular time-dependent analysis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Effective tagging power ~ 2.3%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1" y="1524000"/>
            <a:ext cx="428590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74" y="2355724"/>
            <a:ext cx="3581400" cy="29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34530" y="1784866"/>
            <a:ext cx="3291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World largest sample, high purity</a:t>
            </a:r>
          </a:p>
        </p:txBody>
      </p:sp>
    </p:spTree>
    <p:extLst>
      <p:ext uri="{BB962C8B-B14F-4D97-AF65-F5344CB8AC3E}">
        <p14:creationId xmlns:p14="http://schemas.microsoft.com/office/powerpoint/2010/main" val="33114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LHCb physics scope (1): flavor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839200" cy="5791200"/>
          </a:xfrm>
        </p:spPr>
        <p:txBody>
          <a:bodyPr>
            <a:normAutofit/>
          </a:bodyPr>
          <a:lstStyle/>
          <a:p>
            <a:r>
              <a:rPr lang="en-US" b="1" dirty="0" smtClean="0"/>
              <a:t>ATLAS, CMS:</a:t>
            </a:r>
            <a:r>
              <a:rPr lang="en-US" dirty="0" smtClean="0"/>
              <a:t> direct search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b="1" dirty="0" smtClean="0"/>
          </a:p>
          <a:p>
            <a:r>
              <a:rPr lang="en-US" b="1" dirty="0" smtClean="0"/>
              <a:t>LHCb:</a:t>
            </a:r>
            <a:r>
              <a:rPr lang="en-US" dirty="0" smtClean="0"/>
              <a:t> look for effect of new massive particles in lower energy observables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SM is </a:t>
            </a:r>
            <a:r>
              <a:rPr lang="en-US" dirty="0" smtClean="0">
                <a:sym typeface="Symbol"/>
              </a:rPr>
              <a:t> </a:t>
            </a:r>
            <a:r>
              <a:rPr lang="en-US" dirty="0" smtClean="0"/>
              <a:t>right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NP will probably show up in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loop processes</a:t>
            </a:r>
          </a:p>
          <a:p>
            <a:pPr lvl="1"/>
            <a:r>
              <a:rPr lang="en-US" dirty="0" smtClean="0"/>
              <a:t>Need observables with QCD corrections under control </a:t>
            </a:r>
            <a:r>
              <a:rPr lang="en-US" dirty="0" smtClean="0">
                <a:sym typeface="Symbol"/>
              </a:rPr>
              <a:t> B mesons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 smtClean="0"/>
              <a:t>New particles would distort the SM (CKM) picture of B decays by modifying:</a:t>
            </a:r>
          </a:p>
          <a:p>
            <a:pPr marL="990600" lvl="1" indent="-274638"/>
            <a:r>
              <a:rPr lang="en-US" b="1" dirty="0" smtClean="0"/>
              <a:t>Phases </a:t>
            </a:r>
            <a:r>
              <a:rPr lang="en-US" dirty="0" smtClean="0"/>
              <a:t>				CP violation</a:t>
            </a:r>
          </a:p>
          <a:p>
            <a:pPr marL="990600" lvl="1" indent="-274638"/>
            <a:r>
              <a:rPr lang="en-US" b="1" dirty="0" smtClean="0"/>
              <a:t>Amplitudes</a:t>
            </a:r>
            <a:r>
              <a:rPr lang="en-US" dirty="0" smtClean="0"/>
              <a:t> 		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	</a:t>
            </a:r>
            <a:r>
              <a:rPr lang="en-US" dirty="0"/>
              <a:t>B</a:t>
            </a:r>
            <a:r>
              <a:rPr lang="en-US" dirty="0" smtClean="0"/>
              <a:t>ranching ratios</a:t>
            </a:r>
          </a:p>
          <a:p>
            <a:pPr marL="990600" lvl="1" indent="-274638"/>
            <a:r>
              <a:rPr lang="en-US" b="1" dirty="0" smtClean="0"/>
              <a:t>Lorentz Structure  </a:t>
            </a:r>
            <a:r>
              <a:rPr lang="en-US" dirty="0">
                <a:sym typeface="Symbol"/>
              </a:rPr>
              <a:t>	</a:t>
            </a:r>
            <a:r>
              <a:rPr lang="en-US" dirty="0" smtClean="0">
                <a:sym typeface="Symbol"/>
              </a:rPr>
              <a:t>		</a:t>
            </a:r>
            <a:r>
              <a:rPr lang="en-US" dirty="0" smtClean="0"/>
              <a:t>Angular distributions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7307" y="2113036"/>
            <a:ext cx="1811494" cy="9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6907" y="2113036"/>
            <a:ext cx="1752600" cy="108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733254" y="507100"/>
            <a:ext cx="2209800" cy="1176778"/>
            <a:chOff x="3581400" y="762000"/>
            <a:chExt cx="2809875" cy="1602949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81400" y="762000"/>
              <a:ext cx="2809875" cy="1602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2" name="Picture 2" descr="Nobel medal dsc06171 Anuncian premio Nobel de Economía 20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9200" y="1295400"/>
              <a:ext cx="457200" cy="457200"/>
            </a:xfrm>
            <a:prstGeom prst="rect">
              <a:avLst/>
            </a:prstGeom>
            <a:noFill/>
          </p:spPr>
        </p:pic>
      </p:grpSp>
      <p:pic>
        <p:nvPicPr>
          <p:cNvPr id="10" name="Picture 2" descr="Nobel medal dsc06171 Anuncian premio Nobel de Economía 20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70359">
            <a:off x="2732517" y="2476947"/>
            <a:ext cx="190500" cy="137968"/>
          </a:xfrm>
          <a:prstGeom prst="rect">
            <a:avLst/>
          </a:prstGeom>
          <a:noFill/>
        </p:spPr>
      </p:pic>
      <p:pic>
        <p:nvPicPr>
          <p:cNvPr id="11" name="Picture 2" descr="Nobel medal dsc06171 Anuncian premio Nobel de Economía 20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70359">
            <a:off x="5896135" y="2572775"/>
            <a:ext cx="203532" cy="1474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6800" y="5388114"/>
            <a:ext cx="7696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Flavor-related open issues: </a:t>
            </a:r>
            <a:r>
              <a:rPr lang="en-US" sz="2000" dirty="0" smtClean="0"/>
              <a:t>number of generations, hierarchy of masses and CKM elements, </a:t>
            </a:r>
            <a:r>
              <a:rPr lang="en-US" sz="2000" b="1" dirty="0" smtClean="0"/>
              <a:t>the excess of matter over antimatter</a:t>
            </a:r>
            <a:r>
              <a:rPr lang="en-US" sz="2000" dirty="0" smtClean="0"/>
              <a:t>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Symbol" pitchFamily="18" charset="2"/>
              </a:rPr>
              <a:t>f</a:t>
            </a:r>
            <a:r>
              <a:rPr lang="en-US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aseline="-25000" dirty="0"/>
              <a:t> </a:t>
            </a:r>
            <a:r>
              <a:rPr lang="en-US" dirty="0"/>
              <a:t>with </a:t>
            </a:r>
            <a:r>
              <a:rPr lang="en-US" dirty="0" err="1"/>
              <a:t>B</a:t>
            </a:r>
            <a:r>
              <a:rPr lang="en-US" b="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>
                <a:sym typeface="Symbol"/>
              </a:rPr>
              <a:t> </a:t>
            </a:r>
            <a:r>
              <a:rPr lang="en-US" dirty="0" smtClean="0"/>
              <a:t>J/</a:t>
            </a:r>
            <a:r>
              <a:rPr lang="en-US" dirty="0" err="1" smtClean="0">
                <a:latin typeface="Symbol" pitchFamily="18" charset="2"/>
              </a:rPr>
              <a:t>yf</a:t>
            </a:r>
            <a:r>
              <a:rPr lang="en-US" dirty="0" smtClean="0"/>
              <a:t>: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797987"/>
            <a:ext cx="4800600" cy="2326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err="1" smtClean="0"/>
              <a:t>ɸ</a:t>
            </a:r>
            <a:r>
              <a:rPr lang="en-US" sz="2200" b="1" baseline="-25000" dirty="0" err="1" smtClean="0"/>
              <a:t>s</a:t>
            </a:r>
            <a:r>
              <a:rPr lang="en-US" sz="2200" b="1" dirty="0" smtClean="0"/>
              <a:t> </a:t>
            </a:r>
            <a:r>
              <a:rPr lang="en-US" sz="2200" b="1" dirty="0"/>
              <a:t>= -0.001 ± 0.101</a:t>
            </a:r>
            <a:r>
              <a:rPr lang="en-US" sz="2200" b="1" baseline="-25000" dirty="0"/>
              <a:t>stat</a:t>
            </a:r>
            <a:r>
              <a:rPr lang="en-US" sz="2200" b="1" dirty="0"/>
              <a:t> ± 0.027</a:t>
            </a:r>
            <a:r>
              <a:rPr lang="en-US" sz="2200" b="1" baseline="-25000" dirty="0"/>
              <a:t>syst</a:t>
            </a:r>
            <a:r>
              <a:rPr lang="en-US" sz="2200" b="1" dirty="0"/>
              <a:t> rad</a:t>
            </a:r>
          </a:p>
          <a:p>
            <a:pPr marL="0" indent="0">
              <a:buNone/>
            </a:pPr>
            <a:r>
              <a:rPr lang="el-GR" sz="2200" b="1" dirty="0"/>
              <a:t>ΔΓ</a:t>
            </a:r>
            <a:r>
              <a:rPr lang="en-US" sz="2200" b="1" dirty="0"/>
              <a:t>s = 0.116 ± 0.018</a:t>
            </a:r>
            <a:r>
              <a:rPr lang="en-US" sz="2200" b="1" baseline="-25000" dirty="0"/>
              <a:t>stat</a:t>
            </a:r>
            <a:r>
              <a:rPr lang="en-US" sz="2200" b="1" dirty="0"/>
              <a:t> ± 0.006</a:t>
            </a:r>
            <a:r>
              <a:rPr lang="en-US" sz="2200" b="1" baseline="-25000" dirty="0"/>
              <a:t>syst</a:t>
            </a:r>
            <a:r>
              <a:rPr lang="en-US" sz="2200" b="1" dirty="0"/>
              <a:t> </a:t>
            </a:r>
            <a:r>
              <a:rPr lang="en-US" sz="2200" b="1" dirty="0" smtClean="0"/>
              <a:t>ps</a:t>
            </a:r>
            <a:r>
              <a:rPr lang="en-US" sz="2200" b="1" baseline="30000" dirty="0" smtClean="0"/>
              <a:t>-1  </a:t>
            </a:r>
            <a:r>
              <a:rPr lang="en-US" sz="2200" b="1" i="1" dirty="0" smtClean="0">
                <a:solidFill>
                  <a:srgbClr val="00B050"/>
                </a:solidFill>
              </a:rPr>
              <a:t>first observation (&gt; 5</a:t>
            </a:r>
            <a:r>
              <a:rPr lang="en-US" sz="2200" b="1" dirty="0" smtClean="0">
                <a:solidFill>
                  <a:srgbClr val="00B050"/>
                </a:solidFill>
              </a:rPr>
              <a:t>σ</a:t>
            </a:r>
            <a:r>
              <a:rPr lang="en-US" sz="2200" b="1" i="1" dirty="0" smtClean="0">
                <a:solidFill>
                  <a:srgbClr val="00B050"/>
                </a:solidFill>
              </a:rPr>
              <a:t>) of </a:t>
            </a:r>
            <a:r>
              <a:rPr lang="en-US" sz="2200" b="1" dirty="0" smtClean="0">
                <a:solidFill>
                  <a:srgbClr val="00B050"/>
                </a:solidFill>
              </a:rPr>
              <a:t>ΔΓ</a:t>
            </a:r>
            <a:r>
              <a:rPr lang="en-US" sz="2200" b="1" i="1" dirty="0" smtClean="0">
                <a:solidFill>
                  <a:srgbClr val="00B050"/>
                </a:solidFill>
              </a:rPr>
              <a:t>s </a:t>
            </a:r>
            <a:r>
              <a:rPr lang="en-US" sz="2200" b="1" dirty="0" smtClean="0">
                <a:solidFill>
                  <a:srgbClr val="00B050"/>
                </a:solidFill>
              </a:rPr>
              <a:t>≠ </a:t>
            </a:r>
            <a:r>
              <a:rPr lang="en-US" sz="2200" b="1" i="1" dirty="0" smtClean="0">
                <a:solidFill>
                  <a:srgbClr val="00B050"/>
                </a:solidFill>
              </a:rPr>
              <a:t>0</a:t>
            </a:r>
            <a:endParaRPr lang="en-US" sz="2200" b="1" dirty="0" smtClean="0">
              <a:solidFill>
                <a:srgbClr val="00B050"/>
              </a:solidFill>
            </a:endParaRPr>
          </a:p>
          <a:p>
            <a:r>
              <a:rPr lang="en-US" sz="1600" dirty="0" smtClean="0"/>
              <a:t>sign(ΔΓs) resolved </a:t>
            </a:r>
            <a:r>
              <a:rPr lang="en-US" sz="1600" dirty="0"/>
              <a:t>in </a:t>
            </a:r>
            <a:r>
              <a:rPr lang="en-US" sz="1600" dirty="0" err="1" smtClean="0"/>
              <a:t>LHCb</a:t>
            </a:r>
            <a:r>
              <a:rPr lang="en-US" sz="1600" dirty="0" smtClean="0"/>
              <a:t> analysis </a:t>
            </a:r>
            <a:r>
              <a:rPr lang="en-US" sz="1600" dirty="0"/>
              <a:t>of </a:t>
            </a:r>
            <a:r>
              <a:rPr lang="en-US" sz="1600" dirty="0" smtClean="0"/>
              <a:t>strong phase variation </a:t>
            </a:r>
            <a:r>
              <a:rPr lang="en-US" sz="1600" dirty="0" err="1" smtClean="0"/>
              <a:t>vs</a:t>
            </a:r>
            <a:r>
              <a:rPr lang="en-US" sz="1600" dirty="0" smtClean="0"/>
              <a:t> m(KK)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http://lhcb-public.web.cern.ch/lhcb-public/Images_2012/PhisGs_031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65" y="3363204"/>
            <a:ext cx="3758835" cy="31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" y="609599"/>
            <a:ext cx="3268133" cy="263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81800" y="2537469"/>
            <a:ext cx="2286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PRL 108, 241801 (2012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4200" y="440322"/>
            <a:ext cx="21336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LHCb-CONF-2012-002</a:t>
            </a:r>
            <a:endParaRPr lang="en-U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0" y="3581400"/>
                <a:ext cx="5181600" cy="27615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ts val="6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smtClean="0"/>
                  <a:t>Additional channel: </a:t>
                </a:r>
                <a:r>
                  <a:rPr lang="en-US" b="1" dirty="0"/>
                  <a:t>B</a:t>
                </a:r>
                <a:r>
                  <a:rPr lang="en-US" b="1" baseline="-25000" dirty="0"/>
                  <a:t>s</a:t>
                </a:r>
                <a:r>
                  <a:rPr lang="en-US" b="1" baseline="30000" dirty="0"/>
                  <a:t>0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/>
                      </a:rPr>
                      <m:t>→</m:t>
                    </m:r>
                  </m:oMath>
                </a14:m>
                <a:r>
                  <a:rPr lang="en-US" b="1" dirty="0"/>
                  <a:t>J/</a:t>
                </a:r>
                <a:r>
                  <a:rPr lang="el-GR" b="1" dirty="0"/>
                  <a:t>ψ </a:t>
                </a:r>
                <a:r>
                  <a:rPr lang="en-US" b="1" dirty="0"/>
                  <a:t>f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(980)(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/>
                      </a:rPr>
                      <m:t>→</m:t>
                    </m:r>
                  </m:oMath>
                </a14:m>
                <a:r>
                  <a:rPr lang="el-GR" b="1" dirty="0"/>
                  <a:t>π</a:t>
                </a:r>
                <a:r>
                  <a:rPr lang="es-ES" b="1" baseline="30000" dirty="0"/>
                  <a:t>+</a:t>
                </a:r>
                <a:r>
                  <a:rPr lang="el-GR" b="1" dirty="0"/>
                  <a:t>π</a:t>
                </a:r>
                <a:r>
                  <a:rPr lang="es-ES" b="1" baseline="30000" dirty="0"/>
                  <a:t> -</a:t>
                </a:r>
                <a:r>
                  <a:rPr lang="el-GR" b="1" dirty="0" smtClean="0"/>
                  <a:t>)</a:t>
                </a:r>
                <a:endParaRPr lang="es-ES" b="1" dirty="0" smtClean="0"/>
              </a:p>
              <a:p>
                <a:pPr lvl="1"/>
                <a:r>
                  <a:rPr lang="en-US" dirty="0" smtClean="0"/>
                  <a:t>Discovered @ </a:t>
                </a:r>
                <a:r>
                  <a:rPr lang="en-US" dirty="0" err="1" smtClean="0"/>
                  <a:t>LHCb</a:t>
                </a:r>
                <a:r>
                  <a:rPr lang="en-US" dirty="0" smtClean="0"/>
                  <a:t>, CP-odd </a:t>
                </a:r>
                <a:r>
                  <a:rPr lang="en-US" dirty="0"/>
                  <a:t>(97.7% </a:t>
                </a:r>
                <a:r>
                  <a:rPr lang="en-US" dirty="0" smtClean="0"/>
                  <a:t>@ 95%C.L) </a:t>
                </a:r>
                <a:r>
                  <a:rPr lang="en-US" dirty="0" smtClean="0">
                    <a:sym typeface="Symbol"/>
                  </a:rPr>
                  <a:t></a:t>
                </a:r>
                <a:r>
                  <a:rPr lang="en-US" dirty="0" smtClean="0"/>
                  <a:t> angular </a:t>
                </a:r>
                <a:r>
                  <a:rPr lang="en-US" dirty="0"/>
                  <a:t>analysis </a:t>
                </a:r>
                <a:r>
                  <a:rPr lang="en-US" dirty="0" smtClean="0"/>
                  <a:t>not </a:t>
                </a:r>
                <a:r>
                  <a:rPr lang="en-US" dirty="0"/>
                  <a:t>needed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7.500 candidates </a:t>
                </a:r>
                <a:r>
                  <a:rPr lang="en-US" dirty="0"/>
                  <a:t>in 1 fb</a:t>
                </a:r>
                <a:r>
                  <a:rPr lang="en-US" baseline="30000" dirty="0"/>
                  <a:t>-1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	 </a:t>
                </a:r>
                <a:r>
                  <a:rPr lang="en-US" b="1" dirty="0" err="1"/>
                  <a:t>ɸ</a:t>
                </a:r>
                <a:r>
                  <a:rPr lang="en-US" b="1" baseline="-25000" dirty="0" err="1"/>
                  <a:t>s</a:t>
                </a:r>
                <a:r>
                  <a:rPr lang="en-US" b="1" dirty="0"/>
                  <a:t> = -0.02 ± 0.17</a:t>
                </a:r>
                <a:r>
                  <a:rPr lang="en-US" b="1" baseline="-25000" dirty="0"/>
                  <a:t>stat</a:t>
                </a:r>
                <a:r>
                  <a:rPr lang="en-US" b="1" dirty="0"/>
                  <a:t> ± 0.02</a:t>
                </a:r>
                <a:r>
                  <a:rPr lang="en-US" b="1" baseline="-25000" dirty="0"/>
                  <a:t>syst</a:t>
                </a:r>
                <a:r>
                  <a:rPr lang="en-US" b="1" dirty="0"/>
                  <a:t> rad</a:t>
                </a:r>
                <a:endParaRPr lang="en-US" dirty="0"/>
              </a:p>
              <a:p>
                <a:r>
                  <a:rPr lang="en-US" b="1" dirty="0" smtClean="0"/>
                  <a:t>Combination</a:t>
                </a:r>
                <a:r>
                  <a:rPr lang="es-ES" b="1" dirty="0" smtClean="0"/>
                  <a:t>:</a:t>
                </a:r>
                <a:endParaRPr lang="en-US" b="1" dirty="0">
                  <a:latin typeface="Symbol" pitchFamily="18" charset="2"/>
                </a:endParaRPr>
              </a:p>
              <a:p>
                <a:pPr marL="0" indent="0" algn="ctr">
                  <a:buNone/>
                </a:pPr>
                <a:r>
                  <a:rPr lang="en-US" sz="2400" b="1" dirty="0" err="1">
                    <a:solidFill>
                      <a:srgbClr val="00B050"/>
                    </a:solidFill>
                  </a:rPr>
                  <a:t>φ</a:t>
                </a:r>
                <a:r>
                  <a:rPr lang="en-US" sz="2400" b="1" baseline="-25000" dirty="0" err="1">
                    <a:solidFill>
                      <a:srgbClr val="00B050"/>
                    </a:solidFill>
                  </a:rPr>
                  <a:t>s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 = -0.002 ± 0.083 ± 0.027 rad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81400"/>
                <a:ext cx="5181600" cy="2761555"/>
              </a:xfrm>
              <a:prstGeom prst="rect">
                <a:avLst/>
              </a:prstGeom>
              <a:blipFill rotWithShape="1">
                <a:blip r:embed="rId5"/>
                <a:stretch>
                  <a:fillRect l="-941" t="-1104" r="-4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76600" y="4648200"/>
            <a:ext cx="175260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PLB 707 </a:t>
            </a:r>
            <a:r>
              <a:rPr lang="en-US" sz="1200" b="1" dirty="0">
                <a:solidFill>
                  <a:schemeClr val="bg1"/>
                </a:solidFill>
              </a:rPr>
              <a:t>(2012) 497–505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0400" y="3352800"/>
            <a:ext cx="175260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LHCb-PAPER-2012-005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CPV </a:t>
            </a:r>
            <a:r>
              <a:rPr lang="en-US" dirty="0"/>
              <a:t>in </a:t>
            </a:r>
            <a:r>
              <a:rPr lang="en-US" dirty="0" smtClean="0"/>
              <a:t>charm </a:t>
            </a:r>
            <a:r>
              <a:rPr lang="en-US" dirty="0"/>
              <a:t>decays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610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CPV in charm not yet seen experimentally. In SM:</a:t>
            </a:r>
          </a:p>
          <a:p>
            <a:pPr lvl="1"/>
            <a:r>
              <a:rPr lang="en-US" sz="2000" b="1" dirty="0" smtClean="0"/>
              <a:t>Mixing and interference</a:t>
            </a:r>
            <a:r>
              <a:rPr lang="en-US" sz="2000" dirty="0" smtClean="0"/>
              <a:t>: very small and universal amongst CP </a:t>
            </a:r>
            <a:r>
              <a:rPr lang="en-US" sz="2000" dirty="0" err="1" smtClean="0"/>
              <a:t>eigenstates</a:t>
            </a:r>
            <a:endParaRPr lang="en-US" sz="2000" dirty="0" smtClean="0"/>
          </a:p>
          <a:p>
            <a:pPr lvl="1"/>
            <a:r>
              <a:rPr lang="en-US" sz="2000" b="1" dirty="0" smtClean="0"/>
              <a:t>In decay: </a:t>
            </a:r>
            <a:r>
              <a:rPr lang="en-US" sz="2000" dirty="0" smtClean="0"/>
              <a:t>small, O(10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-10</a:t>
            </a:r>
            <a:r>
              <a:rPr lang="en-US" sz="2000" baseline="30000" dirty="0" smtClean="0"/>
              <a:t>-4</a:t>
            </a:r>
            <a:r>
              <a:rPr lang="en-US" sz="2000" dirty="0" smtClean="0"/>
              <a:t>) can vary depending on final state</a:t>
            </a:r>
          </a:p>
          <a:p>
            <a:r>
              <a:rPr lang="en-US" dirty="0" smtClean="0"/>
              <a:t>Used </a:t>
            </a:r>
            <a:r>
              <a:rPr lang="en-US" b="1" dirty="0" smtClean="0"/>
              <a:t>D*</a:t>
            </a:r>
            <a:r>
              <a:rPr lang="en-US" b="1" baseline="30000" dirty="0" smtClean="0"/>
              <a:t>+</a:t>
            </a:r>
            <a:r>
              <a:rPr lang="en-US" b="1" dirty="0" smtClean="0">
                <a:sym typeface="Symbol"/>
              </a:rPr>
              <a:t></a:t>
            </a:r>
            <a:r>
              <a:rPr lang="en-US" b="1" dirty="0" smtClean="0">
                <a:latin typeface="Symbol" pitchFamily="18" charset="2"/>
                <a:sym typeface="Symbol"/>
              </a:rPr>
              <a:t>p</a:t>
            </a:r>
            <a:r>
              <a:rPr lang="en-US" b="1" baseline="30000" dirty="0" smtClean="0">
                <a:sym typeface="Symbol"/>
              </a:rPr>
              <a:t>+</a:t>
            </a:r>
            <a:r>
              <a:rPr lang="en-US" b="1" dirty="0" smtClean="0"/>
              <a:t>D</a:t>
            </a:r>
            <a:r>
              <a:rPr lang="en-US" b="1" baseline="30000" dirty="0" smtClean="0"/>
              <a:t>0</a:t>
            </a:r>
            <a:r>
              <a:rPr lang="en-US" b="1" dirty="0" smtClean="0"/>
              <a:t>(</a:t>
            </a:r>
            <a:r>
              <a:rPr lang="en-US" b="1" dirty="0" smtClean="0">
                <a:sym typeface="Symbol"/>
              </a:rPr>
              <a:t></a:t>
            </a:r>
            <a:r>
              <a:rPr lang="en-US" b="1" dirty="0" smtClean="0"/>
              <a:t>K</a:t>
            </a:r>
            <a:r>
              <a:rPr lang="en-US" b="1" baseline="30000" dirty="0" smtClean="0"/>
              <a:t>+</a:t>
            </a:r>
            <a:r>
              <a:rPr lang="en-US" b="1" dirty="0" smtClean="0"/>
              <a:t>K</a:t>
            </a:r>
            <a:r>
              <a:rPr lang="en-US" b="1" baseline="30000" dirty="0" smtClean="0"/>
              <a:t>−</a:t>
            </a:r>
            <a:r>
              <a:rPr lang="en-US" b="1" dirty="0" smtClean="0"/>
              <a:t>, π</a:t>
            </a:r>
            <a:r>
              <a:rPr lang="en-US" b="1" baseline="30000" dirty="0" smtClean="0"/>
              <a:t>+</a:t>
            </a:r>
            <a:r>
              <a:rPr lang="en-US" b="1" dirty="0" smtClean="0"/>
              <a:t>π</a:t>
            </a:r>
            <a:r>
              <a:rPr lang="en-US" b="1" baseline="30000" dirty="0" smtClean="0"/>
              <a:t>−</a:t>
            </a:r>
            <a:r>
              <a:rPr lang="en-US" b="1" dirty="0" smtClean="0"/>
              <a:t> )</a:t>
            </a:r>
          </a:p>
          <a:p>
            <a:endParaRPr lang="es-ES" dirty="0"/>
          </a:p>
          <a:p>
            <a:endParaRPr lang="es-ES" dirty="0" smtClean="0"/>
          </a:p>
          <a:p>
            <a:endParaRPr lang="en-U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To</a:t>
            </a:r>
            <a:r>
              <a:rPr lang="es-ES" dirty="0" smtClean="0"/>
              <a:t> reduce </a:t>
            </a:r>
            <a:r>
              <a:rPr lang="es-ES" dirty="0" err="1" smtClean="0"/>
              <a:t>systematics</a:t>
            </a:r>
            <a:r>
              <a:rPr lang="es-ES" dirty="0" smtClean="0"/>
              <a:t>, </a:t>
            </a:r>
            <a:r>
              <a:rPr lang="es-ES" dirty="0" err="1" smtClean="0"/>
              <a:t>measure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 descr="http://lhcb-public.web.cern.ch/lhcb-public/Images_2011/DKK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63" y="1729649"/>
            <a:ext cx="2456037" cy="19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hcb-public.web.cern.ch/lhcb-public/Images_2011/DPiPi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04" y="1676400"/>
            <a:ext cx="2544296" cy="19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4719935"/>
            <a:ext cx="4478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B050"/>
                </a:solidFill>
              </a:rPr>
              <a:t>Δ</a:t>
            </a:r>
            <a:r>
              <a:rPr lang="en-US" sz="2400" b="1" dirty="0">
                <a:solidFill>
                  <a:srgbClr val="00B050"/>
                </a:solidFill>
              </a:rPr>
              <a:t>A</a:t>
            </a:r>
            <a:r>
              <a:rPr lang="en-US" sz="2400" b="1" baseline="-25000" dirty="0">
                <a:solidFill>
                  <a:srgbClr val="00B050"/>
                </a:solidFill>
              </a:rPr>
              <a:t>CP</a:t>
            </a:r>
            <a:r>
              <a:rPr lang="en-US" sz="2400" b="1" dirty="0">
                <a:solidFill>
                  <a:srgbClr val="00B050"/>
                </a:solidFill>
              </a:rPr>
              <a:t> = (-0.82 ± 0.21 ± 0.11</a:t>
            </a:r>
            <a:r>
              <a:rPr lang="en-US" sz="2400" b="1" dirty="0" smtClean="0">
                <a:solidFill>
                  <a:srgbClr val="00B050"/>
                </a:solidFill>
              </a:rPr>
              <a:t>)%, 3.5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endParaRPr lang="en-US" sz="2400" b="1" dirty="0">
              <a:solidFill>
                <a:srgbClr val="00B050"/>
              </a:solidFill>
              <a:latin typeface="Symbol" pitchFamily="18" charset="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72" y="2454885"/>
            <a:ext cx="1682371" cy="118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4" y="2454885"/>
            <a:ext cx="1602525" cy="118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0" y="4364251"/>
            <a:ext cx="4107169" cy="39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87" y="3818999"/>
            <a:ext cx="3311532" cy="238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42383" y="1676400"/>
            <a:ext cx="906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K</a:t>
            </a:r>
            <a:r>
              <a:rPr lang="en-US" sz="3200" b="1" baseline="30000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K</a:t>
            </a:r>
            <a:r>
              <a:rPr lang="en-US" sz="3200" b="1" baseline="30000" dirty="0">
                <a:solidFill>
                  <a:schemeClr val="accent4">
                    <a:lumMod val="75000"/>
                  </a:schemeClr>
                </a:solidFill>
              </a:rPr>
              <a:t>−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48267" y="1600200"/>
            <a:ext cx="909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Symbol" pitchFamily="18" charset="2"/>
              </a:rPr>
              <a:t>p</a:t>
            </a:r>
            <a:r>
              <a:rPr lang="en-US" sz="3200" b="1" baseline="30000" dirty="0" err="1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Symbol" pitchFamily="18" charset="2"/>
              </a:rPr>
              <a:t>p</a:t>
            </a:r>
            <a:r>
              <a:rPr lang="en-US" sz="3200" b="1" baseline="30000" dirty="0" smtClean="0">
                <a:solidFill>
                  <a:schemeClr val="accent4">
                    <a:lumMod val="75000"/>
                  </a:schemeClr>
                </a:solidFill>
              </a:rPr>
              <a:t>−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4999" y="6172200"/>
            <a:ext cx="60432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But charm theoretical predictions notoriously </a:t>
            </a:r>
            <a:r>
              <a:rPr lang="en-US" sz="2000" b="1" dirty="0" smtClean="0">
                <a:solidFill>
                  <a:srgbClr val="00B050"/>
                </a:solidFill>
              </a:rPr>
              <a:t>difficult…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0" y="2719387"/>
            <a:ext cx="4648200" cy="1090613"/>
          </a:xfrm>
        </p:spPr>
        <p:txBody>
          <a:bodyPr/>
          <a:lstStyle/>
          <a:p>
            <a:pPr lvl="0">
              <a:defRPr/>
            </a:pPr>
            <a:r>
              <a:rPr lang="en-US" sz="5400" dirty="0" smtClean="0"/>
              <a:t>Rare B decays</a:t>
            </a:r>
            <a:endParaRPr lang="ca-E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 smtClean="0"/>
              <a:t>/</a:t>
            </a:r>
            <a:r>
              <a:rPr lang="en-US" dirty="0" err="1" smtClean="0"/>
              <a:t>B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baseline="30000" dirty="0" smtClean="0"/>
              <a:t>-</a:t>
            </a:r>
            <a:r>
              <a:rPr lang="es-ES" dirty="0" smtClean="0"/>
              <a:t>, 2fb</a:t>
            </a:r>
            <a:r>
              <a:rPr lang="es-ES" baseline="30000" dirty="0" smtClean="0"/>
              <a:t>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5181600" cy="5715000"/>
          </a:xfrm>
        </p:spPr>
        <p:txBody>
          <a:bodyPr>
            <a:normAutofit lnSpcReduction="10000"/>
          </a:bodyPr>
          <a:lstStyle/>
          <a:p>
            <a:endParaRPr lang="en-US" sz="2000" dirty="0" smtClean="0"/>
          </a:p>
          <a:p>
            <a:r>
              <a:rPr lang="en-US" sz="2000" dirty="0" smtClean="0"/>
              <a:t>Double suppression: FCNC &amp; </a:t>
            </a:r>
            <a:r>
              <a:rPr lang="en-US" sz="2000" dirty="0" err="1" smtClean="0"/>
              <a:t>helicity</a:t>
            </a:r>
            <a:endParaRPr lang="en-US" sz="2000" dirty="0" smtClean="0"/>
          </a:p>
          <a:p>
            <a:r>
              <a:rPr lang="en-US" sz="2000" dirty="0" smtClean="0"/>
              <a:t>Precise SM prediction:</a:t>
            </a:r>
          </a:p>
          <a:p>
            <a:pPr algn="ctr">
              <a:buNone/>
            </a:pPr>
            <a:r>
              <a:rPr lang="en-US" sz="1800" b="1" dirty="0" smtClean="0"/>
              <a:t>B</a:t>
            </a:r>
            <a:r>
              <a:rPr lang="en-US" sz="1800" b="1" baseline="-25000" dirty="0" smtClean="0"/>
              <a:t>s</a:t>
            </a:r>
            <a:r>
              <a:rPr lang="en-US" sz="1800" b="1" dirty="0" smtClean="0">
                <a:sym typeface="Symbol"/>
              </a:rPr>
              <a:t></a:t>
            </a:r>
            <a:r>
              <a:rPr lang="el-GR" sz="1800" b="1" dirty="0" smtClean="0"/>
              <a:t>μ</a:t>
            </a:r>
            <a:r>
              <a:rPr lang="el-GR" sz="1800" b="1" baseline="30000" dirty="0" smtClean="0"/>
              <a:t>+</a:t>
            </a:r>
            <a:r>
              <a:rPr lang="el-GR" sz="1800" b="1" dirty="0" smtClean="0"/>
              <a:t>μ</a:t>
            </a:r>
            <a:r>
              <a:rPr lang="es-ES" sz="1800" b="1" baseline="30000" dirty="0" smtClean="0"/>
              <a:t>- </a:t>
            </a:r>
            <a:r>
              <a:rPr lang="el-GR" sz="1800" b="1" dirty="0" smtClean="0"/>
              <a:t>= (3.</a:t>
            </a:r>
            <a:r>
              <a:rPr lang="es-ES" sz="1800" b="1" dirty="0" smtClean="0"/>
              <a:t>54</a:t>
            </a:r>
            <a:r>
              <a:rPr lang="el-GR" sz="1800" b="1" dirty="0" smtClean="0"/>
              <a:t>±0.</a:t>
            </a:r>
            <a:r>
              <a:rPr lang="es-ES" sz="1800" b="1" dirty="0" smtClean="0"/>
              <a:t>30</a:t>
            </a:r>
            <a:r>
              <a:rPr lang="el-GR" sz="1800" b="1" dirty="0" smtClean="0"/>
              <a:t>)×10</a:t>
            </a:r>
            <a:r>
              <a:rPr lang="el-GR" sz="1800" b="1" baseline="30000" dirty="0" smtClean="0"/>
              <a:t>-9</a:t>
            </a:r>
            <a:endParaRPr lang="es-ES" sz="1800" b="1" baseline="30000" dirty="0" smtClean="0"/>
          </a:p>
          <a:p>
            <a:pPr algn="ctr">
              <a:buNone/>
            </a:pPr>
            <a:r>
              <a:rPr lang="en-US" sz="1800" b="1" dirty="0" smtClean="0"/>
              <a:t>B</a:t>
            </a:r>
            <a:r>
              <a:rPr lang="en-US" sz="1800" b="1" baseline="30000" dirty="0" smtClean="0"/>
              <a:t>0</a:t>
            </a:r>
            <a:r>
              <a:rPr lang="en-US" sz="1800" b="1" dirty="0" smtClean="0">
                <a:sym typeface="Symbol"/>
              </a:rPr>
              <a:t></a:t>
            </a:r>
            <a:r>
              <a:rPr lang="el-GR" sz="1800" b="1" dirty="0" smtClean="0"/>
              <a:t>μ</a:t>
            </a:r>
            <a:r>
              <a:rPr lang="el-GR" sz="1800" b="1" baseline="30000" dirty="0" smtClean="0"/>
              <a:t>+</a:t>
            </a:r>
            <a:r>
              <a:rPr lang="el-GR" sz="1800" b="1" dirty="0" smtClean="0"/>
              <a:t>μ</a:t>
            </a:r>
            <a:r>
              <a:rPr lang="es-ES" sz="1800" b="1" baseline="30000" dirty="0" smtClean="0"/>
              <a:t>- </a:t>
            </a:r>
            <a:r>
              <a:rPr lang="el-GR" sz="1800" b="1" dirty="0" smtClean="0"/>
              <a:t>= (</a:t>
            </a:r>
            <a:r>
              <a:rPr lang="es-ES" sz="1800" b="1" dirty="0" smtClean="0"/>
              <a:t>0.107</a:t>
            </a:r>
            <a:r>
              <a:rPr lang="el-GR" sz="1800" b="1" dirty="0" smtClean="0"/>
              <a:t>±0.</a:t>
            </a:r>
            <a:r>
              <a:rPr lang="es-ES" sz="1800" b="1" dirty="0" smtClean="0"/>
              <a:t>0</a:t>
            </a:r>
            <a:r>
              <a:rPr lang="el-GR" sz="1800" b="1" dirty="0" smtClean="0"/>
              <a:t>1)×10</a:t>
            </a:r>
            <a:r>
              <a:rPr lang="el-GR" sz="1800" b="1" baseline="30000" dirty="0" smtClean="0"/>
              <a:t>-</a:t>
            </a:r>
            <a:r>
              <a:rPr lang="es-ES" sz="1800" b="1" baseline="30000" dirty="0" smtClean="0"/>
              <a:t>9</a:t>
            </a:r>
            <a:endParaRPr lang="es-ES_tradnl" sz="1800" b="1" baseline="30000" dirty="0" smtClean="0"/>
          </a:p>
          <a:p>
            <a:pPr lvl="1">
              <a:buNone/>
            </a:pPr>
            <a:r>
              <a:rPr lang="en-US" sz="1200" b="1" dirty="0"/>
              <a:t>Buras, </a:t>
            </a:r>
            <a:r>
              <a:rPr lang="en-US" sz="1200" b="1" dirty="0" err="1"/>
              <a:t>Isidori</a:t>
            </a:r>
            <a:r>
              <a:rPr lang="en-US" sz="1200" b="1" dirty="0"/>
              <a:t>: </a:t>
            </a:r>
            <a:r>
              <a:rPr lang="en-US" sz="1200" b="1" dirty="0" smtClean="0"/>
              <a:t>arXiv:1208.0934</a:t>
            </a:r>
          </a:p>
          <a:p>
            <a:endParaRPr lang="en-US" sz="2000" dirty="0" smtClean="0"/>
          </a:p>
          <a:p>
            <a:r>
              <a:rPr lang="en-US" dirty="0"/>
              <a:t>Sensitive to NP in scalar/pseudo-scalar </a:t>
            </a:r>
            <a:r>
              <a:rPr lang="en-US" dirty="0" smtClean="0"/>
              <a:t>sector</a:t>
            </a:r>
            <a:r>
              <a:rPr lang="en-US" sz="2000" dirty="0" smtClean="0"/>
              <a:t>: MSSM, large tan</a:t>
            </a:r>
            <a:r>
              <a:rPr lang="el-GR" sz="2000" dirty="0" smtClean="0"/>
              <a:t>β </a:t>
            </a:r>
            <a:r>
              <a:rPr lang="en-US" sz="2000" dirty="0" smtClean="0"/>
              <a:t>approximation</a:t>
            </a:r>
          </a:p>
          <a:p>
            <a:pPr lvl="1">
              <a:buNone/>
            </a:pPr>
            <a:r>
              <a:rPr lang="en-US" sz="2000" dirty="0" smtClean="0"/>
              <a:t>	</a:t>
            </a:r>
            <a:r>
              <a:rPr lang="en-US" sz="1800" b="1" dirty="0" smtClean="0"/>
              <a:t>BR(</a:t>
            </a:r>
            <a:r>
              <a:rPr lang="en-US" sz="1800" b="1" dirty="0" err="1" smtClean="0"/>
              <a:t>B</a:t>
            </a:r>
            <a:r>
              <a:rPr lang="en-US" sz="1800" b="1" baseline="-25000" dirty="0" err="1" smtClean="0"/>
              <a:t>s,d</a:t>
            </a:r>
            <a:r>
              <a:rPr lang="en-US" sz="1800" b="1" dirty="0" smtClean="0">
                <a:sym typeface="Symbol"/>
              </a:rPr>
              <a:t></a:t>
            </a:r>
            <a:r>
              <a:rPr lang="el-GR" sz="1800" b="1" dirty="0" smtClean="0"/>
              <a:t>μ</a:t>
            </a:r>
            <a:r>
              <a:rPr lang="el-GR" sz="1800" b="1" baseline="30000" dirty="0" smtClean="0"/>
              <a:t>+</a:t>
            </a:r>
            <a:r>
              <a:rPr lang="el-GR" sz="1800" b="1" dirty="0" smtClean="0"/>
              <a:t>μ</a:t>
            </a:r>
            <a:r>
              <a:rPr lang="es-ES" sz="1800" b="1" baseline="30000" dirty="0" smtClean="0"/>
              <a:t>- </a:t>
            </a:r>
            <a:r>
              <a:rPr lang="el-GR" sz="1800" b="1" dirty="0" smtClean="0"/>
              <a:t>) ∝ </a:t>
            </a:r>
            <a:r>
              <a:rPr lang="en-US" sz="1800" b="1" dirty="0" smtClean="0"/>
              <a:t>tan</a:t>
            </a:r>
            <a:r>
              <a:rPr lang="en-US" sz="1800" b="1" baseline="30000" dirty="0" smtClean="0"/>
              <a:t>6</a:t>
            </a:r>
            <a:r>
              <a:rPr lang="el-GR" sz="1800" b="1" dirty="0" smtClean="0"/>
              <a:t>β/</a:t>
            </a:r>
            <a:r>
              <a:rPr lang="en-US" sz="1800" b="1" dirty="0" smtClean="0"/>
              <a:t>M</a:t>
            </a:r>
            <a:r>
              <a:rPr lang="en-US" sz="1800" b="1" baseline="30000" dirty="0" smtClean="0"/>
              <a:t>4</a:t>
            </a:r>
            <a:r>
              <a:rPr lang="en-US" sz="1800" b="1" baseline="-25000" dirty="0" smtClean="0"/>
              <a:t>A</a:t>
            </a:r>
          </a:p>
          <a:p>
            <a:pPr lvl="1">
              <a:buNone/>
            </a:pPr>
            <a:endParaRPr lang="en-US" sz="1200" dirty="0" smtClean="0"/>
          </a:p>
          <a:p>
            <a:r>
              <a:rPr lang="en-US" b="1" dirty="0" smtClean="0"/>
              <a:t>Analysis: </a:t>
            </a:r>
            <a:r>
              <a:rPr lang="en-US" dirty="0" smtClean="0"/>
              <a:t>soft selection + Boosted Decision Tree combining geometrical and kinematic information</a:t>
            </a:r>
            <a:endParaRPr lang="en-US" sz="1000" dirty="0"/>
          </a:p>
          <a:p>
            <a:pPr lvl="1"/>
            <a:r>
              <a:rPr lang="es-ES" dirty="0" smtClean="0"/>
              <a:t>Use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copious</a:t>
            </a:r>
            <a:r>
              <a:rPr lang="es-ES" dirty="0" smtClean="0"/>
              <a:t> </a:t>
            </a:r>
            <a:r>
              <a:rPr lang="en-US" dirty="0" smtClean="0"/>
              <a:t>B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r>
              <a:rPr lang="en-US" dirty="0" smtClean="0"/>
              <a:t> </a:t>
            </a:r>
            <a:r>
              <a:rPr lang="en-US" dirty="0">
                <a:sym typeface="Symbol"/>
              </a:rPr>
              <a:t> </a:t>
            </a:r>
            <a:r>
              <a:rPr lang="en-US" dirty="0" err="1" smtClean="0">
                <a:latin typeface="+mj-lt"/>
              </a:rPr>
              <a:t>h</a:t>
            </a:r>
            <a:r>
              <a:rPr lang="en-US" baseline="30000" dirty="0" err="1" smtClean="0"/>
              <a:t>+</a:t>
            </a:r>
            <a:r>
              <a:rPr lang="en-US" dirty="0" err="1" smtClean="0"/>
              <a:t>h</a:t>
            </a:r>
            <a:r>
              <a:rPr lang="en-US" baseline="30000" dirty="0" smtClean="0"/>
              <a:t>-</a:t>
            </a:r>
            <a:r>
              <a:rPr lang="en-US" dirty="0" smtClean="0"/>
              <a:t> as calibration</a:t>
            </a:r>
          </a:p>
          <a:p>
            <a:r>
              <a:rPr lang="en-US" dirty="0"/>
              <a:t>BR extracted from a simultaneous ﬁt to different BDT </a:t>
            </a:r>
            <a:r>
              <a:rPr lang="en-US" dirty="0" smtClean="0"/>
              <a:t>bins.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90600"/>
            <a:ext cx="3304982" cy="129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5225518" y="2362200"/>
            <a:ext cx="4006057" cy="2285999"/>
            <a:chOff x="5181600" y="3429001"/>
            <a:chExt cx="4049975" cy="2285999"/>
          </a:xfrm>
        </p:grpSpPr>
        <p:grpSp>
          <p:nvGrpSpPr>
            <p:cNvPr id="11" name="Group 10"/>
            <p:cNvGrpSpPr/>
            <p:nvPr/>
          </p:nvGrpSpPr>
          <p:grpSpPr>
            <a:xfrm>
              <a:off x="8636795" y="4171891"/>
              <a:ext cx="594780" cy="728212"/>
              <a:chOff x="4427984" y="4469050"/>
              <a:chExt cx="594780" cy="72821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62902" y="4469050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C70D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C70D"/>
                    </a:solidFill>
                  </a:rPr>
                  <a:t>s</a:t>
                </a:r>
                <a:endParaRPr lang="en-US" sz="2000" baseline="-25000" dirty="0">
                  <a:solidFill>
                    <a:srgbClr val="FFC70D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2000" y="4797152"/>
                <a:ext cx="4507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B050"/>
                    </a:solidFill>
                  </a:rPr>
                  <a:t>B</a:t>
                </a:r>
                <a:r>
                  <a:rPr lang="en-US" sz="2000" baseline="30000" dirty="0" smtClean="0">
                    <a:solidFill>
                      <a:srgbClr val="00B050"/>
                    </a:solidFill>
                  </a:rPr>
                  <a:t>0</a:t>
                </a:r>
                <a:endParaRPr lang="en-US" sz="2000" baseline="30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427984" y="4725144"/>
                <a:ext cx="216024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4427984" y="4941168"/>
                <a:ext cx="216024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429001"/>
              <a:ext cx="3455195" cy="2285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1447800" y="592723"/>
            <a:ext cx="6553200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400" dirty="0" err="1" smtClean="0"/>
              <a:t>See</a:t>
            </a:r>
            <a:r>
              <a:rPr lang="es-ES" sz="1400" dirty="0" smtClean="0"/>
              <a:t> Paula </a:t>
            </a:r>
            <a:r>
              <a:rPr lang="es-ES" sz="1400" dirty="0" err="1" smtClean="0"/>
              <a:t>Alvarez’s</a:t>
            </a:r>
            <a:r>
              <a:rPr lang="es-ES" sz="1400" dirty="0" smtClean="0"/>
              <a:t> </a:t>
            </a:r>
            <a:r>
              <a:rPr lang="es-ES" sz="1400" dirty="0" err="1" smtClean="0"/>
              <a:t>talk</a:t>
            </a:r>
            <a:r>
              <a:rPr lang="es-ES" sz="1400" dirty="0" smtClean="0"/>
              <a:t> @ Red de Física del Sabor, Xabier </a:t>
            </a:r>
            <a:r>
              <a:rPr lang="es-ES" sz="1400" dirty="0" err="1" smtClean="0"/>
              <a:t>Cid’s</a:t>
            </a:r>
            <a:r>
              <a:rPr lang="es-ES" sz="1400" dirty="0" smtClean="0"/>
              <a:t> </a:t>
            </a:r>
            <a:r>
              <a:rPr lang="es-ES" sz="1400" dirty="0" err="1" smtClean="0"/>
              <a:t>talk</a:t>
            </a:r>
            <a:r>
              <a:rPr lang="es-ES" sz="1400" dirty="0" smtClean="0"/>
              <a:t> @ Red Temática LHC 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139237" y="4683368"/>
            <a:ext cx="4575945" cy="2341648"/>
            <a:chOff x="4139237" y="4683368"/>
            <a:chExt cx="4575945" cy="234164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081" y="4683368"/>
              <a:ext cx="3514101" cy="2341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37" y="5704414"/>
              <a:ext cx="1086281" cy="932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 smtClean="0"/>
              <a:t>/</a:t>
            </a:r>
            <a:r>
              <a:rPr lang="en-US" dirty="0" err="1" smtClean="0"/>
              <a:t>B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baseline="30000" dirty="0" smtClean="0"/>
              <a:t>-</a:t>
            </a:r>
            <a:r>
              <a:rPr lang="es-ES" dirty="0"/>
              <a:t>, 2fb</a:t>
            </a:r>
            <a:r>
              <a:rPr lang="es-ES" baseline="30000" dirty="0"/>
              <a:t>-1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6106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The fit to all BDT bins yields: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400" b="1" dirty="0" smtClean="0">
                <a:solidFill>
                  <a:srgbClr val="00B050"/>
                </a:solidFill>
              </a:rPr>
              <a:t>BR(</a:t>
            </a:r>
            <a:r>
              <a:rPr lang="en-US" sz="2400" b="1" dirty="0" err="1" smtClean="0">
                <a:solidFill>
                  <a:srgbClr val="00B050"/>
                </a:solidFill>
              </a:rPr>
              <a:t>B</a:t>
            </a:r>
            <a:r>
              <a:rPr lang="en-US" sz="2400" b="1" baseline="-25000" dirty="0" err="1" smtClean="0">
                <a:solidFill>
                  <a:srgbClr val="00B050"/>
                </a:solidFill>
              </a:rPr>
              <a:t>s</a:t>
            </a:r>
            <a:r>
              <a:rPr lang="en-US" sz="2400" b="1" dirty="0" smtClean="0">
                <a:solidFill>
                  <a:srgbClr val="00B050"/>
                </a:solidFill>
                <a:sym typeface="Symbol"/>
              </a:rPr>
              <a:t></a:t>
            </a:r>
            <a:r>
              <a:rPr lang="el-GR" sz="2400" b="1" dirty="0" smtClean="0">
                <a:solidFill>
                  <a:srgbClr val="00B050"/>
                </a:solidFill>
              </a:rPr>
              <a:t>μ</a:t>
            </a:r>
            <a:r>
              <a:rPr lang="el-GR" sz="2400" b="1" baseline="30000" dirty="0" smtClean="0">
                <a:solidFill>
                  <a:srgbClr val="00B050"/>
                </a:solidFill>
              </a:rPr>
              <a:t>+</a:t>
            </a:r>
            <a:r>
              <a:rPr lang="el-GR" sz="2400" b="1" dirty="0" smtClean="0">
                <a:solidFill>
                  <a:srgbClr val="00B050"/>
                </a:solidFill>
              </a:rPr>
              <a:t>μ</a:t>
            </a:r>
            <a:r>
              <a:rPr lang="es-ES" sz="2400" b="1" baseline="30000" dirty="0" smtClean="0">
                <a:solidFill>
                  <a:srgbClr val="00B050"/>
                </a:solidFill>
              </a:rPr>
              <a:t>-</a:t>
            </a:r>
            <a:r>
              <a:rPr lang="el-GR" sz="2400" b="1" dirty="0" smtClean="0">
                <a:solidFill>
                  <a:srgbClr val="00B050"/>
                </a:solidFill>
              </a:rPr>
              <a:t>) </a:t>
            </a:r>
            <a:r>
              <a:rPr lang="el-GR" sz="2400" b="1" dirty="0">
                <a:solidFill>
                  <a:srgbClr val="00B050"/>
                </a:solidFill>
              </a:rPr>
              <a:t>= (3.17 +1.45 (</a:t>
            </a:r>
            <a:r>
              <a:rPr lang="en-US" sz="2400" b="1" dirty="0">
                <a:solidFill>
                  <a:srgbClr val="00B050"/>
                </a:solidFill>
              </a:rPr>
              <a:t>stat.) ± 0.23 (syst.) ) </a:t>
            </a:r>
            <a:r>
              <a:rPr lang="en-US" sz="2400" b="1" dirty="0" smtClean="0">
                <a:solidFill>
                  <a:srgbClr val="00B050"/>
                </a:solidFill>
              </a:rPr>
              <a:t>· 10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-9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	Probability of  background-only fluctuation: 5 x 10</a:t>
            </a:r>
            <a:r>
              <a:rPr lang="en-US" b="1" baseline="30000" dirty="0" smtClean="0">
                <a:solidFill>
                  <a:srgbClr val="00B050"/>
                </a:solidFill>
              </a:rPr>
              <a:t>-4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  <a:sym typeface="Symbol"/>
              </a:rPr>
              <a:t> </a:t>
            </a:r>
            <a:r>
              <a:rPr lang="en-US" b="1" dirty="0" smtClean="0">
                <a:solidFill>
                  <a:srgbClr val="00B050"/>
                </a:solidFill>
              </a:rPr>
              <a:t>3.5 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endParaRPr lang="es-ES" b="1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s-ES" b="1" dirty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The </a:t>
            </a:r>
            <a:r>
              <a:rPr lang="en-US" b="1" dirty="0">
                <a:solidFill>
                  <a:srgbClr val="00B050"/>
                </a:solidFill>
              </a:rPr>
              <a:t>result clearly disfavors constrained SUSY at high tan </a:t>
            </a:r>
            <a:r>
              <a:rPr lang="en-US" b="1" dirty="0">
                <a:solidFill>
                  <a:srgbClr val="00B05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sz="1000" b="1" dirty="0">
                <a:solidFill>
                  <a:srgbClr val="00B050"/>
                </a:solidFill>
              </a:rPr>
              <a:t>(F. </a:t>
            </a:r>
            <a:r>
              <a:rPr lang="en-US" sz="1000" b="1" dirty="0" err="1">
                <a:solidFill>
                  <a:srgbClr val="00B050"/>
                </a:solidFill>
              </a:rPr>
              <a:t>Mahmoudi</a:t>
            </a:r>
            <a:r>
              <a:rPr lang="en-US" sz="1000" b="1" dirty="0">
                <a:solidFill>
                  <a:srgbClr val="00B050"/>
                </a:solidFill>
              </a:rPr>
              <a:t> et. al. arXiv:1205.3099)</a:t>
            </a:r>
            <a:endParaRPr lang="en-US" b="1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BR(B</a:t>
            </a:r>
            <a:r>
              <a:rPr lang="en-US" baseline="30000" dirty="0" smtClean="0"/>
              <a:t>0</a:t>
            </a:r>
            <a:r>
              <a:rPr lang="en-US" dirty="0" smtClean="0">
                <a:sym typeface="Symbol"/>
              </a:rPr>
              <a:t></a:t>
            </a:r>
            <a:r>
              <a:rPr lang="el-GR" dirty="0" smtClean="0"/>
              <a:t>μ</a:t>
            </a:r>
            <a:r>
              <a:rPr lang="el-GR" baseline="30000" dirty="0" smtClean="0"/>
              <a:t>+</a:t>
            </a:r>
            <a:r>
              <a:rPr lang="el-GR" dirty="0" smtClean="0"/>
              <a:t>μ</a:t>
            </a:r>
            <a:r>
              <a:rPr lang="es-ES" baseline="30000" dirty="0"/>
              <a:t>-</a:t>
            </a:r>
            <a:r>
              <a:rPr lang="el-GR" dirty="0" smtClean="0"/>
              <a:t>) </a:t>
            </a:r>
            <a:r>
              <a:rPr lang="el-GR" dirty="0"/>
              <a:t>&lt; 9.4  </a:t>
            </a:r>
            <a:r>
              <a:rPr lang="en-US" dirty="0"/>
              <a:t>x 10</a:t>
            </a:r>
            <a:r>
              <a:rPr lang="en-US" baseline="30000" dirty="0"/>
              <a:t>-10</a:t>
            </a:r>
            <a:r>
              <a:rPr lang="en-US" dirty="0"/>
              <a:t>   @ </a:t>
            </a:r>
            <a:r>
              <a:rPr lang="en-US" dirty="0" smtClean="0"/>
              <a:t>95%C.L</a:t>
            </a:r>
          </a:p>
          <a:p>
            <a:pPr marL="1200150" lvl="3" indent="-342900">
              <a:spcBef>
                <a:spcPts val="600"/>
              </a:spcBef>
            </a:pPr>
            <a:r>
              <a:rPr lang="en-US" dirty="0"/>
              <a:t>Probability of  background-only fluctuation: </a:t>
            </a:r>
            <a:r>
              <a:rPr lang="en-US" dirty="0" smtClean="0"/>
              <a:t>11%</a:t>
            </a:r>
            <a:r>
              <a:rPr lang="en-US" dirty="0" smtClean="0">
                <a:sym typeface="Symbol"/>
              </a:rPr>
              <a:t> </a:t>
            </a:r>
            <a:r>
              <a:rPr lang="es-ES" dirty="0" smtClean="0"/>
              <a:t>1.2 </a:t>
            </a:r>
            <a:r>
              <a:rPr lang="es-ES" dirty="0" smtClean="0">
                <a:latin typeface="Symbol" pitchFamily="18" charset="2"/>
              </a:rPr>
              <a:t>s</a:t>
            </a:r>
            <a:r>
              <a:rPr lang="es-ES" dirty="0" smtClean="0"/>
              <a:t>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Similar analyses:</a:t>
            </a:r>
          </a:p>
          <a:p>
            <a:pPr lvl="1"/>
            <a:r>
              <a:rPr lang="en-US" b="1" dirty="0" smtClean="0"/>
              <a:t>BR(K</a:t>
            </a:r>
            <a:r>
              <a:rPr lang="en-US" b="1" baseline="30000" dirty="0" smtClean="0"/>
              <a:t>0</a:t>
            </a:r>
            <a:r>
              <a:rPr lang="en-US" b="1" baseline="-25000" dirty="0" smtClean="0"/>
              <a:t>S</a:t>
            </a:r>
            <a:r>
              <a:rPr lang="en-US" b="1" dirty="0">
                <a:sym typeface="Symbol"/>
              </a:rPr>
              <a:t></a:t>
            </a:r>
            <a:r>
              <a:rPr lang="en-US" b="1" dirty="0"/>
              <a:t>μ</a:t>
            </a:r>
            <a:r>
              <a:rPr lang="en-US" b="1" baseline="30000" dirty="0"/>
              <a:t>+</a:t>
            </a:r>
            <a:r>
              <a:rPr lang="en-US" b="1" dirty="0"/>
              <a:t>μ</a:t>
            </a:r>
            <a:r>
              <a:rPr lang="en-US" b="1" baseline="30000" dirty="0"/>
              <a:t>-</a:t>
            </a:r>
            <a:r>
              <a:rPr lang="en-US" b="1" dirty="0"/>
              <a:t>) &lt; 9x10</a:t>
            </a:r>
            <a:r>
              <a:rPr lang="en-US" b="1" baseline="30000" dirty="0"/>
              <a:t>-9</a:t>
            </a:r>
            <a:r>
              <a:rPr lang="en-US" b="1" dirty="0"/>
              <a:t> at 90% CL</a:t>
            </a:r>
          </a:p>
          <a:p>
            <a:pPr lvl="2"/>
            <a:r>
              <a:rPr lang="en-US" sz="1800" dirty="0">
                <a:solidFill>
                  <a:srgbClr val="00B050"/>
                </a:solidFill>
              </a:rPr>
              <a:t>SM </a:t>
            </a:r>
            <a:r>
              <a:rPr lang="en-US" sz="1800" dirty="0" smtClean="0">
                <a:solidFill>
                  <a:srgbClr val="00B050"/>
                </a:solidFill>
              </a:rPr>
              <a:t>5·10</a:t>
            </a:r>
            <a:r>
              <a:rPr lang="en-US" sz="1800" baseline="30000" dirty="0" smtClean="0">
                <a:solidFill>
                  <a:srgbClr val="00B050"/>
                </a:solidFill>
              </a:rPr>
              <a:t>-12</a:t>
            </a:r>
            <a:r>
              <a:rPr lang="en-US" sz="1800" dirty="0" smtClean="0">
                <a:solidFill>
                  <a:srgbClr val="00B050"/>
                </a:solidFill>
              </a:rPr>
              <a:t>, approaching predictions of NP models</a:t>
            </a:r>
          </a:p>
          <a:p>
            <a:pPr lvl="2"/>
            <a:r>
              <a:rPr lang="en-US" sz="1800" dirty="0" smtClean="0">
                <a:solidFill>
                  <a:srgbClr val="00B050"/>
                </a:solidFill>
              </a:rPr>
              <a:t>X 30 improvement </a:t>
            </a:r>
            <a:r>
              <a:rPr lang="en-US" sz="1800" dirty="0" err="1" smtClean="0">
                <a:solidFill>
                  <a:srgbClr val="00B050"/>
                </a:solidFill>
              </a:rPr>
              <a:t>wrt</a:t>
            </a:r>
            <a:r>
              <a:rPr lang="en-US" sz="1800" dirty="0" smtClean="0">
                <a:solidFill>
                  <a:srgbClr val="00B050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previous result (from 1973</a:t>
            </a:r>
            <a:r>
              <a:rPr lang="en-US" sz="1800" dirty="0" smtClean="0">
                <a:solidFill>
                  <a:srgbClr val="00B050"/>
                </a:solidFill>
              </a:rPr>
              <a:t>!)</a:t>
            </a:r>
          </a:p>
          <a:p>
            <a:pPr lvl="1"/>
            <a:r>
              <a:rPr lang="en-US" b="1" dirty="0" smtClean="0"/>
              <a:t>BR(D</a:t>
            </a:r>
            <a:r>
              <a:rPr lang="en-US" b="1" baseline="30000" dirty="0" smtClean="0"/>
              <a:t>0</a:t>
            </a:r>
            <a:r>
              <a:rPr lang="en-US" b="1" dirty="0">
                <a:sym typeface="Symbol"/>
              </a:rPr>
              <a:t></a:t>
            </a:r>
            <a:r>
              <a:rPr lang="en-US" b="1" dirty="0"/>
              <a:t>μ</a:t>
            </a:r>
            <a:r>
              <a:rPr lang="en-US" b="1" baseline="30000" dirty="0"/>
              <a:t>+</a:t>
            </a:r>
            <a:r>
              <a:rPr lang="en-US" b="1" dirty="0"/>
              <a:t>μ</a:t>
            </a:r>
            <a:r>
              <a:rPr lang="en-US" b="1" baseline="30000" dirty="0"/>
              <a:t>−</a:t>
            </a:r>
            <a:r>
              <a:rPr lang="en-US" b="1" dirty="0"/>
              <a:t> ) &lt; 1.3 × 10</a:t>
            </a:r>
            <a:r>
              <a:rPr lang="en-US" b="1" baseline="30000" dirty="0"/>
              <a:t>−8 </a:t>
            </a:r>
            <a:r>
              <a:rPr lang="en-US" b="1" dirty="0"/>
              <a:t>at 95% </a:t>
            </a:r>
            <a:r>
              <a:rPr lang="en-US" b="1" dirty="0" smtClean="0"/>
              <a:t>CL</a:t>
            </a:r>
            <a:endParaRPr lang="en-US" b="1" dirty="0"/>
          </a:p>
          <a:p>
            <a:pPr lvl="2"/>
            <a:r>
              <a:rPr lang="en-US" sz="1800" dirty="0" smtClean="0">
                <a:solidFill>
                  <a:srgbClr val="00B050"/>
                </a:solidFill>
              </a:rPr>
              <a:t>Order </a:t>
            </a:r>
            <a:r>
              <a:rPr lang="en-US" sz="1800" dirty="0">
                <a:solidFill>
                  <a:srgbClr val="00B050"/>
                </a:solidFill>
              </a:rPr>
              <a:t>of magnitude improvement </a:t>
            </a:r>
            <a:r>
              <a:rPr lang="en-US" sz="1800" dirty="0" err="1" smtClean="0">
                <a:solidFill>
                  <a:srgbClr val="00B050"/>
                </a:solidFill>
              </a:rPr>
              <a:t>wrt</a:t>
            </a:r>
            <a:r>
              <a:rPr lang="en-US" sz="1800" dirty="0" smtClean="0">
                <a:solidFill>
                  <a:srgbClr val="00B050"/>
                </a:solidFill>
              </a:rPr>
              <a:t> previous results</a:t>
            </a:r>
            <a:endParaRPr lang="en-US" sz="1800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28874" y="1323201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-1.18</a:t>
            </a:r>
            <a:endParaRPr lang="en-GB" baseline="-250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2619" y="457200"/>
            <a:ext cx="26003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LHCb-PAPER-2012-043</a:t>
            </a:r>
            <a:endParaRPr lang="ca-ES" sz="1600" b="1" dirty="0" smtClean="0">
              <a:solidFill>
                <a:schemeClr val="bg1"/>
              </a:solidFill>
            </a:endParaRPr>
          </a:p>
          <a:p>
            <a:r>
              <a:rPr lang="ca-ES" sz="1600" b="1" dirty="0">
                <a:solidFill>
                  <a:schemeClr val="bg1"/>
                </a:solidFill>
              </a:rPr>
              <a:t>arXiv:1211.2674,  </a:t>
            </a:r>
            <a:r>
              <a:rPr lang="ca-ES" sz="1600" b="1" dirty="0" err="1">
                <a:solidFill>
                  <a:schemeClr val="bg1"/>
                </a:solidFill>
              </a:rPr>
              <a:t>Subm</a:t>
            </a:r>
            <a:r>
              <a:rPr lang="ca-ES" sz="1600" b="1" dirty="0">
                <a:solidFill>
                  <a:schemeClr val="bg1"/>
                </a:solidFill>
              </a:rPr>
              <a:t>  </a:t>
            </a:r>
            <a:r>
              <a:rPr lang="ca-ES" sz="1600" b="1" dirty="0" smtClean="0">
                <a:solidFill>
                  <a:schemeClr val="bg1"/>
                </a:solidFill>
              </a:rPr>
              <a:t>PRL</a:t>
            </a:r>
            <a:endParaRPr lang="ca-E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8400" y="4038600"/>
            <a:ext cx="258596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chemeClr val="bg1"/>
                </a:solidFill>
              </a:rPr>
              <a:t>arXiv:1209.4029, </a:t>
            </a:r>
            <a:r>
              <a:rPr lang="ca-ES" sz="1600" b="1" dirty="0" err="1" smtClean="0">
                <a:solidFill>
                  <a:schemeClr val="bg1"/>
                </a:solidFill>
              </a:rPr>
              <a:t>subm</a:t>
            </a:r>
            <a:r>
              <a:rPr lang="ca-ES" sz="1600" b="1" dirty="0" smtClean="0">
                <a:solidFill>
                  <a:schemeClr val="bg1"/>
                </a:solidFill>
              </a:rPr>
              <a:t> JHEP</a:t>
            </a:r>
            <a:endParaRPr lang="ca-E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9514" y="4499580"/>
            <a:ext cx="209968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600" dirty="0" err="1" smtClean="0"/>
              <a:t>See</a:t>
            </a:r>
            <a:r>
              <a:rPr lang="es-ES" sz="1600" dirty="0" smtClean="0"/>
              <a:t> Xabier </a:t>
            </a:r>
            <a:r>
              <a:rPr lang="es-ES" sz="1600" dirty="0" err="1" smtClean="0"/>
              <a:t>Cid’s</a:t>
            </a:r>
            <a:r>
              <a:rPr lang="es-ES" sz="1600" dirty="0" smtClean="0"/>
              <a:t> </a:t>
            </a:r>
            <a:r>
              <a:rPr lang="es-ES" sz="1600" dirty="0" err="1" smtClean="0"/>
              <a:t>talk</a:t>
            </a:r>
            <a:r>
              <a:rPr lang="es-ES" sz="1600" dirty="0" smtClean="0"/>
              <a:t> @ Red Temática LHC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6825379" y="5715000"/>
            <a:ext cx="2013821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chemeClr val="bg1"/>
                </a:solidFill>
              </a:rPr>
              <a:t>LHCb-CONF-2012-005</a:t>
            </a:r>
          </a:p>
        </p:txBody>
      </p:sp>
      <p:pic>
        <p:nvPicPr>
          <p:cNvPr id="10" name="Picture 2" descr="http://noticias.universia.es/es/images/logos%20instituciones/l/lo/log/logo-us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1810">
            <a:off x="7243501" y="2918930"/>
            <a:ext cx="1177576" cy="67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K</a:t>
            </a:r>
            <a:r>
              <a:rPr lang="en-US" baseline="30000" dirty="0" smtClean="0"/>
              <a:t>*</a:t>
            </a:r>
            <a:r>
              <a:rPr lang="el-GR" dirty="0" smtClean="0"/>
              <a:t>μ</a:t>
            </a:r>
            <a:r>
              <a:rPr lang="es-ES" baseline="30000" dirty="0" smtClean="0"/>
              <a:t>+</a:t>
            </a:r>
            <a:r>
              <a:rPr lang="el-GR" dirty="0" smtClean="0"/>
              <a:t>μ</a:t>
            </a:r>
            <a:r>
              <a:rPr lang="es-ES" baseline="30000" dirty="0" smtClean="0"/>
              <a:t>-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 </a:t>
            </a:r>
            <a:r>
              <a:rPr lang="en-US" dirty="0" smtClean="0">
                <a:sym typeface="Symbol"/>
              </a:rPr>
              <a:t> 10</a:t>
            </a:r>
            <a:r>
              <a:rPr lang="en-US" baseline="30000" dirty="0" smtClean="0">
                <a:sym typeface="Symbol"/>
              </a:rPr>
              <a:t>-6</a:t>
            </a:r>
            <a:r>
              <a:rPr lang="en-US" dirty="0" smtClean="0"/>
              <a:t>, many observables sensitive to new operators from NP</a:t>
            </a:r>
          </a:p>
          <a:p>
            <a:r>
              <a:rPr lang="en-US" dirty="0" smtClean="0"/>
              <a:t>Example: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8" y="2092738"/>
            <a:ext cx="3956562" cy="29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1319" y="366742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Last year’s summer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06723" y="1066800"/>
            <a:ext cx="1759751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3D7E9"/>
              </a:clrFrom>
              <a:clrTo>
                <a:srgbClr val="93D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6579"/>
            <a:ext cx="3435178" cy="5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429000" y="2058109"/>
            <a:ext cx="5318072" cy="3264223"/>
            <a:chOff x="3429000" y="3188138"/>
            <a:chExt cx="5318072" cy="32642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3188138"/>
              <a:ext cx="4606872" cy="312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96000" y="356273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All</a:t>
              </a:r>
              <a:r>
                <a:rPr lang="es-E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2011 data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29000" y="6083029"/>
              <a:ext cx="2244461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ca-ES" b="1" dirty="0" smtClean="0">
                  <a:solidFill>
                    <a:schemeClr val="bg1"/>
                  </a:solidFill>
                </a:rPr>
                <a:t>LHCB-CONF-2012-008</a:t>
              </a:r>
              <a:endParaRPr lang="ca-E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09600" y="5105400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In the SM, </a:t>
            </a:r>
            <a:r>
              <a:rPr lang="en-US" sz="2000" i="1" dirty="0"/>
              <a:t>A</a:t>
            </a:r>
            <a:r>
              <a:rPr lang="en-US" sz="2000" i="1" baseline="-25000" dirty="0"/>
              <a:t>FB</a:t>
            </a:r>
            <a:r>
              <a:rPr lang="en-US" sz="2000" dirty="0"/>
              <a:t>(</a:t>
            </a:r>
            <a:r>
              <a:rPr lang="en-US" sz="2000" i="1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) flips sign at a well predicted value of </a:t>
            </a:r>
            <a:r>
              <a:rPr lang="en-US" sz="2000" i="1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, measured to be </a:t>
            </a:r>
            <a:r>
              <a:rPr lang="en-US" sz="2000" b="1" dirty="0">
                <a:solidFill>
                  <a:srgbClr val="00B050"/>
                </a:solidFill>
              </a:rPr>
              <a:t>4.9</a:t>
            </a:r>
            <a:r>
              <a:rPr lang="en-US" sz="2000" b="1" baseline="30000" dirty="0">
                <a:solidFill>
                  <a:srgbClr val="00B050"/>
                </a:solidFill>
              </a:rPr>
              <a:t>+1.1</a:t>
            </a:r>
            <a:r>
              <a:rPr lang="en-US" sz="2000" b="1" baseline="-25000" dirty="0">
                <a:solidFill>
                  <a:srgbClr val="00B050"/>
                </a:solidFill>
              </a:rPr>
              <a:t>-1.3</a:t>
            </a:r>
            <a:r>
              <a:rPr lang="en-US" sz="2000" b="1" dirty="0">
                <a:solidFill>
                  <a:srgbClr val="00B050"/>
                </a:solidFill>
              </a:rPr>
              <a:t> GeV</a:t>
            </a:r>
            <a:r>
              <a:rPr lang="en-US" sz="2000" b="1" baseline="30000" dirty="0">
                <a:solidFill>
                  <a:srgbClr val="00B050"/>
                </a:solidFill>
              </a:rPr>
              <a:t>2</a:t>
            </a:r>
            <a:r>
              <a:rPr lang="en-US" sz="2000" baseline="30000" dirty="0"/>
              <a:t>  </a:t>
            </a:r>
            <a:r>
              <a:rPr lang="en-US" sz="2000" dirty="0"/>
              <a:t>at </a:t>
            </a:r>
            <a:r>
              <a:rPr lang="en-US" sz="2000" dirty="0" err="1" smtClean="0"/>
              <a:t>LHCb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91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Isospin</a:t>
            </a:r>
            <a:r>
              <a:rPr lang="en-US" dirty="0" smtClean="0"/>
              <a:t> asymmetry in B</a:t>
            </a:r>
            <a:r>
              <a:rPr lang="en-US" baseline="30000" dirty="0" smtClean="0"/>
              <a:t>(+)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K</a:t>
            </a:r>
            <a:r>
              <a:rPr lang="en-US" baseline="30000" dirty="0"/>
              <a:t>(*)(+) </a:t>
            </a:r>
            <a:r>
              <a:rPr lang="el-GR" dirty="0" smtClean="0"/>
              <a:t>μ</a:t>
            </a:r>
            <a:r>
              <a:rPr lang="el-GR" baseline="30000" dirty="0" smtClean="0"/>
              <a:t>+</a:t>
            </a:r>
            <a:r>
              <a:rPr lang="el-GR" dirty="0" smtClean="0"/>
              <a:t>μ</a:t>
            </a:r>
            <a:r>
              <a:rPr lang="el-GR" baseline="30000" dirty="0" smtClean="0"/>
              <a:t>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Isospin</a:t>
            </a:r>
            <a:r>
              <a:rPr lang="en-US" dirty="0" smtClean="0"/>
              <a:t> </a:t>
            </a:r>
            <a:r>
              <a:rPr lang="en-US" dirty="0"/>
              <a:t>asymmetry </a:t>
            </a:r>
            <a:r>
              <a:rPr lang="en-US" dirty="0" smtClean="0"/>
              <a:t>A</a:t>
            </a:r>
            <a:r>
              <a:rPr lang="en-US" baseline="-25000" dirty="0" smtClean="0"/>
              <a:t>I </a:t>
            </a:r>
            <a:r>
              <a:rPr lang="en-US" dirty="0" smtClean="0"/>
              <a:t>, between B</a:t>
            </a:r>
            <a:r>
              <a:rPr lang="en-US" baseline="30000" dirty="0" smtClean="0"/>
              <a:t>0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(K*</a:t>
            </a:r>
            <a:r>
              <a:rPr lang="en-US" baseline="30000" dirty="0" smtClean="0"/>
              <a:t>0</a:t>
            </a:r>
            <a:r>
              <a:rPr lang="en-US" dirty="0" smtClean="0"/>
              <a:t>)</a:t>
            </a:r>
            <a:r>
              <a:rPr lang="el-GR" dirty="0"/>
              <a:t>μ</a:t>
            </a:r>
            <a:r>
              <a:rPr lang="el-GR" baseline="30000" dirty="0"/>
              <a:t>+</a:t>
            </a:r>
            <a:r>
              <a:rPr lang="el-GR" dirty="0"/>
              <a:t>μ</a:t>
            </a:r>
            <a:r>
              <a:rPr lang="el-GR" baseline="30000" dirty="0"/>
              <a:t>–</a:t>
            </a:r>
            <a:r>
              <a:rPr lang="el-GR" dirty="0"/>
              <a:t> </a:t>
            </a:r>
            <a:r>
              <a:rPr lang="en-US" dirty="0"/>
              <a:t>and B</a:t>
            </a:r>
            <a:r>
              <a:rPr lang="en-US" baseline="30000" dirty="0" smtClean="0"/>
              <a:t>+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K</a:t>
            </a:r>
            <a:r>
              <a:rPr lang="en-US" baseline="30000" dirty="0"/>
              <a:t>+</a:t>
            </a:r>
            <a:r>
              <a:rPr lang="en-US" dirty="0"/>
              <a:t>(K*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l-GR" dirty="0"/>
              <a:t>μ</a:t>
            </a:r>
            <a:r>
              <a:rPr lang="el-GR" baseline="30000" dirty="0"/>
              <a:t>+</a:t>
            </a:r>
            <a:r>
              <a:rPr lang="el-GR" dirty="0"/>
              <a:t>μ</a:t>
            </a:r>
            <a:r>
              <a:rPr lang="el-GR" baseline="30000" dirty="0" smtClean="0"/>
              <a:t>–</a:t>
            </a:r>
            <a:endParaRPr lang="es-ES" baseline="30000" dirty="0" smtClean="0"/>
          </a:p>
          <a:p>
            <a:r>
              <a:rPr lang="en-US" dirty="0" smtClean="0"/>
              <a:t>SM </a:t>
            </a:r>
            <a:r>
              <a:rPr lang="en-US" dirty="0" smtClean="0"/>
              <a:t>prediction: A</a:t>
            </a:r>
            <a:r>
              <a:rPr lang="en-US" baseline="-25000" dirty="0" smtClean="0"/>
              <a:t>I</a:t>
            </a:r>
            <a:r>
              <a:rPr lang="en-US" dirty="0" smtClean="0">
                <a:sym typeface="Symbol"/>
              </a:rPr>
              <a:t> </a:t>
            </a:r>
            <a:r>
              <a:rPr lang="en-US" dirty="0" smtClean="0"/>
              <a:t>-1% for </a:t>
            </a:r>
            <a:r>
              <a:rPr lang="en-US" dirty="0"/>
              <a:t>decays into </a:t>
            </a:r>
            <a:r>
              <a:rPr lang="en-US" dirty="0" smtClean="0"/>
              <a:t>K*.</a:t>
            </a:r>
          </a:p>
          <a:p>
            <a:endParaRPr lang="en-US" dirty="0" smtClean="0"/>
          </a:p>
          <a:p>
            <a:r>
              <a:rPr lang="en-US" dirty="0" smtClean="0"/>
              <a:t>Measurements</a:t>
            </a:r>
            <a:r>
              <a:rPr lang="es-ES" dirty="0" smtClean="0"/>
              <a:t>: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s-E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err="1" smtClean="0"/>
              <a:t>K</a:t>
            </a:r>
            <a:r>
              <a:rPr lang="en-US" b="1" dirty="0" err="1" smtClean="0">
                <a:latin typeface="Symbol" pitchFamily="18" charset="2"/>
              </a:rPr>
              <a:t>mm</a:t>
            </a:r>
            <a:r>
              <a:rPr lang="en-US" b="1" dirty="0" smtClean="0"/>
              <a:t>: </a:t>
            </a:r>
            <a:r>
              <a:rPr lang="en-US" dirty="0" smtClean="0"/>
              <a:t>Integrating over </a:t>
            </a:r>
            <a:r>
              <a:rPr lang="en-US" b="1" dirty="0" smtClean="0"/>
              <a:t>q</a:t>
            </a:r>
            <a:r>
              <a:rPr lang="en-US" b="1" baseline="30000" dirty="0" smtClean="0"/>
              <a:t>2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B050"/>
                </a:solidFill>
              </a:rPr>
              <a:t>4.4σ from 0 seen for B </a:t>
            </a:r>
            <a:r>
              <a:rPr lang="en-US" dirty="0" smtClean="0">
                <a:solidFill>
                  <a:srgbClr val="00B050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Kμ+μ</a:t>
            </a:r>
            <a:r>
              <a:rPr lang="en-US" dirty="0" smtClean="0">
                <a:solidFill>
                  <a:srgbClr val="00B050"/>
                </a:solidFill>
              </a:rPr>
              <a:t>– decays. </a:t>
            </a:r>
            <a:r>
              <a:rPr lang="en-US" sz="2400" b="1" dirty="0" smtClean="0">
                <a:solidFill>
                  <a:srgbClr val="00B050"/>
                </a:solidFill>
              </a:rPr>
              <a:t>NP? SM?</a:t>
            </a:r>
          </a:p>
          <a:p>
            <a:pPr lvl="1"/>
            <a:r>
              <a:rPr lang="en-US" dirty="0" smtClean="0"/>
              <a:t>Consistent with “hints” from CDF, </a:t>
            </a:r>
            <a:r>
              <a:rPr lang="en-US" dirty="0" err="1" smtClean="0"/>
              <a:t>BaBar</a:t>
            </a:r>
            <a:r>
              <a:rPr lang="en-US" dirty="0" smtClean="0"/>
              <a:t> (3.9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), Belle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8" name="Picture 4" descr="http://lhcb-public.web.cern.ch/lhcb-public/Images_2012/B2KstarMuMu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22" y="2350503"/>
            <a:ext cx="3473748" cy="26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69" y="2338639"/>
            <a:ext cx="3586531" cy="269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34200" y="1981200"/>
            <a:ext cx="179568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chemeClr val="bg1"/>
                </a:solidFill>
              </a:rPr>
              <a:t>JHEP 07 (2012) 133</a:t>
            </a:r>
          </a:p>
        </p:txBody>
      </p:sp>
    </p:spTree>
    <p:extLst>
      <p:ext uri="{BB962C8B-B14F-4D97-AF65-F5344CB8AC3E}">
        <p14:creationId xmlns:p14="http://schemas.microsoft.com/office/powerpoint/2010/main" val="22705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Radiative decays</a:t>
            </a:r>
            <a:endParaRPr lang="en-U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79" y="533400"/>
            <a:ext cx="1917502" cy="42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68" y="533400"/>
            <a:ext cx="1660733" cy="48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6" y="3845948"/>
            <a:ext cx="5890029" cy="59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5217548"/>
            <a:ext cx="5305425" cy="37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idor de contingut 2"/>
          <p:cNvSpPr txBox="1">
            <a:spLocks/>
          </p:cNvSpPr>
          <p:nvPr/>
        </p:nvSpPr>
        <p:spPr>
          <a:xfrm>
            <a:off x="6858000" y="3963311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000" dirty="0" smtClean="0">
                <a:solidFill>
                  <a:srgbClr val="00B050"/>
                </a:solidFill>
              </a:rPr>
              <a:t>SM: 1.0±0.2</a:t>
            </a:r>
            <a:endParaRPr lang="ca-ES" sz="2000" dirty="0">
              <a:solidFill>
                <a:srgbClr val="00B050"/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6629400" y="5791200"/>
            <a:ext cx="245617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rgbClr val="F3F7FB"/>
                </a:solidFill>
              </a:rPr>
              <a:t>PRD </a:t>
            </a:r>
            <a:r>
              <a:rPr lang="ca-ES" sz="1600" dirty="0">
                <a:solidFill>
                  <a:srgbClr val="F3F7FB"/>
                </a:solidFill>
              </a:rPr>
              <a:t>85, 112013 (2012)</a:t>
            </a:r>
          </a:p>
          <a:p>
            <a:r>
              <a:rPr lang="ca-ES" sz="1600" dirty="0" smtClean="0">
                <a:solidFill>
                  <a:srgbClr val="F3F7FB"/>
                </a:solidFill>
              </a:rPr>
              <a:t>NPB </a:t>
            </a:r>
            <a:r>
              <a:rPr lang="ca-ES" sz="1600" dirty="0">
                <a:solidFill>
                  <a:srgbClr val="F3F7FB"/>
                </a:solidFill>
              </a:rPr>
              <a:t>867 (2013) 1‐18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07208"/>
            <a:ext cx="2819400" cy="183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://gaia.am.ub.es/XLuri/LogoU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9986">
            <a:off x="198029" y="233408"/>
            <a:ext cx="1312482" cy="44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33601" y="6288652"/>
            <a:ext cx="4648200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600" dirty="0" err="1" smtClean="0"/>
              <a:t>See</a:t>
            </a:r>
            <a:r>
              <a:rPr lang="es-ES" sz="1600" dirty="0" smtClean="0"/>
              <a:t> R. Vázquez and V. Rives </a:t>
            </a:r>
            <a:r>
              <a:rPr lang="es-ES" sz="1600" dirty="0" err="1" smtClean="0"/>
              <a:t>talks</a:t>
            </a:r>
            <a:r>
              <a:rPr lang="es-ES" sz="1600" dirty="0" smtClean="0"/>
              <a:t> @ Red Temática LHC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91389" y="3464948"/>
            <a:ext cx="8374911" cy="2605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ym typeface="Symbol"/>
              </a:rPr>
              <a:t>Published two measurements to date:</a:t>
            </a:r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      </a:t>
            </a:r>
            <a:r>
              <a:rPr lang="en-US" b="1" dirty="0" smtClean="0">
                <a:sym typeface="Symbol"/>
              </a:rPr>
              <a:t>1)</a:t>
            </a:r>
          </a:p>
          <a:p>
            <a:pPr lvl="1"/>
            <a:endParaRPr lang="en-US" sz="1400" dirty="0" smtClean="0"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By using World average of BR(</a:t>
            </a:r>
            <a:r>
              <a:rPr lang="en-US" dirty="0" smtClean="0"/>
              <a:t>B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K</a:t>
            </a:r>
            <a:r>
              <a:rPr lang="en-US" baseline="30000" dirty="0" smtClean="0"/>
              <a:t>*</a:t>
            </a:r>
            <a:r>
              <a:rPr lang="en-US" dirty="0" smtClean="0">
                <a:latin typeface="Symbol" pitchFamily="18" charset="2"/>
                <a:sym typeface="Symbol"/>
              </a:rPr>
              <a:t>g</a:t>
            </a:r>
            <a:r>
              <a:rPr lang="en-US" dirty="0" smtClean="0">
                <a:sym typeface="Symbol"/>
              </a:rPr>
              <a:t>), obtained:</a:t>
            </a:r>
          </a:p>
          <a:p>
            <a:pPr marL="0" indent="0">
              <a:buNone/>
            </a:pPr>
            <a:r>
              <a:rPr lang="en-US" dirty="0" smtClean="0"/>
              <a:t>		BR(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>
                <a:sym typeface="Symbol"/>
              </a:rPr>
              <a:t></a:t>
            </a:r>
            <a:r>
              <a:rPr lang="en-US" dirty="0" err="1">
                <a:latin typeface="Symbol" pitchFamily="18" charset="2"/>
              </a:rPr>
              <a:t>fg</a:t>
            </a:r>
            <a:r>
              <a:rPr lang="en-US" dirty="0"/>
              <a:t> to date: </a:t>
            </a:r>
            <a:r>
              <a:rPr lang="en-US" dirty="0">
                <a:sym typeface="Symbol"/>
              </a:rPr>
              <a:t>BR(</a:t>
            </a:r>
            <a:r>
              <a:rPr lang="en-US" dirty="0"/>
              <a:t>B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K</a:t>
            </a:r>
            <a:r>
              <a:rPr lang="en-US" baseline="30000" dirty="0"/>
              <a:t>*</a:t>
            </a:r>
            <a:r>
              <a:rPr lang="en-US" dirty="0">
                <a:latin typeface="Symbol" pitchFamily="18" charset="2"/>
                <a:sym typeface="Symbol"/>
              </a:rPr>
              <a:t>g</a:t>
            </a:r>
            <a:r>
              <a:rPr lang="en-US" dirty="0">
                <a:sym typeface="Symbol"/>
              </a:rPr>
              <a:t>), = ( 3.9 ± 0.5 ) </a:t>
            </a:r>
            <a:r>
              <a:rPr lang="en-US" dirty="0" smtClean="0">
                <a:sym typeface="Symbol"/>
              </a:rPr>
              <a:t>10</a:t>
            </a:r>
            <a:r>
              <a:rPr lang="en-US" baseline="30000" dirty="0" smtClean="0">
                <a:sym typeface="Symbol"/>
              </a:rPr>
              <a:t>-5</a:t>
            </a:r>
          </a:p>
          <a:p>
            <a:pPr marL="0" indent="0">
              <a:buNone/>
            </a:pPr>
            <a:r>
              <a:rPr lang="en-US" b="1" dirty="0" smtClean="0">
                <a:sym typeface="Symbol"/>
              </a:rPr>
              <a:t>    2)</a:t>
            </a:r>
            <a:r>
              <a:rPr lang="en-US" baseline="30000" dirty="0">
                <a:solidFill>
                  <a:srgbClr val="00B050"/>
                </a:solidFill>
                <a:sym typeface="Symbol"/>
              </a:rPr>
              <a:t>	</a:t>
            </a:r>
            <a:r>
              <a:rPr lang="en-US" baseline="30000" dirty="0" smtClean="0">
                <a:solidFill>
                  <a:srgbClr val="00B050"/>
                </a:solidFill>
                <a:sym typeface="Symbol"/>
              </a:rPr>
              <a:t>	</a:t>
            </a:r>
          </a:p>
          <a:p>
            <a:pPr marL="0" indent="0">
              <a:buNone/>
            </a:pPr>
            <a:r>
              <a:rPr lang="es-ES" b="1" dirty="0" smtClean="0">
                <a:solidFill>
                  <a:srgbClr val="00B050"/>
                </a:solidFill>
              </a:rPr>
              <a:t>	SM</a:t>
            </a:r>
            <a:r>
              <a:rPr lang="es-ES" b="1" dirty="0">
                <a:solidFill>
                  <a:srgbClr val="00B050"/>
                </a:solidFill>
              </a:rPr>
              <a:t>: (-0.61±0.43)%, </a:t>
            </a:r>
            <a:r>
              <a:rPr lang="es-ES" b="1" dirty="0" err="1">
                <a:solidFill>
                  <a:srgbClr val="00B050"/>
                </a:solidFill>
              </a:rPr>
              <a:t>some</a:t>
            </a:r>
            <a:r>
              <a:rPr lang="es-ES" b="1" dirty="0">
                <a:solidFill>
                  <a:srgbClr val="00B050"/>
                </a:solidFill>
              </a:rPr>
              <a:t> NP </a:t>
            </a:r>
            <a:r>
              <a:rPr lang="es-ES" b="1" dirty="0" err="1">
                <a:solidFill>
                  <a:srgbClr val="00B050"/>
                </a:solidFill>
              </a:rPr>
              <a:t>models</a:t>
            </a:r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 smtClean="0">
                <a:solidFill>
                  <a:srgbClr val="00B050"/>
                </a:solidFill>
              </a:rPr>
              <a:t>up </a:t>
            </a:r>
            <a:r>
              <a:rPr lang="es-ES" b="1" dirty="0" err="1" smtClean="0">
                <a:solidFill>
                  <a:srgbClr val="00B050"/>
                </a:solidFill>
              </a:rPr>
              <a:t>to</a:t>
            </a:r>
            <a:r>
              <a:rPr lang="es-ES" b="1" dirty="0" smtClean="0">
                <a:solidFill>
                  <a:srgbClr val="00B050"/>
                </a:solidFill>
              </a:rPr>
              <a:t> </a:t>
            </a:r>
            <a:r>
              <a:rPr lang="es-ES" b="1" dirty="0">
                <a:solidFill>
                  <a:srgbClr val="00B050"/>
                </a:solidFill>
              </a:rPr>
              <a:t>-15</a:t>
            </a:r>
            <a:r>
              <a:rPr lang="es-ES" b="1" dirty="0" smtClean="0">
                <a:solidFill>
                  <a:srgbClr val="00B050"/>
                </a:solidFill>
              </a:rPr>
              <a:t>%!</a:t>
            </a:r>
            <a:endParaRPr lang="en-US" baseline="300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932">
            <a:off x="1169843" y="261682"/>
            <a:ext cx="985630" cy="45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77418" y="4947934"/>
            <a:ext cx="1511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most precise </a:t>
            </a:r>
            <a:r>
              <a:rPr lang="en-US" dirty="0" smtClean="0">
                <a:solidFill>
                  <a:srgbClr val="00B050"/>
                </a:solidFill>
              </a:rPr>
              <a:t>to date</a:t>
            </a:r>
            <a:endParaRPr lang="en-US" baseline="30000" dirty="0"/>
          </a:p>
        </p:txBody>
      </p:sp>
      <p:sp>
        <p:nvSpPr>
          <p:cNvPr id="12" name="Right Brace 11"/>
          <p:cNvSpPr/>
          <p:nvPr/>
        </p:nvSpPr>
        <p:spPr>
          <a:xfrm>
            <a:off x="7391400" y="4947934"/>
            <a:ext cx="286018" cy="646331"/>
          </a:xfrm>
          <a:prstGeom prst="rightBrac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4808"/>
            <a:ext cx="3137310" cy="265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69" y="939238"/>
            <a:ext cx="3158063" cy="266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Constraints on SUSY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		</a:t>
            </a:r>
            <a:r>
              <a:rPr lang="es-ES" dirty="0" err="1" smtClean="0">
                <a:solidFill>
                  <a:schemeClr val="accent4">
                    <a:lumMod val="75000"/>
                  </a:schemeClr>
                </a:solidFill>
              </a:rPr>
              <a:t>Based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4">
                    <a:lumMod val="75000"/>
                  </a:schemeClr>
                </a:solidFill>
              </a:rPr>
              <a:t>on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4">
                    <a:lumMod val="75000"/>
                  </a:schemeClr>
                </a:solidFill>
              </a:rPr>
              <a:t>Straub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, DM,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arXiv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1107.0266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9" y="3812524"/>
            <a:ext cx="8739052" cy="295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66800"/>
            <a:ext cx="834043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6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0" y="2719387"/>
            <a:ext cx="4648200" cy="1090613"/>
          </a:xfrm>
        </p:spPr>
        <p:txBody>
          <a:bodyPr/>
          <a:lstStyle/>
          <a:p>
            <a:pPr lvl="0">
              <a:defRPr/>
            </a:pPr>
            <a:r>
              <a:rPr lang="en-US" sz="5400" dirty="0" smtClean="0"/>
              <a:t>LHCb upgrade</a:t>
            </a:r>
            <a:endParaRPr lang="ca-E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LHCb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47800" y="2378260"/>
            <a:ext cx="8153400" cy="456685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4232624" y="1919845"/>
            <a:ext cx="3483220" cy="1472979"/>
            <a:chOff x="4232624" y="1919845"/>
            <a:chExt cx="3483220" cy="1472979"/>
          </a:xfrm>
        </p:grpSpPr>
        <p:sp>
          <p:nvSpPr>
            <p:cNvPr id="10" name="Fletxa cap avall 9"/>
            <p:cNvSpPr/>
            <p:nvPr/>
          </p:nvSpPr>
          <p:spPr>
            <a:xfrm rot="3546005">
              <a:off x="5905759" y="2601277"/>
              <a:ext cx="214664" cy="388718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" name="Fletxa cap avall 6"/>
            <p:cNvSpPr/>
            <p:nvPr/>
          </p:nvSpPr>
          <p:spPr>
            <a:xfrm>
              <a:off x="4697162" y="2783224"/>
              <a:ext cx="221261" cy="60960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074" name="Picture 2" descr="http://noticias.universia.es/es/images/logos%20instituciones/l/lo/log/logo-us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1810">
              <a:off x="4232624" y="1928330"/>
              <a:ext cx="1177576" cy="675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gaia.am.ub.es/XLuri/LogoU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45881">
              <a:off x="6126853" y="1919845"/>
              <a:ext cx="1588991" cy="542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237643" y="381001"/>
            <a:ext cx="3514242" cy="2999410"/>
            <a:chOff x="-279976" y="381001"/>
            <a:chExt cx="3514242" cy="2999410"/>
          </a:xfrm>
        </p:grpSpPr>
        <p:sp>
          <p:nvSpPr>
            <p:cNvPr id="8" name="TextBox 7"/>
            <p:cNvSpPr txBox="1"/>
            <p:nvPr/>
          </p:nvSpPr>
          <p:spPr>
            <a:xfrm>
              <a:off x="2319866" y="2795636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>
                  <a:latin typeface="Symbol" pitchFamily="18" charset="2"/>
                </a:rPr>
                <a:t>h</a:t>
              </a:r>
              <a:r>
                <a:rPr lang="es-ES" sz="3200" b="1" baseline="-25000" dirty="0" smtClean="0"/>
                <a:t>B1</a:t>
              </a:r>
              <a:endParaRPr lang="en-US" sz="3200" b="1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444788" y="545813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>
                  <a:latin typeface="Symbol" pitchFamily="18" charset="2"/>
                </a:rPr>
                <a:t>h</a:t>
              </a:r>
              <a:r>
                <a:rPr lang="es-ES" sz="3200" b="1" baseline="-25000" dirty="0" smtClean="0"/>
                <a:t>B2</a:t>
              </a:r>
              <a:endParaRPr lang="en-US" sz="3200" b="1" baseline="-25000" dirty="0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652792"/>
            <a:ext cx="2409825" cy="23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05000" y="1143000"/>
            <a:ext cx="457200" cy="381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95400" y="1485899"/>
            <a:ext cx="685800" cy="66144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52600" y="746685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LHCb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43100" y="197815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</a:rPr>
              <a:t>CMS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2006">
            <a:off x="7601461" y="1187019"/>
            <a:ext cx="1206372" cy="55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322392" y="556784"/>
            <a:ext cx="4289519" cy="1462793"/>
            <a:chOff x="3322392" y="556784"/>
            <a:chExt cx="4289519" cy="1462793"/>
          </a:xfrm>
        </p:grpSpPr>
        <p:grpSp>
          <p:nvGrpSpPr>
            <p:cNvPr id="16" name="Group 15"/>
            <p:cNvGrpSpPr/>
            <p:nvPr/>
          </p:nvGrpSpPr>
          <p:grpSpPr>
            <a:xfrm>
              <a:off x="3322392" y="556784"/>
              <a:ext cx="4289519" cy="1462793"/>
              <a:chOff x="3322392" y="556784"/>
              <a:chExt cx="4289519" cy="1462793"/>
            </a:xfrm>
          </p:grpSpPr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6446084" y="866655"/>
                <a:ext cx="170562" cy="217254"/>
              </a:xfrm>
              <a:prstGeom prst="ellipse">
                <a:avLst/>
              </a:prstGeom>
              <a:solidFill>
                <a:srgbClr val="0C34E0"/>
              </a:solidFill>
              <a:ln w="19050" algn="ctr">
                <a:solidFill>
                  <a:srgbClr val="0C34E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2" name="Line 12"/>
              <p:cNvSpPr>
                <a:spLocks noChangeShapeType="1"/>
              </p:cNvSpPr>
              <p:nvPr/>
            </p:nvSpPr>
            <p:spPr bwMode="auto">
              <a:xfrm flipH="1" flipV="1">
                <a:off x="3606663" y="629202"/>
                <a:ext cx="170562" cy="40735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 flipH="1" flipV="1">
                <a:off x="3777225" y="1036551"/>
                <a:ext cx="56854" cy="46166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 flipV="1">
                <a:off x="3777225" y="556784"/>
                <a:ext cx="227417" cy="47976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 flipV="1">
                <a:off x="3436100" y="1036551"/>
                <a:ext cx="341125" cy="38924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 flipV="1">
                <a:off x="3606663" y="1036551"/>
                <a:ext cx="170562" cy="534082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8" name="Line 17"/>
              <p:cNvSpPr>
                <a:spLocks noChangeShapeType="1"/>
              </p:cNvSpPr>
              <p:nvPr/>
            </p:nvSpPr>
            <p:spPr bwMode="auto">
              <a:xfrm flipH="1" flipV="1">
                <a:off x="3322392" y="918873"/>
                <a:ext cx="454833" cy="11767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29" name="Line 18"/>
              <p:cNvSpPr>
                <a:spLocks noChangeShapeType="1"/>
              </p:cNvSpPr>
              <p:nvPr/>
            </p:nvSpPr>
            <p:spPr bwMode="auto">
              <a:xfrm flipV="1">
                <a:off x="6591488" y="701618"/>
                <a:ext cx="647511" cy="237449"/>
              </a:xfrm>
              <a:prstGeom prst="line">
                <a:avLst/>
              </a:prstGeom>
              <a:noFill/>
              <a:ln w="38100">
                <a:solidFill>
                  <a:srgbClr val="0C34E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 flipV="1">
                <a:off x="6621311" y="763188"/>
                <a:ext cx="990600" cy="171136"/>
              </a:xfrm>
              <a:prstGeom prst="line">
                <a:avLst/>
              </a:prstGeom>
              <a:noFill/>
              <a:ln w="38100">
                <a:solidFill>
                  <a:srgbClr val="0C34E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6631767" y="990600"/>
                <a:ext cx="454833" cy="128241"/>
              </a:xfrm>
              <a:prstGeom prst="line">
                <a:avLst/>
              </a:prstGeom>
              <a:noFill/>
              <a:ln w="38100">
                <a:solidFill>
                  <a:srgbClr val="0C34E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941934" y="620287"/>
                <a:ext cx="23073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FF"/>
                    </a:solidFill>
                  </a:rPr>
                  <a:t>&lt;L&gt; ~ 1cm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Line 14"/>
              <p:cNvSpPr>
                <a:spLocks noChangeShapeType="1"/>
              </p:cNvSpPr>
              <p:nvPr/>
            </p:nvSpPr>
            <p:spPr bwMode="auto">
              <a:xfrm flipV="1">
                <a:off x="3777225" y="701619"/>
                <a:ext cx="1023375" cy="3620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>
                <a:off x="3777225" y="1063708"/>
                <a:ext cx="682250" cy="3620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3777225" y="918872"/>
                <a:ext cx="1023375" cy="14483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43" name="Line 14"/>
              <p:cNvSpPr>
                <a:spLocks noChangeShapeType="1"/>
              </p:cNvSpPr>
              <p:nvPr/>
            </p:nvSpPr>
            <p:spPr bwMode="auto">
              <a:xfrm>
                <a:off x="3777225" y="1063708"/>
                <a:ext cx="966520" cy="14483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1000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H="1">
                <a:off x="3549808" y="1009845"/>
                <a:ext cx="2856687" cy="1009732"/>
              </a:xfrm>
              <a:prstGeom prst="line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6200000" flipV="1">
                <a:off x="3562683" y="1278253"/>
                <a:ext cx="765089" cy="336004"/>
              </a:xfrm>
              <a:prstGeom prst="line">
                <a:avLst/>
              </a:prstGeom>
              <a:ln w="38100">
                <a:solidFill>
                  <a:srgbClr val="FF5B5B"/>
                </a:solidFill>
                <a:prstDash val="solid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 Box 29"/>
              <p:cNvSpPr txBox="1">
                <a:spLocks noChangeArrowheads="1"/>
              </p:cNvSpPr>
              <p:nvPr/>
            </p:nvSpPr>
            <p:spPr bwMode="auto">
              <a:xfrm>
                <a:off x="3550832" y="1425798"/>
                <a:ext cx="623884" cy="36933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GB" b="1" u="none" dirty="0" smtClean="0">
                    <a:solidFill>
                      <a:srgbClr val="EC80D7"/>
                    </a:solidFill>
                  </a:rPr>
                  <a:t>IP</a:t>
                </a:r>
                <a:endParaRPr lang="en-GB" b="1" u="none" dirty="0">
                  <a:solidFill>
                    <a:srgbClr val="EC80D7"/>
                  </a:solidFill>
                </a:endParaRPr>
              </a:p>
            </p:txBody>
          </p:sp>
          <p:sp>
            <p:nvSpPr>
              <p:cNvPr id="48" name="Line 4"/>
              <p:cNvSpPr>
                <a:spLocks noChangeShapeType="1"/>
              </p:cNvSpPr>
              <p:nvPr/>
            </p:nvSpPr>
            <p:spPr bwMode="auto">
              <a:xfrm flipV="1">
                <a:off x="3801911" y="946740"/>
                <a:ext cx="2644173" cy="92356"/>
              </a:xfrm>
              <a:prstGeom prst="line">
                <a:avLst/>
              </a:prstGeom>
              <a:noFill/>
              <a:ln w="38100">
                <a:solidFill>
                  <a:srgbClr val="0C34E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050"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312336" y="1020397"/>
              <a:ext cx="438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B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9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Aim</a:t>
            </a:r>
            <a:endParaRPr lang="en-US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715000"/>
          </a:xfrm>
        </p:spPr>
        <p:txBody>
          <a:bodyPr>
            <a:normAutofit/>
          </a:bodyPr>
          <a:lstStyle/>
          <a:p>
            <a:r>
              <a:rPr lang="en-US" b="1" dirty="0" smtClean="0"/>
              <a:t>LHCb: </a:t>
            </a:r>
            <a:r>
              <a:rPr lang="en-US" dirty="0" smtClean="0"/>
              <a:t>5 fb</a:t>
            </a:r>
            <a:r>
              <a:rPr lang="en-US" baseline="30000" dirty="0" smtClean="0"/>
              <a:t>-1</a:t>
            </a:r>
            <a:r>
              <a:rPr lang="en-US" dirty="0" smtClean="0"/>
              <a:t> in coming 5 years. </a:t>
            </a:r>
            <a:r>
              <a:rPr lang="en-US" b="1" dirty="0" smtClean="0"/>
              <a:t>Upgrade: </a:t>
            </a:r>
            <a:r>
              <a:rPr lang="en-US" dirty="0" smtClean="0"/>
              <a:t>50 fb</a:t>
            </a:r>
            <a:r>
              <a:rPr lang="en-US" baseline="30000" dirty="0" smtClean="0"/>
              <a:t>-1</a:t>
            </a:r>
          </a:p>
          <a:p>
            <a:r>
              <a:rPr lang="en-US" b="1" dirty="0" smtClean="0"/>
              <a:t>Aim: </a:t>
            </a:r>
            <a:r>
              <a:rPr lang="en-US" dirty="0" smtClean="0"/>
              <a:t>forward physics + match ~ theory precision in key observables: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How:</a:t>
            </a:r>
          </a:p>
          <a:p>
            <a:pPr lvl="1"/>
            <a:r>
              <a:rPr lang="en-US" dirty="0" smtClean="0"/>
              <a:t>CPU-trigger, upgrade all detectors for read-out @40 MHz</a:t>
            </a:r>
          </a:p>
          <a:p>
            <a:pPr lvl="1"/>
            <a:r>
              <a:rPr lang="en-US" dirty="0" smtClean="0"/>
              <a:t>Increase inst. </a:t>
            </a:r>
            <a:r>
              <a:rPr lang="en-US" dirty="0" err="1" smtClean="0"/>
              <a:t>lumi</a:t>
            </a:r>
            <a:r>
              <a:rPr lang="en-US" dirty="0" smtClean="0"/>
              <a:t>. x 2.5  to 10</a:t>
            </a:r>
            <a:r>
              <a:rPr lang="en-US" baseline="30000" dirty="0" smtClean="0"/>
              <a:t>33</a:t>
            </a:r>
            <a:r>
              <a:rPr lang="en-US" dirty="0"/>
              <a:t> </a:t>
            </a:r>
            <a:r>
              <a:rPr lang="en-US" dirty="0" smtClean="0"/>
              <a:t>(25ns bunch spacing)</a:t>
            </a:r>
            <a:r>
              <a:rPr lang="en-US" baseline="30000" dirty="0" smtClean="0"/>
              <a:t> </a:t>
            </a:r>
            <a:endParaRPr lang="en-US" dirty="0" smtClean="0"/>
          </a:p>
          <a:p>
            <a:r>
              <a:rPr lang="en-US" b="1" dirty="0" smtClean="0"/>
              <a:t>Yield increase: </a:t>
            </a:r>
            <a:r>
              <a:rPr lang="en-US" dirty="0" smtClean="0"/>
              <a:t>x 10 (20) in channels with (out)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600200"/>
            <a:ext cx="1022786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7" y="1295400"/>
            <a:ext cx="7078935" cy="360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89476" y="3433482"/>
            <a:ext cx="1454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* Statistical</a:t>
            </a:r>
            <a:r>
              <a:rPr lang="en-US" sz="1200" dirty="0" smtClean="0"/>
              <a:t> </a:t>
            </a:r>
            <a:r>
              <a:rPr lang="en-US" sz="1200" b="1" dirty="0" smtClean="0"/>
              <a:t>sensitivities</a:t>
            </a:r>
            <a:r>
              <a:rPr lang="en-US" sz="1200" dirty="0" smtClean="0"/>
              <a:t>, assume measured (or SM) central values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5181600" y="1600200"/>
            <a:ext cx="2348752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67400" y="3657600"/>
            <a:ext cx="1662952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00" y="2133600"/>
            <a:ext cx="1662952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needs to be upgraded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203249"/>
            <a:ext cx="11277600" cy="6412042"/>
          </a:xfrm>
          <a:prstGeom prst="rect">
            <a:avLst/>
          </a:prstGeom>
          <a:noFill/>
        </p:spPr>
      </p:pic>
      <p:sp>
        <p:nvSpPr>
          <p:cNvPr id="7" name="Line Callout 1 6"/>
          <p:cNvSpPr/>
          <p:nvPr/>
        </p:nvSpPr>
        <p:spPr>
          <a:xfrm>
            <a:off x="1451539" y="3581400"/>
            <a:ext cx="1672661" cy="608660"/>
          </a:xfrm>
          <a:prstGeom prst="borderCallout1">
            <a:avLst>
              <a:gd name="adj1" fmla="val 102431"/>
              <a:gd name="adj2" fmla="val 18715"/>
              <a:gd name="adj3" fmla="val 223500"/>
              <a:gd name="adj4" fmla="val 18393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HPD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err="1" smtClean="0"/>
              <a:t>MaPMT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3733800" y="679308"/>
            <a:ext cx="2777739" cy="1595215"/>
          </a:xfrm>
          <a:prstGeom prst="borderCallout1">
            <a:avLst>
              <a:gd name="adj1" fmla="val 99738"/>
              <a:gd name="adj2" fmla="val 32613"/>
              <a:gd name="adj3" fmla="val 246004"/>
              <a:gd name="adj4" fmla="val 32106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Replace. </a:t>
            </a:r>
            <a:r>
              <a:rPr lang="en-US" dirty="0"/>
              <a:t>Outer straw tubes</a:t>
            </a:r>
          </a:p>
          <a:p>
            <a:r>
              <a:rPr lang="en-US" dirty="0" smtClean="0"/>
              <a:t>Inner: strips or </a:t>
            </a:r>
            <a:r>
              <a:rPr lang="en-US" b="1" dirty="0" smtClean="0"/>
              <a:t>fibers. Barcelona</a:t>
            </a:r>
            <a:r>
              <a:rPr lang="es-ES" dirty="0" smtClean="0"/>
              <a:t>:</a:t>
            </a:r>
            <a:endParaRPr lang="en-US" dirty="0" smtClean="0"/>
          </a:p>
          <a:p>
            <a:r>
              <a:rPr lang="en-US" dirty="0">
                <a:sym typeface="Symbol"/>
              </a:rPr>
              <a:t>input stage, shaper for </a:t>
            </a:r>
            <a:r>
              <a:rPr lang="en-US" dirty="0" smtClean="0">
                <a:sym typeface="Symbol"/>
              </a:rPr>
              <a:t>FE ASIC</a:t>
            </a:r>
            <a:endParaRPr lang="en-US" dirty="0"/>
          </a:p>
        </p:txBody>
      </p:sp>
      <p:sp>
        <p:nvSpPr>
          <p:cNvPr id="10" name="Line Callout 1 9"/>
          <p:cNvSpPr/>
          <p:nvPr/>
        </p:nvSpPr>
        <p:spPr>
          <a:xfrm>
            <a:off x="6705600" y="679308"/>
            <a:ext cx="2320539" cy="1676400"/>
          </a:xfrm>
          <a:prstGeom prst="borderCallout1">
            <a:avLst>
              <a:gd name="adj1" fmla="val 100188"/>
              <a:gd name="adj2" fmla="val 49235"/>
              <a:gd name="adj3" fmla="val 198437"/>
              <a:gd name="adj4" fmla="val 1021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Decrease PMT gain </a:t>
            </a:r>
            <a:r>
              <a:rPr lang="en-US" dirty="0" smtClean="0">
                <a:sym typeface="Symbol"/>
              </a:rPr>
              <a:t> lower noise tolerance in R/O electronics. </a:t>
            </a:r>
            <a:r>
              <a:rPr lang="en-US" b="1" dirty="0" smtClean="0">
                <a:sym typeface="Symbol"/>
              </a:rPr>
              <a:t>Barcelona: </a:t>
            </a:r>
            <a:r>
              <a:rPr lang="en-US" dirty="0" smtClean="0">
                <a:sym typeface="Symbol"/>
              </a:rPr>
              <a:t>preamp and integrator for FE ASIC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91154" y="679308"/>
            <a:ext cx="3490246" cy="2292492"/>
          </a:xfrm>
          <a:prstGeom prst="borderCallout1">
            <a:avLst>
              <a:gd name="adj1" fmla="val 100259"/>
              <a:gd name="adj2" fmla="val 10203"/>
              <a:gd name="adj3" fmla="val 201114"/>
              <a:gd name="adj4" fmla="val 9473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 smtClean="0"/>
              <a:t>Replace</a:t>
            </a:r>
            <a:r>
              <a:rPr lang="es-ES" dirty="0" smtClean="0"/>
              <a:t>. 2 </a:t>
            </a:r>
            <a:r>
              <a:rPr lang="es-ES" dirty="0" err="1" smtClean="0"/>
              <a:t>options</a:t>
            </a:r>
            <a:r>
              <a:rPr lang="es-ES" dirty="0" smtClean="0"/>
              <a:t>: </a:t>
            </a:r>
            <a:r>
              <a:rPr lang="es-ES" dirty="0" err="1" smtClean="0"/>
              <a:t>strips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pixel</a:t>
            </a:r>
          </a:p>
          <a:p>
            <a:r>
              <a:rPr lang="es-ES" b="1" dirty="0" smtClean="0"/>
              <a:t>Santiago</a:t>
            </a:r>
            <a:r>
              <a:rPr lang="en-US" b="1" dirty="0" smtClean="0"/>
              <a:t>: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Pixel</a:t>
            </a:r>
            <a:r>
              <a:rPr lang="en-US" b="1" dirty="0"/>
              <a:t>:</a:t>
            </a:r>
            <a:r>
              <a:rPr lang="en-US" dirty="0"/>
              <a:t> thinning, slim edges, rad had, </a:t>
            </a:r>
            <a:r>
              <a:rPr lang="en-US" dirty="0" smtClean="0"/>
              <a:t>tile </a:t>
            </a:r>
            <a:r>
              <a:rPr lang="en-US" dirty="0"/>
              <a:t>construction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Micro-strip: </a:t>
            </a:r>
            <a:r>
              <a:rPr lang="en-US" dirty="0"/>
              <a:t>sensor design, prototyping and testing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High-speed radiation hard  cooper link  (5Gbs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4/45/La_rendici%C3%B3n_de_Gr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004371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410200"/>
          </a:xfrm>
        </p:spPr>
        <p:txBody>
          <a:bodyPr>
            <a:noAutofit/>
          </a:bodyPr>
          <a:lstStyle/>
          <a:p>
            <a:r>
              <a:rPr lang="en-US" sz="2800" b="1" dirty="0"/>
              <a:t>LHCb obtained many </a:t>
            </a:r>
            <a:r>
              <a:rPr lang="en-US" sz="2800" b="1" dirty="0" smtClean="0"/>
              <a:t>exciting results, most </a:t>
            </a:r>
            <a:r>
              <a:rPr lang="en-US" sz="2800" b="1" dirty="0"/>
              <a:t>not covered in this </a:t>
            </a:r>
            <a:r>
              <a:rPr lang="en-US" sz="2800" b="1" dirty="0" smtClean="0"/>
              <a:t>talk</a:t>
            </a:r>
          </a:p>
          <a:p>
            <a:pPr lvl="1"/>
            <a:r>
              <a:rPr lang="en-US" sz="2600" b="1" dirty="0" smtClean="0"/>
              <a:t>76 papers</a:t>
            </a:r>
          </a:p>
          <a:p>
            <a:pPr lvl="1"/>
            <a:r>
              <a:rPr lang="en-US" sz="2600" b="1" dirty="0" smtClean="0"/>
              <a:t> ~</a:t>
            </a:r>
            <a:r>
              <a:rPr lang="en-US" sz="2600" b="1" dirty="0"/>
              <a:t>100 conference contributions </a:t>
            </a:r>
            <a:r>
              <a:rPr lang="en-US" sz="1800" b="1" u="sng" dirty="0" smtClean="0">
                <a:solidFill>
                  <a:srgbClr val="0000FF"/>
                </a:solidFill>
              </a:rPr>
              <a:t>http</a:t>
            </a:r>
            <a:r>
              <a:rPr lang="en-US" sz="1800" b="1" u="sng" dirty="0">
                <a:solidFill>
                  <a:srgbClr val="0000FF"/>
                </a:solidFill>
              </a:rPr>
              <a:t>://cdsweb.cern.ch/collection/LHCb%20Papers?ln=en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LHCb is now the frontier in flavor physics</a:t>
            </a:r>
          </a:p>
          <a:p>
            <a:pPr lvl="2"/>
            <a:r>
              <a:rPr lang="en-US" sz="2000" b="1" dirty="0" smtClean="0"/>
              <a:t>BR(</a:t>
            </a:r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>
                <a:sym typeface="Symbol"/>
              </a:rPr>
              <a:t></a:t>
            </a:r>
            <a:r>
              <a:rPr lang="en-US" sz="2000" b="1" dirty="0" err="1">
                <a:latin typeface="Symbol" pitchFamily="18" charset="2"/>
                <a:sym typeface="Symbol"/>
              </a:rPr>
              <a:t>mm</a:t>
            </a:r>
            <a:r>
              <a:rPr lang="en-US" sz="2000" b="1" dirty="0">
                <a:sym typeface="Symbol"/>
              </a:rPr>
              <a:t>)</a:t>
            </a:r>
            <a:endParaRPr lang="en-US" sz="2000" b="1" dirty="0"/>
          </a:p>
          <a:p>
            <a:pPr lvl="2"/>
            <a:r>
              <a:rPr lang="en-US" sz="2000" b="1" dirty="0"/>
              <a:t>B</a:t>
            </a:r>
            <a:r>
              <a:rPr lang="en-US" sz="2000" b="1" baseline="30000" dirty="0"/>
              <a:t>0</a:t>
            </a:r>
            <a:r>
              <a:rPr lang="en-US" sz="2000" b="1" dirty="0">
                <a:sym typeface="Symbol"/>
              </a:rPr>
              <a:t>K*</a:t>
            </a:r>
            <a:r>
              <a:rPr lang="en-US" sz="2000" b="1" dirty="0">
                <a:latin typeface="Symbol" pitchFamily="18" charset="2"/>
                <a:sym typeface="Symbol"/>
              </a:rPr>
              <a:t>mm</a:t>
            </a:r>
          </a:p>
          <a:p>
            <a:pPr lvl="2"/>
            <a:r>
              <a:rPr lang="en-US" sz="2000" b="1" dirty="0" smtClean="0">
                <a:latin typeface="Symbol" pitchFamily="18" charset="2"/>
              </a:rPr>
              <a:t>g</a:t>
            </a:r>
            <a:endParaRPr lang="en-US" sz="2000" b="1" dirty="0">
              <a:latin typeface="Symbol" pitchFamily="18" charset="2"/>
            </a:endParaRPr>
          </a:p>
          <a:p>
            <a:pPr lvl="2"/>
            <a:r>
              <a:rPr lang="en-US" sz="2000" b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s</a:t>
            </a:r>
            <a:endParaRPr lang="en-US" sz="2000" b="1" baseline="-25000" dirty="0" smtClean="0"/>
          </a:p>
          <a:p>
            <a:pPr lvl="2"/>
            <a:r>
              <a:rPr lang="es-ES" sz="2000" b="1" baseline="-25000" dirty="0" smtClean="0"/>
              <a:t>….</a:t>
            </a:r>
            <a:endParaRPr lang="en-US" sz="2000" b="1" baseline="-25000" dirty="0"/>
          </a:p>
          <a:p>
            <a:endParaRPr lang="es-ES" sz="2600" b="1" dirty="0" smtClean="0"/>
          </a:p>
          <a:p>
            <a:r>
              <a:rPr lang="es-ES" sz="2600" b="1" dirty="0" err="1" smtClean="0"/>
              <a:t>Stay</a:t>
            </a:r>
            <a:r>
              <a:rPr lang="es-ES" sz="2600" b="1" dirty="0" smtClean="0"/>
              <a:t> </a:t>
            </a:r>
            <a:r>
              <a:rPr lang="es-ES" sz="2600" b="1" dirty="0" err="1" smtClean="0"/>
              <a:t>tuned</a:t>
            </a:r>
            <a:r>
              <a:rPr lang="es-ES" sz="2600" b="1" dirty="0" smtClean="0"/>
              <a:t>, as </a:t>
            </a:r>
            <a:r>
              <a:rPr lang="es-ES" sz="2600" b="1" dirty="0" err="1" smtClean="0"/>
              <a:t>we</a:t>
            </a:r>
            <a:r>
              <a:rPr lang="es-ES" sz="2600" b="1" dirty="0" smtClean="0"/>
              <a:t> </a:t>
            </a:r>
            <a:r>
              <a:rPr lang="es-ES" sz="2600" b="1" dirty="0" err="1" smtClean="0"/>
              <a:t>approach</a:t>
            </a:r>
            <a:r>
              <a:rPr lang="es-ES" sz="2600" b="1" dirty="0" smtClean="0"/>
              <a:t> </a:t>
            </a:r>
            <a:r>
              <a:rPr lang="es-ES" sz="2600" b="1" dirty="0" err="1" smtClean="0"/>
              <a:t>the</a:t>
            </a:r>
            <a:r>
              <a:rPr lang="es-ES" sz="2600" b="1" dirty="0" smtClean="0"/>
              <a:t> </a:t>
            </a:r>
            <a:r>
              <a:rPr lang="es-ES" sz="2600" b="1" dirty="0" err="1" smtClean="0"/>
              <a:t>capitulation</a:t>
            </a:r>
            <a:r>
              <a:rPr lang="es-ES" sz="2600" b="1" dirty="0" smtClean="0"/>
              <a:t> of </a:t>
            </a:r>
            <a:r>
              <a:rPr lang="es-ES" sz="2600" b="1" dirty="0" err="1" smtClean="0"/>
              <a:t>the</a:t>
            </a:r>
            <a:r>
              <a:rPr lang="es-ES" sz="2600" b="1" dirty="0" smtClean="0"/>
              <a:t> SM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38600" y="61143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Capitulation of Granada</a:t>
            </a:r>
            <a:r>
              <a:rPr lang="en-US" dirty="0">
                <a:solidFill>
                  <a:schemeClr val="bg1"/>
                </a:solidFill>
              </a:rPr>
              <a:t> by F. Padilla: Muhammad XII before Ferdinand and Isabella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0" y="2719387"/>
            <a:ext cx="4648200" cy="1090613"/>
          </a:xfrm>
        </p:spPr>
        <p:txBody>
          <a:bodyPr/>
          <a:lstStyle/>
          <a:p>
            <a:pPr lvl="0">
              <a:defRPr/>
            </a:pPr>
            <a:r>
              <a:rPr lang="en-US" sz="5400" dirty="0" smtClean="0"/>
              <a:t>Back-up</a:t>
            </a:r>
            <a:endParaRPr lang="ca-E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LHCb </a:t>
            </a:r>
            <a:r>
              <a:rPr lang="es-ES" dirty="0" err="1" smtClean="0"/>
              <a:t>Trigger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374730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6" y="4016437"/>
            <a:ext cx="2688227" cy="187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04800" y="457200"/>
            <a:ext cx="8458200" cy="457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Mass resolution		</a:t>
            </a:r>
            <a:r>
              <a:rPr lang="en-US" sz="2400" b="1" dirty="0"/>
              <a:t>	</a:t>
            </a:r>
            <a:r>
              <a:rPr lang="en-US" sz="2400" b="1" dirty="0" err="1" smtClean="0"/>
              <a:t>Vertexing</a:t>
            </a:r>
            <a:endParaRPr lang="en-US" sz="2400" b="1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3" y="762000"/>
            <a:ext cx="3886200" cy="29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8300" y="1034534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s-ES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mJ</a:t>
            </a:r>
            <a:r>
              <a:rPr lang="es-ES" b="1" baseline="-250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s-ES" b="1" baseline="-25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y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13 </a:t>
            </a:r>
            <a:r>
              <a:rPr lang="ca-ES" b="1" dirty="0">
                <a:solidFill>
                  <a:schemeClr val="accent1">
                    <a:lumMod val="75000"/>
                  </a:schemeClr>
                </a:solidFill>
              </a:rPr>
              <a:t>MeV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8486" y="4614472"/>
            <a:ext cx="186980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σ</a:t>
            </a:r>
            <a:r>
              <a:rPr lang="ca-ES" sz="1600" b="1" baseline="-25000" dirty="0">
                <a:solidFill>
                  <a:schemeClr val="bg1"/>
                </a:solidFill>
              </a:rPr>
              <a:t>p</a:t>
            </a:r>
            <a:r>
              <a:rPr lang="ca-ES" sz="1600" b="1" dirty="0">
                <a:solidFill>
                  <a:schemeClr val="bg1"/>
                </a:solidFill>
              </a:rPr>
              <a:t>/p ~ 0.4 – 0.6 %</a:t>
            </a:r>
          </a:p>
          <a:p>
            <a:r>
              <a:rPr lang="ca-ES" sz="1600" b="1" dirty="0">
                <a:solidFill>
                  <a:schemeClr val="bg1"/>
                </a:solidFill>
              </a:rPr>
              <a:t>p </a:t>
            </a:r>
            <a:r>
              <a:rPr lang="ca-ES" sz="1600" b="1" dirty="0" err="1">
                <a:solidFill>
                  <a:schemeClr val="bg1"/>
                </a:solidFill>
              </a:rPr>
              <a:t>scale</a:t>
            </a:r>
            <a:r>
              <a:rPr lang="ca-ES" sz="1600" b="1" dirty="0">
                <a:solidFill>
                  <a:schemeClr val="bg1"/>
                </a:solidFill>
              </a:rPr>
              <a:t> ~ </a:t>
            </a:r>
            <a:r>
              <a:rPr lang="ca-ES" sz="1600" b="1" dirty="0" smtClean="0">
                <a:solidFill>
                  <a:schemeClr val="bg1"/>
                </a:solidFill>
              </a:rPr>
              <a:t>2·10</a:t>
            </a:r>
            <a:r>
              <a:rPr lang="ca-ES" sz="1600" b="1" baseline="30000" dirty="0" smtClean="0">
                <a:solidFill>
                  <a:schemeClr val="bg1"/>
                </a:solidFill>
              </a:rPr>
              <a:t>-4 </a:t>
            </a:r>
            <a:r>
              <a:rPr lang="ca-ES" sz="1600" b="1" dirty="0" smtClean="0">
                <a:solidFill>
                  <a:schemeClr val="bg1"/>
                </a:solidFill>
              </a:rPr>
              <a:t>MeV</a:t>
            </a:r>
            <a:endParaRPr lang="ca-ES" sz="16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4933" y="6351926"/>
            <a:ext cx="2180405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chemeClr val="bg1"/>
                </a:solidFill>
              </a:rPr>
              <a:t>PLB 708 </a:t>
            </a:r>
            <a:r>
              <a:rPr lang="ca-ES" sz="1600" b="1" dirty="0">
                <a:solidFill>
                  <a:schemeClr val="bg1"/>
                </a:solidFill>
              </a:rPr>
              <a:t>(2012) 241-248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374" y="1855877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s-ES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mY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47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a-ES" b="1" dirty="0">
                <a:solidFill>
                  <a:schemeClr val="accent1">
                    <a:lumMod val="75000"/>
                  </a:schemeClr>
                </a:solidFill>
              </a:rPr>
              <a:t>MeV</a:t>
            </a:r>
          </a:p>
        </p:txBody>
      </p:sp>
      <p:sp>
        <p:nvSpPr>
          <p:cNvPr id="8" name="Rectangle 7"/>
          <p:cNvSpPr/>
          <p:nvPr/>
        </p:nvSpPr>
        <p:spPr>
          <a:xfrm>
            <a:off x="452611" y="3707885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B</a:t>
            </a:r>
            <a:r>
              <a:rPr lang="el-GR" b="1" baseline="-25000" dirty="0" smtClean="0"/>
              <a:t>s</a:t>
            </a:r>
            <a:r>
              <a:rPr lang="el-GR" b="1" dirty="0" smtClean="0">
                <a:sym typeface="Symbol"/>
              </a:rPr>
              <a:t></a:t>
            </a:r>
            <a:r>
              <a:rPr lang="es-ES" b="1" dirty="0" smtClean="0">
                <a:sym typeface="Symbol"/>
              </a:rPr>
              <a:t>J/</a:t>
            </a:r>
            <a:r>
              <a:rPr lang="el-GR" dirty="0" smtClean="0"/>
              <a:t>ψφ </a:t>
            </a:r>
            <a:r>
              <a:rPr lang="el-GR" dirty="0"/>
              <a:t>(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s-ES" b="1" baseline="-25000" dirty="0" smtClean="0">
                <a:solidFill>
                  <a:schemeClr val="accent1">
                    <a:lumMod val="75000"/>
                  </a:schemeClr>
                </a:solidFill>
              </a:rPr>
              <a:t>Bs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7 MeV</a:t>
            </a:r>
            <a:r>
              <a:rPr lang="el-GR" dirty="0"/>
              <a:t>)</a:t>
            </a:r>
            <a:endParaRPr lang="ca-ES" dirty="0"/>
          </a:p>
        </p:txBody>
      </p:sp>
      <p:sp>
        <p:nvSpPr>
          <p:cNvPr id="10" name="Rectangle 9"/>
          <p:cNvSpPr/>
          <p:nvPr/>
        </p:nvSpPr>
        <p:spPr>
          <a:xfrm>
            <a:off x="722954" y="2971800"/>
            <a:ext cx="1933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Performance ~ MC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4733" y="5921657"/>
            <a:ext cx="460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Produced </a:t>
            </a:r>
            <a:r>
              <a:rPr lang="en-US" b="1" dirty="0" smtClean="0">
                <a:solidFill>
                  <a:srgbClr val="00B050"/>
                </a:solidFill>
              </a:rPr>
              <a:t>World-best </a:t>
            </a:r>
            <a:r>
              <a:rPr lang="en-US" b="1" dirty="0">
                <a:solidFill>
                  <a:srgbClr val="00B050"/>
                </a:solidFill>
              </a:rPr>
              <a:t>b-hadron </a:t>
            </a:r>
            <a:r>
              <a:rPr lang="en-US" b="1" dirty="0" smtClean="0">
                <a:solidFill>
                  <a:srgbClr val="00B050"/>
                </a:solidFill>
              </a:rPr>
              <a:t>masses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1906" y="5654652"/>
            <a:ext cx="44958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buNone/>
              <a:defRPr/>
            </a:pPr>
            <a:r>
              <a:rPr lang="en-US" sz="2000" b="1" dirty="0" err="1" smtClean="0">
                <a:solidFill>
                  <a:srgbClr val="0070C0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B</a:t>
            </a:r>
            <a:r>
              <a:rPr lang="en-US" sz="2000" b="1" dirty="0" smtClean="0">
                <a:solidFill>
                  <a:srgbClr val="0070C0"/>
                </a:solidFill>
              </a:rPr>
              <a:t> ~ 50 </a:t>
            </a:r>
            <a:r>
              <a:rPr lang="en-US" sz="2000" b="1" dirty="0" err="1" smtClean="0">
                <a:solidFill>
                  <a:srgbClr val="0070C0"/>
                </a:solidFill>
              </a:rPr>
              <a:t>fs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lvl="0" algn="ctr">
              <a:buNone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period </a:t>
            </a:r>
            <a:r>
              <a:rPr lang="en-US" sz="2000" dirty="0" err="1" smtClean="0">
                <a:solidFill>
                  <a:srgbClr val="0070C0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d</a:t>
            </a:r>
            <a:r>
              <a:rPr lang="en-US" sz="2000" dirty="0" smtClean="0">
                <a:solidFill>
                  <a:srgbClr val="0070C0"/>
                </a:solidFill>
              </a:rPr>
              <a:t>(B</a:t>
            </a:r>
            <a:r>
              <a:rPr lang="en-US" sz="2000" baseline="-25000" dirty="0" smtClean="0">
                <a:solidFill>
                  <a:srgbClr val="0070C0"/>
                </a:solidFill>
              </a:rPr>
              <a:t>s</a:t>
            </a:r>
            <a:r>
              <a:rPr lang="en-US" sz="2000" dirty="0" smtClean="0">
                <a:solidFill>
                  <a:srgbClr val="0070C0"/>
                </a:solidFill>
              </a:rPr>
              <a:t>) ~12500(350) </a:t>
            </a:r>
            <a:r>
              <a:rPr lang="en-US" sz="2000" dirty="0" err="1" smtClean="0">
                <a:solidFill>
                  <a:srgbClr val="0070C0"/>
                </a:solidFill>
              </a:rPr>
              <a:t>fs</a:t>
            </a:r>
            <a:endParaRPr lang="es-ES" sz="2000" dirty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71432"/>
            <a:ext cx="3646387" cy="259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153400" y="1389762"/>
            <a:ext cx="121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VELO: </a:t>
            </a:r>
            <a:r>
              <a:rPr lang="en-US" sz="2000" dirty="0" smtClean="0"/>
              <a:t>@1cm </a:t>
            </a:r>
            <a:r>
              <a:rPr lang="en-US" sz="2000" dirty="0"/>
              <a:t>from beam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pic>
        <p:nvPicPr>
          <p:cNvPr id="18" name="Picture 4" descr="http://www.nikhef.nl/~i93/img/photo-lhcb-ve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33" y="939801"/>
            <a:ext cx="2808099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Performance: particle identification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4" descr="MassFit_0_0.eps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1327" y="2398912"/>
            <a:ext cx="1809553" cy="13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assFit_0_0.eps" descr="/Volumes/Users/powell/Documents/Presentations/RICHMeeting_Oct10/DStar/AllRads/Plus/MassFit_0_0.eps"/>
          <p:cNvPicPr>
            <a:picLocks noChangeAspect="1"/>
          </p:cNvPicPr>
          <p:nvPr/>
        </p:nvPicPr>
        <p:blipFill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7993" y="2398912"/>
            <a:ext cx="1778702" cy="133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MassFit_0_0.eps" descr="/Volumes/Users/powell/Documents/Presentations/RICHMeeting_Oct10/KShort/AllRads/Plus/MassFit_0_0.eps"/>
          <p:cNvPicPr>
            <a:picLocks noChangeAspect="1"/>
          </p:cNvPicPr>
          <p:nvPr/>
        </p:nvPicPr>
        <p:blipFill>
          <a:blip r:embed="rId5" r:link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0043" y="830097"/>
            <a:ext cx="1824665" cy="131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MassFit_0_0.eps" descr="/Volumes/Users/powell/Documents/Presentations/RICHMeeting_Oct10/Lambda/AllRads/Plus/MassFit_0_0.eps"/>
          <p:cNvPicPr>
            <a:picLocks noChangeAspect="1"/>
          </p:cNvPicPr>
          <p:nvPr/>
        </p:nvPicPr>
        <p:blipFill>
          <a:blip r:embed="rId7" r:link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1327" y="796610"/>
            <a:ext cx="1809553" cy="137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615174" y="2141748"/>
            <a:ext cx="1034040" cy="371513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b="0" dirty="0" err="1" smtClean="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GB" b="0" dirty="0" err="1" smtClean="0">
                <a:solidFill>
                  <a:schemeClr val="tx1"/>
                </a:solidFill>
                <a:latin typeface="Symbol" pitchFamily="18" charset="2"/>
                <a:sym typeface="Symbol"/>
              </a:rPr>
              <a:t>K</a:t>
            </a:r>
            <a:r>
              <a:rPr lang="en-GB" baseline="30000" dirty="0" err="1" smtClean="0">
                <a:latin typeface="Symbol" pitchFamily="18" charset="2"/>
                <a:sym typeface="Symbol"/>
              </a:rPr>
              <a:t>+</a:t>
            </a:r>
            <a:r>
              <a:rPr lang="en-GB" b="0" dirty="0" err="1" smtClean="0">
                <a:solidFill>
                  <a:schemeClr val="tx1"/>
                </a:solidFill>
                <a:latin typeface="Symbol" pitchFamily="18" charset="2"/>
                <a:sym typeface="Symbol"/>
              </a:rPr>
              <a:t>K</a:t>
            </a:r>
            <a:r>
              <a:rPr lang="en-GB" b="0" baseline="30000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-</a:t>
            </a:r>
            <a:endParaRPr lang="en-GB" b="0" baseline="300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867131" y="2140348"/>
            <a:ext cx="1925331" cy="371513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b="0" dirty="0" err="1" smtClean="0">
                <a:solidFill>
                  <a:schemeClr val="tx1"/>
                </a:solidFill>
                <a:latin typeface="Times New Roman" pitchFamily="18" charset="0"/>
              </a:rPr>
              <a:t>D</a:t>
            </a:r>
            <a:r>
              <a:rPr lang="en-GB" dirty="0" err="1" smtClean="0">
                <a:latin typeface="Symbol" pitchFamily="18" charset="2"/>
                <a:sym typeface="Symbol"/>
              </a:rPr>
              <a:t>K</a:t>
            </a:r>
            <a:r>
              <a:rPr lang="en-GB" baseline="30000" dirty="0" err="1" smtClean="0">
                <a:latin typeface="Symbol" pitchFamily="18" charset="2"/>
                <a:sym typeface="Symbol"/>
              </a:rPr>
              <a:t>+</a:t>
            </a:r>
            <a:r>
              <a:rPr lang="en-GB" dirty="0" err="1" smtClean="0">
                <a:latin typeface="Symbol" pitchFamily="18" charset="2"/>
                <a:sym typeface="Symbol"/>
              </a:rPr>
              <a:t>p</a:t>
            </a:r>
            <a:r>
              <a:rPr lang="en-GB" baseline="30000" dirty="0" smtClean="0">
                <a:latin typeface="Symbol" pitchFamily="18" charset="2"/>
                <a:sym typeface="Symbol"/>
              </a:rPr>
              <a:t>-  </a:t>
            </a:r>
            <a:r>
              <a:rPr lang="en-GB" b="0" dirty="0" smtClean="0">
                <a:solidFill>
                  <a:schemeClr val="tx1"/>
                </a:solidFill>
                <a:latin typeface="Times New Roman" pitchFamily="18" charset="0"/>
              </a:rPr>
              <a:t>from </a:t>
            </a:r>
            <a:r>
              <a:rPr lang="en-GB" b="0" dirty="0">
                <a:solidFill>
                  <a:schemeClr val="tx1"/>
                </a:solidFill>
                <a:latin typeface="Times New Roman" pitchFamily="18" charset="0"/>
              </a:rPr>
              <a:t>D*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867195" y="511552"/>
            <a:ext cx="1086010" cy="371513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b="0" dirty="0" err="1" smtClean="0">
                <a:solidFill>
                  <a:schemeClr val="tx1"/>
                </a:solidFill>
                <a:latin typeface="Symbol" pitchFamily="18" charset="2"/>
              </a:rPr>
              <a:t>K</a:t>
            </a:r>
            <a:r>
              <a:rPr lang="en-GB" b="0" baseline="-25000" dirty="0" err="1" smtClean="0">
                <a:solidFill>
                  <a:schemeClr val="tx1"/>
                </a:solidFill>
                <a:latin typeface="Times New Roman" pitchFamily="18" charset="0"/>
              </a:rPr>
              <a:t>s</a:t>
            </a:r>
            <a:r>
              <a:rPr lang="en-GB" dirty="0" err="1" smtClean="0">
                <a:latin typeface="Symbol" pitchFamily="18" charset="2"/>
                <a:sym typeface="Symbol"/>
              </a:rPr>
              <a:t>p</a:t>
            </a:r>
            <a:r>
              <a:rPr lang="en-GB" baseline="30000" dirty="0" err="1" smtClean="0">
                <a:latin typeface="Symbol" pitchFamily="18" charset="2"/>
                <a:sym typeface="Symbol"/>
              </a:rPr>
              <a:t>+</a:t>
            </a:r>
            <a:r>
              <a:rPr lang="en-GB" dirty="0" err="1" smtClean="0">
                <a:latin typeface="Symbol" pitchFamily="18" charset="2"/>
                <a:sym typeface="Symbol"/>
              </a:rPr>
              <a:t>p</a:t>
            </a:r>
            <a:r>
              <a:rPr lang="en-GB" baseline="30000" dirty="0" smtClean="0">
                <a:latin typeface="Symbol" pitchFamily="18" charset="2"/>
                <a:sym typeface="Symbol"/>
              </a:rPr>
              <a:t>-</a:t>
            </a:r>
            <a:endParaRPr lang="en-GB" b="0" baseline="-25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461903" y="511552"/>
            <a:ext cx="1008403" cy="371513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b="0" dirty="0" err="1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GB" dirty="0" err="1" smtClean="0">
                <a:latin typeface="Symbol" pitchFamily="18" charset="2"/>
                <a:sym typeface="Symbol"/>
              </a:rPr>
              <a:t></a:t>
            </a:r>
            <a:r>
              <a:rPr lang="en-GB" dirty="0" err="1" smtClean="0">
                <a:latin typeface="+mj-lt"/>
                <a:sym typeface="Symbol"/>
              </a:rPr>
              <a:t>p</a:t>
            </a:r>
            <a:r>
              <a:rPr lang="en-GB" baseline="30000" dirty="0" err="1" smtClean="0">
                <a:latin typeface="Symbol" pitchFamily="18" charset="2"/>
                <a:sym typeface="Symbol"/>
              </a:rPr>
              <a:t>+</a:t>
            </a:r>
            <a:r>
              <a:rPr lang="en-GB" dirty="0" err="1" smtClean="0">
                <a:latin typeface="Symbol" pitchFamily="18" charset="2"/>
                <a:sym typeface="Symbol"/>
              </a:rPr>
              <a:t>p</a:t>
            </a:r>
            <a:r>
              <a:rPr lang="en-GB" baseline="30000" dirty="0" smtClean="0">
                <a:latin typeface="Symbol" pitchFamily="18" charset="2"/>
                <a:sym typeface="Symbol"/>
              </a:rPr>
              <a:t>-</a:t>
            </a:r>
            <a:endParaRPr lang="en-GB" baseline="-25000" dirty="0" smtClean="0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54" y="4039394"/>
            <a:ext cx="4559526" cy="291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QuadreDeText 6"/>
          <p:cNvSpPr txBox="1"/>
          <p:nvPr/>
        </p:nvSpPr>
        <p:spPr>
          <a:xfrm>
            <a:off x="2971800" y="4039394"/>
            <a:ext cx="12192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Probl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aerogel</a:t>
            </a:r>
            <a:r>
              <a:rPr lang="es-ES" dirty="0">
                <a:solidFill>
                  <a:schemeClr val="bg1"/>
                </a:solidFill>
              </a:rPr>
              <a:t>?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4101" name="Picture 5" descr="http://www-pnp.physics.ox.ac.uk/~lhcb/assets/rich_diagram.jpg"/>
          <p:cNvPicPr>
            <a:picLocks noChangeAspect="1" noChangeArrowheads="1"/>
          </p:cNvPicPr>
          <p:nvPr/>
        </p:nvPicPr>
        <p:blipFill>
          <a:blip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874994"/>
            <a:ext cx="3975243" cy="52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au d'obertura 11"/>
          <p:cNvSpPr/>
          <p:nvPr/>
        </p:nvSpPr>
        <p:spPr>
          <a:xfrm rot="16200000">
            <a:off x="6646336" y="1770329"/>
            <a:ext cx="381793" cy="415633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Upgrade schedule</a:t>
            </a:r>
            <a:endParaRPr lang="en-US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2012 	</a:t>
            </a: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rgbClr val="00B050"/>
                </a:solidFill>
              </a:rPr>
              <a:t>LHCb data taking (8 </a:t>
            </a:r>
            <a:r>
              <a:rPr lang="en-US" sz="2000" b="1" dirty="0" err="1" smtClean="0">
                <a:solidFill>
                  <a:srgbClr val="00B050"/>
                </a:solidFill>
              </a:rPr>
              <a:t>TeV</a:t>
            </a:r>
            <a:r>
              <a:rPr lang="en-US" sz="2000" b="1" dirty="0" smtClean="0">
                <a:solidFill>
                  <a:srgbClr val="00B05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2013-14 	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Long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Shutd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. 1 / LHCb maintenance, first 					infrastructures for upgrade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2015-17	</a:t>
            </a: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rgbClr val="00B050"/>
                </a:solidFill>
              </a:rPr>
              <a:t>LHCb data taking (13-14 </a:t>
            </a:r>
            <a:r>
              <a:rPr lang="en-US" sz="2000" b="1" dirty="0" err="1" smtClean="0">
                <a:solidFill>
                  <a:srgbClr val="00B050"/>
                </a:solidFill>
              </a:rPr>
              <a:t>TeV</a:t>
            </a:r>
            <a:r>
              <a:rPr lang="en-US" sz="2000" b="1" dirty="0" smtClean="0">
                <a:solidFill>
                  <a:srgbClr val="00B050"/>
                </a:solidFill>
              </a:rPr>
              <a:t>), double </a:t>
            </a:r>
            <a:r>
              <a:rPr lang="en-US" sz="2000" b="1" dirty="0" err="1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0B050"/>
                </a:solidFill>
              </a:rPr>
              <a:t>bb</a:t>
            </a:r>
            <a:r>
              <a:rPr lang="en-US" sz="2000" b="1" dirty="0" smtClean="0">
                <a:solidFill>
                  <a:srgbClr val="00B050"/>
                </a:solidFill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0B050"/>
                </a:solidFill>
              </a:rPr>
              <a:t>cc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2018-19</a:t>
            </a:r>
            <a:r>
              <a:rPr lang="en-US" sz="2000" b="1" dirty="0" smtClean="0"/>
              <a:t> 	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Long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Shutd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. 2 / LHCb upgrade installation [ Atlas/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Cms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			upgrades phase 1]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2019-21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		</a:t>
            </a:r>
            <a:r>
              <a:rPr lang="en-US" sz="2000" b="1" dirty="0" smtClean="0">
                <a:solidFill>
                  <a:srgbClr val="00B050"/>
                </a:solidFill>
              </a:rPr>
              <a:t>LHCb data taking (14 </a:t>
            </a:r>
            <a:r>
              <a:rPr lang="en-US" sz="2000" b="1" dirty="0" err="1" smtClean="0">
                <a:solidFill>
                  <a:srgbClr val="00B050"/>
                </a:solidFill>
              </a:rPr>
              <a:t>TeV</a:t>
            </a:r>
            <a:r>
              <a:rPr lang="en-US" sz="2000" b="1" dirty="0" smtClean="0">
                <a:solidFill>
                  <a:srgbClr val="00B050"/>
                </a:solidFill>
              </a:rPr>
              <a:t>) @ 2·10</a:t>
            </a:r>
            <a:r>
              <a:rPr lang="en-US" sz="2000" b="1" baseline="30000" dirty="0" smtClean="0">
                <a:solidFill>
                  <a:srgbClr val="00B050"/>
                </a:solidFill>
              </a:rPr>
              <a:t>33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≥ 2022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HL-LHC [ Atlas/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Cms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upgrades phase 2] 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Preparation:</a:t>
            </a:r>
          </a:p>
          <a:p>
            <a:pPr marL="0" indent="0">
              <a:buNone/>
            </a:pPr>
            <a:r>
              <a:rPr lang="en-US" sz="2000" b="1" dirty="0" smtClean="0"/>
              <a:t>2012-13</a:t>
            </a:r>
            <a:r>
              <a:rPr lang="en-US" sz="2000" dirty="0" smtClean="0"/>
              <a:t> 		R&amp;D, technological choices, preparation of 					subsystems TDRs</a:t>
            </a:r>
          </a:p>
          <a:p>
            <a:pPr marL="0" indent="0">
              <a:buNone/>
            </a:pPr>
            <a:r>
              <a:rPr lang="en-US" sz="2000" b="1" dirty="0" smtClean="0"/>
              <a:t>2014</a:t>
            </a:r>
            <a:r>
              <a:rPr lang="en-US" sz="2000" dirty="0" smtClean="0"/>
              <a:t> 		Requests for approval/Funding/Procurements</a:t>
            </a:r>
          </a:p>
          <a:p>
            <a:pPr marL="0" indent="0">
              <a:buNone/>
            </a:pPr>
            <a:r>
              <a:rPr lang="en-US" sz="2000" b="1" dirty="0" smtClean="0"/>
              <a:t>2015-19</a:t>
            </a:r>
            <a:r>
              <a:rPr lang="en-US" sz="2000" dirty="0" smtClean="0"/>
              <a:t> 		Construction &amp; installation</a:t>
            </a:r>
            <a:endParaRPr lang="en-US" sz="2000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Search for Mayorana neutrinos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Decays </a:t>
            </a:r>
            <a:r>
              <a:rPr lang="en-US" dirty="0" smtClean="0"/>
              <a:t>B</a:t>
            </a:r>
            <a:r>
              <a:rPr lang="en-US" baseline="30000" dirty="0" smtClean="0">
                <a:sym typeface="Symbol"/>
              </a:rPr>
              <a:t>+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h</a:t>
            </a:r>
            <a:r>
              <a:rPr lang="en-US" baseline="30000" dirty="0">
                <a:sym typeface="Symbol"/>
              </a:rPr>
              <a:t> </a:t>
            </a:r>
            <a:r>
              <a:rPr lang="en-US" baseline="30000" dirty="0" smtClean="0">
                <a:sym typeface="Symbol"/>
              </a:rPr>
              <a:t>-</a:t>
            </a:r>
            <a:r>
              <a:rPr lang="en-US" dirty="0" smtClean="0"/>
              <a:t>μ</a:t>
            </a:r>
            <a:r>
              <a:rPr lang="en-US" baseline="30000" dirty="0" smtClean="0">
                <a:sym typeface="Symbol"/>
              </a:rPr>
              <a:t> +</a:t>
            </a:r>
            <a:r>
              <a:rPr lang="en-US" dirty="0" smtClean="0"/>
              <a:t>μ</a:t>
            </a:r>
            <a:r>
              <a:rPr lang="en-US" baseline="30000" dirty="0" smtClean="0">
                <a:sym typeface="Symbol"/>
              </a:rPr>
              <a:t> </a:t>
            </a:r>
            <a:r>
              <a:rPr lang="en-US" baseline="30000" dirty="0">
                <a:sym typeface="Symbol"/>
              </a:rPr>
              <a:t>+</a:t>
            </a:r>
            <a:r>
              <a:rPr lang="en-US" dirty="0" smtClean="0"/>
              <a:t> </a:t>
            </a:r>
            <a:r>
              <a:rPr lang="en-US" dirty="0"/>
              <a:t>are 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L=2</a:t>
            </a:r>
            <a:r>
              <a:rPr lang="en-US" dirty="0"/>
              <a:t>) strictly forbidden in </a:t>
            </a:r>
            <a:r>
              <a:rPr lang="en-US" dirty="0" smtClean="0"/>
              <a:t>SM</a:t>
            </a:r>
          </a:p>
          <a:p>
            <a:r>
              <a:rPr lang="en-US" dirty="0" smtClean="0"/>
              <a:t>They can happen through sterile </a:t>
            </a:r>
            <a:r>
              <a:rPr lang="en-US" dirty="0" err="1"/>
              <a:t>Majorana</a:t>
            </a:r>
            <a:r>
              <a:rPr lang="en-US" dirty="0"/>
              <a:t>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</a:t>
            </a:r>
            <a:r>
              <a:rPr lang="en-US" dirty="0"/>
              <a:t>of mass </a:t>
            </a:r>
            <a:r>
              <a:rPr lang="en-US" dirty="0" smtClean="0"/>
              <a:t>O(1GeV)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LHCb </a:t>
            </a:r>
            <a:r>
              <a:rPr lang="en-US" dirty="0"/>
              <a:t>search for a wide range of such decay modes </a:t>
            </a:r>
            <a:r>
              <a:rPr lang="en-US" dirty="0" smtClean="0"/>
              <a:t>: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No </a:t>
            </a:r>
            <a:r>
              <a:rPr lang="es-ES" dirty="0" err="1" smtClean="0"/>
              <a:t>signals</a:t>
            </a:r>
            <a:r>
              <a:rPr lang="es-ES" dirty="0" smtClean="0"/>
              <a:t> </a:t>
            </a:r>
            <a:r>
              <a:rPr lang="es-ES" dirty="0" err="1" smtClean="0"/>
              <a:t>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1505727"/>
            <a:ext cx="3267173" cy="1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50214"/>
            <a:ext cx="6048375" cy="4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7739063" cy="281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5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LFV </a:t>
            </a:r>
            <a:r>
              <a:rPr lang="es-ES" dirty="0" err="1" smtClean="0"/>
              <a:t>decays</a:t>
            </a:r>
            <a:r>
              <a:rPr lang="es-ES" dirty="0" smtClean="0"/>
              <a:t>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81038"/>
            <a:ext cx="84296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0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792919"/>
            <a:ext cx="3429000" cy="149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LHCb physics scope (2): forward physics</a:t>
            </a:r>
            <a:endParaRPr lang="en-U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2533" y="5727361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x: </a:t>
            </a:r>
            <a:r>
              <a:rPr lang="en-US" sz="1400" dirty="0" err="1" smtClean="0"/>
              <a:t>fract</a:t>
            </a:r>
            <a:r>
              <a:rPr lang="en-US" sz="1400" dirty="0" smtClean="0"/>
              <a:t>. of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beam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carried by colliding </a:t>
            </a:r>
            <a:r>
              <a:rPr lang="en-US" sz="1400" dirty="0" err="1" smtClean="0"/>
              <a:t>parton</a:t>
            </a:r>
            <a:endParaRPr lang="en-US" sz="1400" dirty="0" smtClean="0"/>
          </a:p>
          <a:p>
            <a:r>
              <a:rPr lang="en-US" sz="1400" b="1" dirty="0" smtClean="0"/>
              <a:t>Q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: </a:t>
            </a:r>
            <a:r>
              <a:rPr lang="en-US" sz="1400" dirty="0" smtClean="0"/>
              <a:t>squared p transfer in </a:t>
            </a:r>
            <a:r>
              <a:rPr lang="en-US" sz="1400" dirty="0" err="1" smtClean="0"/>
              <a:t>partonic</a:t>
            </a:r>
            <a:r>
              <a:rPr lang="en-US" sz="1400" dirty="0" smtClean="0"/>
              <a:t> collision</a:t>
            </a:r>
            <a:endParaRPr lang="en-US" sz="1400" dirty="0"/>
          </a:p>
        </p:txBody>
      </p:sp>
      <p:grpSp>
        <p:nvGrpSpPr>
          <p:cNvPr id="8" name="Group 15"/>
          <p:cNvGrpSpPr/>
          <p:nvPr/>
        </p:nvGrpSpPr>
        <p:grpSpPr>
          <a:xfrm>
            <a:off x="70365" y="2915864"/>
            <a:ext cx="3858169" cy="2704758"/>
            <a:chOff x="2878087" y="1166676"/>
            <a:chExt cx="4731547" cy="422433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78087" y="1166676"/>
              <a:ext cx="4731547" cy="4224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18"/>
            <p:cNvSpPr txBox="1"/>
            <p:nvPr/>
          </p:nvSpPr>
          <p:spPr>
            <a:xfrm>
              <a:off x="3666679" y="1676401"/>
              <a:ext cx="788592" cy="74350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B050"/>
                  </a:solidFill>
                </a:rPr>
                <a:t>ATLAS CMS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5" name="Contenidor de contingut 2"/>
          <p:cNvSpPr txBox="1">
            <a:spLocks/>
          </p:cNvSpPr>
          <p:nvPr/>
        </p:nvSpPr>
        <p:spPr>
          <a:xfrm>
            <a:off x="4258732" y="753533"/>
            <a:ext cx="4428067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Quarkonium</a:t>
            </a:r>
            <a:r>
              <a:rPr lang="en-US" dirty="0"/>
              <a:t> </a:t>
            </a:r>
            <a:r>
              <a:rPr lang="en-US" dirty="0" smtClean="0"/>
              <a:t>studies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ven in p-</a:t>
            </a:r>
            <a:r>
              <a:rPr lang="en-US" dirty="0" err="1" smtClean="0"/>
              <a:t>Pb</a:t>
            </a:r>
            <a:r>
              <a:rPr lang="en-US" dirty="0" smtClean="0"/>
              <a:t> collisions</a:t>
            </a:r>
            <a:endParaRPr lang="en-US" dirty="0"/>
          </a:p>
          <a:p>
            <a:r>
              <a:rPr lang="en-US" dirty="0"/>
              <a:t>Electroweak </a:t>
            </a:r>
            <a:r>
              <a:rPr lang="en-US" dirty="0" smtClean="0"/>
              <a:t>physics</a:t>
            </a:r>
            <a:endParaRPr lang="ca-ES" b="1" dirty="0"/>
          </a:p>
          <a:p>
            <a:r>
              <a:rPr lang="en-US" dirty="0" smtClean="0"/>
              <a:t>Soft </a:t>
            </a:r>
            <a:r>
              <a:rPr lang="en-US" dirty="0"/>
              <a:t>QCD </a:t>
            </a:r>
            <a:r>
              <a:rPr lang="en-US" dirty="0" smtClean="0"/>
              <a:t>physics, </a:t>
            </a:r>
            <a:r>
              <a:rPr lang="ca-ES" b="1" dirty="0" err="1" smtClean="0"/>
              <a:t>parton</a:t>
            </a:r>
            <a:r>
              <a:rPr lang="ca-ES" b="1" dirty="0" smtClean="0"/>
              <a:t> </a:t>
            </a:r>
            <a:r>
              <a:rPr lang="ca-ES" b="1" dirty="0" err="1" smtClean="0"/>
              <a:t>PDFs</a:t>
            </a:r>
            <a:r>
              <a:rPr lang="en-US" dirty="0"/>
              <a:t>		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60331" y="2575674"/>
            <a:ext cx="4185735" cy="3472256"/>
            <a:chOff x="4501065" y="582497"/>
            <a:chExt cx="4185735" cy="3472256"/>
          </a:xfrm>
        </p:grpSpPr>
        <p:sp>
          <p:nvSpPr>
            <p:cNvPr id="12" name="Rectangle 11"/>
            <p:cNvSpPr/>
            <p:nvPr/>
          </p:nvSpPr>
          <p:spPr>
            <a:xfrm>
              <a:off x="6172201" y="3716587"/>
              <a:ext cx="14478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JHEP 6 </a:t>
              </a:r>
              <a:r>
                <a:rPr lang="en-US" sz="1400" b="1" dirty="0">
                  <a:solidFill>
                    <a:schemeClr val="bg1"/>
                  </a:solidFill>
                </a:rPr>
                <a:t>(2012), 58</a:t>
              </a:r>
              <a:endParaRPr lang="ca-E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326" y="1096527"/>
              <a:ext cx="3797474" cy="295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 rot="16200000">
              <a:off x="3490532" y="1962362"/>
              <a:ext cx="2390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b="1" dirty="0"/>
                <a:t>[N(W</a:t>
              </a:r>
              <a:r>
                <a:rPr lang="ca-ES" b="1" baseline="30000" dirty="0"/>
                <a:t>+</a:t>
              </a:r>
              <a:r>
                <a:rPr lang="ca-ES" b="1" dirty="0"/>
                <a:t>)-N(W</a:t>
              </a:r>
              <a:r>
                <a:rPr lang="ca-ES" b="1" baseline="30000" dirty="0"/>
                <a:t>-</a:t>
              </a:r>
              <a:r>
                <a:rPr lang="ca-ES" b="1" dirty="0"/>
                <a:t>)]/N(W</a:t>
              </a:r>
              <a:r>
                <a:rPr lang="ca-ES" b="1" baseline="30000" dirty="0"/>
                <a:t>+/-</a:t>
              </a:r>
              <a:r>
                <a:rPr lang="ca-ES" b="1" dirty="0"/>
                <a:t>) 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085994" y="582497"/>
              <a:ext cx="3404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 : </a:t>
              </a:r>
              <a:r>
                <a:rPr lang="en-US" b="1" dirty="0"/>
                <a:t>[N(W</a:t>
              </a:r>
              <a:r>
                <a:rPr lang="en-US" b="1" baseline="30000" dirty="0"/>
                <a:t>+</a:t>
              </a:r>
              <a:r>
                <a:rPr lang="en-US" b="1" dirty="0"/>
                <a:t>)-N(W</a:t>
              </a:r>
              <a:r>
                <a:rPr lang="en-US" b="1" baseline="30000" dirty="0"/>
                <a:t>-</a:t>
              </a:r>
              <a:r>
                <a:rPr lang="en-US" b="1" dirty="0"/>
                <a:t>)]/N(W</a:t>
              </a:r>
              <a:r>
                <a:rPr lang="en-US" b="1" baseline="30000" dirty="0"/>
                <a:t>+/-</a:t>
              </a:r>
              <a:r>
                <a:rPr lang="en-US" b="1" dirty="0"/>
                <a:t>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LVF </a:t>
            </a:r>
            <a:r>
              <a:rPr lang="es-ES" dirty="0" err="1" smtClean="0"/>
              <a:t>decays</a:t>
            </a:r>
            <a:r>
              <a:rPr lang="es-ES" dirty="0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257800"/>
            <a:ext cx="8610600" cy="990600"/>
          </a:xfrm>
        </p:spPr>
        <p:txBody>
          <a:bodyPr/>
          <a:lstStyle/>
          <a:p>
            <a:r>
              <a:rPr lang="es-ES" dirty="0" smtClean="0"/>
              <a:t>In </a:t>
            </a:r>
            <a:r>
              <a:rPr lang="es-ES" dirty="0" err="1" smtClean="0"/>
              <a:t>addition</a:t>
            </a:r>
            <a:r>
              <a:rPr lang="es-ES" dirty="0" smtClean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86775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5257800"/>
            <a:ext cx="39243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8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 smtClean="0"/>
              <a:t>The</a:t>
            </a:r>
            <a:r>
              <a:rPr lang="es-ES" sz="3600" dirty="0" smtClean="0"/>
              <a:t> </a:t>
            </a:r>
            <a:r>
              <a:rPr lang="es-ES" sz="3600" dirty="0" err="1" smtClean="0"/>
              <a:t>rarest</a:t>
            </a:r>
            <a:r>
              <a:rPr lang="es-ES" sz="3600" dirty="0" smtClean="0"/>
              <a:t> B </a:t>
            </a:r>
            <a:r>
              <a:rPr lang="es-ES" sz="3600" dirty="0" err="1" smtClean="0"/>
              <a:t>decay</a:t>
            </a:r>
            <a:r>
              <a:rPr lang="es-ES" sz="3600" dirty="0" smtClean="0"/>
              <a:t> </a:t>
            </a:r>
            <a:r>
              <a:rPr lang="es-ES" sz="3600" dirty="0" err="1" smtClean="0"/>
              <a:t>ever</a:t>
            </a:r>
            <a:r>
              <a:rPr lang="es-ES" sz="3600" dirty="0" smtClean="0"/>
              <a:t> </a:t>
            </a:r>
            <a:r>
              <a:rPr lang="es-ES" sz="3600" dirty="0" err="1" smtClean="0"/>
              <a:t>observed</a:t>
            </a:r>
            <a:r>
              <a:rPr lang="es-ES" sz="3600" dirty="0" smtClean="0"/>
              <a:t> (</a:t>
            </a:r>
            <a:r>
              <a:rPr lang="es-ES" sz="3600" dirty="0" err="1" smtClean="0"/>
              <a:t>until</a:t>
            </a:r>
            <a:r>
              <a:rPr lang="es-ES" sz="3600" dirty="0" smtClean="0"/>
              <a:t> 11/12)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BR(B</a:t>
            </a:r>
            <a:r>
              <a:rPr lang="en-US" baseline="30000" dirty="0"/>
              <a:t>+</a:t>
            </a:r>
            <a:r>
              <a:rPr lang="en-US" dirty="0"/>
              <a:t> 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l-GR" dirty="0" smtClean="0"/>
              <a:t>π</a:t>
            </a:r>
            <a:r>
              <a:rPr lang="el-GR" baseline="30000" dirty="0" smtClean="0"/>
              <a:t>+</a:t>
            </a:r>
            <a:r>
              <a:rPr lang="el-GR" dirty="0" smtClean="0"/>
              <a:t>μ</a:t>
            </a:r>
            <a:r>
              <a:rPr lang="el-GR" baseline="30000" dirty="0" smtClean="0"/>
              <a:t>+</a:t>
            </a:r>
            <a:r>
              <a:rPr lang="el-GR" dirty="0" smtClean="0"/>
              <a:t>μ</a:t>
            </a:r>
            <a:r>
              <a:rPr lang="el-GR" baseline="30000" dirty="0" smtClean="0"/>
              <a:t>-</a:t>
            </a:r>
            <a:r>
              <a:rPr lang="es-ES" dirty="0" smtClean="0"/>
              <a:t>) ~ 2·10</a:t>
            </a:r>
            <a:r>
              <a:rPr lang="es-ES" baseline="30000" dirty="0" smtClean="0"/>
              <a:t>-8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Partially </a:t>
            </a:r>
            <a:r>
              <a:rPr lang="en-US" dirty="0"/>
              <a:t>reconstructed decays (red </a:t>
            </a:r>
            <a:r>
              <a:rPr lang="en-US" dirty="0" smtClean="0"/>
              <a:t>dotted)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isidentified </a:t>
            </a:r>
            <a:r>
              <a:rPr lang="en-US" dirty="0" err="1"/>
              <a:t>K</a:t>
            </a:r>
            <a:r>
              <a:rPr lang="en-US" baseline="30000" dirty="0" err="1"/>
              <a:t>+</a:t>
            </a:r>
            <a:r>
              <a:rPr lang="en-US" dirty="0" err="1"/>
              <a:t>μ</a:t>
            </a:r>
            <a:r>
              <a:rPr lang="en-US" baseline="30000" dirty="0" err="1"/>
              <a:t>+</a:t>
            </a:r>
            <a:r>
              <a:rPr lang="en-US" dirty="0" err="1"/>
              <a:t>μ</a:t>
            </a:r>
            <a:r>
              <a:rPr lang="en-US" baseline="30000" dirty="0"/>
              <a:t>-</a:t>
            </a:r>
            <a:r>
              <a:rPr lang="en-US" dirty="0"/>
              <a:t> (black dashed) </a:t>
            </a:r>
            <a:endParaRPr lang="en-US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/>
              <a:t>(blue solid </a:t>
            </a:r>
            <a:r>
              <a:rPr lang="en-US" dirty="0" smtClean="0"/>
              <a:t>line)</a:t>
            </a:r>
          </a:p>
          <a:p>
            <a:r>
              <a:rPr lang="en-US" dirty="0" smtClean="0"/>
              <a:t>Candidates </a:t>
            </a:r>
            <a:r>
              <a:rPr lang="en-US" dirty="0"/>
              <a:t>for which the </a:t>
            </a:r>
            <a:r>
              <a:rPr lang="en-US" dirty="0" err="1"/>
              <a:t>μ</a:t>
            </a:r>
            <a:r>
              <a:rPr lang="en-US" baseline="30000" dirty="0" err="1"/>
              <a:t>+</a:t>
            </a:r>
            <a:r>
              <a:rPr lang="en-US" dirty="0" err="1"/>
              <a:t>μ</a:t>
            </a:r>
            <a:r>
              <a:rPr lang="en-US" baseline="30000" dirty="0"/>
              <a:t>-</a:t>
            </a:r>
            <a:r>
              <a:rPr lang="en-US" dirty="0"/>
              <a:t> pair is consistent with coming from a J/ψ or ψ(2S) decay have been excluded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4E8F4"/>
              </a:clrFrom>
              <a:clrTo>
                <a:srgbClr val="E4E8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4567"/>
            <a:ext cx="4419600" cy="31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7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1966913" algn="l"/>
              </a:tabLst>
            </a:pPr>
            <a:r>
              <a:rPr lang="en-US" dirty="0" smtClean="0"/>
              <a:t>Forward Physics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715000" y="6248400"/>
            <a:ext cx="1828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syst</a:t>
            </a:r>
            <a:r>
              <a:rPr lang="es-ES" dirty="0" smtClean="0"/>
              <a:t>:  </a:t>
            </a:r>
            <a:r>
              <a:rPr lang="es-ES" dirty="0" err="1" smtClean="0"/>
              <a:t>lumi</a:t>
            </a:r>
            <a:r>
              <a:rPr lang="es-ES" dirty="0" smtClean="0"/>
              <a:t> </a:t>
            </a:r>
            <a:endParaRPr lang="es-ES" baseline="-25000" dirty="0" smtClean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3" y="909651"/>
            <a:ext cx="3678227" cy="30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934200" y="152400"/>
            <a:ext cx="19179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JHEP 6 </a:t>
            </a:r>
            <a:r>
              <a:rPr lang="en-US" b="1" dirty="0">
                <a:solidFill>
                  <a:schemeClr val="bg1"/>
                </a:solidFill>
              </a:rPr>
              <a:t>(2012), 58</a:t>
            </a:r>
            <a:endParaRPr lang="ca-E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5" y="787471"/>
            <a:ext cx="3971925" cy="331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7853"/>
            <a:ext cx="3929063" cy="261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 </a:t>
            </a:r>
            <a:r>
              <a:rPr lang="es-ES" dirty="0" err="1" smtClean="0"/>
              <a:t>fragmentation</a:t>
            </a:r>
            <a:r>
              <a:rPr lang="es-ES" dirty="0" smtClean="0"/>
              <a:t> </a:t>
            </a:r>
            <a:r>
              <a:rPr lang="es-ES" dirty="0" err="1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88500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7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SUSY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6" y="2286000"/>
            <a:ext cx="4464727" cy="323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lhcb-public.web.cern.ch/lhcb-public/Images_2012/cmssm_tb35_m0_m1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07" y="2286001"/>
            <a:ext cx="452049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733800"/>
            <a:ext cx="750561" cy="27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762000"/>
            <a:ext cx="86106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F. Mahmoudi et. al. [arXiv:1205.3099]</a:t>
            </a:r>
          </a:p>
          <a:p>
            <a:r>
              <a:rPr lang="en-US" dirty="0" smtClean="0"/>
              <a:t>Global </a:t>
            </a:r>
            <a:r>
              <a:rPr lang="en-US" dirty="0"/>
              <a:t>fit to </a:t>
            </a:r>
            <a:r>
              <a:rPr lang="en-US" dirty="0" smtClean="0"/>
              <a:t>flavor </a:t>
            </a:r>
            <a:r>
              <a:rPr lang="en-US" dirty="0"/>
              <a:t>and high </a:t>
            </a:r>
            <a:r>
              <a:rPr lang="en-US" dirty="0" smtClean="0"/>
              <a:t>energy observables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/>
              <a:t>Higgs and SUSY direct </a:t>
            </a:r>
            <a:r>
              <a:rPr lang="en-US" dirty="0" smtClean="0"/>
              <a:t>searches and flavor </a:t>
            </a:r>
            <a:r>
              <a:rPr lang="en-US" dirty="0"/>
              <a:t>measurements</a:t>
            </a:r>
          </a:p>
          <a:p>
            <a:r>
              <a:rPr lang="en-US" dirty="0" smtClean="0"/>
              <a:t>Done </a:t>
            </a:r>
            <a:r>
              <a:rPr lang="en-US" dirty="0"/>
              <a:t>for constrained SUSY models, here </a:t>
            </a:r>
            <a:r>
              <a:rPr lang="en-US" dirty="0" smtClean="0"/>
              <a:t>CMSSM (NUHM1 </a:t>
            </a:r>
            <a:r>
              <a:rPr lang="en-US" dirty="0"/>
              <a:t>similar)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5010" y="5522176"/>
            <a:ext cx="6408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B</a:t>
            </a:r>
            <a:r>
              <a:rPr lang="en-US" sz="2400" b="1" baseline="-25000" dirty="0" err="1" smtClean="0">
                <a:solidFill>
                  <a:srgbClr val="00B050"/>
                </a:solidFill>
              </a:rPr>
              <a:t>s</a:t>
            </a:r>
            <a:r>
              <a:rPr lang="en-US" sz="2400" b="1" dirty="0" err="1" smtClean="0">
                <a:solidFill>
                  <a:srgbClr val="00B050"/>
                </a:solidFill>
                <a:sym typeface="Symbol"/>
              </a:rPr>
              <a:t></a:t>
            </a:r>
            <a:r>
              <a:rPr lang="en-US" sz="2400" b="1" dirty="0" err="1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en-US" sz="2400" b="1" baseline="30000" dirty="0" err="1" smtClean="0">
                <a:solidFill>
                  <a:srgbClr val="00B050"/>
                </a:solidFill>
              </a:rPr>
              <a:t>+</a:t>
            </a:r>
            <a:r>
              <a:rPr lang="en-US" sz="2400" b="1" dirty="0" err="1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 </a:t>
            </a:r>
            <a:r>
              <a:rPr lang="en-US" sz="2400" b="1" dirty="0" smtClean="0">
                <a:solidFill>
                  <a:srgbClr val="00B050"/>
                </a:solidFill>
              </a:rPr>
              <a:t>disfavors </a:t>
            </a:r>
            <a:r>
              <a:rPr lang="en-US" sz="2400" b="1" dirty="0">
                <a:solidFill>
                  <a:srgbClr val="00B050"/>
                </a:solidFill>
              </a:rPr>
              <a:t>constrained SUSY at high tanβ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2600" y="2987133"/>
            <a:ext cx="1901190" cy="452431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What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A0?</a:t>
            </a:r>
          </a:p>
          <a:p>
            <a:r>
              <a:rPr lang="en-US" dirty="0"/>
              <a:t>all scalar particles mass m</a:t>
            </a:r>
            <a:r>
              <a:rPr lang="en-US" baseline="-25000" dirty="0"/>
              <a:t>0</a:t>
            </a:r>
            <a:endParaRPr lang="en-US" dirty="0"/>
          </a:p>
          <a:p>
            <a:r>
              <a:rPr lang="en-US" dirty="0" err="1"/>
              <a:t>gauginos</a:t>
            </a:r>
            <a:r>
              <a:rPr lang="en-US" dirty="0"/>
              <a:t> (partners of gauge bosons) same mass m</a:t>
            </a:r>
            <a:r>
              <a:rPr lang="en-US" baseline="-25000" dirty="0"/>
              <a:t>1/2</a:t>
            </a:r>
            <a:endParaRPr lang="en-US" dirty="0"/>
          </a:p>
          <a:p>
            <a:r>
              <a:rPr lang="en-US" dirty="0"/>
              <a:t>all </a:t>
            </a:r>
            <a:r>
              <a:rPr lang="en-US" dirty="0" err="1"/>
              <a:t>trilinear</a:t>
            </a:r>
            <a:r>
              <a:rPr lang="en-US" dirty="0"/>
              <a:t> couplings the same: A</a:t>
            </a:r>
            <a:r>
              <a:rPr lang="en-US" baseline="-25000" dirty="0"/>
              <a:t>0</a:t>
            </a:r>
            <a:endParaRPr lang="en-US" dirty="0"/>
          </a:p>
          <a:p>
            <a:r>
              <a:rPr lang="en-US" dirty="0"/>
              <a:t>tan β is the ratio of the vacuum expectation values of the Higgs doublet.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“clean” events </a:t>
            </a:r>
            <a:r>
              <a:rPr lang="en-US" dirty="0" smtClean="0">
                <a:sym typeface="Symbol"/>
              </a:rPr>
              <a:t> l</a:t>
            </a:r>
            <a:r>
              <a:rPr lang="en-US" dirty="0" smtClean="0"/>
              <a:t>uminosity </a:t>
            </a:r>
            <a:r>
              <a:rPr lang="en-US" dirty="0"/>
              <a:t>leveling by vertical beam displacements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marL="457200" lvl="1" indent="0">
              <a:buNone/>
            </a:pPr>
            <a:endParaRPr lang="en-US" dirty="0">
              <a:sym typeface="Symbol"/>
            </a:endParaRPr>
          </a:p>
          <a:p>
            <a:pPr marL="800100" lvl="1"/>
            <a:r>
              <a:rPr lang="en-US" b="1" dirty="0" smtClean="0">
                <a:sym typeface="Symbol"/>
              </a:rPr>
              <a:t></a:t>
            </a:r>
            <a:r>
              <a:rPr lang="en-US" b="1" dirty="0" err="1">
                <a:sym typeface="Symbol"/>
              </a:rPr>
              <a:t>Ldt</a:t>
            </a:r>
            <a:r>
              <a:rPr lang="en-US" b="1" dirty="0">
                <a:sym typeface="Symbol"/>
              </a:rPr>
              <a:t> </a:t>
            </a:r>
            <a:r>
              <a:rPr lang="en-US" b="1" dirty="0" smtClean="0">
                <a:sym typeface="Symbol"/>
              </a:rPr>
              <a:t> in 2012: </a:t>
            </a:r>
            <a:r>
              <a:rPr lang="en-US" dirty="0">
                <a:sym typeface="Symbol"/>
              </a:rPr>
              <a:t>10x </a:t>
            </a:r>
            <a:r>
              <a:rPr lang="en-US" dirty="0" smtClean="0">
                <a:sym typeface="Symbol"/>
              </a:rPr>
              <a:t>smaller </a:t>
            </a:r>
            <a:r>
              <a:rPr lang="en-US" dirty="0">
                <a:sym typeface="Symbol"/>
              </a:rPr>
              <a:t>than </a:t>
            </a:r>
            <a:r>
              <a:rPr lang="en-US" dirty="0" smtClean="0">
                <a:sym typeface="Symbol"/>
              </a:rPr>
              <a:t>@ ATLAS/CMS</a:t>
            </a:r>
          </a:p>
          <a:p>
            <a:pPr lvl="1"/>
            <a:r>
              <a:rPr lang="es-ES" dirty="0" err="1" smtClean="0">
                <a:sym typeface="Symbol"/>
              </a:rPr>
              <a:t>All</a:t>
            </a:r>
            <a:r>
              <a:rPr lang="es-ES" dirty="0" smtClean="0">
                <a:sym typeface="Symbol"/>
              </a:rPr>
              <a:t> </a:t>
            </a:r>
            <a:r>
              <a:rPr lang="es-ES" dirty="0" err="1" smtClean="0">
                <a:sym typeface="Symbol"/>
              </a:rPr>
              <a:t>subdetecto</a:t>
            </a:r>
            <a:r>
              <a:rPr lang="es-ES" dirty="0" err="1">
                <a:sym typeface="Symbol"/>
              </a:rPr>
              <a:t>rs</a:t>
            </a:r>
            <a:r>
              <a:rPr lang="es-ES" dirty="0">
                <a:sym typeface="Symbol"/>
              </a:rPr>
              <a:t> &gt; 98% active </a:t>
            </a:r>
            <a:r>
              <a:rPr lang="es-ES" dirty="0" err="1" smtClean="0">
                <a:sym typeface="Symbol"/>
              </a:rPr>
              <a:t>channels</a:t>
            </a:r>
            <a:endParaRPr lang="es-ES" dirty="0" smtClean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r>
              <a:rPr lang="en-US" b="1" dirty="0" err="1" smtClean="0">
                <a:latin typeface="Symbol" pitchFamily="18" charset="2"/>
              </a:rPr>
              <a:t>s</a:t>
            </a:r>
            <a:r>
              <a:rPr lang="en-US" b="1" baseline="-25000" dirty="0" err="1" smtClean="0"/>
              <a:t>bb</a:t>
            </a:r>
            <a:r>
              <a:rPr lang="en-US" b="1" dirty="0" smtClean="0"/>
              <a:t> </a:t>
            </a:r>
            <a:r>
              <a:rPr lang="en-US" b="1" dirty="0"/>
              <a:t>= </a:t>
            </a:r>
            <a:r>
              <a:rPr lang="en-US" b="1" dirty="0" smtClean="0"/>
              <a:t>284±53</a:t>
            </a:r>
            <a:r>
              <a:rPr lang="el-GR" b="1" dirty="0" smtClean="0"/>
              <a:t>μ</a:t>
            </a:r>
            <a:r>
              <a:rPr lang="en-US" b="1" dirty="0"/>
              <a:t>b </a:t>
            </a:r>
            <a:r>
              <a:rPr lang="en-US" dirty="0" smtClean="0"/>
              <a:t>(√s=7TeV</a:t>
            </a:r>
            <a:r>
              <a:rPr lang="en-US" dirty="0"/>
              <a:t>), ~ </a:t>
            </a:r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/>
              <a:t>bb </a:t>
            </a:r>
            <a:r>
              <a:rPr lang="en-US" dirty="0" smtClean="0"/>
              <a:t>pairs/s </a:t>
            </a:r>
            <a:r>
              <a:rPr lang="en-US" dirty="0"/>
              <a:t>(10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 smtClean="0"/>
              <a:t>x </a:t>
            </a:r>
            <a:r>
              <a:rPr lang="en-US" dirty="0"/>
              <a:t>B </a:t>
            </a:r>
            <a:r>
              <a:rPr lang="en-US" dirty="0" smtClean="0"/>
              <a:t>factories)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 species (B</a:t>
            </a:r>
            <a:r>
              <a:rPr lang="en-US" baseline="30000" dirty="0" smtClean="0"/>
              <a:t>0</a:t>
            </a:r>
            <a:r>
              <a:rPr lang="en-US" dirty="0" smtClean="0"/>
              <a:t>, B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c</a:t>
            </a:r>
            <a:r>
              <a:rPr lang="en-US" dirty="0" smtClean="0"/>
              <a:t>…)</a:t>
            </a:r>
            <a:endParaRPr lang="en-US" dirty="0"/>
          </a:p>
          <a:p>
            <a:pPr lvl="1"/>
            <a:r>
              <a:rPr lang="en-US" b="1" dirty="0"/>
              <a:t>Charm: </a:t>
            </a:r>
            <a:r>
              <a:rPr lang="en-US" b="1" dirty="0" smtClean="0"/>
              <a:t> </a:t>
            </a:r>
            <a:r>
              <a:rPr lang="en-US" b="1" dirty="0"/>
              <a:t>x </a:t>
            </a:r>
            <a:r>
              <a:rPr lang="en-US" b="1" dirty="0" smtClean="0"/>
              <a:t>20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41413" y="1252178"/>
            <a:ext cx="3678951" cy="2101897"/>
            <a:chOff x="4387334" y="1295400"/>
            <a:chExt cx="3842266" cy="2276475"/>
          </a:xfrm>
        </p:grpSpPr>
        <p:grpSp>
          <p:nvGrpSpPr>
            <p:cNvPr id="10" name="Group 9"/>
            <p:cNvGrpSpPr/>
            <p:nvPr/>
          </p:nvGrpSpPr>
          <p:grpSpPr>
            <a:xfrm>
              <a:off x="4387334" y="1295400"/>
              <a:ext cx="3842266" cy="2276475"/>
              <a:chOff x="4202669" y="949667"/>
              <a:chExt cx="4265056" cy="2631733"/>
            </a:xfrm>
          </p:grpSpPr>
          <p:sp>
            <p:nvSpPr>
              <p:cNvPr id="7" name="Rectangle 6"/>
              <p:cNvSpPr/>
              <p:nvPr/>
            </p:nvSpPr>
            <p:spPr>
              <a:xfrm rot="16200000">
                <a:off x="3851771" y="1466497"/>
                <a:ext cx="1071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ym typeface="Symbol"/>
                  </a:rPr>
                  <a:t>L (</a:t>
                </a:r>
                <a:r>
                  <a:rPr lang="en-US" b="1" dirty="0" smtClean="0">
                    <a:latin typeface="Symbol" pitchFamily="18" charset="2"/>
                    <a:sym typeface="Symbol"/>
                  </a:rPr>
                  <a:t>m</a:t>
                </a:r>
                <a:r>
                  <a:rPr lang="en-US" b="1" dirty="0" smtClean="0">
                    <a:sym typeface="Symbol"/>
                  </a:rPr>
                  <a:t>b</a:t>
                </a:r>
                <a:r>
                  <a:rPr lang="en-US" b="1" baseline="30000" dirty="0" smtClean="0">
                    <a:sym typeface="Symbol"/>
                  </a:rPr>
                  <a:t>-1</a:t>
                </a:r>
                <a:r>
                  <a:rPr lang="en-US" b="1" dirty="0" smtClean="0">
                    <a:sym typeface="Symbol"/>
                  </a:rPr>
                  <a:t>s</a:t>
                </a:r>
                <a:r>
                  <a:rPr lang="en-US" b="1" baseline="30000" dirty="0" smtClean="0">
                    <a:sym typeface="Symbol"/>
                  </a:rPr>
                  <a:t>-1</a:t>
                </a:r>
                <a:r>
                  <a:rPr lang="en-US" b="1" dirty="0" smtClean="0">
                    <a:sym typeface="Symbol"/>
                  </a:rPr>
                  <a:t>)</a:t>
                </a:r>
                <a:endParaRPr lang="en-US" b="1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4572000" y="949667"/>
                <a:ext cx="3895725" cy="2631733"/>
                <a:chOff x="2286000" y="2438400"/>
                <a:chExt cx="4410075" cy="3083737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0" y="2438400"/>
                  <a:ext cx="4410075" cy="3083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3726215" y="2651599"/>
                  <a:ext cx="2241187" cy="677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/>
                    <a:t>Typical fill</a:t>
                  </a:r>
                  <a:endParaRPr lang="en-US" sz="2400" b="1" dirty="0"/>
                </a:p>
              </p:txBody>
            </p:sp>
          </p:grpSp>
        </p:grpSp>
        <p:sp>
          <p:nvSpPr>
            <p:cNvPr id="12" name="QuadreDeText 7"/>
            <p:cNvSpPr txBox="1"/>
            <p:nvPr/>
          </p:nvSpPr>
          <p:spPr>
            <a:xfrm>
              <a:off x="5618628" y="2743200"/>
              <a:ext cx="2447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/>
                <a:t>4·10</a:t>
              </a:r>
              <a:r>
                <a:rPr lang="es-ES" sz="2000" baseline="30000" dirty="0" smtClean="0"/>
                <a:t>32</a:t>
              </a:r>
              <a:r>
                <a:rPr lang="es-ES" sz="2000" dirty="0" smtClean="0"/>
                <a:t>=2 x </a:t>
              </a:r>
              <a:r>
                <a:rPr lang="es-ES" sz="2000" dirty="0" err="1" smtClean="0"/>
                <a:t>design</a:t>
              </a:r>
              <a:endParaRPr lang="ca-ES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9329" y="1219200"/>
            <a:ext cx="3880853" cy="2134875"/>
            <a:chOff x="641414" y="4160207"/>
            <a:chExt cx="3880853" cy="21348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869" y="4213893"/>
              <a:ext cx="3255062" cy="208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580276" y="5506535"/>
              <a:ext cx="941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FF00"/>
                  </a:solidFill>
                </a:rPr>
                <a:t>2011</a:t>
              </a:r>
              <a:endParaRPr 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79209" y="4352088"/>
              <a:ext cx="941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FF0000"/>
                  </a:solidFill>
                </a:rPr>
                <a:t>2012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64868" y="4536753"/>
              <a:ext cx="11224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ym typeface="Symbol"/>
                </a:rPr>
                <a:t></a:t>
              </a:r>
              <a:r>
                <a:rPr lang="en-US" b="1" dirty="0" err="1" smtClean="0">
                  <a:sym typeface="Symbol"/>
                </a:rPr>
                <a:t>Ldt</a:t>
              </a:r>
              <a:r>
                <a:rPr lang="en-US" b="1" dirty="0" smtClean="0">
                  <a:sym typeface="Symbol"/>
                </a:rPr>
                <a:t> (fb</a:t>
              </a:r>
              <a:r>
                <a:rPr lang="en-US" b="1" baseline="30000" dirty="0" smtClean="0">
                  <a:sym typeface="Symbol"/>
                </a:rPr>
                <a:t>-1</a:t>
              </a:r>
              <a:r>
                <a:rPr lang="en-US" b="1" dirty="0" smtClean="0">
                  <a:sym typeface="Symbol"/>
                </a:rPr>
                <a:t>) </a:t>
              </a:r>
              <a:endParaRPr lang="en-US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603961" y="5634334"/>
            <a:ext cx="6629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Most results today from 1fb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-1</a:t>
            </a:r>
            <a:r>
              <a:rPr lang="en-US" sz="2400" b="1" dirty="0" smtClean="0">
                <a:solidFill>
                  <a:schemeClr val="bg1"/>
                </a:solidFill>
              </a:rPr>
              <a:t> in </a:t>
            </a:r>
            <a:r>
              <a:rPr lang="en-US" sz="2400" b="1" dirty="0">
                <a:solidFill>
                  <a:schemeClr val="bg1"/>
                </a:solidFill>
              </a:rPr>
              <a:t>2011 </a:t>
            </a:r>
            <a:r>
              <a:rPr lang="en-US" sz="2400" b="1" dirty="0" smtClean="0">
                <a:solidFill>
                  <a:schemeClr val="bg1"/>
                </a:solidFill>
              </a:rPr>
              <a:t>@√s=7 </a:t>
            </a:r>
            <a:r>
              <a:rPr lang="en-US" sz="2400" b="1" dirty="0" err="1" smtClean="0">
                <a:solidFill>
                  <a:schemeClr val="bg1"/>
                </a:solidFill>
              </a:rPr>
              <a:t>TeV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05659" y="4495800"/>
            <a:ext cx="1304919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PLB 694 209</a:t>
            </a:r>
            <a:endParaRPr lang="ca-ES" sz="1400" b="1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3259" y="5153003"/>
            <a:ext cx="1413405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CONF-2010-013</a:t>
            </a:r>
          </a:p>
        </p:txBody>
      </p:sp>
    </p:spTree>
    <p:extLst>
      <p:ext uri="{BB962C8B-B14F-4D97-AF65-F5344CB8AC3E}">
        <p14:creationId xmlns:p14="http://schemas.microsoft.com/office/powerpoint/2010/main" val="224883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338387"/>
            <a:ext cx="5410200" cy="862013"/>
          </a:xfrm>
        </p:spPr>
        <p:txBody>
          <a:bodyPr/>
          <a:lstStyle/>
          <a:p>
            <a:pPr lvl="0">
              <a:defRPr/>
            </a:pPr>
            <a:r>
              <a:rPr lang="en-US" sz="5400" dirty="0" smtClean="0"/>
              <a:t>Oscillations</a:t>
            </a:r>
            <a:endParaRPr lang="ca-E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1000" y="1447800"/>
            <a:ext cx="8610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 smtClean="0"/>
          </a:p>
        </p:txBody>
      </p: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448367" y="2819400"/>
            <a:ext cx="8314633" cy="2248231"/>
            <a:chOff x="480" y="1338"/>
            <a:chExt cx="5580" cy="1293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 flipV="1">
              <a:off x="1056" y="1854"/>
              <a:ext cx="672" cy="192"/>
            </a:xfrm>
            <a:prstGeom prst="line">
              <a:avLst/>
            </a:prstGeom>
            <a:noFill/>
            <a:ln w="19050">
              <a:solidFill>
                <a:srgbClr val="0C34E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1056" y="2046"/>
              <a:ext cx="816" cy="12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1728" y="1758"/>
              <a:ext cx="144" cy="144"/>
            </a:xfrm>
            <a:prstGeom prst="ellipse">
              <a:avLst/>
            </a:prstGeom>
            <a:solidFill>
              <a:srgbClr val="0C34E0"/>
            </a:solidFill>
            <a:ln w="19050" algn="ctr">
              <a:solidFill>
                <a:srgbClr val="0C34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1872" y="2076"/>
              <a:ext cx="144" cy="144"/>
            </a:xfrm>
            <a:prstGeom prst="ellipse">
              <a:avLst/>
            </a:prstGeom>
            <a:solidFill>
              <a:srgbClr val="FF3300"/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2016" y="2190"/>
              <a:ext cx="1164" cy="31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2544" y="2172"/>
              <a:ext cx="384" cy="4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 flipV="1">
              <a:off x="2575" y="2109"/>
              <a:ext cx="288" cy="10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H="1" flipV="1">
              <a:off x="960" y="1902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1056" y="2046"/>
              <a:ext cx="4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1056" y="1854"/>
              <a:ext cx="9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V="1">
              <a:off x="864" y="204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 flipH="1" flipV="1">
              <a:off x="1056" y="204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H="1" flipV="1">
              <a:off x="816" y="1998"/>
              <a:ext cx="24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V="1">
              <a:off x="1872" y="1662"/>
              <a:ext cx="288" cy="144"/>
            </a:xfrm>
            <a:prstGeom prst="line">
              <a:avLst/>
            </a:prstGeom>
            <a:noFill/>
            <a:ln w="19050">
              <a:solidFill>
                <a:srgbClr val="0C34E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flipV="1">
              <a:off x="1872" y="1758"/>
              <a:ext cx="384" cy="48"/>
            </a:xfrm>
            <a:prstGeom prst="line">
              <a:avLst/>
            </a:prstGeom>
            <a:noFill/>
            <a:ln w="19050">
              <a:solidFill>
                <a:srgbClr val="0C34E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>
              <a:off x="1872" y="1817"/>
              <a:ext cx="384" cy="85"/>
            </a:xfrm>
            <a:prstGeom prst="line">
              <a:avLst/>
            </a:prstGeom>
            <a:noFill/>
            <a:ln w="19050">
              <a:solidFill>
                <a:srgbClr val="0C34E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>
              <a:off x="2544" y="2220"/>
              <a:ext cx="636" cy="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4"/>
            <p:cNvSpPr txBox="1">
              <a:spLocks noChangeArrowheads="1"/>
            </p:cNvSpPr>
            <p:nvPr/>
          </p:nvSpPr>
          <p:spPr bwMode="auto">
            <a:xfrm>
              <a:off x="2213" y="1686"/>
              <a:ext cx="864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>
                  <a:solidFill>
                    <a:srgbClr val="0C34E0"/>
                  </a:solidFill>
                </a:rPr>
                <a:t>Signal B</a:t>
              </a:r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1426" y="2184"/>
              <a:ext cx="1035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 dirty="0">
                  <a:solidFill>
                    <a:srgbClr val="FF3300"/>
                  </a:solidFill>
                </a:rPr>
                <a:t>Tagging B</a:t>
              </a:r>
            </a:p>
          </p:txBody>
        </p:sp>
        <p:sp>
          <p:nvSpPr>
            <p:cNvPr id="39" name="Line 26"/>
            <p:cNvSpPr>
              <a:spLocks noChangeShapeType="1"/>
            </p:cNvSpPr>
            <p:nvPr/>
          </p:nvSpPr>
          <p:spPr bwMode="auto">
            <a:xfrm>
              <a:off x="2016" y="2190"/>
              <a:ext cx="528" cy="3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8"/>
            <p:cNvSpPr>
              <a:spLocks noChangeShapeType="1"/>
            </p:cNvSpPr>
            <p:nvPr/>
          </p:nvSpPr>
          <p:spPr bwMode="auto">
            <a:xfrm flipV="1">
              <a:off x="1056" y="1596"/>
              <a:ext cx="816" cy="450"/>
            </a:xfrm>
            <a:prstGeom prst="line">
              <a:avLst/>
            </a:prstGeom>
            <a:noFill/>
            <a:ln w="57150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29"/>
            <p:cNvSpPr txBox="1">
              <a:spLocks noChangeArrowheads="1"/>
            </p:cNvSpPr>
            <p:nvPr/>
          </p:nvSpPr>
          <p:spPr bwMode="auto">
            <a:xfrm>
              <a:off x="480" y="1950"/>
              <a:ext cx="511" cy="30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800" b="1" u="none" dirty="0"/>
                <a:t>PV</a:t>
              </a:r>
            </a:p>
          </p:txBody>
        </p:sp>
        <p:sp>
          <p:nvSpPr>
            <p:cNvPr id="42" name="Text Box 30"/>
            <p:cNvSpPr txBox="1">
              <a:spLocks noChangeArrowheads="1"/>
            </p:cNvSpPr>
            <p:nvPr/>
          </p:nvSpPr>
          <p:spPr bwMode="auto">
            <a:xfrm>
              <a:off x="3446" y="2163"/>
              <a:ext cx="129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 u="none"/>
            </a:p>
          </p:txBody>
        </p:sp>
        <p:sp>
          <p:nvSpPr>
            <p:cNvPr id="43" name="Text Box 31"/>
            <p:cNvSpPr txBox="1">
              <a:spLocks noChangeArrowheads="1"/>
            </p:cNvSpPr>
            <p:nvPr/>
          </p:nvSpPr>
          <p:spPr bwMode="auto">
            <a:xfrm>
              <a:off x="3180" y="2348"/>
              <a:ext cx="1167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 dirty="0">
                  <a:solidFill>
                    <a:srgbClr val="FF3300"/>
                  </a:solidFill>
                </a:rPr>
                <a:t>lepton (</a:t>
              </a:r>
              <a:r>
                <a:rPr lang="en-GB" b="1" u="none" dirty="0">
                  <a:solidFill>
                    <a:srgbClr val="FF3300"/>
                  </a:solidFill>
                  <a:latin typeface="Symbol" pitchFamily="18" charset="2"/>
                </a:rPr>
                <a:t>m</a:t>
              </a:r>
              <a:r>
                <a:rPr lang="en-GB" b="1" u="none" baseline="30000" dirty="0">
                  <a:solidFill>
                    <a:srgbClr val="FF3300"/>
                  </a:solidFill>
                </a:rPr>
                <a:t>±</a:t>
              </a:r>
              <a:r>
                <a:rPr lang="en-GB" b="1" u="none" dirty="0">
                  <a:solidFill>
                    <a:srgbClr val="FF3300"/>
                  </a:solidFill>
                </a:rPr>
                <a:t>, e</a:t>
              </a:r>
              <a:r>
                <a:rPr lang="en-GB" b="1" u="none" baseline="30000" dirty="0">
                  <a:solidFill>
                    <a:srgbClr val="FF3300"/>
                  </a:solidFill>
                </a:rPr>
                <a:t>±</a:t>
              </a:r>
              <a:r>
                <a:rPr lang="en-GB" b="1" u="none" dirty="0">
                  <a:solidFill>
                    <a:srgbClr val="FF3300"/>
                  </a:solidFill>
                </a:rPr>
                <a:t>)</a:t>
              </a:r>
            </a:p>
          </p:txBody>
        </p:sp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3268" y="2151"/>
              <a:ext cx="913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 dirty="0" err="1">
                  <a:solidFill>
                    <a:srgbClr val="FF3300"/>
                  </a:solidFill>
                </a:rPr>
                <a:t>kaon</a:t>
              </a:r>
              <a:r>
                <a:rPr lang="en-GB" b="1" u="none" dirty="0">
                  <a:solidFill>
                    <a:srgbClr val="FF3300"/>
                  </a:solidFill>
                </a:rPr>
                <a:t> (</a:t>
              </a:r>
              <a:r>
                <a:rPr lang="en-GB" sz="1600" b="1" u="none" dirty="0">
                  <a:solidFill>
                    <a:srgbClr val="FF3300"/>
                  </a:solidFill>
                </a:rPr>
                <a:t>K</a:t>
              </a:r>
              <a:r>
                <a:rPr lang="en-GB" sz="1600" b="1" u="none" baseline="30000" dirty="0">
                  <a:solidFill>
                    <a:srgbClr val="FF3300"/>
                  </a:solidFill>
                </a:rPr>
                <a:t>±</a:t>
              </a:r>
              <a:r>
                <a:rPr lang="en-GB" sz="1600" b="1" u="none" dirty="0">
                  <a:solidFill>
                    <a:srgbClr val="FF3300"/>
                  </a:solidFill>
                </a:rPr>
                <a:t>)</a:t>
              </a:r>
              <a:endParaRPr lang="en-GB" sz="2000" b="1" u="none" dirty="0">
                <a:solidFill>
                  <a:srgbClr val="FF3300"/>
                </a:solidFill>
              </a:endParaRPr>
            </a:p>
          </p:txBody>
        </p:sp>
        <p:sp>
          <p:nvSpPr>
            <p:cNvPr id="45" name="Text Box 33"/>
            <p:cNvSpPr txBox="1">
              <a:spLocks noChangeArrowheads="1"/>
            </p:cNvSpPr>
            <p:nvPr/>
          </p:nvSpPr>
          <p:spPr bwMode="auto">
            <a:xfrm>
              <a:off x="2208" y="1980"/>
              <a:ext cx="367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 dirty="0" err="1">
                  <a:solidFill>
                    <a:srgbClr val="FF3300"/>
                  </a:solidFill>
                </a:rPr>
                <a:t>D</a:t>
              </a:r>
              <a:r>
                <a:rPr lang="en-GB" b="1" u="none" baseline="-25000" dirty="0" err="1">
                  <a:solidFill>
                    <a:srgbClr val="FF3300"/>
                  </a:solidFill>
                </a:rPr>
                <a:t>x</a:t>
              </a:r>
              <a:endParaRPr lang="en-GB" b="1" u="none" baseline="-25000" dirty="0">
                <a:solidFill>
                  <a:srgbClr val="FF3300"/>
                </a:solidFill>
              </a:endParaRPr>
            </a:p>
          </p:txBody>
        </p:sp>
        <p:sp>
          <p:nvSpPr>
            <p:cNvPr id="46" name="Text Box 34"/>
            <p:cNvSpPr txBox="1">
              <a:spLocks noChangeArrowheads="1"/>
            </p:cNvSpPr>
            <p:nvPr/>
          </p:nvSpPr>
          <p:spPr bwMode="auto">
            <a:xfrm>
              <a:off x="1490" y="1370"/>
              <a:ext cx="3110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>
                  <a:solidFill>
                    <a:srgbClr val="339933"/>
                  </a:solidFill>
                </a:rPr>
                <a:t>K</a:t>
              </a:r>
              <a:r>
                <a:rPr lang="en-GB" b="1" baseline="30000" dirty="0">
                  <a:solidFill>
                    <a:srgbClr val="339933"/>
                  </a:solidFill>
                </a:rPr>
                <a:t>±</a:t>
              </a:r>
              <a:r>
                <a:rPr lang="en-GB" b="1" dirty="0">
                  <a:solidFill>
                    <a:srgbClr val="339933"/>
                  </a:solidFill>
                </a:rPr>
                <a:t>, </a:t>
              </a:r>
              <a:r>
                <a:rPr lang="en-GB" b="1" dirty="0">
                  <a:solidFill>
                    <a:srgbClr val="339933"/>
                  </a:solidFill>
                  <a:latin typeface="Symbol" pitchFamily="18" charset="2"/>
                </a:rPr>
                <a:t>p</a:t>
              </a:r>
              <a:r>
                <a:rPr lang="en-GB" b="1" baseline="30000" dirty="0">
                  <a:solidFill>
                    <a:srgbClr val="339933"/>
                  </a:solidFill>
                </a:rPr>
                <a:t>±</a:t>
              </a:r>
              <a:r>
                <a:rPr lang="en-GB" b="1" u="none" dirty="0" smtClean="0">
                  <a:solidFill>
                    <a:srgbClr val="339933"/>
                  </a:solidFill>
                </a:rPr>
                <a:t> </a:t>
              </a:r>
              <a:r>
                <a:rPr lang="en-GB" b="1" u="none" dirty="0">
                  <a:solidFill>
                    <a:srgbClr val="339933"/>
                  </a:solidFill>
                </a:rPr>
                <a:t>from fragmentation </a:t>
              </a:r>
              <a:r>
                <a:rPr lang="en-GB" b="1" u="none" dirty="0" smtClean="0">
                  <a:solidFill>
                    <a:srgbClr val="339933"/>
                  </a:solidFill>
                </a:rPr>
                <a:t>or </a:t>
              </a:r>
              <a:r>
                <a:rPr lang="en-GB" b="1" u="none" dirty="0">
                  <a:solidFill>
                    <a:srgbClr val="339933"/>
                  </a:solidFill>
                </a:rPr>
                <a:t>B</a:t>
              </a:r>
              <a:r>
                <a:rPr lang="en-GB" b="1" u="none" dirty="0" smtClean="0">
                  <a:solidFill>
                    <a:srgbClr val="339933"/>
                  </a:solidFill>
                </a:rPr>
                <a:t>** decay</a:t>
              </a:r>
              <a:endParaRPr lang="en-GB" b="1" u="none" dirty="0">
                <a:solidFill>
                  <a:srgbClr val="339933"/>
                </a:solidFill>
              </a:endParaRPr>
            </a:p>
          </p:txBody>
        </p:sp>
        <p:sp>
          <p:nvSpPr>
            <p:cNvPr id="47" name="AutoShape 35"/>
            <p:cNvSpPr>
              <a:spLocks/>
            </p:cNvSpPr>
            <p:nvPr/>
          </p:nvSpPr>
          <p:spPr bwMode="auto">
            <a:xfrm>
              <a:off x="4579" y="1338"/>
              <a:ext cx="116" cy="258"/>
            </a:xfrm>
            <a:prstGeom prst="rightBrace">
              <a:avLst>
                <a:gd name="adj1" fmla="val 11198"/>
                <a:gd name="adj2" fmla="val 50000"/>
              </a:avLst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36"/>
            <p:cNvSpPr>
              <a:spLocks/>
            </p:cNvSpPr>
            <p:nvPr/>
          </p:nvSpPr>
          <p:spPr bwMode="auto">
            <a:xfrm>
              <a:off x="4580" y="2124"/>
              <a:ext cx="100" cy="432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38"/>
            <p:cNvSpPr txBox="1">
              <a:spLocks noChangeArrowheads="1"/>
            </p:cNvSpPr>
            <p:nvPr/>
          </p:nvSpPr>
          <p:spPr bwMode="auto">
            <a:xfrm>
              <a:off x="4677" y="1374"/>
              <a:ext cx="1300" cy="2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 dirty="0">
                  <a:solidFill>
                    <a:srgbClr val="339933"/>
                  </a:solidFill>
                </a:rPr>
                <a:t>Same side (SS)</a:t>
              </a:r>
            </a:p>
          </p:txBody>
        </p:sp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4725" y="2259"/>
              <a:ext cx="1335" cy="37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u="none" dirty="0">
                  <a:solidFill>
                    <a:srgbClr val="FF3300"/>
                  </a:solidFill>
                </a:rPr>
                <a:t>Opposite side (OS)</a:t>
              </a:r>
            </a:p>
          </p:txBody>
        </p:sp>
        <p:sp>
          <p:nvSpPr>
            <p:cNvPr id="52" name="Line 45"/>
            <p:cNvSpPr>
              <a:spLocks noChangeShapeType="1"/>
            </p:cNvSpPr>
            <p:nvPr/>
          </p:nvSpPr>
          <p:spPr bwMode="auto">
            <a:xfrm>
              <a:off x="2016" y="2190"/>
              <a:ext cx="288" cy="366"/>
            </a:xfrm>
            <a:prstGeom prst="line">
              <a:avLst/>
            </a:prstGeom>
            <a:noFill/>
            <a:ln w="28575">
              <a:solidFill>
                <a:srgbClr val="FF745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Periods (</a:t>
            </a:r>
            <a:r>
              <a:rPr lang="en-US" dirty="0" smtClean="0">
                <a:sym typeface="Symbol"/>
              </a:rPr>
              <a:t></a:t>
            </a:r>
            <a:r>
              <a:rPr lang="en-US" dirty="0" err="1" smtClean="0">
                <a:latin typeface="Symbol" pitchFamily="18" charset="2"/>
                <a:sym typeface="Symbol"/>
              </a:rPr>
              <a:t>D</a:t>
            </a:r>
            <a:r>
              <a:rPr lang="en-US" dirty="0" err="1" smtClean="0">
                <a:sym typeface="Symbol"/>
              </a:rPr>
              <a:t>m</a:t>
            </a:r>
            <a:r>
              <a:rPr lang="en-US" dirty="0" smtClean="0">
                <a:sym typeface="Symbol"/>
              </a:rPr>
              <a:t>) are stringent tests of SM</a:t>
            </a:r>
          </a:p>
          <a:p>
            <a:endParaRPr lang="en-US" dirty="0" smtClean="0"/>
          </a:p>
          <a:p>
            <a:r>
              <a:rPr lang="en-US" dirty="0" smtClean="0"/>
              <a:t>Choose a flavor-specific final state, count:</a:t>
            </a:r>
          </a:p>
          <a:p>
            <a:endParaRPr lang="es-ES" dirty="0" smtClean="0"/>
          </a:p>
          <a:p>
            <a:pPr>
              <a:tabLst>
                <a:tab pos="6281738" algn="l"/>
              </a:tabLst>
            </a:pPr>
            <a:r>
              <a:rPr lang="en-US" dirty="0" smtClean="0"/>
              <a:t>Flavor</a:t>
            </a:r>
            <a:r>
              <a:rPr lang="es-ES" dirty="0" smtClean="0"/>
              <a:t> </a:t>
            </a:r>
            <a:r>
              <a:rPr lang="en-US" dirty="0" smtClean="0"/>
              <a:t>tagging</a:t>
            </a:r>
            <a:r>
              <a:rPr lang="es-ES" dirty="0" smtClean="0"/>
              <a:t>:</a:t>
            </a:r>
            <a:endParaRPr lang="en-U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  <p:pic>
        <p:nvPicPr>
          <p:cNvPr id="66" name="Picture 4" descr="http://gaia.am.ub.es/XLuri/LogoU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5881">
            <a:off x="5929849" y="5654270"/>
            <a:ext cx="1404679" cy="46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49628"/>
            <a:ext cx="3515546" cy="78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66" y="533400"/>
            <a:ext cx="418362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79" y="5419789"/>
            <a:ext cx="3809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Effective tagging efficiency ~ 2-3%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2006">
            <a:off x="7203932" y="5660813"/>
            <a:ext cx="1156787" cy="51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Oscillations: </a:t>
            </a:r>
            <a:r>
              <a:rPr lang="en-US" dirty="0" err="1" smtClean="0"/>
              <a:t>B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B050"/>
                </a:solidFill>
              </a:rPr>
              <a:t>Most precise result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http://lhcb-public.web.cern.ch/lhcb-public/Images_2012/B0B0barFig3a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28841"/>
            <a:ext cx="2863803" cy="205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hcb-public.web.cern.ch/lhcb-public/Images_2012/B0B0barFig3b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90" y="3113443"/>
            <a:ext cx="2869910" cy="20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541020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400" b="1" dirty="0"/>
              <a:t>Δm</a:t>
            </a:r>
            <a:r>
              <a:rPr lang="nn-NO" sz="2400" b="1" baseline="-25000" dirty="0"/>
              <a:t>d</a:t>
            </a:r>
            <a:r>
              <a:rPr lang="nn-NO" sz="2400" b="1" dirty="0"/>
              <a:t> = 0.5156 ± 0.0051 ± 0.0033 ps</a:t>
            </a:r>
            <a:r>
              <a:rPr lang="nn-NO" sz="2400" b="1" baseline="30000" dirty="0"/>
              <a:t>-1</a:t>
            </a:r>
            <a:r>
              <a:rPr lang="nn-NO" sz="2400" b="1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53200" y="5417403"/>
            <a:ext cx="2209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arXiv:1210.6750,</a:t>
            </a:r>
          </a:p>
          <a:p>
            <a:r>
              <a:rPr lang="en-US" sz="1600" dirty="0"/>
              <a:t> </a:t>
            </a:r>
            <a:r>
              <a:rPr lang="en-US" sz="1600" b="1" dirty="0" smtClean="0">
                <a:solidFill>
                  <a:schemeClr val="bg1"/>
                </a:solidFill>
              </a:rPr>
              <a:t>LHCB-PAPER-2012-032 </a:t>
            </a:r>
            <a:r>
              <a:rPr lang="en-US" sz="1600" b="1" dirty="0" err="1" smtClean="0">
                <a:solidFill>
                  <a:schemeClr val="bg1"/>
                </a:solidFill>
              </a:rPr>
              <a:t>Subm</a:t>
            </a:r>
            <a:r>
              <a:rPr lang="en-US" sz="1600" b="1" dirty="0" smtClean="0">
                <a:solidFill>
                  <a:schemeClr val="bg1"/>
                </a:solidFill>
              </a:rPr>
              <a:t>. PLB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275126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40" y="1219200"/>
            <a:ext cx="2645960" cy="193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9" y="758205"/>
            <a:ext cx="3706239" cy="38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09" y="836292"/>
            <a:ext cx="4125727" cy="31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e 7"/>
          <p:cNvSpPr/>
          <p:nvPr/>
        </p:nvSpPr>
        <p:spPr>
          <a:xfrm rot="5400000">
            <a:off x="4333166" y="2366577"/>
            <a:ext cx="234458" cy="5852789"/>
          </a:xfrm>
          <a:prstGeom prst="rightBrace">
            <a:avLst>
              <a:gd name="adj1" fmla="val 8333"/>
              <a:gd name="adj2" fmla="val 48923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6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Oscillations: D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Probes </a:t>
            </a:r>
            <a:r>
              <a:rPr lang="en-US" dirty="0"/>
              <a:t>NP which couples to </a:t>
            </a:r>
            <a:r>
              <a:rPr lang="en-US" dirty="0" smtClean="0"/>
              <a:t>up-type quarks</a:t>
            </a:r>
          </a:p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/>
              <a:t> </a:t>
            </a:r>
            <a:r>
              <a:rPr lang="en-US" dirty="0" smtClean="0"/>
              <a:t>oscillation period &gt; 100·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-25000" dirty="0" smtClean="0"/>
              <a:t>D0</a:t>
            </a:r>
            <a:r>
              <a:rPr lang="en-US" dirty="0"/>
              <a:t>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full oscillation period cannot </a:t>
            </a:r>
            <a:r>
              <a:rPr lang="en-US" dirty="0"/>
              <a:t>be </a:t>
            </a:r>
            <a:r>
              <a:rPr lang="en-US" dirty="0" smtClean="0"/>
              <a:t>observed</a:t>
            </a:r>
          </a:p>
          <a:p>
            <a:r>
              <a:rPr lang="en-US" dirty="0" smtClean="0"/>
              <a:t>So far 5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only if results from </a:t>
            </a:r>
            <a:r>
              <a:rPr lang="en-US" dirty="0" err="1" smtClean="0"/>
              <a:t>BaBar</a:t>
            </a:r>
            <a:r>
              <a:rPr lang="en-US" dirty="0" smtClean="0"/>
              <a:t>, Belle and CDF are combined</a:t>
            </a:r>
          </a:p>
          <a:p>
            <a:r>
              <a:rPr lang="en-US" dirty="0" smtClean="0"/>
              <a:t>Classify events according to:</a:t>
            </a:r>
            <a:endParaRPr lang="es-ES" b="1" dirty="0">
              <a:solidFill>
                <a:srgbClr val="FF0000"/>
              </a:solidFill>
            </a:endParaRPr>
          </a:p>
          <a:p>
            <a:endParaRPr lang="es-ES" b="1" dirty="0" smtClean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pPr lvl="8"/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1518-F3EF-4521-978E-58B6A28587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68" y="3428999"/>
            <a:ext cx="6515100" cy="320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4016514"/>
            <a:ext cx="923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000FF"/>
                </a:solidFill>
              </a:rPr>
              <a:t>RS</a:t>
            </a:r>
            <a:r>
              <a:rPr lang="es-ES" sz="2000" b="1" dirty="0" smtClean="0">
                <a:solidFill>
                  <a:srgbClr val="0000FF"/>
                </a:solidFill>
              </a:rPr>
              <a:t>:</a:t>
            </a:r>
          </a:p>
          <a:p>
            <a:r>
              <a:rPr lang="es-ES" sz="2000" b="1" dirty="0" smtClean="0">
                <a:solidFill>
                  <a:srgbClr val="0000FF"/>
                </a:solidFill>
              </a:rPr>
              <a:t>~8.4M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19833" y="3992880"/>
            <a:ext cx="753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WS:</a:t>
            </a:r>
          </a:p>
          <a:p>
            <a:r>
              <a:rPr lang="es-ES" sz="2000" b="1" dirty="0" smtClean="0">
                <a:solidFill>
                  <a:srgbClr val="FF0000"/>
                </a:solidFill>
              </a:rPr>
              <a:t>~36k 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10000" y="1996726"/>
            <a:ext cx="4386263" cy="1353160"/>
            <a:chOff x="3810000" y="1996726"/>
            <a:chExt cx="4386263" cy="135316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996726"/>
              <a:ext cx="4386263" cy="135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4605866" y="2548467"/>
              <a:ext cx="2175933" cy="640017"/>
            </a:xfrm>
            <a:custGeom>
              <a:avLst/>
              <a:gdLst>
                <a:gd name="connsiteX0" fmla="*/ 0 w 2108200"/>
                <a:gd name="connsiteY0" fmla="*/ 0 h 640017"/>
                <a:gd name="connsiteX1" fmla="*/ 127000 w 2108200"/>
                <a:gd name="connsiteY1" fmla="*/ 203200 h 640017"/>
                <a:gd name="connsiteX2" fmla="*/ 524933 w 2108200"/>
                <a:gd name="connsiteY2" fmla="*/ 440266 h 640017"/>
                <a:gd name="connsiteX3" fmla="*/ 1049866 w 2108200"/>
                <a:gd name="connsiteY3" fmla="*/ 567266 h 640017"/>
                <a:gd name="connsiteX4" fmla="*/ 1667933 w 2108200"/>
                <a:gd name="connsiteY4" fmla="*/ 635000 h 640017"/>
                <a:gd name="connsiteX5" fmla="*/ 2108200 w 2108200"/>
                <a:gd name="connsiteY5" fmla="*/ 635000 h 6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8200" h="640017">
                  <a:moveTo>
                    <a:pt x="0" y="0"/>
                  </a:moveTo>
                  <a:cubicBezTo>
                    <a:pt x="19755" y="64911"/>
                    <a:pt x="39511" y="129822"/>
                    <a:pt x="127000" y="203200"/>
                  </a:cubicBezTo>
                  <a:cubicBezTo>
                    <a:pt x="214489" y="276578"/>
                    <a:pt x="371122" y="379588"/>
                    <a:pt x="524933" y="440266"/>
                  </a:cubicBezTo>
                  <a:cubicBezTo>
                    <a:pt x="678744" y="500944"/>
                    <a:pt x="859366" y="534810"/>
                    <a:pt x="1049866" y="567266"/>
                  </a:cubicBezTo>
                  <a:cubicBezTo>
                    <a:pt x="1240366" y="599722"/>
                    <a:pt x="1491544" y="623711"/>
                    <a:pt x="1667933" y="635000"/>
                  </a:cubicBezTo>
                  <a:cubicBezTo>
                    <a:pt x="1844322" y="646289"/>
                    <a:pt x="2108200" y="635000"/>
                    <a:pt x="2108200" y="63500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214533" y="2150533"/>
              <a:ext cx="592667" cy="270934"/>
            </a:xfrm>
            <a:custGeom>
              <a:avLst/>
              <a:gdLst>
                <a:gd name="connsiteX0" fmla="*/ 0 w 592667"/>
                <a:gd name="connsiteY0" fmla="*/ 0 h 270934"/>
                <a:gd name="connsiteX1" fmla="*/ 313267 w 592667"/>
                <a:gd name="connsiteY1" fmla="*/ 67734 h 270934"/>
                <a:gd name="connsiteX2" fmla="*/ 465667 w 592667"/>
                <a:gd name="connsiteY2" fmla="*/ 152400 h 270934"/>
                <a:gd name="connsiteX3" fmla="*/ 592667 w 592667"/>
                <a:gd name="connsiteY3" fmla="*/ 270934 h 2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667" h="270934">
                  <a:moveTo>
                    <a:pt x="0" y="0"/>
                  </a:moveTo>
                  <a:cubicBezTo>
                    <a:pt x="117828" y="21167"/>
                    <a:pt x="235656" y="42334"/>
                    <a:pt x="313267" y="67734"/>
                  </a:cubicBezTo>
                  <a:cubicBezTo>
                    <a:pt x="390878" y="93134"/>
                    <a:pt x="419101" y="118533"/>
                    <a:pt x="465667" y="152400"/>
                  </a:cubicBezTo>
                  <a:cubicBezTo>
                    <a:pt x="512233" y="186267"/>
                    <a:pt x="552450" y="228600"/>
                    <a:pt x="592667" y="27093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485900" y="3276600"/>
            <a:ext cx="533400" cy="381000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53133" y="3349886"/>
            <a:ext cx="533400" cy="381000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TC101790492[[fn=Cuaderno de dibujo]]</Template>
  <TotalTime>28338</TotalTime>
  <Words>1929</Words>
  <Application>Microsoft Office PowerPoint</Application>
  <PresentationFormat>On-screen Show (4:3)</PresentationFormat>
  <Paragraphs>549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Symbol</vt:lpstr>
      <vt:lpstr>Times New Roman</vt:lpstr>
      <vt:lpstr>Calibri</vt:lpstr>
      <vt:lpstr>Cambria Math</vt:lpstr>
      <vt:lpstr>Office Theme</vt:lpstr>
      <vt:lpstr>LHCb status and results</vt:lpstr>
      <vt:lpstr>The LHCb physics scope (1): flavor physics</vt:lpstr>
      <vt:lpstr>LHCb</vt:lpstr>
      <vt:lpstr>LHCb physics scope (2): forward physics</vt:lpstr>
      <vt:lpstr>Data taking</vt:lpstr>
      <vt:lpstr>Oscillations</vt:lpstr>
      <vt:lpstr>Oscillations</vt:lpstr>
      <vt:lpstr>Oscillations: Bd</vt:lpstr>
      <vt:lpstr>Oscillations: D0</vt:lpstr>
      <vt:lpstr>Oscillations (3): D0</vt:lpstr>
      <vt:lpstr>CP violation</vt:lpstr>
      <vt:lpstr>CP violation in the SM</vt:lpstr>
      <vt:lpstr>CPV in the decay: BK+p- (0.35  fb-1)</vt:lpstr>
      <vt:lpstr>CPV in the decay: charmless 3 body</vt:lpstr>
      <vt:lpstr>CPV in the decay: g  from trees: B±D0K± </vt:lpstr>
      <vt:lpstr>g from trees: B±D0K± (2)</vt:lpstr>
      <vt:lpstr>Flavor-specific CPV in B0sμ±nD±s</vt:lpstr>
      <vt:lpstr>The Bs mixing phase with Bs J/yf</vt:lpstr>
      <vt:lpstr>fs with Bs J/yf </vt:lpstr>
      <vt:lpstr>fs with Bs J/yf: results</vt:lpstr>
      <vt:lpstr>CPV in charm decays</vt:lpstr>
      <vt:lpstr>Rare B decays</vt:lpstr>
      <vt:lpstr>B0/Bsm+m-, 2fb-1</vt:lpstr>
      <vt:lpstr>B0/Bsm+m-, 2fb-1</vt:lpstr>
      <vt:lpstr>B0 K*μ+μ-</vt:lpstr>
      <vt:lpstr>Isospin asymmetry in B(+)K(*)(+) μ+μ-</vt:lpstr>
      <vt:lpstr>Radiative decays</vt:lpstr>
      <vt:lpstr>Constraints on SUSY</vt:lpstr>
      <vt:lpstr>LHCb upgrade</vt:lpstr>
      <vt:lpstr>Aim</vt:lpstr>
      <vt:lpstr>What needs to be upgraded</vt:lpstr>
      <vt:lpstr>Conclusions</vt:lpstr>
      <vt:lpstr>Back-up</vt:lpstr>
      <vt:lpstr>LHCb Trigger</vt:lpstr>
      <vt:lpstr>Performance</vt:lpstr>
      <vt:lpstr>Performance: particle identification</vt:lpstr>
      <vt:lpstr>Upgrade schedule</vt:lpstr>
      <vt:lpstr>Search for Mayorana neutrinos</vt:lpstr>
      <vt:lpstr>LFV decays (1)</vt:lpstr>
      <vt:lpstr>LVF decays (2)</vt:lpstr>
      <vt:lpstr>The rarest B decay ever observed (until 11/12) </vt:lpstr>
      <vt:lpstr>Forward Physics</vt:lpstr>
      <vt:lpstr>b fragmentation functions</vt:lpstr>
      <vt:lpstr>Constraints on SUSY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Rare decays at</dc:title>
  <dc:creator>Hugo Ruiz Perez</dc:creator>
  <cp:lastModifiedBy>Hugo</cp:lastModifiedBy>
  <cp:revision>1054</cp:revision>
  <dcterms:created xsi:type="dcterms:W3CDTF">2006-08-16T00:00:00Z</dcterms:created>
  <dcterms:modified xsi:type="dcterms:W3CDTF">2012-11-27T08:08:26Z</dcterms:modified>
</cp:coreProperties>
</file>