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0.xml" ContentType="application/vnd.openxmlformats-officedocument.presentationml.notesSlide+xml"/>
  <Override PartName="/ppt/comments/comment2.xml" ContentType="application/vnd.openxmlformats-officedocument.presentationml.comments+xml"/>
  <Override PartName="/ppt/tags/tag27.xml" ContentType="application/vnd.openxmlformats-officedocument.presentationml.tags+xml"/>
  <Override PartName="/ppt/notesSlides/notesSlide11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s/comment4.xml" ContentType="application/vnd.openxmlformats-officedocument.presentationml.comment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6.xml" ContentType="application/vnd.openxmlformats-officedocument.presentationml.notesSlide+xml"/>
  <Override PartName="/ppt/comments/comment5.xml" ContentType="application/vnd.openxmlformats-officedocument.presentationml.comment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1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2" r:id="rId1"/>
  </p:sldMasterIdLst>
  <p:notesMasterIdLst>
    <p:notesMasterId r:id="rId21"/>
  </p:notesMasterIdLst>
  <p:handoutMasterIdLst>
    <p:handoutMasterId r:id="rId22"/>
  </p:handoutMasterIdLst>
  <p:sldIdLst>
    <p:sldId id="256" r:id="rId2"/>
    <p:sldId id="353" r:id="rId3"/>
    <p:sldId id="322" r:id="rId4"/>
    <p:sldId id="366" r:id="rId5"/>
    <p:sldId id="340" r:id="rId6"/>
    <p:sldId id="386" r:id="rId7"/>
    <p:sldId id="387" r:id="rId8"/>
    <p:sldId id="388" r:id="rId9"/>
    <p:sldId id="389" r:id="rId10"/>
    <p:sldId id="391" r:id="rId11"/>
    <p:sldId id="390" r:id="rId12"/>
    <p:sldId id="392" r:id="rId13"/>
    <p:sldId id="372" r:id="rId14"/>
    <p:sldId id="394" r:id="rId15"/>
    <p:sldId id="395" r:id="rId16"/>
    <p:sldId id="396" r:id="rId17"/>
    <p:sldId id="350" r:id="rId18"/>
    <p:sldId id="352" r:id="rId19"/>
    <p:sldId id="364" r:id="rId20"/>
  </p:sldIdLst>
  <p:sldSz cx="9144000" cy="6858000" type="screen4x3"/>
  <p:notesSz cx="7099300" cy="10234613"/>
  <p:custDataLst>
    <p:tags r:id="rId24"/>
  </p:custDataLst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dro" initials="P" lastIdx="15" clrIdx="0"/>
  <p:cmAuthor id="1" name="Pedro Ruiz" initials="" lastIdx="30" clrIdx="1"/>
  <p:cmAuthor id="2" name="Irene Torres" initials="IT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A573B9"/>
    <a:srgbClr val="9172B9"/>
    <a:srgbClr val="080DCE"/>
    <a:srgbClr val="3366FF"/>
    <a:srgbClr val="0000DA"/>
    <a:srgbClr val="3333CC"/>
    <a:srgbClr val="F1EB03"/>
    <a:srgbClr val="1FBF13"/>
    <a:srgbClr val="0033CC"/>
    <a:srgbClr val="BF6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1471" autoAdjust="0"/>
    <p:restoredTop sz="99112" autoAdjust="0"/>
  </p:normalViewPr>
  <p:slideViewPr>
    <p:cSldViewPr>
      <p:cViewPr>
        <p:scale>
          <a:sx n="105" d="100"/>
          <a:sy n="105" d="100"/>
        </p:scale>
        <p:origin x="-2120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982" y="-96"/>
      </p:cViewPr>
      <p:guideLst>
        <p:guide orient="horz" pos="3224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tags" Target="tags/tag1.xml"/><Relationship Id="rId25" Type="http://schemas.openxmlformats.org/officeDocument/2006/relationships/commentAuthors" Target="commentAuthors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19T16:31:38.835" idx="21">
    <p:pos x="2410" y="1473"/>
    <p:text>The DM density can be explained naturally through thermal production and freeze-out of a particle with EW interaction and mass of  order of the TeV scale (the thermal relic density is too low if the LSP mass is smaller than 1 TeV, non-thermal production of the LSP requires - for instance, from gravitino decay)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20T19:19:02.164" idx="23">
    <p:pos x="5472" y="1056"/>
    <p:text>Hydrogen-like incoming state, b is of order 10^-28</p:text>
  </p:cm>
  <p:cm authorId="1" dt="2012-11-20T19:19:55.095" idx="24">
    <p:pos x="170" y="1176"/>
    <p:text>b is given by 1.27 10^-27 cm.s, P and S-wave v^2 contributions of same order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20T13:26:24.005" idx="22">
    <p:pos x="4762" y="3777"/>
    <p:text>For a given spin of the annihilating two-particle state (s=0,1)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20T20:12:03.186" idx="26">
    <p:pos x="3340" y="1207"/>
    <p:text>g_*s is the effective degrees of freedom for the entropy density
s=(2Pi^2/45) g_*s m^3/x^3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21T21:27:55.199" idx="29">
    <p:pos x="4124" y="3226"/>
    <p:text>and the yield continues to be reduced even for x&gt;100 compared to the perturbative one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22T15:13:53.464" idx="30">
    <p:pos x="4848" y="932"/>
    <p:text>assuming that the observed cosmic dark matter has particle nature and is composed solely of the neutralino LSP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es-ES"/>
              <a:t>HEP2005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9BDFB245-F9D5-40EF-8D5E-DDEEAA43165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2410927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59338"/>
            <a:ext cx="5680075" cy="460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r>
              <a:rPr lang="es-ES"/>
              <a:t>HEP2005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4D0C1DF9-AE1D-4CCD-A394-9B2CDC6AD15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21477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25604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40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D0C1DF9-AE1D-4CCD-A394-9B2CDC6AD155}" type="slidenum">
              <a:rPr lang="es-ES" smtClean="0"/>
              <a:pPr>
                <a:defRPr/>
              </a:pPr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14739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26628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20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6512" cy="3836988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2772" name="Datumsplatzhalter 2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906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90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tags" Target="../tags/tag2.xml"/><Relationship Id="rId2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tags" Target="../tags/tag3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ES"/>
              <a:t>Pedro Ruiz-Femenía  -  </a:t>
            </a:r>
            <a:fld id="{56C8EC2E-118E-42A8-8E80-EE15EA50A541}" type="slidenum">
              <a:rPr lang="es-ES"/>
              <a:pPr>
                <a:defRPr/>
              </a:pPr>
              <a:t>‹#›</a:t>
            </a:fld>
            <a:endParaRPr lang="es-ES"/>
          </a:p>
          <a:p>
            <a:pPr>
              <a:defRPr/>
            </a:pPr>
            <a:r>
              <a:rPr lang="es-ES"/>
              <a:t>      Aachen University</a:t>
            </a:r>
          </a:p>
        </p:txBody>
      </p:sp>
    </p:spTree>
    <p:extLst>
      <p:ext uri="{BB962C8B-B14F-4D97-AF65-F5344CB8AC3E}">
        <p14:creationId xmlns:p14="http://schemas.microsoft.com/office/powerpoint/2010/main" val="1945440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13"/>
          <p:cNvSpPr>
            <a:spLocks noGrp="1"/>
          </p:cNvSpPr>
          <p:nvPr>
            <p:ph type="sldNum" sz="quarter" idx="10"/>
          </p:nvPr>
        </p:nvSpPr>
        <p:spPr>
          <a:xfrm>
            <a:off x="7848600" y="6332160"/>
            <a:ext cx="838200" cy="365125"/>
          </a:xfrm>
        </p:spPr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‹#›</a:t>
            </a:fld>
            <a:r>
              <a:rPr lang="es-ES" dirty="0" smtClean="0"/>
              <a:t>/</a:t>
            </a:r>
            <a:r>
              <a:rPr lang="es-ES" dirty="0" smtClean="0"/>
              <a:t>16</a:t>
            </a:r>
            <a:endParaRPr lang="es-ES" dirty="0" smtClean="0"/>
          </a:p>
        </p:txBody>
      </p:sp>
      <p:pic>
        <p:nvPicPr>
          <p:cNvPr id="7" name="Picture 6" descr="logo-csic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6370454"/>
            <a:ext cx="1219200" cy="369824"/>
          </a:xfrm>
          <a:prstGeom prst="rect">
            <a:avLst/>
          </a:prstGeom>
        </p:spPr>
      </p:pic>
      <p:pic>
        <p:nvPicPr>
          <p:cNvPr id="5" name="Picture 4" descr="TP_tmp.bmp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6072" y="6461424"/>
            <a:ext cx="5080443" cy="143786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5443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pic>
        <p:nvPicPr>
          <p:cNvPr id="5" name="Picture 4" descr="UNI-Logo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82" y="6356062"/>
            <a:ext cx="1178536" cy="320801"/>
          </a:xfrm>
          <a:prstGeom prst="rect">
            <a:avLst/>
          </a:prstGeom>
        </p:spPr>
      </p:pic>
      <p:sp>
        <p:nvSpPr>
          <p:cNvPr id="7" name="Foliennummernplatzhalter 13"/>
          <p:cNvSpPr>
            <a:spLocks noGrp="1"/>
          </p:cNvSpPr>
          <p:nvPr>
            <p:ph type="sldNum" sz="quarter" idx="10"/>
          </p:nvPr>
        </p:nvSpPr>
        <p:spPr>
          <a:xfrm>
            <a:off x="7848600" y="6337052"/>
            <a:ext cx="838200" cy="365125"/>
          </a:xfrm>
          <a:noFill/>
          <a:ln>
            <a:noFill/>
          </a:ln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‹#›</a:t>
            </a:fld>
            <a:r>
              <a:rPr lang="es-ES" dirty="0" smtClean="0"/>
              <a:t>/30</a:t>
            </a:r>
          </a:p>
        </p:txBody>
      </p:sp>
      <p:pic>
        <p:nvPicPr>
          <p:cNvPr id="6" name="Picture 5" descr="TP_tmp.bmp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4600" y="6437685"/>
            <a:ext cx="4313584" cy="19171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67463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ES"/>
              <a:t>Pedro Ruiz-Femenía  -  </a:t>
            </a:r>
            <a:fld id="{6E7AA4FB-FC0E-4710-BB04-394A490322B0}" type="slidenum">
              <a:rPr lang="es-ES"/>
              <a:pPr>
                <a:defRPr/>
              </a:pPr>
              <a:t>‹#›</a:t>
            </a:fld>
            <a:endParaRPr lang="es-ES"/>
          </a:p>
          <a:p>
            <a:pPr>
              <a:defRPr/>
            </a:pPr>
            <a:r>
              <a:rPr lang="es-ES"/>
              <a:t>      Aachen University</a:t>
            </a:r>
          </a:p>
        </p:txBody>
      </p:sp>
    </p:spTree>
    <p:extLst>
      <p:ext uri="{BB962C8B-B14F-4D97-AF65-F5344CB8AC3E}">
        <p14:creationId xmlns:p14="http://schemas.microsoft.com/office/powerpoint/2010/main" val="82034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ES"/>
              <a:t>Pedro Ruiz-Femenía  -  </a:t>
            </a:r>
            <a:fld id="{9A11FA61-F67B-49AF-AB13-1F9ADE7C405D}" type="slidenum">
              <a:rPr lang="es-ES"/>
              <a:pPr>
                <a:defRPr/>
              </a:pPr>
              <a:t>‹#›</a:t>
            </a:fld>
            <a:endParaRPr lang="es-ES"/>
          </a:p>
          <a:p>
            <a:pPr>
              <a:defRPr/>
            </a:pPr>
            <a:r>
              <a:rPr lang="es-ES"/>
              <a:t>      Aachen University</a:t>
            </a:r>
          </a:p>
        </p:txBody>
      </p:sp>
    </p:spTree>
    <p:extLst>
      <p:ext uri="{BB962C8B-B14F-4D97-AF65-F5344CB8AC3E}">
        <p14:creationId xmlns:p14="http://schemas.microsoft.com/office/powerpoint/2010/main" val="25127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ES"/>
              <a:t>Pedro Ruiz-Femenía  -  </a:t>
            </a:r>
            <a:fld id="{2542CFDC-C01E-456E-AFD2-48C053F0AA7D}" type="slidenum">
              <a:rPr lang="es-ES"/>
              <a:pPr>
                <a:defRPr/>
              </a:pPr>
              <a:t>‹#›</a:t>
            </a:fld>
            <a:endParaRPr lang="es-ES"/>
          </a:p>
          <a:p>
            <a:pPr>
              <a:defRPr/>
            </a:pPr>
            <a:r>
              <a:rPr lang="es-ES"/>
              <a:t>      Aachen University</a:t>
            </a:r>
          </a:p>
        </p:txBody>
      </p:sp>
    </p:spTree>
    <p:extLst>
      <p:ext uri="{BB962C8B-B14F-4D97-AF65-F5344CB8AC3E}">
        <p14:creationId xmlns:p14="http://schemas.microsoft.com/office/powerpoint/2010/main" val="2243317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es-ES"/>
              <a:t>Pedro Ruiz-Femenía  -  </a:t>
            </a:r>
            <a:fld id="{35F38117-FB40-4938-B5C7-66EEAE6ECF48}" type="slidenum">
              <a:rPr lang="es-ES"/>
              <a:pPr>
                <a:defRPr/>
              </a:pPr>
              <a:t>‹#›</a:t>
            </a:fld>
            <a:endParaRPr lang="es-ES"/>
          </a:p>
          <a:p>
            <a:pPr>
              <a:defRPr/>
            </a:pPr>
            <a:r>
              <a:rPr lang="es-ES"/>
              <a:t>      Aachen University</a:t>
            </a:r>
          </a:p>
        </p:txBody>
      </p:sp>
    </p:spTree>
    <p:extLst>
      <p:ext uri="{BB962C8B-B14F-4D97-AF65-F5344CB8AC3E}">
        <p14:creationId xmlns:p14="http://schemas.microsoft.com/office/powerpoint/2010/main" val="227785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s-ES"/>
              <a:t>Pedro Ruiz-Femenía  -  </a:t>
            </a:r>
            <a:fld id="{4E87D0BD-9AB5-4D57-8D15-D5E9902B8A86}" type="slidenum">
              <a:rPr lang="es-ES"/>
              <a:pPr>
                <a:defRPr/>
              </a:pPr>
              <a:t>‹#›</a:t>
            </a:fld>
            <a:endParaRPr lang="es-ES"/>
          </a:p>
          <a:p>
            <a:pPr algn="l">
              <a:defRPr/>
            </a:pPr>
            <a:r>
              <a:rPr lang="es-ES"/>
              <a:t>      Aachen University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GIF"/><Relationship Id="rId10" Type="http://schemas.openxmlformats.org/officeDocument/2006/relationships/image" Target="../media/image10.png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7.png"/><Relationship Id="rId12" Type="http://schemas.openxmlformats.org/officeDocument/2006/relationships/image" Target="../media/image48.png"/><Relationship Id="rId13" Type="http://schemas.openxmlformats.org/officeDocument/2006/relationships/image" Target="../media/image49.png"/><Relationship Id="rId14" Type="http://schemas.openxmlformats.org/officeDocument/2006/relationships/image" Target="../media/image50.png"/><Relationship Id="rId15" Type="http://schemas.openxmlformats.org/officeDocument/2006/relationships/image" Target="../media/image51.png"/><Relationship Id="rId16" Type="http://schemas.openxmlformats.org/officeDocument/2006/relationships/image" Target="../media/image52.png"/><Relationship Id="rId17" Type="http://schemas.openxmlformats.org/officeDocument/2006/relationships/comments" Target="../comments/comment2.xml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tags" Target="../tags/tag26.xml"/><Relationship Id="rId6" Type="http://schemas.openxmlformats.org/officeDocument/2006/relationships/slideLayout" Target="../slideLayouts/slideLayout2.xml"/><Relationship Id="rId7" Type="http://schemas.openxmlformats.org/officeDocument/2006/relationships/notesSlide" Target="../notesSlides/notesSlide10.xml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0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7" Type="http://schemas.openxmlformats.org/officeDocument/2006/relationships/image" Target="../media/image56.png"/><Relationship Id="rId8" Type="http://schemas.openxmlformats.org/officeDocument/2006/relationships/image" Target="../media/image57.png"/><Relationship Id="rId9" Type="http://schemas.openxmlformats.org/officeDocument/2006/relationships/image" Target="../media/image58.png"/><Relationship Id="rId10" Type="http://schemas.openxmlformats.org/officeDocument/2006/relationships/comments" Target="../comments/comment3.xml"/><Relationship Id="rId1" Type="http://schemas.openxmlformats.org/officeDocument/2006/relationships/tags" Target="../tags/tag27.x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comments" Target="../comments/commen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73.png"/><Relationship Id="rId21" Type="http://schemas.openxmlformats.org/officeDocument/2006/relationships/image" Target="../media/image74.png"/><Relationship Id="rId22" Type="http://schemas.openxmlformats.org/officeDocument/2006/relationships/image" Target="../media/image75.png"/><Relationship Id="rId23" Type="http://schemas.openxmlformats.org/officeDocument/2006/relationships/image" Target="../media/image76.png"/><Relationship Id="rId24" Type="http://schemas.openxmlformats.org/officeDocument/2006/relationships/image" Target="../media/image77.png"/><Relationship Id="rId25" Type="http://schemas.openxmlformats.org/officeDocument/2006/relationships/image" Target="../media/image78.png"/><Relationship Id="rId26" Type="http://schemas.openxmlformats.org/officeDocument/2006/relationships/image" Target="../media/image79.png"/><Relationship Id="rId27" Type="http://schemas.openxmlformats.org/officeDocument/2006/relationships/image" Target="../media/image80.png"/><Relationship Id="rId10" Type="http://schemas.openxmlformats.org/officeDocument/2006/relationships/notesSlide" Target="../notesSlides/notesSlide15.xml"/><Relationship Id="rId11" Type="http://schemas.openxmlformats.org/officeDocument/2006/relationships/image" Target="../media/image64.emf"/><Relationship Id="rId12" Type="http://schemas.openxmlformats.org/officeDocument/2006/relationships/image" Target="../media/image65.png"/><Relationship Id="rId13" Type="http://schemas.openxmlformats.org/officeDocument/2006/relationships/image" Target="../media/image66.png"/><Relationship Id="rId14" Type="http://schemas.openxmlformats.org/officeDocument/2006/relationships/image" Target="../media/image67.png"/><Relationship Id="rId15" Type="http://schemas.openxmlformats.org/officeDocument/2006/relationships/image" Target="../media/image68.png"/><Relationship Id="rId16" Type="http://schemas.openxmlformats.org/officeDocument/2006/relationships/image" Target="../media/image69.png"/><Relationship Id="rId17" Type="http://schemas.openxmlformats.org/officeDocument/2006/relationships/image" Target="../media/image70.png"/><Relationship Id="rId18" Type="http://schemas.openxmlformats.org/officeDocument/2006/relationships/image" Target="../media/image71.png"/><Relationship Id="rId19" Type="http://schemas.openxmlformats.org/officeDocument/2006/relationships/image" Target="../media/image72.png"/><Relationship Id="rId1" Type="http://schemas.openxmlformats.org/officeDocument/2006/relationships/tags" Target="../tags/tag28.xml"/><Relationship Id="rId2" Type="http://schemas.openxmlformats.org/officeDocument/2006/relationships/tags" Target="../tags/tag29.xml"/><Relationship Id="rId3" Type="http://schemas.openxmlformats.org/officeDocument/2006/relationships/tags" Target="../tags/tag30.xml"/><Relationship Id="rId4" Type="http://schemas.openxmlformats.org/officeDocument/2006/relationships/tags" Target="../tags/tag31.xml"/><Relationship Id="rId5" Type="http://schemas.openxmlformats.org/officeDocument/2006/relationships/tags" Target="../tags/tag32.xml"/><Relationship Id="rId6" Type="http://schemas.openxmlformats.org/officeDocument/2006/relationships/tags" Target="../tags/tag33.xml"/><Relationship Id="rId7" Type="http://schemas.openxmlformats.org/officeDocument/2006/relationships/tags" Target="../tags/tag34.xml"/><Relationship Id="rId8" Type="http://schemas.openxmlformats.org/officeDocument/2006/relationships/tags" Target="../tags/tag35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20" Type="http://schemas.openxmlformats.org/officeDocument/2006/relationships/image" Target="../media/image88.png"/><Relationship Id="rId21" Type="http://schemas.openxmlformats.org/officeDocument/2006/relationships/image" Target="../media/image89.emf"/><Relationship Id="rId22" Type="http://schemas.openxmlformats.org/officeDocument/2006/relationships/image" Target="../media/image90.png"/><Relationship Id="rId23" Type="http://schemas.openxmlformats.org/officeDocument/2006/relationships/image" Target="../media/image91.png"/><Relationship Id="rId24" Type="http://schemas.openxmlformats.org/officeDocument/2006/relationships/comments" Target="../comments/comment5.xml"/><Relationship Id="rId10" Type="http://schemas.openxmlformats.org/officeDocument/2006/relationships/slideLayout" Target="../slideLayouts/slideLayout2.xml"/><Relationship Id="rId11" Type="http://schemas.openxmlformats.org/officeDocument/2006/relationships/notesSlide" Target="../notesSlides/notesSlide16.xml"/><Relationship Id="rId12" Type="http://schemas.openxmlformats.org/officeDocument/2006/relationships/image" Target="../media/image81.emf"/><Relationship Id="rId13" Type="http://schemas.openxmlformats.org/officeDocument/2006/relationships/image" Target="../media/image82.png"/><Relationship Id="rId14" Type="http://schemas.openxmlformats.org/officeDocument/2006/relationships/image" Target="../media/image83.png"/><Relationship Id="rId15" Type="http://schemas.openxmlformats.org/officeDocument/2006/relationships/image" Target="../media/image84.png"/><Relationship Id="rId16" Type="http://schemas.openxmlformats.org/officeDocument/2006/relationships/image" Target="../media/image75.png"/><Relationship Id="rId17" Type="http://schemas.openxmlformats.org/officeDocument/2006/relationships/image" Target="../media/image85.png"/><Relationship Id="rId18" Type="http://schemas.openxmlformats.org/officeDocument/2006/relationships/image" Target="../media/image86.png"/><Relationship Id="rId19" Type="http://schemas.openxmlformats.org/officeDocument/2006/relationships/image" Target="../media/image87.png"/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Relationship Id="rId8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94.png"/><Relationship Id="rId12" Type="http://schemas.openxmlformats.org/officeDocument/2006/relationships/image" Target="../media/image95.png"/><Relationship Id="rId13" Type="http://schemas.openxmlformats.org/officeDocument/2006/relationships/image" Target="../media/image96.png"/><Relationship Id="rId14" Type="http://schemas.openxmlformats.org/officeDocument/2006/relationships/image" Target="../media/image97.png"/><Relationship Id="rId15" Type="http://schemas.openxmlformats.org/officeDocument/2006/relationships/comments" Target="../comments/comment6.xml"/><Relationship Id="rId1" Type="http://schemas.openxmlformats.org/officeDocument/2006/relationships/tags" Target="../tags/tag45.xml"/><Relationship Id="rId2" Type="http://schemas.openxmlformats.org/officeDocument/2006/relationships/tags" Target="../tags/tag46.xml"/><Relationship Id="rId3" Type="http://schemas.openxmlformats.org/officeDocument/2006/relationships/tags" Target="../tags/tag47.xml"/><Relationship Id="rId4" Type="http://schemas.openxmlformats.org/officeDocument/2006/relationships/tags" Target="../tags/tag48.xml"/><Relationship Id="rId5" Type="http://schemas.openxmlformats.org/officeDocument/2006/relationships/tags" Target="../tags/tag49.xml"/><Relationship Id="rId6" Type="http://schemas.openxmlformats.org/officeDocument/2006/relationships/tags" Target="../tags/tag50.xml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7.xml"/><Relationship Id="rId9" Type="http://schemas.openxmlformats.org/officeDocument/2006/relationships/image" Target="../media/image92.png"/><Relationship Id="rId10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1.png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comments" Target="../comments/comment1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20" Type="http://schemas.openxmlformats.org/officeDocument/2006/relationships/image" Target="../media/image25.png"/><Relationship Id="rId21" Type="http://schemas.openxmlformats.org/officeDocument/2006/relationships/image" Target="../media/image26.png"/><Relationship Id="rId22" Type="http://schemas.openxmlformats.org/officeDocument/2006/relationships/image" Target="../media/image27.png"/><Relationship Id="rId10" Type="http://schemas.openxmlformats.org/officeDocument/2006/relationships/notesSlide" Target="../notesSlides/notesSlide5.xml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19.png"/><Relationship Id="rId15" Type="http://schemas.openxmlformats.org/officeDocument/2006/relationships/image" Target="../media/image20.png"/><Relationship Id="rId16" Type="http://schemas.openxmlformats.org/officeDocument/2006/relationships/image" Target="../media/image21.png"/><Relationship Id="rId17" Type="http://schemas.openxmlformats.org/officeDocument/2006/relationships/image" Target="../media/image22.png"/><Relationship Id="rId18" Type="http://schemas.openxmlformats.org/officeDocument/2006/relationships/image" Target="../media/image23.png"/><Relationship Id="rId19" Type="http://schemas.openxmlformats.org/officeDocument/2006/relationships/image" Target="../media/image24.png"/><Relationship Id="rId1" Type="http://schemas.openxmlformats.org/officeDocument/2006/relationships/tags" Target="../tags/tag9.xml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P_tmp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439" y="1295400"/>
            <a:ext cx="7053561" cy="1579998"/>
          </a:xfrm>
          <a:prstGeom prst="rect">
            <a:avLst/>
          </a:prstGeom>
          <a:noFill/>
          <a:ln/>
          <a:effectLst/>
          <a:scene3d>
            <a:camera prst="orthographicFront">
              <a:rot lat="0" lon="0" rev="0"/>
            </a:camera>
            <a:lightRig rig="twoPt" dir="t">
              <a:rot lat="0" lon="0" rev="7200000"/>
            </a:lightRig>
          </a:scene3d>
          <a:sp3d extrusionH="76200"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365500"/>
            <a:ext cx="4038600" cy="673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7357" dir="2700000" sx="104000" sy="104000" rotWithShape="0">
              <a:scrgbClr r="0" g="0" b="0">
                <a:alpha val="0"/>
              </a:sc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6" descr="cs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0" y="0"/>
            <a:ext cx="868363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 descr="cp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1734911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Nombre01.GI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780" y="38705"/>
            <a:ext cx="5057020" cy="454391"/>
          </a:xfrm>
          <a:prstGeom prst="rect">
            <a:avLst/>
          </a:prstGeom>
        </p:spPr>
      </p:pic>
      <p:pic>
        <p:nvPicPr>
          <p:cNvPr id="14" name="Picture 13" descr="Captura de pantalla 2012-11-24 a la(s) 21.50.07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8079"/>
            <a:ext cx="9144000" cy="17399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Born-level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annihilation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cross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section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: EFT vs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MadGraph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9</a:t>
            </a:fld>
            <a:r>
              <a:rPr lang="es-ES" dirty="0" smtClean="0"/>
              <a:t>/16</a:t>
            </a:r>
          </a:p>
        </p:txBody>
      </p:sp>
      <p:pic>
        <p:nvPicPr>
          <p:cNvPr id="15" name="Picture 14" descr="x1+x1+ww_plot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400"/>
            <a:ext cx="3810000" cy="2413000"/>
          </a:xfrm>
          <a:prstGeom prst="rect">
            <a:avLst/>
          </a:prstGeom>
        </p:spPr>
      </p:pic>
      <p:pic>
        <p:nvPicPr>
          <p:cNvPr id="16" name="Picture 15" descr="n1n3w+h-_plot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676400"/>
            <a:ext cx="3810000" cy="2387600"/>
          </a:xfrm>
          <a:prstGeom prst="rect">
            <a:avLst/>
          </a:prstGeom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99" y="914400"/>
            <a:ext cx="8547101" cy="3202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076" y="4191000"/>
            <a:ext cx="5852724" cy="6477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9200" y="1828800"/>
            <a:ext cx="1295400" cy="22435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57800" y="2819400"/>
            <a:ext cx="1280268" cy="292100"/>
          </a:xfrm>
          <a:prstGeom prst="rect">
            <a:avLst/>
          </a:prstGeom>
        </p:spPr>
      </p:pic>
      <p:pic>
        <p:nvPicPr>
          <p:cNvPr id="32" name="Picture 31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7967" y="5105400"/>
            <a:ext cx="7601633" cy="9984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182212"/>
            <a:ext cx="1524000" cy="2344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3185886"/>
            <a:ext cx="1490506" cy="4354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67414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85800"/>
            <a:ext cx="9144000" cy="21073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10</a:t>
            </a:fld>
            <a:r>
              <a:rPr lang="es-ES" dirty="0" smtClean="0"/>
              <a:t>/16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70200"/>
            <a:ext cx="9144000" cy="111265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200" y="4070370"/>
            <a:ext cx="8991600" cy="5778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4724400"/>
            <a:ext cx="7315200" cy="9117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00" y="5799941"/>
            <a:ext cx="8915400" cy="296059"/>
          </a:xfrm>
          <a:prstGeom prst="rect">
            <a:avLst/>
          </a:prstGeom>
        </p:spPr>
      </p:pic>
      <p:pic>
        <p:nvPicPr>
          <p:cNvPr id="24" name="Picture 23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219200"/>
            <a:ext cx="1528146" cy="85291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Long-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range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potential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interactions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: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Sommerfeld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factor</a:t>
            </a:r>
            <a:endParaRPr lang="es-E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7706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11</a:t>
            </a:fld>
            <a:r>
              <a:rPr lang="es-ES" dirty="0" smtClean="0"/>
              <a:t>/16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50" y="1066800"/>
            <a:ext cx="8798050" cy="19177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1" y="3581400"/>
            <a:ext cx="9096829" cy="2153095"/>
          </a:xfrm>
          <a:prstGeom prst="rect">
            <a:avLst/>
          </a:prstGeom>
        </p:spPr>
      </p:pic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Annihilation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cross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section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including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long-range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interactions</a:t>
            </a:r>
            <a:endParaRPr lang="es-E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29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219200" y="2590800"/>
            <a:ext cx="6934200" cy="6331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216000" bIns="93600">
            <a:spAutoFit/>
          </a:bodyPr>
          <a:lstStyle/>
          <a:p>
            <a:pPr algn="ctr">
              <a:defRPr/>
            </a:pPr>
            <a:r>
              <a:rPr lang="es-ES" sz="2800" dirty="0"/>
              <a:t>  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IV. </a:t>
            </a:r>
            <a:r>
              <a:rPr lang="en-US" sz="3200" dirty="0" smtClean="0">
                <a:solidFill>
                  <a:schemeClr val="bg1"/>
                </a:solidFill>
                <a:cs typeface="Calibri" pitchFamily="34" charset="0"/>
              </a:rPr>
              <a:t>Relic abundance calculation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12</a:t>
            </a:fld>
            <a:r>
              <a:rPr lang="es-ES" dirty="0" smtClean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3344811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13</a:t>
            </a:fld>
            <a:r>
              <a:rPr lang="es-ES" dirty="0" smtClean="0"/>
              <a:t>/16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/>
              <a:t> </a:t>
            </a:r>
            <a:r>
              <a:rPr lang="es-ES" sz="2400" dirty="0" smtClean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Relic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abundance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calculation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,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standard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framework</a:t>
            </a:r>
            <a:endParaRPr lang="es-ES" sz="3200" dirty="0"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1" y="762000"/>
            <a:ext cx="9042849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73021"/>
            <a:ext cx="9144000" cy="16895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9144000" cy="69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416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14</a:t>
            </a:fld>
            <a:r>
              <a:rPr lang="es-ES" dirty="0" smtClean="0"/>
              <a:t>/16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/>
              <a:t> </a:t>
            </a:r>
            <a:r>
              <a:rPr lang="es-ES" sz="2400" dirty="0" smtClean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Results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for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wino-like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neutralino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LSP (I)</a:t>
            </a:r>
            <a:endParaRPr lang="es-ES" sz="3200" dirty="0">
              <a:cs typeface="Calibri" pitchFamily="34" charset="0"/>
            </a:endParaRPr>
          </a:p>
        </p:txBody>
      </p:sp>
      <p:pic>
        <p:nvPicPr>
          <p:cNvPr id="10" name="Picture 9" descr="thaverages-channels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46" y="2971800"/>
            <a:ext cx="4950954" cy="3200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8600" y="838200"/>
            <a:ext cx="8763000" cy="1637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28599" y="3267165"/>
            <a:ext cx="3691771" cy="990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533400" y="4297680"/>
            <a:ext cx="2883505" cy="579120"/>
            <a:chOff x="533400" y="4191000"/>
            <a:chExt cx="2883505" cy="579120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63600" y="4191000"/>
              <a:ext cx="2184400" cy="26416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56585" y="4495800"/>
              <a:ext cx="2560320" cy="27432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33400" y="4243010"/>
              <a:ext cx="248920" cy="208280"/>
            </a:xfrm>
            <a:prstGeom prst="rect">
              <a:avLst/>
            </a:prstGeom>
          </p:spPr>
        </p:pic>
      </p:grpSp>
      <p:pic>
        <p:nvPicPr>
          <p:cNvPr id="24" name="Picture 2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819400"/>
            <a:ext cx="3423728" cy="2313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43560" y="4902200"/>
            <a:ext cx="2733040" cy="889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45924" y="3350137"/>
            <a:ext cx="336143" cy="468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841969" y="3531607"/>
            <a:ext cx="343593" cy="44335"/>
          </a:xfrm>
          <a:prstGeom prst="rect">
            <a:avLst/>
          </a:prstGeom>
        </p:spPr>
      </p:pic>
      <p:pic>
        <p:nvPicPr>
          <p:cNvPr id="33" name="Picture 32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92635" y="3296437"/>
            <a:ext cx="1300480" cy="1083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9810" y="3473027"/>
            <a:ext cx="731520" cy="1354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64803" y="3404811"/>
            <a:ext cx="436458" cy="230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29010" y="4240911"/>
            <a:ext cx="517515" cy="23069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2800" y="5106283"/>
            <a:ext cx="474411" cy="22771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7" name="Picture 46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7800" y="5386010"/>
            <a:ext cx="536682" cy="2300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527" y="615756"/>
            <a:ext cx="3562748" cy="2051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324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sigmaeffv.pdf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0" y="1143000"/>
            <a:ext cx="4438713" cy="286927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15</a:t>
            </a:fld>
            <a:r>
              <a:rPr lang="es-ES" dirty="0" smtClean="0"/>
              <a:t>/16</a:t>
            </a: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/>
              <a:t> </a:t>
            </a:r>
            <a:r>
              <a:rPr lang="es-ES" sz="2400" dirty="0" smtClean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Results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for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a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wino-like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neutralino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LSP (II)</a:t>
            </a:r>
            <a:endParaRPr lang="es-ES" sz="3200" dirty="0">
              <a:cs typeface="Calibri" pitchFamily="34" charset="0"/>
            </a:endParaRPr>
          </a:p>
        </p:txBody>
      </p:sp>
      <p:pic>
        <p:nvPicPr>
          <p:cNvPr id="42" name="Picture 4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2901" y="914400"/>
            <a:ext cx="2364810" cy="2322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7633" y="914400"/>
            <a:ext cx="3842535" cy="2401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71" y="5638800"/>
            <a:ext cx="7276829" cy="46537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2831613"/>
            <a:ext cx="731520" cy="1354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Picture 24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71800" y="1359623"/>
            <a:ext cx="1300480" cy="10837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Picture 26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921" y="1426025"/>
            <a:ext cx="1255050" cy="2281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100" y="1718076"/>
            <a:ext cx="1363176" cy="24157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29000" y="1722479"/>
            <a:ext cx="1002454" cy="2709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evolution_of_yield.pdf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07" y="1143141"/>
            <a:ext cx="4192687" cy="2819377"/>
          </a:xfrm>
          <a:prstGeom prst="rect">
            <a:avLst/>
          </a:prstGeom>
        </p:spPr>
      </p:pic>
      <p:pic>
        <p:nvPicPr>
          <p:cNvPr id="7" name="Picture 6" descr="txp_fig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171" y="4183022"/>
            <a:ext cx="7276829" cy="10365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5800" y="5261917"/>
            <a:ext cx="6400800" cy="22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Summary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16/16</a:t>
            </a:r>
          </a:p>
        </p:txBody>
      </p:sp>
      <p:pic>
        <p:nvPicPr>
          <p:cNvPr id="55" name="Picture 54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2" y="914403"/>
            <a:ext cx="8128301" cy="5152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3" name="Picture 52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011" y="1676401"/>
            <a:ext cx="8151370" cy="8920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2" name="Picture 51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86" y="2819401"/>
            <a:ext cx="8084364" cy="74954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9" name="Picture 48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4611" y="3763288"/>
            <a:ext cx="7272635" cy="123455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0" name="Picture 59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3879" y="5572126"/>
            <a:ext cx="8128301" cy="5152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2" name="Picture 61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5105400"/>
            <a:ext cx="4367238" cy="2371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286000" y="2819400"/>
            <a:ext cx="44196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Backup slides</a:t>
            </a:r>
            <a:endParaRPr lang="es-E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742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16" y="657410"/>
            <a:ext cx="8787484" cy="5743390"/>
          </a:xfrm>
          <a:prstGeom prst="rect">
            <a:avLst/>
          </a:prstGeom>
        </p:spPr>
      </p:pic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 smtClean="0"/>
              <a:t> </a:t>
            </a:r>
            <a:r>
              <a:rPr lang="es-ES" sz="2400" dirty="0" smtClean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Sommerfeld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enhancement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in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today’s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universe</a:t>
            </a:r>
            <a:endParaRPr lang="es-ES" sz="3200" dirty="0"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736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6369" y="1593646"/>
            <a:ext cx="6094523" cy="36438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800" dirty="0" smtClean="0"/>
              <a:t> 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Outline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1</a:t>
            </a:fld>
            <a:r>
              <a:rPr lang="es-ES" dirty="0" smtClean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739169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847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Motivation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7848600" y="6332160"/>
            <a:ext cx="838200" cy="365125"/>
          </a:xfrm>
        </p:spPr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2</a:t>
            </a:fld>
            <a:r>
              <a:rPr lang="es-ES" dirty="0" smtClean="0"/>
              <a:t>/16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1740505"/>
            <a:ext cx="9144000" cy="3524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14" y="5238506"/>
            <a:ext cx="9144000" cy="1086094"/>
          </a:xfrm>
          <a:prstGeom prst="rect">
            <a:avLst/>
          </a:prstGeom>
        </p:spPr>
      </p:pic>
      <p:pic>
        <p:nvPicPr>
          <p:cNvPr id="15" name="Picture 1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610" y="850295"/>
            <a:ext cx="8382000" cy="5847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1447800"/>
            <a:ext cx="3075715" cy="228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828800" y="2743200"/>
            <a:ext cx="5638800" cy="11255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216000" bIns="93600">
            <a:spAutoFit/>
          </a:bodyPr>
          <a:lstStyle/>
          <a:p>
            <a:pPr algn="ctr">
              <a:defRPr/>
            </a:pPr>
            <a:r>
              <a:rPr lang="es-ES" sz="2800" dirty="0"/>
              <a:t>  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II.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Sommerfeld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enhancement</a:t>
            </a:r>
            <a:endParaRPr lang="es-ES" sz="3200" dirty="0" smtClean="0">
              <a:solidFill>
                <a:schemeClr val="bg1"/>
              </a:solidFill>
              <a:cs typeface="Calibri" pitchFamily="34" charset="0"/>
            </a:endParaRPr>
          </a:p>
          <a:p>
            <a:pPr algn="ctr">
              <a:defRPr/>
            </a:pP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effect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3</a:t>
            </a:fld>
            <a:r>
              <a:rPr lang="es-ES" dirty="0" smtClean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913827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170" y="1977103"/>
            <a:ext cx="3810000" cy="11470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Sommerfeld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enhancement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for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neutralinos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in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the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MSSM (I)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4</a:t>
            </a:fld>
            <a:r>
              <a:rPr lang="es-ES" dirty="0" smtClean="0"/>
              <a:t>/16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685800"/>
            <a:ext cx="9144000" cy="11331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67200" y="2065446"/>
            <a:ext cx="4546600" cy="677754"/>
          </a:xfrm>
          <a:prstGeom prst="rect">
            <a:avLst/>
          </a:prstGeom>
        </p:spPr>
      </p:pic>
      <p:grpSp>
        <p:nvGrpSpPr>
          <p:cNvPr id="38" name="Group 37"/>
          <p:cNvGrpSpPr/>
          <p:nvPr/>
        </p:nvGrpSpPr>
        <p:grpSpPr>
          <a:xfrm>
            <a:off x="4166810" y="3037605"/>
            <a:ext cx="4851038" cy="467595"/>
            <a:chOff x="4191000" y="2819400"/>
            <a:chExt cx="4851038" cy="467595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191000" y="2819400"/>
              <a:ext cx="4851038" cy="3048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227285" y="3136295"/>
              <a:ext cx="2678163" cy="150700"/>
            </a:xfrm>
            <a:prstGeom prst="rect">
              <a:avLst/>
            </a:prstGeom>
          </p:spPr>
        </p:pic>
      </p:grpSp>
      <p:pic>
        <p:nvPicPr>
          <p:cNvPr id="33" name="Grafik 1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99" y="3352800"/>
            <a:ext cx="329401" cy="1800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567" y="3329883"/>
            <a:ext cx="2629498" cy="251517"/>
          </a:xfrm>
          <a:prstGeom prst="rect">
            <a:avLst/>
          </a:prstGeom>
          <a:solidFill>
            <a:schemeClr val="bg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1695" y="5093584"/>
            <a:ext cx="7715152" cy="2404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7" name="Picture 16386" descr="txp_fig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5470" y="4381854"/>
            <a:ext cx="7171061" cy="5711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1864" y="5553763"/>
            <a:ext cx="7445336" cy="5422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8" name="Picture 5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0341" y="2363187"/>
            <a:ext cx="283897" cy="151413"/>
          </a:xfrm>
          <a:prstGeom prst="rect">
            <a:avLst/>
          </a:prstGeom>
          <a:solidFill>
            <a:schemeClr val="bg1"/>
          </a:solidFill>
          <a:ln/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386" name="Picture 16385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3886199"/>
            <a:ext cx="7874015" cy="304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797905"/>
            <a:ext cx="8686800" cy="2604180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Sommerfeld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enhancement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for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neutralinos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in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the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MSSM (II)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5</a:t>
            </a:fld>
            <a:r>
              <a:rPr lang="es-ES" dirty="0" smtClean="0"/>
              <a:t>/16</a:t>
            </a:r>
          </a:p>
        </p:txBody>
      </p:sp>
      <p:pic>
        <p:nvPicPr>
          <p:cNvPr id="5" name="Picture 4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56" y="2590800"/>
            <a:ext cx="3057844" cy="5654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89256" y="2599344"/>
            <a:ext cx="4085143" cy="85020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0" y="609600"/>
            <a:ext cx="9144000" cy="1861574"/>
            <a:chOff x="0" y="609600"/>
            <a:chExt cx="9144000" cy="186157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0" y="609600"/>
              <a:ext cx="9144000" cy="186157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248400" y="1981200"/>
              <a:ext cx="1801368" cy="274320"/>
            </a:xfrm>
            <a:prstGeom prst="rect">
              <a:avLst/>
            </a:prstGeom>
          </p:spPr>
        </p:pic>
      </p:grpSp>
      <p:pic>
        <p:nvPicPr>
          <p:cNvPr id="14" name="Picture 13" descr="txp_fig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00" y="3200400"/>
            <a:ext cx="3276600" cy="38723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H="1">
            <a:off x="2679095" y="2021115"/>
            <a:ext cx="457200" cy="533400"/>
          </a:xfrm>
          <a:prstGeom prst="straightConnector1">
            <a:avLst/>
          </a:prstGeom>
          <a:ln w="25400" cap="flat" cmpd="sng">
            <a:solidFill>
              <a:srgbClr val="3366FF"/>
            </a:solidFill>
            <a:round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562600" y="1981200"/>
            <a:ext cx="228600" cy="533400"/>
          </a:xfrm>
          <a:prstGeom prst="straightConnector1">
            <a:avLst/>
          </a:prstGeom>
          <a:ln w="25400" cap="flat" cmpd="sng">
            <a:solidFill>
              <a:srgbClr val="FF0000"/>
            </a:solidFill>
            <a:round/>
            <a:tailEnd type="arrow"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8850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676400" y="2743200"/>
            <a:ext cx="5943600" cy="11255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Ins="216000" bIns="93600">
            <a:spAutoFit/>
          </a:bodyPr>
          <a:lstStyle/>
          <a:p>
            <a:pPr algn="ctr">
              <a:defRPr/>
            </a:pPr>
            <a:r>
              <a:rPr lang="es-ES" sz="2800" dirty="0"/>
              <a:t>  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III. EFT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approach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to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dark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matter</a:t>
            </a:r>
            <a:r>
              <a:rPr lang="es-ES" sz="32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3200" dirty="0" err="1" smtClean="0">
                <a:solidFill>
                  <a:schemeClr val="bg1"/>
                </a:solidFill>
                <a:cs typeface="Calibri" pitchFamily="34" charset="0"/>
              </a:rPr>
              <a:t>annihilations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6</a:t>
            </a:fld>
            <a:r>
              <a:rPr lang="es-ES" dirty="0" smtClean="0"/>
              <a:t>/16</a:t>
            </a:r>
          </a:p>
        </p:txBody>
      </p:sp>
    </p:spTree>
    <p:extLst>
      <p:ext uri="{BB962C8B-B14F-4D97-AF65-F5344CB8AC3E}">
        <p14:creationId xmlns:p14="http://schemas.microsoft.com/office/powerpoint/2010/main" val="1850201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57600"/>
            <a:ext cx="9144000" cy="27234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841472"/>
            <a:ext cx="9144000" cy="1892328"/>
          </a:xfrm>
          <a:prstGeom prst="rect">
            <a:avLst/>
          </a:prstGeom>
        </p:spPr>
      </p:pic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Non-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relativistic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effective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theory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approach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: NRMSSM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7</a:t>
            </a:fld>
            <a:r>
              <a:rPr lang="es-ES" dirty="0" smtClean="0"/>
              <a:t>/16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" y="762000"/>
            <a:ext cx="8915400" cy="942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25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2800" dirty="0"/>
              <a:t> </a:t>
            </a:r>
            <a:r>
              <a:rPr lang="es-ES" sz="2400" dirty="0"/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Four-fermion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operators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n-US" sz="2800" dirty="0" smtClean="0">
                <a:solidFill>
                  <a:schemeClr val="bg1"/>
                </a:solidFill>
                <a:cs typeface="Calibri" pitchFamily="34" charset="0"/>
              </a:rPr>
              <a:t>–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MSSM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matching</a:t>
            </a:r>
            <a:r>
              <a:rPr lang="es-ES" sz="2800" dirty="0" smtClean="0">
                <a:solidFill>
                  <a:schemeClr val="bg1"/>
                </a:solidFill>
                <a:cs typeface="Calibri" pitchFamily="34" charset="0"/>
              </a:rPr>
              <a:t> </a:t>
            </a:r>
            <a:r>
              <a:rPr lang="es-ES" sz="2800" dirty="0" err="1" smtClean="0">
                <a:solidFill>
                  <a:schemeClr val="bg1"/>
                </a:solidFill>
                <a:cs typeface="Calibri" pitchFamily="34" charset="0"/>
              </a:rPr>
              <a:t>calculation</a:t>
            </a:r>
            <a:endParaRPr lang="es-ES" sz="3200" dirty="0"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s-ES" dirty="0" smtClean="0"/>
              <a:t> </a:t>
            </a:r>
            <a:fld id="{8AF7310F-099D-4864-8CB9-7CE5ABB5B87A}" type="slidenum">
              <a:rPr lang="es-ES" smtClean="0"/>
              <a:pPr>
                <a:defRPr/>
              </a:pPr>
              <a:t>8</a:t>
            </a:fld>
            <a:r>
              <a:rPr lang="es-ES" dirty="0" smtClean="0"/>
              <a:t>/16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190" y="2819400"/>
            <a:ext cx="9144000" cy="6231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660154"/>
            <a:ext cx="8610600" cy="152144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5116" y="5176414"/>
            <a:ext cx="6797569" cy="3099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5638800"/>
            <a:ext cx="9144000" cy="583804"/>
          </a:xfrm>
          <a:prstGeom prst="rect">
            <a:avLst/>
          </a:prstGeom>
        </p:spPr>
      </p:pic>
      <p:pic>
        <p:nvPicPr>
          <p:cNvPr id="28" name="Picture 27" descr="txp_fig.b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0403" y="2438400"/>
            <a:ext cx="5324869" cy="2361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200" y="889123"/>
            <a:ext cx="8991600" cy="1549277"/>
          </a:xfrm>
          <a:prstGeom prst="rect">
            <a:avLst/>
          </a:prstGeom>
        </p:spPr>
      </p:pic>
      <p:pic>
        <p:nvPicPr>
          <p:cNvPr id="6" name="Picture 5" descr="txp_fig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9527" y="615756"/>
            <a:ext cx="3562748" cy="20518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5609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SEAMSFONTS" val="Verdadero"/>
  <p:tag name="USEBOLDAMS" val="Falso"/>
  <p:tag name="TEX2PS" val="latex $(base).tex; dvips -D $(res) -E -o $(base).ps $(base).dvi"/>
  <p:tag name="EXTERNALEDITCOMMAND" val="notepad %"/>
  <p:tag name="GHOSTSCRIPTCOMMAND" val="gswin32c"/>
  <p:tag name="DEFAULTBITMAP" val="pngmono"/>
  <p:tag name="DEFAULTBLEND" val="Falso"/>
  <p:tag name="DEFAULTTRANSPARENT" val="Falso"/>
  <p:tag name="DEFAULTWORKAROUNDTRANSPARENCYBUG" val="Falso"/>
  <p:tag name="DEFAULTRESOLUTION" val="1200"/>
  <p:tag name="DEFAULTMAGNIFICATION" val="2"/>
  <p:tag name="DEFAULTWORDWRAP" val="0"/>
  <p:tag name="DEFAULTWIDTH" val="567"/>
  <p:tag name="DEFAULTHEIGHT" val="291"/>
  <p:tag name="DEFAULTFONTSIZE" val="10"/>
  <p:tag name="FIRSTPEDRO@NHHCZPOTB7HFEKWI" val="3846"/>
  <p:tag name="DEFAULTDISPLAYSOURCE" val="\documentclass{slides}&#10;\usepackage{color}&#10;\newcommand{\bmp}{\mathbf p}&#10;\newcommand{\nn}{\nonumber}&#10;\pagestyle{empty}&#10;\begin{document}&#10;\begin{eqnarray}&#10;&#10;\nn&#10;\end{eqnarray}&#10;\end{document}&#10;"/>
  <p:tag name="EMBEDFONTS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amsfonts}&#10;\usepackage{amssymb}&#10;\usepackage{color}&#10;\newcommand{\bmp}{\mathbf p}&#10;\newcommand{\nn}{\nonumber}&#10;\pagestyle{empty}&#10;\begin{document}&#10;\noindent&#10;${\color{red}\hookrightarrow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31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pagestyle{empty}&#10;\begin{document}&#10;\noindent&#10;${\color{red} v  \lsim \alpha}$   and ${\color{red} 1/m_\phi \gsim 1/\alpha \,m_{\chi}} 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setlength{\textwidth}{5.2in}&#10;\pagestyle{empty}&#10;&#10;\begin{document}&#10;{\color{blue} $\bullet$} $\tilde{\chi}^0$ is {\color{red} non-relativistic} during thermal&#10;decoupling in the early universe: ${\color{red} v\sim 0.2\,c}$&#10;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53"/>
  <p:tag name="PICTUREFILESIZE" val="107785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&#10;\begin{document}&#10;&#10;\noindent &#10;{\color{blue} $\bullet$} Wino- or Higgsino-like $\tilde{\chi}^0$ must be&#10;relatively heavy to produce the observed \\[1mm]&#10;dark matter density: &#10;$&#10;{\color{red} m_{\tilde{\chi}^0} \sim {\cal O}(\mbox{TeV})&#10;\rightarrow &#10;m_{\tilde{\chi}^0}  \gg m_W,\, m_Z&#10;}&#10;$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39"/>
  <p:tag name="PICTUREFILESIZE" val="254447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\setlength{\textwidth}{5.2in}&#10;\begin{document}&#10;&#10;\noindent &#10;{\color{blue} $\bullet$} {\color{red} Mass degeneracies} with slightly &#10;heavier particles in $\tilde{\chi}^0/\tilde{\chi}^\pm$  sector &#10;are {\color{red} generic for \\[1mm]&#10;heavy SUSY}&#10;$\rightarrow$ Co-annihilations in the relic abundance calculation &#10;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57"/>
  <p:tag name="PICTUREFILESIZE" val="257829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pagestyle{empty}&#10;\begin{document}&#10;\noindent&#10;${\color{red} m_\phi} 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"/>
  <p:tag name="PICTUREFILESIZE" val="187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{\color{blue}&#10;Naturally realized in the {\color{blue} MSSM} when the&#10;lightest $\tilde{\chi}^0$ has $m_{\tilde{\chi}^0}\gsim 1$~TeV&#10;}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0"/>
  <p:tag name="PICTUREFILESIZE" val="208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&#10;\begin{document}&#10;&#10;\noindent &#10;{\color{blue} $\bullet$ Long-range effects} described\\[1mm]&#10;by potential interactions&#10;$&#10;{\color{blue} V_{\{ij\} \{k\ell\} } }$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6"/>
  <p:tag name="PICTUREFILESIZE" val="109727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&#10;\begin{document}&#10;&#10;\noindent &#10;{\color{red} $\bullet$ Short-distance annihilation} described\\[1mm]&#10;by &#10;{\color{red}  absorptive part of $\chi_i \chi_j \to X_A X_B \to \chi_k\chi_{\ell}$ }\\[1mm]&#10;$\rightarrow$ annihilation matrix&#10;${\color{red} \Gamma_{\{ij\} \{k\ell\} } }$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7"/>
  <p:tag name="PICTUREFILESIZE" val="224405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&#10;\begin{document}&#10;&#10;\noindent &#10;$\rightarrow$ $t$- and $u$-channel exchange of the MSSM\\[1mm]&#10;gauge and Higgs bosons $[W^\pm,Z,\gamma,h^0,H^0,A^0,H^\pm]$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20"/>
  <p:tag name="PICTUREFILESIZE" val="15893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\begin{document}&#10;\noindent&#10;{&#10;\begin{center}&#10;\scriptsize&#10;\textsf{Pedro Ruiz-Femen\'ia $\cdot$ &#10;IV Jornadas CPAN $\cdot$ Granada 26-28 Nov   2012}&#10;\end{center}&#10;}&#10;\end{document}&#10;"/>
  <p:tag name="FILENAME" val="TP_tmp"/>
  <p:tag name="FORMAT" val="bmp256"/>
  <p:tag name="RES" val="600"/>
  <p:tag name="BLEND" val="0"/>
  <p:tag name="TRANSPARENT" val="0"/>
  <p:tag name="TBUG" val="0"/>
  <p:tag name="ALLOWFS" val="0"/>
  <p:tag name="ORIGWIDTH" val="212"/>
  <p:tag name="PICTUREFILESIZE" val="8947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&#10;\begin{document}&#10;&#10;\noindent &#10;{\color{blue}  $\rightarrow$ Allows for checks with numerical codes &#10;({\color{black} \sc MadGraph}) }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48"/>
  <p:tag name="PICTUREFILESIZE" val="75796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usepackage[usenames,dvipsnames]{xcolor}&#10;\newcommand{\bmp}{\mathbf p}&#10;\newcommand{\nn}{\nonumber}&#10;\pagestyle{empty}&#10;&#10;\begin{document}&#10;&#10;\noindent &#10;{\color{Green} { \emph{ [M.~Beneke, C.~Hellmann and PRF (2012)] }} }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1"/>
  <p:tag name="PICTUREFILESIZE" val="5837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Numerical comparison of the tree-level annihilation cross section:&#10;{\color{blue} $\sigma^{\chi\chi \to X_A X_B}\, v_{\mbox{rel}}$}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7"/>
  <p:tag name="PICTUREFILESIZE" val="2878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solid:  $\sigma\, v_{\mbox{rel}}=a+b\, v_{\mbox{vrel}}^2$&#10;computed with the EFT \\[1mm]&#10;{\color{blue}&#10;dots: full $\sigma\, v_{\mbox{rel}}$&#10;determined numerically with {\sc MadGraph}}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3"/>
  <p:tag name="PICTUREFILESIZE" val="3738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&#10;\color{red}&#10;\begin{center}&#10;\noindent&#10;EFT approach provides a good aproximation in the non-relativistic regime: \\[1mm]&#10;accuracy $\sim$ few percent at  $v_{\mbox{rel}} \sim 0.6$ \\[2mm]&#10;$\to$ reliable for calculations in the early universe &#10;($v_{\mbox{rel}} \sim 0.4$ at $\chi^0$-decoupling)&#10;\end{center}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5"/>
  <p:tag name="PICTUREFILESIZE" val="526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 $(m_{\chi_1^+}=2749.1$~GeV)&#10;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1"/>
  <p:tag name="PICTUREFILESIZE" val="9676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 $(m_{\chi_1^0}=2748.9$~GeV) \\&#10;$(m_{\chi_3^0}=3062$~GeV)&#10;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9"/>
  <p:tag name="PICTUREFILESIZE" val="187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&#10;\begin{document}&#10;&#10;\noindent &#10;\color{blue} &#10;\begin{eqnarray}&#10;I &amp; = &amp; \chi^0\chi^0 ,\, \chi^-\chi^+ \nn\\[1mm]&#10;&amp;&amp; \chi^0\chi^\pm \nn\\[1mm]&#10;&amp;&amp; \chi^\pm \chi^\pm&#10;\nonumber&#10;\end{eqnarray}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86"/>
  <p:tag name="PICTUREFILESIZE" val="11498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Thermally averaged cross sections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3979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with Sommerfeld enh.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7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\begin{document}&#10;\noindent&#10;{&#10;\begin{center}&#10;\scriptsize&#10;\textsf{Pedro Ruiz-Femen\'ia $\cdot$ &#10;LCWS11 Granada $\cdot$ 26-30 Sep 2011}&#10;\end{center}&#10;}&#10;\end{document}&#10;"/>
  <p:tag name="FILENAME" val="TP_tmp"/>
  <p:tag name="FORMAT" val="bmp256"/>
  <p:tag name="RES" val="600"/>
  <p:tag name="BLEND" val="0"/>
  <p:tag name="TRANSPARENT" val="0"/>
  <p:tag name="TBUG" val="0"/>
  <p:tag name="ALLOWFS" val="0"/>
  <p:tag name="ORIGWIDTH" val="180"/>
  <p:tag name="PICTUREFILESIZE" val="10157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perturbative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84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usepackage[usenames,dvipsnames]{xcolor}&#10;\newcommand{\nn}{\nonumber}&#10;\pagestyle{empty}&#10;&#10;\begin{document}&#10;{\color{blue} $\tilde{\chi}^0_1 \,\tilde{\chi}^0_1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3"/>
  <p:tag name="PICTUREFILESIZE" val="7787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usepackage[usenames,dvipsnames]{xcolor}&#10;\newcommand{\nn}{\nonumber}&#10;\pagestyle{empty}&#10;&#10;\begin{document}&#10;{\color{red} $\tilde{\chi}^+_1 \,\tilde{\chi}^-_1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7"/>
  <p:tag name="PICTUREFILESIZE" val="9147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usepackage[usenames,dvipsnames]{xcolor}&#10;\newcommand{\nn}{\nonumber}&#10;\pagestyle{empty}&#10;&#10;\begin{document}&#10;{\color{green} $\tilde{\chi}^0_1 \,\tilde{\chi}^+_1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5"/>
  <p:tag name="PICTUREFILESIZE" val="850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usepackage[usenames,dvipsnames]{xcolor}&#10;\newcommand{\nn}{\nonumber}&#10;\pagestyle{empty}&#10;&#10;\begin{document}&#10;{\color{orange} $\tilde{\chi}^+_1 \,\tilde{\chi}^+_1$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28"/>
  <p:tag name="PICTUREFILESIZE" val="9467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usepackage[usenames,dvipsnames]{xcolor}&#10;\newcommand{\bmp}{\mathbf p}&#10;\newcommand{\nn}{\nonumber}&#10;\pagestyle{empty}&#10;&#10;\begin{document}&#10;&#10;\noindent &#10;{\color{OliveGreen} { \emph{ [M. Beneke, C. Hellmann and PRF (2012)] }} }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91"/>
  <p:tag name="PICTUREFILESIZE" val="58375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\color{blue} Evolution of yield $Y/Y_{\rm{tree}}$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742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\color{blue} Thermally averaged cross section&#10;$\langle \sigma_{\rm{eff}}\,v \rangle$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29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pagestyle{empty}&#10;&#10;\begin{document}&#10;&#10;\noindent &#10;{\color{blue} $\bullet$} Neglecting the {\color{red} off-diagonal annihilation terms} &#10;decreases &#10;$\langle \sigma_{\rm{eff}}\,v \rangle$ by a factor $\gsim 1.5$ at small $T$ &#10;{\color{blue} $\rightarrow$ thermal relic abundance $\Omega_{\rm {DM}}\,h^2$ increased &#10;by $\sim  20\%$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4"/>
  <p:tag name="PICTUREFILESIZE" val="210619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perturbative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4"/>
  <p:tag name="PICTUREFILESIZE" val="584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\begin{document}&#10;\noindent&#10;&#10;\Large&#10;\begin{center}&#10;{\color{red}  &#10;&#10;\textbf{\textsf{Effective field theory approach to}} \\[1mm]&#10;\textbf{\textsf{non-relativistic neutralino dark matter}}&#10;\\[1mm]&#10;\textbf{\textsf{pair-annihilation processes }}&#10;&#10;}&#10;\end{center}&#10;&#10;\end{document}&#10;&#10;"/>
  <p:tag name="FILENAME" val="TP_tmp"/>
  <p:tag name="FORMAT" val="bmp256"/>
  <p:tag name="RES" val="600"/>
  <p:tag name="BLEND" val="1"/>
  <p:tag name="TRANSPARENT" val="0"/>
  <p:tag name="TBUG" val="0"/>
  <p:tag name="ALLOWFS" val="0"/>
  <p:tag name="ORIGWIDTH" val="250"/>
  <p:tag name="PICTUREFILESIZE" val="97430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\color{blue}&#10;with Sommerfeld enh.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592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usepackage[usenames,dvipsnames]{xcolor}&#10;\newcommand{\nn}{\nonumber}&#10;\pagestyle{empty}&#10;&#10;\begin{document}&#10;$m_{\tilde{\chi}^0_1} = 2.75$~TeV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2"/>
  <p:tag name="PICTUREFILESIZE" val="2614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usepackage[usenames,dvipsnames]{xcolor}&#10;\newcommand{\nn}{\nonumber}&#10;\pagestyle{empty}&#10;&#10;\begin{document}&#10;$\delta m_{\tilde{\chi}^+_1} = 0.21$~GeV 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79"/>
  <p:tag name="PICTUREFILESIZE" val="30863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\color{red}&#10;off-diagonal ann.\\&#10;terms set to zero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87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pagestyle{empty}&#10;&#10;\begin{document}&#10;&#10;\noindent &#10;{\color{blue} $\bullet$} Since the ann. cross section is increased for low $T$ by the &#10;Sommerfeld enhancement, the {\color{blue} &#10;sudden freeze-out of the yield does not occur }&#10;\\[1mm]&#10;$\color{red} \rightarrow$ The resultant dark matter abundance is reduced by &#10;$\sim 50\%$ compared to the pertubative result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4"/>
  <p:tag name="PICTUREFILESIZE" val="468739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setlength{\textwidth}{4.8in}&#10;\pagestyle{empty}&#10;&#10;\begin{document}&#10;&#10;\noindent &#10;{\color{blue} $\bullet$} The calculation of the thermal relic abundance &#10;of the lightest neutralino as a dark matter candidate places &#10;strong bounds on the MSSM parameter space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6"/>
  <p:tag name="PICTUREFILESIZE" val="211793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setlength{\textwidth}{4.8in}&#10;\pagestyle{empty}&#10;&#10;\begin{document}&#10;&#10;\noindent &#10;{\color{blue} $\bullet$} Given the increasing exp. accuracy of&#10;$\Omega\, h^2$, radiative corrections to $\sigma_{\rm ann}$ have to be&#10;taken into account {\color{blue} (Sommerfeld correction&#10; can be the dominant one!)}  \\[1mm]&#10;{\color{red} $\rightarrow$} Also relevant in {\color{red} dark matter annihilation &#10;in the present universe}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7"/>
  <p:tag name="PICTUREFILESIZE" val="366235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setlength{\textwidth}{4.8in}&#10;\pagestyle{empty}&#10;&#10;\begin{document}&#10;&#10;\noindent &#10;{\color{blue} $\bullet$} Annihilating neutralinos are non-relativistic {\color{blue} &#10;$\rightarrow$&#10;Non-relativistic EFT }is the appropriate setup for a systematic&#10; investigation of rad. cor. to $\tilde{\chi}^0$ LSP pair annihilation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6"/>
  <p:tag name="PICTUREFILESIZE" val="307542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usepackage{amsfonts}&#10;\usepackage{amssymb}&#10;\setlength{\textwidth}{5.0in}&#10;\pagestyle{empty}&#10;&#10;\begin{document}&#10;&#10;\begin{itemize}&#10;\item[{\color{red} $\checkmark$}]&#10;{\color{red} factorization} of long-range and short-distance&#10;effects &#10;\vspace{-2mm}&#10;\item[{\color{red} $\checkmark$}]&#10;{\color{red} co-annihilations} with nearly mass-degenerate&#10;$\tilde{\chi}^0$'s and $\tilde{\chi}^\pm$'s&#10;\vspace{-2mm}&#10;\item[{\color{red} $\checkmark$}]&#10; {\color{red} off-diagonal reactions} $\chi_i \chi_j \to X_A X_B \to \chi_k\chi_\ell$&#10;with $\{i j\}\ne \{ k \ell \}$ {\color{blue} (new!)}&#10;\vspace{-2mm}&#10;\item[{\color{red} $\checkmark$}]&#10;separation of ${\color{red} S-}$ and {\color{red} $P-$wave} annihilation&#10;rates at ${\cal O}(v^2)$ {\color{blue} (new!)}&#10;\end{itemize}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18"/>
  <p:tag name="PICTUREFILESIZE" val="47710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setlength{\textwidth}{4.8in}&#10;\pagestyle{empty}&#10;&#10;\begin{document}&#10;&#10;\noindent &#10;{\color{blue} $\bullet$ A lot of work ahead:}&#10;use these tools to study the impact of the Sommerfeld enhancement effect in&#10;the MSSM relic density calculations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346"/>
  <p:tag name="PICTUREFILESIZE" val="211793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article}&#10;\usepackage{color}&#10;\newcommand{\bmp}{\mathbf p}&#10;\newcommand{\nn}{\nonumber}&#10;\pagestyle{empty}&#10;\begin{document}&#10;\noindent&#10;&#10;\begin{center}&#10;{&#10; \textsf{  &#10;\textbf{ Pedro Ruiz-Femen\'ia } &#10; \\&#10;\hspace*{0.2cm}&#10;\footnotesize&#10;Instituto de F\'isica Corpuscular (IFIC)&#10;}&#10;}&#10;\end{center}&#10;&#10;\end{document}&#10;"/>
  <p:tag name="FILENAME" val="TP_tmp"/>
  <p:tag name="FORMAT" val="bmp256"/>
  <p:tag name="RES" val="600"/>
  <p:tag name="BLEND" val="0"/>
  <p:tag name="TRANSPARENT" val="0"/>
  <p:tag name="TBUG" val="0"/>
  <p:tag name="ALLOWFS" val="0"/>
  <p:tag name="ORIGWIDTH" val="132"/>
  <p:tag name="PICTUREFILESIZE" val="20237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newcommand{\lsim}{\stackrel{&lt;}{_\sim}}&#10;\newcommand{\gsim}{\stackrel{&gt;}{_\sim}}&#10;\setlength{\textwidth}{4.8in}&#10;\pagestyle{empty}&#10;&#10;\begin{document}&#10;&#10;\noindent &#10;for a {\color{red} generic MSSM parameter-space point}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87"/>
  <p:tag name="PICTUREFILESIZE" val="52211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\begin{document}&#10;&#10;\noindent&#10;&#10;&#10;\textsf{&#10;\begin{itemize}&#10;\item[I] {\color{blue} Motivation}&#10;\vspace{2mm}&#10;\item[II]  {\color{blue} Sommerfeld enhancement effect}&#10;\vspace{2mm}&#10;\item[III]  {\color{blue} EFT approach to dark matter annihilation}&#10;\vspace{2mm}&#10;\item[IV]  {\color{blue} Relic abundance calculation}&#10;\vspace{2mm}&#10;\item[V]   {\color{blue} Summary}&#10;\end{itemize}&#10;}&#10;&#10;\end{document}&#10;"/>
  <p:tag name="FILENAME" val="TP_tmp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4406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&#10;\newcommand{\lsim}{\stackrel{&lt;}{_\sim}}&#10;\newcommand{\gsim}{\stackrel{&gt;}{_\sim}}&#10;\newcommand{\bmp}{\mathbf p}&#10;\newcommand{\nn}{\nonumber}&#10;\pagestyle{empty}&#10;\begin{document}&#10;\noindent&#10;Recent {\color{blue}&#10;astrophysical measurements} allow for the determination of the &#10;{\color{blue} cold dark}\\[0.5mm]&#10;{\color{blue} matter density} with {\color{blue} percent level&#10;accuracy:}&#10;{\color{red} $\Omega_{\rm cdm}\,h^2\, =\, 0.111\pm 0.006~(68\% CL)$}&#10;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992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usepackage[usenames,dvipsnames]{xcolor}&#10;\newcommand{\bmp}{\mathbf p}&#10;\newcommand{\nn}{\nonumber}&#10;\pagestyle{empty}&#10;&#10;\begin{document}&#10;&#10;\noindent &#10;{\color{Green} { \emph{ [J.~Beringer et al (PDG), (2012)] }} }&#10;&#10;\end{document}&#10;"/>
  <p:tag name="FILENAME" val="txp_fig"/>
  <p:tag name="FORMAT" val="bmp256"/>
  <p:tag name="RES" val="1200"/>
  <p:tag name="BLEND" val="0"/>
  <p:tag name="TRANSPARENT" val="0"/>
  <p:tag name="TBUG" val="0"/>
  <p:tag name="ALLOWFS" val="0"/>
  <p:tag name="ORIGWIDTH" val="148"/>
  <p:tag name="PICTUREFILESIZE" val="45272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\usepackage{color}&#10;\newcommand{\bmp}{\mathbf p}&#10;\newcommand{\nn}{\nonumber}&#10;\pagestyle{empty}&#10;\begin{document}&#10;\noindent&#10;In {\color{blue} DM annihilation} this happens when the \\&#10;Coulomb (Yukawa) force generated by \\&#10;massless (massive) particle exchange \\&#10;between the DM particles becomes strong \\&#10;at small relative velocities 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76655"/>
</p:tagLst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</TotalTime>
  <Words>200</Words>
  <Application>Microsoft Macintosh PowerPoint</Application>
  <PresentationFormat>On-screen Show (4:3)</PresentationFormat>
  <Paragraphs>36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Larissa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Max-Planck-Institut fuer Physik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ruizfeme</dc:creator>
  <cp:lastModifiedBy>Pedro Ruiz</cp:lastModifiedBy>
  <cp:revision>841</cp:revision>
  <cp:lastPrinted>2012-11-22T23:08:05Z</cp:lastPrinted>
  <dcterms:created xsi:type="dcterms:W3CDTF">2007-03-06T13:35:37Z</dcterms:created>
  <dcterms:modified xsi:type="dcterms:W3CDTF">2012-11-24T21:05:20Z</dcterms:modified>
</cp:coreProperties>
</file>