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770A-E158-4403-8CAB-CF13983DCD4E}" type="datetimeFigureOut">
              <a:rPr lang="es-ES" smtClean="0"/>
              <a:pPr/>
              <a:t>06/03/2012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E4AA-3CF8-44F2-8443-9E0B392E3B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770A-E158-4403-8CAB-CF13983DCD4E}" type="datetimeFigureOut">
              <a:rPr lang="es-ES" smtClean="0"/>
              <a:pPr/>
              <a:t>06/03/2012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E4AA-3CF8-44F2-8443-9E0B392E3B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770A-E158-4403-8CAB-CF13983DCD4E}" type="datetimeFigureOut">
              <a:rPr lang="es-ES" smtClean="0"/>
              <a:pPr/>
              <a:t>06/03/2012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E4AA-3CF8-44F2-8443-9E0B392E3B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770A-E158-4403-8CAB-CF13983DCD4E}" type="datetimeFigureOut">
              <a:rPr lang="es-ES" smtClean="0"/>
              <a:pPr/>
              <a:t>06/03/2012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E4AA-3CF8-44F2-8443-9E0B392E3B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770A-E158-4403-8CAB-CF13983DCD4E}" type="datetimeFigureOut">
              <a:rPr lang="es-ES" smtClean="0"/>
              <a:pPr/>
              <a:t>06/03/2012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E4AA-3CF8-44F2-8443-9E0B392E3B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770A-E158-4403-8CAB-CF13983DCD4E}" type="datetimeFigureOut">
              <a:rPr lang="es-ES" smtClean="0"/>
              <a:pPr/>
              <a:t>06/03/2012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E4AA-3CF8-44F2-8443-9E0B392E3B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770A-E158-4403-8CAB-CF13983DCD4E}" type="datetimeFigureOut">
              <a:rPr lang="es-ES" smtClean="0"/>
              <a:pPr/>
              <a:t>06/03/2012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E4AA-3CF8-44F2-8443-9E0B392E3B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770A-E158-4403-8CAB-CF13983DCD4E}" type="datetimeFigureOut">
              <a:rPr lang="es-ES" smtClean="0"/>
              <a:pPr/>
              <a:t>06/03/2012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E4AA-3CF8-44F2-8443-9E0B392E3B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770A-E158-4403-8CAB-CF13983DCD4E}" type="datetimeFigureOut">
              <a:rPr lang="es-ES" smtClean="0"/>
              <a:pPr/>
              <a:t>06/03/2012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E4AA-3CF8-44F2-8443-9E0B392E3B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770A-E158-4403-8CAB-CF13983DCD4E}" type="datetimeFigureOut">
              <a:rPr lang="es-ES" smtClean="0"/>
              <a:pPr/>
              <a:t>06/03/2012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E4AA-3CF8-44F2-8443-9E0B392E3B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770A-E158-4403-8CAB-CF13983DCD4E}" type="datetimeFigureOut">
              <a:rPr lang="es-ES" smtClean="0"/>
              <a:pPr/>
              <a:t>06/03/2012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E4AA-3CF8-44F2-8443-9E0B392E3B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7770A-E158-4403-8CAB-CF13983DCD4E}" type="datetimeFigureOut">
              <a:rPr lang="es-ES" smtClean="0"/>
              <a:pPr/>
              <a:t>06/03/2012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0E4AA-3CF8-44F2-8443-9E0B392E3B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11560" y="5192032"/>
            <a:ext cx="79928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s-ES" sz="2200" dirty="0" smtClean="0">
                <a:solidFill>
                  <a:prstClr val="black"/>
                </a:solidFill>
              </a:rPr>
              <a:t>-    </a:t>
            </a:r>
            <a:r>
              <a:rPr lang="es-ES" sz="2000" dirty="0" smtClean="0">
                <a:solidFill>
                  <a:prstClr val="black"/>
                </a:solidFill>
              </a:rPr>
              <a:t>Estamos definiendo la contribución al desarrollo y construcción de las capas 1-5 del detector </a:t>
            </a:r>
            <a:r>
              <a:rPr lang="es-ES" sz="2000" dirty="0">
                <a:solidFill>
                  <a:prstClr val="black"/>
                </a:solidFill>
              </a:rPr>
              <a:t>de vértices (VTX): </a:t>
            </a:r>
          </a:p>
          <a:p>
            <a:pPr marL="342900" lvl="0" indent="-342900">
              <a:spcBef>
                <a:spcPct val="20000"/>
              </a:spcBef>
            </a:pPr>
            <a:r>
              <a:rPr lang="es-ES" sz="2000" dirty="0">
                <a:solidFill>
                  <a:prstClr val="black"/>
                </a:solidFill>
              </a:rPr>
              <a:t>		 </a:t>
            </a:r>
            <a:r>
              <a:rPr lang="es-ES" sz="2000" dirty="0">
                <a:solidFill>
                  <a:srgbClr val="0000CC"/>
                </a:solidFill>
              </a:rPr>
              <a:t>- </a:t>
            </a:r>
            <a:r>
              <a:rPr lang="es-ES" sz="2000" dirty="0" smtClean="0">
                <a:solidFill>
                  <a:srgbClr val="0000CC"/>
                </a:solidFill>
              </a:rPr>
              <a:t>Electrónica </a:t>
            </a:r>
            <a:r>
              <a:rPr lang="es-ES" sz="2000" dirty="0">
                <a:solidFill>
                  <a:srgbClr val="0000CC"/>
                </a:solidFill>
              </a:rPr>
              <a:t>(FEE)</a:t>
            </a:r>
          </a:p>
          <a:p>
            <a:pPr marL="342900" lvl="0" indent="-342900">
              <a:spcBef>
                <a:spcPct val="20000"/>
              </a:spcBef>
            </a:pPr>
            <a:r>
              <a:rPr lang="es-ES" sz="2000" dirty="0">
                <a:solidFill>
                  <a:srgbClr val="0000CC"/>
                </a:solidFill>
              </a:rPr>
              <a:t>		 </a:t>
            </a:r>
            <a:r>
              <a:rPr lang="es-ES" sz="2000" dirty="0" smtClean="0">
                <a:solidFill>
                  <a:srgbClr val="0000CC"/>
                </a:solidFill>
              </a:rPr>
              <a:t>- Sensores (</a:t>
            </a:r>
            <a:r>
              <a:rPr lang="es-ES" sz="2000" dirty="0" smtClean="0">
                <a:solidFill>
                  <a:srgbClr val="0000CC"/>
                </a:solidFill>
              </a:rPr>
              <a:t>micro-</a:t>
            </a:r>
            <a:r>
              <a:rPr lang="es-ES" sz="2000" dirty="0" err="1" smtClean="0">
                <a:solidFill>
                  <a:srgbClr val="0000CC"/>
                </a:solidFill>
              </a:rPr>
              <a:t>strips</a:t>
            </a:r>
            <a:r>
              <a:rPr lang="es-ES" sz="2000" dirty="0" smtClean="0">
                <a:solidFill>
                  <a:srgbClr val="0000CC"/>
                </a:solidFill>
              </a:rPr>
              <a:t>): test </a:t>
            </a:r>
            <a:r>
              <a:rPr lang="es-ES" sz="2000" dirty="0">
                <a:solidFill>
                  <a:srgbClr val="0000CC"/>
                </a:solidFill>
              </a:rPr>
              <a:t>y</a:t>
            </a:r>
            <a:r>
              <a:rPr lang="es-ES" sz="2000" dirty="0" smtClean="0">
                <a:solidFill>
                  <a:srgbClr val="0000CC"/>
                </a:solidFill>
              </a:rPr>
              <a:t> caracterización </a:t>
            </a:r>
            <a:endParaRPr lang="es-ES" sz="2000" dirty="0">
              <a:solidFill>
                <a:srgbClr val="0000CC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611560" y="188640"/>
            <a:ext cx="712879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s-ES" sz="2200" b="1" u="sng" dirty="0" smtClean="0">
                <a:solidFill>
                  <a:prstClr val="black"/>
                </a:solidFill>
              </a:rPr>
              <a:t>Resumen actividades</a:t>
            </a:r>
            <a:r>
              <a:rPr lang="es-ES" sz="2200" b="1" dirty="0" smtClean="0">
                <a:solidFill>
                  <a:prstClr val="black"/>
                </a:solidFill>
              </a:rPr>
              <a:t> </a:t>
            </a:r>
            <a:r>
              <a:rPr lang="es-ES" sz="2200" b="1" dirty="0" smtClean="0">
                <a:solidFill>
                  <a:prstClr val="black"/>
                </a:solidFill>
              </a:rPr>
              <a:t> (</a:t>
            </a:r>
            <a:r>
              <a:rPr lang="es-ES" sz="2200" b="1" dirty="0" smtClean="0">
                <a:solidFill>
                  <a:prstClr val="black"/>
                </a:solidFill>
              </a:rPr>
              <a:t>contempladas en el proyecto):</a:t>
            </a:r>
            <a:endParaRPr lang="es-ES" sz="2200" b="1" dirty="0">
              <a:solidFill>
                <a:prstClr val="black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611560" y="4121204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Tx/>
              <a:buChar char="-"/>
            </a:pPr>
            <a:r>
              <a:rPr lang="es-ES" sz="2000" dirty="0" smtClean="0">
                <a:solidFill>
                  <a:prstClr val="black"/>
                </a:solidFill>
              </a:rPr>
              <a:t>Hasta ahora hemos contribuido en estudios de física :</a:t>
            </a:r>
          </a:p>
          <a:p>
            <a:pPr marL="342900" indent="-342900">
              <a:spcBef>
                <a:spcPct val="20000"/>
              </a:spcBef>
            </a:pPr>
            <a:r>
              <a:rPr lang="es-ES" sz="2000" dirty="0">
                <a:solidFill>
                  <a:prstClr val="black"/>
                </a:solidFill>
              </a:rPr>
              <a:t>	</a:t>
            </a:r>
            <a:r>
              <a:rPr lang="es-ES" sz="2000" dirty="0">
                <a:solidFill>
                  <a:srgbClr val="0000CC"/>
                </a:solidFill>
              </a:rPr>
              <a:t>S</a:t>
            </a:r>
            <a:r>
              <a:rPr lang="es-ES" sz="2000" dirty="0" smtClean="0">
                <a:solidFill>
                  <a:srgbClr val="0000CC"/>
                </a:solidFill>
              </a:rPr>
              <a:t>ensibilidad </a:t>
            </a:r>
            <a:r>
              <a:rPr lang="es-ES" sz="2000" dirty="0" smtClean="0">
                <a:solidFill>
                  <a:srgbClr val="0000CC"/>
                </a:solidFill>
              </a:rPr>
              <a:t>violación </a:t>
            </a:r>
            <a:r>
              <a:rPr lang="es-ES" sz="2000" dirty="0" smtClean="0">
                <a:solidFill>
                  <a:srgbClr val="0000CC"/>
                </a:solidFill>
              </a:rPr>
              <a:t>de CP en el sector del </a:t>
            </a:r>
            <a:r>
              <a:rPr lang="es-ES" sz="2000" dirty="0" err="1" smtClean="0">
                <a:solidFill>
                  <a:srgbClr val="0000CC"/>
                </a:solidFill>
              </a:rPr>
              <a:t>charm</a:t>
            </a:r>
            <a:r>
              <a:rPr lang="es-ES" sz="2000" dirty="0" smtClean="0">
                <a:solidFill>
                  <a:srgbClr val="0000CC"/>
                </a:solidFill>
              </a:rPr>
              <a:t> a las energías de la  </a:t>
            </a:r>
            <a:r>
              <a:rPr lang="es-ES" sz="2000" dirty="0" smtClean="0">
                <a:solidFill>
                  <a:srgbClr val="0000CC"/>
                </a:solidFill>
                <a:sym typeface="Symbol"/>
              </a:rPr>
              <a:t>(3770)  y (4S)  </a:t>
            </a:r>
            <a:r>
              <a:rPr lang="es-ES" sz="2000" dirty="0" smtClean="0">
                <a:solidFill>
                  <a:srgbClr val="0000CC"/>
                </a:solidFill>
                <a:sym typeface="Symbol"/>
              </a:rPr>
              <a:t>(</a:t>
            </a:r>
            <a:r>
              <a:rPr lang="es-ES" sz="2000" dirty="0" err="1" smtClean="0">
                <a:solidFill>
                  <a:srgbClr val="0000CC"/>
                </a:solidFill>
                <a:sym typeface="Symbol"/>
              </a:rPr>
              <a:t>Phys</a:t>
            </a:r>
            <a:r>
              <a:rPr lang="es-ES" sz="2000" dirty="0" smtClean="0">
                <a:solidFill>
                  <a:srgbClr val="0000CC"/>
                </a:solidFill>
                <a:sym typeface="Symbol"/>
              </a:rPr>
              <a:t>. Rev. D</a:t>
            </a:r>
            <a:r>
              <a:rPr lang="es-ES" sz="2000" dirty="0" smtClean="0">
                <a:solidFill>
                  <a:srgbClr val="0000CC"/>
                </a:solidFill>
                <a:sym typeface="Symbol"/>
              </a:rPr>
              <a:t> </a:t>
            </a:r>
            <a:r>
              <a:rPr lang="es-ES" sz="2000" dirty="0" smtClean="0">
                <a:solidFill>
                  <a:srgbClr val="0000CC"/>
                </a:solidFill>
                <a:sym typeface="Symbol"/>
              </a:rPr>
              <a:t>en </a:t>
            </a:r>
            <a:r>
              <a:rPr lang="es-ES" sz="2000" dirty="0" smtClean="0">
                <a:solidFill>
                  <a:srgbClr val="0000CC"/>
                </a:solidFill>
                <a:sym typeface="Symbol"/>
              </a:rPr>
              <a:t>preparación, TDR, </a:t>
            </a:r>
            <a:r>
              <a:rPr lang="es-ES" sz="2000" dirty="0" err="1" smtClean="0">
                <a:solidFill>
                  <a:srgbClr val="0000CC"/>
                </a:solidFill>
                <a:sym typeface="Symbol"/>
              </a:rPr>
              <a:t>SuperB</a:t>
            </a:r>
            <a:r>
              <a:rPr lang="es-ES" sz="2000" dirty="0" smtClean="0">
                <a:solidFill>
                  <a:srgbClr val="0000CC"/>
                </a:solidFill>
                <a:sym typeface="Symbol"/>
              </a:rPr>
              <a:t> </a:t>
            </a:r>
            <a:r>
              <a:rPr lang="es-ES" sz="2000" dirty="0" err="1" smtClean="0">
                <a:solidFill>
                  <a:srgbClr val="0000CC"/>
                </a:solidFill>
                <a:sym typeface="Symbol"/>
              </a:rPr>
              <a:t>Physics</a:t>
            </a:r>
            <a:r>
              <a:rPr lang="es-ES" sz="2000" dirty="0" smtClean="0">
                <a:solidFill>
                  <a:srgbClr val="0000CC"/>
                </a:solidFill>
                <a:sym typeface="Symbol"/>
              </a:rPr>
              <a:t> </a:t>
            </a:r>
            <a:r>
              <a:rPr lang="es-ES" sz="2000" dirty="0" err="1" smtClean="0">
                <a:solidFill>
                  <a:srgbClr val="0000CC"/>
                </a:solidFill>
                <a:sym typeface="Symbol"/>
              </a:rPr>
              <a:t>Book</a:t>
            </a:r>
            <a:r>
              <a:rPr lang="es-ES" sz="2200" dirty="0" smtClean="0">
                <a:solidFill>
                  <a:srgbClr val="0000CC"/>
                </a:solidFill>
                <a:sym typeface="Symbol"/>
              </a:rPr>
              <a:t>)</a:t>
            </a:r>
            <a:endParaRPr lang="es-ES" sz="2200" dirty="0">
              <a:solidFill>
                <a:srgbClr val="0000CC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611560" y="620688"/>
            <a:ext cx="7992888" cy="2979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</a:pPr>
            <a:endParaRPr lang="es-ES" sz="2200" dirty="0" smtClean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  <a:buFontTx/>
              <a:buChar char="-"/>
            </a:pPr>
            <a:r>
              <a:rPr lang="es-ES" dirty="0" err="1" smtClean="0">
                <a:solidFill>
                  <a:prstClr val="black"/>
                </a:solidFill>
              </a:rPr>
              <a:t>First</a:t>
            </a:r>
            <a:r>
              <a:rPr lang="es-ES" dirty="0" smtClean="0">
                <a:solidFill>
                  <a:prstClr val="black"/>
                </a:solidFill>
              </a:rPr>
              <a:t> </a:t>
            </a:r>
            <a:r>
              <a:rPr lang="es-ES" dirty="0" err="1" smtClean="0">
                <a:solidFill>
                  <a:prstClr val="black"/>
                </a:solidFill>
              </a:rPr>
              <a:t>direct</a:t>
            </a:r>
            <a:r>
              <a:rPr lang="es-ES" dirty="0" smtClean="0">
                <a:solidFill>
                  <a:prstClr val="black"/>
                </a:solidFill>
              </a:rPr>
              <a:t> </a:t>
            </a:r>
            <a:r>
              <a:rPr lang="es-ES" dirty="0" err="1" smtClean="0">
                <a:solidFill>
                  <a:prstClr val="black"/>
                </a:solidFill>
              </a:rPr>
              <a:t>observation</a:t>
            </a:r>
            <a:r>
              <a:rPr lang="es-ES" dirty="0" smtClean="0">
                <a:solidFill>
                  <a:prstClr val="black"/>
                </a:solidFill>
              </a:rPr>
              <a:t> of T </a:t>
            </a:r>
            <a:r>
              <a:rPr lang="es-ES" dirty="0" err="1" smtClean="0">
                <a:solidFill>
                  <a:prstClr val="black"/>
                </a:solidFill>
              </a:rPr>
              <a:t>reversal</a:t>
            </a:r>
            <a:r>
              <a:rPr lang="es-ES" dirty="0" smtClean="0">
                <a:solidFill>
                  <a:prstClr val="black"/>
                </a:solidFill>
              </a:rPr>
              <a:t> </a:t>
            </a:r>
            <a:r>
              <a:rPr lang="es-ES" dirty="0" err="1" smtClean="0">
                <a:solidFill>
                  <a:prstClr val="black"/>
                </a:solidFill>
              </a:rPr>
              <a:t>violation</a:t>
            </a:r>
            <a:r>
              <a:rPr lang="es-ES" dirty="0" smtClean="0">
                <a:solidFill>
                  <a:prstClr val="black"/>
                </a:solidFill>
              </a:rPr>
              <a:t>. 2 </a:t>
            </a:r>
            <a:r>
              <a:rPr lang="es-ES" dirty="0" err="1" smtClean="0">
                <a:solidFill>
                  <a:prstClr val="black"/>
                </a:solidFill>
              </a:rPr>
              <a:t>papers</a:t>
            </a:r>
            <a:r>
              <a:rPr lang="es-ES" dirty="0" smtClean="0">
                <a:solidFill>
                  <a:prstClr val="black"/>
                </a:solidFill>
              </a:rPr>
              <a:t>: </a:t>
            </a:r>
            <a:r>
              <a:rPr lang="es-ES" dirty="0" err="1" smtClean="0">
                <a:solidFill>
                  <a:prstClr val="black"/>
                </a:solidFill>
              </a:rPr>
              <a:t>arXiv</a:t>
            </a:r>
            <a:r>
              <a:rPr lang="es-ES" dirty="0" smtClean="0">
                <a:solidFill>
                  <a:prstClr val="black"/>
                </a:solidFill>
              </a:rPr>
              <a:t>: 1203.0171, sub. </a:t>
            </a:r>
            <a:r>
              <a:rPr lang="es-ES" dirty="0" err="1" smtClean="0">
                <a:solidFill>
                  <a:prstClr val="black"/>
                </a:solidFill>
              </a:rPr>
              <a:t>t</a:t>
            </a:r>
            <a:r>
              <a:rPr lang="es-ES" dirty="0" err="1" smtClean="0">
                <a:solidFill>
                  <a:prstClr val="black"/>
                </a:solidFill>
              </a:rPr>
              <a:t>o</a:t>
            </a:r>
            <a:r>
              <a:rPr lang="es-ES" dirty="0" smtClean="0">
                <a:solidFill>
                  <a:prstClr val="black"/>
                </a:solidFill>
              </a:rPr>
              <a:t> JHEP (</a:t>
            </a:r>
            <a:r>
              <a:rPr lang="es-ES" dirty="0" err="1" smtClean="0">
                <a:solidFill>
                  <a:prstClr val="black"/>
                </a:solidFill>
              </a:rPr>
              <a:t>pheno</a:t>
            </a:r>
            <a:r>
              <a:rPr lang="es-ES" dirty="0" smtClean="0">
                <a:solidFill>
                  <a:prstClr val="black"/>
                </a:solidFill>
              </a:rPr>
              <a:t>.), </a:t>
            </a:r>
            <a:r>
              <a:rPr lang="es-ES" dirty="0" err="1" smtClean="0">
                <a:solidFill>
                  <a:prstClr val="black"/>
                </a:solidFill>
              </a:rPr>
              <a:t>Phys</a:t>
            </a:r>
            <a:r>
              <a:rPr lang="es-ES" dirty="0" smtClean="0">
                <a:solidFill>
                  <a:prstClr val="black"/>
                </a:solidFill>
              </a:rPr>
              <a:t>. Rev. </a:t>
            </a:r>
            <a:r>
              <a:rPr lang="es-ES" dirty="0" err="1" smtClean="0">
                <a:solidFill>
                  <a:prstClr val="black"/>
                </a:solidFill>
              </a:rPr>
              <a:t>Lett</a:t>
            </a:r>
            <a:r>
              <a:rPr lang="es-ES" dirty="0" smtClean="0">
                <a:solidFill>
                  <a:prstClr val="black"/>
                </a:solidFill>
              </a:rPr>
              <a:t>. </a:t>
            </a:r>
            <a:r>
              <a:rPr lang="es-ES" dirty="0" err="1" smtClean="0">
                <a:solidFill>
                  <a:prstClr val="black"/>
                </a:solidFill>
              </a:rPr>
              <a:t>to</a:t>
            </a:r>
            <a:r>
              <a:rPr lang="es-ES" dirty="0" smtClean="0">
                <a:solidFill>
                  <a:prstClr val="black"/>
                </a:solidFill>
              </a:rPr>
              <a:t> </a:t>
            </a:r>
            <a:r>
              <a:rPr lang="es-ES" dirty="0" err="1" smtClean="0">
                <a:solidFill>
                  <a:prstClr val="black"/>
                </a:solidFill>
              </a:rPr>
              <a:t>be</a:t>
            </a:r>
            <a:r>
              <a:rPr lang="es-ES" dirty="0" smtClean="0">
                <a:solidFill>
                  <a:prstClr val="black"/>
                </a:solidFill>
              </a:rPr>
              <a:t> </a:t>
            </a:r>
            <a:r>
              <a:rPr lang="es-ES" dirty="0" err="1" smtClean="0">
                <a:solidFill>
                  <a:prstClr val="black"/>
                </a:solidFill>
              </a:rPr>
              <a:t>submitted</a:t>
            </a:r>
            <a:r>
              <a:rPr lang="es-ES" dirty="0" smtClean="0">
                <a:solidFill>
                  <a:prstClr val="black"/>
                </a:solidFill>
              </a:rPr>
              <a:t> </a:t>
            </a:r>
            <a:r>
              <a:rPr lang="es-ES" dirty="0" err="1" smtClean="0">
                <a:solidFill>
                  <a:prstClr val="black"/>
                </a:solidFill>
              </a:rPr>
              <a:t>by</a:t>
            </a:r>
            <a:r>
              <a:rPr lang="es-ES" dirty="0" smtClean="0">
                <a:solidFill>
                  <a:prstClr val="black"/>
                </a:solidFill>
              </a:rPr>
              <a:t> </a:t>
            </a:r>
            <a:r>
              <a:rPr lang="es-ES" dirty="0" err="1" smtClean="0">
                <a:solidFill>
                  <a:prstClr val="black"/>
                </a:solidFill>
              </a:rPr>
              <a:t>May</a:t>
            </a:r>
            <a:r>
              <a:rPr lang="es-ES" dirty="0" smtClean="0">
                <a:solidFill>
                  <a:prstClr val="black"/>
                </a:solidFill>
              </a:rPr>
              <a:t> (</a:t>
            </a:r>
            <a:r>
              <a:rPr lang="es-ES" dirty="0" err="1" smtClean="0">
                <a:solidFill>
                  <a:prstClr val="black"/>
                </a:solidFill>
              </a:rPr>
              <a:t>exp</a:t>
            </a:r>
            <a:r>
              <a:rPr lang="es-ES" dirty="0" smtClean="0">
                <a:solidFill>
                  <a:prstClr val="black"/>
                </a:solidFill>
              </a:rPr>
              <a:t>.)</a:t>
            </a:r>
            <a:endParaRPr lang="es-ES" dirty="0" smtClean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  <a:buFontTx/>
              <a:buChar char="-"/>
            </a:pPr>
            <a:r>
              <a:rPr lang="es-ES" dirty="0" smtClean="0">
                <a:solidFill>
                  <a:prstClr val="black"/>
                </a:solidFill>
              </a:rPr>
              <a:t>Desintegraciones </a:t>
            </a:r>
            <a:r>
              <a:rPr lang="es-ES" dirty="0" err="1" smtClean="0">
                <a:solidFill>
                  <a:prstClr val="black"/>
                </a:solidFill>
              </a:rPr>
              <a:t>semileptónicas</a:t>
            </a:r>
            <a:r>
              <a:rPr lang="es-ES" dirty="0" smtClean="0">
                <a:solidFill>
                  <a:prstClr val="black"/>
                </a:solidFill>
              </a:rPr>
              <a:t> del </a:t>
            </a:r>
            <a:r>
              <a:rPr lang="es-ES" dirty="0" err="1" smtClean="0">
                <a:solidFill>
                  <a:prstClr val="black"/>
                </a:solidFill>
              </a:rPr>
              <a:t>charm</a:t>
            </a:r>
            <a:r>
              <a:rPr lang="es-ES" dirty="0" smtClean="0">
                <a:solidFill>
                  <a:prstClr val="black"/>
                </a:solidFill>
              </a:rPr>
              <a:t> (</a:t>
            </a:r>
            <a:r>
              <a:rPr lang="es-ES" dirty="0" err="1">
                <a:solidFill>
                  <a:prstClr val="black"/>
                </a:solidFill>
              </a:rPr>
              <a:t>D</a:t>
            </a:r>
            <a:r>
              <a:rPr lang="es-ES" dirty="0" err="1" smtClean="0">
                <a:solidFill>
                  <a:prstClr val="black"/>
                </a:solidFill>
              </a:rPr>
              <a:t>→K</a:t>
            </a:r>
            <a:r>
              <a:rPr lang="es-ES" dirty="0" err="1" smtClean="0">
                <a:solidFill>
                  <a:prstClr val="black"/>
                </a:solidFill>
                <a:sym typeface="Symbol"/>
              </a:rPr>
              <a:t></a:t>
            </a:r>
            <a:r>
              <a:rPr lang="es-ES" dirty="0" err="1">
                <a:solidFill>
                  <a:prstClr val="black"/>
                </a:solidFill>
                <a:sym typeface="Symbol"/>
              </a:rPr>
              <a:t>e</a:t>
            </a:r>
            <a:r>
              <a:rPr lang="es-ES" dirty="0" smtClean="0">
                <a:solidFill>
                  <a:prstClr val="black"/>
                </a:solidFill>
                <a:sym typeface="Symbol"/>
              </a:rPr>
              <a:t>, </a:t>
            </a:r>
            <a:r>
              <a:rPr lang="es-ES" dirty="0" smtClean="0">
                <a:solidFill>
                  <a:prstClr val="black"/>
                </a:solidFill>
              </a:rPr>
              <a:t>D→</a:t>
            </a:r>
            <a:r>
              <a:rPr lang="es-ES" dirty="0" smtClean="0">
                <a:solidFill>
                  <a:prstClr val="black"/>
                </a:solidFill>
                <a:sym typeface="Symbol"/>
              </a:rPr>
              <a:t>e</a:t>
            </a:r>
            <a:r>
              <a:rPr lang="es-ES" dirty="0" smtClean="0">
                <a:solidFill>
                  <a:prstClr val="black"/>
                </a:solidFill>
              </a:rPr>
              <a:t>): </a:t>
            </a:r>
            <a:r>
              <a:rPr lang="es-ES" dirty="0" err="1" smtClean="0">
                <a:solidFill>
                  <a:prstClr val="black"/>
                </a:solidFill>
              </a:rPr>
              <a:t>Phys</a:t>
            </a:r>
            <a:r>
              <a:rPr lang="es-ES" dirty="0" smtClean="0">
                <a:solidFill>
                  <a:prstClr val="black"/>
                </a:solidFill>
              </a:rPr>
              <a:t>. Rev. D</a:t>
            </a:r>
            <a:r>
              <a:rPr lang="es-ES" b="1" dirty="0" smtClean="0">
                <a:solidFill>
                  <a:prstClr val="black"/>
                </a:solidFill>
              </a:rPr>
              <a:t>83</a:t>
            </a:r>
            <a:r>
              <a:rPr lang="es-ES" dirty="0" smtClean="0">
                <a:solidFill>
                  <a:prstClr val="black"/>
                </a:solidFill>
              </a:rPr>
              <a:t>, 072001 (2011)</a:t>
            </a:r>
          </a:p>
          <a:p>
            <a:pPr marL="342900" lvl="0" indent="-342900">
              <a:spcBef>
                <a:spcPct val="20000"/>
              </a:spcBef>
              <a:buFontTx/>
              <a:buChar char="-"/>
            </a:pPr>
            <a:r>
              <a:rPr lang="es-ES" dirty="0" smtClean="0">
                <a:solidFill>
                  <a:prstClr val="black"/>
                </a:solidFill>
              </a:rPr>
              <a:t>“</a:t>
            </a:r>
            <a:r>
              <a:rPr lang="es-ES" dirty="0" err="1" smtClean="0">
                <a:solidFill>
                  <a:prstClr val="black"/>
                </a:solidFill>
              </a:rPr>
              <a:t>Review</a:t>
            </a:r>
            <a:r>
              <a:rPr lang="es-ES" dirty="0" smtClean="0">
                <a:solidFill>
                  <a:prstClr val="black"/>
                </a:solidFill>
              </a:rPr>
              <a:t> </a:t>
            </a:r>
            <a:r>
              <a:rPr lang="es-ES" dirty="0" err="1" smtClean="0">
                <a:solidFill>
                  <a:prstClr val="black"/>
                </a:solidFill>
              </a:rPr>
              <a:t>Committees</a:t>
            </a:r>
            <a:r>
              <a:rPr lang="es-ES" dirty="0" smtClean="0">
                <a:solidFill>
                  <a:prstClr val="black"/>
                </a:solidFill>
              </a:rPr>
              <a:t>” and “</a:t>
            </a:r>
            <a:r>
              <a:rPr lang="es-ES" dirty="0" err="1" smtClean="0">
                <a:solidFill>
                  <a:prstClr val="black"/>
                </a:solidFill>
              </a:rPr>
              <a:t>PubBoard</a:t>
            </a:r>
            <a:r>
              <a:rPr lang="es-ES" dirty="0" smtClean="0">
                <a:solidFill>
                  <a:prstClr val="black"/>
                </a:solidFill>
              </a:rPr>
              <a:t>”</a:t>
            </a:r>
            <a:endParaRPr lang="es-ES" dirty="0" smtClean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  <a:buFontTx/>
              <a:buChar char="-"/>
            </a:pPr>
            <a:r>
              <a:rPr lang="es-ES" dirty="0" smtClean="0">
                <a:solidFill>
                  <a:prstClr val="black"/>
                </a:solidFill>
              </a:rPr>
              <a:t>3</a:t>
            </a:r>
            <a:r>
              <a:rPr lang="es-ES" dirty="0" smtClean="0">
                <a:solidFill>
                  <a:prstClr val="black"/>
                </a:solidFill>
              </a:rPr>
              <a:t> Conf. </a:t>
            </a:r>
            <a:r>
              <a:rPr lang="es-ES" dirty="0" err="1" smtClean="0">
                <a:solidFill>
                  <a:prstClr val="black"/>
                </a:solidFill>
              </a:rPr>
              <a:t>Talks</a:t>
            </a:r>
            <a:r>
              <a:rPr lang="es-ES" dirty="0" smtClean="0">
                <a:solidFill>
                  <a:prstClr val="black"/>
                </a:solidFill>
              </a:rPr>
              <a:t>, 1 CPAN </a:t>
            </a:r>
            <a:r>
              <a:rPr lang="es-ES" dirty="0" err="1" smtClean="0">
                <a:solidFill>
                  <a:prstClr val="black"/>
                </a:solidFill>
              </a:rPr>
              <a:t>talk</a:t>
            </a:r>
            <a:endParaRPr lang="es-ES" dirty="0" smtClean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  <a:buFontTx/>
              <a:buChar char="-"/>
            </a:pPr>
            <a:r>
              <a:rPr lang="es-ES" dirty="0" smtClean="0">
                <a:solidFill>
                  <a:prstClr val="black"/>
                </a:solidFill>
              </a:rPr>
              <a:t>Pub’11: 28</a:t>
            </a:r>
          </a:p>
          <a:p>
            <a:pPr marL="342900" lvl="0" indent="-342900">
              <a:spcBef>
                <a:spcPct val="20000"/>
              </a:spcBef>
              <a:buFontTx/>
              <a:buChar char="-"/>
            </a:pPr>
            <a:r>
              <a:rPr lang="es-ES" dirty="0" smtClean="0">
                <a:solidFill>
                  <a:prstClr val="black"/>
                </a:solidFill>
              </a:rPr>
              <a:t>“</a:t>
            </a:r>
            <a:r>
              <a:rPr lang="es-ES" dirty="0" err="1" smtClean="0">
                <a:solidFill>
                  <a:prstClr val="black"/>
                </a:solidFill>
              </a:rPr>
              <a:t>Physics</a:t>
            </a:r>
            <a:r>
              <a:rPr lang="es-ES" dirty="0" smtClean="0">
                <a:solidFill>
                  <a:prstClr val="black"/>
                </a:solidFill>
              </a:rPr>
              <a:t> of </a:t>
            </a:r>
            <a:r>
              <a:rPr lang="es-ES" dirty="0" err="1" smtClean="0">
                <a:solidFill>
                  <a:prstClr val="black"/>
                </a:solidFill>
              </a:rPr>
              <a:t>The</a:t>
            </a:r>
            <a:r>
              <a:rPr lang="es-ES" dirty="0" smtClean="0">
                <a:solidFill>
                  <a:prstClr val="black"/>
                </a:solidFill>
              </a:rPr>
              <a:t> B </a:t>
            </a:r>
            <a:r>
              <a:rPr lang="es-ES" dirty="0" err="1" smtClean="0">
                <a:solidFill>
                  <a:prstClr val="black"/>
                </a:solidFill>
              </a:rPr>
              <a:t>Factories</a:t>
            </a:r>
            <a:r>
              <a:rPr lang="es-ES" dirty="0" smtClean="0">
                <a:solidFill>
                  <a:prstClr val="black"/>
                </a:solidFill>
              </a:rPr>
              <a:t>” </a:t>
            </a:r>
            <a:r>
              <a:rPr lang="es-ES" dirty="0" err="1" smtClean="0">
                <a:solidFill>
                  <a:prstClr val="black"/>
                </a:solidFill>
              </a:rPr>
              <a:t>Legacy</a:t>
            </a:r>
            <a:r>
              <a:rPr lang="es-ES" dirty="0" smtClean="0">
                <a:solidFill>
                  <a:prstClr val="black"/>
                </a:solidFill>
              </a:rPr>
              <a:t> </a:t>
            </a:r>
            <a:r>
              <a:rPr lang="es-ES" dirty="0" err="1" smtClean="0">
                <a:solidFill>
                  <a:prstClr val="black"/>
                </a:solidFill>
              </a:rPr>
              <a:t>Book</a:t>
            </a:r>
            <a:r>
              <a:rPr lang="es-ES" dirty="0" smtClean="0">
                <a:solidFill>
                  <a:prstClr val="black"/>
                </a:solidFill>
              </a:rPr>
              <a:t> (escritura y edición)  </a:t>
            </a:r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683568" y="621849"/>
            <a:ext cx="96051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200" b="1" dirty="0" err="1" smtClean="0">
                <a:solidFill>
                  <a:prstClr val="black"/>
                </a:solidFill>
              </a:rPr>
              <a:t>BaBar</a:t>
            </a:r>
            <a:r>
              <a:rPr lang="es-ES" sz="2200" b="1" dirty="0" smtClean="0">
                <a:solidFill>
                  <a:prstClr val="black"/>
                </a:solidFill>
              </a:rPr>
              <a:t>:</a:t>
            </a:r>
            <a:endParaRPr lang="es-ES" dirty="0"/>
          </a:p>
        </p:txBody>
      </p:sp>
      <p:sp>
        <p:nvSpPr>
          <p:cNvPr id="9" name="8 Rectángulo"/>
          <p:cNvSpPr/>
          <p:nvPr/>
        </p:nvSpPr>
        <p:spPr>
          <a:xfrm>
            <a:off x="755576" y="3718193"/>
            <a:ext cx="10999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200" b="1" dirty="0" err="1" smtClean="0">
                <a:solidFill>
                  <a:prstClr val="black"/>
                </a:solidFill>
              </a:rPr>
              <a:t>SuperB</a:t>
            </a:r>
            <a:r>
              <a:rPr lang="es-ES" sz="2200" b="1" dirty="0" smtClean="0">
                <a:solidFill>
                  <a:prstClr val="black"/>
                </a:solidFill>
              </a:rPr>
              <a:t>: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260648"/>
            <a:ext cx="3168352" cy="1260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344556" y="2492896"/>
            <a:ext cx="8115876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00CC"/>
                </a:solidFill>
              </a:rPr>
              <a:t>→ </a:t>
            </a:r>
            <a:r>
              <a:rPr lang="es-ES" dirty="0">
                <a:solidFill>
                  <a:srgbClr val="0000CC"/>
                </a:solidFill>
              </a:rPr>
              <a:t>C</a:t>
            </a:r>
            <a:r>
              <a:rPr lang="es-ES" dirty="0" smtClean="0">
                <a:solidFill>
                  <a:srgbClr val="0000CC"/>
                </a:solidFill>
              </a:rPr>
              <a:t>onseguida la licencia CADENCE IC </a:t>
            </a:r>
            <a:r>
              <a:rPr lang="es-ES" dirty="0" err="1" smtClean="0">
                <a:solidFill>
                  <a:srgbClr val="0000CC"/>
                </a:solidFill>
              </a:rPr>
              <a:t>Package</a:t>
            </a:r>
            <a:r>
              <a:rPr lang="es-ES" dirty="0" smtClean="0">
                <a:solidFill>
                  <a:srgbClr val="0000CC"/>
                </a:solidFill>
              </a:rPr>
              <a:t> (v6.1 &amp; v5.10) con </a:t>
            </a:r>
            <a:endParaRPr lang="es-ES" dirty="0" smtClean="0">
              <a:solidFill>
                <a:srgbClr val="0000CC"/>
              </a:solidFill>
            </a:endParaRPr>
          </a:p>
          <a:p>
            <a:r>
              <a:rPr lang="es-ES" dirty="0" smtClean="0">
                <a:solidFill>
                  <a:srgbClr val="0000CC"/>
                </a:solidFill>
              </a:rPr>
              <a:t>     EUROPRACTICE</a:t>
            </a:r>
            <a:endParaRPr lang="es-ES" dirty="0" smtClean="0">
              <a:solidFill>
                <a:srgbClr val="0000CC"/>
              </a:solidFill>
            </a:endParaRPr>
          </a:p>
          <a:p>
            <a:pPr marL="0" lvl="1"/>
            <a:r>
              <a:rPr lang="es-ES" dirty="0" smtClean="0">
                <a:solidFill>
                  <a:srgbClr val="0000CC"/>
                </a:solidFill>
              </a:rPr>
              <a:t>→ Librería IBM CMOS8RF-DM v1.8 suministrada por el CERN </a:t>
            </a:r>
          </a:p>
          <a:p>
            <a:r>
              <a:rPr lang="es-ES" dirty="0" smtClean="0">
                <a:solidFill>
                  <a:srgbClr val="0000CC"/>
                </a:solidFill>
              </a:rPr>
              <a:t>→ Software instalado y en funcionamiento </a:t>
            </a:r>
          </a:p>
          <a:p>
            <a:r>
              <a:rPr lang="es-ES" dirty="0" smtClean="0">
                <a:solidFill>
                  <a:srgbClr val="0000CC"/>
                </a:solidFill>
              </a:rPr>
              <a:t>→ En </a:t>
            </a:r>
            <a:r>
              <a:rPr lang="es-ES" dirty="0" smtClean="0">
                <a:solidFill>
                  <a:srgbClr val="0000CC"/>
                </a:solidFill>
              </a:rPr>
              <a:t>discusión para </a:t>
            </a:r>
            <a:r>
              <a:rPr lang="es-ES" dirty="0" smtClean="0">
                <a:solidFill>
                  <a:srgbClr val="0000CC"/>
                </a:solidFill>
              </a:rPr>
              <a:t>concretar bloques a los que contribuir (probablemente bloques </a:t>
            </a:r>
          </a:p>
          <a:p>
            <a:r>
              <a:rPr lang="es-ES" dirty="0" smtClean="0">
                <a:solidFill>
                  <a:srgbClr val="0000CC"/>
                </a:solidFill>
              </a:rPr>
              <a:t>     periféricos como </a:t>
            </a:r>
            <a:r>
              <a:rPr lang="es-ES" dirty="0" smtClean="0">
                <a:solidFill>
                  <a:srgbClr val="0000CC"/>
                </a:solidFill>
              </a:rPr>
              <a:t>r</a:t>
            </a:r>
            <a:r>
              <a:rPr lang="es-ES" dirty="0" smtClean="0">
                <a:solidFill>
                  <a:srgbClr val="0000CC"/>
                </a:solidFill>
              </a:rPr>
              <a:t>eguladores y referencias de voltaje)</a:t>
            </a:r>
            <a:endParaRPr lang="es-ES" dirty="0">
              <a:solidFill>
                <a:srgbClr val="0000CC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23528" y="116632"/>
            <a:ext cx="66967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 smtClean="0"/>
          </a:p>
          <a:p>
            <a:pPr>
              <a:buFontTx/>
              <a:buChar char="-"/>
            </a:pPr>
            <a:r>
              <a:rPr lang="es-ES" b="1" dirty="0" smtClean="0"/>
              <a:t> Electrónica FEE: </a:t>
            </a:r>
            <a:r>
              <a:rPr lang="es-ES" dirty="0" smtClean="0"/>
              <a:t>Diseño </a:t>
            </a:r>
            <a:r>
              <a:rPr lang="es-ES" dirty="0" smtClean="0"/>
              <a:t>y simulación</a:t>
            </a:r>
            <a:endParaRPr lang="es-ES" dirty="0" smtClean="0"/>
          </a:p>
          <a:p>
            <a:r>
              <a:rPr lang="es-ES" b="1" dirty="0" smtClean="0"/>
              <a:t> 	             </a:t>
            </a:r>
            <a:r>
              <a:rPr lang="es-ES" dirty="0" smtClean="0"/>
              <a:t>(Valerio </a:t>
            </a:r>
            <a:r>
              <a:rPr lang="es-ES" dirty="0" smtClean="0"/>
              <a:t>Re y </a:t>
            </a:r>
            <a:r>
              <a:rPr lang="es-ES" dirty="0" smtClean="0"/>
              <a:t>M</a:t>
            </a:r>
            <a:r>
              <a:rPr lang="es-ES" dirty="0" smtClean="0"/>
              <a:t>. </a:t>
            </a:r>
            <a:r>
              <a:rPr lang="es-ES" dirty="0" err="1" smtClean="0"/>
              <a:t>Manghisoni</a:t>
            </a:r>
            <a:r>
              <a:rPr lang="es-ES" dirty="0" smtClean="0"/>
              <a:t>)</a:t>
            </a:r>
            <a:endParaRPr lang="es-ES" dirty="0" smtClean="0"/>
          </a:p>
          <a:p>
            <a:endParaRPr lang="es-ES" dirty="0" smtClean="0"/>
          </a:p>
          <a:p>
            <a:pPr lvl="2">
              <a:buFontTx/>
              <a:buChar char="-"/>
            </a:pPr>
            <a:r>
              <a:rPr lang="es-ES" b="1" dirty="0" smtClean="0"/>
              <a:t> </a:t>
            </a:r>
            <a:r>
              <a:rPr lang="es-ES" dirty="0" err="1" smtClean="0"/>
              <a:t>Inner</a:t>
            </a:r>
            <a:r>
              <a:rPr lang="es-ES" dirty="0" smtClean="0"/>
              <a:t> </a:t>
            </a:r>
            <a:r>
              <a:rPr lang="es-ES" dirty="0" err="1" smtClean="0"/>
              <a:t>layer</a:t>
            </a:r>
            <a:r>
              <a:rPr lang="es-ES" dirty="0" smtClean="0"/>
              <a:t> (L1-3) </a:t>
            </a:r>
            <a:r>
              <a:rPr lang="es-ES" dirty="0" err="1" smtClean="0"/>
              <a:t>analog</a:t>
            </a:r>
            <a:r>
              <a:rPr lang="es-ES" dirty="0" smtClean="0"/>
              <a:t> </a:t>
            </a:r>
            <a:r>
              <a:rPr lang="es-ES" dirty="0" err="1" smtClean="0"/>
              <a:t>readout</a:t>
            </a:r>
            <a:r>
              <a:rPr lang="es-ES" dirty="0" smtClean="0"/>
              <a:t> </a:t>
            </a:r>
            <a:r>
              <a:rPr lang="es-ES" dirty="0" err="1" smtClean="0"/>
              <a:t>circuit</a:t>
            </a:r>
            <a:endParaRPr lang="es-ES" b="1" dirty="0" smtClean="0"/>
          </a:p>
          <a:p>
            <a:r>
              <a:rPr lang="es-ES" b="1" dirty="0" smtClean="0"/>
              <a:t>	- </a:t>
            </a:r>
            <a:r>
              <a:rPr lang="es-ES" dirty="0" err="1"/>
              <a:t>E</a:t>
            </a:r>
            <a:r>
              <a:rPr lang="es-ES" dirty="0" err="1" smtClean="0"/>
              <a:t>lectrical</a:t>
            </a:r>
            <a:r>
              <a:rPr lang="es-ES" dirty="0" smtClean="0"/>
              <a:t> </a:t>
            </a:r>
            <a:r>
              <a:rPr lang="es-ES" dirty="0" err="1" smtClean="0"/>
              <a:t>tests</a:t>
            </a:r>
            <a:r>
              <a:rPr lang="es-ES" dirty="0" smtClean="0"/>
              <a:t> and </a:t>
            </a:r>
            <a:r>
              <a:rPr lang="es-ES" dirty="0" err="1" smtClean="0"/>
              <a:t>characterization</a:t>
            </a:r>
            <a:r>
              <a:rPr lang="es-ES" dirty="0" smtClean="0"/>
              <a:t> </a:t>
            </a:r>
          </a:p>
          <a:p>
            <a:r>
              <a:rPr lang="es-ES" b="1" dirty="0" smtClean="0"/>
              <a:t>	- </a:t>
            </a:r>
            <a:r>
              <a:rPr lang="en-US" dirty="0" smtClean="0"/>
              <a:t>HDI (High </a:t>
            </a:r>
            <a:r>
              <a:rPr lang="en-US" dirty="0" err="1" smtClean="0"/>
              <a:t>Denisity</a:t>
            </a:r>
            <a:r>
              <a:rPr lang="en-US" dirty="0" smtClean="0"/>
              <a:t> Interconnect) circuit design </a:t>
            </a:r>
            <a:r>
              <a:rPr lang="en-US" dirty="0" smtClean="0"/>
              <a:t>(?)</a:t>
            </a:r>
            <a:endParaRPr lang="es-ES" b="1" dirty="0" smtClean="0"/>
          </a:p>
          <a:p>
            <a:r>
              <a:rPr lang="es-ES" b="1" dirty="0" smtClean="0"/>
              <a:t>	</a:t>
            </a:r>
            <a:r>
              <a:rPr lang="es-ES" b="1" dirty="0" smtClean="0"/>
              <a:t>- </a:t>
            </a:r>
            <a:r>
              <a:rPr lang="es-ES" dirty="0" smtClean="0"/>
              <a:t>1st </a:t>
            </a:r>
            <a:r>
              <a:rPr lang="es-ES" dirty="0" err="1" smtClean="0"/>
              <a:t>prototype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be</a:t>
            </a:r>
            <a:r>
              <a:rPr lang="es-ES" dirty="0" smtClean="0"/>
              <a:t> </a:t>
            </a:r>
            <a:r>
              <a:rPr lang="es-ES" dirty="0" err="1" smtClean="0"/>
              <a:t>submitted</a:t>
            </a:r>
            <a:r>
              <a:rPr lang="es-ES" dirty="0" smtClean="0"/>
              <a:t> </a:t>
            </a:r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half</a:t>
            </a:r>
            <a:r>
              <a:rPr lang="es-ES" dirty="0" smtClean="0"/>
              <a:t> of 2012</a:t>
            </a:r>
            <a:endParaRPr lang="en-US" dirty="0" smtClean="0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 l="35117" t="25739" r="20499" b="24989"/>
          <a:stretch>
            <a:fillRect/>
          </a:stretch>
        </p:blipFill>
        <p:spPr bwMode="auto">
          <a:xfrm>
            <a:off x="6660232" y="1700808"/>
            <a:ext cx="1955492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Rectángulo"/>
          <p:cNvSpPr/>
          <p:nvPr/>
        </p:nvSpPr>
        <p:spPr>
          <a:xfrm>
            <a:off x="107504" y="4820959"/>
            <a:ext cx="4608512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b="1" dirty="0" smtClean="0"/>
              <a:t>Propósito</a:t>
            </a:r>
            <a:r>
              <a:rPr lang="es-ES" b="1" dirty="0" smtClean="0"/>
              <a:t>:</a:t>
            </a:r>
          </a:p>
          <a:p>
            <a:pPr algn="ctr">
              <a:buFont typeface="Arial" pitchFamily="34" charset="0"/>
              <a:buChar char="•"/>
            </a:pPr>
            <a:r>
              <a:rPr lang="es-ES" b="1" dirty="0" smtClean="0"/>
              <a:t> Diseño y simulación </a:t>
            </a:r>
            <a:r>
              <a:rPr lang="es-ES" b="1" dirty="0" err="1" smtClean="0"/>
              <a:t>analog</a:t>
            </a:r>
            <a:r>
              <a:rPr lang="es-ES" b="1" dirty="0" smtClean="0"/>
              <a:t> </a:t>
            </a:r>
            <a:r>
              <a:rPr lang="es-ES" b="1" dirty="0" err="1" smtClean="0"/>
              <a:t>section</a:t>
            </a:r>
            <a:endParaRPr lang="es-ES" b="1" dirty="0" smtClean="0"/>
          </a:p>
          <a:p>
            <a:pPr algn="ctr">
              <a:buFont typeface="Arial" pitchFamily="34" charset="0"/>
              <a:buChar char="•"/>
            </a:pPr>
            <a:r>
              <a:rPr lang="es-ES" b="1" dirty="0" smtClean="0"/>
              <a:t> </a:t>
            </a:r>
            <a:r>
              <a:rPr lang="es-ES" b="1" dirty="0" err="1" smtClean="0"/>
              <a:t>T</a:t>
            </a:r>
            <a:r>
              <a:rPr lang="es-ES" b="1" dirty="0" err="1" smtClean="0"/>
              <a:t>ests</a:t>
            </a:r>
            <a:r>
              <a:rPr lang="es-ES" b="1" dirty="0" smtClean="0"/>
              <a:t> eléctricos de </a:t>
            </a:r>
            <a:r>
              <a:rPr lang="es-ES" b="1" dirty="0" smtClean="0"/>
              <a:t>los </a:t>
            </a:r>
          </a:p>
          <a:p>
            <a:pPr algn="ctr"/>
            <a:r>
              <a:rPr lang="es-ES" b="1" dirty="0" smtClean="0"/>
              <a:t>primeros prototipos </a:t>
            </a:r>
            <a:r>
              <a:rPr lang="es-ES" b="1" dirty="0" smtClean="0"/>
              <a:t>(fin 2012-inicio 2013)</a:t>
            </a:r>
            <a:endParaRPr lang="es-E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4320480"/>
            <a:ext cx="4338835" cy="2564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268760"/>
            <a:ext cx="4859833" cy="1517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29"/>
          <p:cNvSpPr txBox="1">
            <a:spLocks noChangeArrowheads="1"/>
          </p:cNvSpPr>
          <p:nvPr/>
        </p:nvSpPr>
        <p:spPr bwMode="auto">
          <a:xfrm>
            <a:off x="5724128" y="1340768"/>
            <a:ext cx="2281489" cy="142258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 lIns="82945" tIns="41473" rIns="82945" bIns="41473">
            <a:spAutoFit/>
          </a:bodyPr>
          <a:lstStyle/>
          <a:p>
            <a:pPr defTabSz="828675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200" b="1" u="sng" dirty="0">
                <a:solidFill>
                  <a:schemeClr val="tx1"/>
                </a:solidFill>
                <a:latin typeface="Helvetica" pitchFamily="34" charset="0"/>
              </a:rPr>
              <a:t>Layer</a:t>
            </a:r>
            <a:r>
              <a:rPr lang="en-US" sz="1200" dirty="0">
                <a:solidFill>
                  <a:schemeClr val="tx1"/>
                </a:solidFill>
                <a:latin typeface="Helvetica" pitchFamily="34" charset="0"/>
              </a:rPr>
              <a:t>	     </a:t>
            </a:r>
            <a:r>
              <a:rPr lang="en-US" sz="1200" b="1" u="sng" dirty="0">
                <a:solidFill>
                  <a:schemeClr val="tx1"/>
                </a:solidFill>
                <a:latin typeface="Helvetica" pitchFamily="34" charset="0"/>
              </a:rPr>
              <a:t>Radius</a:t>
            </a:r>
            <a:endParaRPr lang="en-US" sz="1200" dirty="0">
              <a:solidFill>
                <a:schemeClr val="tx1"/>
              </a:solidFill>
              <a:latin typeface="Helvetica" pitchFamily="34" charset="0"/>
            </a:endParaRPr>
          </a:p>
          <a:p>
            <a:pPr defTabSz="828675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200" dirty="0">
                <a:latin typeface="Helvetica" pitchFamily="34" charset="0"/>
              </a:rPr>
              <a:t>  </a:t>
            </a:r>
            <a:r>
              <a:rPr lang="en-US" sz="1300" dirty="0">
                <a:latin typeface="Helvetica" pitchFamily="34" charset="0"/>
              </a:rPr>
              <a:t>0                   1.5 cm</a:t>
            </a:r>
            <a:r>
              <a:rPr lang="en-US" sz="1500" dirty="0">
                <a:latin typeface="Helvetica" pitchFamily="34" charset="0"/>
              </a:rPr>
              <a:t> </a:t>
            </a:r>
          </a:p>
          <a:p>
            <a:pPr defTabSz="828675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FF0000"/>
                </a:solidFill>
                <a:latin typeface="Helvetica" pitchFamily="34" charset="0"/>
              </a:rPr>
              <a:t>  1	      3.3 cm</a:t>
            </a:r>
          </a:p>
          <a:p>
            <a:pPr defTabSz="828675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FF0000"/>
                </a:solidFill>
                <a:latin typeface="Helvetica" pitchFamily="34" charset="0"/>
              </a:rPr>
              <a:t>  2	      4.0 cm</a:t>
            </a:r>
          </a:p>
          <a:p>
            <a:pPr defTabSz="828675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FF0000"/>
                </a:solidFill>
                <a:latin typeface="Helvetica" pitchFamily="34" charset="0"/>
              </a:rPr>
              <a:t>  3	      5.9 cm</a:t>
            </a:r>
          </a:p>
          <a:p>
            <a:pPr defTabSz="828675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FF0000"/>
                </a:solidFill>
                <a:latin typeface="Helvetica" pitchFamily="34" charset="0"/>
              </a:rPr>
              <a:t>  4	  9.1 to 12.7 cm</a:t>
            </a:r>
          </a:p>
          <a:p>
            <a:pPr defTabSz="828675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FF0000"/>
                </a:solidFill>
                <a:latin typeface="Helvetica" pitchFamily="34" charset="0"/>
              </a:rPr>
              <a:t>  5	11.4 to 14.6 cm</a:t>
            </a:r>
            <a:endParaRPr lang="en-US" sz="800" dirty="0">
              <a:solidFill>
                <a:srgbClr val="FF0000"/>
              </a:solidFill>
              <a:latin typeface="Helvetica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95536" y="620688"/>
            <a:ext cx="842493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b="1" dirty="0" smtClean="0"/>
              <a:t> </a:t>
            </a:r>
            <a:r>
              <a:rPr lang="en-US" b="1" dirty="0" err="1" smtClean="0"/>
              <a:t>Sensores</a:t>
            </a:r>
            <a:r>
              <a:rPr lang="en-US" b="1" dirty="0" smtClean="0"/>
              <a:t> </a:t>
            </a:r>
            <a:r>
              <a:rPr lang="en-US" b="1" dirty="0" smtClean="0"/>
              <a:t>(SVT layers 1-5</a:t>
            </a:r>
            <a:r>
              <a:rPr lang="en-US" dirty="0" smtClean="0"/>
              <a:t>) (Trieste –L. </a:t>
            </a:r>
            <a:r>
              <a:rPr lang="en-US" dirty="0" err="1" smtClean="0"/>
              <a:t>Bosisio</a:t>
            </a:r>
            <a:r>
              <a:rPr lang="en-US" dirty="0" smtClean="0"/>
              <a:t>-,</a:t>
            </a:r>
            <a:r>
              <a:rPr lang="en-US" dirty="0" smtClean="0"/>
              <a:t> Milan, Pisa)</a:t>
            </a:r>
            <a:r>
              <a:rPr lang="en-US" dirty="0" smtClean="0"/>
              <a:t>		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10" name="9 Rectángulo"/>
          <p:cNvSpPr/>
          <p:nvPr/>
        </p:nvSpPr>
        <p:spPr>
          <a:xfrm>
            <a:off x="467544" y="3284984"/>
            <a:ext cx="83529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dirty="0" smtClean="0"/>
              <a:t> Aim: electrical test and </a:t>
            </a:r>
            <a:r>
              <a:rPr lang="en-US" dirty="0" smtClean="0"/>
              <a:t>characterization of different geometries/</a:t>
            </a:r>
            <a:r>
              <a:rPr lang="en-US" dirty="0" err="1" smtClean="0"/>
              <a:t>fanouts</a:t>
            </a:r>
            <a:r>
              <a:rPr lang="en-US" dirty="0" smtClean="0"/>
              <a:t>  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/>
              <a:t> </a:t>
            </a:r>
            <a:r>
              <a:rPr lang="en-US" dirty="0" smtClean="0"/>
              <a:t>Evaluation different </a:t>
            </a:r>
            <a:r>
              <a:rPr lang="en-US" dirty="0" smtClean="0"/>
              <a:t>suppliers of double-sides sensors on 150 mm wafers</a:t>
            </a:r>
            <a:endParaRPr lang="en-US" dirty="0" smtClean="0"/>
          </a:p>
          <a:p>
            <a:pPr lvl="1">
              <a:buFontTx/>
              <a:buChar char="-"/>
            </a:pPr>
            <a:r>
              <a:rPr lang="en-US" dirty="0" smtClean="0"/>
              <a:t> </a:t>
            </a:r>
            <a:r>
              <a:rPr lang="en-US" dirty="0" smtClean="0"/>
              <a:t>Micron:  200 um and 300 um thickness, 5 mm min clearance from wafer edge</a:t>
            </a:r>
          </a:p>
          <a:p>
            <a:pPr lvl="1">
              <a:buFontTx/>
              <a:buChar char="-"/>
            </a:pPr>
            <a:r>
              <a:rPr lang="en-US" dirty="0" smtClean="0"/>
              <a:t> </a:t>
            </a:r>
            <a:r>
              <a:rPr lang="en-US" dirty="0" err="1" smtClean="0"/>
              <a:t>Sintef</a:t>
            </a:r>
            <a:r>
              <a:rPr lang="en-US" dirty="0" smtClean="0"/>
              <a:t>: 300 um only, 8mm</a:t>
            </a:r>
          </a:p>
          <a:p>
            <a:pPr lvl="1">
              <a:buFontTx/>
              <a:buChar char="-"/>
            </a:pPr>
            <a:r>
              <a:rPr lang="en-US" dirty="0" smtClean="0"/>
              <a:t> </a:t>
            </a:r>
            <a:r>
              <a:rPr lang="en-US" dirty="0" smtClean="0"/>
              <a:t>Hamamatsu:</a:t>
            </a:r>
            <a:r>
              <a:rPr lang="en-US" dirty="0" smtClean="0"/>
              <a:t> 320 um minimum, 5 mm</a:t>
            </a:r>
            <a:endParaRPr lang="en-US" dirty="0" smtClean="0"/>
          </a:p>
        </p:txBody>
      </p:sp>
      <p:sp>
        <p:nvSpPr>
          <p:cNvPr id="11" name="10 Rectángulo"/>
          <p:cNvSpPr/>
          <p:nvPr/>
        </p:nvSpPr>
        <p:spPr>
          <a:xfrm>
            <a:off x="539552" y="2852936"/>
            <a:ext cx="49110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err="1" smtClean="0"/>
              <a:t>Layer</a:t>
            </a:r>
            <a:r>
              <a:rPr lang="es-ES" b="1" dirty="0" smtClean="0"/>
              <a:t> 1-5: </a:t>
            </a:r>
            <a:r>
              <a:rPr lang="es-ES" b="1" dirty="0" err="1" smtClean="0">
                <a:solidFill>
                  <a:srgbClr val="0000CC"/>
                </a:solidFill>
              </a:rPr>
              <a:t>Strips</a:t>
            </a:r>
            <a:r>
              <a:rPr lang="es-ES" b="1" dirty="0" smtClean="0">
                <a:solidFill>
                  <a:srgbClr val="0000CC"/>
                </a:solidFill>
              </a:rPr>
              <a:t>, </a:t>
            </a:r>
            <a:r>
              <a:rPr lang="es-ES" dirty="0" smtClean="0"/>
              <a:t>new </a:t>
            </a:r>
            <a:r>
              <a:rPr lang="es-ES" dirty="0" err="1" smtClean="0"/>
              <a:t>readout</a:t>
            </a:r>
            <a:r>
              <a:rPr lang="es-ES" dirty="0" smtClean="0"/>
              <a:t> </a:t>
            </a:r>
            <a:r>
              <a:rPr lang="es-ES" dirty="0" err="1" smtClean="0"/>
              <a:t>schemes</a:t>
            </a:r>
            <a:r>
              <a:rPr lang="es-ES" dirty="0" smtClean="0"/>
              <a:t> L1-3, L4-5 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4797152"/>
            <a:ext cx="84969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srgbClr val="0000CC"/>
                </a:solidFill>
              </a:rPr>
              <a:t>→ Aprendiendo el </a:t>
            </a:r>
            <a:r>
              <a:rPr lang="es-ES" dirty="0">
                <a:solidFill>
                  <a:srgbClr val="0000CC"/>
                </a:solidFill>
              </a:rPr>
              <a:t>f</a:t>
            </a:r>
            <a:r>
              <a:rPr lang="es-ES" dirty="0" smtClean="0">
                <a:solidFill>
                  <a:srgbClr val="0000CC"/>
                </a:solidFill>
              </a:rPr>
              <a:t>uncionamiento de la máquina de puntas de la sala </a:t>
            </a:r>
            <a:r>
              <a:rPr lang="es-ES" dirty="0" smtClean="0">
                <a:solidFill>
                  <a:srgbClr val="0000CC"/>
                </a:solidFill>
              </a:rPr>
              <a:t>blanca</a:t>
            </a:r>
            <a:endParaRPr lang="es-ES" dirty="0" smtClean="0">
              <a:solidFill>
                <a:srgbClr val="0000CC"/>
              </a:solidFill>
            </a:endParaRPr>
          </a:p>
          <a:p>
            <a:r>
              <a:rPr lang="es-ES" dirty="0" smtClean="0">
                <a:solidFill>
                  <a:srgbClr val="0000CC"/>
                </a:solidFill>
              </a:rPr>
              <a:t>  </a:t>
            </a:r>
            <a:r>
              <a:rPr lang="es-ES" dirty="0" smtClean="0">
                <a:solidFill>
                  <a:srgbClr val="0000CC"/>
                </a:solidFill>
              </a:rPr>
              <a:t>   (</a:t>
            </a:r>
            <a:r>
              <a:rPr lang="es-ES" dirty="0" smtClean="0">
                <a:solidFill>
                  <a:srgbClr val="0000CC"/>
                </a:solidFill>
              </a:rPr>
              <a:t>hasta ahora con Si desnudo). </a:t>
            </a:r>
            <a:r>
              <a:rPr lang="es-ES" dirty="0" smtClean="0">
                <a:solidFill>
                  <a:srgbClr val="0000CC"/>
                </a:solidFill>
              </a:rPr>
              <a:t>Propósito</a:t>
            </a:r>
            <a:r>
              <a:rPr lang="es-ES" dirty="0" smtClean="0">
                <a:solidFill>
                  <a:srgbClr val="0000CC"/>
                </a:solidFill>
              </a:rPr>
              <a:t>: ir adquiriendo práctica en su </a:t>
            </a:r>
            <a:r>
              <a:rPr lang="es-ES" dirty="0" smtClean="0">
                <a:solidFill>
                  <a:srgbClr val="0000CC"/>
                </a:solidFill>
              </a:rPr>
              <a:t>utilización</a:t>
            </a:r>
            <a:endParaRPr lang="es-ES" dirty="0">
              <a:solidFill>
                <a:srgbClr val="0000CC"/>
              </a:solidFill>
            </a:endParaRPr>
          </a:p>
          <a:p>
            <a:r>
              <a:rPr lang="es-ES" dirty="0" smtClean="0">
                <a:solidFill>
                  <a:srgbClr val="0000CC"/>
                </a:solidFill>
              </a:rPr>
              <a:t>→ Lista/compra de </a:t>
            </a:r>
            <a:r>
              <a:rPr lang="es-ES" dirty="0" smtClean="0">
                <a:solidFill>
                  <a:srgbClr val="0000CC"/>
                </a:solidFill>
              </a:rPr>
              <a:t>pequeño material </a:t>
            </a:r>
            <a:r>
              <a:rPr lang="es-ES" dirty="0" smtClean="0">
                <a:solidFill>
                  <a:srgbClr val="0000CC"/>
                </a:solidFill>
              </a:rPr>
              <a:t>necesario</a:t>
            </a:r>
          </a:p>
          <a:p>
            <a:r>
              <a:rPr lang="es-ES" dirty="0" smtClean="0">
                <a:solidFill>
                  <a:srgbClr val="0000CC"/>
                </a:solidFill>
              </a:rPr>
              <a:t>→ Iniciando el desarrollo de un protocolo de caracterización de los dispositivos</a:t>
            </a:r>
          </a:p>
          <a:p>
            <a:r>
              <a:rPr lang="es-ES" dirty="0" smtClean="0">
                <a:solidFill>
                  <a:srgbClr val="0000CC"/>
                </a:solidFill>
              </a:rPr>
              <a:t>→ “</a:t>
            </a:r>
            <a:r>
              <a:rPr lang="es-ES" dirty="0" err="1" smtClean="0">
                <a:solidFill>
                  <a:srgbClr val="0000CC"/>
                </a:solidFill>
              </a:rPr>
              <a:t>Spare</a:t>
            </a:r>
            <a:r>
              <a:rPr lang="es-ES" dirty="0" smtClean="0">
                <a:solidFill>
                  <a:srgbClr val="0000CC"/>
                </a:solidFill>
              </a:rPr>
              <a:t>” de </a:t>
            </a:r>
            <a:r>
              <a:rPr lang="es-ES" dirty="0" err="1" smtClean="0">
                <a:solidFill>
                  <a:srgbClr val="0000CC"/>
                </a:solidFill>
              </a:rPr>
              <a:t>BaBar</a:t>
            </a:r>
            <a:r>
              <a:rPr lang="es-ES" dirty="0" smtClean="0">
                <a:solidFill>
                  <a:srgbClr val="0000CC"/>
                </a:solidFill>
              </a:rPr>
              <a:t> (ya caracterizado) </a:t>
            </a:r>
            <a:r>
              <a:rPr lang="es-ES" dirty="0" smtClean="0">
                <a:solidFill>
                  <a:srgbClr val="0000CC"/>
                </a:solidFill>
              </a:rPr>
              <a:t> que nos suministrará Pisa finales marzo/abril   </a:t>
            </a:r>
          </a:p>
          <a:p>
            <a:r>
              <a:rPr lang="es-ES" dirty="0" smtClean="0">
                <a:solidFill>
                  <a:srgbClr val="0000CC"/>
                </a:solidFill>
              </a:rPr>
              <a:t>     para re-caracterizar y validar proceso</a:t>
            </a:r>
            <a:endParaRPr lang="es-ES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371</Words>
  <Application>Microsoft Office PowerPoint</Application>
  <PresentationFormat>Presentación en pantalla (4:3)</PresentationFormat>
  <Paragraphs>57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Diapositiva 1</vt:lpstr>
      <vt:lpstr>Diapositiva 2</vt:lpstr>
      <vt:lpstr>Diapositiva 3</vt:lpstr>
    </vt:vector>
  </TitlesOfParts>
  <Company>UVEG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oyangur</dc:creator>
  <cp:lastModifiedBy>martinee</cp:lastModifiedBy>
  <cp:revision>35</cp:revision>
  <dcterms:created xsi:type="dcterms:W3CDTF">2012-03-05T11:47:55Z</dcterms:created>
  <dcterms:modified xsi:type="dcterms:W3CDTF">2012-03-06T10:53:23Z</dcterms:modified>
</cp:coreProperties>
</file>