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315" r:id="rId3"/>
    <p:sldId id="316" r:id="rId4"/>
    <p:sldId id="317" r:id="rId5"/>
    <p:sldId id="318" r:id="rId6"/>
    <p:sldId id="319" r:id="rId7"/>
    <p:sldId id="320" r:id="rId8"/>
    <p:sldId id="323" r:id="rId9"/>
    <p:sldId id="325" r:id="rId10"/>
    <p:sldId id="327" r:id="rId11"/>
    <p:sldId id="326" r:id="rId12"/>
    <p:sldId id="328" r:id="rId13"/>
    <p:sldId id="322" r:id="rId14"/>
    <p:sldId id="329" r:id="rId15"/>
    <p:sldId id="332" r:id="rId16"/>
    <p:sldId id="330" r:id="rId17"/>
    <p:sldId id="331" r:id="rId1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FF33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600" autoAdjust="0"/>
    <p:restoredTop sz="86372" autoAdjust="0"/>
  </p:normalViewPr>
  <p:slideViewPr>
    <p:cSldViewPr>
      <p:cViewPr varScale="1">
        <p:scale>
          <a:sx n="71" d="100"/>
          <a:sy n="71" d="100"/>
        </p:scale>
        <p:origin x="-9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22764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E6C0A6A-48AB-4CC0-BB5C-54D060BD8BA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6C0A6A-48AB-4CC0-BB5C-54D060BD8BAC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 sz="2400" dirty="0">
              <a:latin typeface="Times New Roman" pitchFamily="18" charset="0"/>
            </a:endParaRP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F8D0A-D55F-436B-8155-F82A7C068F2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93DDF-BC57-4C23-8DC3-1DD2B3BF0A1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ABDB1-F4A2-41D0-A7C3-76D1ED2CDF2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648F4-AA60-4DB5-B998-FEB1779FAD3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7A2E9-05C4-43EB-941B-C397F0093E4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EE7A2-5201-492C-AD00-BC19E0E475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88899-6D5B-4BB1-9B3C-C0B35C3324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9EFC1-C31C-4312-A873-B9EE19FA570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20261-0117-44BF-A103-467BA6A85F07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A94B4-FCB2-4C22-A419-FDA51923E32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CF1EA-92BF-4188-A70D-88B72ADC513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71684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 sz="2400" dirty="0">
              <a:latin typeface="Times New Roman" pitchFamily="18" charset="0"/>
            </a:endParaRPr>
          </a:p>
        </p:txBody>
      </p:sp>
      <p:sp>
        <p:nvSpPr>
          <p:cNvPr id="71685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fr-FR"/>
              <a:t>F. Richard</a:t>
            </a:r>
          </a:p>
        </p:txBody>
      </p:sp>
      <p:sp>
        <p:nvSpPr>
          <p:cNvPr id="7168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C10F516-843E-4CF7-A238-25A673DE35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slac.stanford.edu/spires/find/wwwhepau/wwwscan?rawcmd=fin+%22Doublet%2C%20Philippe%22" TargetMode="Externa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Office_Word_Document2.docx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FR" dirty="0" smtClean="0"/>
              <a:t>F. Richard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50863"/>
            <a:ext cx="9144000" cy="1470025"/>
          </a:xfrm>
        </p:spPr>
        <p:txBody>
          <a:bodyPr/>
          <a:lstStyle/>
          <a:p>
            <a:pPr eaLnBrk="1" hangingPunct="1"/>
            <a:r>
              <a:rPr lang="fr-FR" dirty="0" smtClean="0"/>
              <a:t/>
            </a:r>
            <a:br>
              <a:rPr lang="fr-FR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sz="3800" b="1" dirty="0" smtClean="0"/>
              <a:t>Measuring top quarks couplings       </a:t>
            </a:r>
            <a:r>
              <a:rPr lang="en-US" sz="3800" b="1" dirty="0" smtClean="0"/>
              <a:t>  to </a:t>
            </a:r>
            <a:r>
              <a:rPr lang="en-US" sz="4400" b="1" dirty="0" smtClean="0">
                <a:latin typeface="Symbol" pitchFamily="18" charset="2"/>
              </a:rPr>
              <a:t>g </a:t>
            </a:r>
            <a:r>
              <a:rPr lang="en-US" sz="3800" b="1" dirty="0" smtClean="0">
                <a:latin typeface="Symbol" pitchFamily="18" charset="2"/>
              </a:rPr>
              <a:t> </a:t>
            </a:r>
            <a:r>
              <a:rPr lang="en-US" sz="3800" b="1" dirty="0" smtClean="0">
                <a:latin typeface="+mn-lt"/>
              </a:rPr>
              <a:t>and Z</a:t>
            </a:r>
            <a:r>
              <a:rPr lang="en-US" sz="3800" b="1" dirty="0" smtClean="0"/>
              <a:t> at </a:t>
            </a:r>
            <a:r>
              <a:rPr lang="en-US" sz="3800" b="1" dirty="0" smtClean="0"/>
              <a:t>ee</a:t>
            </a:r>
            <a:r>
              <a:rPr lang="en-US" sz="3800" b="1" dirty="0" smtClean="0"/>
              <a:t> colliders</a:t>
            </a:r>
            <a:endParaRPr lang="fr-FR" sz="3800" b="1" dirty="0" smtClean="0"/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16563"/>
            <a:ext cx="2300288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37400" y="5516563"/>
            <a:ext cx="204311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6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D4739C-0316-4E25-9266-565D64569794}" type="slidenum">
              <a:rPr lang="fr-FR" smtClean="0"/>
              <a:pPr/>
              <a:t>1</a:t>
            </a:fld>
            <a:endParaRPr lang="fr-FR" dirty="0" smtClean="0"/>
          </a:p>
        </p:txBody>
      </p:sp>
      <p:sp>
        <p:nvSpPr>
          <p:cNvPr id="11" name="Sous-titr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Extraction</a:t>
            </a:r>
            <a:r>
              <a:rPr lang="es-ES_tradnl" dirty="0" smtClean="0"/>
              <a:t> of </a:t>
            </a:r>
            <a:r>
              <a:rPr lang="es-ES_tradnl" dirty="0" err="1" smtClean="0"/>
              <a:t>couplings</a:t>
            </a:r>
            <a:endParaRPr lang="es-ES_tradn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Explicitly one can write </a:t>
            </a:r>
            <a:r>
              <a:rPr lang="en-US" sz="2000" dirty="0" smtClean="0"/>
              <a:t>the </a:t>
            </a:r>
            <a:r>
              <a:rPr lang="en-US" sz="2000" dirty="0" smtClean="0"/>
              <a:t>four amplitudes </a:t>
            </a:r>
            <a:r>
              <a:rPr lang="en-US" sz="2000" dirty="0" smtClean="0"/>
              <a:t>LL, RR, LR, RL as </a:t>
            </a:r>
            <a:r>
              <a:rPr lang="en-US" sz="2000" dirty="0" smtClean="0"/>
              <a:t>the sum of a photon and Z contributions</a:t>
            </a:r>
            <a:r>
              <a:rPr lang="en-US" sz="2000" dirty="0" smtClean="0"/>
              <a:t>:</a:t>
            </a:r>
            <a:endParaRPr lang="fr-FR" sz="2000" dirty="0" smtClean="0"/>
          </a:p>
          <a:p>
            <a:r>
              <a:rPr lang="en-US" sz="2000" dirty="0" err="1" smtClean="0"/>
              <a:t>AeAt</a:t>
            </a:r>
            <a:r>
              <a:rPr lang="en-US" sz="2000" dirty="0" smtClean="0"/>
              <a:t>=</a:t>
            </a:r>
            <a:r>
              <a:rPr lang="en-US" sz="2000" dirty="0" err="1" smtClean="0"/>
              <a:t>QeQt+ZeZt</a:t>
            </a:r>
            <a:r>
              <a:rPr lang="en-US" sz="2000" dirty="0" smtClean="0"/>
              <a:t>   where </a:t>
            </a:r>
            <a:r>
              <a:rPr lang="en-US" sz="2000" dirty="0" err="1" smtClean="0"/>
              <a:t>Qe</a:t>
            </a:r>
            <a:r>
              <a:rPr lang="en-US" sz="2000" dirty="0" smtClean="0"/>
              <a:t>=-1 Qt=2/3   </a:t>
            </a:r>
            <a:r>
              <a:rPr lang="en-US" sz="2000" dirty="0" smtClean="0"/>
              <a:t>                                 </a:t>
            </a:r>
            <a:r>
              <a:rPr lang="en-US" sz="2000" dirty="0" smtClean="0"/>
              <a:t> </a:t>
            </a:r>
            <a:r>
              <a:rPr lang="en-US" sz="2000" dirty="0" smtClean="0"/>
              <a:t> Z</a:t>
            </a:r>
            <a:r>
              <a:rPr lang="en-US" sz="2000" dirty="0" smtClean="0"/>
              <a:t>=(I3-Qs²w)/</a:t>
            </a:r>
            <a:r>
              <a:rPr lang="en-US" sz="2000" dirty="0" err="1" smtClean="0"/>
              <a:t>swcw</a:t>
            </a:r>
            <a:r>
              <a:rPr lang="en-US" sz="2000" dirty="0" smtClean="0"/>
              <a:t>  I3eL=-1/2  I3tL=1/2  </a:t>
            </a:r>
            <a:endParaRPr lang="en-US" sz="2000" dirty="0" smtClean="0">
              <a:latin typeface="Symbol" pitchFamily="18" charset="2"/>
            </a:endParaRPr>
          </a:p>
          <a:p>
            <a:pPr lvl="0"/>
            <a:r>
              <a:rPr lang="en-US" sz="2000" dirty="0" err="1" smtClean="0">
                <a:latin typeface="Symbol" pitchFamily="18" charset="2"/>
              </a:rPr>
              <a:t>s</a:t>
            </a:r>
            <a:r>
              <a:rPr lang="en-US" sz="2000" baseline="-25000" dirty="0" err="1" smtClean="0"/>
              <a:t>L</a:t>
            </a:r>
            <a:r>
              <a:rPr lang="en-US" sz="2000" dirty="0" smtClean="0"/>
              <a:t>=A(LL²+LR²</a:t>
            </a:r>
            <a:r>
              <a:rPr lang="en-US" sz="2000" dirty="0" smtClean="0"/>
              <a:t>) </a:t>
            </a:r>
            <a:r>
              <a:rPr lang="en-US" sz="2000" baseline="-25000" dirty="0" smtClean="0"/>
              <a:t>  </a:t>
            </a:r>
            <a:r>
              <a:rPr lang="en-US" sz="2000" dirty="0" err="1" smtClean="0">
                <a:latin typeface="Symbol" pitchFamily="18" charset="2"/>
              </a:rPr>
              <a:t>s</a:t>
            </a:r>
            <a:r>
              <a:rPr lang="en-US" sz="2000" baseline="-25000" dirty="0" err="1" smtClean="0"/>
              <a:t>R</a:t>
            </a:r>
            <a:r>
              <a:rPr lang="en-US" sz="2000" dirty="0" smtClean="0"/>
              <a:t>=A(RL²+RR²</a:t>
            </a:r>
            <a:r>
              <a:rPr lang="en-US" sz="2000" dirty="0" smtClean="0"/>
              <a:t>)  for the cross sections with P=-1 and P=1</a:t>
            </a:r>
            <a:endParaRPr lang="fr-FR" sz="2000" dirty="0" smtClean="0"/>
          </a:p>
          <a:p>
            <a:pPr lvl="0"/>
            <a:r>
              <a:rPr lang="en-US" sz="2000" dirty="0" smtClean="0"/>
              <a:t> E</a:t>
            </a:r>
            <a:r>
              <a:rPr lang="en-US" sz="2000" baseline="-25000" dirty="0" smtClean="0"/>
              <a:t>L</a:t>
            </a:r>
            <a:r>
              <a:rPr lang="en-US" sz="2000" dirty="0" smtClean="0"/>
              <a:t>= </a:t>
            </a:r>
            <a:r>
              <a:rPr lang="en-US" sz="2000" dirty="0" smtClean="0"/>
              <a:t>LR²</a:t>
            </a:r>
            <a:r>
              <a:rPr lang="en-US" sz="2000" dirty="0" smtClean="0"/>
              <a:t>/(LL²+LR²)   </a:t>
            </a:r>
            <a:r>
              <a:rPr lang="en-US" sz="2000" dirty="0" smtClean="0"/>
              <a:t>E</a:t>
            </a:r>
            <a:r>
              <a:rPr lang="en-US" sz="2000" baseline="-25000" dirty="0" smtClean="0"/>
              <a:t>R</a:t>
            </a:r>
            <a:r>
              <a:rPr lang="en-US" sz="2000" dirty="0" smtClean="0"/>
              <a:t>=RL²</a:t>
            </a:r>
            <a:r>
              <a:rPr lang="en-US" sz="2000" dirty="0" smtClean="0"/>
              <a:t>/(RR²+RL²)  </a:t>
            </a:r>
            <a:r>
              <a:rPr lang="en-US" sz="2000" dirty="0" smtClean="0"/>
              <a:t>(E</a:t>
            </a:r>
            <a:r>
              <a:rPr lang="en-US" sz="2000" baseline="-25000" dirty="0" smtClean="0"/>
              <a:t>R</a:t>
            </a:r>
            <a:r>
              <a:rPr lang="en-US" sz="2000" dirty="0" smtClean="0"/>
              <a:t>=1-F</a:t>
            </a:r>
            <a:r>
              <a:rPr lang="en-US" sz="2000" baseline="-25000" dirty="0" smtClean="0"/>
              <a:t>R</a:t>
            </a:r>
            <a:r>
              <a:rPr lang="en-US" sz="2000" dirty="0" smtClean="0"/>
              <a:t>) </a:t>
            </a:r>
            <a:r>
              <a:rPr lang="en-US" sz="2000" dirty="0" smtClean="0"/>
              <a:t>for the fraction of </a:t>
            </a:r>
            <a:r>
              <a:rPr lang="en-US" sz="2000" dirty="0" err="1" smtClean="0"/>
              <a:t>tL</a:t>
            </a:r>
            <a:r>
              <a:rPr lang="en-US" sz="2000" dirty="0" smtClean="0"/>
              <a:t> and </a:t>
            </a:r>
            <a:r>
              <a:rPr lang="en-US" sz="2000" dirty="0" err="1" smtClean="0"/>
              <a:t>tR</a:t>
            </a:r>
            <a:r>
              <a:rPr lang="en-US" sz="2000" dirty="0" smtClean="0"/>
              <a:t> measures with P=-1 and </a:t>
            </a:r>
            <a:r>
              <a:rPr lang="en-US" sz="2000" dirty="0" smtClean="0"/>
              <a:t>P=1</a:t>
            </a:r>
          </a:p>
          <a:p>
            <a:pPr lvl="0"/>
            <a:r>
              <a:rPr lang="en-US" sz="2000" dirty="0" err="1" smtClean="0"/>
              <a:t>AFB</a:t>
            </a:r>
            <a:r>
              <a:rPr lang="en-US" sz="2000" baseline="-25000" dirty="0" err="1" smtClean="0"/>
              <a:t>hel</a:t>
            </a:r>
            <a:r>
              <a:rPr lang="en-US" sz="2000" dirty="0" smtClean="0"/>
              <a:t> provides E</a:t>
            </a:r>
            <a:r>
              <a:rPr lang="en-US" sz="2000" baseline="-25000" dirty="0" smtClean="0"/>
              <a:t>R</a:t>
            </a:r>
            <a:r>
              <a:rPr lang="en-US" sz="2000" dirty="0" smtClean="0"/>
              <a:t> and E</a:t>
            </a:r>
            <a:r>
              <a:rPr lang="en-US" sz="2000" baseline="-25000" dirty="0" smtClean="0"/>
              <a:t>L</a:t>
            </a:r>
          </a:p>
          <a:p>
            <a:pPr lvl="0"/>
            <a:r>
              <a:rPr lang="en-US" sz="2000" dirty="0" smtClean="0"/>
              <a:t>Largest errors comes from </a:t>
            </a:r>
            <a:r>
              <a:rPr lang="en-US" sz="2000" dirty="0" err="1" smtClean="0"/>
              <a:t>AFB</a:t>
            </a:r>
            <a:r>
              <a:rPr lang="en-US" sz="2000" baseline="-25000" dirty="0" err="1" smtClean="0"/>
              <a:t>hel</a:t>
            </a:r>
            <a:r>
              <a:rPr lang="en-US" sz="2000" dirty="0" smtClean="0"/>
              <a:t> </a:t>
            </a:r>
          </a:p>
          <a:p>
            <a:pPr lvl="0"/>
            <a:endParaRPr lang="en-US" sz="2000" dirty="0" smtClean="0"/>
          </a:p>
          <a:p>
            <a:pPr lvl="0"/>
            <a:endParaRPr lang="en-US" sz="2400" dirty="0" smtClean="0"/>
          </a:p>
          <a:p>
            <a:pPr lvl="0"/>
            <a:endParaRPr lang="fr-FR" sz="2400" dirty="0" smtClean="0"/>
          </a:p>
          <a:p>
            <a:endParaRPr lang="es-ES_tradn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F. Richard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  <p:pic>
        <p:nvPicPr>
          <p:cNvPr id="7475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5301208"/>
            <a:ext cx="24193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pic>
        <p:nvPicPr>
          <p:cNvPr id="7476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5373216"/>
            <a:ext cx="1447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Results</a:t>
            </a:r>
            <a:endParaRPr lang="es-ES_tradn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752600"/>
            <a:ext cx="8892480" cy="4267200"/>
          </a:xfrm>
        </p:spPr>
        <p:txBody>
          <a:bodyPr/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r>
              <a:rPr lang="en-US" sz="2400" dirty="0" smtClean="0"/>
              <a:t>Without </a:t>
            </a:r>
            <a:r>
              <a:rPr lang="en-US" sz="2400" dirty="0" smtClean="0">
                <a:latin typeface="Symbol" pitchFamily="18" charset="2"/>
              </a:rPr>
              <a:t>g</a:t>
            </a:r>
            <a:r>
              <a:rPr lang="en-US" sz="2400" dirty="0" smtClean="0"/>
              <a:t>/Z </a:t>
            </a:r>
            <a:r>
              <a:rPr lang="en-US" sz="2400" dirty="0" smtClean="0"/>
              <a:t>separation one can use the two cross sections, resulting </a:t>
            </a:r>
            <a:r>
              <a:rPr lang="en-US" sz="2400" dirty="0" smtClean="0"/>
              <a:t>in:</a:t>
            </a:r>
            <a:r>
              <a:rPr lang="fr-FR" sz="2400" dirty="0" smtClean="0"/>
              <a:t>                                        </a:t>
            </a:r>
            <a:r>
              <a:rPr lang="en-US" sz="2400" b="1" dirty="0" err="1" smtClean="0"/>
              <a:t>dLtZ</a:t>
            </a:r>
            <a:r>
              <a:rPr lang="en-US" sz="2400" b="1" dirty="0" smtClean="0"/>
              <a:t>/</a:t>
            </a:r>
            <a:r>
              <a:rPr lang="en-US" sz="2400" b="1" dirty="0" err="1" smtClean="0"/>
              <a:t>LtZ</a:t>
            </a:r>
            <a:r>
              <a:rPr lang="en-US" sz="2400" b="1" dirty="0" smtClean="0"/>
              <a:t> </a:t>
            </a:r>
            <a:r>
              <a:rPr lang="en-US" sz="2400" b="1" dirty="0" smtClean="0"/>
              <a:t>=0.7% and </a:t>
            </a:r>
            <a:r>
              <a:rPr lang="en-US" sz="2400" b="1" dirty="0" err="1" smtClean="0"/>
              <a:t>dRtZ</a:t>
            </a:r>
            <a:r>
              <a:rPr lang="en-US" sz="2400" b="1" dirty="0" smtClean="0"/>
              <a:t>/</a:t>
            </a:r>
            <a:r>
              <a:rPr lang="en-US" sz="2400" b="1" dirty="0" err="1" smtClean="0"/>
              <a:t>RtZ</a:t>
            </a:r>
            <a:r>
              <a:rPr lang="en-US" sz="2400" b="1" dirty="0" smtClean="0"/>
              <a:t> =1.6%</a:t>
            </a:r>
            <a:r>
              <a:rPr lang="en-US" sz="2400" dirty="0" smtClean="0"/>
              <a:t>   </a:t>
            </a:r>
            <a:endParaRPr lang="fr-FR" sz="2400" dirty="0" smtClean="0"/>
          </a:p>
          <a:p>
            <a:pPr lvl="0"/>
            <a:r>
              <a:rPr lang="en-US" sz="2400" dirty="0" smtClean="0"/>
              <a:t>Degradation by 4 on </a:t>
            </a:r>
            <a:r>
              <a:rPr lang="en-US" sz="2400" dirty="0" err="1" smtClean="0"/>
              <a:t>tL</a:t>
            </a:r>
            <a:r>
              <a:rPr lang="en-US" sz="2400" dirty="0" smtClean="0"/>
              <a:t> and 3 on </a:t>
            </a:r>
            <a:r>
              <a:rPr lang="en-US" sz="2400" dirty="0" err="1" smtClean="0"/>
              <a:t>tR</a:t>
            </a:r>
            <a:endParaRPr lang="fr-FR" sz="2400" dirty="0" smtClean="0"/>
          </a:p>
          <a:p>
            <a:pPr lvl="0"/>
            <a:endParaRPr lang="fr-FR" dirty="0" smtClean="0"/>
          </a:p>
          <a:p>
            <a:endParaRPr lang="es-ES_tradn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F. Richard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  <p:graphicFrame>
        <p:nvGraphicFramePr>
          <p:cNvPr id="73733" name="Object 5"/>
          <p:cNvGraphicFramePr>
            <a:graphicFrameLocks noChangeAspect="1"/>
          </p:cNvGraphicFramePr>
          <p:nvPr/>
        </p:nvGraphicFramePr>
        <p:xfrm>
          <a:off x="251520" y="1988840"/>
          <a:ext cx="10066338" cy="2767012"/>
        </p:xfrm>
        <a:graphic>
          <a:graphicData uri="http://schemas.openxmlformats.org/presentationml/2006/ole">
            <p:oleObj spid="_x0000_s73733" name="Document" r:id="rId3" imgW="5939352" imgH="133099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Conclusions</a:t>
            </a:r>
            <a:endParaRPr lang="es-ES_tradn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6738" y="1752600"/>
            <a:ext cx="8325742" cy="4267200"/>
          </a:xfrm>
        </p:spPr>
        <p:txBody>
          <a:bodyPr/>
          <a:lstStyle/>
          <a:p>
            <a:r>
              <a:rPr lang="es-ES_tradnl" sz="2800" dirty="0" err="1" smtClean="0"/>
              <a:t>It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is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possible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extract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independently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photon</a:t>
            </a:r>
            <a:r>
              <a:rPr lang="es-ES_tradnl" sz="2800" dirty="0" smtClean="0"/>
              <a:t> and Z </a:t>
            </a:r>
            <a:r>
              <a:rPr lang="es-ES_tradnl" sz="2800" dirty="0" err="1" smtClean="0"/>
              <a:t>couplings</a:t>
            </a:r>
            <a:r>
              <a:rPr lang="es-ES_tradnl" sz="2800" dirty="0" smtClean="0"/>
              <a:t> at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expense of a </a:t>
            </a:r>
            <a:r>
              <a:rPr lang="es-ES_tradnl" sz="2800" dirty="0" err="1" smtClean="0"/>
              <a:t>limited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degradation</a:t>
            </a:r>
            <a:r>
              <a:rPr lang="es-ES_tradnl" sz="2800" dirty="0" smtClean="0"/>
              <a:t> of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accuracies</a:t>
            </a:r>
            <a:endParaRPr lang="es-ES_tradnl" sz="2800" dirty="0" smtClean="0"/>
          </a:p>
          <a:p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helicity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asymmetry</a:t>
            </a:r>
            <a:r>
              <a:rPr lang="es-ES_tradnl" sz="2800" dirty="0" smtClean="0"/>
              <a:t> observables  </a:t>
            </a:r>
            <a:r>
              <a:rPr lang="es-ES_tradnl" sz="2800" dirty="0" err="1" smtClean="0"/>
              <a:t>seem</a:t>
            </a:r>
            <a:r>
              <a:rPr lang="es-ES_tradnl" sz="2800" dirty="0" smtClean="0"/>
              <a:t> more </a:t>
            </a:r>
            <a:r>
              <a:rPr lang="es-ES_tradnl" sz="2800" dirty="0" err="1" smtClean="0"/>
              <a:t>promising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than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AFBt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since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will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suffer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less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from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eL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ambiguities</a:t>
            </a:r>
            <a:r>
              <a:rPr lang="es-ES_tradnl" sz="2800" dirty="0" smtClean="0"/>
              <a:t>  </a:t>
            </a:r>
          </a:p>
          <a:p>
            <a:r>
              <a:rPr lang="es-ES_tradnl" sz="2800" dirty="0" err="1" smtClean="0"/>
              <a:t>Realistic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studies</a:t>
            </a:r>
            <a:r>
              <a:rPr lang="es-ES_tradnl" sz="2800" dirty="0" smtClean="0"/>
              <a:t> are </a:t>
            </a:r>
            <a:r>
              <a:rPr lang="es-ES_tradnl" sz="2800" dirty="0" err="1" smtClean="0"/>
              <a:t>needed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assess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these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statement</a:t>
            </a:r>
            <a:endParaRPr lang="es-ES_tradnl" sz="2800" dirty="0" smtClean="0"/>
          </a:p>
          <a:p>
            <a:r>
              <a:rPr lang="es-ES_tradnl" sz="2800" dirty="0" smtClean="0"/>
              <a:t>I am </a:t>
            </a:r>
            <a:r>
              <a:rPr lang="es-ES_tradnl" sz="2800" dirty="0" err="1" smtClean="0"/>
              <a:t>writing</a:t>
            </a:r>
            <a:r>
              <a:rPr lang="es-ES_tradnl" sz="2800" dirty="0" smtClean="0"/>
              <a:t> a note </a:t>
            </a:r>
            <a:r>
              <a:rPr lang="es-ES_tradnl" sz="2800" dirty="0" err="1" smtClean="0"/>
              <a:t>on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this</a:t>
            </a:r>
            <a:r>
              <a:rPr lang="es-ES_tradnl" sz="2800" dirty="0" smtClean="0"/>
              <a:t> </a:t>
            </a:r>
            <a:r>
              <a:rPr lang="es-ES_tradnl" sz="2800" smtClean="0"/>
              <a:t>method</a:t>
            </a:r>
            <a:endParaRPr lang="es-ES_tradnl" sz="2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F. Richard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FR" smtClean="0"/>
              <a:t>F. Richard</a:t>
            </a:r>
          </a:p>
        </p:txBody>
      </p:sp>
      <p:sp>
        <p:nvSpPr>
          <p:cNvPr id="34819" name="ZoneTexte 4"/>
          <p:cNvSpPr txBox="1">
            <a:spLocks noChangeArrowheads="1"/>
          </p:cNvSpPr>
          <p:nvPr/>
        </p:nvSpPr>
        <p:spPr bwMode="auto">
          <a:xfrm>
            <a:off x="1619250" y="2924175"/>
            <a:ext cx="72009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/>
              <a:t>BACK UPS</a:t>
            </a:r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5EB9D7-8A2D-4BD5-8331-AB67C9C2BBDA}" type="slidenum">
              <a:rPr lang="fr-FR" smtClean="0"/>
              <a:pPr/>
              <a:t>13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Ambiguities</a:t>
            </a:r>
            <a:endParaRPr lang="es-ES_tradn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F. Richard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  <p:pic>
        <p:nvPicPr>
          <p:cNvPr id="839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 l="3566"/>
          <a:stretch>
            <a:fillRect/>
          </a:stretch>
        </p:blipFill>
        <p:spPr bwMode="auto">
          <a:xfrm>
            <a:off x="149797" y="2348876"/>
            <a:ext cx="4517717" cy="3436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276872"/>
            <a:ext cx="4229862" cy="342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oneTexte 10"/>
          <p:cNvSpPr txBox="1"/>
          <p:nvPr/>
        </p:nvSpPr>
        <p:spPr>
          <a:xfrm>
            <a:off x="6660232" y="436510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 dirty="0" err="1" smtClean="0"/>
              <a:t>eL</a:t>
            </a:r>
            <a:endParaRPr lang="es-ES_tradnl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539552" y="170080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hlinkClick r:id="rId5"/>
              </a:rPr>
              <a:t>Philippe </a:t>
            </a:r>
            <a:r>
              <a:rPr lang="fr-FR" dirty="0" smtClean="0">
                <a:hlinkClick r:id="rId5"/>
              </a:rPr>
              <a:t>Doublet</a:t>
            </a:r>
            <a:r>
              <a:rPr lang="fr-FR" dirty="0" smtClean="0"/>
              <a:t> </a:t>
            </a:r>
            <a:r>
              <a:rPr lang="fr-FR" dirty="0" smtClean="0"/>
              <a:t>et al. </a:t>
            </a:r>
            <a:r>
              <a:rPr lang="fr-FR" dirty="0" err="1" smtClean="0"/>
              <a:t>Feb</a:t>
            </a:r>
            <a:r>
              <a:rPr lang="fr-FR" dirty="0" smtClean="0"/>
              <a:t> 2012</a:t>
            </a:r>
            <a:r>
              <a:rPr lang="fr-FR" dirty="0" smtClean="0"/>
              <a:t>.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e-</a:t>
            </a:r>
            <a:r>
              <a:rPr lang="fr-FR" dirty="0" err="1" smtClean="0"/>
              <a:t>Print</a:t>
            </a:r>
            <a:r>
              <a:rPr lang="fr-FR" dirty="0" smtClean="0"/>
              <a:t>: </a:t>
            </a:r>
            <a:r>
              <a:rPr lang="fr-FR" b="1" dirty="0" err="1" smtClean="0"/>
              <a:t>arXiv</a:t>
            </a:r>
            <a:r>
              <a:rPr lang="fr-FR" b="1" dirty="0" smtClean="0"/>
              <a:t>:1202.6659</a:t>
            </a:r>
            <a:r>
              <a:rPr lang="fr-FR" dirty="0" smtClean="0"/>
              <a:t> [hep-ex] 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Impact</a:t>
            </a:r>
            <a:r>
              <a:rPr lang="es-ES_tradnl" dirty="0" smtClean="0"/>
              <a:t> of </a:t>
            </a:r>
            <a:r>
              <a:rPr lang="es-ES_tradnl" dirty="0" err="1" smtClean="0"/>
              <a:t>Polarisation</a:t>
            </a:r>
            <a:r>
              <a:rPr lang="es-ES_tradnl" dirty="0" smtClean="0"/>
              <a:t> </a:t>
            </a:r>
            <a:endParaRPr lang="es-ES_tradn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F. Richard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1EE7A2-5201-492C-AD00-BC19E0E4750E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  <p:pic>
        <p:nvPicPr>
          <p:cNvPr id="870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5150" y="1752600"/>
            <a:ext cx="4484176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6732240" y="2636912"/>
            <a:ext cx="2411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 dirty="0" smtClean="0"/>
              <a:t>Marcel Vos</a:t>
            </a:r>
            <a:endParaRPr lang="es-ES_tradn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More </a:t>
            </a:r>
            <a:r>
              <a:rPr lang="es-ES_tradnl" dirty="0" err="1" smtClean="0"/>
              <a:t>form</a:t>
            </a:r>
            <a:r>
              <a:rPr lang="es-ES_tradnl" dirty="0" smtClean="0"/>
              <a:t> </a:t>
            </a:r>
            <a:r>
              <a:rPr lang="es-ES_tradnl" dirty="0" err="1" smtClean="0"/>
              <a:t>factors</a:t>
            </a:r>
            <a:endParaRPr lang="es-ES_tradnl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G-2 </a:t>
            </a:r>
            <a:r>
              <a:rPr lang="es-ES_tradnl" dirty="0" err="1" smtClean="0"/>
              <a:t>terms</a:t>
            </a:r>
            <a:r>
              <a:rPr lang="es-ES_tradnl" dirty="0" smtClean="0"/>
              <a:t> </a:t>
            </a:r>
          </a:p>
          <a:p>
            <a:r>
              <a:rPr lang="es-ES_tradnl" dirty="0" err="1" smtClean="0"/>
              <a:t>Dipole</a:t>
            </a:r>
            <a:r>
              <a:rPr lang="es-ES_tradnl" dirty="0" smtClean="0"/>
              <a:t> </a:t>
            </a:r>
            <a:r>
              <a:rPr lang="es-ES_tradnl" dirty="0" err="1" smtClean="0"/>
              <a:t>moments</a:t>
            </a:r>
            <a:r>
              <a:rPr lang="es-ES_tradnl" dirty="0" smtClean="0"/>
              <a:t> CPV </a:t>
            </a:r>
            <a:r>
              <a:rPr lang="es-ES_tradnl" dirty="0" err="1" smtClean="0"/>
              <a:t>Im</a:t>
            </a:r>
            <a:r>
              <a:rPr lang="es-ES_tradnl" dirty="0" smtClean="0"/>
              <a:t> and Re   </a:t>
            </a:r>
          </a:p>
          <a:p>
            <a:endParaRPr lang="es-ES_tradn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F. Richard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1EE7A2-5201-492C-AD00-BC19E0E4750E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212976"/>
            <a:ext cx="7650956" cy="3074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Snowmass</a:t>
            </a:r>
            <a:r>
              <a:rPr lang="es-ES_tradnl" dirty="0" smtClean="0"/>
              <a:t> 2005</a:t>
            </a:r>
            <a:endParaRPr lang="es-ES_tradn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F. Richard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17</a:t>
            </a:fld>
            <a:endParaRPr lang="fr-FR" dirty="0"/>
          </a:p>
        </p:txBody>
      </p:sp>
      <p:pic>
        <p:nvPicPr>
          <p:cNvPr id="860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00808"/>
            <a:ext cx="47625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 smtClean="0"/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267200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Generally speaking a LC can measure top electroweak couplings at the 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level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these measurements are 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entangled,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meaning that photon and Z couplings are not separated</a:t>
            </a:r>
            <a:endParaRPr lang="es-ES_tradnl" sz="2800" dirty="0" smtClean="0"/>
          </a:p>
          <a:p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contrast LHC will measure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tt</a:t>
            </a:r>
            <a:r>
              <a:rPr lang="en-US" sz="2800" dirty="0" smtClean="0">
                <a:solidFill>
                  <a:schemeClr val="tx1"/>
                </a:solidFill>
                <a:latin typeface="Symbol" pitchFamily="18" charset="2"/>
              </a:rPr>
              <a:t>g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ttZ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separately but with 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poor 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precision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ttZ</a:t>
            </a:r>
            <a:endParaRPr lang="es-ES_tradnl" sz="2800" dirty="0" smtClean="0"/>
          </a:p>
          <a:p>
            <a:r>
              <a:rPr lang="es-ES_tradnl" sz="2800" dirty="0" smtClean="0"/>
              <a:t>The</a:t>
            </a:r>
            <a:r>
              <a:rPr lang="es-ES_tradnl" sz="2800" dirty="0" smtClean="0"/>
              <a:t> </a:t>
            </a:r>
            <a:r>
              <a:rPr lang="en-US" sz="2800" dirty="0" smtClean="0"/>
              <a:t>purpose</a:t>
            </a:r>
            <a:r>
              <a:rPr lang="es-ES_tradnl" sz="2800" dirty="0" smtClean="0"/>
              <a:t> </a:t>
            </a:r>
            <a:r>
              <a:rPr lang="es-ES_tradnl" sz="2800" dirty="0" smtClean="0"/>
              <a:t>of </a:t>
            </a:r>
            <a:r>
              <a:rPr lang="en-US" sz="2800" dirty="0" smtClean="0"/>
              <a:t>this</a:t>
            </a:r>
            <a:r>
              <a:rPr lang="es-ES_tradnl" sz="2800" dirty="0" smtClean="0"/>
              <a:t> </a:t>
            </a:r>
            <a:r>
              <a:rPr lang="en-GB" sz="2800" dirty="0" smtClean="0"/>
              <a:t>presentation</a:t>
            </a:r>
            <a:r>
              <a:rPr lang="es-ES_tradnl" sz="2800" dirty="0" smtClean="0"/>
              <a:t> </a:t>
            </a:r>
            <a:r>
              <a:rPr lang="es-ES_tradnl" sz="2800" dirty="0" smtClean="0"/>
              <a:t>is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indicate</a:t>
            </a:r>
            <a:r>
              <a:rPr lang="es-ES_tradnl" sz="2800" dirty="0" smtClean="0"/>
              <a:t> a </a:t>
            </a:r>
            <a:r>
              <a:rPr lang="es-ES_tradnl" sz="2800" dirty="0" err="1" smtClean="0"/>
              <a:t>possible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way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extract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separetely</a:t>
            </a:r>
            <a:r>
              <a:rPr lang="es-ES_tradnl" sz="2800" dirty="0" smtClean="0"/>
              <a:t> </a:t>
            </a:r>
            <a:r>
              <a:rPr lang="en-GB" sz="2800" dirty="0" smtClean="0"/>
              <a:t>these</a:t>
            </a:r>
            <a:r>
              <a:rPr lang="es-ES_tradnl" sz="2800" dirty="0" smtClean="0"/>
              <a:t> </a:t>
            </a:r>
            <a:r>
              <a:rPr lang="es-ES_tradnl" sz="2800" dirty="0" smtClean="0"/>
              <a:t>couplings</a:t>
            </a:r>
            <a:r>
              <a:rPr lang="es-ES_tradnl" sz="2800" dirty="0" smtClean="0"/>
              <a:t> in a LC</a:t>
            </a:r>
          </a:p>
          <a:p>
            <a:endParaRPr lang="es-ES_tradnl" dirty="0" smtClean="0"/>
          </a:p>
        </p:txBody>
      </p:sp>
      <p:sp>
        <p:nvSpPr>
          <p:cNvPr id="512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FR" dirty="0" smtClean="0"/>
              <a:t>F. Richard</a:t>
            </a:r>
          </a:p>
        </p:txBody>
      </p:sp>
      <p:sp>
        <p:nvSpPr>
          <p:cNvPr id="512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EFC9A5-20AF-4958-B93A-E20E6F3FCDF2}" type="slidenum">
              <a:rPr lang="fr-FR" smtClean="0"/>
              <a:pPr/>
              <a:t>2</a:t>
            </a:fld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Reminder</a:t>
            </a:r>
            <a:r>
              <a:rPr lang="es-ES_tradnl" dirty="0" smtClean="0"/>
              <a:t> </a:t>
            </a:r>
            <a:r>
              <a:rPr lang="en-GB" dirty="0" smtClean="0"/>
              <a:t>from</a:t>
            </a:r>
            <a:r>
              <a:rPr lang="es-ES_tradnl" dirty="0" smtClean="0"/>
              <a:t> </a:t>
            </a:r>
            <a:r>
              <a:rPr lang="es-ES_tradnl" dirty="0" smtClean="0"/>
              <a:t>Snowmass</a:t>
            </a:r>
            <a:r>
              <a:rPr lang="es-ES_tradnl" dirty="0" smtClean="0"/>
              <a:t> 2005</a:t>
            </a:r>
            <a:endParaRPr lang="es-ES_tradn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F. Richard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467544" y="5517232"/>
          <a:ext cx="8305800" cy="644525"/>
        </p:xfrm>
        <a:graphic>
          <a:graphicData uri="http://schemas.openxmlformats.org/presentationml/2006/ole">
            <p:oleObj spid="_x0000_s57352" name="Document" r:id="rId3" imgW="5772815" imgH="447799" progId="Word.Document.12">
              <p:embed/>
            </p:oleObj>
          </a:graphicData>
        </a:graphic>
      </p:graphicFrame>
      <p:pic>
        <p:nvPicPr>
          <p:cNvPr id="57355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4581128"/>
            <a:ext cx="35909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539552" y="1916832"/>
          <a:ext cx="9144000" cy="3168352"/>
        </p:xfrm>
        <a:graphic>
          <a:graphicData uri="http://schemas.openxmlformats.org/presentationml/2006/ole">
            <p:oleObj spid="_x0000_s57357" name="Document" r:id="rId5" imgW="5929383" imgH="1973486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Comments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267200"/>
          </a:xfrm>
        </p:spPr>
        <p:txBody>
          <a:bodyPr/>
          <a:lstStyle/>
          <a:p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 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figures, from 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Snowmass 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study, assume 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only </a:t>
            </a:r>
            <a:r>
              <a:rPr lang="en-US" sz="25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 coupling is varied at a time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(entanglement is ignored) </a:t>
            </a:r>
            <a:endParaRPr lang="fr-FR" sz="25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work of P. Doublet for ILD, it was assumed that only 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ttZ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receives contributions from BSM physics </a:t>
            </a:r>
            <a:endParaRPr lang="en-US" sz="2500" dirty="0" smtClean="0"/>
          </a:p>
          <a:p>
            <a:r>
              <a:rPr lang="en-US" sz="2500" dirty="0" smtClean="0"/>
              <a:t>M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easuring </a:t>
            </a:r>
            <a:r>
              <a:rPr lang="en-US" sz="2500" b="1" dirty="0" smtClean="0"/>
              <a:t>ALR</a:t>
            </a:r>
            <a:r>
              <a:rPr lang="en-US" sz="2500" dirty="0" smtClean="0"/>
              <a:t> and </a:t>
            </a:r>
            <a:r>
              <a:rPr lang="en-US" sz="2500" b="1" dirty="0" smtClean="0"/>
              <a:t>AFBt</a:t>
            </a:r>
            <a:r>
              <a:rPr lang="en-US" sz="25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smtClean="0"/>
              <a:t>one can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access to the axial and vector couplings of the Z </a:t>
            </a:r>
          </a:p>
          <a:p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was justified under the assumption that only Z would mix with 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Kaluza</a:t>
            </a:r>
            <a:r>
              <a:rPr lang="en-US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Klein particles but this assumption is </a:t>
            </a:r>
            <a:r>
              <a:rPr lang="en-US" sz="25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model dependent </a:t>
            </a:r>
            <a:endParaRPr lang="fr-FR" sz="25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s-ES_tradnl" sz="11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F. Richard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</a:t>
            </a:r>
            <a:r>
              <a:rPr lang="es-ES_tradnl" dirty="0" smtClean="0"/>
              <a:t> </a:t>
            </a:r>
            <a:r>
              <a:rPr lang="en-GB" dirty="0" smtClean="0"/>
              <a:t>other</a:t>
            </a:r>
            <a:r>
              <a:rPr lang="es-ES_tradnl" dirty="0" smtClean="0"/>
              <a:t> </a:t>
            </a:r>
            <a:r>
              <a:rPr lang="es-ES_tradnl" dirty="0" smtClean="0"/>
              <a:t>observable</a:t>
            </a:r>
            <a:endParaRPr lang="es-ES_tradn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6738" y="1700808"/>
            <a:ext cx="8001000" cy="4267200"/>
          </a:xfrm>
        </p:spPr>
        <p:txBody>
          <a:bodyPr/>
          <a:lstStyle/>
          <a:p>
            <a:r>
              <a:rPr lang="en-GB" sz="2400" dirty="0" smtClean="0"/>
              <a:t>In the rest system of the top quark the lepton angular distribution is given by: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     where </a:t>
            </a:r>
            <a:r>
              <a:rPr lang="en-GB" sz="2400" dirty="0" smtClean="0">
                <a:latin typeface="Symbol" pitchFamily="18" charset="2"/>
              </a:rPr>
              <a:t>l</a:t>
            </a:r>
            <a:r>
              <a:rPr lang="en-GB" sz="2400" dirty="0" smtClean="0"/>
              <a:t>t</a:t>
            </a:r>
            <a:r>
              <a:rPr lang="en-GB" sz="2400" dirty="0" smtClean="0"/>
              <a:t>=1 for </a:t>
            </a:r>
            <a:r>
              <a:rPr lang="en-GB" sz="2400" dirty="0" smtClean="0"/>
              <a:t>tR</a:t>
            </a:r>
            <a:r>
              <a:rPr lang="en-GB" sz="2400" dirty="0" smtClean="0"/>
              <a:t> and -1 for </a:t>
            </a:r>
            <a:r>
              <a:rPr lang="en-GB" sz="2400" dirty="0" smtClean="0"/>
              <a:t>tL</a:t>
            </a:r>
            <a:endParaRPr lang="en-GB" sz="2400" dirty="0" smtClean="0"/>
          </a:p>
          <a:p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angle </a:t>
            </a:r>
            <a:r>
              <a:rPr lang="en-GB" sz="2400" dirty="0" smtClean="0">
                <a:latin typeface="Symbol" pitchFamily="18" charset="2"/>
              </a:rPr>
              <a:t>q</a:t>
            </a:r>
            <a:r>
              <a:rPr lang="en-GB" sz="2400" baseline="-1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measured in </a:t>
            </a:r>
            <a:r>
              <a:rPr lang="en-GB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rest frame of the top quark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with the z axis defined by the direction of motion of the top quark in the laboratory</a:t>
            </a:r>
          </a:p>
          <a:p>
            <a:r>
              <a:rPr lang="en-GB" sz="2400" dirty="0" smtClean="0"/>
              <a:t>It is </a:t>
            </a:r>
            <a:r>
              <a:rPr lang="en-GB" sz="2400" b="1" dirty="0" smtClean="0"/>
              <a:t>easy</a:t>
            </a:r>
            <a:r>
              <a:rPr lang="en-GB" sz="2400" dirty="0" smtClean="0"/>
              <a:t> to reconstruct </a:t>
            </a:r>
            <a:r>
              <a:rPr lang="en-GB" sz="2400" dirty="0" smtClean="0">
                <a:latin typeface="Symbol" pitchFamily="18" charset="2"/>
              </a:rPr>
              <a:t>q</a:t>
            </a:r>
            <a:r>
              <a:rPr lang="en-GB" sz="2400" baseline="-1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smtClean="0"/>
              <a:t>at a LC </a:t>
            </a:r>
          </a:p>
          <a:p>
            <a:r>
              <a:rPr lang="en-GB" sz="2400" dirty="0" smtClean="0"/>
              <a:t>Only the lepton has the full power </a:t>
            </a:r>
            <a:r>
              <a:rPr lang="en-US" sz="2400" dirty="0" smtClean="0"/>
              <a:t>analysis</a:t>
            </a:r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F. Richard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636912"/>
            <a:ext cx="30861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Proposed</a:t>
            </a:r>
            <a:r>
              <a:rPr lang="es-ES_tradnl" dirty="0" smtClean="0"/>
              <a:t> </a:t>
            </a:r>
            <a:r>
              <a:rPr lang="en-GB" dirty="0" smtClean="0"/>
              <a:t>Method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each beam polarization, one measures the production cross section which gives access to </a:t>
            </a:r>
            <a:r>
              <a:rPr lang="en-GB" sz="2400" b="1" dirty="0" smtClean="0">
                <a:solidFill>
                  <a:schemeClr val="tx1"/>
                </a:solidFill>
                <a:latin typeface="Symbol" pitchFamily="18" charset="2"/>
              </a:rPr>
              <a:t>s</a:t>
            </a:r>
            <a:r>
              <a:rPr lang="en-GB" sz="2400" b="1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GB" sz="2400" b="1" dirty="0" smtClean="0">
                <a:solidFill>
                  <a:schemeClr val="tx1"/>
                </a:solidFill>
                <a:latin typeface="Symbol" pitchFamily="18" charset="2"/>
              </a:rPr>
              <a:t>s</a:t>
            </a:r>
            <a:r>
              <a:rPr lang="en-GB" sz="2400" b="1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n-GB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0"/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each polarization, one measures the </a:t>
            </a:r>
            <a:r>
              <a:rPr lang="en-GB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angular asymmetry 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the 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</a:t>
            </a:r>
            <a:r>
              <a:rPr lang="en-GB" sz="2400" dirty="0" smtClean="0">
                <a:latin typeface="Symbol" pitchFamily="18" charset="2"/>
              </a:rPr>
              <a:t>q</a:t>
            </a:r>
            <a:r>
              <a:rPr lang="en-GB" sz="2400" baseline="-1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distribution </a:t>
            </a:r>
            <a:r>
              <a:rPr lang="en-GB" sz="2400" dirty="0" smtClean="0"/>
              <a:t>to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extract the </a:t>
            </a:r>
            <a:r>
              <a:rPr lang="en-GB" sz="2400" dirty="0" smtClean="0"/>
              <a:t>fraction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tL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0"/>
            <a:r>
              <a:rPr lang="en-GB" sz="2400" dirty="0" smtClean="0"/>
              <a:t>This fraction is simply related to </a:t>
            </a:r>
            <a:r>
              <a:rPr lang="en-GB" sz="2400" b="1" dirty="0" smtClean="0"/>
              <a:t>AFB</a:t>
            </a:r>
            <a:r>
              <a:rPr lang="en-GB" sz="2400" b="1" baseline="-25000" dirty="0" smtClean="0"/>
              <a:t>hel</a:t>
            </a:r>
            <a:r>
              <a:rPr lang="en-GB" sz="2400" b="1" baseline="-25000" dirty="0" smtClean="0"/>
              <a:t> </a:t>
            </a:r>
            <a:r>
              <a:rPr lang="en-GB" sz="2400" dirty="0" smtClean="0"/>
              <a:t>which is measured for the two beam polarisations</a:t>
            </a:r>
            <a:endParaRPr lang="en-GB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GB" sz="2400" dirty="0" smtClean="0"/>
              <a:t>This provides </a:t>
            </a:r>
            <a:r>
              <a:rPr lang="en-GB" sz="2400" b="1" dirty="0" smtClean="0"/>
              <a:t>4 independent observables </a:t>
            </a:r>
            <a:r>
              <a:rPr lang="en-GB" sz="2400" dirty="0" smtClean="0"/>
              <a:t>needed to extract independently the 4 couplings</a:t>
            </a:r>
            <a:r>
              <a:rPr lang="en-GB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s-ES_tradnl" sz="24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F. Richard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Estimate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accuracies</a:t>
            </a:r>
            <a:endParaRPr lang="es-ES_tradn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 smtClean="0"/>
              <a:t>One assumes the usual standards for ILC: 500fb-1 at 500 </a:t>
            </a:r>
            <a:r>
              <a:rPr lang="en-GB" sz="2200" dirty="0" err="1" smtClean="0"/>
              <a:t>GeV</a:t>
            </a:r>
            <a:r>
              <a:rPr lang="en-GB" sz="2200" dirty="0" smtClean="0"/>
              <a:t> with half of the data taken with </a:t>
            </a:r>
            <a:r>
              <a:rPr lang="en-GB" sz="2200" b="1" dirty="0" smtClean="0"/>
              <a:t>eR</a:t>
            </a:r>
            <a:r>
              <a:rPr lang="en-GB" sz="2200" dirty="0" smtClean="0"/>
              <a:t> and the other half with </a:t>
            </a:r>
            <a:r>
              <a:rPr lang="en-GB" sz="2200" b="1" dirty="0" smtClean="0"/>
              <a:t>eL</a:t>
            </a:r>
            <a:r>
              <a:rPr lang="en-GB" sz="2200" dirty="0" smtClean="0"/>
              <a:t> </a:t>
            </a:r>
            <a:endParaRPr lang="en-GB" sz="2200" dirty="0" smtClean="0"/>
          </a:p>
          <a:p>
            <a:r>
              <a:rPr lang="en-GB" sz="2200" dirty="0" smtClean="0"/>
              <a:t>Instead of using axial and vector couplings one can use </a:t>
            </a:r>
            <a:r>
              <a:rPr lang="en-GB" sz="2200" b="1" dirty="0" smtClean="0"/>
              <a:t>left and right handed couplings </a:t>
            </a:r>
            <a:r>
              <a:rPr lang="en-GB" sz="2200" dirty="0" smtClean="0"/>
              <a:t>which is more natural since one is using longitudinal polarisation of the incident beam </a:t>
            </a:r>
          </a:p>
          <a:p>
            <a:r>
              <a:rPr lang="en-GB" sz="2200" dirty="0" smtClean="0"/>
              <a:t>Reconstruction efficiency and purity are almost perfect for total cross section measurements</a:t>
            </a:r>
          </a:p>
          <a:p>
            <a:r>
              <a:rPr lang="en-GB" sz="2200" dirty="0" smtClean="0"/>
              <a:t>For semi-</a:t>
            </a:r>
            <a:r>
              <a:rPr lang="en-GB" sz="2200" dirty="0" smtClean="0"/>
              <a:t>leptonic</a:t>
            </a:r>
            <a:r>
              <a:rPr lang="en-GB" sz="2200" dirty="0" smtClean="0"/>
              <a:t> events, used to measure the </a:t>
            </a:r>
            <a:r>
              <a:rPr lang="en-GB" sz="2200" dirty="0" smtClean="0"/>
              <a:t>helicity</a:t>
            </a:r>
            <a:r>
              <a:rPr lang="en-GB" sz="2200" dirty="0" smtClean="0"/>
              <a:t> asymmetry, the efficiency is </a:t>
            </a:r>
            <a:r>
              <a:rPr lang="en-GB" sz="2200" b="1" dirty="0" smtClean="0"/>
              <a:t>~20%</a:t>
            </a:r>
          </a:p>
          <a:p>
            <a:r>
              <a:rPr lang="en-GB" sz="2200" dirty="0" smtClean="0"/>
              <a:t>For simplicity one assumes </a:t>
            </a:r>
            <a:r>
              <a:rPr lang="en-GB" sz="2200" b="1" dirty="0" smtClean="0"/>
              <a:t>P=100%</a:t>
            </a:r>
            <a:r>
              <a:rPr lang="en-GB" sz="2200" dirty="0" smtClean="0"/>
              <a:t> and </a:t>
            </a:r>
            <a:r>
              <a:rPr lang="en-GB" sz="2200" b="1" dirty="0" err="1" smtClean="0">
                <a:latin typeface="Symbol" pitchFamily="18" charset="2"/>
              </a:rPr>
              <a:t>b</a:t>
            </a:r>
            <a:r>
              <a:rPr lang="en-GB" sz="2200" b="1" baseline="-25000" dirty="0" err="1" smtClean="0"/>
              <a:t>t</a:t>
            </a:r>
            <a:r>
              <a:rPr lang="en-GB" sz="2200" b="1" dirty="0" smtClean="0"/>
              <a:t>=1</a:t>
            </a:r>
            <a:r>
              <a:rPr lang="en-GB" sz="2200" dirty="0" smtClean="0"/>
              <a:t> </a:t>
            </a:r>
            <a:endParaRPr lang="en-GB" sz="22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F. Richard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AFB</a:t>
            </a:r>
            <a:r>
              <a:rPr lang="es-ES_tradnl" baseline="-25000" dirty="0" err="1" smtClean="0"/>
              <a:t>hel</a:t>
            </a:r>
            <a:endParaRPr lang="es-ES_tradnl" baseline="-250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211960" y="1700808"/>
            <a:ext cx="4932040" cy="4267200"/>
          </a:xfrm>
        </p:spPr>
        <p:txBody>
          <a:bodyPr/>
          <a:lstStyle/>
          <a:p>
            <a:r>
              <a:rPr lang="es-ES_tradnl" sz="2400" dirty="0" smtClean="0"/>
              <a:t>Define </a:t>
            </a:r>
            <a:r>
              <a:rPr lang="es-ES_tradnl" sz="2400" b="1" dirty="0" smtClean="0"/>
              <a:t>F</a:t>
            </a:r>
            <a:r>
              <a:rPr lang="es-ES_tradnl" sz="2400" b="1" baseline="-25000" dirty="0" smtClean="0"/>
              <a:t>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fraction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tR</a:t>
            </a:r>
            <a:r>
              <a:rPr lang="es-ES_tradnl" sz="2400" dirty="0" smtClean="0"/>
              <a:t> in </a:t>
            </a:r>
            <a:r>
              <a:rPr lang="es-ES_tradnl" sz="2400" dirty="0" smtClean="0"/>
              <a:t>a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sample</a:t>
            </a:r>
            <a:r>
              <a:rPr lang="es-ES_tradnl" sz="2400" dirty="0" smtClean="0"/>
              <a:t> </a:t>
            </a:r>
          </a:p>
          <a:p>
            <a:r>
              <a:rPr lang="es-ES_tradnl" sz="2400" dirty="0" smtClean="0"/>
              <a:t>F</a:t>
            </a:r>
            <a:r>
              <a:rPr lang="es-ES_tradnl" sz="2400" baseline="-25000" dirty="0" smtClean="0"/>
              <a:t>R</a:t>
            </a:r>
            <a:r>
              <a:rPr lang="es-ES_tradnl" sz="2400" dirty="0" smtClean="0"/>
              <a:t>~1 </a:t>
            </a:r>
            <a:r>
              <a:rPr lang="es-ES_tradnl" sz="2400" dirty="0" err="1" smtClean="0"/>
              <a:t>with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eR</a:t>
            </a:r>
            <a:r>
              <a:rPr lang="es-ES_tradnl" sz="2400" dirty="0" smtClean="0"/>
              <a:t> </a:t>
            </a:r>
            <a:r>
              <a:rPr lang="es-ES_tradnl" sz="2400" dirty="0" smtClean="0"/>
              <a:t>(</a:t>
            </a:r>
            <a:r>
              <a:rPr lang="es-ES_tradnl" sz="2400" b="1" dirty="0" err="1" smtClean="0"/>
              <a:t>polarized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beams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needed</a:t>
            </a:r>
            <a:r>
              <a:rPr lang="es-ES_tradnl" sz="2400" dirty="0" smtClean="0"/>
              <a:t> !) </a:t>
            </a:r>
            <a:endParaRPr lang="es-ES_tradnl" sz="2400" dirty="0" smtClean="0"/>
          </a:p>
          <a:p>
            <a:r>
              <a:rPr lang="es-ES_tradnl" sz="2400" b="1" dirty="0" err="1" smtClean="0">
                <a:solidFill>
                  <a:srgbClr val="00B0F0"/>
                </a:solidFill>
              </a:rPr>
              <a:t>AFB</a:t>
            </a:r>
            <a:r>
              <a:rPr lang="es-ES_tradnl" sz="2400" b="1" baseline="-25000" dirty="0" err="1" smtClean="0">
                <a:solidFill>
                  <a:srgbClr val="00B0F0"/>
                </a:solidFill>
              </a:rPr>
              <a:t>hel</a:t>
            </a:r>
            <a:r>
              <a:rPr lang="es-ES_tradnl" sz="2400" b="1" dirty="0" smtClean="0">
                <a:solidFill>
                  <a:srgbClr val="00B0F0"/>
                </a:solidFill>
              </a:rPr>
              <a:t>=F</a:t>
            </a:r>
            <a:r>
              <a:rPr lang="es-ES_tradnl" sz="2400" b="1" baseline="-25000" dirty="0" smtClean="0">
                <a:solidFill>
                  <a:srgbClr val="00B0F0"/>
                </a:solidFill>
              </a:rPr>
              <a:t>R</a:t>
            </a:r>
            <a:r>
              <a:rPr lang="es-ES_tradnl" sz="2400" b="1" dirty="0" smtClean="0">
                <a:solidFill>
                  <a:srgbClr val="00B0F0"/>
                </a:solidFill>
              </a:rPr>
              <a:t> </a:t>
            </a:r>
            <a:r>
              <a:rPr lang="es-ES_tradnl" sz="2400" b="1" dirty="0" smtClean="0">
                <a:solidFill>
                  <a:srgbClr val="00B0F0"/>
                </a:solidFill>
                <a:latin typeface="Symbol" pitchFamily="18" charset="2"/>
              </a:rPr>
              <a:t>-</a:t>
            </a:r>
            <a:r>
              <a:rPr lang="es-ES_tradnl" sz="2400" b="1" dirty="0" smtClean="0">
                <a:solidFill>
                  <a:srgbClr val="00B0F0"/>
                </a:solidFill>
              </a:rPr>
              <a:t> </a:t>
            </a:r>
            <a:r>
              <a:rPr lang="es-ES_tradnl" sz="2400" b="1" dirty="0" smtClean="0">
                <a:solidFill>
                  <a:srgbClr val="00B0F0"/>
                </a:solidFill>
              </a:rPr>
              <a:t>1/2</a:t>
            </a:r>
          </a:p>
          <a:p>
            <a:r>
              <a:rPr lang="es-ES_tradnl" sz="2400" dirty="0" err="1" smtClean="0"/>
              <a:t>Defining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4 </a:t>
            </a:r>
            <a:r>
              <a:rPr lang="es-ES_tradnl" sz="2400" dirty="0" err="1" smtClean="0"/>
              <a:t>helicity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combinaisons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LeLt</a:t>
            </a:r>
            <a:r>
              <a:rPr lang="es-ES_tradnl" sz="2400" dirty="0" smtClean="0"/>
              <a:t>, RR, LR, RL and </a:t>
            </a:r>
            <a:r>
              <a:rPr lang="es-ES_tradnl" sz="2400" dirty="0" err="1" smtClean="0"/>
              <a:t>working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with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polarized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beams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one</a:t>
            </a:r>
            <a:r>
              <a:rPr lang="es-ES_tradnl" sz="2400" dirty="0" smtClean="0"/>
              <a:t> has:</a:t>
            </a:r>
          </a:p>
          <a:p>
            <a:pPr>
              <a:buNone/>
            </a:pPr>
            <a:r>
              <a:rPr lang="es-ES_tradnl" sz="2400" dirty="0" smtClean="0"/>
              <a:t> </a:t>
            </a:r>
            <a:r>
              <a:rPr lang="es-ES_tradnl" sz="2400" b="1" dirty="0" smtClean="0">
                <a:solidFill>
                  <a:srgbClr val="00B0F0"/>
                </a:solidFill>
              </a:rPr>
              <a:t>F</a:t>
            </a:r>
            <a:r>
              <a:rPr lang="es-ES_tradnl" sz="2400" b="1" baseline="-25000" dirty="0" smtClean="0">
                <a:solidFill>
                  <a:srgbClr val="00B0F0"/>
                </a:solidFill>
              </a:rPr>
              <a:t>R</a:t>
            </a:r>
            <a:r>
              <a:rPr lang="es-ES_tradnl" sz="2400" b="1" dirty="0" smtClean="0">
                <a:solidFill>
                  <a:srgbClr val="00B0F0"/>
                </a:solidFill>
              </a:rPr>
              <a:t>=RR/(RR+RL)  </a:t>
            </a:r>
            <a:r>
              <a:rPr lang="es-ES_tradnl" sz="2400" b="1" dirty="0" err="1" smtClean="0">
                <a:solidFill>
                  <a:srgbClr val="00B0F0"/>
                </a:solidFill>
              </a:rPr>
              <a:t>for</a:t>
            </a:r>
            <a:r>
              <a:rPr lang="es-ES_tradnl" sz="2400" b="1" dirty="0" smtClean="0">
                <a:solidFill>
                  <a:srgbClr val="00B0F0"/>
                </a:solidFill>
              </a:rPr>
              <a:t> </a:t>
            </a:r>
            <a:r>
              <a:rPr lang="es-ES_tradnl" sz="2400" b="1" dirty="0" err="1" smtClean="0">
                <a:solidFill>
                  <a:srgbClr val="00B0F0"/>
                </a:solidFill>
              </a:rPr>
              <a:t>eR</a:t>
            </a:r>
            <a:endParaRPr lang="es-ES_tradnl" sz="2400" b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s-ES_tradnl" sz="2400" b="1" dirty="0" smtClean="0">
                <a:solidFill>
                  <a:srgbClr val="00B0F0"/>
                </a:solidFill>
              </a:rPr>
              <a:t> F</a:t>
            </a:r>
            <a:r>
              <a:rPr lang="es-ES_tradnl" sz="2400" b="1" baseline="-25000" dirty="0" smtClean="0">
                <a:solidFill>
                  <a:srgbClr val="00B0F0"/>
                </a:solidFill>
              </a:rPr>
              <a:t>L</a:t>
            </a:r>
            <a:r>
              <a:rPr lang="es-ES_tradnl" sz="2400" b="1" dirty="0" smtClean="0">
                <a:solidFill>
                  <a:srgbClr val="00B0F0"/>
                </a:solidFill>
              </a:rPr>
              <a:t>=LL/(LL+LR)    </a:t>
            </a:r>
            <a:r>
              <a:rPr lang="es-ES_tradnl" sz="2400" b="1" dirty="0" err="1" smtClean="0">
                <a:solidFill>
                  <a:srgbClr val="00B0F0"/>
                </a:solidFill>
              </a:rPr>
              <a:t>for</a:t>
            </a:r>
            <a:r>
              <a:rPr lang="es-ES_tradnl" sz="2400" b="1" dirty="0" smtClean="0">
                <a:solidFill>
                  <a:srgbClr val="00B0F0"/>
                </a:solidFill>
              </a:rPr>
              <a:t> </a:t>
            </a:r>
            <a:r>
              <a:rPr lang="es-ES_tradnl" sz="2400" b="1" dirty="0" err="1" smtClean="0">
                <a:solidFill>
                  <a:srgbClr val="00B0F0"/>
                </a:solidFill>
              </a:rPr>
              <a:t>eL</a:t>
            </a:r>
            <a:r>
              <a:rPr lang="es-ES_tradnl" sz="2400" b="1" dirty="0" smtClean="0">
                <a:solidFill>
                  <a:srgbClr val="00B0F0"/>
                </a:solidFill>
              </a:rPr>
              <a:t>  </a:t>
            </a:r>
          </a:p>
          <a:p>
            <a:pPr>
              <a:buNone/>
            </a:pPr>
            <a:endParaRPr lang="es-ES_tradnl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F. Richard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20261-0117-44BF-A103-467BA6A85F07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  <p:pic>
        <p:nvPicPr>
          <p:cNvPr id="9" name="Espace réservé du contenu 8"/>
          <p:cNvPicPr>
            <a:picLocks noGrp="1"/>
          </p:cNvPicPr>
          <p:nvPr>
            <p:ph sz="half" idx="1"/>
          </p:nvPr>
        </p:nvPicPr>
        <p:blipFill>
          <a:blip r:embed="rId2" cstate="print"/>
          <a:srcRect l="4600" t="4199" r="52905" b="17495"/>
          <a:stretch>
            <a:fillRect/>
          </a:stretch>
        </p:blipFill>
        <p:spPr bwMode="auto">
          <a:xfrm>
            <a:off x="251520" y="1916832"/>
            <a:ext cx="3924300" cy="3961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01000" cy="1216025"/>
          </a:xfrm>
        </p:spPr>
        <p:txBody>
          <a:bodyPr/>
          <a:lstStyle/>
          <a:p>
            <a:r>
              <a:rPr lang="es-ES_tradnl" dirty="0" err="1" smtClean="0"/>
              <a:t>Ambiguity</a:t>
            </a:r>
            <a:r>
              <a:rPr lang="es-ES_tradnl" dirty="0" smtClean="0"/>
              <a:t> ?</a:t>
            </a:r>
            <a:endParaRPr lang="es-ES_tradnl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idx="1"/>
          </p:nvPr>
        </p:nvSpPr>
        <p:spPr>
          <a:xfrm>
            <a:off x="611560" y="1268760"/>
            <a:ext cx="8001000" cy="5040560"/>
          </a:xfrm>
        </p:spPr>
        <p:txBody>
          <a:bodyPr/>
          <a:lstStyle/>
          <a:p>
            <a:pPr>
              <a:buNone/>
            </a:pPr>
            <a:endParaRPr lang="es-ES_tradnl" dirty="0" smtClean="0"/>
          </a:p>
          <a:p>
            <a:endParaRPr lang="es-ES_tradnl" dirty="0" smtClean="0"/>
          </a:p>
          <a:p>
            <a:r>
              <a:rPr lang="en-GB" sz="2600" dirty="0" smtClean="0"/>
              <a:t>Even with a perfect </a:t>
            </a:r>
            <a:r>
              <a:rPr lang="en-GB" sz="2600" b="1" dirty="0" smtClean="0"/>
              <a:t>PFLOW</a:t>
            </a:r>
            <a:r>
              <a:rPr lang="en-GB" sz="2600" dirty="0" smtClean="0"/>
              <a:t> there remain ambiguities for the typical </a:t>
            </a:r>
            <a:r>
              <a:rPr lang="en-GB" sz="2600" dirty="0" smtClean="0"/>
              <a:t>tL</a:t>
            </a:r>
            <a:r>
              <a:rPr lang="en-GB" sz="2600" dirty="0" smtClean="0"/>
              <a:t> configuration</a:t>
            </a:r>
          </a:p>
          <a:p>
            <a:r>
              <a:rPr lang="en-GB" sz="2600" dirty="0" smtClean="0"/>
              <a:t>This </a:t>
            </a:r>
            <a:r>
              <a:rPr lang="en-GB" sz="2600" dirty="0" smtClean="0"/>
              <a:t>configuration gives rise to a wrong sign </a:t>
            </a:r>
            <a:r>
              <a:rPr lang="en-GB" sz="2600" b="1" dirty="0" smtClean="0"/>
              <a:t>AFB</a:t>
            </a:r>
            <a:r>
              <a:rPr lang="en-GB" sz="2600" b="1" baseline="-25000" dirty="0" smtClean="0"/>
              <a:t>t</a:t>
            </a:r>
            <a:endParaRPr lang="en-GB" sz="2600" b="1" baseline="-25000" dirty="0" smtClean="0"/>
          </a:p>
          <a:p>
            <a:r>
              <a:rPr lang="en-GB" sz="2600" dirty="0" smtClean="0"/>
              <a:t>This will also change the </a:t>
            </a:r>
            <a:r>
              <a:rPr lang="en-GB" sz="2600" dirty="0" smtClean="0"/>
              <a:t>helicity</a:t>
            </a:r>
            <a:r>
              <a:rPr lang="en-GB" sz="2600" dirty="0" smtClean="0"/>
              <a:t> angle (wrong boost) but not the </a:t>
            </a:r>
            <a:r>
              <a:rPr lang="en-GB" sz="2600" b="1" dirty="0" smtClean="0"/>
              <a:t>sign</a:t>
            </a:r>
            <a:r>
              <a:rPr lang="en-GB" sz="2600" dirty="0" smtClean="0"/>
              <a:t> of </a:t>
            </a:r>
            <a:r>
              <a:rPr lang="en-GB" sz="2600" dirty="0" smtClean="0"/>
              <a:t>cos</a:t>
            </a:r>
            <a:r>
              <a:rPr lang="en-GB" sz="2600" dirty="0" smtClean="0">
                <a:latin typeface="Symbol" pitchFamily="18" charset="2"/>
              </a:rPr>
              <a:t>q</a:t>
            </a:r>
            <a:r>
              <a:rPr lang="en-GB" sz="2600" baseline="-25000" dirty="0" smtClean="0"/>
              <a:t>hel</a:t>
            </a:r>
            <a:r>
              <a:rPr lang="en-GB" sz="2600" baseline="-25000" dirty="0" smtClean="0"/>
              <a:t> </a:t>
            </a:r>
            <a:r>
              <a:rPr lang="en-GB" sz="2600" dirty="0" smtClean="0"/>
              <a:t>which remains negative with a soft electron seen in the laboratory frame </a:t>
            </a:r>
          </a:p>
          <a:p>
            <a:r>
              <a:rPr lang="en-GB" sz="2600" dirty="0" smtClean="0"/>
              <a:t>Hence the sign of </a:t>
            </a:r>
            <a:r>
              <a:rPr lang="en-GB" sz="2600" b="1" dirty="0" err="1" smtClean="0"/>
              <a:t>ABF</a:t>
            </a:r>
            <a:r>
              <a:rPr lang="en-GB" sz="2600" b="1" baseline="-25000" dirty="0" err="1" smtClean="0"/>
              <a:t>hel</a:t>
            </a:r>
            <a:r>
              <a:rPr lang="en-GB" sz="2600" dirty="0" smtClean="0"/>
              <a:t> will be preserved      </a:t>
            </a:r>
            <a:endParaRPr lang="en-GB" sz="2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F. Richard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648F4-AA60-4DB5-B998-FEB1779FAD3E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  <p:pic>
        <p:nvPicPr>
          <p:cNvPr id="14" name="Image 13"/>
          <p:cNvPicPr/>
          <p:nvPr/>
        </p:nvPicPr>
        <p:blipFill>
          <a:blip r:embed="rId2" cstate="print"/>
          <a:srcRect r="3856" b="48209"/>
          <a:stretch>
            <a:fillRect/>
          </a:stretch>
        </p:blipFill>
        <p:spPr bwMode="auto">
          <a:xfrm>
            <a:off x="4665073" y="44624"/>
            <a:ext cx="4478927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33482</TotalTime>
  <Words>721</Words>
  <Application>Microsoft Office PowerPoint</Application>
  <PresentationFormat>Affichage à l'écran (4:3)</PresentationFormat>
  <Paragraphs>117</Paragraphs>
  <Slides>17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0" baseType="lpstr">
      <vt:lpstr>Profil</vt:lpstr>
      <vt:lpstr>Document</vt:lpstr>
      <vt:lpstr>Microsoft Office Word Document</vt:lpstr>
      <vt:lpstr>   Measuring top quarks couplings         to g  and Z at ee colliders</vt:lpstr>
      <vt:lpstr>Introduction</vt:lpstr>
      <vt:lpstr>Reminder from Snowmass 2005</vt:lpstr>
      <vt:lpstr>Comments</vt:lpstr>
      <vt:lpstr>An other observable</vt:lpstr>
      <vt:lpstr>Proposed Method</vt:lpstr>
      <vt:lpstr>Estimate of the accuracies</vt:lpstr>
      <vt:lpstr>AFBhel</vt:lpstr>
      <vt:lpstr>Ambiguity ?</vt:lpstr>
      <vt:lpstr>Extraction of couplings</vt:lpstr>
      <vt:lpstr>Results</vt:lpstr>
      <vt:lpstr>Conclusions</vt:lpstr>
      <vt:lpstr>Diapositive 13</vt:lpstr>
      <vt:lpstr>Ambiguities</vt:lpstr>
      <vt:lpstr>Impact of Polarisation </vt:lpstr>
      <vt:lpstr>More form factors</vt:lpstr>
      <vt:lpstr>Snowmass 2005</vt:lpstr>
    </vt:vector>
  </TitlesOfParts>
  <Company>LAL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at Tevatron</dc:title>
  <dc:creator>richard</dc:creator>
  <cp:lastModifiedBy>richard</cp:lastModifiedBy>
  <cp:revision>279</cp:revision>
  <dcterms:created xsi:type="dcterms:W3CDTF">2009-05-12T14:14:48Z</dcterms:created>
  <dcterms:modified xsi:type="dcterms:W3CDTF">2012-03-06T07:57:26Z</dcterms:modified>
</cp:coreProperties>
</file>