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407" r:id="rId2"/>
    <p:sldId id="412" r:id="rId3"/>
    <p:sldId id="425" r:id="rId4"/>
    <p:sldId id="424" r:id="rId5"/>
    <p:sldId id="418" r:id="rId6"/>
    <p:sldId id="423" r:id="rId7"/>
    <p:sldId id="413" r:id="rId8"/>
    <p:sldId id="422" r:id="rId9"/>
    <p:sldId id="421" r:id="rId10"/>
    <p:sldId id="416" r:id="rId11"/>
    <p:sldId id="417" r:id="rId12"/>
    <p:sldId id="414" r:id="rId13"/>
    <p:sldId id="415" r:id="rId14"/>
    <p:sldId id="408" r:id="rId15"/>
    <p:sldId id="411" r:id="rId16"/>
    <p:sldId id="420" r:id="rId17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gelio" initials="r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25" autoAdjust="0"/>
    <p:restoredTop sz="87468" autoAdjust="0"/>
  </p:normalViewPr>
  <p:slideViewPr>
    <p:cSldViewPr snapToGrid="0">
      <p:cViewPr varScale="1">
        <p:scale>
          <a:sx n="54" d="100"/>
          <a:sy n="54" d="100"/>
        </p:scale>
        <p:origin x="107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2856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113431-30AA-4881-8CCD-3B3D09852637}" type="datetimeFigureOut">
              <a:rPr lang="es-ES" smtClean="0"/>
              <a:t>06/10/2020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91D6FC-B5AF-4E33-8AE2-AF478567483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10084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C5D07E-2BC9-4A24-AE64-9A27E27509AB}" type="datetimeFigureOut">
              <a:rPr lang="es-ES" smtClean="0"/>
              <a:t>06/10/2020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8C9AFD-B1FF-4A43-AA95-CC2EB89E51F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56020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indico.cern.ch/event/339943/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9BFFF-7E1D-472C-A550-A7C805D97650}" type="datetimeFigureOut">
              <a:rPr lang="es-ES" smtClean="0"/>
              <a:t>06/10/2020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A16AD-2BA1-423A-94F7-F3E203D06A9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5312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9BFFF-7E1D-472C-A550-A7C805D97650}" type="datetimeFigureOut">
              <a:rPr lang="es-ES" smtClean="0"/>
              <a:t>06/10/2020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A16AD-2BA1-423A-94F7-F3E203D06A9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5921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9BFFF-7E1D-472C-A550-A7C805D97650}" type="datetimeFigureOut">
              <a:rPr lang="es-ES" smtClean="0"/>
              <a:t>06/10/2020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A16AD-2BA1-423A-94F7-F3E203D06A9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75279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4"/>
          <p:cNvSpPr>
            <a:spLocks noChangeArrowheads="1"/>
          </p:cNvSpPr>
          <p:nvPr userDrawn="1"/>
        </p:nvSpPr>
        <p:spPr bwMode="auto">
          <a:xfrm>
            <a:off x="0" y="1"/>
            <a:ext cx="6096000" cy="333375"/>
          </a:xfrm>
          <a:prstGeom prst="rect">
            <a:avLst/>
          </a:prstGeom>
          <a:solidFill>
            <a:srgbClr val="3164A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sz="1200" noProof="0" dirty="0" err="1" smtClean="0">
                <a:solidFill>
                  <a:schemeClr val="bg1"/>
                </a:solidFill>
              </a:rPr>
              <a:t>F.R.Palomo</a:t>
            </a:r>
            <a:endParaRPr lang="en-US" sz="1200" noProof="0" dirty="0">
              <a:solidFill>
                <a:schemeClr val="bg1"/>
              </a:solidFill>
            </a:endParaRPr>
          </a:p>
        </p:txBody>
      </p:sp>
      <p:sp>
        <p:nvSpPr>
          <p:cNvPr id="10" name="Rectangle 15"/>
          <p:cNvSpPr>
            <a:spLocks noChangeArrowheads="1"/>
          </p:cNvSpPr>
          <p:nvPr userDrawn="1"/>
        </p:nvSpPr>
        <p:spPr bwMode="auto">
          <a:xfrm>
            <a:off x="5910470" y="0"/>
            <a:ext cx="6281530" cy="333375"/>
          </a:xfrm>
          <a:prstGeom prst="rect">
            <a:avLst/>
          </a:prstGeom>
          <a:solidFill>
            <a:srgbClr val="93A0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defRPr/>
            </a:pPr>
            <a:r>
              <a:rPr lang="es-ES" sz="1200" baseline="0" dirty="0" smtClean="0">
                <a:solidFill>
                  <a:schemeClr val="bg1"/>
                </a:solidFill>
              </a:rPr>
              <a:t>Jornadas Red Española Futuros </a:t>
            </a:r>
            <a:r>
              <a:rPr lang="es-ES" sz="1200" baseline="0" dirty="0" err="1" smtClean="0">
                <a:solidFill>
                  <a:schemeClr val="bg1"/>
                </a:solidFill>
              </a:rPr>
              <a:t>Colisionadores</a:t>
            </a:r>
            <a:r>
              <a:rPr lang="es-ES" sz="1200" baseline="0" dirty="0" smtClean="0">
                <a:solidFill>
                  <a:schemeClr val="bg1"/>
                </a:solidFill>
              </a:rPr>
              <a:t>, Virtual 6- 7 Oct 2020 </a:t>
            </a:r>
            <a:fld id="{A355FF45-698C-4C83-9F76-7B7D7A233417}" type="slidenum">
              <a:rPr lang="es-ES" sz="1200" smtClean="0">
                <a:solidFill>
                  <a:schemeClr val="bg1"/>
                </a:solidFill>
              </a:rPr>
              <a:pPr algn="r">
                <a:defRPr/>
              </a:pPr>
              <a:t>‹Nº›</a:t>
            </a:fld>
            <a:r>
              <a:rPr lang="es-ES" sz="1200" dirty="0" smtClean="0">
                <a:solidFill>
                  <a:schemeClr val="bg1"/>
                </a:solidFill>
              </a:rPr>
              <a:t>/14</a:t>
            </a:r>
          </a:p>
        </p:txBody>
      </p:sp>
      <p:sp>
        <p:nvSpPr>
          <p:cNvPr id="11" name="Rectangle 16"/>
          <p:cNvSpPr>
            <a:spLocks noChangeArrowheads="1"/>
          </p:cNvSpPr>
          <p:nvPr userDrawn="1"/>
        </p:nvSpPr>
        <p:spPr bwMode="auto">
          <a:xfrm>
            <a:off x="0" y="333375"/>
            <a:ext cx="12192000" cy="71438"/>
          </a:xfrm>
          <a:prstGeom prst="rect">
            <a:avLst/>
          </a:prstGeom>
          <a:solidFill>
            <a:srgbClr val="EAAE5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 sz="1800"/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453188"/>
            <a:ext cx="6096000" cy="404812"/>
          </a:xfrm>
          <a:prstGeom prst="rect">
            <a:avLst/>
          </a:prstGeom>
          <a:solidFill>
            <a:srgbClr val="93A0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defRPr/>
            </a:pPr>
            <a:endParaRPr lang="es-ES" sz="1200" dirty="0">
              <a:solidFill>
                <a:schemeClr val="bg1"/>
              </a:solidFill>
            </a:endParaRPr>
          </a:p>
        </p:txBody>
      </p:sp>
      <p:sp>
        <p:nvSpPr>
          <p:cNvPr id="20" name="Rectangle 18"/>
          <p:cNvSpPr>
            <a:spLocks noChangeArrowheads="1"/>
          </p:cNvSpPr>
          <p:nvPr userDrawn="1"/>
        </p:nvSpPr>
        <p:spPr bwMode="auto">
          <a:xfrm>
            <a:off x="6096000" y="6453188"/>
            <a:ext cx="6096000" cy="404812"/>
          </a:xfrm>
          <a:prstGeom prst="rect">
            <a:avLst/>
          </a:prstGeom>
          <a:solidFill>
            <a:srgbClr val="3164A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 sz="1200" dirty="0">
              <a:solidFill>
                <a:schemeClr val="bg1"/>
              </a:solidFill>
            </a:endParaRPr>
          </a:p>
        </p:txBody>
      </p:sp>
      <p:sp>
        <p:nvSpPr>
          <p:cNvPr id="21" name="Rectangle 19"/>
          <p:cNvSpPr>
            <a:spLocks noChangeArrowheads="1"/>
          </p:cNvSpPr>
          <p:nvPr userDrawn="1"/>
        </p:nvSpPr>
        <p:spPr bwMode="auto">
          <a:xfrm>
            <a:off x="0" y="6381750"/>
            <a:ext cx="12192000" cy="71438"/>
          </a:xfrm>
          <a:prstGeom prst="rect">
            <a:avLst/>
          </a:prstGeom>
          <a:solidFill>
            <a:srgbClr val="EAAE5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 sz="1800"/>
          </a:p>
        </p:txBody>
      </p:sp>
      <p:sp>
        <p:nvSpPr>
          <p:cNvPr id="3" name="Rectangle 2"/>
          <p:cNvSpPr>
            <a:spLocks noChangeArrowheads="1"/>
          </p:cNvSpPr>
          <p:nvPr userDrawn="1"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  <a:hlinkClick r:id="rId2"/>
              </a:rPr>
              <a:t>https://indico.cern.ch/event/339943/</a:t>
            </a:r>
            <a:r>
              <a:rPr kumimoji="0" lang="es-E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3" name="Picture 69" descr="C:\Documents and Settings\Pablo\Escritorio\19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456727"/>
            <a:ext cx="447674" cy="401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/>
          <p:cNvSpPr/>
          <p:nvPr userDrawn="1"/>
        </p:nvSpPr>
        <p:spPr>
          <a:xfrm>
            <a:off x="7743410" y="6488668"/>
            <a:ext cx="44485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https://indico.ific.uv.es/event/5365/overview</a:t>
            </a:r>
            <a:endParaRPr lang="es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029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9BFFF-7E1D-472C-A550-A7C805D97650}" type="datetimeFigureOut">
              <a:rPr lang="es-ES" smtClean="0"/>
              <a:t>06/10/2020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A16AD-2BA1-423A-94F7-F3E203D06A9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8131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9BFFF-7E1D-472C-A550-A7C805D97650}" type="datetimeFigureOut">
              <a:rPr lang="es-ES" smtClean="0"/>
              <a:t>06/10/2020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A16AD-2BA1-423A-94F7-F3E203D06A9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4017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9BFFF-7E1D-472C-A550-A7C805D97650}" type="datetimeFigureOut">
              <a:rPr lang="es-ES" smtClean="0"/>
              <a:t>06/10/2020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A16AD-2BA1-423A-94F7-F3E203D06A9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9987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9BFFF-7E1D-472C-A550-A7C805D97650}" type="datetimeFigureOut">
              <a:rPr lang="es-ES" smtClean="0"/>
              <a:t>06/10/2020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A16AD-2BA1-423A-94F7-F3E203D06A9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334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9BFFF-7E1D-472C-A550-A7C805D97650}" type="datetimeFigureOut">
              <a:rPr lang="es-ES" smtClean="0"/>
              <a:t>06/10/2020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A16AD-2BA1-423A-94F7-F3E203D06A9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36641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9BFFF-7E1D-472C-A550-A7C805D97650}" type="datetimeFigureOut">
              <a:rPr lang="es-ES" smtClean="0"/>
              <a:t>06/10/2020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A16AD-2BA1-423A-94F7-F3E203D06A9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59067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9BFFF-7E1D-472C-A550-A7C805D97650}" type="datetimeFigureOut">
              <a:rPr lang="es-ES" smtClean="0"/>
              <a:t>06/10/2020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A16AD-2BA1-423A-94F7-F3E203D06A9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37034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9BFFF-7E1D-472C-A550-A7C805D97650}" type="datetimeFigureOut">
              <a:rPr lang="es-ES" smtClean="0"/>
              <a:t>06/10/2020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A16AD-2BA1-423A-94F7-F3E203D06A9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3793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9BFFF-7E1D-472C-A550-A7C805D97650}" type="datetimeFigureOut">
              <a:rPr lang="es-ES" smtClean="0"/>
              <a:t>06/10/2020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8A16AD-2BA1-423A-94F7-F3E203D06A9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0311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fpalomo@us.es" TargetMode="Externa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fpalomo@us.es" TargetMode="Externa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tif"/><Relationship Id="rId4" Type="http://schemas.openxmlformats.org/officeDocument/2006/relationships/image" Target="../media/image14.t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9"/>
          <p:cNvSpPr>
            <a:spLocks noChangeArrowheads="1"/>
          </p:cNvSpPr>
          <p:nvPr/>
        </p:nvSpPr>
        <p:spPr bwMode="auto">
          <a:xfrm>
            <a:off x="3365146" y="1888746"/>
            <a:ext cx="5662940" cy="1221926"/>
          </a:xfrm>
          <a:prstGeom prst="roundRect">
            <a:avLst>
              <a:gd name="adj" fmla="val 15046"/>
            </a:avLst>
          </a:prstGeom>
          <a:solidFill>
            <a:srgbClr val="3164AB"/>
          </a:solidFill>
          <a:ln w="9525">
            <a:noFill/>
            <a:round/>
            <a:headEnd/>
            <a:tailEnd/>
          </a:ln>
          <a:effectLst>
            <a:outerShdw dist="89803" dir="2700000" algn="ctr" rotWithShape="0">
              <a:srgbClr val="B2B2B2">
                <a:alpha val="50000"/>
              </a:srgbClr>
            </a:outerShdw>
          </a:effectLst>
        </p:spPr>
        <p:txBody>
          <a:bodyPr wrap="square" anchor="ctr"/>
          <a:lstStyle/>
          <a:p>
            <a:pPr algn="ctr">
              <a:defRPr/>
            </a:pPr>
            <a:r>
              <a:rPr lang="en-GB" sz="2400" dirty="0" smtClean="0">
                <a:solidFill>
                  <a:srgbClr val="EAEAEA"/>
                </a:solidFill>
              </a:rPr>
              <a:t>GIE-ETSI </a:t>
            </a:r>
            <a:r>
              <a:rPr lang="en-GB" sz="2400" dirty="0" err="1" smtClean="0">
                <a:solidFill>
                  <a:srgbClr val="EAEAEA"/>
                </a:solidFill>
              </a:rPr>
              <a:t>Sevilla</a:t>
            </a:r>
            <a:r>
              <a:rPr lang="en-GB" sz="2400" dirty="0" smtClean="0">
                <a:solidFill>
                  <a:srgbClr val="EAEAEA"/>
                </a:solidFill>
              </a:rPr>
              <a:t> Group</a:t>
            </a:r>
            <a:endParaRPr lang="en-GB" sz="2400" dirty="0" smtClean="0">
              <a:solidFill>
                <a:srgbClr val="EAEAEA"/>
              </a:solidFill>
            </a:endParaRPr>
          </a:p>
          <a:p>
            <a:pPr algn="ctr">
              <a:defRPr/>
            </a:pPr>
            <a:r>
              <a:rPr lang="en-GB" sz="2400" dirty="0" smtClean="0">
                <a:solidFill>
                  <a:srgbClr val="EAEAEA"/>
                </a:solidFill>
              </a:rPr>
              <a:t>Activities </a:t>
            </a:r>
            <a:r>
              <a:rPr lang="en-GB" sz="2400" dirty="0" smtClean="0">
                <a:solidFill>
                  <a:srgbClr val="EAEAEA"/>
                </a:solidFill>
              </a:rPr>
              <a:t>2020 1</a:t>
            </a:r>
            <a:r>
              <a:rPr lang="en-GB" sz="2400" baseline="30000" dirty="0" smtClean="0">
                <a:solidFill>
                  <a:srgbClr val="EAEAEA"/>
                </a:solidFill>
              </a:rPr>
              <a:t>st</a:t>
            </a:r>
            <a:r>
              <a:rPr lang="en-GB" sz="2400" dirty="0" smtClean="0">
                <a:solidFill>
                  <a:srgbClr val="EAEAEA"/>
                </a:solidFill>
              </a:rPr>
              <a:t> Semester</a:t>
            </a:r>
            <a:endParaRPr lang="en-GB" sz="2400" dirty="0">
              <a:solidFill>
                <a:srgbClr val="EAEAEA"/>
              </a:solidFill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163163" y="3671029"/>
            <a:ext cx="6295629" cy="1469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350" kern="0" dirty="0" err="1" smtClean="0"/>
              <a:t>F.R.Palomo</a:t>
            </a:r>
            <a:r>
              <a:rPr lang="en-GB" sz="1350" kern="0" dirty="0" smtClean="0"/>
              <a:t>, </a:t>
            </a:r>
            <a:r>
              <a:rPr lang="en-GB" sz="1350" kern="0" dirty="0" err="1" smtClean="0"/>
              <a:t>F.Muñoz</a:t>
            </a:r>
            <a:r>
              <a:rPr lang="en-GB" sz="1400" kern="0" dirty="0"/>
              <a:t>, </a:t>
            </a:r>
            <a:r>
              <a:rPr lang="en-GB" sz="1400" kern="0" dirty="0" smtClean="0"/>
              <a:t>R. </a:t>
            </a:r>
            <a:r>
              <a:rPr lang="en-GB" sz="1400" kern="0" dirty="0" err="1" smtClean="0"/>
              <a:t>Carvajal</a:t>
            </a:r>
            <a:r>
              <a:rPr lang="en-GB" sz="1400" kern="0" dirty="0" smtClean="0"/>
              <a:t>, </a:t>
            </a:r>
            <a:r>
              <a:rPr lang="en-GB" sz="1400" kern="0" dirty="0" err="1" smtClean="0"/>
              <a:t>F.Márquez</a:t>
            </a:r>
            <a:r>
              <a:rPr lang="en-GB" sz="1400" kern="0" dirty="0" smtClean="0"/>
              <a:t> </a:t>
            </a:r>
            <a:r>
              <a:rPr lang="en-GB" sz="1400" kern="0" dirty="0" smtClean="0"/>
              <a:t>, </a:t>
            </a:r>
            <a:r>
              <a:rPr lang="en-GB" sz="1400" kern="0" dirty="0" err="1" smtClean="0"/>
              <a:t>E.López-Morillo</a:t>
            </a:r>
            <a:r>
              <a:rPr lang="en-GB" sz="1400" kern="0" dirty="0" smtClean="0"/>
              <a:t>, </a:t>
            </a:r>
            <a:r>
              <a:rPr lang="en-GB" sz="1400" kern="0" dirty="0" err="1" smtClean="0"/>
              <a:t>R.Millán</a:t>
            </a:r>
            <a:r>
              <a:rPr lang="en-GB" sz="1400" kern="0" dirty="0" smtClean="0"/>
              <a:t>, </a:t>
            </a:r>
            <a:r>
              <a:rPr lang="en-GB" sz="1400" kern="0" smtClean="0"/>
              <a:t>J.M.Hinojo, </a:t>
            </a:r>
            <a:r>
              <a:rPr lang="en-GB" sz="1400" kern="0" dirty="0" err="1" smtClean="0"/>
              <a:t>R.Girona</a:t>
            </a:r>
            <a:r>
              <a:rPr lang="en-GB" sz="1400" kern="0" dirty="0" smtClean="0"/>
              <a:t> </a:t>
            </a:r>
            <a:endParaRPr lang="en-GB" sz="1400" kern="0" baseline="30000" dirty="0"/>
          </a:p>
          <a:p>
            <a:pPr lvl="0" algn="ctr">
              <a:defRPr/>
            </a:pPr>
            <a:r>
              <a:rPr lang="en-GB" sz="1350" kern="0" dirty="0" smtClean="0">
                <a:hlinkClick r:id="rId2"/>
              </a:rPr>
              <a:t>fpalomo@us.es</a:t>
            </a:r>
            <a:endParaRPr lang="en-GB" sz="1350" kern="0" dirty="0"/>
          </a:p>
          <a:p>
            <a:pPr algn="ctr">
              <a:defRPr/>
            </a:pPr>
            <a:endParaRPr lang="en-GB" sz="1200" kern="0" dirty="0"/>
          </a:p>
          <a:p>
            <a:pPr algn="ctr">
              <a:defRPr/>
            </a:pPr>
            <a:r>
              <a:rPr lang="en-GB" sz="1200" kern="0" dirty="0" err="1"/>
              <a:t>Departamento</a:t>
            </a:r>
            <a:r>
              <a:rPr lang="en-GB" sz="1200" kern="0" dirty="0"/>
              <a:t> </a:t>
            </a:r>
            <a:r>
              <a:rPr lang="en-GB" sz="1200" kern="0" dirty="0" err="1"/>
              <a:t>Ingeniería</a:t>
            </a:r>
            <a:r>
              <a:rPr lang="en-GB" sz="1200" kern="0" dirty="0"/>
              <a:t> </a:t>
            </a:r>
            <a:r>
              <a:rPr lang="en-GB" sz="1200" kern="0" dirty="0" err="1"/>
              <a:t>Electrónica</a:t>
            </a:r>
            <a:r>
              <a:rPr lang="en-GB" sz="1200" kern="0" dirty="0"/>
              <a:t>, </a:t>
            </a:r>
            <a:r>
              <a:rPr lang="en-GB" sz="1200" kern="0" dirty="0" err="1"/>
              <a:t>Escuela</a:t>
            </a:r>
            <a:r>
              <a:rPr lang="en-GB" sz="1200" kern="0" dirty="0"/>
              <a:t> Superior de </a:t>
            </a:r>
            <a:r>
              <a:rPr lang="en-GB" sz="1200" kern="0" dirty="0" err="1"/>
              <a:t>Ingenieros</a:t>
            </a:r>
            <a:endParaRPr lang="en-GB" sz="1200" kern="0" dirty="0"/>
          </a:p>
          <a:p>
            <a:pPr algn="ctr">
              <a:defRPr/>
            </a:pPr>
            <a:r>
              <a:rPr lang="en-GB" sz="1200" kern="0" dirty="0"/>
              <a:t>Universidad de </a:t>
            </a:r>
            <a:r>
              <a:rPr lang="en-GB" sz="1200" kern="0" dirty="0" err="1"/>
              <a:t>Sevilla</a:t>
            </a:r>
            <a:r>
              <a:rPr lang="en-GB" sz="1200" kern="0" dirty="0"/>
              <a:t>, Spain</a:t>
            </a:r>
          </a:p>
          <a:p>
            <a:pPr algn="ctr">
              <a:defRPr/>
            </a:pPr>
            <a:endParaRPr lang="en-GB" sz="1200" kern="0" dirty="0"/>
          </a:p>
        </p:txBody>
      </p:sp>
    </p:spTree>
    <p:extLst>
      <p:ext uri="{BB962C8B-B14F-4D97-AF65-F5344CB8AC3E}">
        <p14:creationId xmlns:p14="http://schemas.microsoft.com/office/powerpoint/2010/main" val="247091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8"/>
          <p:cNvSpPr txBox="1"/>
          <p:nvPr/>
        </p:nvSpPr>
        <p:spPr>
          <a:xfrm>
            <a:off x="6685" y="1554739"/>
            <a:ext cx="5418806" cy="4078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Complete </a:t>
            </a:r>
            <a:r>
              <a:rPr lang="es-ES" dirty="0"/>
              <a:t>new </a:t>
            </a:r>
            <a:r>
              <a:rPr lang="es-ES" dirty="0" err="1"/>
              <a:t>version</a:t>
            </a:r>
            <a:r>
              <a:rPr lang="es-ES" dirty="0"/>
              <a:t> of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smtClean="0"/>
              <a:t>DICE block in SEU </a:t>
            </a:r>
            <a:r>
              <a:rPr lang="es-ES" dirty="0"/>
              <a:t>chip </a:t>
            </a:r>
            <a:r>
              <a:rPr lang="es-ES" dirty="0" err="1"/>
              <a:t>was</a:t>
            </a:r>
            <a:r>
              <a:rPr lang="es-ES" dirty="0"/>
              <a:t> </a:t>
            </a:r>
            <a:r>
              <a:rPr lang="es-ES" dirty="0" err="1"/>
              <a:t>laid</a:t>
            </a:r>
            <a:r>
              <a:rPr lang="es-ES" dirty="0"/>
              <a:t> </a:t>
            </a:r>
            <a:r>
              <a:rPr lang="es-ES" dirty="0" err="1" smtClean="0"/>
              <a:t>out</a:t>
            </a:r>
            <a:r>
              <a:rPr lang="es-ES" dirty="0" smtClean="0"/>
              <a:t>, </a:t>
            </a:r>
            <a:r>
              <a:rPr lang="es-ES" dirty="0" err="1" smtClean="0"/>
              <a:t>with</a:t>
            </a:r>
            <a:r>
              <a:rPr lang="es-ES" dirty="0" smtClean="0"/>
              <a:t> </a:t>
            </a:r>
            <a:r>
              <a:rPr lang="es-ES" dirty="0" err="1" smtClean="0"/>
              <a:t>separate</a:t>
            </a:r>
            <a:r>
              <a:rPr lang="es-ES" dirty="0" smtClean="0"/>
              <a:t> </a:t>
            </a:r>
            <a:r>
              <a:rPr lang="es-ES" dirty="0"/>
              <a:t>input </a:t>
            </a:r>
            <a:r>
              <a:rPr lang="es-ES" dirty="0" err="1"/>
              <a:t>inverters</a:t>
            </a:r>
            <a:r>
              <a:rPr lang="es-ES" dirty="0"/>
              <a:t> and </a:t>
            </a:r>
            <a:r>
              <a:rPr lang="es-ES" dirty="0" smtClean="0"/>
              <a:t>a new </a:t>
            </a:r>
            <a:r>
              <a:rPr lang="es-ES" dirty="0" err="1"/>
              <a:t>version</a:t>
            </a:r>
            <a:r>
              <a:rPr lang="es-ES" dirty="0"/>
              <a:t> of </a:t>
            </a:r>
            <a:r>
              <a:rPr lang="es-ES" dirty="0" err="1"/>
              <a:t>interleaved</a:t>
            </a:r>
            <a:r>
              <a:rPr lang="es-ES" dirty="0"/>
              <a:t> </a:t>
            </a:r>
            <a:r>
              <a:rPr lang="es-ES" dirty="0" err="1"/>
              <a:t>layout</a:t>
            </a:r>
            <a:r>
              <a:rPr lang="es-ES" dirty="0"/>
              <a:t>, </a:t>
            </a:r>
            <a:r>
              <a:rPr lang="es-ES" dirty="0" err="1"/>
              <a:t>with</a:t>
            </a:r>
            <a:r>
              <a:rPr lang="es-ES" dirty="0"/>
              <a:t> </a:t>
            </a:r>
            <a:r>
              <a:rPr lang="es-ES" dirty="0" err="1"/>
              <a:t>some</a:t>
            </a:r>
            <a:r>
              <a:rPr lang="es-ES" dirty="0"/>
              <a:t> </a:t>
            </a:r>
            <a:r>
              <a:rPr lang="es-ES" dirty="0" err="1"/>
              <a:t>different</a:t>
            </a:r>
            <a:r>
              <a:rPr lang="es-ES" dirty="0"/>
              <a:t> W/L </a:t>
            </a:r>
            <a:r>
              <a:rPr lang="es-ES" dirty="0" err="1"/>
              <a:t>values</a:t>
            </a:r>
            <a:r>
              <a:rPr lang="es-ES" dirty="0"/>
              <a:t> in </a:t>
            </a:r>
            <a:r>
              <a:rPr lang="es-ES" dirty="0" err="1"/>
              <a:t>six</a:t>
            </a:r>
            <a:r>
              <a:rPr lang="es-ES" dirty="0"/>
              <a:t> </a:t>
            </a:r>
            <a:r>
              <a:rPr lang="es-ES" dirty="0" err="1"/>
              <a:t>different</a:t>
            </a:r>
            <a:r>
              <a:rPr lang="es-ES" dirty="0"/>
              <a:t> “</a:t>
            </a:r>
            <a:r>
              <a:rPr lang="es-ES" dirty="0" err="1"/>
              <a:t>flavours</a:t>
            </a:r>
            <a:r>
              <a:rPr lang="es-ES" dirty="0"/>
              <a:t>”: </a:t>
            </a:r>
            <a:endParaRPr lang="es-ES" dirty="0" smtClean="0"/>
          </a:p>
          <a:p>
            <a:endParaRPr lang="es-ES" sz="1600" dirty="0" smtClean="0"/>
          </a:p>
          <a:p>
            <a:pPr marL="285750" lvl="1" indent="-285750">
              <a:buFont typeface="Wingdings" panose="05000000000000000000" pitchFamily="2" charset="2"/>
              <a:buChar char="Ø"/>
            </a:pPr>
            <a:r>
              <a:rPr lang="es-ES" sz="1500" dirty="0"/>
              <a:t>COL1:  Reference </a:t>
            </a:r>
            <a:r>
              <a:rPr lang="es-ES" sz="1500" dirty="0" err="1"/>
              <a:t>design</a:t>
            </a:r>
            <a:r>
              <a:rPr lang="es-ES" sz="1500" dirty="0"/>
              <a:t> (</a:t>
            </a:r>
            <a:r>
              <a:rPr lang="es-ES" sz="1500" dirty="0" err="1"/>
              <a:t>previous</a:t>
            </a:r>
            <a:r>
              <a:rPr lang="es-ES" sz="1500" dirty="0"/>
              <a:t> versión; </a:t>
            </a:r>
            <a:r>
              <a:rPr lang="es-ES" sz="1500" dirty="0" err="1"/>
              <a:t>shared</a:t>
            </a:r>
            <a:r>
              <a:rPr lang="es-ES" sz="1500" dirty="0"/>
              <a:t> input)</a:t>
            </a:r>
          </a:p>
          <a:p>
            <a:pPr marL="285750" lvl="1" indent="-285750">
              <a:buFont typeface="Wingdings" panose="05000000000000000000" pitchFamily="2" charset="2"/>
              <a:buChar char="Ø"/>
            </a:pPr>
            <a:r>
              <a:rPr lang="es-ES" sz="1500" dirty="0"/>
              <a:t>COL2:  </a:t>
            </a:r>
            <a:r>
              <a:rPr lang="es-ES" sz="1500" dirty="0" err="1"/>
              <a:t>Separate</a:t>
            </a:r>
            <a:r>
              <a:rPr lang="es-ES" sz="1500" dirty="0"/>
              <a:t> </a:t>
            </a:r>
            <a:r>
              <a:rPr lang="es-ES" sz="1500" dirty="0" err="1"/>
              <a:t>inverters</a:t>
            </a:r>
            <a:r>
              <a:rPr lang="es-ES" sz="1500" dirty="0"/>
              <a:t> </a:t>
            </a:r>
            <a:r>
              <a:rPr lang="es-ES" sz="1500" dirty="0" err="1"/>
              <a:t>with</a:t>
            </a:r>
            <a:r>
              <a:rPr lang="es-ES" sz="1500" dirty="0"/>
              <a:t> </a:t>
            </a:r>
            <a:r>
              <a:rPr lang="es-ES" sz="1500" dirty="0" err="1" smtClean="0"/>
              <a:t>Wp</a:t>
            </a:r>
            <a:r>
              <a:rPr lang="es-ES" sz="1500" dirty="0" smtClean="0"/>
              <a:t>=400, </a:t>
            </a:r>
            <a:r>
              <a:rPr lang="es-ES" sz="1500" dirty="0" err="1" smtClean="0"/>
              <a:t>Wn</a:t>
            </a:r>
            <a:r>
              <a:rPr lang="es-ES" sz="1500" dirty="0"/>
              <a:t>= 200, </a:t>
            </a:r>
            <a:r>
              <a:rPr lang="es-ES" sz="1500" dirty="0" smtClean="0"/>
              <a:t>L=60nm </a:t>
            </a:r>
            <a:endParaRPr lang="es-ES" sz="1500" dirty="0"/>
          </a:p>
          <a:p>
            <a:pPr marL="285750" lvl="1" indent="-285750">
              <a:buFont typeface="Wingdings" panose="05000000000000000000" pitchFamily="2" charset="2"/>
              <a:buChar char="Ø"/>
            </a:pPr>
            <a:r>
              <a:rPr lang="es-ES" sz="1500" dirty="0"/>
              <a:t>COL3:  </a:t>
            </a:r>
            <a:r>
              <a:rPr lang="es-ES" sz="1500" dirty="0" err="1"/>
              <a:t>Separate</a:t>
            </a:r>
            <a:r>
              <a:rPr lang="es-ES" sz="1500" dirty="0"/>
              <a:t> </a:t>
            </a:r>
            <a:r>
              <a:rPr lang="es-ES" sz="1500" dirty="0" err="1"/>
              <a:t>inverters</a:t>
            </a:r>
            <a:r>
              <a:rPr lang="es-ES" sz="1500" dirty="0"/>
              <a:t> </a:t>
            </a:r>
            <a:r>
              <a:rPr lang="es-ES" sz="1500" dirty="0" err="1"/>
              <a:t>with</a:t>
            </a:r>
            <a:r>
              <a:rPr lang="es-ES" sz="1500" dirty="0"/>
              <a:t> </a:t>
            </a:r>
            <a:r>
              <a:rPr lang="es-ES" sz="1500" dirty="0" err="1"/>
              <a:t>Wp</a:t>
            </a:r>
            <a:r>
              <a:rPr lang="es-ES" sz="1500" dirty="0"/>
              <a:t>=400, </a:t>
            </a:r>
            <a:r>
              <a:rPr lang="es-ES" sz="1500" dirty="0" err="1"/>
              <a:t>Wn</a:t>
            </a:r>
            <a:r>
              <a:rPr lang="es-ES" sz="1500" dirty="0"/>
              <a:t>= 200, </a:t>
            </a:r>
            <a:r>
              <a:rPr lang="es-ES" sz="1500" dirty="0" smtClean="0"/>
              <a:t>L=400nm</a:t>
            </a:r>
            <a:endParaRPr lang="es-ES" sz="1500" dirty="0"/>
          </a:p>
          <a:p>
            <a:pPr marL="285750" lvl="1" indent="-285750">
              <a:buFont typeface="Wingdings" panose="05000000000000000000" pitchFamily="2" charset="2"/>
              <a:buChar char="Ø"/>
            </a:pPr>
            <a:r>
              <a:rPr lang="es-ES" sz="1500" dirty="0"/>
              <a:t>COL4:  </a:t>
            </a:r>
            <a:r>
              <a:rPr lang="es-ES" sz="1500" dirty="0" err="1"/>
              <a:t>Separate</a:t>
            </a:r>
            <a:r>
              <a:rPr lang="es-ES" sz="1500" dirty="0"/>
              <a:t> </a:t>
            </a:r>
            <a:r>
              <a:rPr lang="es-ES" sz="1500" dirty="0" err="1"/>
              <a:t>inverters</a:t>
            </a:r>
            <a:r>
              <a:rPr lang="es-ES" sz="1500" dirty="0"/>
              <a:t> </a:t>
            </a:r>
            <a:r>
              <a:rPr lang="es-ES" sz="1500" dirty="0" err="1"/>
              <a:t>with</a:t>
            </a:r>
            <a:r>
              <a:rPr lang="es-ES" sz="1500" dirty="0"/>
              <a:t> </a:t>
            </a:r>
            <a:r>
              <a:rPr lang="es-ES" sz="1500" dirty="0" err="1"/>
              <a:t>Wp</a:t>
            </a:r>
            <a:r>
              <a:rPr lang="es-ES" sz="1500" dirty="0"/>
              <a:t>=500, </a:t>
            </a:r>
            <a:r>
              <a:rPr lang="es-ES" sz="1500" dirty="0" err="1"/>
              <a:t>Wn</a:t>
            </a:r>
            <a:r>
              <a:rPr lang="es-ES" sz="1500" dirty="0"/>
              <a:t>= 250, </a:t>
            </a:r>
            <a:r>
              <a:rPr lang="es-ES" sz="1500" dirty="0" smtClean="0"/>
              <a:t>L=500nm</a:t>
            </a:r>
            <a:endParaRPr lang="es-ES" sz="1500" dirty="0"/>
          </a:p>
          <a:p>
            <a:pPr marL="285750" lvl="1" indent="-285750">
              <a:buFont typeface="Wingdings" panose="05000000000000000000" pitchFamily="2" charset="2"/>
              <a:buChar char="Ø"/>
            </a:pPr>
            <a:r>
              <a:rPr lang="es-ES" sz="1500" dirty="0"/>
              <a:t>COL5:  </a:t>
            </a:r>
            <a:r>
              <a:rPr lang="es-ES" sz="1500" dirty="0" err="1"/>
              <a:t>Separate</a:t>
            </a:r>
            <a:r>
              <a:rPr lang="es-ES" sz="1500" dirty="0"/>
              <a:t> </a:t>
            </a:r>
            <a:r>
              <a:rPr lang="es-ES" sz="1500" dirty="0" err="1"/>
              <a:t>inverters</a:t>
            </a:r>
            <a:r>
              <a:rPr lang="es-ES" sz="1500" dirty="0"/>
              <a:t> </a:t>
            </a:r>
            <a:r>
              <a:rPr lang="es-ES" sz="1500" dirty="0" err="1"/>
              <a:t>with</a:t>
            </a:r>
            <a:r>
              <a:rPr lang="es-ES" sz="1500" dirty="0"/>
              <a:t> </a:t>
            </a:r>
            <a:r>
              <a:rPr lang="es-ES" sz="1500" dirty="0" err="1"/>
              <a:t>Wp</a:t>
            </a:r>
            <a:r>
              <a:rPr lang="es-ES" sz="1500" dirty="0"/>
              <a:t>=400, </a:t>
            </a:r>
            <a:r>
              <a:rPr lang="es-ES" sz="1500" dirty="0" err="1"/>
              <a:t>Wn</a:t>
            </a:r>
            <a:r>
              <a:rPr lang="es-ES" sz="1500" dirty="0"/>
              <a:t>= 200, </a:t>
            </a:r>
            <a:r>
              <a:rPr lang="es-ES" sz="1500" dirty="0" smtClean="0"/>
              <a:t>L=400nm </a:t>
            </a:r>
            <a:endParaRPr lang="es-ES" sz="1500" dirty="0"/>
          </a:p>
          <a:p>
            <a:pPr marL="0" lvl="1"/>
            <a:r>
              <a:rPr lang="es-ES" sz="1500" dirty="0"/>
              <a:t>and </a:t>
            </a:r>
            <a:r>
              <a:rPr lang="es-ES" sz="1500" dirty="0" err="1"/>
              <a:t>modified</a:t>
            </a:r>
            <a:r>
              <a:rPr lang="es-ES" sz="1500" dirty="0"/>
              <a:t> </a:t>
            </a:r>
            <a:r>
              <a:rPr lang="es-ES" sz="1500" dirty="0" err="1"/>
              <a:t>interleaved</a:t>
            </a:r>
            <a:r>
              <a:rPr lang="es-ES" sz="1500" dirty="0"/>
              <a:t> </a:t>
            </a:r>
            <a:r>
              <a:rPr lang="es-ES" sz="1500" dirty="0" err="1"/>
              <a:t>layout</a:t>
            </a:r>
            <a:r>
              <a:rPr lang="es-ES" sz="1500" dirty="0"/>
              <a:t> v1</a:t>
            </a:r>
          </a:p>
          <a:p>
            <a:pPr marL="285750" lvl="1" indent="-285750">
              <a:buFont typeface="Wingdings" panose="05000000000000000000" pitchFamily="2" charset="2"/>
              <a:buChar char="Ø"/>
            </a:pPr>
            <a:r>
              <a:rPr lang="es-ES" sz="1500" dirty="0"/>
              <a:t>COL6: </a:t>
            </a:r>
            <a:r>
              <a:rPr lang="es-ES" sz="1500" dirty="0" err="1"/>
              <a:t>Separate</a:t>
            </a:r>
            <a:r>
              <a:rPr lang="es-ES" sz="1500" dirty="0"/>
              <a:t> </a:t>
            </a:r>
            <a:r>
              <a:rPr lang="es-ES" sz="1500" dirty="0" err="1"/>
              <a:t>inverters</a:t>
            </a:r>
            <a:r>
              <a:rPr lang="es-ES" sz="1500" dirty="0"/>
              <a:t> </a:t>
            </a:r>
            <a:r>
              <a:rPr lang="es-ES" sz="1500" dirty="0" err="1"/>
              <a:t>with</a:t>
            </a:r>
            <a:r>
              <a:rPr lang="es-ES" sz="1500" dirty="0"/>
              <a:t> </a:t>
            </a:r>
            <a:r>
              <a:rPr lang="es-ES" sz="1500" dirty="0" err="1"/>
              <a:t>Wp</a:t>
            </a:r>
            <a:r>
              <a:rPr lang="es-ES" sz="1500" dirty="0"/>
              <a:t>=400, </a:t>
            </a:r>
            <a:r>
              <a:rPr lang="es-ES" sz="1500" dirty="0" err="1"/>
              <a:t>Wn</a:t>
            </a:r>
            <a:r>
              <a:rPr lang="es-ES" sz="1500" dirty="0"/>
              <a:t>= 200, </a:t>
            </a:r>
            <a:r>
              <a:rPr lang="es-ES" sz="1500" dirty="0" smtClean="0"/>
              <a:t>L=400nm </a:t>
            </a:r>
            <a:endParaRPr lang="es-ES" sz="1500" dirty="0"/>
          </a:p>
          <a:p>
            <a:pPr marL="0" lvl="1"/>
            <a:r>
              <a:rPr lang="es-ES" sz="1500" dirty="0"/>
              <a:t>and </a:t>
            </a:r>
            <a:r>
              <a:rPr lang="es-ES" sz="1500" dirty="0" err="1"/>
              <a:t>modified</a:t>
            </a:r>
            <a:r>
              <a:rPr lang="es-ES" sz="1500" dirty="0"/>
              <a:t> </a:t>
            </a:r>
            <a:r>
              <a:rPr lang="es-ES" sz="1500" dirty="0" err="1"/>
              <a:t>interleaved</a:t>
            </a:r>
            <a:r>
              <a:rPr lang="es-ES" sz="1500" dirty="0"/>
              <a:t> </a:t>
            </a:r>
            <a:r>
              <a:rPr lang="es-ES" sz="1500" dirty="0" err="1"/>
              <a:t>layout</a:t>
            </a:r>
            <a:r>
              <a:rPr lang="es-ES" sz="1500" dirty="0"/>
              <a:t> v2 (</a:t>
            </a:r>
            <a:r>
              <a:rPr lang="es-ES" sz="1500" dirty="0" err="1"/>
              <a:t>differ</a:t>
            </a:r>
            <a:r>
              <a:rPr lang="es-ES" sz="1500" dirty="0"/>
              <a:t>. </a:t>
            </a:r>
            <a:r>
              <a:rPr lang="es-ES" sz="1500" dirty="0" err="1"/>
              <a:t>inverters</a:t>
            </a:r>
            <a:r>
              <a:rPr lang="es-ES" sz="1500" dirty="0"/>
              <a:t> </a:t>
            </a:r>
            <a:r>
              <a:rPr lang="es-ES" sz="1500" dirty="0" err="1"/>
              <a:t>placement</a:t>
            </a:r>
            <a:r>
              <a:rPr lang="es-ES" sz="1500" dirty="0" smtClean="0"/>
              <a:t>)</a:t>
            </a:r>
          </a:p>
          <a:p>
            <a:pPr marL="0" lvl="1"/>
            <a:endParaRPr lang="es-ES" sz="1500" dirty="0"/>
          </a:p>
          <a:p>
            <a:pPr marL="0" lvl="1"/>
            <a:r>
              <a:rPr lang="es-ES" dirty="0" smtClean="0"/>
              <a:t>New DICE </a:t>
            </a:r>
            <a:r>
              <a:rPr lang="es-ES" dirty="0" err="1" smtClean="0"/>
              <a:t>cell</a:t>
            </a:r>
            <a:r>
              <a:rPr lang="es-ES" dirty="0" smtClean="0"/>
              <a:t> </a:t>
            </a:r>
            <a:r>
              <a:rPr lang="es-ES" dirty="0" err="1" smtClean="0"/>
              <a:t>proposed</a:t>
            </a:r>
            <a:r>
              <a:rPr lang="es-ES" dirty="0" smtClean="0"/>
              <a:t> (</a:t>
            </a:r>
            <a:r>
              <a:rPr lang="es-ES" dirty="0" err="1" smtClean="0"/>
              <a:t>Sevilla’s</a:t>
            </a:r>
            <a:r>
              <a:rPr lang="es-ES" dirty="0" smtClean="0"/>
              <a:t> </a:t>
            </a:r>
            <a:r>
              <a:rPr lang="es-ES" dirty="0" err="1" smtClean="0"/>
              <a:t>Design</a:t>
            </a:r>
            <a:r>
              <a:rPr lang="es-ES" dirty="0" smtClean="0"/>
              <a:t>)</a:t>
            </a:r>
            <a:endParaRPr lang="es-ES" dirty="0"/>
          </a:p>
          <a:p>
            <a:pPr lvl="1"/>
            <a:endParaRPr lang="es-E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-209451" y="475111"/>
            <a:ext cx="5609789" cy="6127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 smtClean="0"/>
              <a:t>RD53 DICE latches </a:t>
            </a:r>
            <a:r>
              <a:rPr lang="en-GB" sz="3200" dirty="0"/>
              <a:t>analysis </a:t>
            </a:r>
          </a:p>
        </p:txBody>
      </p:sp>
      <p:grpSp>
        <p:nvGrpSpPr>
          <p:cNvPr id="4" name="159 Grupo"/>
          <p:cNvGrpSpPr/>
          <p:nvPr/>
        </p:nvGrpSpPr>
        <p:grpSpPr>
          <a:xfrm>
            <a:off x="8649628" y="986020"/>
            <a:ext cx="4002695" cy="5277402"/>
            <a:chOff x="5690102" y="1471791"/>
            <a:chExt cx="3593380" cy="4784496"/>
          </a:xfrm>
        </p:grpSpPr>
        <p:sp>
          <p:nvSpPr>
            <p:cNvPr id="5" name="Isosceles Triangle 6"/>
            <p:cNvSpPr/>
            <p:nvPr/>
          </p:nvSpPr>
          <p:spPr>
            <a:xfrm rot="5400000">
              <a:off x="6766957" y="2781504"/>
              <a:ext cx="144016" cy="144016"/>
            </a:xfrm>
            <a:prstGeom prst="triangl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/>
            </a:p>
          </p:txBody>
        </p:sp>
        <p:sp>
          <p:nvSpPr>
            <p:cNvPr id="6" name="Isosceles Triangle 7"/>
            <p:cNvSpPr/>
            <p:nvPr/>
          </p:nvSpPr>
          <p:spPr>
            <a:xfrm rot="5400000">
              <a:off x="7163727" y="2233430"/>
              <a:ext cx="144016" cy="144016"/>
            </a:xfrm>
            <a:prstGeom prst="triangl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/>
            </a:p>
          </p:txBody>
        </p:sp>
        <p:sp>
          <p:nvSpPr>
            <p:cNvPr id="7" name="Isosceles Triangle 8"/>
            <p:cNvSpPr/>
            <p:nvPr/>
          </p:nvSpPr>
          <p:spPr>
            <a:xfrm rot="5400000">
              <a:off x="7595775" y="1890072"/>
              <a:ext cx="144016" cy="144016"/>
            </a:xfrm>
            <a:prstGeom prst="triangl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/>
            </a:p>
          </p:txBody>
        </p:sp>
        <p:sp>
          <p:nvSpPr>
            <p:cNvPr id="8" name="Isosceles Triangle 9"/>
            <p:cNvSpPr/>
            <p:nvPr/>
          </p:nvSpPr>
          <p:spPr>
            <a:xfrm rot="5400000">
              <a:off x="7595775" y="2128623"/>
              <a:ext cx="144016" cy="144016"/>
            </a:xfrm>
            <a:prstGeom prst="triangl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/>
            </a:p>
          </p:txBody>
        </p:sp>
        <p:sp>
          <p:nvSpPr>
            <p:cNvPr id="9" name="Isosceles Triangle 10"/>
            <p:cNvSpPr/>
            <p:nvPr/>
          </p:nvSpPr>
          <p:spPr>
            <a:xfrm rot="5400000">
              <a:off x="7595775" y="2367174"/>
              <a:ext cx="144016" cy="144016"/>
            </a:xfrm>
            <a:prstGeom prst="triangl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/>
            </a:p>
          </p:txBody>
        </p:sp>
        <p:sp>
          <p:nvSpPr>
            <p:cNvPr id="10" name="Isosceles Triangle 11"/>
            <p:cNvSpPr/>
            <p:nvPr/>
          </p:nvSpPr>
          <p:spPr>
            <a:xfrm rot="5400000">
              <a:off x="7595775" y="2605725"/>
              <a:ext cx="144016" cy="144016"/>
            </a:xfrm>
            <a:prstGeom prst="triangl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/>
            </a:p>
          </p:txBody>
        </p:sp>
        <p:cxnSp>
          <p:nvCxnSpPr>
            <p:cNvPr id="11" name="Straight Connector 12"/>
            <p:cNvCxnSpPr>
              <a:stCxn id="7" idx="0"/>
            </p:cNvCxnSpPr>
            <p:nvPr/>
          </p:nvCxnSpPr>
          <p:spPr>
            <a:xfrm>
              <a:off x="7739791" y="1962080"/>
              <a:ext cx="14401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3"/>
            <p:cNvCxnSpPr/>
            <p:nvPr/>
          </p:nvCxnSpPr>
          <p:spPr>
            <a:xfrm>
              <a:off x="7883807" y="1784599"/>
              <a:ext cx="0" cy="344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4"/>
            <p:cNvCxnSpPr/>
            <p:nvPr/>
          </p:nvCxnSpPr>
          <p:spPr>
            <a:xfrm>
              <a:off x="7883807" y="1784599"/>
              <a:ext cx="14401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5"/>
            <p:cNvCxnSpPr/>
            <p:nvPr/>
          </p:nvCxnSpPr>
          <p:spPr>
            <a:xfrm>
              <a:off x="7883807" y="1894905"/>
              <a:ext cx="14401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6"/>
            <p:cNvCxnSpPr/>
            <p:nvPr/>
          </p:nvCxnSpPr>
          <p:spPr>
            <a:xfrm>
              <a:off x="7883807" y="2005211"/>
              <a:ext cx="14401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7"/>
            <p:cNvCxnSpPr/>
            <p:nvPr/>
          </p:nvCxnSpPr>
          <p:spPr>
            <a:xfrm>
              <a:off x="7883807" y="2115517"/>
              <a:ext cx="14401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8"/>
            <p:cNvCxnSpPr>
              <a:stCxn id="7" idx="3"/>
            </p:cNvCxnSpPr>
            <p:nvPr/>
          </p:nvCxnSpPr>
          <p:spPr>
            <a:xfrm flipH="1">
              <a:off x="7451759" y="1962080"/>
              <a:ext cx="144016" cy="306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9"/>
            <p:cNvCxnSpPr/>
            <p:nvPr/>
          </p:nvCxnSpPr>
          <p:spPr>
            <a:xfrm flipH="1">
              <a:off x="7446291" y="2200631"/>
              <a:ext cx="144016" cy="306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20"/>
            <p:cNvCxnSpPr/>
            <p:nvPr/>
          </p:nvCxnSpPr>
          <p:spPr>
            <a:xfrm flipH="1">
              <a:off x="7440823" y="2439182"/>
              <a:ext cx="144016" cy="306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21"/>
            <p:cNvCxnSpPr/>
            <p:nvPr/>
          </p:nvCxnSpPr>
          <p:spPr>
            <a:xfrm flipH="1">
              <a:off x="7435355" y="2677733"/>
              <a:ext cx="144016" cy="306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2"/>
            <p:cNvCxnSpPr/>
            <p:nvPr/>
          </p:nvCxnSpPr>
          <p:spPr>
            <a:xfrm>
              <a:off x="7446291" y="1963610"/>
              <a:ext cx="0" cy="7141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3"/>
            <p:cNvCxnSpPr>
              <a:stCxn id="6" idx="0"/>
              <a:endCxn id="6" idx="0"/>
            </p:cNvCxnSpPr>
            <p:nvPr/>
          </p:nvCxnSpPr>
          <p:spPr>
            <a:xfrm>
              <a:off x="7307743" y="2305438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4"/>
            <p:cNvCxnSpPr>
              <a:stCxn id="6" idx="0"/>
            </p:cNvCxnSpPr>
            <p:nvPr/>
          </p:nvCxnSpPr>
          <p:spPr>
            <a:xfrm>
              <a:off x="7307743" y="2305438"/>
              <a:ext cx="13854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Isosceles Triangle 27"/>
            <p:cNvSpPr/>
            <p:nvPr/>
          </p:nvSpPr>
          <p:spPr>
            <a:xfrm rot="5400000">
              <a:off x="7163727" y="3230335"/>
              <a:ext cx="144016" cy="144016"/>
            </a:xfrm>
            <a:prstGeom prst="triangl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/>
            </a:p>
          </p:txBody>
        </p:sp>
        <p:sp>
          <p:nvSpPr>
            <p:cNvPr id="25" name="Isosceles Triangle 28"/>
            <p:cNvSpPr/>
            <p:nvPr/>
          </p:nvSpPr>
          <p:spPr>
            <a:xfrm rot="5400000">
              <a:off x="7595775" y="2886977"/>
              <a:ext cx="144016" cy="144016"/>
            </a:xfrm>
            <a:prstGeom prst="triangl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/>
            </a:p>
          </p:txBody>
        </p:sp>
        <p:sp>
          <p:nvSpPr>
            <p:cNvPr id="26" name="Isosceles Triangle 29"/>
            <p:cNvSpPr/>
            <p:nvPr/>
          </p:nvSpPr>
          <p:spPr>
            <a:xfrm rot="5400000">
              <a:off x="7595775" y="3125528"/>
              <a:ext cx="144016" cy="144016"/>
            </a:xfrm>
            <a:prstGeom prst="triangl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/>
            </a:p>
          </p:txBody>
        </p:sp>
        <p:sp>
          <p:nvSpPr>
            <p:cNvPr id="27" name="Isosceles Triangle 30"/>
            <p:cNvSpPr/>
            <p:nvPr/>
          </p:nvSpPr>
          <p:spPr>
            <a:xfrm rot="5400000">
              <a:off x="7595775" y="3364079"/>
              <a:ext cx="144016" cy="144016"/>
            </a:xfrm>
            <a:prstGeom prst="triangl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/>
            </a:p>
          </p:txBody>
        </p:sp>
        <p:sp>
          <p:nvSpPr>
            <p:cNvPr id="28" name="Isosceles Triangle 31"/>
            <p:cNvSpPr/>
            <p:nvPr/>
          </p:nvSpPr>
          <p:spPr>
            <a:xfrm rot="5400000">
              <a:off x="7595775" y="3602630"/>
              <a:ext cx="144016" cy="144016"/>
            </a:xfrm>
            <a:prstGeom prst="triangl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/>
            </a:p>
          </p:txBody>
        </p:sp>
        <p:cxnSp>
          <p:nvCxnSpPr>
            <p:cNvPr id="29" name="Straight Connector 32"/>
            <p:cNvCxnSpPr>
              <a:stCxn id="25" idx="0"/>
            </p:cNvCxnSpPr>
            <p:nvPr/>
          </p:nvCxnSpPr>
          <p:spPr>
            <a:xfrm>
              <a:off x="7739791" y="2958985"/>
              <a:ext cx="14401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33"/>
            <p:cNvCxnSpPr/>
            <p:nvPr/>
          </p:nvCxnSpPr>
          <p:spPr>
            <a:xfrm>
              <a:off x="7883807" y="2781504"/>
              <a:ext cx="0" cy="344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4"/>
            <p:cNvCxnSpPr/>
            <p:nvPr/>
          </p:nvCxnSpPr>
          <p:spPr>
            <a:xfrm>
              <a:off x="7883807" y="2781504"/>
              <a:ext cx="14401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5"/>
            <p:cNvCxnSpPr/>
            <p:nvPr/>
          </p:nvCxnSpPr>
          <p:spPr>
            <a:xfrm>
              <a:off x="7883807" y="2891810"/>
              <a:ext cx="14401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6"/>
            <p:cNvCxnSpPr/>
            <p:nvPr/>
          </p:nvCxnSpPr>
          <p:spPr>
            <a:xfrm>
              <a:off x="7883807" y="3002116"/>
              <a:ext cx="14401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7"/>
            <p:cNvCxnSpPr/>
            <p:nvPr/>
          </p:nvCxnSpPr>
          <p:spPr>
            <a:xfrm>
              <a:off x="7883807" y="3112422"/>
              <a:ext cx="14401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8"/>
            <p:cNvCxnSpPr>
              <a:stCxn id="25" idx="3"/>
            </p:cNvCxnSpPr>
            <p:nvPr/>
          </p:nvCxnSpPr>
          <p:spPr>
            <a:xfrm flipH="1">
              <a:off x="7451759" y="2958985"/>
              <a:ext cx="144016" cy="306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9"/>
            <p:cNvCxnSpPr/>
            <p:nvPr/>
          </p:nvCxnSpPr>
          <p:spPr>
            <a:xfrm flipH="1">
              <a:off x="7446291" y="3197536"/>
              <a:ext cx="144016" cy="306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40"/>
            <p:cNvCxnSpPr/>
            <p:nvPr/>
          </p:nvCxnSpPr>
          <p:spPr>
            <a:xfrm flipH="1">
              <a:off x="7440823" y="3436087"/>
              <a:ext cx="144016" cy="306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41"/>
            <p:cNvCxnSpPr/>
            <p:nvPr/>
          </p:nvCxnSpPr>
          <p:spPr>
            <a:xfrm flipH="1">
              <a:off x="7435355" y="3674638"/>
              <a:ext cx="144016" cy="306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42"/>
            <p:cNvCxnSpPr/>
            <p:nvPr/>
          </p:nvCxnSpPr>
          <p:spPr>
            <a:xfrm>
              <a:off x="7446291" y="2960515"/>
              <a:ext cx="0" cy="7141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43"/>
            <p:cNvCxnSpPr>
              <a:stCxn id="24" idx="0"/>
              <a:endCxn id="24" idx="0"/>
            </p:cNvCxnSpPr>
            <p:nvPr/>
          </p:nvCxnSpPr>
          <p:spPr>
            <a:xfrm>
              <a:off x="7307743" y="3302343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4"/>
            <p:cNvCxnSpPr>
              <a:stCxn id="24" idx="0"/>
            </p:cNvCxnSpPr>
            <p:nvPr/>
          </p:nvCxnSpPr>
          <p:spPr>
            <a:xfrm>
              <a:off x="7307743" y="3302343"/>
              <a:ext cx="13854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Isosceles Triangle 45"/>
            <p:cNvSpPr/>
            <p:nvPr/>
          </p:nvSpPr>
          <p:spPr>
            <a:xfrm rot="5400000">
              <a:off x="7163727" y="4227240"/>
              <a:ext cx="144016" cy="144016"/>
            </a:xfrm>
            <a:prstGeom prst="triangl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/>
            </a:p>
          </p:txBody>
        </p:sp>
        <p:sp>
          <p:nvSpPr>
            <p:cNvPr id="43" name="Isosceles Triangle 46"/>
            <p:cNvSpPr/>
            <p:nvPr/>
          </p:nvSpPr>
          <p:spPr>
            <a:xfrm rot="5400000">
              <a:off x="7595775" y="3883882"/>
              <a:ext cx="144016" cy="144016"/>
            </a:xfrm>
            <a:prstGeom prst="triangl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/>
            </a:p>
          </p:txBody>
        </p:sp>
        <p:sp>
          <p:nvSpPr>
            <p:cNvPr id="44" name="Isosceles Triangle 47"/>
            <p:cNvSpPr/>
            <p:nvPr/>
          </p:nvSpPr>
          <p:spPr>
            <a:xfrm rot="5400000">
              <a:off x="7595775" y="4122433"/>
              <a:ext cx="144016" cy="144016"/>
            </a:xfrm>
            <a:prstGeom prst="triangl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/>
            </a:p>
          </p:txBody>
        </p:sp>
        <p:sp>
          <p:nvSpPr>
            <p:cNvPr id="45" name="Isosceles Triangle 48"/>
            <p:cNvSpPr/>
            <p:nvPr/>
          </p:nvSpPr>
          <p:spPr>
            <a:xfrm rot="5400000">
              <a:off x="7595775" y="4360984"/>
              <a:ext cx="144016" cy="144016"/>
            </a:xfrm>
            <a:prstGeom prst="triangl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/>
            </a:p>
          </p:txBody>
        </p:sp>
        <p:sp>
          <p:nvSpPr>
            <p:cNvPr id="46" name="Isosceles Triangle 49"/>
            <p:cNvSpPr/>
            <p:nvPr/>
          </p:nvSpPr>
          <p:spPr>
            <a:xfrm rot="5400000">
              <a:off x="7595775" y="4599535"/>
              <a:ext cx="144016" cy="144016"/>
            </a:xfrm>
            <a:prstGeom prst="triangl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/>
            </a:p>
          </p:txBody>
        </p:sp>
        <p:cxnSp>
          <p:nvCxnSpPr>
            <p:cNvPr id="47" name="Straight Connector 50"/>
            <p:cNvCxnSpPr>
              <a:stCxn id="43" idx="0"/>
            </p:cNvCxnSpPr>
            <p:nvPr/>
          </p:nvCxnSpPr>
          <p:spPr>
            <a:xfrm>
              <a:off x="7739791" y="3955890"/>
              <a:ext cx="14401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51"/>
            <p:cNvCxnSpPr/>
            <p:nvPr/>
          </p:nvCxnSpPr>
          <p:spPr>
            <a:xfrm>
              <a:off x="7883807" y="3778409"/>
              <a:ext cx="0" cy="344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52"/>
            <p:cNvCxnSpPr/>
            <p:nvPr/>
          </p:nvCxnSpPr>
          <p:spPr>
            <a:xfrm>
              <a:off x="7883807" y="3778409"/>
              <a:ext cx="14401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53"/>
            <p:cNvCxnSpPr/>
            <p:nvPr/>
          </p:nvCxnSpPr>
          <p:spPr>
            <a:xfrm>
              <a:off x="7883807" y="3888715"/>
              <a:ext cx="14401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4"/>
            <p:cNvCxnSpPr/>
            <p:nvPr/>
          </p:nvCxnSpPr>
          <p:spPr>
            <a:xfrm>
              <a:off x="7883807" y="3999021"/>
              <a:ext cx="14401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5"/>
            <p:cNvCxnSpPr/>
            <p:nvPr/>
          </p:nvCxnSpPr>
          <p:spPr>
            <a:xfrm>
              <a:off x="7883807" y="4109327"/>
              <a:ext cx="14401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6"/>
            <p:cNvCxnSpPr>
              <a:stCxn id="43" idx="3"/>
            </p:cNvCxnSpPr>
            <p:nvPr/>
          </p:nvCxnSpPr>
          <p:spPr>
            <a:xfrm flipH="1">
              <a:off x="7451759" y="3955890"/>
              <a:ext cx="144016" cy="306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7"/>
            <p:cNvCxnSpPr/>
            <p:nvPr/>
          </p:nvCxnSpPr>
          <p:spPr>
            <a:xfrm flipH="1">
              <a:off x="7446291" y="4194441"/>
              <a:ext cx="144016" cy="306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8"/>
            <p:cNvCxnSpPr/>
            <p:nvPr/>
          </p:nvCxnSpPr>
          <p:spPr>
            <a:xfrm flipH="1">
              <a:off x="7440823" y="4432992"/>
              <a:ext cx="144016" cy="306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9"/>
            <p:cNvCxnSpPr/>
            <p:nvPr/>
          </p:nvCxnSpPr>
          <p:spPr>
            <a:xfrm flipH="1">
              <a:off x="7435355" y="4671543"/>
              <a:ext cx="144016" cy="306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60"/>
            <p:cNvCxnSpPr/>
            <p:nvPr/>
          </p:nvCxnSpPr>
          <p:spPr>
            <a:xfrm>
              <a:off x="7446291" y="3957420"/>
              <a:ext cx="0" cy="7141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61"/>
            <p:cNvCxnSpPr>
              <a:stCxn id="42" idx="0"/>
              <a:endCxn id="42" idx="0"/>
            </p:cNvCxnSpPr>
            <p:nvPr/>
          </p:nvCxnSpPr>
          <p:spPr>
            <a:xfrm>
              <a:off x="7307743" y="4299248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62"/>
            <p:cNvCxnSpPr>
              <a:stCxn id="42" idx="0"/>
            </p:cNvCxnSpPr>
            <p:nvPr/>
          </p:nvCxnSpPr>
          <p:spPr>
            <a:xfrm>
              <a:off x="7307743" y="4299248"/>
              <a:ext cx="13854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Isosceles Triangle 63"/>
            <p:cNvSpPr/>
            <p:nvPr/>
          </p:nvSpPr>
          <p:spPr>
            <a:xfrm rot="5400000">
              <a:off x="7163727" y="5224145"/>
              <a:ext cx="144016" cy="144016"/>
            </a:xfrm>
            <a:prstGeom prst="triangl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/>
            </a:p>
          </p:txBody>
        </p:sp>
        <p:sp>
          <p:nvSpPr>
            <p:cNvPr id="61" name="Isosceles Triangle 64"/>
            <p:cNvSpPr/>
            <p:nvPr/>
          </p:nvSpPr>
          <p:spPr>
            <a:xfrm rot="5400000">
              <a:off x="7595775" y="4880787"/>
              <a:ext cx="144016" cy="144016"/>
            </a:xfrm>
            <a:prstGeom prst="triangl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/>
            </a:p>
          </p:txBody>
        </p:sp>
        <p:sp>
          <p:nvSpPr>
            <p:cNvPr id="62" name="Isosceles Triangle 65"/>
            <p:cNvSpPr/>
            <p:nvPr/>
          </p:nvSpPr>
          <p:spPr>
            <a:xfrm rot="5400000">
              <a:off x="7595775" y="5119338"/>
              <a:ext cx="144016" cy="144016"/>
            </a:xfrm>
            <a:prstGeom prst="triangl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/>
            </a:p>
          </p:txBody>
        </p:sp>
        <p:sp>
          <p:nvSpPr>
            <p:cNvPr id="63" name="Isosceles Triangle 66"/>
            <p:cNvSpPr/>
            <p:nvPr/>
          </p:nvSpPr>
          <p:spPr>
            <a:xfrm rot="5400000">
              <a:off x="7595775" y="5357889"/>
              <a:ext cx="144016" cy="144016"/>
            </a:xfrm>
            <a:prstGeom prst="triangl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/>
            </a:p>
          </p:txBody>
        </p:sp>
        <p:sp>
          <p:nvSpPr>
            <p:cNvPr id="64" name="Isosceles Triangle 67"/>
            <p:cNvSpPr/>
            <p:nvPr/>
          </p:nvSpPr>
          <p:spPr>
            <a:xfrm rot="5400000">
              <a:off x="7595775" y="5596440"/>
              <a:ext cx="144016" cy="144016"/>
            </a:xfrm>
            <a:prstGeom prst="triangl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/>
            </a:p>
          </p:txBody>
        </p:sp>
        <p:cxnSp>
          <p:nvCxnSpPr>
            <p:cNvPr id="65" name="Straight Connector 68"/>
            <p:cNvCxnSpPr>
              <a:stCxn id="61" idx="0"/>
            </p:cNvCxnSpPr>
            <p:nvPr/>
          </p:nvCxnSpPr>
          <p:spPr>
            <a:xfrm>
              <a:off x="7739791" y="4952795"/>
              <a:ext cx="14401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9"/>
            <p:cNvCxnSpPr/>
            <p:nvPr/>
          </p:nvCxnSpPr>
          <p:spPr>
            <a:xfrm>
              <a:off x="7883807" y="4775314"/>
              <a:ext cx="0" cy="344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70"/>
            <p:cNvCxnSpPr/>
            <p:nvPr/>
          </p:nvCxnSpPr>
          <p:spPr>
            <a:xfrm>
              <a:off x="7883807" y="4775314"/>
              <a:ext cx="14401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71"/>
            <p:cNvCxnSpPr/>
            <p:nvPr/>
          </p:nvCxnSpPr>
          <p:spPr>
            <a:xfrm>
              <a:off x="7883807" y="4885620"/>
              <a:ext cx="14401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72"/>
            <p:cNvCxnSpPr/>
            <p:nvPr/>
          </p:nvCxnSpPr>
          <p:spPr>
            <a:xfrm>
              <a:off x="7883807" y="4995926"/>
              <a:ext cx="14401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73"/>
            <p:cNvCxnSpPr/>
            <p:nvPr/>
          </p:nvCxnSpPr>
          <p:spPr>
            <a:xfrm>
              <a:off x="7883807" y="5106232"/>
              <a:ext cx="14401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4"/>
            <p:cNvCxnSpPr>
              <a:stCxn id="61" idx="3"/>
            </p:cNvCxnSpPr>
            <p:nvPr/>
          </p:nvCxnSpPr>
          <p:spPr>
            <a:xfrm flipH="1">
              <a:off x="7451759" y="4952795"/>
              <a:ext cx="144016" cy="306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5"/>
            <p:cNvCxnSpPr/>
            <p:nvPr/>
          </p:nvCxnSpPr>
          <p:spPr>
            <a:xfrm flipH="1">
              <a:off x="7446291" y="5191346"/>
              <a:ext cx="144016" cy="306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6"/>
            <p:cNvCxnSpPr/>
            <p:nvPr/>
          </p:nvCxnSpPr>
          <p:spPr>
            <a:xfrm flipH="1">
              <a:off x="7440823" y="5429897"/>
              <a:ext cx="144016" cy="306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7"/>
            <p:cNvCxnSpPr/>
            <p:nvPr/>
          </p:nvCxnSpPr>
          <p:spPr>
            <a:xfrm flipH="1">
              <a:off x="7435355" y="5668448"/>
              <a:ext cx="144016" cy="306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8"/>
            <p:cNvCxnSpPr/>
            <p:nvPr/>
          </p:nvCxnSpPr>
          <p:spPr>
            <a:xfrm>
              <a:off x="7446291" y="4954325"/>
              <a:ext cx="0" cy="7141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9"/>
            <p:cNvCxnSpPr>
              <a:stCxn id="60" idx="0"/>
              <a:endCxn id="60" idx="0"/>
            </p:cNvCxnSpPr>
            <p:nvPr/>
          </p:nvCxnSpPr>
          <p:spPr>
            <a:xfrm>
              <a:off x="7307743" y="5296153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80"/>
            <p:cNvCxnSpPr>
              <a:stCxn id="60" idx="0"/>
            </p:cNvCxnSpPr>
            <p:nvPr/>
          </p:nvCxnSpPr>
          <p:spPr>
            <a:xfrm>
              <a:off x="7307743" y="5296153"/>
              <a:ext cx="13854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81"/>
            <p:cNvCxnSpPr>
              <a:stCxn id="6" idx="3"/>
            </p:cNvCxnSpPr>
            <p:nvPr/>
          </p:nvCxnSpPr>
          <p:spPr>
            <a:xfrm flipH="1">
              <a:off x="7019711" y="2305438"/>
              <a:ext cx="14401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82"/>
            <p:cNvCxnSpPr/>
            <p:nvPr/>
          </p:nvCxnSpPr>
          <p:spPr>
            <a:xfrm>
              <a:off x="7019711" y="2305438"/>
              <a:ext cx="0" cy="99690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83"/>
            <p:cNvCxnSpPr>
              <a:stCxn id="24" idx="3"/>
            </p:cNvCxnSpPr>
            <p:nvPr/>
          </p:nvCxnSpPr>
          <p:spPr>
            <a:xfrm flipH="1">
              <a:off x="7019711" y="3302343"/>
              <a:ext cx="14401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4"/>
            <p:cNvCxnSpPr>
              <a:stCxn id="5" idx="0"/>
            </p:cNvCxnSpPr>
            <p:nvPr/>
          </p:nvCxnSpPr>
          <p:spPr>
            <a:xfrm>
              <a:off x="6910973" y="2853512"/>
              <a:ext cx="10873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Isosceles Triangle 85"/>
            <p:cNvSpPr/>
            <p:nvPr/>
          </p:nvSpPr>
          <p:spPr>
            <a:xfrm rot="5400000">
              <a:off x="6766957" y="4775314"/>
              <a:ext cx="144016" cy="144016"/>
            </a:xfrm>
            <a:prstGeom prst="triangl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/>
            </a:p>
          </p:txBody>
        </p:sp>
        <p:cxnSp>
          <p:nvCxnSpPr>
            <p:cNvPr id="83" name="Straight Connector 86"/>
            <p:cNvCxnSpPr/>
            <p:nvPr/>
          </p:nvCxnSpPr>
          <p:spPr>
            <a:xfrm flipH="1">
              <a:off x="7019711" y="4299248"/>
              <a:ext cx="14401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7"/>
            <p:cNvCxnSpPr/>
            <p:nvPr/>
          </p:nvCxnSpPr>
          <p:spPr>
            <a:xfrm>
              <a:off x="7019711" y="4299248"/>
              <a:ext cx="0" cy="99690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8"/>
            <p:cNvCxnSpPr/>
            <p:nvPr/>
          </p:nvCxnSpPr>
          <p:spPr>
            <a:xfrm flipH="1">
              <a:off x="7019711" y="5296153"/>
              <a:ext cx="14401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9"/>
            <p:cNvCxnSpPr>
              <a:stCxn id="82" idx="0"/>
            </p:cNvCxnSpPr>
            <p:nvPr/>
          </p:nvCxnSpPr>
          <p:spPr>
            <a:xfrm>
              <a:off x="6910973" y="4847322"/>
              <a:ext cx="10873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Isosceles Triangle 90"/>
            <p:cNvSpPr/>
            <p:nvPr/>
          </p:nvSpPr>
          <p:spPr>
            <a:xfrm rot="5400000">
              <a:off x="6379259" y="3732130"/>
              <a:ext cx="144016" cy="144016"/>
            </a:xfrm>
            <a:prstGeom prst="triangl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/>
            </a:p>
          </p:txBody>
        </p:sp>
        <p:cxnSp>
          <p:nvCxnSpPr>
            <p:cNvPr id="88" name="Straight Connector 91"/>
            <p:cNvCxnSpPr/>
            <p:nvPr/>
          </p:nvCxnSpPr>
          <p:spPr>
            <a:xfrm flipH="1">
              <a:off x="6628734" y="2853512"/>
              <a:ext cx="14401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92"/>
            <p:cNvCxnSpPr/>
            <p:nvPr/>
          </p:nvCxnSpPr>
          <p:spPr>
            <a:xfrm>
              <a:off x="6628734" y="2853512"/>
              <a:ext cx="0" cy="198218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93"/>
            <p:cNvCxnSpPr/>
            <p:nvPr/>
          </p:nvCxnSpPr>
          <p:spPr>
            <a:xfrm flipH="1">
              <a:off x="6628734" y="4846900"/>
              <a:ext cx="14401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4"/>
            <p:cNvCxnSpPr>
              <a:stCxn id="87" idx="0"/>
            </p:cNvCxnSpPr>
            <p:nvPr/>
          </p:nvCxnSpPr>
          <p:spPr>
            <a:xfrm>
              <a:off x="6523275" y="3804138"/>
              <a:ext cx="10873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5"/>
            <p:cNvCxnSpPr/>
            <p:nvPr/>
          </p:nvCxnSpPr>
          <p:spPr>
            <a:xfrm flipH="1">
              <a:off x="7019711" y="2605725"/>
              <a:ext cx="14401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6"/>
            <p:cNvCxnSpPr/>
            <p:nvPr/>
          </p:nvCxnSpPr>
          <p:spPr>
            <a:xfrm flipH="1">
              <a:off x="7019711" y="2996175"/>
              <a:ext cx="14401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7"/>
            <p:cNvCxnSpPr/>
            <p:nvPr/>
          </p:nvCxnSpPr>
          <p:spPr>
            <a:xfrm flipH="1">
              <a:off x="7019711" y="4671543"/>
              <a:ext cx="14401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8"/>
            <p:cNvCxnSpPr/>
            <p:nvPr/>
          </p:nvCxnSpPr>
          <p:spPr>
            <a:xfrm flipH="1">
              <a:off x="7019711" y="5061993"/>
              <a:ext cx="14401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9"/>
            <p:cNvCxnSpPr/>
            <p:nvPr/>
          </p:nvCxnSpPr>
          <p:spPr>
            <a:xfrm flipH="1">
              <a:off x="6622941" y="3364079"/>
              <a:ext cx="14401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100"/>
            <p:cNvCxnSpPr/>
            <p:nvPr/>
          </p:nvCxnSpPr>
          <p:spPr>
            <a:xfrm flipH="1">
              <a:off x="6632013" y="4299248"/>
              <a:ext cx="14401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101"/>
            <p:cNvCxnSpPr>
              <a:stCxn id="87" idx="3"/>
            </p:cNvCxnSpPr>
            <p:nvPr/>
          </p:nvCxnSpPr>
          <p:spPr>
            <a:xfrm flipH="1">
              <a:off x="6093742" y="3804138"/>
              <a:ext cx="28551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TextBox 105"/>
            <p:cNvSpPr txBox="1"/>
            <p:nvPr/>
          </p:nvSpPr>
          <p:spPr>
            <a:xfrm>
              <a:off x="6247886" y="3369595"/>
              <a:ext cx="32573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L1</a:t>
              </a:r>
              <a:endParaRPr lang="en-GB" sz="1000" dirty="0"/>
            </a:p>
          </p:txBody>
        </p:sp>
        <p:sp>
          <p:nvSpPr>
            <p:cNvPr id="100" name="TextBox 106"/>
            <p:cNvSpPr txBox="1"/>
            <p:nvPr/>
          </p:nvSpPr>
          <p:spPr>
            <a:xfrm>
              <a:off x="6653343" y="2529638"/>
              <a:ext cx="32573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L2</a:t>
              </a:r>
              <a:endParaRPr lang="en-GB" sz="1000" dirty="0"/>
            </a:p>
          </p:txBody>
        </p:sp>
        <p:sp>
          <p:nvSpPr>
            <p:cNvPr id="101" name="TextBox 107"/>
            <p:cNvSpPr txBox="1"/>
            <p:nvPr/>
          </p:nvSpPr>
          <p:spPr>
            <a:xfrm>
              <a:off x="7056654" y="1938453"/>
              <a:ext cx="32573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L3</a:t>
              </a:r>
              <a:endParaRPr lang="en-GB" sz="1000" dirty="0"/>
            </a:p>
          </p:txBody>
        </p:sp>
        <p:sp>
          <p:nvSpPr>
            <p:cNvPr id="102" name="TextBox 108"/>
            <p:cNvSpPr txBox="1"/>
            <p:nvPr/>
          </p:nvSpPr>
          <p:spPr>
            <a:xfrm>
              <a:off x="7471303" y="1607715"/>
              <a:ext cx="32573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L4</a:t>
              </a:r>
              <a:endParaRPr lang="en-GB" sz="1000" dirty="0"/>
            </a:p>
          </p:txBody>
        </p:sp>
        <p:grpSp>
          <p:nvGrpSpPr>
            <p:cNvPr id="103" name="Group 117"/>
            <p:cNvGrpSpPr/>
            <p:nvPr/>
          </p:nvGrpSpPr>
          <p:grpSpPr>
            <a:xfrm>
              <a:off x="8244166" y="1700408"/>
              <a:ext cx="466884" cy="500223"/>
              <a:chOff x="3313029" y="1486086"/>
              <a:chExt cx="466884" cy="500223"/>
            </a:xfrm>
          </p:grpSpPr>
          <p:sp>
            <p:nvSpPr>
              <p:cNvPr id="150" name="Rectangle 109"/>
              <p:cNvSpPr/>
              <p:nvPr/>
            </p:nvSpPr>
            <p:spPr>
              <a:xfrm>
                <a:off x="3563889" y="1486086"/>
                <a:ext cx="216024" cy="249489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000"/>
              </a:p>
            </p:txBody>
          </p:sp>
          <p:sp>
            <p:nvSpPr>
              <p:cNvPr id="151" name="Rectangle 111"/>
              <p:cNvSpPr/>
              <p:nvPr/>
            </p:nvSpPr>
            <p:spPr>
              <a:xfrm>
                <a:off x="3522079" y="1527875"/>
                <a:ext cx="216024" cy="249489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000"/>
              </a:p>
            </p:txBody>
          </p:sp>
          <p:sp>
            <p:nvSpPr>
              <p:cNvPr id="152" name="Rectangle 112"/>
              <p:cNvSpPr/>
              <p:nvPr/>
            </p:nvSpPr>
            <p:spPr>
              <a:xfrm>
                <a:off x="3480269" y="1569664"/>
                <a:ext cx="216024" cy="249489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000"/>
              </a:p>
            </p:txBody>
          </p:sp>
          <p:sp>
            <p:nvSpPr>
              <p:cNvPr id="153" name="Rectangle 113"/>
              <p:cNvSpPr/>
              <p:nvPr/>
            </p:nvSpPr>
            <p:spPr>
              <a:xfrm>
                <a:off x="3438459" y="1611453"/>
                <a:ext cx="216024" cy="249489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000"/>
              </a:p>
            </p:txBody>
          </p:sp>
          <p:sp>
            <p:nvSpPr>
              <p:cNvPr id="154" name="Rectangle 114"/>
              <p:cNvSpPr/>
              <p:nvPr/>
            </p:nvSpPr>
            <p:spPr>
              <a:xfrm>
                <a:off x="3396649" y="1653242"/>
                <a:ext cx="216024" cy="249489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000"/>
              </a:p>
            </p:txBody>
          </p:sp>
          <p:sp>
            <p:nvSpPr>
              <p:cNvPr id="155" name="Rectangle 115"/>
              <p:cNvSpPr/>
              <p:nvPr/>
            </p:nvSpPr>
            <p:spPr>
              <a:xfrm>
                <a:off x="3354839" y="1695031"/>
                <a:ext cx="216024" cy="249489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000"/>
              </a:p>
            </p:txBody>
          </p:sp>
          <p:sp>
            <p:nvSpPr>
              <p:cNvPr id="156" name="Rectangle 116"/>
              <p:cNvSpPr/>
              <p:nvPr/>
            </p:nvSpPr>
            <p:spPr>
              <a:xfrm>
                <a:off x="3313029" y="1736820"/>
                <a:ext cx="216024" cy="249489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000"/>
              </a:p>
            </p:txBody>
          </p:sp>
        </p:grpSp>
        <p:sp>
          <p:nvSpPr>
            <p:cNvPr id="104" name="TextBox 119"/>
            <p:cNvSpPr txBox="1"/>
            <p:nvPr/>
          </p:nvSpPr>
          <p:spPr>
            <a:xfrm>
              <a:off x="8138617" y="1471791"/>
              <a:ext cx="114486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Final loads (FFs)</a:t>
              </a:r>
              <a:endParaRPr lang="en-GB" sz="1000" dirty="0"/>
            </a:p>
          </p:txBody>
        </p:sp>
        <p:grpSp>
          <p:nvGrpSpPr>
            <p:cNvPr id="105" name="Group 150"/>
            <p:cNvGrpSpPr/>
            <p:nvPr/>
          </p:nvGrpSpPr>
          <p:grpSpPr>
            <a:xfrm>
              <a:off x="6893058" y="5290837"/>
              <a:ext cx="242370" cy="372295"/>
              <a:chOff x="4545654" y="3301767"/>
              <a:chExt cx="242370" cy="372295"/>
            </a:xfrm>
          </p:grpSpPr>
          <p:cxnSp>
            <p:nvCxnSpPr>
              <p:cNvPr id="143" name="Straight Connector 124"/>
              <p:cNvCxnSpPr/>
              <p:nvPr/>
            </p:nvCxnSpPr>
            <p:spPr>
              <a:xfrm>
                <a:off x="4568327" y="3420121"/>
                <a:ext cx="219697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25"/>
              <p:cNvCxnSpPr/>
              <p:nvPr/>
            </p:nvCxnSpPr>
            <p:spPr>
              <a:xfrm>
                <a:off x="4568326" y="3501008"/>
                <a:ext cx="219697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27"/>
              <p:cNvCxnSpPr/>
              <p:nvPr/>
            </p:nvCxnSpPr>
            <p:spPr>
              <a:xfrm flipV="1">
                <a:off x="4678174" y="3301767"/>
                <a:ext cx="0" cy="11835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28"/>
              <p:cNvCxnSpPr/>
              <p:nvPr/>
            </p:nvCxnSpPr>
            <p:spPr>
              <a:xfrm flipV="1">
                <a:off x="4678174" y="3501008"/>
                <a:ext cx="0" cy="11835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47" name="Group 135"/>
              <p:cNvGrpSpPr/>
              <p:nvPr/>
            </p:nvGrpSpPr>
            <p:grpSpPr>
              <a:xfrm>
                <a:off x="4545654" y="3627030"/>
                <a:ext cx="242369" cy="47032"/>
                <a:chOff x="4545654" y="3627030"/>
                <a:chExt cx="242369" cy="47032"/>
              </a:xfrm>
            </p:grpSpPr>
            <p:sp>
              <p:nvSpPr>
                <p:cNvPr id="148" name="Rectangle 129"/>
                <p:cNvSpPr/>
                <p:nvPr/>
              </p:nvSpPr>
              <p:spPr>
                <a:xfrm>
                  <a:off x="4545654" y="3627807"/>
                  <a:ext cx="242369" cy="46255"/>
                </a:xfrm>
                <a:prstGeom prst="rect">
                  <a:avLst/>
                </a:prstGeom>
                <a:pattFill prst="wdDnDiag">
                  <a:fgClr>
                    <a:schemeClr val="accent1"/>
                  </a:fgClr>
                  <a:bgClr>
                    <a:schemeClr val="bg1"/>
                  </a:bgClr>
                </a:patt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cxnSp>
              <p:nvCxnSpPr>
                <p:cNvPr id="149" name="Straight Connector 130"/>
                <p:cNvCxnSpPr/>
                <p:nvPr/>
              </p:nvCxnSpPr>
              <p:spPr>
                <a:xfrm>
                  <a:off x="4545654" y="3627030"/>
                  <a:ext cx="242369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06" name="Straight Connector 136"/>
            <p:cNvCxnSpPr/>
            <p:nvPr/>
          </p:nvCxnSpPr>
          <p:spPr>
            <a:xfrm>
              <a:off x="6910264" y="3397332"/>
              <a:ext cx="21969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37"/>
            <p:cNvCxnSpPr/>
            <p:nvPr/>
          </p:nvCxnSpPr>
          <p:spPr>
            <a:xfrm>
              <a:off x="6910263" y="3478219"/>
              <a:ext cx="21969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38"/>
            <p:cNvCxnSpPr/>
            <p:nvPr/>
          </p:nvCxnSpPr>
          <p:spPr>
            <a:xfrm flipV="1">
              <a:off x="7020111" y="3278978"/>
              <a:ext cx="0" cy="11835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39"/>
            <p:cNvCxnSpPr/>
            <p:nvPr/>
          </p:nvCxnSpPr>
          <p:spPr>
            <a:xfrm flipV="1">
              <a:off x="7020111" y="3478219"/>
              <a:ext cx="0" cy="11835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0" name="Group 140"/>
            <p:cNvGrpSpPr/>
            <p:nvPr/>
          </p:nvGrpSpPr>
          <p:grpSpPr>
            <a:xfrm>
              <a:off x="6887591" y="3604241"/>
              <a:ext cx="242369" cy="47032"/>
              <a:chOff x="4545654" y="3627030"/>
              <a:chExt cx="242369" cy="47032"/>
            </a:xfrm>
          </p:grpSpPr>
          <p:sp>
            <p:nvSpPr>
              <p:cNvPr id="141" name="Rectangle 141"/>
              <p:cNvSpPr/>
              <p:nvPr/>
            </p:nvSpPr>
            <p:spPr>
              <a:xfrm>
                <a:off x="4545654" y="3627807"/>
                <a:ext cx="242369" cy="46255"/>
              </a:xfrm>
              <a:prstGeom prst="rect">
                <a:avLst/>
              </a:prstGeom>
              <a:pattFill prst="wdDnDiag">
                <a:fgClr>
                  <a:schemeClr val="accent1"/>
                </a:fgClr>
                <a:bgClr>
                  <a:schemeClr val="bg1"/>
                </a:bgClr>
              </a:patt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42" name="Straight Connector 142"/>
              <p:cNvCxnSpPr/>
              <p:nvPr/>
            </p:nvCxnSpPr>
            <p:spPr>
              <a:xfrm>
                <a:off x="4545654" y="3627030"/>
                <a:ext cx="242369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1" name="Straight Connector 143"/>
            <p:cNvCxnSpPr/>
            <p:nvPr/>
          </p:nvCxnSpPr>
          <p:spPr>
            <a:xfrm>
              <a:off x="6522164" y="4936580"/>
              <a:ext cx="21969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44"/>
            <p:cNvCxnSpPr/>
            <p:nvPr/>
          </p:nvCxnSpPr>
          <p:spPr>
            <a:xfrm>
              <a:off x="6522163" y="5017467"/>
              <a:ext cx="21969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45"/>
            <p:cNvCxnSpPr/>
            <p:nvPr/>
          </p:nvCxnSpPr>
          <p:spPr>
            <a:xfrm flipV="1">
              <a:off x="6632011" y="4818226"/>
              <a:ext cx="0" cy="11835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46"/>
            <p:cNvCxnSpPr/>
            <p:nvPr/>
          </p:nvCxnSpPr>
          <p:spPr>
            <a:xfrm flipV="1">
              <a:off x="6632011" y="5017467"/>
              <a:ext cx="0" cy="11835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5" name="Group 147"/>
            <p:cNvGrpSpPr/>
            <p:nvPr/>
          </p:nvGrpSpPr>
          <p:grpSpPr>
            <a:xfrm>
              <a:off x="6499491" y="5143489"/>
              <a:ext cx="242369" cy="47032"/>
              <a:chOff x="4545654" y="3627030"/>
              <a:chExt cx="242369" cy="47032"/>
            </a:xfrm>
          </p:grpSpPr>
          <p:sp>
            <p:nvSpPr>
              <p:cNvPr id="139" name="Rectangle 148"/>
              <p:cNvSpPr/>
              <p:nvPr/>
            </p:nvSpPr>
            <p:spPr>
              <a:xfrm>
                <a:off x="4545654" y="3627807"/>
                <a:ext cx="242369" cy="46255"/>
              </a:xfrm>
              <a:prstGeom prst="rect">
                <a:avLst/>
              </a:prstGeom>
              <a:pattFill prst="wdDnDiag">
                <a:fgClr>
                  <a:schemeClr val="accent1"/>
                </a:fgClr>
                <a:bgClr>
                  <a:schemeClr val="bg1"/>
                </a:bgClr>
              </a:patt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40" name="Straight Connector 149"/>
              <p:cNvCxnSpPr/>
              <p:nvPr/>
            </p:nvCxnSpPr>
            <p:spPr>
              <a:xfrm>
                <a:off x="4545654" y="3627030"/>
                <a:ext cx="242369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6" name="Straight Connector 151"/>
            <p:cNvCxnSpPr/>
            <p:nvPr/>
          </p:nvCxnSpPr>
          <p:spPr>
            <a:xfrm flipH="1">
              <a:off x="7446291" y="5640504"/>
              <a:ext cx="14401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7" name="Group 152"/>
            <p:cNvGrpSpPr/>
            <p:nvPr/>
          </p:nvGrpSpPr>
          <p:grpSpPr>
            <a:xfrm>
              <a:off x="7319638" y="5635188"/>
              <a:ext cx="242370" cy="372295"/>
              <a:chOff x="4545654" y="3301767"/>
              <a:chExt cx="242370" cy="372295"/>
            </a:xfrm>
          </p:grpSpPr>
          <p:cxnSp>
            <p:nvCxnSpPr>
              <p:cNvPr id="132" name="Straight Connector 153"/>
              <p:cNvCxnSpPr/>
              <p:nvPr/>
            </p:nvCxnSpPr>
            <p:spPr>
              <a:xfrm>
                <a:off x="4568327" y="3420121"/>
                <a:ext cx="219697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54"/>
              <p:cNvCxnSpPr/>
              <p:nvPr/>
            </p:nvCxnSpPr>
            <p:spPr>
              <a:xfrm>
                <a:off x="4568326" y="3501008"/>
                <a:ext cx="219697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55"/>
              <p:cNvCxnSpPr/>
              <p:nvPr/>
            </p:nvCxnSpPr>
            <p:spPr>
              <a:xfrm flipV="1">
                <a:off x="4678174" y="3301767"/>
                <a:ext cx="0" cy="11835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56"/>
              <p:cNvCxnSpPr/>
              <p:nvPr/>
            </p:nvCxnSpPr>
            <p:spPr>
              <a:xfrm flipV="1">
                <a:off x="4678174" y="3501008"/>
                <a:ext cx="0" cy="11835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6" name="Group 157"/>
              <p:cNvGrpSpPr/>
              <p:nvPr/>
            </p:nvGrpSpPr>
            <p:grpSpPr>
              <a:xfrm>
                <a:off x="4545654" y="3627030"/>
                <a:ext cx="242369" cy="47032"/>
                <a:chOff x="4545654" y="3627030"/>
                <a:chExt cx="242369" cy="47032"/>
              </a:xfrm>
            </p:grpSpPr>
            <p:sp>
              <p:nvSpPr>
                <p:cNvPr id="137" name="Rectangle 158"/>
                <p:cNvSpPr/>
                <p:nvPr/>
              </p:nvSpPr>
              <p:spPr>
                <a:xfrm>
                  <a:off x="4545654" y="3627807"/>
                  <a:ext cx="242369" cy="46255"/>
                </a:xfrm>
                <a:prstGeom prst="rect">
                  <a:avLst/>
                </a:prstGeom>
                <a:pattFill prst="wdDnDiag">
                  <a:fgClr>
                    <a:schemeClr val="accent1"/>
                  </a:fgClr>
                  <a:bgClr>
                    <a:schemeClr val="bg1"/>
                  </a:bgClr>
                </a:patt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cxnSp>
              <p:nvCxnSpPr>
                <p:cNvPr id="138" name="Straight Connector 159"/>
                <p:cNvCxnSpPr/>
                <p:nvPr/>
              </p:nvCxnSpPr>
              <p:spPr>
                <a:xfrm>
                  <a:off x="4545654" y="3627030"/>
                  <a:ext cx="242369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18" name="Group 160"/>
            <p:cNvGrpSpPr/>
            <p:nvPr/>
          </p:nvGrpSpPr>
          <p:grpSpPr>
            <a:xfrm>
              <a:off x="7838771" y="2110766"/>
              <a:ext cx="242370" cy="372295"/>
              <a:chOff x="4545654" y="3301767"/>
              <a:chExt cx="242370" cy="372295"/>
            </a:xfrm>
          </p:grpSpPr>
          <p:cxnSp>
            <p:nvCxnSpPr>
              <p:cNvPr id="125" name="Straight Connector 161"/>
              <p:cNvCxnSpPr/>
              <p:nvPr/>
            </p:nvCxnSpPr>
            <p:spPr>
              <a:xfrm>
                <a:off x="4568327" y="3420121"/>
                <a:ext cx="219697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62"/>
              <p:cNvCxnSpPr/>
              <p:nvPr/>
            </p:nvCxnSpPr>
            <p:spPr>
              <a:xfrm>
                <a:off x="4568326" y="3501008"/>
                <a:ext cx="219697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63"/>
              <p:cNvCxnSpPr/>
              <p:nvPr/>
            </p:nvCxnSpPr>
            <p:spPr>
              <a:xfrm flipV="1">
                <a:off x="4678174" y="3301767"/>
                <a:ext cx="0" cy="11835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64"/>
              <p:cNvCxnSpPr/>
              <p:nvPr/>
            </p:nvCxnSpPr>
            <p:spPr>
              <a:xfrm flipV="1">
                <a:off x="4678174" y="3501008"/>
                <a:ext cx="0" cy="11835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9" name="Group 165"/>
              <p:cNvGrpSpPr/>
              <p:nvPr/>
            </p:nvGrpSpPr>
            <p:grpSpPr>
              <a:xfrm>
                <a:off x="4545654" y="3627030"/>
                <a:ext cx="242369" cy="47032"/>
                <a:chOff x="4545654" y="3627030"/>
                <a:chExt cx="242369" cy="47032"/>
              </a:xfrm>
            </p:grpSpPr>
            <p:sp>
              <p:nvSpPr>
                <p:cNvPr id="130" name="Rectangle 166"/>
                <p:cNvSpPr/>
                <p:nvPr/>
              </p:nvSpPr>
              <p:spPr>
                <a:xfrm>
                  <a:off x="4545654" y="3627807"/>
                  <a:ext cx="242369" cy="46255"/>
                </a:xfrm>
                <a:prstGeom prst="rect">
                  <a:avLst/>
                </a:prstGeom>
                <a:pattFill prst="wdDnDiag">
                  <a:fgClr>
                    <a:schemeClr val="accent1"/>
                  </a:fgClr>
                  <a:bgClr>
                    <a:schemeClr val="bg1"/>
                  </a:bgClr>
                </a:patt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cxnSp>
              <p:nvCxnSpPr>
                <p:cNvPr id="131" name="Straight Connector 167"/>
                <p:cNvCxnSpPr/>
                <p:nvPr/>
              </p:nvCxnSpPr>
              <p:spPr>
                <a:xfrm>
                  <a:off x="4545654" y="3627030"/>
                  <a:ext cx="242369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19" name="TextBox 168"/>
            <p:cNvSpPr txBox="1"/>
            <p:nvPr/>
          </p:nvSpPr>
          <p:spPr>
            <a:xfrm>
              <a:off x="5999063" y="4728675"/>
              <a:ext cx="659155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Fan-out </a:t>
              </a:r>
            </a:p>
            <a:p>
              <a:r>
                <a:rPr lang="en-US" sz="1000" dirty="0" smtClean="0"/>
                <a:t>routing </a:t>
              </a:r>
            </a:p>
            <a:p>
              <a:r>
                <a:rPr lang="en-US" sz="1000" dirty="0" smtClean="0"/>
                <a:t>load</a:t>
              </a:r>
              <a:endParaRPr lang="en-GB" sz="1000" dirty="0"/>
            </a:p>
          </p:txBody>
        </p:sp>
        <p:sp>
          <p:nvSpPr>
            <p:cNvPr id="120" name="TextBox 169"/>
            <p:cNvSpPr txBox="1"/>
            <p:nvPr/>
          </p:nvSpPr>
          <p:spPr>
            <a:xfrm>
              <a:off x="8011418" y="2237283"/>
              <a:ext cx="623889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End </a:t>
              </a:r>
            </a:p>
            <a:p>
              <a:r>
                <a:rPr lang="en-US" sz="1000" dirty="0" smtClean="0"/>
                <a:t>routing </a:t>
              </a:r>
            </a:p>
            <a:p>
              <a:r>
                <a:rPr lang="en-US" sz="1000" dirty="0" smtClean="0"/>
                <a:t>load</a:t>
              </a:r>
              <a:endParaRPr lang="en-GB" sz="1000" dirty="0"/>
            </a:p>
          </p:txBody>
        </p:sp>
        <p:sp>
          <p:nvSpPr>
            <p:cNvPr id="121" name="TextBox 170"/>
            <p:cNvSpPr txBox="1"/>
            <p:nvPr/>
          </p:nvSpPr>
          <p:spPr>
            <a:xfrm>
              <a:off x="6334108" y="5285275"/>
              <a:ext cx="659155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Fan-out </a:t>
              </a:r>
            </a:p>
            <a:p>
              <a:r>
                <a:rPr lang="en-US" sz="1000" dirty="0" smtClean="0"/>
                <a:t>routing </a:t>
              </a:r>
            </a:p>
            <a:p>
              <a:r>
                <a:rPr lang="en-US" sz="1000" dirty="0" smtClean="0"/>
                <a:t>load</a:t>
              </a:r>
              <a:endParaRPr lang="en-GB" sz="1000" dirty="0"/>
            </a:p>
          </p:txBody>
        </p:sp>
        <p:sp>
          <p:nvSpPr>
            <p:cNvPr id="122" name="TextBox 171"/>
            <p:cNvSpPr txBox="1"/>
            <p:nvPr/>
          </p:nvSpPr>
          <p:spPr>
            <a:xfrm>
              <a:off x="6802014" y="5702289"/>
              <a:ext cx="659155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Fan-out </a:t>
              </a:r>
            </a:p>
            <a:p>
              <a:r>
                <a:rPr lang="en-US" sz="1000" dirty="0" smtClean="0"/>
                <a:t>routing </a:t>
              </a:r>
            </a:p>
            <a:p>
              <a:r>
                <a:rPr lang="en-US" sz="1000" dirty="0" smtClean="0"/>
                <a:t>load</a:t>
              </a:r>
              <a:endParaRPr lang="en-GB" sz="1000" dirty="0"/>
            </a:p>
          </p:txBody>
        </p:sp>
        <p:sp>
          <p:nvSpPr>
            <p:cNvPr id="123" name="TextBox 244"/>
            <p:cNvSpPr txBox="1"/>
            <p:nvPr/>
          </p:nvSpPr>
          <p:spPr>
            <a:xfrm>
              <a:off x="5690102" y="3688516"/>
              <a:ext cx="45397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Root</a:t>
              </a:r>
              <a:endParaRPr lang="en-GB" sz="1000" dirty="0"/>
            </a:p>
          </p:txBody>
        </p:sp>
        <p:cxnSp>
          <p:nvCxnSpPr>
            <p:cNvPr id="124" name="Straight Connector 388"/>
            <p:cNvCxnSpPr/>
            <p:nvPr/>
          </p:nvCxnSpPr>
          <p:spPr>
            <a:xfrm>
              <a:off x="7883807" y="1783986"/>
              <a:ext cx="0" cy="3009863"/>
            </a:xfrm>
            <a:prstGeom prst="line">
              <a:avLst/>
            </a:prstGeom>
            <a:ln w="6350">
              <a:solidFill>
                <a:srgbClr val="FF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7" name="CuadroTexto 8"/>
          <p:cNvSpPr txBox="1"/>
          <p:nvPr/>
        </p:nvSpPr>
        <p:spPr>
          <a:xfrm>
            <a:off x="5347854" y="1710520"/>
            <a:ext cx="402239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SET </a:t>
            </a:r>
            <a:r>
              <a:rPr lang="es-ES" dirty="0" err="1" smtClean="0"/>
              <a:t>sensitivity</a:t>
            </a:r>
            <a:r>
              <a:rPr lang="es-ES" dirty="0" smtClean="0"/>
              <a:t> </a:t>
            </a:r>
            <a:r>
              <a:rPr lang="es-ES" dirty="0" err="1" smtClean="0"/>
              <a:t>study</a:t>
            </a:r>
            <a:r>
              <a:rPr lang="es-ES" dirty="0" smtClean="0"/>
              <a:t> to </a:t>
            </a:r>
            <a:r>
              <a:rPr lang="es-ES" dirty="0" err="1" smtClean="0"/>
              <a:t>basic</a:t>
            </a:r>
            <a:r>
              <a:rPr lang="es-ES" dirty="0" smtClean="0"/>
              <a:t> </a:t>
            </a:r>
            <a:r>
              <a:rPr lang="es-ES" dirty="0" err="1" smtClean="0"/>
              <a:t>clock</a:t>
            </a:r>
            <a:r>
              <a:rPr lang="es-ES" dirty="0" smtClean="0"/>
              <a:t> </a:t>
            </a:r>
            <a:r>
              <a:rPr lang="es-ES" dirty="0" err="1" smtClean="0"/>
              <a:t>schemes</a:t>
            </a:r>
            <a:r>
              <a:rPr lang="es-ES" dirty="0" smtClean="0"/>
              <a:t> </a:t>
            </a:r>
            <a:r>
              <a:rPr lang="es-ES" dirty="0" err="1" smtClean="0"/>
              <a:t>for</a:t>
            </a:r>
            <a:r>
              <a:rPr lang="es-ES" dirty="0" smtClean="0"/>
              <a:t>: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ES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 err="1" smtClean="0"/>
              <a:t>Different</a:t>
            </a:r>
            <a:r>
              <a:rPr lang="es-ES" dirty="0" smtClean="0"/>
              <a:t> driver </a:t>
            </a:r>
            <a:r>
              <a:rPr lang="es-ES" dirty="0" err="1" smtClean="0"/>
              <a:t>strenght</a:t>
            </a:r>
            <a:r>
              <a:rPr lang="es-ES" dirty="0" smtClean="0"/>
              <a:t> (x4, x8, x16)</a:t>
            </a:r>
          </a:p>
          <a:p>
            <a:endParaRPr lang="es-E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 err="1" smtClean="0"/>
              <a:t>Inverter</a:t>
            </a:r>
            <a:r>
              <a:rPr lang="es-ES" dirty="0" smtClean="0"/>
              <a:t>/buffer </a:t>
            </a:r>
            <a:r>
              <a:rPr lang="es-ES" dirty="0" err="1" smtClean="0"/>
              <a:t>based</a:t>
            </a:r>
            <a:r>
              <a:rPr lang="es-ES" dirty="0" smtClean="0"/>
              <a:t> </a:t>
            </a:r>
            <a:r>
              <a:rPr lang="es-ES" dirty="0" err="1" smtClean="0"/>
              <a:t>topologies</a:t>
            </a:r>
            <a:endParaRPr lang="es-E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E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 err="1" smtClean="0"/>
              <a:t>Study</a:t>
            </a:r>
            <a:r>
              <a:rPr lang="es-ES" dirty="0" smtClean="0"/>
              <a:t> of </a:t>
            </a:r>
            <a:r>
              <a:rPr lang="es-ES" dirty="0" err="1" smtClean="0"/>
              <a:t>redundancy</a:t>
            </a:r>
            <a:r>
              <a:rPr lang="es-ES" dirty="0" smtClean="0"/>
              <a:t> at </a:t>
            </a:r>
            <a:r>
              <a:rPr lang="es-ES" dirty="0" err="1" smtClean="0"/>
              <a:t>firts</a:t>
            </a:r>
            <a:r>
              <a:rPr lang="es-ES" dirty="0" smtClean="0"/>
              <a:t> </a:t>
            </a:r>
            <a:r>
              <a:rPr lang="es-ES" dirty="0" err="1" smtClean="0"/>
              <a:t>stages</a:t>
            </a:r>
            <a:endParaRPr lang="es-ES" dirty="0" smtClean="0"/>
          </a:p>
          <a:p>
            <a:endParaRPr lang="es-E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 err="1" smtClean="0"/>
              <a:t>Study</a:t>
            </a:r>
            <a:r>
              <a:rPr lang="es-ES" dirty="0" smtClean="0"/>
              <a:t> of </a:t>
            </a:r>
            <a:r>
              <a:rPr lang="es-ES" dirty="0" err="1" smtClean="0"/>
              <a:t>shorted</a:t>
            </a:r>
            <a:r>
              <a:rPr lang="es-ES" dirty="0" smtClean="0"/>
              <a:t> outputs </a:t>
            </a:r>
            <a:r>
              <a:rPr lang="es-ES" dirty="0" err="1" smtClean="0"/>
              <a:t>configuration</a:t>
            </a:r>
            <a:endParaRPr lang="es-ES" dirty="0" smtClean="0"/>
          </a:p>
          <a:p>
            <a:pPr>
              <a:defRPr/>
            </a:pPr>
            <a:endParaRPr lang="es-ES" dirty="0"/>
          </a:p>
          <a:p>
            <a:pPr>
              <a:defRPr/>
            </a:pPr>
            <a:r>
              <a:rPr lang="es-ES" dirty="0" smtClean="0"/>
              <a:t> 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endParaRPr lang="es-ES" dirty="0"/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endParaRPr lang="es-ES" dirty="0"/>
          </a:p>
          <a:p>
            <a:pPr lvl="1">
              <a:defRPr/>
            </a:pPr>
            <a:endParaRPr lang="es-ES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8" name="Title 1"/>
          <p:cNvSpPr txBox="1">
            <a:spLocks/>
          </p:cNvSpPr>
          <p:nvPr/>
        </p:nvSpPr>
        <p:spPr>
          <a:xfrm>
            <a:off x="6232545" y="459936"/>
            <a:ext cx="4834166" cy="6127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RD53 Clock tree study 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3043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38413" y="521250"/>
            <a:ext cx="5143262" cy="6127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 smtClean="0"/>
              <a:t>RD53 LVDS </a:t>
            </a:r>
            <a:r>
              <a:rPr lang="en-GB" sz="3200" dirty="0"/>
              <a:t>TX/RX </a:t>
            </a:r>
            <a:r>
              <a:rPr lang="en-GB" sz="3200" dirty="0" smtClean="0"/>
              <a:t>study</a:t>
            </a:r>
            <a:endParaRPr lang="en-GB" sz="3200" dirty="0"/>
          </a:p>
        </p:txBody>
      </p:sp>
      <p:sp>
        <p:nvSpPr>
          <p:cNvPr id="3" name="11 Rectángulo"/>
          <p:cNvSpPr/>
          <p:nvPr/>
        </p:nvSpPr>
        <p:spPr>
          <a:xfrm>
            <a:off x="629940" y="1366743"/>
            <a:ext cx="476020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s-ES" dirty="0" smtClean="0"/>
              <a:t>LVDS </a:t>
            </a:r>
            <a:r>
              <a:rPr lang="es-ES" dirty="0" err="1" smtClean="0"/>
              <a:t>Opamp</a:t>
            </a:r>
            <a:r>
              <a:rPr lang="es-ES" dirty="0" smtClean="0"/>
              <a:t> </a:t>
            </a:r>
            <a:r>
              <a:rPr lang="es-ES" dirty="0" err="1" smtClean="0"/>
              <a:t>critical</a:t>
            </a:r>
            <a:r>
              <a:rPr lang="es-ES" dirty="0" smtClean="0"/>
              <a:t> </a:t>
            </a:r>
            <a:r>
              <a:rPr lang="es-ES" dirty="0" err="1" smtClean="0"/>
              <a:t>transistors</a:t>
            </a:r>
            <a:r>
              <a:rPr lang="es-ES" dirty="0" smtClean="0"/>
              <a:t> </a:t>
            </a:r>
            <a:r>
              <a:rPr lang="es-ES" dirty="0" err="1" smtClean="0"/>
              <a:t>affect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amplitude</a:t>
            </a:r>
            <a:r>
              <a:rPr lang="es-ES" dirty="0" smtClean="0"/>
              <a:t> </a:t>
            </a:r>
            <a:r>
              <a:rPr lang="es-ES" dirty="0" err="1" smtClean="0"/>
              <a:t>with</a:t>
            </a:r>
            <a:r>
              <a:rPr lang="es-ES" dirty="0" smtClean="0"/>
              <a:t> </a:t>
            </a:r>
            <a:r>
              <a:rPr lang="es-ES" dirty="0" err="1" smtClean="0"/>
              <a:t>minor</a:t>
            </a:r>
            <a:r>
              <a:rPr lang="es-ES" dirty="0" smtClean="0"/>
              <a:t> </a:t>
            </a:r>
            <a:r>
              <a:rPr lang="es-ES" dirty="0" err="1" smtClean="0"/>
              <a:t>influence</a:t>
            </a:r>
            <a:r>
              <a:rPr lang="es-ES" dirty="0" smtClean="0"/>
              <a:t>.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s-ES" dirty="0" smtClean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s-ES" dirty="0" err="1" smtClean="0"/>
              <a:t>Most</a:t>
            </a:r>
            <a:r>
              <a:rPr lang="es-ES" dirty="0" smtClean="0"/>
              <a:t> </a:t>
            </a:r>
            <a:r>
              <a:rPr lang="es-ES" dirty="0" err="1"/>
              <a:t>sensitive</a:t>
            </a:r>
            <a:r>
              <a:rPr lang="es-ES" dirty="0"/>
              <a:t> TX block: CMFB </a:t>
            </a:r>
            <a:r>
              <a:rPr lang="es-ES" dirty="0" err="1"/>
              <a:t>Opamp</a:t>
            </a:r>
            <a:endParaRPr lang="es-ES" dirty="0"/>
          </a:p>
          <a:p>
            <a:pPr marL="742950" lvl="3" indent="-285750">
              <a:buFont typeface="Wingdings" panose="05000000000000000000" pitchFamily="2" charset="2"/>
              <a:buChar char="Ø"/>
            </a:pPr>
            <a:r>
              <a:rPr lang="es-ES" dirty="0" err="1"/>
              <a:t>Impacts</a:t>
            </a:r>
            <a:r>
              <a:rPr lang="es-ES" dirty="0"/>
              <a:t> in </a:t>
            </a:r>
            <a:r>
              <a:rPr lang="es-ES" dirty="0" err="1"/>
              <a:t>transistors</a:t>
            </a:r>
            <a:r>
              <a:rPr lang="es-ES" dirty="0"/>
              <a:t> </a:t>
            </a:r>
            <a:r>
              <a:rPr lang="es-ES" dirty="0" err="1"/>
              <a:t>with</a:t>
            </a:r>
            <a:r>
              <a:rPr lang="es-ES" dirty="0"/>
              <a:t> </a:t>
            </a:r>
            <a:r>
              <a:rPr lang="es-ES" dirty="0" err="1"/>
              <a:t>recovery</a:t>
            </a:r>
            <a:r>
              <a:rPr lang="es-ES" dirty="0"/>
              <a:t> times of 2 </a:t>
            </a:r>
            <a:r>
              <a:rPr lang="es-ES" dirty="0" err="1"/>
              <a:t>us</a:t>
            </a:r>
            <a:r>
              <a:rPr lang="es-ES" dirty="0"/>
              <a:t> (</a:t>
            </a:r>
            <a:r>
              <a:rPr lang="es-ES" dirty="0" err="1"/>
              <a:t>for</a:t>
            </a:r>
            <a:r>
              <a:rPr lang="es-ES" dirty="0"/>
              <a:t> </a:t>
            </a:r>
            <a:r>
              <a:rPr lang="es-ES" dirty="0" err="1"/>
              <a:t>Qinj</a:t>
            </a:r>
            <a:r>
              <a:rPr lang="es-ES" dirty="0"/>
              <a:t>=0.5 </a:t>
            </a:r>
            <a:r>
              <a:rPr lang="es-ES" dirty="0" err="1"/>
              <a:t>pC</a:t>
            </a:r>
            <a:r>
              <a:rPr lang="es-ES" dirty="0" smtClean="0"/>
              <a:t>)</a:t>
            </a:r>
            <a:endParaRPr lang="es-ES" dirty="0">
              <a:sym typeface="Wingdings" panose="05000000000000000000" pitchFamily="2" charset="2"/>
            </a:endParaRPr>
          </a:p>
          <a:p>
            <a:pPr marL="742950" lvl="3" indent="-285750">
              <a:buFont typeface="Wingdings" panose="05000000000000000000" pitchFamily="2" charset="2"/>
              <a:buChar char="Ø"/>
            </a:pPr>
            <a:r>
              <a:rPr lang="es-ES" dirty="0" err="1" smtClean="0">
                <a:sym typeface="Wingdings" panose="05000000000000000000" pitchFamily="2" charset="2"/>
              </a:rPr>
              <a:t>This</a:t>
            </a:r>
            <a:r>
              <a:rPr lang="es-ES" dirty="0" smtClean="0">
                <a:sym typeface="Wingdings" panose="05000000000000000000" pitchFamily="2" charset="2"/>
              </a:rPr>
              <a:t> </a:t>
            </a:r>
            <a:r>
              <a:rPr lang="es-ES" dirty="0" err="1" smtClean="0">
                <a:sym typeface="Wingdings" panose="05000000000000000000" pitchFamily="2" charset="2"/>
              </a:rPr>
              <a:t>effects</a:t>
            </a:r>
            <a:r>
              <a:rPr lang="es-ES" dirty="0" smtClean="0">
                <a:sym typeface="Wingdings" panose="05000000000000000000" pitchFamily="2" charset="2"/>
              </a:rPr>
              <a:t> can </a:t>
            </a:r>
            <a:r>
              <a:rPr lang="es-ES" dirty="0" err="1" smtClean="0">
                <a:sym typeface="Wingdings" panose="05000000000000000000" pitchFamily="2" charset="2"/>
              </a:rPr>
              <a:t>affect</a:t>
            </a:r>
            <a:r>
              <a:rPr lang="es-ES" dirty="0" smtClean="0">
                <a:sym typeface="Wingdings" panose="05000000000000000000" pitchFamily="2" charset="2"/>
              </a:rPr>
              <a:t> </a:t>
            </a:r>
            <a:r>
              <a:rPr lang="es-ES" dirty="0" err="1" smtClean="0">
                <a:sym typeface="Wingdings" panose="05000000000000000000" pitchFamily="2" charset="2"/>
              </a:rPr>
              <a:t>the</a:t>
            </a:r>
            <a:r>
              <a:rPr lang="es-ES" dirty="0" smtClean="0">
                <a:sym typeface="Wingdings" panose="05000000000000000000" pitchFamily="2" charset="2"/>
              </a:rPr>
              <a:t> receiver block </a:t>
            </a:r>
            <a:r>
              <a:rPr lang="es-ES" dirty="0" err="1" smtClean="0">
                <a:sym typeface="Wingdings" panose="05000000000000000000" pitchFamily="2" charset="2"/>
              </a:rPr>
              <a:t>during</a:t>
            </a:r>
            <a:r>
              <a:rPr lang="es-ES" dirty="0" smtClean="0">
                <a:sym typeface="Wingdings" panose="05000000000000000000" pitchFamily="2" charset="2"/>
              </a:rPr>
              <a:t> similar times.</a:t>
            </a:r>
          </a:p>
          <a:p>
            <a:pPr marL="457200" lvl="3"/>
            <a:endParaRPr lang="es-ES" dirty="0" smtClean="0">
              <a:sym typeface="Wingdings" panose="05000000000000000000" pitchFamily="2" charset="2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s-ES" dirty="0" smtClean="0"/>
              <a:t>A </a:t>
            </a:r>
            <a:r>
              <a:rPr lang="es-ES" dirty="0" err="1" smtClean="0"/>
              <a:t>topology</a:t>
            </a:r>
            <a:r>
              <a:rPr lang="es-ES" dirty="0" smtClean="0"/>
              <a:t> </a:t>
            </a:r>
            <a:r>
              <a:rPr lang="es-ES" dirty="0" err="1" smtClean="0"/>
              <a:t>modification</a:t>
            </a:r>
            <a:r>
              <a:rPr lang="es-ES" dirty="0" smtClean="0"/>
              <a:t> to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transceiver</a:t>
            </a:r>
            <a:r>
              <a:rPr lang="es-ES" dirty="0" smtClean="0"/>
              <a:t> block, </a:t>
            </a:r>
            <a:r>
              <a:rPr lang="es-ES" dirty="0" err="1" smtClean="0"/>
              <a:t>based</a:t>
            </a:r>
            <a:r>
              <a:rPr lang="es-ES" dirty="0" smtClean="0"/>
              <a:t> </a:t>
            </a:r>
            <a:r>
              <a:rPr lang="es-ES" dirty="0" err="1" smtClean="0"/>
              <a:t>on</a:t>
            </a:r>
            <a:r>
              <a:rPr lang="es-ES" dirty="0" smtClean="0"/>
              <a:t> </a:t>
            </a:r>
            <a:r>
              <a:rPr lang="es-ES" dirty="0" err="1" smtClean="0"/>
              <a:t>analogue</a:t>
            </a:r>
            <a:r>
              <a:rPr lang="es-ES" dirty="0" smtClean="0"/>
              <a:t> </a:t>
            </a:r>
            <a:r>
              <a:rPr lang="es-ES" dirty="0" err="1" smtClean="0"/>
              <a:t>redundancy</a:t>
            </a:r>
            <a:r>
              <a:rPr lang="es-ES" dirty="0" smtClean="0"/>
              <a:t>, </a:t>
            </a:r>
            <a:r>
              <a:rPr lang="es-ES" dirty="0" err="1" smtClean="0"/>
              <a:t>was</a:t>
            </a:r>
            <a:r>
              <a:rPr lang="es-ES" dirty="0" smtClean="0"/>
              <a:t> </a:t>
            </a:r>
            <a:r>
              <a:rPr lang="es-ES" dirty="0" err="1" smtClean="0"/>
              <a:t>proposed</a:t>
            </a:r>
            <a:r>
              <a:rPr lang="es-ES" dirty="0" smtClean="0"/>
              <a:t> and </a:t>
            </a:r>
            <a:r>
              <a:rPr lang="es-ES" dirty="0" err="1" smtClean="0"/>
              <a:t>implemented</a:t>
            </a:r>
            <a:r>
              <a:rPr lang="es-ES" dirty="0" smtClean="0"/>
              <a:t> </a:t>
            </a:r>
            <a:r>
              <a:rPr lang="es-ES" dirty="0" err="1" smtClean="0"/>
              <a:t>by</a:t>
            </a:r>
            <a:r>
              <a:rPr lang="es-ES" dirty="0" smtClean="0"/>
              <a:t> Univ. </a:t>
            </a:r>
            <a:r>
              <a:rPr lang="es-ES" dirty="0" err="1" smtClean="0"/>
              <a:t>Bergamo</a:t>
            </a:r>
            <a:r>
              <a:rPr lang="es-ES" dirty="0" smtClean="0"/>
              <a:t> to </a:t>
            </a:r>
            <a:r>
              <a:rPr lang="es-ES" dirty="0" err="1" smtClean="0"/>
              <a:t>increase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robustness</a:t>
            </a:r>
            <a:r>
              <a:rPr lang="es-ES" dirty="0" smtClean="0"/>
              <a:t>.</a:t>
            </a:r>
            <a:endParaRPr lang="es-ES" dirty="0"/>
          </a:p>
          <a:p>
            <a:pPr marL="742950" lvl="3" indent="-285750">
              <a:buFont typeface="Wingdings" panose="05000000000000000000" pitchFamily="2" charset="2"/>
              <a:buChar char="Ø"/>
            </a:pPr>
            <a:endParaRPr lang="es-ES" dirty="0" smtClean="0">
              <a:sym typeface="Wingdings" panose="05000000000000000000" pitchFamily="2" charset="2"/>
            </a:endParaRPr>
          </a:p>
          <a:p>
            <a:pPr marL="457200" lvl="3"/>
            <a:endParaRPr lang="es-ES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s-ES" dirty="0"/>
          </a:p>
          <a:p>
            <a:pPr lvl="1"/>
            <a:endParaRPr lang="es-ES" dirty="0"/>
          </a:p>
          <a:p>
            <a:pPr lvl="2"/>
            <a:endParaRPr lang="es-ES" dirty="0">
              <a:sym typeface="Wingdings" pitchFamily="2" charset="2"/>
            </a:endParaRPr>
          </a:p>
        </p:txBody>
      </p:sp>
      <p:sp>
        <p:nvSpPr>
          <p:cNvPr id="4" name="CuadroTexto 8"/>
          <p:cNvSpPr txBox="1"/>
          <p:nvPr/>
        </p:nvSpPr>
        <p:spPr>
          <a:xfrm>
            <a:off x="5727695" y="1289102"/>
            <a:ext cx="6291854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SET/SEU </a:t>
            </a:r>
            <a:r>
              <a:rPr lang="es-ES" dirty="0" err="1"/>
              <a:t>effects</a:t>
            </a:r>
            <a:r>
              <a:rPr lang="es-ES" dirty="0"/>
              <a:t> </a:t>
            </a:r>
            <a:r>
              <a:rPr lang="es-ES" dirty="0" err="1"/>
              <a:t>were</a:t>
            </a:r>
            <a:r>
              <a:rPr lang="es-ES" dirty="0"/>
              <a:t> </a:t>
            </a:r>
            <a:r>
              <a:rPr lang="es-ES" dirty="0" err="1"/>
              <a:t>found</a:t>
            </a:r>
            <a:r>
              <a:rPr lang="es-ES" dirty="0"/>
              <a:t>, </a:t>
            </a:r>
            <a:r>
              <a:rPr lang="es-ES" dirty="0" err="1"/>
              <a:t>determining</a:t>
            </a:r>
            <a:r>
              <a:rPr lang="es-ES" dirty="0"/>
              <a:t> </a:t>
            </a:r>
            <a:r>
              <a:rPr lang="es-ES" dirty="0" err="1"/>
              <a:t>critical</a:t>
            </a:r>
            <a:r>
              <a:rPr lang="es-ES" dirty="0"/>
              <a:t> </a:t>
            </a:r>
            <a:r>
              <a:rPr lang="es-ES" dirty="0" err="1"/>
              <a:t>values</a:t>
            </a:r>
            <a:r>
              <a:rPr lang="es-ES" dirty="0"/>
              <a:t> of </a:t>
            </a:r>
            <a:r>
              <a:rPr lang="es-ES" dirty="0" err="1"/>
              <a:t>charge</a:t>
            </a:r>
            <a:r>
              <a:rPr lang="es-ES" dirty="0"/>
              <a:t> and </a:t>
            </a:r>
            <a:r>
              <a:rPr lang="es-ES" dirty="0" err="1"/>
              <a:t>recovery</a:t>
            </a:r>
            <a:r>
              <a:rPr lang="es-ES" dirty="0"/>
              <a:t> </a:t>
            </a:r>
            <a:r>
              <a:rPr lang="es-ES" dirty="0" smtClean="0"/>
              <a:t>times and </a:t>
            </a:r>
            <a:r>
              <a:rPr lang="es-ES" dirty="0" err="1" smtClean="0"/>
              <a:t>most</a:t>
            </a:r>
            <a:r>
              <a:rPr lang="es-ES" dirty="0" smtClean="0"/>
              <a:t> </a:t>
            </a:r>
            <a:r>
              <a:rPr lang="es-ES" dirty="0" err="1" smtClean="0"/>
              <a:t>critical</a:t>
            </a:r>
            <a:r>
              <a:rPr lang="es-ES" dirty="0" smtClean="0"/>
              <a:t> blocks. </a:t>
            </a:r>
            <a:endParaRPr lang="es-ES" dirty="0"/>
          </a:p>
          <a:p>
            <a:pPr marL="285750" indent="-285750"/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err="1" smtClean="0"/>
              <a:t>Suggestions</a:t>
            </a:r>
            <a:r>
              <a:rPr lang="es-ES" dirty="0" smtClean="0"/>
              <a:t> </a:t>
            </a:r>
            <a:r>
              <a:rPr lang="es-ES" dirty="0"/>
              <a:t>to </a:t>
            </a:r>
            <a:r>
              <a:rPr lang="es-ES" dirty="0" smtClean="0"/>
              <a:t>Univ. </a:t>
            </a:r>
            <a:r>
              <a:rPr lang="es-ES" dirty="0"/>
              <a:t>Bonn </a:t>
            </a:r>
            <a:r>
              <a:rPr lang="es-ES" dirty="0" err="1"/>
              <a:t>were</a:t>
            </a:r>
            <a:r>
              <a:rPr lang="es-ES" dirty="0"/>
              <a:t> </a:t>
            </a:r>
            <a:r>
              <a:rPr lang="es-ES" dirty="0" err="1"/>
              <a:t>made</a:t>
            </a:r>
            <a:r>
              <a:rPr lang="es-ES" dirty="0"/>
              <a:t> to </a:t>
            </a:r>
            <a:r>
              <a:rPr lang="es-ES" dirty="0" err="1"/>
              <a:t>optimize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design</a:t>
            </a:r>
            <a:r>
              <a:rPr lang="es-ES" dirty="0"/>
              <a:t> </a:t>
            </a:r>
            <a:r>
              <a:rPr lang="es-ES" dirty="0" err="1"/>
              <a:t>that</a:t>
            </a:r>
            <a:r>
              <a:rPr lang="es-ES" dirty="0"/>
              <a:t> </a:t>
            </a:r>
            <a:r>
              <a:rPr lang="es-ES" dirty="0" err="1"/>
              <a:t>were</a:t>
            </a:r>
            <a:r>
              <a:rPr lang="es-ES" dirty="0"/>
              <a:t> </a:t>
            </a:r>
            <a:r>
              <a:rPr lang="es-ES" dirty="0" err="1"/>
              <a:t>included</a:t>
            </a:r>
            <a:r>
              <a:rPr lang="es-ES" dirty="0"/>
              <a:t> in </a:t>
            </a:r>
            <a:r>
              <a:rPr lang="es-ES" dirty="0" err="1"/>
              <a:t>the</a:t>
            </a:r>
            <a:r>
              <a:rPr lang="es-ES" dirty="0"/>
              <a:t> final </a:t>
            </a:r>
            <a:r>
              <a:rPr lang="es-ES" dirty="0" smtClean="0"/>
              <a:t>chip: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s-ES" dirty="0" err="1"/>
              <a:t>Introducing</a:t>
            </a:r>
            <a:r>
              <a:rPr lang="es-ES" dirty="0"/>
              <a:t> triple </a:t>
            </a:r>
            <a:r>
              <a:rPr lang="es-ES" dirty="0" err="1"/>
              <a:t>redundancy</a:t>
            </a:r>
            <a:r>
              <a:rPr lang="es-ES" dirty="0"/>
              <a:t> to </a:t>
            </a:r>
            <a:r>
              <a:rPr lang="es-ES" dirty="0" err="1"/>
              <a:t>the</a:t>
            </a:r>
            <a:r>
              <a:rPr lang="es-ES" dirty="0"/>
              <a:t> XOR </a:t>
            </a:r>
            <a:r>
              <a:rPr lang="es-ES" dirty="0" err="1"/>
              <a:t>gate</a:t>
            </a:r>
            <a:endParaRPr lang="es-ES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s-ES" dirty="0"/>
              <a:t>Use of </a:t>
            </a:r>
            <a:r>
              <a:rPr lang="es-ES" dirty="0" err="1"/>
              <a:t>larger</a:t>
            </a:r>
            <a:r>
              <a:rPr lang="es-ES" dirty="0"/>
              <a:t> </a:t>
            </a:r>
            <a:r>
              <a:rPr lang="es-ES" dirty="0" err="1"/>
              <a:t>transistors</a:t>
            </a:r>
            <a:r>
              <a:rPr lang="es-ES" dirty="0"/>
              <a:t> </a:t>
            </a:r>
            <a:r>
              <a:rPr lang="es-ES" dirty="0" err="1"/>
              <a:t>for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 smtClean="0"/>
              <a:t>voters</a:t>
            </a:r>
            <a:endParaRPr lang="es-ES" dirty="0" smtClean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s-ES" dirty="0" err="1" smtClean="0"/>
              <a:t>Size</a:t>
            </a:r>
            <a:r>
              <a:rPr lang="es-ES" dirty="0" smtClean="0"/>
              <a:t> </a:t>
            </a:r>
            <a:r>
              <a:rPr lang="es-ES" dirty="0" err="1" smtClean="0"/>
              <a:t>increase</a:t>
            </a:r>
            <a:r>
              <a:rPr lang="es-ES" dirty="0" smtClean="0"/>
              <a:t> (W) in </a:t>
            </a:r>
            <a:r>
              <a:rPr lang="es-ES" dirty="0" err="1" smtClean="0"/>
              <a:t>the</a:t>
            </a:r>
            <a:r>
              <a:rPr lang="es-ES" dirty="0" smtClean="0"/>
              <a:t> MUX of </a:t>
            </a:r>
            <a:r>
              <a:rPr lang="es-ES" dirty="0" err="1" smtClean="0"/>
              <a:t>the</a:t>
            </a:r>
            <a:r>
              <a:rPr lang="es-ES" dirty="0" smtClean="0"/>
              <a:t> DIV8 output </a:t>
            </a:r>
            <a:r>
              <a:rPr lang="es-ES" dirty="0" err="1" smtClean="0"/>
              <a:t>chain</a:t>
            </a:r>
            <a:r>
              <a:rPr lang="es-ES" dirty="0" smtClean="0"/>
              <a:t>.</a:t>
            </a:r>
            <a:endParaRPr lang="es-ES" dirty="0"/>
          </a:p>
          <a:p>
            <a:r>
              <a:rPr lang="es-ES" dirty="0" smtClean="0"/>
              <a:t> </a:t>
            </a:r>
            <a:endParaRPr lang="es-ES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s-ES" dirty="0" smtClean="0"/>
              <a:t>In PFD, PD and FD blocks,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analysis</a:t>
            </a:r>
            <a:r>
              <a:rPr lang="es-ES" dirty="0" smtClean="0"/>
              <a:t> </a:t>
            </a:r>
            <a:r>
              <a:rPr lang="es-ES" dirty="0" err="1" smtClean="0"/>
              <a:t>revealed</a:t>
            </a:r>
            <a:r>
              <a:rPr lang="es-ES" dirty="0" smtClean="0"/>
              <a:t> </a:t>
            </a:r>
            <a:r>
              <a:rPr lang="es-ES" dirty="0" err="1" smtClean="0"/>
              <a:t>some</a:t>
            </a:r>
            <a:r>
              <a:rPr lang="es-ES" dirty="0" smtClean="0"/>
              <a:t> </a:t>
            </a:r>
            <a:r>
              <a:rPr lang="es-ES" dirty="0" err="1" smtClean="0"/>
              <a:t>SETs</a:t>
            </a:r>
            <a:r>
              <a:rPr lang="es-ES" dirty="0" smtClean="0"/>
              <a:t> and </a:t>
            </a:r>
            <a:r>
              <a:rPr lang="es-ES" dirty="0" err="1" smtClean="0"/>
              <a:t>one-cycle</a:t>
            </a:r>
            <a:r>
              <a:rPr lang="es-ES" dirty="0" smtClean="0"/>
              <a:t> </a:t>
            </a:r>
            <a:r>
              <a:rPr lang="es-ES" dirty="0" err="1" smtClean="0"/>
              <a:t>or</a:t>
            </a:r>
            <a:r>
              <a:rPr lang="es-ES" dirty="0" smtClean="0"/>
              <a:t> </a:t>
            </a:r>
            <a:r>
              <a:rPr lang="es-ES" dirty="0" err="1" smtClean="0"/>
              <a:t>permanent</a:t>
            </a:r>
            <a:r>
              <a:rPr lang="es-ES" dirty="0" smtClean="0"/>
              <a:t> </a:t>
            </a:r>
            <a:r>
              <a:rPr lang="es-ES" dirty="0" err="1" smtClean="0"/>
              <a:t>SEUs</a:t>
            </a:r>
            <a:r>
              <a:rPr lang="es-ES" dirty="0" smtClean="0"/>
              <a:t> </a:t>
            </a:r>
            <a:r>
              <a:rPr lang="es-ES" dirty="0" err="1" smtClean="0"/>
              <a:t>could</a:t>
            </a:r>
            <a:r>
              <a:rPr lang="es-ES" dirty="0" smtClean="0"/>
              <a:t> be </a:t>
            </a:r>
            <a:r>
              <a:rPr lang="es-ES" dirty="0" err="1" smtClean="0"/>
              <a:t>generated</a:t>
            </a:r>
            <a:r>
              <a:rPr lang="es-ES" dirty="0" smtClean="0"/>
              <a:t>. A </a:t>
            </a:r>
            <a:r>
              <a:rPr lang="es-ES" dirty="0" err="1"/>
              <a:t>testbench</a:t>
            </a:r>
            <a:r>
              <a:rPr lang="es-ES" dirty="0"/>
              <a:t> </a:t>
            </a:r>
            <a:r>
              <a:rPr lang="es-ES" dirty="0" err="1"/>
              <a:t>for</a:t>
            </a:r>
            <a:r>
              <a:rPr lang="es-ES" dirty="0"/>
              <a:t> </a:t>
            </a:r>
            <a:r>
              <a:rPr lang="es-ES" dirty="0" err="1"/>
              <a:t>designers</a:t>
            </a:r>
            <a:r>
              <a:rPr lang="es-ES" dirty="0"/>
              <a:t> </a:t>
            </a:r>
            <a:r>
              <a:rPr lang="es-ES" dirty="0" err="1"/>
              <a:t>was</a:t>
            </a:r>
            <a:r>
              <a:rPr lang="es-ES" dirty="0"/>
              <a:t> </a:t>
            </a:r>
            <a:r>
              <a:rPr lang="es-ES" dirty="0" err="1"/>
              <a:t>provided</a:t>
            </a:r>
            <a:r>
              <a:rPr lang="es-ES" dirty="0"/>
              <a:t> to </a:t>
            </a:r>
            <a:r>
              <a:rPr lang="es-ES" dirty="0" err="1" smtClean="0"/>
              <a:t>evaluate</a:t>
            </a:r>
            <a:r>
              <a:rPr lang="es-ES" dirty="0" smtClean="0"/>
              <a:t> </a:t>
            </a:r>
            <a:r>
              <a:rPr lang="es-ES" dirty="0" err="1" smtClean="0"/>
              <a:t>their</a:t>
            </a:r>
            <a:r>
              <a:rPr lang="es-ES" dirty="0" smtClean="0"/>
              <a:t> </a:t>
            </a:r>
            <a:r>
              <a:rPr lang="es-ES" dirty="0" err="1"/>
              <a:t>influence</a:t>
            </a:r>
            <a:r>
              <a:rPr lang="es-ES" dirty="0"/>
              <a:t> </a:t>
            </a:r>
            <a:r>
              <a:rPr lang="es-ES" dirty="0" err="1" smtClean="0"/>
              <a:t>when</a:t>
            </a:r>
            <a:r>
              <a:rPr lang="es-ES" dirty="0" smtClean="0"/>
              <a:t> </a:t>
            </a:r>
            <a:r>
              <a:rPr lang="es-ES" dirty="0"/>
              <a:t>running </a:t>
            </a:r>
            <a:r>
              <a:rPr lang="es-ES" dirty="0" err="1"/>
              <a:t>the</a:t>
            </a:r>
            <a:r>
              <a:rPr lang="es-ES" dirty="0"/>
              <a:t> PLL.</a:t>
            </a:r>
          </a:p>
          <a:p>
            <a:pPr marL="0" lvl="1"/>
            <a:endParaRPr lang="es-ES" dirty="0"/>
          </a:p>
          <a:p>
            <a:pPr marL="742950" lvl="1" indent="-285750">
              <a:buFont typeface="Wingdings" pitchFamily="2" charset="2"/>
              <a:buChar char="Ø"/>
            </a:pPr>
            <a:r>
              <a:rPr lang="es-ES" sz="1600" dirty="0" err="1"/>
              <a:t>Permanent</a:t>
            </a:r>
            <a:r>
              <a:rPr lang="es-ES" sz="1600" dirty="0"/>
              <a:t> </a:t>
            </a:r>
            <a:r>
              <a:rPr lang="es-ES" sz="1600" dirty="0" err="1"/>
              <a:t>SEUs</a:t>
            </a:r>
            <a:r>
              <a:rPr lang="es-ES" sz="1600" dirty="0"/>
              <a:t> in </a:t>
            </a:r>
            <a:r>
              <a:rPr lang="es-ES" sz="1600" dirty="0" err="1"/>
              <a:t>the</a:t>
            </a:r>
            <a:r>
              <a:rPr lang="es-ES" sz="1600" dirty="0"/>
              <a:t> </a:t>
            </a:r>
            <a:r>
              <a:rPr lang="es-ES" sz="1600" dirty="0" err="1"/>
              <a:t>tests</a:t>
            </a:r>
            <a:r>
              <a:rPr lang="es-ES" sz="1600" dirty="0"/>
              <a:t> </a:t>
            </a:r>
            <a:r>
              <a:rPr lang="es-ES" sz="1600" dirty="0">
                <a:sym typeface="Wingdings" panose="05000000000000000000" pitchFamily="2" charset="2"/>
              </a:rPr>
              <a:t> </a:t>
            </a:r>
            <a:r>
              <a:rPr lang="es-ES" sz="1600" dirty="0" err="1"/>
              <a:t>limited</a:t>
            </a:r>
            <a:r>
              <a:rPr lang="es-ES" sz="1600" dirty="0"/>
              <a:t> to </a:t>
            </a:r>
            <a:r>
              <a:rPr lang="es-ES" sz="1600" dirty="0" err="1"/>
              <a:t>one</a:t>
            </a:r>
            <a:r>
              <a:rPr lang="es-ES" sz="1600" dirty="0"/>
              <a:t> </a:t>
            </a:r>
            <a:r>
              <a:rPr lang="es-ES" sz="1600" dirty="0" err="1"/>
              <a:t>cycle</a:t>
            </a:r>
            <a:r>
              <a:rPr lang="es-ES" sz="1600" dirty="0"/>
              <a:t> </a:t>
            </a:r>
            <a:r>
              <a:rPr lang="es-ES" sz="1600" dirty="0" err="1"/>
              <a:t>when</a:t>
            </a:r>
            <a:r>
              <a:rPr lang="es-ES" sz="1600" dirty="0"/>
              <a:t> </a:t>
            </a:r>
            <a:r>
              <a:rPr lang="es-ES" sz="1600" dirty="0" err="1"/>
              <a:t>the</a:t>
            </a:r>
            <a:r>
              <a:rPr lang="es-ES" sz="1600" dirty="0"/>
              <a:t> </a:t>
            </a:r>
            <a:r>
              <a:rPr lang="es-ES" sz="1600" dirty="0" err="1"/>
              <a:t>loop</a:t>
            </a:r>
            <a:r>
              <a:rPr lang="es-ES" sz="1600" dirty="0"/>
              <a:t> </a:t>
            </a:r>
            <a:r>
              <a:rPr lang="es-ES" sz="1600" dirty="0" err="1"/>
              <a:t>is</a:t>
            </a:r>
            <a:r>
              <a:rPr lang="es-ES" sz="1600" dirty="0"/>
              <a:t> active.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s-ES" sz="1600" dirty="0" err="1"/>
              <a:t>SETs</a:t>
            </a:r>
            <a:r>
              <a:rPr lang="es-ES" sz="1600" dirty="0"/>
              <a:t> </a:t>
            </a:r>
            <a:r>
              <a:rPr lang="es-ES" sz="1600" dirty="0" err="1"/>
              <a:t>with</a:t>
            </a:r>
            <a:r>
              <a:rPr lang="es-ES" sz="1600" dirty="0"/>
              <a:t> </a:t>
            </a:r>
            <a:r>
              <a:rPr lang="es-ES" sz="1600" dirty="0" err="1"/>
              <a:t>max</a:t>
            </a:r>
            <a:r>
              <a:rPr lang="es-ES" sz="1600" dirty="0"/>
              <a:t>. </a:t>
            </a:r>
            <a:r>
              <a:rPr lang="es-ES" sz="1600" dirty="0" err="1"/>
              <a:t>recovery</a:t>
            </a:r>
            <a:r>
              <a:rPr lang="es-ES" sz="1600" dirty="0"/>
              <a:t> time of 0.4 </a:t>
            </a:r>
            <a:r>
              <a:rPr lang="es-ES" sz="1600" dirty="0" err="1"/>
              <a:t>ns</a:t>
            </a:r>
            <a:r>
              <a:rPr lang="es-ES" sz="16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20800" y="366141"/>
            <a:ext cx="8227402" cy="6127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 smtClean="0"/>
              <a:t>RD53 CDR/PLL study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45118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A close up of a map&#10;&#10;Description generated with high confidence">
            <a:extLst>
              <a:ext uri="{FF2B5EF4-FFF2-40B4-BE49-F238E27FC236}">
                <a16:creationId xmlns:a16="http://schemas.microsoft.com/office/drawing/2014/main" id="{EE82B13A-5BF6-441E-BB9C-2EAF3D3563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8976" y="1708879"/>
            <a:ext cx="5783024" cy="3720778"/>
          </a:xfrm>
          <a:prstGeom prst="rect">
            <a:avLst/>
          </a:prstGeom>
        </p:spPr>
      </p:pic>
      <p:sp>
        <p:nvSpPr>
          <p:cNvPr id="3" name="TextBox 4">
            <a:extLst>
              <a:ext uri="{FF2B5EF4-FFF2-40B4-BE49-F238E27FC236}">
                <a16:creationId xmlns:a16="http://schemas.microsoft.com/office/drawing/2014/main" id="{B902438F-755A-41B3-B5C3-3414A0604520}"/>
              </a:ext>
            </a:extLst>
          </p:cNvPr>
          <p:cNvSpPr txBox="1"/>
          <p:nvPr/>
        </p:nvSpPr>
        <p:spPr>
          <a:xfrm>
            <a:off x="0" y="445064"/>
            <a:ext cx="12291934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dirty="0" smtClean="0">
                <a:latin typeface="Calibri Light"/>
                <a:cs typeface="Calibri Light"/>
              </a:rPr>
              <a:t>RD53 </a:t>
            </a:r>
            <a:r>
              <a:rPr lang="en-US" sz="4000" dirty="0" smtClean="0">
                <a:latin typeface="Calibri Light"/>
                <a:cs typeface="Calibri Light"/>
              </a:rPr>
              <a:t>SEE Software. </a:t>
            </a:r>
            <a:r>
              <a:rPr lang="en-US" sz="4000" dirty="0" smtClean="0">
                <a:latin typeface="Calibri Light"/>
                <a:cs typeface="Calibri Light"/>
              </a:rPr>
              <a:t>External Control by a TCL Interface</a:t>
            </a:r>
            <a:endParaRPr lang="en-US" sz="4000" dirty="0">
              <a:latin typeface="Calibri Light"/>
              <a:cs typeface="Calibri Light"/>
            </a:endParaRP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BF61E8F4-C9C0-4FB2-B591-2EFF9F4F6212}"/>
              </a:ext>
            </a:extLst>
          </p:cNvPr>
          <p:cNvSpPr txBox="1"/>
          <p:nvPr/>
        </p:nvSpPr>
        <p:spPr>
          <a:xfrm>
            <a:off x="0" y="1415370"/>
            <a:ext cx="7895768" cy="45243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cs typeface="Calibri"/>
              </a:rPr>
              <a:t>Definition of blocks to verify and elaboration of </a:t>
            </a:r>
            <a:r>
              <a:rPr lang="en-US" dirty="0" err="1" smtClean="0">
                <a:cs typeface="Calibri"/>
              </a:rPr>
              <a:t>design+SEE</a:t>
            </a:r>
            <a:endParaRPr lang="en-US" dirty="0">
              <a:cs typeface="Calibri"/>
            </a:endParaRPr>
          </a:p>
          <a:p>
            <a:pPr marL="742950" lvl="1" indent="-285750">
              <a:buFont typeface="Arial"/>
              <a:buChar char="•"/>
            </a:pPr>
            <a:r>
              <a:rPr lang="en-US" b="1" dirty="0" smtClean="0">
                <a:cs typeface="Calibri"/>
              </a:rPr>
              <a:t>By construction, only one production</a:t>
            </a:r>
            <a:r>
              <a:rPr lang="en-US" dirty="0" smtClean="0">
                <a:cs typeface="Calibri"/>
              </a:rPr>
              <a:t>: less time consuming</a:t>
            </a:r>
            <a:endParaRPr lang="en-US" dirty="0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cs typeface="Calibri"/>
              </a:rPr>
              <a:t>Default Initial SEE state off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>
                <a:cs typeface="Calibri"/>
              </a:rPr>
              <a:t>Simulation with and without SEE has to be the same</a:t>
            </a:r>
            <a:endParaRPr lang="en-US" dirty="0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cs typeface="Calibri"/>
              </a:rPr>
              <a:t>TCL Bidirectional Internal communication with:</a:t>
            </a:r>
            <a:endParaRPr lang="en-US" dirty="0">
              <a:cs typeface="Calibri"/>
            </a:endParaRPr>
          </a:p>
          <a:p>
            <a:pPr marL="742950" lvl="1" indent="-285750">
              <a:buFont typeface="Arial"/>
              <a:buChar char="•"/>
            </a:pPr>
            <a:r>
              <a:rPr lang="en-US" b="1" dirty="0" err="1">
                <a:cs typeface="Calibri"/>
              </a:rPr>
              <a:t>Testbench</a:t>
            </a:r>
            <a:r>
              <a:rPr lang="en-US" dirty="0">
                <a:cs typeface="Calibri"/>
              </a:rPr>
              <a:t>: </a:t>
            </a:r>
            <a:r>
              <a:rPr lang="en-US" dirty="0" smtClean="0">
                <a:cs typeface="Calibri"/>
              </a:rPr>
              <a:t>To enable/disable SEE</a:t>
            </a:r>
          </a:p>
          <a:p>
            <a:pPr marL="742950" lvl="1" indent="-285750">
              <a:buFont typeface="Arial"/>
              <a:buChar char="•"/>
            </a:pPr>
            <a:r>
              <a:rPr lang="en-US" b="1" dirty="0" smtClean="0">
                <a:cs typeface="Calibri"/>
              </a:rPr>
              <a:t>Generator</a:t>
            </a:r>
            <a:r>
              <a:rPr lang="en-US" dirty="0">
                <a:cs typeface="Calibri"/>
              </a:rPr>
              <a:t>: </a:t>
            </a:r>
            <a:r>
              <a:rPr lang="en-US" dirty="0" smtClean="0">
                <a:cs typeface="Calibri"/>
              </a:rPr>
              <a:t>Enable/Disable block injection</a:t>
            </a:r>
            <a:endParaRPr lang="en-US" dirty="0">
              <a:cs typeface="Calibri"/>
            </a:endParaRPr>
          </a:p>
          <a:p>
            <a:pPr marL="742950" lvl="1" indent="-285750">
              <a:buFont typeface="Arial"/>
              <a:buChar char="•"/>
            </a:pPr>
            <a:r>
              <a:rPr lang="en-US" b="1" dirty="0" smtClean="0">
                <a:cs typeface="Calibri"/>
              </a:rPr>
              <a:t>Injectors</a:t>
            </a:r>
            <a:r>
              <a:rPr lang="en-US" dirty="0" smtClean="0">
                <a:cs typeface="Calibri"/>
              </a:rPr>
              <a:t>: Enable/Disable a block SEE strategy</a:t>
            </a:r>
            <a:endParaRPr lang="en-US" dirty="0">
              <a:cs typeface="Calibri"/>
            </a:endParaRPr>
          </a:p>
          <a:p>
            <a:pPr marL="742950" lvl="1" indent="-285750">
              <a:buFont typeface="Arial"/>
              <a:buChar char="•"/>
            </a:pPr>
            <a:r>
              <a:rPr lang="en-US" b="1" dirty="0" smtClean="0">
                <a:cs typeface="Calibri"/>
              </a:rPr>
              <a:t>UVM layers</a:t>
            </a:r>
            <a:r>
              <a:rPr lang="en-US" dirty="0" smtClean="0">
                <a:cs typeface="Calibri"/>
              </a:rPr>
              <a:t>: To control the emulated chip and to generate </a:t>
            </a:r>
          </a:p>
          <a:p>
            <a:pPr lvl="1"/>
            <a:r>
              <a:rPr lang="en-US" dirty="0" smtClean="0">
                <a:cs typeface="Calibri"/>
              </a:rPr>
              <a:t>a command sequence</a:t>
            </a:r>
            <a:endParaRPr lang="en-US" dirty="0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cs typeface="Calibri"/>
              </a:rPr>
              <a:t>External bidirectional TCL communication:</a:t>
            </a:r>
            <a:endParaRPr lang="en-US" dirty="0">
              <a:cs typeface="Calibri"/>
            </a:endParaRPr>
          </a:p>
          <a:p>
            <a:pPr marL="742950" lvl="1" indent="-285750">
              <a:buFont typeface="Arial"/>
              <a:buChar char="•"/>
            </a:pPr>
            <a:r>
              <a:rPr lang="en-US" dirty="0" smtClean="0">
                <a:cs typeface="Calibri"/>
              </a:rPr>
              <a:t>At</a:t>
            </a:r>
            <a:r>
              <a:rPr lang="en-US" b="1" dirty="0" smtClean="0">
                <a:cs typeface="Calibri"/>
              </a:rPr>
              <a:t> moment’s notice</a:t>
            </a:r>
            <a:endParaRPr lang="en-US" b="1" dirty="0">
              <a:cs typeface="Calibri"/>
            </a:endParaRPr>
          </a:p>
          <a:p>
            <a:pPr marL="742950" lvl="1" indent="-285750">
              <a:buFont typeface="Arial"/>
              <a:buChar char="•"/>
            </a:pPr>
            <a:r>
              <a:rPr lang="en-US" dirty="0" err="1">
                <a:cs typeface="Calibri"/>
              </a:rPr>
              <a:t>Tras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cada</a:t>
            </a:r>
            <a:r>
              <a:rPr lang="en-US" dirty="0">
                <a:cs typeface="Calibri"/>
              </a:rPr>
              <a:t> </a:t>
            </a:r>
            <a:r>
              <a:rPr lang="en-US" dirty="0" smtClean="0">
                <a:cs typeface="Calibri"/>
              </a:rPr>
              <a:t>After each</a:t>
            </a:r>
            <a:r>
              <a:rPr lang="en-US" b="1" dirty="0">
                <a:cs typeface="Calibri"/>
              </a:rPr>
              <a:t> </a:t>
            </a:r>
            <a:r>
              <a:rPr lang="en-US" b="1" dirty="0" smtClean="0">
                <a:cs typeface="Calibri"/>
              </a:rPr>
              <a:t>complete cycle </a:t>
            </a:r>
            <a:r>
              <a:rPr lang="en-US" dirty="0" smtClean="0">
                <a:cs typeface="Calibri"/>
              </a:rPr>
              <a:t>of injection strategy</a:t>
            </a:r>
            <a:endParaRPr lang="en-US" dirty="0">
              <a:cs typeface="Calibri"/>
            </a:endParaRPr>
          </a:p>
          <a:p>
            <a:pPr marL="742950" lvl="1" indent="-285750">
              <a:buFont typeface="Arial"/>
              <a:buChar char="•"/>
            </a:pPr>
            <a:r>
              <a:rPr lang="en-US" b="1" dirty="0" smtClean="0">
                <a:cs typeface="Calibri"/>
              </a:rPr>
              <a:t>When </a:t>
            </a:r>
            <a:r>
              <a:rPr lang="en-US" dirty="0" smtClean="0">
                <a:cs typeface="Calibri"/>
              </a:rPr>
              <a:t>a condition happens</a:t>
            </a:r>
            <a:endParaRPr lang="en-US" dirty="0">
              <a:cs typeface="Calibri"/>
            </a:endParaRPr>
          </a:p>
          <a:p>
            <a:pPr marL="742950" lvl="1" indent="-285750">
              <a:buFont typeface="Arial"/>
              <a:buChar char="•"/>
            </a:pPr>
            <a:r>
              <a:rPr lang="en-US" dirty="0" smtClean="0">
                <a:ea typeface="+mn-lt"/>
                <a:cs typeface="+mn-lt"/>
              </a:rPr>
              <a:t>In </a:t>
            </a:r>
            <a:r>
              <a:rPr lang="en-US" b="1" dirty="0" smtClean="0">
                <a:ea typeface="+mn-lt"/>
                <a:cs typeface="+mn-lt"/>
              </a:rPr>
              <a:t>user’s real time</a:t>
            </a:r>
            <a:r>
              <a:rPr lang="en-US" dirty="0" smtClean="0">
                <a:ea typeface="+mn-lt"/>
                <a:cs typeface="+mn-lt"/>
              </a:rPr>
              <a:t>, without stopping the simulation</a:t>
            </a:r>
            <a:endParaRPr lang="en-US" dirty="0">
              <a:cs typeface="Calibri"/>
            </a:endParaRPr>
          </a:p>
          <a:p>
            <a:pPr marL="742950" lvl="1" indent="-285750">
              <a:buFont typeface="Arial"/>
              <a:buChar char="•"/>
            </a:pP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37132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A close up of a map&#10;&#10;Description generated with high confidence">
            <a:extLst>
              <a:ext uri="{FF2B5EF4-FFF2-40B4-BE49-F238E27FC236}">
                <a16:creationId xmlns:a16="http://schemas.microsoft.com/office/drawing/2014/main" id="{0B7BFE0B-9E3D-4C2D-8DCA-A355193A3E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9058" y="1043263"/>
            <a:ext cx="5591628" cy="5355312"/>
          </a:xfrm>
          <a:prstGeom prst="rect">
            <a:avLst/>
          </a:prstGeom>
        </p:spPr>
      </p:pic>
      <p:sp>
        <p:nvSpPr>
          <p:cNvPr id="3" name="TextBox 5">
            <a:extLst>
              <a:ext uri="{FF2B5EF4-FFF2-40B4-BE49-F238E27FC236}">
                <a16:creationId xmlns:a16="http://schemas.microsoft.com/office/drawing/2014/main" id="{4F0B78D8-E485-485D-A583-87194E3298C4}"/>
              </a:ext>
            </a:extLst>
          </p:cNvPr>
          <p:cNvSpPr txBox="1"/>
          <p:nvPr/>
        </p:nvSpPr>
        <p:spPr>
          <a:xfrm>
            <a:off x="0" y="370113"/>
            <a:ext cx="12296274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dirty="0" smtClean="0">
                <a:latin typeface="Calibri Light"/>
                <a:cs typeface="Calibri Light"/>
              </a:rPr>
              <a:t>RD53 Verification</a:t>
            </a:r>
            <a:r>
              <a:rPr lang="en-US" sz="4400" dirty="0" smtClean="0">
                <a:latin typeface="Calibri Light"/>
                <a:cs typeface="Calibri Light"/>
              </a:rPr>
              <a:t>: </a:t>
            </a:r>
            <a:r>
              <a:rPr lang="en-US" sz="4400" dirty="0" smtClean="0">
                <a:latin typeface="Calibri Light"/>
                <a:cs typeface="Calibri Light"/>
              </a:rPr>
              <a:t>SET Injection by blocks</a:t>
            </a:r>
            <a:endParaRPr lang="en-US" sz="4400" dirty="0">
              <a:latin typeface="Calibri Light"/>
              <a:cs typeface="Calibri Light"/>
            </a:endParaRP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BACB4FC7-D524-45F2-AFFD-ABE17C73F38A}"/>
              </a:ext>
            </a:extLst>
          </p:cNvPr>
          <p:cNvSpPr txBox="1"/>
          <p:nvPr/>
        </p:nvSpPr>
        <p:spPr>
          <a:xfrm>
            <a:off x="450062" y="1043263"/>
            <a:ext cx="7206340" cy="535531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cs typeface="Calibri"/>
              </a:rPr>
              <a:t>Every possible netlist is now processed only one time, less time consuming</a:t>
            </a:r>
            <a:endParaRPr lang="en-US" dirty="0">
              <a:cs typeface="Calibri"/>
            </a:endParaRPr>
          </a:p>
          <a:p>
            <a:pPr marL="742950" lvl="1" indent="-285750">
              <a:buFont typeface="Arial"/>
              <a:buChar char="•"/>
            </a:pPr>
            <a:r>
              <a:rPr lang="en-US" dirty="0" smtClean="0">
                <a:cs typeface="Calibri"/>
              </a:rPr>
              <a:t>Previous model was one injector for each netlist</a:t>
            </a:r>
            <a:endParaRPr lang="en-US" dirty="0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cs typeface="Calibri"/>
              </a:rPr>
              <a:t>The register available for injection now registered in JSON standard</a:t>
            </a:r>
            <a:endParaRPr lang="en-US" dirty="0">
              <a:cs typeface="Calibri"/>
            </a:endParaRPr>
          </a:p>
          <a:p>
            <a:pPr marL="742950" lvl="1" indent="-285750">
              <a:buFont typeface="Arial"/>
              <a:buChar char="•"/>
            </a:pPr>
            <a:r>
              <a:rPr lang="en-US" dirty="0" smtClean="0">
                <a:cs typeface="Calibri"/>
              </a:rPr>
              <a:t>A very popular standard</a:t>
            </a:r>
            <a:endParaRPr lang="en-US" dirty="0">
              <a:cs typeface="Calibri"/>
            </a:endParaRPr>
          </a:p>
          <a:p>
            <a:pPr marL="742950" lvl="1" indent="-285750">
              <a:buFont typeface="Arial"/>
              <a:buChar char="•"/>
            </a:pPr>
            <a:r>
              <a:rPr lang="en-US" dirty="0" smtClean="0">
                <a:cs typeface="Calibri"/>
              </a:rPr>
              <a:t>Third party tools now able to read the register list</a:t>
            </a:r>
            <a:endParaRPr lang="en-US" dirty="0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cs typeface="Calibri"/>
              </a:rPr>
              <a:t>The software define the blocks of interest and generates the SEE structure</a:t>
            </a:r>
            <a:endParaRPr lang="en-US" dirty="0">
              <a:cs typeface="Calibri"/>
            </a:endParaRPr>
          </a:p>
          <a:p>
            <a:pPr marL="742950" lvl="1" indent="-285750">
              <a:buFont typeface="Arial"/>
              <a:buChar char="•"/>
            </a:pPr>
            <a:r>
              <a:rPr lang="en-US" b="1" dirty="0" err="1">
                <a:cs typeface="Calibri"/>
              </a:rPr>
              <a:t>Testbenches</a:t>
            </a:r>
            <a:r>
              <a:rPr lang="en-US" dirty="0">
                <a:cs typeface="Calibri"/>
              </a:rPr>
              <a:t>, </a:t>
            </a:r>
            <a:r>
              <a:rPr lang="en-US" dirty="0" err="1" smtClean="0">
                <a:cs typeface="Calibri"/>
              </a:rPr>
              <a:t>toplevel</a:t>
            </a:r>
            <a:r>
              <a:rPr lang="en-US" dirty="0" smtClean="0">
                <a:cs typeface="Calibri"/>
              </a:rPr>
              <a:t>, generator access unified</a:t>
            </a:r>
            <a:endParaRPr lang="en-US" dirty="0">
              <a:cs typeface="Calibri"/>
            </a:endParaRPr>
          </a:p>
          <a:p>
            <a:pPr marL="742950" lvl="1" indent="-285750">
              <a:buFont typeface="Arial"/>
              <a:buChar char="•"/>
            </a:pPr>
            <a:r>
              <a:rPr lang="en-US" b="1" dirty="0" smtClean="0">
                <a:cs typeface="Calibri"/>
              </a:rPr>
              <a:t>Generators</a:t>
            </a:r>
            <a:r>
              <a:rPr lang="en-US" dirty="0" smtClean="0">
                <a:cs typeface="Calibri"/>
              </a:rPr>
              <a:t>, one for each block, injector access unified</a:t>
            </a:r>
            <a:endParaRPr lang="en-US" dirty="0">
              <a:cs typeface="Calibri"/>
            </a:endParaRPr>
          </a:p>
          <a:p>
            <a:pPr marL="742950" lvl="1" indent="-285750">
              <a:buFont typeface="Arial"/>
              <a:buChar char="•"/>
            </a:pPr>
            <a:r>
              <a:rPr lang="en-US" b="1" dirty="0" smtClean="0">
                <a:cs typeface="Calibri"/>
              </a:rPr>
              <a:t>Injectors</a:t>
            </a:r>
            <a:r>
              <a:rPr lang="en-US" dirty="0" smtClean="0">
                <a:cs typeface="Calibri"/>
              </a:rPr>
              <a:t>, one for each strategy</a:t>
            </a:r>
            <a:endParaRPr lang="en-US" dirty="0">
              <a:cs typeface="Calibri"/>
            </a:endParaRPr>
          </a:p>
          <a:p>
            <a:pPr marL="1200150" lvl="2" indent="-285750">
              <a:buFont typeface="Arial"/>
              <a:buChar char="•"/>
            </a:pPr>
            <a:r>
              <a:rPr lang="en-US" b="1" dirty="0">
                <a:cs typeface="Calibri"/>
              </a:rPr>
              <a:t>TMR</a:t>
            </a:r>
            <a:r>
              <a:rPr lang="en-US" dirty="0" smtClean="0">
                <a:cs typeface="Calibri"/>
              </a:rPr>
              <a:t>: Injecting in Tripled elements, one by one</a:t>
            </a:r>
            <a:r>
              <a:rPr lang="en-US" dirty="0">
                <a:cs typeface="Calibri"/>
              </a:rPr>
              <a:t/>
            </a:r>
            <a:br>
              <a:rPr lang="en-US" dirty="0">
                <a:cs typeface="Calibri"/>
              </a:rPr>
            </a:br>
            <a:r>
              <a:rPr lang="en-US" dirty="0" smtClean="0">
                <a:cs typeface="Calibri"/>
              </a:rPr>
              <a:t>Validates the triplication strategy</a:t>
            </a:r>
            <a:endParaRPr lang="en-US" dirty="0">
              <a:cs typeface="Calibri"/>
            </a:endParaRPr>
          </a:p>
          <a:p>
            <a:pPr marL="1200150" lvl="2" indent="-285750">
              <a:buFont typeface="Arial"/>
              <a:buChar char="•"/>
            </a:pPr>
            <a:r>
              <a:rPr lang="en-US" b="1" dirty="0">
                <a:cs typeface="Calibri"/>
              </a:rPr>
              <a:t>NO TMR</a:t>
            </a:r>
            <a:r>
              <a:rPr lang="en-US" dirty="0">
                <a:cs typeface="Calibri"/>
              </a:rPr>
              <a:t>: </a:t>
            </a:r>
            <a:r>
              <a:rPr lang="en-US" dirty="0" smtClean="0">
                <a:cs typeface="Calibri"/>
              </a:rPr>
              <a:t>For non tripled elements</a:t>
            </a:r>
            <a:r>
              <a:rPr lang="en-US" dirty="0">
                <a:cs typeface="Calibri"/>
              </a:rPr>
              <a:t/>
            </a:r>
            <a:br>
              <a:rPr lang="en-US" dirty="0">
                <a:cs typeface="Calibri"/>
              </a:rPr>
            </a:br>
            <a:r>
              <a:rPr lang="en-US" dirty="0" smtClean="0">
                <a:cs typeface="Calibri"/>
              </a:rPr>
              <a:t>Validates if </a:t>
            </a:r>
            <a:r>
              <a:rPr lang="en-US" dirty="0" err="1" smtClean="0">
                <a:cs typeface="Calibri"/>
              </a:rPr>
              <a:t>tripilication</a:t>
            </a:r>
            <a:r>
              <a:rPr lang="en-US" dirty="0" smtClean="0">
                <a:cs typeface="Calibri"/>
              </a:rPr>
              <a:t> is needed</a:t>
            </a:r>
            <a:endParaRPr lang="en-US" dirty="0">
              <a:cs typeface="Calibri"/>
            </a:endParaRPr>
          </a:p>
          <a:p>
            <a:pPr marL="1200150" lvl="2" indent="-285750">
              <a:buFont typeface="Arial"/>
              <a:buChar char="•"/>
            </a:pPr>
            <a:r>
              <a:rPr lang="en-US" b="1" dirty="0">
                <a:cs typeface="Calibri"/>
              </a:rPr>
              <a:t>Multibit</a:t>
            </a:r>
            <a:r>
              <a:rPr lang="en-US" dirty="0">
                <a:cs typeface="Calibri"/>
              </a:rPr>
              <a:t>: </a:t>
            </a:r>
            <a:r>
              <a:rPr lang="en-US" dirty="0" smtClean="0">
                <a:cs typeface="Calibri"/>
              </a:rPr>
              <a:t>Injection in pairs of elements</a:t>
            </a:r>
            <a:r>
              <a:rPr lang="en-US" dirty="0">
                <a:cs typeface="Calibri"/>
              </a:rPr>
              <a:t/>
            </a:r>
            <a:br>
              <a:rPr lang="en-US" dirty="0">
                <a:cs typeface="Calibri"/>
              </a:rPr>
            </a:br>
            <a:r>
              <a:rPr lang="en-US" dirty="0" smtClean="0">
                <a:cs typeface="Calibri"/>
              </a:rPr>
              <a:t>Validates triplication necessity in case of double hits</a:t>
            </a:r>
            <a:endParaRPr lang="en-US" dirty="0">
              <a:cs typeface="Calibri"/>
            </a:endParaRPr>
          </a:p>
          <a:p>
            <a:pPr marL="1200150" lvl="2" indent="-285750">
              <a:buFont typeface="Arial"/>
              <a:buChar char="•"/>
            </a:pPr>
            <a:r>
              <a:rPr lang="en-US" b="1" dirty="0" smtClean="0">
                <a:cs typeface="Calibri"/>
              </a:rPr>
              <a:t>Full Elements</a:t>
            </a:r>
            <a:r>
              <a:rPr lang="en-US" dirty="0" smtClean="0">
                <a:cs typeface="Calibri"/>
              </a:rPr>
              <a:t>: Injection one by one</a:t>
            </a:r>
            <a:r>
              <a:rPr lang="en-US" dirty="0">
                <a:cs typeface="Calibri"/>
              </a:rPr>
              <a:t/>
            </a:r>
            <a:br>
              <a:rPr lang="en-US" dirty="0">
                <a:cs typeface="Calibri"/>
              </a:rPr>
            </a:br>
            <a:r>
              <a:rPr lang="en-US" dirty="0" smtClean="0">
                <a:cs typeface="Calibri"/>
              </a:rPr>
              <a:t>Useful for a system global view in final state</a:t>
            </a: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0858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13158D39-4FD2-4A7F-AA0A-3E2D79BF44BE}"/>
              </a:ext>
            </a:extLst>
          </p:cNvPr>
          <p:cNvSpPr txBox="1">
            <a:spLocks/>
          </p:cNvSpPr>
          <p:nvPr/>
        </p:nvSpPr>
        <p:spPr>
          <a:xfrm>
            <a:off x="136459" y="401219"/>
            <a:ext cx="6631334" cy="57333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600" dirty="0" smtClean="0"/>
              <a:t>RD50 HVCMOS. Control </a:t>
            </a:r>
            <a:r>
              <a:rPr lang="es-ES" sz="3600" dirty="0" err="1" smtClean="0"/>
              <a:t>Unit</a:t>
            </a:r>
            <a:endParaRPr lang="es-ES_tradnl" sz="3600" dirty="0"/>
          </a:p>
        </p:txBody>
      </p:sp>
      <p:sp>
        <p:nvSpPr>
          <p:cNvPr id="6" name="Marcador de contenido 4">
            <a:extLst>
              <a:ext uri="{FF2B5EF4-FFF2-40B4-BE49-F238E27FC236}">
                <a16:creationId xmlns:a16="http://schemas.microsoft.com/office/drawing/2014/main" id="{12219744-78DC-44E2-9AB5-142A504566F7}"/>
              </a:ext>
            </a:extLst>
          </p:cNvPr>
          <p:cNvSpPr txBox="1">
            <a:spLocks/>
          </p:cNvSpPr>
          <p:nvPr/>
        </p:nvSpPr>
        <p:spPr>
          <a:xfrm>
            <a:off x="17830" y="1282017"/>
            <a:ext cx="6749963" cy="435133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400" dirty="0" smtClean="0"/>
              <a:t>Block to </a:t>
            </a:r>
            <a:r>
              <a:rPr lang="es-ES" sz="2400" dirty="0" err="1" smtClean="0"/>
              <a:t>process</a:t>
            </a:r>
            <a:r>
              <a:rPr lang="es-ES" sz="2400" dirty="0" smtClean="0"/>
              <a:t> 4800 pixeles</a:t>
            </a:r>
          </a:p>
          <a:p>
            <a:pPr lvl="1"/>
            <a:r>
              <a:rPr lang="es-ES" dirty="0" err="1" smtClean="0"/>
              <a:t>Organized</a:t>
            </a:r>
            <a:r>
              <a:rPr lang="es-ES" dirty="0" smtClean="0"/>
              <a:t> in 300 </a:t>
            </a:r>
            <a:r>
              <a:rPr lang="es-ES" dirty="0" err="1" smtClean="0"/>
              <a:t>columns</a:t>
            </a:r>
            <a:r>
              <a:rPr lang="es-ES" dirty="0" smtClean="0"/>
              <a:t> </a:t>
            </a:r>
            <a:r>
              <a:rPr lang="es-ES" dirty="0" err="1" smtClean="0"/>
              <a:t>with</a:t>
            </a:r>
            <a:r>
              <a:rPr lang="es-ES" dirty="0" smtClean="0"/>
              <a:t> 16 </a:t>
            </a:r>
            <a:r>
              <a:rPr lang="es-ES" dirty="0" err="1" smtClean="0"/>
              <a:t>elements</a:t>
            </a:r>
            <a:r>
              <a:rPr lang="es-ES" dirty="0" smtClean="0"/>
              <a:t> </a:t>
            </a:r>
            <a:r>
              <a:rPr lang="es-ES" dirty="0" err="1" smtClean="0"/>
              <a:t>each</a:t>
            </a:r>
            <a:endParaRPr lang="es-ES" dirty="0" smtClean="0"/>
          </a:p>
          <a:p>
            <a:r>
              <a:rPr lang="es-ES" sz="2400" dirty="0" smtClean="0"/>
              <a:t>New </a:t>
            </a:r>
            <a:r>
              <a:rPr lang="es-ES" sz="2400" dirty="0" err="1" smtClean="0"/>
              <a:t>design</a:t>
            </a:r>
            <a:r>
              <a:rPr lang="es-ES" sz="2400" dirty="0" smtClean="0"/>
              <a:t> </a:t>
            </a:r>
            <a:r>
              <a:rPr lang="es-ES" sz="2400" dirty="0" err="1" smtClean="0"/>
              <a:t>for</a:t>
            </a:r>
            <a:r>
              <a:rPr lang="es-ES" sz="2400" dirty="0" smtClean="0"/>
              <a:t> </a:t>
            </a:r>
            <a:r>
              <a:rPr lang="es-ES" sz="2400" dirty="0" err="1" smtClean="0"/>
              <a:t>increased</a:t>
            </a:r>
            <a:r>
              <a:rPr lang="es-ES" sz="2400" dirty="0" smtClean="0"/>
              <a:t> </a:t>
            </a:r>
            <a:r>
              <a:rPr lang="es-ES" sz="2400" dirty="0" err="1" smtClean="0"/>
              <a:t>versatility</a:t>
            </a:r>
            <a:endParaRPr lang="es-ES" sz="2400" dirty="0" smtClean="0"/>
          </a:p>
          <a:p>
            <a:pPr lvl="1"/>
            <a:r>
              <a:rPr lang="es-ES" dirty="0" err="1" smtClean="0"/>
              <a:t>Operation</a:t>
            </a:r>
            <a:r>
              <a:rPr lang="es-ES" dirty="0" smtClean="0"/>
              <a:t> </a:t>
            </a:r>
            <a:r>
              <a:rPr lang="es-ES" dirty="0" err="1" smtClean="0"/>
              <a:t>frequency</a:t>
            </a:r>
            <a:r>
              <a:rPr lang="es-ES" dirty="0" smtClean="0"/>
              <a:t> </a:t>
            </a:r>
            <a:r>
              <a:rPr lang="es-ES" dirty="0" err="1" smtClean="0"/>
              <a:t>increased</a:t>
            </a:r>
            <a:r>
              <a:rPr lang="es-ES" dirty="0" smtClean="0"/>
              <a:t> to 200 MHz</a:t>
            </a:r>
          </a:p>
          <a:p>
            <a:pPr lvl="1"/>
            <a:r>
              <a:rPr lang="es-ES" dirty="0" smtClean="0"/>
              <a:t>ASIC </a:t>
            </a:r>
            <a:r>
              <a:rPr lang="es-ES" dirty="0" err="1" smtClean="0"/>
              <a:t>Clock</a:t>
            </a:r>
            <a:r>
              <a:rPr lang="es-ES" dirty="0" smtClean="0"/>
              <a:t> </a:t>
            </a:r>
            <a:r>
              <a:rPr lang="es-ES" dirty="0" err="1" smtClean="0"/>
              <a:t>distribution</a:t>
            </a:r>
            <a:r>
              <a:rPr lang="es-ES" dirty="0" smtClean="0"/>
              <a:t> and </a:t>
            </a:r>
            <a:r>
              <a:rPr lang="es-ES" dirty="0" err="1" smtClean="0"/>
              <a:t>generation</a:t>
            </a:r>
            <a:r>
              <a:rPr lang="es-ES" dirty="0" smtClean="0"/>
              <a:t> </a:t>
            </a:r>
            <a:r>
              <a:rPr lang="es-ES" dirty="0" err="1" smtClean="0"/>
              <a:t>simplified</a:t>
            </a:r>
            <a:endParaRPr lang="es-ES" dirty="0" smtClean="0"/>
          </a:p>
          <a:p>
            <a:pPr lvl="1"/>
            <a:r>
              <a:rPr lang="es-ES" dirty="0" err="1" smtClean="0"/>
              <a:t>Transmission</a:t>
            </a:r>
            <a:r>
              <a:rPr lang="es-ES" dirty="0" smtClean="0"/>
              <a:t> </a:t>
            </a:r>
            <a:r>
              <a:rPr lang="es-ES" dirty="0" err="1" smtClean="0"/>
              <a:t>Rate</a:t>
            </a:r>
            <a:r>
              <a:rPr lang="es-ES" dirty="0" smtClean="0"/>
              <a:t> </a:t>
            </a:r>
            <a:r>
              <a:rPr lang="es-ES" dirty="0" err="1" smtClean="0"/>
              <a:t>increased</a:t>
            </a:r>
            <a:endParaRPr lang="es-ES" dirty="0" smtClean="0"/>
          </a:p>
          <a:p>
            <a:pPr lvl="2"/>
            <a:r>
              <a:rPr lang="es-ES" sz="2400" dirty="0" smtClean="0"/>
              <a:t>4 new serial-</a:t>
            </a:r>
            <a:r>
              <a:rPr lang="es-ES" sz="2400" dirty="0" err="1" smtClean="0"/>
              <a:t>parallel</a:t>
            </a:r>
            <a:r>
              <a:rPr lang="es-ES" sz="2400" dirty="0" smtClean="0"/>
              <a:t> </a:t>
            </a:r>
            <a:r>
              <a:rPr lang="es-ES" sz="2400" dirty="0" err="1" smtClean="0"/>
              <a:t>registers</a:t>
            </a:r>
            <a:r>
              <a:rPr lang="es-ES" sz="2400" dirty="0" smtClean="0"/>
              <a:t> </a:t>
            </a:r>
            <a:r>
              <a:rPr lang="es-ES" sz="2400" dirty="0" err="1" smtClean="0"/>
              <a:t>for</a:t>
            </a:r>
            <a:r>
              <a:rPr lang="es-ES" sz="2400" dirty="0" smtClean="0"/>
              <a:t> </a:t>
            </a:r>
            <a:r>
              <a:rPr lang="es-ES" sz="2400" dirty="0" err="1" smtClean="0"/>
              <a:t>transmission</a:t>
            </a:r>
            <a:r>
              <a:rPr lang="es-ES" sz="2400" dirty="0" smtClean="0"/>
              <a:t> of </a:t>
            </a:r>
          </a:p>
          <a:p>
            <a:pPr lvl="3"/>
            <a:r>
              <a:rPr lang="es-ES" sz="2400" dirty="0" smtClean="0"/>
              <a:t>Pixel </a:t>
            </a:r>
            <a:r>
              <a:rPr lang="es-ES" sz="2400" dirty="0" err="1" smtClean="0"/>
              <a:t>Address</a:t>
            </a:r>
            <a:endParaRPr lang="es-ES" sz="2400" dirty="0" smtClean="0"/>
          </a:p>
          <a:p>
            <a:pPr lvl="3"/>
            <a:r>
              <a:rPr lang="es-ES" sz="2400" dirty="0" err="1" smtClean="0"/>
              <a:t>TimeStamp</a:t>
            </a:r>
            <a:endParaRPr lang="es-ES" sz="2400" dirty="0" smtClean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C77E97E-DEA7-4ACD-93E5-04F2438DC1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1923" y="687887"/>
            <a:ext cx="3100077" cy="2454297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CF5CDE67-0959-425D-A537-FC85E5F8EF12}"/>
              </a:ext>
            </a:extLst>
          </p:cNvPr>
          <p:cNvSpPr/>
          <p:nvPr/>
        </p:nvSpPr>
        <p:spPr>
          <a:xfrm>
            <a:off x="9652713" y="4002902"/>
            <a:ext cx="1670137" cy="167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EA8C78F8-225D-4A88-8F96-C965D86D25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5967" y="3142185"/>
            <a:ext cx="5600476" cy="321043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5ED3C15-BFFA-47B7-B03A-4D26E5FE28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5967" y="787924"/>
            <a:ext cx="3359221" cy="215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61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BA0BFB9-518B-4A4E-A855-8A5651A3DBE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5219" y="1571592"/>
            <a:ext cx="4994041" cy="3222725"/>
          </a:xfrm>
          <a:prstGeom prst="rect">
            <a:avLst/>
          </a:prstGeom>
        </p:spPr>
      </p:pic>
      <p:sp>
        <p:nvSpPr>
          <p:cNvPr id="6" name="Título 3">
            <a:extLst>
              <a:ext uri="{FF2B5EF4-FFF2-40B4-BE49-F238E27FC236}">
                <a16:creationId xmlns:a16="http://schemas.microsoft.com/office/drawing/2014/main" id="{13158D39-4FD2-4A7F-AA0A-3E2D79BF44BE}"/>
              </a:ext>
            </a:extLst>
          </p:cNvPr>
          <p:cNvSpPr txBox="1">
            <a:spLocks/>
          </p:cNvSpPr>
          <p:nvPr/>
        </p:nvSpPr>
        <p:spPr>
          <a:xfrm>
            <a:off x="368969" y="413251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600" dirty="0" smtClean="0"/>
              <a:t>RD50 HVCMOS. </a:t>
            </a:r>
            <a:r>
              <a:rPr lang="es-ES" sz="3600" dirty="0" err="1" smtClean="0"/>
              <a:t>Analog</a:t>
            </a:r>
            <a:r>
              <a:rPr lang="es-ES" sz="3600" dirty="0" smtClean="0"/>
              <a:t> Buffer </a:t>
            </a:r>
            <a:endParaRPr lang="es-ES_tradnl" sz="3600" dirty="0"/>
          </a:p>
        </p:txBody>
      </p:sp>
      <p:sp>
        <p:nvSpPr>
          <p:cNvPr id="7" name="Marcador de contenido 4">
            <a:extLst>
              <a:ext uri="{FF2B5EF4-FFF2-40B4-BE49-F238E27FC236}">
                <a16:creationId xmlns:a16="http://schemas.microsoft.com/office/drawing/2014/main" id="{12219744-78DC-44E2-9AB5-142A504566F7}"/>
              </a:ext>
            </a:extLst>
          </p:cNvPr>
          <p:cNvSpPr txBox="1">
            <a:spLocks/>
          </p:cNvSpPr>
          <p:nvPr/>
        </p:nvSpPr>
        <p:spPr>
          <a:xfrm>
            <a:off x="140369" y="1297025"/>
            <a:ext cx="7894359" cy="435133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err="1" smtClean="0"/>
              <a:t>Characterization</a:t>
            </a:r>
            <a:r>
              <a:rPr lang="es-ES" dirty="0" smtClean="0"/>
              <a:t> of </a:t>
            </a:r>
            <a:r>
              <a:rPr lang="es-ES" dirty="0" err="1" smtClean="0"/>
              <a:t>an</a:t>
            </a:r>
            <a:r>
              <a:rPr lang="es-ES" dirty="0" smtClean="0"/>
              <a:t> </a:t>
            </a:r>
            <a:r>
              <a:rPr lang="es-ES" dirty="0" err="1" smtClean="0"/>
              <a:t>analog</a:t>
            </a:r>
            <a:r>
              <a:rPr lang="es-ES" dirty="0" smtClean="0"/>
              <a:t> </a:t>
            </a:r>
            <a:r>
              <a:rPr lang="es-ES" dirty="0" err="1" smtClean="0"/>
              <a:t>voltage</a:t>
            </a:r>
            <a:r>
              <a:rPr lang="es-ES" dirty="0" smtClean="0"/>
              <a:t> buffer</a:t>
            </a:r>
          </a:p>
          <a:p>
            <a:pPr lvl="1"/>
            <a:r>
              <a:rPr lang="es-ES" dirty="0" err="1" smtClean="0"/>
              <a:t>Power</a:t>
            </a:r>
            <a:r>
              <a:rPr lang="es-ES" dirty="0" smtClean="0"/>
              <a:t> </a:t>
            </a:r>
            <a:r>
              <a:rPr lang="es-ES" dirty="0" err="1" smtClean="0"/>
              <a:t>Consumption</a:t>
            </a:r>
            <a:endParaRPr lang="es-ES" dirty="0" smtClean="0"/>
          </a:p>
          <a:p>
            <a:pPr lvl="1"/>
            <a:r>
              <a:rPr lang="es-ES" dirty="0" err="1" smtClean="0"/>
              <a:t>Gain</a:t>
            </a:r>
            <a:endParaRPr lang="es-ES" dirty="0" smtClean="0"/>
          </a:p>
          <a:p>
            <a:pPr lvl="1"/>
            <a:r>
              <a:rPr lang="es-ES" dirty="0" err="1" smtClean="0"/>
              <a:t>Dynamic</a:t>
            </a:r>
            <a:r>
              <a:rPr lang="es-ES" dirty="0" smtClean="0"/>
              <a:t> </a:t>
            </a:r>
            <a:r>
              <a:rPr lang="es-ES" dirty="0" err="1" smtClean="0"/>
              <a:t>Range</a:t>
            </a:r>
            <a:endParaRPr lang="es-ES" dirty="0" smtClean="0"/>
          </a:p>
          <a:p>
            <a:r>
              <a:rPr lang="es-ES" dirty="0" err="1" smtClean="0"/>
              <a:t>Proposal</a:t>
            </a:r>
            <a:r>
              <a:rPr lang="es-ES" dirty="0" smtClean="0"/>
              <a:t> of a </a:t>
            </a:r>
            <a:r>
              <a:rPr lang="es-ES" dirty="0" err="1" smtClean="0"/>
              <a:t>measuring</a:t>
            </a:r>
            <a:r>
              <a:rPr lang="es-ES" dirty="0"/>
              <a:t> </a:t>
            </a:r>
            <a:r>
              <a:rPr lang="es-ES" dirty="0" err="1" smtClean="0"/>
              <a:t>system</a:t>
            </a:r>
            <a:r>
              <a:rPr lang="es-ES" dirty="0" smtClean="0"/>
              <a:t> </a:t>
            </a:r>
            <a:r>
              <a:rPr lang="es-ES" dirty="0" err="1" smtClean="0"/>
              <a:t>for</a:t>
            </a:r>
            <a:r>
              <a:rPr lang="es-ES" dirty="0" smtClean="0"/>
              <a:t> up to 10 </a:t>
            </a:r>
            <a:r>
              <a:rPr lang="es-ES" dirty="0" err="1" smtClean="0"/>
              <a:t>polarization</a:t>
            </a:r>
            <a:r>
              <a:rPr lang="es-ES" dirty="0" smtClean="0"/>
              <a:t> </a:t>
            </a:r>
            <a:r>
              <a:rPr lang="es-ES" dirty="0" err="1" smtClean="0"/>
              <a:t>voltages</a:t>
            </a:r>
            <a:endParaRPr lang="es-ES" dirty="0" smtClean="0"/>
          </a:p>
          <a:p>
            <a:pPr lvl="1"/>
            <a:r>
              <a:rPr lang="es-ES" dirty="0" err="1" smtClean="0"/>
              <a:t>Design</a:t>
            </a:r>
            <a:r>
              <a:rPr lang="es-ES" dirty="0" smtClean="0"/>
              <a:t> of </a:t>
            </a:r>
            <a:r>
              <a:rPr lang="es-ES" dirty="0" err="1" smtClean="0"/>
              <a:t>an</a:t>
            </a:r>
            <a:r>
              <a:rPr lang="es-ES" dirty="0" smtClean="0"/>
              <a:t> </a:t>
            </a:r>
            <a:r>
              <a:rPr lang="es-ES" dirty="0" err="1" smtClean="0"/>
              <a:t>analog</a:t>
            </a:r>
            <a:r>
              <a:rPr lang="es-ES" dirty="0" smtClean="0"/>
              <a:t> </a:t>
            </a:r>
            <a:r>
              <a:rPr lang="es-ES" dirty="0" err="1" smtClean="0"/>
              <a:t>multiplexer</a:t>
            </a:r>
            <a:endParaRPr lang="es-ES" dirty="0" smtClean="0"/>
          </a:p>
          <a:p>
            <a:pPr lvl="1"/>
            <a:r>
              <a:rPr lang="es-ES" dirty="0" err="1" smtClean="0"/>
              <a:t>Shift</a:t>
            </a:r>
            <a:r>
              <a:rPr lang="es-ES" dirty="0" smtClean="0"/>
              <a:t> </a:t>
            </a:r>
            <a:r>
              <a:rPr lang="es-ES" dirty="0" err="1" smtClean="0"/>
              <a:t>register</a:t>
            </a:r>
            <a:r>
              <a:rPr lang="es-ES" dirty="0" smtClean="0"/>
              <a:t> </a:t>
            </a:r>
            <a:r>
              <a:rPr lang="es-ES" dirty="0" err="1" smtClean="0"/>
              <a:t>solution</a:t>
            </a:r>
            <a:r>
              <a:rPr lang="es-ES" dirty="0" smtClean="0"/>
              <a:t>  to </a:t>
            </a:r>
            <a:r>
              <a:rPr lang="es-ES" dirty="0" err="1" smtClean="0"/>
              <a:t>minimize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number</a:t>
            </a:r>
            <a:r>
              <a:rPr lang="es-ES" dirty="0" smtClean="0"/>
              <a:t> of </a:t>
            </a:r>
            <a:r>
              <a:rPr lang="es-ES" dirty="0" err="1" smtClean="0"/>
              <a:t>necessary</a:t>
            </a:r>
            <a:r>
              <a:rPr lang="es-ES" dirty="0" smtClean="0"/>
              <a:t> </a:t>
            </a:r>
            <a:r>
              <a:rPr lang="es-ES" dirty="0" err="1" smtClean="0"/>
              <a:t>pads</a:t>
            </a:r>
            <a:endParaRPr lang="es-ES" dirty="0" smtClean="0"/>
          </a:p>
          <a:p>
            <a:pPr lvl="2"/>
            <a:r>
              <a:rPr lang="es-ES" dirty="0" err="1" smtClean="0"/>
              <a:t>Reset</a:t>
            </a:r>
            <a:r>
              <a:rPr lang="es-ES" dirty="0" smtClean="0"/>
              <a:t>,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initial</a:t>
            </a:r>
            <a:r>
              <a:rPr lang="es-ES" dirty="0" smtClean="0"/>
              <a:t> </a:t>
            </a:r>
            <a:r>
              <a:rPr lang="es-ES" dirty="0" err="1" smtClean="0"/>
              <a:t>shift</a:t>
            </a:r>
            <a:r>
              <a:rPr lang="es-ES" dirty="0" smtClean="0"/>
              <a:t> </a:t>
            </a:r>
            <a:r>
              <a:rPr lang="es-ES" dirty="0" err="1" smtClean="0"/>
              <a:t>register</a:t>
            </a:r>
            <a:r>
              <a:rPr lang="es-ES" dirty="0" smtClean="0"/>
              <a:t> </a:t>
            </a:r>
            <a:r>
              <a:rPr lang="es-ES" dirty="0" err="1" smtClean="0"/>
              <a:t>state</a:t>
            </a:r>
            <a:endParaRPr lang="es-ES" dirty="0" smtClean="0"/>
          </a:p>
          <a:p>
            <a:pPr lvl="2"/>
            <a:r>
              <a:rPr lang="es-ES" dirty="0" err="1" smtClean="0"/>
              <a:t>Enable</a:t>
            </a:r>
            <a:r>
              <a:rPr lang="es-ES" dirty="0" smtClean="0"/>
              <a:t>, a </a:t>
            </a:r>
            <a:r>
              <a:rPr lang="es-ES" dirty="0" err="1" smtClean="0"/>
              <a:t>left</a:t>
            </a:r>
            <a:r>
              <a:rPr lang="es-ES" dirty="0" smtClean="0"/>
              <a:t> </a:t>
            </a:r>
            <a:r>
              <a:rPr lang="es-ES" dirty="0" err="1" smtClean="0"/>
              <a:t>shift</a:t>
            </a:r>
            <a:r>
              <a:rPr lang="es-ES" dirty="0" smtClean="0"/>
              <a:t> </a:t>
            </a:r>
            <a:r>
              <a:rPr lang="es-ES" dirty="0" err="1" smtClean="0"/>
              <a:t>for</a:t>
            </a:r>
            <a:r>
              <a:rPr lang="es-ES" dirty="0" smtClean="0"/>
              <a:t> </a:t>
            </a:r>
            <a:r>
              <a:rPr lang="es-ES" dirty="0" err="1" smtClean="0"/>
              <a:t>every</a:t>
            </a:r>
            <a:r>
              <a:rPr lang="es-ES" dirty="0" smtClean="0"/>
              <a:t> </a:t>
            </a:r>
            <a:r>
              <a:rPr lang="es-ES" dirty="0" err="1" smtClean="0"/>
              <a:t>clock</a:t>
            </a:r>
            <a:r>
              <a:rPr lang="es-ES" dirty="0" smtClean="0"/>
              <a:t> </a:t>
            </a:r>
            <a:r>
              <a:rPr lang="es-ES" dirty="0" err="1" smtClean="0"/>
              <a:t>leading</a:t>
            </a:r>
            <a:r>
              <a:rPr lang="es-ES" dirty="0" smtClean="0"/>
              <a:t> </a:t>
            </a:r>
            <a:r>
              <a:rPr lang="es-ES" dirty="0" err="1" smtClean="0"/>
              <a:t>edge</a:t>
            </a:r>
            <a:r>
              <a:rPr lang="es-ES" dirty="0" smtClean="0"/>
              <a:t> </a:t>
            </a:r>
          </a:p>
          <a:p>
            <a:pPr lvl="2"/>
            <a:r>
              <a:rPr lang="es-ES" dirty="0" err="1" smtClean="0"/>
              <a:t>Voltage</a:t>
            </a:r>
            <a:r>
              <a:rPr lang="es-ES" dirty="0" smtClean="0"/>
              <a:t> to </a:t>
            </a:r>
            <a:r>
              <a:rPr lang="es-ES" dirty="0" err="1" smtClean="0"/>
              <a:t>measure</a:t>
            </a:r>
            <a:endParaRPr lang="es-ES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CF5CDE67-0959-425D-A537-FC85E5F8EF12}"/>
              </a:ext>
            </a:extLst>
          </p:cNvPr>
          <p:cNvSpPr/>
          <p:nvPr/>
        </p:nvSpPr>
        <p:spPr>
          <a:xfrm>
            <a:off x="9472240" y="3977040"/>
            <a:ext cx="1670137" cy="167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65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besthandymancalgary.com/wp-content/uploads/2010/12/Handyman-Questions-Answer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8501" y="1008169"/>
            <a:ext cx="5206987" cy="28890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3777821" y="3714916"/>
            <a:ext cx="505766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b="1" dirty="0" err="1" smtClean="0"/>
              <a:t>Thanks</a:t>
            </a:r>
            <a:r>
              <a:rPr lang="es-ES" sz="3600" b="1" dirty="0" smtClean="0"/>
              <a:t> </a:t>
            </a:r>
            <a:r>
              <a:rPr lang="es-ES" sz="3600" b="1" dirty="0" err="1" smtClean="0"/>
              <a:t>for</a:t>
            </a:r>
            <a:r>
              <a:rPr lang="es-ES" sz="3600" b="1" dirty="0" smtClean="0"/>
              <a:t> </a:t>
            </a:r>
            <a:r>
              <a:rPr lang="es-ES" sz="3600" b="1" dirty="0" err="1" smtClean="0"/>
              <a:t>your</a:t>
            </a:r>
            <a:r>
              <a:rPr lang="es-ES" sz="3600" b="1" dirty="0" smtClean="0"/>
              <a:t> </a:t>
            </a:r>
            <a:r>
              <a:rPr lang="es-ES" sz="3600" b="1" dirty="0" err="1" smtClean="0"/>
              <a:t>attention</a:t>
            </a:r>
            <a:endParaRPr lang="es-ES" sz="3600" b="1" dirty="0" smtClean="0"/>
          </a:p>
          <a:p>
            <a:pPr lvl="0" algn="ctr">
              <a:defRPr/>
            </a:pPr>
            <a:r>
              <a:rPr lang="en-GB" sz="2000" kern="0" dirty="0" smtClean="0">
                <a:hlinkClick r:id="rId3"/>
              </a:rPr>
              <a:t>fpalomo@us.es</a:t>
            </a:r>
            <a:endParaRPr lang="en-GB" sz="2000" kern="0" dirty="0" smtClean="0"/>
          </a:p>
        </p:txBody>
      </p:sp>
    </p:spTree>
    <p:extLst>
      <p:ext uri="{BB962C8B-B14F-4D97-AF65-F5344CB8AC3E}">
        <p14:creationId xmlns:p14="http://schemas.microsoft.com/office/powerpoint/2010/main" val="243742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0" y="372979"/>
            <a:ext cx="84994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/>
              <a:t>2020 </a:t>
            </a:r>
            <a:r>
              <a:rPr lang="es-ES" sz="3200" dirty="0" err="1" smtClean="0"/>
              <a:t>First</a:t>
            </a:r>
            <a:r>
              <a:rPr lang="es-ES" sz="3200" dirty="0" smtClean="0"/>
              <a:t> </a:t>
            </a:r>
            <a:r>
              <a:rPr lang="es-ES" sz="3200" dirty="0" err="1" smtClean="0"/>
              <a:t>Semester</a:t>
            </a:r>
            <a:r>
              <a:rPr lang="es-ES" sz="3200" dirty="0" smtClean="0"/>
              <a:t> </a:t>
            </a:r>
            <a:r>
              <a:rPr lang="es-ES" sz="3200" dirty="0" err="1" smtClean="0"/>
              <a:t>Summary</a:t>
            </a:r>
            <a:endParaRPr lang="es-ES" sz="3200" dirty="0"/>
          </a:p>
        </p:txBody>
      </p:sp>
      <p:sp>
        <p:nvSpPr>
          <p:cNvPr id="5" name="CuadroTexto 4"/>
          <p:cNvSpPr txBox="1"/>
          <p:nvPr/>
        </p:nvSpPr>
        <p:spPr>
          <a:xfrm>
            <a:off x="180925" y="1692707"/>
            <a:ext cx="11931984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Covid-19 </a:t>
            </a:r>
            <a:r>
              <a:rPr lang="es-ES" dirty="0" err="1" smtClean="0"/>
              <a:t>Impact</a:t>
            </a:r>
            <a:endParaRPr lang="es-E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 err="1" smtClean="0"/>
              <a:t>During</a:t>
            </a:r>
            <a:r>
              <a:rPr lang="es-ES" dirty="0" smtClean="0"/>
              <a:t> 5 </a:t>
            </a:r>
            <a:r>
              <a:rPr lang="es-ES" dirty="0" err="1" smtClean="0"/>
              <a:t>months</a:t>
            </a:r>
            <a:r>
              <a:rPr lang="es-ES" dirty="0" smtClean="0"/>
              <a:t>, </a:t>
            </a:r>
            <a:r>
              <a:rPr lang="es-ES" dirty="0" err="1" smtClean="0"/>
              <a:t>all</a:t>
            </a:r>
            <a:r>
              <a:rPr lang="es-ES" dirty="0" smtClean="0"/>
              <a:t> </a:t>
            </a:r>
            <a:r>
              <a:rPr lang="es-ES" dirty="0" err="1" smtClean="0"/>
              <a:t>permissions</a:t>
            </a:r>
            <a:r>
              <a:rPr lang="es-ES" dirty="0" smtClean="0"/>
              <a:t> </a:t>
            </a:r>
            <a:r>
              <a:rPr lang="es-ES" dirty="0" err="1" smtClean="0"/>
              <a:t>for</a:t>
            </a:r>
            <a:r>
              <a:rPr lang="es-ES" dirty="0" smtClean="0"/>
              <a:t> travelling </a:t>
            </a:r>
            <a:r>
              <a:rPr lang="es-ES" dirty="0" err="1" smtClean="0"/>
              <a:t>abroad</a:t>
            </a:r>
            <a:r>
              <a:rPr lang="es-ES" dirty="0" smtClean="0"/>
              <a:t> </a:t>
            </a:r>
            <a:r>
              <a:rPr lang="es-ES" dirty="0" err="1" smtClean="0"/>
              <a:t>cancelled</a:t>
            </a:r>
            <a:r>
              <a:rPr lang="es-ES" dirty="0" smtClean="0"/>
              <a:t>, </a:t>
            </a:r>
            <a:r>
              <a:rPr lang="es-ES" dirty="0" err="1" smtClean="0"/>
              <a:t>now</a:t>
            </a:r>
            <a:r>
              <a:rPr lang="es-ES" dirty="0" smtClean="0"/>
              <a:t> </a:t>
            </a:r>
            <a:r>
              <a:rPr lang="es-ES" dirty="0" err="1" smtClean="0"/>
              <a:t>opened</a:t>
            </a:r>
            <a:r>
              <a:rPr lang="es-ES" dirty="0" smtClean="0"/>
              <a:t> </a:t>
            </a:r>
            <a:r>
              <a:rPr lang="es-ES" dirty="0" err="1" smtClean="0"/>
              <a:t>again</a:t>
            </a:r>
            <a:endParaRPr lang="es-E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group</a:t>
            </a:r>
            <a:r>
              <a:rPr lang="es-ES" dirty="0" smtClean="0"/>
              <a:t> </a:t>
            </a:r>
            <a:r>
              <a:rPr lang="es-ES" dirty="0" err="1" smtClean="0"/>
              <a:t>have</a:t>
            </a:r>
            <a:r>
              <a:rPr lang="es-ES" dirty="0" smtClean="0"/>
              <a:t> </a:t>
            </a:r>
            <a:r>
              <a:rPr lang="es-ES" dirty="0" err="1" smtClean="0"/>
              <a:t>been</a:t>
            </a:r>
            <a:r>
              <a:rPr lang="es-ES" dirty="0" smtClean="0"/>
              <a:t> </a:t>
            </a:r>
            <a:r>
              <a:rPr lang="es-ES" dirty="0" err="1" smtClean="0"/>
              <a:t>working</a:t>
            </a:r>
            <a:r>
              <a:rPr lang="es-ES" dirty="0" smtClean="0"/>
              <a:t> </a:t>
            </a:r>
            <a:r>
              <a:rPr lang="es-ES" dirty="0" smtClean="0"/>
              <a:t>in </a:t>
            </a:r>
            <a:r>
              <a:rPr lang="es-ES" dirty="0" err="1" smtClean="0"/>
              <a:t>remote</a:t>
            </a:r>
            <a:r>
              <a:rPr lang="es-ES" dirty="0" smtClean="0"/>
              <a:t> </a:t>
            </a:r>
            <a:r>
              <a:rPr lang="es-ES" dirty="0" err="1" smtClean="0"/>
              <a:t>mode</a:t>
            </a:r>
            <a:r>
              <a:rPr lang="es-ES" dirty="0" smtClean="0"/>
              <a:t>, </a:t>
            </a:r>
            <a:r>
              <a:rPr lang="es-ES" dirty="0" err="1" smtClean="0"/>
              <a:t>laboratories</a:t>
            </a:r>
            <a:r>
              <a:rPr lang="es-ES" dirty="0" smtClean="0"/>
              <a:t> </a:t>
            </a:r>
            <a:r>
              <a:rPr lang="es-ES" dirty="0" err="1" smtClean="0"/>
              <a:t>closed</a:t>
            </a:r>
            <a:r>
              <a:rPr lang="es-ES" dirty="0" smtClean="0"/>
              <a:t> </a:t>
            </a:r>
            <a:r>
              <a:rPr lang="es-ES" dirty="0" err="1" smtClean="0"/>
              <a:t>under</a:t>
            </a:r>
            <a:r>
              <a:rPr lang="es-ES" dirty="0" smtClean="0"/>
              <a:t> </a:t>
            </a:r>
            <a:r>
              <a:rPr lang="es-ES" dirty="0" err="1" smtClean="0"/>
              <a:t>lockdown</a:t>
            </a:r>
            <a:r>
              <a:rPr lang="es-ES" dirty="0" smtClean="0"/>
              <a:t> and </a:t>
            </a:r>
            <a:r>
              <a:rPr lang="es-ES" dirty="0" err="1" smtClean="0"/>
              <a:t>during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preparations</a:t>
            </a:r>
            <a:r>
              <a:rPr lang="es-ES" dirty="0" smtClean="0"/>
              <a:t> </a:t>
            </a:r>
            <a:r>
              <a:rPr lang="es-ES" dirty="0" err="1" smtClean="0"/>
              <a:t>for</a:t>
            </a:r>
            <a:r>
              <a:rPr lang="es-ES" dirty="0" smtClean="0"/>
              <a:t> </a:t>
            </a:r>
          </a:p>
          <a:p>
            <a:pPr lvl="1"/>
            <a:r>
              <a:rPr lang="es-ES" dirty="0"/>
              <a:t> </a:t>
            </a:r>
            <a:r>
              <a:rPr lang="es-ES" dirty="0" err="1" smtClean="0"/>
              <a:t>biological</a:t>
            </a:r>
            <a:r>
              <a:rPr lang="es-ES" dirty="0" smtClean="0"/>
              <a:t> </a:t>
            </a:r>
            <a:r>
              <a:rPr lang="es-ES" dirty="0" err="1" smtClean="0"/>
              <a:t>security</a:t>
            </a:r>
            <a:endParaRPr lang="es-E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 smtClean="0"/>
              <a:t>In </a:t>
            </a:r>
            <a:r>
              <a:rPr lang="es-ES" dirty="0" err="1" smtClean="0"/>
              <a:t>mid</a:t>
            </a:r>
            <a:r>
              <a:rPr lang="es-ES" dirty="0" smtClean="0"/>
              <a:t> </a:t>
            </a:r>
            <a:r>
              <a:rPr lang="es-ES" dirty="0" err="1" smtClean="0"/>
              <a:t>September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laboratories</a:t>
            </a:r>
            <a:r>
              <a:rPr lang="es-ES" dirty="0" smtClean="0"/>
              <a:t> </a:t>
            </a:r>
            <a:r>
              <a:rPr lang="es-ES" dirty="0" smtClean="0"/>
              <a:t>and </a:t>
            </a:r>
            <a:r>
              <a:rPr lang="es-ES" dirty="0" err="1" smtClean="0"/>
              <a:t>facilities</a:t>
            </a:r>
            <a:r>
              <a:rPr lang="es-ES" dirty="0" smtClean="0"/>
              <a:t> </a:t>
            </a:r>
            <a:r>
              <a:rPr lang="es-ES" dirty="0" err="1" smtClean="0"/>
              <a:t>were</a:t>
            </a:r>
            <a:r>
              <a:rPr lang="es-ES" dirty="0" smtClean="0"/>
              <a:t> </a:t>
            </a:r>
            <a:r>
              <a:rPr lang="es-ES" dirty="0" err="1" smtClean="0"/>
              <a:t>available</a:t>
            </a:r>
            <a:r>
              <a:rPr lang="es-ES" dirty="0" smtClean="0"/>
              <a:t> </a:t>
            </a:r>
            <a:r>
              <a:rPr lang="es-ES" dirty="0" err="1" smtClean="0"/>
              <a:t>again</a:t>
            </a:r>
            <a:endParaRPr lang="es-E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 err="1" smtClean="0"/>
              <a:t>Our</a:t>
            </a:r>
            <a:r>
              <a:rPr lang="es-ES" dirty="0" smtClean="0"/>
              <a:t> centre,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Sevilla’s</a:t>
            </a:r>
            <a:r>
              <a:rPr lang="es-ES" dirty="0" smtClean="0"/>
              <a:t> </a:t>
            </a:r>
            <a:r>
              <a:rPr lang="es-ES" dirty="0" err="1" smtClean="0"/>
              <a:t>School</a:t>
            </a:r>
            <a:r>
              <a:rPr lang="es-ES" dirty="0" smtClean="0"/>
              <a:t> of </a:t>
            </a:r>
            <a:r>
              <a:rPr lang="es-ES" dirty="0" err="1" smtClean="0"/>
              <a:t>Engineering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now</a:t>
            </a:r>
            <a:r>
              <a:rPr lang="es-ES" dirty="0" smtClean="0"/>
              <a:t> </a:t>
            </a:r>
            <a:r>
              <a:rPr lang="es-ES" dirty="0" err="1" smtClean="0"/>
              <a:t>opened</a:t>
            </a:r>
            <a:r>
              <a:rPr lang="es-ES" dirty="0" smtClean="0"/>
              <a:t>, full of </a:t>
            </a:r>
            <a:r>
              <a:rPr lang="es-ES" dirty="0" err="1" smtClean="0"/>
              <a:t>biological</a:t>
            </a:r>
            <a:r>
              <a:rPr lang="es-ES" dirty="0" smtClean="0"/>
              <a:t> </a:t>
            </a:r>
            <a:r>
              <a:rPr lang="es-ES" dirty="0" err="1" smtClean="0"/>
              <a:t>security</a:t>
            </a:r>
            <a:r>
              <a:rPr lang="es-ES" dirty="0"/>
              <a:t> </a:t>
            </a:r>
            <a:r>
              <a:rPr lang="es-ES" dirty="0" err="1" smtClean="0"/>
              <a:t>procedures</a:t>
            </a:r>
            <a:r>
              <a:rPr lang="es-ES" dirty="0" smtClean="0"/>
              <a:t> to </a:t>
            </a:r>
            <a:r>
              <a:rPr lang="es-ES" dirty="0" err="1" smtClean="0"/>
              <a:t>ensure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endParaRPr lang="es-ES" dirty="0" smtClean="0"/>
          </a:p>
          <a:p>
            <a:pPr lvl="1"/>
            <a:r>
              <a:rPr lang="es-ES" dirty="0" smtClean="0"/>
              <a:t>safety of </a:t>
            </a:r>
            <a:r>
              <a:rPr lang="es-ES" dirty="0" err="1" smtClean="0"/>
              <a:t>students</a:t>
            </a:r>
            <a:r>
              <a:rPr lang="es-ES" dirty="0" smtClean="0"/>
              <a:t> and </a:t>
            </a:r>
            <a:r>
              <a:rPr lang="es-ES" dirty="0" err="1" smtClean="0"/>
              <a:t>workers</a:t>
            </a:r>
            <a:r>
              <a:rPr lang="es-ES" dirty="0" smtClean="0"/>
              <a:t>, a new set of </a:t>
            </a:r>
            <a:r>
              <a:rPr lang="es-ES" dirty="0" err="1" smtClean="0"/>
              <a:t>technologies</a:t>
            </a:r>
            <a:r>
              <a:rPr lang="es-ES" dirty="0" smtClean="0"/>
              <a:t> </a:t>
            </a:r>
            <a:r>
              <a:rPr lang="es-ES" dirty="0" err="1" smtClean="0"/>
              <a:t>now</a:t>
            </a:r>
            <a:r>
              <a:rPr lang="es-ES" dirty="0" smtClean="0"/>
              <a:t> </a:t>
            </a:r>
            <a:r>
              <a:rPr lang="es-ES" dirty="0" err="1" smtClean="0"/>
              <a:t>fully</a:t>
            </a:r>
            <a:r>
              <a:rPr lang="es-ES" dirty="0" smtClean="0"/>
              <a:t> </a:t>
            </a:r>
            <a:r>
              <a:rPr lang="es-ES" dirty="0" err="1" smtClean="0"/>
              <a:t>operational</a:t>
            </a:r>
            <a:r>
              <a:rPr lang="es-ES" dirty="0" smtClean="0"/>
              <a:t> </a:t>
            </a:r>
            <a:r>
              <a:rPr lang="es-ES" dirty="0" err="1" smtClean="0"/>
              <a:t>for</a:t>
            </a:r>
            <a:r>
              <a:rPr lang="es-ES" dirty="0" smtClean="0"/>
              <a:t> </a:t>
            </a:r>
            <a:r>
              <a:rPr lang="es-ES" dirty="0" err="1" smtClean="0"/>
              <a:t>remote</a:t>
            </a:r>
            <a:r>
              <a:rPr lang="es-ES" dirty="0" smtClean="0"/>
              <a:t> online </a:t>
            </a:r>
            <a:r>
              <a:rPr lang="es-ES" dirty="0" err="1" smtClean="0"/>
              <a:t>teaching</a:t>
            </a:r>
            <a:r>
              <a:rPr lang="es-ES" dirty="0" smtClean="0"/>
              <a:t>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 err="1" smtClean="0"/>
              <a:t>Today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laboratories</a:t>
            </a:r>
            <a:r>
              <a:rPr lang="es-ES" dirty="0" smtClean="0"/>
              <a:t> and </a:t>
            </a:r>
            <a:r>
              <a:rPr lang="es-ES" dirty="0" err="1" smtClean="0"/>
              <a:t>facilities</a:t>
            </a:r>
            <a:r>
              <a:rPr lang="es-ES" dirty="0" smtClean="0"/>
              <a:t> are </a:t>
            </a:r>
            <a:r>
              <a:rPr lang="es-ES" dirty="0" err="1" smtClean="0"/>
              <a:t>fully</a:t>
            </a:r>
            <a:r>
              <a:rPr lang="es-ES" dirty="0" smtClean="0"/>
              <a:t> </a:t>
            </a:r>
            <a:r>
              <a:rPr lang="es-ES" dirty="0" err="1" smtClean="0"/>
              <a:t>operational</a:t>
            </a:r>
            <a:r>
              <a:rPr lang="es-ES" dirty="0" smtClean="0"/>
              <a:t>, </a:t>
            </a:r>
            <a:r>
              <a:rPr lang="es-ES" dirty="0" err="1" smtClean="0"/>
              <a:t>all</a:t>
            </a:r>
            <a:r>
              <a:rPr lang="es-ES" dirty="0" smtClean="0"/>
              <a:t> </a:t>
            </a:r>
            <a:r>
              <a:rPr lang="es-ES" dirty="0" err="1" smtClean="0"/>
              <a:t>work-teams</a:t>
            </a:r>
            <a:r>
              <a:rPr lang="es-ES" dirty="0" smtClean="0"/>
              <a:t> back to </a:t>
            </a:r>
            <a:r>
              <a:rPr lang="es-ES" dirty="0" err="1" smtClean="0"/>
              <a:t>activity</a:t>
            </a:r>
            <a:endParaRPr lang="es-E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 err="1" smtClean="0"/>
              <a:t>If</a:t>
            </a:r>
            <a:r>
              <a:rPr lang="es-ES" dirty="0" smtClean="0"/>
              <a:t> </a:t>
            </a:r>
            <a:r>
              <a:rPr lang="es-ES" dirty="0" err="1" smtClean="0"/>
              <a:t>forced</a:t>
            </a:r>
            <a:r>
              <a:rPr lang="es-ES" dirty="0" smtClean="0"/>
              <a:t> </a:t>
            </a:r>
            <a:r>
              <a:rPr lang="es-ES" dirty="0" err="1" smtClean="0"/>
              <a:t>by</a:t>
            </a:r>
            <a:r>
              <a:rPr lang="es-ES" dirty="0" smtClean="0"/>
              <a:t> </a:t>
            </a:r>
            <a:r>
              <a:rPr lang="es-ES" dirty="0" err="1" smtClean="0"/>
              <a:t>biological</a:t>
            </a:r>
            <a:r>
              <a:rPr lang="es-ES" dirty="0" smtClean="0"/>
              <a:t> </a:t>
            </a:r>
            <a:r>
              <a:rPr lang="es-ES" dirty="0" err="1" smtClean="0"/>
              <a:t>security</a:t>
            </a:r>
            <a:r>
              <a:rPr lang="es-ES" dirty="0" smtClean="0"/>
              <a:t> </a:t>
            </a:r>
            <a:r>
              <a:rPr lang="es-ES" dirty="0" err="1" smtClean="0"/>
              <a:t>we</a:t>
            </a:r>
            <a:r>
              <a:rPr lang="es-ES" dirty="0" smtClean="0"/>
              <a:t> are </a:t>
            </a:r>
            <a:r>
              <a:rPr lang="es-ES" dirty="0" err="1" smtClean="0"/>
              <a:t>ready</a:t>
            </a:r>
            <a:r>
              <a:rPr lang="es-ES" dirty="0" smtClean="0"/>
              <a:t> to </a:t>
            </a:r>
            <a:r>
              <a:rPr lang="es-ES" dirty="0" err="1" smtClean="0"/>
              <a:t>go</a:t>
            </a:r>
            <a:r>
              <a:rPr lang="es-ES" dirty="0" smtClean="0"/>
              <a:t> back to full </a:t>
            </a:r>
            <a:r>
              <a:rPr lang="es-ES" dirty="0" err="1" smtClean="0"/>
              <a:t>remote</a:t>
            </a:r>
            <a:r>
              <a:rPr lang="es-ES" dirty="0" smtClean="0"/>
              <a:t> </a:t>
            </a:r>
            <a:r>
              <a:rPr lang="es-ES" dirty="0" err="1" smtClean="0"/>
              <a:t>operations</a:t>
            </a:r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3500940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0" y="372979"/>
            <a:ext cx="84994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/>
              <a:t>¿</a:t>
            </a:r>
            <a:r>
              <a:rPr lang="es-ES" sz="3200" dirty="0" err="1" smtClean="0"/>
              <a:t>Where</a:t>
            </a:r>
            <a:r>
              <a:rPr lang="es-ES" sz="3200" dirty="0" smtClean="0"/>
              <a:t> </a:t>
            </a:r>
            <a:r>
              <a:rPr lang="es-ES" sz="3200" dirty="0" err="1" smtClean="0"/>
              <a:t>is</a:t>
            </a:r>
            <a:r>
              <a:rPr lang="es-ES" sz="3200" dirty="0" smtClean="0"/>
              <a:t> GIE?</a:t>
            </a:r>
            <a:endParaRPr lang="es-ES" sz="32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360" y="890874"/>
            <a:ext cx="5729640" cy="379968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8614" y="584616"/>
            <a:ext cx="5383675" cy="4172826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0" y="4711112"/>
            <a:ext cx="1219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A Detector </a:t>
            </a:r>
            <a:r>
              <a:rPr lang="es-ES" dirty="0" err="1" smtClean="0"/>
              <a:t>System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comprised</a:t>
            </a:r>
            <a:r>
              <a:rPr lang="es-ES" dirty="0" smtClean="0"/>
              <a:t> </a:t>
            </a:r>
            <a:r>
              <a:rPr lang="es-ES" dirty="0" err="1" smtClean="0"/>
              <a:t>esentially</a:t>
            </a:r>
            <a:r>
              <a:rPr lang="es-ES" dirty="0" smtClean="0"/>
              <a:t> of </a:t>
            </a:r>
            <a:r>
              <a:rPr lang="es-ES" dirty="0" err="1" smtClean="0"/>
              <a:t>four</a:t>
            </a:r>
            <a:r>
              <a:rPr lang="es-ES" dirty="0" smtClean="0"/>
              <a:t> </a:t>
            </a:r>
            <a:r>
              <a:rPr lang="es-ES" dirty="0" err="1" smtClean="0"/>
              <a:t>subsystems</a:t>
            </a:r>
            <a:r>
              <a:rPr lang="es-ES" dirty="0" smtClean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main</a:t>
            </a:r>
            <a:r>
              <a:rPr lang="es-ES" dirty="0" smtClean="0"/>
              <a:t> detector, in </a:t>
            </a:r>
            <a:r>
              <a:rPr lang="es-ES" dirty="0" err="1" smtClean="0"/>
              <a:t>our</a:t>
            </a:r>
            <a:r>
              <a:rPr lang="es-ES" dirty="0" smtClean="0"/>
              <a:t> case a </a:t>
            </a:r>
            <a:r>
              <a:rPr lang="es-ES" dirty="0" err="1" smtClean="0"/>
              <a:t>silicon</a:t>
            </a:r>
            <a:r>
              <a:rPr lang="es-ES" dirty="0" smtClean="0"/>
              <a:t> </a:t>
            </a:r>
            <a:r>
              <a:rPr lang="es-ES" dirty="0" err="1" smtClean="0"/>
              <a:t>diode</a:t>
            </a:r>
            <a:r>
              <a:rPr lang="es-ES" dirty="0" smtClean="0"/>
              <a:t> </a:t>
            </a:r>
            <a:r>
              <a:rPr lang="es-ES" dirty="0" err="1" smtClean="0"/>
              <a:t>array</a:t>
            </a:r>
            <a:endParaRPr lang="es-E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Read</a:t>
            </a:r>
            <a:r>
              <a:rPr lang="es-ES" dirty="0" smtClean="0"/>
              <a:t> </a:t>
            </a:r>
            <a:r>
              <a:rPr lang="es-ES" dirty="0" err="1" smtClean="0"/>
              <a:t>Out</a:t>
            </a:r>
            <a:r>
              <a:rPr lang="es-ES" dirty="0" smtClean="0"/>
              <a:t> Chip responsable of </a:t>
            </a:r>
            <a:r>
              <a:rPr lang="es-ES" dirty="0" err="1" smtClean="0"/>
              <a:t>processing</a:t>
            </a:r>
            <a:r>
              <a:rPr lang="es-ES" dirty="0" smtClean="0"/>
              <a:t> </a:t>
            </a:r>
            <a:r>
              <a:rPr lang="es-ES" dirty="0" err="1" smtClean="0"/>
              <a:t>electrical</a:t>
            </a:r>
            <a:r>
              <a:rPr lang="es-ES" dirty="0" smtClean="0"/>
              <a:t> </a:t>
            </a:r>
            <a:r>
              <a:rPr lang="es-ES" dirty="0" err="1" smtClean="0"/>
              <a:t>signals</a:t>
            </a:r>
            <a:r>
              <a:rPr lang="es-ES" dirty="0" smtClean="0"/>
              <a:t> </a:t>
            </a:r>
            <a:r>
              <a:rPr lang="es-ES" dirty="0" err="1" smtClean="0"/>
              <a:t>from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detector </a:t>
            </a:r>
            <a:r>
              <a:rPr lang="es-ES" dirty="0" err="1" smtClean="0"/>
              <a:t>array</a:t>
            </a:r>
            <a:r>
              <a:rPr lang="es-ES" dirty="0" smtClean="0"/>
              <a:t> and to </a:t>
            </a:r>
            <a:r>
              <a:rPr lang="es-ES" dirty="0" err="1" smtClean="0"/>
              <a:t>transform</a:t>
            </a:r>
            <a:r>
              <a:rPr lang="es-ES" dirty="0" smtClean="0"/>
              <a:t> </a:t>
            </a:r>
            <a:r>
              <a:rPr lang="es-ES" dirty="0" err="1" smtClean="0"/>
              <a:t>into</a:t>
            </a:r>
            <a:r>
              <a:rPr lang="es-ES" dirty="0" smtClean="0"/>
              <a:t> digital </a:t>
            </a:r>
            <a:r>
              <a:rPr lang="es-ES" dirty="0" err="1" smtClean="0"/>
              <a:t>messages</a:t>
            </a:r>
            <a:endParaRPr lang="es-E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 smtClean="0"/>
              <a:t>A Data </a:t>
            </a:r>
            <a:r>
              <a:rPr lang="es-ES" dirty="0" err="1" smtClean="0"/>
              <a:t>Acquisition</a:t>
            </a:r>
            <a:r>
              <a:rPr lang="es-ES" dirty="0" smtClean="0"/>
              <a:t> </a:t>
            </a:r>
            <a:r>
              <a:rPr lang="es-ES" dirty="0" err="1" smtClean="0"/>
              <a:t>System</a:t>
            </a:r>
            <a:r>
              <a:rPr lang="es-ES" dirty="0" smtClean="0"/>
              <a:t>, </a:t>
            </a:r>
            <a:r>
              <a:rPr lang="es-ES" dirty="0" err="1" smtClean="0"/>
              <a:t>tipically</a:t>
            </a:r>
            <a:r>
              <a:rPr lang="es-ES" dirty="0" smtClean="0"/>
              <a:t> </a:t>
            </a:r>
            <a:r>
              <a:rPr lang="es-ES" dirty="0" err="1" smtClean="0"/>
              <a:t>implemented</a:t>
            </a:r>
            <a:r>
              <a:rPr lang="es-ES" dirty="0" smtClean="0"/>
              <a:t> </a:t>
            </a:r>
            <a:r>
              <a:rPr lang="es-ES" dirty="0" err="1" smtClean="0"/>
              <a:t>with</a:t>
            </a:r>
            <a:r>
              <a:rPr lang="es-ES" dirty="0" smtClean="0"/>
              <a:t> a </a:t>
            </a:r>
            <a:r>
              <a:rPr lang="es-ES" dirty="0" err="1" smtClean="0"/>
              <a:t>semicustom</a:t>
            </a:r>
            <a:r>
              <a:rPr lang="es-ES" dirty="0" smtClean="0"/>
              <a:t> PCB </a:t>
            </a:r>
            <a:r>
              <a:rPr lang="es-ES" dirty="0" err="1" smtClean="0"/>
              <a:t>with</a:t>
            </a:r>
            <a:r>
              <a:rPr lang="es-ES" dirty="0" smtClean="0"/>
              <a:t> a digital </a:t>
            </a:r>
            <a:r>
              <a:rPr lang="es-ES" dirty="0" err="1" smtClean="0"/>
              <a:t>design</a:t>
            </a:r>
            <a:r>
              <a:rPr lang="es-ES" dirty="0" smtClean="0"/>
              <a:t> </a:t>
            </a:r>
            <a:r>
              <a:rPr lang="es-ES" dirty="0" err="1" smtClean="0"/>
              <a:t>inside</a:t>
            </a:r>
            <a:r>
              <a:rPr lang="es-ES" dirty="0" smtClean="0"/>
              <a:t> a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 err="1" smtClean="0"/>
              <a:t>An</a:t>
            </a:r>
            <a:r>
              <a:rPr lang="es-ES" dirty="0" smtClean="0"/>
              <a:t> </a:t>
            </a:r>
            <a:r>
              <a:rPr lang="es-ES" dirty="0" err="1" smtClean="0"/>
              <a:t>Electrical</a:t>
            </a:r>
            <a:r>
              <a:rPr lang="es-ES" dirty="0" smtClean="0"/>
              <a:t> </a:t>
            </a:r>
            <a:r>
              <a:rPr lang="es-ES" dirty="0" err="1" smtClean="0"/>
              <a:t>Power</a:t>
            </a:r>
            <a:r>
              <a:rPr lang="es-ES" dirty="0" smtClean="0"/>
              <a:t> </a:t>
            </a:r>
            <a:r>
              <a:rPr lang="es-ES" dirty="0" err="1" smtClean="0"/>
              <a:t>Unit</a:t>
            </a:r>
            <a:r>
              <a:rPr lang="es-ES" dirty="0" smtClean="0"/>
              <a:t>, </a:t>
            </a:r>
            <a:r>
              <a:rPr lang="es-ES" dirty="0" err="1" smtClean="0"/>
              <a:t>with</a:t>
            </a:r>
            <a:r>
              <a:rPr lang="es-ES" dirty="0" smtClean="0"/>
              <a:t> </a:t>
            </a:r>
            <a:r>
              <a:rPr lang="es-ES" dirty="0" err="1" smtClean="0"/>
              <a:t>appropriate</a:t>
            </a:r>
            <a:r>
              <a:rPr lang="es-ES" dirty="0" smtClean="0"/>
              <a:t> </a:t>
            </a:r>
            <a:r>
              <a:rPr lang="es-ES" dirty="0" err="1" smtClean="0"/>
              <a:t>robustness</a:t>
            </a:r>
            <a:r>
              <a:rPr lang="es-ES" dirty="0" smtClean="0"/>
              <a:t>, </a:t>
            </a:r>
            <a:r>
              <a:rPr lang="es-ES" dirty="0" err="1" smtClean="0"/>
              <a:t>reliability</a:t>
            </a:r>
            <a:r>
              <a:rPr lang="es-ES" dirty="0" smtClean="0"/>
              <a:t> and free of </a:t>
            </a:r>
            <a:r>
              <a:rPr lang="es-ES" dirty="0" err="1" smtClean="0"/>
              <a:t>electromagnetic</a:t>
            </a:r>
            <a:r>
              <a:rPr lang="es-ES" dirty="0" smtClean="0"/>
              <a:t> </a:t>
            </a:r>
            <a:r>
              <a:rPr lang="es-ES" dirty="0" err="1" smtClean="0"/>
              <a:t>interference</a:t>
            </a:r>
            <a:endParaRPr lang="es-ES" dirty="0" smtClean="0"/>
          </a:p>
          <a:p>
            <a:pPr lvl="1"/>
            <a:endParaRPr lang="es-ES" dirty="0" smtClean="0"/>
          </a:p>
          <a:p>
            <a:pPr lvl="2"/>
            <a:endParaRPr lang="es-ES" dirty="0" smtClean="0"/>
          </a:p>
        </p:txBody>
      </p:sp>
      <p:sp>
        <p:nvSpPr>
          <p:cNvPr id="8" name="CuadroTexto 7"/>
          <p:cNvSpPr txBox="1"/>
          <p:nvPr/>
        </p:nvSpPr>
        <p:spPr>
          <a:xfrm>
            <a:off x="922691" y="1176737"/>
            <a:ext cx="36072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err="1" smtClean="0">
                <a:solidFill>
                  <a:srgbClr val="FFFF00"/>
                </a:solidFill>
              </a:rPr>
              <a:t>Hybrid</a:t>
            </a:r>
            <a:r>
              <a:rPr lang="es-ES" b="1" dirty="0" smtClean="0">
                <a:solidFill>
                  <a:srgbClr val="FFFF00"/>
                </a:solidFill>
              </a:rPr>
              <a:t> Detector </a:t>
            </a:r>
            <a:r>
              <a:rPr lang="es-ES" b="1" dirty="0" err="1" smtClean="0">
                <a:solidFill>
                  <a:srgbClr val="FFFF00"/>
                </a:solidFill>
              </a:rPr>
              <a:t>Array</a:t>
            </a:r>
            <a:r>
              <a:rPr lang="es-ES" b="1" dirty="0" smtClean="0">
                <a:solidFill>
                  <a:srgbClr val="FFFF00"/>
                </a:solidFill>
              </a:rPr>
              <a:t>:</a:t>
            </a:r>
          </a:p>
          <a:p>
            <a:r>
              <a:rPr lang="es-ES" b="1" dirty="0" smtClean="0">
                <a:solidFill>
                  <a:srgbClr val="FFFF00"/>
                </a:solidFill>
              </a:rPr>
              <a:t>Pixel Detector </a:t>
            </a:r>
            <a:r>
              <a:rPr lang="es-ES" b="1" dirty="0" err="1" smtClean="0">
                <a:solidFill>
                  <a:srgbClr val="FFFF00"/>
                </a:solidFill>
              </a:rPr>
              <a:t>Matrix</a:t>
            </a:r>
            <a:r>
              <a:rPr lang="es-ES" b="1" dirty="0" smtClean="0">
                <a:solidFill>
                  <a:srgbClr val="FFFF00"/>
                </a:solidFill>
              </a:rPr>
              <a:t> </a:t>
            </a:r>
            <a:r>
              <a:rPr lang="es-ES" b="1" dirty="0" err="1" smtClean="0">
                <a:solidFill>
                  <a:srgbClr val="FFFF00"/>
                </a:solidFill>
              </a:rPr>
              <a:t>bump</a:t>
            </a:r>
            <a:r>
              <a:rPr lang="es-ES" b="1" dirty="0" smtClean="0">
                <a:solidFill>
                  <a:srgbClr val="FFFF00"/>
                </a:solidFill>
              </a:rPr>
              <a:t> </a:t>
            </a:r>
            <a:r>
              <a:rPr lang="es-ES" b="1" dirty="0" err="1" smtClean="0">
                <a:solidFill>
                  <a:srgbClr val="FFFF00"/>
                </a:solidFill>
              </a:rPr>
              <a:t>bonded</a:t>
            </a:r>
            <a:endParaRPr lang="es-ES" b="1" dirty="0" smtClean="0">
              <a:solidFill>
                <a:srgbClr val="FFFF00"/>
              </a:solidFill>
            </a:endParaRPr>
          </a:p>
          <a:p>
            <a:r>
              <a:rPr lang="es-ES" b="1" dirty="0" err="1" smtClean="0">
                <a:solidFill>
                  <a:srgbClr val="FFFF00"/>
                </a:solidFill>
              </a:rPr>
              <a:t>Over</a:t>
            </a:r>
            <a:r>
              <a:rPr lang="es-ES" b="1" dirty="0" smtClean="0">
                <a:solidFill>
                  <a:srgbClr val="FFFF00"/>
                </a:solidFill>
              </a:rPr>
              <a:t> a </a:t>
            </a:r>
            <a:r>
              <a:rPr lang="es-ES" b="1" dirty="0" err="1" smtClean="0">
                <a:solidFill>
                  <a:srgbClr val="FFFF00"/>
                </a:solidFill>
              </a:rPr>
              <a:t>Read</a:t>
            </a:r>
            <a:r>
              <a:rPr lang="es-ES" b="1" dirty="0" smtClean="0">
                <a:solidFill>
                  <a:srgbClr val="FFFF00"/>
                </a:solidFill>
              </a:rPr>
              <a:t> </a:t>
            </a:r>
            <a:r>
              <a:rPr lang="es-ES" b="1" dirty="0" err="1" smtClean="0">
                <a:solidFill>
                  <a:srgbClr val="FFFF00"/>
                </a:solidFill>
              </a:rPr>
              <a:t>Out</a:t>
            </a:r>
            <a:r>
              <a:rPr lang="es-ES" b="1" dirty="0" smtClean="0">
                <a:solidFill>
                  <a:srgbClr val="FFFF00"/>
                </a:solidFill>
              </a:rPr>
              <a:t> Chip</a:t>
            </a:r>
            <a:endParaRPr lang="es-ES" b="1" dirty="0">
              <a:solidFill>
                <a:srgbClr val="FFFF00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6368614" y="3854662"/>
            <a:ext cx="47936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FFFF00"/>
                </a:solidFill>
              </a:rPr>
              <a:t>Data </a:t>
            </a:r>
            <a:r>
              <a:rPr lang="es-ES" b="1" dirty="0" err="1" smtClean="0">
                <a:solidFill>
                  <a:srgbClr val="FFFF00"/>
                </a:solidFill>
              </a:rPr>
              <a:t>Acquisition</a:t>
            </a:r>
            <a:r>
              <a:rPr lang="es-ES" b="1" dirty="0" smtClean="0">
                <a:solidFill>
                  <a:srgbClr val="FFFF00"/>
                </a:solidFill>
              </a:rPr>
              <a:t> </a:t>
            </a:r>
            <a:r>
              <a:rPr lang="es-ES" b="1" dirty="0" err="1" smtClean="0">
                <a:solidFill>
                  <a:srgbClr val="FFFF00"/>
                </a:solidFill>
              </a:rPr>
              <a:t>System</a:t>
            </a:r>
            <a:r>
              <a:rPr lang="es-ES" b="1" dirty="0" smtClean="0">
                <a:solidFill>
                  <a:srgbClr val="FFFF00"/>
                </a:solidFill>
              </a:rPr>
              <a:t> </a:t>
            </a:r>
            <a:r>
              <a:rPr lang="es-ES" b="1" dirty="0" err="1" smtClean="0">
                <a:solidFill>
                  <a:srgbClr val="FFFF00"/>
                </a:solidFill>
              </a:rPr>
              <a:t>Detail</a:t>
            </a:r>
            <a:r>
              <a:rPr lang="es-ES" b="1" dirty="0" smtClean="0">
                <a:solidFill>
                  <a:srgbClr val="FFFF00"/>
                </a:solidFill>
              </a:rPr>
              <a:t>:</a:t>
            </a:r>
          </a:p>
          <a:p>
            <a:r>
              <a:rPr lang="es-ES" b="1" dirty="0" smtClean="0">
                <a:solidFill>
                  <a:srgbClr val="FFFF00"/>
                </a:solidFill>
              </a:rPr>
              <a:t>FPGA (</a:t>
            </a:r>
            <a:r>
              <a:rPr lang="es-ES" b="1" dirty="0" err="1" smtClean="0">
                <a:solidFill>
                  <a:srgbClr val="FFFF00"/>
                </a:solidFill>
              </a:rPr>
              <a:t>Virtex</a:t>
            </a:r>
            <a:r>
              <a:rPr lang="es-ES" b="1" dirty="0" smtClean="0">
                <a:solidFill>
                  <a:srgbClr val="FFFF00"/>
                </a:solidFill>
              </a:rPr>
              <a:t>) </a:t>
            </a:r>
            <a:r>
              <a:rPr lang="es-ES" b="1" dirty="0" err="1" smtClean="0">
                <a:solidFill>
                  <a:srgbClr val="FFFF00"/>
                </a:solidFill>
              </a:rPr>
              <a:t>on</a:t>
            </a:r>
            <a:r>
              <a:rPr lang="es-ES" b="1" dirty="0" smtClean="0">
                <a:solidFill>
                  <a:srgbClr val="FFFF00"/>
                </a:solidFill>
              </a:rPr>
              <a:t> </a:t>
            </a:r>
            <a:r>
              <a:rPr lang="es-ES" b="1" dirty="0" err="1" smtClean="0">
                <a:solidFill>
                  <a:srgbClr val="FFFF00"/>
                </a:solidFill>
              </a:rPr>
              <a:t>Semicustom</a:t>
            </a:r>
            <a:r>
              <a:rPr lang="es-ES" b="1" dirty="0" smtClean="0">
                <a:solidFill>
                  <a:srgbClr val="FFFF00"/>
                </a:solidFill>
              </a:rPr>
              <a:t> PCB  </a:t>
            </a:r>
            <a:r>
              <a:rPr lang="es-ES" b="1" dirty="0" err="1" smtClean="0">
                <a:solidFill>
                  <a:srgbClr val="FFFF00"/>
                </a:solidFill>
              </a:rPr>
              <a:t>connected</a:t>
            </a:r>
            <a:endParaRPr lang="es-ES" b="1" dirty="0" smtClean="0">
              <a:solidFill>
                <a:srgbClr val="FFFF00"/>
              </a:solidFill>
            </a:endParaRPr>
          </a:p>
          <a:p>
            <a:r>
              <a:rPr lang="es-ES" b="1" dirty="0" smtClean="0">
                <a:solidFill>
                  <a:srgbClr val="FFFF00"/>
                </a:solidFill>
              </a:rPr>
              <a:t>to a PCB </a:t>
            </a:r>
            <a:r>
              <a:rPr lang="es-ES" b="1" dirty="0" err="1" smtClean="0">
                <a:solidFill>
                  <a:srgbClr val="FFFF00"/>
                </a:solidFill>
              </a:rPr>
              <a:t>bearing</a:t>
            </a:r>
            <a:r>
              <a:rPr lang="es-ES" b="1" dirty="0" smtClean="0">
                <a:solidFill>
                  <a:srgbClr val="FFFF00"/>
                </a:solidFill>
              </a:rPr>
              <a:t> </a:t>
            </a:r>
            <a:r>
              <a:rPr lang="es-ES" b="1" dirty="0" err="1" smtClean="0">
                <a:solidFill>
                  <a:srgbClr val="FFFF00"/>
                </a:solidFill>
              </a:rPr>
              <a:t>the</a:t>
            </a:r>
            <a:r>
              <a:rPr lang="es-ES" b="1" dirty="0" smtClean="0">
                <a:solidFill>
                  <a:srgbClr val="FFFF00"/>
                </a:solidFill>
              </a:rPr>
              <a:t> </a:t>
            </a:r>
            <a:r>
              <a:rPr lang="es-ES" b="1" dirty="0" err="1" smtClean="0">
                <a:solidFill>
                  <a:srgbClr val="FFFF00"/>
                </a:solidFill>
              </a:rPr>
              <a:t>Hybrid</a:t>
            </a:r>
            <a:r>
              <a:rPr lang="es-ES" b="1" dirty="0" smtClean="0">
                <a:solidFill>
                  <a:srgbClr val="FFFF00"/>
                </a:solidFill>
              </a:rPr>
              <a:t> detector </a:t>
            </a:r>
            <a:r>
              <a:rPr lang="es-ES" b="1" dirty="0" err="1" smtClean="0">
                <a:solidFill>
                  <a:srgbClr val="FFFF00"/>
                </a:solidFill>
              </a:rPr>
              <a:t>array</a:t>
            </a:r>
            <a:endParaRPr lang="es-ES" b="1" dirty="0">
              <a:solidFill>
                <a:srgbClr val="FFFF00"/>
              </a:solidFill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6934" y="584616"/>
            <a:ext cx="1477939" cy="1379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62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0" y="372979"/>
            <a:ext cx="84994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err="1" smtClean="0"/>
              <a:t>Activities</a:t>
            </a:r>
            <a:r>
              <a:rPr lang="es-ES" sz="3200" dirty="0" smtClean="0"/>
              <a:t> </a:t>
            </a:r>
            <a:r>
              <a:rPr lang="es-ES" sz="3200" dirty="0" err="1" smtClean="0"/>
              <a:t>First</a:t>
            </a:r>
            <a:r>
              <a:rPr lang="es-ES" sz="3200" dirty="0" smtClean="0"/>
              <a:t> </a:t>
            </a:r>
            <a:r>
              <a:rPr lang="es-ES" sz="3200" dirty="0" err="1" smtClean="0"/>
              <a:t>Semester</a:t>
            </a:r>
            <a:r>
              <a:rPr lang="es-ES" sz="3200" dirty="0" smtClean="0"/>
              <a:t> 2020</a:t>
            </a:r>
            <a:endParaRPr lang="es-ES" sz="3200" dirty="0"/>
          </a:p>
        </p:txBody>
      </p:sp>
      <p:sp>
        <p:nvSpPr>
          <p:cNvPr id="5" name="CuadroTexto 4"/>
          <p:cNvSpPr txBox="1"/>
          <p:nvPr/>
        </p:nvSpPr>
        <p:spPr>
          <a:xfrm>
            <a:off x="165934" y="1557795"/>
            <a:ext cx="4826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Grupo de Ingeniería Electrónica (GIE) </a:t>
            </a:r>
            <a:r>
              <a:rPr lang="es-ES" dirty="0" err="1" smtClean="0"/>
              <a:t>Strategy</a:t>
            </a:r>
            <a:r>
              <a:rPr lang="es-ES" dirty="0" smtClean="0"/>
              <a:t>: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390432" y="2025996"/>
            <a:ext cx="111093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To </a:t>
            </a:r>
            <a:r>
              <a:rPr lang="es-ES" dirty="0" err="1" smtClean="0"/>
              <a:t>get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excelence</a:t>
            </a:r>
            <a:r>
              <a:rPr lang="es-ES" dirty="0" smtClean="0"/>
              <a:t> in </a:t>
            </a:r>
            <a:r>
              <a:rPr lang="es-ES" dirty="0" err="1" smtClean="0"/>
              <a:t>two</a:t>
            </a:r>
            <a:r>
              <a:rPr lang="es-ES" dirty="0" smtClean="0"/>
              <a:t> </a:t>
            </a:r>
            <a:r>
              <a:rPr lang="es-ES" dirty="0" err="1" smtClean="0"/>
              <a:t>areas</a:t>
            </a:r>
            <a:r>
              <a:rPr lang="es-ES" dirty="0" smtClean="0"/>
              <a:t> </a:t>
            </a:r>
            <a:r>
              <a:rPr lang="es-ES" dirty="0" smtClean="0"/>
              <a:t>of </a:t>
            </a:r>
            <a:r>
              <a:rPr lang="es-ES" dirty="0" err="1" smtClean="0"/>
              <a:t>microelectronic</a:t>
            </a:r>
            <a:r>
              <a:rPr lang="es-ES" dirty="0" smtClean="0"/>
              <a:t> </a:t>
            </a:r>
            <a:r>
              <a:rPr lang="es-ES" dirty="0" err="1" smtClean="0"/>
              <a:t>design</a:t>
            </a:r>
            <a:r>
              <a:rPr lang="es-ES" dirty="0" smtClean="0"/>
              <a:t> and </a:t>
            </a:r>
            <a:r>
              <a:rPr lang="es-ES" dirty="0" err="1" smtClean="0"/>
              <a:t>electronic</a:t>
            </a:r>
            <a:r>
              <a:rPr lang="es-ES" dirty="0" smtClean="0"/>
              <a:t> </a:t>
            </a:r>
            <a:r>
              <a:rPr lang="es-ES" dirty="0" err="1" smtClean="0"/>
              <a:t>system</a:t>
            </a:r>
            <a:r>
              <a:rPr lang="es-ES" dirty="0" smtClean="0"/>
              <a:t> </a:t>
            </a:r>
            <a:r>
              <a:rPr lang="es-ES" dirty="0" err="1" smtClean="0"/>
              <a:t>integration</a:t>
            </a:r>
            <a:r>
              <a:rPr lang="es-ES" dirty="0" smtClean="0"/>
              <a:t>, </a:t>
            </a:r>
            <a:r>
              <a:rPr lang="es-ES" dirty="0" err="1" smtClean="0"/>
              <a:t>useful</a:t>
            </a:r>
            <a:r>
              <a:rPr lang="es-ES" dirty="0" smtClean="0"/>
              <a:t> </a:t>
            </a:r>
            <a:r>
              <a:rPr lang="es-ES" dirty="0" err="1" smtClean="0"/>
              <a:t>for</a:t>
            </a:r>
            <a:r>
              <a:rPr lang="es-ES" dirty="0" smtClean="0"/>
              <a:t> High </a:t>
            </a:r>
            <a:r>
              <a:rPr lang="es-ES" dirty="0" err="1" smtClean="0"/>
              <a:t>Energy</a:t>
            </a:r>
            <a:r>
              <a:rPr lang="es-ES" dirty="0" smtClean="0"/>
              <a:t> </a:t>
            </a:r>
            <a:r>
              <a:rPr lang="es-ES" dirty="0" err="1" smtClean="0"/>
              <a:t>Physics</a:t>
            </a:r>
            <a:r>
              <a:rPr lang="es-ES" dirty="0" smtClean="0"/>
              <a:t>:</a:t>
            </a:r>
          </a:p>
          <a:p>
            <a:pPr lvl="1"/>
            <a:r>
              <a:rPr lang="es-ES" dirty="0" smtClean="0"/>
              <a:t>1. </a:t>
            </a:r>
            <a:r>
              <a:rPr lang="es-ES" dirty="0" err="1" smtClean="0"/>
              <a:t>Design</a:t>
            </a:r>
            <a:r>
              <a:rPr lang="es-ES" dirty="0" smtClean="0"/>
              <a:t> and </a:t>
            </a:r>
            <a:r>
              <a:rPr lang="es-ES" dirty="0" err="1" smtClean="0"/>
              <a:t>Integration</a:t>
            </a:r>
            <a:r>
              <a:rPr lang="es-ES" dirty="0" smtClean="0"/>
              <a:t> of DAQ </a:t>
            </a:r>
            <a:r>
              <a:rPr lang="es-ES" dirty="0" err="1" smtClean="0"/>
              <a:t>systems</a:t>
            </a:r>
            <a:r>
              <a:rPr lang="es-ES" dirty="0" smtClean="0"/>
              <a:t> </a:t>
            </a:r>
            <a:r>
              <a:rPr lang="es-ES" dirty="0" err="1" smtClean="0"/>
              <a:t>for</a:t>
            </a:r>
            <a:r>
              <a:rPr lang="es-ES" dirty="0" smtClean="0"/>
              <a:t> </a:t>
            </a:r>
            <a:r>
              <a:rPr lang="es-ES" dirty="0" err="1" smtClean="0"/>
              <a:t>monitoring</a:t>
            </a:r>
            <a:r>
              <a:rPr lang="es-ES" dirty="0" smtClean="0"/>
              <a:t> and control of ROC chips: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s-ES" dirty="0" err="1" smtClean="0"/>
              <a:t>Work</a:t>
            </a:r>
            <a:r>
              <a:rPr lang="es-ES" dirty="0" smtClean="0"/>
              <a:t> </a:t>
            </a:r>
            <a:r>
              <a:rPr lang="es-ES" dirty="0" err="1" smtClean="0"/>
              <a:t>initiated</a:t>
            </a:r>
            <a:r>
              <a:rPr lang="es-ES" dirty="0" smtClean="0"/>
              <a:t> </a:t>
            </a:r>
            <a:r>
              <a:rPr lang="es-ES" dirty="0" err="1" smtClean="0"/>
              <a:t>with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smtClean="0"/>
              <a:t>ROC4Sens chip</a:t>
            </a:r>
            <a:endParaRPr lang="es-ES" dirty="0" smtClean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s-ES" dirty="0" err="1" smtClean="0"/>
              <a:t>Hybrid</a:t>
            </a:r>
            <a:r>
              <a:rPr lang="es-ES" dirty="0" smtClean="0"/>
              <a:t> FPGA </a:t>
            </a:r>
            <a:r>
              <a:rPr lang="es-ES" dirty="0" err="1" smtClean="0"/>
              <a:t>technology</a:t>
            </a:r>
            <a:r>
              <a:rPr lang="es-ES" dirty="0" smtClean="0"/>
              <a:t> (</a:t>
            </a:r>
            <a:r>
              <a:rPr lang="es-ES" dirty="0" err="1" smtClean="0"/>
              <a:t>they</a:t>
            </a:r>
            <a:r>
              <a:rPr lang="es-ES" dirty="0" smtClean="0"/>
              <a:t> combine a </a:t>
            </a:r>
            <a:r>
              <a:rPr lang="es-ES" dirty="0" err="1" smtClean="0"/>
              <a:t>logic</a:t>
            </a:r>
            <a:r>
              <a:rPr lang="es-ES" dirty="0" smtClean="0"/>
              <a:t> </a:t>
            </a:r>
            <a:r>
              <a:rPr lang="es-ES" dirty="0" err="1" smtClean="0"/>
              <a:t>fabric</a:t>
            </a:r>
            <a:r>
              <a:rPr lang="es-ES" dirty="0" smtClean="0"/>
              <a:t> </a:t>
            </a:r>
            <a:r>
              <a:rPr lang="es-ES" dirty="0" err="1" smtClean="0"/>
              <a:t>with</a:t>
            </a:r>
            <a:r>
              <a:rPr lang="es-ES" dirty="0" smtClean="0"/>
              <a:t> </a:t>
            </a:r>
            <a:r>
              <a:rPr lang="es-ES" dirty="0" err="1" smtClean="0"/>
              <a:t>arrays</a:t>
            </a:r>
            <a:r>
              <a:rPr lang="es-ES" dirty="0" smtClean="0"/>
              <a:t> of </a:t>
            </a:r>
            <a:r>
              <a:rPr lang="es-ES" dirty="0" err="1" smtClean="0"/>
              <a:t>microcontrollers</a:t>
            </a:r>
            <a:r>
              <a:rPr lang="es-ES" dirty="0" smtClean="0"/>
              <a:t>)</a:t>
            </a:r>
          </a:p>
          <a:p>
            <a:pPr lvl="2"/>
            <a:endParaRPr lang="es-ES" dirty="0" smtClean="0"/>
          </a:p>
        </p:txBody>
      </p:sp>
      <p:sp>
        <p:nvSpPr>
          <p:cNvPr id="8" name="CuadroTexto 7"/>
          <p:cNvSpPr txBox="1"/>
          <p:nvPr/>
        </p:nvSpPr>
        <p:spPr>
          <a:xfrm>
            <a:off x="1108372" y="3602193"/>
            <a:ext cx="96111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b="1" dirty="0" smtClean="0"/>
              <a:t>Project DERAD (</a:t>
            </a:r>
            <a:r>
              <a:rPr lang="es-ES" sz="2400" b="1" dirty="0" err="1" smtClean="0"/>
              <a:t>funded</a:t>
            </a:r>
            <a:r>
              <a:rPr lang="es-ES" sz="2400" b="1" dirty="0" smtClean="0"/>
              <a:t>, </a:t>
            </a:r>
            <a:r>
              <a:rPr lang="es-ES" sz="2400" b="1" dirty="0" err="1" smtClean="0"/>
              <a:t>ongoing</a:t>
            </a:r>
            <a:r>
              <a:rPr lang="es-ES" sz="2400" b="1" dirty="0" smtClean="0"/>
              <a:t>, </a:t>
            </a:r>
            <a:r>
              <a:rPr lang="es-ES" sz="2400" b="1" dirty="0" err="1" smtClean="0"/>
              <a:t>with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an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associated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student</a:t>
            </a:r>
            <a:r>
              <a:rPr lang="es-ES" sz="2400" b="1" dirty="0" smtClean="0"/>
              <a:t>, 2 </a:t>
            </a:r>
            <a:r>
              <a:rPr lang="es-ES" sz="2400" b="1" dirty="0" err="1" smtClean="0"/>
              <a:t>years</a:t>
            </a:r>
            <a:r>
              <a:rPr lang="es-ES" sz="2400" b="1" dirty="0" smtClean="0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2400" b="1" dirty="0" smtClean="0"/>
              <a:t>To </a:t>
            </a:r>
            <a:r>
              <a:rPr lang="es-ES" sz="2400" b="1" dirty="0" err="1" smtClean="0"/>
              <a:t>finish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the</a:t>
            </a:r>
            <a:r>
              <a:rPr lang="es-ES" sz="2400" b="1" dirty="0" smtClean="0"/>
              <a:t> DAQ RoC4Sens </a:t>
            </a:r>
            <a:r>
              <a:rPr lang="es-ES" sz="2400" b="1" dirty="0" err="1" smtClean="0"/>
              <a:t>Board</a:t>
            </a:r>
            <a:endParaRPr lang="es-ES" sz="2400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2400" b="1" dirty="0" err="1" smtClean="0"/>
              <a:t>Different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Irradiation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campaigns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for</a:t>
            </a:r>
            <a:r>
              <a:rPr lang="es-ES" sz="2400" b="1" dirty="0" smtClean="0"/>
              <a:t> IP blocks </a:t>
            </a:r>
            <a:r>
              <a:rPr lang="es-ES" sz="2400" b="1" dirty="0" err="1" smtClean="0"/>
              <a:t>under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development</a:t>
            </a:r>
            <a:endParaRPr lang="es-E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258813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80834" y="873374"/>
            <a:ext cx="4607190" cy="310471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4" name="36 Conector recto"/>
          <p:cNvCxnSpPr/>
          <p:nvPr/>
        </p:nvCxnSpPr>
        <p:spPr>
          <a:xfrm rot="10800000">
            <a:off x="0" y="6633356"/>
            <a:ext cx="9144000" cy="1588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uadroTexto 4"/>
          <p:cNvSpPr txBox="1"/>
          <p:nvPr/>
        </p:nvSpPr>
        <p:spPr>
          <a:xfrm>
            <a:off x="410567" y="3911768"/>
            <a:ext cx="4335859" cy="243143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MAIN IDEAS OF THE PROJECT</a:t>
            </a:r>
          </a:p>
          <a:p>
            <a:endParaRPr lang="en-US" sz="8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Increase the operation frequency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Improving </a:t>
            </a:r>
            <a:r>
              <a:rPr lang="en-US" dirty="0"/>
              <a:t>data processing 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Simultaneous </a:t>
            </a:r>
            <a:r>
              <a:rPr lang="en-US" dirty="0"/>
              <a:t>control </a:t>
            </a:r>
            <a:r>
              <a:rPr lang="en-US" dirty="0" smtClean="0"/>
              <a:t>up to 4 sensors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Managing TLU </a:t>
            </a:r>
            <a:r>
              <a:rPr lang="en-US" dirty="0"/>
              <a:t>with NIM or TTL </a:t>
            </a:r>
            <a:r>
              <a:rPr lang="en-US" dirty="0" smtClean="0"/>
              <a:t>levels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Use of the current DTB ADPATER 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ADCs have been moved from DTB ADAPTER to the CUSTOM BOARD</a:t>
            </a:r>
            <a:endParaRPr lang="es-ES" dirty="0"/>
          </a:p>
        </p:txBody>
      </p:sp>
      <p:grpSp>
        <p:nvGrpSpPr>
          <p:cNvPr id="6" name="Grupo 5"/>
          <p:cNvGrpSpPr/>
          <p:nvPr/>
        </p:nvGrpSpPr>
        <p:grpSpPr>
          <a:xfrm>
            <a:off x="8348192" y="867104"/>
            <a:ext cx="3560896" cy="2879662"/>
            <a:chOff x="4793099" y="951372"/>
            <a:chExt cx="4407421" cy="3044930"/>
          </a:xfrm>
        </p:grpSpPr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544679" y="2996678"/>
              <a:ext cx="1280852" cy="999624"/>
            </a:xfrm>
            <a:prstGeom prst="rect">
              <a:avLst/>
            </a:prstGeom>
            <a:ln w="12700" cap="sq">
              <a:solidFill>
                <a:srgbClr val="000000"/>
              </a:solidFill>
              <a:miter lim="800000"/>
            </a:ln>
            <a:effectLst>
              <a:outerShdw blurRad="57150" dist="50800" dir="2700000" algn="tl" rotWithShape="0">
                <a:srgbClr val="000000">
                  <a:alpha val="40000"/>
                </a:srgbClr>
              </a:outerShdw>
            </a:effectLst>
          </p:spPr>
        </p:pic>
        <p:cxnSp>
          <p:nvCxnSpPr>
            <p:cNvPr id="8" name="Conector recto de flecha 7"/>
            <p:cNvCxnSpPr/>
            <p:nvPr/>
          </p:nvCxnSpPr>
          <p:spPr>
            <a:xfrm>
              <a:off x="4826247" y="3501008"/>
              <a:ext cx="2515412" cy="0"/>
            </a:xfrm>
            <a:prstGeom prst="straightConnector1">
              <a:avLst/>
            </a:prstGeom>
            <a:ln w="5715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ángulo 8"/>
            <p:cNvSpPr/>
            <p:nvPr/>
          </p:nvSpPr>
          <p:spPr>
            <a:xfrm>
              <a:off x="4793099" y="951372"/>
              <a:ext cx="2576662" cy="5386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100" dirty="0" smtClean="0">
                  <a:solidFill>
                    <a:srgbClr val="212121"/>
                  </a:solidFill>
                  <a:latin typeface="arial" panose="020B0604020202020204" pitchFamily="34" charset="0"/>
                </a:rPr>
                <a:t>Interface</a:t>
              </a:r>
              <a:r>
                <a:rPr lang="en-US" dirty="0" smtClean="0">
                  <a:solidFill>
                    <a:srgbClr val="212121"/>
                  </a:solidFill>
                  <a:latin typeface="arial" panose="020B0604020202020204" pitchFamily="34" charset="0"/>
                </a:rPr>
                <a:t> </a:t>
              </a:r>
            </a:p>
            <a:p>
              <a:r>
                <a:rPr lang="en-US" sz="1100" b="1" dirty="0" smtClean="0">
                  <a:solidFill>
                    <a:srgbClr val="212121"/>
                  </a:solidFill>
                  <a:latin typeface="arial" panose="020B0604020202020204" pitchFamily="34" charset="0"/>
                </a:rPr>
                <a:t>CUSTOM </a:t>
              </a:r>
              <a:r>
                <a:rPr lang="en-US" sz="1100" b="1" dirty="0">
                  <a:solidFill>
                    <a:srgbClr val="212121"/>
                  </a:solidFill>
                  <a:latin typeface="arial" panose="020B0604020202020204" pitchFamily="34" charset="0"/>
                </a:rPr>
                <a:t>BOARD - DTB ADAPTER</a:t>
              </a:r>
              <a:endParaRPr lang="es-ES" sz="1100" b="1" dirty="0"/>
            </a:p>
          </p:txBody>
        </p:sp>
        <p:sp>
          <p:nvSpPr>
            <p:cNvPr id="10" name="Rectángulo 9"/>
            <p:cNvSpPr/>
            <p:nvPr/>
          </p:nvSpPr>
          <p:spPr>
            <a:xfrm>
              <a:off x="4826247" y="2826131"/>
              <a:ext cx="2576662" cy="5386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100" dirty="0" smtClean="0">
                  <a:solidFill>
                    <a:srgbClr val="212121"/>
                  </a:solidFill>
                  <a:latin typeface="arial" panose="020B0604020202020204" pitchFamily="34" charset="0"/>
                </a:rPr>
                <a:t>Interface</a:t>
              </a:r>
              <a:r>
                <a:rPr lang="en-US" dirty="0" smtClean="0">
                  <a:solidFill>
                    <a:srgbClr val="212121"/>
                  </a:solidFill>
                  <a:latin typeface="arial" panose="020B0604020202020204" pitchFamily="34" charset="0"/>
                </a:rPr>
                <a:t> </a:t>
              </a:r>
            </a:p>
            <a:p>
              <a:r>
                <a:rPr lang="en-US" sz="1100" b="1" dirty="0" smtClean="0">
                  <a:solidFill>
                    <a:srgbClr val="212121"/>
                  </a:solidFill>
                  <a:latin typeface="arial" panose="020B0604020202020204" pitchFamily="34" charset="0"/>
                </a:rPr>
                <a:t>CUSTOM </a:t>
              </a:r>
              <a:r>
                <a:rPr lang="en-US" sz="1100" b="1" dirty="0">
                  <a:solidFill>
                    <a:srgbClr val="212121"/>
                  </a:solidFill>
                  <a:latin typeface="arial" panose="020B0604020202020204" pitchFamily="34" charset="0"/>
                </a:rPr>
                <a:t>BOARD - </a:t>
              </a:r>
              <a:r>
                <a:rPr lang="en-US" sz="1100" b="1" dirty="0" smtClean="0">
                  <a:solidFill>
                    <a:srgbClr val="212121"/>
                  </a:solidFill>
                  <a:latin typeface="arial" panose="020B0604020202020204" pitchFamily="34" charset="0"/>
                </a:rPr>
                <a:t>TLU</a:t>
              </a:r>
              <a:endParaRPr lang="es-ES" sz="1100" b="1" dirty="0"/>
            </a:p>
          </p:txBody>
        </p:sp>
        <p:grpSp>
          <p:nvGrpSpPr>
            <p:cNvPr id="11" name="Grupo 10"/>
            <p:cNvGrpSpPr/>
            <p:nvPr/>
          </p:nvGrpSpPr>
          <p:grpSpPr>
            <a:xfrm>
              <a:off x="7526538" y="1005515"/>
              <a:ext cx="1673982" cy="1677719"/>
              <a:chOff x="3702232" y="1619369"/>
              <a:chExt cx="2868909" cy="2984809"/>
            </a:xfrm>
          </p:grpSpPr>
          <p:pic>
            <p:nvPicPr>
              <p:cNvPr id="18" name="Grafik 11"/>
              <p:cNvPicPr/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604" r="21180"/>
              <a:stretch/>
            </p:blipFill>
            <p:spPr>
              <a:xfrm>
                <a:off x="3702232" y="2022267"/>
                <a:ext cx="2448272" cy="2581911"/>
              </a:xfrm>
              <a:prstGeom prst="rect">
                <a:avLst/>
              </a:prstGeom>
              <a:ln w="19050" cap="sq">
                <a:solidFill>
                  <a:srgbClr val="000000"/>
                </a:solidFill>
                <a:miter lim="800000"/>
              </a:ln>
              <a:effectLst>
                <a:outerShdw blurRad="57150" dist="50800" dir="27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19" name="Grafik 11"/>
              <p:cNvPicPr/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604" r="21180"/>
              <a:stretch/>
            </p:blipFill>
            <p:spPr>
              <a:xfrm>
                <a:off x="3811759" y="1903157"/>
                <a:ext cx="2448272" cy="2581909"/>
              </a:xfrm>
              <a:prstGeom prst="rect">
                <a:avLst/>
              </a:prstGeom>
              <a:ln w="19050" cap="sq">
                <a:solidFill>
                  <a:srgbClr val="000000"/>
                </a:solidFill>
                <a:miter lim="800000"/>
              </a:ln>
              <a:effectLst>
                <a:outerShdw blurRad="57150" dist="50800" dir="27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20" name="Grafik 11"/>
              <p:cNvPicPr/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604" r="21180"/>
              <a:stretch/>
            </p:blipFill>
            <p:spPr>
              <a:xfrm>
                <a:off x="3954259" y="1780617"/>
                <a:ext cx="2448273" cy="2581909"/>
              </a:xfrm>
              <a:prstGeom prst="rect">
                <a:avLst/>
              </a:prstGeom>
              <a:ln w="19050" cap="sq">
                <a:solidFill>
                  <a:srgbClr val="000000"/>
                </a:solidFill>
                <a:miter lim="800000"/>
              </a:ln>
              <a:effectLst>
                <a:outerShdw blurRad="57150" dist="50800" dir="27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21" name="Grafik 11"/>
              <p:cNvPicPr/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604" r="21180"/>
              <a:stretch/>
            </p:blipFill>
            <p:spPr>
              <a:xfrm>
                <a:off x="4122869" y="1619369"/>
                <a:ext cx="2448272" cy="2581909"/>
              </a:xfrm>
              <a:prstGeom prst="rect">
                <a:avLst/>
              </a:prstGeom>
              <a:ln w="19050" cap="sq">
                <a:solidFill>
                  <a:srgbClr val="000000"/>
                </a:solidFill>
                <a:miter lim="800000"/>
              </a:ln>
              <a:effectLst>
                <a:outerShdw blurRad="57150" dist="50800" dir="2700000" algn="tl" rotWithShape="0">
                  <a:srgbClr val="000000">
                    <a:alpha val="40000"/>
                  </a:srgbClr>
                </a:outerShdw>
              </a:effectLst>
            </p:spPr>
          </p:pic>
        </p:grpSp>
        <p:grpSp>
          <p:nvGrpSpPr>
            <p:cNvPr id="12" name="Grupo 11"/>
            <p:cNvGrpSpPr/>
            <p:nvPr/>
          </p:nvGrpSpPr>
          <p:grpSpPr>
            <a:xfrm>
              <a:off x="5013712" y="1124106"/>
              <a:ext cx="2018561" cy="2189723"/>
              <a:chOff x="5138430" y="1926768"/>
              <a:chExt cx="2018561" cy="2189723"/>
            </a:xfrm>
          </p:grpSpPr>
          <p:pic>
            <p:nvPicPr>
              <p:cNvPr id="13" name="Imagen 1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7590278">
                <a:off x="5528908" y="1926768"/>
                <a:ext cx="1628083" cy="1628083"/>
              </a:xfrm>
              <a:prstGeom prst="rect">
                <a:avLst/>
              </a:prstGeom>
            </p:spPr>
          </p:pic>
          <p:grpSp>
            <p:nvGrpSpPr>
              <p:cNvPr id="14" name="Grupo 13"/>
              <p:cNvGrpSpPr/>
              <p:nvPr/>
            </p:nvGrpSpPr>
            <p:grpSpPr>
              <a:xfrm>
                <a:off x="5138430" y="2111504"/>
                <a:ext cx="1865134" cy="2004987"/>
                <a:chOff x="4787922" y="1238011"/>
                <a:chExt cx="1865134" cy="2004987"/>
              </a:xfrm>
            </p:grpSpPr>
            <p:pic>
              <p:nvPicPr>
                <p:cNvPr id="15" name="Imagen 14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7590278">
                  <a:off x="5024973" y="1238011"/>
                  <a:ext cx="1628083" cy="1628083"/>
                </a:xfrm>
                <a:prstGeom prst="rect">
                  <a:avLst/>
                </a:prstGeom>
              </p:spPr>
            </p:pic>
            <p:pic>
              <p:nvPicPr>
                <p:cNvPr id="16" name="Imagen 15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7590278">
                  <a:off x="4937118" y="1431281"/>
                  <a:ext cx="1628083" cy="1628083"/>
                </a:xfrm>
                <a:prstGeom prst="rect">
                  <a:avLst/>
                </a:prstGeom>
              </p:spPr>
            </p:pic>
            <p:pic>
              <p:nvPicPr>
                <p:cNvPr id="17" name="Imagen 16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7590278">
                  <a:off x="4787922" y="1614915"/>
                  <a:ext cx="1628083" cy="1628083"/>
                </a:xfrm>
                <a:prstGeom prst="rect">
                  <a:avLst/>
                </a:prstGeom>
              </p:spPr>
            </p:pic>
          </p:grpSp>
        </p:grpSp>
      </p:grpSp>
      <p:cxnSp>
        <p:nvCxnSpPr>
          <p:cNvPr id="22" name="36 Conector recto"/>
          <p:cNvCxnSpPr/>
          <p:nvPr/>
        </p:nvCxnSpPr>
        <p:spPr>
          <a:xfrm rot="10800000">
            <a:off x="0" y="6633356"/>
            <a:ext cx="9144000" cy="1588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Imagen 5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3" t="2321" r="3390" b="3284"/>
          <a:stretch/>
        </p:blipFill>
        <p:spPr bwMode="auto">
          <a:xfrm>
            <a:off x="360374" y="943988"/>
            <a:ext cx="2494057" cy="29040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20068" y="1723892"/>
            <a:ext cx="2643153" cy="1550096"/>
          </a:xfrm>
          <a:prstGeom prst="rect">
            <a:avLst/>
          </a:prstGeom>
        </p:spPr>
      </p:pic>
      <p:sp>
        <p:nvSpPr>
          <p:cNvPr id="25" name="CuadroTexto 24"/>
          <p:cNvSpPr txBox="1"/>
          <p:nvPr/>
        </p:nvSpPr>
        <p:spPr>
          <a:xfrm>
            <a:off x="4788024" y="731045"/>
            <a:ext cx="3361871" cy="4078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CUSTOM BOARD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700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b="1" dirty="0" smtClean="0">
                <a:solidFill>
                  <a:srgbClr val="0070C0"/>
                </a:solidFill>
              </a:rPr>
              <a:t>A 10-layer board has been designed</a:t>
            </a:r>
            <a:r>
              <a:rPr lang="en-US" dirty="0" smtClean="0"/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Instability when </a:t>
            </a:r>
            <a:r>
              <a:rPr lang="en-US" dirty="0" err="1" smtClean="0"/>
              <a:t>linux</a:t>
            </a:r>
            <a:r>
              <a:rPr lang="en-US" dirty="0" smtClean="0"/>
              <a:t> starts. Sometimes </a:t>
            </a:r>
            <a:r>
              <a:rPr lang="en-US" dirty="0" err="1" smtClean="0"/>
              <a:t>linux</a:t>
            </a:r>
            <a:r>
              <a:rPr lang="en-US" dirty="0" smtClean="0"/>
              <a:t> is frozen at the first attempt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High power consumption due to ADCs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b="1" dirty="0" smtClean="0">
                <a:solidFill>
                  <a:srgbClr val="0070C0"/>
                </a:solidFill>
              </a:rPr>
              <a:t>Hardware design (VHDL) has been simulated</a:t>
            </a:r>
            <a:r>
              <a:rPr lang="en-US" dirty="0" smtClean="0"/>
              <a:t>. Only I2C signals have been tested </a:t>
            </a:r>
            <a:r>
              <a:rPr lang="en-US" dirty="0" err="1" smtClean="0"/>
              <a:t>succesfully</a:t>
            </a:r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185" y="4152773"/>
            <a:ext cx="3827417" cy="1949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849" y="4441922"/>
            <a:ext cx="2622004" cy="1660277"/>
          </a:xfrm>
          <a:prstGeom prst="rect">
            <a:avLst/>
          </a:prstGeom>
        </p:spPr>
      </p:pic>
      <p:sp>
        <p:nvSpPr>
          <p:cNvPr id="28" name="Título 3">
            <a:extLst>
              <a:ext uri="{FF2B5EF4-FFF2-40B4-BE49-F238E27FC236}">
                <a16:creationId xmlns:a16="http://schemas.microsoft.com/office/drawing/2014/main" id="{13158D39-4FD2-4A7F-AA0A-3E2D79BF44BE}"/>
              </a:ext>
            </a:extLst>
          </p:cNvPr>
          <p:cNvSpPr txBox="1">
            <a:spLocks/>
          </p:cNvSpPr>
          <p:nvPr/>
        </p:nvSpPr>
        <p:spPr>
          <a:xfrm>
            <a:off x="368969" y="413251"/>
            <a:ext cx="10515600" cy="45385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600" dirty="0" smtClean="0"/>
              <a:t>RD50 Roc4Sens DAQ</a:t>
            </a:r>
            <a:endParaRPr lang="es-ES_tradnl" sz="3600" dirty="0"/>
          </a:p>
        </p:txBody>
      </p:sp>
    </p:spTree>
    <p:extLst>
      <p:ext uri="{BB962C8B-B14F-4D97-AF65-F5344CB8AC3E}">
        <p14:creationId xmlns:p14="http://schemas.microsoft.com/office/powerpoint/2010/main" val="199235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390432" y="2025996"/>
            <a:ext cx="111093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To </a:t>
            </a:r>
            <a:r>
              <a:rPr lang="es-ES" dirty="0" err="1"/>
              <a:t>get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excelence</a:t>
            </a:r>
            <a:r>
              <a:rPr lang="es-ES" dirty="0"/>
              <a:t> in </a:t>
            </a:r>
            <a:r>
              <a:rPr lang="es-ES" dirty="0" err="1"/>
              <a:t>two</a:t>
            </a:r>
            <a:r>
              <a:rPr lang="es-ES" dirty="0"/>
              <a:t> áreas of </a:t>
            </a:r>
            <a:r>
              <a:rPr lang="es-ES" dirty="0" err="1"/>
              <a:t>microelectronic</a:t>
            </a:r>
            <a:r>
              <a:rPr lang="es-ES" dirty="0"/>
              <a:t> </a:t>
            </a:r>
            <a:r>
              <a:rPr lang="es-ES" dirty="0" err="1"/>
              <a:t>design</a:t>
            </a:r>
            <a:r>
              <a:rPr lang="es-ES" dirty="0"/>
              <a:t> and </a:t>
            </a:r>
            <a:r>
              <a:rPr lang="es-ES" dirty="0" err="1"/>
              <a:t>electronic</a:t>
            </a:r>
            <a:r>
              <a:rPr lang="es-ES" dirty="0"/>
              <a:t> </a:t>
            </a:r>
            <a:r>
              <a:rPr lang="es-ES" dirty="0" err="1"/>
              <a:t>system</a:t>
            </a:r>
            <a:r>
              <a:rPr lang="es-ES" dirty="0"/>
              <a:t> </a:t>
            </a:r>
            <a:r>
              <a:rPr lang="es-ES" dirty="0" err="1"/>
              <a:t>integration</a:t>
            </a:r>
            <a:r>
              <a:rPr lang="es-ES" dirty="0"/>
              <a:t>, </a:t>
            </a:r>
            <a:r>
              <a:rPr lang="es-ES" dirty="0" err="1"/>
              <a:t>useful</a:t>
            </a:r>
            <a:r>
              <a:rPr lang="es-ES" dirty="0"/>
              <a:t> </a:t>
            </a:r>
            <a:r>
              <a:rPr lang="es-ES" dirty="0" err="1"/>
              <a:t>for</a:t>
            </a:r>
            <a:r>
              <a:rPr lang="es-ES" dirty="0"/>
              <a:t> High </a:t>
            </a:r>
            <a:r>
              <a:rPr lang="es-ES" dirty="0" err="1"/>
              <a:t>Energy</a:t>
            </a:r>
            <a:r>
              <a:rPr lang="es-ES" dirty="0"/>
              <a:t> </a:t>
            </a:r>
            <a:r>
              <a:rPr lang="es-ES" dirty="0" err="1"/>
              <a:t>Physics</a:t>
            </a:r>
            <a:r>
              <a:rPr lang="es-ES" dirty="0"/>
              <a:t>:</a:t>
            </a:r>
          </a:p>
          <a:p>
            <a:pPr lvl="1"/>
            <a:r>
              <a:rPr lang="es-ES" dirty="0" smtClean="0"/>
              <a:t>2. </a:t>
            </a:r>
            <a:r>
              <a:rPr lang="es-ES" dirty="0" err="1" smtClean="0"/>
              <a:t>Analog</a:t>
            </a:r>
            <a:r>
              <a:rPr lang="es-ES" dirty="0" smtClean="0"/>
              <a:t> and Digital </a:t>
            </a:r>
            <a:r>
              <a:rPr lang="es-ES" dirty="0" err="1" smtClean="0"/>
              <a:t>design</a:t>
            </a:r>
            <a:r>
              <a:rPr lang="es-ES" dirty="0" smtClean="0"/>
              <a:t> </a:t>
            </a:r>
            <a:r>
              <a:rPr lang="es-ES" dirty="0" err="1" smtClean="0"/>
              <a:t>for</a:t>
            </a:r>
            <a:r>
              <a:rPr lang="es-ES" dirty="0" smtClean="0"/>
              <a:t> </a:t>
            </a:r>
            <a:r>
              <a:rPr lang="es-ES" dirty="0" err="1" smtClean="0"/>
              <a:t>Monolithic</a:t>
            </a:r>
            <a:r>
              <a:rPr lang="es-ES" dirty="0" smtClean="0"/>
              <a:t> and </a:t>
            </a:r>
            <a:r>
              <a:rPr lang="es-ES" dirty="0" err="1" smtClean="0"/>
              <a:t>Hybrid</a:t>
            </a:r>
            <a:r>
              <a:rPr lang="es-ES" dirty="0" smtClean="0"/>
              <a:t> </a:t>
            </a:r>
            <a:r>
              <a:rPr lang="es-ES" dirty="0" err="1" smtClean="0"/>
              <a:t>Read</a:t>
            </a:r>
            <a:r>
              <a:rPr lang="es-ES" dirty="0" smtClean="0"/>
              <a:t> </a:t>
            </a:r>
            <a:r>
              <a:rPr lang="es-ES" dirty="0" err="1" smtClean="0"/>
              <a:t>Out</a:t>
            </a:r>
            <a:r>
              <a:rPr lang="es-ES" dirty="0" smtClean="0"/>
              <a:t> Chips (ROC) Híbridos y Monolíticos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s-ES" dirty="0" smtClean="0"/>
              <a:t>Spin-Off </a:t>
            </a:r>
            <a:r>
              <a:rPr lang="es-ES" dirty="0" err="1" smtClean="0"/>
              <a:t>from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cumulated</a:t>
            </a:r>
            <a:r>
              <a:rPr lang="es-ES" dirty="0" smtClean="0"/>
              <a:t> </a:t>
            </a:r>
            <a:r>
              <a:rPr lang="es-ES" dirty="0" err="1" smtClean="0"/>
              <a:t>experience</a:t>
            </a:r>
            <a:r>
              <a:rPr lang="es-ES" dirty="0" smtClean="0"/>
              <a:t> in </a:t>
            </a:r>
            <a:r>
              <a:rPr lang="es-ES" dirty="0" err="1" smtClean="0"/>
              <a:t>collaboration</a:t>
            </a:r>
            <a:r>
              <a:rPr lang="es-ES" dirty="0" smtClean="0"/>
              <a:t> RD53 (</a:t>
            </a:r>
            <a:r>
              <a:rPr lang="es-ES" dirty="0" err="1" smtClean="0"/>
              <a:t>Hybrid</a:t>
            </a:r>
            <a:r>
              <a:rPr lang="es-ES" dirty="0" smtClean="0"/>
              <a:t> ROC </a:t>
            </a:r>
            <a:r>
              <a:rPr lang="es-ES" dirty="0" err="1" smtClean="0"/>
              <a:t>for</a:t>
            </a:r>
            <a:r>
              <a:rPr lang="es-ES" dirty="0" smtClean="0"/>
              <a:t> ATLAS and CMS, 2022)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s-ES" dirty="0" err="1" smtClean="0"/>
              <a:t>Design</a:t>
            </a:r>
            <a:r>
              <a:rPr lang="es-ES" dirty="0" smtClean="0"/>
              <a:t> in HVCMOS, </a:t>
            </a:r>
            <a:r>
              <a:rPr lang="es-ES" dirty="0" err="1" smtClean="0"/>
              <a:t>working</a:t>
            </a:r>
            <a:r>
              <a:rPr lang="es-ES" dirty="0" smtClean="0"/>
              <a:t> </a:t>
            </a:r>
            <a:r>
              <a:rPr lang="es-ES" dirty="0" err="1" smtClean="0"/>
              <a:t>group</a:t>
            </a:r>
            <a:r>
              <a:rPr lang="es-ES" dirty="0" smtClean="0"/>
              <a:t> </a:t>
            </a:r>
            <a:r>
              <a:rPr lang="es-ES" dirty="0" err="1" smtClean="0"/>
              <a:t>inside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RD50 </a:t>
            </a:r>
            <a:r>
              <a:rPr lang="es-ES" dirty="0" err="1" smtClean="0"/>
              <a:t>collaboration</a:t>
            </a:r>
            <a:r>
              <a:rPr lang="es-ES" dirty="0" smtClean="0"/>
              <a:t> </a:t>
            </a:r>
            <a:r>
              <a:rPr lang="es-ES" dirty="0" err="1" smtClean="0"/>
              <a:t>for</a:t>
            </a:r>
            <a:r>
              <a:rPr lang="es-ES" dirty="0" smtClean="0"/>
              <a:t> </a:t>
            </a:r>
            <a:r>
              <a:rPr lang="es-ES" dirty="0" err="1" smtClean="0"/>
              <a:t>development</a:t>
            </a:r>
            <a:r>
              <a:rPr lang="es-ES" dirty="0" smtClean="0"/>
              <a:t> of a </a:t>
            </a:r>
            <a:r>
              <a:rPr lang="es-ES" dirty="0" err="1" smtClean="0"/>
              <a:t>Monolithic</a:t>
            </a:r>
            <a:r>
              <a:rPr lang="es-ES" dirty="0" smtClean="0"/>
              <a:t> ROC chip (detector and </a:t>
            </a:r>
            <a:r>
              <a:rPr lang="es-ES" dirty="0" err="1" smtClean="0"/>
              <a:t>microelectronics</a:t>
            </a:r>
            <a:r>
              <a:rPr lang="es-ES" dirty="0" smtClean="0"/>
              <a:t> in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same</a:t>
            </a:r>
            <a:r>
              <a:rPr lang="es-ES" dirty="0" smtClean="0"/>
              <a:t> die)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536123" y="4057321"/>
            <a:ext cx="1116275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b="1" dirty="0" smtClean="0"/>
              <a:t>Project </a:t>
            </a:r>
            <a:r>
              <a:rPr lang="es-ES" sz="2000" b="1" dirty="0" err="1" smtClean="0"/>
              <a:t>nanoMAPS</a:t>
            </a:r>
            <a:r>
              <a:rPr lang="es-ES" sz="2000" b="1" dirty="0" smtClean="0"/>
              <a:t> (</a:t>
            </a:r>
            <a:r>
              <a:rPr lang="es-ES" sz="2000" b="1" dirty="0" err="1" smtClean="0"/>
              <a:t>granted</a:t>
            </a:r>
            <a:r>
              <a:rPr lang="es-ES" sz="2000" b="1" dirty="0" smtClean="0"/>
              <a:t>, a doctoral </a:t>
            </a:r>
            <a:r>
              <a:rPr lang="es-ES" sz="2000" b="1" dirty="0" err="1" smtClean="0"/>
              <a:t>student</a:t>
            </a:r>
            <a:r>
              <a:rPr lang="es-ES" sz="2000" b="1" dirty="0" smtClean="0"/>
              <a:t>, 4 </a:t>
            </a:r>
            <a:r>
              <a:rPr lang="es-ES" sz="2000" b="1" dirty="0" err="1" smtClean="0"/>
              <a:t>years</a:t>
            </a:r>
            <a:r>
              <a:rPr lang="es-ES" sz="2000" b="1" dirty="0" smtClean="0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2000" b="1" dirty="0" err="1" smtClean="0"/>
              <a:t>Development</a:t>
            </a:r>
            <a:r>
              <a:rPr lang="es-ES" sz="2000" b="1" dirty="0" smtClean="0"/>
              <a:t> of full blocks (pixel </a:t>
            </a:r>
            <a:r>
              <a:rPr lang="es-ES" sz="2000" b="1" dirty="0" err="1" smtClean="0"/>
              <a:t>frontend</a:t>
            </a:r>
            <a:r>
              <a:rPr lang="es-ES" sz="2000" b="1" dirty="0" smtClean="0"/>
              <a:t>, pixel </a:t>
            </a:r>
            <a:r>
              <a:rPr lang="es-ES" sz="2000" b="1" dirty="0" err="1" smtClean="0"/>
              <a:t>backend</a:t>
            </a:r>
            <a:r>
              <a:rPr lang="es-ES" sz="2000" b="1" dirty="0" smtClean="0"/>
              <a:t>, </a:t>
            </a:r>
            <a:r>
              <a:rPr lang="es-ES" sz="2000" b="1" dirty="0" err="1" smtClean="0"/>
              <a:t>integrated</a:t>
            </a:r>
            <a:r>
              <a:rPr lang="es-ES" sz="2000" b="1" dirty="0" smtClean="0"/>
              <a:t> </a:t>
            </a:r>
            <a:r>
              <a:rPr lang="es-ES" sz="2000" b="1" dirty="0" err="1" smtClean="0"/>
              <a:t>logic</a:t>
            </a:r>
            <a:r>
              <a:rPr lang="es-ES" sz="2000" b="1" dirty="0" smtClean="0"/>
              <a:t>) in </a:t>
            </a:r>
            <a:r>
              <a:rPr lang="es-ES" sz="2000" b="1" dirty="0" err="1" smtClean="0"/>
              <a:t>the</a:t>
            </a:r>
            <a:r>
              <a:rPr lang="es-ES" sz="2000" b="1" dirty="0" smtClean="0"/>
              <a:t> </a:t>
            </a:r>
            <a:r>
              <a:rPr lang="es-ES" sz="2000" b="1" dirty="0" err="1" smtClean="0"/>
              <a:t>framework</a:t>
            </a:r>
            <a:r>
              <a:rPr lang="es-ES" sz="2000" b="1" dirty="0" smtClean="0"/>
              <a:t> of RD50 </a:t>
            </a:r>
            <a:r>
              <a:rPr lang="es-ES" sz="2000" b="1" dirty="0" err="1" smtClean="0"/>
              <a:t>collaboration</a:t>
            </a:r>
            <a:endParaRPr lang="es-ES" sz="2000" b="1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2000" b="1" dirty="0" smtClean="0"/>
              <a:t>IP </a:t>
            </a:r>
            <a:r>
              <a:rPr lang="es-ES" sz="2000" b="1" dirty="0" smtClean="0"/>
              <a:t>and </a:t>
            </a:r>
            <a:r>
              <a:rPr lang="es-ES" sz="2000" b="1" dirty="0" err="1" smtClean="0"/>
              <a:t>components</a:t>
            </a:r>
            <a:r>
              <a:rPr lang="es-ES" sz="2000" b="1" dirty="0" smtClean="0"/>
              <a:t> </a:t>
            </a:r>
            <a:r>
              <a:rPr lang="es-ES" sz="2000" b="1" dirty="0" err="1" smtClean="0"/>
              <a:t>irradiation</a:t>
            </a:r>
            <a:r>
              <a:rPr lang="es-ES" sz="2000" b="1" dirty="0" smtClean="0"/>
              <a:t>, </a:t>
            </a:r>
            <a:r>
              <a:rPr lang="es-ES" sz="2000" b="1" dirty="0" err="1" smtClean="0"/>
              <a:t>radiation</a:t>
            </a:r>
            <a:r>
              <a:rPr lang="es-ES" sz="2000" b="1" dirty="0" smtClean="0"/>
              <a:t> </a:t>
            </a:r>
            <a:r>
              <a:rPr lang="es-ES" sz="2000" b="1" dirty="0" err="1" smtClean="0"/>
              <a:t>hardness</a:t>
            </a:r>
            <a:r>
              <a:rPr lang="es-ES" sz="2000" b="1" dirty="0" smtClean="0"/>
              <a:t> </a:t>
            </a:r>
            <a:r>
              <a:rPr lang="es-ES" sz="2000" b="1" dirty="0" err="1" smtClean="0"/>
              <a:t>simulation</a:t>
            </a:r>
            <a:r>
              <a:rPr lang="es-ES" sz="2000" b="1" dirty="0" smtClean="0"/>
              <a:t> and </a:t>
            </a:r>
            <a:r>
              <a:rPr lang="es-ES" sz="2000" b="1" dirty="0" err="1" smtClean="0"/>
              <a:t>design</a:t>
            </a:r>
            <a:r>
              <a:rPr lang="es-ES" sz="2000" b="1" dirty="0" smtClean="0"/>
              <a:t> </a:t>
            </a:r>
            <a:r>
              <a:rPr lang="es-ES" sz="2000" b="1" dirty="0" err="1" smtClean="0"/>
              <a:t>for</a:t>
            </a:r>
            <a:r>
              <a:rPr lang="es-ES" sz="2000" b="1" dirty="0" smtClean="0"/>
              <a:t> </a:t>
            </a:r>
            <a:r>
              <a:rPr lang="es-ES" sz="2000" b="1" dirty="0" err="1" smtClean="0"/>
              <a:t>the</a:t>
            </a:r>
            <a:r>
              <a:rPr lang="es-ES" sz="2000" b="1" dirty="0" smtClean="0"/>
              <a:t> sensor and </a:t>
            </a:r>
            <a:r>
              <a:rPr lang="es-ES" sz="2000" b="1" dirty="0" err="1" smtClean="0"/>
              <a:t>the</a:t>
            </a:r>
            <a:r>
              <a:rPr lang="es-ES" sz="2000" b="1" dirty="0" smtClean="0"/>
              <a:t> </a:t>
            </a:r>
            <a:r>
              <a:rPr lang="es-ES" sz="2000" b="1" dirty="0" err="1" smtClean="0"/>
              <a:t>electronics</a:t>
            </a:r>
            <a:endParaRPr lang="es-ES" sz="2000" b="1" dirty="0" smtClean="0"/>
          </a:p>
        </p:txBody>
      </p:sp>
      <p:sp>
        <p:nvSpPr>
          <p:cNvPr id="8" name="CuadroTexto 7"/>
          <p:cNvSpPr txBox="1"/>
          <p:nvPr/>
        </p:nvSpPr>
        <p:spPr>
          <a:xfrm>
            <a:off x="0" y="372979"/>
            <a:ext cx="84994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err="1" smtClean="0"/>
              <a:t>Activities</a:t>
            </a:r>
            <a:r>
              <a:rPr lang="es-ES" sz="3200" dirty="0" smtClean="0"/>
              <a:t> </a:t>
            </a:r>
            <a:r>
              <a:rPr lang="es-ES" sz="3200" dirty="0" err="1" smtClean="0"/>
              <a:t>First</a:t>
            </a:r>
            <a:r>
              <a:rPr lang="es-ES" sz="3200" dirty="0" smtClean="0"/>
              <a:t> </a:t>
            </a:r>
            <a:r>
              <a:rPr lang="es-ES" sz="3200" dirty="0" err="1" smtClean="0"/>
              <a:t>Semester</a:t>
            </a:r>
            <a:r>
              <a:rPr lang="es-ES" sz="3200" dirty="0" smtClean="0"/>
              <a:t> 2020</a:t>
            </a:r>
            <a:endParaRPr lang="es-ES" sz="3200" dirty="0"/>
          </a:p>
        </p:txBody>
      </p:sp>
      <p:sp>
        <p:nvSpPr>
          <p:cNvPr id="9" name="CuadroTexto 8"/>
          <p:cNvSpPr txBox="1"/>
          <p:nvPr/>
        </p:nvSpPr>
        <p:spPr>
          <a:xfrm>
            <a:off x="165934" y="1557795"/>
            <a:ext cx="4826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Grupo de Ingeniería Electrónica (GIE) </a:t>
            </a:r>
            <a:r>
              <a:rPr lang="es-ES" dirty="0" err="1" smtClean="0"/>
              <a:t>Strategy</a:t>
            </a:r>
            <a:r>
              <a:rPr lang="es-ES" dirty="0" smtClean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22159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3">
            <a:extLst>
              <a:ext uri="{FF2B5EF4-FFF2-40B4-BE49-F238E27FC236}">
                <a16:creationId xmlns:a16="http://schemas.microsoft.com/office/drawing/2014/main" id="{13158D39-4FD2-4A7F-AA0A-3E2D79BF44BE}"/>
              </a:ext>
            </a:extLst>
          </p:cNvPr>
          <p:cNvSpPr txBox="1">
            <a:spLocks/>
          </p:cNvSpPr>
          <p:nvPr/>
        </p:nvSpPr>
        <p:spPr>
          <a:xfrm>
            <a:off x="136459" y="401219"/>
            <a:ext cx="10911292" cy="57333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600" dirty="0" smtClean="0"/>
              <a:t>RD53 IP Blocks (</a:t>
            </a:r>
            <a:r>
              <a:rPr lang="es-ES" sz="3600" dirty="0" err="1" smtClean="0"/>
              <a:t>Power</a:t>
            </a:r>
            <a:r>
              <a:rPr lang="es-ES" sz="3600" dirty="0" smtClean="0"/>
              <a:t> </a:t>
            </a:r>
            <a:r>
              <a:rPr lang="es-ES" sz="3600" dirty="0" err="1" smtClean="0"/>
              <a:t>On</a:t>
            </a:r>
            <a:r>
              <a:rPr lang="es-ES" sz="3600" dirty="0" smtClean="0"/>
              <a:t> </a:t>
            </a:r>
            <a:r>
              <a:rPr lang="es-ES" sz="3600" dirty="0" err="1" smtClean="0"/>
              <a:t>Reset</a:t>
            </a:r>
            <a:r>
              <a:rPr lang="es-ES" sz="3600" dirty="0" smtClean="0"/>
              <a:t>, </a:t>
            </a:r>
            <a:r>
              <a:rPr lang="es-ES" sz="3600" dirty="0" err="1" smtClean="0"/>
              <a:t>Command</a:t>
            </a:r>
            <a:r>
              <a:rPr lang="es-ES" sz="3600" dirty="0" smtClean="0"/>
              <a:t> </a:t>
            </a:r>
            <a:r>
              <a:rPr lang="es-ES" sz="3600" dirty="0" err="1" smtClean="0"/>
              <a:t>Reset</a:t>
            </a:r>
            <a:r>
              <a:rPr lang="es-ES" sz="3600" dirty="0" smtClean="0"/>
              <a:t>)</a:t>
            </a:r>
            <a:endParaRPr lang="es-ES_tradnl" sz="36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40" y="1429305"/>
            <a:ext cx="3776849" cy="381626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972" y="803918"/>
            <a:ext cx="4810125" cy="2151686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352678" y="5223190"/>
            <a:ext cx="36151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SEU Chip (TSMC 65 </a:t>
            </a:r>
            <a:r>
              <a:rPr lang="es-ES" dirty="0" err="1" smtClean="0"/>
              <a:t>nm</a:t>
            </a:r>
            <a:r>
              <a:rPr lang="es-ES" dirty="0" smtClean="0"/>
              <a:t>)</a:t>
            </a:r>
          </a:p>
          <a:p>
            <a:r>
              <a:rPr lang="es-ES" dirty="0" smtClean="0"/>
              <a:t>A </a:t>
            </a:r>
            <a:r>
              <a:rPr lang="es-ES" dirty="0" err="1" smtClean="0"/>
              <a:t>mini@asic</a:t>
            </a:r>
            <a:r>
              <a:rPr lang="es-ES" dirty="0" smtClean="0"/>
              <a:t> </a:t>
            </a:r>
            <a:r>
              <a:rPr lang="es-ES" dirty="0" err="1" smtClean="0"/>
              <a:t>built</a:t>
            </a:r>
            <a:r>
              <a:rPr lang="es-ES" dirty="0" smtClean="0"/>
              <a:t> </a:t>
            </a:r>
            <a:r>
              <a:rPr lang="es-ES" dirty="0" err="1" smtClean="0"/>
              <a:t>for</a:t>
            </a:r>
            <a:r>
              <a:rPr lang="es-ES" dirty="0" smtClean="0"/>
              <a:t> </a:t>
            </a:r>
            <a:r>
              <a:rPr lang="es-ES" dirty="0" err="1" smtClean="0"/>
              <a:t>testing</a:t>
            </a:r>
            <a:r>
              <a:rPr lang="es-ES" dirty="0" smtClean="0"/>
              <a:t> </a:t>
            </a:r>
            <a:r>
              <a:rPr lang="es-ES" dirty="0" err="1" smtClean="0"/>
              <a:t>radiation</a:t>
            </a:r>
            <a:r>
              <a:rPr lang="es-ES" dirty="0" smtClean="0"/>
              <a:t> </a:t>
            </a:r>
            <a:r>
              <a:rPr lang="es-ES" dirty="0" err="1" smtClean="0"/>
              <a:t>hardened</a:t>
            </a:r>
            <a:r>
              <a:rPr lang="es-ES" dirty="0" smtClean="0"/>
              <a:t> </a:t>
            </a:r>
            <a:r>
              <a:rPr lang="es-ES" dirty="0" err="1" smtClean="0"/>
              <a:t>registers</a:t>
            </a:r>
            <a:r>
              <a:rPr lang="es-ES" dirty="0" smtClean="0"/>
              <a:t> and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reset</a:t>
            </a:r>
            <a:r>
              <a:rPr lang="es-ES" dirty="0" smtClean="0"/>
              <a:t> </a:t>
            </a:r>
            <a:r>
              <a:rPr lang="es-ES" dirty="0" err="1" smtClean="0"/>
              <a:t>system</a:t>
            </a:r>
            <a:r>
              <a:rPr lang="es-ES" dirty="0" smtClean="0"/>
              <a:t> </a:t>
            </a:r>
            <a:r>
              <a:rPr lang="es-ES" dirty="0" err="1" smtClean="0"/>
              <a:t>for</a:t>
            </a:r>
            <a:r>
              <a:rPr lang="es-ES" dirty="0" smtClean="0"/>
              <a:t> RD53B</a:t>
            </a:r>
            <a:endParaRPr lang="es-E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4923" y="3337435"/>
            <a:ext cx="4137077" cy="2458829"/>
          </a:xfrm>
          <a:prstGeom prst="rect">
            <a:avLst/>
          </a:prstGeom>
        </p:spPr>
      </p:pic>
      <p:sp>
        <p:nvSpPr>
          <p:cNvPr id="7" name="Flecha derecha 6"/>
          <p:cNvSpPr/>
          <p:nvPr/>
        </p:nvSpPr>
        <p:spPr>
          <a:xfrm rot="5400000">
            <a:off x="9324909" y="2954002"/>
            <a:ext cx="433136" cy="8781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440"/>
          <a:stretch/>
        </p:blipFill>
        <p:spPr>
          <a:xfrm>
            <a:off x="3913372" y="1806167"/>
            <a:ext cx="3271203" cy="3062537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3913372" y="4946191"/>
            <a:ext cx="572984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Low</a:t>
            </a:r>
            <a:r>
              <a:rPr lang="es-ES" dirty="0" smtClean="0"/>
              <a:t> </a:t>
            </a:r>
            <a:r>
              <a:rPr lang="es-ES" dirty="0" err="1" smtClean="0"/>
              <a:t>Level</a:t>
            </a:r>
            <a:r>
              <a:rPr lang="es-ES" dirty="0" smtClean="0"/>
              <a:t> </a:t>
            </a:r>
            <a:r>
              <a:rPr lang="es-ES" dirty="0" err="1" smtClean="0"/>
              <a:t>Command</a:t>
            </a:r>
            <a:r>
              <a:rPr lang="es-ES" dirty="0" smtClean="0"/>
              <a:t> </a:t>
            </a:r>
            <a:r>
              <a:rPr lang="es-ES" dirty="0" err="1" smtClean="0"/>
              <a:t>Reset</a:t>
            </a:r>
            <a:r>
              <a:rPr lang="es-ES" dirty="0" smtClean="0"/>
              <a:t> active </a:t>
            </a:r>
            <a:r>
              <a:rPr lang="es-ES" dirty="0" err="1" smtClean="0"/>
              <a:t>only</a:t>
            </a:r>
            <a:r>
              <a:rPr lang="es-ES" dirty="0" smtClean="0"/>
              <a:t> (</a:t>
            </a:r>
            <a:r>
              <a:rPr lang="es-ES" dirty="0" err="1" smtClean="0"/>
              <a:t>low</a:t>
            </a:r>
            <a:r>
              <a:rPr lang="es-ES" dirty="0" smtClean="0"/>
              <a:t> </a:t>
            </a:r>
            <a:r>
              <a:rPr lang="es-ES" dirty="0" err="1" smtClean="0"/>
              <a:t>level</a:t>
            </a:r>
            <a:r>
              <a:rPr lang="es-ES" dirty="0" smtClean="0"/>
              <a:t>)</a:t>
            </a:r>
          </a:p>
          <a:p>
            <a:r>
              <a:rPr lang="es-ES" dirty="0" err="1" smtClean="0"/>
              <a:t>If</a:t>
            </a:r>
            <a:r>
              <a:rPr lang="es-ES" dirty="0" smtClean="0"/>
              <a:t> </a:t>
            </a:r>
            <a:r>
              <a:rPr lang="es-ES" dirty="0" err="1" smtClean="0"/>
              <a:t>detected</a:t>
            </a:r>
            <a:r>
              <a:rPr lang="es-ES" dirty="0" smtClean="0"/>
              <a:t> 20 </a:t>
            </a:r>
            <a:r>
              <a:rPr lang="es-ES" dirty="0" err="1" smtClean="0"/>
              <a:t>or</a:t>
            </a:r>
            <a:r>
              <a:rPr lang="es-ES" dirty="0" smtClean="0"/>
              <a:t> </a:t>
            </a:r>
            <a:r>
              <a:rPr lang="es-ES" dirty="0" err="1" smtClean="0"/>
              <a:t>less</a:t>
            </a:r>
            <a:r>
              <a:rPr lang="es-ES" dirty="0" smtClean="0"/>
              <a:t> </a:t>
            </a:r>
            <a:r>
              <a:rPr lang="es-ES" dirty="0" err="1" smtClean="0"/>
              <a:t>clock</a:t>
            </a:r>
            <a:r>
              <a:rPr lang="es-ES" dirty="0" smtClean="0"/>
              <a:t> pulses. </a:t>
            </a:r>
            <a:r>
              <a:rPr lang="es-ES" dirty="0" err="1" smtClean="0"/>
              <a:t>The</a:t>
            </a:r>
            <a:r>
              <a:rPr lang="es-ES" dirty="0" smtClean="0"/>
              <a:t> general </a:t>
            </a:r>
            <a:r>
              <a:rPr lang="es-ES" dirty="0" err="1" smtClean="0"/>
              <a:t>reset</a:t>
            </a:r>
            <a:endParaRPr lang="es-ES" dirty="0" smtClean="0"/>
          </a:p>
          <a:p>
            <a:r>
              <a:rPr lang="es-ES" dirty="0"/>
              <a:t>i</a:t>
            </a:r>
            <a:r>
              <a:rPr lang="es-ES" dirty="0" smtClean="0"/>
              <a:t>n RD53B </a:t>
            </a:r>
            <a:r>
              <a:rPr lang="es-ES" dirty="0" err="1" smtClean="0"/>
              <a:t>is</a:t>
            </a:r>
            <a:r>
              <a:rPr lang="es-ES" dirty="0" smtClean="0"/>
              <a:t> a </a:t>
            </a:r>
            <a:r>
              <a:rPr lang="es-ES" dirty="0" err="1" smtClean="0"/>
              <a:t>reduction</a:t>
            </a:r>
            <a:r>
              <a:rPr lang="es-ES" dirty="0" smtClean="0"/>
              <a:t> in </a:t>
            </a:r>
            <a:r>
              <a:rPr lang="es-ES" dirty="0" err="1" smtClean="0"/>
              <a:t>the</a:t>
            </a:r>
            <a:r>
              <a:rPr lang="es-ES" dirty="0" smtClean="0"/>
              <a:t> CDR/PLL </a:t>
            </a:r>
            <a:r>
              <a:rPr lang="es-ES" dirty="0" err="1" smtClean="0"/>
              <a:t>activity</a:t>
            </a:r>
            <a:r>
              <a:rPr lang="es-ES" dirty="0" smtClean="0"/>
              <a:t> </a:t>
            </a:r>
            <a:r>
              <a:rPr lang="es-ES" dirty="0" err="1" smtClean="0"/>
              <a:t>due</a:t>
            </a:r>
            <a:endParaRPr lang="es-ES" dirty="0" smtClean="0"/>
          </a:p>
          <a:p>
            <a:r>
              <a:rPr lang="es-ES" dirty="0" smtClean="0"/>
              <a:t>to a </a:t>
            </a:r>
            <a:r>
              <a:rPr lang="es-ES" dirty="0" err="1" smtClean="0"/>
              <a:t>reduced</a:t>
            </a:r>
            <a:r>
              <a:rPr lang="es-ES" dirty="0" smtClean="0"/>
              <a:t> </a:t>
            </a:r>
            <a:r>
              <a:rPr lang="es-ES" dirty="0" err="1" smtClean="0"/>
              <a:t>external</a:t>
            </a:r>
            <a:r>
              <a:rPr lang="es-ES" dirty="0" smtClean="0"/>
              <a:t> </a:t>
            </a:r>
            <a:r>
              <a:rPr lang="es-ES" dirty="0" err="1" smtClean="0"/>
              <a:t>dataflow</a:t>
            </a:r>
            <a:r>
              <a:rPr lang="es-ES" dirty="0" smtClean="0"/>
              <a:t>. </a:t>
            </a:r>
            <a:r>
              <a:rPr lang="es-ES" dirty="0" err="1" smtClean="0"/>
              <a:t>Power</a:t>
            </a:r>
            <a:r>
              <a:rPr lang="es-ES" dirty="0" smtClean="0"/>
              <a:t> </a:t>
            </a:r>
            <a:r>
              <a:rPr lang="es-ES" dirty="0" err="1" smtClean="0"/>
              <a:t>On</a:t>
            </a:r>
            <a:r>
              <a:rPr lang="es-ES" dirty="0" smtClean="0"/>
              <a:t> </a:t>
            </a:r>
            <a:r>
              <a:rPr lang="es-ES" dirty="0" err="1" smtClean="0"/>
              <a:t>Reset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now</a:t>
            </a:r>
            <a:endParaRPr lang="es-ES" dirty="0" smtClean="0"/>
          </a:p>
          <a:p>
            <a:r>
              <a:rPr lang="es-ES" dirty="0" err="1" smtClean="0"/>
              <a:t>reserved</a:t>
            </a:r>
            <a:r>
              <a:rPr lang="es-ES" dirty="0" smtClean="0"/>
              <a:t> </a:t>
            </a:r>
            <a:r>
              <a:rPr lang="es-ES" dirty="0" err="1" smtClean="0"/>
              <a:t>only</a:t>
            </a:r>
            <a:r>
              <a:rPr lang="es-ES" dirty="0" smtClean="0"/>
              <a:t> </a:t>
            </a:r>
            <a:r>
              <a:rPr lang="es-ES" dirty="0" err="1" smtClean="0"/>
              <a:t>for</a:t>
            </a:r>
            <a:r>
              <a:rPr lang="es-ES" dirty="0" smtClean="0"/>
              <a:t> </a:t>
            </a:r>
            <a:r>
              <a:rPr lang="es-ES" dirty="0" err="1" smtClean="0"/>
              <a:t>Power</a:t>
            </a:r>
            <a:r>
              <a:rPr lang="es-ES" dirty="0" smtClean="0"/>
              <a:t> Down-Up </a:t>
            </a:r>
            <a:r>
              <a:rPr lang="es-ES" dirty="0" err="1" smtClean="0"/>
              <a:t>state</a:t>
            </a:r>
            <a:r>
              <a:rPr lang="es-ES" dirty="0" smtClean="0"/>
              <a:t>.</a:t>
            </a:r>
            <a:endParaRPr lang="es-ES" dirty="0"/>
          </a:p>
        </p:txBody>
      </p:sp>
      <p:sp>
        <p:nvSpPr>
          <p:cNvPr id="10" name="CuadroTexto 9"/>
          <p:cNvSpPr txBox="1"/>
          <p:nvPr/>
        </p:nvSpPr>
        <p:spPr>
          <a:xfrm>
            <a:off x="3913372" y="916667"/>
            <a:ext cx="46806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RD53B has 2 </a:t>
            </a:r>
            <a:r>
              <a:rPr lang="es-ES" dirty="0" err="1" smtClean="0"/>
              <a:t>resets</a:t>
            </a:r>
            <a:r>
              <a:rPr lang="es-ES" dirty="0" smtClean="0"/>
              <a:t>: </a:t>
            </a:r>
            <a:r>
              <a:rPr lang="es-ES" dirty="0" err="1" smtClean="0"/>
              <a:t>one</a:t>
            </a:r>
            <a:r>
              <a:rPr lang="es-ES" dirty="0" smtClean="0"/>
              <a:t> </a:t>
            </a:r>
            <a:r>
              <a:rPr lang="es-ES" dirty="0" err="1" smtClean="0"/>
              <a:t>for</a:t>
            </a:r>
            <a:r>
              <a:rPr lang="es-ES" dirty="0" smtClean="0"/>
              <a:t> </a:t>
            </a:r>
            <a:r>
              <a:rPr lang="es-ES" dirty="0" err="1" smtClean="0"/>
              <a:t>Power</a:t>
            </a:r>
            <a:r>
              <a:rPr lang="es-ES" dirty="0" smtClean="0"/>
              <a:t> </a:t>
            </a:r>
            <a:r>
              <a:rPr lang="es-ES" dirty="0" err="1" smtClean="0"/>
              <a:t>down</a:t>
            </a:r>
            <a:r>
              <a:rPr lang="es-ES" dirty="0" smtClean="0"/>
              <a:t>, as in</a:t>
            </a:r>
          </a:p>
          <a:p>
            <a:r>
              <a:rPr lang="es-ES" dirty="0" smtClean="0"/>
              <a:t>RD53A and </a:t>
            </a:r>
            <a:r>
              <a:rPr lang="es-ES" dirty="0" err="1" smtClean="0"/>
              <a:t>an</a:t>
            </a:r>
            <a:r>
              <a:rPr lang="es-ES" dirty="0" smtClean="0"/>
              <a:t> new </a:t>
            </a:r>
            <a:r>
              <a:rPr lang="es-ES" dirty="0" err="1" smtClean="0"/>
              <a:t>one</a:t>
            </a:r>
            <a:r>
              <a:rPr lang="es-ES" dirty="0" smtClean="0"/>
              <a:t> </a:t>
            </a:r>
            <a:r>
              <a:rPr lang="es-ES" dirty="0" err="1" smtClean="0"/>
              <a:t>for</a:t>
            </a:r>
            <a:r>
              <a:rPr lang="es-ES" dirty="0" smtClean="0"/>
              <a:t> </a:t>
            </a:r>
            <a:r>
              <a:rPr lang="es-ES" dirty="0" err="1" smtClean="0"/>
              <a:t>Clock</a:t>
            </a:r>
            <a:r>
              <a:rPr lang="es-ES" dirty="0" smtClean="0"/>
              <a:t> </a:t>
            </a:r>
            <a:r>
              <a:rPr lang="es-ES" dirty="0" err="1" smtClean="0"/>
              <a:t>Signal</a:t>
            </a:r>
            <a:r>
              <a:rPr lang="es-ES" dirty="0" smtClean="0"/>
              <a:t> Down </a:t>
            </a:r>
          </a:p>
          <a:p>
            <a:r>
              <a:rPr lang="es-ES" dirty="0" smtClean="0"/>
              <a:t>(</a:t>
            </a:r>
            <a:r>
              <a:rPr lang="es-ES" dirty="0" err="1" smtClean="0"/>
              <a:t>Clock</a:t>
            </a:r>
            <a:r>
              <a:rPr lang="es-ES" dirty="0" smtClean="0"/>
              <a:t> </a:t>
            </a:r>
            <a:r>
              <a:rPr lang="es-ES" dirty="0" err="1" smtClean="0"/>
              <a:t>signal</a:t>
            </a:r>
            <a:r>
              <a:rPr lang="es-ES" dirty="0" smtClean="0"/>
              <a:t> </a:t>
            </a:r>
            <a:r>
              <a:rPr lang="es-ES" dirty="0" err="1" smtClean="0"/>
              <a:t>generated</a:t>
            </a:r>
            <a:r>
              <a:rPr lang="es-ES" dirty="0" smtClean="0"/>
              <a:t> </a:t>
            </a:r>
            <a:r>
              <a:rPr lang="es-ES" dirty="0" err="1" smtClean="0"/>
              <a:t>from</a:t>
            </a:r>
            <a:r>
              <a:rPr lang="es-ES" dirty="0" smtClean="0"/>
              <a:t> </a:t>
            </a:r>
            <a:r>
              <a:rPr lang="es-ES" dirty="0" err="1" smtClean="0"/>
              <a:t>external</a:t>
            </a:r>
            <a:r>
              <a:rPr lang="es-ES" dirty="0" smtClean="0"/>
              <a:t> data </a:t>
            </a:r>
            <a:r>
              <a:rPr lang="es-ES" dirty="0" err="1" smtClean="0"/>
              <a:t>flow</a:t>
            </a:r>
            <a:r>
              <a:rPr lang="es-ES" dirty="0" smtClean="0"/>
              <a:t>)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7727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3">
            <a:extLst>
              <a:ext uri="{FF2B5EF4-FFF2-40B4-BE49-F238E27FC236}">
                <a16:creationId xmlns:a16="http://schemas.microsoft.com/office/drawing/2014/main" id="{13158D39-4FD2-4A7F-AA0A-3E2D79BF44BE}"/>
              </a:ext>
            </a:extLst>
          </p:cNvPr>
          <p:cNvSpPr txBox="1">
            <a:spLocks/>
          </p:cNvSpPr>
          <p:nvPr/>
        </p:nvSpPr>
        <p:spPr>
          <a:xfrm>
            <a:off x="136459" y="401219"/>
            <a:ext cx="7479530" cy="57333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600" dirty="0" smtClean="0"/>
              <a:t>RD53 </a:t>
            </a:r>
            <a:r>
              <a:rPr lang="es-ES" sz="3600" dirty="0" err="1" smtClean="0"/>
              <a:t>Irradiations</a:t>
            </a:r>
            <a:r>
              <a:rPr lang="es-ES" sz="3600" dirty="0" smtClean="0"/>
              <a:t> (SEU Chip </a:t>
            </a:r>
            <a:r>
              <a:rPr lang="es-ES" sz="3600" dirty="0" err="1" smtClean="0"/>
              <a:t>Louvain</a:t>
            </a:r>
            <a:r>
              <a:rPr lang="es-ES" sz="3600" dirty="0" smtClean="0"/>
              <a:t>)</a:t>
            </a:r>
            <a:endParaRPr lang="es-ES_tradnl" sz="3600" dirty="0"/>
          </a:p>
        </p:txBody>
      </p:sp>
      <p:pic>
        <p:nvPicPr>
          <p:cNvPr id="3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76" y="1240235"/>
            <a:ext cx="3832178" cy="2874134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136459" y="4124650"/>
            <a:ext cx="44829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The </a:t>
            </a:r>
            <a:r>
              <a:rPr lang="en-US" dirty="0" err="1"/>
              <a:t>CYClotron</a:t>
            </a:r>
            <a:r>
              <a:rPr lang="en-US" dirty="0"/>
              <a:t> of </a:t>
            </a:r>
            <a:r>
              <a:rPr lang="en-US" dirty="0" err="1"/>
              <a:t>LOuvain</a:t>
            </a:r>
            <a:r>
              <a:rPr lang="en-US" dirty="0"/>
              <a:t> la </a:t>
            </a:r>
            <a:r>
              <a:rPr lang="en-US" dirty="0" err="1"/>
              <a:t>NEuve</a:t>
            </a:r>
            <a:r>
              <a:rPr lang="en-US" dirty="0"/>
              <a:t> (CYCLONE)</a:t>
            </a:r>
          </a:p>
        </p:txBody>
      </p:sp>
      <p:pic>
        <p:nvPicPr>
          <p:cNvPr id="5" name="Imag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5319" y="1255396"/>
            <a:ext cx="4088553" cy="3002371"/>
          </a:xfrm>
          <a:prstGeom prst="rect">
            <a:avLst/>
          </a:prstGeom>
        </p:spPr>
      </p:pic>
      <p:pic>
        <p:nvPicPr>
          <p:cNvPr id="6" name="Imag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802" y="1255396"/>
            <a:ext cx="3893277" cy="2858973"/>
          </a:xfrm>
          <a:prstGeom prst="rect">
            <a:avLst/>
          </a:prstGeom>
        </p:spPr>
      </p:pic>
      <p:sp>
        <p:nvSpPr>
          <p:cNvPr id="7" name="Espace réservé du texte 5"/>
          <p:cNvSpPr txBox="1">
            <a:spLocks/>
          </p:cNvSpPr>
          <p:nvPr/>
        </p:nvSpPr>
        <p:spPr>
          <a:xfrm>
            <a:off x="2731562" y="4504263"/>
            <a:ext cx="8262504" cy="196597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A new DICE design proposed by GIE</a:t>
            </a:r>
          </a:p>
          <a:p>
            <a:r>
              <a:rPr lang="en-US" sz="2400" dirty="0" smtClean="0"/>
              <a:t>Error only detected at High Energies (well beyond the expected 15 MeV-cm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/mg limit expected at LHC) </a:t>
            </a:r>
          </a:p>
          <a:p>
            <a:r>
              <a:rPr lang="en-US" sz="2400" dirty="0" smtClean="0"/>
              <a:t>LET Threshold over the limit </a:t>
            </a:r>
          </a:p>
          <a:p>
            <a:r>
              <a:rPr lang="en-US" sz="2400" dirty="0" smtClean="0"/>
              <a:t>It is an improvement over the conventional DICE register</a:t>
            </a:r>
          </a:p>
        </p:txBody>
      </p:sp>
    </p:spTree>
    <p:extLst>
      <p:ext uri="{BB962C8B-B14F-4D97-AF65-F5344CB8AC3E}">
        <p14:creationId xmlns:p14="http://schemas.microsoft.com/office/powerpoint/2010/main" val="172945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3">
            <a:extLst>
              <a:ext uri="{FF2B5EF4-FFF2-40B4-BE49-F238E27FC236}">
                <a16:creationId xmlns:a16="http://schemas.microsoft.com/office/drawing/2014/main" id="{13158D39-4FD2-4A7F-AA0A-3E2D79BF44BE}"/>
              </a:ext>
            </a:extLst>
          </p:cNvPr>
          <p:cNvSpPr txBox="1">
            <a:spLocks/>
          </p:cNvSpPr>
          <p:nvPr/>
        </p:nvSpPr>
        <p:spPr>
          <a:xfrm>
            <a:off x="0" y="351822"/>
            <a:ext cx="7419373" cy="57333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600" dirty="0" smtClean="0"/>
              <a:t>RD53 </a:t>
            </a:r>
            <a:r>
              <a:rPr lang="es-ES" sz="3600" dirty="0" err="1" smtClean="0"/>
              <a:t>Irradiations</a:t>
            </a:r>
            <a:r>
              <a:rPr lang="es-ES" sz="3600" dirty="0" smtClean="0"/>
              <a:t> (SEU Chip Zagreb)</a:t>
            </a:r>
            <a:endParaRPr lang="es-ES_tradnl" sz="3600" dirty="0"/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315" y="3836713"/>
            <a:ext cx="2717962" cy="2039747"/>
          </a:xfrm>
          <a:prstGeom prst="rect">
            <a:avLst/>
          </a:prstGeom>
        </p:spPr>
      </p:pic>
      <p:pic>
        <p:nvPicPr>
          <p:cNvPr id="9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90" t="34819" r="24986" b="30671"/>
          <a:stretch/>
        </p:blipFill>
        <p:spPr>
          <a:xfrm>
            <a:off x="9777214" y="3800417"/>
            <a:ext cx="2169947" cy="2112338"/>
          </a:xfrm>
          <a:prstGeom prst="rect">
            <a:avLst/>
          </a:prstGeom>
        </p:spPr>
      </p:pic>
      <p:sp>
        <p:nvSpPr>
          <p:cNvPr id="7" name="Espace réservé du texte 5"/>
          <p:cNvSpPr txBox="1">
            <a:spLocks/>
          </p:cNvSpPr>
          <p:nvPr/>
        </p:nvSpPr>
        <p:spPr>
          <a:xfrm>
            <a:off x="6983130" y="925161"/>
            <a:ext cx="5081646" cy="2198232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400" b="1" dirty="0" smtClean="0"/>
              <a:t>Ion Beam from RBI Zagreb </a:t>
            </a:r>
            <a:r>
              <a:rPr lang="en-US" sz="6400" b="1" dirty="0" err="1" smtClean="0"/>
              <a:t>Microbeam</a:t>
            </a:r>
            <a:endParaRPr lang="en-US" sz="6400" b="1" dirty="0" smtClean="0"/>
          </a:p>
          <a:p>
            <a:r>
              <a:rPr lang="en-US" sz="6400" b="1" dirty="0" smtClean="0"/>
              <a:t>Beam over </a:t>
            </a:r>
            <a:r>
              <a:rPr lang="en-US" sz="6400" b="1" dirty="0" err="1" smtClean="0"/>
              <a:t>PoR</a:t>
            </a:r>
            <a:r>
              <a:rPr lang="en-US" sz="6400" b="1" dirty="0" smtClean="0"/>
              <a:t>, </a:t>
            </a:r>
            <a:r>
              <a:rPr lang="en-US" sz="6400" b="1" dirty="0" err="1" smtClean="0"/>
              <a:t>CMDRst</a:t>
            </a:r>
            <a:r>
              <a:rPr lang="en-US" sz="6400" b="1" dirty="0" smtClean="0"/>
              <a:t> y </a:t>
            </a:r>
            <a:r>
              <a:rPr lang="en-US" sz="6400" b="1" dirty="0" err="1" smtClean="0"/>
              <a:t>subblocks</a:t>
            </a:r>
            <a:r>
              <a:rPr lang="en-US" sz="6400" b="1" dirty="0" smtClean="0"/>
              <a:t> (Schmitt-Trigger)</a:t>
            </a:r>
          </a:p>
          <a:p>
            <a:r>
              <a:rPr lang="en-US" sz="6400" b="1" dirty="0" smtClean="0"/>
              <a:t>Li9MeV, C14.6MeV</a:t>
            </a:r>
          </a:p>
          <a:p>
            <a:r>
              <a:rPr lang="en-US" sz="6400" b="1" dirty="0" smtClean="0"/>
              <a:t>No SETs in </a:t>
            </a:r>
            <a:r>
              <a:rPr lang="en-US" sz="6400" b="1" dirty="0" err="1" smtClean="0"/>
              <a:t>PoR</a:t>
            </a:r>
            <a:r>
              <a:rPr lang="en-US" sz="6400" b="1" dirty="0" smtClean="0"/>
              <a:t>-&gt; Qualified</a:t>
            </a:r>
          </a:p>
          <a:p>
            <a:r>
              <a:rPr lang="en-US" sz="6400" b="1" dirty="0" smtClean="0"/>
              <a:t>No SETs in </a:t>
            </a:r>
            <a:r>
              <a:rPr lang="en-US" sz="6400" b="1" dirty="0" err="1" smtClean="0"/>
              <a:t>CMDRst</a:t>
            </a:r>
            <a:r>
              <a:rPr lang="en-US" sz="6400" b="1" dirty="0" smtClean="0"/>
              <a:t> but we found electrical </a:t>
            </a:r>
            <a:r>
              <a:rPr lang="en-US" sz="6400" b="1" dirty="0" err="1" smtClean="0"/>
              <a:t>unstabilities</a:t>
            </a:r>
            <a:r>
              <a:rPr lang="en-US" sz="6400" b="1" dirty="0" smtClean="0"/>
              <a:t> (redesigned)</a:t>
            </a:r>
          </a:p>
          <a:p>
            <a:r>
              <a:rPr lang="en-US" sz="6400" b="1" dirty="0" smtClean="0"/>
              <a:t>Gamma Irradiation at the RBI Zagreb Co60 facility (60 </a:t>
            </a:r>
            <a:r>
              <a:rPr lang="en-US" sz="6400" b="1" dirty="0" smtClean="0"/>
              <a:t>days</a:t>
            </a:r>
            <a:r>
              <a:rPr lang="en-US" sz="6400" b="1" dirty="0" smtClean="0"/>
              <a:t>, 6.5 </a:t>
            </a:r>
            <a:r>
              <a:rPr lang="en-US" sz="6400" b="1" dirty="0" err="1" smtClean="0"/>
              <a:t>Gy</a:t>
            </a:r>
            <a:r>
              <a:rPr lang="en-US" sz="6400" b="1" dirty="0" smtClean="0"/>
              <a:t>/s)</a:t>
            </a:r>
            <a:endParaRPr lang="en-US" sz="6400" b="1" dirty="0" smtClean="0"/>
          </a:p>
          <a:p>
            <a:r>
              <a:rPr lang="en-US" sz="6400" b="1" dirty="0" smtClean="0"/>
              <a:t>up to 650 </a:t>
            </a:r>
            <a:r>
              <a:rPr lang="en-US" sz="6400" b="1" dirty="0" err="1" smtClean="0"/>
              <a:t>Mrad</a:t>
            </a:r>
            <a:r>
              <a:rPr lang="en-US" sz="6400" b="1" dirty="0" smtClean="0"/>
              <a:t> without errors, well over the 500 </a:t>
            </a:r>
            <a:r>
              <a:rPr lang="en-US" sz="6400" b="1" dirty="0" err="1" smtClean="0"/>
              <a:t>Mrad</a:t>
            </a:r>
            <a:r>
              <a:rPr lang="en-US" sz="6400" b="1" dirty="0" smtClean="0"/>
              <a:t> qualification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316" y="925161"/>
            <a:ext cx="4129194" cy="5305230"/>
          </a:xfrm>
          <a:prstGeom prst="rect">
            <a:avLst/>
          </a:prstGeom>
        </p:spPr>
      </p:pic>
      <p:pic>
        <p:nvPicPr>
          <p:cNvPr id="8" name="Picture 1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42" r="16352"/>
          <a:stretch/>
        </p:blipFill>
        <p:spPr bwMode="auto">
          <a:xfrm>
            <a:off x="3920325" y="1109272"/>
            <a:ext cx="3062805" cy="5121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482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19182</TotalTime>
  <Words>1574</Words>
  <Application>Microsoft Office PowerPoint</Application>
  <PresentationFormat>Panorámica</PresentationFormat>
  <Paragraphs>212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4" baseType="lpstr">
      <vt:lpstr>Arial</vt:lpstr>
      <vt:lpstr>Arial</vt:lpstr>
      <vt:lpstr>Arial Unicode MS</vt:lpstr>
      <vt:lpstr>Calibri</vt:lpstr>
      <vt:lpstr>Calibri Light</vt:lpstr>
      <vt:lpstr>Courier New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rogelio</dc:creator>
  <cp:lastModifiedBy>rogelio</cp:lastModifiedBy>
  <cp:revision>532</cp:revision>
  <cp:lastPrinted>2014-09-28T22:54:07Z</cp:lastPrinted>
  <dcterms:created xsi:type="dcterms:W3CDTF">2013-07-09T16:55:04Z</dcterms:created>
  <dcterms:modified xsi:type="dcterms:W3CDTF">2020-10-06T09:59:08Z</dcterms:modified>
</cp:coreProperties>
</file>