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9"/>
  </p:notesMasterIdLst>
  <p:sldIdLst>
    <p:sldId id="456" r:id="rId2"/>
    <p:sldId id="509" r:id="rId3"/>
    <p:sldId id="510" r:id="rId4"/>
    <p:sldId id="511" r:id="rId5"/>
    <p:sldId id="512" r:id="rId6"/>
    <p:sldId id="514" r:id="rId7"/>
    <p:sldId id="515" r:id="rId8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DDDDD"/>
    <a:srgbClr val="EAEAEA"/>
    <a:srgbClr val="FFFF00"/>
    <a:srgbClr val="00CC00"/>
    <a:srgbClr val="FF33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1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3" rIns="91428" bIns="45713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3" rIns="91428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5411194-8760-704F-8CC6-CB97C1C5F1A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906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0DB377-D884-1641-B713-0CF193FAFFA7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s-E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09C1D9-7308-BE41-A865-53C106AA4C30}" type="slidenum">
              <a:rPr lang="es-ES"/>
              <a:pPr>
                <a:defRPr/>
              </a:pPr>
              <a:t>2</a:t>
            </a:fld>
            <a:endParaRPr lang="es-E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 anchor="b"/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B3AB2B75-ABF3-764E-B053-E78BB9BB924A}" type="slidenum">
              <a:rPr lang="es-ES" sz="1200">
                <a:solidFill>
                  <a:schemeClr val="tx1"/>
                </a:solidFill>
                <a:latin typeface="Times New Roman" charset="0"/>
              </a:rPr>
              <a:pPr algn="r" eaLnBrk="1" hangingPunct="1"/>
              <a:t>2</a:t>
            </a:fld>
            <a:endParaRPr lang="es-E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09C1D9-7308-BE41-A865-53C106AA4C30}" type="slidenum">
              <a:rPr lang="es-ES"/>
              <a:pPr>
                <a:defRPr/>
              </a:pPr>
              <a:t>3</a:t>
            </a:fld>
            <a:endParaRPr lang="es-E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 anchor="b"/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B3AB2B75-ABF3-764E-B053-E78BB9BB924A}" type="slidenum">
              <a:rPr lang="es-ES" sz="1200">
                <a:solidFill>
                  <a:schemeClr val="tx1"/>
                </a:solidFill>
                <a:latin typeface="Times New Roman" charset="0"/>
              </a:rPr>
              <a:pPr algn="r" eaLnBrk="1" hangingPunct="1"/>
              <a:t>3</a:t>
            </a:fld>
            <a:endParaRPr lang="es-E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09C1D9-7308-BE41-A865-53C106AA4C30}" type="slidenum">
              <a:rPr lang="es-ES"/>
              <a:pPr>
                <a:defRPr/>
              </a:pPr>
              <a:t>4</a:t>
            </a:fld>
            <a:endParaRPr lang="es-E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 anchor="b"/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B3AB2B75-ABF3-764E-B053-E78BB9BB924A}" type="slidenum">
              <a:rPr lang="es-ES" sz="1200">
                <a:solidFill>
                  <a:schemeClr val="tx1"/>
                </a:solidFill>
                <a:latin typeface="Times New Roman" charset="0"/>
              </a:rPr>
              <a:pPr algn="r" eaLnBrk="1" hangingPunct="1"/>
              <a:t>4</a:t>
            </a:fld>
            <a:endParaRPr lang="es-E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09C1D9-7308-BE41-A865-53C106AA4C30}" type="slidenum">
              <a:rPr lang="es-ES"/>
              <a:pPr>
                <a:defRPr/>
              </a:pPr>
              <a:t>5</a:t>
            </a:fld>
            <a:endParaRPr lang="es-E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 anchor="b"/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B3AB2B75-ABF3-764E-B053-E78BB9BB924A}" type="slidenum">
              <a:rPr lang="es-ES" sz="1200">
                <a:solidFill>
                  <a:schemeClr val="tx1"/>
                </a:solidFill>
                <a:latin typeface="Times New Roman" charset="0"/>
              </a:rPr>
              <a:pPr algn="r" eaLnBrk="1" hangingPunct="1"/>
              <a:t>5</a:t>
            </a:fld>
            <a:endParaRPr lang="es-E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09C1D9-7308-BE41-A865-53C106AA4C30}" type="slidenum">
              <a:rPr lang="es-ES"/>
              <a:pPr>
                <a:defRPr/>
              </a:pPr>
              <a:t>6</a:t>
            </a:fld>
            <a:endParaRPr lang="es-E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 anchor="b"/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B3AB2B75-ABF3-764E-B053-E78BB9BB924A}" type="slidenum">
              <a:rPr lang="es-ES" sz="1200">
                <a:solidFill>
                  <a:schemeClr val="tx1"/>
                </a:solidFill>
                <a:latin typeface="Times New Roman" charset="0"/>
              </a:rPr>
              <a:pPr algn="r" eaLnBrk="1" hangingPunct="1"/>
              <a:t>6</a:t>
            </a:fld>
            <a:endParaRPr lang="es-E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09C1D9-7308-BE41-A865-53C106AA4C30}" type="slidenum">
              <a:rPr lang="es-ES"/>
              <a:pPr>
                <a:defRPr/>
              </a:pPr>
              <a:t>7</a:t>
            </a:fld>
            <a:endParaRPr lang="es-E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 anchor="b"/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B3AB2B75-ABF3-764E-B053-E78BB9BB924A}" type="slidenum">
              <a:rPr lang="es-ES" sz="1200">
                <a:solidFill>
                  <a:schemeClr val="tx1"/>
                </a:solidFill>
                <a:latin typeface="Times New Roman" charset="0"/>
              </a:rPr>
              <a:pPr algn="r" eaLnBrk="1" hangingPunct="1"/>
              <a:t>7</a:t>
            </a:fld>
            <a:endParaRPr lang="es-E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  <p:grpSp>
            <p:nvGrpSpPr>
              <p:cNvPr id="16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  <p:sp>
              <p:nvSpPr>
                <p:cNvPr id="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s-ES">
                    <a:cs typeface="+mn-cs"/>
                  </a:endParaRPr>
                </a:p>
              </p:txBody>
            </p:sp>
          </p:grpSp>
          <p:sp>
            <p:nvSpPr>
              <p:cNvPr id="1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</p:grpSp>
        <p:grpSp>
          <p:nvGrpSpPr>
            <p:cNvPr id="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  <p:sp>
            <p:nvSpPr>
              <p:cNvPr id="12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  <p:sp>
            <p:nvSpPr>
              <p:cNvPr id="13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  <p:sp>
            <p:nvSpPr>
              <p:cNvPr id="14" name="Arco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</p:grpSp>
        <p:grpSp>
          <p:nvGrpSpPr>
            <p:cNvPr id="7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  <p:sp>
            <p:nvSpPr>
              <p:cNvPr id="9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  <p:sp>
            <p:nvSpPr>
              <p:cNvPr id="10" name="Arco 66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>
                  <a:cs typeface="+mn-cs"/>
                </a:endParaRPr>
              </a:p>
            </p:txBody>
          </p:sp>
        </p:grpSp>
      </p:grpSp>
      <p:pic>
        <p:nvPicPr>
          <p:cNvPr id="69" name="Picture 0" descr="logoCiema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3338"/>
            <a:ext cx="25558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9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3140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70" name="Rectangle 71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92950" y="64008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F3A94F08-C9EC-A340-8667-267C92666A9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1" name="Rectangle 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00338" y="6381750"/>
            <a:ext cx="48387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s-ES"/>
              <a:t>MESA DE POSICIONAMIENTO PARA LOS CUADRUPOLOS DE XFEL</a:t>
            </a:r>
          </a:p>
        </p:txBody>
      </p:sp>
    </p:spTree>
    <p:extLst>
      <p:ext uri="{BB962C8B-B14F-4D97-AF65-F5344CB8AC3E}">
        <p14:creationId xmlns:p14="http://schemas.microsoft.com/office/powerpoint/2010/main" val="3622794928"/>
      </p:ext>
    </p:extLst>
  </p:cSld>
  <p:clrMapOvr>
    <a:masterClrMapping/>
  </p:clrMapOvr>
  <p:transition xmlns:p14="http://schemas.microsoft.com/office/powerpoint/2010/main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64613" cy="54927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5184142"/>
      </p:ext>
    </p:extLst>
  </p:cSld>
  <p:clrMapOvr>
    <a:masterClrMapping/>
  </p:clrMapOvr>
  <p:transition xmlns:p14="http://schemas.microsoft.com/office/powerpoint/2010/main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239963" cy="5562600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72250" cy="5562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5049676"/>
      </p:ext>
    </p:extLst>
  </p:cSld>
  <p:clrMapOvr>
    <a:masterClrMapping/>
  </p:clrMapOvr>
  <p:transition xmlns:p14="http://schemas.microsoft.com/office/powerpoint/2010/main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64613" cy="54927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838200" y="1447800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</p:spTree>
    <p:extLst>
      <p:ext uri="{BB962C8B-B14F-4D97-AF65-F5344CB8AC3E}">
        <p14:creationId xmlns:p14="http://schemas.microsoft.com/office/powerpoint/2010/main" val="2825683445"/>
      </p:ext>
    </p:extLst>
  </p:cSld>
  <p:clrMapOvr>
    <a:masterClrMapping/>
  </p:clrMapOvr>
  <p:transition xmlns:p14="http://schemas.microsoft.com/office/powerpoint/2010/main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64613" cy="54927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872959"/>
      </p:ext>
    </p:extLst>
  </p:cSld>
  <p:clrMapOvr>
    <a:masterClrMapping/>
  </p:clrMapOvr>
  <p:transition xmlns:p14="http://schemas.microsoft.com/office/powerpoint/2010/main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23302232"/>
      </p:ext>
    </p:extLst>
  </p:cSld>
  <p:clrMapOvr>
    <a:masterClrMapping/>
  </p:clrMapOvr>
  <p:transition xmlns:p14="http://schemas.microsoft.com/office/powerpoint/2010/main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64613" cy="54927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006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511895"/>
      </p:ext>
    </p:extLst>
  </p:cSld>
  <p:clrMapOvr>
    <a:masterClrMapping/>
  </p:clrMapOvr>
  <p:transition xmlns:p14="http://schemas.microsoft.com/office/powerpoint/2010/main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135444"/>
      </p:ext>
    </p:extLst>
  </p:cSld>
  <p:clrMapOvr>
    <a:masterClrMapping/>
  </p:clrMapOvr>
  <p:transition xmlns:p14="http://schemas.microsoft.com/office/powerpoint/2010/main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64613" cy="54927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456549"/>
      </p:ext>
    </p:extLst>
  </p:cSld>
  <p:clrMapOvr>
    <a:masterClrMapping/>
  </p:clrMapOvr>
  <p:transition xmlns:p14="http://schemas.microsoft.com/office/powerpoint/2010/main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79739"/>
      </p:ext>
    </p:extLst>
  </p:cSld>
  <p:clrMapOvr>
    <a:masterClrMapping/>
  </p:clrMapOvr>
  <p:transition xmlns:p14="http://schemas.microsoft.com/office/powerpoint/2010/main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63898058"/>
      </p:ext>
    </p:extLst>
  </p:cSld>
  <p:clrMapOvr>
    <a:masterClrMapping/>
  </p:clrMapOvr>
  <p:transition xmlns:p14="http://schemas.microsoft.com/office/powerpoint/2010/main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35580602"/>
      </p:ext>
    </p:extLst>
  </p:cSld>
  <p:clrMapOvr>
    <a:masterClrMapping/>
  </p:clrMapOvr>
  <p:transition xmlns:p14="http://schemas.microsoft.com/office/powerpoint/2010/main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Rectangle 1081" descr="60%"/>
          <p:cNvSpPr>
            <a:spLocks noChangeArrowheads="1"/>
          </p:cNvSpPr>
          <p:nvPr userDrawn="1"/>
        </p:nvSpPr>
        <p:spPr bwMode="ltGray">
          <a:xfrm>
            <a:off x="3352800" y="0"/>
            <a:ext cx="5791200" cy="152400"/>
          </a:xfrm>
          <a:prstGeom prst="rect">
            <a:avLst/>
          </a:prstGeom>
          <a:pattFill prst="pct60">
            <a:fgClr>
              <a:schemeClr val="folHlink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cs typeface="+mn-cs"/>
            </a:endParaRPr>
          </a:p>
        </p:txBody>
      </p:sp>
      <p:sp>
        <p:nvSpPr>
          <p:cNvPr id="2106" name="Line 1082"/>
          <p:cNvSpPr>
            <a:spLocks noChangeShapeType="1"/>
          </p:cNvSpPr>
          <p:nvPr userDrawn="1"/>
        </p:nvSpPr>
        <p:spPr bwMode="ltGray">
          <a:xfrm>
            <a:off x="8839200" y="0"/>
            <a:ext cx="0" cy="2362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cs typeface="+mn-cs"/>
            </a:endParaRPr>
          </a:p>
        </p:txBody>
      </p:sp>
      <p:grpSp>
        <p:nvGrpSpPr>
          <p:cNvPr id="1028" name="Group 1113"/>
          <p:cNvGrpSpPr>
            <a:grpSpLocks/>
          </p:cNvGrpSpPr>
          <p:nvPr userDrawn="1"/>
        </p:nvGrpSpPr>
        <p:grpSpPr bwMode="auto">
          <a:xfrm>
            <a:off x="395288" y="506413"/>
            <a:ext cx="1784350" cy="2366962"/>
            <a:chOff x="249" y="319"/>
            <a:chExt cx="1124" cy="1491"/>
          </a:xfrm>
        </p:grpSpPr>
        <p:sp>
          <p:nvSpPr>
            <p:cNvPr id="2108" name="Line 1084"/>
            <p:cNvSpPr>
              <a:spLocks noChangeShapeType="1"/>
            </p:cNvSpPr>
            <p:nvPr userDrawn="1"/>
          </p:nvSpPr>
          <p:spPr bwMode="ltGray">
            <a:xfrm flipH="1">
              <a:off x="249" y="381"/>
              <a:ext cx="112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109" name="Line 1085"/>
            <p:cNvSpPr>
              <a:spLocks noChangeShapeType="1"/>
            </p:cNvSpPr>
            <p:nvPr userDrawn="1"/>
          </p:nvSpPr>
          <p:spPr bwMode="ltGray">
            <a:xfrm>
              <a:off x="371" y="348"/>
              <a:ext cx="0" cy="146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110" name="Arco 1086"/>
            <p:cNvSpPr>
              <a:spLocks/>
            </p:cNvSpPr>
            <p:nvPr userDrawn="1"/>
          </p:nvSpPr>
          <p:spPr bwMode="ltGray">
            <a:xfrm flipH="1">
              <a:off x="311" y="319"/>
              <a:ext cx="121" cy="122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21114 w 43195"/>
                <a:gd name="T1" fmla="*/ 5 h 43200"/>
                <a:gd name="T2" fmla="*/ 0 w 43195"/>
                <a:gd name="T3" fmla="*/ 22056 h 43200"/>
                <a:gd name="T4" fmla="*/ 21595 w 4319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43200" fill="none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-1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199"/>
                    <a:pt x="247" y="33805"/>
                    <a:pt x="-1" y="22056"/>
                  </a:cubicBezTo>
                </a:path>
                <a:path w="43195" h="43200" stroke="0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-1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199"/>
                    <a:pt x="247" y="33805"/>
                    <a:pt x="-1" y="22056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2112" name="Rectangle 1088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447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2117" name="Rectangle 1093"/>
          <p:cNvSpPr>
            <a:spLocks noChangeArrowheads="1"/>
          </p:cNvSpPr>
          <p:nvPr userDrawn="1"/>
        </p:nvSpPr>
        <p:spPr bwMode="auto">
          <a:xfrm>
            <a:off x="3957638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s-ES">
              <a:cs typeface="+mn-cs"/>
            </a:endParaRPr>
          </a:p>
        </p:txBody>
      </p:sp>
      <p:sp>
        <p:nvSpPr>
          <p:cNvPr id="2119" name="Rectangle 1095"/>
          <p:cNvSpPr>
            <a:spLocks noChangeArrowheads="1"/>
          </p:cNvSpPr>
          <p:nvPr userDrawn="1"/>
        </p:nvSpPr>
        <p:spPr bwMode="auto">
          <a:xfrm>
            <a:off x="4081463" y="3152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s-ES">
              <a:cs typeface="+mn-cs"/>
            </a:endParaRPr>
          </a:p>
        </p:txBody>
      </p:sp>
      <p:sp>
        <p:nvSpPr>
          <p:cNvPr id="2122" name="Rectangle 1098"/>
          <p:cNvSpPr>
            <a:spLocks noChangeArrowheads="1"/>
          </p:cNvSpPr>
          <p:nvPr userDrawn="1"/>
        </p:nvSpPr>
        <p:spPr bwMode="auto">
          <a:xfrm>
            <a:off x="3100388" y="3057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s-ES">
              <a:cs typeface="+mn-cs"/>
            </a:endParaRPr>
          </a:p>
        </p:txBody>
      </p:sp>
      <p:pic>
        <p:nvPicPr>
          <p:cNvPr id="1033" name="Imagen 1" descr="LOGO CIEMAT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9225"/>
            <a:ext cx="22018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charset="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1" Type="http://schemas.openxmlformats.org/officeDocument/2006/relationships/image" Target="../media/image1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 bwMode="auto">
          <a:xfrm>
            <a:off x="0" y="-27384"/>
            <a:ext cx="9144000" cy="27089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4097" name="Imagen 1" descr="RFQ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151438"/>
            <a:ext cx="20891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ángulo 2"/>
          <p:cNvSpPr>
            <a:spLocks noChangeArrowheads="1"/>
          </p:cNvSpPr>
          <p:nvPr/>
        </p:nvSpPr>
        <p:spPr bwMode="auto">
          <a:xfrm>
            <a:off x="6875463" y="5157788"/>
            <a:ext cx="2160587" cy="1225550"/>
          </a:xfrm>
          <a:prstGeom prst="rect">
            <a:avLst/>
          </a:prstGeom>
          <a:blipFill dpi="0" rotWithShape="1">
            <a:blip r:embed="rId5">
              <a:alphaModFix amt="31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/>
          <a:lstStyle/>
          <a:p>
            <a:pPr algn="ctr"/>
            <a:endParaRPr lang="en-GB"/>
          </a:p>
        </p:txBody>
      </p:sp>
      <p:sp>
        <p:nvSpPr>
          <p:cNvPr id="4099" name="object 2634"/>
          <p:cNvSpPr>
            <a:spLocks noChangeArrowheads="1"/>
          </p:cNvSpPr>
          <p:nvPr/>
        </p:nvSpPr>
        <p:spPr bwMode="auto">
          <a:xfrm>
            <a:off x="107950" y="5173663"/>
            <a:ext cx="2303463" cy="12065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00" name="Rectángulo 2"/>
          <p:cNvSpPr>
            <a:spLocks noChangeArrowheads="1"/>
          </p:cNvSpPr>
          <p:nvPr/>
        </p:nvSpPr>
        <p:spPr bwMode="auto">
          <a:xfrm>
            <a:off x="107950" y="5156200"/>
            <a:ext cx="2303463" cy="1225550"/>
          </a:xfrm>
          <a:prstGeom prst="rect">
            <a:avLst/>
          </a:prstGeom>
          <a:blipFill dpi="0" rotWithShape="1">
            <a:blip r:embed="rId5">
              <a:alphaModFix amt="26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/>
          <a:lstStyle/>
          <a:p>
            <a:pPr algn="ctr"/>
            <a:endParaRPr lang="en-GB"/>
          </a:p>
        </p:txBody>
      </p:sp>
      <p:grpSp>
        <p:nvGrpSpPr>
          <p:cNvPr id="4101" name="Agrupar 12"/>
          <p:cNvGrpSpPr>
            <a:grpSpLocks/>
          </p:cNvGrpSpPr>
          <p:nvPr/>
        </p:nvGrpSpPr>
        <p:grpSpPr bwMode="auto">
          <a:xfrm>
            <a:off x="4841875" y="5213350"/>
            <a:ext cx="1439863" cy="1106488"/>
            <a:chOff x="4499992" y="5157192"/>
            <a:chExt cx="2110142" cy="1604525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/>
            </a:blip>
            <a:srcRect l="53611" t="22000" r="12408" b="16000"/>
            <a:stretch/>
          </p:blipFill>
          <p:spPr bwMode="auto">
            <a:xfrm>
              <a:off x="4499992" y="5157192"/>
              <a:ext cx="2110142" cy="1604525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accent1"/>
              </a:glow>
              <a:softEdge rad="0"/>
            </a:effectLst>
            <a:extLst/>
          </p:spPr>
        </p:pic>
        <p:sp>
          <p:nvSpPr>
            <p:cNvPr id="4114" name="Rectángulo 6"/>
            <p:cNvSpPr>
              <a:spLocks noChangeArrowheads="1"/>
            </p:cNvSpPr>
            <p:nvPr/>
          </p:nvSpPr>
          <p:spPr bwMode="auto">
            <a:xfrm>
              <a:off x="4499992" y="5157192"/>
              <a:ext cx="432048" cy="1512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b"/>
            <a:lstStyle/>
            <a:p>
              <a:pPr algn="ctr"/>
              <a:endParaRPr lang="en-GB"/>
            </a:p>
          </p:txBody>
        </p:sp>
      </p:grpSp>
      <p:sp>
        <p:nvSpPr>
          <p:cNvPr id="4102" name="Rectángulo 2"/>
          <p:cNvSpPr>
            <a:spLocks noChangeArrowheads="1"/>
          </p:cNvSpPr>
          <p:nvPr/>
        </p:nvSpPr>
        <p:spPr bwMode="auto">
          <a:xfrm>
            <a:off x="4643438" y="5157788"/>
            <a:ext cx="2160587" cy="1225550"/>
          </a:xfrm>
          <a:prstGeom prst="rect">
            <a:avLst/>
          </a:prstGeom>
          <a:blipFill dpi="0" rotWithShape="1">
            <a:blip r:embed="rId5">
              <a:alphaModFix amt="31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/>
          <a:lstStyle/>
          <a:p>
            <a:pPr algn="ctr"/>
            <a:endParaRPr lang="en-GB"/>
          </a:p>
        </p:txBody>
      </p:sp>
      <p:pic>
        <p:nvPicPr>
          <p:cNvPr id="4104" name="8 Imagen" descr="Subconjunto Hierro y Sextupolos SLHC 0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0" t="14417" r="13806" b="14417"/>
          <a:stretch>
            <a:fillRect/>
          </a:stretch>
        </p:blipFill>
        <p:spPr bwMode="auto">
          <a:xfrm>
            <a:off x="2925763" y="5189538"/>
            <a:ext cx="12223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739413"/>
            <a:ext cx="685482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2756680"/>
            <a:ext cx="235426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228600" y="3140968"/>
            <a:ext cx="6503640" cy="834083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  <a:defRPr/>
            </a:pPr>
            <a:r>
              <a:rPr sz="5600" dirty="0"/>
              <a:t/>
            </a:r>
            <a:br>
              <a:rPr sz="5600" dirty="0"/>
            </a:br>
            <a:r>
              <a:rPr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s-E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CIEMAT &amp; IFIC</a:t>
            </a:r>
            <a:r>
              <a:rPr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CONTRIBUTION </a:t>
            </a:r>
            <a:r>
              <a:rPr lang="es-E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PROPOSAL </a:t>
            </a:r>
            <a:r>
              <a:rPr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THE </a:t>
            </a:r>
            <a:r>
              <a:rPr lang="es-E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ILC</a:t>
            </a:r>
            <a:r>
              <a:rPr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FACILITY</a:t>
            </a:r>
            <a:r>
              <a:rPr lang="es-E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9" name="CuadroTexto 3"/>
          <p:cNvSpPr txBox="1">
            <a:spLocks noChangeArrowheads="1"/>
          </p:cNvSpPr>
          <p:nvPr/>
        </p:nvSpPr>
        <p:spPr bwMode="auto">
          <a:xfrm>
            <a:off x="6675438" y="2943520"/>
            <a:ext cx="252095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b="1" dirty="0">
                <a:solidFill>
                  <a:schemeClr val="bg1"/>
                </a:solidFill>
              </a:rPr>
              <a:t>Luis García-</a:t>
            </a:r>
            <a:r>
              <a:rPr lang="es-ES" sz="1600" b="1" dirty="0" err="1">
                <a:solidFill>
                  <a:schemeClr val="bg1"/>
                </a:solidFill>
              </a:rPr>
              <a:t>Tabarés</a:t>
            </a:r>
            <a:endParaRPr lang="es-ES" sz="16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s-ES" sz="1800" b="1" dirty="0" smtClean="0">
                <a:solidFill>
                  <a:schemeClr val="bg1"/>
                </a:solidFill>
              </a:rPr>
              <a:t>CIEMAT</a:t>
            </a:r>
          </a:p>
          <a:p>
            <a:pPr algn="ctr" eaLnBrk="1" hangingPunct="1"/>
            <a:endParaRPr lang="es-ES" sz="8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s-ES" sz="1800" b="1" dirty="0" smtClean="0">
                <a:solidFill>
                  <a:schemeClr val="bg1"/>
                </a:solidFill>
              </a:rPr>
              <a:t>Daniel </a:t>
            </a:r>
            <a:r>
              <a:rPr lang="es-ES" sz="1800" b="1" dirty="0" err="1" smtClean="0">
                <a:solidFill>
                  <a:schemeClr val="bg1"/>
                </a:solidFill>
              </a:rPr>
              <a:t>Esperante</a:t>
            </a:r>
            <a:endParaRPr lang="es-ES" sz="18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s-ES" sz="1800" b="1" dirty="0">
                <a:solidFill>
                  <a:schemeClr val="bg1"/>
                </a:solidFill>
              </a:rPr>
              <a:t>IFIC</a:t>
            </a:r>
          </a:p>
          <a:p>
            <a:pPr algn="ctr" eaLnBrk="1" hangingPunct="1"/>
            <a:endParaRPr lang="es-ES" sz="8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es-ES" sz="1800" b="1" dirty="0" smtClean="0">
                <a:solidFill>
                  <a:schemeClr val="bg1"/>
                </a:solidFill>
              </a:rPr>
              <a:t> Benito Gimeno</a:t>
            </a:r>
          </a:p>
          <a:p>
            <a:pPr algn="ctr" eaLnBrk="1" hangingPunct="1"/>
            <a:r>
              <a:rPr lang="es-ES" sz="1800" b="1" dirty="0" smtClean="0">
                <a:solidFill>
                  <a:schemeClr val="bg1"/>
                </a:solidFill>
              </a:rPr>
              <a:t>U. VALENCIA</a:t>
            </a:r>
          </a:p>
        </p:txBody>
      </p:sp>
      <p:sp>
        <p:nvSpPr>
          <p:cNvPr id="4110" name="Rectángulo 2"/>
          <p:cNvSpPr>
            <a:spLocks noChangeArrowheads="1"/>
          </p:cNvSpPr>
          <p:nvPr/>
        </p:nvSpPr>
        <p:spPr bwMode="auto">
          <a:xfrm>
            <a:off x="2506663" y="5157788"/>
            <a:ext cx="2051050" cy="1225550"/>
          </a:xfrm>
          <a:prstGeom prst="rect">
            <a:avLst/>
          </a:prstGeom>
          <a:blipFill dpi="0" rotWithShape="1">
            <a:blip r:embed="rId5">
              <a:alphaModFix amt="31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/>
          <a:lstStyle/>
          <a:p>
            <a:pPr algn="ctr"/>
            <a:endParaRPr lang="en-GB"/>
          </a:p>
        </p:txBody>
      </p:sp>
      <p:pic>
        <p:nvPicPr>
          <p:cNvPr id="20" name="Picture 2" descr="T4CM-long.png"/>
          <p:cNvPicPr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5" y="548680"/>
            <a:ext cx="9144000" cy="1551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36195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100" b="1" dirty="0" smtClean="0">
                <a:solidFill>
                  <a:srgbClr val="000090"/>
                </a:solidFill>
                <a:cs typeface="+mj-cs"/>
              </a:rPr>
              <a:t>The  CIEMAT/IFIC Preliminary Proposal for ILC Contribution (1)</a:t>
            </a:r>
            <a:endParaRPr lang="es-ES" sz="2100" b="1" dirty="0" smtClean="0">
              <a:solidFill>
                <a:srgbClr val="000090"/>
              </a:solidFill>
              <a:cs typeface="+mj-cs"/>
            </a:endParaRPr>
          </a:p>
        </p:txBody>
      </p:sp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1239838" y="989013"/>
            <a:ext cx="184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pic>
        <p:nvPicPr>
          <p:cNvPr id="13" name="図 1">
            <a:extLst>
              <a:ext uri="{FF2B5EF4-FFF2-40B4-BE49-F238E27FC236}">
                <a16:creationId xmlns="" xmlns:a16="http://schemas.microsoft.com/office/drawing/2014/main" id="{61BC731A-71BC-EA46-A487-CC3739991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06" r="55285" b="45428"/>
          <a:stretch/>
        </p:blipFill>
        <p:spPr>
          <a:xfrm>
            <a:off x="580584" y="620687"/>
            <a:ext cx="3907320" cy="25939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051175" y="-126412"/>
            <a:ext cx="579596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dirty="0" smtClean="0">
                <a:solidFill>
                  <a:srgbClr val="3366FF"/>
                </a:solidFill>
                <a:cs typeface="+mj-cs"/>
              </a:rPr>
              <a:t>CIEMAT &amp; IFIC  Contribution to the ILC LINAC</a:t>
            </a:r>
            <a:endParaRPr lang="es-ES" sz="1800" b="1" dirty="0" smtClean="0">
              <a:solidFill>
                <a:srgbClr val="3366FF"/>
              </a:solidFill>
              <a:cs typeface="+mj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32048" y="3193231"/>
            <a:ext cx="493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</a:rPr>
              <a:t>REFERENCE MAGNET </a:t>
            </a:r>
            <a:r>
              <a:rPr lang="en-GB" sz="1400" dirty="0" err="1" smtClean="0">
                <a:solidFill>
                  <a:srgbClr val="0000FF"/>
                </a:solidFill>
              </a:rPr>
              <a:t>Splittable</a:t>
            </a:r>
            <a:r>
              <a:rPr lang="en-GB" sz="1400" dirty="0" smtClean="0">
                <a:solidFill>
                  <a:srgbClr val="0000FF"/>
                </a:solidFill>
              </a:rPr>
              <a:t> magnet  for LCLS-II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788024" y="699661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Calibri"/>
                <a:cs typeface="Calibri"/>
              </a:rPr>
              <a:t>1.- SCOPE OF THE CONTRIBUTION</a:t>
            </a:r>
          </a:p>
          <a:p>
            <a:endParaRPr lang="en-GB" sz="1800" dirty="0" smtClean="0">
              <a:latin typeface="Calibri"/>
              <a:cs typeface="Calibri"/>
            </a:endParaRPr>
          </a:p>
          <a:p>
            <a:pPr algn="just"/>
            <a:r>
              <a:rPr lang="en-GB" sz="1800" dirty="0" smtClean="0">
                <a:latin typeface="Calibri"/>
                <a:cs typeface="Calibri"/>
              </a:rPr>
              <a:t>The </a:t>
            </a:r>
            <a:r>
              <a:rPr lang="en-GB" sz="1800" dirty="0" err="1">
                <a:latin typeface="Calibri"/>
                <a:cs typeface="Calibri"/>
              </a:rPr>
              <a:t>s</a:t>
            </a:r>
            <a:r>
              <a:rPr lang="en-GB" sz="1800" dirty="0" err="1" smtClean="0">
                <a:latin typeface="Calibri"/>
                <a:cs typeface="Calibri"/>
              </a:rPr>
              <a:t>plittable</a:t>
            </a:r>
            <a:r>
              <a:rPr lang="en-GB" sz="1800" dirty="0" smtClean="0">
                <a:latin typeface="Calibri"/>
                <a:cs typeface="Calibri"/>
              </a:rPr>
              <a:t>, conduction cooled  superconducting magnets allocated in the Main </a:t>
            </a:r>
            <a:r>
              <a:rPr lang="en-GB" sz="1800" dirty="0" err="1" smtClean="0">
                <a:latin typeface="Calibri"/>
                <a:cs typeface="Calibri"/>
              </a:rPr>
              <a:t>Linac</a:t>
            </a:r>
            <a:r>
              <a:rPr lang="en-GB" sz="1800" dirty="0" smtClean="0">
                <a:latin typeface="Calibri"/>
                <a:cs typeface="Calibri"/>
              </a:rPr>
              <a:t> </a:t>
            </a:r>
            <a:r>
              <a:rPr lang="en-GB" sz="1800" dirty="0" err="1" smtClean="0">
                <a:latin typeface="Calibri"/>
                <a:cs typeface="Calibri"/>
              </a:rPr>
              <a:t>Cryomodules</a:t>
            </a:r>
            <a:r>
              <a:rPr lang="en-GB" sz="1800" dirty="0" smtClean="0">
                <a:latin typeface="Calibri"/>
                <a:cs typeface="Calibri"/>
              </a:rPr>
              <a:t> to focus and steer the beam.</a:t>
            </a:r>
          </a:p>
          <a:p>
            <a:pPr algn="just"/>
            <a:r>
              <a:rPr lang="en-GB" sz="1800" dirty="0" smtClean="0">
                <a:latin typeface="Calibri"/>
                <a:cs typeface="Calibri"/>
              </a:rPr>
              <a:t>The contribution includes the Magnet Power Supply and the Beam Position Monitor.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963680" y="645296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3300"/>
                </a:solidFill>
                <a:latin typeface="Calibri"/>
                <a:cs typeface="Calibri"/>
              </a:rPr>
              <a:t>ILC MAGNET S </a:t>
            </a:r>
            <a:r>
              <a:rPr lang="en-GB" sz="1800" b="1" dirty="0" err="1" smtClean="0">
                <a:solidFill>
                  <a:srgbClr val="FF3300"/>
                </a:solidFill>
                <a:latin typeface="Calibri"/>
                <a:cs typeface="Calibri"/>
              </a:rPr>
              <a:t>vs</a:t>
            </a:r>
            <a:r>
              <a:rPr lang="en-GB" sz="1800" b="1" dirty="0" smtClean="0">
                <a:solidFill>
                  <a:srgbClr val="FF3300"/>
                </a:solidFill>
                <a:latin typeface="Calibri"/>
                <a:cs typeface="Calibri"/>
              </a:rPr>
              <a:t> E-XFEL MAGNET SPECS</a:t>
            </a:r>
            <a:endParaRPr lang="en-GB" sz="1800" b="1" dirty="0">
              <a:solidFill>
                <a:srgbClr val="FF3300"/>
              </a:solidFill>
              <a:latin typeface="Calibri"/>
              <a:cs typeface="Calibri"/>
            </a:endParaRPr>
          </a:p>
        </p:txBody>
      </p:sp>
      <p:graphicFrame>
        <p:nvGraphicFramePr>
          <p:cNvPr id="14" name="Group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085039"/>
              </p:ext>
            </p:extLst>
          </p:nvPr>
        </p:nvGraphicFramePr>
        <p:xfrm>
          <a:off x="323527" y="3548236"/>
          <a:ext cx="8496945" cy="2920339"/>
        </p:xfrm>
        <a:graphic>
          <a:graphicData uri="http://schemas.openxmlformats.org/drawingml/2006/table">
            <a:tbl>
              <a:tblPr/>
              <a:tblGrid>
                <a:gridCol w="1944216"/>
                <a:gridCol w="1602332"/>
                <a:gridCol w="1699389"/>
                <a:gridCol w="1699389"/>
                <a:gridCol w="1551619"/>
              </a:tblGrid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ILC </a:t>
                      </a:r>
                      <a:r>
                        <a:rPr kumimoji="0" lang="en-GB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Cryomodule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Magnet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E-XFEL </a:t>
                      </a:r>
                      <a:r>
                        <a:rPr kumimoji="0" lang="en-GB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Cryomodule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Magnet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Type: Combined</a:t>
                      </a: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QUADRUPOLE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DIPOLE (2 H&amp;V)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QUADRUPOLE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DIPOLE (2 H&amp;V)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Overall Nº of Magnets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&lt;315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&lt;630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103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206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Integrated Field</a:t>
                      </a: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36 </a:t>
                      </a: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 075 Tm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5.97 T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0.00075 Tm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Peak Field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3.3 T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2,48 T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1.59 T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Magnetic Length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680 mm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169.6 mm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203.7 mm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Inner Diameter</a:t>
                      </a: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78 mm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94.4 mm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83.6 mm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Op. Current</a:t>
                      </a: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100 </a:t>
                      </a: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50 A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Baseline Technology 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Splittable</a:t>
                      </a: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NbTii</a:t>
                      </a: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Conduction Cooled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NbTi</a:t>
                      </a: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, He </a:t>
                      </a: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Bath Cooled in Vacuum Vessel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Alternative Technology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68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Splittable</a:t>
                      </a: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MgB</a:t>
                      </a:r>
                      <a:r>
                        <a:rPr kumimoji="0" lang="en-GB" sz="13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Conduction Cooled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95703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734562"/>
              </p:ext>
            </p:extLst>
          </p:nvPr>
        </p:nvGraphicFramePr>
        <p:xfrm>
          <a:off x="908888" y="4247981"/>
          <a:ext cx="4239176" cy="2133347"/>
        </p:xfrm>
        <a:graphic>
          <a:graphicData uri="http://schemas.openxmlformats.org/drawingml/2006/table">
            <a:tbl>
              <a:tblPr/>
              <a:tblGrid>
                <a:gridCol w="1850320"/>
                <a:gridCol w="2388856"/>
              </a:tblGrid>
              <a:tr h="236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ILC Beam Position Monitor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6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L-Band Re-entrant Cavity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36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Nº of Units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TBD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3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Op. Frequency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2.04 GHz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3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Beam Resolution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&lt;300 nm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67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Overall Length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320 mm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667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Inner Diameter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78 mm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36195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100" b="1" dirty="0" smtClean="0">
                <a:solidFill>
                  <a:srgbClr val="000090"/>
                </a:solidFill>
                <a:cs typeface="+mj-cs"/>
              </a:rPr>
              <a:t>The  CIEMAT/IFIC Preliminary Proposal for ILC Contribution (2)</a:t>
            </a:r>
            <a:endParaRPr lang="es-ES" sz="2100" b="1" dirty="0" smtClean="0">
              <a:solidFill>
                <a:srgbClr val="000090"/>
              </a:solidFill>
              <a:cs typeface="+mj-cs"/>
            </a:endParaRPr>
          </a:p>
        </p:txBody>
      </p:sp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1239838" y="989013"/>
            <a:ext cx="184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4464496" y="54868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Calibri"/>
                <a:cs typeface="Calibri"/>
              </a:rPr>
              <a:t>ILC MAGNET S </a:t>
            </a:r>
            <a:r>
              <a:rPr lang="en-GB" sz="1800" b="1" dirty="0" err="1" smtClean="0">
                <a:solidFill>
                  <a:srgbClr val="FF0000"/>
                </a:solidFill>
                <a:latin typeface="Calibri"/>
                <a:cs typeface="Calibri"/>
              </a:rPr>
              <a:t>vs</a:t>
            </a:r>
            <a:r>
              <a:rPr lang="en-GB" sz="1800" b="1" dirty="0" smtClean="0">
                <a:solidFill>
                  <a:srgbClr val="FF0000"/>
                </a:solidFill>
                <a:latin typeface="Calibri"/>
                <a:cs typeface="Calibri"/>
              </a:rPr>
              <a:t> E-XFEL MAGNET SPECS</a:t>
            </a:r>
            <a:endParaRPr lang="en-GB" sz="1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2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6666" r="5522" b="14862"/>
          <a:stretch/>
        </p:blipFill>
        <p:spPr>
          <a:xfrm>
            <a:off x="-36512" y="1824900"/>
            <a:ext cx="2880692" cy="182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Group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983425"/>
              </p:ext>
            </p:extLst>
          </p:nvPr>
        </p:nvGraphicFramePr>
        <p:xfrm>
          <a:off x="2915817" y="970382"/>
          <a:ext cx="5904655" cy="2890666"/>
        </p:xfrm>
        <a:graphic>
          <a:graphicData uri="http://schemas.openxmlformats.org/drawingml/2006/table">
            <a:tbl>
              <a:tblPr/>
              <a:tblGrid>
                <a:gridCol w="1067527"/>
                <a:gridCol w="2388856"/>
                <a:gridCol w="2448272"/>
              </a:tblGrid>
              <a:tr h="282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ILC Magnet Power Supply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E-XFEL Magnet Power Supply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2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Type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TBD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Bipolar Power Supply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82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Nº of Units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TBD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240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0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Output voltage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TBD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± 10 V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80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Output Current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± 100 A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± 50 A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0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Admissible Ripple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TBD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¿?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2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Technology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TBD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Switch-Mode MOSFET-based  Converters @  variable commutation frequency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6" name="図 3" descr="ML-BPM_hotmodel_05272011.jpg">
            <a:extLst>
              <a:ext uri="{FF2B5EF4-FFF2-40B4-BE49-F238E27FC236}">
                <a16:creationId xmlns:a16="http://schemas.microsoft.com/office/drawing/2014/main" xmlns="" id="{A3DD80FA-BCD6-E24D-B241-D678AF600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94" y="4152273"/>
            <a:ext cx="3026270" cy="226970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890296" y="4169102"/>
            <a:ext cx="1979712" cy="8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Calibri"/>
                <a:cs typeface="Calibri"/>
              </a:rPr>
              <a:t>ILC BPMs  SPECS</a:t>
            </a:r>
            <a:endParaRPr lang="en-GB" sz="1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051175" y="-126412"/>
            <a:ext cx="579596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dirty="0" smtClean="0">
                <a:solidFill>
                  <a:srgbClr val="3366FF"/>
                </a:solidFill>
                <a:cs typeface="+mj-cs"/>
              </a:rPr>
              <a:t>CIEMAT &amp; IFIC  Contribution to the ILC LINAC</a:t>
            </a:r>
            <a:endParaRPr lang="es-ES" sz="1800" b="1" dirty="0" smtClean="0">
              <a:solidFill>
                <a:srgbClr val="3366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6477754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36195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100" b="1" dirty="0" smtClean="0">
                <a:solidFill>
                  <a:srgbClr val="000090"/>
                </a:solidFill>
                <a:cs typeface="+mj-cs"/>
              </a:rPr>
              <a:t>The  CIEMAT/IFIC Preliminary Proposal for ILC Contribution (3)</a:t>
            </a:r>
            <a:endParaRPr lang="es-ES" sz="2100" b="1" dirty="0" smtClean="0">
              <a:solidFill>
                <a:srgbClr val="000090"/>
              </a:solidFill>
              <a:cs typeface="+mj-cs"/>
            </a:endParaRPr>
          </a:p>
        </p:txBody>
      </p:sp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1239838" y="989013"/>
            <a:ext cx="184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051175" y="-126412"/>
            <a:ext cx="579596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dirty="0" smtClean="0">
                <a:solidFill>
                  <a:srgbClr val="3366FF"/>
                </a:solidFill>
                <a:cs typeface="+mj-cs"/>
              </a:rPr>
              <a:t>CIEMAT &amp; IFIC  Contribution to the ILC LINAC</a:t>
            </a:r>
            <a:endParaRPr lang="es-ES" sz="1800" b="1" dirty="0" smtClean="0">
              <a:solidFill>
                <a:srgbClr val="3366FF"/>
              </a:solidFill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43608" y="908720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GB" sz="1800" b="1" dirty="0" smtClean="0">
                <a:solidFill>
                  <a:srgbClr val="FF0000"/>
                </a:solidFill>
                <a:latin typeface="Calibri"/>
                <a:cs typeface="Calibri"/>
              </a:rPr>
              <a:t>.- BUDGET ESTIMATE </a:t>
            </a:r>
          </a:p>
          <a:p>
            <a:endParaRPr lang="en-GB" sz="1800" b="1" dirty="0">
              <a:latin typeface="Calibri"/>
              <a:cs typeface="Calibri"/>
            </a:endParaRPr>
          </a:p>
          <a:p>
            <a:r>
              <a:rPr lang="en-GB" sz="1800" b="1" dirty="0" smtClean="0">
                <a:solidFill>
                  <a:srgbClr val="3366FF"/>
                </a:solidFill>
                <a:latin typeface="Calibri"/>
                <a:cs typeface="Calibri"/>
              </a:rPr>
              <a:t>MAGNET = 40-60 k€/UNIT</a:t>
            </a:r>
          </a:p>
          <a:p>
            <a:r>
              <a:rPr lang="en-GB" sz="1800" dirty="0" smtClean="0">
                <a:latin typeface="Calibri"/>
                <a:cs typeface="Calibri"/>
              </a:rPr>
              <a:t>Based on E-XFEL 2005 Prices (20k€/Unit) scaled up by length factor and cost of life and scaled down by the absence of vacuum vessel</a:t>
            </a:r>
          </a:p>
          <a:p>
            <a:r>
              <a:rPr lang="en-GB" sz="18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860032" y="3308791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3366FF"/>
                </a:solidFill>
                <a:latin typeface="Calibri"/>
                <a:cs typeface="Calibri"/>
              </a:rPr>
              <a:t>POWER SUPPLY  = 10 k€/UNIT</a:t>
            </a:r>
          </a:p>
          <a:p>
            <a:r>
              <a:rPr lang="en-GB" sz="1800" dirty="0" smtClean="0">
                <a:latin typeface="Calibri"/>
                <a:cs typeface="Calibri"/>
              </a:rPr>
              <a:t>Based on E-XFEL 2005 Prices (6k€/Unit) scaled up by current factor, absence of control system and  cost of life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115616" y="490400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3366FF"/>
                </a:solidFill>
                <a:latin typeface="Calibri"/>
                <a:cs typeface="Calibri"/>
              </a:rPr>
              <a:t>BPM = 15 k€/UNIT Including Electronics</a:t>
            </a:r>
          </a:p>
          <a:p>
            <a:r>
              <a:rPr lang="en-GB" sz="1800" dirty="0" smtClean="0">
                <a:latin typeface="Calibri"/>
                <a:cs typeface="Calibri"/>
              </a:rPr>
              <a:t>10 k€/UNIT for the cavity &amp; 5 k€/UNIT for the electronics.</a:t>
            </a:r>
          </a:p>
          <a:p>
            <a:r>
              <a:rPr lang="en-GB" sz="1800" dirty="0" smtClean="0">
                <a:latin typeface="Calibri"/>
                <a:cs typeface="Calibri"/>
              </a:rPr>
              <a:t>Based on prices for IFMIF BPM, scaled down by a series production factor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5E1F4CD6-A703-3E49-A989-7AB7CD39D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4" r="12360"/>
          <a:stretch/>
        </p:blipFill>
        <p:spPr bwMode="auto">
          <a:xfrm>
            <a:off x="5845190" y="764704"/>
            <a:ext cx="2255202" cy="236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Airan\XFel - Airan\Informes\Fotos XFEL\C360_2013-07-01-12-58-48-2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10469" r="14528"/>
          <a:stretch/>
        </p:blipFill>
        <p:spPr bwMode="auto">
          <a:xfrm>
            <a:off x="1075630" y="2780928"/>
            <a:ext cx="3208338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019" y="4653136"/>
            <a:ext cx="3360437" cy="18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2483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36195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100" b="1" dirty="0" smtClean="0">
                <a:solidFill>
                  <a:srgbClr val="000090"/>
                </a:solidFill>
                <a:cs typeface="+mj-cs"/>
              </a:rPr>
              <a:t>The  CIEMAT/IFIC Preliminary Proposal for ILC Contribution (4)</a:t>
            </a:r>
            <a:endParaRPr lang="es-ES" sz="2100" b="1" dirty="0" smtClean="0">
              <a:solidFill>
                <a:srgbClr val="000090"/>
              </a:solidFill>
              <a:cs typeface="+mj-cs"/>
            </a:endParaRPr>
          </a:p>
        </p:txBody>
      </p:sp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1239838" y="989013"/>
            <a:ext cx="184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051175" y="-126412"/>
            <a:ext cx="579596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dirty="0" smtClean="0">
                <a:solidFill>
                  <a:srgbClr val="3366FF"/>
                </a:solidFill>
                <a:cs typeface="+mj-cs"/>
              </a:rPr>
              <a:t>CIEMAT &amp; IFIC  Contribution to the ILC LINAC</a:t>
            </a:r>
            <a:endParaRPr lang="es-ES" sz="1800" b="1" dirty="0" smtClean="0">
              <a:solidFill>
                <a:srgbClr val="3366FF"/>
              </a:solidFill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83568" y="908720"/>
            <a:ext cx="51845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Calibri"/>
                <a:cs typeface="Calibri"/>
              </a:rPr>
              <a:t>3.- INVOLVED PUBLIC RESEARCH INSTITUTES </a:t>
            </a:r>
          </a:p>
          <a:p>
            <a:endParaRPr lang="en-GB" sz="1800" b="1" dirty="0">
              <a:latin typeface="Calibri"/>
              <a:cs typeface="Calibri"/>
            </a:endParaRPr>
          </a:p>
          <a:p>
            <a:r>
              <a:rPr lang="en-GB" sz="1800" b="1" dirty="0" smtClean="0">
                <a:solidFill>
                  <a:srgbClr val="3366FF"/>
                </a:solidFill>
                <a:latin typeface="Calibri"/>
                <a:cs typeface="Calibri"/>
              </a:rPr>
              <a:t>CIEMAT (Madrid)</a:t>
            </a:r>
          </a:p>
          <a:p>
            <a:pPr algn="just"/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Is 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a Governmental Laboratory (Research Public Institution 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of the Ministry of  Science, Innovation &amp; Universities)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. 1300 engineers, researchers and staff &amp;100 M€ annual 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budget. More than 30 years of experience in superconducting magnets for Particle Accelerators </a:t>
            </a:r>
            <a:endParaRPr lang="en-US" sz="1800" dirty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GB" sz="1800" dirty="0" smtClean="0">
              <a:latin typeface="Calibri"/>
              <a:cs typeface="Calibri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427984" y="3933056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dirty="0" smtClean="0">
                <a:solidFill>
                  <a:srgbClr val="3366FF"/>
                </a:solidFill>
                <a:latin typeface="Calibri"/>
                <a:cs typeface="Calibri"/>
              </a:rPr>
              <a:t>IFIC </a:t>
            </a:r>
            <a:r>
              <a:rPr lang="mr-IN" sz="1800" b="1" dirty="0" smtClean="0">
                <a:solidFill>
                  <a:srgbClr val="3366FF"/>
                </a:solidFill>
                <a:latin typeface="Calibri"/>
                <a:cs typeface="Calibri"/>
              </a:rPr>
              <a:t>–</a:t>
            </a:r>
            <a:r>
              <a:rPr lang="en-GB" sz="1800" b="1" dirty="0" smtClean="0">
                <a:solidFill>
                  <a:srgbClr val="3366FF"/>
                </a:solidFill>
                <a:latin typeface="Calibri"/>
                <a:cs typeface="Calibri"/>
              </a:rPr>
              <a:t> GAP (Valencia)</a:t>
            </a:r>
          </a:p>
          <a:p>
            <a:pPr algn="just"/>
            <a:r>
              <a:rPr lang="en-GB" sz="1800" dirty="0" smtClean="0">
                <a:latin typeface="Calibri"/>
                <a:cs typeface="Calibri"/>
              </a:rPr>
              <a:t>IFIC is a joint Institution (CSIC &amp; Valencia University) devoted to Nuclear Physics, Particles &amp; </a:t>
            </a:r>
            <a:r>
              <a:rPr lang="en-GB" sz="1800" dirty="0" err="1" smtClean="0">
                <a:latin typeface="Calibri"/>
                <a:cs typeface="Calibri"/>
              </a:rPr>
              <a:t>Astroparticles</a:t>
            </a:r>
            <a:r>
              <a:rPr lang="en-GB" sz="1800" dirty="0" smtClean="0">
                <a:latin typeface="Calibri"/>
                <a:cs typeface="Calibri"/>
              </a:rPr>
              <a:t> and its applications</a:t>
            </a:r>
          </a:p>
          <a:p>
            <a:pPr algn="just"/>
            <a:r>
              <a:rPr lang="en-GB" sz="1800" dirty="0">
                <a:latin typeface="Calibri"/>
                <a:cs typeface="Calibri"/>
              </a:rPr>
              <a:t>T</a:t>
            </a:r>
            <a:r>
              <a:rPr lang="en-GB" sz="1800" dirty="0" smtClean="0">
                <a:latin typeface="Calibri"/>
                <a:cs typeface="Calibri"/>
              </a:rPr>
              <a:t>he GAP is devoted to Particle Accelerator Technologies, specifically beam instrumentation, kicker magnets and RF Systems </a:t>
            </a:r>
          </a:p>
        </p:txBody>
      </p:sp>
      <p:pic>
        <p:nvPicPr>
          <p:cNvPr id="12" name="Imagen 5" descr="IMG_07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88" y="1051992"/>
            <a:ext cx="2880884" cy="21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fachada_if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171280"/>
            <a:ext cx="4124845" cy="17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0359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36195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100" b="1" dirty="0" smtClean="0">
                <a:solidFill>
                  <a:srgbClr val="000090"/>
                </a:solidFill>
                <a:cs typeface="+mj-cs"/>
              </a:rPr>
              <a:t>The  CIEMAT/IFIC Preliminary Proposal for ILC Contribution (5)</a:t>
            </a:r>
            <a:endParaRPr lang="es-ES" sz="2100" b="1" dirty="0" smtClean="0">
              <a:solidFill>
                <a:srgbClr val="000090"/>
              </a:solidFill>
              <a:cs typeface="+mj-cs"/>
            </a:endParaRPr>
          </a:p>
        </p:txBody>
      </p:sp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1239838" y="989013"/>
            <a:ext cx="184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051175" y="-126412"/>
            <a:ext cx="579596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dirty="0" smtClean="0">
                <a:solidFill>
                  <a:srgbClr val="3366FF"/>
                </a:solidFill>
                <a:cs typeface="+mj-cs"/>
              </a:rPr>
              <a:t>CIEMAT &amp; IFIC  Contribution to the ILC LINAC</a:t>
            </a:r>
            <a:endParaRPr lang="es-ES" sz="1800" b="1" dirty="0" smtClean="0">
              <a:solidFill>
                <a:srgbClr val="3366FF"/>
              </a:solidFill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11560" y="620688"/>
            <a:ext cx="82089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Calibri"/>
                <a:cs typeface="Calibri"/>
              </a:rPr>
              <a:t>4.- MOTIVATION FOR THIS CONTRIBUTION</a:t>
            </a:r>
          </a:p>
          <a:p>
            <a:endParaRPr lang="en-GB" sz="18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42900" indent="-342900" algn="just">
              <a:buAutoNum type="arabicParenR"/>
            </a:pPr>
            <a:r>
              <a:rPr lang="en-GB" sz="1800" dirty="0" smtClean="0">
                <a:latin typeface="Calibri"/>
                <a:cs typeface="Calibri"/>
              </a:rPr>
              <a:t>To profit from the previous and broad experience in the E-XFEL collaboration which was conceptually very similar to this one.</a:t>
            </a:r>
          </a:p>
          <a:p>
            <a:pPr marL="342900" indent="-342900" algn="just">
              <a:buAutoNum type="arabicParenR"/>
            </a:pPr>
            <a:r>
              <a:rPr lang="en-GB" sz="1800" dirty="0" smtClean="0">
                <a:latin typeface="Calibri"/>
                <a:cs typeface="Calibri"/>
              </a:rPr>
              <a:t>To participate in the development of a new technology in superconductivity, based on MgB</a:t>
            </a:r>
            <a:r>
              <a:rPr lang="en-GB" sz="1800" baseline="-25000" dirty="0" smtClean="0">
                <a:latin typeface="Calibri"/>
                <a:cs typeface="Calibri"/>
              </a:rPr>
              <a:t>2</a:t>
            </a:r>
            <a:r>
              <a:rPr lang="en-GB" sz="1800" dirty="0" smtClean="0">
                <a:latin typeface="Calibri"/>
                <a:cs typeface="Calibri"/>
              </a:rPr>
              <a:t>, which has a potential interest in energy transportation and generation as well as in low and medium field magnets.</a:t>
            </a:r>
          </a:p>
          <a:p>
            <a:pPr marL="342900" indent="-342900" algn="just">
              <a:buAutoNum type="arabicParenR"/>
            </a:pPr>
            <a:r>
              <a:rPr lang="en-GB" sz="1800" dirty="0" smtClean="0">
                <a:latin typeface="Calibri"/>
                <a:cs typeface="Calibri"/>
              </a:rPr>
              <a:t>To increase our knowledge in cryogenic instrumentation, particularly in BPMs for future colliders and also for medical accelerators.</a:t>
            </a:r>
          </a:p>
          <a:p>
            <a:pPr marL="342900" indent="-342900" algn="just">
              <a:buAutoNum type="arabicParenR"/>
            </a:pPr>
            <a:r>
              <a:rPr lang="en-GB" sz="1800" dirty="0" smtClean="0">
                <a:latin typeface="Calibri"/>
                <a:cs typeface="Calibri"/>
              </a:rPr>
              <a:t>To promote a variety of Spanish industrial participation in ILC with a wide range of activities spanning from digital electronics to superconductivity, power converters, precision machining, etc.</a:t>
            </a:r>
          </a:p>
          <a:p>
            <a:endParaRPr lang="en-GB" sz="1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529810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36195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100" b="1" dirty="0" smtClean="0">
                <a:solidFill>
                  <a:srgbClr val="000090"/>
                </a:solidFill>
                <a:cs typeface="+mj-cs"/>
              </a:rPr>
              <a:t>The  CIEMAT/IFIC Preliminary Proposal for ILC Contribution (6)</a:t>
            </a:r>
            <a:endParaRPr lang="es-ES" sz="2100" b="1" dirty="0" smtClean="0">
              <a:solidFill>
                <a:srgbClr val="000090"/>
              </a:solidFill>
              <a:cs typeface="+mj-cs"/>
            </a:endParaRPr>
          </a:p>
        </p:txBody>
      </p:sp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1239838" y="989013"/>
            <a:ext cx="184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051175" y="-126412"/>
            <a:ext cx="579596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dirty="0" smtClean="0">
                <a:solidFill>
                  <a:srgbClr val="3366FF"/>
                </a:solidFill>
                <a:cs typeface="+mj-cs"/>
              </a:rPr>
              <a:t>CIEMAT &amp; IFIC  Contribution to the ILC LINAC</a:t>
            </a:r>
            <a:endParaRPr lang="es-ES" sz="1800" b="1" dirty="0" smtClean="0">
              <a:solidFill>
                <a:srgbClr val="3366FF"/>
              </a:solidFill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11560" y="62068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r>
              <a:rPr lang="en-GB" sz="1800" b="1" dirty="0" smtClean="0">
                <a:solidFill>
                  <a:srgbClr val="FF0000"/>
                </a:solidFill>
                <a:latin typeface="Calibri"/>
                <a:cs typeface="Calibri"/>
              </a:rPr>
              <a:t>.- COLLABORATION STRUCTURE</a:t>
            </a:r>
          </a:p>
          <a:p>
            <a:endParaRPr lang="en-GB" sz="1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35770"/>
              </p:ext>
            </p:extLst>
          </p:nvPr>
        </p:nvGraphicFramePr>
        <p:xfrm>
          <a:off x="602264" y="1556792"/>
          <a:ext cx="8249945" cy="30530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434"/>
                <a:gridCol w="1787709"/>
                <a:gridCol w="2063530"/>
                <a:gridCol w="22012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COMPONENT</a:t>
                      </a:r>
                      <a:endParaRPr lang="en-GB" sz="1600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COORDINATION</a:t>
                      </a:r>
                      <a:endParaRPr lang="en-GB" sz="1600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PROTOTYPING</a:t>
                      </a:r>
                      <a:endParaRPr lang="en-GB" sz="1600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POTENTIAL</a:t>
                      </a:r>
                      <a:r>
                        <a:rPr lang="en-GB" sz="1600" baseline="0" dirty="0" smtClean="0"/>
                        <a:t> INVOLVED COMPANIES</a:t>
                      </a:r>
                      <a:endParaRPr lang="en-GB" sz="1600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Magnet</a:t>
                      </a:r>
                      <a:endParaRPr lang="en-GB" sz="1600" b="1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CIEMAT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CIEMAT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err="1" smtClean="0"/>
                        <a:t>Elytt</a:t>
                      </a:r>
                      <a:r>
                        <a:rPr lang="en-GB" sz="1400" dirty="0" smtClean="0"/>
                        <a:t> Energy</a:t>
                      </a:r>
                    </a:p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err="1" smtClean="0"/>
                        <a:t>Antec</a:t>
                      </a:r>
                      <a:r>
                        <a:rPr lang="en-GB" sz="1400" baseline="0" dirty="0" smtClean="0"/>
                        <a:t> Magnets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Magnet Power Supply</a:t>
                      </a:r>
                      <a:endParaRPr lang="en-GB" sz="1600" b="1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CIEMAT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Industry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err="1" smtClean="0"/>
                        <a:t>Elytt</a:t>
                      </a:r>
                      <a:r>
                        <a:rPr lang="en-GB" sz="1400" dirty="0" smtClean="0"/>
                        <a:t> Energy</a:t>
                      </a:r>
                    </a:p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err="1" smtClean="0"/>
                        <a:t>Btesa</a:t>
                      </a:r>
                      <a:endParaRPr lang="en-GB" sz="1400" dirty="0" smtClean="0"/>
                    </a:p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err="1" smtClean="0"/>
                        <a:t>Jema</a:t>
                      </a:r>
                      <a:endParaRPr lang="en-GB" sz="1400" dirty="0" smtClean="0"/>
                    </a:p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smtClean="0"/>
                        <a:t>Green</a:t>
                      </a:r>
                      <a:r>
                        <a:rPr lang="en-GB" sz="1400" baseline="0" dirty="0" smtClean="0"/>
                        <a:t> Power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BPM Mechanics</a:t>
                      </a:r>
                      <a:endParaRPr lang="en-GB" sz="1600" b="1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IFIC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IFIC+CIEMAT+ Industry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smtClean="0"/>
                        <a:t>AVS</a:t>
                      </a:r>
                    </a:p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smtClean="0"/>
                        <a:t>Ramen</a:t>
                      </a:r>
                    </a:p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err="1" smtClean="0"/>
                        <a:t>Cadinox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BPM Electronics</a:t>
                      </a:r>
                      <a:endParaRPr lang="en-GB" sz="1600" b="1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IFIC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Industry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•"/>
                      </a:pPr>
                      <a:r>
                        <a:rPr lang="en-GB" sz="1400" dirty="0" smtClean="0"/>
                        <a:t>Seven Solutions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923753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Guía">
  <a:themeElements>
    <a:clrScheme name="Guía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Guía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Guía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uía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uía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uía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uía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uía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uía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uía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Office\Templates\Diseños de presentaciones\Guía.pot</Template>
  <TotalTime>15141</TotalTime>
  <Words>788</Words>
  <Application>Microsoft Macintosh PowerPoint</Application>
  <PresentationFormat>Presentación en pantalla (4:3)</PresentationFormat>
  <Paragraphs>162</Paragraphs>
  <Slides>7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Guía</vt:lpstr>
      <vt:lpstr>Presentación de PowerPoint</vt:lpstr>
      <vt:lpstr>The  CIEMAT/IFIC Preliminary Proposal for ILC Contribution (1)</vt:lpstr>
      <vt:lpstr>The  CIEMAT/IFIC Preliminary Proposal for ILC Contribution (2)</vt:lpstr>
      <vt:lpstr>The  CIEMAT/IFIC Preliminary Proposal for ILC Contribution (3)</vt:lpstr>
      <vt:lpstr>The  CIEMAT/IFIC Preliminary Proposal for ILC Contribution (4)</vt:lpstr>
      <vt:lpstr>The  CIEMAT/IFIC Preliminary Proposal for ILC Contribution (5)</vt:lpstr>
      <vt:lpstr>The  CIEMAT/IFIC Preliminary Proposal for ILC Contribution (6)</vt:lpstr>
    </vt:vector>
  </TitlesOfParts>
  <Company>particular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García-Tabarés</dc:creator>
  <cp:lastModifiedBy>Luis Garcia-Tabarés</cp:lastModifiedBy>
  <cp:revision>593</cp:revision>
  <cp:lastPrinted>2016-05-25T15:42:12Z</cp:lastPrinted>
  <dcterms:created xsi:type="dcterms:W3CDTF">2006-03-21T13:01:44Z</dcterms:created>
  <dcterms:modified xsi:type="dcterms:W3CDTF">2020-06-30T08:42:32Z</dcterms:modified>
</cp:coreProperties>
</file>