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3782" r:id="rId2"/>
    <p:sldMasterId id="2147483794" r:id="rId3"/>
  </p:sldMasterIdLst>
  <p:notesMasterIdLst>
    <p:notesMasterId r:id="rId26"/>
  </p:notesMasterIdLst>
  <p:handoutMasterIdLst>
    <p:handoutMasterId r:id="rId27"/>
  </p:handoutMasterIdLst>
  <p:sldIdLst>
    <p:sldId id="408" r:id="rId4"/>
    <p:sldId id="423" r:id="rId5"/>
    <p:sldId id="440" r:id="rId6"/>
    <p:sldId id="442" r:id="rId7"/>
    <p:sldId id="443" r:id="rId8"/>
    <p:sldId id="444" r:id="rId9"/>
    <p:sldId id="445" r:id="rId10"/>
    <p:sldId id="434" r:id="rId11"/>
    <p:sldId id="448" r:id="rId12"/>
    <p:sldId id="435" r:id="rId13"/>
    <p:sldId id="449" r:id="rId14"/>
    <p:sldId id="436" r:id="rId15"/>
    <p:sldId id="450" r:id="rId16"/>
    <p:sldId id="437" r:id="rId17"/>
    <p:sldId id="438" r:id="rId18"/>
    <p:sldId id="447" r:id="rId19"/>
    <p:sldId id="439" r:id="rId20"/>
    <p:sldId id="429" r:id="rId21"/>
    <p:sldId id="415" r:id="rId22"/>
    <p:sldId id="416" r:id="rId23"/>
    <p:sldId id="433" r:id="rId24"/>
    <p:sldId id="446" r:id="rId25"/>
  </p:sldIdLst>
  <p:sldSz cx="9144000" cy="6858000" type="letter"/>
  <p:notesSz cx="7315200" cy="9601200"/>
  <p:custDataLst>
    <p:tags r:id="rId28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co Grancagnolo" initials="FG" lastIdx="12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0000"/>
    <a:srgbClr val="CCFFFF"/>
    <a:srgbClr val="FF9900"/>
    <a:srgbClr val="FFFF00"/>
    <a:srgbClr val="6C6CDC"/>
    <a:srgbClr val="D23C60"/>
    <a:srgbClr val="7B96E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8302" autoAdjust="0"/>
  </p:normalViewPr>
  <p:slideViewPr>
    <p:cSldViewPr snapToGrid="0">
      <p:cViewPr varScale="1">
        <p:scale>
          <a:sx n="56" d="100"/>
          <a:sy n="56" d="100"/>
        </p:scale>
        <p:origin x="99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9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1882" y="-58"/>
      </p:cViewPr>
      <p:guideLst>
        <p:guide orient="horz" pos="3023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42978" y="9192500"/>
            <a:ext cx="403551" cy="3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1DE48FEA-D32B-4240-B0A4-4148B56571D5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4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2854" y="4557108"/>
            <a:ext cx="5369494" cy="432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74" tIns="45131" rIns="91874" bIns="45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8413" y="728663"/>
            <a:ext cx="4779962" cy="3584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842978" y="9192500"/>
            <a:ext cx="403551" cy="3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EFF7EA94-3393-44A5-8E16-2F8A911D88C8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69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43473-F57B-45F4-8B18-3E8A60FB6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6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82B7D-78A0-4276-80A3-00FFA2A9B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6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6813" y="381000"/>
            <a:ext cx="1943100" cy="5280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81000"/>
            <a:ext cx="5676900" cy="5280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809EE-2BE5-4154-9330-393516739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86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85DA5-196E-704A-B2F2-17E7FA735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6C402-C561-EA43-829A-C22FE4B88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5EFC5-A187-A943-9979-026FB642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353E5CD6-B246-F341-878E-60FEED58A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10/6/2020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C2D4E-E19A-114B-8C71-BDB0D1D3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19C9E-C420-134D-AACA-B9741638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EBD5C650-95C0-054B-9D41-BC7EC6BE7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2152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50BAA-493A-E741-81BC-F4F0EDDE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58B2D-56B3-144F-9EFC-5A7EC9D9F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7B298-120F-1547-BE25-C675DD63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353E5CD6-B246-F341-878E-60FEED58A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10/6/2020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9A191-B1F7-9946-A280-EB80E9412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AC580-6290-8B4B-BCD9-2F62ED60B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EBD5C650-95C0-054B-9D41-BC7EC6BE7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2967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4063B-0728-BE44-97AB-86800C4DF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141E0-6EE7-994F-828E-C31F5675B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FE27E-8410-B147-A7E2-F3684BB31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353E5CD6-B246-F341-878E-60FEED58A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10/6/2020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CE928-63A5-F447-B0CE-1B1FDBEA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CD92E-5B8C-7F41-92D2-F602B59F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EBD5C650-95C0-054B-9D41-BC7EC6BE7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0722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B657-7F31-CF46-A522-6B6337EAE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C46B6-464B-1741-B391-642726364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BC573-A530-414A-9BE8-B8BA7DCD3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0C41D-7886-C143-9109-589527ADA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353E5CD6-B246-F341-878E-60FEED58A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10/6/2020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DDB4E-C246-6A46-8DEF-AAAFB558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4C0D0-D2C2-1C46-9D98-2DE3C6BF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EBD5C650-95C0-054B-9D41-BC7EC6BE7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8524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36384-9CA1-6140-A591-B3AB9BCB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89792-DDD2-C14C-93DD-3BF5B0622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13FF1-E2BE-9748-BE90-71C2343F7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18ED2-F178-B743-9693-0E995938D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53FC82-C7A8-C248-9F58-A1FC91305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53544F-1912-964E-98C4-EEB75A34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353E5CD6-B246-F341-878E-60FEED58A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10/6/2020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1955A2-69B1-C243-B763-FE2910056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DABE31-4F84-DB44-BE8F-B32B8008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EBD5C650-95C0-054B-9D41-BC7EC6BE7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9416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065D-CF23-0148-A035-8C6C8C4D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6CDD0-5DAA-634D-9BB0-69F64AC80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353E5CD6-B246-F341-878E-60FEED58A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10/6/2020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2A4CD-5F99-C047-B79E-B56CA89E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C167C-67D8-EA4A-8AA7-AA77B26A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EBD5C650-95C0-054B-9D41-BC7EC6BE7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5696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913050-C3CC-314E-B7F9-ED125F50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353E5CD6-B246-F341-878E-60FEED58A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10/6/2020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B3BF9D-B00E-5043-8B30-A34438649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57B39-C74C-BC47-9998-E6940CF8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EBD5C650-95C0-054B-9D41-BC7EC6BE7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0158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E864-C065-764B-BE1B-3D61C189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EF44F-13F1-B340-9E2C-2AB48A281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5E0B1-6D63-724E-8187-90F914530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494EA-336A-F840-9B14-48A42F1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353E5CD6-B246-F341-878E-60FEED58A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10/6/2020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CA3A9-0646-0C4F-9776-9F7C414A3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54825-8D2B-5140-B3BF-0C3B74F1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EBD5C650-95C0-054B-9D41-BC7EC6BE7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438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9BA46-1C93-4567-A05B-77BEED2B3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1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51E8-F7DC-E94A-A5AE-0CB5FCDC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627614-A05E-9E42-B43B-0F5A24321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46D4C-0D06-B648-B0B1-8A01CE72C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B74C2-88EA-1244-A323-FAE3EB6A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353E5CD6-B246-F341-878E-60FEED58A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10/6/2020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617EC-4FC6-C248-99BA-BFE2F8CB0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FE573-7013-CA44-8F95-0D29A59AD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EBD5C650-95C0-054B-9D41-BC7EC6BE7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2670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5A74F-A7B7-2143-9466-6D203C490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BA515-8762-8C4E-B0F2-6DA5B3167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1D57C-4846-FA45-9814-5A1EBB45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353E5CD6-B246-F341-878E-60FEED58A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10/6/2020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C64F6-321E-6B41-938A-B4E4D57E8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808F1-260A-9F41-B6D8-30F102E0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EBD5C650-95C0-054B-9D41-BC7EC6BE7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508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A541FF-6EB8-D44B-B7AD-4CBB6DA8E0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5B7A5-64A4-8647-977B-8881C20E4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2D2AD-263C-9948-A807-D27F8403D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353E5CD6-B246-F341-878E-60FEED58A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10/6/2020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34297-3B35-B449-9657-BFBACBD0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6BC4A-BD56-C24F-976D-5B754B97E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EBD5C650-95C0-054B-9D41-BC7EC6BE7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7271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E43473-F57B-45F4-8B18-3E8A60FB6C8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257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Spanish network, October 2020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E9BA46-1C93-4567-A05B-77BEED2B386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21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00A4FC-CE45-4408-A7C8-75C600F5BEC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15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9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36983D-889A-48A2-A57E-5A7ED2080C7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22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Riunione CSN1, Roma, Gennaio 2012</a:t>
            </a: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32FCF3-0441-4725-B23A-9FE456F1610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2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Riunione CSN1, Roma, Gennaio 2012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7FED78-110D-4058-8141-1C038787EB1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014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Riunione CSN1, Roma, Gennaio 2012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68146-9702-4881-9716-82FB817E82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62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A4FC-CE45-4408-A7C8-75C600F5B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E2ED0-DEFD-4036-A7DE-B1294E58DA9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723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0CB33F-7E9C-4C17-9B5D-742FE626A28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708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482B7D-78A0-4276-80A3-00FFA2A9B8E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3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6813" y="381000"/>
            <a:ext cx="1943100" cy="5280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81000"/>
            <a:ext cx="5676900" cy="5280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7809EE-2BE5-4154-9330-3935167391E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28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9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983D-889A-48A2-A57E-5A7ED2080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1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2FCF3-0441-4725-B23A-9FE456F16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FED78-110D-4058-8141-1C038787E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3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68146-9702-4881-9716-82FB817E8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E2ED0-DEFD-4036-A7DE-B1294E58D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2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CB33F-7E9C-4C17-9B5D-742FE626A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638300" y="381000"/>
            <a:ext cx="63627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5462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4202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4365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34202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pic>
        <p:nvPicPr>
          <p:cNvPr id="1030" name="Picture 1031" descr="blue_lin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05838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38" descr="logoinfn_negativ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0"/>
            <a:ext cx="13922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31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7900" y="6524625"/>
            <a:ext cx="836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ctr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E9A6701B-A478-4746-B452-F9A66D8A2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524000" cy="121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8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CC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A60888-2C8A-6C42-AD57-EB7054ED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42076-3EC5-8749-9C01-3859177B8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0CF7F-61F4-184B-BFD4-780DBC6D79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353E5CD6-B246-F341-878E-60FEED58A54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10/6/2020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198FE-94AC-FA44-81C4-1CD0A9E2D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536D1-7480-8443-A598-B7EBCC69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fld id="{EBD5C650-95C0-054B-9D41-BC7EC6BE7B5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840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638300" y="381000"/>
            <a:ext cx="63627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5462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4202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4365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Riunione CSN1, Roma, Gennaio 2012</a:t>
            </a:r>
          </a:p>
        </p:txBody>
      </p:sp>
      <p:sp>
        <p:nvSpPr>
          <p:cNvPr id="34202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</a:p>
        </p:txBody>
      </p:sp>
      <p:pic>
        <p:nvPicPr>
          <p:cNvPr id="1030" name="Picture 1031" descr="blue_lin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05838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38" descr="logoinfn_negativ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0"/>
            <a:ext cx="13922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31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7900" y="6524625"/>
            <a:ext cx="836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ctr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A6701B-A478-4746-B452-F9A66D8A27D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52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3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CC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3" Type="http://schemas.openxmlformats.org/officeDocument/2006/relationships/image" Target="../media/image35.emf"/><Relationship Id="rId21" Type="http://schemas.openxmlformats.org/officeDocument/2006/relationships/image" Target="../media/image45.emf"/><Relationship Id="rId12" Type="http://schemas.openxmlformats.org/officeDocument/2006/relationships/image" Target="../media/image39.png"/><Relationship Id="rId17" Type="http://schemas.openxmlformats.org/officeDocument/2006/relationships/image" Target="../media/image41.png"/><Relationship Id="rId2" Type="http://schemas.openxmlformats.org/officeDocument/2006/relationships/image" Target="../media/image34.emf"/><Relationship Id="rId16" Type="http://schemas.openxmlformats.org/officeDocument/2006/relationships/image" Target="../media/image30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image" Target="../media/image37.png"/><Relationship Id="rId15" Type="http://schemas.openxmlformats.org/officeDocument/2006/relationships/image" Target="../media/image290.png"/><Relationship Id="rId10" Type="http://schemas.openxmlformats.org/officeDocument/2006/relationships/image" Target="../media/image250.png"/><Relationship Id="rId19" Type="http://schemas.openxmlformats.org/officeDocument/2006/relationships/image" Target="../media/image43.png"/><Relationship Id="rId4" Type="http://schemas.openxmlformats.org/officeDocument/2006/relationships/image" Target="../media/image36.emf"/><Relationship Id="rId9" Type="http://schemas.openxmlformats.org/officeDocument/2006/relationships/image" Target="../media/image240.png"/><Relationship Id="rId14" Type="http://schemas.openxmlformats.org/officeDocument/2006/relationships/image" Target="../media/image280.png"/><Relationship Id="rId22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The IDEA detector at the FCC-ee</a:t>
            </a:r>
            <a:endParaRPr lang="en-US" sz="3200" dirty="0" smtClean="0"/>
          </a:p>
        </p:txBody>
      </p:sp>
      <p:sp>
        <p:nvSpPr>
          <p:cNvPr id="3078" name="Rectangle 3"/>
          <p:cNvSpPr>
            <a:spLocks noGrp="1" noChangeArrowheads="1"/>
          </p:cNvSpPr>
          <p:nvPr>
            <p:ph idx="1"/>
          </p:nvPr>
        </p:nvSpPr>
        <p:spPr>
          <a:xfrm>
            <a:off x="1698642" y="3605222"/>
            <a:ext cx="4549758" cy="218300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Status and timelines</a:t>
            </a:r>
          </a:p>
          <a:p>
            <a:pPr eaLnBrk="1" hangingPunct="1">
              <a:lnSpc>
                <a:spcPct val="80000"/>
              </a:lnSpc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requirements</a:t>
            </a:r>
          </a:p>
          <a:p>
            <a:pPr eaLnBrk="1" hangingPunct="1">
              <a:lnSpc>
                <a:spcPct val="80000"/>
              </a:lnSpc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 design</a:t>
            </a:r>
          </a:p>
          <a:p>
            <a:pPr eaLnBrk="1" hangingPunct="1">
              <a:lnSpc>
                <a:spcPct val="80000"/>
              </a:lnSpc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R&amp;D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remarks</a:t>
            </a:r>
          </a:p>
        </p:txBody>
      </p:sp>
      <p:sp>
        <p:nvSpPr>
          <p:cNvPr id="307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chemeClr val="bg1"/>
                </a:solidFill>
              </a:rPr>
              <a:t>Spanish network, October 2020</a:t>
            </a:r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F. Bedeschi, INFN-Pisa</a:t>
            </a:r>
          </a:p>
        </p:txBody>
      </p:sp>
      <p:sp>
        <p:nvSpPr>
          <p:cNvPr id="3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fld id="{2993353F-A909-4581-A173-DEBD44DF0962}" type="slidenum">
              <a:rPr lang="en-US" sz="1400" smtClean="0">
                <a:solidFill>
                  <a:schemeClr val="bg1"/>
                </a:solidFill>
                <a:latin typeface="Times" pitchFamily="18" charset="0"/>
              </a:rPr>
              <a:pPr/>
              <a:t>1</a:t>
            </a:fld>
            <a:endParaRPr lang="en-US" sz="1400" smtClean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5719483" y="1343025"/>
            <a:ext cx="3220236" cy="171739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eaLnBrk="1" hangingPunct="1"/>
            <a:r>
              <a:rPr lang="it-IT" sz="2400" u="sng" dirty="0" smtClean="0"/>
              <a:t>Franco Bedeschi</a:t>
            </a:r>
            <a:r>
              <a:rPr lang="it-IT" sz="2400" dirty="0">
                <a:solidFill>
                  <a:srgbClr val="CCFFFF"/>
                </a:solidFill>
              </a:rPr>
              <a:t> </a:t>
            </a:r>
            <a:endParaRPr lang="it-IT" sz="2400" dirty="0" smtClean="0">
              <a:solidFill>
                <a:srgbClr val="CCFFFF"/>
              </a:solidFill>
            </a:endParaRPr>
          </a:p>
          <a:p>
            <a:pPr marL="0" eaLnBrk="1" hangingPunct="1"/>
            <a:r>
              <a:rPr lang="en-US" sz="2400" dirty="0" smtClean="0">
                <a:solidFill>
                  <a:srgbClr val="CCFFFF"/>
                </a:solidFill>
              </a:rPr>
              <a:t>Spanish </a:t>
            </a:r>
            <a:r>
              <a:rPr lang="en-US" sz="2400" dirty="0">
                <a:solidFill>
                  <a:srgbClr val="CCFFFF"/>
                </a:solidFill>
              </a:rPr>
              <a:t>network for future </a:t>
            </a:r>
            <a:r>
              <a:rPr lang="en-US" sz="2400" dirty="0" smtClean="0">
                <a:solidFill>
                  <a:srgbClr val="CCFFFF"/>
                </a:solidFill>
              </a:rPr>
              <a:t>colliders</a:t>
            </a:r>
          </a:p>
          <a:p>
            <a:pPr marL="0" eaLnBrk="1" hangingPunct="1"/>
            <a:r>
              <a:rPr lang="it-IT" sz="2400" dirty="0" smtClean="0">
                <a:solidFill>
                  <a:srgbClr val="CCFFFF"/>
                </a:solidFill>
              </a:rPr>
              <a:t>October 7,  2020</a:t>
            </a:r>
            <a:endParaRPr lang="it-IT" sz="2400" dirty="0">
              <a:solidFill>
                <a:srgbClr val="CCFFFF"/>
              </a:solidFill>
            </a:endParaRPr>
          </a:p>
        </p:txBody>
      </p:sp>
      <p:sp>
        <p:nvSpPr>
          <p:cNvPr id="3080" name="Text Box 5"/>
          <p:cNvSpPr txBox="1">
            <a:spLocks noChangeArrowheads="1"/>
          </p:cNvSpPr>
          <p:nvPr/>
        </p:nvSpPr>
        <p:spPr bwMode="auto">
          <a:xfrm>
            <a:off x="1863440" y="2748171"/>
            <a:ext cx="23230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4000" u="sng" dirty="0" smtClean="0">
                <a:solidFill>
                  <a:srgbClr val="FF0000"/>
                </a:solidFill>
              </a:rPr>
              <a:t>Sommario</a:t>
            </a:r>
            <a:endParaRPr lang="it-IT" sz="4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detector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56" y="1322488"/>
            <a:ext cx="9028044" cy="5314618"/>
          </a:xfrm>
        </p:spPr>
        <p:txBody>
          <a:bodyPr/>
          <a:lstStyle/>
          <a:p>
            <a:r>
              <a:rPr lang="en-US" dirty="0" smtClean="0"/>
              <a:t>Two paths with some overlap:</a:t>
            </a:r>
          </a:p>
          <a:p>
            <a:pPr lvl="1"/>
            <a:r>
              <a:rPr lang="en-US" dirty="0"/>
              <a:t>DMAPS </a:t>
            </a:r>
            <a:r>
              <a:rPr lang="en-US" dirty="0" smtClean="0"/>
              <a:t> pixel </a:t>
            </a:r>
            <a:r>
              <a:rPr lang="en-US" dirty="0"/>
              <a:t>detector (</a:t>
            </a:r>
            <a:r>
              <a:rPr lang="en-US" dirty="0" smtClean="0"/>
              <a:t>ARCADIA/</a:t>
            </a:r>
            <a:r>
              <a:rPr lang="en-US" dirty="0" err="1" smtClean="0"/>
              <a:t>LFoundry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Test beam with staves by ~ 2023</a:t>
            </a:r>
          </a:p>
          <a:p>
            <a:pPr lvl="2"/>
            <a:r>
              <a:rPr lang="en-US" dirty="0" smtClean="0"/>
              <a:t>INFN-CSN5 call – 2019-2021 (~ 1 M€) </a:t>
            </a:r>
          </a:p>
          <a:p>
            <a:pPr lvl="3"/>
            <a:r>
              <a:rPr lang="en-US" dirty="0" smtClean="0"/>
              <a:t>Additional funds secured also beyond 2021</a:t>
            </a:r>
          </a:p>
          <a:p>
            <a:pPr lvl="2"/>
            <a:r>
              <a:rPr lang="en-US" dirty="0" err="1" smtClean="0"/>
              <a:t>MoU</a:t>
            </a:r>
            <a:r>
              <a:rPr lang="en-US" dirty="0" smtClean="0"/>
              <a:t> in progress with industry and other international labs</a:t>
            </a:r>
          </a:p>
          <a:p>
            <a:pPr lvl="1"/>
            <a:r>
              <a:rPr lang="en-US" dirty="0" smtClean="0"/>
              <a:t>Large area silicon (Pixels and strips)</a:t>
            </a:r>
          </a:p>
          <a:p>
            <a:pPr lvl="2"/>
            <a:r>
              <a:rPr lang="en-US" dirty="0" smtClean="0"/>
              <a:t>First demonstrators use AtlasPix3 </a:t>
            </a:r>
            <a:r>
              <a:rPr lang="en-US" dirty="0" smtClean="0">
                <a:sym typeface="Wingdings" panose="05000000000000000000" pitchFamily="2" charset="2"/>
              </a:rPr>
              <a:t> modules for mini-staves</a:t>
            </a:r>
          </a:p>
          <a:p>
            <a:pPr lvl="2"/>
            <a:r>
              <a:rPr lang="en-US" dirty="0" smtClean="0"/>
              <a:t>Full system test beam by 2022/23</a:t>
            </a:r>
          </a:p>
          <a:p>
            <a:pPr lvl="2"/>
            <a:r>
              <a:rPr lang="en-US" dirty="0" smtClean="0"/>
              <a:t>New pixel development </a:t>
            </a:r>
            <a:r>
              <a:rPr lang="en-US" dirty="0"/>
              <a:t>FCEPCPix1 in AMS </a:t>
            </a:r>
            <a:endParaRPr lang="en-US" dirty="0" smtClean="0"/>
          </a:p>
          <a:p>
            <a:pPr lvl="2"/>
            <a:r>
              <a:rPr lang="en-US" dirty="0" smtClean="0"/>
              <a:t>Passive CMOS micro-strips at </a:t>
            </a:r>
            <a:r>
              <a:rPr lang="en-US" dirty="0" err="1" smtClean="0"/>
              <a:t>Lfoundry</a:t>
            </a:r>
            <a:endParaRPr lang="en-US" dirty="0" smtClean="0"/>
          </a:p>
          <a:p>
            <a:pPr lvl="2"/>
            <a:r>
              <a:rPr lang="en-US" dirty="0" smtClean="0"/>
              <a:t>Large international collaboration:</a:t>
            </a:r>
          </a:p>
          <a:p>
            <a:pPr lvl="3"/>
            <a:r>
              <a:rPr lang="en-US" sz="1400" b="1" dirty="0"/>
              <a:t>China</a:t>
            </a:r>
            <a:r>
              <a:rPr lang="en-US" sz="1400" dirty="0"/>
              <a:t>: Harbin, IHEP, NWPU, Shandong, SJTU, </a:t>
            </a:r>
            <a:r>
              <a:rPr lang="en-US" sz="1400" dirty="0" err="1"/>
              <a:t>Tsingua</a:t>
            </a:r>
            <a:r>
              <a:rPr lang="en-US" sz="1400" dirty="0"/>
              <a:t>, UTSTC; </a:t>
            </a:r>
            <a:r>
              <a:rPr lang="en-US" sz="1400" b="1" dirty="0"/>
              <a:t>Germany</a:t>
            </a:r>
            <a:r>
              <a:rPr lang="en-US" sz="1400" dirty="0"/>
              <a:t>: KIT; </a:t>
            </a:r>
            <a:r>
              <a:rPr lang="en-US" sz="1400" b="1" dirty="0"/>
              <a:t>Italy</a:t>
            </a:r>
            <a:r>
              <a:rPr lang="en-US" sz="1400" dirty="0"/>
              <a:t>: Milano, Pisa, Torino; </a:t>
            </a:r>
            <a:r>
              <a:rPr lang="en-US" sz="1400" b="1" dirty="0"/>
              <a:t>UK</a:t>
            </a:r>
            <a:r>
              <a:rPr lang="en-US" sz="1400" dirty="0"/>
              <a:t>: Bristol, Daresbury, Edinburgh, Lancaster, Liverpool, RAL, Sheffield, Warwick </a:t>
            </a:r>
            <a:endParaRPr lang="en-US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1" y="3825743"/>
            <a:ext cx="4865925" cy="2747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57" y="3766291"/>
            <a:ext cx="3797001" cy="28495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05804B-567E-48FB-A2AE-F9EBC11BC6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52" r="8246"/>
          <a:stretch/>
        </p:blipFill>
        <p:spPr>
          <a:xfrm>
            <a:off x="7353532" y="1765372"/>
            <a:ext cx="1733937" cy="1936738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FE253FE2-68B3-4773-BC64-EC8C87BC28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4" r="27119" b="18766"/>
          <a:stretch/>
        </p:blipFill>
        <p:spPr>
          <a:xfrm>
            <a:off x="4449396" y="1757340"/>
            <a:ext cx="2798029" cy="1883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680724-E58E-4CEA-9A48-AEB713967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11" y="1757340"/>
            <a:ext cx="4158737" cy="188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2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chamber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456" y="1222156"/>
            <a:ext cx="877131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CC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kern="0" dirty="0" smtClean="0"/>
              <a:t>High transparency and fast (max drift ~ 400 </a:t>
            </a:r>
            <a:r>
              <a:rPr lang="en-US" kern="0" dirty="0" err="1" smtClean="0"/>
              <a:t>nsec</a:t>
            </a:r>
            <a:r>
              <a:rPr lang="en-US" kern="0" dirty="0" smtClean="0"/>
              <a:t>)</a:t>
            </a:r>
          </a:p>
          <a:p>
            <a:r>
              <a:rPr lang="en-US" kern="0" dirty="0" smtClean="0"/>
              <a:t>Cluster counting in DCH for good PID resolution</a:t>
            </a:r>
          </a:p>
          <a:p>
            <a:pPr lvl="1"/>
            <a:r>
              <a:rPr lang="en-US" kern="0" dirty="0" smtClean="0"/>
              <a:t>Excellent K/</a:t>
            </a:r>
            <a:r>
              <a:rPr lang="en-US" kern="0" dirty="0" smtClean="0">
                <a:latin typeface="Symbol" panose="05050102010706020507" pitchFamily="18" charset="2"/>
              </a:rPr>
              <a:t>p</a:t>
            </a:r>
            <a:r>
              <a:rPr lang="en-US" kern="0" dirty="0" smtClean="0"/>
              <a:t> separation except 0.75&lt;p&lt;1.05 GeV (</a:t>
            </a:r>
            <a:r>
              <a:rPr lang="en-US" kern="0" dirty="0" smtClean="0">
                <a:solidFill>
                  <a:srgbClr val="00B0F0"/>
                </a:solidFill>
              </a:rPr>
              <a:t>blue lines</a:t>
            </a:r>
            <a:r>
              <a:rPr lang="en-US" kern="0" dirty="0" smtClean="0"/>
              <a:t>)</a:t>
            </a:r>
          </a:p>
          <a:p>
            <a:pPr lvl="1"/>
            <a:r>
              <a:rPr lang="en-US" kern="0" dirty="0" smtClean="0"/>
              <a:t>Could recover with timing layer</a:t>
            </a:r>
            <a:endParaRPr lang="it-IT" kern="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322962" y="3083668"/>
            <a:ext cx="5132264" cy="3469532"/>
            <a:chOff x="450835" y="2565800"/>
            <a:chExt cx="6004391" cy="3987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835" y="2565800"/>
              <a:ext cx="6004391" cy="3987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359347" y="2935420"/>
              <a:ext cx="1234633" cy="369332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70C0"/>
                  </a:solidFill>
                </a:rPr>
                <a:t>K/</a:t>
              </a:r>
              <a:r>
                <a:rPr lang="en-US" sz="1800" dirty="0" smtClean="0">
                  <a:solidFill>
                    <a:srgbClr val="0070C0"/>
                  </a:solidFill>
                  <a:latin typeface="Symbol" panose="05050102010706020507" pitchFamily="18" charset="2"/>
                </a:rPr>
                <a:t>p</a:t>
              </a:r>
              <a:r>
                <a:rPr lang="en-US" sz="1800" dirty="0" smtClean="0">
                  <a:solidFill>
                    <a:srgbClr val="0070C0"/>
                  </a:solidFill>
                </a:rPr>
                <a:t> </a:t>
              </a:r>
              <a:r>
                <a:rPr lang="en-US" sz="1800" dirty="0" err="1" smtClean="0">
                  <a:solidFill>
                    <a:srgbClr val="0070C0"/>
                  </a:solidFill>
                </a:rPr>
                <a:t>dN</a:t>
              </a:r>
              <a:r>
                <a:rPr lang="en-US" sz="1800" dirty="0" smtClean="0">
                  <a:solidFill>
                    <a:srgbClr val="0070C0"/>
                  </a:solidFill>
                </a:rPr>
                <a:t>/dx </a:t>
              </a:r>
              <a:endParaRPr lang="en-US" sz="1800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97221" y="4024350"/>
              <a:ext cx="1208985" cy="36933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70C0"/>
                  </a:solidFill>
                </a:rPr>
                <a:t>K/</a:t>
              </a:r>
              <a:r>
                <a:rPr lang="en-US" sz="1800" dirty="0" smtClean="0">
                  <a:solidFill>
                    <a:srgbClr val="0070C0"/>
                  </a:solidFill>
                  <a:latin typeface="Symbol" panose="05050102010706020507" pitchFamily="18" charset="2"/>
                </a:rPr>
                <a:t>p</a:t>
              </a:r>
              <a:r>
                <a:rPr lang="en-US" sz="1800" dirty="0" smtClean="0">
                  <a:solidFill>
                    <a:srgbClr val="0070C0"/>
                  </a:solidFill>
                </a:rPr>
                <a:t> </a:t>
              </a:r>
              <a:r>
                <a:rPr lang="en-US" sz="1800" dirty="0" err="1" smtClean="0">
                  <a:solidFill>
                    <a:srgbClr val="0070C0"/>
                  </a:solidFill>
                </a:rPr>
                <a:t>dE</a:t>
              </a:r>
              <a:r>
                <a:rPr lang="en-US" sz="1800" dirty="0" smtClean="0">
                  <a:solidFill>
                    <a:srgbClr val="0070C0"/>
                  </a:solidFill>
                </a:rPr>
                <a:t>/dx </a:t>
              </a:r>
              <a:endParaRPr lang="en-US" sz="1800" dirty="0">
                <a:solidFill>
                  <a:srgbClr val="0070C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>
              <a:off x="3166282" y="3304752"/>
              <a:ext cx="525437" cy="615246"/>
            </a:xfrm>
            <a:prstGeom prst="straightConnector1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>
              <a:stCxn id="18" idx="2"/>
            </p:cNvCxnSpPr>
            <p:nvPr/>
          </p:nvCxnSpPr>
          <p:spPr bwMode="auto">
            <a:xfrm flipH="1">
              <a:off x="3166282" y="4393682"/>
              <a:ext cx="1435432" cy="553631"/>
            </a:xfrm>
            <a:prstGeom prst="straightConnector1">
              <a:avLst/>
            </a:prstGeom>
            <a:noFill/>
            <a:ln w="76200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496112" y="3083668"/>
            <a:ext cx="7597302" cy="3469532"/>
            <a:chOff x="423892" y="2338006"/>
            <a:chExt cx="8855246" cy="4247939"/>
          </a:xfrm>
        </p:grpSpPr>
        <p:grpSp>
          <p:nvGrpSpPr>
            <p:cNvPr id="16" name="Group 15"/>
            <p:cNvGrpSpPr/>
            <p:nvPr/>
          </p:nvGrpSpPr>
          <p:grpSpPr>
            <a:xfrm>
              <a:off x="2521052" y="2338006"/>
              <a:ext cx="6758086" cy="4247939"/>
              <a:chOff x="2429317" y="2309430"/>
              <a:chExt cx="6758086" cy="4247939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946452" y="4139044"/>
                <a:ext cx="1055032" cy="56488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70C0"/>
                    </a:solidFill>
                  </a:rPr>
                  <a:t>GeV</a:t>
                </a:r>
                <a:endParaRPr lang="it-IT" b="1" dirty="0">
                  <a:solidFill>
                    <a:srgbClr val="0070C0"/>
                  </a:solidFill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9317" y="2309430"/>
                <a:ext cx="6758086" cy="4247939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6591139" y="2802499"/>
              <a:ext cx="826343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3</a:t>
              </a:r>
              <a:r>
                <a:rPr lang="en-US" b="1" dirty="0" smtClean="0">
                  <a:solidFill>
                    <a:srgbClr val="0070C0"/>
                  </a:solidFill>
                  <a:latin typeface="Symbol" panose="05050102010706020507" pitchFamily="18" charset="2"/>
                </a:rPr>
                <a:t>s</a:t>
              </a:r>
              <a:endParaRPr lang="it-IT" b="1" dirty="0">
                <a:solidFill>
                  <a:srgbClr val="0070C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3892" y="4900733"/>
              <a:ext cx="4389675" cy="116816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N</a:t>
              </a:r>
              <a:r>
                <a:rPr lang="en-US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s</a:t>
              </a:r>
              <a:r>
                <a:rPr lang="en-US" dirty="0" smtClean="0">
                  <a:solidFill>
                    <a:schemeClr val="tx1"/>
                  </a:solidFill>
                </a:rPr>
                <a:t> K/</a:t>
              </a:r>
              <a:r>
                <a:rPr lang="en-US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p</a:t>
              </a:r>
              <a:r>
                <a:rPr lang="en-US" dirty="0" smtClean="0">
                  <a:solidFill>
                    <a:schemeClr val="tx1"/>
                  </a:solidFill>
                </a:rPr>
                <a:t> separation with TOF over 2 meters</a:t>
              </a:r>
              <a:endParaRPr lang="it-IT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72" y="2376495"/>
            <a:ext cx="3924126" cy="417670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545074" y="2332947"/>
            <a:ext cx="4323014" cy="4220253"/>
            <a:chOff x="4545074" y="2435010"/>
            <a:chExt cx="4323014" cy="4220253"/>
          </a:xfrm>
        </p:grpSpPr>
        <p:grpSp>
          <p:nvGrpSpPr>
            <p:cNvPr id="24" name="Group 23"/>
            <p:cNvGrpSpPr/>
            <p:nvPr/>
          </p:nvGrpSpPr>
          <p:grpSpPr>
            <a:xfrm>
              <a:off x="4545074" y="2435010"/>
              <a:ext cx="4323014" cy="4220253"/>
              <a:chOff x="4113125" y="1769677"/>
              <a:chExt cx="4829403" cy="4844984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13125" y="1769677"/>
                <a:ext cx="4829403" cy="4844984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7028579" y="4894615"/>
                <a:ext cx="1834040" cy="1194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70C0"/>
                    </a:solidFill>
                  </a:rPr>
                  <a:t>IDEA</a:t>
                </a:r>
              </a:p>
              <a:p>
                <a:r>
                  <a:rPr lang="en-US" b="1" dirty="0" smtClean="0">
                    <a:solidFill>
                      <a:srgbClr val="0070C0"/>
                    </a:solidFill>
                  </a:rPr>
                  <a:t>90 degree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177629" y="3100934"/>
              <a:ext cx="6014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 only</a:t>
              </a:r>
              <a:endParaRPr lang="it-IT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784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Chamber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1" y="1227399"/>
            <a:ext cx="9241276" cy="4114800"/>
          </a:xfrm>
        </p:spPr>
        <p:txBody>
          <a:bodyPr/>
          <a:lstStyle/>
          <a:p>
            <a:r>
              <a:rPr lang="en-US" dirty="0" smtClean="0"/>
              <a:t>Synergic with  MEG2/PSI and CMD3 &amp; STC factory/BINP</a:t>
            </a:r>
          </a:p>
          <a:p>
            <a:pPr lvl="1"/>
            <a:r>
              <a:rPr lang="en-US" dirty="0" smtClean="0"/>
              <a:t>Good support from </a:t>
            </a:r>
            <a:r>
              <a:rPr lang="en-US" dirty="0" err="1" smtClean="0"/>
              <a:t>Cremlin</a:t>
            </a:r>
            <a:r>
              <a:rPr lang="en-US" dirty="0" smtClean="0"/>
              <a:t>+  (2020-2023)</a:t>
            </a:r>
          </a:p>
          <a:p>
            <a:r>
              <a:rPr lang="en-US" dirty="0" smtClean="0"/>
              <a:t>Activities:</a:t>
            </a:r>
          </a:p>
          <a:p>
            <a:pPr lvl="1"/>
            <a:r>
              <a:rPr lang="en-US" dirty="0" smtClean="0"/>
              <a:t>New wire development (</a:t>
            </a:r>
            <a:r>
              <a:rPr lang="en-US" dirty="0" err="1" smtClean="0"/>
              <a:t>eg</a:t>
            </a:r>
            <a:r>
              <a:rPr lang="en-US" dirty="0" smtClean="0"/>
              <a:t>. C-fiber)</a:t>
            </a:r>
          </a:p>
          <a:p>
            <a:pPr lvl="1"/>
            <a:r>
              <a:rPr lang="en-US" dirty="0" smtClean="0"/>
              <a:t>Low mass mechanics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luster counting electronics</a:t>
            </a:r>
          </a:p>
          <a:p>
            <a:pPr lvl="1"/>
            <a:r>
              <a:rPr lang="en-US" dirty="0" smtClean="0"/>
              <a:t>Simulation and reconstruction SW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Immagine 5" descr="Immagine che contiene bicicletta, oggetto, arancia, motore&#10;&#10;Descrizione generata automaticamente">
            <a:extLst>
              <a:ext uri="{FF2B5EF4-FFF2-40B4-BE49-F238E27FC236}">
                <a16:creationId xmlns:a16="http://schemas.microsoft.com/office/drawing/2014/main" id="{DBDF4FC4-03BC-4D31-9E22-71750D83A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715"/>
          <a:stretch/>
        </p:blipFill>
        <p:spPr>
          <a:xfrm>
            <a:off x="4143836" y="3839294"/>
            <a:ext cx="4901076" cy="2729039"/>
          </a:xfrm>
          <a:prstGeom prst="rect">
            <a:avLst/>
          </a:prstGeom>
        </p:spPr>
      </p:pic>
      <p:pic>
        <p:nvPicPr>
          <p:cNvPr id="9" name="Immagine 4" descr="Immagine che contiene elettronico, circuito&#10;&#10;Descrizione generata automaticamente">
            <a:extLst>
              <a:ext uri="{FF2B5EF4-FFF2-40B4-BE49-F238E27FC236}">
                <a16:creationId xmlns:a16="http://schemas.microsoft.com/office/drawing/2014/main" id="{62BB2256-9FFE-413F-A56E-6D96F8688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12" y="2398053"/>
            <a:ext cx="3070696" cy="40635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383" y="3361424"/>
            <a:ext cx="5426281" cy="3100154"/>
            <a:chOff x="349515" y="3369687"/>
            <a:chExt cx="5311475" cy="29922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515" y="3369687"/>
              <a:ext cx="5311475" cy="299220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35022" y="3409071"/>
              <a:ext cx="17588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Magnetron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080" y="1872033"/>
            <a:ext cx="3286303" cy="468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2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Readout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73" y="1332216"/>
            <a:ext cx="8914352" cy="4114800"/>
          </a:xfrm>
        </p:spPr>
        <p:txBody>
          <a:bodyPr/>
          <a:lstStyle/>
          <a:p>
            <a:r>
              <a:rPr lang="en-US" dirty="0" smtClean="0"/>
              <a:t>Event by event correction for EM-had fluctuations</a:t>
            </a:r>
          </a:p>
          <a:p>
            <a:pPr lvl="1"/>
            <a:r>
              <a:rPr lang="en-US" dirty="0" smtClean="0"/>
              <a:t>Principle demonstrated by DREAM/RD-52</a:t>
            </a:r>
          </a:p>
          <a:p>
            <a:r>
              <a:rPr lang="en-US" dirty="0" smtClean="0"/>
              <a:t>EM and hadron calorimeter in a single package</a:t>
            </a:r>
          </a:p>
          <a:p>
            <a:pPr lvl="1"/>
            <a:r>
              <a:rPr lang="en-US" dirty="0" smtClean="0"/>
              <a:t>All electronics in back easy to cool and access</a:t>
            </a:r>
          </a:p>
          <a:p>
            <a:r>
              <a:rPr lang="en-US" dirty="0" smtClean="0"/>
              <a:t>NEW: mechanics, </a:t>
            </a:r>
            <a:r>
              <a:rPr lang="en-US" dirty="0" err="1" smtClean="0"/>
              <a:t>SiPM</a:t>
            </a:r>
            <a:r>
              <a:rPr lang="en-US" dirty="0" smtClean="0"/>
              <a:t> readout, readout electronics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80" y="3926768"/>
            <a:ext cx="4611266" cy="2446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0169" y="5449827"/>
            <a:ext cx="366259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Alternating scintillating and clear fibers in metal matrix </a:t>
            </a:r>
            <a:endParaRPr lang="it-IT" sz="24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4861106" y="4920600"/>
            <a:ext cx="1463040" cy="605916"/>
          </a:xfrm>
          <a:prstGeom prst="straightConnector1">
            <a:avLst/>
          </a:prstGeom>
          <a:noFill/>
          <a:ln w="76200" cap="flat" cmpd="sng" algn="ctr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37" y="2291234"/>
            <a:ext cx="7448514" cy="25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8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811" y="302770"/>
            <a:ext cx="6362700" cy="685800"/>
          </a:xfrm>
        </p:spPr>
        <p:txBody>
          <a:bodyPr/>
          <a:lstStyle/>
          <a:p>
            <a:r>
              <a:rPr lang="en-US" dirty="0" smtClean="0"/>
              <a:t>Dual Readout calorimeter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6723"/>
            <a:ext cx="9144000" cy="2911814"/>
          </a:xfrm>
        </p:spPr>
        <p:txBody>
          <a:bodyPr/>
          <a:lstStyle/>
          <a:p>
            <a:r>
              <a:rPr lang="en-US" dirty="0" smtClean="0"/>
              <a:t>Collaboration:</a:t>
            </a:r>
          </a:p>
          <a:p>
            <a:pPr lvl="1"/>
            <a:r>
              <a:rPr lang="en-US" dirty="0" smtClean="0"/>
              <a:t>INFN (Italy), RBI (Croatia), Sussex (UK), </a:t>
            </a:r>
            <a:r>
              <a:rPr lang="en-US" dirty="0"/>
              <a:t>K</a:t>
            </a:r>
            <a:r>
              <a:rPr lang="en-US" dirty="0" smtClean="0"/>
              <a:t>orea – (2 M$/5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Princeton, Maryland (USA) for potential crystal EM addition</a:t>
            </a:r>
          </a:p>
          <a:p>
            <a:r>
              <a:rPr lang="en-US" dirty="0" smtClean="0"/>
              <a:t>Activities:</a:t>
            </a:r>
          </a:p>
          <a:p>
            <a:pPr lvl="1"/>
            <a:r>
              <a:rPr lang="en-US" dirty="0" smtClean="0"/>
              <a:t>Scalable mechanics</a:t>
            </a:r>
          </a:p>
          <a:p>
            <a:pPr lvl="1"/>
            <a:r>
              <a:rPr lang="en-US" dirty="0" smtClean="0"/>
              <a:t>Scalable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  <a:p>
            <a:pPr lvl="1"/>
            <a:r>
              <a:rPr lang="en-US" dirty="0" smtClean="0"/>
              <a:t>Performance demonstration with dedicated  prototypes</a:t>
            </a:r>
            <a:endParaRPr lang="en-US" dirty="0"/>
          </a:p>
          <a:p>
            <a:pPr lvl="2"/>
            <a:r>
              <a:rPr lang="en-US" dirty="0"/>
              <a:t>EM 2021, HAD ~ </a:t>
            </a:r>
            <a:r>
              <a:rPr lang="en-US" dirty="0" smtClean="0"/>
              <a:t>2024 </a:t>
            </a:r>
          </a:p>
          <a:p>
            <a:pPr lvl="1"/>
            <a:r>
              <a:rPr lang="en-US" dirty="0" smtClean="0"/>
              <a:t>Simulation and </a:t>
            </a:r>
            <a:r>
              <a:rPr lang="en-US" dirty="0" err="1" smtClean="0"/>
              <a:t>reconstruaction</a:t>
            </a:r>
            <a:r>
              <a:rPr lang="en-US" dirty="0" smtClean="0"/>
              <a:t> SW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796" y="3746660"/>
            <a:ext cx="3441715" cy="2571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63" y="3824160"/>
            <a:ext cx="3771736" cy="2501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118" y="4063549"/>
            <a:ext cx="3974867" cy="231784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382175" y="1209015"/>
            <a:ext cx="4594781" cy="3339261"/>
            <a:chOff x="169531" y="2771986"/>
            <a:chExt cx="4879397" cy="3533002"/>
          </a:xfrm>
        </p:grpSpPr>
        <p:grpSp>
          <p:nvGrpSpPr>
            <p:cNvPr id="17" name="Group 16"/>
            <p:cNvGrpSpPr/>
            <p:nvPr/>
          </p:nvGrpSpPr>
          <p:grpSpPr>
            <a:xfrm>
              <a:off x="169531" y="2771986"/>
              <a:ext cx="4879397" cy="3533002"/>
              <a:chOff x="169531" y="2771986"/>
              <a:chExt cx="4879397" cy="353300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69531" y="2771986"/>
                <a:ext cx="4879397" cy="3533002"/>
                <a:chOff x="4128993" y="2725534"/>
                <a:chExt cx="4879397" cy="3533002"/>
              </a:xfrm>
              <a:solidFill>
                <a:schemeClr val="bg1"/>
              </a:solidFill>
            </p:grpSpPr>
            <p:pic>
              <p:nvPicPr>
                <p:cNvPr id="21" name="EMresolutions.pdf" descr="EMresolutions.pd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r="7027"/>
                <a:stretch>
                  <a:fillRect/>
                </a:stretch>
              </p:blipFill>
              <p:spPr>
                <a:xfrm>
                  <a:off x="4128993" y="2725534"/>
                  <a:ext cx="4879397" cy="3239649"/>
                </a:xfrm>
                <a:prstGeom prst="rect">
                  <a:avLst/>
                </a:prstGeom>
                <a:grpFill/>
                <a:ln w="12700">
                  <a:miter lim="400000"/>
                </a:ln>
              </p:spPr>
            </p:pic>
            <p:sp>
              <p:nvSpPr>
                <p:cNvPr id="22" name="Rettangolo"/>
                <p:cNvSpPr/>
                <p:nvPr/>
              </p:nvSpPr>
              <p:spPr>
                <a:xfrm>
                  <a:off x="8115421" y="5779115"/>
                  <a:ext cx="892969" cy="208874"/>
                </a:xfrm>
                <a:prstGeom prst="rect">
                  <a:avLst/>
                </a:prstGeom>
                <a:grpFill/>
                <a:ln w="12700">
                  <a:miter lim="400000"/>
                </a:ln>
              </p:spPr>
              <p:txBody>
                <a:bodyPr lIns="35719" tIns="35719" rIns="35719" bIns="35719" anchor="ctr"/>
                <a:lstStyle/>
                <a:p>
                  <a:pPr algn="ctr" defTabSz="410751" fontAlgn="auto" hangingPunct="0">
                    <a:spcBef>
                      <a:spcPts val="0"/>
                    </a:spcBef>
                    <a:spcAft>
                      <a:spcPts val="0"/>
                    </a:spcAft>
                    <a:buClrTx/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547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Equazione"/>
                    <p:cNvSpPr txBox="1"/>
                    <p:nvPr/>
                  </p:nvSpPr>
                  <p:spPr>
                    <a:xfrm>
                      <a:off x="8397707" y="5722427"/>
                      <a:ext cx="344518" cy="536109"/>
                    </a:xfrm>
                    <a:prstGeom prst="rect">
                      <a:avLst/>
                    </a:prstGeom>
                    <a:grpFill/>
                    <a:ln w="12700">
                      <a:miter lim="400000"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defTabSz="642915" fontAlgn="auto" latinLnBrk="1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defRPr sz="1800" b="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fPr>
                              <m:num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sz="168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sz="168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𝐸</m:t>
                                    </m:r>
                                  </m:e>
                                </m:rad>
                              </m:den>
                            </m:f>
                          </m:oMath>
                        </m:oMathPara>
                      </a14:m>
                      <a:endParaRPr sz="1687" kern="0">
                        <a:solidFill>
                          <a:srgbClr val="000000"/>
                        </a:solidFill>
                        <a:latin typeface="Helvetica Neue"/>
                        <a:sym typeface="Helvetica Neue"/>
                      </a:endParaRPr>
                    </a:p>
                  </p:txBody>
                </p:sp>
              </mc:Choice>
              <mc:Fallback xmlns="">
                <p:sp>
                  <p:nvSpPr>
                    <p:cNvPr id="48" name="Equazione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97707" y="5722427"/>
                      <a:ext cx="344518" cy="53610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 w="12700">
                      <a:miter lim="400000"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Equazione"/>
                    <p:cNvSpPr txBox="1"/>
                    <p:nvPr/>
                  </p:nvSpPr>
                  <p:spPr>
                    <a:xfrm>
                      <a:off x="4774349" y="3076221"/>
                      <a:ext cx="454099" cy="259623"/>
                    </a:xfrm>
                    <a:prstGeom prst="rect">
                      <a:avLst/>
                    </a:prstGeom>
                    <a:grpFill/>
                    <a:ln w="12700">
                      <a:miter lim="400000"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defTabSz="642915" fontAlgn="auto" latinLnBrk="1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defRPr sz="1800" b="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lin"/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fPr>
                              <m:num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𝜎</m:t>
                                </m:r>
                              </m:num>
                              <m:den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𝐸</m:t>
                                </m:r>
                              </m:den>
                            </m:f>
                          </m:oMath>
                        </m:oMathPara>
                      </a14:m>
                      <a:endParaRPr sz="1687" kern="0" dirty="0">
                        <a:solidFill>
                          <a:srgbClr val="000000"/>
                        </a:solidFill>
                        <a:latin typeface="Helvetica Neue"/>
                        <a:sym typeface="Helvetica Neue"/>
                      </a:endParaRPr>
                    </a:p>
                  </p:txBody>
                </p:sp>
              </mc:Choice>
              <mc:Fallback xmlns="">
                <p:sp>
                  <p:nvSpPr>
                    <p:cNvPr id="49" name="Equazione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74349" y="3076221"/>
                      <a:ext cx="454099" cy="259623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50000" t="-158140" r="-110811" b="-248837"/>
                      </a:stretch>
                    </a:blipFill>
                    <a:ln w="12700">
                      <a:miter lim="400000"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5" name="Straight Connector 24"/>
                <p:cNvCxnSpPr/>
                <p:nvPr/>
              </p:nvCxnSpPr>
              <p:spPr>
                <a:xfrm>
                  <a:off x="7232904" y="4745204"/>
                  <a:ext cx="310896" cy="0"/>
                </a:xfrm>
                <a:prstGeom prst="line">
                  <a:avLst/>
                </a:prstGeom>
                <a:grpFill/>
                <a:ln w="25400" cap="flat">
                  <a:solidFill>
                    <a:srgbClr val="0070C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7232904" y="5039226"/>
                  <a:ext cx="310896" cy="0"/>
                </a:xfrm>
                <a:prstGeom prst="line">
                  <a:avLst/>
                </a:prstGeom>
                <a:grpFill/>
                <a:ln w="25400" cap="flat">
                  <a:solidFill>
                    <a:srgbClr val="00B05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7232904" y="5387202"/>
                  <a:ext cx="310896" cy="0"/>
                </a:xfrm>
                <a:prstGeom prst="line">
                  <a:avLst/>
                </a:prstGeom>
                <a:grpFill/>
                <a:ln w="25400" cap="flat">
                  <a:solidFill>
                    <a:srgbClr val="FF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7617293" y="4418485"/>
                  <a:ext cx="661881" cy="471924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400" b="1" dirty="0">
                      <a:solidFill>
                        <a:srgbClr val="0070C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C</a:t>
                  </a:r>
                  <a:endParaRPr kumimoji="0" lang="it-IT" sz="2400" b="1" i="0" u="none" strike="noStrike" cap="none" spc="0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7617293" y="4780678"/>
                  <a:ext cx="661881" cy="471924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400" b="1" dirty="0">
                      <a:solidFill>
                        <a:srgbClr val="00B05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S</a:t>
                  </a:r>
                  <a:endParaRPr kumimoji="0" lang="it-IT" sz="2400" b="1" i="0" u="none" strike="noStrike" cap="none" spc="0" normalizeH="0" baseline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497125" y="5151914"/>
                  <a:ext cx="882731" cy="471924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400" b="1" dirty="0" smtClean="0">
                      <a:solidFill>
                        <a:srgbClr val="FF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S+C</a:t>
                  </a:r>
                  <a:endParaRPr kumimoji="0" lang="it-IT" sz="2400" b="1" i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Equazione"/>
                  <p:cNvSpPr txBox="1"/>
                  <p:nvPr/>
                </p:nvSpPr>
                <p:spPr>
                  <a:xfrm>
                    <a:off x="809924" y="3533398"/>
                    <a:ext cx="1937646" cy="536109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miter lim="400000"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642915" fontAlgn="auto" latinLnBrk="1" hangingPunct="0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sz="1687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1687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𝝈</m:t>
                              </m:r>
                            </m:num>
                            <m:den>
                              <m:r>
                                <a:rPr sz="1687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𝑬</m:t>
                              </m:r>
                            </m:den>
                          </m:f>
                          <m:r>
                            <a:rPr sz="168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=</m:t>
                          </m:r>
                          <m:f>
                            <m:fPr>
                              <m:ctrlPr>
                                <a:rPr sz="1687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1687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𝟏𝟏</m:t>
                              </m:r>
                              <m:r>
                                <a:rPr sz="1687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.</m:t>
                              </m:r>
                              <m:r>
                                <a:rPr sz="1687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𝟎</m:t>
                              </m:r>
                              <m:r>
                                <a:rPr sz="1687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%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sz="1687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sz="1687" b="1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𝑬</m:t>
                                  </m:r>
                                </m:e>
                              </m:rad>
                            </m:den>
                          </m:f>
                          <m:r>
                            <a:rPr sz="168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+</m:t>
                          </m:r>
                          <m:r>
                            <a:rPr sz="168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𝟎</m:t>
                          </m:r>
                          <m:r>
                            <a:rPr sz="168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.</m:t>
                          </m:r>
                          <m:r>
                            <a:rPr sz="168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𝟖</m:t>
                          </m:r>
                          <m:r>
                            <a:rPr sz="168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%</m:t>
                          </m:r>
                        </m:oMath>
                      </m:oMathPara>
                    </a14:m>
                    <a:endParaRPr sz="1687" b="1" kern="0" dirty="0">
                      <a:solidFill>
                        <a:srgbClr val="000000"/>
                      </a:solidFill>
                      <a:latin typeface="Helvetica Neue"/>
                      <a:sym typeface="Helvetica Neue"/>
                    </a:endParaRPr>
                  </a:p>
                </p:txBody>
              </p:sp>
            </mc:Choice>
            <mc:Fallback xmlns="">
              <p:sp>
                <p:nvSpPr>
                  <p:cNvPr id="56" name="Equazione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9924" y="3533398"/>
                    <a:ext cx="1937646" cy="53610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12700">
                    <a:miter lim="400000"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TextBox 17"/>
            <p:cNvSpPr txBox="1"/>
            <p:nvPr/>
          </p:nvSpPr>
          <p:spPr>
            <a:xfrm>
              <a:off x="2035091" y="2867629"/>
              <a:ext cx="2247731" cy="5232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EM resolution</a:t>
              </a:r>
              <a:endParaRPr lang="it-IT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1449" y="1209015"/>
            <a:ext cx="4186360" cy="3096972"/>
            <a:chOff x="179504" y="1156416"/>
            <a:chExt cx="4186360" cy="309697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9504" y="1156416"/>
              <a:ext cx="4186360" cy="309697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291975" y="2687413"/>
              <a:ext cx="14013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Hadrons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4361" y="1272836"/>
            <a:ext cx="4316226" cy="23881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571" y="1230164"/>
            <a:ext cx="4433830" cy="213978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32681" y="1887524"/>
            <a:ext cx="3401510" cy="1418539"/>
            <a:chOff x="-28735" y="2764353"/>
            <a:chExt cx="3655435" cy="1629923"/>
          </a:xfrm>
        </p:grpSpPr>
        <p:sp>
          <p:nvSpPr>
            <p:cNvPr id="37" name="Rectangle 36"/>
            <p:cNvSpPr/>
            <p:nvPr/>
          </p:nvSpPr>
          <p:spPr bwMode="auto">
            <a:xfrm>
              <a:off x="-28735" y="2790077"/>
              <a:ext cx="3655435" cy="1604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Equazione"/>
                <p:cNvSpPr txBox="1"/>
                <p:nvPr/>
              </p:nvSpPr>
              <p:spPr>
                <a:xfrm>
                  <a:off x="2588" y="2764353"/>
                  <a:ext cx="2453300" cy="403893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fontAlgn="auto" latinLnBrk="1" hangingPunct="0">
                    <a:spcBef>
                      <a:spcPts val="0"/>
                    </a:spcBef>
                    <a:spcAft>
                      <a:spcPts val="0"/>
                    </a:spcAft>
                    <a:buClrTx/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𝑒</m:t>
                            </m:r>
                          </m:e>
                          <m:sup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𝑒</m:t>
                            </m:r>
                          </m:e>
                          <m:sup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</m:t>
                            </m:r>
                          </m:sup>
                        </m:sSup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𝐻𝑍</m:t>
                        </m:r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sSup>
                          <m:sSupPr>
                            <m:ctrlP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limUpp>
                              <m:limUppPr>
                                <m:ctrlPr>
                                  <a:rPr sz="2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limUppPr>
                              <m:e>
                                <m:r>
                                  <a:rPr sz="2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𝜒</m:t>
                                </m:r>
                              </m:e>
                              <m:lim>
                                <m:r>
                                  <a:rPr sz="2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˜</m:t>
                                </m:r>
                              </m:lim>
                            </m:limUpp>
                          </m:e>
                          <m:sup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limUpp>
                              <m:limUppPr>
                                <m:ctrlPr>
                                  <a:rPr sz="2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limUppPr>
                              <m:e>
                                <m:r>
                                  <a:rPr sz="2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𝜒</m:t>
                                </m:r>
                              </m:e>
                              <m:lim>
                                <m:r>
                                  <a:rPr sz="2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˜</m:t>
                                </m:r>
                              </m:lim>
                            </m:limUpp>
                          </m:e>
                          <m:sup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0</m:t>
                            </m:r>
                          </m:sup>
                        </m:sSup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𝑗𝑗</m:t>
                        </m:r>
                      </m:oMath>
                    </m:oMathPara>
                  </a14:m>
                  <a:endParaRPr sz="2000" kern="0" dirty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66" name="Equazion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8" y="2764353"/>
                  <a:ext cx="2453300" cy="40389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Equazione"/>
                <p:cNvSpPr txBox="1"/>
                <p:nvPr/>
              </p:nvSpPr>
              <p:spPr>
                <a:xfrm>
                  <a:off x="2588" y="3381831"/>
                  <a:ext cx="2435154" cy="332463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fontAlgn="auto" latinLnBrk="1" hangingPunct="0">
                    <a:spcBef>
                      <a:spcPts val="0"/>
                    </a:spcBef>
                    <a:spcAft>
                      <a:spcPts val="0"/>
                    </a:spcAft>
                    <a:buClrTx/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𝑒</m:t>
                            </m:r>
                          </m:e>
                          <m:sup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𝑒</m:t>
                            </m:r>
                          </m:e>
                          <m:sup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</m:t>
                            </m:r>
                          </m:sup>
                        </m:sSup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𝑊𝑊</m:t>
                        </m:r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sSub>
                          <m:sSubPr>
                            <m:ctrlP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</m:e>
                          <m:sub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𝜇</m:t>
                            </m:r>
                          </m:sub>
                        </m:sSub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𝜇</m:t>
                        </m:r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𝑗𝑗</m:t>
                        </m:r>
                      </m:oMath>
                    </m:oMathPara>
                  </a14:m>
                  <a:endParaRPr sz="2000" kern="0" dirty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67" name="Equazion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8" y="3381831"/>
                  <a:ext cx="2435154" cy="332463"/>
                </a:xfrm>
                <a:prstGeom prst="rect">
                  <a:avLst/>
                </a:prstGeom>
                <a:blipFill>
                  <a:blip r:embed="rId15"/>
                  <a:stretch>
                    <a:fillRect l="-500" r="-2500" b="-25926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Equazione"/>
                <p:cNvSpPr txBox="1"/>
                <p:nvPr/>
              </p:nvSpPr>
              <p:spPr>
                <a:xfrm>
                  <a:off x="19099" y="3887528"/>
                  <a:ext cx="2247154" cy="307777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fontAlgn="auto" latinLnBrk="1" hangingPunct="0">
                    <a:spcBef>
                      <a:spcPts val="0"/>
                    </a:spcBef>
                    <a:spcAft>
                      <a:spcPts val="0"/>
                    </a:spcAft>
                    <a:buClrTx/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𝑒</m:t>
                            </m:r>
                          </m:e>
                          <m:sup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𝑒</m:t>
                            </m:r>
                          </m:e>
                          <m:sup>
                            <m:r>
                              <a:rPr sz="2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</m:t>
                            </m:r>
                          </m:sup>
                        </m:sSup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𝐻𝑍</m:t>
                        </m:r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𝑏𝑏</m:t>
                        </m:r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𝜈𝜈</m:t>
                        </m:r>
                      </m:oMath>
                    </m:oMathPara>
                  </a14:m>
                  <a:endParaRPr sz="2000" kern="0" dirty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68" name="Equazion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99" y="3887528"/>
                  <a:ext cx="2247154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813" r="-1897" b="-12000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1" name="Linea" descr="Linea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522243" y="3431194"/>
              <a:ext cx="964407" cy="321964"/>
            </a:xfrm>
            <a:prstGeom prst="rect">
              <a:avLst/>
            </a:prstGeom>
          </p:spPr>
        </p:pic>
        <p:pic>
          <p:nvPicPr>
            <p:cNvPr id="42" name="Linea" descr="Linea"/>
            <p:cNvPicPr>
              <a:picLocks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2500109" y="2879672"/>
              <a:ext cx="964407" cy="321964"/>
            </a:xfrm>
            <a:prstGeom prst="rect">
              <a:avLst/>
            </a:prstGeom>
          </p:spPr>
        </p:pic>
        <p:pic>
          <p:nvPicPr>
            <p:cNvPr id="43" name="Linea" descr="Linea"/>
            <p:cNvPicPr>
              <a:picLocks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2485808" y="3864686"/>
              <a:ext cx="964407" cy="321964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3695537" y="1419107"/>
            <a:ext cx="5252540" cy="2803903"/>
            <a:chOff x="2490917" y="3304178"/>
            <a:chExt cx="5447576" cy="3047798"/>
          </a:xfrm>
        </p:grpSpPr>
        <p:grpSp>
          <p:nvGrpSpPr>
            <p:cNvPr id="45" name="Gruppo"/>
            <p:cNvGrpSpPr/>
            <p:nvPr/>
          </p:nvGrpSpPr>
          <p:grpSpPr>
            <a:xfrm>
              <a:off x="2490917" y="3304178"/>
              <a:ext cx="5447576" cy="3047798"/>
              <a:chOff x="0" y="0"/>
              <a:chExt cx="7747661" cy="4334645"/>
            </a:xfrm>
          </p:grpSpPr>
          <p:pic>
            <p:nvPicPr>
              <p:cNvPr id="47" name="masses.pdf" descr="masses.pdf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t="7244"/>
              <a:stretch>
                <a:fillRect/>
              </a:stretch>
            </p:blipFill>
            <p:spPr>
              <a:xfrm>
                <a:off x="0" y="0"/>
                <a:ext cx="7747663" cy="43346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" name="IDEA Preliminary"/>
              <p:cNvSpPr txBox="1"/>
              <p:nvPr/>
            </p:nvSpPr>
            <p:spPr>
              <a:xfrm>
                <a:off x="890310" y="101599"/>
                <a:ext cx="2676252" cy="5180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b="0"/>
                </a:lvl1pPr>
              </a:lstStyle>
              <a:p>
                <a:pPr algn="ctr" defTabSz="410751" fontAlgn="auto" hangingPunct="0">
                  <a:spcBef>
                    <a:spcPts val="0"/>
                  </a:spcBef>
                  <a:spcAft>
                    <a:spcPts val="0"/>
                  </a:spcAft>
                  <a:buClrTx/>
                </a:pPr>
                <a:r>
                  <a:rPr sz="1687" kern="0" dirty="0">
                    <a:solidFill>
                      <a:srgbClr val="000000"/>
                    </a:solidFill>
                    <a:latin typeface="Helvetica Neue"/>
                    <a:sym typeface="Helvetica Neue"/>
                  </a:rPr>
                  <a:t>IDEA Preliminary</a:t>
                </a:r>
              </a:p>
            </p:txBody>
          </p:sp>
        </p:grpSp>
        <p:sp>
          <p:nvSpPr>
            <p:cNvPr id="46" name="Rettangolo"/>
            <p:cNvSpPr/>
            <p:nvPr/>
          </p:nvSpPr>
          <p:spPr>
            <a:xfrm>
              <a:off x="6601693" y="6150708"/>
              <a:ext cx="892969" cy="12482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  <a:buClrTx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211" y="4166557"/>
            <a:ext cx="4695631" cy="196544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30796" y="1355012"/>
            <a:ext cx="4546160" cy="24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0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Pre-shower/Muon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92112"/>
            <a:ext cx="7772400" cy="4114800"/>
          </a:xfrm>
        </p:spPr>
        <p:txBody>
          <a:bodyPr/>
          <a:lstStyle/>
          <a:p>
            <a:r>
              <a:rPr lang="en-US" dirty="0" smtClean="0"/>
              <a:t>Synergy with </a:t>
            </a:r>
            <a:r>
              <a:rPr lang="en-US" dirty="0" err="1" smtClean="0"/>
              <a:t>LHCb</a:t>
            </a:r>
            <a:r>
              <a:rPr lang="en-US" dirty="0" smtClean="0"/>
              <a:t> upgrade</a:t>
            </a:r>
          </a:p>
          <a:p>
            <a:pPr lvl="1"/>
            <a:r>
              <a:rPr lang="en-US" dirty="0" smtClean="0"/>
              <a:t>Partner companies ELTOS (Italy), TECHTRA (Poland)</a:t>
            </a:r>
          </a:p>
          <a:p>
            <a:r>
              <a:rPr lang="en-US" dirty="0" smtClean="0"/>
              <a:t>Activities:</a:t>
            </a:r>
          </a:p>
          <a:p>
            <a:pPr lvl="1"/>
            <a:r>
              <a:rPr lang="en-US" dirty="0" smtClean="0"/>
              <a:t>Development and </a:t>
            </a:r>
            <a:r>
              <a:rPr lang="en-US" u="sng" dirty="0" smtClean="0"/>
              <a:t>industrialization</a:t>
            </a:r>
            <a:r>
              <a:rPr lang="en-US" dirty="0" smtClean="0"/>
              <a:t> of 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Rwell</a:t>
            </a:r>
            <a:r>
              <a:rPr lang="en-US" dirty="0" smtClean="0"/>
              <a:t> chambers</a:t>
            </a:r>
          </a:p>
          <a:p>
            <a:pPr lvl="1"/>
            <a:r>
              <a:rPr lang="en-US" dirty="0" smtClean="0"/>
              <a:t>Optimization in progress for IDEA </a:t>
            </a:r>
          </a:p>
          <a:p>
            <a:pPr lvl="2"/>
            <a:r>
              <a:rPr lang="en-US" dirty="0" smtClean="0"/>
              <a:t>Resistivity and pitch</a:t>
            </a:r>
          </a:p>
          <a:p>
            <a:pPr lvl="1"/>
            <a:r>
              <a:rPr lang="en-US" dirty="0" smtClean="0"/>
              <a:t>Simulation and reconstruction SW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34" y="3399764"/>
            <a:ext cx="5413701" cy="3073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504" y="3472665"/>
            <a:ext cx="3373496" cy="300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6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04" y="1886693"/>
            <a:ext cx="9144000" cy="4114800"/>
          </a:xfrm>
        </p:spPr>
        <p:txBody>
          <a:bodyPr/>
          <a:lstStyle/>
          <a:p>
            <a:r>
              <a:rPr lang="en-US" dirty="0" smtClean="0"/>
              <a:t>Significant SW R&amp;D and studies in progress</a:t>
            </a:r>
          </a:p>
          <a:p>
            <a:pPr lvl="1"/>
            <a:r>
              <a:rPr lang="en-US" dirty="0" smtClean="0"/>
              <a:t>Worldwide development of Key4HEP guided by CERN</a:t>
            </a:r>
          </a:p>
          <a:p>
            <a:pPr lvl="2"/>
            <a:r>
              <a:rPr lang="en-US" dirty="0" smtClean="0"/>
              <a:t>DD4HEP, EDM4HEP, ….. for the serious SW developer</a:t>
            </a:r>
          </a:p>
          <a:p>
            <a:pPr lvl="1"/>
            <a:r>
              <a:rPr lang="en-US" dirty="0" smtClean="0"/>
              <a:t>Lot of infrastructure for IDEA:</a:t>
            </a:r>
          </a:p>
          <a:p>
            <a:pPr lvl="2"/>
            <a:r>
              <a:rPr lang="en-US" dirty="0" smtClean="0"/>
              <a:t>DELPHES card available</a:t>
            </a:r>
          </a:p>
          <a:p>
            <a:pPr lvl="2"/>
            <a:r>
              <a:rPr lang="en-US" dirty="0" smtClean="0"/>
              <a:t>Full GEANT simulation in progress</a:t>
            </a:r>
          </a:p>
          <a:p>
            <a:pPr lvl="1"/>
            <a:r>
              <a:rPr lang="en-US" dirty="0" err="1" smtClean="0"/>
              <a:t>FCCee</a:t>
            </a:r>
            <a:r>
              <a:rPr lang="en-US" dirty="0" smtClean="0"/>
              <a:t> physics groups restructured to tackle several “case studies”</a:t>
            </a:r>
          </a:p>
          <a:p>
            <a:pPr lvl="2"/>
            <a:r>
              <a:rPr lang="en-US" dirty="0" smtClean="0"/>
              <a:t>Physics Performance Coordinators recently appointed</a:t>
            </a:r>
          </a:p>
          <a:p>
            <a:pPr lvl="3"/>
            <a:r>
              <a:rPr lang="en-US" dirty="0"/>
              <a:t>P. Azzi (INFN), E. Perez (CERN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428749"/>
            <a:ext cx="9144000" cy="5095875"/>
          </a:xfrm>
        </p:spPr>
        <p:txBody>
          <a:bodyPr/>
          <a:lstStyle/>
          <a:p>
            <a:r>
              <a:rPr lang="en-US" sz="2400" dirty="0" smtClean="0"/>
              <a:t>Summary of main features:</a:t>
            </a:r>
          </a:p>
          <a:p>
            <a:pPr lvl="1"/>
            <a:r>
              <a:rPr lang="en-US" sz="2000" dirty="0" smtClean="0"/>
              <a:t>High precision vertex detector</a:t>
            </a:r>
          </a:p>
          <a:p>
            <a:pPr lvl="1"/>
            <a:r>
              <a:rPr lang="en-US" sz="2000" dirty="0" smtClean="0"/>
              <a:t>High transparency and momentum resolution</a:t>
            </a:r>
          </a:p>
          <a:p>
            <a:pPr lvl="2"/>
            <a:r>
              <a:rPr lang="en-US" sz="1600" dirty="0" smtClean="0"/>
              <a:t>Good integrated PID with cluster counting </a:t>
            </a:r>
            <a:r>
              <a:rPr lang="en-US" sz="1600" dirty="0" smtClean="0">
                <a:sym typeface="Wingdings" panose="05000000000000000000" pitchFamily="2" charset="2"/>
              </a:rPr>
              <a:t> even better with timing layer</a:t>
            </a:r>
            <a:endParaRPr lang="en-US" sz="1600" dirty="0" smtClean="0"/>
          </a:p>
          <a:p>
            <a:pPr lvl="1"/>
            <a:r>
              <a:rPr lang="en-US" sz="2000" dirty="0" smtClean="0"/>
              <a:t>Excellent calorimetry </a:t>
            </a:r>
            <a:r>
              <a:rPr lang="en-US" sz="2000" dirty="0" smtClean="0">
                <a:sym typeface="Wingdings" panose="05000000000000000000" pitchFamily="2" charset="2"/>
              </a:rPr>
              <a:t> FANTASTIC with crystals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Light solenoid and minimal yoke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Tracking muon system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Excellent performance at all energies: Z, WW, ZH, </a:t>
            </a:r>
            <a:r>
              <a:rPr lang="en-US" sz="2000" dirty="0" err="1" smtClean="0">
                <a:sym typeface="Wingdings" panose="05000000000000000000" pitchFamily="2" charset="2"/>
              </a:rPr>
              <a:t>tt</a:t>
            </a:r>
            <a:endParaRPr lang="en-US" sz="2000" dirty="0" smtClean="0">
              <a:sym typeface="Wingdings" panose="05000000000000000000" pitchFamily="2" charset="2"/>
            </a:endParaRPr>
          </a:p>
          <a:p>
            <a:r>
              <a:rPr lang="en-US" sz="2400" dirty="0" smtClean="0"/>
              <a:t>Based on achievable technologies, but need R&amp;D/SW simulation to finalize, optimize, reduce costs and engineer full detector</a:t>
            </a:r>
          </a:p>
          <a:p>
            <a:r>
              <a:rPr lang="en-US" sz="2400" dirty="0" smtClean="0"/>
              <a:t>Much R&amp;D work in progress supported by several funding sources</a:t>
            </a:r>
            <a:endParaRPr lang="en-US" sz="2000" dirty="0" smtClean="0"/>
          </a:p>
          <a:p>
            <a:r>
              <a:rPr lang="en-US" sz="2400" dirty="0" smtClean="0"/>
              <a:t>Collaboration on all these R&amp;D’s is growing internationally, but there is still ample space for additional contributions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5414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68146-9702-4881-9716-82FB817E82B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250567">
            <a:off x="1242408" y="2921169"/>
            <a:ext cx="6659195" cy="1015663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st="50800" dir="5400000" algn="ctr" rotWithShape="0">
              <a:srgbClr val="FFFF00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Additional material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911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funding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886" y="1601639"/>
            <a:ext cx="8229600" cy="3611403"/>
          </a:xfrm>
        </p:spPr>
        <p:txBody>
          <a:bodyPr/>
          <a:lstStyle/>
          <a:p>
            <a:r>
              <a:rPr lang="en-US" dirty="0" smtClean="0"/>
              <a:t>Programs active in  2021:</a:t>
            </a:r>
          </a:p>
          <a:p>
            <a:pPr lvl="1"/>
            <a:r>
              <a:rPr lang="en-US" dirty="0" smtClean="0"/>
              <a:t>ARCADIA (CSN5)	- Pixel DMAPS</a:t>
            </a:r>
          </a:p>
          <a:p>
            <a:pPr lvl="1"/>
            <a:r>
              <a:rPr lang="en-US" dirty="0" err="1" smtClean="0"/>
              <a:t>Cremlin</a:t>
            </a:r>
            <a:r>
              <a:rPr lang="en-US" dirty="0" smtClean="0"/>
              <a:t> + (EU)		- Drift </a:t>
            </a:r>
            <a:r>
              <a:rPr lang="en-US" dirty="0"/>
              <a:t>Chamber/cylindrical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FEST (EU)		- CEPC: Software/Physics</a:t>
            </a:r>
          </a:p>
          <a:p>
            <a:pPr lvl="1"/>
            <a:r>
              <a:rPr lang="en-US" dirty="0" smtClean="0">
                <a:hlinkClick r:id="rId2" action="ppaction://hlinksldjump"/>
              </a:rPr>
              <a:t>FCC-IS</a:t>
            </a:r>
            <a:r>
              <a:rPr lang="en-US" dirty="0" smtClean="0"/>
              <a:t>			- FCC accelerator R&amp;D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Programs seeking approval in 2021:</a:t>
            </a:r>
          </a:p>
          <a:p>
            <a:pPr lvl="1"/>
            <a:r>
              <a:rPr lang="en-US" dirty="0" err="1" smtClean="0"/>
              <a:t>HiDRa</a:t>
            </a:r>
            <a:r>
              <a:rPr lang="en-US" dirty="0" smtClean="0"/>
              <a:t> (CSN5)		- Dual Readout calorimetry</a:t>
            </a:r>
          </a:p>
          <a:p>
            <a:pPr lvl="1"/>
            <a:r>
              <a:rPr lang="en-US" dirty="0" smtClean="0"/>
              <a:t>ITN SPIRAL-NET	- </a:t>
            </a:r>
            <a:r>
              <a:rPr lang="en-US" dirty="0" err="1" smtClean="0"/>
              <a:t>e+e</a:t>
            </a:r>
            <a:r>
              <a:rPr lang="en-US" dirty="0" smtClean="0"/>
              <a:t>- collider performance studies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2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and timelines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6777"/>
            <a:ext cx="9143999" cy="3562618"/>
          </a:xfrm>
        </p:spPr>
        <p:txBody>
          <a:bodyPr/>
          <a:lstStyle/>
          <a:p>
            <a:r>
              <a:rPr lang="it-IT" dirty="0" smtClean="0"/>
              <a:t>ESU approved by </a:t>
            </a:r>
            <a:r>
              <a:rPr lang="it-IT" dirty="0"/>
              <a:t>CERN </a:t>
            </a:r>
            <a:r>
              <a:rPr lang="it-IT" dirty="0" smtClean="0"/>
              <a:t>council</a:t>
            </a:r>
            <a:endParaRPr lang="it-IT" dirty="0"/>
          </a:p>
          <a:p>
            <a:pPr lvl="2"/>
            <a:r>
              <a:rPr lang="it-IT" dirty="0"/>
              <a:t>«</a:t>
            </a:r>
            <a:r>
              <a:rPr lang="en-US" b="1" u="sng" dirty="0"/>
              <a:t>An electron-positron Higgs factory is the highest-priority next collider</a:t>
            </a:r>
            <a:r>
              <a:rPr lang="en-US" dirty="0"/>
              <a:t>……….  a feasibility study of the colliders and related infrastructure should be …. completed on the timescale of the next Strategy update.</a:t>
            </a:r>
            <a:r>
              <a:rPr lang="it-IT" dirty="0" smtClean="0"/>
              <a:t>»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Implications on timing for detector R&amp;D:</a:t>
            </a:r>
          </a:p>
          <a:p>
            <a:pPr lvl="1"/>
            <a:r>
              <a:rPr lang="en-US" dirty="0" smtClean="0"/>
              <a:t>Experiment </a:t>
            </a:r>
            <a:r>
              <a:rPr lang="en-US" dirty="0" err="1" smtClean="0"/>
              <a:t>LoI’s</a:t>
            </a:r>
            <a:r>
              <a:rPr lang="en-US" dirty="0" smtClean="0"/>
              <a:t> by EU strategy 2025/26</a:t>
            </a:r>
          </a:p>
          <a:p>
            <a:pPr lvl="2"/>
            <a:r>
              <a:rPr lang="en-US" dirty="0" smtClean="0"/>
              <a:t>R&amp;D completed – CDR++</a:t>
            </a:r>
          </a:p>
          <a:p>
            <a:pPr lvl="1"/>
            <a:r>
              <a:rPr lang="en-US" dirty="0" err="1" smtClean="0"/>
              <a:t>FCCee</a:t>
            </a:r>
            <a:r>
              <a:rPr lang="en-US" dirty="0" smtClean="0"/>
              <a:t> detector TDR 2028</a:t>
            </a:r>
          </a:p>
          <a:p>
            <a:pPr lvl="2"/>
            <a:r>
              <a:rPr lang="en-US" dirty="0" smtClean="0"/>
              <a:t>Detailed detector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3" y="1355953"/>
            <a:ext cx="8968159" cy="519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6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funding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40" y="1258548"/>
            <a:ext cx="7772400" cy="4114800"/>
          </a:xfrm>
        </p:spPr>
        <p:txBody>
          <a:bodyPr/>
          <a:lstStyle/>
          <a:p>
            <a:r>
              <a:rPr lang="en-US" dirty="0" smtClean="0"/>
              <a:t>Programs seeking approval in 2021</a:t>
            </a:r>
            <a:endParaRPr lang="en-US" dirty="0"/>
          </a:p>
          <a:p>
            <a:pPr lvl="1"/>
            <a:r>
              <a:rPr lang="en-US" dirty="0" err="1"/>
              <a:t>AIDAinnova</a:t>
            </a:r>
            <a:r>
              <a:rPr lang="en-US" dirty="0"/>
              <a:t> (EU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WP 5 – Pixel MAPS – tasks: 5.2.1/ 5.2.2 </a:t>
            </a:r>
          </a:p>
          <a:p>
            <a:pPr lvl="3"/>
            <a:r>
              <a:rPr lang="en-US" dirty="0" smtClean="0"/>
              <a:t>ARCADIA/Belle2</a:t>
            </a:r>
          </a:p>
          <a:p>
            <a:pPr lvl="2"/>
            <a:r>
              <a:rPr lang="en-US" dirty="0" smtClean="0"/>
              <a:t>WP 7 – Gas Detectors – tasks: </a:t>
            </a:r>
            <a:r>
              <a:rPr lang="en-US" dirty="0"/>
              <a:t>7.3.2/ 7.4.1</a:t>
            </a:r>
            <a:endParaRPr lang="en-US" dirty="0" smtClean="0"/>
          </a:p>
          <a:p>
            <a:pPr lvl="3"/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Rwell</a:t>
            </a:r>
            <a:r>
              <a:rPr lang="en-US" dirty="0" smtClean="0"/>
              <a:t> chambers/drift chamber readout</a:t>
            </a:r>
          </a:p>
          <a:p>
            <a:pPr lvl="2"/>
            <a:r>
              <a:rPr lang="en-US" dirty="0" smtClean="0"/>
              <a:t>WP 8 – </a:t>
            </a:r>
            <a:r>
              <a:rPr lang="en-US" dirty="0" err="1" smtClean="0"/>
              <a:t>Calorimetria</a:t>
            </a:r>
            <a:r>
              <a:rPr lang="en-US" dirty="0" smtClean="0"/>
              <a:t> – tasks: 8.4.2</a:t>
            </a:r>
          </a:p>
          <a:p>
            <a:pPr lvl="3"/>
            <a:r>
              <a:rPr lang="en-US" dirty="0" smtClean="0"/>
              <a:t>Dual readout calorimeter</a:t>
            </a:r>
          </a:p>
          <a:p>
            <a:pPr lvl="2"/>
            <a:r>
              <a:rPr lang="en-US" dirty="0" smtClean="0"/>
              <a:t>WP 10 – Cooling per VTX – tasks: 10.2</a:t>
            </a:r>
          </a:p>
          <a:p>
            <a:pPr lvl="3"/>
            <a:r>
              <a:rPr lang="en-US" dirty="0" smtClean="0"/>
              <a:t>Cooling substrates/</a:t>
            </a:r>
            <a:r>
              <a:rPr lang="en-US" dirty="0" err="1" smtClean="0"/>
              <a:t>microcooling</a:t>
            </a:r>
            <a:endParaRPr lang="en-US" dirty="0" smtClean="0"/>
          </a:p>
          <a:p>
            <a:pPr lvl="2"/>
            <a:r>
              <a:rPr lang="en-US" dirty="0" smtClean="0"/>
              <a:t>WP 11 – </a:t>
            </a:r>
            <a:r>
              <a:rPr lang="en-US" dirty="0" err="1" smtClean="0"/>
              <a:t>Microelettronica</a:t>
            </a:r>
            <a:r>
              <a:rPr lang="en-US" dirty="0" smtClean="0"/>
              <a:t> – tasks: 11.3</a:t>
            </a:r>
          </a:p>
          <a:p>
            <a:pPr lvl="3"/>
            <a:r>
              <a:rPr lang="en-US" dirty="0" smtClean="0"/>
              <a:t>ASICS per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WP 12 – </a:t>
            </a:r>
            <a:r>
              <a:rPr lang="en-US" dirty="0"/>
              <a:t>Software – tasks: 12.2.1 </a:t>
            </a:r>
            <a:r>
              <a:rPr lang="en-US" dirty="0" smtClean="0"/>
              <a:t>/</a:t>
            </a:r>
            <a:r>
              <a:rPr lang="en-US" dirty="0"/>
              <a:t>12.4.2/ </a:t>
            </a:r>
            <a:r>
              <a:rPr lang="en-US" dirty="0" smtClean="0"/>
              <a:t>12.5.2</a:t>
            </a:r>
          </a:p>
          <a:p>
            <a:pPr lvl="3"/>
            <a:r>
              <a:rPr lang="en-US" dirty="0" smtClean="0"/>
              <a:t>Key4HEP/MPGD simulation/Particle flow for Dual readout cal.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7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84131C-522C-F946-985D-840C4E82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835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FCC-IS  Design Study – just approved by EU-H2020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5DD070-123D-4944-817B-98636BD37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61" y="1701622"/>
            <a:ext cx="8356187" cy="705506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432FF"/>
                </a:solidFill>
              </a:rPr>
              <a:t>FCC-IS </a:t>
            </a:r>
            <a:r>
              <a:rPr lang="en-US" sz="1800" dirty="0">
                <a:solidFill>
                  <a:srgbClr val="0432FF"/>
                </a:solidFill>
              </a:rPr>
              <a:t> (Innovation Study) is a </a:t>
            </a:r>
            <a:r>
              <a:rPr lang="en-US" sz="1800" b="1" dirty="0">
                <a:solidFill>
                  <a:srgbClr val="0432FF"/>
                </a:solidFill>
              </a:rPr>
              <a:t>design study</a:t>
            </a:r>
            <a:r>
              <a:rPr lang="en-US" sz="1800" dirty="0">
                <a:solidFill>
                  <a:srgbClr val="0432FF"/>
                </a:solidFill>
              </a:rPr>
              <a:t> project: </a:t>
            </a:r>
            <a:r>
              <a:rPr lang="en-GB" sz="1800" b="1" dirty="0">
                <a:solidFill>
                  <a:srgbClr val="FF0000"/>
                </a:solidFill>
              </a:rPr>
              <a:t>3M€ for 4 years</a:t>
            </a:r>
            <a:endParaRPr lang="en-US" sz="1800" dirty="0">
              <a:solidFill>
                <a:srgbClr val="0432FF"/>
              </a:solidFill>
            </a:endParaRPr>
          </a:p>
          <a:p>
            <a:r>
              <a:rPr lang="en-US" sz="1800" dirty="0"/>
              <a:t>Kick-off: 9-10 November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61A36D-8A24-5749-B608-F3073346620E}"/>
              </a:ext>
            </a:extLst>
          </p:cNvPr>
          <p:cNvSpPr/>
          <p:nvPr/>
        </p:nvSpPr>
        <p:spPr>
          <a:xfrm>
            <a:off x="321292" y="2378124"/>
            <a:ext cx="8182325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1350"/>
              </a:spcBef>
              <a:spcAft>
                <a:spcPts val="0"/>
              </a:spcAft>
              <a:buClrTx/>
              <a:defRPr/>
            </a:pPr>
            <a:r>
              <a:rPr lang="en-US" sz="1500" b="1" dirty="0">
                <a:solidFill>
                  <a:srgbClr val="0432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of the FCC-IS study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Carry out the technical design study for a </a:t>
            </a:r>
            <a:r>
              <a:rPr lang="en-US" sz="15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km long luminosity frontier circular collider</a:t>
            </a:r>
            <a:r>
              <a:rPr lang="en-US" sz="15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 at CERN that will extend Europe’s leadership in the domain of fundamental physics research until the end of the 21st century.</a:t>
            </a:r>
            <a:endParaRPr lang="en-GB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 fontAlgn="auto">
              <a:spcBef>
                <a:spcPts val="450"/>
              </a:spcBef>
              <a:spcAft>
                <a:spcPts val="0"/>
              </a:spcAft>
              <a:buClrTx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study </a:t>
            </a:r>
            <a:r>
              <a:rPr lang="en-US" sz="15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focuses on the high priority topics to prepare the ground for a construction project by 2026.</a:t>
            </a:r>
          </a:p>
          <a:p>
            <a:pPr algn="just" defTabSz="685800" fontAlgn="auto">
              <a:spcBef>
                <a:spcPts val="450"/>
              </a:spcBef>
              <a:spcAft>
                <a:spcPts val="0"/>
              </a:spcAft>
              <a:buClrTx/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priority: </a:t>
            </a:r>
            <a:r>
              <a:rPr lang="en-US" sz="15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optimisation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particle collider design. </a:t>
            </a:r>
          </a:p>
          <a:p>
            <a:pPr algn="just" defTabSz="685800" fontAlgn="auto">
              <a:spcBef>
                <a:spcPts val="450"/>
              </a:spcBef>
              <a:spcAft>
                <a:spcPts val="0"/>
              </a:spcAft>
              <a:buClrTx/>
              <a:defRPr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It includes both design and prototyping.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68D933-0CBE-5E42-86D2-BE514F74570D}"/>
              </a:ext>
            </a:extLst>
          </p:cNvPr>
          <p:cNvSpPr/>
          <p:nvPr/>
        </p:nvSpPr>
        <p:spPr>
          <a:xfrm>
            <a:off x="8220735" y="1132911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1800" b="1" dirty="0">
                <a:solidFill>
                  <a:srgbClr val="0432FF"/>
                </a:solidFill>
                <a:highlight>
                  <a:srgbClr val="FFFF00"/>
                </a:highlight>
                <a:latin typeface="Calibri" panose="020F0502020204030204"/>
              </a:rPr>
              <a:t>NEW! 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F1B68-F90D-FB41-B10B-E0AFEC9ADADE}"/>
              </a:ext>
            </a:extLst>
          </p:cNvPr>
          <p:cNvSpPr txBox="1"/>
          <p:nvPr/>
        </p:nvSpPr>
        <p:spPr>
          <a:xfrm>
            <a:off x="321291" y="3956091"/>
            <a:ext cx="6434838" cy="553998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INFN-LNF participates to FCCIS  </a:t>
            </a:r>
            <a:r>
              <a:rPr lang="en-US" sz="1350" i="1" dirty="0">
                <a:solidFill>
                  <a:prstClr val="black"/>
                </a:solidFill>
                <a:latin typeface="Calibri" panose="020F0502020204030204"/>
              </a:rPr>
              <a:t>(Scientific Responsible for INFN: M. Boscolo) </a:t>
            </a:r>
            <a:endParaRPr lang="en-US" sz="1500" i="1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MDI is included in the proposal as well as instabilities and impedance studies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DA6C60-3C63-704A-A0D8-9E3865AC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748180"/>
            <a:ext cx="30861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M. Boscolo, CL preventivi, 7/7/20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2BDC55-4808-C047-8140-AB560AD7D9D9}"/>
              </a:ext>
            </a:extLst>
          </p:cNvPr>
          <p:cNvSpPr/>
          <p:nvPr/>
        </p:nvSpPr>
        <p:spPr>
          <a:xfrm>
            <a:off x="141120" y="4699094"/>
            <a:ext cx="8819240" cy="10797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14313" indent="-214313" defTabSz="685800" fontAlgn="auto">
              <a:spcBef>
                <a:spcPts val="4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There is usually </a:t>
            </a:r>
            <a:r>
              <a:rPr lang="en-GB" sz="1200" b="1" dirty="0">
                <a:solidFill>
                  <a:srgbClr val="FF0000"/>
                </a:solidFill>
                <a:latin typeface="Calibri" panose="020F0502020204030204"/>
              </a:rPr>
              <a:t>strong competition 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for Design Studies. Proposals come from every field of science, including social sciences and humanities. At the last call (November 2019) the success rate was only </a:t>
            </a:r>
            <a:r>
              <a:rPr lang="en-GB" sz="1200" b="1" dirty="0">
                <a:solidFill>
                  <a:srgbClr val="FF0000"/>
                </a:solidFill>
                <a:latin typeface="Calibri" panose="020F0502020204030204"/>
              </a:rPr>
              <a:t>18%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 (10 project approved out of 60 submitted, only 1 for physics selected: FCC-IS).</a:t>
            </a:r>
          </a:p>
          <a:p>
            <a:pPr marL="214313" indent="-214313" defTabSz="685800" fontAlgn="auto">
              <a:spcBef>
                <a:spcPts val="4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FF0000"/>
                </a:solidFill>
                <a:latin typeface="Calibri" panose="020F0502020204030204"/>
              </a:rPr>
              <a:t>Examples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: at the moment, for accelerators 2 DS have just completed (</a:t>
            </a:r>
            <a:r>
              <a:rPr lang="en-GB" sz="1200" dirty="0" err="1">
                <a:solidFill>
                  <a:srgbClr val="FF0000"/>
                </a:solidFill>
                <a:latin typeface="Calibri" panose="020F0502020204030204"/>
              </a:rPr>
              <a:t>EuPraxia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 for a compact plasma-based FEL and </a:t>
            </a:r>
            <a:r>
              <a:rPr lang="en-GB" sz="1200" dirty="0">
                <a:solidFill>
                  <a:srgbClr val="FF0000"/>
                </a:solidFill>
                <a:latin typeface="Calibri" panose="020F0502020204030204"/>
              </a:rPr>
              <a:t>EuroCirCol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 for FCC), </a:t>
            </a:r>
            <a:r>
              <a:rPr lang="en-GB" sz="1200" dirty="0" err="1">
                <a:solidFill>
                  <a:srgbClr val="FF0000"/>
                </a:solidFill>
                <a:latin typeface="Calibri" panose="020F0502020204030204"/>
              </a:rPr>
              <a:t>ESSnuSB</a:t>
            </a:r>
            <a:r>
              <a:rPr lang="en-GB" sz="12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for a neutrino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</a:rPr>
              <a:t>superbeam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 at ESS is ongoing, </a:t>
            </a:r>
            <a:r>
              <a:rPr lang="en-GB" sz="1200" dirty="0">
                <a:solidFill>
                  <a:srgbClr val="FF0000"/>
                </a:solidFill>
                <a:latin typeface="Calibri" panose="020F0502020204030204"/>
              </a:rPr>
              <a:t>FCC-IS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, for FCC-ee,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has been just approved.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91627" y="5875665"/>
            <a:ext cx="920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hlinkClick r:id="rId2" action="ppaction://hlinksldjump"/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7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option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8149" y="1286725"/>
                <a:ext cx="7772400" cy="4114800"/>
              </a:xfrm>
            </p:spPr>
            <p:txBody>
              <a:bodyPr/>
              <a:lstStyle/>
              <a:p>
                <a:r>
                  <a:rPr lang="en-US" dirty="0" smtClean="0"/>
                  <a:t>~20 cm PbWO</a:t>
                </a:r>
                <a:r>
                  <a:rPr lang="en-US" baseline="-25000" dirty="0" smtClean="0"/>
                  <a:t>4</a:t>
                </a:r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3%/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en-US" dirty="0" smtClean="0"/>
              </a:p>
              <a:p>
                <a:r>
                  <a:rPr lang="en-US" dirty="0" smtClean="0"/>
                  <a:t>DR w. filters</a:t>
                </a:r>
              </a:p>
              <a:p>
                <a:r>
                  <a:rPr lang="en-US" dirty="0" smtClean="0"/>
                  <a:t>Timing layer</a:t>
                </a:r>
              </a:p>
              <a:p>
                <a:pPr lvl="1"/>
                <a:r>
                  <a:rPr lang="en-US" dirty="0" err="1" smtClean="0"/>
                  <a:t>Lyso</a:t>
                </a:r>
                <a:r>
                  <a:rPr lang="en-US" dirty="0" smtClean="0"/>
                  <a:t> 20-30 </a:t>
                </a:r>
                <a:r>
                  <a:rPr lang="en-US" dirty="0" err="1" smtClean="0"/>
                  <a:t>ps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8149" y="1286725"/>
                <a:ext cx="7772400" cy="4114800"/>
              </a:xfrm>
              <a:blipFill>
                <a:blip r:embed="rId2"/>
                <a:stretch>
                  <a:fillRect l="-1333" t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Spanish network, October 2020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F. Bedeschi, INFN-Pisa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E9BA46-1C93-4567-A05B-77BEED2B386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pic>
        <p:nvPicPr>
          <p:cNvPr id="8" name="Google Shape;77;p16"/>
          <p:cNvPicPr preferRelativeResize="0"/>
          <p:nvPr/>
        </p:nvPicPr>
        <p:blipFill rotWithShape="1">
          <a:blip r:embed="rId3">
            <a:alphaModFix/>
          </a:blip>
          <a:srcRect t="9651" b="7861"/>
          <a:stretch/>
        </p:blipFill>
        <p:spPr>
          <a:xfrm>
            <a:off x="2841582" y="1365780"/>
            <a:ext cx="6302418" cy="261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9;p16"/>
          <p:cNvSpPr txBox="1">
            <a:spLocks/>
          </p:cNvSpPr>
          <p:nvPr/>
        </p:nvSpPr>
        <p:spPr>
          <a:xfrm>
            <a:off x="59881" y="4358453"/>
            <a:ext cx="3724093" cy="208614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spcFirstLastPara="1" wrap="square" lIns="91425" tIns="91425" rIns="91425" bIns="91425" anchor="t" anchorCtr="0">
            <a:noAutofit/>
          </a:bodyPr>
          <a:lstStyle>
            <a:lvl1pPr marL="274320" indent="-274320" eaLnBrk="1" hangingPunct="1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  <a:defRPr sz="2600" b="1">
                <a:solidFill>
                  <a:srgbClr val="008000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84420" indent="-310100" eaLnBrk="1" hangingPunct="1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  <a:defRPr sz="2400">
                <a:solidFill>
                  <a:srgbClr val="000090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891540" indent="-297180" eaLnBrk="1" hangingPunct="1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Char char="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8880" indent="-330200" eaLnBrk="1" hangingPunct="1">
              <a:spcBef>
                <a:spcPts val="600"/>
              </a:spcBef>
              <a:buClr>
                <a:srgbClr val="727CA3"/>
              </a:buClr>
              <a:buSzPct val="70000"/>
              <a:buFont typeface="Wingdings 3"/>
              <a:buChar char="◻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514475" indent="-371475" eaLnBrk="1" hangingPunct="1">
              <a:spcBef>
                <a:spcPts val="600"/>
              </a:spcBef>
              <a:buClr>
                <a:srgbClr val="727CA3"/>
              </a:buClr>
              <a:buSzPct val="70000"/>
              <a:buFont typeface="Wingdings 3"/>
              <a:buChar char="◻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60220" indent="-297180" eaLnBrk="1" hangingPunct="1">
              <a:spcBef>
                <a:spcPts val="600"/>
              </a:spcBef>
              <a:buClr>
                <a:srgbClr val="727CA3"/>
              </a:buClr>
              <a:buSzPct val="75000"/>
              <a:buFont typeface="Wingdings 3"/>
              <a:buChar char=""/>
              <a:defRPr sz="26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1985554" indent="-339634" eaLnBrk="1" hangingPunct="1">
              <a:spcBef>
                <a:spcPts val="600"/>
              </a:spcBef>
              <a:buClr>
                <a:srgbClr val="727CA3"/>
              </a:buClr>
              <a:buSzPct val="75000"/>
              <a:buFont typeface="Wingdings 3"/>
              <a:buChar char=""/>
              <a:defRPr sz="26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168434" indent="-339634" eaLnBrk="1" hangingPunct="1">
              <a:spcBef>
                <a:spcPts val="600"/>
              </a:spcBef>
              <a:buClr>
                <a:srgbClr val="727CA3"/>
              </a:buClr>
              <a:buSzPct val="75000"/>
              <a:buFont typeface="Wingdings 3"/>
              <a:buChar char=""/>
              <a:defRPr sz="26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407920" indent="-396240" eaLnBrk="1" hangingPunct="1">
              <a:spcBef>
                <a:spcPts val="600"/>
              </a:spcBef>
              <a:buClr>
                <a:srgbClr val="727CA3"/>
              </a:buClr>
              <a:buSzPct val="75000"/>
              <a:buFont typeface="Wingdings 3"/>
              <a:buChar char=""/>
              <a:defRPr sz="2600">
                <a:uFill>
                  <a:solidFill/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469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7CA3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kumimoji="0" lang="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4587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ECAL layer</a:t>
            </a:r>
            <a:r>
              <a:rPr kumimoji="0" lang="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:</a:t>
            </a:r>
          </a:p>
          <a:p>
            <a:pPr marL="914400" marR="0" lvl="1" indent="-304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7CA3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r>
              <a:rPr kumimoji="0" lang="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PbWO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 </a:t>
            </a:r>
            <a:r>
              <a:rPr kumimoji="0" lang="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crystals</a:t>
            </a:r>
          </a:p>
          <a:p>
            <a:pPr marL="914400" marR="0" lvl="1" indent="-304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7CA3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r>
              <a:rPr kumimoji="0" lang="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78D8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front segment</a:t>
            </a:r>
            <a:r>
              <a:rPr kumimoji="0" lang="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 5 cm (~5.4X</a:t>
            </a:r>
            <a:r>
              <a:rPr kumimoji="0" lang="it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0</a:t>
            </a:r>
            <a:r>
              <a:rPr kumimoji="0" lang="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)</a:t>
            </a:r>
          </a:p>
          <a:p>
            <a:pPr marL="914400" marR="0" lvl="1" indent="-304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7CA3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r>
              <a:rPr kumimoji="0" lang="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rear segment</a:t>
            </a:r>
            <a:r>
              <a:rPr kumimoji="0" lang="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 for core shower </a:t>
            </a:r>
          </a:p>
          <a:p>
            <a:pPr marL="914400" marR="0" lvl="1" indent="-304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7CA3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r>
              <a:rPr kumimoji="0" lang="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(15 cm ~16.3X</a:t>
            </a:r>
            <a:r>
              <a:rPr kumimoji="0" lang="it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0</a:t>
            </a:r>
            <a:r>
              <a:rPr kumimoji="0" lang="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)</a:t>
            </a:r>
          </a:p>
          <a:p>
            <a:pPr marL="914400" marR="0" lvl="1" indent="-304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7CA3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r>
              <a:rPr kumimoji="0" lang="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10x10x200 mm³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of </a:t>
            </a:r>
            <a:r>
              <a:rPr kumimoji="0" lang="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crystal</a:t>
            </a:r>
          </a:p>
          <a:p>
            <a:pPr marL="914400" marR="0" lvl="1" indent="-3048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999999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r>
              <a:rPr kumimoji="0" lang="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>
                  <a:solidFill/>
                </a:uFill>
                <a:latin typeface="Times New Roman"/>
                <a:ea typeface="+mn-ea"/>
                <a:cs typeface="+mn-cs"/>
                <a:sym typeface="Helvetica"/>
              </a:rPr>
              <a:t>5x5 mm² SiPMs (10-15 um)</a:t>
            </a:r>
            <a:endParaRPr kumimoji="0" lang="it" sz="1600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>
                <a:solidFill/>
              </a:uFill>
              <a:latin typeface="Times New Roman"/>
              <a:ea typeface="+mn-ea"/>
              <a:cs typeface="+mn-cs"/>
              <a:sym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82880" r="75362"/>
          <a:stretch/>
        </p:blipFill>
        <p:spPr>
          <a:xfrm>
            <a:off x="4929717" y="4213094"/>
            <a:ext cx="1055283" cy="6133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0" t="85616" r="40689"/>
          <a:stretch/>
        </p:blipFill>
        <p:spPr>
          <a:xfrm flipH="1">
            <a:off x="3928290" y="4213094"/>
            <a:ext cx="1189096" cy="6133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82880" r="40689"/>
          <a:stretch/>
        </p:blipFill>
        <p:spPr>
          <a:xfrm>
            <a:off x="5670331" y="4091126"/>
            <a:ext cx="3473669" cy="730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82880" r="75362"/>
          <a:stretch/>
        </p:blipFill>
        <p:spPr>
          <a:xfrm>
            <a:off x="4885786" y="4087262"/>
            <a:ext cx="1055283" cy="613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0" t="85616" r="40689"/>
          <a:stretch/>
        </p:blipFill>
        <p:spPr>
          <a:xfrm flipH="1">
            <a:off x="3928290" y="4087262"/>
            <a:ext cx="1189096" cy="6133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92741" y="4706920"/>
            <a:ext cx="113445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64653"/>
                  </a:solidFill>
                </a:uFill>
                <a:latin typeface="Times New Roman"/>
                <a:ea typeface="+mn-ea"/>
                <a:cs typeface="+mn-cs"/>
                <a:sym typeface="Helvetica"/>
              </a:rPr>
              <a:t>x1x5cm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64653"/>
                  </a:solidFill>
                </a:uFill>
                <a:latin typeface="Times New Roman"/>
                <a:ea typeface="+mn-ea"/>
                <a:cs typeface="+mn-cs"/>
                <a:sym typeface="Helvetica"/>
              </a:rPr>
              <a:t>3</a:t>
            </a:r>
          </a:p>
          <a:p>
            <a:pPr marL="0" marR="0" lvl="0" indent="0" algn="ctr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PbWO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464653"/>
                </a:solidFill>
              </a:uFill>
              <a:latin typeface="Times New Roman" pitchFamily="18" charset="0"/>
              <a:ea typeface="+mn-ea"/>
              <a:cs typeface="+mn-cs"/>
              <a:sym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4571" y="4729712"/>
            <a:ext cx="125931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ctr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64653"/>
                  </a:solidFill>
                </a:uFill>
                <a:latin typeface="Times New Roman"/>
                <a:ea typeface="+mn-ea"/>
                <a:cs typeface="+mn-cs"/>
                <a:sym typeface="Helvetica"/>
              </a:rPr>
              <a:t>x1x15cm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64653"/>
                  </a:solidFill>
                </a:uFill>
                <a:latin typeface="Times New Roman"/>
                <a:ea typeface="+mn-ea"/>
                <a:cs typeface="+mn-cs"/>
                <a:sym typeface="Helvetica"/>
              </a:rPr>
              <a:t>3</a:t>
            </a:r>
          </a:p>
          <a:p>
            <a:pPr marL="0" marR="0" lvl="0" indent="0" algn="ctr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PbWO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464653"/>
                </a:solidFill>
              </a:uFill>
              <a:latin typeface="Times New Roman" pitchFamily="18" charset="0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2385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at FCC-</a:t>
            </a:r>
            <a:r>
              <a:rPr lang="en-US" dirty="0" err="1" smtClean="0"/>
              <a:t>ee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3353"/>
            <a:ext cx="7772400" cy="4114800"/>
          </a:xfrm>
        </p:spPr>
        <p:txBody>
          <a:bodyPr/>
          <a:lstStyle/>
          <a:p>
            <a:r>
              <a:rPr lang="it-IT" dirty="0" smtClean="0"/>
              <a:t>Higgs </a:t>
            </a:r>
            <a:r>
              <a:rPr lang="it-IT" dirty="0"/>
              <a:t>factory</a:t>
            </a:r>
          </a:p>
          <a:p>
            <a:pPr lvl="1"/>
            <a:r>
              <a:rPr lang="it-IT" dirty="0" smtClean="0"/>
              <a:t>10</a:t>
            </a:r>
            <a:r>
              <a:rPr lang="it-IT" baseline="30000" dirty="0" smtClean="0"/>
              <a:t>6</a:t>
            </a:r>
            <a:r>
              <a:rPr lang="it-IT" dirty="0" smtClean="0"/>
              <a:t> </a:t>
            </a:r>
            <a:r>
              <a:rPr lang="it-IT" dirty="0"/>
              <a:t>e+e- → HZ</a:t>
            </a:r>
          </a:p>
          <a:p>
            <a:r>
              <a:rPr lang="it-IT" dirty="0" smtClean="0"/>
              <a:t>EW </a:t>
            </a:r>
            <a:r>
              <a:rPr lang="it-IT" dirty="0"/>
              <a:t>&amp; Top factory</a:t>
            </a:r>
          </a:p>
          <a:p>
            <a:pPr lvl="1"/>
            <a:r>
              <a:rPr lang="it-IT" dirty="0" smtClean="0"/>
              <a:t>3x10</a:t>
            </a:r>
            <a:r>
              <a:rPr lang="it-IT" baseline="30000" dirty="0" smtClean="0"/>
              <a:t>12</a:t>
            </a:r>
            <a:r>
              <a:rPr lang="it-IT" dirty="0" smtClean="0"/>
              <a:t> </a:t>
            </a:r>
            <a:r>
              <a:rPr lang="it-IT" dirty="0"/>
              <a:t>e+e- → Z</a:t>
            </a:r>
          </a:p>
          <a:p>
            <a:pPr lvl="1"/>
            <a:r>
              <a:rPr lang="it-IT" dirty="0" smtClean="0"/>
              <a:t>10</a:t>
            </a:r>
            <a:r>
              <a:rPr lang="it-IT" baseline="30000" dirty="0" smtClean="0"/>
              <a:t>8</a:t>
            </a:r>
            <a:r>
              <a:rPr lang="it-IT" dirty="0" smtClean="0"/>
              <a:t> </a:t>
            </a:r>
            <a:r>
              <a:rPr lang="it-IT" dirty="0"/>
              <a:t>e+e- → W+W- ; </a:t>
            </a:r>
            <a:endParaRPr lang="it-IT" dirty="0" smtClean="0"/>
          </a:p>
          <a:p>
            <a:pPr lvl="1"/>
            <a:r>
              <a:rPr lang="it-IT" dirty="0" smtClean="0"/>
              <a:t>10</a:t>
            </a:r>
            <a:r>
              <a:rPr lang="it-IT" baseline="30000" dirty="0" smtClean="0"/>
              <a:t>6</a:t>
            </a:r>
            <a:r>
              <a:rPr lang="it-IT" dirty="0" smtClean="0"/>
              <a:t> </a:t>
            </a:r>
            <a:r>
              <a:rPr lang="it-IT" dirty="0"/>
              <a:t>e+e- → </a:t>
            </a:r>
            <a:r>
              <a:rPr lang="it-IT" dirty="0" smtClean="0"/>
              <a:t>tt</a:t>
            </a:r>
          </a:p>
          <a:p>
            <a:r>
              <a:rPr lang="it-IT" dirty="0" smtClean="0"/>
              <a:t>Flavor </a:t>
            </a:r>
            <a:r>
              <a:rPr lang="it-IT" dirty="0"/>
              <a:t>factory</a:t>
            </a:r>
          </a:p>
          <a:p>
            <a:pPr lvl="1"/>
            <a:r>
              <a:rPr lang="it-IT" dirty="0" smtClean="0"/>
              <a:t>5x10</a:t>
            </a:r>
            <a:r>
              <a:rPr lang="it-IT" baseline="30000" dirty="0" smtClean="0"/>
              <a:t>12</a:t>
            </a:r>
            <a:r>
              <a:rPr lang="it-IT" dirty="0" smtClean="0"/>
              <a:t> </a:t>
            </a:r>
            <a:r>
              <a:rPr lang="it-IT" dirty="0"/>
              <a:t>e+e- → bb, cc </a:t>
            </a:r>
          </a:p>
          <a:p>
            <a:pPr lvl="1"/>
            <a:r>
              <a:rPr lang="it-IT" dirty="0" smtClean="0"/>
              <a:t>10</a:t>
            </a:r>
            <a:r>
              <a:rPr lang="it-IT" baseline="30000" dirty="0" smtClean="0"/>
              <a:t>11</a:t>
            </a:r>
            <a:r>
              <a:rPr lang="it-IT" dirty="0" smtClean="0"/>
              <a:t> </a:t>
            </a:r>
            <a:r>
              <a:rPr lang="it-IT" dirty="0"/>
              <a:t>e+e- → 𝛕+𝛕</a:t>
            </a:r>
            <a:r>
              <a:rPr lang="it-IT" dirty="0" smtClean="0"/>
              <a:t>-</a:t>
            </a:r>
          </a:p>
          <a:p>
            <a:r>
              <a:rPr lang="it-IT" dirty="0" smtClean="0"/>
              <a:t>Potential </a:t>
            </a:r>
            <a:r>
              <a:rPr lang="it-IT" dirty="0"/>
              <a:t>discovery of NP</a:t>
            </a:r>
          </a:p>
          <a:p>
            <a:pPr lvl="1"/>
            <a:r>
              <a:rPr lang="it-IT" dirty="0" smtClean="0"/>
              <a:t>ALPs</a:t>
            </a:r>
            <a:r>
              <a:rPr lang="it-IT" dirty="0"/>
              <a:t>, RH </a:t>
            </a:r>
            <a:r>
              <a:rPr lang="el-GR" dirty="0"/>
              <a:t>ν’</a:t>
            </a:r>
            <a:r>
              <a:rPr lang="it-IT" dirty="0"/>
              <a:t>s,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4513634" cy="23609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56" y="1601623"/>
            <a:ext cx="5415813" cy="37193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6358" y="5332540"/>
            <a:ext cx="4727642" cy="95410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Physics plan still under discussion – Order may change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97277" y="1333353"/>
            <a:ext cx="9046723" cy="5219847"/>
            <a:chOff x="1078785" y="2564822"/>
            <a:chExt cx="6948411" cy="3959803"/>
          </a:xfrm>
        </p:grpSpPr>
        <p:grpSp>
          <p:nvGrpSpPr>
            <p:cNvPr id="10" name="Group 9"/>
            <p:cNvGrpSpPr/>
            <p:nvPr/>
          </p:nvGrpSpPr>
          <p:grpSpPr>
            <a:xfrm>
              <a:off x="1078785" y="2564822"/>
              <a:ext cx="6948411" cy="3959803"/>
              <a:chOff x="1078785" y="2564822"/>
              <a:chExt cx="6948411" cy="395980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6" r="8652" b="3592"/>
              <a:stretch/>
            </p:blipFill>
            <p:spPr>
              <a:xfrm>
                <a:off x="1078785" y="2564822"/>
                <a:ext cx="6948411" cy="3959803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638300" y="3385457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8000"/>
                    </a:solidFill>
                  </a:rPr>
                  <a:t>Z</a:t>
                </a:r>
                <a:endParaRPr lang="en-US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313214" y="3385457"/>
                <a:ext cx="902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8000"/>
                    </a:solidFill>
                  </a:rPr>
                  <a:t>WW</a:t>
                </a:r>
                <a:endParaRPr lang="en-US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063782" y="3885192"/>
                <a:ext cx="7024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8000"/>
                    </a:solidFill>
                  </a:rPr>
                  <a:t>ZH</a:t>
                </a:r>
                <a:endParaRPr lang="en-US" b="1" dirty="0">
                  <a:solidFill>
                    <a:srgbClr val="008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766218" y="4384927"/>
                    <a:ext cx="43473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solidFill>
                          <a:srgbClr val="008000"/>
                        </a:solidFill>
                        <a:latin typeface="+mj-lt"/>
                        <a:ea typeface="Cambria Math" panose="02040503050406030204" pitchFamily="18" charset="0"/>
                      </a:rPr>
                      <a:t>t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acc>
                      </m:oMath>
                    </a14:m>
                    <a:endParaRPr lang="en-US" b="1" dirty="0">
                      <a:solidFill>
                        <a:srgbClr val="FF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66218" y="4384927"/>
                    <a:ext cx="434734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7778" t="-11364" b="-284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TextBox 10"/>
            <p:cNvSpPr txBox="1"/>
            <p:nvPr/>
          </p:nvSpPr>
          <p:spPr>
            <a:xfrm>
              <a:off x="1883651" y="2647597"/>
              <a:ext cx="118013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FCCee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56284" y="4544723"/>
              <a:ext cx="1002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66FF"/>
                  </a:solidFill>
                </a:rPr>
                <a:t>CLIC</a:t>
              </a:r>
              <a:endParaRPr lang="en-US" dirty="0">
                <a:solidFill>
                  <a:srgbClr val="FF66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7359" y="4146802"/>
              <a:ext cx="10823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CEPC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61814" y="5723732"/>
              <a:ext cx="1338837" cy="424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ILC TDR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18826" y="4221259"/>
              <a:ext cx="1495248" cy="374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ILC upgrade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61061" y="4908359"/>
            <a:ext cx="405283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~100 kHz of physics data at the Z pole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2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323" y="311150"/>
            <a:ext cx="6678038" cy="685800"/>
          </a:xfrm>
        </p:spPr>
        <p:txBody>
          <a:bodyPr/>
          <a:lstStyle/>
          <a:p>
            <a:r>
              <a:rPr lang="en-US" dirty="0" smtClean="0"/>
              <a:t>Requirements for Higgs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22" y="1717675"/>
            <a:ext cx="8964039" cy="4114800"/>
          </a:xfrm>
        </p:spPr>
        <p:txBody>
          <a:bodyPr/>
          <a:lstStyle/>
          <a:p>
            <a:r>
              <a:rPr lang="en-US" sz="2400" dirty="0" smtClean="0"/>
              <a:t>Tracking:</a:t>
            </a:r>
          </a:p>
          <a:p>
            <a:pPr lvl="1"/>
            <a:r>
              <a:rPr lang="en-US" sz="2000" dirty="0" smtClean="0"/>
              <a:t>Momentum resolution for Z recoil (and </a:t>
            </a:r>
            <a:r>
              <a:rPr lang="en-US" sz="2000" dirty="0" err="1" smtClean="0"/>
              <a:t>H</a:t>
            </a:r>
            <a:r>
              <a:rPr lang="en-US" sz="2000" dirty="0" err="1" smtClean="0">
                <a:sym typeface="Wingdings" panose="05000000000000000000" pitchFamily="2" charset="2"/>
              </a:rPr>
              <a:t></a:t>
            </a:r>
            <a:r>
              <a:rPr lang="en-US" sz="20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mm</a:t>
            </a:r>
            <a:r>
              <a:rPr lang="en-US" sz="2000" dirty="0" smtClean="0">
                <a:sym typeface="Wingdings" panose="05000000000000000000" pitchFamily="2" charset="2"/>
              </a:rPr>
              <a:t>)</a:t>
            </a:r>
          </a:p>
          <a:p>
            <a:pPr lvl="2"/>
            <a:r>
              <a:rPr lang="en-US" sz="1600" dirty="0" smtClean="0">
                <a:sym typeface="Wingdings" panose="05000000000000000000" pitchFamily="2" charset="2"/>
              </a:rPr>
              <a:t>Comparatively low momenta involved  transparency is important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Vertex resolution/transparency to separate g, c, b, </a:t>
            </a:r>
            <a:r>
              <a:rPr lang="en-US" sz="2000" dirty="0" smtClean="0">
                <a:latin typeface="Symbol" panose="05050102010706020507" pitchFamily="18" charset="2"/>
                <a:sym typeface="Wingdings" panose="05000000000000000000" pitchFamily="2" charset="2"/>
              </a:rPr>
              <a:t>t </a:t>
            </a:r>
            <a:r>
              <a:rPr lang="en-US" sz="2000" dirty="0" smtClean="0">
                <a:sym typeface="Wingdings" panose="05000000000000000000" pitchFamily="2" charset="2"/>
              </a:rPr>
              <a:t>final states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Calorimetry: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Jet-jet invariant mass resolution to separate W, Z, H in 2 jets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Good </a:t>
            </a:r>
            <a:r>
              <a:rPr lang="en-US" sz="2000" dirty="0" smtClean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sz="2000" baseline="30000" dirty="0" smtClean="0">
                <a:sym typeface="Wingdings" panose="05000000000000000000" pitchFamily="2" charset="2"/>
              </a:rPr>
              <a:t>0</a:t>
            </a:r>
            <a:r>
              <a:rPr lang="en-US" sz="2000" dirty="0" smtClean="0">
                <a:sym typeface="Wingdings" panose="05000000000000000000" pitchFamily="2" charset="2"/>
              </a:rPr>
              <a:t> ID for </a:t>
            </a:r>
            <a:r>
              <a:rPr lang="en-US" sz="2000" dirty="0" smtClean="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en-US" sz="2000" dirty="0" smtClean="0">
                <a:sym typeface="Wingdings" panose="05000000000000000000" pitchFamily="2" charset="2"/>
              </a:rPr>
              <a:t> and HF reconstruction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436350" y="3289231"/>
            <a:ext cx="4462554" cy="3235394"/>
            <a:chOff x="4436350" y="3289231"/>
            <a:chExt cx="4462554" cy="32353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4258" y="3289231"/>
              <a:ext cx="4384646" cy="323539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436350" y="3374301"/>
              <a:ext cx="1812050" cy="9048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ZH (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H</a:t>
              </a:r>
              <a:r>
                <a:rPr lang="en-US" sz="2400" dirty="0" err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</a:t>
              </a:r>
              <a:r>
                <a:rPr lang="en-US" sz="2400" dirty="0" err="1" smtClean="0">
                  <a:solidFill>
                    <a:srgbClr val="FF0000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mm</a:t>
              </a:r>
              <a:r>
                <a:rPr lang="en-US" sz="24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)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</a:rPr>
                <a:t>Muon 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pt</a:t>
              </a:r>
              <a:endParaRPr lang="it-IT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1779" y="3362629"/>
            <a:ext cx="3783849" cy="3161996"/>
            <a:chOff x="211779" y="3362629"/>
            <a:chExt cx="3783849" cy="316199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779" y="3362629"/>
              <a:ext cx="3265218" cy="316199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183578" y="4320496"/>
              <a:ext cx="1812050" cy="9048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ZH (</a:t>
              </a:r>
              <a:r>
                <a:rPr lang="en-US" sz="2400" dirty="0" err="1">
                  <a:solidFill>
                    <a:srgbClr val="FF0000"/>
                  </a:solidFill>
                </a:rPr>
                <a:t>Z</a:t>
              </a:r>
              <a:r>
                <a:rPr lang="en-US" sz="2400" dirty="0" err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</a:t>
              </a:r>
              <a:r>
                <a:rPr lang="en-US" sz="2400" dirty="0" err="1" smtClean="0">
                  <a:solidFill>
                    <a:srgbClr val="FF0000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mm</a:t>
              </a:r>
              <a:r>
                <a:rPr lang="en-US" sz="24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)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</a:rPr>
                <a:t>Muon 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pt</a:t>
              </a:r>
              <a:endParaRPr lang="it-IT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97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202" y="311150"/>
            <a:ext cx="6362700" cy="685800"/>
          </a:xfrm>
        </p:spPr>
        <p:txBody>
          <a:bodyPr/>
          <a:lstStyle/>
          <a:p>
            <a:r>
              <a:rPr lang="en-US" dirty="0" smtClean="0"/>
              <a:t>Requirements for EWK/HF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351" y="1682410"/>
            <a:ext cx="8269287" cy="3405155"/>
          </a:xfrm>
        </p:spPr>
        <p:txBody>
          <a:bodyPr/>
          <a:lstStyle/>
          <a:p>
            <a:r>
              <a:rPr lang="en-US" dirty="0" smtClean="0"/>
              <a:t>EWK:</a:t>
            </a:r>
          </a:p>
          <a:p>
            <a:pPr lvl="1"/>
            <a:r>
              <a:rPr lang="en-US" dirty="0" smtClean="0"/>
              <a:t>Extreme definition of detector acceptance</a:t>
            </a:r>
          </a:p>
          <a:p>
            <a:pPr lvl="1"/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Extreme EM resolution (crystals)  under study</a:t>
            </a:r>
          </a:p>
          <a:p>
            <a:pPr lvl="2"/>
            <a:r>
              <a:rPr lang="en-US" dirty="0" smtClean="0"/>
              <a:t>Improved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reconstruction</a:t>
            </a:r>
          </a:p>
          <a:p>
            <a:pPr lvl="2"/>
            <a:r>
              <a:rPr lang="en-US" dirty="0" smtClean="0"/>
              <a:t>Physics with radiative return</a:t>
            </a:r>
          </a:p>
          <a:p>
            <a:r>
              <a:rPr lang="en-US" dirty="0" smtClean="0"/>
              <a:t>HF:</a:t>
            </a:r>
          </a:p>
          <a:p>
            <a:pPr lvl="1"/>
            <a:r>
              <a:rPr lang="en-US" dirty="0" smtClean="0"/>
              <a:t>PID to accurately classify final states and flavor tagging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Other requirements highly overlap with Higgs req.</a:t>
            </a:r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5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 vs. Linear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75" y="1344737"/>
            <a:ext cx="8726164" cy="41148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</a:rPr>
              <a:t>Low field detector </a:t>
            </a:r>
            <a:r>
              <a:rPr lang="en-US" dirty="0">
                <a:latin typeface="Times New Roman" panose="02020603050405020304" pitchFamily="18" charset="0"/>
              </a:rPr>
              <a:t>solenoid  </a:t>
            </a:r>
            <a:r>
              <a:rPr lang="en-US" dirty="0" smtClean="0">
                <a:latin typeface="Times New Roman" panose="02020603050405020304" pitchFamily="18" charset="0"/>
              </a:rPr>
              <a:t>to maximize luminosity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Optimized at 2 </a:t>
            </a:r>
            <a:r>
              <a:rPr lang="en-US" dirty="0" smtClean="0">
                <a:sym typeface="Wingdings" panose="05000000000000000000" pitchFamily="2" charset="2"/>
              </a:rPr>
              <a:t>T</a:t>
            </a: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Large </a:t>
            </a:r>
            <a:r>
              <a:rPr lang="en-US" dirty="0">
                <a:sym typeface="Wingdings" panose="05000000000000000000" pitchFamily="2" charset="2"/>
              </a:rPr>
              <a:t>tracking volume  calorimeter outside  very thin coil</a:t>
            </a:r>
            <a:endParaRPr lang="it-IT" dirty="0"/>
          </a:p>
          <a:p>
            <a:pPr lvl="0"/>
            <a:endParaRPr lang="en-US" dirty="0" smtClean="0">
              <a:latin typeface="Times New Roman" panose="02020603050405020304" pitchFamily="18" charset="0"/>
            </a:endParaRPr>
          </a:p>
          <a:p>
            <a:pPr lvl="0"/>
            <a:endParaRPr lang="en-US" dirty="0" smtClean="0">
              <a:latin typeface="Times New Roman" panose="02020603050405020304" pitchFamily="18" charset="0"/>
            </a:endParaRPr>
          </a:p>
          <a:p>
            <a:pPr lvl="0"/>
            <a:r>
              <a:rPr lang="en-US" dirty="0" smtClean="0">
                <a:latin typeface="Times New Roman" panose="02020603050405020304" pitchFamily="18" charset="0"/>
              </a:rPr>
              <a:t>Beam </a:t>
            </a:r>
            <a:r>
              <a:rPr lang="en-US" dirty="0">
                <a:latin typeface="Times New Roman" panose="02020603050405020304" pitchFamily="18" charset="0"/>
              </a:rPr>
              <a:t>time structure: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Short bunch spacing (~ 20-30 ns Z, ~ 1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>
                <a:latin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</a:rPr>
              <a:t> H)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No large time gap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Cooling issues for PF calorimeter and vertex detector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TPC ion backflow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9" name="Bent Arrow 18"/>
          <p:cNvSpPr/>
          <p:nvPr/>
        </p:nvSpPr>
        <p:spPr bwMode="auto">
          <a:xfrm rot="5400000">
            <a:off x="3067705" y="2228539"/>
            <a:ext cx="816806" cy="424628"/>
          </a:xfrm>
          <a:prstGeom prst="bentArrow">
            <a:avLst>
              <a:gd name="adj1" fmla="val 25000"/>
              <a:gd name="adj2" fmla="val 22065"/>
              <a:gd name="adj3" fmla="val 25000"/>
              <a:gd name="adj4" fmla="val 43750"/>
            </a:avLst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7" y="3295180"/>
            <a:ext cx="5284945" cy="318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4026158" y="3559185"/>
            <a:ext cx="4943481" cy="989734"/>
            <a:chOff x="4026158" y="3908677"/>
            <a:chExt cx="4943481" cy="989734"/>
          </a:xfrm>
        </p:grpSpPr>
        <p:pic>
          <p:nvPicPr>
            <p:cNvPr id="21" name="Picture 2" descr="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158" y="3908677"/>
              <a:ext cx="4943481" cy="989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206288" y="4363449"/>
              <a:ext cx="7633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ILC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19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layout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63472" y="1407771"/>
            <a:ext cx="5984928" cy="4986209"/>
            <a:chOff x="4794250" y="2530499"/>
            <a:chExt cx="4102153" cy="36980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4250" y="2530499"/>
              <a:ext cx="4102153" cy="369803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76515" y="2686070"/>
              <a:ext cx="27583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Yoke/</a:t>
              </a:r>
              <a:r>
                <a:rPr lang="en-US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en-US" dirty="0" smtClean="0">
                  <a:solidFill>
                    <a:schemeClr val="tx1"/>
                  </a:solidFill>
                </a:rPr>
                <a:t> chambers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6827980" y="4262269"/>
              <a:ext cx="27583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Yoke/</a:t>
              </a:r>
              <a:r>
                <a:rPr lang="en-US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en-US" dirty="0" smtClean="0">
                  <a:solidFill>
                    <a:schemeClr val="tx1"/>
                  </a:solidFill>
                </a:rPr>
                <a:t> chambers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2471067">
              <a:off x="6000584" y="4005632"/>
              <a:ext cx="1896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Calorimeter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55264" y="4404920"/>
              <a:ext cx="14606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Solenoid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37446" y="5148092"/>
              <a:ext cx="94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DCH</a:t>
              </a:r>
              <a:endParaRPr lang="it-IT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89" y="2761169"/>
            <a:ext cx="6194710" cy="1884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4825" y="1227810"/>
            <a:ext cx="2165978" cy="1557349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Small magnet</a:t>
            </a:r>
          </a:p>
          <a:p>
            <a:endParaRPr lang="en-US" dirty="0" smtClean="0"/>
          </a:p>
          <a:p>
            <a:r>
              <a:rPr lang="en-US" dirty="0" smtClean="0"/>
              <a:t>Small yoke</a:t>
            </a:r>
            <a:endParaRPr lang="it-IT" dirty="0"/>
          </a:p>
        </p:txBody>
      </p:sp>
      <p:sp>
        <p:nvSpPr>
          <p:cNvPr id="8" name="Down Arrow 7"/>
          <p:cNvSpPr/>
          <p:nvPr/>
        </p:nvSpPr>
        <p:spPr bwMode="auto">
          <a:xfrm>
            <a:off x="7124417" y="1758069"/>
            <a:ext cx="484632" cy="522681"/>
          </a:xfrm>
          <a:prstGeom prst="downArrow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5025" y="4650718"/>
            <a:ext cx="3310219" cy="158197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Tracking </a:t>
            </a:r>
            <a:r>
              <a:rPr lang="en-US" sz="2400" dirty="0" smtClean="0">
                <a:sym typeface="Wingdings" panose="05000000000000000000" pitchFamily="2" charset="2"/>
              </a:rPr>
              <a:t> 150 </a:t>
            </a:r>
            <a:r>
              <a:rPr lang="en-US" sz="2400" dirty="0" err="1" smtClean="0">
                <a:sym typeface="Wingdings" panose="05000000000000000000" pitchFamily="2" charset="2"/>
              </a:rPr>
              <a:t>mrad</a:t>
            </a:r>
            <a:endParaRPr lang="en-US" sz="2400" dirty="0" smtClean="0"/>
          </a:p>
          <a:p>
            <a:pPr lvl="1"/>
            <a:r>
              <a:rPr lang="en-US" sz="2000" dirty="0" smtClean="0"/>
              <a:t>No material in front of </a:t>
            </a:r>
            <a:r>
              <a:rPr lang="en-US" sz="2000" dirty="0" err="1" smtClean="0"/>
              <a:t>luminometer</a:t>
            </a:r>
            <a:endParaRPr lang="en-US" sz="2000" dirty="0" smtClean="0"/>
          </a:p>
          <a:p>
            <a:r>
              <a:rPr lang="en-US" sz="2400" dirty="0" smtClean="0"/>
              <a:t>Calorimetry </a:t>
            </a:r>
            <a:r>
              <a:rPr lang="en-US" sz="2400" dirty="0" smtClean="0">
                <a:sym typeface="Wingdings" panose="05000000000000000000" pitchFamily="2" charset="2"/>
              </a:rPr>
              <a:t> 100 </a:t>
            </a:r>
            <a:r>
              <a:rPr lang="en-US" sz="2400" dirty="0" err="1" smtClean="0">
                <a:sym typeface="Wingdings" panose="05000000000000000000" pitchFamily="2" charset="2"/>
              </a:rPr>
              <a:t>mrad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6953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&amp; R&amp;D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9030" y="1420239"/>
            <a:ext cx="7344385" cy="5132962"/>
            <a:chOff x="5407693" y="2359298"/>
            <a:chExt cx="4034631" cy="39991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693" y="2359298"/>
              <a:ext cx="4034631" cy="381304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40858" y="5657798"/>
              <a:ext cx="2801466" cy="70068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IDEA concept</a:t>
              </a:r>
            </a:p>
            <a:p>
              <a:r>
                <a:rPr lang="it-IT" sz="2000" b="1" dirty="0" smtClean="0"/>
                <a:t>Innovative Detector for E+e- Accelerator</a:t>
              </a:r>
              <a:endParaRPr lang="it-IT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4322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11150"/>
            <a:ext cx="6362700" cy="685800"/>
          </a:xfrm>
        </p:spPr>
        <p:txBody>
          <a:bodyPr/>
          <a:lstStyle/>
          <a:p>
            <a:r>
              <a:rPr lang="en-US" dirty="0" smtClean="0"/>
              <a:t>Vertex detector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716" y="1153732"/>
            <a:ext cx="8872284" cy="4114800"/>
          </a:xfrm>
        </p:spPr>
        <p:txBody>
          <a:bodyPr/>
          <a:lstStyle/>
          <a:p>
            <a:r>
              <a:rPr lang="en-US" dirty="0" smtClean="0"/>
              <a:t>Transparency:</a:t>
            </a:r>
          </a:p>
          <a:p>
            <a:pPr lvl="1"/>
            <a:r>
              <a:rPr lang="en-US" dirty="0" smtClean="0"/>
              <a:t>Low power (&lt; 20 </a:t>
            </a:r>
            <a:r>
              <a:rPr lang="en-US" dirty="0" err="1" smtClean="0"/>
              <a:t>mW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  <a:r>
              <a:rPr lang="en-US" dirty="0" smtClean="0"/>
              <a:t>) to allow air cooling</a:t>
            </a:r>
          </a:p>
          <a:p>
            <a:r>
              <a:rPr lang="en-US" dirty="0" smtClean="0"/>
              <a:t>Resolution: </a:t>
            </a:r>
          </a:p>
          <a:p>
            <a:pPr lvl="1"/>
            <a:r>
              <a:rPr lang="en-US" dirty="0" smtClean="0"/>
              <a:t>5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shown by ALICE ITS (30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pixels)</a:t>
            </a:r>
          </a:p>
          <a:p>
            <a:pPr lvl="1"/>
            <a:r>
              <a:rPr lang="en-US" dirty="0" smtClean="0"/>
              <a:t>Aim at ~20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pixels for ~ 3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point resolution</a:t>
            </a:r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Spanish network, October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439868" y="2329104"/>
            <a:ext cx="7170328" cy="4229812"/>
            <a:chOff x="1854800" y="2387396"/>
            <a:chExt cx="7170328" cy="4229812"/>
          </a:xfrm>
        </p:grpSpPr>
        <p:sp>
          <p:nvSpPr>
            <p:cNvPr id="9" name="TextBox 8"/>
            <p:cNvSpPr txBox="1"/>
            <p:nvPr/>
          </p:nvSpPr>
          <p:spPr>
            <a:xfrm rot="5400000">
              <a:off x="6710167" y="4302247"/>
              <a:ext cx="4229812" cy="400110"/>
            </a:xfrm>
            <a:prstGeom prst="rect">
              <a:avLst/>
            </a:prstGeom>
            <a:solidFill>
              <a:srgbClr val="7B96E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Courtesy of ALICE J.W. van </a:t>
              </a:r>
              <a:r>
                <a:rPr lang="en-US" sz="2000" b="1" dirty="0" err="1"/>
                <a:t>Hoorne</a:t>
              </a:r>
              <a:endParaRPr lang="en-US" sz="20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854800" y="3568508"/>
              <a:ext cx="6770218" cy="3048700"/>
              <a:chOff x="1874520" y="3191958"/>
              <a:chExt cx="6770218" cy="3048700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4520" y="3191958"/>
                <a:ext cx="6770218" cy="3048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" name="Straight Connector 10"/>
              <p:cNvCxnSpPr/>
              <p:nvPr/>
            </p:nvCxnSpPr>
            <p:spPr bwMode="auto">
              <a:xfrm flipH="1" flipV="1">
                <a:off x="4266274" y="3479880"/>
                <a:ext cx="199" cy="247285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68" y="1279156"/>
            <a:ext cx="3816965" cy="52454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624" y="1279156"/>
            <a:ext cx="3736597" cy="53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62"/>
  <p:tag name="DEFAULTHEIGHT" val="328"/>
  <p:tag name="PREAMBLE" val="\documentclass{article}&#10;\pagestyle{empty}&#10;\usepackage{xspace,amssymb,amsfonts,amsmath}&#10;\usepackage{color}&#10;\usepackage{TeX4PPT}&#10;&#10;\begin{equation}&#10;E = \frac{s-\lambda q}{1-\lambda}&#10;\end{equation}&#10;\end{document}&#10;&#10;"/>
  <p:tag name="MAGPC" val="200"/>
  <p:tag name="FONTSIZE" val="10"/>
</p:tagLst>
</file>

<file path=ppt/theme/theme1.xml><?xml version="1.0" encoding="utf-8"?>
<a:theme xmlns:a="http://schemas.openxmlformats.org/drawingml/2006/main" name="Lezioni_CERN_2003">
  <a:themeElements>
    <a:clrScheme name="Lezioni_CERN_200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zioni_CERN_200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zioni_CERN_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i_CERN_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ezioni_CERN_2003">
  <a:themeElements>
    <a:clrScheme name="Lezioni_CERN_200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zioni_CERN_200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zioni_CERN_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i_CERN_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Data\Microsoft\Templates\Lezioni_CERN_2003.pot</Template>
  <TotalTime>0</TotalTime>
  <Pages>22</Pages>
  <Words>1622</Words>
  <Application>Microsoft Office PowerPoint</Application>
  <PresentationFormat>Letter Paper (8.5x11 in)</PresentationFormat>
  <Paragraphs>314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Helvetica</vt:lpstr>
      <vt:lpstr>Helvetica Neue</vt:lpstr>
      <vt:lpstr>Helvetica Neue Medium</vt:lpstr>
      <vt:lpstr>Symbol</vt:lpstr>
      <vt:lpstr>Times</vt:lpstr>
      <vt:lpstr>Times New Roman</vt:lpstr>
      <vt:lpstr>Wingdings</vt:lpstr>
      <vt:lpstr>Lezioni_CERN_2003</vt:lpstr>
      <vt:lpstr>Office Theme</vt:lpstr>
      <vt:lpstr>1_Lezioni_CERN_2003</vt:lpstr>
      <vt:lpstr>The IDEA detector at the FCC-ee</vt:lpstr>
      <vt:lpstr>Status and timelines</vt:lpstr>
      <vt:lpstr>Physics at FCC-ee</vt:lpstr>
      <vt:lpstr>Requirements for Higgs physics</vt:lpstr>
      <vt:lpstr>Requirements for EWK/HF physics</vt:lpstr>
      <vt:lpstr>Circular vs. Linear</vt:lpstr>
      <vt:lpstr>IDEA layout</vt:lpstr>
      <vt:lpstr>Detectors &amp; R&amp;D</vt:lpstr>
      <vt:lpstr>Vertex detector</vt:lpstr>
      <vt:lpstr>Silicon detector R&amp;D</vt:lpstr>
      <vt:lpstr>Drift chamber</vt:lpstr>
      <vt:lpstr>Drift Chamber R&amp;D</vt:lpstr>
      <vt:lpstr>Dual Readout calorimeter</vt:lpstr>
      <vt:lpstr>Dual Readout calorimeter R&amp;D</vt:lpstr>
      <vt:lpstr>Pre-shower/Muon</vt:lpstr>
      <vt:lpstr>Software </vt:lpstr>
      <vt:lpstr>Final comments</vt:lpstr>
      <vt:lpstr>PowerPoint Presentation</vt:lpstr>
      <vt:lpstr>Special funding (1)</vt:lpstr>
      <vt:lpstr>Special funding (2)</vt:lpstr>
      <vt:lpstr>FCC-IS  Design Study – just approved by EU-H2020</vt:lpstr>
      <vt:lpstr>Crystal option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Collaboration Meeting talk</dc:title>
  <dc:subject>Bs workshop 1/14/05</dc:subject>
  <dc:creator>Franco Bedeschi</dc:creator>
  <cp:lastModifiedBy>F Bed</cp:lastModifiedBy>
  <cp:revision>2466</cp:revision>
  <cp:lastPrinted>2020-09-14T09:32:04Z</cp:lastPrinted>
  <dcterms:created xsi:type="dcterms:W3CDTF">1997-01-27T15:41:37Z</dcterms:created>
  <dcterms:modified xsi:type="dcterms:W3CDTF">2020-10-06T14:23:06Z</dcterms:modified>
</cp:coreProperties>
</file>