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8" r:id="rId1"/>
    <p:sldMasterId id="2147483991" r:id="rId2"/>
    <p:sldMasterId id="2147483998" r:id="rId3"/>
  </p:sldMasterIdLst>
  <p:notesMasterIdLst>
    <p:notesMasterId r:id="rId34"/>
  </p:notesMasterIdLst>
  <p:handoutMasterIdLst>
    <p:handoutMasterId r:id="rId35"/>
  </p:handoutMasterIdLst>
  <p:sldIdLst>
    <p:sldId id="1276" r:id="rId4"/>
    <p:sldId id="1277" r:id="rId5"/>
    <p:sldId id="1223" r:id="rId6"/>
    <p:sldId id="1242" r:id="rId7"/>
    <p:sldId id="1243" r:id="rId8"/>
    <p:sldId id="1267" r:id="rId9"/>
    <p:sldId id="1245" r:id="rId10"/>
    <p:sldId id="1237" r:id="rId11"/>
    <p:sldId id="1250" r:id="rId12"/>
    <p:sldId id="1251" r:id="rId13"/>
    <p:sldId id="1289" r:id="rId14"/>
    <p:sldId id="1265" r:id="rId15"/>
    <p:sldId id="1224" r:id="rId16"/>
    <p:sldId id="1225" r:id="rId17"/>
    <p:sldId id="1226" r:id="rId18"/>
    <p:sldId id="1269" r:id="rId19"/>
    <p:sldId id="1285" r:id="rId20"/>
    <p:sldId id="1233" r:id="rId21"/>
    <p:sldId id="1278" r:id="rId22"/>
    <p:sldId id="1279" r:id="rId23"/>
    <p:sldId id="1280" r:id="rId24"/>
    <p:sldId id="1281" r:id="rId25"/>
    <p:sldId id="1282" r:id="rId26"/>
    <p:sldId id="1283" r:id="rId27"/>
    <p:sldId id="1239" r:id="rId28"/>
    <p:sldId id="1229" r:id="rId29"/>
    <p:sldId id="1287" r:id="rId30"/>
    <p:sldId id="1271" r:id="rId31"/>
    <p:sldId id="1230" r:id="rId32"/>
    <p:sldId id="1232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77B"/>
    <a:srgbClr val="000000"/>
    <a:srgbClr val="003399"/>
    <a:srgbClr val="0000FF"/>
    <a:srgbClr val="66FF66"/>
    <a:srgbClr val="FF6600"/>
    <a:srgbClr val="00CC00"/>
    <a:srgbClr val="006600"/>
    <a:srgbClr val="0066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5" autoAdjust="0"/>
    <p:restoredTop sz="93515" autoAdjust="0"/>
  </p:normalViewPr>
  <p:slideViewPr>
    <p:cSldViewPr>
      <p:cViewPr varScale="1">
        <p:scale>
          <a:sx n="61" d="100"/>
          <a:sy n="61" d="100"/>
        </p:scale>
        <p:origin x="88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06/10/2020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34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44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09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53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01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37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5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40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680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65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8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97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99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42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FCC study and program</a:t>
            </a:r>
            <a:r>
              <a:rPr lang="en-GB" baseline="0" dirty="0" smtClean="0"/>
              <a:t> comprises of two accelerators: the Lepton Collider FCC-</a:t>
            </a:r>
            <a:r>
              <a:rPr lang="en-GB" baseline="0" dirty="0" err="1" smtClean="0"/>
              <a:t>ee</a:t>
            </a:r>
            <a:r>
              <a:rPr lang="en-GB" baseline="0" dirty="0" smtClean="0"/>
              <a:t> and the Hadron Collider FCC-</a:t>
            </a:r>
            <a:r>
              <a:rPr lang="en-GB" baseline="0" dirty="0" err="1" smtClean="0"/>
              <a:t>hh</a:t>
            </a:r>
            <a:r>
              <a:rPr lang="en-GB" baseline="0" dirty="0" smtClean="0"/>
              <a:t>. </a:t>
            </a:r>
          </a:p>
          <a:p>
            <a:r>
              <a:rPr lang="en-GB" baseline="0" dirty="0" smtClean="0"/>
              <a:t>The aim of this setup is devise a comprehensive, cost-effective program to maximizing the physics opportunities. </a:t>
            </a:r>
          </a:p>
          <a:p>
            <a:endParaRPr lang="en-GB" baseline="0" dirty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3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17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16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51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96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2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7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0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5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2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1301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20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737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8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84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2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3C2E-7FA5-4B7C-A308-45FA82448DF2}" type="datetime1">
              <a:rPr lang="en-US" smtClean="0"/>
              <a:t>10/6/2020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reference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5007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1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20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0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05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9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1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20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5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5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3CB2-CB46-4D73-9AF3-8191DEA4D6E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90425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>
                <a:solidFill>
                  <a:schemeClr val="bg1"/>
                </a:solidFill>
              </a:rPr>
              <a:t> Collider Study</a:t>
            </a:r>
            <a:r>
              <a:rPr lang="en-GB" sz="1000" b="1" dirty="0">
                <a:solidFill>
                  <a:schemeClr val="bg1"/>
                </a:solidFill>
              </a:rPr>
              <a:t/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Michael Benedikt</a:t>
            </a:r>
          </a:p>
          <a:p>
            <a:r>
              <a:rPr lang="en-GB" sz="1000" b="0" baseline="0" dirty="0" smtClean="0">
                <a:solidFill>
                  <a:schemeClr val="bg1"/>
                </a:solidFill>
              </a:rPr>
              <a:t>Spanish Network for Future Colliders, 7 October 2020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4003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90425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>
                <a:solidFill>
                  <a:schemeClr val="bg1"/>
                </a:solidFill>
              </a:rPr>
              <a:t> Collider Study</a:t>
            </a:r>
            <a:r>
              <a:rPr lang="en-GB" sz="1000" b="1" dirty="0">
                <a:solidFill>
                  <a:schemeClr val="bg1"/>
                </a:solidFill>
              </a:rPr>
              <a:t/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Michael Benedikt</a:t>
            </a:r>
          </a:p>
          <a:p>
            <a:r>
              <a:rPr lang="en-GB" sz="1000" b="0" baseline="0" dirty="0" smtClean="0">
                <a:solidFill>
                  <a:schemeClr val="bg1"/>
                </a:solidFill>
              </a:rPr>
              <a:t>Spanish Network for Future Colliders, 7 October 2020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em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hyperlink" Target="https://link.springer.com/article/10.1140/epjst/e2019-900045-4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link.springer.com/article/10.1140/epjc/s10052-019-6904-3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fcc-cdr.web.cern.ch/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link.springer.com/article/10.1140/epjst/e2019-900088-6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link.springer.com/article/10.1140/epjst/e2019-900087-0" TargetMode="External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tiff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13" Type="http://schemas.openxmlformats.org/officeDocument/2006/relationships/image" Target="../media/image71.tiff"/><Relationship Id="rId18" Type="http://schemas.openxmlformats.org/officeDocument/2006/relationships/image" Target="../media/image76.tiff"/><Relationship Id="rId3" Type="http://schemas.openxmlformats.org/officeDocument/2006/relationships/image" Target="../media/image11.png"/><Relationship Id="rId21" Type="http://schemas.openxmlformats.org/officeDocument/2006/relationships/image" Target="../media/image79.tiff"/><Relationship Id="rId7" Type="http://schemas.openxmlformats.org/officeDocument/2006/relationships/image" Target="../media/image65.tiff"/><Relationship Id="rId12" Type="http://schemas.openxmlformats.org/officeDocument/2006/relationships/image" Target="../media/image70.tiff"/><Relationship Id="rId17" Type="http://schemas.openxmlformats.org/officeDocument/2006/relationships/image" Target="../media/image75.tif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4.tiff"/><Relationship Id="rId20" Type="http://schemas.openxmlformats.org/officeDocument/2006/relationships/image" Target="../media/image78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tiff"/><Relationship Id="rId11" Type="http://schemas.openxmlformats.org/officeDocument/2006/relationships/image" Target="../media/image69.tiff"/><Relationship Id="rId5" Type="http://schemas.openxmlformats.org/officeDocument/2006/relationships/image" Target="../media/image63.tiff"/><Relationship Id="rId15" Type="http://schemas.openxmlformats.org/officeDocument/2006/relationships/image" Target="../media/image73.tiff"/><Relationship Id="rId10" Type="http://schemas.openxmlformats.org/officeDocument/2006/relationships/image" Target="../media/image68.tiff"/><Relationship Id="rId19" Type="http://schemas.openxmlformats.org/officeDocument/2006/relationships/image" Target="../media/image77.tiff"/><Relationship Id="rId4" Type="http://schemas.openxmlformats.org/officeDocument/2006/relationships/image" Target="../media/image62.tiff"/><Relationship Id="rId9" Type="http://schemas.openxmlformats.org/officeDocument/2006/relationships/image" Target="../media/image67.tiff"/><Relationship Id="rId14" Type="http://schemas.openxmlformats.org/officeDocument/2006/relationships/image" Target="../media/image72.tiff"/><Relationship Id="rId22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jpeg"/><Relationship Id="rId5" Type="http://schemas.openxmlformats.org/officeDocument/2006/relationships/image" Target="../media/image11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rossmark.crossref.org/dialog/?doi=10.1038/s41567-020-0856-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583469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0825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06378" y="0"/>
            <a:ext cx="16992592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FFFF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chemeClr val="accent2"/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5495021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6144493" y="5780141"/>
            <a:ext cx="20438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27" y="5476004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9831517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2603" y="62611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projects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654305;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agreement no. 764879;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ARIES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730871; and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79" y="6198612"/>
            <a:ext cx="2814032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18" y="5472399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70" y="5480727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529194" y="5490674"/>
            <a:ext cx="486132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4706" y="352967"/>
            <a:ext cx="11925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err="1">
                <a:solidFill>
                  <a:srgbClr val="FFFF00"/>
                </a:solidFill>
              </a:rPr>
              <a:t>Status</a:t>
            </a:r>
            <a:r>
              <a:rPr lang="fr-FR" sz="6000" b="1" dirty="0">
                <a:solidFill>
                  <a:srgbClr val="FFFF00"/>
                </a:solidFill>
              </a:rPr>
              <a:t> and Plans of the </a:t>
            </a:r>
            <a:r>
              <a:rPr lang="fr-FR" sz="6000" b="1" dirty="0" smtClean="0">
                <a:solidFill>
                  <a:srgbClr val="FFFF00"/>
                </a:solidFill>
              </a:rPr>
              <a:t>FCC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50542" y="1412776"/>
            <a:ext cx="951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en-GB" sz="3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ichael</a:t>
            </a:r>
            <a:r>
              <a:rPr lang="en-GB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Benedikt, CERN</a:t>
            </a:r>
          </a:p>
          <a:p>
            <a:pPr algn="ctr"/>
            <a:endParaRPr lang="en-GB" sz="36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6133" y="2708920"/>
            <a:ext cx="795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 behalf of the FCC collaboration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1B5742-71F9-4313-A343-B42421E146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7149" y="4998456"/>
            <a:ext cx="920203" cy="98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3563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479376" y="5055950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312024" y="1149152"/>
            <a:ext cx="5832648" cy="436808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order of magnitude performance increase </a:t>
            </a:r>
            <a:r>
              <a:rPr lang="en-US" sz="2200" dirty="0"/>
              <a:t>in both </a:t>
            </a:r>
            <a:r>
              <a:rPr lang="en-US" sz="220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100 </a:t>
            </a:r>
            <a:r>
              <a:rPr lang="en-US" sz="2200" b="1" dirty="0" err="1">
                <a:solidFill>
                  <a:srgbClr val="FF0000"/>
                </a:solidFill>
              </a:rPr>
              <a:t>TeV</a:t>
            </a:r>
            <a:r>
              <a:rPr lang="en-US" sz="2200" b="1" dirty="0">
                <a:solidFill>
                  <a:srgbClr val="FF0000"/>
                </a:solidFill>
              </a:rPr>
              <a:t> cm collision energy                          </a:t>
            </a:r>
            <a:r>
              <a:rPr lang="en-US" sz="2200" dirty="0"/>
              <a:t>(vs 14 </a:t>
            </a:r>
            <a:r>
              <a:rPr lang="en-US" sz="2200" dirty="0" err="1"/>
              <a:t>TeV</a:t>
            </a:r>
            <a:r>
              <a:rPr lang="en-US" sz="2200" dirty="0"/>
              <a:t> for LHC)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endParaRPr lang="en-US" sz="2200" dirty="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20 ab</a:t>
            </a:r>
            <a:r>
              <a:rPr lang="en-US" sz="2200" b="1" baseline="30000" dirty="0">
                <a:solidFill>
                  <a:srgbClr val="FF0000"/>
                </a:solidFill>
              </a:rPr>
              <a:t>-1</a:t>
            </a:r>
            <a:r>
              <a:rPr lang="en-US" sz="22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2200" dirty="0"/>
              <a:t>of operation (vs 3 ab</a:t>
            </a:r>
            <a:r>
              <a:rPr lang="en-US" sz="2200" baseline="30000" dirty="0"/>
              <a:t>-1</a:t>
            </a:r>
            <a:r>
              <a:rPr lang="en-US" sz="2200" dirty="0"/>
              <a:t> for LHC)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dirty="0"/>
              <a:t>similar performance increase as from </a:t>
            </a:r>
            <a:r>
              <a:rPr lang="en-US" sz="2200" dirty="0" err="1"/>
              <a:t>Tevatron</a:t>
            </a:r>
            <a:r>
              <a:rPr lang="en-US" sz="2200" dirty="0"/>
              <a:t> to LHC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2805" y="4881934"/>
            <a:ext cx="184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FNAL demonstrator </a:t>
            </a:r>
          </a:p>
          <a:p>
            <a:pPr algn="ctr" defTabSz="457200">
              <a:defRPr/>
            </a:pPr>
            <a:r>
              <a:rPr lang="en-US" b="1" dirty="0" smtClean="0">
                <a:solidFill>
                  <a:srgbClr val="0C377B"/>
                </a:solidFill>
                <a:latin typeface="Arial"/>
              </a:rPr>
              <a:t>14.5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T Nb</a:t>
            </a:r>
            <a:r>
              <a:rPr lang="en-US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6" y="1124744"/>
            <a:ext cx="5934147" cy="31464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28" y="4149080"/>
            <a:ext cx="3001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1127" y="4159747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T Nb</a:t>
            </a:r>
            <a:r>
              <a:rPr lang="en-US" sz="20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Sn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04509" y="2080671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410012" y="1524482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71664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633563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8" y="5168717"/>
            <a:ext cx="2216764" cy="166257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kern="0" dirty="0"/>
              <a:t> performance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" y="4162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F8952-17D8-4139-8075-39ED7CE79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490" y="5168717"/>
            <a:ext cx="2216765" cy="16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T dipole design activities and options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328" y="1559774"/>
            <a:ext cx="2493540" cy="2835632"/>
            <a:chOff x="52541" y="2329412"/>
            <a:chExt cx="3050072" cy="3468516"/>
          </a:xfrm>
        </p:grpSpPr>
        <p:sp>
          <p:nvSpPr>
            <p:cNvPr id="23" name="TextBox 22"/>
            <p:cNvSpPr txBox="1"/>
            <p:nvPr/>
          </p:nvSpPr>
          <p:spPr>
            <a:xfrm>
              <a:off x="52541" y="2329412"/>
              <a:ext cx="2466875" cy="56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Cos-theta</a:t>
              </a:r>
            </a:p>
          </p:txBody>
        </p:sp>
        <p:pic>
          <p:nvPicPr>
            <p:cNvPr id="24" name="Picture 23" descr="Screen Shot 2016-06-21 at 21.36.31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111307" y="3086739"/>
            <a:ext cx="2544533" cy="2861021"/>
            <a:chOff x="2880606" y="549566"/>
            <a:chExt cx="3105587" cy="3491859"/>
          </a:xfrm>
        </p:grpSpPr>
        <p:sp>
          <p:nvSpPr>
            <p:cNvPr id="26" name="TextBox 25"/>
            <p:cNvSpPr txBox="1"/>
            <p:nvPr/>
          </p:nvSpPr>
          <p:spPr>
            <a:xfrm>
              <a:off x="3694526" y="549566"/>
              <a:ext cx="1935111" cy="563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Blocks </a:t>
              </a:r>
            </a:p>
          </p:txBody>
        </p:sp>
        <p:pic>
          <p:nvPicPr>
            <p:cNvPr id="27" name="Picture 26" descr="Screen Shot 2016-06-21 at 21.39.33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163826" y="1517750"/>
            <a:ext cx="2580246" cy="2850336"/>
            <a:chOff x="5994568" y="2309809"/>
            <a:chExt cx="3078821" cy="3401099"/>
          </a:xfrm>
        </p:grpSpPr>
        <p:sp>
          <p:nvSpPr>
            <p:cNvPr id="29" name="TextBox 28"/>
            <p:cNvSpPr txBox="1"/>
            <p:nvPr/>
          </p:nvSpPr>
          <p:spPr>
            <a:xfrm>
              <a:off x="6344577" y="2309809"/>
              <a:ext cx="2550077" cy="55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Common coils</a:t>
              </a:r>
            </a:p>
          </p:txBody>
        </p:sp>
        <p:pic>
          <p:nvPicPr>
            <p:cNvPr id="30" name="Picture 29" descr="Screen Shot 2016-06-21 at 21.43.00.pn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224" y="1138673"/>
            <a:ext cx="2064693" cy="98981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32" name="Rectangle 31"/>
          <p:cNvSpPr/>
          <p:nvPr/>
        </p:nvSpPr>
        <p:spPr>
          <a:xfrm>
            <a:off x="73097" y="6074132"/>
            <a:ext cx="9174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magnets (1.5 m lengths) will be built until 2025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98894" y="1111874"/>
            <a:ext cx="251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Swiss contribution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18" y="3382421"/>
            <a:ext cx="2417396" cy="24037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26165" y="2587867"/>
            <a:ext cx="201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Canted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Cos-theta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130" y="1979245"/>
            <a:ext cx="638825" cy="6388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42333" y="1041221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H2020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71" y="1019831"/>
            <a:ext cx="2858629" cy="37165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896" y="5506225"/>
            <a:ext cx="1715851" cy="11541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6857" y="4008013"/>
            <a:ext cx="1702890" cy="1408961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44" name="TextBox 43"/>
          <p:cNvSpPr txBox="1"/>
          <p:nvPr/>
        </p:nvSpPr>
        <p:spPr>
          <a:xfrm>
            <a:off x="190005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05353" y="562853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71864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CIEMAT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16080" y="554052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80376" y="5147206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LBNL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80376" y="5909677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2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FCC-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synchrotron radiation (SR) challenge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" y="4162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E29CD-709D-49B6-BBF4-94CDF057A4AD}"/>
              </a:ext>
            </a:extLst>
          </p:cNvPr>
          <p:cNvSpPr txBox="1"/>
          <p:nvPr/>
        </p:nvSpPr>
        <p:spPr>
          <a:xfrm>
            <a:off x="551384" y="1167758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at ANKA/KARA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CE176-CA0B-4D19-8997-5A436F2580EF}"/>
              </a:ext>
            </a:extLst>
          </p:cNvPr>
          <p:cNvSpPr txBox="1"/>
          <p:nvPr/>
        </p:nvSpPr>
        <p:spPr>
          <a:xfrm>
            <a:off x="181828" y="977832"/>
            <a:ext cx="12000656" cy="287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560" indent="-257175" defTabSz="685800">
              <a:lnSpc>
                <a:spcPct val="120000"/>
              </a:lnSpc>
              <a:spcBef>
                <a:spcPts val="600"/>
              </a:spcBef>
              <a:buClr>
                <a:srgbClr val="DDDDDD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ynchrotron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 radiation  (~ 30 W/m/beam (@16 T field)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(cf. LHC &lt;0.2W/m) </a:t>
            </a:r>
          </a:p>
          <a:p>
            <a:pPr marL="284560" indent="-257175" defTabSz="685800">
              <a:lnSpc>
                <a:spcPct val="120000"/>
              </a:lnSpc>
              <a:spcBef>
                <a:spcPts val="600"/>
              </a:spcBef>
              <a:buClr>
                <a:srgbClr val="DDDDDD"/>
              </a:buCl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~ 5 MW total SR power in arcs from proton beams</a:t>
            </a:r>
            <a:r>
              <a:rPr lang="en-US" sz="20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, emitted inside the cold magnets </a:t>
            </a:r>
            <a:endParaRPr lang="en-US" sz="2000" b="1" dirty="0">
              <a:solidFill>
                <a:srgbClr val="FF0000"/>
              </a:solidFill>
              <a:latin typeface="Arial"/>
            </a:endParaRPr>
          </a:p>
          <a:p>
            <a:pPr marL="342900" indent="-342900" defTabSz="6858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6600"/>
                </a:solidFill>
                <a:latin typeface="Arial"/>
              </a:rPr>
              <a:t>strategy: absorption of synchrotron radiation on “beam screen” at higher temperature (&gt; 1.9 K)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for cryogenic efficiency; optimum FCC-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hh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beam screen temperature  40-60 K </a:t>
            </a:r>
            <a:r>
              <a:rPr lang="en-US" sz="2000" dirty="0">
                <a:solidFill>
                  <a:srgbClr val="0C377B"/>
                </a:solidFill>
              </a:rPr>
              <a:t>(cf. LHC 5-20 K) ; beam screen also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provides beam vacuum, must suppress electron cloud effect, impedance, etc.</a:t>
            </a:r>
          </a:p>
          <a:p>
            <a:pPr marL="342900" indent="-342900" defTabSz="6858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novel “double” beam screen: low impedance, large cooling channels, adequate vacuum pumping, absorption of photo-electrons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31932B-195C-44FE-8216-1A46BE58D4D7}"/>
              </a:ext>
            </a:extLst>
          </p:cNvPr>
          <p:cNvSpPr txBox="1"/>
          <p:nvPr/>
        </p:nvSpPr>
        <p:spPr>
          <a:xfrm>
            <a:off x="9600649" y="3429000"/>
            <a:ext cx="27038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beamscreen</a:t>
            </a:r>
            <a:r>
              <a:rPr lang="en-US" dirty="0"/>
              <a:t> tests with real SR at KIT</a:t>
            </a:r>
          </a:p>
          <a:p>
            <a:r>
              <a:rPr lang="en-US" sz="900" dirty="0"/>
              <a:t>  </a:t>
            </a:r>
          </a:p>
          <a:p>
            <a:r>
              <a:rPr lang="en-US" dirty="0"/>
              <a:t>photon spectrum of </a:t>
            </a:r>
          </a:p>
          <a:p>
            <a:r>
              <a:rPr lang="en-US" dirty="0"/>
              <a:t>ANKA/KARA light source</a:t>
            </a:r>
          </a:p>
          <a:p>
            <a:r>
              <a:rPr lang="en-US" dirty="0"/>
              <a:t>= photon spectrum in</a:t>
            </a:r>
          </a:p>
          <a:p>
            <a:r>
              <a:rPr lang="en-US" dirty="0"/>
              <a:t> FCC-</a:t>
            </a:r>
            <a:r>
              <a:rPr lang="en-US" dirty="0" err="1"/>
              <a:t>hh</a:t>
            </a:r>
            <a:r>
              <a:rPr lang="en-US" dirty="0"/>
              <a:t> arcs 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CFC0A-7074-43EC-A83D-008FDD58E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39" y="5717662"/>
            <a:ext cx="861821" cy="4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0BD88-F1A8-491F-AD4B-A184CBD2E0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90" t="53600" r="3878" b="-1954"/>
          <a:stretch/>
        </p:blipFill>
        <p:spPr>
          <a:xfrm>
            <a:off x="5999130" y="3543467"/>
            <a:ext cx="3479541" cy="2477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A9C3E-F66A-44E7-9CBD-17D22C876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69"/>
          <a:stretch/>
        </p:blipFill>
        <p:spPr>
          <a:xfrm>
            <a:off x="64581" y="3915184"/>
            <a:ext cx="3302498" cy="2126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123FB5-4391-43E5-9D0F-773F178A72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08" t="29780"/>
          <a:stretch/>
        </p:blipFill>
        <p:spPr>
          <a:xfrm>
            <a:off x="3271964" y="3915184"/>
            <a:ext cx="2772185" cy="1314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E30509-86E2-4BD3-8794-BEEBB879A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057" y="5642403"/>
            <a:ext cx="859611" cy="47552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A1C91D9-E964-4586-869D-F1A8F184F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3105" y="5580540"/>
            <a:ext cx="1149301" cy="55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0A1F90F-215E-434A-835D-CD9C76FFE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6249" y="5529650"/>
            <a:ext cx="963613" cy="5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FA4000-7104-427B-86B1-BADDE724C0A1}"/>
              </a:ext>
            </a:extLst>
          </p:cNvPr>
          <p:cNvSpPr txBox="1"/>
          <p:nvPr/>
        </p:nvSpPr>
        <p:spPr>
          <a:xfrm>
            <a:off x="2654942" y="6183272"/>
            <a:ext cx="5913478" cy="584775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I. </a:t>
            </a:r>
            <a:r>
              <a:rPr lang="en-US" sz="1600" dirty="0" err="1">
                <a:solidFill>
                  <a:srgbClr val="000000"/>
                </a:solidFill>
                <a:highlight>
                  <a:srgbClr val="00FF00"/>
                </a:highlight>
              </a:rPr>
              <a:t>Bellafont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 et al., 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00FF00"/>
                </a:highlight>
              </a:rPr>
              <a:t>Phys. Rev. </a:t>
            </a:r>
            <a:r>
              <a:rPr lang="en-US" sz="1600" b="1" dirty="0" err="1" smtClean="0">
                <a:solidFill>
                  <a:srgbClr val="000000"/>
                </a:solidFill>
                <a:highlight>
                  <a:srgbClr val="00FF00"/>
                </a:highlight>
              </a:rPr>
              <a:t>Accel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00FF00"/>
                </a:highlight>
              </a:rPr>
              <a:t>. Beams 23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, 033201 (2020)</a:t>
            </a:r>
          </a:p>
          <a:p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I. </a:t>
            </a:r>
            <a:r>
              <a:rPr lang="en-US" sz="1600" dirty="0" err="1">
                <a:solidFill>
                  <a:srgbClr val="000000"/>
                </a:solidFill>
                <a:highlight>
                  <a:srgbClr val="00FF00"/>
                </a:highlight>
              </a:rPr>
              <a:t>Bellafont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 et al, </a:t>
            </a:r>
            <a:r>
              <a:rPr lang="en-US" sz="1600" dirty="0" smtClean="0">
                <a:solidFill>
                  <a:srgbClr val="000000"/>
                </a:solidFill>
                <a:highlight>
                  <a:srgbClr val="00FF00"/>
                </a:highlight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00FF00"/>
                </a:highlight>
              </a:rPr>
              <a:t>Phys</a:t>
            </a:r>
            <a:r>
              <a:rPr lang="en-US" sz="1600" b="1" dirty="0">
                <a:solidFill>
                  <a:srgbClr val="000000"/>
                </a:solidFill>
                <a:highlight>
                  <a:srgbClr val="00FF00"/>
                </a:highlight>
              </a:rPr>
              <a:t>. Rev. 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00FF00"/>
                </a:highlight>
              </a:rPr>
              <a:t>Accel</a:t>
            </a:r>
            <a:r>
              <a:rPr lang="en-US" sz="1600" b="1" dirty="0">
                <a:solidFill>
                  <a:srgbClr val="000000"/>
                </a:solidFill>
                <a:highlight>
                  <a:srgbClr val="00FF00"/>
                </a:highlight>
              </a:rPr>
              <a:t>. Beams 23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, 043201 (2020)</a:t>
            </a:r>
            <a:endParaRPr lang="en-GB" sz="1600" dirty="0">
              <a:solidFill>
                <a:srgbClr val="000000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1050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implementation - footprint baseline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4077072"/>
            <a:ext cx="90522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baseline position was established considering: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risk for construction, 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cheapest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positions for large span caverns (most challenging structures)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75% tunnel in France, 8 (9) / 12 access points in France.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 step: review of surface site locations and machine layout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10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Civil Engineering studies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2104" y="464558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sectors ready after 4.5 years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66" y="1340768"/>
            <a:ext cx="5269306" cy="2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unnel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integration in arcs</a:t>
            </a: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          FCC-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5.5 m inner diameter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6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integral project technical schedule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E53ADA23-3762-4E71-9E0D-A38F894F9959}"/>
              </a:ext>
            </a:extLst>
          </p:cNvPr>
          <p:cNvGrpSpPr/>
          <p:nvPr/>
        </p:nvGrpSpPr>
        <p:grpSpPr>
          <a:xfrm>
            <a:off x="285866" y="1108017"/>
            <a:ext cx="11714790" cy="5011922"/>
            <a:chOff x="285866" y="1108017"/>
            <a:chExt cx="11714790" cy="5011922"/>
          </a:xfrm>
        </p:grpSpPr>
        <p:sp>
          <p:nvSpPr>
            <p:cNvPr id="78" name="Rounded Rectangle 46">
              <a:extLst>
                <a:ext uri="{FF2B5EF4-FFF2-40B4-BE49-F238E27FC236}">
                  <a16:creationId xmlns:a16="http://schemas.microsoft.com/office/drawing/2014/main" id="{339214F2-7A4E-416A-864C-D7AF43117AF8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79" name="Rounded Rectangle 47">
              <a:extLst>
                <a:ext uri="{FF2B5EF4-FFF2-40B4-BE49-F238E27FC236}">
                  <a16:creationId xmlns:a16="http://schemas.microsoft.com/office/drawing/2014/main" id="{1DCAA159-E93A-4626-BAA4-66386F217646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80" name="Rounded Rectangle 48">
              <a:extLst>
                <a:ext uri="{FF2B5EF4-FFF2-40B4-BE49-F238E27FC236}">
                  <a16:creationId xmlns:a16="http://schemas.microsoft.com/office/drawing/2014/main" id="{B4090AF5-CD1F-4421-A6CF-F9B5FFC97002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81" name="Rounded Rectangle 49">
              <a:extLst>
                <a:ext uri="{FF2B5EF4-FFF2-40B4-BE49-F238E27FC236}">
                  <a16:creationId xmlns:a16="http://schemas.microsoft.com/office/drawing/2014/main" id="{4E64BA3C-14A8-4FEC-A01B-01A6EF51305F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82" name="Rounded Rectangle 50">
              <a:extLst>
                <a:ext uri="{FF2B5EF4-FFF2-40B4-BE49-F238E27FC236}">
                  <a16:creationId xmlns:a16="http://schemas.microsoft.com/office/drawing/2014/main" id="{A7362DE5-5444-465E-861F-F488786869C3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83" name="Rounded Rectangle 51">
              <a:extLst>
                <a:ext uri="{FF2B5EF4-FFF2-40B4-BE49-F238E27FC236}">
                  <a16:creationId xmlns:a16="http://schemas.microsoft.com/office/drawing/2014/main" id="{DD919301-754C-456A-995C-8638B67D23EE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84" name="Rounded Rectangle 52">
              <a:extLst>
                <a:ext uri="{FF2B5EF4-FFF2-40B4-BE49-F238E27FC236}">
                  <a16:creationId xmlns:a16="http://schemas.microsoft.com/office/drawing/2014/main" id="{8FA3DE06-46AC-427F-9BA2-3DEF15925BED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85" name="Rounded Rectangle 53">
              <a:extLst>
                <a:ext uri="{FF2B5EF4-FFF2-40B4-BE49-F238E27FC236}">
                  <a16:creationId xmlns:a16="http://schemas.microsoft.com/office/drawing/2014/main" id="{4300782D-D264-4D84-AAB4-940BDB579C98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86" name="Rounded Rectangle 54">
              <a:extLst>
                <a:ext uri="{FF2B5EF4-FFF2-40B4-BE49-F238E27FC236}">
                  <a16:creationId xmlns:a16="http://schemas.microsoft.com/office/drawing/2014/main" id="{8158AE36-1A8F-4BD7-8813-0C6483919461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87" name="Rounded Rectangle 55">
              <a:extLst>
                <a:ext uri="{FF2B5EF4-FFF2-40B4-BE49-F238E27FC236}">
                  <a16:creationId xmlns:a16="http://schemas.microsoft.com/office/drawing/2014/main" id="{6CDB0D4E-E53F-46A0-937F-16A71CE98E06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88" name="Rounded Rectangle 56">
              <a:extLst>
                <a:ext uri="{FF2B5EF4-FFF2-40B4-BE49-F238E27FC236}">
                  <a16:creationId xmlns:a16="http://schemas.microsoft.com/office/drawing/2014/main" id="{454E625B-215C-4BCD-9AEB-67EA80323D86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89" name="Rounded Rectangle 57">
              <a:extLst>
                <a:ext uri="{FF2B5EF4-FFF2-40B4-BE49-F238E27FC236}">
                  <a16:creationId xmlns:a16="http://schemas.microsoft.com/office/drawing/2014/main" id="{B8ECD54E-DBCB-4461-A871-337EE929AB7F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90" name="Rounded Rectangle 58">
              <a:extLst>
                <a:ext uri="{FF2B5EF4-FFF2-40B4-BE49-F238E27FC236}">
                  <a16:creationId xmlns:a16="http://schemas.microsoft.com/office/drawing/2014/main" id="{6124AB05-F08A-4F41-99A8-57D2DB43EA40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91" name="Rounded Rectangle 59">
              <a:extLst>
                <a:ext uri="{FF2B5EF4-FFF2-40B4-BE49-F238E27FC236}">
                  <a16:creationId xmlns:a16="http://schemas.microsoft.com/office/drawing/2014/main" id="{3EFF3C0C-FE97-43AD-853D-EE2EDDCEE688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92" name="Rounded Rectangle 60">
              <a:extLst>
                <a:ext uri="{FF2B5EF4-FFF2-40B4-BE49-F238E27FC236}">
                  <a16:creationId xmlns:a16="http://schemas.microsoft.com/office/drawing/2014/main" id="{5315D7F9-02E8-444B-824A-CE541BA166EA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93" name="Rounded Rectangle 61">
              <a:extLst>
                <a:ext uri="{FF2B5EF4-FFF2-40B4-BE49-F238E27FC236}">
                  <a16:creationId xmlns:a16="http://schemas.microsoft.com/office/drawing/2014/main" id="{8C6CB709-0751-4B83-9925-8D045EE42122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94" name="Rounded Rectangle 62">
              <a:extLst>
                <a:ext uri="{FF2B5EF4-FFF2-40B4-BE49-F238E27FC236}">
                  <a16:creationId xmlns:a16="http://schemas.microsoft.com/office/drawing/2014/main" id="{616B309F-0F21-4E40-8AEB-9C57BF92C785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95" name="Rounded Rectangle 63">
              <a:extLst>
                <a:ext uri="{FF2B5EF4-FFF2-40B4-BE49-F238E27FC236}">
                  <a16:creationId xmlns:a16="http://schemas.microsoft.com/office/drawing/2014/main" id="{D5BD51D6-928D-4FA3-A252-5EBFAD5D3E97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96" name="Rounded Rectangle 64">
              <a:extLst>
                <a:ext uri="{FF2B5EF4-FFF2-40B4-BE49-F238E27FC236}">
                  <a16:creationId xmlns:a16="http://schemas.microsoft.com/office/drawing/2014/main" id="{4E46CBED-3626-4359-894C-A067BF77128D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97" name="Rounded Rectangle 65">
              <a:extLst>
                <a:ext uri="{FF2B5EF4-FFF2-40B4-BE49-F238E27FC236}">
                  <a16:creationId xmlns:a16="http://schemas.microsoft.com/office/drawing/2014/main" id="{4837DCA9-D384-428C-981D-A7B60B85D7C1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98" name="Rounded Rectangle 66">
              <a:extLst>
                <a:ext uri="{FF2B5EF4-FFF2-40B4-BE49-F238E27FC236}">
                  <a16:creationId xmlns:a16="http://schemas.microsoft.com/office/drawing/2014/main" id="{CC74747B-CA88-4F1D-9043-8ED54686CBDB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99" name="Rounded Rectangle 67">
              <a:extLst>
                <a:ext uri="{FF2B5EF4-FFF2-40B4-BE49-F238E27FC236}">
                  <a16:creationId xmlns:a16="http://schemas.microsoft.com/office/drawing/2014/main" id="{DEFE313C-BF6B-49DE-A1B8-D8F4CF4302D0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100" name="Rounded Rectangle 68">
              <a:extLst>
                <a:ext uri="{FF2B5EF4-FFF2-40B4-BE49-F238E27FC236}">
                  <a16:creationId xmlns:a16="http://schemas.microsoft.com/office/drawing/2014/main" id="{5374FE7D-226A-41D1-8AE6-28F736AD6FBD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101" name="Rounded Rectangle 69">
              <a:extLst>
                <a:ext uri="{FF2B5EF4-FFF2-40B4-BE49-F238E27FC236}">
                  <a16:creationId xmlns:a16="http://schemas.microsoft.com/office/drawing/2014/main" id="{D874B009-40BF-4606-B64E-667748C873D4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102" name="Rounded Rectangle 70">
              <a:extLst>
                <a:ext uri="{FF2B5EF4-FFF2-40B4-BE49-F238E27FC236}">
                  <a16:creationId xmlns:a16="http://schemas.microsoft.com/office/drawing/2014/main" id="{05D24A20-F1A3-47E3-AFA5-BECF3B2DB2B5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103" name="Rounded Rectangle 71">
              <a:extLst>
                <a:ext uri="{FF2B5EF4-FFF2-40B4-BE49-F238E27FC236}">
                  <a16:creationId xmlns:a16="http://schemas.microsoft.com/office/drawing/2014/main" id="{90B26A7B-2FE6-48E0-8D3E-191ACA73D98C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104" name="Rounded Rectangle 72">
              <a:extLst>
                <a:ext uri="{FF2B5EF4-FFF2-40B4-BE49-F238E27FC236}">
                  <a16:creationId xmlns:a16="http://schemas.microsoft.com/office/drawing/2014/main" id="{D9A99513-57C7-4940-8DC7-FCDC0B77DA2C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105" name="Rounded Rectangle 73">
              <a:extLst>
                <a:ext uri="{FF2B5EF4-FFF2-40B4-BE49-F238E27FC236}">
                  <a16:creationId xmlns:a16="http://schemas.microsoft.com/office/drawing/2014/main" id="{AEB69696-2D61-42FB-8397-0C9BD29FC11E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106" name="Rounded Rectangle 74">
              <a:extLst>
                <a:ext uri="{FF2B5EF4-FFF2-40B4-BE49-F238E27FC236}">
                  <a16:creationId xmlns:a16="http://schemas.microsoft.com/office/drawing/2014/main" id="{9EFDE3ED-580C-48BE-A4D7-B63300A65496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107" name="Rounded Rectangle 75">
              <a:extLst>
                <a:ext uri="{FF2B5EF4-FFF2-40B4-BE49-F238E27FC236}">
                  <a16:creationId xmlns:a16="http://schemas.microsoft.com/office/drawing/2014/main" id="{8E9506D8-CE41-4A28-B7BD-6FA942383E78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Project preparation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108" name="Rounded Rectangle 118">
              <a:extLst>
                <a:ext uri="{FF2B5EF4-FFF2-40B4-BE49-F238E27FC236}">
                  <a16:creationId xmlns:a16="http://schemas.microsoft.com/office/drawing/2014/main" id="{AD3C7B23-400A-40DE-9325-A34754D79FD7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109" name="Rounded Rectangle 119">
              <a:extLst>
                <a:ext uri="{FF2B5EF4-FFF2-40B4-BE49-F238E27FC236}">
                  <a16:creationId xmlns:a16="http://schemas.microsoft.com/office/drawing/2014/main" id="{6FAAF5E0-F4FE-4F6E-94C8-FA8A9DED5B8F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110" name="Rounded Rectangle 120">
              <a:extLst>
                <a:ext uri="{FF2B5EF4-FFF2-40B4-BE49-F238E27FC236}">
                  <a16:creationId xmlns:a16="http://schemas.microsoft.com/office/drawing/2014/main" id="{32736D41-E6FA-4C62-9A8D-52D3376ABF18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111" name="Rounded Rectangle 121">
              <a:extLst>
                <a:ext uri="{FF2B5EF4-FFF2-40B4-BE49-F238E27FC236}">
                  <a16:creationId xmlns:a16="http://schemas.microsoft.com/office/drawing/2014/main" id="{C8299966-2B84-4D7F-B6C1-5BE60AEDAC6B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12" name="Rounded Rectangle 122">
              <a:extLst>
                <a:ext uri="{FF2B5EF4-FFF2-40B4-BE49-F238E27FC236}">
                  <a16:creationId xmlns:a16="http://schemas.microsoft.com/office/drawing/2014/main" id="{A49E5F65-169C-4278-9098-BE5856FE3A1A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113" name="Rounded Rectangle 123">
              <a:extLst>
                <a:ext uri="{FF2B5EF4-FFF2-40B4-BE49-F238E27FC236}">
                  <a16:creationId xmlns:a16="http://schemas.microsoft.com/office/drawing/2014/main" id="{9618D46B-94B0-4DD5-AD0B-DCDCA16CD927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Permis-sions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14" name="Rounded Rectangle 124">
              <a:extLst>
                <a:ext uri="{FF2B5EF4-FFF2-40B4-BE49-F238E27FC236}">
                  <a16:creationId xmlns:a16="http://schemas.microsoft.com/office/drawing/2014/main" id="{17EFC1EC-C502-4CE0-B32E-5F33FD857419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15" name="Rounded Rectangle 125">
              <a:extLst>
                <a:ext uri="{FF2B5EF4-FFF2-40B4-BE49-F238E27FC236}">
                  <a16:creationId xmlns:a16="http://schemas.microsoft.com/office/drawing/2014/main" id="{0B3D5914-EB1C-437A-BB5E-52F70E936241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116" name="Rounded Rectangle 126">
              <a:extLst>
                <a:ext uri="{FF2B5EF4-FFF2-40B4-BE49-F238E27FC236}">
                  <a16:creationId xmlns:a16="http://schemas.microsoft.com/office/drawing/2014/main" id="{8293B452-D243-4FD8-B49A-26A78DFF27DF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17" name="Rounded Rectangle 127">
              <a:extLst>
                <a:ext uri="{FF2B5EF4-FFF2-40B4-BE49-F238E27FC236}">
                  <a16:creationId xmlns:a16="http://schemas.microsoft.com/office/drawing/2014/main" id="{8800E033-5F2D-4FB0-B637-07D051023AE4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18" name="Rounded Rectangle 128">
              <a:extLst>
                <a:ext uri="{FF2B5EF4-FFF2-40B4-BE49-F238E27FC236}">
                  <a16:creationId xmlns:a16="http://schemas.microsoft.com/office/drawing/2014/main" id="{34299C8F-41D8-4497-AADA-7008DC0B2453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41" name="Rounded Rectangle 129">
              <a:extLst>
                <a:ext uri="{FF2B5EF4-FFF2-40B4-BE49-F238E27FC236}">
                  <a16:creationId xmlns:a16="http://schemas.microsoft.com/office/drawing/2014/main" id="{8A3A3555-D89C-44D0-AEB5-4D222A010ADA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 R&amp;D,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42" name="Rounded Rectangle 130">
              <a:extLst>
                <a:ext uri="{FF2B5EF4-FFF2-40B4-BE49-F238E27FC236}">
                  <a16:creationId xmlns:a16="http://schemas.microsoft.com/office/drawing/2014/main" id="{DC00C402-1221-46CA-9B9B-57D10EBA28BB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Update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143" name="Rounded Rectangle 131">
              <a:extLst>
                <a:ext uri="{FF2B5EF4-FFF2-40B4-BE49-F238E27FC236}">
                  <a16:creationId xmlns:a16="http://schemas.microsoft.com/office/drawing/2014/main" id="{F4DC7CAF-477A-4174-9BA1-11A6DD78E08A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44" name="Rounded Rectangle 134">
              <a:extLst>
                <a:ext uri="{FF2B5EF4-FFF2-40B4-BE49-F238E27FC236}">
                  <a16:creationId xmlns:a16="http://schemas.microsoft.com/office/drawing/2014/main" id="{97C0EBA2-4C43-44CF-8364-8750AFA71754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45" name="Rounded Rectangle 135">
              <a:extLst>
                <a:ext uri="{FF2B5EF4-FFF2-40B4-BE49-F238E27FC236}">
                  <a16:creationId xmlns:a16="http://schemas.microsoft.com/office/drawing/2014/main" id="{3AEAFA9C-8DC6-4007-9940-0CB30B150E44}"/>
                </a:ext>
              </a:extLst>
            </p:cNvPr>
            <p:cNvSpPr/>
            <p:nvPr/>
          </p:nvSpPr>
          <p:spPr>
            <a:xfrm>
              <a:off x="6861810" y="2345197"/>
              <a:ext cx="948947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46" name="Rounded Rectangle 136">
              <a:extLst>
                <a:ext uri="{FF2B5EF4-FFF2-40B4-BE49-F238E27FC236}">
                  <a16:creationId xmlns:a16="http://schemas.microsoft.com/office/drawing/2014/main" id="{4CBF6B73-7DAB-421B-9523-C3133FCF3172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147" name="Rounded Rectangle 137">
              <a:extLst>
                <a:ext uri="{FF2B5EF4-FFF2-40B4-BE49-F238E27FC236}">
                  <a16:creationId xmlns:a16="http://schemas.microsoft.com/office/drawing/2014/main" id="{2B43124D-F565-4B3E-B074-9DB6F607F975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60B357D-B7B6-4B6A-8B77-EE54D0E7B9B2}"/>
                </a:ext>
              </a:extLst>
            </p:cNvPr>
            <p:cNvGrpSpPr/>
            <p:nvPr/>
          </p:nvGrpSpPr>
          <p:grpSpPr>
            <a:xfrm>
              <a:off x="297858" y="5407722"/>
              <a:ext cx="8447652" cy="712217"/>
              <a:chOff x="285866" y="3840809"/>
              <a:chExt cx="8447652" cy="712217"/>
            </a:xfrm>
          </p:grpSpPr>
          <p:sp>
            <p:nvSpPr>
              <p:cNvPr id="150" name="Rounded Rectangle 132">
                <a:extLst>
                  <a:ext uri="{FF2B5EF4-FFF2-40B4-BE49-F238E27FC236}">
                    <a16:creationId xmlns:a16="http://schemas.microsoft.com/office/drawing/2014/main" id="{525B17AC-BB51-41C1-9864-0DCB4EF722E0}"/>
                  </a:ext>
                </a:extLst>
              </p:cNvPr>
              <p:cNvSpPr/>
              <p:nvPr/>
            </p:nvSpPr>
            <p:spPr>
              <a:xfrm>
                <a:off x="5363928" y="3847850"/>
                <a:ext cx="174624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Long model magnets, prototypes,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preseries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  <p:sp>
            <p:nvSpPr>
              <p:cNvPr id="151" name="Rounded Rectangle 133">
                <a:extLst>
                  <a:ext uri="{FF2B5EF4-FFF2-40B4-BE49-F238E27FC236}">
                    <a16:creationId xmlns:a16="http://schemas.microsoft.com/office/drawing/2014/main" id="{362EBA2E-B101-4BD4-B555-6E1CC9D03B95}"/>
                  </a:ext>
                </a:extLst>
              </p:cNvPr>
              <p:cNvSpPr/>
              <p:nvPr/>
            </p:nvSpPr>
            <p:spPr>
              <a:xfrm>
                <a:off x="7164128" y="3850719"/>
                <a:ext cx="156939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16 T magnet industrialization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 and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/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52" name="Rounded Rectangle 138">
                <a:extLst>
                  <a:ext uri="{FF2B5EF4-FFF2-40B4-BE49-F238E27FC236}">
                    <a16:creationId xmlns:a16="http://schemas.microsoft.com/office/drawing/2014/main" id="{3E9F2BE2-DCC7-4C6A-A28B-E2FF4E2F5601}"/>
                  </a:ext>
                </a:extLst>
              </p:cNvPr>
              <p:cNvSpPr/>
              <p:nvPr/>
            </p:nvSpPr>
            <p:spPr>
              <a:xfrm>
                <a:off x="285866" y="3840809"/>
                <a:ext cx="500605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Superconducting wire and magnet R&amp;D, short models</a:t>
                </a:r>
              </a:p>
            </p:txBody>
          </p:sp>
        </p:grpSp>
        <p:sp>
          <p:nvSpPr>
            <p:cNvPr id="149" name="Rounded Rectangle 139">
              <a:extLst>
                <a:ext uri="{FF2B5EF4-FFF2-40B4-BE49-F238E27FC236}">
                  <a16:creationId xmlns:a16="http://schemas.microsoft.com/office/drawing/2014/main" id="{8A16FEFA-D345-4D57-A97A-F84035B9B9D0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779712" y="3630396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engineering design, </a:t>
            </a:r>
            <a:r>
              <a:rPr lang="en-US" sz="3200" dirty="0">
                <a:solidFill>
                  <a:schemeClr val="bg1"/>
                </a:solidFill>
              </a:rPr>
              <a:t>energy </a:t>
            </a:r>
            <a:r>
              <a:rPr lang="en-US" sz="3200" dirty="0" smtClean="0">
                <a:solidFill>
                  <a:schemeClr val="bg1"/>
                </a:solidFill>
              </a:rPr>
              <a:t>efficiency</a:t>
            </a:r>
            <a:r>
              <a:rPr lang="en-US" sz="3200" smtClean="0">
                <a:solidFill>
                  <a:schemeClr val="bg1"/>
                </a:solidFill>
              </a:rPr>
              <a:t>, maintainability</a:t>
            </a:r>
            <a:endParaRPr lang="en-GB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6630543" y="3674411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chemeClr val="bg1"/>
                </a:solidFill>
              </a:rPr>
              <a:t>conductors </a:t>
            </a:r>
            <a:r>
              <a:rPr lang="en-US" sz="3200" dirty="0">
                <a:solidFill>
                  <a:schemeClr val="bg1"/>
                </a:solidFill>
              </a:rPr>
              <a:t>&amp; </a:t>
            </a:r>
            <a:r>
              <a:rPr lang="en-US" sz="3200" dirty="0" smtClean="0">
                <a:solidFill>
                  <a:schemeClr val="bg1"/>
                </a:solidFill>
              </a:rPr>
              <a:t>high-field magnet technology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GB" sz="32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04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FCC-integrated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project cost estimate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555" t="-1" r="13898" b="8737"/>
          <a:stretch/>
        </p:blipFill>
        <p:spPr>
          <a:xfrm>
            <a:off x="119336" y="1124877"/>
            <a:ext cx="5760419" cy="34562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650" y="1126403"/>
            <a:ext cx="6336704" cy="35267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318" y="4764921"/>
            <a:ext cx="1090117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000" b="1" dirty="0" err="1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2000" b="1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construction cost FCC-ee (Z, W, H) amounts to 10,500 MCHF &amp; 1,100 MCHF (</a:t>
            </a:r>
            <a:r>
              <a:rPr lang="en-GB" sz="2000" b="1" dirty="0" err="1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GB" sz="2000" b="1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en-US" sz="500" b="1" dirty="0">
              <a:solidFill>
                <a:srgbClr val="00339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000" b="1" dirty="0" err="1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20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construction cost for subsequent FCC-</a:t>
            </a:r>
            <a:r>
              <a:rPr lang="en-GB" sz="2000" b="1" dirty="0" err="1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GB" sz="20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amounts to 17,000 MCHF.</a:t>
            </a:r>
            <a:r>
              <a:rPr lang="en-GB" sz="2000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(FCC-</a:t>
            </a:r>
            <a:r>
              <a:rPr lang="en-US" dirty="0" err="1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US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stand alone cost would be 25 BCHF)</a:t>
            </a: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838200" y="653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24/06/2020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4038600" y="653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Snowmass AF-EF Meet 2020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610600" y="653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F4100A-E962-4EDC-8177-67B64A99A00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17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196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00999" y="1186602"/>
            <a:ext cx="7994692" cy="417646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FCC-Conceptual Design Reports: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Vol 1 Physics, Vol 2 FCC-ee, Vol 3 FCC-</a:t>
            </a:r>
            <a:r>
              <a:rPr lang="en-US" b="1" dirty="0" err="1"/>
              <a:t>hh</a:t>
            </a:r>
            <a:r>
              <a:rPr lang="en-US" b="1" dirty="0"/>
              <a:t>, Vol 4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dirty="0"/>
              <a:t>CDRs published in </a:t>
            </a:r>
            <a:r>
              <a:rPr lang="fr-FR" b="1" spc="-1" dirty="0" err="1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  <a:latin typeface="Tahoma"/>
              </a:rPr>
              <a:t> Physical Journal C (Vol 1) and ST (Vol 2 – 4) </a:t>
            </a:r>
          </a:p>
          <a:p>
            <a:pPr marL="893763" lvl="1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1800" dirty="0">
                <a:solidFill>
                  <a:sysClr val="windowText" lastClr="000000"/>
                </a:solidFill>
                <a:hlinkClick r:id="rId2"/>
              </a:rPr>
              <a:t>EPJ C 79, 6 (2019) 474</a:t>
            </a:r>
            <a:r>
              <a:rPr lang="en-US" sz="1800" dirty="0">
                <a:solidFill>
                  <a:sysClr val="windowText" lastClr="000000"/>
                </a:solidFill>
              </a:rPr>
              <a:t>  , </a:t>
            </a:r>
            <a:r>
              <a:rPr lang="en-US" sz="1800" dirty="0">
                <a:solidFill>
                  <a:sysClr val="windowText" lastClr="000000"/>
                </a:solidFill>
                <a:hlinkClick r:id="rId3"/>
              </a:rPr>
              <a:t>EPJ ST 228, 2 (2019) 261-623 </a:t>
            </a:r>
            <a:r>
              <a:rPr lang="en-US" sz="1800" dirty="0">
                <a:solidFill>
                  <a:sysClr val="windowText" lastClr="000000"/>
                </a:solidFill>
              </a:rPr>
              <a:t>,</a:t>
            </a:r>
          </a:p>
          <a:p>
            <a:pPr marL="447675" lvl="1" indent="446088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1800" dirty="0">
                <a:solidFill>
                  <a:sysClr val="windowText" lastClr="000000"/>
                </a:solidFill>
                <a:hlinkClick r:id="rId4"/>
              </a:rPr>
              <a:t>EPJ ST 228, 4 (2019) 755-1107</a:t>
            </a:r>
            <a:r>
              <a:rPr lang="en-US" sz="1800" dirty="0">
                <a:solidFill>
                  <a:sysClr val="windowText" lastClr="000000"/>
                </a:solidFill>
              </a:rPr>
              <a:t>  , </a:t>
            </a:r>
            <a:r>
              <a:rPr lang="en-US" sz="1800" dirty="0">
                <a:solidFill>
                  <a:sysClr val="windowText" lastClr="000000"/>
                </a:solidFill>
                <a:hlinkClick r:id="rId5"/>
              </a:rPr>
              <a:t>EPJ ST 228, 5 (2019) 1109-1382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</a:p>
          <a:p>
            <a:pPr marL="448056" lvl="1" indent="0">
              <a:spcBef>
                <a:spcPts val="1200"/>
              </a:spcBef>
              <a:buClr>
                <a:srgbClr val="0C377B"/>
              </a:buClr>
              <a:buNone/>
            </a:pPr>
            <a:endParaRPr lang="en-GB" b="1" dirty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FF"/>
                </a:solidFill>
              </a:rPr>
              <a:t>Summary documents provided to EPPSU SG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FCC-integral, FCC-ee, FCC-</a:t>
            </a:r>
            <a:r>
              <a:rPr lang="en-US" b="1" dirty="0" err="1"/>
              <a:t>hh</a:t>
            </a:r>
            <a:r>
              <a:rPr lang="en-US" b="1" dirty="0"/>
              <a:t>,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Accessible on </a:t>
            </a:r>
            <a:r>
              <a:rPr lang="en-GB" dirty="0">
                <a:hlinkClick r:id="rId6"/>
              </a:rPr>
              <a:t>http://fcc-cdr.web.cern.ch/</a:t>
            </a:r>
            <a:endParaRPr lang="en-GB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CDR and Study Documentation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980726"/>
            <a:ext cx="2110468" cy="281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458240">
            <a:off x="711850" y="3117367"/>
            <a:ext cx="3060741" cy="193899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&gt;1350 contributors from &gt; 350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truly global effort as suggested by EPPSU 2013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2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lang="en-US" kern="0" dirty="0" smtClean="0">
                <a:latin typeface="Arial"/>
              </a:rPr>
              <a:t>2020 ESU and plans for 2020 – 2025/26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22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program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63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lang="en-US" kern="0" dirty="0" smtClean="0">
                <a:latin typeface="Arial"/>
              </a:rPr>
              <a:t>From ESPPU 2020 document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125364" y="1064816"/>
            <a:ext cx="11587259" cy="481245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3" indent="0">
              <a:buFont typeface="Arial"/>
              <a:buNone/>
            </a:pPr>
            <a:r>
              <a:rPr lang="en-GB" sz="2800" b="1" i="1" smtClean="0"/>
              <a:t>Core sentence and main request “order of the further FCC study”:</a:t>
            </a:r>
          </a:p>
          <a:p>
            <a:pPr lvl="3"/>
            <a:endParaRPr lang="en-GB" sz="2400" b="1" i="1" smtClean="0"/>
          </a:p>
          <a:p>
            <a:pPr marL="540000" lvl="3" indent="0">
              <a:buFont typeface="Arial"/>
              <a:buNone/>
            </a:pPr>
            <a:r>
              <a:rPr lang="en-GB" sz="2800" b="1" smtClean="0">
                <a:solidFill>
                  <a:srgbClr val="3030A4"/>
                </a:solidFill>
              </a:rPr>
              <a:t>“Europe, together with its international partners, should investigate the </a:t>
            </a:r>
            <a:r>
              <a:rPr lang="en-GB" sz="2800" b="1" smtClean="0">
                <a:solidFill>
                  <a:srgbClr val="FF0000"/>
                </a:solidFill>
              </a:rPr>
              <a:t>technical and financial feasibility of a future hadron collider at CERN with a centre-of-mass energy of at least 100 TeV and with an electron-positron Higgs and electroweak factory as a possible first stage. </a:t>
            </a:r>
            <a:r>
              <a:rPr lang="en-GB" sz="2800" b="1" smtClean="0">
                <a:solidFill>
                  <a:srgbClr val="3030A4"/>
                </a:solidFill>
              </a:rPr>
              <a:t>Such a feasibility study of the colliders and related infrastructure should be established as a global endeavour and be completed on the timescale of the next Strategy update.”</a:t>
            </a:r>
            <a:endParaRPr lang="en-GB" sz="2800" b="1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lang="en-US" kern="0" dirty="0" smtClean="0">
                <a:latin typeface="Arial"/>
              </a:rPr>
              <a:t>Feasibility Study of FCC integrated project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282396" y="1005823"/>
            <a:ext cx="11646252" cy="4871449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Feasibility study to be delivered end 2025 </a:t>
            </a:r>
            <a:r>
              <a:rPr lang="en-US" dirty="0" smtClean="0"/>
              <a:t>as </a:t>
            </a:r>
            <a:r>
              <a:rPr lang="en-US" b="1" dirty="0" smtClean="0"/>
              <a:t>input for ESPP Update expected for 2026/2027</a:t>
            </a:r>
            <a:r>
              <a:rPr lang="en-US" dirty="0" smtClean="0"/>
              <a:t>: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Feasibility study of the 100 km tunnel </a:t>
            </a:r>
            <a:r>
              <a:rPr lang="en-GB" i="1" dirty="0" smtClean="0">
                <a:solidFill>
                  <a:srgbClr val="3030A4"/>
                </a:solidFill>
              </a:rPr>
              <a:t>(infrastructure aspects, administrative aspects, local authorities, environment, energy, etc.)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High-risk site investigations included</a:t>
            </a:r>
            <a:r>
              <a:rPr lang="en-GB" i="1" dirty="0" smtClean="0">
                <a:solidFill>
                  <a:srgbClr val="3030A4"/>
                </a:solidFill>
              </a:rPr>
              <a:t>, to confirm principle feasibility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Host-state related processes </a:t>
            </a:r>
            <a:r>
              <a:rPr lang="en-GB" i="1" dirty="0" smtClean="0">
                <a:solidFill>
                  <a:srgbClr val="3030A4"/>
                </a:solidFill>
              </a:rPr>
              <a:t>included to </a:t>
            </a:r>
            <a:r>
              <a:rPr lang="en-GB" b="1" i="1" dirty="0" smtClean="0">
                <a:solidFill>
                  <a:srgbClr val="3030A4"/>
                </a:solidFill>
              </a:rPr>
              <a:t>allow start of construction by 2030</a:t>
            </a:r>
            <a:r>
              <a:rPr lang="en-GB" i="1" dirty="0" smtClean="0">
                <a:solidFill>
                  <a:srgbClr val="3030A4"/>
                </a:solidFill>
              </a:rPr>
              <a:t>. 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CDR+ for colliders and injectors, including key technologies.</a:t>
            </a:r>
          </a:p>
          <a:p>
            <a:pPr>
              <a:buClr>
                <a:schemeClr val="tx2"/>
              </a:buClr>
            </a:pPr>
            <a:r>
              <a:rPr lang="en-US" b="1" i="1" dirty="0" smtClean="0">
                <a:solidFill>
                  <a:srgbClr val="3030A4"/>
                </a:solidFill>
              </a:rPr>
              <a:t>HFM intermediate milestones reached, </a:t>
            </a:r>
            <a:r>
              <a:rPr lang="en-US" i="1" dirty="0" smtClean="0">
                <a:solidFill>
                  <a:srgbClr val="3030A4"/>
                </a:solidFill>
              </a:rPr>
              <a:t>according to long-term R&amp;D plan.</a:t>
            </a:r>
            <a:endParaRPr lang="en-GB" i="1" dirty="0" smtClean="0">
              <a:solidFill>
                <a:srgbClr val="3030A4"/>
              </a:solidFill>
            </a:endParaRP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Physics and experiments CDR + for FCC integrated project.</a:t>
            </a:r>
          </a:p>
          <a:p>
            <a:pPr>
              <a:buClr>
                <a:schemeClr val="tx2"/>
              </a:buClr>
            </a:pPr>
            <a:r>
              <a:rPr lang="en-US" b="1" i="1" dirty="0" smtClean="0">
                <a:solidFill>
                  <a:srgbClr val="3030A4"/>
                </a:solidFill>
              </a:rPr>
              <a:t>Financing concept and operation model.</a:t>
            </a:r>
          </a:p>
          <a:p>
            <a:pPr>
              <a:buClr>
                <a:schemeClr val="tx2"/>
              </a:buClr>
            </a:pPr>
            <a:r>
              <a:rPr lang="en-US" dirty="0" smtClean="0">
                <a:solidFill>
                  <a:srgbClr val="3030A4"/>
                </a:solidFill>
              </a:rPr>
              <a:t>For all these activities the sequential nature of implementation of the colliders and the overall timeline needs to be taken into account</a:t>
            </a:r>
            <a:r>
              <a:rPr lang="en-US" b="1" i="1" dirty="0" smtClean="0">
                <a:solidFill>
                  <a:srgbClr val="3030A4"/>
                </a:solidFill>
              </a:rPr>
              <a:t>!</a:t>
            </a:r>
            <a:endParaRPr lang="en-GB" b="1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0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CERN resources</a:t>
            </a:r>
            <a:r>
              <a:rPr lang="en-US" kern="0" dirty="0" smtClean="0">
                <a:latin typeface="Arial"/>
              </a:rPr>
              <a:t> for period 2021-2025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462032" y="1006205"/>
            <a:ext cx="11538624" cy="2350787"/>
          </a:xfrm>
          <a:prstGeom prst="rect">
            <a:avLst/>
          </a:prstGeom>
        </p:spPr>
        <p:txBody>
          <a:bodyPr vert="horz" lIns="90000" tIns="45720" rIns="90000" bIns="45720" rtlCol="0">
            <a:noAutofit/>
          </a:bodyPr>
          <a:lstStyle>
            <a:lvl1pPr marL="180000" indent="-180000" algn="l" defTabSz="685783" rtl="0" eaLnBrk="1" latinLnBrk="0" hangingPunct="1">
              <a:lnSpc>
                <a:spcPct val="100000"/>
              </a:lnSpc>
              <a:spcBef>
                <a:spcPts val="135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783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78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78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783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675" indent="-137156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20" indent="-134538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566" indent="-137156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12" indent="-134538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Total material budget for FCC 75 MCHF, i.e. 15 MCHF/y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Roughly 50% dedicated to host state activities, environmental evaluation, implementation preparation out of which 10-15 MCHF for high-risk site investigations.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Remainder for machine studies, experiment concept studies, technology R&amp;D and technical infrastructure and related collaborations.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Personnel: 30 CERN staff FTE, </a:t>
            </a:r>
            <a:r>
              <a:rPr lang="en-US" sz="2400" b="1" dirty="0" err="1" smtClean="0">
                <a:solidFill>
                  <a:srgbClr val="3030A4"/>
                </a:solidFill>
              </a:rPr>
              <a:t>i.e</a:t>
            </a:r>
            <a:r>
              <a:rPr lang="en-US" sz="2400" b="1" dirty="0" smtClean="0">
                <a:solidFill>
                  <a:srgbClr val="3030A4"/>
                </a:solidFill>
              </a:rPr>
              <a:t> 150 PY integral</a:t>
            </a:r>
            <a:r>
              <a:rPr lang="en-US" sz="2400" b="1" dirty="0">
                <a:solidFill>
                  <a:srgbClr val="3030A4"/>
                </a:solidFill>
              </a:rPr>
              <a:t>. </a:t>
            </a:r>
            <a:endParaRPr lang="en-US" sz="2400" b="1" dirty="0" smtClean="0">
              <a:solidFill>
                <a:srgbClr val="3030A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b="1" dirty="0" smtClean="0">
              <a:solidFill>
                <a:srgbClr val="3030A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Other FCC related budget lines in MTP: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rgbClr val="3030A4"/>
                </a:solidFill>
              </a:rPr>
              <a:t>HFM </a:t>
            </a:r>
            <a:r>
              <a:rPr lang="en-US" sz="2000" b="1" dirty="0">
                <a:solidFill>
                  <a:srgbClr val="3030A4"/>
                </a:solidFill>
              </a:rPr>
              <a:t>line (16T program) with 75 MCHF </a:t>
            </a:r>
            <a:r>
              <a:rPr lang="en-US" sz="2000" b="1" dirty="0" smtClean="0">
                <a:solidFill>
                  <a:srgbClr val="3030A4"/>
                </a:solidFill>
              </a:rPr>
              <a:t>M&amp;P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rgbClr val="3030A4"/>
                </a:solidFill>
              </a:rPr>
              <a:t>Dedicated line for RF power source development (HE klystrons) and SRF developments</a:t>
            </a:r>
            <a:endParaRPr lang="en-US" sz="2000" b="1" dirty="0">
              <a:solidFill>
                <a:srgbClr val="3030A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b="1" dirty="0" smtClean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2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lang="en-US" kern="0" dirty="0" smtClean="0">
                <a:latin typeface="Arial"/>
              </a:rPr>
              <a:t>CE preparatory activities 2020 - 2030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065" r="1892" b="47396"/>
          <a:stretch/>
        </p:blipFill>
        <p:spPr>
          <a:xfrm>
            <a:off x="695400" y="1038512"/>
            <a:ext cx="10873208" cy="33986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335360" y="4606981"/>
            <a:ext cx="11521280" cy="163033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sz="2000" b="1" dirty="0" smtClean="0"/>
              <a:t>Schedule of major processes leading to </a:t>
            </a:r>
            <a:r>
              <a:rPr lang="en-GB" sz="2000" b="1" dirty="0" smtClean="0">
                <a:solidFill>
                  <a:srgbClr val="FF0000"/>
                </a:solidFill>
              </a:rPr>
              <a:t>start of construction begin 2030</a:t>
            </a:r>
            <a:r>
              <a:rPr lang="en-GB" sz="2000" b="1" dirty="0" smtClean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b="1" dirty="0" smtClean="0">
                <a:solidFill>
                  <a:srgbClr val="FF0000"/>
                </a:solidFill>
              </a:rPr>
              <a:t>For proof of principle feasibility: High risk site investigations 10 - 15 MCHF in 2022/23.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b="1" dirty="0" smtClean="0">
                <a:solidFill>
                  <a:srgbClr val="0000FF"/>
                </a:solidFill>
              </a:rPr>
              <a:t>Additional CE investments required in MTP period to allow start of construction in 2030: MSI 45 MCHF, PD 10 MCHF:  Total of 55MCHF.</a:t>
            </a:r>
          </a:p>
        </p:txBody>
      </p:sp>
    </p:spTree>
    <p:extLst>
      <p:ext uri="{BB962C8B-B14F-4D97-AF65-F5344CB8AC3E}">
        <p14:creationId xmlns:p14="http://schemas.microsoft.com/office/powerpoint/2010/main" val="426676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H2020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FCCIS Design Study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117988" y="1164584"/>
            <a:ext cx="11594636" cy="47846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3030A4"/>
                </a:solidFill>
              </a:rPr>
              <a:t>The </a:t>
            </a:r>
            <a:r>
              <a:rPr lang="en-GB" b="1" dirty="0" smtClean="0">
                <a:solidFill>
                  <a:srgbClr val="FF0000"/>
                </a:solidFill>
              </a:rPr>
              <a:t>FCCIS H2020 Design Study </a:t>
            </a:r>
            <a:r>
              <a:rPr lang="en-GB" dirty="0" smtClean="0">
                <a:solidFill>
                  <a:srgbClr val="3030A4"/>
                </a:solidFill>
              </a:rPr>
              <a:t>project is on one side a co-funding instrument and on the other side a “social promotion” instrument to engage the EC and a community of international partners contractually, including key host state services and offices.</a:t>
            </a:r>
          </a:p>
          <a:p>
            <a:r>
              <a:rPr lang="en-GB" dirty="0" smtClean="0">
                <a:solidFill>
                  <a:srgbClr val="3030A4"/>
                </a:solidFill>
              </a:rPr>
              <a:t>EC co-funding of 2.9 </a:t>
            </a:r>
            <a:r>
              <a:rPr lang="en-GB" dirty="0" err="1" smtClean="0">
                <a:solidFill>
                  <a:srgbClr val="3030A4"/>
                </a:solidFill>
              </a:rPr>
              <a:t>Meuro</a:t>
            </a:r>
            <a:r>
              <a:rPr lang="en-GB" dirty="0" smtClean="0">
                <a:solidFill>
                  <a:srgbClr val="3030A4"/>
                </a:solidFill>
              </a:rPr>
              <a:t> in the period 11/2020 – 10/2024.</a:t>
            </a:r>
          </a:p>
          <a:p>
            <a:pPr lvl="1"/>
            <a:r>
              <a:rPr lang="en-GB" b="1" dirty="0" smtClean="0">
                <a:solidFill>
                  <a:srgbClr val="3030A4"/>
                </a:solidFill>
              </a:rPr>
              <a:t>1.8 </a:t>
            </a:r>
            <a:r>
              <a:rPr lang="en-GB" b="1" dirty="0" err="1" smtClean="0">
                <a:solidFill>
                  <a:srgbClr val="3030A4"/>
                </a:solidFill>
              </a:rPr>
              <a:t>Meuro</a:t>
            </a:r>
            <a:r>
              <a:rPr lang="en-GB" b="1" dirty="0" smtClean="0">
                <a:solidFill>
                  <a:srgbClr val="3030A4"/>
                </a:solidFill>
              </a:rPr>
              <a:t> for host state related activities</a:t>
            </a:r>
          </a:p>
          <a:p>
            <a:pPr lvl="1"/>
            <a:r>
              <a:rPr lang="en-GB" b="1" dirty="0" smtClean="0">
                <a:solidFill>
                  <a:srgbClr val="3030A4"/>
                </a:solidFill>
              </a:rPr>
              <a:t>1.2 </a:t>
            </a:r>
            <a:r>
              <a:rPr lang="en-GB" b="1" dirty="0" err="1" smtClean="0">
                <a:solidFill>
                  <a:srgbClr val="3030A4"/>
                </a:solidFill>
              </a:rPr>
              <a:t>Meuro</a:t>
            </a:r>
            <a:r>
              <a:rPr lang="en-GB" b="1" dirty="0" smtClean="0">
                <a:solidFill>
                  <a:srgbClr val="3030A4"/>
                </a:solidFill>
              </a:rPr>
              <a:t> for FCC-ee optics and machine optimisation</a:t>
            </a:r>
          </a:p>
          <a:p>
            <a:endParaRPr lang="en-GB" dirty="0" smtClean="0">
              <a:solidFill>
                <a:srgbClr val="3030A4"/>
              </a:solidFill>
            </a:endParaRPr>
          </a:p>
          <a:p>
            <a:r>
              <a:rPr lang="en-GB" dirty="0" smtClean="0">
                <a:solidFill>
                  <a:srgbClr val="3030A4"/>
                </a:solidFill>
              </a:rPr>
              <a:t>FCCIS follows the </a:t>
            </a:r>
            <a:r>
              <a:rPr lang="en-GB" b="1" dirty="0" err="1" smtClean="0">
                <a:solidFill>
                  <a:srgbClr val="FF0000"/>
                </a:solidFill>
              </a:rPr>
              <a:t>EuroCirCol</a:t>
            </a:r>
            <a:r>
              <a:rPr lang="en-GB" b="1" dirty="0" smtClean="0">
                <a:solidFill>
                  <a:srgbClr val="FF0000"/>
                </a:solidFill>
              </a:rPr>
              <a:t> H2020 Design Study </a:t>
            </a:r>
            <a:r>
              <a:rPr lang="en-GB" dirty="0" smtClean="0">
                <a:solidFill>
                  <a:srgbClr val="3030A4"/>
                </a:solidFill>
              </a:rPr>
              <a:t>that focused on FCC-</a:t>
            </a:r>
            <a:r>
              <a:rPr lang="en-GB" dirty="0" err="1" smtClean="0">
                <a:solidFill>
                  <a:srgbClr val="3030A4"/>
                </a:solidFill>
              </a:rPr>
              <a:t>hh</a:t>
            </a:r>
            <a:r>
              <a:rPr lang="en-GB" dirty="0" smtClean="0">
                <a:solidFill>
                  <a:srgbClr val="3030A4"/>
                </a:solidFill>
              </a:rPr>
              <a:t> design and technology (2015 – 2019).</a:t>
            </a:r>
          </a:p>
          <a:p>
            <a:r>
              <a:rPr lang="en-US" dirty="0" smtClean="0">
                <a:solidFill>
                  <a:srgbClr val="3030A4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H2020 </a:t>
            </a:r>
            <a:r>
              <a:rPr lang="en-US" b="1" dirty="0" err="1" smtClean="0">
                <a:solidFill>
                  <a:srgbClr val="FF0000"/>
                </a:solidFill>
              </a:rPr>
              <a:t>MarieCurie</a:t>
            </a:r>
            <a:r>
              <a:rPr lang="en-US" b="1" dirty="0" smtClean="0">
                <a:solidFill>
                  <a:srgbClr val="FF0000"/>
                </a:solidFill>
              </a:rPr>
              <a:t> Training Network </a:t>
            </a:r>
            <a:r>
              <a:rPr lang="en-US" b="1" dirty="0" err="1" smtClean="0">
                <a:solidFill>
                  <a:srgbClr val="FF0000"/>
                </a:solidFill>
              </a:rPr>
              <a:t>EASITrain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3030A4"/>
                </a:solidFill>
              </a:rPr>
              <a:t>focuses on FCC cryogenic technologies, SRF and SC magnets and finances 15 Early Stage Researchers (2017 – 2021).</a:t>
            </a:r>
            <a:endParaRPr lang="en-GB" dirty="0">
              <a:solidFill>
                <a:srgbClr val="3030A4"/>
              </a:solidFill>
            </a:endParaRPr>
          </a:p>
          <a:p>
            <a:pPr lvl="1"/>
            <a:endParaRPr lang="en-US" dirty="0">
              <a:solidFill>
                <a:srgbClr val="3030A4"/>
              </a:solidFill>
            </a:endParaRPr>
          </a:p>
          <a:p>
            <a:pPr lvl="1"/>
            <a:endParaRPr lang="en-GB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1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41"/>
            <a:ext cx="10515600" cy="753465"/>
          </a:xfrm>
        </p:spPr>
        <p:txBody>
          <a:bodyPr>
            <a:normAutofit/>
          </a:bodyPr>
          <a:lstStyle/>
          <a:p>
            <a:r>
              <a:rPr lang="en-US" dirty="0"/>
              <a:t>Beneficiaries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6000C-B4C8-3C4D-A2D8-4F85F4A38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20327"/>
            <a:ext cx="7455300" cy="51449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H2020 DS FCC Innovation Study 2020-24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472264" y="1254674"/>
            <a:ext cx="3529608" cy="4752528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D.R.R.T. (F)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Etat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(CH)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 (US)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BINP (Ru)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Oxford (UK)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325" y="2105472"/>
            <a:ext cx="2395299" cy="747464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Beneficiaries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33A33-3E79-43C3-AAE9-6948B2A5561B}"/>
              </a:ext>
            </a:extLst>
          </p:cNvPr>
          <p:cNvSpPr/>
          <p:nvPr/>
        </p:nvSpPr>
        <p:spPr>
          <a:xfrm rot="20959198">
            <a:off x="6811640" y="4461737"/>
            <a:ext cx="504056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FCCIS Kick-off meeting                      9-13 November 2020, in parallel to FCC Physics and Experiments WS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682E4-63C6-47D1-AF5F-CCA1E2F1DAD8}"/>
              </a:ext>
            </a:extLst>
          </p:cNvPr>
          <p:cNvSpPr txBox="1"/>
          <p:nvPr/>
        </p:nvSpPr>
        <p:spPr>
          <a:xfrm>
            <a:off x="1703512" y="6197132"/>
            <a:ext cx="10488488" cy="646331"/>
          </a:xfrm>
          <a:prstGeom prst="rect">
            <a:avLst/>
          </a:prstGeom>
          <a:solidFill>
            <a:srgbClr val="0C377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 </a:t>
            </a:r>
            <a:r>
              <a:rPr lang="en-US" dirty="0" err="1">
                <a:solidFill>
                  <a:schemeClr val="bg1"/>
                </a:solidFill>
              </a:rPr>
              <a:t>optimisation</a:t>
            </a:r>
            <a:r>
              <a:rPr lang="en-US" dirty="0">
                <a:solidFill>
                  <a:schemeClr val="bg1"/>
                </a:solidFill>
              </a:rPr>
              <a:t>, construction planning, </a:t>
            </a:r>
            <a:r>
              <a:rPr lang="en-GB" dirty="0">
                <a:solidFill>
                  <a:schemeClr val="bg1"/>
                </a:solidFill>
              </a:rPr>
              <a:t>environmental impact assessment, management of </a:t>
            </a:r>
          </a:p>
          <a:p>
            <a:r>
              <a:rPr lang="en-GB" dirty="0">
                <a:solidFill>
                  <a:schemeClr val="bg1"/>
                </a:solidFill>
              </a:rPr>
              <a:t>excavation materials,  </a:t>
            </a:r>
            <a:r>
              <a:rPr lang="en-US" dirty="0">
                <a:solidFill>
                  <a:schemeClr val="bg1"/>
                </a:solidFill>
              </a:rPr>
              <a:t>user community building and public engagement, socio-economic impact,…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9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Status of Global 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Arial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41" y="1116215"/>
            <a:ext cx="11784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Increasing international collaboration </a:t>
            </a:r>
            <a:r>
              <a:rPr lang="en-GB" sz="2800" b="1" dirty="0" smtClean="0">
                <a:solidFill>
                  <a:schemeClr val="bg1"/>
                </a:solidFill>
              </a:rPr>
              <a:t>as a prerequisite for success: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links </a:t>
            </a:r>
            <a:r>
              <a:rPr lang="en-GB" sz="2800" dirty="0">
                <a:solidFill>
                  <a:schemeClr val="bg1"/>
                </a:solidFill>
              </a:rPr>
              <a:t>with science, research &amp; development and </a:t>
            </a:r>
            <a:r>
              <a:rPr lang="en-GB" sz="2800" b="1" dirty="0">
                <a:solidFill>
                  <a:schemeClr val="bg1"/>
                </a:solidFill>
              </a:rPr>
              <a:t>high-tech industry </a:t>
            </a:r>
            <a:r>
              <a:rPr lang="en-GB" sz="2800" dirty="0">
                <a:solidFill>
                  <a:schemeClr val="bg1"/>
                </a:solidFill>
              </a:rPr>
              <a:t>will be essential to further advance and prepare the implementation of FCC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5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Spanish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participants in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itle 2"/>
          <p:cNvSpPr txBox="1">
            <a:spLocks/>
          </p:cNvSpPr>
          <p:nvPr>
            <p:extLst>
              <p:ext uri="{D42A27DB-BD31-4B8C-83A1-F6EECF244321}">
                <p14:modId xmlns:p14="http://schemas.microsoft.com/office/powerpoint/2010/main" val="1984155839"/>
              </p:ext>
            </p:extLst>
          </p:nvPr>
        </p:nvSpPr>
        <p:spPr>
          <a:xfrm>
            <a:off x="623392" y="1124744"/>
            <a:ext cx="7776864" cy="5040560"/>
          </a:xfrm>
          <a:prstGeom prst="rect">
            <a:avLst/>
          </a:prstGeom>
          <a:solidFill>
            <a:srgbClr val="0C377B">
              <a:alpha val="50196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CELLS/ALBA,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Cerdanyola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Vallès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CDTI, 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Madrid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CIEMAT, 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Madrid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CSIC, 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Madrid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ICMAB-CSIC, </a:t>
            </a:r>
            <a:r>
              <a:rPr lang="en-GB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Bellatera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IFIC-CSIC, </a:t>
            </a:r>
            <a:r>
              <a:rPr lang="en-GB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Paterna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IFAE, </a:t>
            </a:r>
            <a:r>
              <a:rPr lang="en-GB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Bellaterra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UPC, 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URJC, 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Madrid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USC, Santiago de </a:t>
            </a:r>
            <a:r>
              <a:rPr lang="en-GB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Compostela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en-US" sz="28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Major contributions to HFM, vacuum design, coating technologies &amp; impedance studies…</a:t>
            </a:r>
            <a:endParaRPr lang="en-GB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6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9376" y="1052736"/>
            <a:ext cx="11017224" cy="489654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1st phase </a:t>
            </a:r>
            <a:r>
              <a:rPr lang="en-US" dirty="0"/>
              <a:t>of FCC design study </a:t>
            </a:r>
            <a:r>
              <a:rPr lang="en-US" b="1" dirty="0"/>
              <a:t>completed → baseline machine designs, </a:t>
            </a:r>
            <a:r>
              <a:rPr lang="en-US" dirty="0"/>
              <a:t>performance matching physics requirements, in </a:t>
            </a:r>
            <a:r>
              <a:rPr lang="en-US" b="1" dirty="0"/>
              <a:t>4 CDRs</a:t>
            </a:r>
            <a:endParaRPr lang="en-US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Integrated FCC </a:t>
            </a:r>
            <a:r>
              <a:rPr lang="en-US" b="1" dirty="0" err="1"/>
              <a:t>programme</a:t>
            </a:r>
            <a:r>
              <a:rPr lang="en-US" b="1" dirty="0"/>
              <a:t> </a:t>
            </a:r>
            <a:r>
              <a:rPr lang="en-US" dirty="0" smtClean="0"/>
              <a:t>was submitted </a:t>
            </a:r>
            <a:r>
              <a:rPr lang="en-US" dirty="0"/>
              <a:t>to the European Strategy Update </a:t>
            </a:r>
            <a:r>
              <a:rPr lang="en-US" dirty="0" smtClean="0"/>
              <a:t>2019/20 </a:t>
            </a:r>
            <a:r>
              <a:rPr lang="en-US" dirty="0" smtClean="0">
                <a:sym typeface="Wingdings" panose="05000000000000000000" pitchFamily="2" charset="2"/>
              </a:rPr>
              <a:t> Request for feasibility study as basis for project decision by 2026/27.</a:t>
            </a:r>
            <a:endParaRPr lang="en-US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Next steps: concrete local/regional implementation scenario</a:t>
            </a:r>
            <a:r>
              <a:rPr lang="en-US" dirty="0"/>
              <a:t> in collaboration </a:t>
            </a:r>
            <a:r>
              <a:rPr lang="en-US" b="1" dirty="0"/>
              <a:t>with host state authorities</a:t>
            </a:r>
            <a:r>
              <a:rPr lang="en-US" dirty="0"/>
              <a:t>, accompanied by </a:t>
            </a:r>
            <a:r>
              <a:rPr lang="en-US" b="1" dirty="0"/>
              <a:t>machine optimization, physics studies and technology R&amp;D</a:t>
            </a:r>
            <a:r>
              <a:rPr lang="en-US" dirty="0"/>
              <a:t>, </a:t>
            </a:r>
            <a:r>
              <a:rPr lang="en-US" dirty="0" smtClean="0"/>
              <a:t>performed </a:t>
            </a:r>
            <a:r>
              <a:rPr lang="en-US" b="1" dirty="0" smtClean="0"/>
              <a:t>via global collaboration</a:t>
            </a:r>
            <a:r>
              <a:rPr lang="en-US" dirty="0" smtClean="0"/>
              <a:t> and supported </a:t>
            </a:r>
            <a:r>
              <a:rPr lang="en-US" dirty="0"/>
              <a:t>by </a:t>
            </a:r>
            <a:r>
              <a:rPr lang="en-US" b="1" dirty="0"/>
              <a:t>EC H2020 Design Study </a:t>
            </a:r>
            <a:r>
              <a:rPr lang="en-US" b="1" dirty="0" smtClean="0"/>
              <a:t>FCCIS. </a:t>
            </a:r>
            <a:r>
              <a:rPr lang="en-US" dirty="0" smtClean="0"/>
              <a:t> </a:t>
            </a:r>
            <a:endParaRPr lang="en-GB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Long term goal: a </a:t>
            </a:r>
            <a:r>
              <a:rPr lang="en-GB" b="1" dirty="0"/>
              <a:t>world-leading HEP infrastructure for the 21</a:t>
            </a:r>
            <a:r>
              <a:rPr lang="en-GB" b="1" baseline="30000" dirty="0"/>
              <a:t>st</a:t>
            </a:r>
            <a:r>
              <a:rPr lang="en-GB" b="1" dirty="0"/>
              <a:t> century </a:t>
            </a:r>
            <a:r>
              <a:rPr lang="en-GB" dirty="0"/>
              <a:t>to push the particle-physics </a:t>
            </a:r>
            <a:r>
              <a:rPr lang="en-GB" b="1" dirty="0"/>
              <a:t>precision and energy frontiers </a:t>
            </a:r>
            <a:r>
              <a:rPr lang="en-GB" dirty="0"/>
              <a:t>far beyond the present </a:t>
            </a:r>
            <a:r>
              <a:rPr lang="en-GB" dirty="0" smtClean="0"/>
              <a:t>limits.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Status and Outlook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67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6979972" y="3113634"/>
            <a:ext cx="513275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Scope: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FCC-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collider key work packages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Optics Design Arc and 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Cryogenic beam vacuum system design including beam tests at ANKA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 T dipole design, construction folder demonstrator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1344" y="1170627"/>
            <a:ext cx="6729922" cy="5426725"/>
            <a:chOff x="1548329" y="539301"/>
            <a:chExt cx="7138470" cy="569457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754" y="3405097"/>
              <a:ext cx="722063" cy="72000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271" y="719301"/>
              <a:ext cx="1285715" cy="3600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329" y="1301365"/>
              <a:ext cx="884210" cy="720000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0906" y="2089793"/>
              <a:ext cx="881633" cy="720000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1122" y="2167254"/>
              <a:ext cx="1440000" cy="7200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7782" y="1277735"/>
              <a:ext cx="1636364" cy="720000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9681" y="539301"/>
              <a:ext cx="728324" cy="7200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8786" y="629301"/>
              <a:ext cx="2820895" cy="540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0790" y="5513875"/>
              <a:ext cx="1319372" cy="720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9371" y="5485540"/>
              <a:ext cx="1347594" cy="720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4"/>
            <a:srcRect r="75761"/>
            <a:stretch/>
          </p:blipFill>
          <p:spPr>
            <a:xfrm>
              <a:off x="1816027" y="4167527"/>
              <a:ext cx="610832" cy="540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73909" y="5693874"/>
              <a:ext cx="1156687" cy="3600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5459" y="4159367"/>
              <a:ext cx="1431325" cy="36000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2539" y="4772145"/>
              <a:ext cx="720000" cy="72000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74525" y="5562287"/>
              <a:ext cx="952941" cy="54000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162" y="3056773"/>
              <a:ext cx="1399999" cy="72000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27465" y="4745513"/>
              <a:ext cx="1859334" cy="66936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05865" y="1285150"/>
              <a:ext cx="4374606" cy="4186295"/>
            </a:xfrm>
            <a:prstGeom prst="rect">
              <a:avLst/>
            </a:prstGeom>
          </p:spPr>
        </p:pic>
      </p:grp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EU H2020 Design Study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EuroCirCol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21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979972" y="1124744"/>
            <a:ext cx="5132756" cy="229293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European Union Horizon 2020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MEURO co-funding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Completed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December 2019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European beneficiaries &amp; KEK &amp; associated FNAL, BNL, LBL, NHFML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492" y="253129"/>
            <a:ext cx="1175983" cy="565067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249265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cost-effective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</a:t>
                </a:r>
                <a:r>
                  <a:rPr lang="en-GB" b="1" dirty="0">
                    <a:solidFill>
                      <a:srgbClr val="FF0000"/>
                    </a:solidFill>
                    <a:latin typeface="Arial"/>
                  </a:rPr>
                  <a:t>electroweak &amp;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Complementary physics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allows seamless continuation of HEP after HL-LHC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blipFill>
                <a:blip r:embed="rId4"/>
                <a:stretch>
                  <a:fillRect l="-561" t="-1479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8393464" y="1951338"/>
            <a:ext cx="3786859" cy="422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695400" y="2978748"/>
            <a:ext cx="3435222" cy="3032355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96" y="2978748"/>
            <a:ext cx="2909954" cy="30312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251014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3201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F935-C72A-2F4E-904F-BCDFF5C8E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0" y="3921607"/>
            <a:ext cx="8701624" cy="2315705"/>
          </a:xfrm>
        </p:spPr>
        <p:txBody>
          <a:bodyPr vert="horz" tIns="0" bIns="0">
            <a:noAutofit/>
          </a:bodyPr>
          <a:lstStyle/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Administrative processes for project preparatory phase developed.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First review of tunnel placement performed.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Requirements for urbanistic, environmental, economic impact, land acquisition and construction permit related processes defined.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b="1" dirty="0">
                <a:solidFill>
                  <a:srgbClr val="0000FF"/>
                </a:solidFill>
              </a:rPr>
              <a:t>Ongoing: common optimization of collider tunnel and surface site infrastructure implementation.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0521-31C7-064E-96F2-E04D244B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3" b="2564"/>
          <a:stretch/>
        </p:blipFill>
        <p:spPr>
          <a:xfrm>
            <a:off x="237870" y="1146012"/>
            <a:ext cx="582568" cy="385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0C4E6-A1E9-C740-8049-B101ECACD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" y="2548623"/>
            <a:ext cx="457549" cy="4575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ACEBD-3B62-384B-9667-36202D872597}"/>
              </a:ext>
            </a:extLst>
          </p:cNvPr>
          <p:cNvSpPr/>
          <p:nvPr/>
        </p:nvSpPr>
        <p:spPr>
          <a:xfrm>
            <a:off x="985535" y="1146012"/>
            <a:ext cx="7889157" cy="121907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secretariat of the region Auvergne-Rhône-Alpes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notified body “Centre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d'études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d'expertise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sur les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risques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l'environnement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la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mobilité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l'aménagement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CEREMA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243FE-3AFE-F64B-8B9C-748F1D68F50C}"/>
              </a:ext>
            </a:extLst>
          </p:cNvPr>
          <p:cNvSpPr/>
          <p:nvPr/>
        </p:nvSpPr>
        <p:spPr>
          <a:xfrm>
            <a:off x="985535" y="2546306"/>
            <a:ext cx="7889157" cy="12202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group with representatives of federation, canton and state of Geneva and representation of Switzerland       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the international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consultancy companies</a:t>
            </a: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reparatory work with Host States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8C78A-BDAE-C240-B106-3BED08CAF2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3152" r="7804" b="1991"/>
          <a:stretch/>
        </p:blipFill>
        <p:spPr>
          <a:xfrm rot="717826">
            <a:off x="9537224" y="292983"/>
            <a:ext cx="2371501" cy="347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7673B2-F559-4D48-A895-3D2FF550D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136">
            <a:off x="9340960" y="3161802"/>
            <a:ext cx="2540220" cy="356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17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5951984" y="1127624"/>
            <a:ext cx="5717709" cy="4991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61946" y="1092995"/>
                <a:ext cx="5411409" cy="356439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431" indent="0" defTabSz="685783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double ring </a:t>
                </a:r>
                <a:r>
                  <a:rPr lang="en-US" sz="20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2000" baseline="30000" dirty="0" err="1">
                    <a:solidFill>
                      <a:srgbClr val="0C377B"/>
                    </a:solidFill>
                    <a:latin typeface="Arial"/>
                  </a:rPr>
                  <a:t>+</a:t>
                </a:r>
                <a:r>
                  <a:rPr lang="en-US" sz="20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2000" baseline="30000" dirty="0">
                    <a:solidFill>
                      <a:srgbClr val="0C377B"/>
                    </a:solidFill>
                    <a:latin typeface="Arial"/>
                  </a:rPr>
                  <a:t>-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 collider ~100 km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follows footprint of FCC-</a:t>
                </a:r>
                <a:r>
                  <a:rPr lang="en-US" sz="2000" b="1" dirty="0" err="1">
                    <a:solidFill>
                      <a:srgbClr val="0C377B"/>
                    </a:solidFill>
                    <a:latin typeface="Arial"/>
                  </a:rPr>
                  <a:t>hh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, except around IPs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asymmetric IR layout &amp; optics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to limit synchrotron radiation towards the detector 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presently 2 IPs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(alternative layouts with 3 or 4 IPs under study),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large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horizontal crossing angle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30 </a:t>
                </a:r>
                <a:r>
                  <a:rPr lang="en-US" sz="2000" b="1" dirty="0" err="1">
                    <a:solidFill>
                      <a:srgbClr val="0C377B"/>
                    </a:solidFill>
                    <a:latin typeface="Arial"/>
                  </a:rPr>
                  <a:t>mrad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, crab-waist optics </a:t>
                </a:r>
              </a:p>
              <a:p>
                <a:pPr marL="27431" indent="0" defTabSz="358766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synchrotron radiation power 50 MW/beam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 at all beam energies; tapering of </a:t>
                </a:r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arc magnet strengths to match local energy</a:t>
                </a:r>
              </a:p>
              <a:p>
                <a:pPr marL="27431" indent="0" defTabSz="358766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GB" sz="2000" b="1" dirty="0">
                    <a:solidFill>
                      <a:srgbClr val="0C377B"/>
                    </a:solidFill>
                    <a:latin typeface="Arial"/>
                  </a:rPr>
                  <a:t>common RF </a:t>
                </a:r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 running</a:t>
                </a:r>
                <a:endParaRPr lang="en-US" sz="2000" dirty="0">
                  <a:solidFill>
                    <a:srgbClr val="0C377B"/>
                  </a:solidFill>
                  <a:latin typeface="Arial"/>
                </a:endParaRPr>
              </a:p>
              <a:p>
                <a:pPr marL="27431" indent="0" defTabSz="357708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endParaRPr lang="en-US" sz="2000" b="1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6" y="1092995"/>
                <a:ext cx="5411409" cy="3564396"/>
              </a:xfrm>
              <a:prstGeom prst="rect">
                <a:avLst/>
              </a:prstGeom>
              <a:blipFill>
                <a:blip r:embed="rId4"/>
                <a:stretch>
                  <a:fillRect l="-789" t="-684" b="-22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0629758" y="1177389"/>
            <a:ext cx="13760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652" y="540100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1" defTabSz="357708">
              <a:spcBef>
                <a:spcPts val="751"/>
              </a:spcBef>
              <a:buClr>
                <a:srgbClr val="0C377B"/>
              </a:buCl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top-up injection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requires 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booster synchrotron in collider tunnel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kern="0" dirty="0"/>
              <a:t>FCC-</a:t>
            </a:r>
            <a:r>
              <a:rPr lang="en-US" kern="0" dirty="0" err="1"/>
              <a:t>ee</a:t>
            </a:r>
            <a:r>
              <a:rPr lang="en-US" kern="0" dirty="0"/>
              <a:t> basic design choices</a:t>
            </a: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DEE3E-AFC3-405A-820E-61D9FF61D95E}"/>
              </a:ext>
            </a:extLst>
          </p:cNvPr>
          <p:cNvSpPr/>
          <p:nvPr/>
        </p:nvSpPr>
        <p:spPr>
          <a:xfrm>
            <a:off x="1919536" y="6172169"/>
            <a:ext cx="9577064" cy="646331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i="1" dirty="0"/>
              <a:t>FCC-</a:t>
            </a:r>
            <a:r>
              <a:rPr lang="en-GB" i="1" dirty="0" err="1"/>
              <a:t>ee</a:t>
            </a:r>
            <a:r>
              <a:rPr lang="en-GB" i="1" dirty="0"/>
              <a:t>: The Lepton Collider</a:t>
            </a:r>
            <a:r>
              <a:rPr lang="en-GB" dirty="0"/>
              <a:t>, </a:t>
            </a:r>
            <a:r>
              <a:rPr lang="en-GB" b="1" dirty="0"/>
              <a:t>Eur. Phys. J. Spec. Top. 228</a:t>
            </a:r>
            <a:r>
              <a:rPr lang="en-GB" dirty="0"/>
              <a:t>, 261–623 (2019)</a:t>
            </a:r>
          </a:p>
          <a:p>
            <a:r>
              <a:rPr lang="en-GB" dirty="0"/>
              <a:t>K. Oide et al., </a:t>
            </a:r>
            <a:r>
              <a:rPr lang="en-GB" b="1" dirty="0"/>
              <a:t>Phys. Rev. Accel. Beams 19</a:t>
            </a:r>
            <a:r>
              <a:rPr lang="en-GB" dirty="0"/>
              <a:t>, 111005 (2016)</a:t>
            </a:r>
          </a:p>
        </p:txBody>
      </p:sp>
    </p:spTree>
    <p:extLst>
      <p:ext uri="{BB962C8B-B14F-4D97-AF65-F5344CB8AC3E}">
        <p14:creationId xmlns:p14="http://schemas.microsoft.com/office/powerpoint/2010/main" val="106934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97041"/>
              </p:ext>
            </p:extLst>
          </p:nvPr>
        </p:nvGraphicFramePr>
        <p:xfrm>
          <a:off x="-28930" y="935444"/>
          <a:ext cx="12192001" cy="5936421"/>
        </p:xfrm>
        <a:graphic>
          <a:graphicData uri="http://schemas.openxmlformats.org/drawingml/2006/table">
            <a:tbl>
              <a:tblPr firstRow="1" bandRow="1"/>
              <a:tblGrid>
                <a:gridCol w="4992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0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5805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20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9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9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69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6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230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6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2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erify currency and authenticity via CrossMark">
            <a:hlinkClick r:id="rId2"/>
            <a:extLst>
              <a:ext uri="{FF2B5EF4-FFF2-40B4-BE49-F238E27FC236}">
                <a16:creationId xmlns:a16="http://schemas.microsoft.com/office/drawing/2014/main" id="{D1D916CD-8F71-44F2-9729-0D65E96BF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639763"/>
            <a:ext cx="542925" cy="7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A5E776-B2C4-4CA3-8A6F-FB1B769BDF02}"/>
              </a:ext>
            </a:extLst>
          </p:cNvPr>
          <p:cNvSpPr/>
          <p:nvPr/>
        </p:nvSpPr>
        <p:spPr>
          <a:xfrm>
            <a:off x="1991544" y="6237313"/>
            <a:ext cx="9030912" cy="584775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M. Benedikt, A. Blondel, </a:t>
            </a:r>
            <a:r>
              <a:rPr lang="en-GB" sz="1600" dirty="0" smtClean="0"/>
              <a:t>P. </a:t>
            </a:r>
            <a:r>
              <a:rPr lang="en-GB" sz="1600" dirty="0" err="1" smtClean="0"/>
              <a:t>Janot</a:t>
            </a:r>
            <a:r>
              <a:rPr lang="en-GB" sz="1600" dirty="0"/>
              <a:t>, </a:t>
            </a:r>
            <a:r>
              <a:rPr lang="en-GB" sz="1600" dirty="0" smtClean="0"/>
              <a:t>et </a:t>
            </a:r>
            <a:r>
              <a:rPr lang="en-GB" sz="1600" dirty="0"/>
              <a:t>al., </a:t>
            </a:r>
            <a:r>
              <a:rPr lang="en-GB" sz="1600" b="1" dirty="0"/>
              <a:t>Nat. Phys. 16</a:t>
            </a:r>
            <a:r>
              <a:rPr lang="en-GB" sz="1600" dirty="0"/>
              <a:t>, 402-407 (2020), and </a:t>
            </a:r>
          </a:p>
          <a:p>
            <a:r>
              <a:rPr lang="en-GB" sz="1600" b="1" dirty="0"/>
              <a:t>European Strategy </a:t>
            </a:r>
            <a:r>
              <a:rPr lang="en-GB" sz="1600" dirty="0"/>
              <a:t>for Particle Physics Preparatory Group, </a:t>
            </a:r>
            <a:r>
              <a:rPr lang="en-GB" sz="1600" i="1" dirty="0"/>
              <a:t>Physics Briefing Book</a:t>
            </a:r>
            <a:r>
              <a:rPr lang="en-GB" sz="1600" dirty="0"/>
              <a:t> (CERN,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3655B-E2E4-4B44-9D5F-D79A1BCC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2" y="1064231"/>
            <a:ext cx="8916808" cy="51004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1F7D046-31D0-4DEC-B1F4-0932E6057E8C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FCC-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efficient Higgs/electroweak factory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>
            <a:extLst>
              <a:ext uri="{FF2B5EF4-FFF2-40B4-BE49-F238E27FC236}">
                <a16:creationId xmlns:a16="http://schemas.microsoft.com/office/drawing/2014/main" id="{2F38D43C-6A4E-497D-BE74-98FA634F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67885-56C7-4B36-B25B-3A63AD1B30C7}"/>
              </a:ext>
            </a:extLst>
          </p:cNvPr>
          <p:cNvSpPr/>
          <p:nvPr/>
        </p:nvSpPr>
        <p:spPr>
          <a:xfrm>
            <a:off x="9117945" y="1080780"/>
            <a:ext cx="2759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Luminosity </a:t>
            </a:r>
            <a:r>
              <a:rPr lang="en-GB" sz="2800" i="1" dirty="0"/>
              <a:t>L</a:t>
            </a:r>
            <a:r>
              <a:rPr lang="en-GB" sz="2800" dirty="0"/>
              <a:t> per supplied electrical wall-plug power </a:t>
            </a:r>
            <a:r>
              <a:rPr lang="en-GB" sz="2800" i="1" dirty="0"/>
              <a:t>P</a:t>
            </a:r>
            <a:r>
              <a:rPr lang="en-GB" sz="2800" baseline="-25000" dirty="0"/>
              <a:t>WP</a:t>
            </a:r>
            <a:r>
              <a:rPr lang="en-GB" sz="2800" dirty="0"/>
              <a:t> is shown as a function of centre-of-mass energy for several proposed future lepton colliders.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B4F524-4E8D-48F8-B208-BD8F019CE079}"/>
              </a:ext>
            </a:extLst>
          </p:cNvPr>
          <p:cNvSpPr/>
          <p:nvPr/>
        </p:nvSpPr>
        <p:spPr>
          <a:xfrm>
            <a:off x="1631504" y="3861048"/>
            <a:ext cx="2888932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€200 electricity cost</a:t>
            </a:r>
          </a:p>
          <a:p>
            <a:r>
              <a:rPr lang="en-GB" sz="2400" dirty="0">
                <a:solidFill>
                  <a:srgbClr val="000000"/>
                </a:solidFill>
              </a:rPr>
              <a:t>per Higgs boson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041918-C99E-42C8-A86B-2D95130BF10A}"/>
              </a:ext>
            </a:extLst>
          </p:cNvPr>
          <p:cNvCxnSpPr>
            <a:cxnSpLocks/>
          </p:cNvCxnSpPr>
          <p:nvPr/>
        </p:nvCxnSpPr>
        <p:spPr>
          <a:xfrm flipV="1">
            <a:off x="3503712" y="2881061"/>
            <a:ext cx="1182039" cy="907979"/>
          </a:xfrm>
          <a:prstGeom prst="straightConnector1">
            <a:avLst/>
          </a:prstGeom>
          <a:ln w="31750">
            <a:solidFill>
              <a:srgbClr val="00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30706B02-8605-4880-B4A3-2F7FAC404001}"/>
              </a:ext>
            </a:extLst>
          </p:cNvPr>
          <p:cNvSpPr txBox="1"/>
          <p:nvPr/>
        </p:nvSpPr>
        <p:spPr>
          <a:xfrm>
            <a:off x="2613529" y="1375620"/>
            <a:ext cx="1201538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Z 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91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5EF6711-1973-432A-AD25-A723A4B8DACB}"/>
              </a:ext>
            </a:extLst>
          </p:cNvPr>
          <p:cNvSpPr txBox="1"/>
          <p:nvPr/>
        </p:nvSpPr>
        <p:spPr>
          <a:xfrm>
            <a:off x="3214298" y="2263921"/>
            <a:ext cx="1130859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WW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160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9E368D74-325E-444E-AE49-1C36A3851139}"/>
              </a:ext>
            </a:extLst>
          </p:cNvPr>
          <p:cNvSpPr txBox="1"/>
          <p:nvPr/>
        </p:nvSpPr>
        <p:spPr>
          <a:xfrm>
            <a:off x="4480522" y="2191253"/>
            <a:ext cx="1130860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ZH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240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F8F186C9-8A2E-469E-B547-D15414696537}"/>
                  </a:ext>
                </a:extLst>
              </p:cNvPr>
              <p:cNvSpPr txBox="1"/>
              <p:nvPr/>
            </p:nvSpPr>
            <p:spPr>
              <a:xfrm>
                <a:off x="4685751" y="3415792"/>
                <a:ext cx="1130860" cy="478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2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2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sz="1200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</a:rPr>
                  <a:t>350-365 GeV</a:t>
                </a:r>
                <a:endParaRPr lang="en-GB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F8F186C9-8A2E-469E-B547-D15414696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51" y="3415792"/>
                <a:ext cx="1130860" cy="478016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060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3518" y="4528255"/>
            <a:ext cx="114646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24586" y="975431"/>
            <a:ext cx="5391439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de-AT" sz="2400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sz="24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sz="2400" b="1" dirty="0">
              <a:solidFill>
                <a:srgbClr val="0C377B"/>
              </a:solidFill>
              <a:latin typeface="Calibri"/>
            </a:endParaRP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200020">
              <a:defRPr/>
            </a:pPr>
            <a:r>
              <a:rPr lang="en-GB" sz="105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Calibri"/>
              </a:rPr>
              <a:t>S-KEKB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*, crab waist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LEP: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high energy</a:t>
            </a: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, SR effects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VEPP-4M, LEP: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precision E calibration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24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24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5428" y="5828159"/>
            <a:ext cx="9144000" cy="369332"/>
          </a:xfrm>
          <a:prstGeom prst="rect">
            <a:avLst/>
          </a:prstGeom>
          <a:solidFill>
            <a:srgbClr val="99FFCC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combining successful ingredients of several recent colliders → highest luminosities &amp; energies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-4976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spcBef>
                <a:spcPts val="0"/>
              </a:spcBef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FCC-</a:t>
            </a:r>
            <a:r>
              <a:rPr lang="en-US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 concept</a:t>
            </a:r>
          </a:p>
          <a:p>
            <a:pPr lvl="0" defTabSz="457200">
              <a:spcBef>
                <a:spcPts val="0"/>
              </a:spcBef>
              <a:defRPr/>
            </a:pPr>
            <a:r>
              <a:rPr lang="en-US" sz="22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based on lessons and techniques from past colliders</a:t>
            </a:r>
            <a:endParaRPr lang="en-US" sz="2250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E7577D-433A-4A44-A3CD-9F0D0D084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32433" y="958347"/>
            <a:ext cx="6786103" cy="486981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22C149-1D75-4719-BFCA-31310A29313D}"/>
              </a:ext>
            </a:extLst>
          </p:cNvPr>
          <p:cNvCxnSpPr>
            <a:cxnSpLocks/>
          </p:cNvCxnSpPr>
          <p:nvPr/>
        </p:nvCxnSpPr>
        <p:spPr>
          <a:xfrm flipV="1">
            <a:off x="2408708" y="1880967"/>
            <a:ext cx="2934202" cy="8022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58B364-1C20-4CA1-8AEB-062007B8BC13}"/>
              </a:ext>
            </a:extLst>
          </p:cNvPr>
          <p:cNvCxnSpPr/>
          <p:nvPr/>
        </p:nvCxnSpPr>
        <p:spPr>
          <a:xfrm flipV="1">
            <a:off x="5548960" y="2166158"/>
            <a:ext cx="144016" cy="5498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4144AD-C4F8-492C-9EF2-2A275B7E1307}"/>
              </a:ext>
            </a:extLst>
          </p:cNvPr>
          <p:cNvSpPr/>
          <p:nvPr/>
        </p:nvSpPr>
        <p:spPr>
          <a:xfrm>
            <a:off x="4871864" y="4941168"/>
            <a:ext cx="1470274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F9D0DD-47E2-4718-B463-8B93AD5BDB95}"/>
              </a:ext>
            </a:extLst>
          </p:cNvPr>
          <p:cNvCxnSpPr>
            <a:cxnSpLocks/>
          </p:cNvCxnSpPr>
          <p:nvPr/>
        </p:nvCxnSpPr>
        <p:spPr>
          <a:xfrm flipV="1">
            <a:off x="4019143" y="1269757"/>
            <a:ext cx="852721" cy="608417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7D4943F-5BC2-4C61-817D-2E9FDE1319C1}"/>
              </a:ext>
            </a:extLst>
          </p:cNvPr>
          <p:cNvCxnSpPr>
            <a:cxnSpLocks/>
          </p:cNvCxnSpPr>
          <p:nvPr/>
        </p:nvCxnSpPr>
        <p:spPr>
          <a:xfrm flipV="1">
            <a:off x="3928184" y="1192500"/>
            <a:ext cx="871672" cy="1395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2C50DA-9248-4ECB-B4F4-28D1ADED44A4}"/>
              </a:ext>
            </a:extLst>
          </p:cNvPr>
          <p:cNvCxnSpPr>
            <a:cxnSpLocks/>
          </p:cNvCxnSpPr>
          <p:nvPr/>
        </p:nvCxnSpPr>
        <p:spPr>
          <a:xfrm flipV="1">
            <a:off x="3761215" y="2166158"/>
            <a:ext cx="1787745" cy="12628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25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C377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C377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192000" cy="93544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R&amp;D: RF, cryo-modules, power sources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9736" y="861116"/>
            <a:ext cx="1188132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R&amp;D aimed at improving performance &amp; efficiency and reducing cost: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mproved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Nb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/Cu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coating/sputtering,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partner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STFC (e.g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. ECR fibre growth,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HiPIMS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ew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cavity fabrication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techniques, partner  STFC (e.g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. EHF, improved polishing,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seamless)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oating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of A15 superconductors (e.g. Nb</a:t>
            </a:r>
            <a:r>
              <a: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Sn), ∙ 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cryo-module design </a:t>
            </a:r>
            <a:r>
              <a:rPr lang="en-US" sz="20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optimisation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b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ulk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Nb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cavity R&amp;D at FNAL, JLAB, Cornell, also KEK and CEPC/IHEP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MW-class fundamental power couplers for 400 MHz; ∙ novel high-efficiency klystrons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945" y="3730739"/>
            <a:ext cx="4339270" cy="315464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05" y="5691805"/>
            <a:ext cx="1609780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1344" y="5025598"/>
            <a:ext cx="216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800 MHz 5-cell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 / JLAB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0857DE-DFAA-4A21-AB8F-22DF2B839F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46" b="17716"/>
          <a:stretch/>
        </p:blipFill>
        <p:spPr>
          <a:xfrm>
            <a:off x="6773519" y="3745930"/>
            <a:ext cx="5297774" cy="1728648"/>
          </a:xfrm>
          <a:prstGeom prst="rect">
            <a:avLst/>
          </a:prstGeom>
        </p:spPr>
      </p:pic>
      <p:pic>
        <p:nvPicPr>
          <p:cNvPr id="26" name="table">
            <a:extLst>
              <a:ext uri="{FF2B5EF4-FFF2-40B4-BE49-F238E27FC236}">
                <a16:creationId xmlns:a16="http://schemas.microsoft.com/office/drawing/2014/main" id="{D4DDB2E6-290C-4D0F-9C59-F9D43AB06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470" y="5439924"/>
            <a:ext cx="4990783" cy="14020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31D7E8-AC20-45C9-9606-BA15918898BD}"/>
              </a:ext>
            </a:extLst>
          </p:cNvPr>
          <p:cNvSpPr/>
          <p:nvPr/>
        </p:nvSpPr>
        <p:spPr>
          <a:xfrm>
            <a:off x="7039942" y="3273976"/>
            <a:ext cx="501111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" panose="020F0502020204030204"/>
              </a:rPr>
              <a:t>h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-efficiency klystron at CERN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C6377C-6A32-4BB3-8221-5CCB46CDF1D1}"/>
              </a:ext>
            </a:extLst>
          </p:cNvPr>
          <p:cNvSpPr/>
          <p:nvPr/>
        </p:nvSpPr>
        <p:spPr>
          <a:xfrm>
            <a:off x="4579986" y="4868980"/>
            <a:ext cx="267762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klystron bunching methods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 klystron retrofit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proof of principle for FCC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D587CE-95F6-41D9-89A0-85CE2AF7787C}"/>
              </a:ext>
            </a:extLst>
          </p:cNvPr>
          <p:cNvSpPr/>
          <p:nvPr/>
        </p:nvSpPr>
        <p:spPr>
          <a:xfrm>
            <a:off x="-16415" y="3265109"/>
            <a:ext cx="54348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" panose="020F0502020204030204"/>
              </a:rPr>
              <a:t>p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rototype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FCC SRF cavities at JLAB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F217D5-75BD-49D4-B019-FD7AE87FA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25" y="3922948"/>
            <a:ext cx="1782866" cy="5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3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681835"/>
              </p:ext>
            </p:extLst>
          </p:nvPr>
        </p:nvGraphicFramePr>
        <p:xfrm>
          <a:off x="-12231" y="772875"/>
          <a:ext cx="12167409" cy="5801952"/>
        </p:xfrm>
        <a:graphic>
          <a:graphicData uri="http://schemas.openxmlformats.org/drawingml/2006/table">
            <a:tbl>
              <a:tblPr firstRow="1" bandRow="1"/>
              <a:tblGrid>
                <a:gridCol w="481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822">
                  <a:extLst>
                    <a:ext uri="{9D8B030D-6E8A-4147-A177-3AD203B41FA5}">
                      <a16:colId xmlns:a16="http://schemas.microsoft.com/office/drawing/2014/main" val="2863035795"/>
                    </a:ext>
                  </a:extLst>
                </a:gridCol>
                <a:gridCol w="24813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945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49765"/>
            <a:ext cx="12192000" cy="79240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</a:t>
            </a:r>
            <a:r>
              <a:rPr lang="en-US" sz="3200" dirty="0"/>
              <a:t>FCC-</a:t>
            </a:r>
            <a:r>
              <a:rPr lang="en-US" sz="3200" dirty="0" err="1"/>
              <a:t>hh</a:t>
            </a:r>
            <a:r>
              <a:rPr lang="en-US" sz="3200" dirty="0"/>
              <a:t> (pp) collider parameters </a:t>
            </a:r>
            <a:endParaRPr lang="en-US" sz="3200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2" y="-489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3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73805</TotalTime>
  <Words>2761</Words>
  <Application>Microsoft Office PowerPoint</Application>
  <PresentationFormat>Widescreen</PresentationFormat>
  <Paragraphs>476</Paragraphs>
  <Slides>30</Slides>
  <Notes>21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2_Office Theme</vt:lpstr>
      <vt:lpstr>2_FC5643-CERN3027 - Scale of contributions</vt:lpstr>
      <vt:lpstr>FC5643-CERN3027 - Scale of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Beneficiaries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Michael Benedikt</cp:lastModifiedBy>
  <cp:revision>1749</cp:revision>
  <cp:lastPrinted>2020-05-02T13:25:48Z</cp:lastPrinted>
  <dcterms:created xsi:type="dcterms:W3CDTF">2012-06-07T06:34:51Z</dcterms:created>
  <dcterms:modified xsi:type="dcterms:W3CDTF">2020-10-06T20:10:19Z</dcterms:modified>
</cp:coreProperties>
</file>