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552" r:id="rId3"/>
    <p:sldId id="557" r:id="rId4"/>
    <p:sldId id="558" r:id="rId5"/>
    <p:sldId id="559" r:id="rId6"/>
    <p:sldId id="560" r:id="rId7"/>
    <p:sldId id="561" r:id="rId8"/>
    <p:sldId id="563" r:id="rId9"/>
    <p:sldId id="524" r:id="rId10"/>
    <p:sldId id="526" r:id="rId11"/>
    <p:sldId id="527" r:id="rId12"/>
    <p:sldId id="528" r:id="rId13"/>
    <p:sldId id="508" r:id="rId14"/>
    <p:sldId id="513" r:id="rId15"/>
    <p:sldId id="514" r:id="rId16"/>
    <p:sldId id="509" r:id="rId17"/>
    <p:sldId id="512" r:id="rId18"/>
    <p:sldId id="511" r:id="rId19"/>
    <p:sldId id="555" r:id="rId20"/>
    <p:sldId id="562" r:id="rId21"/>
    <p:sldId id="556" r:id="rId22"/>
    <p:sldId id="547" r:id="rId23"/>
    <p:sldId id="548" r:id="rId24"/>
    <p:sldId id="549" r:id="rId25"/>
    <p:sldId id="550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1ECFF"/>
    <a:srgbClr val="86D9FF"/>
    <a:srgbClr val="99FF62"/>
    <a:srgbClr val="7EFF39"/>
    <a:srgbClr val="005D93"/>
    <a:srgbClr val="006BB2"/>
    <a:srgbClr val="000855"/>
    <a:srgbClr val="60991D"/>
    <a:srgbClr val="F1BFB1"/>
    <a:srgbClr val="FDF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13" autoAdjust="0"/>
    <p:restoredTop sz="99504" autoAdjust="0"/>
  </p:normalViewPr>
  <p:slideViewPr>
    <p:cSldViewPr snapToObjects="1" showGuides="1">
      <p:cViewPr>
        <p:scale>
          <a:sx n="100" d="100"/>
          <a:sy n="100" d="100"/>
        </p:scale>
        <p:origin x="-1416" y="-88"/>
      </p:cViewPr>
      <p:guideLst>
        <p:guide orient="horz" pos="2154"/>
        <p:guide pos="2932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gallas:Desktop:VELO_workshop_November2011:MaterialsfromEliseo:metrologia+IV-CV:IV_D0_prototype_sensor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IV D0 prototype sensor</a:t>
            </a:r>
          </a:p>
        </c:rich>
      </c:tx>
      <c:layout>
        <c:manualLayout>
          <c:xMode val="edge"/>
          <c:yMode val="edge"/>
          <c:x val="0.362421892385403"/>
          <c:y val="0.037119275753181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1108006351066"/>
          <c:y val="0.240108533134442"/>
          <c:w val="0.82786376880031"/>
          <c:h val="0.670083689880893"/>
        </c:manualLayout>
      </c:layout>
      <c:scatterChart>
        <c:scatterStyle val="smoothMarker"/>
        <c:varyColors val="0"/>
        <c:ser>
          <c:idx val="0"/>
          <c:order val="0"/>
          <c:tx>
            <c:v>IV D0 prototype sensor</c:v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xVal>
            <c:numRef>
              <c:f>'IV curve'!$B$7:$B$107</c:f>
              <c:numCache>
                <c:formatCode>General</c:formatCode>
                <c:ptCount val="101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  <c:pt idx="6">
                  <c:v>30.0</c:v>
                </c:pt>
                <c:pt idx="7">
                  <c:v>35.0</c:v>
                </c:pt>
                <c:pt idx="8">
                  <c:v>40.0</c:v>
                </c:pt>
                <c:pt idx="9">
                  <c:v>45.0</c:v>
                </c:pt>
                <c:pt idx="10">
                  <c:v>50.0</c:v>
                </c:pt>
                <c:pt idx="11">
                  <c:v>55.0</c:v>
                </c:pt>
                <c:pt idx="12">
                  <c:v>60.0</c:v>
                </c:pt>
                <c:pt idx="13">
                  <c:v>65.0</c:v>
                </c:pt>
                <c:pt idx="14">
                  <c:v>70.0</c:v>
                </c:pt>
                <c:pt idx="15">
                  <c:v>75.0</c:v>
                </c:pt>
                <c:pt idx="16">
                  <c:v>80.0</c:v>
                </c:pt>
                <c:pt idx="17">
                  <c:v>85.0</c:v>
                </c:pt>
                <c:pt idx="18">
                  <c:v>90.0</c:v>
                </c:pt>
                <c:pt idx="19">
                  <c:v>95.0</c:v>
                </c:pt>
                <c:pt idx="20">
                  <c:v>100.0</c:v>
                </c:pt>
                <c:pt idx="21">
                  <c:v>105.0</c:v>
                </c:pt>
                <c:pt idx="22">
                  <c:v>110.0</c:v>
                </c:pt>
                <c:pt idx="23">
                  <c:v>115.0</c:v>
                </c:pt>
                <c:pt idx="24">
                  <c:v>120.0</c:v>
                </c:pt>
                <c:pt idx="25">
                  <c:v>125.0</c:v>
                </c:pt>
                <c:pt idx="26">
                  <c:v>130.0</c:v>
                </c:pt>
                <c:pt idx="27">
                  <c:v>135.0</c:v>
                </c:pt>
                <c:pt idx="28">
                  <c:v>140.0</c:v>
                </c:pt>
                <c:pt idx="29">
                  <c:v>145.0</c:v>
                </c:pt>
                <c:pt idx="30">
                  <c:v>150.0</c:v>
                </c:pt>
                <c:pt idx="31">
                  <c:v>155.0</c:v>
                </c:pt>
                <c:pt idx="32">
                  <c:v>160.0</c:v>
                </c:pt>
                <c:pt idx="33">
                  <c:v>165.0</c:v>
                </c:pt>
                <c:pt idx="34">
                  <c:v>170.0</c:v>
                </c:pt>
                <c:pt idx="35">
                  <c:v>175.0</c:v>
                </c:pt>
                <c:pt idx="36">
                  <c:v>180.0</c:v>
                </c:pt>
                <c:pt idx="37">
                  <c:v>185.0</c:v>
                </c:pt>
                <c:pt idx="38">
                  <c:v>190.0</c:v>
                </c:pt>
                <c:pt idx="39">
                  <c:v>195.0</c:v>
                </c:pt>
                <c:pt idx="40">
                  <c:v>200.0</c:v>
                </c:pt>
                <c:pt idx="41">
                  <c:v>205.0</c:v>
                </c:pt>
                <c:pt idx="42">
                  <c:v>210.0</c:v>
                </c:pt>
                <c:pt idx="43">
                  <c:v>215.0</c:v>
                </c:pt>
                <c:pt idx="44">
                  <c:v>220.0</c:v>
                </c:pt>
                <c:pt idx="45">
                  <c:v>225.0</c:v>
                </c:pt>
                <c:pt idx="46">
                  <c:v>230.0</c:v>
                </c:pt>
                <c:pt idx="47">
                  <c:v>235.0</c:v>
                </c:pt>
                <c:pt idx="48">
                  <c:v>240.0</c:v>
                </c:pt>
                <c:pt idx="49">
                  <c:v>245.0</c:v>
                </c:pt>
                <c:pt idx="50">
                  <c:v>250.0</c:v>
                </c:pt>
                <c:pt idx="51">
                  <c:v>255.0</c:v>
                </c:pt>
                <c:pt idx="52">
                  <c:v>260.0</c:v>
                </c:pt>
                <c:pt idx="53">
                  <c:v>265.0</c:v>
                </c:pt>
                <c:pt idx="54">
                  <c:v>270.0</c:v>
                </c:pt>
                <c:pt idx="55">
                  <c:v>275.0</c:v>
                </c:pt>
                <c:pt idx="56">
                  <c:v>280.0</c:v>
                </c:pt>
                <c:pt idx="57">
                  <c:v>285.0</c:v>
                </c:pt>
                <c:pt idx="58">
                  <c:v>290.0</c:v>
                </c:pt>
                <c:pt idx="59">
                  <c:v>295.0</c:v>
                </c:pt>
                <c:pt idx="60">
                  <c:v>300.0</c:v>
                </c:pt>
                <c:pt idx="61">
                  <c:v>305.0</c:v>
                </c:pt>
                <c:pt idx="62">
                  <c:v>310.0</c:v>
                </c:pt>
                <c:pt idx="63">
                  <c:v>315.0</c:v>
                </c:pt>
                <c:pt idx="64">
                  <c:v>320.0</c:v>
                </c:pt>
                <c:pt idx="65">
                  <c:v>325.0</c:v>
                </c:pt>
                <c:pt idx="66">
                  <c:v>330.0</c:v>
                </c:pt>
                <c:pt idx="67">
                  <c:v>335.0</c:v>
                </c:pt>
                <c:pt idx="68">
                  <c:v>340.0</c:v>
                </c:pt>
                <c:pt idx="69">
                  <c:v>345.0</c:v>
                </c:pt>
                <c:pt idx="70">
                  <c:v>350.0</c:v>
                </c:pt>
                <c:pt idx="71">
                  <c:v>355.0</c:v>
                </c:pt>
                <c:pt idx="72">
                  <c:v>360.0</c:v>
                </c:pt>
                <c:pt idx="73">
                  <c:v>365.0</c:v>
                </c:pt>
                <c:pt idx="74">
                  <c:v>370.0</c:v>
                </c:pt>
                <c:pt idx="75">
                  <c:v>375.0</c:v>
                </c:pt>
                <c:pt idx="76">
                  <c:v>380.0</c:v>
                </c:pt>
                <c:pt idx="77">
                  <c:v>385.0</c:v>
                </c:pt>
                <c:pt idx="78">
                  <c:v>390.0</c:v>
                </c:pt>
                <c:pt idx="79">
                  <c:v>395.0</c:v>
                </c:pt>
                <c:pt idx="80">
                  <c:v>400.0</c:v>
                </c:pt>
                <c:pt idx="81">
                  <c:v>405.0</c:v>
                </c:pt>
                <c:pt idx="82">
                  <c:v>410.0</c:v>
                </c:pt>
                <c:pt idx="83">
                  <c:v>415.0</c:v>
                </c:pt>
                <c:pt idx="84">
                  <c:v>420.0</c:v>
                </c:pt>
                <c:pt idx="85">
                  <c:v>425.0</c:v>
                </c:pt>
                <c:pt idx="86">
                  <c:v>430.0</c:v>
                </c:pt>
                <c:pt idx="87">
                  <c:v>435.0</c:v>
                </c:pt>
                <c:pt idx="88">
                  <c:v>440.0</c:v>
                </c:pt>
                <c:pt idx="89">
                  <c:v>445.0</c:v>
                </c:pt>
                <c:pt idx="90">
                  <c:v>450.0</c:v>
                </c:pt>
                <c:pt idx="91">
                  <c:v>455.0</c:v>
                </c:pt>
                <c:pt idx="92">
                  <c:v>460.0</c:v>
                </c:pt>
                <c:pt idx="93">
                  <c:v>465.0</c:v>
                </c:pt>
                <c:pt idx="94">
                  <c:v>470.0</c:v>
                </c:pt>
                <c:pt idx="95">
                  <c:v>475.0</c:v>
                </c:pt>
                <c:pt idx="96">
                  <c:v>480.0</c:v>
                </c:pt>
                <c:pt idx="97">
                  <c:v>485.0</c:v>
                </c:pt>
                <c:pt idx="98">
                  <c:v>490.0</c:v>
                </c:pt>
                <c:pt idx="99">
                  <c:v>495.0</c:v>
                </c:pt>
                <c:pt idx="100">
                  <c:v>500.0</c:v>
                </c:pt>
              </c:numCache>
            </c:numRef>
          </c:xVal>
          <c:yVal>
            <c:numRef>
              <c:f>'IV curve'!$C$7:$C$107</c:f>
              <c:numCache>
                <c:formatCode>General</c:formatCode>
                <c:ptCount val="101"/>
                <c:pt idx="0">
                  <c:v>10.0</c:v>
                </c:pt>
                <c:pt idx="1">
                  <c:v>35.0</c:v>
                </c:pt>
                <c:pt idx="2">
                  <c:v>43.0</c:v>
                </c:pt>
                <c:pt idx="3">
                  <c:v>48.0</c:v>
                </c:pt>
                <c:pt idx="4">
                  <c:v>55.0</c:v>
                </c:pt>
                <c:pt idx="5">
                  <c:v>56.0</c:v>
                </c:pt>
                <c:pt idx="6">
                  <c:v>57.0</c:v>
                </c:pt>
                <c:pt idx="7">
                  <c:v>61.0</c:v>
                </c:pt>
                <c:pt idx="8">
                  <c:v>63.0</c:v>
                </c:pt>
                <c:pt idx="9">
                  <c:v>64.0</c:v>
                </c:pt>
                <c:pt idx="10">
                  <c:v>69.0</c:v>
                </c:pt>
                <c:pt idx="11">
                  <c:v>70.0</c:v>
                </c:pt>
                <c:pt idx="12">
                  <c:v>72.0</c:v>
                </c:pt>
                <c:pt idx="13">
                  <c:v>72.0</c:v>
                </c:pt>
                <c:pt idx="14">
                  <c:v>73.0</c:v>
                </c:pt>
                <c:pt idx="15">
                  <c:v>75.0</c:v>
                </c:pt>
                <c:pt idx="16">
                  <c:v>75.0</c:v>
                </c:pt>
                <c:pt idx="17">
                  <c:v>78.0</c:v>
                </c:pt>
                <c:pt idx="18">
                  <c:v>77.0</c:v>
                </c:pt>
                <c:pt idx="19">
                  <c:v>79.0</c:v>
                </c:pt>
                <c:pt idx="20">
                  <c:v>81.0</c:v>
                </c:pt>
                <c:pt idx="21">
                  <c:v>81.0</c:v>
                </c:pt>
                <c:pt idx="22">
                  <c:v>80.0</c:v>
                </c:pt>
                <c:pt idx="23">
                  <c:v>81.0</c:v>
                </c:pt>
                <c:pt idx="24">
                  <c:v>83.0</c:v>
                </c:pt>
                <c:pt idx="25">
                  <c:v>83.0</c:v>
                </c:pt>
                <c:pt idx="26">
                  <c:v>84.0</c:v>
                </c:pt>
                <c:pt idx="27">
                  <c:v>86.0</c:v>
                </c:pt>
                <c:pt idx="28">
                  <c:v>86.0</c:v>
                </c:pt>
                <c:pt idx="29">
                  <c:v>86.0</c:v>
                </c:pt>
                <c:pt idx="30">
                  <c:v>86.0</c:v>
                </c:pt>
                <c:pt idx="31">
                  <c:v>87.0</c:v>
                </c:pt>
                <c:pt idx="32">
                  <c:v>87.0</c:v>
                </c:pt>
                <c:pt idx="33">
                  <c:v>87.0</c:v>
                </c:pt>
                <c:pt idx="34">
                  <c:v>88.0</c:v>
                </c:pt>
                <c:pt idx="35">
                  <c:v>88.0</c:v>
                </c:pt>
                <c:pt idx="36">
                  <c:v>89.0</c:v>
                </c:pt>
                <c:pt idx="37">
                  <c:v>89.0</c:v>
                </c:pt>
                <c:pt idx="38">
                  <c:v>90.0</c:v>
                </c:pt>
                <c:pt idx="39">
                  <c:v>91.0</c:v>
                </c:pt>
                <c:pt idx="40">
                  <c:v>92.0</c:v>
                </c:pt>
                <c:pt idx="41">
                  <c:v>92.0</c:v>
                </c:pt>
                <c:pt idx="42">
                  <c:v>93.0</c:v>
                </c:pt>
                <c:pt idx="43">
                  <c:v>93.0</c:v>
                </c:pt>
                <c:pt idx="44">
                  <c:v>94.0</c:v>
                </c:pt>
                <c:pt idx="45">
                  <c:v>94.0</c:v>
                </c:pt>
                <c:pt idx="46">
                  <c:v>95.0</c:v>
                </c:pt>
                <c:pt idx="47">
                  <c:v>95.0</c:v>
                </c:pt>
                <c:pt idx="48">
                  <c:v>96.0</c:v>
                </c:pt>
                <c:pt idx="49">
                  <c:v>97.0</c:v>
                </c:pt>
                <c:pt idx="50">
                  <c:v>97.0</c:v>
                </c:pt>
                <c:pt idx="51">
                  <c:v>97.0</c:v>
                </c:pt>
                <c:pt idx="52">
                  <c:v>98.0</c:v>
                </c:pt>
                <c:pt idx="53">
                  <c:v>97.0</c:v>
                </c:pt>
                <c:pt idx="54">
                  <c:v>97.0</c:v>
                </c:pt>
                <c:pt idx="55">
                  <c:v>100.0</c:v>
                </c:pt>
                <c:pt idx="56">
                  <c:v>100.0</c:v>
                </c:pt>
                <c:pt idx="57">
                  <c:v>100.0</c:v>
                </c:pt>
                <c:pt idx="58">
                  <c:v>100.0</c:v>
                </c:pt>
                <c:pt idx="59">
                  <c:v>101.0</c:v>
                </c:pt>
                <c:pt idx="60">
                  <c:v>101.0</c:v>
                </c:pt>
                <c:pt idx="61">
                  <c:v>102.0</c:v>
                </c:pt>
                <c:pt idx="62">
                  <c:v>102.0</c:v>
                </c:pt>
                <c:pt idx="63">
                  <c:v>102.0</c:v>
                </c:pt>
                <c:pt idx="64">
                  <c:v>103.0</c:v>
                </c:pt>
                <c:pt idx="65">
                  <c:v>104.0</c:v>
                </c:pt>
                <c:pt idx="66">
                  <c:v>104.0</c:v>
                </c:pt>
                <c:pt idx="67">
                  <c:v>104.0</c:v>
                </c:pt>
                <c:pt idx="68">
                  <c:v>104.0</c:v>
                </c:pt>
                <c:pt idx="69">
                  <c:v>105.0</c:v>
                </c:pt>
                <c:pt idx="70">
                  <c:v>105.0</c:v>
                </c:pt>
                <c:pt idx="71">
                  <c:v>105.0</c:v>
                </c:pt>
                <c:pt idx="72">
                  <c:v>106.0</c:v>
                </c:pt>
                <c:pt idx="73">
                  <c:v>106.0</c:v>
                </c:pt>
                <c:pt idx="74">
                  <c:v>107.0</c:v>
                </c:pt>
                <c:pt idx="75">
                  <c:v>107.0</c:v>
                </c:pt>
                <c:pt idx="76">
                  <c:v>107.0</c:v>
                </c:pt>
                <c:pt idx="77">
                  <c:v>108.0</c:v>
                </c:pt>
                <c:pt idx="78">
                  <c:v>108.0</c:v>
                </c:pt>
                <c:pt idx="79">
                  <c:v>110.0</c:v>
                </c:pt>
                <c:pt idx="80">
                  <c:v>110.0</c:v>
                </c:pt>
                <c:pt idx="81">
                  <c:v>111.0</c:v>
                </c:pt>
                <c:pt idx="82">
                  <c:v>111.0</c:v>
                </c:pt>
                <c:pt idx="83">
                  <c:v>111.0</c:v>
                </c:pt>
                <c:pt idx="84">
                  <c:v>111.0</c:v>
                </c:pt>
                <c:pt idx="85">
                  <c:v>111.0</c:v>
                </c:pt>
                <c:pt idx="86">
                  <c:v>111.0</c:v>
                </c:pt>
                <c:pt idx="87">
                  <c:v>112.0</c:v>
                </c:pt>
                <c:pt idx="88">
                  <c:v>112.0</c:v>
                </c:pt>
                <c:pt idx="89">
                  <c:v>115.0</c:v>
                </c:pt>
                <c:pt idx="90">
                  <c:v>112.0</c:v>
                </c:pt>
                <c:pt idx="91">
                  <c:v>113.0</c:v>
                </c:pt>
                <c:pt idx="92">
                  <c:v>113.0</c:v>
                </c:pt>
                <c:pt idx="93">
                  <c:v>115.0</c:v>
                </c:pt>
                <c:pt idx="94">
                  <c:v>116.0</c:v>
                </c:pt>
                <c:pt idx="95">
                  <c:v>115.0</c:v>
                </c:pt>
                <c:pt idx="96">
                  <c:v>115.0</c:v>
                </c:pt>
                <c:pt idx="97">
                  <c:v>117.0</c:v>
                </c:pt>
                <c:pt idx="98">
                  <c:v>116.0</c:v>
                </c:pt>
                <c:pt idx="99">
                  <c:v>116.0</c:v>
                </c:pt>
                <c:pt idx="100">
                  <c:v>119.0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6910328"/>
        <c:axId val="2117038024"/>
      </c:scatterChart>
      <c:valAx>
        <c:axId val="2116910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s-ES" sz="1000" dirty="0" err="1"/>
                  <a:t>bias</a:t>
                </a:r>
                <a:r>
                  <a:rPr lang="es-ES" sz="1000" dirty="0"/>
                  <a:t> (V)</a:t>
                </a:r>
              </a:p>
            </c:rich>
          </c:tx>
          <c:layout>
            <c:manualLayout>
              <c:xMode val="edge"/>
              <c:yMode val="edge"/>
              <c:x val="0.826676834862385"/>
              <c:y val="0.81387033587167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17038024"/>
        <c:crosses val="autoZero"/>
        <c:crossBetween val="midCat"/>
      </c:valAx>
      <c:valAx>
        <c:axId val="2117038024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s-ES" sz="1000" baseline="0" dirty="0"/>
                  <a:t>I (</a:t>
                </a:r>
                <a:r>
                  <a:rPr lang="es-ES" sz="1000" baseline="0" dirty="0" err="1"/>
                  <a:t>nA</a:t>
                </a:r>
                <a:r>
                  <a:rPr lang="es-ES" sz="1000" baseline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0131394495412844"/>
              <c:y val="0.4445435172404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2116910328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0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1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01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28B00CD-CD8D-3B44-AD22-E4C9112C3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152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C1CE60B-1D6C-6948-B1CF-E346C43D0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776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61E207-59D6-E440-B6A0-5B1E8231D898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74320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371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BDD73-6D57-4F46-B2A7-816E92E7B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9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DDA77-2CD4-2541-B86B-1DE89DB19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91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2413" y="304800"/>
            <a:ext cx="2008187" cy="5715000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4675" y="304800"/>
            <a:ext cx="5875338" cy="5715000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F45-5EFD-F74B-BADF-EF7A2A2E9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77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35925" cy="685800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95400"/>
            <a:ext cx="3924300" cy="4724400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3924300" cy="4724400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904B7-0B23-CF47-A690-1311FE5F6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4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7ACE7-79EF-3E47-8E84-797C15E3C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6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839AC-D2D8-2C4E-881E-39003C2A9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2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39243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39243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905A7-C380-224C-AE77-88C3488D3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0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45E1E-8160-1040-BBB3-5E3335AE4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7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17827-B6E8-6244-B0E8-0BC60B1C2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31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CAFF2-80D6-E445-B7A0-D67A1074A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8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736E5-5E46-934F-9FD5-92CBD07D9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3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9B981-40D1-3846-81C0-5B5459A6C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4624" y="76200"/>
            <a:ext cx="5943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668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838200"/>
            <a:ext cx="7958138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477000"/>
            <a:ext cx="7924800" cy="0"/>
          </a:xfrm>
          <a:prstGeom prst="line">
            <a:avLst/>
          </a:prstGeom>
          <a:noFill/>
          <a:ln w="31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77000"/>
            <a:ext cx="1828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77000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795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EB6061-3124-3D47-80B4-8262D6A9DB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4" name="Picture 9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954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  <p:sldLayoutId id="214748428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chart" Target="../charts/chart1.xml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488102" y="1682805"/>
            <a:ext cx="635096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smtClean="0"/>
              <a:t>R&amp;D activities for future linear colliders</a:t>
            </a:r>
          </a:p>
          <a:p>
            <a:pPr algn="ctr"/>
            <a:r>
              <a:rPr lang="en-US" sz="2800" dirty="0" smtClean="0"/>
              <a:t> at USC</a:t>
            </a:r>
          </a:p>
          <a:p>
            <a:pPr algn="ctr"/>
            <a:endParaRPr lang="en-US" sz="2800" dirty="0" smtClean="0"/>
          </a:p>
        </p:txBody>
      </p:sp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5605463"/>
            <a:ext cx="15065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2"/>
          <p:cNvSpPr txBox="1">
            <a:spLocks noChangeArrowheads="1"/>
          </p:cNvSpPr>
          <p:nvPr/>
        </p:nvSpPr>
        <p:spPr bwMode="auto">
          <a:xfrm>
            <a:off x="-1143000" y="49339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930080" y="5013176"/>
            <a:ext cx="396240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None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 Abraham Gallas (USC-IGFAE)</a:t>
            </a: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624" y="76200"/>
            <a:ext cx="5943600" cy="685800"/>
          </a:xfrm>
        </p:spPr>
        <p:txBody>
          <a:bodyPr/>
          <a:lstStyle/>
          <a:p>
            <a:r>
              <a:rPr lang="en-US" sz="3600" dirty="0"/>
              <a:t>Design status 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Content Placeholder 12" descr="waferscreensho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r="5709"/>
          <a:stretch>
            <a:fillRect/>
          </a:stretch>
        </p:blipFill>
        <p:spPr>
          <a:xfrm>
            <a:off x="3474000" y="980728"/>
            <a:ext cx="5645657" cy="5397500"/>
          </a:xfrm>
        </p:spPr>
      </p:pic>
      <p:sp>
        <p:nvSpPr>
          <p:cNvPr id="9" name="TextBox 8"/>
          <p:cNvSpPr txBox="1"/>
          <p:nvPr/>
        </p:nvSpPr>
        <p:spPr>
          <a:xfrm>
            <a:off x="401134" y="1188615"/>
            <a:ext cx="23706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Verification expected for this week and first sensors this year</a:t>
            </a:r>
          </a:p>
          <a:p>
            <a:endParaRPr lang="en-US" dirty="0"/>
          </a:p>
          <a:p>
            <a:r>
              <a:rPr lang="en-US" sz="1800" dirty="0" smtClean="0"/>
              <a:t>All design requests have been respected</a:t>
            </a:r>
          </a:p>
          <a:p>
            <a:endParaRPr lang="en-US" sz="1800" dirty="0"/>
          </a:p>
          <a:p>
            <a:r>
              <a:rPr lang="en-US" sz="1800" dirty="0" smtClean="0"/>
              <a:t>4 sensors per wafer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856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624" y="76200"/>
            <a:ext cx="5943600" cy="685800"/>
          </a:xfrm>
        </p:spPr>
        <p:txBody>
          <a:bodyPr/>
          <a:lstStyle/>
          <a:p>
            <a:r>
              <a:rPr lang="en-US" dirty="0"/>
              <a:t>Design status II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30725"/>
          </a:xfrm>
        </p:spPr>
        <p:txBody>
          <a:bodyPr/>
          <a:lstStyle/>
          <a:p>
            <a:r>
              <a:rPr lang="en-US" sz="2000" dirty="0" smtClean="0"/>
              <a:t>Double Metal is complex, but feasible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552" y="2284718"/>
            <a:ext cx="2514600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518" y="2449817"/>
            <a:ext cx="2334369" cy="13800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051" y="4185484"/>
            <a:ext cx="2630219" cy="146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4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624" y="76200"/>
            <a:ext cx="5943600" cy="685800"/>
          </a:xfrm>
        </p:spPr>
        <p:txBody>
          <a:bodyPr/>
          <a:lstStyle/>
          <a:p>
            <a:r>
              <a:rPr lang="en-US" dirty="0"/>
              <a:t>Design status III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228955"/>
            <a:ext cx="3754967" cy="4530725"/>
          </a:xfrm>
        </p:spPr>
        <p:txBody>
          <a:bodyPr/>
          <a:lstStyle/>
          <a:p>
            <a:r>
              <a:rPr lang="en-US" sz="1800" dirty="0" smtClean="0"/>
              <a:t>Bond pad scheme compatible with Beetle1.5 for ease of testing. Regular grounding pads requested</a:t>
            </a:r>
          </a:p>
          <a:p>
            <a:r>
              <a:rPr lang="en-US" sz="1800" dirty="0" smtClean="0"/>
              <a:t>A fraction of strips have DC pads to the implants for testing purposes</a:t>
            </a:r>
          </a:p>
          <a:p>
            <a:r>
              <a:rPr lang="en-US" sz="1800" dirty="0" smtClean="0"/>
              <a:t>A very complete set of test structures also supplied</a:t>
            </a:r>
          </a:p>
          <a:p>
            <a:pPr lvl="1"/>
            <a:r>
              <a:rPr lang="en-US" sz="1400" dirty="0" smtClean="0"/>
              <a:t>pads, minis, bonding pads, alignment marks, bias resistors, aluminum snakes….</a:t>
            </a:r>
            <a:endParaRPr lang="en-US" sz="1400" dirty="0"/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>
          <a:blip r:embed="rId2"/>
          <a:srcRect l="10175" r="10175"/>
          <a:stretch>
            <a:fillRect/>
          </a:stretch>
        </p:blipFill>
        <p:spPr bwMode="auto">
          <a:xfrm>
            <a:off x="4540052" y="1124744"/>
            <a:ext cx="4051300" cy="223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252" y="3358322"/>
            <a:ext cx="42672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37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624" y="76200"/>
            <a:ext cx="6591672" cy="685800"/>
          </a:xfrm>
        </p:spPr>
        <p:txBody>
          <a:bodyPr/>
          <a:lstStyle/>
          <a:p>
            <a:r>
              <a:rPr lang="en-US" sz="3200" dirty="0"/>
              <a:t>Silicon</a:t>
            </a:r>
            <a:r>
              <a:rPr lang="es-ES_tradnl" sz="3200" dirty="0"/>
              <a:t> micro-</a:t>
            </a:r>
            <a:r>
              <a:rPr lang="en-US" sz="3200" dirty="0"/>
              <a:t>strip</a:t>
            </a:r>
            <a:r>
              <a:rPr lang="es-ES_tradnl" sz="3200" dirty="0"/>
              <a:t> fine </a:t>
            </a:r>
            <a:r>
              <a:rPr lang="es-ES_tradnl" sz="3200" dirty="0" smtClean="0"/>
              <a:t>pitch QA (I)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180528" y="1196752"/>
            <a:ext cx="8999984" cy="511256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000" dirty="0" smtClean="0">
                <a:latin typeface="Tw Cen MT Condensed" charset="0"/>
              </a:rPr>
              <a:t>Quality Assurance and electrical tests will be performed in the 25 m</a:t>
            </a:r>
            <a:r>
              <a:rPr lang="en-US" sz="2000" baseline="30000" dirty="0" smtClean="0">
                <a:latin typeface="Tw Cen MT Condensed" charset="0"/>
              </a:rPr>
              <a:t>2</a:t>
            </a:r>
            <a:r>
              <a:rPr lang="en-US" sz="2000" dirty="0" smtClean="0">
                <a:latin typeface="Tw Cen MT Condensed" charset="0"/>
              </a:rPr>
              <a:t> class 100000 (ISO 8) clean room: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1000" dirty="0" smtClean="0">
              <a:latin typeface="Tw Cen MT Condensed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latin typeface="Tw Cen MT Condensed" charset="0"/>
              </a:rPr>
              <a:t>Sensors stored in inert N</a:t>
            </a:r>
            <a:r>
              <a:rPr lang="en-US" sz="1800" baseline="-25000" dirty="0" smtClean="0">
                <a:latin typeface="Tw Cen MT Condensed" charset="0"/>
              </a:rPr>
              <a:t>2</a:t>
            </a:r>
            <a:r>
              <a:rPr lang="en-US" sz="1800" dirty="0" smtClean="0">
                <a:latin typeface="Tw Cen MT Condensed" charset="0"/>
              </a:rPr>
              <a:t> atmosphere with humidity and temperature control.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latin typeface="Tw Cen MT Condensed" charset="0"/>
              </a:rPr>
              <a:t>Optical inspection (photographic + DB record):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w Cen MT Condensed" charset="0"/>
              </a:rPr>
              <a:t>scratches, defects, chipped edges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w Cen MT Condensed" charset="0"/>
              </a:rPr>
              <a:t>pads </a:t>
            </a:r>
            <a:r>
              <a:rPr lang="en-US" sz="1600" dirty="0" err="1" smtClean="0">
                <a:latin typeface="Tw Cen MT Condensed" charset="0"/>
              </a:rPr>
              <a:t>bondability</a:t>
            </a:r>
            <a:r>
              <a:rPr lang="en-US" sz="1600" dirty="0" smtClean="0">
                <a:latin typeface="Tw Cen MT Condensed" charset="0"/>
              </a:rPr>
              <a:t>, strip metallization, </a:t>
            </a:r>
            <a:r>
              <a:rPr lang="en-US" sz="1600" dirty="0" err="1" smtClean="0">
                <a:latin typeface="Tw Cen MT Condensed" charset="0"/>
              </a:rPr>
              <a:t>polysilicon</a:t>
            </a:r>
            <a:r>
              <a:rPr lang="en-US" sz="1600" dirty="0" smtClean="0">
                <a:latin typeface="Tw Cen MT Condensed" charset="0"/>
              </a:rPr>
              <a:t> resistors.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w Cen MT Condensed" charset="0"/>
              </a:rPr>
              <a:t>backplane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latin typeface="Tw Cen MT Condensed" charset="0"/>
              </a:rPr>
              <a:t>Metrology: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w Cen MT Condensed" charset="0"/>
              </a:rPr>
              <a:t>Overall dimensions, alignment marks positioning, distances between marks.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w Cen MT Condensed" charset="0"/>
              </a:rPr>
              <a:t>Thickness measurement, warp.</a:t>
            </a:r>
            <a:r>
              <a:rPr lang="en-US" sz="1200" dirty="0" smtClean="0">
                <a:latin typeface="Tw Cen MT Condensed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latin typeface="Tw Cen MT Condensed" charset="0"/>
              </a:rPr>
              <a:t>Electrical tests: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w Cen MT Condensed" charset="0"/>
              </a:rPr>
              <a:t>IV &amp; CV curves for the whole sensor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w Cen MT Condensed" charset="0"/>
              </a:rPr>
              <a:t>Long term biasing tests to check stability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w Cen MT Condensed" charset="0"/>
              </a:rPr>
              <a:t>Inter-strip capacitance and inter-strip resistance for considerable number of strips.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w Cen MT Condensed" charset="0"/>
              </a:rPr>
              <a:t>Punch-through measurements.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 smtClean="0">
                <a:latin typeface="Tw Cen MT Condensed" charset="0"/>
              </a:rPr>
              <a:t>Polysilicon</a:t>
            </a:r>
            <a:r>
              <a:rPr lang="en-US" sz="1600" dirty="0">
                <a:latin typeface="Tw Cen MT Condensed" charset="0"/>
              </a:rPr>
              <a:t> </a:t>
            </a:r>
            <a:r>
              <a:rPr lang="en-US" sz="1600" dirty="0" smtClean="0">
                <a:latin typeface="Tw Cen MT Condensed" charset="0"/>
              </a:rPr>
              <a:t>resistor measurement.   </a:t>
            </a:r>
            <a:endParaRPr lang="en-US" sz="1600" dirty="0">
              <a:latin typeface="Tw Cen MT Condensed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1600" dirty="0" smtClean="0">
              <a:latin typeface="Tw Cen MT Condensed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1800" dirty="0" smtClean="0">
                <a:latin typeface="Tw Cen MT Condensed" charset="0"/>
              </a:rPr>
              <a:t>First approximation: 11 man-</a:t>
            </a:r>
            <a:r>
              <a:rPr lang="en-US" sz="1800" dirty="0">
                <a:latin typeface="Tw Cen MT Condensed" charset="0"/>
              </a:rPr>
              <a:t>hours per module (2 h </a:t>
            </a:r>
            <a:r>
              <a:rPr lang="en-US" sz="1800" dirty="0" smtClean="0">
                <a:latin typeface="Tw Cen MT Condensed" charset="0"/>
              </a:rPr>
              <a:t>Optical inspection + 3 </a:t>
            </a:r>
            <a:r>
              <a:rPr lang="en-US" sz="1800" dirty="0">
                <a:latin typeface="Tw Cen MT Condensed" charset="0"/>
              </a:rPr>
              <a:t>h M</a:t>
            </a:r>
            <a:r>
              <a:rPr lang="en-US" sz="1800" dirty="0" smtClean="0">
                <a:latin typeface="Tw Cen MT Condensed" charset="0"/>
              </a:rPr>
              <a:t>etrology + 6 </a:t>
            </a:r>
            <a:r>
              <a:rPr lang="en-US" sz="1800" dirty="0">
                <a:latin typeface="Tw Cen MT Condensed" charset="0"/>
              </a:rPr>
              <a:t>h </a:t>
            </a:r>
            <a:r>
              <a:rPr lang="en-US" sz="1800" dirty="0" smtClean="0">
                <a:latin typeface="Tw Cen MT Condensed" charset="0"/>
              </a:rPr>
              <a:t>electrical tests)</a:t>
            </a:r>
            <a:endParaRPr lang="en-US" sz="1800" dirty="0">
              <a:latin typeface="Tw Cen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36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2480" y="76200"/>
            <a:ext cx="6203776" cy="685800"/>
          </a:xfrm>
        </p:spPr>
        <p:txBody>
          <a:bodyPr/>
          <a:lstStyle/>
          <a:p>
            <a:r>
              <a:rPr lang="en-US" sz="3000" dirty="0"/>
              <a:t>Silicon</a:t>
            </a:r>
            <a:r>
              <a:rPr lang="es-ES_tradnl" sz="3000" dirty="0"/>
              <a:t> micro-</a:t>
            </a:r>
            <a:r>
              <a:rPr lang="en-US" sz="3000" dirty="0"/>
              <a:t>strip</a:t>
            </a:r>
            <a:r>
              <a:rPr lang="es-ES_tradnl" sz="3000" dirty="0"/>
              <a:t> fine </a:t>
            </a:r>
            <a:r>
              <a:rPr lang="es-ES_tradnl" sz="3000" dirty="0" smtClean="0"/>
              <a:t>pitch QA (II)</a:t>
            </a:r>
            <a:endParaRPr lang="en-US" sz="3000" dirty="0"/>
          </a:p>
        </p:txBody>
      </p:sp>
      <p:pic>
        <p:nvPicPr>
          <p:cNvPr id="8" name="Picture 7" descr="sala blan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" y="836712"/>
            <a:ext cx="3706368" cy="2779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7984" y="1070154"/>
            <a:ext cx="466136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w Cen MT Condensed" charset="0"/>
              </a:rPr>
              <a:t>25 m</a:t>
            </a:r>
            <a:r>
              <a:rPr lang="en-US" sz="1800" baseline="30000" dirty="0">
                <a:latin typeface="Tw Cen MT Condensed" charset="0"/>
              </a:rPr>
              <a:t>2</a:t>
            </a:r>
            <a:r>
              <a:rPr lang="en-US" sz="1800" dirty="0">
                <a:latin typeface="Tw Cen MT Condensed" charset="0"/>
              </a:rPr>
              <a:t> class 100000 (ISO 8</a:t>
            </a:r>
            <a:r>
              <a:rPr lang="en-US" sz="1800" dirty="0" smtClean="0">
                <a:latin typeface="Tw Cen MT Condensed" charset="0"/>
              </a:rPr>
              <a:t>) clean room: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Tw Cen MT Condensed" charset="0"/>
              </a:rPr>
              <a:t>B</a:t>
            </a:r>
            <a:r>
              <a:rPr lang="en-US" sz="1600" dirty="0" smtClean="0">
                <a:latin typeface="Tw Cen MT Condensed" charset="0"/>
              </a:rPr>
              <a:t>onding </a:t>
            </a:r>
            <a:r>
              <a:rPr lang="en-US" sz="1600" dirty="0">
                <a:latin typeface="Tw Cen MT Condensed" charset="0"/>
              </a:rPr>
              <a:t>machine, </a:t>
            </a:r>
            <a:r>
              <a:rPr lang="en-US" sz="1600" dirty="0" err="1">
                <a:latin typeface="Tw Cen MT Condensed" charset="0"/>
              </a:rPr>
              <a:t>Kulicke</a:t>
            </a:r>
            <a:r>
              <a:rPr lang="en-US" sz="1600" dirty="0">
                <a:latin typeface="Tw Cen MT Condensed" charset="0"/>
              </a:rPr>
              <a:t> &amp; </a:t>
            </a:r>
            <a:r>
              <a:rPr lang="en-US" sz="1600" dirty="0" err="1">
                <a:latin typeface="Tw Cen MT Condensed" charset="0"/>
              </a:rPr>
              <a:t>Soffa</a:t>
            </a:r>
            <a:r>
              <a:rPr lang="en-US" sz="1600" dirty="0">
                <a:latin typeface="Tw Cen MT Condensed" charset="0"/>
              </a:rPr>
              <a:t> </a:t>
            </a:r>
            <a:r>
              <a:rPr lang="en-US" sz="1600" dirty="0" smtClean="0">
                <a:latin typeface="Tw Cen MT Condensed" charset="0"/>
              </a:rPr>
              <a:t>8060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Tw Cen MT Condensed" charset="0"/>
              </a:rPr>
              <a:t>Precision Pull-tester, </a:t>
            </a:r>
            <a:r>
              <a:rPr lang="en-US" sz="1600" dirty="0" err="1">
                <a:latin typeface="Tw Cen MT Condensed" charset="0"/>
              </a:rPr>
              <a:t>Dage</a:t>
            </a:r>
            <a:r>
              <a:rPr lang="en-US" sz="1600" dirty="0">
                <a:latin typeface="Tw Cen MT Condensed" charset="0"/>
              </a:rPr>
              <a:t> </a:t>
            </a:r>
            <a:r>
              <a:rPr lang="en-US" sz="1600" dirty="0" smtClean="0">
                <a:latin typeface="Tw Cen MT Condensed" charset="0"/>
              </a:rPr>
              <a:t>3000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latin typeface="Tw Cen MT Condensed" charset="0"/>
              </a:rPr>
              <a:t>Probe station: </a:t>
            </a:r>
            <a:r>
              <a:rPr lang="en-US" sz="1600" dirty="0" err="1">
                <a:latin typeface="Tw Cen MT Condensed" charset="0"/>
              </a:rPr>
              <a:t>KarlSuss</a:t>
            </a:r>
            <a:r>
              <a:rPr lang="en-US" sz="1600" dirty="0">
                <a:latin typeface="Tw Cen MT Condensed" charset="0"/>
              </a:rPr>
              <a:t> PM5 equipped with a </a:t>
            </a:r>
            <a:r>
              <a:rPr lang="en-US" sz="1600" dirty="0" err="1">
                <a:latin typeface="Tw Cen MT Condensed" charset="0"/>
              </a:rPr>
              <a:t>Mitutoyo</a:t>
            </a:r>
            <a:r>
              <a:rPr lang="en-US" sz="1600" dirty="0">
                <a:latin typeface="Tw Cen MT Condensed" charset="0"/>
              </a:rPr>
              <a:t> microscope, a CCD camera and </a:t>
            </a:r>
            <a:r>
              <a:rPr lang="en-US" sz="1600" dirty="0" smtClean="0">
                <a:latin typeface="Tw Cen MT Condensed" charset="0"/>
              </a:rPr>
              <a:t>7 </a:t>
            </a:r>
            <a:r>
              <a:rPr lang="en-US" sz="1600" dirty="0"/>
              <a:t>probes (2 of them up to 1 KV measurements).</a:t>
            </a:r>
            <a:endParaRPr lang="en-US" sz="1600" dirty="0" smtClean="0">
              <a:latin typeface="Tw Cen MT Condensed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/>
              <a:t>1060nm &amp; 660nm </a:t>
            </a:r>
            <a:r>
              <a:rPr lang="en-US" sz="1600" dirty="0"/>
              <a:t>(1 </a:t>
            </a:r>
            <a:r>
              <a:rPr lang="en-US" sz="1600" dirty="0" err="1"/>
              <a:t>mW</a:t>
            </a:r>
            <a:r>
              <a:rPr lang="en-US" sz="1600" dirty="0" smtClean="0"/>
              <a:t>) Lasers</a:t>
            </a:r>
            <a:endParaRPr lang="en-US" sz="1600" dirty="0" smtClean="0">
              <a:latin typeface="Tw Cen MT Condensed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/>
              <a:t>Motorized Leica M205A microscope with digital cameras (Kit DFC 420)</a:t>
            </a:r>
            <a:endParaRPr lang="en-US" sz="1600" dirty="0" smtClean="0">
              <a:latin typeface="Tw Cen MT Condensed" charset="0"/>
            </a:endParaRPr>
          </a:p>
          <a:p>
            <a:endParaRPr lang="en-US" sz="2000" dirty="0"/>
          </a:p>
        </p:txBody>
      </p:sp>
      <p:pic>
        <p:nvPicPr>
          <p:cNvPr id="11" name="Picture 10" descr="smart_desiccator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88" y="3602128"/>
            <a:ext cx="3708000" cy="277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146" y="3969057"/>
            <a:ext cx="440984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w Cen MT Condensed" charset="0"/>
              </a:rPr>
              <a:t>S</a:t>
            </a:r>
            <a:r>
              <a:rPr lang="en-US" sz="1800" dirty="0" smtClean="0">
                <a:latin typeface="Tw Cen MT Condensed" charset="0"/>
              </a:rPr>
              <a:t>torage under N</a:t>
            </a:r>
            <a:r>
              <a:rPr lang="en-US" sz="1800" baseline="-25000" dirty="0" smtClean="0">
                <a:latin typeface="Tw Cen MT Condensed" charset="0"/>
              </a:rPr>
              <a:t>2</a:t>
            </a:r>
            <a:r>
              <a:rPr lang="en-US" sz="1800" dirty="0" smtClean="0">
                <a:latin typeface="Tw Cen MT Condensed" charset="0"/>
              </a:rPr>
              <a:t>:</a:t>
            </a:r>
            <a:endParaRPr lang="en-US" sz="1600" dirty="0" smtClean="0">
              <a:latin typeface="Tw Cen MT Condensed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Tw Cen MT Condensed" charset="0"/>
              </a:rPr>
              <a:t>Smart system that monitors humidity inside the box flushing fresh N</a:t>
            </a:r>
            <a:r>
              <a:rPr lang="en-US" sz="1600" baseline="-25000" dirty="0" smtClean="0">
                <a:latin typeface="Tw Cen MT Condensed" charset="0"/>
              </a:rPr>
              <a:t>2</a:t>
            </a:r>
            <a:r>
              <a:rPr lang="en-US" sz="1600" dirty="0" smtClean="0">
                <a:latin typeface="Tw Cen MT Condensed" charset="0"/>
              </a:rPr>
              <a:t> as needed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Tw Cen MT Condensed" charset="0"/>
              </a:rPr>
              <a:t>Reduce N</a:t>
            </a:r>
            <a:r>
              <a:rPr lang="en-US" sz="1600" baseline="-25000" dirty="0" smtClean="0">
                <a:latin typeface="Tw Cen MT Condensed" charset="0"/>
              </a:rPr>
              <a:t>2</a:t>
            </a:r>
            <a:r>
              <a:rPr lang="en-US" sz="1600" dirty="0" smtClean="0">
                <a:latin typeface="Tw Cen MT Condensed" charset="0"/>
              </a:rPr>
              <a:t> consumption and increase the autonomy. 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Tw Cen MT Condensed" charset="0"/>
              </a:rPr>
              <a:t>Being set up at the moment. 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265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2480" y="76200"/>
            <a:ext cx="6203776" cy="685800"/>
          </a:xfrm>
        </p:spPr>
        <p:txBody>
          <a:bodyPr/>
          <a:lstStyle/>
          <a:p>
            <a:r>
              <a:rPr lang="en-US" sz="3000" dirty="0"/>
              <a:t>Silicon</a:t>
            </a:r>
            <a:r>
              <a:rPr lang="es-ES_tradnl" sz="3000" dirty="0"/>
              <a:t> micro-</a:t>
            </a:r>
            <a:r>
              <a:rPr lang="en-US" sz="3000" dirty="0"/>
              <a:t>strip</a:t>
            </a:r>
            <a:r>
              <a:rPr lang="es-ES_tradnl" sz="3000" dirty="0"/>
              <a:t> fine </a:t>
            </a:r>
            <a:r>
              <a:rPr lang="es-ES_tradnl" sz="3000" dirty="0" smtClean="0"/>
              <a:t>pitch QA (III)</a:t>
            </a:r>
            <a:endParaRPr lang="en-US" sz="3000" dirty="0"/>
          </a:p>
        </p:txBody>
      </p:sp>
      <p:pic>
        <p:nvPicPr>
          <p:cNvPr id="2" name="Picture 1" descr="metrolog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00" y="980728"/>
            <a:ext cx="3705600" cy="2779200"/>
          </a:xfrm>
          <a:prstGeom prst="rect">
            <a:avLst/>
          </a:prstGeom>
        </p:spPr>
      </p:pic>
      <p:pic>
        <p:nvPicPr>
          <p:cNvPr id="3" name="Picture 2" descr="probe-st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2084400" cy="2779200"/>
          </a:xfrm>
          <a:prstGeom prst="rect">
            <a:avLst/>
          </a:prstGeom>
        </p:spPr>
      </p:pic>
      <p:graphicFrame>
        <p:nvGraphicFramePr>
          <p:cNvPr id="9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504938"/>
              </p:ext>
            </p:extLst>
          </p:nvPr>
        </p:nvGraphicFramePr>
        <p:xfrm>
          <a:off x="4705350" y="3881486"/>
          <a:ext cx="4360000" cy="2461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 descr="keithley+LC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22" y="3284984"/>
            <a:ext cx="2438400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2154" y="980728"/>
            <a:ext cx="47698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w Cen MT Condensed" charset="0"/>
              </a:rPr>
              <a:t>Metrology with a </a:t>
            </a:r>
            <a:r>
              <a:rPr lang="en-US" sz="1600" dirty="0"/>
              <a:t>m</a:t>
            </a:r>
            <a:r>
              <a:rPr lang="en-US" sz="1600" dirty="0" smtClean="0"/>
              <a:t>otorized </a:t>
            </a:r>
            <a:r>
              <a:rPr lang="en-US" sz="1600" dirty="0"/>
              <a:t>Leica M205A microscope with digital </a:t>
            </a:r>
            <a:r>
              <a:rPr lang="en-US" sz="1600" dirty="0" smtClean="0"/>
              <a:t>cameras on XY motorized table:</a:t>
            </a:r>
            <a:endParaRPr lang="en-US" sz="1600" dirty="0" smtClean="0">
              <a:latin typeface="Tw Cen MT Condensed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Tw Cen MT Condensed" charset="0"/>
              </a:rPr>
              <a:t>XY resolution of 0.01µm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latin typeface="Tw Cen MT Condensed" charset="0"/>
              </a:rPr>
              <a:t>Z resolution ~0.1 </a:t>
            </a:r>
            <a:r>
              <a:rPr lang="en-US" sz="1600" dirty="0">
                <a:latin typeface="Tw Cen MT Condensed" charset="0"/>
              </a:rPr>
              <a:t>µm</a:t>
            </a:r>
            <a:r>
              <a:rPr lang="en-US" sz="1600" dirty="0" smtClean="0">
                <a:latin typeface="Tw Cen MT Condensed" charset="0"/>
              </a:rPr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301208"/>
            <a:ext cx="4620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w Cen MT Condensed"/>
                <a:cs typeface="Tw Cen MT Condensed"/>
              </a:rPr>
              <a:t>Electrical characterization: 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Tw Cen MT Condensed"/>
                <a:cs typeface="Tw Cen MT Condensed"/>
              </a:rPr>
              <a:t>Probe </a:t>
            </a:r>
            <a:r>
              <a:rPr lang="en-US" sz="1200" dirty="0">
                <a:latin typeface="Tw Cen MT Condensed"/>
                <a:cs typeface="Tw Cen MT Condensed"/>
              </a:rPr>
              <a:t>station: </a:t>
            </a:r>
            <a:r>
              <a:rPr lang="en-US" sz="1200" dirty="0" err="1" smtClean="0">
                <a:latin typeface="Tw Cen MT Condensed"/>
                <a:cs typeface="Tw Cen MT Condensed"/>
              </a:rPr>
              <a:t>Mitutoyo</a:t>
            </a:r>
            <a:r>
              <a:rPr lang="en-US" sz="1200" dirty="0" smtClean="0">
                <a:latin typeface="Tw Cen MT Condensed"/>
                <a:cs typeface="Tw Cen MT Condensed"/>
              </a:rPr>
              <a:t> </a:t>
            </a:r>
            <a:r>
              <a:rPr lang="en-US" sz="1200" dirty="0">
                <a:latin typeface="Tw Cen MT Condensed"/>
                <a:cs typeface="Tw Cen MT Condensed"/>
              </a:rPr>
              <a:t>microscope</a:t>
            </a:r>
            <a:r>
              <a:rPr lang="en-US" sz="1200" dirty="0" smtClean="0">
                <a:latin typeface="Tw Cen MT Condensed"/>
                <a:cs typeface="Tw Cen MT Condensed"/>
              </a:rPr>
              <a:t>, CCD </a:t>
            </a:r>
            <a:r>
              <a:rPr lang="en-US" sz="1200" dirty="0">
                <a:latin typeface="Tw Cen MT Condensed"/>
                <a:cs typeface="Tw Cen MT Condensed"/>
              </a:rPr>
              <a:t>camera and 7 </a:t>
            </a:r>
            <a:r>
              <a:rPr lang="en-US" sz="1200" dirty="0" smtClean="0">
                <a:latin typeface="Tw Cen MT Condensed"/>
                <a:cs typeface="Tw Cen MT Condensed"/>
              </a:rPr>
              <a:t>probes(</a:t>
            </a:r>
            <a:r>
              <a:rPr lang="en-US" sz="1200" dirty="0">
                <a:latin typeface="Tw Cen MT Condensed"/>
                <a:cs typeface="Tw Cen MT Condensed"/>
              </a:rPr>
              <a:t>2 of them up to 1 KV measurements)</a:t>
            </a:r>
            <a:r>
              <a:rPr lang="en-US" sz="1200" dirty="0" smtClean="0">
                <a:latin typeface="Tw Cen MT Condensed"/>
                <a:cs typeface="Tw Cen MT Condensed"/>
              </a:rPr>
              <a:t>. 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Tw Cen MT Condensed"/>
                <a:cs typeface="Tw Cen MT Condensed"/>
              </a:rPr>
              <a:t>LCR + </a:t>
            </a:r>
            <a:r>
              <a:rPr lang="en-US" sz="1200" dirty="0" err="1" smtClean="0">
                <a:latin typeface="Tw Cen MT Condensed"/>
                <a:cs typeface="Tw Cen MT Condensed"/>
              </a:rPr>
              <a:t>Keithleys</a:t>
            </a:r>
            <a:r>
              <a:rPr lang="en-US" sz="1200" dirty="0" smtClean="0">
                <a:latin typeface="Tw Cen MT Condensed"/>
                <a:cs typeface="Tw Cen MT Condensed"/>
              </a:rPr>
              <a:t>.</a:t>
            </a:r>
            <a:endParaRPr lang="en-US" sz="1200" dirty="0">
              <a:latin typeface="Tw Cen MT Condensed"/>
              <a:cs typeface="Tw Cen MT Condensed"/>
            </a:endParaRPr>
          </a:p>
          <a:p>
            <a:endParaRPr lang="en-US" sz="1200" dirty="0">
              <a:latin typeface="Tw Cen MT Condensed"/>
              <a:cs typeface="Tw Cen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1714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76200"/>
            <a:ext cx="6192688" cy="685800"/>
          </a:xfrm>
        </p:spPr>
        <p:txBody>
          <a:bodyPr/>
          <a:lstStyle/>
          <a:p>
            <a:r>
              <a:rPr lang="en-US" sz="2200" dirty="0"/>
              <a:t>Silicon</a:t>
            </a:r>
            <a:r>
              <a:rPr lang="es-ES_tradnl" sz="2200" dirty="0"/>
              <a:t> micro-</a:t>
            </a:r>
            <a:r>
              <a:rPr lang="en-US" sz="2200" dirty="0"/>
              <a:t>strip</a:t>
            </a:r>
            <a:r>
              <a:rPr lang="es-ES_tradnl" sz="2200" dirty="0"/>
              <a:t> fine </a:t>
            </a:r>
            <a:r>
              <a:rPr lang="es-ES_tradnl" sz="2200" dirty="0" smtClean="0"/>
              <a:t>pitch </a:t>
            </a:r>
            <a:r>
              <a:rPr lang="en-US" sz="2200" dirty="0" smtClean="0"/>
              <a:t>prototypes</a:t>
            </a:r>
            <a:r>
              <a:rPr lang="es-ES_tradnl" sz="2200" dirty="0" smtClean="0"/>
              <a:t> : PR01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179512" y="980728"/>
            <a:ext cx="8521948" cy="36004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latin typeface="Tw Cen MT Condensed" charset="0"/>
                <a:cs typeface="ＭＳ Ｐゴシック" charset="0"/>
              </a:rPr>
              <a:t>Hamamatsu R-sensor</a:t>
            </a:r>
            <a:r>
              <a:rPr lang="en-US" sz="1800" dirty="0">
                <a:latin typeface="Tw Cen MT Condensed" charset="0"/>
                <a:cs typeface="ＭＳ Ｐゴシック" charset="0"/>
              </a:rPr>
              <a:t>:</a:t>
            </a:r>
          </a:p>
          <a:p>
            <a:pPr lvl="1" eaLnBrk="1" hangingPunct="1"/>
            <a:r>
              <a:rPr lang="en-US" sz="1600" dirty="0">
                <a:latin typeface="Tw Cen MT Condensed" charset="0"/>
                <a:cs typeface="ＭＳ Ｐゴシック" charset="0"/>
              </a:rPr>
              <a:t>(n</a:t>
            </a:r>
            <a:r>
              <a:rPr lang="en-US" sz="1600" baseline="30000" dirty="0">
                <a:latin typeface="Tw Cen MT Condensed" charset="0"/>
                <a:cs typeface="ＭＳ Ｐゴシック" charset="0"/>
              </a:rPr>
              <a:t>+</a:t>
            </a:r>
            <a:r>
              <a:rPr lang="en-US" sz="1600" dirty="0">
                <a:latin typeface="Tw Cen MT Condensed" charset="0"/>
                <a:cs typeface="ＭＳ Ｐゴシック" charset="0"/>
              </a:rPr>
              <a:t>n) sensor p-</a:t>
            </a:r>
            <a:r>
              <a:rPr lang="en-US" sz="1600" dirty="0" smtClean="0">
                <a:latin typeface="Tw Cen MT Condensed" charset="0"/>
                <a:cs typeface="ＭＳ Ｐゴシック" charset="0"/>
              </a:rPr>
              <a:t>stop</a:t>
            </a:r>
            <a:endParaRPr lang="en-US" sz="1600" dirty="0">
              <a:latin typeface="Tw Cen MT Condensed" charset="0"/>
              <a:cs typeface="ＭＳ Ｐゴシック" charset="0"/>
            </a:endParaRPr>
          </a:p>
          <a:p>
            <a:pPr lvl="1" eaLnBrk="1" hangingPunct="1"/>
            <a:r>
              <a:rPr lang="en-US" sz="1600" dirty="0">
                <a:latin typeface="Tw Cen MT Condensed" charset="0"/>
                <a:cs typeface="ＭＳ Ｐゴシック" charset="0"/>
              </a:rPr>
              <a:t>300 μm </a:t>
            </a:r>
            <a:r>
              <a:rPr lang="en-US" sz="1600" dirty="0" smtClean="0">
                <a:latin typeface="Tw Cen MT Condensed" charset="0"/>
                <a:cs typeface="ＭＳ Ｐゴシック" charset="0"/>
              </a:rPr>
              <a:t>thickness</a:t>
            </a:r>
          </a:p>
          <a:p>
            <a:pPr lvl="1" eaLnBrk="1" hangingPunct="1"/>
            <a:r>
              <a:rPr lang="en-US" sz="1600" dirty="0" smtClean="0">
                <a:latin typeface="Tw Cen MT Condensed" charset="0"/>
                <a:cs typeface="ＭＳ Ｐゴシック" charset="0"/>
              </a:rPr>
              <a:t>40μm minimum pitch</a:t>
            </a:r>
            <a:endParaRPr lang="en-US" sz="1600" dirty="0">
              <a:latin typeface="Tw Cen MT Condensed" charset="0"/>
              <a:cs typeface="ＭＳ Ｐゴシック" charset="0"/>
            </a:endParaRPr>
          </a:p>
          <a:p>
            <a:pPr eaLnBrk="1" hangingPunct="1"/>
            <a:r>
              <a:rPr lang="en-US" sz="1800" dirty="0">
                <a:latin typeface="Tw Cen MT Condensed" charset="0"/>
                <a:cs typeface="ＭＳ Ｐゴシック" charset="0"/>
              </a:rPr>
              <a:t>We have instrumented with an IT-hybrid (3 Beetle chips)</a:t>
            </a:r>
          </a:p>
          <a:p>
            <a:pPr eaLnBrk="1" hangingPunct="1"/>
            <a:r>
              <a:rPr lang="en-US" sz="1800" dirty="0">
                <a:latin typeface="Tw Cen MT Condensed" charset="0"/>
                <a:cs typeface="ＭＳ Ｐゴシック" charset="0"/>
              </a:rPr>
              <a:t>We have also setup the need readout and trigger electronics and software as well as worked in the development of the Timepix telescope</a:t>
            </a:r>
          </a:p>
          <a:p>
            <a:pPr eaLnBrk="1" hangingPunct="1"/>
            <a:r>
              <a:rPr lang="en-US" sz="1800" dirty="0">
                <a:latin typeface="Tw Cen MT Condensed" charset="0"/>
                <a:cs typeface="ＭＳ Ｐゴシック" charset="0"/>
              </a:rPr>
              <a:t>The aim is to measure eta and resolution for fine pitch with fast electronics, tested in test beam May </a:t>
            </a:r>
            <a:r>
              <a:rPr lang="en-US" sz="1800" dirty="0" smtClean="0">
                <a:latin typeface="Tw Cen MT Condensed" charset="0"/>
                <a:cs typeface="ＭＳ Ｐゴシック" charset="0"/>
              </a:rPr>
              <a:t>2010. Re-tested October 2011 test beam</a:t>
            </a:r>
          </a:p>
          <a:p>
            <a:pPr eaLnBrk="1" hangingPunct="1"/>
            <a:endParaRPr lang="en-US" sz="2100" dirty="0">
              <a:latin typeface="Tw Cen MT Condensed" charset="0"/>
              <a:cs typeface="ＭＳ Ｐゴシック" charset="0"/>
            </a:endParaRPr>
          </a:p>
        </p:txBody>
      </p:sp>
      <p:pic>
        <p:nvPicPr>
          <p:cNvPr id="8" name="Picture 6" descr="Velo-prototype.jpg"/>
          <p:cNvPicPr>
            <a:picLocks noChangeAspect="1"/>
          </p:cNvPicPr>
          <p:nvPr/>
        </p:nvPicPr>
        <p:blipFill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8" b="15379"/>
          <a:stretch>
            <a:fillRect/>
          </a:stretch>
        </p:blipFill>
        <p:spPr bwMode="auto">
          <a:xfrm>
            <a:off x="3779912" y="4128218"/>
            <a:ext cx="5040560" cy="232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SC_5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10500"/>
          <a:stretch>
            <a:fillRect/>
          </a:stretch>
        </p:blipFill>
        <p:spPr bwMode="auto">
          <a:xfrm>
            <a:off x="107503" y="4509120"/>
            <a:ext cx="3235314" cy="176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37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" name="Picture 8" descr="C:\Users\Daniel\AppData\Local\Temp\PR01_Resolution_perpendicular_noE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206" y="3429000"/>
            <a:ext cx="2889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Daniel\AppData\Local\Temp\PR01_Resolu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206" y="5073650"/>
            <a:ext cx="28892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344" y="1339850"/>
            <a:ext cx="2805112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9 CuadroTexto"/>
          <p:cNvSpPr txBox="1">
            <a:spLocks noChangeArrowheads="1"/>
          </p:cNvSpPr>
          <p:nvPr/>
        </p:nvSpPr>
        <p:spPr bwMode="auto">
          <a:xfrm>
            <a:off x="6156176" y="960785"/>
            <a:ext cx="2255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Pulseshape, 25ns window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72480" y="76200"/>
            <a:ext cx="6203776" cy="685800"/>
          </a:xfrm>
        </p:spPr>
        <p:txBody>
          <a:bodyPr/>
          <a:lstStyle/>
          <a:p>
            <a:r>
              <a:rPr lang="en-US" sz="2800" dirty="0"/>
              <a:t>Silicon</a:t>
            </a:r>
            <a:r>
              <a:rPr lang="es-ES_tradnl" sz="2800" dirty="0"/>
              <a:t> micro-</a:t>
            </a:r>
            <a:r>
              <a:rPr lang="en-US" sz="2800" dirty="0"/>
              <a:t>strip</a:t>
            </a:r>
            <a:r>
              <a:rPr lang="es-ES_tradnl" sz="2800" dirty="0"/>
              <a:t> fine pitch: </a:t>
            </a:r>
            <a:r>
              <a:rPr lang="es-ES_tradnl" sz="2800" dirty="0" smtClean="0"/>
              <a:t>PR01 (II)</a:t>
            </a:r>
            <a:endParaRPr lang="en-US" sz="2800" dirty="0"/>
          </a:p>
        </p:txBody>
      </p:sp>
      <p:sp>
        <p:nvSpPr>
          <p:cNvPr id="18" name="2 Marcador de contenido"/>
          <p:cNvSpPr>
            <a:spLocks noGrp="1"/>
          </p:cNvSpPr>
          <p:nvPr>
            <p:ph idx="1"/>
          </p:nvPr>
        </p:nvSpPr>
        <p:spPr>
          <a:xfrm>
            <a:off x="59432" y="1264270"/>
            <a:ext cx="5595888" cy="25247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>
                <a:latin typeface="Tw Cen MT Condensed" charset="0"/>
              </a:rPr>
              <a:t>2010 test-beam results:</a:t>
            </a:r>
            <a:endParaRPr lang="en-US" sz="1800" dirty="0">
              <a:latin typeface="Tw Cen MT Condensed" charset="0"/>
            </a:endParaRP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Tw Cen MT Condensed" charset="0"/>
              </a:rPr>
              <a:t>At 0º it seems that we get a resolution a bit better than expected (8.3 = 0.207*(pitch))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Tw Cen MT Condensed" charset="0"/>
              </a:rPr>
              <a:t>At 7.6º , is slightly worse, but we know that this is due to a lack of charge that we observe in the </a:t>
            </a:r>
            <a:r>
              <a:rPr lang="en-US" sz="1600" dirty="0" smtClean="0">
                <a:latin typeface="Tw Cen MT Condensed" charset="0"/>
              </a:rPr>
              <a:t>pulse shape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latin typeface="Tw Cen MT Condensed" charset="0"/>
              </a:rPr>
              <a:t>We re-measured it in 2011. Analysis ongoing</a:t>
            </a:r>
            <a:endParaRPr lang="en-US" sz="1800" dirty="0">
              <a:latin typeface="Tw Cen MT Condensed" charset="0"/>
            </a:endParaRPr>
          </a:p>
        </p:txBody>
      </p:sp>
      <p:sp>
        <p:nvSpPr>
          <p:cNvPr id="20" name="15 CuadroTexto"/>
          <p:cNvSpPr txBox="1">
            <a:spLocks noChangeArrowheads="1"/>
          </p:cNvSpPr>
          <p:nvPr/>
        </p:nvSpPr>
        <p:spPr bwMode="auto">
          <a:xfrm>
            <a:off x="6084168" y="3573016"/>
            <a:ext cx="957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Angle: 0 º</a:t>
            </a:r>
          </a:p>
        </p:txBody>
      </p:sp>
      <p:sp>
        <p:nvSpPr>
          <p:cNvPr id="21" name="15 CuadroTexto"/>
          <p:cNvSpPr txBox="1">
            <a:spLocks noChangeArrowheads="1"/>
          </p:cNvSpPr>
          <p:nvPr/>
        </p:nvSpPr>
        <p:spPr bwMode="auto">
          <a:xfrm>
            <a:off x="6084168" y="5281265"/>
            <a:ext cx="11086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Angle: 7</a:t>
            </a:r>
            <a:r>
              <a:rPr lang="en-US" sz="1400" dirty="0" smtClean="0"/>
              <a:t>.6 </a:t>
            </a:r>
            <a:r>
              <a:rPr lang="en-US" sz="1400" dirty="0"/>
              <a:t>º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31199" y="3601615"/>
            <a:ext cx="5564937" cy="2779713"/>
            <a:chOff x="231199" y="3601615"/>
            <a:chExt cx="5564937" cy="2779713"/>
          </a:xfrm>
        </p:grpSpPr>
        <p:grpSp>
          <p:nvGrpSpPr>
            <p:cNvPr id="19" name="Group 18"/>
            <p:cNvGrpSpPr/>
            <p:nvPr/>
          </p:nvGrpSpPr>
          <p:grpSpPr>
            <a:xfrm>
              <a:off x="462136" y="3601615"/>
              <a:ext cx="5334000" cy="2779713"/>
              <a:chOff x="127000" y="4022725"/>
              <a:chExt cx="5334000" cy="2779713"/>
            </a:xfrm>
          </p:grpSpPr>
          <p:pic>
            <p:nvPicPr>
              <p:cNvPr id="7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00" y="4022725"/>
                <a:ext cx="5200650" cy="2779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Hexagon 4"/>
              <p:cNvSpPr>
                <a:spLocks noChangeArrowheads="1"/>
              </p:cNvSpPr>
              <p:nvPr/>
            </p:nvSpPr>
            <p:spPr bwMode="auto">
              <a:xfrm>
                <a:off x="482600" y="5237163"/>
                <a:ext cx="150813" cy="103187"/>
              </a:xfrm>
              <a:prstGeom prst="hexagon">
                <a:avLst>
                  <a:gd name="adj" fmla="val 24819"/>
                  <a:gd name="vf" fmla="val 115470"/>
                </a:avLst>
              </a:prstGeom>
              <a:solidFill>
                <a:srgbClr val="32FF5D"/>
              </a:solidFill>
              <a:ln w="6350" cap="rnd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63500" dist="2694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" name="Hexagon 5"/>
              <p:cNvSpPr>
                <a:spLocks noChangeArrowheads="1"/>
              </p:cNvSpPr>
              <p:nvPr/>
            </p:nvSpPr>
            <p:spPr bwMode="auto">
              <a:xfrm>
                <a:off x="1860550" y="5651500"/>
                <a:ext cx="150813" cy="103188"/>
              </a:xfrm>
              <a:prstGeom prst="hexagon">
                <a:avLst>
                  <a:gd name="adj" fmla="val 24819"/>
                  <a:gd name="vf" fmla="val 115470"/>
                </a:avLst>
              </a:prstGeom>
              <a:solidFill>
                <a:srgbClr val="32FF5D"/>
              </a:solidFill>
              <a:ln w="6350" cap="rnd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blurRad="63500" dist="2694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12" name="12 Conector recto de flecha"/>
              <p:cNvCxnSpPr>
                <a:endCxn id="8" idx="3"/>
              </p:cNvCxnSpPr>
              <p:nvPr/>
            </p:nvCxnSpPr>
            <p:spPr>
              <a:xfrm rot="10800000" flipV="1">
                <a:off x="633413" y="4224338"/>
                <a:ext cx="4827587" cy="1065212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14 Conector recto de flecha"/>
              <p:cNvCxnSpPr>
                <a:endCxn id="9" idx="3"/>
              </p:cNvCxnSpPr>
              <p:nvPr/>
            </p:nvCxnSpPr>
            <p:spPr>
              <a:xfrm rot="10800000">
                <a:off x="2011363" y="5702300"/>
                <a:ext cx="3449637" cy="190500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 rot="16200000">
              <a:off x="-410400" y="4251600"/>
              <a:ext cx="159097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Resolution/pitch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19872" y="6087600"/>
              <a:ext cx="200036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Projected Angle (degree)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20142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712" y="76200"/>
            <a:ext cx="7156648" cy="685800"/>
          </a:xfrm>
        </p:spPr>
        <p:txBody>
          <a:bodyPr/>
          <a:lstStyle/>
          <a:p>
            <a:r>
              <a:rPr lang="en-US" sz="2400" dirty="0"/>
              <a:t>Silicon</a:t>
            </a:r>
            <a:r>
              <a:rPr lang="es-ES_tradnl" sz="2400" dirty="0"/>
              <a:t> micro-</a:t>
            </a:r>
            <a:r>
              <a:rPr lang="en-US" sz="2400" dirty="0"/>
              <a:t>strip</a:t>
            </a:r>
            <a:r>
              <a:rPr lang="es-ES_tradnl" sz="2400" dirty="0"/>
              <a:t> fine </a:t>
            </a:r>
            <a:r>
              <a:rPr lang="es-ES_tradnl" sz="2400" dirty="0" smtClean="0"/>
              <a:t>pitch </a:t>
            </a:r>
            <a:r>
              <a:rPr lang="en-US" sz="2400" dirty="0" smtClean="0"/>
              <a:t>prototypes</a:t>
            </a:r>
            <a:r>
              <a:rPr lang="es-ES_tradnl" sz="2400" dirty="0" smtClean="0"/>
              <a:t> : D0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 descr="D0 modu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20859" r="-23" b="7410"/>
          <a:stretch/>
        </p:blipFill>
        <p:spPr>
          <a:xfrm>
            <a:off x="4986338" y="1042170"/>
            <a:ext cx="4122166" cy="2258740"/>
          </a:xfrm>
          <a:prstGeom prst="rect">
            <a:avLst/>
          </a:prstGeom>
        </p:spPr>
      </p:pic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-36512" y="980728"/>
            <a:ext cx="5022850" cy="44719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Tw Cen MT Condensed" charset="0"/>
              </a:rPr>
              <a:t>D0 </a:t>
            </a:r>
            <a:r>
              <a:rPr lang="en-US" sz="1800" dirty="0" smtClean="0">
                <a:latin typeface="Tw Cen MT Condensed" charset="0"/>
              </a:rPr>
              <a:t>sensor (Hamamatsu):</a:t>
            </a:r>
            <a:endParaRPr lang="en-US" sz="1800" dirty="0">
              <a:latin typeface="Tw Cen MT Condensed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sz="1600" dirty="0">
                <a:latin typeface="Tw Cen MT Condensed" charset="0"/>
              </a:rPr>
              <a:t>TT </a:t>
            </a:r>
            <a:r>
              <a:rPr lang="en-US" sz="1600" dirty="0" smtClean="0">
                <a:latin typeface="Tw Cen MT Condensed" charset="0"/>
              </a:rPr>
              <a:t>hybrid</a:t>
            </a:r>
            <a:r>
              <a:rPr lang="en-US" sz="1600" dirty="0">
                <a:latin typeface="Tw Cen MT Condensed" charset="0"/>
              </a:rPr>
              <a:t>, 4 Beetle chips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Tw Cen MT Condensed" charset="0"/>
              </a:rPr>
              <a:t>Sensors: p-on-n, </a:t>
            </a:r>
            <a:r>
              <a:rPr lang="en-US" sz="1600" dirty="0" smtClean="0">
                <a:latin typeface="Tw Cen MT Condensed" charset="0"/>
              </a:rPr>
              <a:t>320 </a:t>
            </a:r>
            <a:r>
              <a:rPr lang="en-US" sz="1600" dirty="0">
                <a:latin typeface="Tw Cen MT Condensed" charset="0"/>
              </a:rPr>
              <a:t>µm thick, 60 µm pitch with 30 µm intermediate </a:t>
            </a:r>
            <a:r>
              <a:rPr lang="en-US" sz="1600" dirty="0" smtClean="0">
                <a:latin typeface="Tw Cen MT Condensed" charset="0"/>
              </a:rPr>
              <a:t>strips</a:t>
            </a:r>
            <a:endParaRPr lang="en-US" sz="1600" dirty="0">
              <a:latin typeface="Tw Cen MT Condensed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Tw Cen MT Condensed" charset="0"/>
              </a:rPr>
              <a:t>Tests in lab and </a:t>
            </a:r>
            <a:r>
              <a:rPr lang="en-US" sz="1600" dirty="0" smtClean="0">
                <a:latin typeface="Tw Cen MT Condensed" charset="0"/>
              </a:rPr>
              <a:t>test beam October 2011</a:t>
            </a:r>
            <a:endParaRPr lang="en-US" sz="1400" dirty="0">
              <a:latin typeface="Tw Cen MT Condensed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Tw Cen MT Condensed" charset="0"/>
              </a:rPr>
              <a:t>Pitch</a:t>
            </a:r>
            <a:r>
              <a:rPr lang="en-US" sz="1800" dirty="0" smtClean="0">
                <a:latin typeface="Tw Cen MT Condensed" charset="0"/>
              </a:rPr>
              <a:t>-Adapter:</a:t>
            </a:r>
            <a:endParaRPr lang="en-US" sz="1800" dirty="0">
              <a:latin typeface="Tw Cen MT Condensed" charset="0"/>
            </a:endParaRPr>
          </a:p>
          <a:p>
            <a:pPr lvl="1" eaLnBrk="1" hangingPunct="1"/>
            <a:r>
              <a:rPr lang="en-US" sz="1600" dirty="0" smtClean="0">
                <a:latin typeface="Tw Cen MT Condensed" charset="0"/>
              </a:rPr>
              <a:t>Design &amp; built at Santiago’s University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300" dirty="0" smtClean="0">
                <a:latin typeface="Tw Cen MT Condensed" charset="0"/>
              </a:rPr>
              <a:t>DESAG 263T 300 </a:t>
            </a:r>
            <a:r>
              <a:rPr lang="en-US" sz="1400" dirty="0" smtClean="0">
                <a:latin typeface="Tw Cen MT Condensed" charset="0"/>
              </a:rPr>
              <a:t>µm substrate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dirty="0" smtClean="0">
                <a:latin typeface="Tw Cen MT Condensed" charset="0"/>
              </a:rPr>
              <a:t>Evaporation 0.2 µm Cr + 1µm Al (sintering at 200°C 2h)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dirty="0" smtClean="0">
                <a:latin typeface="Tw Cen MT Condensed" charset="0"/>
              </a:rPr>
              <a:t>112 </a:t>
            </a:r>
            <a:r>
              <a:rPr lang="en-US" sz="1400" dirty="0">
                <a:latin typeface="Tw Cen MT Condensed" charset="0"/>
              </a:rPr>
              <a:t>μm in hybrid's side to 60 μm in sensor's </a:t>
            </a:r>
            <a:r>
              <a:rPr lang="en-US" sz="1400" dirty="0" smtClean="0">
                <a:latin typeface="Tw Cen MT Condensed" charset="0"/>
              </a:rPr>
              <a:t>side (pads in a single row in hybrid’s side and in double row in sensor side)</a:t>
            </a:r>
            <a:endParaRPr lang="en-US" sz="1400" dirty="0">
              <a:latin typeface="Tw Cen MT Condensed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w Cen MT Condensed" charset="0"/>
              </a:rPr>
              <a:t>Two technologies tried:</a:t>
            </a:r>
            <a:endParaRPr lang="en-US" sz="1600" dirty="0">
              <a:latin typeface="Tw Cen MT Condensed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400" dirty="0" smtClean="0">
                <a:latin typeface="Tw Cen MT Condensed" charset="0"/>
              </a:rPr>
              <a:t>Laser ablation (Nd:YVO</a:t>
            </a:r>
            <a:r>
              <a:rPr lang="en-US" sz="1400" baseline="-25000" dirty="0" smtClean="0">
                <a:latin typeface="Tw Cen MT Condensed" charset="0"/>
              </a:rPr>
              <a:t>4</a:t>
            </a:r>
            <a:r>
              <a:rPr lang="en-US" sz="1400" dirty="0" smtClean="0">
                <a:latin typeface="Tw Cen MT Condensed" charset="0"/>
              </a:rPr>
              <a:t> 20W)</a:t>
            </a:r>
            <a:endParaRPr lang="en-US" sz="1400" dirty="0">
              <a:latin typeface="Tw Cen MT Condensed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400" dirty="0" smtClean="0">
                <a:latin typeface="Tw Cen MT Condensed" charset="0"/>
              </a:rPr>
              <a:t>Photolithography (failed QA)</a:t>
            </a:r>
            <a:endParaRPr lang="en-US" sz="1400" dirty="0">
              <a:latin typeface="Tw Cen MT Condensed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Tw Cen MT Condensed" charset="0"/>
            </a:endParaRPr>
          </a:p>
        </p:txBody>
      </p:sp>
      <p:pic>
        <p:nvPicPr>
          <p:cNvPr id="9" name="Picture 8" descr="coating syst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24" y="3429000"/>
            <a:ext cx="2926080" cy="2194560"/>
          </a:xfrm>
          <a:prstGeom prst="rect">
            <a:avLst/>
          </a:prstGeom>
        </p:spPr>
      </p:pic>
      <p:cxnSp>
        <p:nvCxnSpPr>
          <p:cNvPr id="10" name="12 Conector recto de flecha"/>
          <p:cNvCxnSpPr/>
          <p:nvPr/>
        </p:nvCxnSpPr>
        <p:spPr>
          <a:xfrm>
            <a:off x="2828544" y="3300910"/>
            <a:ext cx="3353880" cy="191590"/>
          </a:xfrm>
          <a:prstGeom prst="straightConnector1">
            <a:avLst/>
          </a:prstGeom>
          <a:ln w="41275">
            <a:solidFill>
              <a:srgbClr val="005D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laser_syste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92" y="4405080"/>
            <a:ext cx="2731008" cy="2048256"/>
          </a:xfrm>
          <a:prstGeom prst="rect">
            <a:avLst/>
          </a:prstGeom>
        </p:spPr>
      </p:pic>
      <p:sp>
        <p:nvSpPr>
          <p:cNvPr id="21" name="Bent-Up Arrow 20"/>
          <p:cNvSpPr/>
          <p:nvPr/>
        </p:nvSpPr>
        <p:spPr bwMode="auto">
          <a:xfrm flipV="1">
            <a:off x="3851920" y="4293096"/>
            <a:ext cx="1368152" cy="180000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  <a:solidFill>
            <a:srgbClr val="005D9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" name="Picture 22" descr="DO_PA_trials_las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04" y="5013176"/>
            <a:ext cx="1950720" cy="1398270"/>
          </a:xfrm>
          <a:prstGeom prst="rect">
            <a:avLst/>
          </a:prstGeom>
        </p:spPr>
      </p:pic>
      <p:cxnSp>
        <p:nvCxnSpPr>
          <p:cNvPr id="24" name="12 Conector recto de flecha"/>
          <p:cNvCxnSpPr/>
          <p:nvPr/>
        </p:nvCxnSpPr>
        <p:spPr>
          <a:xfrm flipH="1">
            <a:off x="2987824" y="5661248"/>
            <a:ext cx="542544" cy="0"/>
          </a:xfrm>
          <a:prstGeom prst="straightConnector1">
            <a:avLst/>
          </a:prstGeom>
          <a:ln w="41275">
            <a:solidFill>
              <a:srgbClr val="005D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creen Shot 2011-11-08 at 10.07.3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39" y="5818683"/>
            <a:ext cx="2748661" cy="51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5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086600" cy="685800"/>
          </a:xfrm>
        </p:spPr>
        <p:txBody>
          <a:bodyPr/>
          <a:lstStyle/>
          <a:p>
            <a:r>
              <a:rPr lang="en-US" sz="2800" dirty="0"/>
              <a:t>Preparations for APD irradiation at </a:t>
            </a:r>
            <a:r>
              <a:rPr lang="en-US" sz="2800" dirty="0" smtClean="0"/>
              <a:t>USC (I)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17827-B6E8-6244-B0E8-0BC60B1C24B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323528" y="1196752"/>
            <a:ext cx="8640960" cy="5184576"/>
          </a:xfrm>
          <a:prstGeom prst="rect">
            <a:avLst/>
          </a:prstGeom>
        </p:spPr>
        <p:txBody>
          <a:bodyPr>
            <a:norm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2000" dirty="0" smtClean="0">
                <a:latin typeface="Tw Cen MT Condensed" charset="0"/>
              </a:rPr>
              <a:t>Dose accumulated: 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1600" dirty="0" smtClean="0">
                <a:latin typeface="Tw Cen MT Condensed" charset="0"/>
              </a:rPr>
              <a:t>At ILC 100 </a:t>
            </a:r>
            <a:r>
              <a:rPr lang="en-US" sz="1600" dirty="0" err="1" smtClean="0">
                <a:latin typeface="Tw Cen MT Condensed" charset="0"/>
              </a:rPr>
              <a:t>kRad</a:t>
            </a:r>
            <a:r>
              <a:rPr lang="en-US" sz="1600" dirty="0" smtClean="0">
                <a:latin typeface="Tw Cen MT Condensed" charset="0"/>
              </a:rPr>
              <a:t>/year </a:t>
            </a:r>
            <a:r>
              <a:rPr lang="en-US" sz="1600" dirty="0" smtClean="0">
                <a:latin typeface="Tw Cen MT Condensed" charset="0"/>
                <a:sym typeface="Wingdings"/>
              </a:rPr>
              <a:t> 100 </a:t>
            </a:r>
            <a:r>
              <a:rPr lang="en-US" sz="1600" dirty="0" err="1" smtClean="0">
                <a:latin typeface="Tw Cen MT Condensed" charset="0"/>
                <a:sym typeface="Wingdings"/>
              </a:rPr>
              <a:t>kRad</a:t>
            </a:r>
            <a:r>
              <a:rPr lang="en-US" sz="1600" dirty="0" smtClean="0">
                <a:latin typeface="Tw Cen MT Condensed" charset="0"/>
                <a:sym typeface="Wingdings"/>
              </a:rPr>
              <a:t> x 10 years x 2 (safety factor)</a:t>
            </a:r>
            <a:r>
              <a:rPr lang="en-US" sz="1600" dirty="0" smtClean="0">
                <a:latin typeface="Tw Cen MT Condensed" charset="0"/>
              </a:rPr>
              <a:t>  = 2 </a:t>
            </a:r>
            <a:r>
              <a:rPr lang="en-US" sz="1600" dirty="0" err="1" smtClean="0">
                <a:latin typeface="Tw Cen MT Condensed" charset="0"/>
              </a:rPr>
              <a:t>MRad</a:t>
            </a:r>
            <a:r>
              <a:rPr lang="en-US" sz="1600" dirty="0" smtClean="0">
                <a:latin typeface="Tw Cen MT Condensed" charset="0"/>
              </a:rPr>
              <a:t>. 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 dirty="0" smtClean="0">
                <a:latin typeface="Tw Cen MT Condensed" charset="0"/>
              </a:rPr>
              <a:t>Staged irradiation: 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1600" dirty="0" smtClean="0">
                <a:latin typeface="Tw Cen MT Condensed" charset="0"/>
              </a:rPr>
              <a:t>100 </a:t>
            </a:r>
            <a:r>
              <a:rPr lang="en-US" sz="1600" dirty="0" err="1" smtClean="0">
                <a:latin typeface="Tw Cen MT Condensed" charset="0"/>
              </a:rPr>
              <a:t>kRad</a:t>
            </a:r>
            <a:r>
              <a:rPr lang="en-US" sz="1600" dirty="0" smtClean="0">
                <a:latin typeface="Tw Cen MT Condensed" charset="0"/>
              </a:rPr>
              <a:t>, 200 </a:t>
            </a:r>
            <a:r>
              <a:rPr lang="en-US" sz="1600" dirty="0" err="1" smtClean="0">
                <a:latin typeface="Tw Cen MT Condensed" charset="0"/>
              </a:rPr>
              <a:t>kRad</a:t>
            </a:r>
            <a:r>
              <a:rPr lang="en-US" sz="1600" dirty="0" smtClean="0">
                <a:latin typeface="Tw Cen MT Condensed" charset="0"/>
              </a:rPr>
              <a:t>, 300 </a:t>
            </a:r>
            <a:r>
              <a:rPr lang="en-US" sz="1600" dirty="0" err="1" smtClean="0">
                <a:latin typeface="Tw Cen MT Condensed" charset="0"/>
              </a:rPr>
              <a:t>kRad</a:t>
            </a:r>
            <a:r>
              <a:rPr lang="en-US" sz="1600" dirty="0" smtClean="0">
                <a:latin typeface="Tw Cen MT Condensed" charset="0"/>
              </a:rPr>
              <a:t>, 600 </a:t>
            </a:r>
            <a:r>
              <a:rPr lang="en-US" sz="1600" dirty="0" err="1" smtClean="0">
                <a:latin typeface="Tw Cen MT Condensed" charset="0"/>
              </a:rPr>
              <a:t>kRad</a:t>
            </a:r>
            <a:r>
              <a:rPr lang="en-US" sz="1600" dirty="0" smtClean="0">
                <a:latin typeface="Tw Cen MT Condensed" charset="0"/>
              </a:rPr>
              <a:t>, 900 </a:t>
            </a:r>
            <a:r>
              <a:rPr lang="en-US" sz="1600" dirty="0" err="1" smtClean="0">
                <a:latin typeface="Tw Cen MT Condensed" charset="0"/>
              </a:rPr>
              <a:t>kRad</a:t>
            </a:r>
            <a:r>
              <a:rPr lang="en-US" sz="1600" dirty="0" smtClean="0">
                <a:latin typeface="Tw Cen MT Condensed" charset="0"/>
              </a:rPr>
              <a:t> ,</a:t>
            </a:r>
            <a:r>
              <a:rPr lang="en-US" sz="1600" dirty="0">
                <a:latin typeface="Tw Cen MT Condensed" charset="0"/>
              </a:rPr>
              <a:t> </a:t>
            </a:r>
            <a:r>
              <a:rPr lang="en-US" sz="1600" dirty="0" smtClean="0">
                <a:latin typeface="Tw Cen MT Condensed" charset="0"/>
              </a:rPr>
              <a:t>1 </a:t>
            </a:r>
            <a:r>
              <a:rPr lang="en-US" sz="1600" dirty="0" err="1" smtClean="0">
                <a:latin typeface="Tw Cen MT Condensed" charset="0"/>
              </a:rPr>
              <a:t>MRad</a:t>
            </a:r>
            <a:r>
              <a:rPr lang="en-US" sz="1600" dirty="0" smtClean="0">
                <a:latin typeface="Tw Cen MT Condensed" charset="0"/>
              </a:rPr>
              <a:t>, 1.5MRad, 2 </a:t>
            </a:r>
            <a:r>
              <a:rPr lang="en-US" sz="1600" dirty="0" err="1" smtClean="0">
                <a:latin typeface="Tw Cen MT Condensed" charset="0"/>
              </a:rPr>
              <a:t>MRad</a:t>
            </a:r>
            <a:endParaRPr lang="en-US" sz="1600" dirty="0" smtClean="0">
              <a:latin typeface="Tw Cen MT Condensed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sz="1600" dirty="0" smtClean="0">
                <a:latin typeface="Tw Cen MT Condensed" charset="0"/>
              </a:rPr>
              <a:t>8 steps </a:t>
            </a:r>
            <a:r>
              <a:rPr lang="en-US" sz="1600" dirty="0" smtClean="0">
                <a:latin typeface="Tw Cen MT Condensed" charset="0"/>
                <a:sym typeface="Wingdings"/>
              </a:rPr>
              <a:t> N+1= 9 samples of each device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 dirty="0" smtClean="0">
                <a:latin typeface="Tw Cen MT Condensed" charset="0"/>
                <a:sym typeface="Wingdings"/>
              </a:rPr>
              <a:t>Devices: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1600" dirty="0" smtClean="0">
                <a:latin typeface="Tw Cen MT Condensed" charset="0"/>
                <a:sym typeface="Wingdings"/>
              </a:rPr>
              <a:t>1 diode ST, STI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1600" dirty="0" smtClean="0">
                <a:latin typeface="Tw Cen MT Condensed" charset="0"/>
                <a:sym typeface="Wingdings"/>
              </a:rPr>
              <a:t>1 diode ST, well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1600" dirty="0" smtClean="0">
                <a:latin typeface="Tw Cen MT Condensed" charset="0"/>
                <a:sym typeface="Wingdings"/>
              </a:rPr>
              <a:t>1 diode AMS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1600" dirty="0" smtClean="0">
                <a:latin typeface="Tw Cen MT Condensed" charset="0"/>
                <a:sym typeface="Wingdings"/>
              </a:rPr>
              <a:t>1 pixel AMS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1600" dirty="0" smtClean="0">
                <a:latin typeface="Tw Cen MT Condensed" charset="0"/>
                <a:sym typeface="Wingdings"/>
              </a:rPr>
              <a:t>1 array 3x3 digital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1600" dirty="0" smtClean="0">
                <a:latin typeface="Tw Cen MT Condensed" charset="0"/>
                <a:sym typeface="Wingdings"/>
              </a:rPr>
              <a:t>1 pixel ST</a:t>
            </a:r>
            <a:endParaRPr lang="en-US" sz="1600" dirty="0">
              <a:latin typeface="Tw Cen MT Condensed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77797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624" y="76200"/>
            <a:ext cx="5943600" cy="685800"/>
          </a:xfrm>
        </p:spPr>
        <p:txBody>
          <a:bodyPr/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Abraham Gallas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107504" y="980728"/>
            <a:ext cx="8640960" cy="549627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1800" dirty="0" smtClean="0">
                <a:latin typeface="Tw Cen MT Condensed" charset="0"/>
              </a:rPr>
              <a:t>Sensor developments:</a:t>
            </a:r>
            <a:endParaRPr lang="en-US" sz="1800" dirty="0">
              <a:latin typeface="Tw Cen MT Condensed" charset="0"/>
            </a:endParaRPr>
          </a:p>
          <a:p>
            <a:pPr lvl="1" eaLnBrk="1" hangingPunct="1">
              <a:lnSpc>
                <a:spcPct val="130000"/>
              </a:lnSpc>
            </a:pPr>
            <a:r>
              <a:rPr lang="en-US" sz="1600" dirty="0" smtClean="0">
                <a:latin typeface="Tw Cen MT Condensed" charset="0"/>
              </a:rPr>
              <a:t>Pixels</a:t>
            </a:r>
            <a:r>
              <a:rPr lang="en-US" sz="1700" dirty="0" smtClean="0">
                <a:latin typeface="Tw Cen MT Condensed" charset="0"/>
              </a:rPr>
              <a:t>:</a:t>
            </a:r>
            <a:endParaRPr lang="en-US" sz="1700" dirty="0">
              <a:latin typeface="Tw Cen MT Condensed" charset="0"/>
            </a:endParaRPr>
          </a:p>
          <a:p>
            <a:pPr lvl="2" eaLnBrk="1" hangingPunct="1">
              <a:lnSpc>
                <a:spcPct val="120000"/>
              </a:lnSpc>
            </a:pPr>
            <a:r>
              <a:rPr lang="en-US" sz="1400" dirty="0" smtClean="0">
                <a:latin typeface="Tw Cen MT Condensed" charset="0"/>
              </a:rPr>
              <a:t>Sensors production: thinning, bump bonding. Tile design and fabrication (CNN). </a:t>
            </a:r>
            <a:endParaRPr lang="en-US" sz="1400" dirty="0">
              <a:latin typeface="Tw Cen MT Condensed" charset="0"/>
            </a:endParaRPr>
          </a:p>
          <a:p>
            <a:pPr lvl="2" eaLnBrk="1" hangingPunct="1">
              <a:lnSpc>
                <a:spcPct val="120000"/>
              </a:lnSpc>
            </a:pPr>
            <a:r>
              <a:rPr lang="en-US" sz="1400" dirty="0" smtClean="0">
                <a:latin typeface="Tw Cen MT Condensed" charset="0"/>
              </a:rPr>
              <a:t>Assembly construction with Timepix &amp; Medipix3 at Santiago (wedge bonding, gluing…)</a:t>
            </a:r>
          </a:p>
          <a:p>
            <a:pPr lvl="2" eaLnBrk="1" hangingPunct="1">
              <a:lnSpc>
                <a:spcPct val="120000"/>
              </a:lnSpc>
            </a:pPr>
            <a:r>
              <a:rPr lang="en-US" sz="1400" dirty="0" smtClean="0">
                <a:latin typeface="Tw Cen MT Condensed" charset="0"/>
              </a:rPr>
              <a:t>Characterization in the </a:t>
            </a:r>
            <a:r>
              <a:rPr lang="en-US" sz="1400" dirty="0">
                <a:latin typeface="Tw Cen MT Condensed" charset="0"/>
              </a:rPr>
              <a:t>lab, test-</a:t>
            </a:r>
            <a:r>
              <a:rPr lang="en-US" sz="1400" dirty="0" smtClean="0">
                <a:latin typeface="Tw Cen MT Condensed" charset="0"/>
              </a:rPr>
              <a:t>beams (2010/2011), </a:t>
            </a:r>
            <a:r>
              <a:rPr lang="en-US" sz="1400" dirty="0" smtClean="0">
                <a:latin typeface="Tw Cen MT Condensed" charset="0"/>
              </a:rPr>
              <a:t>irradiations </a:t>
            </a:r>
            <a:r>
              <a:rPr lang="en-US" sz="1400" dirty="0">
                <a:latin typeface="Tw Cen MT Condensed" charset="0"/>
              </a:rPr>
              <a:t>and </a:t>
            </a:r>
            <a:r>
              <a:rPr lang="en-US" sz="1400" dirty="0" smtClean="0">
                <a:latin typeface="Tw Cen MT Condensed" charset="0"/>
              </a:rPr>
              <a:t>CVD diamond cooling.</a:t>
            </a:r>
            <a:endParaRPr lang="en-US" sz="1400" dirty="0">
              <a:latin typeface="Tw Cen MT Condensed" charset="0"/>
            </a:endParaRPr>
          </a:p>
          <a:p>
            <a:pPr lvl="1" eaLnBrk="1" hangingPunct="1">
              <a:lnSpc>
                <a:spcPct val="130000"/>
              </a:lnSpc>
            </a:pPr>
            <a:r>
              <a:rPr lang="en-US" sz="1600" i="1" dirty="0">
                <a:latin typeface="Tw Cen MT Condensed" charset="0"/>
              </a:rPr>
              <a:t>S</a:t>
            </a:r>
            <a:r>
              <a:rPr lang="en-US" sz="1600" dirty="0" smtClean="0">
                <a:latin typeface="Tw Cen MT Condensed" charset="0"/>
              </a:rPr>
              <a:t>ilicon </a:t>
            </a:r>
            <a:r>
              <a:rPr lang="en-US" sz="1600" dirty="0">
                <a:latin typeface="Tw Cen MT Condensed" charset="0"/>
              </a:rPr>
              <a:t>micro-strip </a:t>
            </a:r>
            <a:r>
              <a:rPr lang="en-US" sz="1600" dirty="0" smtClean="0">
                <a:latin typeface="Tw Cen MT Condensed" charset="0"/>
              </a:rPr>
              <a:t>fine pitch:</a:t>
            </a:r>
            <a:endParaRPr lang="en-US" sz="1600" dirty="0">
              <a:latin typeface="Tw Cen MT Condensed" charset="0"/>
            </a:endParaRPr>
          </a:p>
          <a:p>
            <a:pPr lvl="2" eaLnBrk="1" hangingPunct="1">
              <a:lnSpc>
                <a:spcPct val="120000"/>
              </a:lnSpc>
            </a:pPr>
            <a:r>
              <a:rPr lang="en-US" sz="1400" dirty="0">
                <a:latin typeface="Tw Cen MT Condensed" charset="0"/>
              </a:rPr>
              <a:t>Prototypes: new sensors (Hamamatsu), </a:t>
            </a:r>
            <a:r>
              <a:rPr lang="en-US" sz="1400" dirty="0" smtClean="0">
                <a:latin typeface="Tw Cen MT Condensed" charset="0"/>
              </a:rPr>
              <a:t>n-on-p, 200 &amp; 150 µm, 30 </a:t>
            </a:r>
            <a:r>
              <a:rPr lang="en-US" sz="1400" dirty="0">
                <a:latin typeface="Tw Cen MT Condensed" charset="0"/>
              </a:rPr>
              <a:t>µm minimum </a:t>
            </a:r>
            <a:r>
              <a:rPr lang="en-US" sz="1400" dirty="0" smtClean="0">
                <a:latin typeface="Tw Cen MT Condensed" charset="0"/>
              </a:rPr>
              <a:t>pitch:</a:t>
            </a:r>
          </a:p>
          <a:p>
            <a:pPr lvl="3" eaLnBrk="1" hangingPunct="1">
              <a:lnSpc>
                <a:spcPct val="120000"/>
              </a:lnSpc>
            </a:pPr>
            <a:r>
              <a:rPr lang="en-US" sz="1200" dirty="0" smtClean="0">
                <a:latin typeface="Tw Cen MT Condensed" charset="0"/>
              </a:rPr>
              <a:t>Sensor design</a:t>
            </a:r>
          </a:p>
          <a:p>
            <a:pPr lvl="3" eaLnBrk="1" hangingPunct="1">
              <a:lnSpc>
                <a:spcPct val="120000"/>
              </a:lnSpc>
            </a:pPr>
            <a:r>
              <a:rPr lang="en-US" sz="1200" dirty="0" smtClean="0">
                <a:latin typeface="Tw Cen MT Condensed" charset="0"/>
              </a:rPr>
              <a:t>Quality Assurance</a:t>
            </a:r>
            <a:endParaRPr lang="en-US" sz="1200" dirty="0" smtClean="0">
              <a:latin typeface="Arial" charset="0"/>
              <a:cs typeface="Arial" charset="0"/>
            </a:endParaRPr>
          </a:p>
          <a:p>
            <a:pPr lvl="3" eaLnBrk="1" hangingPunct="1">
              <a:lnSpc>
                <a:spcPct val="120000"/>
              </a:lnSpc>
            </a:pPr>
            <a:r>
              <a:rPr lang="en-US" sz="1200" dirty="0" smtClean="0">
                <a:latin typeface="Arial" charset="0"/>
                <a:cs typeface="Arial" charset="0"/>
              </a:rPr>
              <a:t>Construction of detector prototypes </a:t>
            </a:r>
            <a:endParaRPr lang="en-US" sz="1200" dirty="0">
              <a:latin typeface="Tw Cen MT Condensed" charset="0"/>
            </a:endParaRPr>
          </a:p>
          <a:p>
            <a:pPr lvl="2" eaLnBrk="1" hangingPunct="1">
              <a:lnSpc>
                <a:spcPct val="120000"/>
              </a:lnSpc>
            </a:pPr>
            <a:r>
              <a:rPr lang="en-US" sz="1400" dirty="0" smtClean="0">
                <a:latin typeface="Tw Cen MT Condensed" charset="0"/>
              </a:rPr>
              <a:t>Assemblies </a:t>
            </a:r>
            <a:r>
              <a:rPr lang="en-US" sz="1400" dirty="0">
                <a:latin typeface="Tw Cen MT Condensed" charset="0"/>
              </a:rPr>
              <a:t>with D0 </a:t>
            </a:r>
            <a:r>
              <a:rPr lang="en-US" sz="1400" dirty="0" smtClean="0">
                <a:latin typeface="Tw Cen MT Condensed" charset="0"/>
              </a:rPr>
              <a:t>sensor (320 µm </a:t>
            </a:r>
            <a:r>
              <a:rPr lang="en-US" sz="1400" dirty="0">
                <a:latin typeface="Tw Cen MT Condensed" charset="0"/>
              </a:rPr>
              <a:t>thick, 60 µm pitch with 30 µm intermediate strips</a:t>
            </a:r>
            <a:r>
              <a:rPr lang="en-US" sz="1400" dirty="0" smtClean="0">
                <a:latin typeface="Tw Cen MT Condensed" charset="0"/>
              </a:rPr>
              <a:t>)</a:t>
            </a:r>
          </a:p>
          <a:p>
            <a:pPr lvl="3" eaLnBrk="1" hangingPunct="1">
              <a:lnSpc>
                <a:spcPct val="120000"/>
              </a:lnSpc>
            </a:pPr>
            <a:r>
              <a:rPr lang="en-US" sz="1100" dirty="0" smtClean="0">
                <a:latin typeface="Tw Cen MT Condensed" charset="0"/>
              </a:rPr>
              <a:t>Pitch Adapter design and fabrication. </a:t>
            </a:r>
          </a:p>
          <a:p>
            <a:pPr lvl="2" eaLnBrk="1" hangingPunct="1">
              <a:lnSpc>
                <a:spcPct val="120000"/>
              </a:lnSpc>
            </a:pPr>
            <a:r>
              <a:rPr lang="en-US" sz="1400" dirty="0" smtClean="0">
                <a:latin typeface="Tw Cen MT Condensed" charset="0"/>
              </a:rPr>
              <a:t>PR01 detector prototype construction</a:t>
            </a:r>
            <a:endParaRPr lang="en-US" sz="1400" dirty="0">
              <a:latin typeface="Tw Cen MT Condensed" charset="0"/>
            </a:endParaRPr>
          </a:p>
          <a:p>
            <a:pPr lvl="2" eaLnBrk="1" hangingPunct="1">
              <a:lnSpc>
                <a:spcPct val="120000"/>
              </a:lnSpc>
            </a:pPr>
            <a:r>
              <a:rPr lang="en-US" sz="1400" dirty="0" smtClean="0">
                <a:latin typeface="Tw Cen MT Condensed" charset="0"/>
              </a:rPr>
              <a:t>Characterization </a:t>
            </a:r>
            <a:r>
              <a:rPr lang="en-US" sz="1400" dirty="0">
                <a:latin typeface="Tw Cen MT Condensed" charset="0"/>
              </a:rPr>
              <a:t>in lab and test-</a:t>
            </a:r>
            <a:r>
              <a:rPr lang="en-US" sz="1400" dirty="0" smtClean="0">
                <a:latin typeface="Tw Cen MT Condensed" charset="0"/>
              </a:rPr>
              <a:t>beams (2010/2011)</a:t>
            </a:r>
            <a:endParaRPr lang="en-US" sz="1400" dirty="0">
              <a:latin typeface="Tw Cen MT Condensed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1800" dirty="0"/>
              <a:t>Preparations for APD irradiation at USC</a:t>
            </a:r>
            <a:endParaRPr lang="en-US" sz="1800" dirty="0" smtClean="0">
              <a:latin typeface="Tw Cen MT Condensed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US" sz="1800" dirty="0" smtClean="0">
                <a:latin typeface="Tw Cen MT Condensed" charset="0"/>
              </a:rPr>
              <a:t>Complementary developments:</a:t>
            </a:r>
            <a:endParaRPr lang="en-US" sz="1800" dirty="0">
              <a:latin typeface="Tw Cen MT Condensed" charset="0"/>
            </a:endParaRPr>
          </a:p>
          <a:p>
            <a:pPr lvl="1" eaLnBrk="1" hangingPunct="1">
              <a:lnSpc>
                <a:spcPct val="130000"/>
              </a:lnSpc>
            </a:pPr>
            <a:r>
              <a:rPr lang="en-US" sz="1600" dirty="0">
                <a:latin typeface="Tw Cen MT Condensed" charset="0"/>
              </a:rPr>
              <a:t>High-speed readout copper </a:t>
            </a:r>
            <a:r>
              <a:rPr lang="en-US" sz="1600" dirty="0" smtClean="0">
                <a:latin typeface="Tw Cen MT Condensed" charset="0"/>
              </a:rPr>
              <a:t>link </a:t>
            </a:r>
            <a:endParaRPr lang="en-US" sz="1600" dirty="0">
              <a:latin typeface="Tw Cen MT Condensed" charset="0"/>
            </a:endParaRPr>
          </a:p>
          <a:p>
            <a:pPr lvl="1" eaLnBrk="1" hangingPunct="1">
              <a:lnSpc>
                <a:spcPct val="120000"/>
              </a:lnSpc>
            </a:pPr>
            <a:r>
              <a:rPr lang="en-US" sz="1600" dirty="0" smtClean="0">
                <a:latin typeface="Tw Cen MT Condensed" charset="0"/>
              </a:rPr>
              <a:t>Timepix Telescope </a:t>
            </a:r>
            <a:r>
              <a:rPr lang="en-US" sz="1600" dirty="0">
                <a:latin typeface="Tw Cen MT Condensed" charset="0"/>
              </a:rPr>
              <a:t>Trigger Logic </a:t>
            </a:r>
            <a:r>
              <a:rPr lang="en-US" sz="1600" dirty="0" smtClean="0">
                <a:latin typeface="Tw Cen MT Condensed" charset="0"/>
              </a:rPr>
              <a:t>Unit (AIDA EU project)</a:t>
            </a:r>
            <a:endParaRPr lang="en-US" sz="1600" dirty="0">
              <a:latin typeface="Tw Cen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1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086600" cy="685800"/>
          </a:xfrm>
        </p:spPr>
        <p:txBody>
          <a:bodyPr/>
          <a:lstStyle/>
          <a:p>
            <a:r>
              <a:rPr lang="en-US" sz="2800" dirty="0"/>
              <a:t>Preparations for APD irradiation at </a:t>
            </a:r>
            <a:r>
              <a:rPr lang="en-US" sz="2800" dirty="0" smtClean="0"/>
              <a:t>USC (II)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17827-B6E8-6244-B0E8-0BC60B1C24B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323528" y="1052736"/>
            <a:ext cx="8640960" cy="5184576"/>
          </a:xfrm>
          <a:prstGeom prst="rect">
            <a:avLst/>
          </a:prstGeom>
        </p:spPr>
        <p:txBody>
          <a:bodyPr>
            <a:norm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2000" dirty="0" smtClean="0">
                <a:latin typeface="Tw Cen MT Condensed" charset="0"/>
              </a:rPr>
              <a:t>Maximum dose rate of the source: 7 </a:t>
            </a:r>
            <a:r>
              <a:rPr lang="en-US" sz="2000" dirty="0" err="1" smtClean="0">
                <a:latin typeface="Tw Cen MT Condensed" charset="0"/>
              </a:rPr>
              <a:t>kRad</a:t>
            </a:r>
            <a:r>
              <a:rPr lang="en-US" sz="2000" dirty="0" smtClean="0">
                <a:latin typeface="Tw Cen MT Condensed" charset="0"/>
              </a:rPr>
              <a:t>/h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1600" dirty="0" smtClean="0">
                <a:latin typeface="Tw Cen MT Condensed" charset="0"/>
              </a:rPr>
              <a:t>Plan to change soon to a new source of 6000 </a:t>
            </a:r>
            <a:r>
              <a:rPr lang="en-US" sz="1600" dirty="0" err="1" smtClean="0">
                <a:latin typeface="Tw Cen MT Condensed" charset="0"/>
              </a:rPr>
              <a:t>Ci</a:t>
            </a:r>
            <a:r>
              <a:rPr lang="en-US" sz="1600" dirty="0" smtClean="0">
                <a:latin typeface="Tw Cen MT Condensed" charset="0"/>
              </a:rPr>
              <a:t> (date not confirmed yet)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dirty="0" smtClean="0">
                <a:latin typeface="Tw Cen MT Condensed" charset="0"/>
              </a:rPr>
              <a:t>Radiation field uniformity (less than 5% variation):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1600" dirty="0" smtClean="0">
                <a:latin typeface="Tw Cen MT Condensed" charset="0"/>
              </a:rPr>
              <a:t>10x10 cm</a:t>
            </a:r>
            <a:r>
              <a:rPr lang="en-US" sz="1600" baseline="30000" dirty="0" smtClean="0">
                <a:latin typeface="Tw Cen MT Condensed" charset="0"/>
              </a:rPr>
              <a:t>2 </a:t>
            </a:r>
            <a:r>
              <a:rPr lang="en-US" sz="1600" dirty="0" smtClean="0">
                <a:latin typeface="Tw Cen MT Condensed" charset="0"/>
              </a:rPr>
              <a:t>just below the source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1600" dirty="0" smtClean="0">
                <a:latin typeface="Tw Cen MT Condensed" charset="0"/>
              </a:rPr>
              <a:t>2x2 m</a:t>
            </a:r>
            <a:r>
              <a:rPr lang="en-US" sz="1600" baseline="30000" dirty="0" smtClean="0">
                <a:latin typeface="Tw Cen MT Condensed" charset="0"/>
              </a:rPr>
              <a:t>2</a:t>
            </a:r>
            <a:r>
              <a:rPr lang="en-US" sz="1600" dirty="0" smtClean="0">
                <a:latin typeface="Tw Cen MT Condensed" charset="0"/>
              </a:rPr>
              <a:t> at the maximum distance from the source.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dirty="0" smtClean="0">
                <a:latin typeface="Tw Cen MT Condensed" charset="0"/>
              </a:rPr>
              <a:t>Rate of irradiation?: 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1600" dirty="0" smtClean="0">
                <a:latin typeface="Tw Cen MT Condensed" charset="0"/>
              </a:rPr>
              <a:t>28 rad/h ---------- 7 </a:t>
            </a:r>
            <a:r>
              <a:rPr lang="en-US" sz="1600" dirty="0" err="1" smtClean="0">
                <a:latin typeface="Tw Cen MT Condensed" charset="0"/>
              </a:rPr>
              <a:t>kRad</a:t>
            </a:r>
            <a:r>
              <a:rPr lang="en-US" sz="1600" dirty="0">
                <a:latin typeface="Tw Cen MT Condensed" charset="0"/>
              </a:rPr>
              <a:t>/</a:t>
            </a:r>
            <a:r>
              <a:rPr lang="en-US" sz="1600" dirty="0" smtClean="0">
                <a:latin typeface="Tw Cen MT Condensed" charset="0"/>
              </a:rPr>
              <a:t>h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dirty="0" smtClean="0">
                <a:latin typeface="Tw Cen MT Condensed" charset="0"/>
              </a:rPr>
              <a:t>Are devices ON/OFF during irradiation?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dirty="0" smtClean="0">
                <a:latin typeface="Tw Cen MT Condensed" charset="0"/>
              </a:rPr>
              <a:t>DAQ Software: </a:t>
            </a:r>
            <a:r>
              <a:rPr lang="en-US" sz="2000" dirty="0" err="1" smtClean="0">
                <a:latin typeface="Tw Cen MT Condensed" charset="0"/>
              </a:rPr>
              <a:t>LabView</a:t>
            </a:r>
            <a:r>
              <a:rPr lang="en-US" sz="2000" dirty="0" smtClean="0">
                <a:latin typeface="Tw Cen MT Condensed" charset="0"/>
              </a:rPr>
              <a:t> programs for IV scans and data logging are ready.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 dirty="0" smtClean="0">
                <a:latin typeface="Tw Cen MT Condensed" charset="0"/>
                <a:sym typeface="Wingdings"/>
              </a:rPr>
              <a:t>Availability: January 2012</a:t>
            </a:r>
          </a:p>
        </p:txBody>
      </p:sp>
    </p:spTree>
    <p:extLst>
      <p:ext uri="{BB962C8B-B14F-4D97-AF65-F5344CB8AC3E}">
        <p14:creationId xmlns:p14="http://schemas.microsoft.com/office/powerpoint/2010/main" val="9321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624" y="76200"/>
            <a:ext cx="5943600" cy="685800"/>
          </a:xfrm>
        </p:spPr>
        <p:txBody>
          <a:bodyPr/>
          <a:lstStyle/>
          <a:p>
            <a:r>
              <a:rPr lang="en-US" dirty="0" smtClean="0"/>
              <a:t>Bunker floor plan layout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17827-B6E8-6244-B0E8-0BC60B1C24B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6" descr="Screen Shot 2011-11-10 at 6.03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000"/>
            <a:ext cx="3068320" cy="5516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00" y="884801"/>
            <a:ext cx="4163695" cy="312026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226320" y="2924944"/>
            <a:ext cx="7628840" cy="423094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unidad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0" y="4108781"/>
            <a:ext cx="2971800" cy="222885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1752600" y="4437112"/>
            <a:ext cx="5529976" cy="759182"/>
          </a:xfrm>
          <a:prstGeom prst="straightConnector1">
            <a:avLst/>
          </a:prstGeom>
          <a:ln w="698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115616" y="4437112"/>
            <a:ext cx="636984" cy="0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115616" y="3212976"/>
            <a:ext cx="0" cy="1224136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115616" y="3068960"/>
            <a:ext cx="360040" cy="144016"/>
          </a:xfrm>
          <a:prstGeom prst="straightConnector1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75240" y="5517232"/>
            <a:ext cx="2664912" cy="46166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 m long cables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0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76200"/>
            <a:ext cx="5943600" cy="685800"/>
          </a:xfrm>
        </p:spPr>
        <p:txBody>
          <a:bodyPr/>
          <a:lstStyle/>
          <a:p>
            <a:r>
              <a:rPr lang="en-US" sz="3200" dirty="0" smtClean="0"/>
              <a:t>High-speed readout copper link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17827-B6E8-6244-B0E8-0BC60B1C24B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3" name="6 Marcador de contenido"/>
          <p:cNvSpPr txBox="1">
            <a:spLocks/>
          </p:cNvSpPr>
          <p:nvPr/>
        </p:nvSpPr>
        <p:spPr>
          <a:xfrm>
            <a:off x="107504" y="1034876"/>
            <a:ext cx="5544616" cy="5778500"/>
          </a:xfrm>
          <a:prstGeom prst="rect">
            <a:avLst/>
          </a:prstGeom>
        </p:spPr>
        <p:txBody>
          <a:bodyPr>
            <a:norm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latin typeface="Tw Cen MT Condensed" charset="0"/>
              </a:rPr>
              <a:t>Readout speed is a concern in current high-density pixel detectors since effective data </a:t>
            </a:r>
            <a:r>
              <a:rPr lang="en-US" sz="1800" dirty="0" err="1" smtClean="0">
                <a:latin typeface="Tw Cen MT Condensed" charset="0"/>
              </a:rPr>
              <a:t>Tx</a:t>
            </a:r>
            <a:r>
              <a:rPr lang="en-US" sz="1800" dirty="0" smtClean="0">
                <a:latin typeface="Tw Cen MT Condensed" charset="0"/>
              </a:rPr>
              <a:t> rate goes above Gbits. Typical issues:</a:t>
            </a:r>
          </a:p>
          <a:p>
            <a:pPr lvl="1" eaLnBrk="1" hangingPunct="1"/>
            <a:r>
              <a:rPr lang="en-US" sz="1600" dirty="0" smtClean="0">
                <a:latin typeface="Tw Cen MT Condensed" charset="0"/>
              </a:rPr>
              <a:t>Zero suppression needed in the chip</a:t>
            </a:r>
          </a:p>
          <a:p>
            <a:pPr lvl="1" eaLnBrk="1" hangingPunct="1"/>
            <a:r>
              <a:rPr lang="en-US" sz="1600" dirty="0" smtClean="0">
                <a:latin typeface="Tw Cen MT Condensed" charset="0"/>
              </a:rPr>
              <a:t>Local copper interface to a high speed optical link</a:t>
            </a:r>
          </a:p>
          <a:p>
            <a:pPr eaLnBrk="1" hangingPunct="1">
              <a:lnSpc>
                <a:spcPct val="120000"/>
              </a:lnSpc>
            </a:pPr>
            <a:r>
              <a:rPr lang="en-US" sz="1800" dirty="0" smtClean="0">
                <a:latin typeface="Tw Cen MT Condensed" charset="0"/>
              </a:rPr>
              <a:t>Problems to face:</a:t>
            </a:r>
          </a:p>
          <a:p>
            <a:pPr lvl="1" eaLnBrk="1" hangingPunct="1"/>
            <a:r>
              <a:rPr lang="en-US" sz="1600" dirty="0" smtClean="0">
                <a:latin typeface="Tw Cen MT Condensed" charset="0"/>
              </a:rPr>
              <a:t>Skin effect in conductor and dielectric losses</a:t>
            </a:r>
          </a:p>
          <a:p>
            <a:pPr lvl="1" eaLnBrk="1" hangingPunct="1"/>
            <a:r>
              <a:rPr lang="en-US" sz="1600" dirty="0" smtClean="0">
                <a:latin typeface="Tw Cen MT Condensed" charset="0"/>
              </a:rPr>
              <a:t>Control the cable mechanical parameters to achieve the desired electrical performance</a:t>
            </a:r>
          </a:p>
          <a:p>
            <a:pPr lvl="1" eaLnBrk="1" hangingPunct="1"/>
            <a:r>
              <a:rPr lang="en-US" sz="1600" dirty="0" smtClean="0">
                <a:latin typeface="Tw Cen MT Condensed" charset="0"/>
              </a:rPr>
              <a:t>Signal compensation needed if distances above several tens of cm</a:t>
            </a:r>
          </a:p>
          <a:p>
            <a:pPr eaLnBrk="1" hangingPunct="1">
              <a:lnSpc>
                <a:spcPct val="120000"/>
              </a:lnSpc>
            </a:pPr>
            <a:r>
              <a:rPr lang="en-US" sz="1800" dirty="0" smtClean="0">
                <a:latin typeface="Tw Cen MT Condensed" charset="0"/>
              </a:rPr>
              <a:t>USC activity:</a:t>
            </a:r>
          </a:p>
          <a:p>
            <a:pPr lvl="1" eaLnBrk="1" hangingPunct="1"/>
            <a:r>
              <a:rPr lang="en-US" sz="1600" dirty="0" smtClean="0">
                <a:latin typeface="Tw Cen MT Condensed" charset="0"/>
              </a:rPr>
              <a:t>Prototype cable to asses the performance of a high-speed flex cable 'Pyralux® AP-PLUS</a:t>
            </a:r>
            <a:r>
              <a:rPr lang="ja-JP" altLang="en-US" sz="1600" dirty="0" smtClean="0">
                <a:latin typeface="Tw Cen MT Condensed" charset="0"/>
              </a:rPr>
              <a:t>’</a:t>
            </a:r>
            <a:r>
              <a:rPr lang="en-US" sz="1600" dirty="0" smtClean="0">
                <a:latin typeface="Tw Cen MT Condensed" charset="0"/>
              </a:rPr>
              <a:t> from DuPont</a:t>
            </a:r>
          </a:p>
          <a:p>
            <a:pPr lvl="1" eaLnBrk="1" hangingPunct="1"/>
            <a:r>
              <a:rPr lang="en-US" sz="1600" dirty="0" smtClean="0">
                <a:latin typeface="Tw Cen MT Condensed" charset="0"/>
              </a:rPr>
              <a:t>Characterize radiation hardness and high frequency behavior of different configurations:</a:t>
            </a:r>
            <a:r>
              <a:rPr lang="en-US" sz="1700" dirty="0" smtClean="0">
                <a:latin typeface="Tw Cen MT Condensed" charset="0"/>
              </a:rPr>
              <a:t>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dirty="0" smtClean="0">
                <a:latin typeface="Tw Cen MT Condensed" charset="0"/>
              </a:rPr>
              <a:t>With network analyzer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dirty="0" smtClean="0">
                <a:latin typeface="Tw Cen MT Condensed" charset="0"/>
              </a:rPr>
              <a:t>FPGA high speed custom system</a:t>
            </a:r>
            <a:endParaRPr lang="en-US" sz="1400" dirty="0">
              <a:latin typeface="Tw Cen MT Condensed" charset="0"/>
            </a:endParaRPr>
          </a:p>
        </p:txBody>
      </p:sp>
      <p:grpSp>
        <p:nvGrpSpPr>
          <p:cNvPr id="38" name="Group 15"/>
          <p:cNvGrpSpPr>
            <a:grpSpLocks/>
          </p:cNvGrpSpPr>
          <p:nvPr/>
        </p:nvGrpSpPr>
        <p:grpSpPr bwMode="auto">
          <a:xfrm>
            <a:off x="5744021" y="2280840"/>
            <a:ext cx="3346818" cy="2300288"/>
            <a:chOff x="5704114" y="3853543"/>
            <a:chExt cx="3346525" cy="2300514"/>
          </a:xfrm>
        </p:grpSpPr>
        <p:sp>
          <p:nvSpPr>
            <p:cNvPr id="39" name="Rectangle 14"/>
            <p:cNvSpPr/>
            <p:nvPr/>
          </p:nvSpPr>
          <p:spPr>
            <a:xfrm>
              <a:off x="5704114" y="3853543"/>
              <a:ext cx="3222343" cy="23005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40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777" y="3908283"/>
              <a:ext cx="2586469" cy="160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38"/>
            <p:cNvSpPr txBox="1"/>
            <p:nvPr/>
          </p:nvSpPr>
          <p:spPr>
            <a:xfrm>
              <a:off x="5762847" y="5452313"/>
              <a:ext cx="3287792" cy="4617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200" dirty="0">
                  <a:latin typeface="+mj-lt"/>
                  <a:ea typeface="+mn-ea"/>
                  <a:cs typeface="Arial" pitchFamily="34" charset="0"/>
                </a:rPr>
                <a:t>Eye </a:t>
              </a:r>
              <a:r>
                <a:rPr lang="fr-FR" sz="1200" dirty="0" smtClean="0">
                  <a:latin typeface="+mj-lt"/>
                  <a:ea typeface="+mn-ea"/>
                  <a:cs typeface="Arial" pitchFamily="34" charset="0"/>
                </a:rPr>
                <a:t>diagramme </a:t>
              </a:r>
              <a:r>
                <a:rPr lang="fr-FR" sz="1200" dirty="0">
                  <a:latin typeface="+mj-lt"/>
                  <a:ea typeface="+mn-ea"/>
                  <a:cs typeface="Arial" pitchFamily="34" charset="0"/>
                </a:rPr>
                <a:t>for R</a:t>
              </a:r>
              <a:r>
                <a:rPr lang="fr-FR" sz="1200" baseline="-25000" dirty="0">
                  <a:latin typeface="+mj-lt"/>
                  <a:ea typeface="+mn-ea"/>
                  <a:cs typeface="Arial" pitchFamily="34" charset="0"/>
                </a:rPr>
                <a:t>0</a:t>
              </a:r>
              <a:r>
                <a:rPr lang="fr-FR" sz="1200" dirty="0">
                  <a:latin typeface="+mj-lt"/>
                  <a:ea typeface="+mn-ea"/>
                  <a:cs typeface="Arial" pitchFamily="34" charset="0"/>
                </a:rPr>
                <a:t>, L=65 cm and 5Gbit/s.</a:t>
              </a:r>
            </a:p>
            <a:p>
              <a:pPr>
                <a:defRPr/>
              </a:pPr>
              <a:r>
                <a:rPr lang="fr-FR" sz="1200" dirty="0">
                  <a:latin typeface="+mj-lt"/>
                  <a:ea typeface="+mn-ea"/>
                  <a:cs typeface="Arial" pitchFamily="34" charset="0"/>
                </a:rPr>
                <a:t> Skin </a:t>
              </a:r>
              <a:r>
                <a:rPr lang="en-US" sz="1200" dirty="0" smtClean="0">
                  <a:latin typeface="+mj-lt"/>
                  <a:ea typeface="+mn-ea"/>
                  <a:cs typeface="Arial" pitchFamily="34" charset="0"/>
                </a:rPr>
                <a:t>effect</a:t>
              </a:r>
              <a:r>
                <a:rPr lang="fr-FR" sz="1200" dirty="0" smtClean="0">
                  <a:latin typeface="+mj-lt"/>
                  <a:ea typeface="+mn-ea"/>
                  <a:cs typeface="Arial" pitchFamily="34" charset="0"/>
                </a:rPr>
                <a:t> </a:t>
              </a:r>
              <a:r>
                <a:rPr lang="en-US" sz="1200" dirty="0" smtClean="0">
                  <a:latin typeface="+mj-lt"/>
                  <a:ea typeface="+mn-ea"/>
                  <a:cs typeface="Arial" pitchFamily="34" charset="0"/>
                </a:rPr>
                <a:t>only</a:t>
              </a:r>
              <a:r>
                <a:rPr lang="fr-FR" sz="1200" dirty="0" smtClean="0">
                  <a:latin typeface="+mj-lt"/>
                  <a:ea typeface="+mn-ea"/>
                  <a:cs typeface="Arial" pitchFamily="34" charset="0"/>
                </a:rPr>
                <a:t>.</a:t>
              </a:r>
              <a:endParaRPr lang="en-GB" sz="1200" dirty="0">
                <a:latin typeface="+mj-lt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5868144" y="4581129"/>
            <a:ext cx="2754312" cy="1876644"/>
            <a:chOff x="799803" y="3397826"/>
            <a:chExt cx="2753888" cy="1876412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803" y="3397826"/>
              <a:ext cx="2725510" cy="1226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9"/>
            <p:cNvSpPr txBox="1"/>
            <p:nvPr/>
          </p:nvSpPr>
          <p:spPr>
            <a:xfrm>
              <a:off x="845833" y="4627987"/>
              <a:ext cx="2707858" cy="6462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dirty="0" smtClean="0">
                  <a:latin typeface="+mj-lt"/>
                  <a:ea typeface="+mn-ea"/>
                  <a:cs typeface="Arial" pitchFamily="34" charset="0"/>
                </a:rPr>
                <a:t>Step response L=65 cm and LCP:</a:t>
              </a:r>
            </a:p>
            <a:p>
              <a:pPr>
                <a:defRPr/>
              </a:pPr>
              <a:r>
                <a:rPr lang="en-US" sz="1200" dirty="0" smtClean="0">
                  <a:latin typeface="+mj-lt"/>
                  <a:ea typeface="+mn-ea"/>
                  <a:cs typeface="Arial" pitchFamily="34" charset="0"/>
                </a:rPr>
                <a:t>Blue = skin-effect only.</a:t>
              </a:r>
            </a:p>
            <a:p>
              <a:pPr>
                <a:defRPr/>
              </a:pPr>
              <a:r>
                <a:rPr lang="en-US" sz="1200" dirty="0" smtClean="0">
                  <a:latin typeface="+mj-lt"/>
                  <a:ea typeface="+mn-ea"/>
                  <a:cs typeface="Arial" pitchFamily="34" charset="0"/>
                </a:rPr>
                <a:t>Red = including dielectric loss. </a:t>
              </a:r>
              <a:endParaRPr lang="en-US" sz="1200" dirty="0">
                <a:latin typeface="+mj-lt"/>
                <a:ea typeface="+mn-ea"/>
                <a:cs typeface="Arial" pitchFamily="34" charset="0"/>
              </a:endParaRPr>
            </a:p>
          </p:txBody>
        </p:sp>
        <p:sp>
          <p:nvSpPr>
            <p:cNvPr id="45" name="TextBox 18"/>
            <p:cNvSpPr txBox="1">
              <a:spLocks noChangeArrowheads="1"/>
            </p:cNvSpPr>
            <p:nvPr/>
          </p:nvSpPr>
          <p:spPr bwMode="auto">
            <a:xfrm>
              <a:off x="3200400" y="4436918"/>
              <a:ext cx="31931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sz="1000"/>
                <a:t>ns</a:t>
              </a:r>
              <a:endParaRPr lang="en-GB" sz="100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220072" y="6623774"/>
            <a:ext cx="3960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(*) For details on status see Pablo </a:t>
            </a:r>
            <a:r>
              <a:rPr lang="en-US" sz="1100" dirty="0" err="1" smtClean="0"/>
              <a:t>Vázquez’s</a:t>
            </a:r>
            <a:r>
              <a:rPr lang="en-US" sz="1100" smtClean="0"/>
              <a:t> talk</a:t>
            </a:r>
            <a:endParaRPr lang="en-US" sz="11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5868144" y="1127101"/>
            <a:ext cx="2828925" cy="1005755"/>
            <a:chOff x="5387975" y="908770"/>
            <a:chExt cx="2828925" cy="1005755"/>
          </a:xfrm>
        </p:grpSpPr>
        <p:grpSp>
          <p:nvGrpSpPr>
            <p:cNvPr id="48" name="Group 16"/>
            <p:cNvGrpSpPr>
              <a:grpSpLocks/>
            </p:cNvGrpSpPr>
            <p:nvPr/>
          </p:nvGrpSpPr>
          <p:grpSpPr bwMode="auto">
            <a:xfrm>
              <a:off x="5387975" y="908770"/>
              <a:ext cx="2768447" cy="944266"/>
              <a:chOff x="791737" y="1248936"/>
              <a:chExt cx="5512418" cy="921658"/>
            </a:xfrm>
          </p:grpSpPr>
          <p:sp>
            <p:nvSpPr>
              <p:cNvPr id="63" name="Rectangle 6"/>
              <p:cNvSpPr/>
              <p:nvPr/>
            </p:nvSpPr>
            <p:spPr>
              <a:xfrm>
                <a:off x="804381" y="1322609"/>
                <a:ext cx="5493757" cy="759251"/>
              </a:xfrm>
              <a:prstGeom prst="rect">
                <a:avLst/>
              </a:prstGeom>
              <a:solidFill>
                <a:srgbClr val="6099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64" name="Rectangle 8"/>
              <p:cNvSpPr/>
              <p:nvPr/>
            </p:nvSpPr>
            <p:spPr>
              <a:xfrm>
                <a:off x="794899" y="2077212"/>
                <a:ext cx="5509561" cy="9296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65" name="Rectangle 9"/>
              <p:cNvSpPr/>
              <p:nvPr/>
            </p:nvSpPr>
            <p:spPr>
              <a:xfrm>
                <a:off x="3854713" y="1660398"/>
                <a:ext cx="733344" cy="10071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66" name="Rectangle 10"/>
              <p:cNvSpPr/>
              <p:nvPr/>
            </p:nvSpPr>
            <p:spPr>
              <a:xfrm>
                <a:off x="2394347" y="1660398"/>
                <a:ext cx="733344" cy="10071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67" name="Rectangle 11"/>
              <p:cNvSpPr/>
              <p:nvPr/>
            </p:nvSpPr>
            <p:spPr>
              <a:xfrm>
                <a:off x="5318239" y="1660398"/>
                <a:ext cx="733344" cy="10071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68" name="Rectangle 13"/>
              <p:cNvSpPr/>
              <p:nvPr/>
            </p:nvSpPr>
            <p:spPr>
              <a:xfrm>
                <a:off x="956107" y="1660398"/>
                <a:ext cx="730184" cy="10071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69" name="Rectangle 15"/>
              <p:cNvSpPr/>
              <p:nvPr/>
            </p:nvSpPr>
            <p:spPr>
              <a:xfrm>
                <a:off x="791737" y="1248233"/>
                <a:ext cx="5509563" cy="9296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cxnSp>
          <p:nvCxnSpPr>
            <p:cNvPr id="49" name="Straight Arrow Connector 18"/>
            <p:cNvCxnSpPr/>
            <p:nvPr/>
          </p:nvCxnSpPr>
          <p:spPr bwMode="auto">
            <a:xfrm rot="16200000" flipH="1">
              <a:off x="5523706" y="1159669"/>
              <a:ext cx="328613" cy="317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20"/>
            <p:cNvCxnSpPr/>
            <p:nvPr/>
          </p:nvCxnSpPr>
          <p:spPr bwMode="auto">
            <a:xfrm rot="16200000" flipH="1">
              <a:off x="5526881" y="1600994"/>
              <a:ext cx="328613" cy="317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21"/>
            <p:cNvSpPr txBox="1">
              <a:spLocks noChangeArrowheads="1"/>
            </p:cNvSpPr>
            <p:nvPr/>
          </p:nvSpPr>
          <p:spPr bwMode="auto">
            <a:xfrm>
              <a:off x="5643162" y="1028025"/>
              <a:ext cx="255127" cy="246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000"/>
                <a:t>h</a:t>
              </a:r>
              <a:endParaRPr lang="en-GB" sz="1000"/>
            </a:p>
          </p:txBody>
        </p:sp>
        <p:sp>
          <p:nvSpPr>
            <p:cNvPr id="52" name="TextBox 22"/>
            <p:cNvSpPr txBox="1">
              <a:spLocks noChangeArrowheads="1"/>
            </p:cNvSpPr>
            <p:nvPr/>
          </p:nvSpPr>
          <p:spPr bwMode="auto">
            <a:xfrm>
              <a:off x="5652801" y="1474891"/>
              <a:ext cx="255127" cy="246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000"/>
                <a:t>h</a:t>
              </a:r>
              <a:endParaRPr lang="en-GB" sz="1000"/>
            </a:p>
          </p:txBody>
        </p:sp>
        <p:sp>
          <p:nvSpPr>
            <p:cNvPr id="53" name="TextBox 23"/>
            <p:cNvSpPr txBox="1">
              <a:spLocks noChangeArrowheads="1"/>
            </p:cNvSpPr>
            <p:nvPr/>
          </p:nvSpPr>
          <p:spPr bwMode="auto">
            <a:xfrm>
              <a:off x="6242779" y="1457407"/>
              <a:ext cx="277563" cy="246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000"/>
                <a:t>w</a:t>
              </a:r>
              <a:endParaRPr lang="en-GB" sz="1000"/>
            </a:p>
          </p:txBody>
        </p:sp>
        <p:cxnSp>
          <p:nvCxnSpPr>
            <p:cNvPr id="54" name="Straight Arrow Connector 24"/>
            <p:cNvCxnSpPr/>
            <p:nvPr/>
          </p:nvCxnSpPr>
          <p:spPr bwMode="auto">
            <a:xfrm>
              <a:off x="6184900" y="1509713"/>
              <a:ext cx="3762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31"/>
            <p:cNvSpPr txBox="1">
              <a:spLocks noChangeArrowheads="1"/>
            </p:cNvSpPr>
            <p:nvPr/>
          </p:nvSpPr>
          <p:spPr bwMode="auto">
            <a:xfrm>
              <a:off x="6604628" y="1088258"/>
              <a:ext cx="277563" cy="246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000"/>
                <a:t>w</a:t>
              </a:r>
              <a:endParaRPr lang="en-GB" sz="1000"/>
            </a:p>
          </p:txBody>
        </p:sp>
        <p:cxnSp>
          <p:nvCxnSpPr>
            <p:cNvPr id="56" name="Straight Arrow Connector 32"/>
            <p:cNvCxnSpPr/>
            <p:nvPr/>
          </p:nvCxnSpPr>
          <p:spPr bwMode="auto">
            <a:xfrm>
              <a:off x="6545263" y="1301750"/>
              <a:ext cx="377825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33"/>
            <p:cNvSpPr txBox="1">
              <a:spLocks noChangeArrowheads="1"/>
            </p:cNvSpPr>
            <p:nvPr/>
          </p:nvSpPr>
          <p:spPr bwMode="auto">
            <a:xfrm>
              <a:off x="6183265" y="1262119"/>
              <a:ext cx="418587" cy="23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900"/>
                <a:t>Sig+</a:t>
              </a:r>
              <a:endParaRPr lang="en-GB" sz="900"/>
            </a:p>
          </p:txBody>
        </p:sp>
        <p:sp>
          <p:nvSpPr>
            <p:cNvPr id="58" name="TextBox 34"/>
            <p:cNvSpPr txBox="1">
              <a:spLocks noChangeArrowheads="1"/>
            </p:cNvSpPr>
            <p:nvPr/>
          </p:nvSpPr>
          <p:spPr bwMode="auto">
            <a:xfrm>
              <a:off x="7640184" y="1264501"/>
              <a:ext cx="389741" cy="23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900"/>
                <a:t>Sig-</a:t>
              </a:r>
              <a:endParaRPr lang="en-GB" sz="900"/>
            </a:p>
          </p:txBody>
        </p:sp>
        <p:sp>
          <p:nvSpPr>
            <p:cNvPr id="59" name="TextBox 35"/>
            <p:cNvSpPr txBox="1">
              <a:spLocks noChangeArrowheads="1"/>
            </p:cNvSpPr>
            <p:nvPr/>
          </p:nvSpPr>
          <p:spPr bwMode="auto">
            <a:xfrm>
              <a:off x="6911722" y="1259738"/>
              <a:ext cx="376921" cy="23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900" dirty="0" err="1"/>
                <a:t>gnd</a:t>
              </a:r>
              <a:endParaRPr lang="en-GB" sz="900" dirty="0"/>
            </a:p>
          </p:txBody>
        </p:sp>
        <p:sp>
          <p:nvSpPr>
            <p:cNvPr id="60" name="TextBox 36"/>
            <p:cNvSpPr txBox="1">
              <a:spLocks noChangeArrowheads="1"/>
            </p:cNvSpPr>
            <p:nvPr/>
          </p:nvSpPr>
          <p:spPr bwMode="auto">
            <a:xfrm>
              <a:off x="5459567" y="1257358"/>
              <a:ext cx="376921" cy="23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900"/>
                <a:t>gnd</a:t>
              </a:r>
              <a:endParaRPr lang="en-GB" sz="900"/>
            </a:p>
          </p:txBody>
        </p:sp>
        <p:sp>
          <p:nvSpPr>
            <p:cNvPr id="61" name="TextBox 37"/>
            <p:cNvSpPr txBox="1">
              <a:spLocks noChangeArrowheads="1"/>
            </p:cNvSpPr>
            <p:nvPr/>
          </p:nvSpPr>
          <p:spPr bwMode="auto">
            <a:xfrm>
              <a:off x="6576057" y="1683661"/>
              <a:ext cx="376921" cy="23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900"/>
                <a:t>gnd</a:t>
              </a:r>
              <a:endParaRPr lang="en-GB" sz="900"/>
            </a:p>
          </p:txBody>
        </p:sp>
        <p:sp>
          <p:nvSpPr>
            <p:cNvPr id="62" name="TextBox 41"/>
            <p:cNvSpPr txBox="1">
              <a:spLocks noChangeArrowheads="1"/>
            </p:cNvSpPr>
            <p:nvPr/>
          </p:nvSpPr>
          <p:spPr bwMode="auto">
            <a:xfrm>
              <a:off x="7997029" y="1253188"/>
              <a:ext cx="219871" cy="246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000"/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747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76200"/>
            <a:ext cx="6480720" cy="685800"/>
          </a:xfrm>
        </p:spPr>
        <p:txBody>
          <a:bodyPr/>
          <a:lstStyle/>
          <a:p>
            <a:r>
              <a:rPr lang="en-US" sz="3200" dirty="0"/>
              <a:t>High-speed readout copper </a:t>
            </a:r>
            <a:r>
              <a:rPr lang="en-US" sz="3200" dirty="0" smtClean="0"/>
              <a:t>link (II)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17827-B6E8-6244-B0E8-0BC60B1C24B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54 CuadroTexto"/>
          <p:cNvSpPr txBox="1">
            <a:spLocks noChangeArrowheads="1"/>
          </p:cNvSpPr>
          <p:nvPr/>
        </p:nvSpPr>
        <p:spPr bwMode="auto">
          <a:xfrm>
            <a:off x="943906" y="4149080"/>
            <a:ext cx="27639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accent2"/>
                </a:solidFill>
              </a:rPr>
              <a:t>Layout development: </a:t>
            </a:r>
          </a:p>
        </p:txBody>
      </p:sp>
      <p:pic>
        <p:nvPicPr>
          <p:cNvPr id="7" name="63 Imagen" descr="Sketch_Jevgenij_v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3" y="4553098"/>
            <a:ext cx="45339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83" y="5200551"/>
            <a:ext cx="3582988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65 CuadroTexto"/>
          <p:cNvSpPr txBox="1">
            <a:spLocks noChangeArrowheads="1"/>
          </p:cNvSpPr>
          <p:nvPr/>
        </p:nvSpPr>
        <p:spPr bwMode="auto">
          <a:xfrm>
            <a:off x="5364088" y="4553098"/>
            <a:ext cx="26366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accent2"/>
                </a:solidFill>
              </a:rPr>
              <a:t>Parameters to scan: </a:t>
            </a:r>
          </a:p>
        </p:txBody>
      </p:sp>
      <p:sp>
        <p:nvSpPr>
          <p:cNvPr id="10" name="13 CuadroTexto"/>
          <p:cNvSpPr txBox="1">
            <a:spLocks noChangeArrowheads="1"/>
          </p:cNvSpPr>
          <p:nvPr/>
        </p:nvSpPr>
        <p:spPr bwMode="auto">
          <a:xfrm>
            <a:off x="291208" y="1258912"/>
            <a:ext cx="16244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 smtClean="0"/>
              <a:t>Cut-out lines</a:t>
            </a:r>
            <a:endParaRPr lang="en-US" sz="2000" dirty="0"/>
          </a:p>
        </p:txBody>
      </p:sp>
      <p:sp>
        <p:nvSpPr>
          <p:cNvPr id="11" name="17 CuadroTexto"/>
          <p:cNvSpPr txBox="1">
            <a:spLocks noChangeArrowheads="1"/>
          </p:cNvSpPr>
          <p:nvPr/>
        </p:nvSpPr>
        <p:spPr bwMode="auto">
          <a:xfrm>
            <a:off x="4077395" y="1081112"/>
            <a:ext cx="17414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Male-female </a:t>
            </a:r>
          </a:p>
          <a:p>
            <a:pPr eaLnBrk="1" hangingPunct="1"/>
            <a:r>
              <a:rPr lang="en-US" sz="1400" dirty="0"/>
              <a:t>miniature connectors</a:t>
            </a:r>
          </a:p>
        </p:txBody>
      </p:sp>
      <p:sp>
        <p:nvSpPr>
          <p:cNvPr id="12" name="62 CuadroTexto"/>
          <p:cNvSpPr txBox="1">
            <a:spLocks noChangeArrowheads="1"/>
          </p:cNvSpPr>
          <p:nvPr/>
        </p:nvSpPr>
        <p:spPr bwMode="auto">
          <a:xfrm>
            <a:off x="251520" y="947762"/>
            <a:ext cx="23799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accent2"/>
                </a:solidFill>
              </a:rPr>
              <a:t>Cable </a:t>
            </a:r>
            <a:r>
              <a:rPr lang="en-US" sz="2000" b="1" dirty="0">
                <a:solidFill>
                  <a:schemeClr val="accent2"/>
                </a:solidFill>
              </a:rPr>
              <a:t>assembly</a:t>
            </a:r>
            <a:r>
              <a:rPr lang="en-US" sz="2400" b="1" dirty="0">
                <a:solidFill>
                  <a:schemeClr val="accent2"/>
                </a:solidFill>
              </a:rPr>
              <a:t>: </a:t>
            </a:r>
          </a:p>
        </p:txBody>
      </p:sp>
      <p:sp>
        <p:nvSpPr>
          <p:cNvPr id="17" name="61 CuadroTexto"/>
          <p:cNvSpPr txBox="1"/>
          <p:nvPr/>
        </p:nvSpPr>
        <p:spPr>
          <a:xfrm>
            <a:off x="829890" y="3356992"/>
            <a:ext cx="7702550" cy="84455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/>
          <a:p>
            <a:pPr indent="-457200">
              <a:buFont typeface="Wingdings" pitchFamily="2" charset="2"/>
              <a:buChar char="q"/>
              <a:defRPr/>
            </a:pPr>
            <a:r>
              <a:rPr lang="en-US" sz="1400" dirty="0">
                <a:latin typeface="Arial" pitchFamily="34" charset="0"/>
                <a:ea typeface="+mn-ea"/>
                <a:cs typeface="Arial" pitchFamily="34" charset="0"/>
              </a:rPr>
              <a:t>Area1: to study parameters of coupled differential lines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indent="-457200">
              <a:buFont typeface="Wingdings" pitchFamily="2" charset="2"/>
              <a:buChar char="q"/>
              <a:defRPr/>
            </a:pPr>
            <a:r>
              <a:rPr lang="en-US" sz="1400" dirty="0">
                <a:latin typeface="Arial" pitchFamily="34" charset="0"/>
                <a:ea typeface="+mn-ea"/>
                <a:cs typeface="Arial" pitchFamily="34" charset="0"/>
              </a:rPr>
              <a:t>Area2: to study parameters of decoupled strip-lines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indent="-457200">
              <a:buFont typeface="Wingdings" pitchFamily="2" charset="2"/>
              <a:buChar char="q"/>
              <a:defRPr/>
            </a:pPr>
            <a:r>
              <a:rPr lang="en-US" sz="1400" dirty="0">
                <a:latin typeface="Arial" pitchFamily="34" charset="0"/>
                <a:ea typeface="+mn-ea"/>
                <a:cs typeface="Arial" pitchFamily="34" charset="0"/>
              </a:rPr>
              <a:t>Area3: to place a miniature fine pitch connector and test a </a:t>
            </a:r>
            <a:r>
              <a:rPr lang="en-US" sz="1400" dirty="0" err="1">
                <a:latin typeface="Arial" pitchFamily="34" charset="0"/>
                <a:ea typeface="+mn-ea"/>
                <a:cs typeface="Arial" pitchFamily="34" charset="0"/>
              </a:rPr>
              <a:t>Tx</a:t>
            </a:r>
            <a:r>
              <a:rPr lang="en-US" sz="1400" dirty="0">
                <a:latin typeface="Arial" pitchFamily="34" charset="0"/>
                <a:ea typeface="+mn-ea"/>
                <a:cs typeface="Arial" pitchFamily="34" charset="0"/>
              </a:rPr>
              <a:t> line with the connector. This area is cut-off in two pieces out of the rest of the assembly.</a:t>
            </a:r>
          </a:p>
        </p:txBody>
      </p:sp>
      <p:sp>
        <p:nvSpPr>
          <p:cNvPr id="19" name="7 Rectángulo"/>
          <p:cNvSpPr/>
          <p:nvPr/>
        </p:nvSpPr>
        <p:spPr>
          <a:xfrm>
            <a:off x="2014930" y="1730100"/>
            <a:ext cx="5301010" cy="136624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20" name="8 Conector recto"/>
          <p:cNvCxnSpPr/>
          <p:nvPr/>
        </p:nvCxnSpPr>
        <p:spPr>
          <a:xfrm flipH="1">
            <a:off x="2014930" y="2112649"/>
            <a:ext cx="530101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9 Conector recto"/>
          <p:cNvCxnSpPr/>
          <p:nvPr/>
        </p:nvCxnSpPr>
        <p:spPr>
          <a:xfrm flipV="1">
            <a:off x="4554314" y="1730101"/>
            <a:ext cx="0" cy="38254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10 Rectángulo"/>
          <p:cNvSpPr/>
          <p:nvPr/>
        </p:nvSpPr>
        <p:spPr>
          <a:xfrm>
            <a:off x="2081725" y="2549846"/>
            <a:ext cx="5124916" cy="491847"/>
          </a:xfrm>
          <a:prstGeom prst="rect">
            <a:avLst/>
          </a:prstGeom>
          <a:noFill/>
          <a:ln w="127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dirty="0"/>
              <a:t>                      Area 1</a:t>
            </a:r>
          </a:p>
        </p:txBody>
      </p:sp>
      <p:sp>
        <p:nvSpPr>
          <p:cNvPr id="23" name="11 Rectángulo"/>
          <p:cNvSpPr/>
          <p:nvPr/>
        </p:nvSpPr>
        <p:spPr>
          <a:xfrm>
            <a:off x="2081725" y="2167298"/>
            <a:ext cx="5124916" cy="273249"/>
          </a:xfrm>
          <a:prstGeom prst="rect">
            <a:avLst/>
          </a:prstGeom>
          <a:noFill/>
          <a:ln w="127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dirty="0"/>
              <a:t>                      Area 2</a:t>
            </a:r>
          </a:p>
        </p:txBody>
      </p:sp>
      <p:sp>
        <p:nvSpPr>
          <p:cNvPr id="24" name="12 Rectángulo"/>
          <p:cNvSpPr/>
          <p:nvPr/>
        </p:nvSpPr>
        <p:spPr>
          <a:xfrm>
            <a:off x="2081725" y="1784750"/>
            <a:ext cx="5124916" cy="227099"/>
          </a:xfrm>
          <a:prstGeom prst="rect">
            <a:avLst/>
          </a:prstGeom>
          <a:noFill/>
          <a:ln w="127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dirty="0"/>
              <a:t>                      Area 3</a:t>
            </a:r>
          </a:p>
        </p:txBody>
      </p:sp>
      <p:cxnSp>
        <p:nvCxnSpPr>
          <p:cNvPr id="25" name="14 Conector recto de flecha"/>
          <p:cNvCxnSpPr/>
          <p:nvPr/>
        </p:nvCxnSpPr>
        <p:spPr>
          <a:xfrm>
            <a:off x="1915696" y="1659022"/>
            <a:ext cx="162385" cy="4147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16 Rectángulo"/>
          <p:cNvSpPr/>
          <p:nvPr/>
        </p:nvSpPr>
        <p:spPr>
          <a:xfrm>
            <a:off x="4423155" y="1813897"/>
            <a:ext cx="98369" cy="205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7" name="18 Conector recto de flecha"/>
          <p:cNvCxnSpPr/>
          <p:nvPr/>
        </p:nvCxnSpPr>
        <p:spPr>
          <a:xfrm>
            <a:off x="4483877" y="1607444"/>
            <a:ext cx="159090" cy="2064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19 Conector recto de flecha"/>
          <p:cNvCxnSpPr>
            <a:endCxn id="26" idx="0"/>
          </p:cNvCxnSpPr>
          <p:nvPr/>
        </p:nvCxnSpPr>
        <p:spPr>
          <a:xfrm flipH="1">
            <a:off x="4472340" y="1607443"/>
            <a:ext cx="11537" cy="2064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49 Rectángulo"/>
          <p:cNvSpPr/>
          <p:nvPr/>
        </p:nvSpPr>
        <p:spPr>
          <a:xfrm>
            <a:off x="4588319" y="1813897"/>
            <a:ext cx="98369" cy="205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49 Rectángulo"/>
          <p:cNvSpPr/>
          <p:nvPr/>
        </p:nvSpPr>
        <p:spPr>
          <a:xfrm>
            <a:off x="6901817" y="1796895"/>
            <a:ext cx="264747" cy="205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49 Rectángulo"/>
          <p:cNvSpPr/>
          <p:nvPr/>
        </p:nvSpPr>
        <p:spPr>
          <a:xfrm>
            <a:off x="6901817" y="2198873"/>
            <a:ext cx="264747" cy="206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49 Rectángulo"/>
          <p:cNvSpPr/>
          <p:nvPr/>
        </p:nvSpPr>
        <p:spPr>
          <a:xfrm>
            <a:off x="6901817" y="2585065"/>
            <a:ext cx="264747" cy="384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49 Rectángulo"/>
          <p:cNvSpPr/>
          <p:nvPr/>
        </p:nvSpPr>
        <p:spPr>
          <a:xfrm>
            <a:off x="2109656" y="1796895"/>
            <a:ext cx="263533" cy="205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49 Rectángulo"/>
          <p:cNvSpPr/>
          <p:nvPr/>
        </p:nvSpPr>
        <p:spPr>
          <a:xfrm>
            <a:off x="2109656" y="2198873"/>
            <a:ext cx="263533" cy="206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49 Rectángulo"/>
          <p:cNvSpPr/>
          <p:nvPr/>
        </p:nvSpPr>
        <p:spPr>
          <a:xfrm>
            <a:off x="2109656" y="2585065"/>
            <a:ext cx="263533" cy="384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51 CuadroTexto"/>
          <p:cNvSpPr txBox="1">
            <a:spLocks noChangeArrowheads="1"/>
          </p:cNvSpPr>
          <p:nvPr/>
        </p:nvSpPr>
        <p:spPr bwMode="auto">
          <a:xfrm>
            <a:off x="6185301" y="3080555"/>
            <a:ext cx="1043200" cy="23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SMC connectors</a:t>
            </a:r>
          </a:p>
        </p:txBody>
      </p:sp>
      <p:sp>
        <p:nvSpPr>
          <p:cNvPr id="37" name="51 CuadroTexto"/>
          <p:cNvSpPr txBox="1">
            <a:spLocks noChangeArrowheads="1"/>
          </p:cNvSpPr>
          <p:nvPr/>
        </p:nvSpPr>
        <p:spPr bwMode="auto">
          <a:xfrm>
            <a:off x="1999143" y="3080555"/>
            <a:ext cx="1043199" cy="23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SMC connectors</a:t>
            </a:r>
          </a:p>
        </p:txBody>
      </p:sp>
      <p:cxnSp>
        <p:nvCxnSpPr>
          <p:cNvPr id="38" name="25 Conector recto"/>
          <p:cNvCxnSpPr/>
          <p:nvPr/>
        </p:nvCxnSpPr>
        <p:spPr>
          <a:xfrm flipH="1">
            <a:off x="1999144" y="2502483"/>
            <a:ext cx="530100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53 Conector recto de flecha"/>
          <p:cNvCxnSpPr>
            <a:stCxn id="36" idx="0"/>
            <a:endCxn id="32" idx="1"/>
          </p:cNvCxnSpPr>
          <p:nvPr/>
        </p:nvCxnSpPr>
        <p:spPr>
          <a:xfrm flipV="1">
            <a:off x="6706901" y="2777554"/>
            <a:ext cx="194916" cy="3030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53 Conector recto de flecha"/>
          <p:cNvCxnSpPr>
            <a:stCxn id="36" idx="0"/>
            <a:endCxn id="31" idx="1"/>
          </p:cNvCxnSpPr>
          <p:nvPr/>
        </p:nvCxnSpPr>
        <p:spPr>
          <a:xfrm flipV="1">
            <a:off x="6706901" y="2302100"/>
            <a:ext cx="194916" cy="778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53 Conector recto de flecha"/>
          <p:cNvCxnSpPr>
            <a:stCxn id="36" idx="0"/>
          </p:cNvCxnSpPr>
          <p:nvPr/>
        </p:nvCxnSpPr>
        <p:spPr>
          <a:xfrm rot="5400000" flipH="1" flipV="1">
            <a:off x="6226590" y="2405328"/>
            <a:ext cx="1156145" cy="194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53 Conector recto de flecha"/>
          <p:cNvCxnSpPr/>
          <p:nvPr/>
        </p:nvCxnSpPr>
        <p:spPr>
          <a:xfrm flipH="1" flipV="1">
            <a:off x="2385335" y="2750229"/>
            <a:ext cx="109298" cy="3303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53 Conector recto de flecha"/>
          <p:cNvCxnSpPr/>
          <p:nvPr/>
        </p:nvCxnSpPr>
        <p:spPr>
          <a:xfrm flipH="1" flipV="1">
            <a:off x="2385335" y="2309387"/>
            <a:ext cx="109299" cy="771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53 Conector recto de flecha"/>
          <p:cNvCxnSpPr/>
          <p:nvPr/>
        </p:nvCxnSpPr>
        <p:spPr>
          <a:xfrm flipH="1" flipV="1">
            <a:off x="2385335" y="1868547"/>
            <a:ext cx="109298" cy="121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37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Trigger Logic Unit (TLU)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17827-B6E8-6244-B0E8-0BC60B1C24B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6 Marcador de contenido"/>
          <p:cNvSpPr txBox="1">
            <a:spLocks/>
          </p:cNvSpPr>
          <p:nvPr/>
        </p:nvSpPr>
        <p:spPr>
          <a:xfrm>
            <a:off x="281682" y="1124744"/>
            <a:ext cx="4866382" cy="53332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800" dirty="0" smtClean="0">
                <a:latin typeface="Tw Cen MT Condensed" charset="0"/>
              </a:rPr>
              <a:t>A </a:t>
            </a:r>
            <a:r>
              <a:rPr lang="en-US" sz="1800" dirty="0">
                <a:latin typeface="Tw Cen MT Condensed" charset="0"/>
              </a:rPr>
              <a:t>T</a:t>
            </a:r>
            <a:r>
              <a:rPr lang="en-US" sz="1800" dirty="0" smtClean="0">
                <a:latin typeface="Tw Cen MT Condensed" charset="0"/>
              </a:rPr>
              <a:t>imepix Telescope arm is an AIDA deliverable</a:t>
            </a:r>
          </a:p>
          <a:p>
            <a:pPr eaLnBrk="1" hangingPunct="1"/>
            <a:r>
              <a:rPr lang="en-US" sz="1900" dirty="0" smtClean="0">
                <a:latin typeface="Tw Cen MT Condensed" charset="0"/>
              </a:rPr>
              <a:t>Trigger Logic Unit: currently we use 2 NIM crates and a VME TDC to perform timing tasks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1700" dirty="0" smtClean="0">
                <a:latin typeface="Tw Cen MT Condensed" charset="0"/>
              </a:rPr>
              <a:t>Controlling the Shutter – e.g. selecting X particles per frame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1700" dirty="0" smtClean="0">
                <a:latin typeface="Tw Cen MT Condensed" charset="0"/>
              </a:rPr>
              <a:t>Providing triggers to external systems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700" dirty="0" smtClean="0">
                <a:latin typeface="Tw Cen MT Condensed" charset="0"/>
              </a:rPr>
              <a:t>Measuring the phase between synchronized and unsynchronized triggers</a:t>
            </a:r>
          </a:p>
          <a:p>
            <a:pPr marL="471487" lvl="1" indent="0" eaLnBrk="1" hangingPunct="1">
              <a:lnSpc>
                <a:spcPct val="80000"/>
              </a:lnSpc>
              <a:buNone/>
            </a:pPr>
            <a:endParaRPr lang="en-US" sz="1700" dirty="0" smtClean="0">
              <a:latin typeface="Tw Cen MT Condensed" charset="0"/>
            </a:endParaRPr>
          </a:p>
          <a:p>
            <a:pPr eaLnBrk="1" hangingPunct="1"/>
            <a:r>
              <a:rPr lang="en-US" sz="1900" dirty="0" smtClean="0">
                <a:latin typeface="Tw Cen MT Condensed" charset="0"/>
              </a:rPr>
              <a:t>The development of a trigger logic unit common to the EUDET and Timepix telescope under consideration. Already got in touch with David Cussans (developer of previous EUDET TLU) to build a portable based TLU replacement</a:t>
            </a:r>
          </a:p>
          <a:p>
            <a:pPr eaLnBrk="1" hangingPunct="1">
              <a:lnSpc>
                <a:spcPct val="80000"/>
              </a:lnSpc>
            </a:pPr>
            <a:endParaRPr lang="en-US" sz="1900" dirty="0">
              <a:latin typeface="Tw Cen MT Condensed" charset="0"/>
            </a:endParaRPr>
          </a:p>
        </p:txBody>
      </p:sp>
      <p:pic>
        <p:nvPicPr>
          <p:cNvPr id="7" name="Picture 7" descr="C:\Users\Daniel\Documents\Trabajo\VELO upgrade\Pictures-Figures-Plots\SetupLab-TpixTelescope-May2011\P1000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6"/>
          <a:stretch>
            <a:fillRect/>
          </a:stretch>
        </p:blipFill>
        <p:spPr bwMode="auto">
          <a:xfrm>
            <a:off x="5238824" y="1206500"/>
            <a:ext cx="31496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8 CuadroTexto"/>
          <p:cNvSpPr txBox="1">
            <a:spLocks noChangeArrowheads="1"/>
          </p:cNvSpPr>
          <p:nvPr/>
        </p:nvSpPr>
        <p:spPr bwMode="auto">
          <a:xfrm>
            <a:off x="5551562" y="1250950"/>
            <a:ext cx="604837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/>
              <a:t>TDC</a:t>
            </a:r>
          </a:p>
        </p:txBody>
      </p:sp>
      <p:sp>
        <p:nvSpPr>
          <p:cNvPr id="9" name="9 CuadroTexto"/>
          <p:cNvSpPr txBox="1">
            <a:spLocks noChangeArrowheads="1"/>
          </p:cNvSpPr>
          <p:nvPr/>
        </p:nvSpPr>
        <p:spPr bwMode="auto">
          <a:xfrm>
            <a:off x="6565974" y="1250950"/>
            <a:ext cx="7334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NIM 1</a:t>
            </a:r>
          </a:p>
        </p:txBody>
      </p:sp>
      <p:pic>
        <p:nvPicPr>
          <p:cNvPr id="10" name="Picture 8" descr="C:\Users\Daniel\Documents\Trabajo\VELO upgrade\Pictures-Figures-Plots\SetupLab-TpixTelescope-May2011\P10001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345" y="2924946"/>
            <a:ext cx="2613023" cy="348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7308304" y="3645024"/>
            <a:ext cx="7334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/>
              <a:t>NIM 2</a:t>
            </a: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7236296" y="5414144"/>
            <a:ext cx="11747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/>
              <a:t>TELL1 RO</a:t>
            </a:r>
          </a:p>
        </p:txBody>
      </p:sp>
    </p:spTree>
    <p:extLst>
      <p:ext uri="{BB962C8B-B14F-4D97-AF65-F5344CB8AC3E}">
        <p14:creationId xmlns:p14="http://schemas.microsoft.com/office/powerpoint/2010/main" val="172920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76200"/>
            <a:ext cx="5943600" cy="685800"/>
          </a:xfrm>
        </p:spPr>
        <p:txBody>
          <a:bodyPr/>
          <a:lstStyle/>
          <a:p>
            <a:r>
              <a:rPr lang="en-US" sz="3200" dirty="0"/>
              <a:t>Trigger Logic </a:t>
            </a:r>
            <a:r>
              <a:rPr lang="en-US" sz="3200" dirty="0" smtClean="0"/>
              <a:t>Unit(II)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17827-B6E8-6244-B0E8-0BC60B1C24B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527050" y="1176809"/>
            <a:ext cx="4845050" cy="4916487"/>
          </a:xfrm>
          <a:prstGeom prst="rect">
            <a:avLst/>
          </a:prstGeom>
        </p:spPr>
        <p:txBody>
          <a:bodyPr>
            <a:norm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900" dirty="0" smtClean="0">
                <a:latin typeface="Tw Cen MT Condensed" charset="0"/>
              </a:rPr>
              <a:t>The first idea was to build a TLU only for the Timepix telescope design based on VHDL and Altera (Stratix II) development board: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1600" dirty="0" smtClean="0">
                <a:latin typeface="Tw Cen MT Condensed" charset="0"/>
              </a:rPr>
              <a:t>Embedded system, remote configurable, GBE data output, several on-chip TDCs…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1600" dirty="0" smtClean="0">
                <a:latin typeface="Tw Cen MT Condensed" charset="0"/>
              </a:rPr>
              <a:t>A solution was presented to the collaboration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endParaRPr lang="en-US" sz="1600" dirty="0" smtClean="0">
              <a:latin typeface="Tw Cen MT Condensed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900" dirty="0" smtClean="0">
                <a:latin typeface="Tw Cen MT Condensed" charset="0"/>
              </a:rPr>
              <a:t>But, finally, the idea to converge to a common TLU has prevailed: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1600" dirty="0" smtClean="0">
                <a:latin typeface="Tw Cen MT Condensed" charset="0"/>
              </a:rPr>
              <a:t>Moved to Xilinx SPARTAN-6 FPGA development board, the same as the future EUDET TLU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1600" dirty="0" smtClean="0">
                <a:latin typeface="Tw Cen MT Condensed" charset="0"/>
              </a:rPr>
              <a:t>Currently studying how to integrate both systems</a:t>
            </a:r>
            <a:endParaRPr lang="en-US" sz="1600" dirty="0">
              <a:latin typeface="Tw Cen MT Condensed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941" y="2132856"/>
            <a:ext cx="3465513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Flecha derecha"/>
          <p:cNvSpPr/>
          <p:nvPr/>
        </p:nvSpPr>
        <p:spPr>
          <a:xfrm rot="20060138">
            <a:off x="5452191" y="4391869"/>
            <a:ext cx="84455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5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4624" y="76200"/>
            <a:ext cx="5943600" cy="685800"/>
          </a:xfrm>
        </p:spPr>
        <p:txBody>
          <a:bodyPr/>
          <a:lstStyle/>
          <a:p>
            <a:r>
              <a:rPr lang="en-US" sz="3200" dirty="0" smtClean="0"/>
              <a:t>Pixel sensors</a:t>
            </a:r>
            <a:endParaRPr lang="en-US" sz="3200" dirty="0"/>
          </a:p>
        </p:txBody>
      </p:sp>
      <p:pic>
        <p:nvPicPr>
          <p:cNvPr id="8" name="Picture 7" descr="Screen shot 2010-10-21 at 11.20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64904"/>
            <a:ext cx="4968552" cy="380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104456" y="3214717"/>
            <a:ext cx="3923928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800" dirty="0" smtClean="0"/>
              <a:t>Thickness down to 150</a:t>
            </a:r>
            <a:r>
              <a:rPr lang="en-US" sz="1800" dirty="0" smtClean="0">
                <a:latin typeface="Symbol" charset="0"/>
              </a:rPr>
              <a:t>m</a:t>
            </a:r>
            <a:r>
              <a:rPr lang="en-US" sz="1800" dirty="0" smtClean="0"/>
              <a:t>m</a:t>
            </a:r>
          </a:p>
          <a:p>
            <a:pPr algn="ctr" eaLnBrk="1" hangingPunct="1"/>
            <a:r>
              <a:rPr lang="en-US" sz="1800" dirty="0" smtClean="0"/>
              <a:t>Built and tested in 2010 Test-beam   </a:t>
            </a:r>
            <a:endParaRPr lang="en-US" sz="1800" dirty="0"/>
          </a:p>
        </p:txBody>
      </p:sp>
      <p:pic>
        <p:nvPicPr>
          <p:cNvPr id="10" name="Picture 13" descr="150um_assembly_c14_20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3" y="4077072"/>
            <a:ext cx="2980387" cy="235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683568" y="4437112"/>
            <a:ext cx="1779637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aseline="30000" dirty="0" smtClean="0">
                <a:solidFill>
                  <a:schemeClr val="bg1"/>
                </a:solidFill>
              </a:rPr>
              <a:t>55</a:t>
            </a:r>
            <a:r>
              <a:rPr lang="en-US" sz="2000" dirty="0" smtClean="0">
                <a:solidFill>
                  <a:schemeClr val="bg1"/>
                </a:solidFill>
              </a:rPr>
              <a:t>Fe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Pixel Map</a:t>
            </a:r>
            <a:endParaRPr lang="en-US" sz="1800" baseline="30000" dirty="0">
              <a:solidFill>
                <a:schemeClr val="bg1"/>
              </a:solidFill>
            </a:endParaRPr>
          </a:p>
        </p:txBody>
      </p:sp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179512" y="1172077"/>
            <a:ext cx="8424936" cy="2160240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Tw Cen MT Condensed" charset="0"/>
              </a:rPr>
              <a:t>Collaboration with </a:t>
            </a:r>
            <a:r>
              <a:rPr lang="en-US" sz="1800" dirty="0" smtClean="0">
                <a:latin typeface="Tw Cen MT Condensed" charset="0"/>
              </a:rPr>
              <a:t>CNM to </a:t>
            </a:r>
            <a:r>
              <a:rPr lang="en-US" sz="1800" dirty="0">
                <a:latin typeface="Tw Cen MT Condensed" charset="0"/>
              </a:rPr>
              <a:t>thin  2D-pixel (55x55 μm) sensor from 300 </a:t>
            </a:r>
            <a:r>
              <a:rPr lang="en-US" sz="1800" dirty="0" smtClean="0">
                <a:latin typeface="Tw Cen MT Condensed" charset="0"/>
              </a:rPr>
              <a:t>down </a:t>
            </a:r>
            <a:r>
              <a:rPr lang="en-US" sz="1800" dirty="0">
                <a:latin typeface="Tw Cen MT Condensed" charset="0"/>
              </a:rPr>
              <a:t>to 200, </a:t>
            </a:r>
            <a:r>
              <a:rPr lang="en-US" sz="1800" dirty="0" smtClean="0">
                <a:latin typeface="Tw Cen MT Condensed" charset="0"/>
              </a:rPr>
              <a:t>150, 100 μm, </a:t>
            </a:r>
            <a:r>
              <a:rPr lang="en-US" sz="1800" u="sng" dirty="0" smtClean="0">
                <a:latin typeface="Tw Cen MT Condensed" charset="0"/>
              </a:rPr>
              <a:t>p</a:t>
            </a:r>
            <a:r>
              <a:rPr lang="en-US" sz="1800" u="sng" dirty="0">
                <a:latin typeface="Tw Cen MT Condensed" charset="0"/>
              </a:rPr>
              <a:t>-on-n </a:t>
            </a:r>
            <a:r>
              <a:rPr lang="en-US" sz="1800" dirty="0">
                <a:latin typeface="Tw Cen MT Condensed" charset="0"/>
              </a:rPr>
              <a:t>&amp; </a:t>
            </a:r>
            <a:r>
              <a:rPr lang="en-US" sz="1800" u="sng" dirty="0">
                <a:latin typeface="Tw Cen MT Condensed" charset="0"/>
              </a:rPr>
              <a:t>n-on-</a:t>
            </a:r>
            <a:r>
              <a:rPr lang="en-US" sz="1800" u="sng" dirty="0" smtClean="0">
                <a:latin typeface="Tw Cen MT Condensed" charset="0"/>
              </a:rPr>
              <a:t>p </a:t>
            </a:r>
            <a:r>
              <a:rPr lang="en-US" sz="1800" dirty="0" smtClean="0">
                <a:latin typeface="Tw Cen MT Condensed" charset="0"/>
              </a:rPr>
              <a:t>sensors produced and bump bonded on </a:t>
            </a:r>
            <a:r>
              <a:rPr lang="en-US" sz="1800" dirty="0">
                <a:latin typeface="Tw Cen MT Condensed" charset="0"/>
              </a:rPr>
              <a:t>Timepix and Medipix3 ASIC (radiation hardness </a:t>
            </a:r>
            <a:r>
              <a:rPr lang="en-US" sz="1800" dirty="0" smtClean="0">
                <a:latin typeface="Tw Cen MT Condensed" charset="0"/>
              </a:rPr>
              <a:t>studies)</a:t>
            </a:r>
          </a:p>
          <a:p>
            <a:pPr eaLnBrk="1" hangingPunct="1">
              <a:lnSpc>
                <a:spcPct val="140000"/>
              </a:lnSpc>
            </a:pPr>
            <a:r>
              <a:rPr lang="en-US" sz="1800" dirty="0" smtClean="0">
                <a:latin typeface="Tw Cen MT Condensed" charset="0"/>
              </a:rPr>
              <a:t>Goal: measure the resolution, efficiency, rad-hardness of a thin sensor...</a:t>
            </a:r>
            <a:endParaRPr lang="en-US" sz="1800" dirty="0">
              <a:latin typeface="Tw Cen MT Condensed" charset="0"/>
            </a:endParaRPr>
          </a:p>
        </p:txBody>
      </p:sp>
      <p:pic>
        <p:nvPicPr>
          <p:cNvPr id="14" name="10 Imagen" descr="P10000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70534"/>
            <a:ext cx="2047841" cy="153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0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Test beam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2261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91880" y="4947196"/>
            <a:ext cx="2051050" cy="354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dirty="0"/>
              <a:t>Sensor Angle (</a:t>
            </a:r>
            <a:r>
              <a:rPr lang="en-US" sz="1700" dirty="0" err="1"/>
              <a:t>deg</a:t>
            </a:r>
            <a:r>
              <a:rPr lang="en-US" sz="1700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7273" y="5480243"/>
            <a:ext cx="528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Thin sensors: Direct comparison of 300 and 150 </a:t>
            </a:r>
            <a:r>
              <a:rPr lang="en-US" sz="1800" dirty="0" err="1" smtClean="0">
                <a:latin typeface="Arial"/>
                <a:cs typeface="Arial"/>
              </a:rPr>
              <a:t>μm</a:t>
            </a:r>
            <a:r>
              <a:rPr lang="en-US" sz="1800" dirty="0" smtClean="0">
                <a:latin typeface="Arial"/>
                <a:cs typeface="Arial"/>
              </a:rPr>
              <a:t> thick sensors in identical conditions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817" y="3164086"/>
            <a:ext cx="802887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err="1">
                <a:latin typeface="Symbol" charset="2"/>
                <a:cs typeface="Symbol" charset="2"/>
              </a:rPr>
              <a:t>s</a:t>
            </a:r>
            <a:r>
              <a:rPr lang="en-US" sz="1800" dirty="0" err="1"/>
              <a:t>(</a:t>
            </a:r>
            <a:r>
              <a:rPr lang="en-US" sz="1800" dirty="0" err="1">
                <a:latin typeface="Symbol" charset="2"/>
                <a:cs typeface="Symbol" charset="2"/>
              </a:rPr>
              <a:t>m</a:t>
            </a:r>
            <a:r>
              <a:rPr lang="en-US" sz="1800" dirty="0" err="1"/>
              <a:t>m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361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76200"/>
            <a:ext cx="6192688" cy="685800"/>
          </a:xfrm>
        </p:spPr>
        <p:txBody>
          <a:bodyPr/>
          <a:lstStyle/>
          <a:p>
            <a:r>
              <a:rPr lang="en-US" sz="2200" dirty="0" smtClean="0"/>
              <a:t>Construction &amp; testing infrastructure at Santiago 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 descr="Probe_station_timepix_assembly_t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2" y="1380744"/>
            <a:ext cx="2731008" cy="2048256"/>
          </a:xfrm>
          <a:prstGeom prst="rect">
            <a:avLst/>
          </a:prstGeom>
        </p:spPr>
      </p:pic>
      <p:pic>
        <p:nvPicPr>
          <p:cNvPr id="8" name="Picture 7" descr="pixels_gluing_set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28" y="3212976"/>
            <a:ext cx="3121152" cy="2340864"/>
          </a:xfrm>
          <a:prstGeom prst="rect">
            <a:avLst/>
          </a:prstGeom>
        </p:spPr>
      </p:pic>
      <p:pic>
        <p:nvPicPr>
          <p:cNvPr id="3" name="Picture 2" descr="PR01_bond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2" y="4184480"/>
            <a:ext cx="3121152" cy="2340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1412776"/>
            <a:ext cx="28309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Probe station with Timepix and Medipix3 probe cards &amp; USB RO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87624" y="980728"/>
            <a:ext cx="9160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T</a:t>
            </a:r>
            <a:r>
              <a:rPr lang="en-US" sz="1800" dirty="0" smtClean="0"/>
              <a:t>esting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966806" y="2771636"/>
            <a:ext cx="28536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Gluing and PCB mounting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899592" y="3789040"/>
            <a:ext cx="17975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Wedge bonding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707904" y="3036311"/>
            <a:ext cx="1944216" cy="824737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5D9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707904" y="4158372"/>
            <a:ext cx="1872208" cy="1214844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5D93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1" name="Picture 20" descr="Theshold_equalization_300um_NonP_Pspar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908720"/>
            <a:ext cx="2579561" cy="1559052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>
            <a:off x="5940152" y="1700808"/>
            <a:ext cx="352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5D93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14394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624" y="76200"/>
            <a:ext cx="5943600" cy="685800"/>
          </a:xfrm>
        </p:spPr>
        <p:txBody>
          <a:bodyPr/>
          <a:lstStyle/>
          <a:p>
            <a:r>
              <a:rPr lang="en-US" sz="3600" dirty="0"/>
              <a:t>Pixel </a:t>
            </a:r>
            <a:r>
              <a:rPr lang="en-US" sz="3600" dirty="0" smtClean="0"/>
              <a:t>sensors: 3x1 Tiles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2" name="8 Marcador de contenido"/>
          <p:cNvSpPr>
            <a:spLocks noGrp="1"/>
          </p:cNvSpPr>
          <p:nvPr>
            <p:ph sz="half" idx="1"/>
          </p:nvPr>
        </p:nvSpPr>
        <p:spPr>
          <a:xfrm>
            <a:off x="35496" y="908720"/>
            <a:ext cx="4968552" cy="5200650"/>
          </a:xfrm>
        </p:spPr>
        <p:txBody>
          <a:bodyPr/>
          <a:lstStyle/>
          <a:p>
            <a:pPr eaLnBrk="1" hangingPunct="1"/>
            <a:r>
              <a:rPr lang="en-US" sz="1700" dirty="0" smtClean="0">
                <a:latin typeface="Tw Cen MT Condensed" charset="0"/>
              </a:rPr>
              <a:t>Mask designed by G. Pellegrini at CNM. Built at Photronics.</a:t>
            </a:r>
          </a:p>
          <a:p>
            <a:pPr eaLnBrk="1" hangingPunct="1"/>
            <a:r>
              <a:rPr lang="en-US" sz="1700" dirty="0" smtClean="0">
                <a:latin typeface="Tw Cen MT Condensed" charset="0"/>
              </a:rPr>
              <a:t>First run started, completion Dec11/Jan12</a:t>
            </a:r>
          </a:p>
          <a:p>
            <a:pPr lvl="1" eaLnBrk="1" hangingPunct="1"/>
            <a:r>
              <a:rPr lang="en-US" sz="1400" dirty="0" smtClean="0">
                <a:latin typeface="Tw Cen MT Condensed" charset="0"/>
              </a:rPr>
              <a:t>Several thickness will be produced (300-200-150μm, n-on-p &amp; p-on-p)</a:t>
            </a:r>
          </a:p>
          <a:p>
            <a:pPr eaLnBrk="1" hangingPunct="1"/>
            <a:r>
              <a:rPr lang="en-US" sz="1700" dirty="0" smtClean="0">
                <a:latin typeface="Tw Cen MT Condensed" charset="0"/>
              </a:rPr>
              <a:t>R&amp;D on:</a:t>
            </a:r>
          </a:p>
          <a:p>
            <a:pPr lvl="1" eaLnBrk="1" hangingPunct="1"/>
            <a:r>
              <a:rPr lang="en-US" sz="1400" dirty="0" smtClean="0">
                <a:latin typeface="Tw Cen MT Condensed" charset="0"/>
              </a:rPr>
              <a:t>Multi-ASIC bump-bonding on thin sensors</a:t>
            </a:r>
          </a:p>
          <a:p>
            <a:pPr lvl="1" eaLnBrk="1" hangingPunct="1"/>
            <a:r>
              <a:rPr lang="en-US" sz="1400" dirty="0" smtClean="0">
                <a:latin typeface="Tw Cen MT Condensed" charset="0"/>
              </a:rPr>
              <a:t>Minimal guard ring design, slim edges: trenches, sidewall Al</a:t>
            </a:r>
            <a:r>
              <a:rPr lang="en-US" sz="1400" baseline="-25000" dirty="0" smtClean="0">
                <a:latin typeface="Tw Cen MT Condensed" charset="0"/>
              </a:rPr>
              <a:t>2</a:t>
            </a:r>
            <a:r>
              <a:rPr lang="en-US" sz="1400" dirty="0" smtClean="0">
                <a:latin typeface="Tw Cen MT Condensed" charset="0"/>
              </a:rPr>
              <a:t>O</a:t>
            </a:r>
            <a:r>
              <a:rPr lang="en-US" sz="1400" baseline="-25000" dirty="0" smtClean="0">
                <a:latin typeface="Tw Cen MT Condensed" charset="0"/>
              </a:rPr>
              <a:t>3</a:t>
            </a:r>
            <a:endParaRPr lang="en-US" sz="1400" dirty="0" smtClean="0">
              <a:latin typeface="Tw Cen MT Condensed" charset="0"/>
            </a:endParaRPr>
          </a:p>
          <a:p>
            <a:pPr lvl="1" eaLnBrk="1" hangingPunct="1"/>
            <a:r>
              <a:rPr lang="en-US" sz="1400" dirty="0" smtClean="0">
                <a:latin typeface="Tw Cen MT Condensed" charset="0"/>
              </a:rPr>
              <a:t>Minimization of dead areas inter ASICs: elongated pixels, routing</a:t>
            </a:r>
            <a:r>
              <a:rPr lang="en-US" sz="1100" dirty="0" smtClean="0">
                <a:latin typeface="Tw Cen MT Condensed" charset="0"/>
              </a:rPr>
              <a:t> </a:t>
            </a:r>
            <a:endParaRPr lang="en-US" sz="1100" dirty="0">
              <a:latin typeface="Tw Cen MT Condensed" charset="0"/>
            </a:endParaRPr>
          </a:p>
          <a:p>
            <a:pPr eaLnBrk="1" hangingPunct="1"/>
            <a:r>
              <a:rPr lang="en-US" sz="1700" dirty="0" smtClean="0">
                <a:latin typeface="Tw Cen MT Condensed" charset="0"/>
              </a:rPr>
              <a:t>Many </a:t>
            </a:r>
            <a:r>
              <a:rPr lang="en-US" sz="1700" dirty="0">
                <a:latin typeface="Tw Cen MT Condensed" charset="0"/>
              </a:rPr>
              <a:t>test structures to optimize guard-</a:t>
            </a:r>
            <a:r>
              <a:rPr lang="en-US" sz="1700" dirty="0" smtClean="0">
                <a:latin typeface="Tw Cen MT Condensed" charset="0"/>
              </a:rPr>
              <a:t>ring design (rad-hard) and for QA of sensor prior bump-bonding</a:t>
            </a:r>
            <a:endParaRPr lang="en-US" sz="1700" dirty="0">
              <a:latin typeface="Tw Cen MT Condensed" charset="0"/>
            </a:endParaRPr>
          </a:p>
        </p:txBody>
      </p:sp>
      <p:pic>
        <p:nvPicPr>
          <p:cNvPr id="33" name="Picture 32" descr="Ma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45" y="874855"/>
            <a:ext cx="4229367" cy="3130209"/>
          </a:xfrm>
          <a:prstGeom prst="rect">
            <a:avLst/>
          </a:prstGeom>
        </p:spPr>
      </p:pic>
      <p:pic>
        <p:nvPicPr>
          <p:cNvPr id="34" name="Picture 33" descr="G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6792"/>
          <a:stretch/>
        </p:blipFill>
        <p:spPr>
          <a:xfrm>
            <a:off x="6210512" y="4095015"/>
            <a:ext cx="2970000" cy="2142297"/>
          </a:xfrm>
          <a:prstGeom prst="rect">
            <a:avLst/>
          </a:prstGeom>
        </p:spPr>
      </p:pic>
      <p:pic>
        <p:nvPicPr>
          <p:cNvPr id="36" name="Picture 35" descr="Elongat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11" y="4427130"/>
            <a:ext cx="2150525" cy="1450142"/>
          </a:xfrm>
          <a:prstGeom prst="rect">
            <a:avLst/>
          </a:prstGeom>
        </p:spPr>
      </p:pic>
      <p:pic>
        <p:nvPicPr>
          <p:cNvPr id="37" name="Picture 36" descr="Trench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" y="4600659"/>
            <a:ext cx="3373755" cy="1924685"/>
          </a:xfrm>
          <a:prstGeom prst="rect">
            <a:avLst/>
          </a:prstGeom>
        </p:spPr>
      </p:pic>
      <p:pic>
        <p:nvPicPr>
          <p:cNvPr id="38" name="Picture 37" descr="Trenches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589240"/>
            <a:ext cx="2650730" cy="123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5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68" y="76200"/>
            <a:ext cx="6443712" cy="685800"/>
          </a:xfrm>
        </p:spPr>
        <p:txBody>
          <a:bodyPr/>
          <a:lstStyle/>
          <a:p>
            <a:r>
              <a:rPr lang="en-US" sz="2800" dirty="0"/>
              <a:t>IRRADIATIONS</a:t>
            </a:r>
            <a:r>
              <a:rPr lang="en-US" sz="2400" dirty="0"/>
              <a:t> </a:t>
            </a:r>
            <a:r>
              <a:rPr lang="en-US" sz="2400" dirty="0" smtClean="0"/>
              <a:t>&amp; CVD diamond </a:t>
            </a:r>
            <a:r>
              <a:rPr lang="en-US" sz="2800" dirty="0" smtClean="0"/>
              <a:t>cooling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8 Marcador de contenido"/>
          <p:cNvSpPr>
            <a:spLocks noGrp="1"/>
          </p:cNvSpPr>
          <p:nvPr>
            <p:ph idx="1"/>
          </p:nvPr>
        </p:nvSpPr>
        <p:spPr>
          <a:xfrm>
            <a:off x="0" y="980728"/>
            <a:ext cx="6732240" cy="189401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1800" dirty="0">
                <a:latin typeface="Tw Cen MT Condensed" charset="0"/>
              </a:rPr>
              <a:t>Irradiate assembly with </a:t>
            </a:r>
            <a:r>
              <a:rPr lang="en-US" sz="1800" dirty="0" smtClean="0">
                <a:latin typeface="Tw Cen MT Condensed" charset="0"/>
              </a:rPr>
              <a:t> rad-hard Medipix3 </a:t>
            </a:r>
            <a:r>
              <a:rPr lang="en-US" sz="1800" dirty="0">
                <a:latin typeface="Tw Cen MT Condensed" charset="0"/>
              </a:rPr>
              <a:t>+ </a:t>
            </a:r>
            <a:r>
              <a:rPr lang="en-US" sz="1800" dirty="0" smtClean="0">
                <a:latin typeface="Tw Cen MT Condensed" charset="0"/>
              </a:rPr>
              <a:t>n</a:t>
            </a:r>
            <a:r>
              <a:rPr lang="en-US" sz="1800" dirty="0">
                <a:latin typeface="Tw Cen MT Condensed" charset="0"/>
              </a:rPr>
              <a:t>-on-</a:t>
            </a:r>
            <a:r>
              <a:rPr lang="en-US" sz="1800" dirty="0" smtClean="0">
                <a:latin typeface="Tw Cen MT Condensed" charset="0"/>
              </a:rPr>
              <a:t>p sensor up to ~  5</a:t>
            </a:r>
            <a:r>
              <a:rPr lang="en-US" sz="1800" dirty="0" smtClean="0">
                <a:sym typeface="Symbol" charset="2"/>
              </a:rPr>
              <a:t>x10</a:t>
            </a:r>
            <a:r>
              <a:rPr lang="en-US" sz="1800" baseline="30000" dirty="0" smtClean="0">
                <a:sym typeface="Symbol" charset="2"/>
              </a:rPr>
              <a:t>15</a:t>
            </a:r>
            <a:r>
              <a:rPr lang="en-US" sz="1800" dirty="0" smtClean="0">
                <a:sym typeface="Symbol" charset="2"/>
              </a:rPr>
              <a:t> </a:t>
            </a:r>
            <a:r>
              <a:rPr lang="en-US" sz="1800" dirty="0">
                <a:sym typeface="Symbol" charset="2"/>
              </a:rPr>
              <a:t>1 MeV n</a:t>
            </a:r>
            <a:r>
              <a:rPr lang="en-US" sz="1800" baseline="-25000" dirty="0">
                <a:sym typeface="Symbol" charset="2"/>
              </a:rPr>
              <a:t>eq</a:t>
            </a:r>
            <a:r>
              <a:rPr lang="en-US" sz="1800" dirty="0">
                <a:sym typeface="Symbol" charset="2"/>
              </a:rPr>
              <a:t> cm</a:t>
            </a:r>
            <a:r>
              <a:rPr lang="en-US" sz="1800" baseline="30000" dirty="0">
                <a:sym typeface="Symbol" charset="2"/>
              </a:rPr>
              <a:t>-</a:t>
            </a:r>
            <a:r>
              <a:rPr lang="en-US" sz="1800" baseline="30000" dirty="0" smtClean="0">
                <a:sym typeface="Symbol" charset="2"/>
              </a:rPr>
              <a:t>2</a:t>
            </a:r>
            <a:endParaRPr lang="en-US" sz="1800" dirty="0" smtClean="0">
              <a:latin typeface="Tw Cen MT Condensed" charset="0"/>
            </a:endParaRPr>
          </a:p>
          <a:p>
            <a:pPr lvl="1" eaLnBrk="1" hangingPunct="1"/>
            <a:r>
              <a:rPr lang="en-US" sz="1600" dirty="0" smtClean="0">
                <a:latin typeface="Tw Cen MT Condensed" charset="0"/>
              </a:rPr>
              <a:t>At the moment 2x200 μm and 1x150 μm detectors built</a:t>
            </a:r>
            <a:endParaRPr lang="en-US" sz="1600" dirty="0">
              <a:latin typeface="Tw Cen MT Condensed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800" dirty="0">
                <a:latin typeface="Tw Cen MT Condensed" charset="0"/>
              </a:rPr>
              <a:t>Heat dissipation is an issue:</a:t>
            </a:r>
          </a:p>
          <a:p>
            <a:pPr lvl="1" eaLnBrk="1" hangingPunct="1"/>
            <a:r>
              <a:rPr lang="en-US" sz="1600" dirty="0">
                <a:latin typeface="Tw Cen MT Condensed" charset="0"/>
              </a:rPr>
              <a:t>Research CVD diamond support with </a:t>
            </a:r>
            <a:r>
              <a:rPr lang="en-US" sz="1600" dirty="0" smtClean="0">
                <a:latin typeface="Tw Cen MT Condensed" charset="0"/>
              </a:rPr>
              <a:t>lithography. </a:t>
            </a:r>
          </a:p>
          <a:p>
            <a:pPr lvl="1" eaLnBrk="1" hangingPunct="1"/>
            <a:r>
              <a:rPr lang="en-US" sz="1600" dirty="0" smtClean="0">
                <a:latin typeface="Tw Cen MT Condensed" charset="0"/>
              </a:rPr>
              <a:t>PCB metallization layout done at Santiago. </a:t>
            </a:r>
            <a:endParaRPr lang="en-US" sz="1600" dirty="0">
              <a:latin typeface="Tw Cen MT Condensed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0" y="2855490"/>
            <a:ext cx="4903788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293" y="3446240"/>
            <a:ext cx="119538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80" y="2874740"/>
            <a:ext cx="1638300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Pages from test_img_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30" y="1819052"/>
            <a:ext cx="1611313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7165280" y="1196752"/>
            <a:ext cx="17272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Molex slimstack connector</a:t>
            </a:r>
          </a:p>
          <a:p>
            <a:pPr eaLnBrk="1" hangingPunct="1"/>
            <a:r>
              <a:rPr lang="en-US" sz="1400"/>
              <a:t>1mm mated height</a:t>
            </a:r>
          </a:p>
        </p:txBody>
      </p:sp>
      <p:sp>
        <p:nvSpPr>
          <p:cNvPr id="14" name="34 Flecha derecha"/>
          <p:cNvSpPr/>
          <p:nvPr/>
        </p:nvSpPr>
        <p:spPr>
          <a:xfrm>
            <a:off x="4898330" y="4486052"/>
            <a:ext cx="31115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35 Flecha derecha"/>
          <p:cNvSpPr/>
          <p:nvPr/>
        </p:nvSpPr>
        <p:spPr>
          <a:xfrm>
            <a:off x="6943030" y="4486052"/>
            <a:ext cx="31115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6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568" y="76200"/>
            <a:ext cx="6443712" cy="685800"/>
          </a:xfrm>
        </p:spPr>
        <p:txBody>
          <a:bodyPr/>
          <a:lstStyle/>
          <a:p>
            <a:r>
              <a:rPr lang="en-US" sz="2400" dirty="0" smtClean="0"/>
              <a:t>TPG </a:t>
            </a:r>
            <a:r>
              <a:rPr lang="en-US" sz="2800" dirty="0" smtClean="0"/>
              <a:t>cooling @ 2011 Test-beam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 descr="Mpix3_sup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95536"/>
            <a:ext cx="3657600" cy="2743200"/>
          </a:xfrm>
          <a:prstGeom prst="rect">
            <a:avLst/>
          </a:prstGeom>
        </p:spPr>
      </p:pic>
      <p:pic>
        <p:nvPicPr>
          <p:cNvPr id="16" name="Picture 15" descr="Mpix3_telescope_test_beam_October_2011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95736"/>
            <a:ext cx="4876800" cy="3657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9512" y="4365104"/>
            <a:ext cx="370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stage cooling system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Peltier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Evaporative CO</a:t>
            </a:r>
            <a:r>
              <a:rPr lang="en-US" baseline="-25000" dirty="0" smtClean="0"/>
              <a:t>2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32040" y="1268760"/>
            <a:ext cx="3775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Non-irradiated Medipix3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TPG cooling foil spine</a:t>
            </a:r>
          </a:p>
        </p:txBody>
      </p:sp>
    </p:spTree>
    <p:extLst>
      <p:ext uri="{BB962C8B-B14F-4D97-AF65-F5344CB8AC3E}">
        <p14:creationId xmlns:p14="http://schemas.microsoft.com/office/powerpoint/2010/main" val="241336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086600" cy="685800"/>
          </a:xfrm>
        </p:spPr>
        <p:txBody>
          <a:bodyPr/>
          <a:lstStyle/>
          <a:p>
            <a:r>
              <a:rPr lang="en-US" sz="2800" i="1" dirty="0"/>
              <a:t>R-</a:t>
            </a:r>
            <a:r>
              <a:rPr lang="en-US" sz="2800" i="1" dirty="0" smtClean="0">
                <a:latin typeface="Symbol" charset="2"/>
                <a:cs typeface="Symbol" charset="2"/>
              </a:rPr>
              <a:t>F </a:t>
            </a:r>
            <a:r>
              <a:rPr lang="en-US" sz="2800" dirty="0"/>
              <a:t>p</a:t>
            </a:r>
            <a:r>
              <a:rPr lang="en-US" sz="2800" dirty="0" smtClean="0"/>
              <a:t>rototype  strip </a:t>
            </a:r>
            <a:r>
              <a:rPr lang="en-US" sz="2800" dirty="0" smtClean="0">
                <a:latin typeface="+mn-lt"/>
                <a:cs typeface="Symbol" charset="2"/>
              </a:rPr>
              <a:t>sensors (Hamamatsu)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09/11/2011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Abraham Gallas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7ACE7-79EF-3E47-8E84-797C15E3C8E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0" y="1196752"/>
            <a:ext cx="6040967" cy="5261198"/>
          </a:xfrm>
        </p:spPr>
        <p:txBody>
          <a:bodyPr/>
          <a:lstStyle/>
          <a:p>
            <a:r>
              <a:rPr lang="en-US" sz="2000" dirty="0" smtClean="0"/>
              <a:t>Both sensors</a:t>
            </a:r>
          </a:p>
          <a:p>
            <a:pPr lvl="1"/>
            <a:r>
              <a:rPr lang="en-US" sz="1800" dirty="0" smtClean="0"/>
              <a:t>Minimum pitch 30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</a:t>
            </a:r>
          </a:p>
          <a:p>
            <a:pPr lvl="1"/>
            <a:r>
              <a:rPr lang="en-US" sz="1800" dirty="0" smtClean="0"/>
              <a:t>~ 2560 strips</a:t>
            </a:r>
          </a:p>
          <a:p>
            <a:pPr lvl="1"/>
            <a:r>
              <a:rPr lang="en-US" sz="1800" dirty="0" smtClean="0"/>
              <a:t>p-type material, 200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 and 150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 thicknesses</a:t>
            </a:r>
          </a:p>
          <a:p>
            <a:pPr lvl="1"/>
            <a:r>
              <a:rPr lang="en-US" sz="1800" dirty="0" smtClean="0"/>
              <a:t>Sensitive region starts at 7.5 mm, with 500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 guard ring </a:t>
            </a:r>
          </a:p>
          <a:p>
            <a:r>
              <a:rPr lang="en-US" sz="2000" dirty="0" smtClean="0"/>
              <a:t>R sensor</a:t>
            </a:r>
          </a:p>
          <a:p>
            <a:pPr lvl="1"/>
            <a:r>
              <a:rPr lang="en-US" sz="1800" dirty="0"/>
              <a:t>C</a:t>
            </a:r>
            <a:r>
              <a:rPr lang="en-US" sz="1800" dirty="0" smtClean="0"/>
              <a:t>urved strips (for now), 5 sectors</a:t>
            </a:r>
          </a:p>
          <a:p>
            <a:r>
              <a:rPr lang="en-US" sz="2200" i="1" dirty="0" smtClean="0">
                <a:latin typeface="Symbol" charset="2"/>
                <a:cs typeface="Symbol" charset="2"/>
              </a:rPr>
              <a:t>F</a:t>
            </a:r>
            <a:r>
              <a:rPr lang="en-US" sz="2200" dirty="0" smtClean="0"/>
              <a:t> sensor</a:t>
            </a:r>
          </a:p>
          <a:p>
            <a:pPr lvl="1"/>
            <a:r>
              <a:rPr lang="en-US" sz="1800" dirty="0" smtClean="0"/>
              <a:t>3 sectors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1" y="876676"/>
            <a:ext cx="2974594" cy="2912364"/>
          </a:xfrm>
          <a:prstGeom prst="rect">
            <a:avLst/>
          </a:prstGeom>
        </p:spPr>
      </p:pic>
      <p:pic>
        <p:nvPicPr>
          <p:cNvPr id="3" name="Picture 2" descr="velo_prototype_alignment_mark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3" t="23363" r="7706" b="745"/>
          <a:stretch/>
        </p:blipFill>
        <p:spPr>
          <a:xfrm>
            <a:off x="6012160" y="3550285"/>
            <a:ext cx="3150942" cy="290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2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2004:Templates:Presentations:Designs:Profile</Template>
  <TotalTime>57373</TotalTime>
  <Words>2200</Words>
  <Application>Microsoft Macintosh PowerPoint</Application>
  <PresentationFormat>On-screen Show (4:3)</PresentationFormat>
  <Paragraphs>318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Profile</vt:lpstr>
      <vt:lpstr>PowerPoint Presentation</vt:lpstr>
      <vt:lpstr>Outline</vt:lpstr>
      <vt:lpstr>Pixel sensors</vt:lpstr>
      <vt:lpstr>2010 Test beam results</vt:lpstr>
      <vt:lpstr>Construction &amp; testing infrastructure at Santiago </vt:lpstr>
      <vt:lpstr>Pixel sensors: 3x1 Tiles</vt:lpstr>
      <vt:lpstr>IRRADIATIONS &amp; CVD diamond cooling</vt:lpstr>
      <vt:lpstr>TPG cooling @ 2011 Test-beam</vt:lpstr>
      <vt:lpstr>R-F prototype  strip sensors (Hamamatsu)</vt:lpstr>
      <vt:lpstr>Design status I</vt:lpstr>
      <vt:lpstr>Design status II</vt:lpstr>
      <vt:lpstr>Design status III</vt:lpstr>
      <vt:lpstr>Silicon micro-strip fine pitch QA (I)</vt:lpstr>
      <vt:lpstr>Silicon micro-strip fine pitch QA (II)</vt:lpstr>
      <vt:lpstr>Silicon micro-strip fine pitch QA (III)</vt:lpstr>
      <vt:lpstr>Silicon micro-strip fine pitch prototypes : PR01</vt:lpstr>
      <vt:lpstr>Silicon micro-strip fine pitch: PR01 (II)</vt:lpstr>
      <vt:lpstr>Silicon micro-strip fine pitch prototypes : D0</vt:lpstr>
      <vt:lpstr>Preparations for APD irradiation at USC (I)</vt:lpstr>
      <vt:lpstr>Preparations for APD irradiation at USC (II)</vt:lpstr>
      <vt:lpstr>Bunker floor plan layout</vt:lpstr>
      <vt:lpstr>High-speed readout copper link</vt:lpstr>
      <vt:lpstr>High-speed readout copper link (II)</vt:lpstr>
      <vt:lpstr>Trigger Logic Unit (TLU)</vt:lpstr>
      <vt:lpstr>Trigger Logic Unit(II)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Abraham Gallas</dc:title>
  <dc:subject/>
  <dc:creator>CERN User</dc:creator>
  <cp:keywords/>
  <dc:description/>
  <cp:lastModifiedBy>A G</cp:lastModifiedBy>
  <cp:revision>1863</cp:revision>
  <cp:lastPrinted>2011-11-09T09:19:41Z</cp:lastPrinted>
  <dcterms:created xsi:type="dcterms:W3CDTF">2011-11-10T19:14:10Z</dcterms:created>
  <dcterms:modified xsi:type="dcterms:W3CDTF">2011-11-11T06:02:32Z</dcterms:modified>
  <cp:category/>
</cp:coreProperties>
</file>