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2" r:id="rId3"/>
    <p:sldId id="346" r:id="rId4"/>
    <p:sldId id="303" r:id="rId5"/>
    <p:sldId id="342" r:id="rId6"/>
    <p:sldId id="323" r:id="rId7"/>
    <p:sldId id="309" r:id="rId8"/>
    <p:sldId id="350" r:id="rId9"/>
    <p:sldId id="326" r:id="rId10"/>
    <p:sldId id="355" r:id="rId11"/>
    <p:sldId id="329" r:id="rId12"/>
    <p:sldId id="351" r:id="rId13"/>
    <p:sldId id="311" r:id="rId14"/>
    <p:sldId id="320" r:id="rId15"/>
    <p:sldId id="312" r:id="rId16"/>
    <p:sldId id="322" r:id="rId17"/>
    <p:sldId id="352" r:id="rId18"/>
    <p:sldId id="334" r:id="rId19"/>
    <p:sldId id="338" r:id="rId20"/>
    <p:sldId id="336" r:id="rId21"/>
    <p:sldId id="337" r:id="rId22"/>
    <p:sldId id="325" r:id="rId23"/>
    <p:sldId id="339" r:id="rId24"/>
    <p:sldId id="296" r:id="rId25"/>
    <p:sldId id="343" r:id="rId26"/>
    <p:sldId id="344" r:id="rId27"/>
    <p:sldId id="353" r:id="rId28"/>
    <p:sldId id="354" r:id="rId29"/>
    <p:sldId id="356" r:id="rId30"/>
    <p:sldId id="357" r:id="rId3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71413"/>
    <a:srgbClr val="9CB6D4"/>
    <a:srgbClr val="D2CCF1"/>
    <a:srgbClr val="6D5EFF"/>
    <a:srgbClr val="05CCFE"/>
    <a:srgbClr val="1909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652" autoAdjust="0"/>
    <p:restoredTop sz="97350" autoAdjust="0"/>
  </p:normalViewPr>
  <p:slideViewPr>
    <p:cSldViewPr snapToGrid="0" snapToObjects="1">
      <p:cViewPr>
        <p:scale>
          <a:sx n="120" d="100"/>
          <a:sy n="120" d="100"/>
        </p:scale>
        <p:origin x="-656" y="-5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CE17-0B1A-8043-9961-283C0A9C2E95}" type="datetimeFigureOut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66B1-32F2-694E-BF48-DDE2F1B39C1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2EBD-CAC9-E342-8B22-5EEBE4D1C444}" type="datetimeFigureOut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CDA9-692E-824E-9627-05B63D24470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889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E90F-1B0D-C34D-B997-AB0701639256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8D38-9139-3949-9B07-A53F1A258B4E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487362"/>
          </a:xfrm>
          <a:gradFill flip="none" rotWithShape="1">
            <a:gsLst>
              <a:gs pos="100000">
                <a:srgbClr val="0000FF"/>
              </a:gs>
              <a:gs pos="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s-ES_tradnl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2860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44A3AB-6A2A-C943-BCAD-F7345D7552DC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--- XXXII Bienal de Física ( Ciudad Real) ---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29DF-BCF7-6C48-AE15-4BC975D1F438}" type="datetime1">
              <a:rPr lang="es-ES_tradnl" smtClean="0"/>
              <a:pPr/>
              <a:t>2/11/11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A9-16EC-8443-A5C1-5DC39ACEAB88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B7DE-ADEB-A544-9F49-188A784EDF7B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F50A-972B-CF4B-BF61-65903E4EE4C2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7C61-86A1-3946-8F51-76F22064F9F6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BA66-7263-1140-8651-C74DE8F208D0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55C9-629E-E741-8CEA-67F510B25AB5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 para editar título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  <a:endParaRPr lang="en-GB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4548-844D-B347-8FED-98F61DD054A2}" type="datetime1">
              <a:rPr lang="es-ES_tradnl" smtClean="0"/>
              <a:pPr/>
              <a:t>2/11/11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 smtClean="0"/>
              <a:t>XXXII Bienal de Física ( Ciudad Real)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7" Type="http://schemas.openxmlformats.org/officeDocument/2006/relationships/hyperlink" Target="http://arxiv.org/abs/1109.3710v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9.png"/><Relationship Id="rId6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5.png"/><Relationship Id="rId6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4" Type="http://schemas.openxmlformats.org/officeDocument/2006/relationships/image" Target="../media/image51.png"/><Relationship Id="rId10" Type="http://schemas.openxmlformats.org/officeDocument/2006/relationships/image" Target="../media/image57.png"/><Relationship Id="rId5" Type="http://schemas.openxmlformats.org/officeDocument/2006/relationships/image" Target="../media/image52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9" Type="http://schemas.openxmlformats.org/officeDocument/2006/relationships/image" Target="../media/image56.png"/><Relationship Id="rId3" Type="http://schemas.openxmlformats.org/officeDocument/2006/relationships/image" Target="../media/image50.png"/><Relationship Id="rId6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4" Type="http://schemas.openxmlformats.org/officeDocument/2006/relationships/image" Target="../media/image9.png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9" Type="http://schemas.openxmlformats.org/officeDocument/2006/relationships/image" Target="../media/image64.png"/><Relationship Id="rId3" Type="http://schemas.openxmlformats.org/officeDocument/2006/relationships/image" Target="../media/image59.png"/><Relationship Id="rId6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68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9.png"/><Relationship Id="rId5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4" Type="http://schemas.openxmlformats.org/officeDocument/2006/relationships/image" Target="../media/image9.png"/><Relationship Id="rId5" Type="http://schemas.openxmlformats.org/officeDocument/2006/relationships/image" Target="../media/image75.png"/><Relationship Id="rId7" Type="http://schemas.openxmlformats.org/officeDocument/2006/relationships/hyperlink" Target="https://svnweb.cern.ch/trac/atlasgrp/browser/CombPerf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9" Type="http://schemas.openxmlformats.org/officeDocument/2006/relationships/image" Target="../media/image78.png"/><Relationship Id="rId3" Type="http://schemas.openxmlformats.org/officeDocument/2006/relationships/image" Target="../media/image74.png"/><Relationship Id="rId6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9.png"/><Relationship Id="rId5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9.png"/><Relationship Id="rId6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8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9.png"/><Relationship Id="rId5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4.png"/><Relationship Id="rId5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9" Type="http://schemas.openxmlformats.org/officeDocument/2006/relationships/image" Target="../media/image23.png"/><Relationship Id="rId3" Type="http://schemas.openxmlformats.org/officeDocument/2006/relationships/image" Target="../media/image19.pdf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9" Type="http://schemas.openxmlformats.org/officeDocument/2006/relationships/image" Target="../media/image32.png"/><Relationship Id="rId3" Type="http://schemas.openxmlformats.org/officeDocument/2006/relationships/image" Target="../media/image5.png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1973262" y="3672417"/>
            <a:ext cx="6805080" cy="846666"/>
          </a:xfrm>
          <a:prstGeom prst="roundRect">
            <a:avLst/>
          </a:prstGeom>
          <a:solidFill>
            <a:srgbClr val="6D5EFF">
              <a:alpha val="22000"/>
            </a:srgbClr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Agrupar 3"/>
          <p:cNvGrpSpPr/>
          <p:nvPr/>
        </p:nvGrpSpPr>
        <p:grpSpPr>
          <a:xfrm>
            <a:off x="6858000" y="0"/>
            <a:ext cx="2286000" cy="938213"/>
            <a:chOff x="6858000" y="0"/>
            <a:chExt cx="2286000" cy="938213"/>
          </a:xfrm>
        </p:grpSpPr>
        <p:pic>
          <p:nvPicPr>
            <p:cNvPr id="6" name="Picture 9" descr="Logo_ATLA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8600" y="0"/>
              <a:ext cx="1295400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Imagen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0" y="0"/>
              <a:ext cx="976313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1" descr="escud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0" y="457200"/>
              <a:ext cx="990600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Elipse 8"/>
          <p:cNvSpPr/>
          <p:nvPr/>
        </p:nvSpPr>
        <p:spPr>
          <a:xfrm>
            <a:off x="-187327" y="0"/>
            <a:ext cx="3132667" cy="2929467"/>
          </a:xfrm>
          <a:prstGeom prst="ellipse">
            <a:avLst/>
          </a:prstGeom>
          <a:noFill/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lipse 19"/>
          <p:cNvSpPr/>
          <p:nvPr/>
        </p:nvSpPr>
        <p:spPr>
          <a:xfrm>
            <a:off x="190494" y="3230028"/>
            <a:ext cx="2281768" cy="2237523"/>
          </a:xfrm>
          <a:prstGeom prst="ellipse">
            <a:avLst/>
          </a:prstGeom>
          <a:noFill/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6089800" y="5144385"/>
            <a:ext cx="2231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GB" sz="1200" dirty="0" smtClean="0">
              <a:solidFill>
                <a:srgbClr val="190997"/>
              </a:solidFill>
              <a:latin typeface="Britannic Bold"/>
              <a:cs typeface="Britannic Bold"/>
            </a:endParaRPr>
          </a:p>
          <a:p>
            <a:pPr algn="r"/>
            <a:r>
              <a:rPr lang="en-GB" sz="1200" dirty="0" smtClean="0">
                <a:solidFill>
                  <a:srgbClr val="190997"/>
                </a:solidFill>
                <a:latin typeface="Britannic Bold"/>
                <a:cs typeface="Britannic Bold"/>
              </a:rPr>
              <a:t>Regina Moles-</a:t>
            </a:r>
            <a:r>
              <a:rPr lang="en-GB" sz="1200" dirty="0" err="1" smtClean="0">
                <a:solidFill>
                  <a:srgbClr val="190997"/>
                </a:solidFill>
                <a:latin typeface="Britannic Bold"/>
                <a:cs typeface="Britannic Bold"/>
              </a:rPr>
              <a:t>Valls</a:t>
            </a:r>
            <a:endParaRPr lang="en-GB" sz="1200" dirty="0" smtClean="0">
              <a:latin typeface="Britannic Bold"/>
              <a:cs typeface="Britannic Bold"/>
            </a:endParaRPr>
          </a:p>
          <a:p>
            <a:pPr algn="r"/>
            <a:r>
              <a:rPr lang="en-GB" sz="1200" dirty="0" smtClean="0">
                <a:latin typeface="Britannic Bold"/>
                <a:cs typeface="Britannic Bold"/>
              </a:rPr>
              <a:t>IFIC – </a:t>
            </a:r>
            <a:r>
              <a:rPr lang="en-GB" sz="1200" dirty="0" err="1" smtClean="0">
                <a:latin typeface="Britannic Bold"/>
                <a:cs typeface="Britannic Bold"/>
              </a:rPr>
              <a:t>Universitat</a:t>
            </a:r>
            <a:r>
              <a:rPr lang="en-GB" sz="1200" dirty="0" smtClean="0">
                <a:latin typeface="Britannic Bold"/>
                <a:cs typeface="Britannic Bold"/>
              </a:rPr>
              <a:t> de </a:t>
            </a:r>
            <a:r>
              <a:rPr lang="en-GB" sz="1200" dirty="0" err="1" smtClean="0">
                <a:latin typeface="Britannic Bold"/>
                <a:cs typeface="Britannic Bold"/>
              </a:rPr>
              <a:t>València</a:t>
            </a:r>
            <a:endParaRPr lang="en-GB" sz="1200" dirty="0" smtClean="0">
              <a:latin typeface="Britannic Bold"/>
              <a:cs typeface="Britannic Bold"/>
            </a:endParaRPr>
          </a:p>
        </p:txBody>
      </p:sp>
      <p:pic>
        <p:nvPicPr>
          <p:cNvPr id="21" name="Imagen 20" descr="atlas.jpg"/>
          <p:cNvPicPr>
            <a:picLocks noChangeAspect="1"/>
          </p:cNvPicPr>
          <p:nvPr/>
        </p:nvPicPr>
        <p:blipFill>
          <a:blip r:embed="rId5"/>
          <a:srcRect l="13341" t="14499" r="7619" b="13073"/>
          <a:stretch>
            <a:fillRect/>
          </a:stretch>
        </p:blipFill>
        <p:spPr>
          <a:xfrm>
            <a:off x="-144994" y="408518"/>
            <a:ext cx="3058584" cy="2283883"/>
          </a:xfrm>
          <a:prstGeom prst="ellipse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9495" y="3714749"/>
            <a:ext cx="6513511" cy="1336118"/>
          </a:xfrm>
          <a:noFill/>
          <a:ln w="38100" cap="flat" cmpd="dbl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>
            <a:normAutofit/>
          </a:bodyPr>
          <a:lstStyle/>
          <a:p>
            <a:r>
              <a:rPr lang="en-GB" sz="2889" dirty="0" smtClean="0">
                <a:latin typeface="Britannic Bold"/>
                <a:cs typeface="Britannic Bold"/>
              </a:rPr>
              <a:t>Top Quark Physics in ATLAS Detector </a:t>
            </a:r>
            <a:r>
              <a:rPr lang="en-GB" sz="1800" dirty="0" smtClean="0">
                <a:latin typeface="Britannic Bold"/>
                <a:cs typeface="Britannic Bold"/>
              </a:rPr>
              <a:t/>
            </a:r>
            <a:br>
              <a:rPr lang="en-GB" sz="1800" dirty="0" smtClean="0">
                <a:latin typeface="Britannic Bold"/>
                <a:cs typeface="Britannic Bold"/>
              </a:rPr>
            </a:br>
            <a:r>
              <a:rPr lang="en-GB" sz="1800" dirty="0" smtClean="0">
                <a:latin typeface="Britannic Bold"/>
                <a:cs typeface="Britannic Bold"/>
              </a:rPr>
              <a:t/>
            </a:r>
            <a:br>
              <a:rPr lang="en-GB" sz="1800" dirty="0" smtClean="0">
                <a:latin typeface="Britannic Bold"/>
                <a:cs typeface="Britannic Bold"/>
              </a:rPr>
            </a:br>
            <a:r>
              <a:rPr lang="en-GB" sz="1400" dirty="0" smtClean="0">
                <a:latin typeface="Britannic Bold"/>
                <a:cs typeface="Britannic Bold"/>
              </a:rPr>
              <a:t>On  behalf of the ATLAS Collaboration</a:t>
            </a:r>
            <a:endParaRPr lang="en-GB" sz="1400" dirty="0">
              <a:latin typeface="Britannic Bold"/>
              <a:cs typeface="Britannic Bold"/>
            </a:endParaRPr>
          </a:p>
        </p:txBody>
      </p:sp>
      <p:pic>
        <p:nvPicPr>
          <p:cNvPr id="24" name="Imagen 23" descr="Imagen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80" y="3240611"/>
            <a:ext cx="2262481" cy="2226940"/>
          </a:xfrm>
          <a:prstGeom prst="ellipse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368425" y="1805518"/>
            <a:ext cx="2292350" cy="216323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Elipse 11"/>
          <p:cNvSpPr/>
          <p:nvPr/>
        </p:nvSpPr>
        <p:spPr>
          <a:xfrm>
            <a:off x="1225022" y="4976786"/>
            <a:ext cx="1720318" cy="159584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5" name="Imagen 24" descr="Imagen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936" y="5008535"/>
            <a:ext cx="1635653" cy="1510102"/>
          </a:xfrm>
          <a:prstGeom prst="ellipse">
            <a:avLst/>
          </a:prstGeom>
        </p:spPr>
      </p:pic>
      <p:pic>
        <p:nvPicPr>
          <p:cNvPr id="29" name="Imagen 28" descr="Imagen 4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1284" t="10466" r="10950" b="23312"/>
          <a:stretch>
            <a:fillRect/>
          </a:stretch>
        </p:blipFill>
        <p:spPr>
          <a:xfrm>
            <a:off x="1383767" y="1816629"/>
            <a:ext cx="2256895" cy="214154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ágono 29"/>
          <p:cNvSpPr/>
          <p:nvPr/>
        </p:nvSpPr>
        <p:spPr>
          <a:xfrm rot="10800000">
            <a:off x="6553202" y="4974156"/>
            <a:ext cx="2590798" cy="51549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</a:t>
            </a:r>
            <a:r>
              <a:rPr lang="en-GB" sz="3200" dirty="0" err="1" smtClean="0"/>
              <a:t>ttbar</a:t>
            </a:r>
            <a:r>
              <a:rPr lang="en-GB" sz="3200" dirty="0" smtClean="0"/>
              <a:t> cross section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53202" y="4942408"/>
            <a:ext cx="259079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IFAE:  </a:t>
            </a:r>
            <a:r>
              <a:rPr lang="en-GB" sz="1400" dirty="0" smtClean="0"/>
              <a:t>ATLAS-CONF-2011-035</a:t>
            </a:r>
          </a:p>
          <a:p>
            <a:pPr algn="r"/>
            <a:r>
              <a:rPr lang="en-GB" sz="1400" dirty="0" smtClean="0"/>
              <a:t> Analysis update in progress</a:t>
            </a:r>
            <a:endParaRPr lang="en-GB" sz="1400" b="1" dirty="0" smtClean="0"/>
          </a:p>
        </p:txBody>
      </p:sp>
      <p:sp>
        <p:nvSpPr>
          <p:cNvPr id="25" name="CuadroTexto 24"/>
          <p:cNvSpPr txBox="1"/>
          <p:nvPr/>
        </p:nvSpPr>
        <p:spPr>
          <a:xfrm>
            <a:off x="306919" y="4597740"/>
            <a:ext cx="8625414" cy="178508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dirty="0" smtClean="0"/>
              <a:t>The cross-section measurements has been performed in most of the </a:t>
            </a:r>
            <a:r>
              <a:rPr lang="en-GB" dirty="0" err="1" smtClean="0"/>
              <a:t>ttbar</a:t>
            </a:r>
            <a:r>
              <a:rPr lang="en-GB" dirty="0" smtClean="0"/>
              <a:t> final states: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Single </a:t>
            </a:r>
            <a:r>
              <a:rPr lang="en-GB" dirty="0" err="1" smtClean="0">
                <a:solidFill>
                  <a:srgbClr val="190997"/>
                </a:solidFill>
              </a:rPr>
              <a:t>lepton+jets</a:t>
            </a:r>
            <a:r>
              <a:rPr lang="en-GB" dirty="0" smtClean="0">
                <a:solidFill>
                  <a:srgbClr val="190997"/>
                </a:solidFill>
              </a:rPr>
              <a:t> channel (</a:t>
            </a:r>
            <a:r>
              <a:rPr lang="en-GB" dirty="0" err="1" smtClean="0">
                <a:solidFill>
                  <a:srgbClr val="190997"/>
                </a:solidFill>
              </a:rPr>
              <a:t>w/wo</a:t>
            </a:r>
            <a:r>
              <a:rPr lang="en-GB" dirty="0" smtClean="0">
                <a:solidFill>
                  <a:srgbClr val="190997"/>
                </a:solidFill>
              </a:rPr>
              <a:t> </a:t>
            </a:r>
            <a:r>
              <a:rPr lang="en-GB" dirty="0" err="1" smtClean="0">
                <a:solidFill>
                  <a:srgbClr val="190997"/>
                </a:solidFill>
              </a:rPr>
              <a:t>b</a:t>
            </a:r>
            <a:r>
              <a:rPr lang="en-GB" dirty="0" smtClean="0">
                <a:solidFill>
                  <a:srgbClr val="190997"/>
                </a:solidFill>
              </a:rPr>
              <a:t>-tagging)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</a:t>
            </a:r>
            <a:r>
              <a:rPr lang="en-GB" dirty="0" err="1" smtClean="0">
                <a:solidFill>
                  <a:srgbClr val="190997"/>
                </a:solidFill>
              </a:rPr>
              <a:t>Dilepton</a:t>
            </a:r>
            <a:r>
              <a:rPr lang="en-GB" dirty="0" smtClean="0">
                <a:solidFill>
                  <a:srgbClr val="190997"/>
                </a:solidFill>
              </a:rPr>
              <a:t> channel including all lepton flavour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All </a:t>
            </a:r>
            <a:r>
              <a:rPr lang="en-GB" dirty="0" err="1" smtClean="0">
                <a:solidFill>
                  <a:srgbClr val="190997"/>
                </a:solidFill>
              </a:rPr>
              <a:t>hadronic</a:t>
            </a:r>
            <a:r>
              <a:rPr lang="en-GB" dirty="0" smtClean="0">
                <a:solidFill>
                  <a:srgbClr val="190997"/>
                </a:solidFill>
              </a:rPr>
              <a:t> channel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Most of them are dominated by systematic errors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306919" y="748356"/>
            <a:ext cx="370416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uadroTexto 33"/>
          <p:cNvSpPr txBox="1"/>
          <p:nvPr/>
        </p:nvSpPr>
        <p:spPr>
          <a:xfrm>
            <a:off x="306920" y="727214"/>
            <a:ext cx="3704164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err="1" smtClean="0"/>
              <a:t>ttbar</a:t>
            </a:r>
            <a:r>
              <a:rPr lang="en-GB" b="1" i="1" dirty="0" smtClean="0"/>
              <a:t> cross-section in </a:t>
            </a:r>
            <a:r>
              <a:rPr lang="en-GB" b="1" i="1" dirty="0" err="1" smtClean="0"/>
              <a:t>μ+τ</a:t>
            </a:r>
            <a:r>
              <a:rPr lang="en-GB" b="1" i="1" dirty="0" smtClean="0"/>
              <a:t> final states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02186" y="3979406"/>
            <a:ext cx="459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σ</a:t>
            </a:r>
            <a:r>
              <a:rPr lang="en-GB" sz="1600" b="1" baseline="-25000" dirty="0" err="1" smtClean="0"/>
              <a:t>t</a:t>
            </a:r>
            <a:r>
              <a:rPr lang="en-GB" sz="1600" b="1" dirty="0" err="1" smtClean="0"/>
              <a:t>(μ+τ</a:t>
            </a:r>
            <a:r>
              <a:rPr lang="en-GB" sz="1600" b="1" dirty="0" smtClean="0"/>
              <a:t> channel)=142 ±21(stat)</a:t>
            </a:r>
            <a:r>
              <a:rPr lang="en-GB" sz="1600" b="1" baseline="30000" dirty="0" smtClean="0"/>
              <a:t>+20</a:t>
            </a:r>
            <a:r>
              <a:rPr lang="en-GB" sz="1600" b="1" baseline="-25000" dirty="0" smtClean="0"/>
              <a:t>-16</a:t>
            </a:r>
            <a:r>
              <a:rPr lang="en-GB" sz="1600" b="1" dirty="0" smtClean="0"/>
              <a:t>(syst)±5(lumi) </a:t>
            </a:r>
            <a:r>
              <a:rPr lang="en-GB" sz="1600" b="1" dirty="0" err="1" smtClean="0"/>
              <a:t>pb</a:t>
            </a:r>
            <a:endParaRPr lang="en-GB" sz="1600" b="1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444505" y="4001594"/>
            <a:ext cx="4550845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Agrupar 36"/>
          <p:cNvGrpSpPr/>
          <p:nvPr/>
        </p:nvGrpSpPr>
        <p:grpSpPr>
          <a:xfrm>
            <a:off x="984252" y="1722526"/>
            <a:ext cx="2921001" cy="2288630"/>
            <a:chOff x="810408" y="3107836"/>
            <a:chExt cx="3741583" cy="2734152"/>
          </a:xfrm>
        </p:grpSpPr>
        <p:pic>
          <p:nvPicPr>
            <p:cNvPr id="38" name="Imagen 37" descr="Imagen 3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408" y="3107836"/>
              <a:ext cx="3689459" cy="2734152"/>
            </a:xfrm>
            <a:prstGeom prst="rect">
              <a:avLst/>
            </a:prstGeom>
          </p:spPr>
        </p:pic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 rot="5400000">
              <a:off x="3349460" y="4343710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2010-119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444505" y="1178343"/>
            <a:ext cx="4826000" cy="83097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</a:t>
            </a:r>
            <a:r>
              <a:rPr lang="en-GB" sz="1600" dirty="0" err="1" smtClean="0"/>
              <a:t>μ</a:t>
            </a:r>
            <a:r>
              <a:rPr lang="en-GB" sz="1600" dirty="0" smtClean="0"/>
              <a:t> and </a:t>
            </a:r>
            <a:r>
              <a:rPr lang="en-GB" sz="1600" dirty="0" err="1" smtClean="0"/>
              <a:t>τ</a:t>
            </a:r>
            <a:r>
              <a:rPr lang="en-GB" sz="1600" dirty="0" smtClean="0"/>
              <a:t> leptons,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2 or more jets(1b</a:t>
            </a:r>
            <a:r>
              <a:rPr lang="en-GB" sz="1600" baseline="30000" dirty="0" smtClean="0"/>
              <a:t>tag</a:t>
            </a:r>
            <a:r>
              <a:rPr lang="en-GB" sz="1600" dirty="0" smtClean="0"/>
              <a:t>)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Identification of </a:t>
            </a:r>
            <a:r>
              <a:rPr lang="en-GB" sz="1600" dirty="0" err="1" smtClean="0"/>
              <a:t>τ</a:t>
            </a:r>
            <a:r>
              <a:rPr lang="en-GB" sz="1600" dirty="0" smtClean="0"/>
              <a:t>-leptons uses a multivariate </a:t>
            </a:r>
          </a:p>
          <a:p>
            <a:pPr algn="just"/>
            <a:r>
              <a:rPr lang="en-GB" sz="1600" dirty="0" smtClean="0"/>
              <a:t>     technique based on </a:t>
            </a:r>
            <a:r>
              <a:rPr lang="en-GB" sz="1600" b="1" dirty="0" smtClean="0"/>
              <a:t>B</a:t>
            </a:r>
            <a:r>
              <a:rPr lang="en-GB" sz="1600" dirty="0" smtClean="0"/>
              <a:t>oosted </a:t>
            </a:r>
            <a:r>
              <a:rPr lang="en-GB" sz="1600" b="1" dirty="0" smtClean="0"/>
              <a:t>D</a:t>
            </a:r>
            <a:r>
              <a:rPr lang="en-GB" sz="1600" dirty="0" smtClean="0"/>
              <a:t>ecision </a:t>
            </a:r>
            <a:r>
              <a:rPr lang="en-GB" sz="1600" b="1" dirty="0" smtClean="0"/>
              <a:t>T</a:t>
            </a:r>
            <a:r>
              <a:rPr lang="en-GB" sz="1600" dirty="0" smtClean="0"/>
              <a:t>ree</a:t>
            </a:r>
          </a:p>
        </p:txBody>
      </p:sp>
      <p:sp>
        <p:nvSpPr>
          <p:cNvPr id="41" name="Pentágono 40"/>
          <p:cNvSpPr/>
          <p:nvPr/>
        </p:nvSpPr>
        <p:spPr>
          <a:xfrm rot="10800000">
            <a:off x="6000753" y="1010768"/>
            <a:ext cx="3143249" cy="282164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/>
          </a:p>
        </p:txBody>
      </p:sp>
      <p:sp>
        <p:nvSpPr>
          <p:cNvPr id="42" name="Pentágono 41"/>
          <p:cNvSpPr/>
          <p:nvPr/>
        </p:nvSpPr>
        <p:spPr>
          <a:xfrm rot="10800000">
            <a:off x="6553202" y="684858"/>
            <a:ext cx="2590798" cy="262362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6553203" y="631943"/>
            <a:ext cx="2590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IFIC </a:t>
            </a:r>
            <a:r>
              <a:rPr lang="en-GB" sz="1400" b="1" dirty="0" smtClean="0"/>
              <a:t>:  </a:t>
            </a:r>
            <a:r>
              <a:rPr lang="en-GB" sz="1400" dirty="0" smtClean="0"/>
              <a:t>ATLAS-CONF-2010-119 </a:t>
            </a:r>
            <a:r>
              <a:rPr lang="en-GB" sz="1400" b="1" dirty="0" smtClean="0"/>
              <a:t>   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000753" y="971991"/>
            <a:ext cx="31432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IFAE+IFIC</a:t>
            </a:r>
            <a:r>
              <a:rPr lang="en-GB" sz="1400" b="1" dirty="0" smtClean="0"/>
              <a:t>:  </a:t>
            </a:r>
            <a:r>
              <a:rPr lang="en-GB" sz="1400" dirty="0" smtClean="0"/>
              <a:t>Analysis update in progress</a:t>
            </a:r>
            <a:r>
              <a:rPr lang="en-GB" sz="1400" b="1" dirty="0" smtClean="0"/>
              <a:t>   </a:t>
            </a:r>
          </a:p>
        </p:txBody>
      </p:sp>
      <p:grpSp>
        <p:nvGrpSpPr>
          <p:cNvPr id="45" name="Agrupar 44"/>
          <p:cNvGrpSpPr/>
          <p:nvPr/>
        </p:nvGrpSpPr>
        <p:grpSpPr>
          <a:xfrm>
            <a:off x="5439833" y="1218852"/>
            <a:ext cx="2963838" cy="3241309"/>
            <a:chOff x="5291663" y="2622108"/>
            <a:chExt cx="3043749" cy="3654917"/>
          </a:xfrm>
        </p:grpSpPr>
        <p:pic>
          <p:nvPicPr>
            <p:cNvPr id="46" name="Imagen 45" descr="Imagen 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20" r="2761"/>
            <a:stretch>
              <a:fillRect/>
            </a:stretch>
          </p:blipFill>
          <p:spPr>
            <a:xfrm>
              <a:off x="5291663" y="2622108"/>
              <a:ext cx="3043749" cy="3654917"/>
            </a:xfrm>
            <a:prstGeom prst="rect">
              <a:avLst/>
            </a:prstGeom>
          </p:spPr>
        </p:pic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 rot="5400000">
              <a:off x="7126219" y="3789247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2010-119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687908" y="3526431"/>
            <a:ext cx="4079224" cy="3481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CuadroTexto 13"/>
          <p:cNvSpPr txBox="1"/>
          <p:nvPr/>
        </p:nvSpPr>
        <p:spPr>
          <a:xfrm>
            <a:off x="306919" y="772588"/>
            <a:ext cx="8384024" cy="127724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Single top quark production via weak interaction provides a direct probe of W-</a:t>
            </a:r>
            <a:r>
              <a:rPr lang="en-GB" dirty="0" err="1" smtClean="0"/>
              <a:t>t-b</a:t>
            </a:r>
            <a:r>
              <a:rPr lang="en-GB" dirty="0" smtClean="0"/>
              <a:t> coupling and it is sensitive to new physics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Measurement of the cross-section determines the quark mixing matrix element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tb</a:t>
            </a:r>
            <a:r>
              <a:rPr lang="en-GB" dirty="0" err="1" smtClean="0"/>
              <a:t>without</a:t>
            </a:r>
            <a:r>
              <a:rPr lang="en-GB" dirty="0" smtClean="0"/>
              <a:t> assumption of quark generations</a:t>
            </a:r>
            <a:endParaRPr lang="en-GB" b="1" i="1" dirty="0" smtClean="0">
              <a:solidFill>
                <a:srgbClr val="00009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80999" y="2190761"/>
            <a:ext cx="1282409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single top production</a:t>
            </a:r>
            <a:endParaRPr lang="en-GB" sz="3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0999" y="2159012"/>
            <a:ext cx="3111501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t-channel      </a:t>
            </a:r>
            <a:r>
              <a:rPr lang="en-GB" sz="1600" b="1" dirty="0" err="1" smtClean="0">
                <a:solidFill>
                  <a:srgbClr val="190997"/>
                </a:solidFill>
              </a:rPr>
              <a:t>σ</a:t>
            </a:r>
            <a:r>
              <a:rPr lang="en-GB" sz="1600" b="1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600" b="1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600" b="1" dirty="0" smtClean="0">
                <a:solidFill>
                  <a:srgbClr val="190997"/>
                </a:solidFill>
              </a:rPr>
              <a:t>=64.6</a:t>
            </a:r>
            <a:r>
              <a:rPr lang="en-GB" sz="1600" b="1" baseline="30000" dirty="0" smtClean="0">
                <a:solidFill>
                  <a:srgbClr val="190997"/>
                </a:solidFill>
              </a:rPr>
              <a:t>+3.3</a:t>
            </a:r>
            <a:r>
              <a:rPr lang="en-GB" sz="1600" b="1" baseline="-25000" dirty="0" smtClean="0">
                <a:solidFill>
                  <a:srgbClr val="190997"/>
                </a:solidFill>
              </a:rPr>
              <a:t>-2.6</a:t>
            </a:r>
            <a:r>
              <a:rPr lang="en-GB" sz="1600" b="1" dirty="0" smtClean="0">
                <a:solidFill>
                  <a:srgbClr val="190997"/>
                </a:solidFill>
              </a:rPr>
              <a:t> </a:t>
            </a:r>
            <a:r>
              <a:rPr lang="en-GB" sz="1600" b="1" dirty="0" err="1" smtClean="0">
                <a:solidFill>
                  <a:srgbClr val="190997"/>
                </a:solidFill>
              </a:rPr>
              <a:t>pb</a:t>
            </a:r>
            <a:endParaRPr lang="en-GB" sz="1600" b="1" dirty="0" smtClean="0">
              <a:solidFill>
                <a:srgbClr val="190997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98490" y="3505265"/>
            <a:ext cx="4068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σ</a:t>
            </a:r>
            <a:r>
              <a:rPr lang="en-GB" sz="1600" b="1" baseline="-25000" dirty="0" err="1" smtClean="0"/>
              <a:t>t</a:t>
            </a:r>
            <a:r>
              <a:rPr lang="en-GB" sz="1600" b="1" dirty="0" err="1" smtClean="0"/>
              <a:t>(t-chan</a:t>
            </a:r>
            <a:r>
              <a:rPr lang="en-GB" sz="1600" b="1" dirty="0" smtClean="0"/>
              <a:t>)=90</a:t>
            </a:r>
            <a:r>
              <a:rPr lang="en-GB" sz="1600" b="1" baseline="30000" dirty="0" smtClean="0"/>
              <a:t>+9</a:t>
            </a:r>
            <a:r>
              <a:rPr lang="en-GB" sz="1600" b="1" baseline="-25000" dirty="0" smtClean="0"/>
              <a:t>-9</a:t>
            </a:r>
            <a:r>
              <a:rPr lang="en-GB" sz="1600" b="1" dirty="0" smtClean="0"/>
              <a:t>(stat)</a:t>
            </a:r>
            <a:r>
              <a:rPr lang="en-GB" sz="1600" b="1" baseline="30000" dirty="0" smtClean="0"/>
              <a:t>+32</a:t>
            </a:r>
            <a:r>
              <a:rPr lang="en-GB" sz="1600" b="1" baseline="-25000" dirty="0" smtClean="0"/>
              <a:t>-20</a:t>
            </a:r>
            <a:r>
              <a:rPr lang="en-GB" sz="1600" b="1" dirty="0" smtClean="0"/>
              <a:t>(syst) =90</a:t>
            </a:r>
            <a:r>
              <a:rPr lang="en-GB" sz="1600" b="1" baseline="30000" dirty="0" smtClean="0"/>
              <a:t>+32</a:t>
            </a:r>
            <a:r>
              <a:rPr lang="en-GB" sz="1600" b="1" baseline="-25000" dirty="0" smtClean="0"/>
              <a:t>-22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pb</a:t>
            </a:r>
            <a:endParaRPr lang="en-GB" sz="1600" b="1" dirty="0" smtClean="0"/>
          </a:p>
        </p:txBody>
      </p:sp>
      <p:grpSp>
        <p:nvGrpSpPr>
          <p:cNvPr id="44" name="Agrupar 43"/>
          <p:cNvGrpSpPr/>
          <p:nvPr/>
        </p:nvGrpSpPr>
        <p:grpSpPr>
          <a:xfrm>
            <a:off x="4929566" y="1811776"/>
            <a:ext cx="3672677" cy="3064738"/>
            <a:chOff x="4950732" y="1674197"/>
            <a:chExt cx="3672677" cy="3064738"/>
          </a:xfrm>
        </p:grpSpPr>
        <p:pic>
          <p:nvPicPr>
            <p:cNvPr id="19" name="Imagen 18" descr="Imagen 6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392"/>
            <a:stretch>
              <a:fillRect/>
            </a:stretch>
          </p:blipFill>
          <p:spPr>
            <a:xfrm>
              <a:off x="4950732" y="1674197"/>
              <a:ext cx="3672677" cy="3064738"/>
            </a:xfrm>
            <a:prstGeom prst="rect">
              <a:avLst/>
            </a:prstGeom>
          </p:spPr>
        </p:pic>
        <p:pic>
          <p:nvPicPr>
            <p:cNvPr id="17" name="Imagen 16" descr="Imagen 5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8375" y="2322777"/>
              <a:ext cx="967488" cy="7753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Imagen 22" descr="Imagen 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7123" y="2195612"/>
              <a:ext cx="1139654" cy="1177088"/>
            </a:xfrm>
            <a:prstGeom prst="rect">
              <a:avLst/>
            </a:prstGeom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 rot="5400000">
              <a:off x="7336213" y="2823628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-CONF-2011-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101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25" name="Rectángulo redondeado 24"/>
          <p:cNvSpPr/>
          <p:nvPr/>
        </p:nvSpPr>
        <p:spPr>
          <a:xfrm>
            <a:off x="465665" y="4834294"/>
            <a:ext cx="1608667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adroTexto 25"/>
          <p:cNvSpPr txBox="1"/>
          <p:nvPr/>
        </p:nvSpPr>
        <p:spPr>
          <a:xfrm>
            <a:off x="465665" y="4802545"/>
            <a:ext cx="3365502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Wt production    </a:t>
            </a:r>
            <a:r>
              <a:rPr lang="en-GB" sz="1600" b="1" dirty="0" err="1" smtClean="0">
                <a:solidFill>
                  <a:srgbClr val="190997"/>
                </a:solidFill>
              </a:rPr>
              <a:t>σ</a:t>
            </a:r>
            <a:r>
              <a:rPr lang="en-GB" sz="1600" b="1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600" b="1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600" b="1" dirty="0" smtClean="0">
                <a:solidFill>
                  <a:srgbClr val="190997"/>
                </a:solidFill>
              </a:rPr>
              <a:t>=15.7</a:t>
            </a:r>
            <a:r>
              <a:rPr lang="en-GB" sz="1600" b="1" baseline="30000" dirty="0" smtClean="0">
                <a:solidFill>
                  <a:srgbClr val="190997"/>
                </a:solidFill>
              </a:rPr>
              <a:t>+1.3</a:t>
            </a:r>
            <a:r>
              <a:rPr lang="en-GB" sz="1600" b="1" baseline="-25000" dirty="0" smtClean="0">
                <a:solidFill>
                  <a:srgbClr val="190997"/>
                </a:solidFill>
              </a:rPr>
              <a:t>-1.4</a:t>
            </a:r>
            <a:r>
              <a:rPr lang="en-GB" sz="1600" b="1" baseline="30000" dirty="0" smtClean="0">
                <a:solidFill>
                  <a:srgbClr val="190997"/>
                </a:solidFill>
              </a:rPr>
              <a:t> </a:t>
            </a:r>
            <a:r>
              <a:rPr lang="en-GB" sz="1600" b="1" dirty="0" err="1" smtClean="0">
                <a:solidFill>
                  <a:srgbClr val="190997"/>
                </a:solidFill>
              </a:rPr>
              <a:t>pb</a:t>
            </a:r>
            <a:r>
              <a:rPr lang="en-GB" sz="1600" b="1" dirty="0" smtClean="0">
                <a:solidFill>
                  <a:srgbClr val="190997"/>
                </a:solidFill>
              </a:rPr>
              <a:t> </a:t>
            </a:r>
            <a:r>
              <a:rPr lang="en-GB" sz="1600" b="1" i="1" dirty="0" smtClean="0"/>
              <a:t> 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25494" y="5728148"/>
            <a:ext cx="345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(Wt</a:t>
            </a:r>
            <a:r>
              <a:rPr lang="en-GB" b="1" dirty="0" smtClean="0"/>
              <a:t>-channel)&lt;39.1pb @95CL </a:t>
            </a:r>
            <a:endParaRPr lang="en-GB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867813" y="5782655"/>
            <a:ext cx="3100917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arcador de fecha 3"/>
          <p:cNvSpPr txBox="1">
            <a:spLocks/>
          </p:cNvSpPr>
          <p:nvPr/>
        </p:nvSpPr>
        <p:spPr>
          <a:xfrm>
            <a:off x="4436928" y="6901366"/>
            <a:ext cx="2286000" cy="1682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E5F1F-1FB5-5D41-B6D5-9B2EF5117968}" type="datetime1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4936459" y="4855460"/>
            <a:ext cx="1282408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uadroTexto 33"/>
          <p:cNvSpPr txBox="1"/>
          <p:nvPr/>
        </p:nvSpPr>
        <p:spPr>
          <a:xfrm>
            <a:off x="5370365" y="5753797"/>
            <a:ext cx="30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(s</a:t>
            </a:r>
            <a:r>
              <a:rPr lang="en-GB" b="1" dirty="0" smtClean="0"/>
              <a:t>-channel)&lt;26.5pb @95CL </a:t>
            </a:r>
            <a:endParaRPr lang="en-GB" b="1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5370365" y="5772753"/>
            <a:ext cx="2857500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36"/>
          <p:cNvSpPr txBox="1"/>
          <p:nvPr/>
        </p:nvSpPr>
        <p:spPr>
          <a:xfrm>
            <a:off x="4936460" y="4823711"/>
            <a:ext cx="2852874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s-channel       </a:t>
            </a:r>
            <a:r>
              <a:rPr lang="en-GB" sz="1600" b="1" dirty="0" err="1" smtClean="0">
                <a:solidFill>
                  <a:srgbClr val="190997"/>
                </a:solidFill>
              </a:rPr>
              <a:t>σ</a:t>
            </a:r>
            <a:r>
              <a:rPr lang="en-GB" sz="1600" b="1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600" b="1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600" b="1" dirty="0" smtClean="0">
                <a:solidFill>
                  <a:srgbClr val="190997"/>
                </a:solidFill>
              </a:rPr>
              <a:t>=4.6±0.3</a:t>
            </a:r>
            <a:r>
              <a:rPr lang="en-GB" sz="1600" b="1" baseline="30000" dirty="0" smtClean="0">
                <a:solidFill>
                  <a:srgbClr val="190997"/>
                </a:solidFill>
              </a:rPr>
              <a:t> </a:t>
            </a:r>
            <a:r>
              <a:rPr lang="en-GB" sz="1600" b="1" dirty="0" err="1" smtClean="0">
                <a:solidFill>
                  <a:srgbClr val="190997"/>
                </a:solidFill>
              </a:rPr>
              <a:t>pb</a:t>
            </a:r>
            <a:r>
              <a:rPr lang="en-GB" sz="1600" b="1" dirty="0" smtClean="0">
                <a:solidFill>
                  <a:srgbClr val="190997"/>
                </a:solidFill>
              </a:rPr>
              <a:t>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81000" y="2656250"/>
            <a:ext cx="5194129" cy="156963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2-3 </a:t>
            </a:r>
            <a:r>
              <a:rPr lang="en-GB" sz="1600" dirty="0" err="1" smtClean="0"/>
              <a:t>jets(b</a:t>
            </a:r>
            <a:r>
              <a:rPr lang="en-GB" sz="1600" baseline="30000" dirty="0" err="1" smtClean="0"/>
              <a:t>tag</a:t>
            </a:r>
            <a:r>
              <a:rPr lang="en-GB" sz="1600" baseline="30000" dirty="0" smtClean="0"/>
              <a:t>)</a:t>
            </a:r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Cut-Based Analysis using discriminating variables:</a:t>
            </a:r>
          </a:p>
          <a:p>
            <a:pPr algn="just"/>
            <a:r>
              <a:rPr lang="en-GB" sz="1600" dirty="0" smtClean="0"/>
              <a:t>     </a:t>
            </a:r>
            <a:r>
              <a:rPr lang="en-GB" sz="1600" dirty="0" err="1" smtClean="0"/>
              <a:t>m(l,ν,b</a:t>
            </a:r>
            <a:r>
              <a:rPr lang="en-GB" sz="1600" baseline="30000" dirty="0" err="1" smtClean="0"/>
              <a:t>tag</a:t>
            </a:r>
            <a:r>
              <a:rPr lang="en-GB" sz="1600" dirty="0" smtClean="0"/>
              <a:t>), H</a:t>
            </a:r>
            <a:r>
              <a:rPr lang="en-GB" sz="1600" baseline="-25000" dirty="0" smtClean="0"/>
              <a:t>T</a:t>
            </a:r>
            <a:r>
              <a:rPr lang="en-GB" sz="1600" dirty="0" smtClean="0"/>
              <a:t>, Δη(b,j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),|η(j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)|</a:t>
            </a:r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Neural Network method has been used too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65665" y="5197904"/>
            <a:ext cx="4301465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1/2 </a:t>
            </a:r>
            <a:r>
              <a:rPr lang="en-GB" sz="1600" dirty="0" err="1" smtClean="0"/>
              <a:t>leptons(e/μ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1/3 </a:t>
            </a:r>
            <a:r>
              <a:rPr lang="en-GB" sz="1600" dirty="0" err="1" smtClean="0"/>
              <a:t>jets(b</a:t>
            </a:r>
            <a:r>
              <a:rPr lang="en-GB" sz="1600" baseline="30000" dirty="0" err="1" smtClean="0"/>
              <a:t>tag</a:t>
            </a:r>
            <a:r>
              <a:rPr lang="en-GB" sz="1600" baseline="30000" dirty="0" smtClean="0"/>
              <a:t>)</a:t>
            </a:r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Cut-Based Analysis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923298" y="5219070"/>
            <a:ext cx="4211906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2 </a:t>
            </a:r>
            <a:r>
              <a:rPr lang="en-GB" sz="1600" dirty="0" err="1" smtClean="0"/>
              <a:t>b</a:t>
            </a:r>
            <a:r>
              <a:rPr lang="en-GB" sz="1600" baseline="30000" dirty="0" err="1" smtClean="0"/>
              <a:t>tag</a:t>
            </a:r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Cut-Based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06919" y="776543"/>
            <a:ext cx="8384024" cy="483206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190997"/>
                </a:solidFill>
              </a:rPr>
              <a:t>Top production: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pair cross section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Single top quark cross section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>
                <a:solidFill>
                  <a:srgbClr val="190997"/>
                </a:solidFill>
              </a:rPr>
              <a:t>	Top Properties: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Mass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Top quark charge asymmetry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W polarization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Spin correlation  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/>
              <a:t>	</a:t>
            </a:r>
            <a:r>
              <a:rPr lang="en-GB" b="1" dirty="0" smtClean="0">
                <a:solidFill>
                  <a:srgbClr val="190997"/>
                </a:solidFill>
              </a:rPr>
              <a:t>New physics in top sector</a:t>
            </a:r>
          </a:p>
          <a:p>
            <a:pPr lvl="1" algn="just">
              <a:buFont typeface="Arial"/>
              <a:buChar char="•"/>
            </a:pPr>
            <a:r>
              <a:rPr lang="en-GB" b="1" dirty="0" smtClean="0"/>
              <a:t> </a:t>
            </a:r>
            <a:r>
              <a:rPr lang="en-GB" sz="1600" b="1" dirty="0" smtClean="0"/>
              <a:t>F</a:t>
            </a:r>
            <a:r>
              <a:rPr lang="en-GB" sz="1600" dirty="0" smtClean="0"/>
              <a:t>lavour </a:t>
            </a:r>
            <a:r>
              <a:rPr lang="en-GB" sz="1600" b="1" dirty="0" smtClean="0"/>
              <a:t>C</a:t>
            </a:r>
            <a:r>
              <a:rPr lang="en-GB" sz="1600" dirty="0" smtClean="0"/>
              <a:t>hanging </a:t>
            </a:r>
            <a:r>
              <a:rPr lang="en-GB" sz="1600" b="1" dirty="0" smtClean="0"/>
              <a:t>N</a:t>
            </a:r>
            <a:r>
              <a:rPr lang="en-GB" sz="1600" dirty="0" smtClean="0"/>
              <a:t>eutral </a:t>
            </a:r>
            <a:r>
              <a:rPr lang="en-GB" sz="1600" b="1" dirty="0" smtClean="0"/>
              <a:t>C</a:t>
            </a:r>
            <a:r>
              <a:rPr lang="en-GB" sz="1600" dirty="0" smtClean="0"/>
              <a:t>urrent</a:t>
            </a:r>
            <a:endParaRPr lang="en-GB" sz="1600" b="1" dirty="0" smtClean="0"/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resonances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Exotics heavy quark searches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…</a:t>
            </a:r>
          </a:p>
          <a:p>
            <a:pPr lvl="1" algn="just"/>
            <a:endParaRPr lang="en-GB" sz="1600" b="1" dirty="0" smtClean="0"/>
          </a:p>
        </p:txBody>
      </p:sp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24252" y="998786"/>
            <a:ext cx="5228167" cy="4838143"/>
          </a:xfrm>
          <a:prstGeom prst="rect">
            <a:avLst/>
          </a:prstGeom>
          <a:noFill/>
        </p:spPr>
      </p:pic>
      <p:sp>
        <p:nvSpPr>
          <p:cNvPr id="13" name="Rectángulo redondeado 12"/>
          <p:cNvSpPr/>
          <p:nvPr/>
        </p:nvSpPr>
        <p:spPr>
          <a:xfrm>
            <a:off x="508000" y="4000501"/>
            <a:ext cx="3905250" cy="13618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8000" y="1322916"/>
            <a:ext cx="3069167" cy="963083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2406650"/>
            <a:ext cx="3069167" cy="1413933"/>
          </a:xfrm>
          <a:prstGeom prst="roundRect">
            <a:avLst/>
          </a:prstGeom>
          <a:solidFill>
            <a:srgbClr val="6D5EFF">
              <a:alpha val="24000"/>
            </a:srgbClr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4909013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Top quark mass is a fundamental parameter of the SM particle physics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Several ATLAS top mass measurements has been performed:</a:t>
            </a:r>
          </a:p>
          <a:p>
            <a:pPr lvl="1" algn="just">
              <a:buFont typeface="Wingdings" charset="2"/>
              <a:buChar char="²"/>
            </a:pPr>
            <a:r>
              <a:rPr lang="en-GB" sz="1600" dirty="0" smtClean="0"/>
              <a:t> Signature: 1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4 </a:t>
            </a:r>
            <a:r>
              <a:rPr lang="en-GB" sz="1600" dirty="0" err="1" smtClean="0"/>
              <a:t>jets(b</a:t>
            </a:r>
            <a:r>
              <a:rPr lang="en-GB" sz="1600" baseline="30000" dirty="0" err="1" smtClean="0"/>
              <a:t>tag</a:t>
            </a:r>
            <a:r>
              <a:rPr lang="en-GB" sz="1600" dirty="0" smtClean="0"/>
              <a:t>) </a:t>
            </a:r>
          </a:p>
          <a:p>
            <a:pPr lvl="1" algn="just">
              <a:buFont typeface="Wingdings" charset="2"/>
              <a:buChar char="²"/>
            </a:pPr>
            <a:r>
              <a:rPr lang="en-GB" sz="1600" dirty="0" smtClean="0"/>
              <a:t>Different methods:</a:t>
            </a:r>
          </a:p>
          <a:p>
            <a:pPr lvl="2" algn="just">
              <a:buFont typeface="Arial"/>
              <a:buChar char="•"/>
            </a:pPr>
            <a:r>
              <a:rPr lang="en-GB" sz="1600" dirty="0" smtClean="0"/>
              <a:t> 1-dimensional Template (R</a:t>
            </a:r>
            <a:r>
              <a:rPr lang="en-GB" sz="1600" baseline="-25000" dirty="0" smtClean="0"/>
              <a:t>32</a:t>
            </a:r>
            <a:r>
              <a:rPr lang="en-GB" sz="1600" dirty="0" smtClean="0"/>
              <a:t>= 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W</a:t>
            </a:r>
            <a:r>
              <a:rPr lang="en-GB" sz="1600" dirty="0" err="1" smtClean="0"/>
              <a:t>/m</a:t>
            </a:r>
            <a:r>
              <a:rPr lang="en-GB" sz="1600" baseline="-25000" dirty="0" err="1" smtClean="0"/>
              <a:t>top</a:t>
            </a:r>
            <a:r>
              <a:rPr lang="en-GB" sz="1600" dirty="0" smtClean="0"/>
              <a:t>)</a:t>
            </a:r>
          </a:p>
          <a:p>
            <a:pPr lvl="2" algn="just">
              <a:buFont typeface="Arial"/>
              <a:buChar char="•"/>
            </a:pPr>
            <a:r>
              <a:rPr lang="en-GB" sz="1600" dirty="0" smtClean="0"/>
              <a:t> 2-dimensional template (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top</a:t>
            </a:r>
            <a:r>
              <a:rPr lang="en-GB" sz="1600" dirty="0" smtClean="0"/>
              <a:t> &amp; JES)</a:t>
            </a:r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>
              <a:buFont typeface="Arial"/>
              <a:buChar char="•"/>
            </a:pPr>
            <a:endParaRPr lang="en-GB" sz="1600" dirty="0" smtClean="0"/>
          </a:p>
          <a:p>
            <a:pPr lvl="2" algn="just"/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Combination:</a:t>
            </a:r>
            <a:endParaRPr lang="en-GB" dirty="0" smtClean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818906" y="5310317"/>
            <a:ext cx="3475081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1818906" y="5284475"/>
            <a:ext cx="3475082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dirty="0" smtClean="0">
                <a:latin typeface="+mj-lt"/>
                <a:cs typeface="Arial Unicode MS"/>
              </a:rPr>
              <a:t>= (175.9 </a:t>
            </a:r>
            <a:r>
              <a:rPr lang="en-GB" b="1" dirty="0" smtClean="0"/>
              <a:t>± 0.9</a:t>
            </a:r>
            <a:r>
              <a:rPr lang="en-GB" b="1" baseline="-25000" dirty="0" smtClean="0"/>
              <a:t>stat </a:t>
            </a:r>
            <a:r>
              <a:rPr lang="en-GB" b="1" dirty="0" smtClean="0"/>
              <a:t>± 2.7</a:t>
            </a:r>
            <a:r>
              <a:rPr lang="en-GB" b="1" baseline="-25000" dirty="0" smtClean="0"/>
              <a:t>syst</a:t>
            </a:r>
            <a:r>
              <a:rPr lang="en-GB" b="1" dirty="0" smtClean="0"/>
              <a:t>) </a:t>
            </a:r>
            <a:r>
              <a:rPr lang="en-GB" b="1" dirty="0" err="1" smtClean="0"/>
              <a:t>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43055" y="4928715"/>
            <a:ext cx="3132671" cy="1169527"/>
          </a:xfrm>
          <a:prstGeom prst="rect">
            <a:avLst/>
          </a:prstGeom>
          <a:noFill/>
          <a:ln>
            <a:solidFill>
              <a:srgbClr val="190997"/>
            </a:solidFill>
          </a:ln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sz="1400" dirty="0" smtClean="0"/>
              <a:t>The uncertainty of the results is </a:t>
            </a:r>
            <a:r>
              <a:rPr lang="en-GB" sz="1400" dirty="0" err="1" smtClean="0"/>
              <a:t>domi</a:t>
            </a:r>
            <a:r>
              <a:rPr lang="en-GB" sz="1400" dirty="0" smtClean="0"/>
              <a:t>-</a:t>
            </a:r>
          </a:p>
          <a:p>
            <a:pPr algn="just"/>
            <a:r>
              <a:rPr lang="en-GB" sz="1400" dirty="0" err="1" smtClean="0"/>
              <a:t>nated</a:t>
            </a:r>
            <a:r>
              <a:rPr lang="en-GB" sz="1400" dirty="0" smtClean="0"/>
              <a:t> by the systematic uncertainties:</a:t>
            </a:r>
          </a:p>
          <a:p>
            <a:pPr algn="just">
              <a:buFont typeface="Arial"/>
              <a:buChar char="•"/>
            </a:pPr>
            <a:r>
              <a:rPr lang="en-GB" sz="1400" dirty="0" smtClean="0"/>
              <a:t> JES Uncertainty for </a:t>
            </a:r>
            <a:r>
              <a:rPr lang="en-GB" sz="1400" dirty="0" err="1" smtClean="0"/>
              <a:t>b</a:t>
            </a:r>
            <a:r>
              <a:rPr lang="en-GB" sz="1400" dirty="0" smtClean="0"/>
              <a:t>-jets and light-jets</a:t>
            </a:r>
          </a:p>
          <a:p>
            <a:pPr algn="just">
              <a:buFont typeface="Arial"/>
              <a:buChar char="•"/>
            </a:pPr>
            <a:r>
              <a:rPr lang="en-GB" sz="1400" dirty="0" smtClean="0"/>
              <a:t> Initial and final state radiation</a:t>
            </a:r>
          </a:p>
          <a:p>
            <a:pPr algn="just">
              <a:buFont typeface="Arial"/>
              <a:buChar char="•"/>
            </a:pPr>
            <a:r>
              <a:rPr lang="en-GB" sz="1400" dirty="0" smtClean="0"/>
              <a:t> Some aspects of the MC modelling</a:t>
            </a:r>
          </a:p>
        </p:txBody>
      </p:sp>
      <p:sp>
        <p:nvSpPr>
          <p:cNvPr id="23" name="Flecha abajo 22"/>
          <p:cNvSpPr/>
          <p:nvPr/>
        </p:nvSpPr>
        <p:spPr>
          <a:xfrm rot="16200000">
            <a:off x="5378419" y="5380728"/>
            <a:ext cx="172721" cy="246441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Agrupar 28"/>
          <p:cNvGrpSpPr/>
          <p:nvPr/>
        </p:nvGrpSpPr>
        <p:grpSpPr>
          <a:xfrm>
            <a:off x="824000" y="2213728"/>
            <a:ext cx="4437623" cy="3140942"/>
            <a:chOff x="824000" y="2213728"/>
            <a:chExt cx="4437623" cy="3140942"/>
          </a:xfrm>
        </p:grpSpPr>
        <p:sp>
          <p:nvSpPr>
            <p:cNvPr id="13" name="CuadroTexto 12"/>
            <p:cNvSpPr txBox="1"/>
            <p:nvPr/>
          </p:nvSpPr>
          <p:spPr>
            <a:xfrm>
              <a:off x="3165242" y="2984500"/>
              <a:ext cx="1058267" cy="276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0" tIns="45708" rIns="91420" bIns="45708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190997"/>
                  </a:solidFill>
                </a:rPr>
                <a:t>μ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 Channel</a:t>
              </a:r>
            </a:p>
          </p:txBody>
        </p:sp>
        <p:grpSp>
          <p:nvGrpSpPr>
            <p:cNvPr id="28" name="Agrupar 27"/>
            <p:cNvGrpSpPr/>
            <p:nvPr/>
          </p:nvGrpSpPr>
          <p:grpSpPr>
            <a:xfrm>
              <a:off x="824000" y="2213728"/>
              <a:ext cx="4437623" cy="3140942"/>
              <a:chOff x="824000" y="2213728"/>
              <a:chExt cx="4437623" cy="3140942"/>
            </a:xfrm>
          </p:grpSpPr>
          <p:pic>
            <p:nvPicPr>
              <p:cNvPr id="9" name="Imagen 8" descr="Imagen 5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306"/>
              <a:stretch>
                <a:fillRect/>
              </a:stretch>
            </p:blipFill>
            <p:spPr>
              <a:xfrm>
                <a:off x="824000" y="2213728"/>
                <a:ext cx="4437623" cy="3140942"/>
              </a:xfrm>
              <a:prstGeom prst="rect">
                <a:avLst/>
              </a:prstGeom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3888051" y="3482180"/>
                <a:ext cx="2152650" cy="2524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marL="304800" indent="-215900">
                  <a:lnSpc>
                    <a:spcPct val="104000"/>
                  </a:lnSpc>
                  <a:spcBef>
                    <a:spcPts val="400"/>
                  </a:spcBef>
                  <a:tabLst>
                    <a:tab pos="723900" algn="l"/>
                    <a:tab pos="1447800" algn="l"/>
                    <a:tab pos="2171700" algn="l"/>
                  </a:tabLst>
                </a:pPr>
                <a:r>
                  <a:rPr lang="en-US" sz="1000" b="1" dirty="0" smtClean="0">
                    <a:latin typeface="Arial" pitchFamily="-105" charset="0"/>
                    <a:ea typeface="DejaVu LGC Sans" charset="0"/>
                    <a:cs typeface="DejaVu LGC Sans" charset="0"/>
                  </a:rPr>
                  <a:t>ATLAS</a:t>
                </a:r>
                <a:r>
                  <a:rPr lang="en-US" sz="1000" b="1" dirty="0">
                    <a:latin typeface="Arial" pitchFamily="-105" charset="0"/>
                    <a:ea typeface="DejaVu LGC Sans" charset="0"/>
                    <a:cs typeface="DejaVu LGC Sans" charset="0"/>
                  </a:rPr>
                  <a:t>-CONF-2011-</a:t>
                </a:r>
                <a:r>
                  <a:rPr lang="en-US" sz="1000" b="1" dirty="0" smtClean="0">
                    <a:latin typeface="Arial" pitchFamily="-105" charset="0"/>
                    <a:ea typeface="DejaVu LGC Sans" charset="0"/>
                    <a:cs typeface="DejaVu LGC Sans" charset="0"/>
                  </a:rPr>
                  <a:t>120</a:t>
                </a:r>
                <a:endParaRPr lang="en-US" sz="1000" b="1" dirty="0">
                  <a:latin typeface="Arial" pitchFamily="-105" charset="0"/>
                  <a:ea typeface="DejaVu LGC Sans" charset="0"/>
                  <a:cs typeface="DejaVu LGC Sans" charset="0"/>
                </a:endParaRPr>
              </a:p>
            </p:txBody>
          </p:sp>
        </p:grpSp>
      </p:grpSp>
      <p:sp>
        <p:nvSpPr>
          <p:cNvPr id="24" name="Pentágono 23"/>
          <p:cNvSpPr/>
          <p:nvPr/>
        </p:nvSpPr>
        <p:spPr>
          <a:xfrm>
            <a:off x="4446" y="5978977"/>
            <a:ext cx="4548703" cy="344674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-1" y="5978976"/>
            <a:ext cx="45531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 smtClean="0"/>
              <a:t>IFIC: New methods to measure top quark mass in progress</a:t>
            </a:r>
          </a:p>
        </p:txBody>
      </p:sp>
      <p:pic>
        <p:nvPicPr>
          <p:cNvPr id="30" name="Imagen 29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892" y="1308607"/>
            <a:ext cx="3349384" cy="3593974"/>
          </a:xfrm>
          <a:prstGeom prst="rect">
            <a:avLst/>
          </a:prstGeom>
        </p:spPr>
      </p:pic>
      <p:sp>
        <p:nvSpPr>
          <p:cNvPr id="32" name="Rectángulo redondeado 31"/>
          <p:cNvSpPr/>
          <p:nvPr/>
        </p:nvSpPr>
        <p:spPr>
          <a:xfrm>
            <a:off x="5535091" y="3577170"/>
            <a:ext cx="3134685" cy="438737"/>
          </a:xfrm>
          <a:prstGeom prst="roundRect">
            <a:avLst/>
          </a:prstGeom>
          <a:noFill/>
          <a:ln w="25400" cap="flat" cmpd="sng" algn="ctr">
            <a:solidFill>
              <a:srgbClr val="FF0000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ángulo redondeado 32"/>
          <p:cNvSpPr/>
          <p:nvPr/>
        </p:nvSpPr>
        <p:spPr>
          <a:xfrm>
            <a:off x="5577417" y="2607741"/>
            <a:ext cx="3056468" cy="154516"/>
          </a:xfrm>
          <a:prstGeom prst="roundRect">
            <a:avLst/>
          </a:prstGeom>
          <a:noFill/>
          <a:ln w="25400" cap="flat" cmpd="sng" algn="ctr">
            <a:solidFill>
              <a:srgbClr val="FF0000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06919" y="3528921"/>
            <a:ext cx="5377858" cy="2246745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dirty="0" smtClean="0"/>
              <a:t> Several processes BSM can alter this asymmetry</a:t>
            </a:r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&gt;4 jets 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Unfolding: Rapidity distribution for </a:t>
            </a:r>
            <a:r>
              <a:rPr lang="en-GB" sz="1600" dirty="0" err="1" smtClean="0"/>
              <a:t>ttbar</a:t>
            </a:r>
            <a:r>
              <a:rPr lang="en-GB" sz="1600" dirty="0" smtClean="0"/>
              <a:t> are distorted </a:t>
            </a:r>
          </a:p>
          <a:p>
            <a:pPr marL="342900" indent="-342900" algn="just"/>
            <a:r>
              <a:rPr lang="en-GB" sz="1600" dirty="0" smtClean="0"/>
              <a:t>        by detector effects and acceptance</a:t>
            </a:r>
          </a:p>
        </p:txBody>
      </p:sp>
      <p:pic>
        <p:nvPicPr>
          <p:cNvPr id="16" name="Imagen 15" descr="Image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9" y="3902094"/>
            <a:ext cx="2616129" cy="707995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559149" y="3923260"/>
            <a:ext cx="2773986" cy="68682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Charge Asymmetry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pic>
        <p:nvPicPr>
          <p:cNvPr id="14" name="Imagen 13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64"/>
          <a:stretch>
            <a:fillRect/>
          </a:stretch>
        </p:blipFill>
        <p:spPr>
          <a:xfrm>
            <a:off x="498608" y="2160391"/>
            <a:ext cx="1840310" cy="1409565"/>
          </a:xfrm>
          <a:prstGeom prst="rect">
            <a:avLst/>
          </a:prstGeom>
        </p:spPr>
      </p:pic>
      <p:pic>
        <p:nvPicPr>
          <p:cNvPr id="17" name="Imagen 16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95"/>
          <a:stretch>
            <a:fillRect/>
          </a:stretch>
        </p:blipFill>
        <p:spPr>
          <a:xfrm>
            <a:off x="4453574" y="2107624"/>
            <a:ext cx="1923990" cy="1505238"/>
          </a:xfrm>
          <a:prstGeom prst="rect">
            <a:avLst/>
          </a:prstGeom>
        </p:spPr>
      </p:pic>
      <p:sp>
        <p:nvSpPr>
          <p:cNvPr id="23" name="Pentágono 22"/>
          <p:cNvSpPr/>
          <p:nvPr/>
        </p:nvSpPr>
        <p:spPr>
          <a:xfrm rot="10800000">
            <a:off x="6805081" y="1413425"/>
            <a:ext cx="2338917" cy="279914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805082" y="1397067"/>
            <a:ext cx="233892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</a:t>
            </a:r>
            <a:r>
              <a:rPr lang="en-GB" sz="1400" b="1" dirty="0" smtClean="0"/>
              <a:t>: </a:t>
            </a:r>
            <a:r>
              <a:rPr lang="en-GB" sz="1400" i="1" dirty="0" smtClean="0"/>
              <a:t>ATLAS-CONF-2011-106</a:t>
            </a:r>
          </a:p>
        </p:txBody>
      </p:sp>
      <p:pic>
        <p:nvPicPr>
          <p:cNvPr id="26" name="Imagen 25" descr="Imagen 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6855" y="4061636"/>
            <a:ext cx="1204238" cy="301059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1322914" y="1499435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echa derecha 24"/>
          <p:cNvSpPr/>
          <p:nvPr/>
        </p:nvSpPr>
        <p:spPr>
          <a:xfrm>
            <a:off x="1312331" y="1735668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/>
          <p:cNvSpPr txBox="1"/>
          <p:nvPr/>
        </p:nvSpPr>
        <p:spPr>
          <a:xfrm>
            <a:off x="1946142" y="2547616"/>
            <a:ext cx="2727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190997"/>
                </a:solidFill>
              </a:rPr>
              <a:t>Tevatron</a:t>
            </a:r>
            <a:r>
              <a:rPr lang="en-GB" sz="1400" dirty="0" smtClean="0">
                <a:solidFill>
                  <a:srgbClr val="190997"/>
                </a:solidFill>
              </a:rPr>
              <a:t> (proton-antiproton)</a:t>
            </a:r>
            <a:r>
              <a:rPr lang="en-GB" sz="1400" dirty="0" smtClean="0"/>
              <a:t>: forward-backward asymmetry</a:t>
            </a:r>
            <a:endParaRPr lang="en-GB" sz="1400" dirty="0" smtClean="0">
              <a:solidFill>
                <a:srgbClr val="190997"/>
              </a:solidFill>
            </a:endParaRPr>
          </a:p>
          <a:p>
            <a:pPr algn="ctr"/>
            <a:r>
              <a:rPr lang="en-GB" sz="1400" dirty="0" err="1" smtClean="0"/>
              <a:t>qq</a:t>
            </a:r>
            <a:r>
              <a:rPr lang="en-GB" sz="1400" dirty="0" smtClean="0"/>
              <a:t>        </a:t>
            </a:r>
            <a:r>
              <a:rPr lang="en-GB" sz="1400" dirty="0" err="1" smtClean="0"/>
              <a:t>ttbar</a:t>
            </a:r>
            <a:r>
              <a:rPr lang="en-GB" sz="1400" dirty="0" smtClean="0"/>
              <a:t> (90%)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114992" y="2512083"/>
            <a:ext cx="2727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1400" dirty="0" smtClean="0">
                <a:solidFill>
                  <a:srgbClr val="190997"/>
                </a:solidFill>
              </a:rPr>
              <a:t>LHC (proton-proton): </a:t>
            </a:r>
            <a:r>
              <a:rPr lang="en-GB" sz="1400" dirty="0" smtClean="0"/>
              <a:t>top goes into forwards regions whereas anti-top keep more in the central region</a:t>
            </a:r>
          </a:p>
          <a:p>
            <a:pPr marL="0" lvl="2" algn="ctr"/>
            <a:r>
              <a:rPr lang="en-GB" sz="1400" dirty="0" err="1" smtClean="0"/>
              <a:t>qq</a:t>
            </a:r>
            <a:r>
              <a:rPr lang="en-GB" sz="1400" dirty="0" smtClean="0"/>
              <a:t>         </a:t>
            </a:r>
            <a:r>
              <a:rPr lang="en-GB" sz="1400" dirty="0" err="1" smtClean="0"/>
              <a:t>ttbar</a:t>
            </a:r>
            <a:r>
              <a:rPr lang="en-GB" sz="1400" dirty="0" smtClean="0"/>
              <a:t> (15%)</a:t>
            </a:r>
          </a:p>
        </p:txBody>
      </p:sp>
      <p:pic>
        <p:nvPicPr>
          <p:cNvPr id="29" name="Imagen 28" descr="Imagen 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391" y="3581301"/>
            <a:ext cx="3179470" cy="29327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59149" y="4608287"/>
            <a:ext cx="31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SM prediction A</a:t>
            </a:r>
            <a:r>
              <a:rPr lang="en-GB" sz="1400" baseline="-25000" dirty="0" smtClean="0"/>
              <a:t>C</a:t>
            </a:r>
            <a:r>
              <a:rPr lang="en-GB" sz="1400" dirty="0" smtClean="0"/>
              <a:t>≈ 0.01</a:t>
            </a:r>
            <a:r>
              <a:rPr lang="en-GB" sz="1600" b="1" dirty="0" smtClean="0"/>
              <a:t> (</a:t>
            </a:r>
            <a:r>
              <a:rPr lang="en-GB" sz="1600" b="1" dirty="0" err="1" smtClean="0">
                <a:solidFill>
                  <a:srgbClr val="FF0000"/>
                </a:solidFill>
              </a:rPr>
              <a:t>G.Rodrigo</a:t>
            </a:r>
            <a:r>
              <a:rPr lang="en-GB" sz="1600" b="1" dirty="0" smtClean="0"/>
              <a:t>)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 rot="5400000">
            <a:off x="7382581" y="4605313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000" b="1" dirty="0">
                <a:latin typeface="Arial" pitchFamily="-105" charset="0"/>
                <a:ea typeface="DejaVu LGC Sans" charset="0"/>
                <a:cs typeface="DejaVu LGC Sans" charset="0"/>
              </a:rPr>
              <a:t>-CONF-2011-</a:t>
            </a: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106</a:t>
            </a:r>
            <a:endParaRPr lang="en-US" sz="10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  <p:sp>
        <p:nvSpPr>
          <p:cNvPr id="32" name="Pentágono 31"/>
          <p:cNvSpPr/>
          <p:nvPr/>
        </p:nvSpPr>
        <p:spPr>
          <a:xfrm rot="10800000">
            <a:off x="6805082" y="843261"/>
            <a:ext cx="2338920" cy="506860"/>
          </a:xfrm>
          <a:prstGeom prst="homePlate">
            <a:avLst/>
          </a:prstGeom>
          <a:solidFill>
            <a:srgbClr val="FF0000">
              <a:alpha val="69000"/>
            </a:srgbClr>
          </a:solidFill>
          <a:ln>
            <a:solidFill>
              <a:srgbClr val="97141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553215" y="843261"/>
            <a:ext cx="259079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 &amp; UV.GRANADA</a:t>
            </a:r>
            <a:r>
              <a:rPr lang="en-GB" sz="1400" b="1" dirty="0" smtClean="0"/>
              <a:t>: </a:t>
            </a:r>
            <a:r>
              <a:rPr lang="es-ES_tradnl" sz="1400" dirty="0" smtClean="0">
                <a:hlinkClick r:id="rId7"/>
              </a:rPr>
              <a:t>arXiv:1109.3710v1</a:t>
            </a:r>
            <a:r>
              <a:rPr lang="es-ES_tradnl" sz="1400" dirty="0" smtClean="0"/>
              <a:t> </a:t>
            </a:r>
            <a:endParaRPr lang="en-GB" sz="1400" i="1" dirty="0" smtClean="0"/>
          </a:p>
        </p:txBody>
      </p:sp>
      <p:sp>
        <p:nvSpPr>
          <p:cNvPr id="34" name="CuadroTexto 33"/>
          <p:cNvSpPr txBox="1"/>
          <p:nvPr/>
        </p:nvSpPr>
        <p:spPr>
          <a:xfrm>
            <a:off x="1077621" y="5860040"/>
            <a:ext cx="3475082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A</a:t>
            </a:r>
            <a:r>
              <a:rPr lang="en-GB" b="1" baseline="-25000" dirty="0" smtClean="0">
                <a:solidFill>
                  <a:srgbClr val="000000"/>
                </a:solidFill>
                <a:latin typeface="+mj-lt"/>
                <a:cs typeface="Arial Unicode MS"/>
              </a:rPr>
              <a:t>C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= -0.024±0.016(stat)±0.023(syst)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63157" y="5860040"/>
            <a:ext cx="3475081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echa derecha 30"/>
          <p:cNvSpPr/>
          <p:nvPr/>
        </p:nvSpPr>
        <p:spPr>
          <a:xfrm>
            <a:off x="7052736" y="3282496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echa derecha 32"/>
          <p:cNvSpPr/>
          <p:nvPr/>
        </p:nvSpPr>
        <p:spPr>
          <a:xfrm>
            <a:off x="2893936" y="3123748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Agrupar 43"/>
          <p:cNvGrpSpPr/>
          <p:nvPr/>
        </p:nvGrpSpPr>
        <p:grpSpPr>
          <a:xfrm>
            <a:off x="306919" y="787126"/>
            <a:ext cx="8384024" cy="1384970"/>
            <a:chOff x="306919" y="787126"/>
            <a:chExt cx="8384024" cy="1384970"/>
          </a:xfrm>
        </p:grpSpPr>
        <p:sp>
          <p:nvSpPr>
            <p:cNvPr id="10" name="CuadroTexto 9"/>
            <p:cNvSpPr txBox="1"/>
            <p:nvPr/>
          </p:nvSpPr>
          <p:spPr>
            <a:xfrm>
              <a:off x="306919" y="787126"/>
              <a:ext cx="8384024" cy="1384970"/>
            </a:xfrm>
            <a:prstGeom prst="rect">
              <a:avLst/>
            </a:prstGeom>
            <a:noFill/>
          </p:spPr>
          <p:txBody>
            <a:bodyPr wrap="square" lIns="91420" tIns="45708" rIns="91420" bIns="45708" rtlCol="0">
              <a:spAutoFit/>
            </a:bodyPr>
            <a:lstStyle/>
            <a:p>
              <a:pPr algn="just">
                <a:buFont typeface="Wingdings" charset="2"/>
                <a:buChar char="²"/>
              </a:pPr>
              <a:r>
                <a:rPr lang="en-GB" dirty="0" smtClean="0"/>
                <a:t> SM expects </a:t>
              </a:r>
              <a:r>
                <a:rPr lang="en-GB" dirty="0" err="1" smtClean="0"/>
                <a:t>ttbar</a:t>
              </a:r>
              <a:r>
                <a:rPr lang="en-GB" dirty="0" smtClean="0"/>
                <a:t> production symmetric under charge conjugation </a:t>
              </a:r>
            </a:p>
            <a:p>
              <a:pPr algn="just"/>
              <a:r>
                <a:rPr lang="en-GB" dirty="0" smtClean="0"/>
                <a:t>   at LO and small asymmetry due to the ISR and FSR at NLO:</a:t>
              </a:r>
            </a:p>
            <a:p>
              <a:pPr lvl="1" algn="just">
                <a:buFont typeface="Wingdings" charset="2"/>
                <a:buChar char="²"/>
              </a:pPr>
              <a:r>
                <a:rPr lang="en-GB" sz="1600" dirty="0" smtClean="0"/>
                <a:t> </a:t>
              </a:r>
              <a:r>
                <a:rPr lang="en-GB" sz="1600" dirty="0" err="1" smtClean="0"/>
                <a:t>gg</a:t>
              </a:r>
              <a:r>
                <a:rPr lang="en-GB" sz="1600" dirty="0" smtClean="0"/>
                <a:t>       </a:t>
              </a:r>
              <a:r>
                <a:rPr lang="en-GB" sz="1600" dirty="0" err="1" smtClean="0"/>
                <a:t>ttbar</a:t>
              </a:r>
              <a:r>
                <a:rPr lang="en-GB" sz="1600" dirty="0" smtClean="0"/>
                <a:t>: symmetric</a:t>
              </a:r>
            </a:p>
            <a:p>
              <a:pPr lvl="1" algn="just">
                <a:buFont typeface="Wingdings" charset="2"/>
                <a:buChar char="²"/>
              </a:pPr>
              <a:r>
                <a:rPr lang="en-GB" sz="1600" dirty="0" smtClean="0"/>
                <a:t> </a:t>
              </a:r>
              <a:r>
                <a:rPr lang="en-GB" sz="1600" dirty="0" err="1" smtClean="0"/>
                <a:t>qq</a:t>
              </a:r>
              <a:r>
                <a:rPr lang="en-GB" sz="1600" dirty="0" smtClean="0"/>
                <a:t>      </a:t>
              </a:r>
              <a:r>
                <a:rPr lang="en-GB" sz="1600" dirty="0" err="1" smtClean="0"/>
                <a:t>ttbar</a:t>
              </a:r>
              <a:r>
                <a:rPr lang="en-GB" sz="1600" dirty="0" smtClean="0"/>
                <a:t>: top quarks emitted in the direction of the incoming quark </a:t>
              </a:r>
            </a:p>
            <a:p>
              <a:pPr lvl="1"/>
              <a:r>
                <a:rPr lang="en-GB" sz="1600" dirty="0" smtClean="0"/>
                <a:t>                          anti-top quarks in the direction of the incoming anti-quark</a:t>
              </a:r>
            </a:p>
          </p:txBody>
        </p:sp>
        <p:cxnSp>
          <p:nvCxnSpPr>
            <p:cNvPr id="36" name="Conector recto 35"/>
            <p:cNvCxnSpPr/>
            <p:nvPr/>
          </p:nvCxnSpPr>
          <p:spPr>
            <a:xfrm rot="10800000">
              <a:off x="1208089" y="1702335"/>
              <a:ext cx="72493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ector recto 41"/>
          <p:cNvCxnSpPr/>
          <p:nvPr/>
        </p:nvCxnSpPr>
        <p:spPr>
          <a:xfrm rot="10800000">
            <a:off x="2753783" y="3099406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rot="10800000">
            <a:off x="6900329" y="3259742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ágono 24"/>
          <p:cNvSpPr/>
          <p:nvPr/>
        </p:nvSpPr>
        <p:spPr>
          <a:xfrm rot="10800000">
            <a:off x="5778497" y="6047039"/>
            <a:ext cx="3365499" cy="293601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556249" y="6002087"/>
            <a:ext cx="35877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IFIC:  </a:t>
            </a:r>
            <a:r>
              <a:rPr lang="en-GB" sz="1400" b="1" dirty="0" smtClean="0"/>
              <a:t>W in single top analysis in progress    </a:t>
            </a:r>
          </a:p>
        </p:txBody>
      </p:sp>
      <p:sp>
        <p:nvSpPr>
          <p:cNvPr id="26" name="Pentágono 25"/>
          <p:cNvSpPr/>
          <p:nvPr/>
        </p:nvSpPr>
        <p:spPr>
          <a:xfrm>
            <a:off x="0" y="6092110"/>
            <a:ext cx="3238500" cy="274276"/>
          </a:xfrm>
          <a:prstGeom prst="homePlate">
            <a:avLst/>
          </a:prstGeom>
          <a:solidFill>
            <a:srgbClr val="FF0000">
              <a:alpha val="73000"/>
            </a:srgbClr>
          </a:solidFill>
          <a:ln>
            <a:solidFill>
              <a:srgbClr val="97141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247234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W Polarization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94455"/>
            <a:ext cx="2133600" cy="168275"/>
          </a:xfrm>
        </p:spPr>
        <p:txBody>
          <a:bodyPr/>
          <a:lstStyle/>
          <a:p>
            <a:fld id="{553456FE-31DE-8D42-B7E5-425013392A6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dirty="0" smtClean="0"/>
              <a:t>Polarization of W bosons in top quark decays are sensitive to the structure </a:t>
            </a:r>
            <a:r>
              <a:rPr lang="en-GB" dirty="0" err="1" smtClean="0"/>
              <a:t>Wtb</a:t>
            </a:r>
            <a:r>
              <a:rPr lang="en-GB" dirty="0" smtClean="0"/>
              <a:t>-vertex</a:t>
            </a:r>
          </a:p>
          <a:p>
            <a:pPr algn="just"/>
            <a:r>
              <a:rPr lang="en-GB" dirty="0" smtClean="0"/>
              <a:t>    (used to set  limits on the anomalous contributions to the </a:t>
            </a:r>
            <a:r>
              <a:rPr lang="en-GB" dirty="0" err="1" smtClean="0"/>
              <a:t>Wtb</a:t>
            </a:r>
            <a:r>
              <a:rPr lang="en-GB" dirty="0" smtClean="0"/>
              <a:t>-vertex)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552451" y="1587500"/>
          <a:ext cx="3098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214"/>
                <a:gridCol w="1978586"/>
              </a:tblGrid>
              <a:tr h="284202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190997"/>
                          </a:solidFill>
                        </a:rPr>
                        <a:t>W polarization </a:t>
                      </a:r>
                      <a:r>
                        <a:rPr lang="en-GB" sz="1600" b="0" dirty="0" err="1" smtClean="0">
                          <a:solidFill>
                            <a:srgbClr val="190997"/>
                          </a:solidFill>
                        </a:rPr>
                        <a:t>helicity</a:t>
                      </a:r>
                      <a:r>
                        <a:rPr lang="en-GB" sz="1600" b="0" dirty="0" smtClean="0">
                          <a:solidFill>
                            <a:srgbClr val="190997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rgbClr val="190997"/>
                          </a:solidFill>
                        </a:rPr>
                        <a:t>fractions</a:t>
                      </a:r>
                      <a:endParaRPr lang="en-GB" sz="1600" b="0" dirty="0">
                        <a:solidFill>
                          <a:srgbClr val="19099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</a:t>
                      </a:r>
                      <a:r>
                        <a:rPr lang="en-GB" sz="1600" baseline="-25000" dirty="0" smtClean="0"/>
                        <a:t>0</a:t>
                      </a:r>
                      <a:r>
                        <a:rPr lang="en-GB" sz="1600" baseline="30000" dirty="0" smtClean="0"/>
                        <a:t>NNLO</a:t>
                      </a:r>
                      <a:r>
                        <a:rPr lang="en-GB" sz="1600" baseline="0" dirty="0" smtClean="0"/>
                        <a:t>=0.587±0.005</a:t>
                      </a:r>
                      <a:endParaRPr lang="en-GB" sz="1600" dirty="0"/>
                    </a:p>
                  </a:txBody>
                  <a:tcPr/>
                </a:tc>
              </a:tr>
              <a:tr h="2842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</a:t>
                      </a:r>
                      <a:r>
                        <a:rPr lang="en-GB" sz="1600" baseline="-25000" dirty="0" smtClean="0"/>
                        <a:t>L</a:t>
                      </a:r>
                      <a:r>
                        <a:rPr lang="en-GB" sz="1600" baseline="30000" dirty="0" smtClean="0"/>
                        <a:t>NNLO</a:t>
                      </a:r>
                      <a:r>
                        <a:rPr lang="en-GB" sz="1600" baseline="0" dirty="0" smtClean="0"/>
                        <a:t>=0.311±0.005</a:t>
                      </a:r>
                      <a:endParaRPr lang="en-GB" sz="1600" dirty="0"/>
                    </a:p>
                  </a:txBody>
                  <a:tcPr/>
                </a:tc>
              </a:tr>
              <a:tr h="2842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</a:t>
                      </a:r>
                      <a:r>
                        <a:rPr lang="en-GB" sz="1600" baseline="-25000" dirty="0" smtClean="0"/>
                        <a:t>R</a:t>
                      </a:r>
                      <a:r>
                        <a:rPr lang="en-GB" sz="1600" baseline="30000" dirty="0" smtClean="0"/>
                        <a:t>NNLO</a:t>
                      </a:r>
                      <a:r>
                        <a:rPr lang="en-GB" sz="1600" baseline="0" dirty="0" smtClean="0"/>
                        <a:t>=0.0017±0.001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n 10" descr="Imagen 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834" y="4958043"/>
            <a:ext cx="2357552" cy="638417"/>
          </a:xfrm>
          <a:prstGeom prst="rect">
            <a:avLst/>
          </a:prstGeom>
        </p:spPr>
      </p:pic>
      <p:pic>
        <p:nvPicPr>
          <p:cNvPr id="13" name="Imagen 12" descr="Imagen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615479"/>
            <a:ext cx="3936998" cy="560139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0" y="3260191"/>
            <a:ext cx="4783662" cy="3096494"/>
            <a:chOff x="0" y="3239025"/>
            <a:chExt cx="4783662" cy="3096494"/>
          </a:xfrm>
        </p:grpSpPr>
        <p:pic>
          <p:nvPicPr>
            <p:cNvPr id="9" name="Imagen 8" descr="Imagen 9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239025"/>
              <a:ext cx="4677336" cy="3096494"/>
            </a:xfrm>
            <a:prstGeom prst="rect">
              <a:avLst/>
            </a:prstGeom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 rot="5400000">
              <a:off x="3581131" y="4874169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-CONF-2011-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122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4857247" y="2922385"/>
            <a:ext cx="3885128" cy="3018823"/>
            <a:chOff x="4953646" y="2636645"/>
            <a:chExt cx="3608818" cy="2779904"/>
          </a:xfrm>
        </p:grpSpPr>
        <p:pic>
          <p:nvPicPr>
            <p:cNvPr id="14" name="Imagen 13" descr="Imagen 1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51"/>
            <a:stretch>
              <a:fillRect/>
            </a:stretch>
          </p:blipFill>
          <p:spPr>
            <a:xfrm>
              <a:off x="4953646" y="2762062"/>
              <a:ext cx="3608818" cy="2654487"/>
            </a:xfrm>
            <a:prstGeom prst="rect">
              <a:avLst/>
            </a:prstGeom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217414" y="2636645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-CONF-2011-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122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3884079" y="1587500"/>
            <a:ext cx="525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New physics can be </a:t>
            </a:r>
            <a:r>
              <a:rPr lang="en-GB" sz="1400" dirty="0" err="1" smtClean="0"/>
              <a:t>parametrised</a:t>
            </a:r>
            <a:r>
              <a:rPr lang="en-GB" sz="1400" dirty="0" smtClean="0"/>
              <a:t> in terms of an effective </a:t>
            </a:r>
            <a:r>
              <a:rPr lang="en-GB" sz="1400" dirty="0" err="1" smtClean="0"/>
              <a:t>Lagrangian</a:t>
            </a:r>
            <a:r>
              <a:rPr lang="en-GB" sz="1400" dirty="0" smtClean="0"/>
              <a:t>:</a:t>
            </a:r>
            <a:endParaRPr lang="en-GB" sz="1400" dirty="0" smtClean="0">
              <a:solidFill>
                <a:srgbClr val="190997"/>
              </a:solidFill>
            </a:endParaRPr>
          </a:p>
        </p:txBody>
      </p:sp>
      <p:pic>
        <p:nvPicPr>
          <p:cNvPr id="20" name="Imagen 19" descr="Imagen 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917" y="1956652"/>
            <a:ext cx="4531995" cy="456347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5767790" y="1956653"/>
            <a:ext cx="211779" cy="45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ipse 21"/>
          <p:cNvSpPr/>
          <p:nvPr/>
        </p:nvSpPr>
        <p:spPr>
          <a:xfrm>
            <a:off x="7295983" y="1956653"/>
            <a:ext cx="211779" cy="45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ipse 22"/>
          <p:cNvSpPr/>
          <p:nvPr/>
        </p:nvSpPr>
        <p:spPr>
          <a:xfrm>
            <a:off x="7736307" y="1956653"/>
            <a:ext cx="211779" cy="45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23"/>
          <p:cNvSpPr txBox="1"/>
          <p:nvPr/>
        </p:nvSpPr>
        <p:spPr>
          <a:xfrm>
            <a:off x="4361920" y="2440107"/>
            <a:ext cx="4318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Anomalous coupling </a:t>
            </a:r>
            <a:r>
              <a:rPr lang="en-GB" sz="1200" dirty="0" err="1" smtClean="0">
                <a:solidFill>
                  <a:srgbClr val="FF0000"/>
                </a:solidFill>
              </a:rPr>
              <a:t>V</a:t>
            </a:r>
            <a:r>
              <a:rPr lang="en-GB" sz="1200" baseline="-25000" dirty="0" err="1" smtClean="0">
                <a:solidFill>
                  <a:srgbClr val="FF0000"/>
                </a:solidFill>
              </a:rPr>
              <a:t>R</a:t>
            </a:r>
            <a:r>
              <a:rPr lang="en-GB" sz="1200" baseline="-25000" dirty="0" err="1" smtClean="0">
                <a:solidFill>
                  <a:srgbClr val="FF0000"/>
                </a:solidFill>
              </a:rPr>
              <a:t>,</a:t>
            </a:r>
            <a:r>
              <a:rPr lang="en-GB" sz="1200" dirty="0" err="1" smtClean="0">
                <a:solidFill>
                  <a:srgbClr val="FF0000"/>
                </a:solidFill>
              </a:rPr>
              <a:t>g</a:t>
            </a:r>
            <a:r>
              <a:rPr lang="en-GB" sz="1200" baseline="-25000" dirty="0" err="1" smtClean="0">
                <a:solidFill>
                  <a:srgbClr val="FF0000"/>
                </a:solidFill>
              </a:rPr>
              <a:t>L</a:t>
            </a:r>
            <a:r>
              <a:rPr lang="en-GB" sz="1200" baseline="-250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and </a:t>
            </a:r>
            <a:r>
              <a:rPr lang="en-GB" sz="1200" dirty="0" err="1" smtClean="0">
                <a:solidFill>
                  <a:srgbClr val="FF0000"/>
                </a:solidFill>
              </a:rPr>
              <a:t>g</a:t>
            </a:r>
            <a:r>
              <a:rPr lang="en-GB" sz="1200" baseline="-25000" dirty="0" err="1" smtClean="0">
                <a:solidFill>
                  <a:srgbClr val="FF0000"/>
                </a:solidFill>
              </a:rPr>
              <a:t>R</a:t>
            </a:r>
            <a:r>
              <a:rPr lang="en-GB" sz="1200" dirty="0" smtClean="0">
                <a:solidFill>
                  <a:srgbClr val="FF0000"/>
                </a:solidFill>
              </a:rPr>
              <a:t> are absent in the SM at tree level</a:t>
            </a:r>
          </a:p>
        </p:txBody>
      </p:sp>
      <p:sp>
        <p:nvSpPr>
          <p:cNvPr id="28" name="CuadroTexto 27"/>
          <p:cNvSpPr txBox="1"/>
          <p:nvPr/>
        </p:nvSpPr>
        <p:spPr>
          <a:xfrm rot="10800000" flipH="1" flipV="1">
            <a:off x="0" y="6055901"/>
            <a:ext cx="30691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UV.</a:t>
            </a:r>
            <a:r>
              <a:rPr lang="en-GB" sz="1600" b="1" i="1" dirty="0" smtClean="0"/>
              <a:t>GRANADA</a:t>
            </a:r>
            <a:r>
              <a:rPr lang="en-GB" sz="1600" b="1" i="1" dirty="0" smtClean="0">
                <a:latin typeface="+mj-lt"/>
              </a:rPr>
              <a:t>: </a:t>
            </a:r>
            <a:r>
              <a:rPr lang="en-US" sz="1400" i="1" dirty="0" smtClean="0">
                <a:latin typeface="+mj-lt"/>
                <a:ea typeface="DejaVu LGC Sans" charset="0"/>
                <a:cs typeface="DejaVu LGC Sans" charset="0"/>
              </a:rPr>
              <a:t>ATLAS-CONF-2011-122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87908" y="3025861"/>
            <a:ext cx="31961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sz="1000" dirty="0" err="1" smtClean="0"/>
              <a:t>Cosθ</a:t>
            </a:r>
            <a:r>
              <a:rPr lang="en-GB" sz="1000" baseline="30000" dirty="0" smtClean="0"/>
              <a:t>*</a:t>
            </a:r>
            <a:r>
              <a:rPr lang="en-GB" sz="1000" dirty="0" smtClean="0"/>
              <a:t>: angle between charged lepton form the W decay and </a:t>
            </a:r>
            <a:r>
              <a:rPr lang="en-GB" sz="1000" dirty="0" err="1" smtClean="0"/>
              <a:t>b</a:t>
            </a:r>
            <a:r>
              <a:rPr lang="en-GB" sz="1000" dirty="0" smtClean="0"/>
              <a:t> quark form the top decay in the W boson rest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Spin Correlations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547840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Top quark has short lifetime:                                      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Top decays before spin can flip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Spin information is contained in the decay products </a:t>
            </a:r>
          </a:p>
          <a:p>
            <a:pPr algn="just"/>
            <a:r>
              <a:rPr lang="en-GB" dirty="0" smtClean="0"/>
              <a:t>   (angular distributions)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err="1" smtClean="0">
                <a:solidFill>
                  <a:srgbClr val="190997"/>
                </a:solidFill>
              </a:rPr>
              <a:t>Dilepton</a:t>
            </a:r>
            <a:r>
              <a:rPr lang="en-GB" sz="1600" dirty="0" smtClean="0">
                <a:solidFill>
                  <a:srgbClr val="190997"/>
                </a:solidFill>
              </a:rPr>
              <a:t> channel promise larger sensitivity:</a:t>
            </a:r>
          </a:p>
          <a:p>
            <a:pPr algn="just"/>
            <a:r>
              <a:rPr lang="en-GB" sz="1600" dirty="0" smtClean="0">
                <a:solidFill>
                  <a:srgbClr val="000000"/>
                </a:solidFill>
              </a:rPr>
              <a:t>    2 leptons, E</a:t>
            </a:r>
            <a:r>
              <a:rPr lang="en-GB" sz="1600" baseline="-25000" dirty="0" smtClean="0">
                <a:solidFill>
                  <a:srgbClr val="000000"/>
                </a:solidFill>
              </a:rPr>
              <a:t>t</a:t>
            </a:r>
            <a:r>
              <a:rPr lang="en-GB" sz="1600" baseline="30000" dirty="0" smtClean="0">
                <a:solidFill>
                  <a:srgbClr val="000000"/>
                </a:solidFill>
              </a:rPr>
              <a:t>miss</a:t>
            </a:r>
            <a:r>
              <a:rPr lang="en-GB" sz="1600" dirty="0" smtClean="0">
                <a:solidFill>
                  <a:srgbClr val="000000"/>
                </a:solidFill>
              </a:rPr>
              <a:t>,≥2jets</a:t>
            </a:r>
          </a:p>
          <a:p>
            <a:pPr algn="just"/>
            <a:endParaRPr lang="en-GB" sz="1600" dirty="0" smtClean="0">
              <a:solidFill>
                <a:srgbClr val="000000"/>
              </a:solidFill>
            </a:endParaRP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</a:t>
            </a:r>
            <a:r>
              <a:rPr lang="en-GB" sz="1600" dirty="0" err="1" smtClean="0"/>
              <a:t>f</a:t>
            </a:r>
            <a:r>
              <a:rPr lang="en-GB" sz="1600" baseline="30000" dirty="0" err="1" smtClean="0"/>
              <a:t>SM</a:t>
            </a:r>
            <a:r>
              <a:rPr lang="en-GB" sz="1600" dirty="0" smtClean="0"/>
              <a:t> is the SM template </a:t>
            </a:r>
            <a:r>
              <a:rPr lang="en-GB" sz="1600" dirty="0" smtClean="0"/>
              <a:t>strength:</a:t>
            </a:r>
          </a:p>
          <a:p>
            <a:pPr algn="just"/>
            <a:r>
              <a:rPr lang="en-GB" sz="1600" dirty="0" smtClean="0"/>
              <a:t>		</a:t>
            </a:r>
            <a:r>
              <a:rPr lang="en-GB" sz="1600" dirty="0" err="1" smtClean="0"/>
              <a:t>f</a:t>
            </a:r>
            <a:r>
              <a:rPr lang="en-GB" sz="1600" baseline="30000" dirty="0" err="1" smtClean="0"/>
              <a:t>SM</a:t>
            </a:r>
            <a:r>
              <a:rPr lang="en-GB" sz="1600" dirty="0" smtClean="0"/>
              <a:t> =N</a:t>
            </a:r>
            <a:r>
              <a:rPr lang="en-GB" sz="1600" baseline="-25000" dirty="0" smtClean="0"/>
              <a:t>SM</a:t>
            </a:r>
            <a:r>
              <a:rPr lang="en-GB" sz="1600" dirty="0" smtClean="0"/>
              <a:t>/(N</a:t>
            </a:r>
            <a:r>
              <a:rPr lang="en-GB" sz="1600" baseline="-25000" dirty="0" smtClean="0"/>
              <a:t>SM</a:t>
            </a:r>
            <a:r>
              <a:rPr lang="en-GB" sz="1600" dirty="0" smtClean="0"/>
              <a:t>+N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)   in SM </a:t>
            </a:r>
            <a:r>
              <a:rPr lang="en-GB" sz="1600" dirty="0" err="1" smtClean="0"/>
              <a:t>f</a:t>
            </a:r>
            <a:r>
              <a:rPr lang="en-GB" sz="1600" baseline="30000" dirty="0" err="1" smtClean="0"/>
              <a:t>SM</a:t>
            </a:r>
            <a:r>
              <a:rPr lang="en-GB" sz="1600" dirty="0" smtClean="0"/>
              <a:t>=</a:t>
            </a:r>
            <a:r>
              <a:rPr lang="en-GB" sz="1600" dirty="0" smtClean="0"/>
              <a:t>1</a:t>
            </a:r>
          </a:p>
          <a:p>
            <a:pPr algn="just">
              <a:buFont typeface="Wingdings" charset="2"/>
              <a:buChar char="²"/>
            </a:pPr>
            <a:endParaRPr lang="en-GB" sz="1600" dirty="0" smtClean="0"/>
          </a:p>
          <a:p>
            <a:pPr algn="just">
              <a:buFont typeface="Wingdings" charset="2"/>
              <a:buChar char="²"/>
            </a:pPr>
            <a:endParaRPr lang="en-GB" sz="1600" dirty="0" smtClean="0"/>
          </a:p>
          <a:p>
            <a:pPr algn="just"/>
            <a:endParaRPr lang="en-GB" sz="16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Results in agreement with </a:t>
            </a:r>
            <a:r>
              <a:rPr lang="en-GB" sz="1600" dirty="0" err="1" smtClean="0"/>
              <a:t>A</a:t>
            </a:r>
            <a:r>
              <a:rPr lang="en-GB" sz="1600" baseline="30000" dirty="0" err="1" smtClean="0"/>
              <a:t>SM</a:t>
            </a:r>
            <a:r>
              <a:rPr lang="en-GB" sz="1600" baseline="-25000" dirty="0" err="1" smtClean="0"/>
              <a:t>helicity</a:t>
            </a:r>
            <a:r>
              <a:rPr lang="en-GB" sz="1600" dirty="0" smtClean="0"/>
              <a:t>=0.32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pic>
        <p:nvPicPr>
          <p:cNvPr id="8" name="Imagen 7" descr="Imagen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7" y="2625153"/>
            <a:ext cx="2362200" cy="655174"/>
          </a:xfrm>
          <a:prstGeom prst="rect">
            <a:avLst/>
          </a:prstGeom>
        </p:spPr>
      </p:pic>
      <p:pic>
        <p:nvPicPr>
          <p:cNvPr id="9" name="Imagen 8" descr="Imagen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3" y="3345463"/>
            <a:ext cx="4011083" cy="594699"/>
          </a:xfrm>
          <a:prstGeom prst="rect">
            <a:avLst/>
          </a:prstGeom>
        </p:spPr>
      </p:pic>
      <p:pic>
        <p:nvPicPr>
          <p:cNvPr id="11" name="Imagen 10" descr="Imagen 1.png"/>
          <p:cNvPicPr>
            <a:picLocks noChangeAspect="1"/>
          </p:cNvPicPr>
          <p:nvPr/>
        </p:nvPicPr>
        <p:blipFill>
          <a:blip r:embed="rId5"/>
          <a:srcRect l="33863"/>
          <a:stretch>
            <a:fillRect/>
          </a:stretch>
        </p:blipFill>
        <p:spPr>
          <a:xfrm>
            <a:off x="6234421" y="692677"/>
            <a:ext cx="2034309" cy="1932476"/>
          </a:xfrm>
          <a:prstGeom prst="rect">
            <a:avLst/>
          </a:prstGeom>
        </p:spPr>
      </p:pic>
      <p:pic>
        <p:nvPicPr>
          <p:cNvPr id="13" name="Imagen 12" descr="Imagen 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273" y="2553066"/>
            <a:ext cx="3478325" cy="3852914"/>
          </a:xfrm>
          <a:prstGeom prst="rect">
            <a:avLst/>
          </a:prstGeom>
        </p:spPr>
      </p:pic>
      <p:pic>
        <p:nvPicPr>
          <p:cNvPr id="14" name="Imagen 13" descr="Imagen 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59" y="5293291"/>
            <a:ext cx="1910820" cy="54247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6" name="Imagen 15" descr="Imagen 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5107" y="5293291"/>
            <a:ext cx="2120368" cy="474595"/>
          </a:xfrm>
          <a:prstGeom prst="rect">
            <a:avLst/>
          </a:prstGeom>
          <a:ln>
            <a:noFill/>
          </a:ln>
        </p:spPr>
      </p:pic>
      <p:pic>
        <p:nvPicPr>
          <p:cNvPr id="19" name="Imagen 18" descr="Imagen 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355" y="790658"/>
            <a:ext cx="2374809" cy="352346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2169575" y="3356046"/>
            <a:ext cx="455084" cy="594699"/>
          </a:xfrm>
          <a:prstGeom prst="roundRect">
            <a:avLst/>
          </a:prstGeom>
          <a:noFill/>
          <a:ln w="254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/>
          <p:cNvSpPr txBox="1"/>
          <p:nvPr/>
        </p:nvSpPr>
        <p:spPr>
          <a:xfrm>
            <a:off x="381000" y="2163488"/>
            <a:ext cx="47872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dirty="0" smtClean="0"/>
              <a:t>In the quark decay the V-A couplings fix  the angular distribution of the decay products according to the polarization of the parent top quark via:</a:t>
            </a:r>
          </a:p>
        </p:txBody>
      </p:sp>
      <p:pic>
        <p:nvPicPr>
          <p:cNvPr id="24" name="Imagen 23" descr="Imagen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5587" y="5077273"/>
            <a:ext cx="2073232" cy="47459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693672" y="6129952"/>
            <a:ext cx="1775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 smtClean="0"/>
              <a:t>ΔΦ</a:t>
            </a:r>
            <a:r>
              <a:rPr lang="en-GB" sz="1400" b="1" dirty="0" smtClean="0"/>
              <a:t> = |Φ(l</a:t>
            </a:r>
            <a:r>
              <a:rPr lang="en-GB" sz="1400" b="1" baseline="-25000" dirty="0" smtClean="0"/>
              <a:t>1</a:t>
            </a:r>
            <a:r>
              <a:rPr lang="en-GB" sz="1400" b="1" dirty="0" smtClean="0"/>
              <a:t>)-Φ(l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)|</a:t>
            </a:r>
            <a:endParaRPr lang="en-GB" sz="1400" b="1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31459" y="5332213"/>
            <a:ext cx="1910820" cy="503557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ángulo redondeado 25"/>
          <p:cNvSpPr/>
          <p:nvPr/>
        </p:nvSpPr>
        <p:spPr>
          <a:xfrm>
            <a:off x="2698744" y="5293291"/>
            <a:ext cx="2310229" cy="503557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06919" y="776543"/>
            <a:ext cx="8384024" cy="483206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190997"/>
                </a:solidFill>
              </a:rPr>
              <a:t>Top production: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pair cross section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Single top quark cross section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>
                <a:solidFill>
                  <a:srgbClr val="190997"/>
                </a:solidFill>
              </a:rPr>
              <a:t>	Top Properties: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Mass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Top quark charge asymmetry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W polarization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Spin correlation  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/>
              <a:t>	</a:t>
            </a:r>
            <a:r>
              <a:rPr lang="en-GB" b="1" dirty="0" smtClean="0">
                <a:solidFill>
                  <a:srgbClr val="190997"/>
                </a:solidFill>
              </a:rPr>
              <a:t>New physics in top sector</a:t>
            </a:r>
          </a:p>
          <a:p>
            <a:pPr lvl="1" algn="just">
              <a:buFont typeface="Arial"/>
              <a:buChar char="•"/>
            </a:pPr>
            <a:r>
              <a:rPr lang="en-GB" b="1" dirty="0" smtClean="0"/>
              <a:t> </a:t>
            </a:r>
            <a:r>
              <a:rPr lang="en-GB" sz="1600" b="1" dirty="0" smtClean="0"/>
              <a:t>F</a:t>
            </a:r>
            <a:r>
              <a:rPr lang="en-GB" sz="1600" dirty="0" smtClean="0"/>
              <a:t>lavour </a:t>
            </a:r>
            <a:r>
              <a:rPr lang="en-GB" sz="1600" b="1" dirty="0" smtClean="0"/>
              <a:t>C</a:t>
            </a:r>
            <a:r>
              <a:rPr lang="en-GB" sz="1600" dirty="0" smtClean="0"/>
              <a:t>hanging </a:t>
            </a:r>
            <a:r>
              <a:rPr lang="en-GB" sz="1600" b="1" dirty="0" smtClean="0"/>
              <a:t>N</a:t>
            </a:r>
            <a:r>
              <a:rPr lang="en-GB" sz="1600" dirty="0" smtClean="0"/>
              <a:t>eutral </a:t>
            </a:r>
            <a:r>
              <a:rPr lang="en-GB" sz="1600" b="1" dirty="0" smtClean="0"/>
              <a:t>C</a:t>
            </a:r>
            <a:r>
              <a:rPr lang="en-GB" sz="1600" dirty="0" smtClean="0"/>
              <a:t>urrent</a:t>
            </a:r>
            <a:endParaRPr lang="en-GB" sz="1600" b="1" dirty="0" smtClean="0"/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resonances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Exotics heavy quark searches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…</a:t>
            </a:r>
          </a:p>
          <a:p>
            <a:pPr lvl="1" algn="just"/>
            <a:endParaRPr lang="en-GB" sz="1600" b="1" dirty="0" smtClean="0"/>
          </a:p>
        </p:txBody>
      </p:sp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24252" y="998786"/>
            <a:ext cx="5228167" cy="4838143"/>
          </a:xfrm>
          <a:prstGeom prst="rect">
            <a:avLst/>
          </a:prstGeom>
          <a:noFill/>
        </p:spPr>
      </p:pic>
      <p:sp>
        <p:nvSpPr>
          <p:cNvPr id="13" name="Rectángulo redondeado 12"/>
          <p:cNvSpPr/>
          <p:nvPr/>
        </p:nvSpPr>
        <p:spPr>
          <a:xfrm>
            <a:off x="508000" y="4000501"/>
            <a:ext cx="3905250" cy="1361890"/>
          </a:xfrm>
          <a:prstGeom prst="roundRect">
            <a:avLst/>
          </a:prstGeom>
          <a:solidFill>
            <a:srgbClr val="6D5EFF">
              <a:alpha val="24000"/>
            </a:srgbClr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8000" y="1322916"/>
            <a:ext cx="3069167" cy="963083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2406650"/>
            <a:ext cx="3069167" cy="1413933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4589448" y="1586128"/>
            <a:ext cx="1079498" cy="295275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Imagen 49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303" y="2350707"/>
            <a:ext cx="3363436" cy="3550036"/>
          </a:xfrm>
          <a:prstGeom prst="rect">
            <a:avLst/>
          </a:prstGeom>
        </p:spPr>
      </p:pic>
      <p:pic>
        <p:nvPicPr>
          <p:cNvPr id="49" name="Imagen 48" descr="Imagen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9889" y="2350706"/>
            <a:ext cx="3526621" cy="36055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02776" y="724426"/>
            <a:ext cx="8384024" cy="7232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According to the SM, FCNC are forbidden at </a:t>
            </a:r>
            <a:r>
              <a:rPr lang="en-GB" dirty="0" smtClean="0"/>
              <a:t>tree </a:t>
            </a:r>
            <a:r>
              <a:rPr lang="en-GB" dirty="0" smtClean="0"/>
              <a:t>level and much smaller at one loop.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Several SM extensions predicts higher branching fractions for top quark FCNC decays. </a:t>
            </a:r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sz="3400" dirty="0" smtClean="0"/>
              <a:t>	Flavour Changing Neutral Current searches</a:t>
            </a:r>
            <a:endParaRPr lang="en-GB" sz="3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09073" y="1539034"/>
            <a:ext cx="1016000" cy="295275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/>
          <p:cNvSpPr txBox="1"/>
          <p:nvPr/>
        </p:nvSpPr>
        <p:spPr>
          <a:xfrm>
            <a:off x="719656" y="1496727"/>
            <a:ext cx="3503083" cy="86175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r>
              <a:rPr lang="en-GB" b="1" i="1" dirty="0" smtClean="0"/>
              <a:t>Top Pair    </a:t>
            </a:r>
          </a:p>
          <a:p>
            <a:pPr>
              <a:buFont typeface="Wingdings" charset="2"/>
              <a:buChar char="²"/>
            </a:pPr>
            <a:r>
              <a:rPr lang="en-GB" sz="1600" b="1" i="1" dirty="0" smtClean="0"/>
              <a:t> </a:t>
            </a:r>
            <a:r>
              <a:rPr lang="en-GB" sz="1600" dirty="0" smtClean="0"/>
              <a:t>One top decaying through SM and the other trough FCNC</a:t>
            </a:r>
          </a:p>
        </p:txBody>
      </p:sp>
      <p:pic>
        <p:nvPicPr>
          <p:cNvPr id="41" name="Imagen 40" descr="Imagen 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35066" y="3205298"/>
            <a:ext cx="918134" cy="9048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2" name="Imagen 41" descr="Imagen 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1134" y="3242186"/>
            <a:ext cx="1067052" cy="8747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3" name="CuadroTexto 42"/>
          <p:cNvSpPr txBox="1"/>
          <p:nvPr/>
        </p:nvSpPr>
        <p:spPr>
          <a:xfrm>
            <a:off x="3453998" y="4815411"/>
            <a:ext cx="2032000" cy="584776"/>
          </a:xfrm>
          <a:prstGeom prst="rect">
            <a:avLst/>
          </a:prstGeom>
          <a:solidFill>
            <a:srgbClr val="FFFFFF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90997"/>
                </a:solidFill>
              </a:rPr>
              <a:t>No evidence of FCNC is found</a:t>
            </a:r>
            <a:endParaRPr lang="en-GB" sz="1600" b="1" dirty="0">
              <a:solidFill>
                <a:srgbClr val="190997"/>
              </a:solidFill>
            </a:endParaRPr>
          </a:p>
        </p:txBody>
      </p:sp>
      <p:pic>
        <p:nvPicPr>
          <p:cNvPr id="46" name="Imagen 45" descr="Imagen 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591" y="5947828"/>
            <a:ext cx="2427817" cy="239959"/>
          </a:xfrm>
          <a:prstGeom prst="rect">
            <a:avLst/>
          </a:prstGeom>
          <a:ln>
            <a:noFill/>
          </a:ln>
        </p:spPr>
      </p:pic>
      <p:pic>
        <p:nvPicPr>
          <p:cNvPr id="47" name="Imagen 46" descr="Imagen 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056" y="5952037"/>
            <a:ext cx="2668620" cy="258254"/>
          </a:xfrm>
          <a:prstGeom prst="rect">
            <a:avLst/>
          </a:prstGeom>
        </p:spPr>
      </p:pic>
      <p:pic>
        <p:nvPicPr>
          <p:cNvPr id="48" name="Imagen 47" descr="Imagen 7.png"/>
          <p:cNvPicPr>
            <a:picLocks noChangeAspect="1"/>
          </p:cNvPicPr>
          <p:nvPr/>
        </p:nvPicPr>
        <p:blipFill>
          <a:blip r:embed="rId9"/>
          <a:srcRect t="29129"/>
          <a:stretch>
            <a:fillRect/>
          </a:stretch>
        </p:blipFill>
        <p:spPr>
          <a:xfrm>
            <a:off x="7761421" y="6004318"/>
            <a:ext cx="718933" cy="205973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1344248" y="5909212"/>
            <a:ext cx="2730329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redondeado 21"/>
          <p:cNvSpPr/>
          <p:nvPr/>
        </p:nvSpPr>
        <p:spPr>
          <a:xfrm>
            <a:off x="4847858" y="5900742"/>
            <a:ext cx="3601458" cy="375160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/>
          <p:cNvSpPr txBox="1"/>
          <p:nvPr/>
        </p:nvSpPr>
        <p:spPr>
          <a:xfrm>
            <a:off x="4565245" y="1539035"/>
            <a:ext cx="3503083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r>
              <a:rPr lang="en-GB" b="1" i="1" dirty="0" smtClean="0"/>
              <a:t>Single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02776" y="724426"/>
            <a:ext cx="8384024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dirty="0" smtClean="0"/>
              <a:t>Many models of physics BSM predict the existence of new resonances  that decay predominantly into top quark pairs</a:t>
            </a:r>
          </a:p>
        </p:txBody>
      </p:sp>
      <p:pic>
        <p:nvPicPr>
          <p:cNvPr id="29" name="Imagen 28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2"/>
          <a:stretch>
            <a:fillRect/>
          </a:stretch>
        </p:blipFill>
        <p:spPr>
          <a:xfrm>
            <a:off x="5622925" y="907133"/>
            <a:ext cx="2780746" cy="2638781"/>
          </a:xfrm>
          <a:prstGeom prst="rect">
            <a:avLst/>
          </a:prstGeom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dirty="0" err="1" smtClean="0"/>
              <a:t>ttbar</a:t>
            </a:r>
            <a:r>
              <a:rPr lang="en-GB" dirty="0" smtClean="0"/>
              <a:t> resonance searches 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81000" y="1390897"/>
            <a:ext cx="4349750" cy="348142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/>
          <p:cNvSpPr txBox="1"/>
          <p:nvPr/>
        </p:nvSpPr>
        <p:spPr>
          <a:xfrm>
            <a:off x="380999" y="1369731"/>
            <a:ext cx="4349751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 Mass resonances in semi-</a:t>
            </a:r>
            <a:r>
              <a:rPr lang="en-GB" b="1" i="1" dirty="0" err="1" smtClean="0"/>
              <a:t>leptonic</a:t>
            </a:r>
            <a:r>
              <a:rPr lang="en-GB" b="1" i="1" dirty="0" smtClean="0"/>
              <a:t> channel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23085" y="1820338"/>
            <a:ext cx="5523668" cy="3046963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sz="1600" b="1" dirty="0" smtClean="0">
                <a:solidFill>
                  <a:srgbClr val="190997"/>
                </a:solidFill>
              </a:rPr>
              <a:t> Z’ resonance in the </a:t>
            </a:r>
            <a:r>
              <a:rPr lang="en-GB" sz="1600" b="1" dirty="0" err="1" smtClean="0">
                <a:solidFill>
                  <a:srgbClr val="190997"/>
                </a:solidFill>
              </a:rPr>
              <a:t>leptophobic</a:t>
            </a:r>
            <a:r>
              <a:rPr lang="en-GB" sz="1600" b="1" dirty="0" smtClean="0">
                <a:solidFill>
                  <a:srgbClr val="190997"/>
                </a:solidFill>
              </a:rPr>
              <a:t> scenario</a:t>
            </a:r>
          </a:p>
          <a:p>
            <a:pPr lvl="1">
              <a:buFont typeface="Wingdings" charset="2"/>
              <a:buChar char="²"/>
            </a:pP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Special attention on top mass reconstruction (</a:t>
            </a:r>
            <a:r>
              <a:rPr lang="en-GB" sz="1600" dirty="0" err="1" smtClean="0">
                <a:solidFill>
                  <a:srgbClr val="000000"/>
                </a:solidFill>
              </a:rPr>
              <a:t>m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tt</a:t>
            </a:r>
            <a:r>
              <a:rPr lang="en-GB" sz="1600" dirty="0" smtClean="0">
                <a:solidFill>
                  <a:srgbClr val="000000"/>
                </a:solidFill>
              </a:rPr>
              <a:t>):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/>
              <a:t>Comparison of top quark pair invariant mass with background only and </a:t>
            </a:r>
            <a:r>
              <a:rPr lang="en-GB" sz="1600" dirty="0" err="1" smtClean="0"/>
              <a:t>signal+background</a:t>
            </a:r>
            <a:r>
              <a:rPr lang="en-GB" sz="1600" dirty="0" smtClean="0"/>
              <a:t> </a:t>
            </a:r>
            <a:r>
              <a:rPr lang="en-GB" sz="1600" dirty="0" err="1" smtClean="0"/>
              <a:t>hypoteses</a:t>
            </a:r>
            <a:r>
              <a:rPr lang="en-GB" sz="1600" dirty="0" smtClean="0"/>
              <a:t>: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If no excess in the comparison with SM predictions </a:t>
            </a:r>
          </a:p>
          <a:p>
            <a:pPr lvl="2"/>
            <a:r>
              <a:rPr lang="en-GB" sz="1600" dirty="0" smtClean="0">
                <a:solidFill>
                  <a:srgbClr val="000000"/>
                </a:solidFill>
              </a:rPr>
              <a:t>     is found        limit on the (</a:t>
            </a:r>
            <a:r>
              <a:rPr lang="en-GB" sz="1600" dirty="0" err="1" smtClean="0">
                <a:solidFill>
                  <a:srgbClr val="000000"/>
                </a:solidFill>
              </a:rPr>
              <a:t>σxBR</a:t>
            </a:r>
            <a:r>
              <a:rPr lang="en-GB" sz="1600" dirty="0" smtClean="0">
                <a:solidFill>
                  <a:srgbClr val="000000"/>
                </a:solidFill>
              </a:rPr>
              <a:t>) </a:t>
            </a:r>
            <a:r>
              <a:rPr lang="en-GB" sz="1600" dirty="0" err="1" smtClean="0">
                <a:solidFill>
                  <a:srgbClr val="000000"/>
                </a:solidFill>
              </a:rPr>
              <a:t>vs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m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tt</a:t>
            </a:r>
            <a:r>
              <a:rPr lang="en-GB" sz="1600" baseline="-25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is set</a:t>
            </a:r>
          </a:p>
          <a:p>
            <a:pPr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Narrow resonances predicted by </a:t>
            </a:r>
            <a:r>
              <a:rPr lang="en-GB" sz="1600" dirty="0" err="1" smtClean="0"/>
              <a:t>leptophobic</a:t>
            </a:r>
            <a:r>
              <a:rPr lang="en-GB" sz="1600" dirty="0" smtClean="0"/>
              <a:t> </a:t>
            </a:r>
            <a:r>
              <a:rPr lang="en-GB" sz="1600" dirty="0" err="1" smtClean="0"/>
              <a:t>topcolour</a:t>
            </a:r>
            <a:r>
              <a:rPr lang="en-GB" sz="1600" dirty="0" smtClean="0"/>
              <a:t> model can not be excluded</a:t>
            </a:r>
          </a:p>
          <a:p>
            <a:pPr>
              <a:buFont typeface="Wingdings" charset="2"/>
              <a:buChar char="²"/>
            </a:pPr>
            <a:endParaRPr lang="en-GB" sz="1600" b="1" dirty="0" smtClean="0">
              <a:solidFill>
                <a:srgbClr val="190997"/>
              </a:solidFill>
            </a:endParaRPr>
          </a:p>
          <a:p>
            <a:pPr>
              <a:buFont typeface="Wingdings" charset="2"/>
              <a:buChar char="²"/>
            </a:pPr>
            <a:r>
              <a:rPr lang="en-GB" sz="1600" b="1" dirty="0" smtClean="0">
                <a:solidFill>
                  <a:srgbClr val="190997"/>
                </a:solidFill>
              </a:rPr>
              <a:t> </a:t>
            </a:r>
            <a:r>
              <a:rPr lang="en-GB" sz="1600" b="1" dirty="0" err="1" smtClean="0">
                <a:solidFill>
                  <a:srgbClr val="190997"/>
                </a:solidFill>
              </a:rPr>
              <a:t>Kaluza</a:t>
            </a:r>
            <a:r>
              <a:rPr lang="en-GB" sz="1600" b="1" dirty="0" smtClean="0">
                <a:solidFill>
                  <a:srgbClr val="190997"/>
                </a:solidFill>
              </a:rPr>
              <a:t>-Klein gluon resonance in the Randall-</a:t>
            </a:r>
            <a:r>
              <a:rPr lang="en-GB" sz="1600" b="1" dirty="0" err="1" smtClean="0">
                <a:solidFill>
                  <a:srgbClr val="190997"/>
                </a:solidFill>
              </a:rPr>
              <a:t>Sundrum</a:t>
            </a:r>
            <a:r>
              <a:rPr lang="en-GB" sz="1600" b="1" dirty="0" smtClean="0">
                <a:solidFill>
                  <a:srgbClr val="190997"/>
                </a:solidFill>
              </a:rPr>
              <a:t> model</a:t>
            </a:r>
            <a:endParaRPr lang="en-GB" sz="1600" dirty="0" smtClean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K-K gluons with masses below 650GeV are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     excluded @ 95CL</a:t>
            </a:r>
          </a:p>
        </p:txBody>
      </p:sp>
      <p:pic>
        <p:nvPicPr>
          <p:cNvPr id="20" name="Imagen 19" descr="Imagen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501" y="1818960"/>
            <a:ext cx="856336" cy="581765"/>
          </a:xfrm>
          <a:prstGeom prst="rect">
            <a:avLst/>
          </a:prstGeom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 rot="5400000">
            <a:off x="7412010" y="2175825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000" b="1" dirty="0">
                <a:latin typeface="Arial" pitchFamily="-105" charset="0"/>
                <a:ea typeface="DejaVu LGC Sans" charset="0"/>
                <a:cs typeface="DejaVu LGC Sans" charset="0"/>
              </a:rPr>
              <a:t>-CONF-2011</a:t>
            </a: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-087</a:t>
            </a:r>
            <a:endParaRPr lang="en-US" sz="10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  <p:pic>
        <p:nvPicPr>
          <p:cNvPr id="30" name="Imagen 29" descr="Imagen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6" y="1249952"/>
            <a:ext cx="497417" cy="981446"/>
          </a:xfrm>
          <a:prstGeom prst="rect">
            <a:avLst/>
          </a:prstGeom>
        </p:spPr>
      </p:pic>
      <p:pic>
        <p:nvPicPr>
          <p:cNvPr id="33" name="Imagen 32" descr="Imagen 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528" y="3420688"/>
            <a:ext cx="2898471" cy="2850048"/>
          </a:xfrm>
          <a:prstGeom prst="rect">
            <a:avLst/>
          </a:prstGeom>
        </p:spPr>
      </p:pic>
      <p:sp>
        <p:nvSpPr>
          <p:cNvPr id="36" name="Pentágono 35"/>
          <p:cNvSpPr/>
          <p:nvPr/>
        </p:nvSpPr>
        <p:spPr>
          <a:xfrm>
            <a:off x="-1" y="5873755"/>
            <a:ext cx="3122083" cy="365232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35" name="CuadroTexto 34"/>
          <p:cNvSpPr txBox="1"/>
          <p:nvPr/>
        </p:nvSpPr>
        <p:spPr>
          <a:xfrm>
            <a:off x="0" y="5842369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 smtClean="0"/>
              <a:t>  IFIC: </a:t>
            </a:r>
            <a:r>
              <a:rPr lang="en-GB" sz="1400" b="1" i="1" dirty="0" smtClean="0"/>
              <a:t> </a:t>
            </a:r>
            <a:r>
              <a:rPr lang="en-GB" sz="1400" i="1" dirty="0" smtClean="0"/>
              <a:t>ATLAS-CONF-2011-087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13826" y="4817199"/>
            <a:ext cx="4920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i="1" dirty="0" smtClean="0"/>
              <a:t>For resonance masses above 1TeV, the top quark decay products start to become strongly collimated, so reconstruction of these resonances is the subject of forthcoming studies: boosted topology</a:t>
            </a:r>
            <a:r>
              <a:rPr lang="en-GB" sz="1400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2159001" y="3185582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252" y="998786"/>
            <a:ext cx="5228167" cy="4838143"/>
          </a:xfrm>
          <a:prstGeom prst="rect">
            <a:avLst/>
          </a:prstGeom>
          <a:noFill/>
        </p:spPr>
      </p:pic>
      <p:sp>
        <p:nvSpPr>
          <p:cNvPr id="16" name="Rectángulo 15"/>
          <p:cNvSpPr/>
          <p:nvPr/>
        </p:nvSpPr>
        <p:spPr>
          <a:xfrm>
            <a:off x="4265083" y="4847167"/>
            <a:ext cx="613833" cy="515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redondeado 12"/>
          <p:cNvSpPr/>
          <p:nvPr/>
        </p:nvSpPr>
        <p:spPr>
          <a:xfrm>
            <a:off x="508000" y="4000501"/>
            <a:ext cx="3905250" cy="136189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Physics Outline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532451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ATLAS Top Physics results presented in this talk:</a:t>
            </a: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190997"/>
                </a:solidFill>
              </a:rPr>
              <a:t>Top production: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pair cross section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Single top quark cross section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>
                <a:solidFill>
                  <a:srgbClr val="190997"/>
                </a:solidFill>
              </a:rPr>
              <a:t>	Top Properties: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Mass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Top quark charge asymmetry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W polarization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Spin correlation  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/>
              <a:t>	</a:t>
            </a:r>
            <a:r>
              <a:rPr lang="en-GB" b="1" dirty="0" smtClean="0">
                <a:solidFill>
                  <a:srgbClr val="190997"/>
                </a:solidFill>
              </a:rPr>
              <a:t>New physics in top sector</a:t>
            </a:r>
          </a:p>
          <a:p>
            <a:pPr lvl="1" algn="just">
              <a:buFont typeface="Arial"/>
              <a:buChar char="•"/>
            </a:pPr>
            <a:r>
              <a:rPr lang="en-GB" b="1" dirty="0" smtClean="0"/>
              <a:t> </a:t>
            </a:r>
            <a:r>
              <a:rPr lang="en-GB" sz="1600" b="1" dirty="0" smtClean="0"/>
              <a:t>F</a:t>
            </a:r>
            <a:r>
              <a:rPr lang="en-GB" sz="1600" dirty="0" smtClean="0"/>
              <a:t>lavour </a:t>
            </a:r>
            <a:r>
              <a:rPr lang="en-GB" sz="1600" b="1" dirty="0" smtClean="0"/>
              <a:t>C</a:t>
            </a:r>
            <a:r>
              <a:rPr lang="en-GB" sz="1600" dirty="0" smtClean="0"/>
              <a:t>hanging </a:t>
            </a:r>
            <a:r>
              <a:rPr lang="en-GB" sz="1600" b="1" dirty="0" smtClean="0"/>
              <a:t>N</a:t>
            </a:r>
            <a:r>
              <a:rPr lang="en-GB" sz="1600" dirty="0" smtClean="0"/>
              <a:t>eutral </a:t>
            </a:r>
            <a:r>
              <a:rPr lang="en-GB" sz="1600" b="1" dirty="0" smtClean="0"/>
              <a:t>C</a:t>
            </a:r>
            <a:r>
              <a:rPr lang="en-GB" sz="1600" dirty="0" smtClean="0"/>
              <a:t>urrent</a:t>
            </a:r>
            <a:endParaRPr lang="en-GB" sz="1600" b="1" dirty="0" smtClean="0"/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resonances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Exotics heavy quark searches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…</a:t>
            </a:r>
          </a:p>
          <a:p>
            <a:pPr lvl="1" algn="just"/>
            <a:endParaRPr lang="en-GB" sz="1600" b="1" dirty="0" smtClean="0"/>
          </a:p>
          <a:p>
            <a:pPr lvl="1" algn="just"/>
            <a:r>
              <a:rPr lang="en-GB" sz="1600" b="1" dirty="0" smtClean="0">
                <a:solidFill>
                  <a:srgbClr val="190997"/>
                </a:solidFill>
              </a:rPr>
              <a:t>Studies on event and object reconstruction:</a:t>
            </a:r>
          </a:p>
          <a:p>
            <a:pPr lvl="1" algn="just"/>
            <a:r>
              <a:rPr lang="en-GB" sz="1600" dirty="0" err="1" smtClean="0"/>
              <a:t>bJES</a:t>
            </a:r>
            <a:r>
              <a:rPr lang="en-GB" sz="1600" dirty="0" smtClean="0"/>
              <a:t> , jet shapes, </a:t>
            </a:r>
            <a:r>
              <a:rPr lang="en-GB" sz="1600" dirty="0" err="1" smtClean="0"/>
              <a:t>τ</a:t>
            </a:r>
            <a:r>
              <a:rPr lang="en-GB" sz="1600" dirty="0" smtClean="0"/>
              <a:t> trigger, jet structure,…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8000" y="1322916"/>
            <a:ext cx="3069167" cy="963083"/>
          </a:xfrm>
          <a:prstGeom prst="roundRect">
            <a:avLst/>
          </a:prstGeom>
          <a:noFill/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2406650"/>
            <a:ext cx="3069167" cy="1413933"/>
          </a:xfrm>
          <a:prstGeom prst="roundRect">
            <a:avLst/>
          </a:prstGeom>
          <a:noFill/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Boosted tops 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64557" y="798507"/>
            <a:ext cx="8422243" cy="481667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GB" sz="1600" dirty="0" smtClean="0"/>
              <a:t> </a:t>
            </a:r>
            <a:r>
              <a:rPr lang="en-GB" dirty="0" smtClean="0"/>
              <a:t>For resonance masses higher than  1TeV  the top quark candidates are </a:t>
            </a:r>
            <a:r>
              <a:rPr lang="en-GB" b="1" i="1" dirty="0" smtClean="0">
                <a:solidFill>
                  <a:srgbClr val="190997"/>
                </a:solidFill>
              </a:rPr>
              <a:t>Boosted tops </a:t>
            </a:r>
          </a:p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US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Classical “resolved” algorithms, developed for tops at rest, are not adequate for highly boosted top decays:</a:t>
            </a:r>
          </a:p>
          <a:p>
            <a:pPr lvl="1">
              <a:buFont typeface="Wingdings" charset="2"/>
              <a:buChar char="²"/>
            </a:pPr>
            <a:r>
              <a:rPr lang="en-US" sz="1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Jets from </a:t>
            </a:r>
            <a:r>
              <a:rPr lang="en-US" sz="1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hadronic</a:t>
            </a:r>
            <a:r>
              <a:rPr lang="en-US" sz="1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top decay not resolved</a:t>
            </a:r>
          </a:p>
          <a:p>
            <a:pPr lvl="1">
              <a:buFont typeface="Wingdings" charset="2"/>
              <a:buChar char="²"/>
            </a:pPr>
            <a:r>
              <a:rPr lang="en-US" sz="1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Isolation of leptons </a:t>
            </a: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endParaRPr lang="en-US" sz="1600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lvl="1">
              <a:buFont typeface="Wingdings" charset="2"/>
              <a:buChar char="²"/>
            </a:pPr>
            <a:endParaRPr lang="en-US" sz="16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>
              <a:buFont typeface="Wingdings" charset="2"/>
              <a:buChar char="²"/>
            </a:pPr>
            <a:r>
              <a:rPr lang="en-US" sz="1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 the “boosted” topology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tops are reconstructed as “fat” jets 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pic>
        <p:nvPicPr>
          <p:cNvPr id="101" name="Imagen 100" descr="Imagen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4" y="2313235"/>
            <a:ext cx="2134063" cy="2640813"/>
          </a:xfrm>
          <a:prstGeom prst="rect">
            <a:avLst/>
          </a:prstGeom>
        </p:spPr>
      </p:pic>
      <p:sp>
        <p:nvSpPr>
          <p:cNvPr id="16" name="Pentágono 15"/>
          <p:cNvSpPr/>
          <p:nvPr/>
        </p:nvSpPr>
        <p:spPr>
          <a:xfrm>
            <a:off x="4446" y="5978977"/>
            <a:ext cx="4548703" cy="344674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-1" y="5978976"/>
            <a:ext cx="45487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 smtClean="0"/>
              <a:t>  IFIC: Imminent publication of ATLAS-CONF-2011-073</a:t>
            </a:r>
          </a:p>
        </p:txBody>
      </p:sp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694" y="2217118"/>
            <a:ext cx="5480288" cy="3687777"/>
          </a:xfrm>
          <a:prstGeom prst="rect">
            <a:avLst/>
          </a:prstGeom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26260" y="2049618"/>
            <a:ext cx="1850722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200" b="1" dirty="0">
                <a:latin typeface="Arial" pitchFamily="-105" charset="0"/>
                <a:ea typeface="DejaVu LGC Sans" charset="0"/>
                <a:cs typeface="DejaVu LGC Sans" charset="0"/>
              </a:rPr>
              <a:t>-CONF-2011</a:t>
            </a: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-073</a:t>
            </a:r>
            <a:endParaRPr lang="en-US" sz="12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ágono 25"/>
          <p:cNvSpPr/>
          <p:nvPr/>
        </p:nvSpPr>
        <p:spPr>
          <a:xfrm>
            <a:off x="8769" y="5756733"/>
            <a:ext cx="3980118" cy="30777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pic>
        <p:nvPicPr>
          <p:cNvPr id="20" name="Imagen 19" descr="Imagen 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4861" y="3126060"/>
            <a:ext cx="4271290" cy="3210018"/>
          </a:xfrm>
          <a:prstGeom prst="rect">
            <a:avLst/>
          </a:prstGeom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partner searches 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63783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81000" y="802443"/>
            <a:ext cx="4937728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/>
          <p:cNvSpPr txBox="1"/>
          <p:nvPr/>
        </p:nvSpPr>
        <p:spPr>
          <a:xfrm>
            <a:off x="376311" y="770694"/>
            <a:ext cx="4942417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err="1" smtClean="0"/>
              <a:t>ttbar</a:t>
            </a:r>
            <a:r>
              <a:rPr lang="en-GB" b="1" i="1" dirty="0" smtClean="0"/>
              <a:t> events with large Missing transverse energy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18643" y="1355552"/>
            <a:ext cx="8069692" cy="440118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dirty="0" smtClean="0"/>
              <a:t> Model where new top quark partner are pair-produced and each top decay to an on-shell top (or anti-top) quark and long-lived undetected neutral particle</a:t>
            </a:r>
          </a:p>
          <a:p>
            <a:pPr lvl="1">
              <a:buFont typeface="Wingdings" charset="2"/>
              <a:buChar char="²"/>
            </a:pPr>
            <a:r>
              <a:rPr lang="en-GB" b="1" dirty="0" smtClean="0">
                <a:solidFill>
                  <a:srgbClr val="190997"/>
                </a:solidFill>
              </a:rPr>
              <a:t> TT-&gt;ttA</a:t>
            </a:r>
            <a:r>
              <a:rPr lang="en-GB" b="1" baseline="-25000" dirty="0" smtClean="0">
                <a:solidFill>
                  <a:srgbClr val="190997"/>
                </a:solidFill>
              </a:rPr>
              <a:t>0</a:t>
            </a:r>
            <a:r>
              <a:rPr lang="en-GB" b="1" dirty="0" smtClean="0">
                <a:solidFill>
                  <a:srgbClr val="190997"/>
                </a:solidFill>
              </a:rPr>
              <a:t>A</a:t>
            </a:r>
            <a:r>
              <a:rPr lang="en-GB" b="1" baseline="-25000" dirty="0" smtClean="0">
                <a:solidFill>
                  <a:srgbClr val="190997"/>
                </a:solidFill>
              </a:rPr>
              <a:t>0</a:t>
            </a:r>
            <a:r>
              <a:rPr lang="en-GB" b="1" dirty="0" smtClean="0">
                <a:solidFill>
                  <a:srgbClr val="190997"/>
                </a:solidFill>
              </a:rPr>
              <a:t>:</a:t>
            </a:r>
            <a:endParaRPr lang="en-GB" dirty="0" smtClean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ttbar</a:t>
            </a:r>
            <a:r>
              <a:rPr lang="en-GB" sz="1600" dirty="0" smtClean="0">
                <a:solidFill>
                  <a:srgbClr val="000000"/>
                </a:solidFill>
              </a:rPr>
              <a:t> signature 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Large </a:t>
            </a:r>
            <a:r>
              <a:rPr lang="en-GB" sz="1600" dirty="0" err="1" smtClean="0">
                <a:solidFill>
                  <a:srgbClr val="000000"/>
                </a:solidFill>
              </a:rPr>
              <a:t>E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miss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form undetected A</a:t>
            </a:r>
            <a:r>
              <a:rPr lang="en-GB" sz="1600" baseline="-25000" dirty="0" smtClean="0">
                <a:solidFill>
                  <a:srgbClr val="000000"/>
                </a:solidFill>
              </a:rPr>
              <a:t>0</a:t>
            </a:r>
          </a:p>
          <a:p>
            <a:pPr lvl="2">
              <a:buFont typeface="Wingdings" charset="2"/>
              <a:buChar char="²"/>
            </a:pPr>
            <a:r>
              <a:rPr lang="en-GB" sz="1600" baseline="-25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Many models present this signature</a:t>
            </a:r>
            <a:endParaRPr lang="en-GB" sz="1600" baseline="-25000" dirty="0" smtClean="0">
              <a:solidFill>
                <a:srgbClr val="000000"/>
              </a:solidFill>
            </a:endParaRP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Data consistent with the SM predictions </a:t>
            </a:r>
          </a:p>
          <a:p>
            <a:pPr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No evidence of an excess of </a:t>
            </a:r>
            <a:r>
              <a:rPr lang="en-GB" sz="1600" dirty="0" err="1" smtClean="0">
                <a:solidFill>
                  <a:srgbClr val="000000"/>
                </a:solidFill>
              </a:rPr>
              <a:t>E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miss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In absence of of signal an upper limit on 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     the (</a:t>
            </a:r>
            <a:r>
              <a:rPr lang="en-GB" sz="1600" dirty="0" err="1" smtClean="0">
                <a:solidFill>
                  <a:srgbClr val="000000"/>
                </a:solidFill>
              </a:rPr>
              <a:t>σxBR</a:t>
            </a:r>
            <a:r>
              <a:rPr lang="en-GB" sz="1600" dirty="0" smtClean="0">
                <a:solidFill>
                  <a:srgbClr val="000000"/>
                </a:solidFill>
              </a:rPr>
              <a:t>) is quoted: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(</a:t>
            </a:r>
            <a:r>
              <a:rPr lang="en-GB" sz="1600" dirty="0" err="1" smtClean="0">
                <a:solidFill>
                  <a:srgbClr val="000000"/>
                </a:solidFill>
              </a:rPr>
              <a:t>σxBR</a:t>
            </a:r>
            <a:r>
              <a:rPr lang="en-GB" sz="1600" dirty="0" smtClean="0">
                <a:solidFill>
                  <a:srgbClr val="000000"/>
                </a:solidFill>
              </a:rPr>
              <a:t>) of 1.1pb for </a:t>
            </a:r>
            <a:r>
              <a:rPr lang="en-GB" sz="1600" dirty="0" err="1" smtClean="0">
                <a:solidFill>
                  <a:srgbClr val="000000"/>
                </a:solidFill>
              </a:rPr>
              <a:t>m(T</a:t>
            </a:r>
            <a:r>
              <a:rPr lang="en-GB" sz="1600" dirty="0" smtClean="0">
                <a:solidFill>
                  <a:srgbClr val="000000"/>
                </a:solidFill>
              </a:rPr>
              <a:t>)=420GeV and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     m(A</a:t>
            </a:r>
            <a:r>
              <a:rPr lang="en-GB" sz="1600" baseline="-25000" dirty="0" smtClean="0">
                <a:solidFill>
                  <a:srgbClr val="000000"/>
                </a:solidFill>
              </a:rPr>
              <a:t>0</a:t>
            </a:r>
            <a:r>
              <a:rPr lang="en-GB" sz="1600" dirty="0" smtClean="0">
                <a:solidFill>
                  <a:srgbClr val="000000"/>
                </a:solidFill>
              </a:rPr>
              <a:t>)&lt;1o </a:t>
            </a:r>
            <a:r>
              <a:rPr lang="en-GB" sz="1600" dirty="0" err="1" smtClean="0">
                <a:solidFill>
                  <a:srgbClr val="000000"/>
                </a:solidFill>
              </a:rPr>
              <a:t>GeV</a:t>
            </a:r>
            <a:r>
              <a:rPr lang="en-GB" sz="1600" dirty="0" smtClean="0">
                <a:solidFill>
                  <a:srgbClr val="000000"/>
                </a:solidFill>
              </a:rPr>
              <a:t>  excluded @ 95%CL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In the exotic model of 4</a:t>
            </a:r>
            <a:r>
              <a:rPr lang="en-GB" sz="1600" baseline="30000" dirty="0" smtClean="0">
                <a:solidFill>
                  <a:srgbClr val="000000"/>
                </a:solidFill>
              </a:rPr>
              <a:t>th</a:t>
            </a:r>
            <a:r>
              <a:rPr lang="en-GB" sz="1600" dirty="0" smtClean="0">
                <a:solidFill>
                  <a:srgbClr val="000000"/>
                </a:solidFill>
              </a:rPr>
              <a:t> generation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     </a:t>
            </a:r>
            <a:r>
              <a:rPr lang="en-GB" sz="1600" dirty="0" err="1" smtClean="0">
                <a:solidFill>
                  <a:srgbClr val="000000"/>
                </a:solidFill>
              </a:rPr>
              <a:t>m(T</a:t>
            </a:r>
            <a:r>
              <a:rPr lang="en-GB" sz="1600" dirty="0" smtClean="0">
                <a:solidFill>
                  <a:srgbClr val="000000"/>
                </a:solidFill>
              </a:rPr>
              <a:t>)&gt;420GeV and m(A</a:t>
            </a:r>
            <a:r>
              <a:rPr lang="en-GB" sz="1600" baseline="-25000" dirty="0" smtClean="0">
                <a:solidFill>
                  <a:srgbClr val="000000"/>
                </a:solidFill>
              </a:rPr>
              <a:t>0</a:t>
            </a:r>
            <a:r>
              <a:rPr lang="en-GB" sz="1600" dirty="0" smtClean="0">
                <a:solidFill>
                  <a:srgbClr val="000000"/>
                </a:solidFill>
              </a:rPr>
              <a:t>)&gt;140GeV are 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     excluded </a:t>
            </a:r>
          </a:p>
          <a:p>
            <a:pPr>
              <a:buFont typeface="Wingdings" charset="2"/>
              <a:buChar char="²"/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 rot="5400000">
            <a:off x="7794890" y="3836151"/>
            <a:ext cx="153141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arXiv:109.4725</a:t>
            </a:r>
            <a:endParaRPr lang="en-US" sz="12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  <p:pic>
        <p:nvPicPr>
          <p:cNvPr id="16" name="Imagen 15" descr="Imagen 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167" y="1711708"/>
            <a:ext cx="1990995" cy="156913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-1" y="5735567"/>
            <a:ext cx="39888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400" b="1" dirty="0" smtClean="0"/>
              <a:t>  IFAE: Top quark 4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generation work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Image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26" y="4038074"/>
            <a:ext cx="2382623" cy="2576285"/>
          </a:xfrm>
          <a:prstGeom prst="rect">
            <a:avLst/>
          </a:prstGeom>
        </p:spPr>
      </p:pic>
      <p:pic>
        <p:nvPicPr>
          <p:cNvPr id="35" name="Imagen 34" descr="Imagen 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015" y="4019264"/>
            <a:ext cx="2995278" cy="2612771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312450" y="1112648"/>
            <a:ext cx="2912173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Studies on event and object reconstruction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670713"/>
            <a:ext cx="8384024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dirty="0" smtClean="0"/>
              <a:t>Top analysis require a hard work in reconstruction, performance detector,…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2255" y="1080899"/>
            <a:ext cx="307645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Jet Shapes data/MC comparison</a:t>
            </a:r>
            <a:endParaRPr lang="en-GB" sz="1600" b="1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261279" y="1447264"/>
            <a:ext cx="2645856" cy="2161410"/>
            <a:chOff x="499824" y="1580778"/>
            <a:chExt cx="3607168" cy="2430740"/>
          </a:xfrm>
        </p:grpSpPr>
        <p:pic>
          <p:nvPicPr>
            <p:cNvPr id="8" name="Imagen 23" descr="OOC_DiffDataMC_AfterUEcorrection.ep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50" t="1915" r="3751"/>
            <a:stretch>
              <a:fillRect/>
            </a:stretch>
          </p:blipFill>
          <p:spPr bwMode="auto">
            <a:xfrm>
              <a:off x="499824" y="1580778"/>
              <a:ext cx="3607168" cy="243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uadroTexto 12"/>
            <p:cNvSpPr txBox="1"/>
            <p:nvPr/>
          </p:nvSpPr>
          <p:spPr>
            <a:xfrm>
              <a:off x="1407376" y="1644438"/>
              <a:ext cx="2678446" cy="31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200" b="1" dirty="0" smtClean="0"/>
                <a:t>ATL-PHYS-INT-2011-079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103915" y="3977034"/>
            <a:ext cx="2993462" cy="2499045"/>
            <a:chOff x="4607433" y="2413267"/>
            <a:chExt cx="3743366" cy="2728170"/>
          </a:xfrm>
        </p:grpSpPr>
        <p:pic>
          <p:nvPicPr>
            <p:cNvPr id="9" name="Imagen 8" descr="bJESuncertainty_Fig92_a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7433" y="2413267"/>
              <a:ext cx="3743366" cy="272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uadroTexto 15"/>
            <p:cNvSpPr txBox="1"/>
            <p:nvPr/>
          </p:nvSpPr>
          <p:spPr>
            <a:xfrm>
              <a:off x="4953932" y="4344695"/>
              <a:ext cx="3327561" cy="36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800" dirty="0" smtClean="0">
                  <a:solidFill>
                    <a:srgbClr val="000000"/>
                  </a:solidFill>
                  <a:hlinkClick r:id="rId7"/>
                </a:rPr>
                <a:t>https://svnweb.cern.ch/trac/atlasgrp/browser/CombPerf/</a:t>
              </a:r>
              <a:endParaRPr lang="es-ES_tradnl" sz="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ES_tradnl" sz="800" dirty="0" err="1" smtClean="0">
                  <a:solidFill>
                    <a:srgbClr val="000000"/>
                  </a:solidFill>
                </a:rPr>
                <a:t>JetETMiss</a:t>
              </a:r>
              <a:r>
                <a:rPr lang="es-ES_tradnl" sz="800" dirty="0" smtClean="0">
                  <a:solidFill>
                    <a:srgbClr val="000000"/>
                  </a:solidFill>
                </a:rPr>
                <a:t>/</a:t>
              </a:r>
              <a:r>
                <a:rPr lang="es-ES_tradnl" sz="800" dirty="0" err="1" smtClean="0">
                  <a:solidFill>
                    <a:srgbClr val="000000"/>
                  </a:solidFill>
                </a:rPr>
                <a:t>JESPaper2010DataJESPaper2010Data</a:t>
              </a:r>
              <a:r>
                <a:rPr lang="es-ES_tradnl" sz="800" dirty="0" smtClean="0">
                  <a:solidFill>
                    <a:srgbClr val="000000"/>
                  </a:solidFill>
                </a:rPr>
                <a:t>.</a:t>
              </a:r>
              <a:r>
                <a:rPr lang="es-ES_tradnl" sz="800" dirty="0" err="1" smtClean="0">
                  <a:solidFill>
                    <a:srgbClr val="000000"/>
                  </a:solidFill>
                </a:rPr>
                <a:t>pdf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ángulo redondeado 19"/>
          <p:cNvSpPr/>
          <p:nvPr/>
        </p:nvSpPr>
        <p:spPr>
          <a:xfrm>
            <a:off x="222263" y="3814506"/>
            <a:ext cx="2910416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adroTexto 20"/>
          <p:cNvSpPr txBox="1"/>
          <p:nvPr/>
        </p:nvSpPr>
        <p:spPr>
          <a:xfrm>
            <a:off x="222263" y="3782757"/>
            <a:ext cx="291041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B-</a:t>
            </a:r>
            <a:r>
              <a:rPr lang="en-GB" b="1" dirty="0" err="1" smtClean="0"/>
              <a:t>jes</a:t>
            </a:r>
            <a:r>
              <a:rPr lang="en-GB" b="1" dirty="0" smtClean="0"/>
              <a:t> uncertainty validation</a:t>
            </a:r>
            <a:endParaRPr lang="en-GB" b="1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3429020" y="3803923"/>
            <a:ext cx="2669331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23"/>
          <p:cNvSpPr txBox="1"/>
          <p:nvPr/>
        </p:nvSpPr>
        <p:spPr>
          <a:xfrm>
            <a:off x="3429020" y="3772174"/>
            <a:ext cx="26693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Fat Jet </a:t>
            </a:r>
            <a:r>
              <a:rPr lang="en-GB" b="1" dirty="0" err="1" smtClean="0"/>
              <a:t>systematics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26" name="Rectángulo 25"/>
          <p:cNvSpPr/>
          <p:nvPr/>
        </p:nvSpPr>
        <p:spPr>
          <a:xfrm rot="5400000">
            <a:off x="5239813" y="4838186"/>
            <a:ext cx="1620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ATLAS-CONF-2011-073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3407856" y="1103216"/>
            <a:ext cx="2717437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adroTexto 27"/>
          <p:cNvSpPr txBox="1"/>
          <p:nvPr/>
        </p:nvSpPr>
        <p:spPr>
          <a:xfrm>
            <a:off x="3407856" y="1082050"/>
            <a:ext cx="271743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Tau trigger</a:t>
            </a:r>
            <a:endParaRPr lang="en-GB" b="1" dirty="0"/>
          </a:p>
        </p:txBody>
      </p:sp>
      <p:sp>
        <p:nvSpPr>
          <p:cNvPr id="29" name="Pentágono 28"/>
          <p:cNvSpPr/>
          <p:nvPr/>
        </p:nvSpPr>
        <p:spPr>
          <a:xfrm>
            <a:off x="15029" y="5978977"/>
            <a:ext cx="1329053" cy="344674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0583" y="5978975"/>
            <a:ext cx="1502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 smtClean="0"/>
              <a:t>              IFIC</a:t>
            </a:r>
          </a:p>
        </p:txBody>
      </p:sp>
      <p:sp>
        <p:nvSpPr>
          <p:cNvPr id="31" name="Pentágono 30"/>
          <p:cNvSpPr/>
          <p:nvPr/>
        </p:nvSpPr>
        <p:spPr>
          <a:xfrm>
            <a:off x="19352" y="5756733"/>
            <a:ext cx="784981" cy="30777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583" y="5735567"/>
            <a:ext cx="9915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400" b="1" dirty="0" smtClean="0"/>
              <a:t>  IFAE</a:t>
            </a:r>
          </a:p>
        </p:txBody>
      </p:sp>
      <p:pic>
        <p:nvPicPr>
          <p:cNvPr id="34" name="Imagen 33" descr="Imagen 5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7134" y="1345474"/>
            <a:ext cx="3384812" cy="230314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572016" y="3005666"/>
            <a:ext cx="1553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 err="1" smtClean="0"/>
              <a:t>arxiv</a:t>
            </a:r>
            <a:r>
              <a:rPr lang="es-ES_tradnl" sz="1200" b="1" dirty="0" smtClean="0"/>
              <a:t>:1110.1530v1</a:t>
            </a:r>
          </a:p>
        </p:txBody>
      </p:sp>
      <p:pic>
        <p:nvPicPr>
          <p:cNvPr id="36" name="Imagen 35" descr="Imagen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4777" y="1387704"/>
            <a:ext cx="2878856" cy="2210387"/>
          </a:xfrm>
          <a:prstGeom prst="rect">
            <a:avLst/>
          </a:prstGeom>
        </p:spPr>
      </p:pic>
      <p:sp>
        <p:nvSpPr>
          <p:cNvPr id="37" name="Rectángulo redondeado 36"/>
          <p:cNvSpPr/>
          <p:nvPr/>
        </p:nvSpPr>
        <p:spPr>
          <a:xfrm>
            <a:off x="6277693" y="1112648"/>
            <a:ext cx="2409107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/>
          <p:cNvSpPr txBox="1"/>
          <p:nvPr/>
        </p:nvSpPr>
        <p:spPr>
          <a:xfrm>
            <a:off x="6125293" y="1059733"/>
            <a:ext cx="271743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err="1" smtClean="0"/>
              <a:t>Muon</a:t>
            </a:r>
            <a:r>
              <a:rPr lang="en-GB" b="1" dirty="0" smtClean="0"/>
              <a:t> Scale Factor</a:t>
            </a:r>
            <a:endParaRPr lang="en-GB" b="1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6250751" y="3803923"/>
            <a:ext cx="2669331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adroTexto 39"/>
          <p:cNvSpPr txBox="1"/>
          <p:nvPr/>
        </p:nvSpPr>
        <p:spPr>
          <a:xfrm>
            <a:off x="6250751" y="3772174"/>
            <a:ext cx="26693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QCD Background studies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6800385" y="3015329"/>
            <a:ext cx="1964639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 smtClean="0"/>
              <a:t>ATL</a:t>
            </a:r>
            <a:r>
              <a:rPr lang="es-ES_tradnl" sz="1200" b="1" dirty="0" smtClean="0"/>
              <a:t>-COM-PHYS-2011-123</a:t>
            </a:r>
            <a:endParaRPr lang="es-ES_tradnl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Summary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3979" y="899583"/>
            <a:ext cx="8651271" cy="483206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 The top quark physics program in ATLAS is really huge!</a:t>
            </a:r>
          </a:p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 Many measurements has been done:</a:t>
            </a: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Top Cross section:</a:t>
            </a:r>
            <a:endParaRPr lang="en-GB" dirty="0" smtClean="0">
              <a:solidFill>
                <a:srgbClr val="000000"/>
              </a:solidFill>
            </a:endParaRP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Top pair cross section has been performed in almost all the final states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Single top cross section has been measured too </a:t>
            </a: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Top quark properties</a:t>
            </a:r>
            <a:r>
              <a:rPr lang="en-GB" dirty="0" smtClean="0">
                <a:solidFill>
                  <a:srgbClr val="000000"/>
                </a:solidFill>
              </a:rPr>
              <a:t>: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These ones have been extensively studied</a:t>
            </a:r>
          </a:p>
          <a:p>
            <a:pPr lvl="1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Searched for new physics: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Studies are on-going and many results will arrive for next conferences</a:t>
            </a:r>
          </a:p>
          <a:p>
            <a:pPr lvl="2">
              <a:buFont typeface="Wingdings" charset="2"/>
              <a:buChar char="²"/>
            </a:pPr>
            <a:endParaRPr lang="en-GB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At this moment many studies are on-going:</a:t>
            </a:r>
          </a:p>
          <a:p>
            <a:pPr lvl="1"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Using more statistic (ATLAS has now 5.2fb</a:t>
            </a:r>
            <a:r>
              <a:rPr lang="en-GB" baseline="30000" dirty="0" smtClean="0">
                <a:solidFill>
                  <a:srgbClr val="000000"/>
                </a:solidFill>
              </a:rPr>
              <a:t>-1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Increasing understanding of the detectors is </a:t>
            </a:r>
            <a:r>
              <a:rPr lang="en-GB" dirty="0" err="1" smtClean="0">
                <a:solidFill>
                  <a:srgbClr val="000000"/>
                </a:solidFill>
              </a:rPr>
              <a:t>continously</a:t>
            </a:r>
            <a:r>
              <a:rPr lang="en-GB" dirty="0" smtClean="0">
                <a:solidFill>
                  <a:srgbClr val="000000"/>
                </a:solidFill>
              </a:rPr>
              <a:t> improving</a:t>
            </a:r>
          </a:p>
          <a:p>
            <a:pPr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000000"/>
                </a:solidFill>
              </a:rPr>
              <a:t> New top precision measurements and observation are coming!!!</a:t>
            </a:r>
          </a:p>
          <a:p>
            <a:pPr lvl="1"/>
            <a:endParaRPr lang="en-GB" dirty="0" smtClean="0">
              <a:solidFill>
                <a:srgbClr val="000000"/>
              </a:solidFill>
            </a:endParaRP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The Spanish contribution to top quark physics in ATLAS is and will be really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842" y="2347126"/>
            <a:ext cx="1761649" cy="1782746"/>
          </a:xfrm>
          <a:prstGeom prst="rect">
            <a:avLst/>
          </a:prstGeom>
        </p:spPr>
      </p:pic>
      <p:pic>
        <p:nvPicPr>
          <p:cNvPr id="13" name="Imagen 12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500" y="3704166"/>
            <a:ext cx="7197171" cy="857251"/>
          </a:xfrm>
        </p:spPr>
        <p:txBody>
          <a:bodyPr/>
          <a:lstStyle/>
          <a:p>
            <a:pPr algn="ctr"/>
            <a:r>
              <a:rPr lang="en-GB" sz="6000" dirty="0" smtClean="0"/>
              <a:t>Thank you very much</a:t>
            </a:r>
            <a:endParaRPr lang="en-GB" sz="6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2"/>
          <a:stretch>
            <a:fillRect/>
          </a:stretch>
        </p:blipFill>
        <p:spPr>
          <a:xfrm>
            <a:off x="4688419" y="2953321"/>
            <a:ext cx="4116925" cy="3435450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306919" y="3759257"/>
            <a:ext cx="4370917" cy="34816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/>
          <p:cNvSpPr txBox="1"/>
          <p:nvPr/>
        </p:nvSpPr>
        <p:spPr>
          <a:xfrm>
            <a:off x="306919" y="772588"/>
            <a:ext cx="8384024" cy="489362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Courier New"/>
              <a:buChar char="o"/>
            </a:pPr>
            <a:r>
              <a:rPr lang="en-GB" dirty="0" smtClean="0"/>
              <a:t> Single top quark production via weak interaction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Provides a direct probe of W-</a:t>
            </a:r>
            <a:r>
              <a:rPr lang="en-GB" dirty="0" err="1" smtClean="0"/>
              <a:t>t-b</a:t>
            </a:r>
            <a:r>
              <a:rPr lang="en-GB" dirty="0" smtClean="0"/>
              <a:t> coupling and is sensitive to new physics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Measurement of the cross-section determines the quark mixing matrix element</a:t>
            </a:r>
          </a:p>
          <a:p>
            <a:pPr algn="just"/>
            <a:r>
              <a:rPr lang="en-GB" dirty="0" smtClean="0"/>
              <a:t>   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tb</a:t>
            </a:r>
            <a:r>
              <a:rPr lang="en-GB" dirty="0" err="1" smtClean="0"/>
              <a:t>without</a:t>
            </a:r>
            <a:r>
              <a:rPr lang="en-GB" dirty="0" smtClean="0"/>
              <a:t> assumption of quark generations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>
              <a:buFont typeface="Courier New"/>
              <a:buChar char="o"/>
            </a:pPr>
            <a:r>
              <a:rPr lang="en-GB" dirty="0" smtClean="0"/>
              <a:t> </a:t>
            </a:r>
            <a:r>
              <a:rPr lang="en-GB" dirty="0" err="1" smtClean="0"/>
              <a:t>Leptonic</a:t>
            </a:r>
            <a:r>
              <a:rPr lang="en-GB" dirty="0" smtClean="0"/>
              <a:t> decay mode: </a:t>
            </a:r>
            <a:r>
              <a:rPr lang="en-GB" sz="1600" dirty="0" err="1" smtClean="0"/>
              <a:t>e/μ</a:t>
            </a:r>
            <a:r>
              <a:rPr lang="en-GB" sz="1600" dirty="0" smtClean="0"/>
              <a:t>, E</a:t>
            </a:r>
            <a:r>
              <a:rPr lang="en-GB" sz="1600" baseline="-25000" dirty="0" smtClean="0"/>
              <a:t>t</a:t>
            </a:r>
            <a:r>
              <a:rPr lang="en-GB" sz="1600" baseline="30000" dirty="0" smtClean="0"/>
              <a:t>miss</a:t>
            </a:r>
            <a:r>
              <a:rPr lang="en-GB" sz="1600" dirty="0" smtClean="0"/>
              <a:t>,2-3jets(b</a:t>
            </a:r>
            <a:r>
              <a:rPr lang="en-GB" sz="1600" baseline="30000" dirty="0" smtClean="0"/>
              <a:t>tag</a:t>
            </a:r>
            <a:r>
              <a:rPr lang="en-GB" sz="1600" dirty="0" smtClean="0"/>
              <a:t>)</a:t>
            </a:r>
          </a:p>
          <a:p>
            <a:pPr algn="just">
              <a:buFont typeface="Courier New"/>
              <a:buChar char="o"/>
            </a:pPr>
            <a:endParaRPr lang="en-GB" b="1" i="1" dirty="0" smtClean="0">
              <a:solidFill>
                <a:srgbClr val="000090"/>
              </a:solidFill>
            </a:endParaRPr>
          </a:p>
          <a:p>
            <a:pPr algn="just"/>
            <a:r>
              <a:rPr lang="en-GB" b="1" i="1" dirty="0" smtClean="0">
                <a:solidFill>
                  <a:srgbClr val="000090"/>
                </a:solidFill>
              </a:rPr>
              <a:t>Cut-Based analysis</a:t>
            </a:r>
          </a:p>
          <a:p>
            <a:pPr algn="just">
              <a:buFont typeface="Arial"/>
              <a:buChar char="•"/>
            </a:pPr>
            <a:r>
              <a:rPr lang="en-GB" dirty="0" smtClean="0"/>
              <a:t> 4 </a:t>
            </a:r>
            <a:r>
              <a:rPr lang="en-GB" dirty="0" err="1" smtClean="0"/>
              <a:t>discriminan</a:t>
            </a:r>
            <a:r>
              <a:rPr lang="en-GB" dirty="0" smtClean="0"/>
              <a:t> variable: </a:t>
            </a:r>
            <a:r>
              <a:rPr lang="en-GB" sz="1400" dirty="0" err="1" smtClean="0"/>
              <a:t>m(l,ν,b</a:t>
            </a:r>
            <a:r>
              <a:rPr lang="en-GB" sz="1400" baseline="30000" dirty="0" err="1" smtClean="0"/>
              <a:t>tag</a:t>
            </a:r>
            <a:r>
              <a:rPr lang="en-GB" sz="1400" dirty="0" smtClean="0"/>
              <a:t>), H</a:t>
            </a:r>
            <a:r>
              <a:rPr lang="en-GB" sz="1400" baseline="-25000" dirty="0" smtClean="0"/>
              <a:t>T</a:t>
            </a:r>
            <a:r>
              <a:rPr lang="en-GB" sz="1400" dirty="0" smtClean="0"/>
              <a:t>, Δη(b,j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),|η(j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)|</a:t>
            </a:r>
          </a:p>
          <a:p>
            <a:pPr algn="just">
              <a:buFont typeface="Arial"/>
              <a:buChar char="•"/>
            </a:pPr>
            <a:endParaRPr lang="en-GB" sz="1400" dirty="0" smtClean="0"/>
          </a:p>
          <a:p>
            <a:pPr algn="just">
              <a:buFont typeface="Arial"/>
              <a:buChar char="•"/>
            </a:pPr>
            <a:endParaRPr lang="en-GB" sz="1400" dirty="0" smtClean="0"/>
          </a:p>
          <a:p>
            <a:pPr algn="just"/>
            <a:endParaRPr lang="en-GB" sz="1400" dirty="0" smtClean="0"/>
          </a:p>
          <a:p>
            <a:pPr algn="just">
              <a:buFont typeface="Arial"/>
              <a:buChar char="•"/>
            </a:pPr>
            <a:r>
              <a:rPr lang="en-GB" dirty="0" smtClean="0"/>
              <a:t> Consistent with SM </a:t>
            </a:r>
            <a:r>
              <a:rPr lang="en-GB" dirty="0" err="1" smtClean="0"/>
              <a:t>t</a:t>
            </a:r>
            <a:r>
              <a:rPr lang="en-GB" dirty="0" smtClean="0"/>
              <a:t>-channel expectation </a:t>
            </a:r>
            <a:endParaRPr lang="en-GB" b="1" i="1" dirty="0" smtClean="0">
              <a:solidFill>
                <a:srgbClr val="000090"/>
              </a:solidFill>
            </a:endParaRPr>
          </a:p>
          <a:p>
            <a:pPr algn="just"/>
            <a:endParaRPr lang="en-GB" b="1" i="1" dirty="0" smtClean="0">
              <a:solidFill>
                <a:srgbClr val="000090"/>
              </a:solidFill>
            </a:endParaRPr>
          </a:p>
          <a:p>
            <a:pPr algn="just"/>
            <a:r>
              <a:rPr lang="en-GB" b="1" i="1" dirty="0" smtClean="0">
                <a:solidFill>
                  <a:srgbClr val="000090"/>
                </a:solidFill>
              </a:rPr>
              <a:t>Neural network analysis</a:t>
            </a:r>
          </a:p>
          <a:p>
            <a:pPr algn="just">
              <a:buFont typeface="Arial"/>
              <a:buChar char="•"/>
            </a:pPr>
            <a:r>
              <a:rPr lang="en-GB" dirty="0" smtClean="0"/>
              <a:t> 13 variables used</a:t>
            </a:r>
          </a:p>
          <a:p>
            <a:pPr algn="just"/>
            <a:endParaRPr lang="en-GB" dirty="0" smtClean="0"/>
          </a:p>
        </p:txBody>
      </p:sp>
      <p:sp>
        <p:nvSpPr>
          <p:cNvPr id="13" name="Rectángulo redondeado 12"/>
          <p:cNvSpPr/>
          <p:nvPr/>
        </p:nvSpPr>
        <p:spPr>
          <a:xfrm>
            <a:off x="381000" y="2063765"/>
            <a:ext cx="1282408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single top production</a:t>
            </a:r>
            <a:endParaRPr lang="en-GB" sz="3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0999" y="2032016"/>
            <a:ext cx="1282408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t-channel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17502" y="3738091"/>
            <a:ext cx="43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(t-chan</a:t>
            </a:r>
            <a:r>
              <a:rPr lang="en-GB" b="1" dirty="0" smtClean="0"/>
              <a:t>)=90</a:t>
            </a:r>
            <a:r>
              <a:rPr lang="en-GB" b="1" baseline="30000" dirty="0" smtClean="0"/>
              <a:t>+9</a:t>
            </a:r>
            <a:r>
              <a:rPr lang="en-GB" b="1" baseline="-25000" dirty="0" smtClean="0"/>
              <a:t>-9</a:t>
            </a:r>
            <a:r>
              <a:rPr lang="en-GB" b="1" dirty="0" smtClean="0"/>
              <a:t>(stat)</a:t>
            </a:r>
            <a:r>
              <a:rPr lang="en-GB" b="1" baseline="30000" dirty="0" smtClean="0"/>
              <a:t>+32</a:t>
            </a:r>
            <a:r>
              <a:rPr lang="en-GB" b="1" baseline="-25000" dirty="0" smtClean="0"/>
              <a:t>-20</a:t>
            </a:r>
            <a:r>
              <a:rPr lang="en-GB" b="1" dirty="0" smtClean="0"/>
              <a:t>(syst) =90</a:t>
            </a:r>
            <a:r>
              <a:rPr lang="en-GB" b="1" baseline="30000" dirty="0" smtClean="0"/>
              <a:t>+32</a:t>
            </a:r>
            <a:r>
              <a:rPr lang="en-GB" b="1" baseline="-25000" dirty="0" smtClean="0"/>
              <a:t>-22</a:t>
            </a:r>
            <a:r>
              <a:rPr lang="en-GB" b="1" dirty="0" smtClean="0"/>
              <a:t> </a:t>
            </a:r>
            <a:r>
              <a:rPr lang="en-GB" b="1" dirty="0" err="1" smtClean="0"/>
              <a:t>pb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17" name="Imagen 16" descr="Imagen 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1752232"/>
            <a:ext cx="1619805" cy="1298183"/>
          </a:xfrm>
          <a:prstGeom prst="rect">
            <a:avLst/>
          </a:prstGeom>
          <a:ln>
            <a:noFill/>
          </a:ln>
        </p:spPr>
      </p:pic>
      <p:pic>
        <p:nvPicPr>
          <p:cNvPr id="23" name="Imagen 22" descr="Imagen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161" y="4170921"/>
            <a:ext cx="1139654" cy="117708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59448" y="2129131"/>
            <a:ext cx="245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190997"/>
                </a:solidFill>
              </a:rPr>
              <a:t>Single top higher cross section</a:t>
            </a:r>
          </a:p>
          <a:p>
            <a:pPr algn="ctr"/>
            <a:r>
              <a:rPr lang="en-GB" sz="1400" dirty="0" err="1" smtClean="0">
                <a:solidFill>
                  <a:srgbClr val="190997"/>
                </a:solidFill>
              </a:rPr>
              <a:t>σ</a:t>
            </a:r>
            <a:r>
              <a:rPr lang="en-GB" sz="1400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400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400" dirty="0" smtClean="0">
                <a:solidFill>
                  <a:srgbClr val="190997"/>
                </a:solidFill>
              </a:rPr>
              <a:t>=64.6</a:t>
            </a:r>
            <a:r>
              <a:rPr lang="en-GB" sz="1400" baseline="30000" dirty="0" smtClean="0">
                <a:solidFill>
                  <a:srgbClr val="190997"/>
                </a:solidFill>
              </a:rPr>
              <a:t>+3.3</a:t>
            </a:r>
            <a:r>
              <a:rPr lang="en-GB" sz="1400" baseline="-25000" dirty="0" smtClean="0">
                <a:solidFill>
                  <a:srgbClr val="190997"/>
                </a:solidFill>
              </a:rPr>
              <a:t>-2.6</a:t>
            </a:r>
            <a:r>
              <a:rPr lang="en-GB" sz="1400" dirty="0" smtClean="0">
                <a:solidFill>
                  <a:srgbClr val="190997"/>
                </a:solidFill>
              </a:rPr>
              <a:t> </a:t>
            </a:r>
            <a:r>
              <a:rPr lang="en-GB" sz="1400" dirty="0" err="1" smtClean="0">
                <a:solidFill>
                  <a:srgbClr val="190997"/>
                </a:solidFill>
              </a:rPr>
              <a:t>pb</a:t>
            </a:r>
            <a:r>
              <a:rPr lang="en-GB" sz="1400" dirty="0" smtClean="0">
                <a:solidFill>
                  <a:srgbClr val="190997"/>
                </a:solidFill>
              </a:rPr>
              <a:t> </a:t>
            </a:r>
            <a:endParaRPr lang="en-GB" sz="1400" dirty="0">
              <a:solidFill>
                <a:srgbClr val="190997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1000" y="5362219"/>
            <a:ext cx="35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(t-chan</a:t>
            </a:r>
            <a:r>
              <a:rPr lang="en-GB" b="1" dirty="0" smtClean="0"/>
              <a:t>)=105±7(stat)</a:t>
            </a:r>
            <a:r>
              <a:rPr lang="en-GB" b="1" baseline="30000" dirty="0" smtClean="0"/>
              <a:t>+36</a:t>
            </a:r>
            <a:r>
              <a:rPr lang="en-GB" b="1" baseline="-25000" dirty="0" smtClean="0"/>
              <a:t>-30</a:t>
            </a:r>
            <a:r>
              <a:rPr lang="en-GB" b="1" dirty="0" smtClean="0"/>
              <a:t>(syst) </a:t>
            </a:r>
            <a:r>
              <a:rPr lang="en-GB" b="1" dirty="0" err="1" smtClean="0"/>
              <a:t>pb</a:t>
            </a:r>
            <a:endParaRPr lang="en-GB" b="1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19426" y="2977123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000" b="1" dirty="0">
                <a:latin typeface="Arial" pitchFamily="-105" charset="0"/>
                <a:ea typeface="DejaVu LGC Sans" charset="0"/>
                <a:cs typeface="DejaVu LGC Sans" charset="0"/>
              </a:rPr>
              <a:t>-CONF-2011-</a:t>
            </a: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101</a:t>
            </a:r>
            <a:endParaRPr lang="en-US" sz="10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381001" y="849798"/>
            <a:ext cx="2010832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single top production</a:t>
            </a:r>
            <a:endParaRPr lang="en-GB" sz="32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1000" y="818049"/>
            <a:ext cx="2010833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Wt production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06919" y="1626193"/>
            <a:ext cx="4667248" cy="92330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/>
          </a:p>
          <a:p>
            <a:pPr algn="just">
              <a:buFont typeface="Courier New"/>
              <a:buChar char="o"/>
            </a:pPr>
            <a:r>
              <a:rPr lang="en-GB" dirty="0" smtClean="0"/>
              <a:t> Cut-Based method to select Wt contribution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After selection (15% purity)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68902" y="2635236"/>
            <a:ext cx="345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(Wt</a:t>
            </a:r>
            <a:r>
              <a:rPr lang="en-GB" b="1" dirty="0" smtClean="0"/>
              <a:t>-channel)&lt;39.1pb @95CL </a:t>
            </a:r>
            <a:endParaRPr lang="en-GB" b="1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1068901" y="2656402"/>
            <a:ext cx="3100917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n 23" descr="Imagen 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301" y="581136"/>
            <a:ext cx="3333750" cy="3163737"/>
          </a:xfrm>
          <a:prstGeom prst="rect">
            <a:avLst/>
          </a:prstGeom>
        </p:spPr>
      </p:pic>
      <p:pic>
        <p:nvPicPr>
          <p:cNvPr id="16" name="Imagen 15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674" y="771630"/>
            <a:ext cx="1428750" cy="127208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250107" y="1282628"/>
            <a:ext cx="272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190997"/>
                </a:solidFill>
              </a:rPr>
              <a:t>Single top higher cross section</a:t>
            </a:r>
          </a:p>
          <a:p>
            <a:pPr algn="ctr"/>
            <a:r>
              <a:rPr lang="en-GB" sz="1400" dirty="0" err="1" smtClean="0">
                <a:solidFill>
                  <a:srgbClr val="190997"/>
                </a:solidFill>
              </a:rPr>
              <a:t>σ</a:t>
            </a:r>
            <a:r>
              <a:rPr lang="en-GB" sz="1400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400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400" dirty="0" smtClean="0">
                <a:solidFill>
                  <a:srgbClr val="190997"/>
                </a:solidFill>
              </a:rPr>
              <a:t>=15.7</a:t>
            </a:r>
            <a:r>
              <a:rPr lang="en-GB" sz="1400" baseline="30000" dirty="0" smtClean="0">
                <a:solidFill>
                  <a:srgbClr val="190997"/>
                </a:solidFill>
              </a:rPr>
              <a:t>+1.3</a:t>
            </a:r>
            <a:r>
              <a:rPr lang="en-GB" sz="1400" baseline="-25000" dirty="0" smtClean="0">
                <a:solidFill>
                  <a:srgbClr val="190997"/>
                </a:solidFill>
              </a:rPr>
              <a:t>-1.4</a:t>
            </a:r>
            <a:r>
              <a:rPr lang="en-GB" sz="1400" baseline="30000" dirty="0" smtClean="0">
                <a:solidFill>
                  <a:srgbClr val="190997"/>
                </a:solidFill>
              </a:rPr>
              <a:t> </a:t>
            </a:r>
            <a:r>
              <a:rPr lang="en-GB" sz="1400" dirty="0" err="1" smtClean="0">
                <a:solidFill>
                  <a:srgbClr val="190997"/>
                </a:solidFill>
              </a:rPr>
              <a:t>pb</a:t>
            </a:r>
            <a:r>
              <a:rPr lang="en-GB" sz="1400" dirty="0" smtClean="0">
                <a:solidFill>
                  <a:srgbClr val="190997"/>
                </a:solidFill>
              </a:rPr>
              <a:t> </a:t>
            </a:r>
            <a:endParaRPr lang="en-GB" sz="1400" dirty="0">
              <a:solidFill>
                <a:srgbClr val="190997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81001" y="3469745"/>
            <a:ext cx="1282408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 descr="Imagen 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99"/>
          <a:stretch>
            <a:fillRect/>
          </a:stretch>
        </p:blipFill>
        <p:spPr>
          <a:xfrm>
            <a:off x="5373503" y="3628490"/>
            <a:ext cx="3317440" cy="2853324"/>
          </a:xfrm>
          <a:prstGeom prst="rect">
            <a:avLst/>
          </a:prstGeom>
        </p:spPr>
      </p:pic>
      <p:pic>
        <p:nvPicPr>
          <p:cNvPr id="23" name="Imagen 22" descr="Imagen 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554" y="4077060"/>
            <a:ext cx="1133117" cy="1077349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17033" y="5921988"/>
            <a:ext cx="30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σ</a:t>
            </a:r>
            <a:r>
              <a:rPr lang="en-GB" b="1" baseline="-25000" dirty="0" err="1" smtClean="0"/>
              <a:t>t</a:t>
            </a:r>
            <a:r>
              <a:rPr lang="en-GB" b="1" dirty="0" err="1" smtClean="0"/>
              <a:t>(s</a:t>
            </a:r>
            <a:r>
              <a:rPr lang="en-GB" b="1" dirty="0" smtClean="0"/>
              <a:t>-channel)&lt;26.5pb @95CL </a:t>
            </a:r>
            <a:endParaRPr lang="en-GB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848785" y="5943154"/>
            <a:ext cx="2857500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uadroTexto 28"/>
          <p:cNvSpPr txBox="1"/>
          <p:nvPr/>
        </p:nvSpPr>
        <p:spPr>
          <a:xfrm>
            <a:off x="2040688" y="3469745"/>
            <a:ext cx="1405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190997"/>
                </a:solidFill>
              </a:rPr>
              <a:t>Single top higher cross section</a:t>
            </a:r>
          </a:p>
          <a:p>
            <a:pPr algn="ctr"/>
            <a:r>
              <a:rPr lang="en-GB" sz="1400" dirty="0" err="1" smtClean="0">
                <a:solidFill>
                  <a:srgbClr val="190997"/>
                </a:solidFill>
              </a:rPr>
              <a:t>σ</a:t>
            </a:r>
            <a:r>
              <a:rPr lang="en-GB" sz="1400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400" baseline="30000" dirty="0" err="1" smtClean="0">
                <a:solidFill>
                  <a:srgbClr val="190997"/>
                </a:solidFill>
              </a:rPr>
              <a:t>SM</a:t>
            </a:r>
            <a:r>
              <a:rPr lang="en-GB" sz="1400" dirty="0" smtClean="0">
                <a:solidFill>
                  <a:srgbClr val="190997"/>
                </a:solidFill>
              </a:rPr>
              <a:t>=4.6±0.3</a:t>
            </a:r>
            <a:r>
              <a:rPr lang="en-GB" sz="1400" baseline="30000" dirty="0" smtClean="0">
                <a:solidFill>
                  <a:srgbClr val="190997"/>
                </a:solidFill>
              </a:rPr>
              <a:t> </a:t>
            </a:r>
            <a:r>
              <a:rPr lang="en-GB" sz="1400" dirty="0" err="1" smtClean="0">
                <a:solidFill>
                  <a:srgbClr val="190997"/>
                </a:solidFill>
              </a:rPr>
              <a:t>pb</a:t>
            </a:r>
            <a:r>
              <a:rPr lang="en-GB" sz="1400" dirty="0" smtClean="0">
                <a:solidFill>
                  <a:srgbClr val="190997"/>
                </a:solidFill>
              </a:rPr>
              <a:t> </a:t>
            </a:r>
            <a:endParaRPr lang="en-GB" sz="1400" dirty="0">
              <a:solidFill>
                <a:srgbClr val="190997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81001" y="3469745"/>
            <a:ext cx="1282408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s-channel</a:t>
            </a:r>
          </a:p>
        </p:txBody>
      </p:sp>
      <p:pic>
        <p:nvPicPr>
          <p:cNvPr id="31" name="Imagen 30" descr="Imagen 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5984" y="3219270"/>
            <a:ext cx="1227668" cy="1197281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65124" y="4394550"/>
            <a:ext cx="4709581" cy="175430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Courier New"/>
              <a:buChar char="o"/>
            </a:pPr>
            <a:r>
              <a:rPr lang="en-GB" dirty="0" smtClean="0"/>
              <a:t> </a:t>
            </a:r>
            <a:r>
              <a:rPr lang="en-GB" dirty="0" err="1" smtClean="0"/>
              <a:t>Leptonic</a:t>
            </a:r>
            <a:r>
              <a:rPr lang="en-GB" dirty="0" smtClean="0"/>
              <a:t> decay mode: </a:t>
            </a:r>
            <a:r>
              <a:rPr lang="en-GB" dirty="0" err="1" smtClean="0"/>
              <a:t>e/μ</a:t>
            </a:r>
            <a:r>
              <a:rPr lang="en-GB" dirty="0" smtClean="0"/>
              <a:t>, E</a:t>
            </a:r>
            <a:r>
              <a:rPr lang="en-GB" baseline="-25000" dirty="0" smtClean="0"/>
              <a:t>t</a:t>
            </a:r>
            <a:r>
              <a:rPr lang="en-GB" baseline="30000" dirty="0" smtClean="0"/>
              <a:t>miss</a:t>
            </a:r>
            <a:r>
              <a:rPr lang="en-GB" dirty="0" smtClean="0"/>
              <a:t>,2 </a:t>
            </a:r>
            <a:r>
              <a:rPr lang="en-GB" dirty="0" err="1" smtClean="0"/>
              <a:t>jets(b</a:t>
            </a:r>
            <a:r>
              <a:rPr lang="en-GB" baseline="30000" dirty="0" err="1" smtClean="0"/>
              <a:t>tag</a:t>
            </a:r>
            <a:r>
              <a:rPr lang="en-GB" dirty="0" smtClean="0"/>
              <a:t>) 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Cut-based analysis method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Many variables as potential discriminators </a:t>
            </a:r>
          </a:p>
          <a:p>
            <a:pPr algn="just"/>
            <a:r>
              <a:rPr lang="en-GB" dirty="0" smtClean="0"/>
              <a:t>   between signal and background</a:t>
            </a:r>
          </a:p>
          <a:p>
            <a:pPr algn="just">
              <a:buFont typeface="Courier New"/>
              <a:buChar char="o"/>
            </a:pPr>
            <a:r>
              <a:rPr lang="en-GB" dirty="0" smtClean="0"/>
              <a:t> Signal purity in the signal region ~6%</a:t>
            </a:r>
          </a:p>
          <a:p>
            <a:pPr algn="just"/>
            <a:r>
              <a:rPr lang="en-GB" dirty="0" smtClean="0"/>
              <a:t>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5400000">
            <a:off x="7546976" y="1721748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000" b="1" dirty="0">
                <a:latin typeface="Arial" pitchFamily="-105" charset="0"/>
                <a:ea typeface="DejaVu LGC Sans" charset="0"/>
                <a:cs typeface="DejaVu LGC Sans" charset="0"/>
              </a:rPr>
              <a:t>-CONF-2011-</a:t>
            </a: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104</a:t>
            </a:r>
            <a:endParaRPr lang="en-US" sz="10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 rot="5400000">
            <a:off x="7589308" y="4789172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000" b="1" dirty="0">
                <a:latin typeface="Arial" pitchFamily="-105" charset="0"/>
                <a:ea typeface="DejaVu LGC Sans" charset="0"/>
                <a:cs typeface="DejaVu LGC Sans" charset="0"/>
              </a:rPr>
              <a:t>-CONF-2011-</a:t>
            </a:r>
            <a:r>
              <a:rPr lang="en-US" sz="1000" b="1" dirty="0" smtClean="0">
                <a:latin typeface="Arial" pitchFamily="-105" charset="0"/>
                <a:ea typeface="DejaVu LGC Sans" charset="0"/>
                <a:cs typeface="DejaVu LGC Sans" charset="0"/>
              </a:rPr>
              <a:t>118</a:t>
            </a:r>
            <a:endParaRPr lang="en-US" sz="10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02776" y="724426"/>
            <a:ext cx="8384024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dirty="0" smtClean="0"/>
              <a:t>Many models of physics BSM predict the existence of new resonances  that decay predominantly into top quark pairs</a:t>
            </a:r>
          </a:p>
        </p:txBody>
      </p:sp>
      <p:pic>
        <p:nvPicPr>
          <p:cNvPr id="29" name="Imagen 28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2"/>
          <a:stretch>
            <a:fillRect/>
          </a:stretch>
        </p:blipFill>
        <p:spPr>
          <a:xfrm>
            <a:off x="5622925" y="907133"/>
            <a:ext cx="2780746" cy="2638781"/>
          </a:xfrm>
          <a:prstGeom prst="rect">
            <a:avLst/>
          </a:prstGeom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dirty="0" err="1" smtClean="0"/>
              <a:t>ttbar</a:t>
            </a:r>
            <a:r>
              <a:rPr lang="en-GB" dirty="0" smtClean="0"/>
              <a:t> resonance searches 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81000" y="1464978"/>
            <a:ext cx="4349750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/>
          <p:cNvSpPr txBox="1"/>
          <p:nvPr/>
        </p:nvSpPr>
        <p:spPr>
          <a:xfrm>
            <a:off x="380999" y="1443812"/>
            <a:ext cx="4349751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 Mass resonances in semi-</a:t>
            </a:r>
            <a:r>
              <a:rPr lang="en-GB" b="1" i="1" dirty="0" err="1" smtClean="0"/>
              <a:t>leptonic</a:t>
            </a:r>
            <a:r>
              <a:rPr lang="en-GB" b="1" i="1" dirty="0" smtClean="0"/>
              <a:t> channel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07749" y="1894419"/>
            <a:ext cx="5509353" cy="378562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sz="1600" dirty="0" smtClean="0"/>
              <a:t> </a:t>
            </a:r>
            <a:r>
              <a:rPr lang="en-GB" sz="1600" b="1" dirty="0" smtClean="0"/>
              <a:t>Z’ resonance in the </a:t>
            </a:r>
            <a:r>
              <a:rPr lang="en-GB" sz="1600" b="1" dirty="0" err="1" smtClean="0"/>
              <a:t>leptophobic</a:t>
            </a:r>
            <a:r>
              <a:rPr lang="en-GB" sz="1600" b="1" dirty="0" smtClean="0"/>
              <a:t> scenario</a:t>
            </a:r>
          </a:p>
          <a:p>
            <a:pPr lvl="1">
              <a:buFont typeface="Wingdings" charset="2"/>
              <a:buChar char="²"/>
            </a:pP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Special attention on top mass reconstruction (</a:t>
            </a:r>
            <a:r>
              <a:rPr lang="en-GB" sz="1600" dirty="0" err="1" smtClean="0">
                <a:solidFill>
                  <a:srgbClr val="000000"/>
                </a:solidFill>
              </a:rPr>
              <a:t>m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tt</a:t>
            </a:r>
            <a:r>
              <a:rPr lang="en-GB" sz="1600" dirty="0" smtClean="0">
                <a:solidFill>
                  <a:srgbClr val="000000"/>
                </a:solidFill>
              </a:rPr>
              <a:t>):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DeltaRmin</a:t>
            </a:r>
            <a:r>
              <a:rPr lang="en-GB" sz="1600" dirty="0" smtClean="0">
                <a:solidFill>
                  <a:srgbClr val="000000"/>
                </a:solidFill>
              </a:rPr>
              <a:t> algorithm to reduce IFS/FSR</a:t>
            </a:r>
            <a:endParaRPr lang="en-GB" sz="1600" dirty="0" smtClean="0"/>
          </a:p>
          <a:p>
            <a:pPr lvl="1">
              <a:buFont typeface="Wingdings" charset="2"/>
              <a:buChar char="²"/>
            </a:pPr>
            <a:r>
              <a:rPr lang="en-GB" sz="1600" dirty="0" smtClean="0"/>
              <a:t> Comparison of top quark pair invariant mass with background only and signal-plus-background </a:t>
            </a:r>
            <a:r>
              <a:rPr lang="en-GB" sz="1600" dirty="0" err="1" smtClean="0"/>
              <a:t>hypoteses</a:t>
            </a:r>
            <a:r>
              <a:rPr lang="en-GB" sz="1600" dirty="0" smtClean="0"/>
              <a:t>: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Comparison to SM predictions</a:t>
            </a:r>
          </a:p>
          <a:p>
            <a:pPr lvl="2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If no excess is found limit on the (</a:t>
            </a:r>
            <a:r>
              <a:rPr lang="en-GB" sz="1600" dirty="0" err="1" smtClean="0">
                <a:solidFill>
                  <a:srgbClr val="000000"/>
                </a:solidFill>
              </a:rPr>
              <a:t>σxBR</a:t>
            </a:r>
            <a:r>
              <a:rPr lang="en-GB" sz="1600" dirty="0" smtClean="0">
                <a:solidFill>
                  <a:srgbClr val="000000"/>
                </a:solidFill>
              </a:rPr>
              <a:t>) </a:t>
            </a:r>
            <a:r>
              <a:rPr lang="en-GB" sz="1600" dirty="0" err="1" smtClean="0">
                <a:solidFill>
                  <a:srgbClr val="000000"/>
                </a:solidFill>
              </a:rPr>
              <a:t>vs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m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tt</a:t>
            </a:r>
            <a:r>
              <a:rPr lang="en-GB" sz="1600" baseline="-25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is set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Narrow resonances predicted by </a:t>
            </a:r>
            <a:r>
              <a:rPr lang="en-GB" sz="1600" dirty="0" err="1" smtClean="0"/>
              <a:t>leptophobic</a:t>
            </a:r>
            <a:r>
              <a:rPr lang="en-GB" sz="1600" dirty="0" smtClean="0"/>
              <a:t> </a:t>
            </a:r>
            <a:r>
              <a:rPr lang="en-GB" sz="1600" dirty="0" err="1" smtClean="0"/>
              <a:t>topcolour</a:t>
            </a:r>
            <a:r>
              <a:rPr lang="en-GB" sz="1600" dirty="0" smtClean="0"/>
              <a:t> model can not be excluded.</a:t>
            </a:r>
          </a:p>
          <a:p>
            <a:pPr>
              <a:buFont typeface="Wingdings" charset="2"/>
              <a:buChar char="²"/>
            </a:pPr>
            <a:endParaRPr lang="en-GB" sz="16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GB" sz="1600" dirty="0" smtClean="0"/>
              <a:t> </a:t>
            </a:r>
            <a:r>
              <a:rPr lang="en-GB" sz="1600" b="1" dirty="0" smtClean="0"/>
              <a:t>K-K gluon resonances in the Randall-</a:t>
            </a:r>
            <a:r>
              <a:rPr lang="en-GB" sz="1600" b="1" dirty="0" err="1" smtClean="0"/>
              <a:t>Sundrum</a:t>
            </a:r>
            <a:r>
              <a:rPr lang="en-GB" sz="1600" b="1" dirty="0" smtClean="0"/>
              <a:t> model</a:t>
            </a:r>
          </a:p>
          <a:p>
            <a:pPr lvl="1">
              <a:buFont typeface="Wingdings" charset="2"/>
              <a:buChar char="²"/>
            </a:pP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Semileptonic</a:t>
            </a:r>
            <a:r>
              <a:rPr lang="en-GB" sz="1600" dirty="0" smtClean="0">
                <a:solidFill>
                  <a:srgbClr val="000000"/>
                </a:solidFill>
              </a:rPr>
              <a:t> channel</a:t>
            </a:r>
          </a:p>
          <a:p>
            <a:pPr lvl="1">
              <a:buFont typeface="Wingdings" charset="2"/>
              <a:buChar char="²"/>
            </a:pPr>
            <a:r>
              <a:rPr lang="en-GB" sz="1600" dirty="0" smtClean="0">
                <a:solidFill>
                  <a:srgbClr val="000000"/>
                </a:solidFill>
              </a:rPr>
              <a:t> K-K gluons with masses below 650GeV are excluded @ 95CL</a:t>
            </a:r>
          </a:p>
        </p:txBody>
      </p:sp>
      <p:pic>
        <p:nvPicPr>
          <p:cNvPr id="20" name="Imagen 19" descr="Imagen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501" y="1818960"/>
            <a:ext cx="856336" cy="581765"/>
          </a:xfrm>
          <a:prstGeom prst="rect">
            <a:avLst/>
          </a:prstGeom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817102" y="1061037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200" b="1" dirty="0">
                <a:latin typeface="Arial" pitchFamily="-105" charset="0"/>
                <a:ea typeface="DejaVu LGC Sans" charset="0"/>
                <a:cs typeface="DejaVu LGC Sans" charset="0"/>
              </a:rPr>
              <a:t>-CONF-2011</a:t>
            </a: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-087</a:t>
            </a:r>
            <a:endParaRPr lang="en-US" sz="1200" b="1" dirty="0">
              <a:latin typeface="Arial" pitchFamily="-105" charset="0"/>
              <a:ea typeface="DejaVu LGC Sans" charset="0"/>
              <a:cs typeface="DejaVu LGC Sans" charset="0"/>
            </a:endParaRPr>
          </a:p>
        </p:txBody>
      </p:sp>
      <p:pic>
        <p:nvPicPr>
          <p:cNvPr id="30" name="Imagen 29" descr="Imagen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86" y="1249952"/>
            <a:ext cx="497417" cy="981446"/>
          </a:xfrm>
          <a:prstGeom prst="rect">
            <a:avLst/>
          </a:prstGeom>
        </p:spPr>
      </p:pic>
      <p:pic>
        <p:nvPicPr>
          <p:cNvPr id="33" name="Imagen 32" descr="Imagen 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62" y="3388939"/>
            <a:ext cx="3271837" cy="3217176"/>
          </a:xfrm>
          <a:prstGeom prst="rect">
            <a:avLst/>
          </a:prstGeom>
        </p:spPr>
      </p:pic>
      <p:sp>
        <p:nvSpPr>
          <p:cNvPr id="36" name="Pentágono 35"/>
          <p:cNvSpPr/>
          <p:nvPr/>
        </p:nvSpPr>
        <p:spPr>
          <a:xfrm>
            <a:off x="-1" y="5873755"/>
            <a:ext cx="3122083" cy="365232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35" name="CuadroTexto 34"/>
          <p:cNvSpPr txBox="1"/>
          <p:nvPr/>
        </p:nvSpPr>
        <p:spPr>
          <a:xfrm>
            <a:off x="0" y="5842369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 smtClean="0"/>
              <a:t>  IFIC: </a:t>
            </a:r>
            <a:r>
              <a:rPr lang="en-GB" sz="1400" b="1" i="1" dirty="0" smtClean="0"/>
              <a:t> </a:t>
            </a:r>
            <a:r>
              <a:rPr lang="en-GB" sz="1400" i="1" dirty="0" smtClean="0"/>
              <a:t>ATLAS-CONF-2011-087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dirty="0" err="1" smtClean="0"/>
              <a:t>ttbar</a:t>
            </a:r>
            <a:r>
              <a:rPr lang="en-GB" dirty="0" smtClean="0"/>
              <a:t> resonance searches 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81000" y="836107"/>
            <a:ext cx="4360331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/>
          <p:cNvSpPr txBox="1"/>
          <p:nvPr/>
        </p:nvSpPr>
        <p:spPr>
          <a:xfrm>
            <a:off x="412750" y="793775"/>
            <a:ext cx="4328582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Mass resonances in </a:t>
            </a:r>
            <a:r>
              <a:rPr lang="en-GB" b="1" i="1" dirty="0" err="1" smtClean="0"/>
              <a:t>dileptonic</a:t>
            </a:r>
            <a:r>
              <a:rPr lang="en-GB" b="1" i="1" dirty="0" smtClean="0"/>
              <a:t> resonances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11156" y="1235850"/>
            <a:ext cx="4818439" cy="415495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Font typeface="Courier New"/>
              <a:buChar char="o"/>
            </a:pPr>
            <a:r>
              <a:rPr lang="en-GB" sz="1600" dirty="0" smtClean="0"/>
              <a:t> K-K gluon </a:t>
            </a:r>
            <a:r>
              <a:rPr lang="en-GB" sz="1600" dirty="0" err="1" smtClean="0"/>
              <a:t>resoances</a:t>
            </a:r>
            <a:r>
              <a:rPr lang="en-GB" sz="1600" dirty="0" smtClean="0"/>
              <a:t> in the Randall-</a:t>
            </a:r>
            <a:r>
              <a:rPr lang="en-GB" sz="1600" dirty="0" err="1" smtClean="0"/>
              <a:t>Sundrum</a:t>
            </a:r>
            <a:r>
              <a:rPr lang="en-GB" sz="1600" dirty="0" smtClean="0"/>
              <a:t> model</a:t>
            </a:r>
          </a:p>
          <a:p>
            <a:pPr algn="just">
              <a:buFont typeface="Courier New"/>
              <a:buChar char="o"/>
            </a:pPr>
            <a:r>
              <a:rPr lang="en-GB" sz="1600" dirty="0" smtClean="0"/>
              <a:t> Interesting variables:</a:t>
            </a:r>
          </a:p>
          <a:p>
            <a:pPr lvl="1">
              <a:buFont typeface="Wingdings" charset="2"/>
              <a:buChar char="§"/>
            </a:pPr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190997"/>
                </a:solidFill>
              </a:rPr>
              <a:t>H</a:t>
            </a:r>
            <a:r>
              <a:rPr lang="en-GB" sz="1600" b="1" baseline="-25000" dirty="0" smtClean="0">
                <a:solidFill>
                  <a:srgbClr val="190997"/>
                </a:solidFill>
              </a:rPr>
              <a:t>T </a:t>
            </a:r>
            <a:r>
              <a:rPr lang="en-GB" sz="1600" b="1" dirty="0" smtClean="0">
                <a:solidFill>
                  <a:srgbClr val="190997"/>
                </a:solidFill>
              </a:rPr>
              <a:t>+ </a:t>
            </a:r>
            <a:r>
              <a:rPr lang="en-GB" sz="1600" b="1" dirty="0" err="1" smtClean="0">
                <a:solidFill>
                  <a:srgbClr val="190997"/>
                </a:solidFill>
              </a:rPr>
              <a:t>E</a:t>
            </a:r>
            <a:r>
              <a:rPr lang="en-GB" sz="1600" b="1" baseline="-25000" dirty="0" err="1" smtClean="0">
                <a:solidFill>
                  <a:srgbClr val="190997"/>
                </a:solidFill>
              </a:rPr>
              <a:t>t</a:t>
            </a:r>
            <a:r>
              <a:rPr lang="en-GB" sz="1600" b="1" baseline="30000" dirty="0" err="1" smtClean="0">
                <a:solidFill>
                  <a:srgbClr val="190997"/>
                </a:solidFill>
              </a:rPr>
              <a:t>miss</a:t>
            </a:r>
            <a:r>
              <a:rPr lang="en-GB" sz="1600" b="1" baseline="30000" dirty="0" smtClean="0">
                <a:solidFill>
                  <a:srgbClr val="190997"/>
                </a:solidFill>
              </a:rPr>
              <a:t> </a:t>
            </a:r>
            <a:r>
              <a:rPr lang="en-GB" sz="1600" dirty="0" smtClean="0"/>
              <a:t>: searches for an excess of this distribution (KK gluon resonances harder spectrum than SM quark production)</a:t>
            </a:r>
          </a:p>
          <a:p>
            <a:pPr lvl="1"/>
            <a:endParaRPr lang="en-GB" sz="1600" dirty="0" smtClean="0"/>
          </a:p>
          <a:p>
            <a:pPr>
              <a:buFont typeface="Courier New"/>
              <a:buChar char="o"/>
            </a:pPr>
            <a:r>
              <a:rPr lang="en-GB" sz="1600" dirty="0" smtClean="0"/>
              <a:t> Resonance searches in the </a:t>
            </a:r>
            <a:r>
              <a:rPr lang="en-GB" sz="1600" dirty="0" err="1" smtClean="0"/>
              <a:t>dilepton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final state don’t show significant excess in </a:t>
            </a:r>
            <a:r>
              <a:rPr lang="en-GB" sz="1600" dirty="0" smtClean="0">
                <a:solidFill>
                  <a:srgbClr val="000000"/>
                </a:solidFill>
              </a:rPr>
              <a:t>H</a:t>
            </a:r>
            <a:r>
              <a:rPr lang="en-GB" sz="1600" baseline="-25000" dirty="0" smtClean="0">
                <a:solidFill>
                  <a:srgbClr val="000000"/>
                </a:solidFill>
              </a:rPr>
              <a:t>T </a:t>
            </a:r>
            <a:r>
              <a:rPr lang="en-GB" sz="1600" dirty="0" smtClean="0">
                <a:solidFill>
                  <a:srgbClr val="000000"/>
                </a:solidFill>
              </a:rPr>
              <a:t>+ </a:t>
            </a:r>
            <a:r>
              <a:rPr lang="en-GB" sz="1600" dirty="0" err="1" smtClean="0">
                <a:solidFill>
                  <a:srgbClr val="000000"/>
                </a:solidFill>
              </a:rPr>
              <a:t>E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600" baseline="30000" dirty="0" err="1" smtClean="0">
                <a:solidFill>
                  <a:srgbClr val="000000"/>
                </a:solidFill>
              </a:rPr>
              <a:t>miss</a:t>
            </a:r>
            <a:r>
              <a:rPr lang="en-GB" sz="1600" baseline="30000" dirty="0" smtClean="0">
                <a:solidFill>
                  <a:srgbClr val="000000"/>
                </a:solidFill>
              </a:rPr>
              <a:t>  </a:t>
            </a:r>
            <a:r>
              <a:rPr lang="en-GB" sz="1600" dirty="0" smtClean="0">
                <a:solidFill>
                  <a:srgbClr val="000000"/>
                </a:solidFill>
              </a:rPr>
              <a:t>spectrum.</a:t>
            </a:r>
          </a:p>
          <a:p>
            <a:pPr>
              <a:buFont typeface="Courier New"/>
              <a:buChar char="o"/>
            </a:pPr>
            <a:r>
              <a:rPr lang="en-GB" sz="1600" dirty="0" smtClean="0">
                <a:solidFill>
                  <a:srgbClr val="000000"/>
                </a:solidFill>
              </a:rPr>
              <a:t> Set limits on σB for KK gluon production</a:t>
            </a:r>
          </a:p>
          <a:p>
            <a:pPr>
              <a:buFont typeface="Courier New"/>
              <a:buChar char="o"/>
            </a:pPr>
            <a:r>
              <a:rPr lang="en-GB" sz="1600" dirty="0" smtClean="0">
                <a:solidFill>
                  <a:srgbClr val="000000"/>
                </a:solidFill>
              </a:rPr>
              <a:t> Mass of the  KK-gluon in the Randall-</a:t>
            </a:r>
            <a:r>
              <a:rPr lang="en-GB" sz="1600" dirty="0" err="1" smtClean="0">
                <a:solidFill>
                  <a:srgbClr val="000000"/>
                </a:solidFill>
              </a:rPr>
              <a:t>Sundrum</a:t>
            </a:r>
            <a:r>
              <a:rPr lang="en-GB" sz="1600" dirty="0" smtClean="0">
                <a:solidFill>
                  <a:srgbClr val="000000"/>
                </a:solidFill>
              </a:rPr>
              <a:t> model higher than 0.84TeV @95CLMass</a:t>
            </a:r>
          </a:p>
          <a:p>
            <a:pPr>
              <a:buFont typeface="Courier New"/>
              <a:buChar char="o"/>
            </a:pPr>
            <a:endParaRPr lang="en-GB" sz="1600" dirty="0" smtClean="0">
              <a:solidFill>
                <a:srgbClr val="000000"/>
              </a:solidFill>
            </a:endParaRPr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algn="just"/>
            <a:r>
              <a:rPr lang="en-GB" sz="1400" i="1" dirty="0" smtClean="0"/>
              <a:t>For resonance masses above 1TeV, the top quark decay products start to become strongly collimated, so reconstruction of these resonances is the subject of forthcoming studies: boosted topology</a:t>
            </a:r>
            <a:r>
              <a:rPr lang="en-GB" sz="1400" i="1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" name="Imagen 22" descr="Imagen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0266" y="780747"/>
            <a:ext cx="3557205" cy="2622204"/>
          </a:xfrm>
          <a:prstGeom prst="rect">
            <a:avLst/>
          </a:prstGeom>
        </p:spPr>
      </p:pic>
      <p:pic>
        <p:nvPicPr>
          <p:cNvPr id="20" name="Imagen 19" descr="Imagen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994" y="2227617"/>
            <a:ext cx="856336" cy="58176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256380" y="1676069"/>
            <a:ext cx="130194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err="1" smtClean="0">
                <a:solidFill>
                  <a:srgbClr val="800000"/>
                </a:solidFill>
              </a:rPr>
              <a:t>g</a:t>
            </a:r>
            <a:r>
              <a:rPr lang="en-GB" sz="1000" b="1" baseline="-25000" dirty="0" err="1" smtClean="0">
                <a:solidFill>
                  <a:srgbClr val="800000"/>
                </a:solidFill>
              </a:rPr>
              <a:t>KK</a:t>
            </a:r>
            <a:r>
              <a:rPr lang="en-GB" sz="1000" b="1" dirty="0" smtClean="0">
                <a:solidFill>
                  <a:srgbClr val="800000"/>
                </a:solidFill>
              </a:rPr>
              <a:t> for illustration</a:t>
            </a:r>
            <a:endParaRPr lang="en-GB" sz="1000" b="1" dirty="0">
              <a:solidFill>
                <a:srgbClr val="800000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129595" y="863530"/>
            <a:ext cx="2152650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04800" indent="-215900">
              <a:lnSpc>
                <a:spcPct val="104000"/>
              </a:lnSpc>
              <a:spcBef>
                <a:spcPts val="4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200" b="1" dirty="0" smtClean="0">
                <a:latin typeface="Arial" pitchFamily="-105" charset="0"/>
                <a:ea typeface="DejaVu LGC Sans" charset="0"/>
                <a:cs typeface="DejaVu LGC Sans" charset="0"/>
              </a:rPr>
              <a:t>ATLAS</a:t>
            </a:r>
            <a:r>
              <a:rPr lang="en-US" sz="1200" b="1" dirty="0">
                <a:latin typeface="Arial" pitchFamily="-105" charset="0"/>
                <a:ea typeface="DejaVu LGC Sans" charset="0"/>
                <a:cs typeface="DejaVu LGC Sans" charset="0"/>
              </a:rPr>
              <a:t>-CONF-2011-123</a:t>
            </a:r>
          </a:p>
        </p:txBody>
      </p:sp>
      <p:pic>
        <p:nvPicPr>
          <p:cNvPr id="27" name="Imagen 26" descr="Imagen 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4930" y="3371202"/>
            <a:ext cx="3734726" cy="2737503"/>
          </a:xfrm>
          <a:prstGeom prst="rect">
            <a:avLst/>
          </a:prstGeom>
        </p:spPr>
      </p:pic>
      <p:sp>
        <p:nvSpPr>
          <p:cNvPr id="24" name="Pentágono 23"/>
          <p:cNvSpPr/>
          <p:nvPr/>
        </p:nvSpPr>
        <p:spPr>
          <a:xfrm>
            <a:off x="8463" y="5711678"/>
            <a:ext cx="3122083" cy="397027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464" y="5712088"/>
            <a:ext cx="26585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 smtClean="0"/>
              <a:t>  IFIC:</a:t>
            </a:r>
            <a:r>
              <a:rPr lang="en-GB" sz="1400" b="1" i="1" dirty="0" smtClean="0"/>
              <a:t>  </a:t>
            </a:r>
            <a:r>
              <a:rPr lang="en-GB" sz="1400" i="1" dirty="0" smtClean="0"/>
              <a:t>ATLAS-CONF-2011-123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1"/>
          <p:cNvGrpSpPr/>
          <p:nvPr/>
        </p:nvGrpSpPr>
        <p:grpSpPr>
          <a:xfrm>
            <a:off x="5380998" y="3018992"/>
            <a:ext cx="3168223" cy="3482234"/>
            <a:chOff x="5291663" y="2773987"/>
            <a:chExt cx="3043749" cy="3654917"/>
          </a:xfrm>
        </p:grpSpPr>
        <p:pic>
          <p:nvPicPr>
            <p:cNvPr id="11" name="Imagen 10" descr="Imagen 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20" r="2761"/>
            <a:stretch>
              <a:fillRect/>
            </a:stretch>
          </p:blipFill>
          <p:spPr>
            <a:xfrm>
              <a:off x="5291663" y="2773987"/>
              <a:ext cx="3043749" cy="3654917"/>
            </a:xfrm>
            <a:prstGeom prst="rect">
              <a:avLst/>
            </a:prstGeom>
          </p:spPr>
        </p:pic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 rot="5400000">
              <a:off x="7126219" y="4057955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2010-119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30" name="Pentágono 29"/>
          <p:cNvSpPr/>
          <p:nvPr/>
        </p:nvSpPr>
        <p:spPr>
          <a:xfrm rot="10800000">
            <a:off x="6000750" y="2757994"/>
            <a:ext cx="3143249" cy="282164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</a:t>
            </a:r>
            <a:r>
              <a:rPr lang="en-GB" sz="3200" dirty="0" err="1" smtClean="0"/>
              <a:t>ttbar</a:t>
            </a:r>
            <a:r>
              <a:rPr lang="en-GB" sz="3200" dirty="0" smtClean="0"/>
              <a:t> cross section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625414" cy="143113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Precise measurements of cross-section allow precision tests of </a:t>
            </a:r>
            <a:r>
              <a:rPr lang="en-GB" dirty="0" err="1" smtClean="0"/>
              <a:t>perturvative</a:t>
            </a:r>
            <a:r>
              <a:rPr lang="en-GB" dirty="0" smtClean="0"/>
              <a:t> QCD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Validation of the SM at high energies: </a:t>
            </a:r>
            <a:r>
              <a:rPr lang="en-GB" b="1" dirty="0" err="1" smtClean="0">
                <a:solidFill>
                  <a:srgbClr val="190997"/>
                </a:solidFill>
              </a:rPr>
              <a:t>σ</a:t>
            </a:r>
            <a:r>
              <a:rPr lang="en-GB" b="1" baseline="-25000" dirty="0" err="1" smtClean="0">
                <a:solidFill>
                  <a:srgbClr val="190997"/>
                </a:solidFill>
              </a:rPr>
              <a:t>tt</a:t>
            </a:r>
            <a:r>
              <a:rPr lang="en-GB" b="1" baseline="30000" dirty="0" err="1" smtClean="0">
                <a:solidFill>
                  <a:srgbClr val="190997"/>
                </a:solidFill>
              </a:rPr>
              <a:t>SM</a:t>
            </a:r>
            <a:r>
              <a:rPr lang="en-GB" b="1" dirty="0" smtClean="0">
                <a:solidFill>
                  <a:srgbClr val="190997"/>
                </a:solidFill>
              </a:rPr>
              <a:t>=164</a:t>
            </a:r>
            <a:r>
              <a:rPr lang="en-GB" b="1" baseline="30000" dirty="0" smtClean="0">
                <a:solidFill>
                  <a:srgbClr val="190997"/>
                </a:solidFill>
              </a:rPr>
              <a:t>+11</a:t>
            </a:r>
            <a:r>
              <a:rPr lang="en-GB" b="1" baseline="-25000" dirty="0" smtClean="0">
                <a:solidFill>
                  <a:srgbClr val="190997"/>
                </a:solidFill>
              </a:rPr>
              <a:t>-16</a:t>
            </a:r>
            <a:r>
              <a:rPr lang="en-GB" b="1" dirty="0" smtClean="0">
                <a:solidFill>
                  <a:srgbClr val="190997"/>
                </a:solidFill>
              </a:rPr>
              <a:t> </a:t>
            </a:r>
            <a:r>
              <a:rPr lang="en-GB" b="1" dirty="0" err="1" smtClean="0">
                <a:solidFill>
                  <a:srgbClr val="190997"/>
                </a:solidFill>
              </a:rPr>
              <a:t>pb</a:t>
            </a:r>
            <a:r>
              <a:rPr lang="en-GB" b="1" dirty="0" smtClean="0">
                <a:solidFill>
                  <a:srgbClr val="190997"/>
                </a:solidFill>
              </a:rPr>
              <a:t>  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Some of these measurements open new windows to new physics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dirty="0" err="1" smtClean="0"/>
              <a:t>ttbar</a:t>
            </a:r>
            <a:r>
              <a:rPr lang="en-GB" dirty="0" smtClean="0"/>
              <a:t> sample important background in searches for physics BSM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81000" y="2476502"/>
            <a:ext cx="370416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/>
          <p:cNvSpPr txBox="1"/>
          <p:nvPr/>
        </p:nvSpPr>
        <p:spPr>
          <a:xfrm>
            <a:off x="381001" y="2455360"/>
            <a:ext cx="3704164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err="1" smtClean="0"/>
              <a:t>ttbar</a:t>
            </a:r>
            <a:r>
              <a:rPr lang="en-GB" b="1" i="1" dirty="0" smtClean="0"/>
              <a:t> cross-section in </a:t>
            </a:r>
            <a:r>
              <a:rPr lang="en-GB" b="1" i="1" dirty="0" err="1" smtClean="0"/>
              <a:t>μ+τ</a:t>
            </a:r>
            <a:r>
              <a:rPr lang="en-GB" b="1" i="1" dirty="0" smtClean="0"/>
              <a:t> final states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29170" y="5898046"/>
            <a:ext cx="459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σ</a:t>
            </a:r>
            <a:r>
              <a:rPr lang="en-GB" sz="1600" b="1" baseline="-25000" dirty="0" err="1" smtClean="0"/>
              <a:t>t</a:t>
            </a:r>
            <a:r>
              <a:rPr lang="en-GB" sz="1600" b="1" dirty="0" err="1" smtClean="0"/>
              <a:t>(μ+τ</a:t>
            </a:r>
            <a:r>
              <a:rPr lang="en-GB" sz="1600" b="1" dirty="0" smtClean="0"/>
              <a:t> channel)=142 ±21(stat)</a:t>
            </a:r>
            <a:r>
              <a:rPr lang="en-GB" sz="1600" b="1" baseline="30000" dirty="0" smtClean="0"/>
              <a:t>+20</a:t>
            </a:r>
            <a:r>
              <a:rPr lang="en-GB" sz="1600" b="1" baseline="-25000" dirty="0" smtClean="0"/>
              <a:t>-16</a:t>
            </a:r>
            <a:r>
              <a:rPr lang="en-GB" sz="1600" b="1" dirty="0" smtClean="0"/>
              <a:t>(syst)±5(lumi) </a:t>
            </a:r>
            <a:r>
              <a:rPr lang="en-GB" sz="1600" b="1" dirty="0" err="1" smtClean="0"/>
              <a:t>pb</a:t>
            </a:r>
            <a:endParaRPr lang="en-GB" sz="1600" b="1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571489" y="5920234"/>
            <a:ext cx="4550845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Agrupar 22"/>
          <p:cNvGrpSpPr/>
          <p:nvPr/>
        </p:nvGrpSpPr>
        <p:grpSpPr>
          <a:xfrm>
            <a:off x="1026581" y="3545918"/>
            <a:ext cx="3058584" cy="2321401"/>
            <a:chOff x="810408" y="3107836"/>
            <a:chExt cx="3741583" cy="2734152"/>
          </a:xfrm>
        </p:grpSpPr>
        <p:pic>
          <p:nvPicPr>
            <p:cNvPr id="12" name="Imagen 11" descr="Imagen 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408" y="3107836"/>
              <a:ext cx="3689459" cy="2734152"/>
            </a:xfrm>
            <a:prstGeom prst="rect">
              <a:avLst/>
            </a:prstGeom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 rot="5400000">
              <a:off x="3349460" y="4343710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2010-119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26" name="Pentágono 25"/>
          <p:cNvSpPr/>
          <p:nvPr/>
        </p:nvSpPr>
        <p:spPr>
          <a:xfrm rot="10800000">
            <a:off x="6553199" y="2432084"/>
            <a:ext cx="2590798" cy="262362"/>
          </a:xfrm>
          <a:prstGeom prst="homePlat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553200" y="2379169"/>
            <a:ext cx="2590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IFIC </a:t>
            </a:r>
            <a:r>
              <a:rPr lang="en-GB" sz="1400" b="1" dirty="0" smtClean="0"/>
              <a:t>:  </a:t>
            </a:r>
            <a:r>
              <a:rPr lang="en-GB" sz="1400" dirty="0" smtClean="0"/>
              <a:t>ATLAS-CONF-2010-119 </a:t>
            </a:r>
            <a:r>
              <a:rPr lang="en-GB" sz="1400" b="1" dirty="0" smtClean="0"/>
              <a:t>   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000750" y="2719217"/>
            <a:ext cx="31432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IFAE+IFIC</a:t>
            </a:r>
            <a:r>
              <a:rPr lang="en-GB" sz="1400" b="1" dirty="0" smtClean="0"/>
              <a:t>:  </a:t>
            </a:r>
            <a:r>
              <a:rPr lang="en-GB" sz="1400" dirty="0" smtClean="0"/>
              <a:t>Analysis update in progress</a:t>
            </a:r>
            <a:r>
              <a:rPr lang="en-GB" sz="1400" b="1" dirty="0" smtClean="0"/>
              <a:t>  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18586" y="2906489"/>
            <a:ext cx="4826000" cy="830972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</a:t>
            </a:r>
            <a:r>
              <a:rPr lang="en-GB" sz="1600" dirty="0" err="1" smtClean="0"/>
              <a:t>μ</a:t>
            </a:r>
            <a:r>
              <a:rPr lang="en-GB" sz="1600" dirty="0" smtClean="0"/>
              <a:t> and </a:t>
            </a:r>
            <a:r>
              <a:rPr lang="en-GB" sz="1600" dirty="0" err="1" smtClean="0"/>
              <a:t>τ</a:t>
            </a:r>
            <a:r>
              <a:rPr lang="en-GB" sz="1600" dirty="0" smtClean="0"/>
              <a:t> leptons,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2 or more jets(1b</a:t>
            </a:r>
            <a:r>
              <a:rPr lang="en-GB" sz="1600" baseline="30000" dirty="0" smtClean="0"/>
              <a:t>tag</a:t>
            </a:r>
            <a:r>
              <a:rPr lang="en-GB" sz="1600" dirty="0" smtClean="0"/>
              <a:t>)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Identification of </a:t>
            </a:r>
            <a:r>
              <a:rPr lang="en-GB" sz="1600" dirty="0" err="1" smtClean="0"/>
              <a:t>τ</a:t>
            </a:r>
            <a:r>
              <a:rPr lang="en-GB" sz="1600" dirty="0" smtClean="0"/>
              <a:t>-leptons uses a multivariate </a:t>
            </a:r>
          </a:p>
          <a:p>
            <a:pPr algn="just"/>
            <a:r>
              <a:rPr lang="en-GB" sz="1600" dirty="0" smtClean="0"/>
              <a:t>     technique based on </a:t>
            </a:r>
            <a:r>
              <a:rPr lang="en-GB" sz="1600" b="1" dirty="0" smtClean="0"/>
              <a:t>B</a:t>
            </a:r>
            <a:r>
              <a:rPr lang="en-GB" sz="1600" dirty="0" smtClean="0"/>
              <a:t>oosted </a:t>
            </a:r>
            <a:r>
              <a:rPr lang="en-GB" sz="1600" b="1" dirty="0" smtClean="0"/>
              <a:t>D</a:t>
            </a:r>
            <a:r>
              <a:rPr lang="en-GB" sz="1600" dirty="0" smtClean="0"/>
              <a:t>ecision </a:t>
            </a:r>
            <a:r>
              <a:rPr lang="en-GB" sz="1600" b="1" dirty="0" smtClean="0"/>
              <a:t>T</a:t>
            </a:r>
            <a:r>
              <a:rPr lang="en-GB" sz="1600" dirty="0" smtClean="0"/>
              <a:t>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252" y="998786"/>
            <a:ext cx="5228167" cy="4838143"/>
          </a:xfrm>
          <a:prstGeom prst="rect">
            <a:avLst/>
          </a:prstGeom>
          <a:noFill/>
        </p:spPr>
      </p:pic>
      <p:sp>
        <p:nvSpPr>
          <p:cNvPr id="16" name="Rectángulo 15"/>
          <p:cNvSpPr/>
          <p:nvPr/>
        </p:nvSpPr>
        <p:spPr>
          <a:xfrm>
            <a:off x="4265083" y="4847167"/>
            <a:ext cx="613833" cy="515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redondeado 12"/>
          <p:cNvSpPr/>
          <p:nvPr/>
        </p:nvSpPr>
        <p:spPr>
          <a:xfrm>
            <a:off x="508000" y="4000501"/>
            <a:ext cx="3905250" cy="136189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Physics Outline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8000" y="1322916"/>
            <a:ext cx="3069167" cy="963083"/>
          </a:xfrm>
          <a:prstGeom prst="roundRect">
            <a:avLst/>
          </a:prstGeom>
          <a:noFill/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2406650"/>
            <a:ext cx="3069167" cy="1413933"/>
          </a:xfrm>
          <a:prstGeom prst="roundRect">
            <a:avLst/>
          </a:prstGeom>
          <a:noFill/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Agrupar 16"/>
          <p:cNvGrpSpPr/>
          <p:nvPr/>
        </p:nvGrpSpPr>
        <p:grpSpPr>
          <a:xfrm>
            <a:off x="3735916" y="1164170"/>
            <a:ext cx="5030891" cy="1767417"/>
            <a:chOff x="3735916" y="1164170"/>
            <a:chExt cx="5030891" cy="1767417"/>
          </a:xfrm>
        </p:grpSpPr>
        <p:sp>
          <p:nvSpPr>
            <p:cNvPr id="19" name="Rectángulo redondeado 18"/>
            <p:cNvSpPr/>
            <p:nvPr/>
          </p:nvSpPr>
          <p:spPr>
            <a:xfrm>
              <a:off x="3735916" y="1164170"/>
              <a:ext cx="5030891" cy="1767417"/>
            </a:xfrm>
            <a:prstGeom prst="roundRect">
              <a:avLst/>
            </a:prstGeom>
            <a:solidFill>
              <a:srgbClr val="FF6600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just"/>
              <a:r>
                <a:rPr lang="es-ES_tradnl" sz="1500" dirty="0" err="1" smtClean="0"/>
                <a:t>M.Bosman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P.Casado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C.Conidi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L.Fiorini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D.Gerbaudo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C.Helsens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A.Juste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M.LL.Mir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J.Montejo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J.Nadal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I.Riu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F.Rubbo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A.Succurro</a:t>
              </a:r>
              <a:r>
                <a:rPr lang="es-ES_tradnl" sz="1500" dirty="0" smtClean="0"/>
                <a:t>, </a:t>
              </a:r>
              <a:r>
                <a:rPr lang="es-ES_tradnl" sz="1500" dirty="0" err="1" smtClean="0"/>
                <a:t>V.Vorwerk</a:t>
              </a:r>
              <a:r>
                <a:rPr lang="es-ES_tradnl" sz="1500" dirty="0" smtClean="0"/>
                <a:t> </a:t>
              </a:r>
              <a:endParaRPr lang="en-GB" sz="1500" dirty="0"/>
            </a:p>
          </p:txBody>
        </p:sp>
        <p:pic>
          <p:nvPicPr>
            <p:cNvPr id="20" name="Imagen 19" descr="Imagen 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251" y="1301755"/>
              <a:ext cx="1947333" cy="671495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3721528" y="3016261"/>
            <a:ext cx="5030891" cy="1904989"/>
            <a:chOff x="3721528" y="3016261"/>
            <a:chExt cx="5030891" cy="1904989"/>
          </a:xfrm>
        </p:grpSpPr>
        <p:sp>
          <p:nvSpPr>
            <p:cNvPr id="22" name="Rectángulo redondeado 21"/>
            <p:cNvSpPr/>
            <p:nvPr/>
          </p:nvSpPr>
          <p:spPr>
            <a:xfrm>
              <a:off x="3721528" y="3016261"/>
              <a:ext cx="5030891" cy="1904989"/>
            </a:xfrm>
            <a:prstGeom prst="roundRect">
              <a:avLst/>
            </a:prstGeom>
            <a:solidFill>
              <a:srgbClr val="008000">
                <a:alpha val="9000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b="1" dirty="0" smtClean="0"/>
            </a:p>
            <a:p>
              <a:endParaRPr lang="en-GB" b="1" dirty="0" smtClean="0"/>
            </a:p>
            <a:p>
              <a:endParaRPr lang="en-GB" b="1" dirty="0" smtClean="0"/>
            </a:p>
            <a:p>
              <a:pPr algn="just"/>
              <a:r>
                <a:rPr lang="en-US" sz="1500" dirty="0" err="1" smtClean="0"/>
                <a:t>S.Cabrera</a:t>
              </a:r>
              <a:r>
                <a:rPr lang="en-US" sz="1500" dirty="0" smtClean="0"/>
                <a:t>, </a:t>
              </a:r>
              <a:r>
                <a:rPr lang="en-US" sz="1500" b="1" dirty="0" err="1" smtClean="0"/>
                <a:t>M.J.Costa</a:t>
              </a:r>
              <a:r>
                <a:rPr lang="en-US" sz="1500" b="1" dirty="0" smtClean="0"/>
                <a:t>(*)</a:t>
              </a:r>
              <a:r>
                <a:rPr lang="en-US" sz="1500" dirty="0" smtClean="0"/>
                <a:t>, </a:t>
              </a:r>
              <a:r>
                <a:rPr lang="en-US" sz="1500" dirty="0" err="1" smtClean="0"/>
                <a:t>F.Fassi</a:t>
              </a:r>
              <a:r>
                <a:rPr lang="en-US" sz="1500" dirty="0" smtClean="0"/>
                <a:t>, </a:t>
              </a:r>
              <a:r>
                <a:rPr lang="en-GB" sz="1500" dirty="0" err="1" smtClean="0"/>
                <a:t>J.Fuster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C.García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A.Irles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S.Martí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R.Moles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M.Moreno-Llàcer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S.González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E.Oliver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S.Pedraza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T.Pérez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E.Ros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J.Salt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V.Sánchez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E.Valladolid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M.Villaplana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M.Vos</a:t>
              </a:r>
              <a:r>
                <a:rPr lang="en-GB" sz="1500" dirty="0" smtClean="0"/>
                <a:t>, </a:t>
              </a:r>
              <a:r>
                <a:rPr lang="en-GB" sz="1500" dirty="0" err="1" smtClean="0"/>
                <a:t>A.Wildauer</a:t>
              </a:r>
              <a:r>
                <a:rPr lang="en-GB" sz="1500" dirty="0" smtClean="0"/>
                <a:t>               </a:t>
              </a:r>
              <a:r>
                <a:rPr lang="en-GB" sz="1200" b="1" dirty="0" smtClean="0"/>
                <a:t>(*) Top Group Convener</a:t>
              </a:r>
            </a:p>
          </p:txBody>
        </p:sp>
        <p:pic>
          <p:nvPicPr>
            <p:cNvPr id="23" name="Imagen 22" descr="Imagen 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2612" y="3122098"/>
              <a:ext cx="1296988" cy="836071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306919" y="776543"/>
            <a:ext cx="8384024" cy="532451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ATLAS Top Physics results presented in this talk:</a:t>
            </a: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190997"/>
                </a:solidFill>
              </a:rPr>
              <a:t>Top production: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pair cross section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Single top quark cross section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>
                <a:solidFill>
                  <a:srgbClr val="190997"/>
                </a:solidFill>
              </a:rPr>
              <a:t>	Top Properties: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Mass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Top quark charge asymmetry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W polarization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Spin correlation  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/>
              <a:t>	</a:t>
            </a:r>
            <a:r>
              <a:rPr lang="en-GB" b="1" dirty="0" smtClean="0">
                <a:solidFill>
                  <a:srgbClr val="190997"/>
                </a:solidFill>
              </a:rPr>
              <a:t>New physics in top sector</a:t>
            </a:r>
          </a:p>
          <a:p>
            <a:pPr lvl="1" algn="just">
              <a:buFont typeface="Arial"/>
              <a:buChar char="•"/>
            </a:pPr>
            <a:r>
              <a:rPr lang="en-GB" b="1" dirty="0" smtClean="0"/>
              <a:t> </a:t>
            </a:r>
            <a:r>
              <a:rPr lang="en-GB" sz="1600" b="1" dirty="0" smtClean="0"/>
              <a:t>F</a:t>
            </a:r>
            <a:r>
              <a:rPr lang="en-GB" sz="1600" dirty="0" smtClean="0"/>
              <a:t>lavour </a:t>
            </a:r>
            <a:r>
              <a:rPr lang="en-GB" sz="1600" b="1" dirty="0" smtClean="0"/>
              <a:t>C</a:t>
            </a:r>
            <a:r>
              <a:rPr lang="en-GB" sz="1600" dirty="0" smtClean="0"/>
              <a:t>hanging </a:t>
            </a:r>
            <a:r>
              <a:rPr lang="en-GB" sz="1600" b="1" dirty="0" smtClean="0"/>
              <a:t>N</a:t>
            </a:r>
            <a:r>
              <a:rPr lang="en-GB" sz="1600" dirty="0" smtClean="0"/>
              <a:t>eutral </a:t>
            </a:r>
            <a:r>
              <a:rPr lang="en-GB" sz="1600" b="1" dirty="0" smtClean="0"/>
              <a:t>C</a:t>
            </a:r>
            <a:r>
              <a:rPr lang="en-GB" sz="1600" dirty="0" smtClean="0"/>
              <a:t>urrent</a:t>
            </a:r>
            <a:endParaRPr lang="en-GB" sz="1600" b="1" dirty="0" smtClean="0"/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resonances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Exotics heavy quark searches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…</a:t>
            </a:r>
          </a:p>
          <a:p>
            <a:pPr lvl="1" algn="just"/>
            <a:endParaRPr lang="en-GB" sz="1600" b="1" dirty="0" smtClean="0"/>
          </a:p>
          <a:p>
            <a:pPr lvl="1" algn="just"/>
            <a:r>
              <a:rPr lang="en-GB" sz="1600" b="1" dirty="0" smtClean="0">
                <a:solidFill>
                  <a:srgbClr val="190997"/>
                </a:solidFill>
              </a:rPr>
              <a:t>Studies on event and object reconstruction:</a:t>
            </a:r>
          </a:p>
          <a:p>
            <a:pPr lvl="1" algn="just"/>
            <a:r>
              <a:rPr lang="en-GB" sz="1600" dirty="0" err="1" smtClean="0"/>
              <a:t>bJES</a:t>
            </a:r>
            <a:r>
              <a:rPr lang="en-GB" sz="1600" dirty="0" smtClean="0"/>
              <a:t> , jet shapes, </a:t>
            </a:r>
            <a:r>
              <a:rPr lang="en-GB" sz="1600" dirty="0" err="1" smtClean="0"/>
              <a:t>τ</a:t>
            </a:r>
            <a:r>
              <a:rPr lang="en-GB" sz="1600" dirty="0" smtClean="0"/>
              <a:t> trigger, jet structure,…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3740573" y="5052622"/>
            <a:ext cx="5030891" cy="1046450"/>
            <a:chOff x="3740573" y="5052622"/>
            <a:chExt cx="5030891" cy="1046450"/>
          </a:xfrm>
        </p:grpSpPr>
        <p:sp>
          <p:nvSpPr>
            <p:cNvPr id="25" name="Rectángulo redondeado 24"/>
            <p:cNvSpPr/>
            <p:nvPr/>
          </p:nvSpPr>
          <p:spPr>
            <a:xfrm>
              <a:off x="3740573" y="5052622"/>
              <a:ext cx="5030891" cy="1046450"/>
            </a:xfrm>
            <a:prstGeom prst="roundRect">
              <a:avLst/>
            </a:prstGeom>
            <a:solidFill>
              <a:srgbClr val="FF0000">
                <a:alpha val="9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 sz="1500" dirty="0" smtClean="0">
                <a:solidFill>
                  <a:srgbClr val="000000"/>
                </a:solidFill>
              </a:endParaRPr>
            </a:p>
            <a:p>
              <a:endParaRPr lang="es-ES_tradnl" sz="1500" dirty="0" smtClean="0">
                <a:solidFill>
                  <a:srgbClr val="000000"/>
                </a:solidFill>
              </a:endParaRPr>
            </a:p>
            <a:p>
              <a:r>
                <a:rPr lang="es-ES_tradnl" sz="1500" dirty="0" smtClean="0">
                  <a:solidFill>
                    <a:srgbClr val="000000"/>
                  </a:solidFill>
                </a:rPr>
                <a:t>						</a:t>
              </a:r>
            </a:p>
            <a:p>
              <a:endParaRPr lang="es-ES_tradnl" sz="1500" dirty="0" smtClean="0">
                <a:solidFill>
                  <a:srgbClr val="000000"/>
                </a:solidFill>
              </a:endParaRPr>
            </a:p>
            <a:p>
              <a:r>
                <a:rPr lang="es-ES_tradnl" sz="1500" dirty="0" smtClean="0">
                  <a:solidFill>
                    <a:srgbClr val="000000"/>
                  </a:solidFill>
                </a:rPr>
                <a:t> J. A. Aguilar-Saavedra</a:t>
              </a:r>
            </a:p>
            <a:p>
              <a:endParaRPr lang="en-GB" sz="15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6" name="Imagen 25" descr="Imagen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5834" y="5130774"/>
              <a:ext cx="1977785" cy="6503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ágono 29"/>
          <p:cNvSpPr/>
          <p:nvPr/>
        </p:nvSpPr>
        <p:spPr>
          <a:xfrm rot="10800000">
            <a:off x="6553202" y="4730747"/>
            <a:ext cx="2590798" cy="51549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</a:t>
            </a:r>
            <a:r>
              <a:rPr lang="en-GB" sz="3200" dirty="0" err="1" smtClean="0"/>
              <a:t>ttbar</a:t>
            </a:r>
            <a:r>
              <a:rPr lang="en-GB" sz="3200" dirty="0" smtClean="0"/>
              <a:t> cross section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2/11/11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6919" y="1455012"/>
            <a:ext cx="4138081" cy="2226225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at least 3 jets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Multivariate Analysis:</a:t>
            </a:r>
          </a:p>
          <a:p>
            <a:pPr algn="just"/>
            <a:r>
              <a:rPr lang="en-GB" sz="1600" dirty="0" smtClean="0"/>
              <a:t>     </a:t>
            </a:r>
            <a:r>
              <a:rPr lang="en-GB" sz="1600" dirty="0" err="1" smtClean="0"/>
              <a:t>η</a:t>
            </a:r>
            <a:r>
              <a:rPr lang="en-GB" sz="1600" baseline="-25000" dirty="0" err="1" smtClean="0"/>
              <a:t>l</a:t>
            </a:r>
            <a:r>
              <a:rPr lang="en-GB" sz="1600" dirty="0" smtClean="0"/>
              <a:t>,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leading</a:t>
            </a:r>
            <a:r>
              <a:rPr lang="en-GB" sz="1600" baseline="30000" dirty="0" smtClean="0"/>
              <a:t> jet</a:t>
            </a:r>
            <a:r>
              <a:rPr lang="en-GB" sz="1600" dirty="0" smtClean="0"/>
              <a:t>, </a:t>
            </a:r>
            <a:r>
              <a:rPr lang="en-GB" sz="1600" dirty="0" err="1" smtClean="0"/>
              <a:t>aplanarity</a:t>
            </a:r>
            <a:r>
              <a:rPr lang="en-GB" sz="1600" dirty="0" smtClean="0"/>
              <a:t> and H</a:t>
            </a:r>
            <a:r>
              <a:rPr lang="en-GB" sz="1600" baseline="-25000" dirty="0" smtClean="0"/>
              <a:t>T3</a:t>
            </a:r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/>
            <a:endParaRPr lang="en-GB" sz="1600" baseline="-250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Uncertainty systematically dominated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Challenging theoretical uncertainty:</a:t>
            </a:r>
          </a:p>
          <a:p>
            <a:pPr lvl="1" algn="just">
              <a:buFont typeface="Wingdings" charset="2"/>
              <a:buChar char="²"/>
            </a:pPr>
            <a:r>
              <a:rPr lang="en-GB" sz="1600" dirty="0" err="1" smtClean="0"/>
              <a:t>Δσ/σ</a:t>
            </a:r>
            <a:r>
              <a:rPr lang="en-GB" sz="1600" dirty="0" smtClean="0"/>
              <a:t> = 6.6%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81001" y="905769"/>
            <a:ext cx="3185583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/>
          <p:cNvSpPr txBox="1"/>
          <p:nvPr/>
        </p:nvSpPr>
        <p:spPr>
          <a:xfrm>
            <a:off x="381002" y="884603"/>
            <a:ext cx="3185583" cy="369308"/>
          </a:xfrm>
          <a:prstGeom prst="rect">
            <a:avLst/>
          </a:prstGeom>
          <a:noFill/>
        </p:spPr>
        <p:txBody>
          <a:bodyPr wrap="square" lIns="91420" tIns="45708" rIns="91420" bIns="45708" rtlCol="0" anchor="ctr">
            <a:spAutoFit/>
          </a:bodyPr>
          <a:lstStyle/>
          <a:p>
            <a:pPr algn="ctr"/>
            <a:r>
              <a:rPr lang="en-GB" b="1" i="1" dirty="0" err="1" smtClean="0"/>
              <a:t>σ(tt</a:t>
            </a:r>
            <a:r>
              <a:rPr lang="en-GB" b="1" i="1" dirty="0" smtClean="0"/>
              <a:t>) in </a:t>
            </a:r>
            <a:r>
              <a:rPr lang="en-GB" b="1" i="1" dirty="0" err="1" smtClean="0"/>
              <a:t>lepton+jets</a:t>
            </a:r>
            <a:r>
              <a:rPr lang="en-GB" b="1" i="1" dirty="0" smtClean="0"/>
              <a:t> final states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38680" y="2344524"/>
            <a:ext cx="396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σ</a:t>
            </a:r>
            <a:r>
              <a:rPr lang="en-GB" sz="1600" b="1" baseline="-25000" dirty="0" err="1" smtClean="0"/>
              <a:t>t</a:t>
            </a:r>
            <a:r>
              <a:rPr lang="en-GB" sz="1600" b="1" dirty="0" err="1" smtClean="0"/>
              <a:t>(tt</a:t>
            </a:r>
            <a:r>
              <a:rPr lang="en-GB" sz="1600" b="1" dirty="0" smtClean="0"/>
              <a:t>)=179 ±3.9(stat)±9.9(syst)±6.6(lumi) </a:t>
            </a:r>
            <a:r>
              <a:rPr lang="en-GB" sz="1600" b="1" dirty="0" err="1" smtClean="0"/>
              <a:t>pb</a:t>
            </a:r>
            <a:endParaRPr lang="en-GB" sz="1600" b="1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465664" y="2356699"/>
            <a:ext cx="3725331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553202" y="4677833"/>
            <a:ext cx="259079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GB" sz="1600" b="1" dirty="0" smtClean="0"/>
              <a:t>IFAE:  </a:t>
            </a:r>
            <a:r>
              <a:rPr lang="en-GB" sz="1400" dirty="0" smtClean="0"/>
              <a:t>ATLAS-CONF-2011-035</a:t>
            </a:r>
          </a:p>
          <a:p>
            <a:pPr algn="r"/>
            <a:r>
              <a:rPr lang="en-GB" sz="1400" dirty="0" smtClean="0"/>
              <a:t> Analysis update in progress</a:t>
            </a:r>
            <a:endParaRPr lang="en-GB" sz="1400" b="1" dirty="0" smtClean="0"/>
          </a:p>
        </p:txBody>
      </p:sp>
      <p:grpSp>
        <p:nvGrpSpPr>
          <p:cNvPr id="3" name="Agrupar 23"/>
          <p:cNvGrpSpPr/>
          <p:nvPr/>
        </p:nvGrpSpPr>
        <p:grpSpPr>
          <a:xfrm>
            <a:off x="4328587" y="851422"/>
            <a:ext cx="4550838" cy="3480969"/>
            <a:chOff x="3736032" y="851422"/>
            <a:chExt cx="5259806" cy="3480969"/>
          </a:xfrm>
        </p:grpSpPr>
        <p:pic>
          <p:nvPicPr>
            <p:cNvPr id="22" name="Imagen 21" descr="Imagen 3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36032" y="851422"/>
              <a:ext cx="5259806" cy="3480969"/>
            </a:xfrm>
            <a:prstGeom prst="rect">
              <a:avLst/>
            </a:prstGeom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675240" y="925503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 algn="r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-CONF-2011-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121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306919" y="4322582"/>
            <a:ext cx="8625414" cy="178508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dirty="0" smtClean="0"/>
              <a:t>The cross-section measurements has been performed in most of the </a:t>
            </a:r>
            <a:r>
              <a:rPr lang="en-GB" dirty="0" err="1" smtClean="0"/>
              <a:t>ttbar</a:t>
            </a:r>
            <a:r>
              <a:rPr lang="en-GB" dirty="0" smtClean="0"/>
              <a:t> final states: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Single </a:t>
            </a:r>
            <a:r>
              <a:rPr lang="en-GB" dirty="0" err="1" smtClean="0">
                <a:solidFill>
                  <a:srgbClr val="190997"/>
                </a:solidFill>
              </a:rPr>
              <a:t>lepton+jets</a:t>
            </a:r>
            <a:r>
              <a:rPr lang="en-GB" dirty="0" smtClean="0">
                <a:solidFill>
                  <a:srgbClr val="190997"/>
                </a:solidFill>
              </a:rPr>
              <a:t> channel (</a:t>
            </a:r>
            <a:r>
              <a:rPr lang="en-GB" dirty="0" err="1" smtClean="0">
                <a:solidFill>
                  <a:srgbClr val="190997"/>
                </a:solidFill>
              </a:rPr>
              <a:t>w/wo</a:t>
            </a:r>
            <a:r>
              <a:rPr lang="en-GB" dirty="0" smtClean="0">
                <a:solidFill>
                  <a:srgbClr val="190997"/>
                </a:solidFill>
              </a:rPr>
              <a:t> </a:t>
            </a:r>
            <a:r>
              <a:rPr lang="en-GB" dirty="0" err="1" smtClean="0">
                <a:solidFill>
                  <a:srgbClr val="190997"/>
                </a:solidFill>
              </a:rPr>
              <a:t>b</a:t>
            </a:r>
            <a:r>
              <a:rPr lang="en-GB" dirty="0" smtClean="0">
                <a:solidFill>
                  <a:srgbClr val="190997"/>
                </a:solidFill>
              </a:rPr>
              <a:t>-tagging)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</a:t>
            </a:r>
            <a:r>
              <a:rPr lang="en-GB" dirty="0" err="1" smtClean="0">
                <a:solidFill>
                  <a:srgbClr val="190997"/>
                </a:solidFill>
              </a:rPr>
              <a:t>Dilepton</a:t>
            </a:r>
            <a:r>
              <a:rPr lang="en-GB" dirty="0" smtClean="0">
                <a:solidFill>
                  <a:srgbClr val="190997"/>
                </a:solidFill>
              </a:rPr>
              <a:t> channel including all lepton flavour</a:t>
            </a:r>
          </a:p>
          <a:p>
            <a:pPr lvl="1"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>
                <a:solidFill>
                  <a:srgbClr val="190997"/>
                </a:solidFill>
              </a:rPr>
              <a:t> All </a:t>
            </a:r>
            <a:r>
              <a:rPr lang="en-GB" dirty="0" err="1" smtClean="0">
                <a:solidFill>
                  <a:srgbClr val="190997"/>
                </a:solidFill>
              </a:rPr>
              <a:t>hadronic</a:t>
            </a:r>
            <a:r>
              <a:rPr lang="en-GB" dirty="0" smtClean="0">
                <a:solidFill>
                  <a:srgbClr val="190997"/>
                </a:solidFill>
              </a:rPr>
              <a:t> channel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Most of them are dominated by systematic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physics at LHC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pic>
        <p:nvPicPr>
          <p:cNvPr id="8" name="Imagen 7" descr="Imagen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2" y="745592"/>
            <a:ext cx="8181976" cy="2843805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314905" y="3439600"/>
            <a:ext cx="216910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adroTexto 11"/>
          <p:cNvSpPr txBox="1"/>
          <p:nvPr/>
        </p:nvSpPr>
        <p:spPr>
          <a:xfrm>
            <a:off x="1384592" y="3425885"/>
            <a:ext cx="2092905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b="1" i="1" dirty="0" smtClean="0"/>
              <a:t>Top pair production</a:t>
            </a:r>
          </a:p>
          <a:p>
            <a:pPr algn="ctr"/>
            <a:r>
              <a:rPr lang="en-GB" sz="1400" b="1" i="1" dirty="0" smtClean="0">
                <a:solidFill>
                  <a:srgbClr val="190997"/>
                </a:solidFill>
              </a:rPr>
              <a:t>Strong interaction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478420" y="3425885"/>
            <a:ext cx="216910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/>
          <p:cNvSpPr txBox="1"/>
          <p:nvPr/>
        </p:nvSpPr>
        <p:spPr>
          <a:xfrm>
            <a:off x="5414922" y="3404743"/>
            <a:ext cx="2310913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Single top production</a:t>
            </a:r>
          </a:p>
          <a:p>
            <a:pPr algn="ctr"/>
            <a:r>
              <a:rPr lang="en-GB" sz="1400" b="1" i="1" dirty="0" smtClean="0">
                <a:solidFill>
                  <a:srgbClr val="190997"/>
                </a:solidFill>
              </a:rPr>
              <a:t>Weak interaction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740822" y="4056949"/>
            <a:ext cx="3587751" cy="1166678"/>
            <a:chOff x="666942" y="1648957"/>
            <a:chExt cx="3598141" cy="1012325"/>
          </a:xfrm>
        </p:grpSpPr>
        <p:pic>
          <p:nvPicPr>
            <p:cNvPr id="19" name="Imagen 18" descr="Imagen 1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942" y="1648957"/>
              <a:ext cx="1058141" cy="1012325"/>
            </a:xfrm>
            <a:prstGeom prst="rect">
              <a:avLst/>
            </a:prstGeom>
          </p:spPr>
        </p:pic>
        <p:pic>
          <p:nvPicPr>
            <p:cNvPr id="20" name="Imagen 19" descr="Imagen 1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312" y="1784888"/>
              <a:ext cx="1148783" cy="729378"/>
            </a:xfrm>
            <a:prstGeom prst="rect">
              <a:avLst/>
            </a:prstGeom>
          </p:spPr>
        </p:pic>
        <p:pic>
          <p:nvPicPr>
            <p:cNvPr id="21" name="Imagen 20" descr="Imagen 1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3981" y="1739566"/>
              <a:ext cx="1181102" cy="774700"/>
            </a:xfrm>
            <a:prstGeom prst="rect">
              <a:avLst/>
            </a:prstGeom>
          </p:spPr>
        </p:pic>
      </p:grpSp>
      <p:pic>
        <p:nvPicPr>
          <p:cNvPr id="26" name="Imagen 25" descr="Imagen 1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266" y="5133161"/>
            <a:ext cx="1682715" cy="1272818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5019503" y="3924682"/>
            <a:ext cx="1612131" cy="1260045"/>
            <a:chOff x="3904317" y="3924682"/>
            <a:chExt cx="1612131" cy="1260045"/>
          </a:xfrm>
        </p:grpSpPr>
        <p:pic>
          <p:nvPicPr>
            <p:cNvPr id="33" name="Imagen 32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6149"/>
            <a:stretch>
              <a:fillRect/>
            </a:stretch>
          </p:blipFill>
          <p:spPr>
            <a:xfrm>
              <a:off x="3904317" y="3924682"/>
              <a:ext cx="1612131" cy="1260045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3904317" y="4370452"/>
              <a:ext cx="821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190997"/>
                  </a:solidFill>
                </a:rPr>
                <a:t>t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-channel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~65pb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5004232" y="4980218"/>
            <a:ext cx="1848056" cy="1452498"/>
            <a:chOff x="6555615" y="3639580"/>
            <a:chExt cx="1848056" cy="1452498"/>
          </a:xfrm>
        </p:grpSpPr>
        <p:pic>
          <p:nvPicPr>
            <p:cNvPr id="32" name="Imagen 31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99"/>
            <a:stretch>
              <a:fillRect/>
            </a:stretch>
          </p:blipFill>
          <p:spPr>
            <a:xfrm>
              <a:off x="6663383" y="3639580"/>
              <a:ext cx="1740288" cy="1452498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6555615" y="4188849"/>
              <a:ext cx="821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190997"/>
                  </a:solidFill>
                </a:rPr>
                <a:t>s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-channel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~5pb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458912" y="3917692"/>
            <a:ext cx="2100559" cy="1377304"/>
            <a:chOff x="4774817" y="3907381"/>
            <a:chExt cx="2100559" cy="1377304"/>
          </a:xfrm>
        </p:grpSpPr>
        <p:pic>
          <p:nvPicPr>
            <p:cNvPr id="34" name="Imagen 33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805" r="29773"/>
            <a:stretch>
              <a:fillRect/>
            </a:stretch>
          </p:blipFill>
          <p:spPr>
            <a:xfrm>
              <a:off x="5083529" y="3907381"/>
              <a:ext cx="1791847" cy="1377304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4774817" y="4334159"/>
              <a:ext cx="11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Wt 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production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~16pb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609934" y="3960781"/>
            <a:ext cx="152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90997"/>
                </a:solidFill>
              </a:rPr>
              <a:t>Gluon fusion 85%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10370" y="5102661"/>
            <a:ext cx="171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90997"/>
                </a:solidFill>
              </a:rPr>
              <a:t>Quark scattering 15%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2021416" y="5536235"/>
            <a:ext cx="2570965" cy="553998"/>
          </a:xfrm>
          <a:prstGeom prst="rect">
            <a:avLst/>
          </a:prstGeom>
          <a:noFill/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σ</a:t>
            </a:r>
            <a:r>
              <a:rPr lang="en-GB" b="1" baseline="-25000" dirty="0" err="1" smtClean="0"/>
              <a:t>top</a:t>
            </a:r>
            <a:r>
              <a:rPr lang="en-GB" b="1" baseline="-25000" dirty="0" smtClean="0"/>
              <a:t>  </a:t>
            </a:r>
            <a:r>
              <a:rPr lang="en-GB" dirty="0" smtClean="0"/>
              <a:t>(7TeV)</a:t>
            </a:r>
            <a:r>
              <a:rPr lang="en-GB" b="1" dirty="0" smtClean="0"/>
              <a:t>= 165</a:t>
            </a:r>
            <a:r>
              <a:rPr lang="en-GB" b="1" baseline="30000" dirty="0" smtClean="0"/>
              <a:t>+11</a:t>
            </a:r>
            <a:r>
              <a:rPr lang="en-GB" b="1" baseline="-25000" dirty="0" smtClean="0"/>
              <a:t>-16 </a:t>
            </a:r>
            <a:r>
              <a:rPr lang="en-GB" b="1" dirty="0" err="1" smtClean="0"/>
              <a:t>pb</a:t>
            </a:r>
            <a:r>
              <a:rPr lang="en-GB" b="1" dirty="0" smtClean="0"/>
              <a:t> </a:t>
            </a:r>
            <a:r>
              <a:rPr lang="en-GB" sz="1200" dirty="0" smtClean="0"/>
              <a:t>(theoretical NLO+NNLO)</a:t>
            </a:r>
            <a:endParaRPr lang="en-GB" sz="12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651210" y="5529487"/>
            <a:ext cx="1967433" cy="553998"/>
          </a:xfrm>
          <a:prstGeom prst="rect">
            <a:avLst/>
          </a:prstGeom>
          <a:noFill/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σ</a:t>
            </a:r>
            <a:r>
              <a:rPr lang="en-GB" b="1" baseline="-25000" dirty="0" err="1" smtClean="0"/>
              <a:t>top</a:t>
            </a:r>
            <a:r>
              <a:rPr lang="en-GB" b="1" baseline="-25000" dirty="0" smtClean="0"/>
              <a:t> </a:t>
            </a:r>
            <a:r>
              <a:rPr lang="en-GB" dirty="0" smtClean="0"/>
              <a:t>(7TeV)</a:t>
            </a:r>
            <a:r>
              <a:rPr lang="en-GB" b="1" dirty="0" smtClean="0"/>
              <a:t>≈ 84</a:t>
            </a:r>
            <a:r>
              <a:rPr lang="en-GB" b="1" baseline="-25000" dirty="0" smtClean="0"/>
              <a:t> </a:t>
            </a:r>
            <a:r>
              <a:rPr lang="en-GB" b="1" dirty="0" err="1" smtClean="0"/>
              <a:t>pb</a:t>
            </a:r>
            <a:r>
              <a:rPr lang="en-GB" b="1" dirty="0" smtClean="0"/>
              <a:t> </a:t>
            </a:r>
            <a:r>
              <a:rPr lang="en-GB" sz="1200" dirty="0" smtClean="0"/>
              <a:t>(theoretical NLO+NNLO)</a:t>
            </a:r>
            <a:endParaRPr lang="en-GB" sz="1200" dirty="0"/>
          </a:p>
        </p:txBody>
      </p:sp>
      <p:cxnSp>
        <p:nvCxnSpPr>
          <p:cNvPr id="48" name="Conector recto 47"/>
          <p:cNvCxnSpPr/>
          <p:nvPr/>
        </p:nvCxnSpPr>
        <p:spPr>
          <a:xfrm rot="5400000">
            <a:off x="3438266" y="5063697"/>
            <a:ext cx="2542646" cy="1588"/>
          </a:xfrm>
          <a:prstGeom prst="line">
            <a:avLst/>
          </a:prstGeom>
          <a:ln w="12700" cap="flat" cmpd="sng" algn="ctr">
            <a:solidFill>
              <a:srgbClr val="190997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Physics in ATLAS Detector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pic>
        <p:nvPicPr>
          <p:cNvPr id="9" name="Imagen 8" descr="top_pair_decay_chann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0070" b="3732"/>
              <a:stretch>
                <a:fillRect/>
              </a:stretch>
            </p:blipFill>
          </mc:Choice>
          <mc:Fallback>
            <p:blipFill>
              <a:blip r:embed="rId4"/>
              <a:srcRect t="10070" b="3732"/>
              <a:stretch>
                <a:fillRect/>
              </a:stretch>
            </p:blipFill>
          </mc:Fallback>
        </mc:AlternateContent>
        <p:spPr>
          <a:xfrm>
            <a:off x="5344590" y="1996308"/>
            <a:ext cx="3778243" cy="3523243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80999" y="703260"/>
            <a:ext cx="5196418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Top quark decays take place almost exclusively:</a:t>
            </a:r>
          </a:p>
          <a:p>
            <a:pPr algn="just"/>
            <a:r>
              <a:rPr lang="en-GB" dirty="0" smtClean="0"/>
              <a:t> </a:t>
            </a:r>
            <a:r>
              <a:rPr lang="en-GB" b="1" dirty="0" err="1" smtClean="0"/>
              <a:t>t</a:t>
            </a:r>
            <a:r>
              <a:rPr lang="en-GB" b="1" dirty="0" smtClean="0"/>
              <a:t>        </a:t>
            </a:r>
            <a:r>
              <a:rPr lang="en-GB" b="1" dirty="0" err="1" smtClean="0"/>
              <a:t>W+b</a:t>
            </a:r>
            <a:endParaRPr lang="en-GB" dirty="0" smtClean="0"/>
          </a:p>
        </p:txBody>
      </p:sp>
      <p:sp>
        <p:nvSpPr>
          <p:cNvPr id="27" name="Flecha derecha 26"/>
          <p:cNvSpPr/>
          <p:nvPr/>
        </p:nvSpPr>
        <p:spPr>
          <a:xfrm>
            <a:off x="682621" y="1164167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416559" y="1651001"/>
          <a:ext cx="4769270" cy="2128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686"/>
                <a:gridCol w="1143000"/>
                <a:gridCol w="1259417"/>
                <a:gridCol w="1164167"/>
              </a:tblGrid>
              <a:tr h="7408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ttbar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4987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Full </a:t>
                      </a:r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Hadronic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(45%)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Semi-</a:t>
                      </a:r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leptonic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Di-</a:t>
                      </a:r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leptonic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(11%)</a:t>
                      </a:r>
                    </a:p>
                  </a:txBody>
                  <a:tcPr/>
                </a:tc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r>
                        <a:rPr lang="en-GB" sz="1400" baseline="0" dirty="0" smtClean="0"/>
                        <a:t> jets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l+MET+4jets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2l+MET+2jet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e,μ,τ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3509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416141" y="4138086"/>
          <a:ext cx="4769688" cy="182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503"/>
                <a:gridCol w="1215620"/>
                <a:gridCol w="1338297"/>
                <a:gridCol w="970268"/>
              </a:tblGrid>
              <a:tr h="7307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Single</a:t>
                      </a:r>
                      <a:r>
                        <a:rPr lang="en-GB" sz="2000" b="1" baseline="0" dirty="0" smtClean="0"/>
                        <a:t> top</a:t>
                      </a:r>
                      <a:endParaRPr lang="en-GB" sz="2000" b="1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4872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000090"/>
                          </a:solidFill>
                        </a:rPr>
                        <a:t>t</a:t>
                      </a:r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Wt</a:t>
                      </a:r>
                      <a:r>
                        <a:rPr lang="en-GB" sz="1400" baseline="0" dirty="0" smtClean="0">
                          <a:solidFill>
                            <a:srgbClr val="000090"/>
                          </a:solidFill>
                        </a:rPr>
                        <a:t> production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s-channel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1,2</a:t>
                      </a:r>
                      <a:r>
                        <a:rPr lang="en-GB" sz="1400" baseline="0" dirty="0" smtClean="0"/>
                        <a:t> l+MET+2,3 jets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3943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Imagen 13" descr="Imagen 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9"/>
          <a:stretch>
            <a:fillRect/>
          </a:stretch>
        </p:blipFill>
        <p:spPr>
          <a:xfrm>
            <a:off x="1756095" y="4106337"/>
            <a:ext cx="995569" cy="778139"/>
          </a:xfrm>
          <a:prstGeom prst="rect">
            <a:avLst/>
          </a:prstGeom>
        </p:spPr>
      </p:pic>
      <p:pic>
        <p:nvPicPr>
          <p:cNvPr id="23" name="Imagen 22" descr="Imagen 10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132" y="1621682"/>
            <a:ext cx="1216774" cy="845105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16559" y="1028968"/>
            <a:ext cx="1110431" cy="31001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 descr="Imagen 10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8634" y="3439582"/>
            <a:ext cx="309274" cy="307765"/>
          </a:xfrm>
          <a:prstGeom prst="rect">
            <a:avLst/>
          </a:prstGeom>
        </p:spPr>
      </p:pic>
      <p:pic>
        <p:nvPicPr>
          <p:cNvPr id="30" name="Imagen 29" descr="Imagen 11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0459" y="3460748"/>
            <a:ext cx="288889" cy="293379"/>
          </a:xfrm>
          <a:prstGeom prst="rect">
            <a:avLst/>
          </a:prstGeom>
        </p:spPr>
      </p:pic>
      <p:pic>
        <p:nvPicPr>
          <p:cNvPr id="31" name="Imagen 30" descr="Imagen 12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253" y="3460748"/>
            <a:ext cx="282835" cy="290479"/>
          </a:xfrm>
          <a:prstGeom prst="rect">
            <a:avLst/>
          </a:prstGeom>
        </p:spPr>
      </p:pic>
      <p:pic>
        <p:nvPicPr>
          <p:cNvPr id="32" name="Imagen 31" descr="Imagen 12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783" y="5630333"/>
            <a:ext cx="282835" cy="290479"/>
          </a:xfrm>
          <a:prstGeom prst="rect">
            <a:avLst/>
          </a:prstGeom>
        </p:spPr>
      </p:pic>
      <p:pic>
        <p:nvPicPr>
          <p:cNvPr id="21" name="Imagen 20" descr="Imagen 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05" r="29773"/>
          <a:stretch>
            <a:fillRect/>
          </a:stretch>
        </p:blipFill>
        <p:spPr>
          <a:xfrm>
            <a:off x="3043702" y="4116920"/>
            <a:ext cx="1012345" cy="778139"/>
          </a:xfrm>
          <a:prstGeom prst="rect">
            <a:avLst/>
          </a:prstGeom>
        </p:spPr>
      </p:pic>
      <p:pic>
        <p:nvPicPr>
          <p:cNvPr id="24" name="Imagen 23" descr="Imagen 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99"/>
          <a:stretch>
            <a:fillRect/>
          </a:stretch>
        </p:blipFill>
        <p:spPr>
          <a:xfrm>
            <a:off x="4217725" y="4127504"/>
            <a:ext cx="894276" cy="74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Imagen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57" y="1301751"/>
            <a:ext cx="5436675" cy="4859592"/>
          </a:xfrm>
          <a:prstGeom prst="rect">
            <a:avLst/>
          </a:prstGeom>
        </p:spPr>
      </p:pic>
      <p:pic>
        <p:nvPicPr>
          <p:cNvPr id="25" name="Imagen 24" descr="Imagen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430203"/>
            <a:ext cx="3260684" cy="2540793"/>
          </a:xfrm>
          <a:prstGeom prst="rect">
            <a:avLst/>
          </a:prstGeom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ATLAS Performance for Top Physics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1007767" y="3792930"/>
            <a:ext cx="1066563" cy="207563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402166" y="735010"/>
            <a:ext cx="383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b="1" dirty="0" smtClean="0">
                <a:solidFill>
                  <a:srgbClr val="190997"/>
                </a:solidFill>
              </a:rPr>
              <a:t> Collecting useful data: </a:t>
            </a:r>
            <a:endParaRPr lang="en-GB" b="1" dirty="0">
              <a:solidFill>
                <a:srgbClr val="190997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rot="5400000">
            <a:off x="5711288" y="4186217"/>
            <a:ext cx="1266354" cy="3"/>
          </a:xfrm>
          <a:prstGeom prst="straightConnector1">
            <a:avLst/>
          </a:prstGeom>
          <a:ln>
            <a:solidFill>
              <a:srgbClr val="1909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rot="5400000">
            <a:off x="5660920" y="4631923"/>
            <a:ext cx="860680" cy="1588"/>
          </a:xfrm>
          <a:prstGeom prst="straightConnector1">
            <a:avLst/>
          </a:prstGeom>
          <a:ln>
            <a:solidFill>
              <a:srgbClr val="1909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090466" y="3291378"/>
            <a:ext cx="17537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≈1fb</a:t>
            </a:r>
            <a:r>
              <a:rPr lang="en-GB" sz="1200" b="1" baseline="30000" dirty="0" smtClean="0">
                <a:solidFill>
                  <a:srgbClr val="190997"/>
                </a:solidFill>
                <a:latin typeface="+mj-lt"/>
                <a:cs typeface="Arial Unicode MS"/>
              </a:rPr>
              <a:t>-1</a:t>
            </a:r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:σ</a:t>
            </a:r>
            <a:r>
              <a:rPr lang="en-GB" sz="1200" b="1" baseline="-25000" dirty="0" smtClean="0">
                <a:solidFill>
                  <a:srgbClr val="190997"/>
                </a:solidFill>
                <a:latin typeface="+mj-lt"/>
                <a:cs typeface="Arial Unicode MS"/>
              </a:rPr>
              <a:t>tt</a:t>
            </a:r>
            <a:r>
              <a:rPr lang="en-GB" sz="1200" b="1" baseline="30000" dirty="0" smtClean="0">
                <a:solidFill>
                  <a:srgbClr val="190997"/>
                </a:solidFill>
                <a:latin typeface="+mj-lt"/>
                <a:cs typeface="Arial Unicode MS"/>
              </a:rPr>
              <a:t>μ+τ</a:t>
            </a:r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, resonances</a:t>
            </a:r>
            <a:endParaRPr lang="en-GB" sz="1200" b="1" dirty="0">
              <a:solidFill>
                <a:srgbClr val="190997"/>
              </a:solidFill>
              <a:latin typeface="+mj-lt"/>
              <a:cs typeface="Arial Unicode M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02942" y="3631875"/>
            <a:ext cx="2471849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0.7fb</a:t>
            </a:r>
            <a:r>
              <a:rPr lang="en-GB" sz="1200" b="1" baseline="30000" dirty="0" smtClean="0">
                <a:solidFill>
                  <a:srgbClr val="190997"/>
                </a:solidFill>
                <a:latin typeface="+mj-lt"/>
                <a:cs typeface="Arial Unicode MS"/>
              </a:rPr>
              <a:t>-1</a:t>
            </a:r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: mass, single top production, </a:t>
            </a:r>
          </a:p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charge asymmetry, spin correlation,</a:t>
            </a:r>
          </a:p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 W polarization,…</a:t>
            </a:r>
            <a:endParaRPr lang="en-GB" sz="1200" b="1" dirty="0">
              <a:solidFill>
                <a:srgbClr val="190997"/>
              </a:solidFill>
              <a:latin typeface="+mj-lt"/>
              <a:cs typeface="Arial Unicode M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602942" y="4594770"/>
            <a:ext cx="14883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200pb</a:t>
            </a:r>
            <a:r>
              <a:rPr lang="en-GB" sz="1200" b="1" baseline="30000" dirty="0" smtClean="0">
                <a:solidFill>
                  <a:srgbClr val="190997"/>
                </a:solidFill>
                <a:latin typeface="+mj-lt"/>
                <a:cs typeface="Arial Unicode MS"/>
              </a:rPr>
              <a:t>-1</a:t>
            </a:r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: resonances </a:t>
            </a:r>
            <a:endParaRPr lang="en-GB" sz="1200" b="1" dirty="0">
              <a:solidFill>
                <a:srgbClr val="190997"/>
              </a:solidFill>
              <a:latin typeface="+mj-lt"/>
              <a:cs typeface="Arial Unicode MS"/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rot="16200000" flipH="1">
            <a:off x="5172620" y="5054863"/>
            <a:ext cx="470933" cy="1"/>
          </a:xfrm>
          <a:prstGeom prst="straightConnector1">
            <a:avLst/>
          </a:prstGeom>
          <a:ln>
            <a:solidFill>
              <a:srgbClr val="1909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magen 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37" r="1810"/>
          <a:stretch>
            <a:fillRect/>
          </a:stretch>
        </p:blipFill>
        <p:spPr>
          <a:xfrm>
            <a:off x="270322" y="1210172"/>
            <a:ext cx="3407835" cy="2122122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4370626" y="5045210"/>
            <a:ext cx="11209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35pb</a:t>
            </a:r>
            <a:r>
              <a:rPr lang="en-GB" sz="1200" b="1" baseline="30000" dirty="0" smtClean="0">
                <a:solidFill>
                  <a:srgbClr val="190997"/>
                </a:solidFill>
                <a:latin typeface="+mj-lt"/>
                <a:cs typeface="Arial Unicode MS"/>
              </a:rPr>
              <a:t>-1</a:t>
            </a:r>
            <a:r>
              <a:rPr lang="en-GB" sz="1200" b="1" dirty="0" smtClean="0">
                <a:solidFill>
                  <a:srgbClr val="190997"/>
                </a:solidFill>
                <a:latin typeface="+mj-lt"/>
                <a:cs typeface="Arial Unicode MS"/>
              </a:rPr>
              <a:t>: FCNC </a:t>
            </a:r>
            <a:endParaRPr lang="en-GB" sz="1200" b="1" dirty="0">
              <a:solidFill>
                <a:srgbClr val="190997"/>
              </a:solidFill>
              <a:latin typeface="+mj-lt"/>
              <a:cs typeface="Arial Unicode MS"/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 rot="16200000" flipH="1">
            <a:off x="4846754" y="5342913"/>
            <a:ext cx="105952" cy="793"/>
          </a:xfrm>
          <a:prstGeom prst="straightConnector1">
            <a:avLst/>
          </a:prstGeom>
          <a:ln w="3175" cap="flat" cmpd="sng" algn="ctr">
            <a:solidFill>
              <a:srgbClr val="19099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ATLAS Performance for Top Physics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grpSp>
        <p:nvGrpSpPr>
          <p:cNvPr id="27" name="Agrupar 26"/>
          <p:cNvGrpSpPr/>
          <p:nvPr/>
        </p:nvGrpSpPr>
        <p:grpSpPr>
          <a:xfrm>
            <a:off x="5971122" y="3396300"/>
            <a:ext cx="2878667" cy="2833447"/>
            <a:chOff x="5522379" y="678778"/>
            <a:chExt cx="2878667" cy="2833447"/>
          </a:xfrm>
        </p:grpSpPr>
        <p:pic>
          <p:nvPicPr>
            <p:cNvPr id="23" name="Imagen 22" descr="Imagen 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2379" y="678778"/>
              <a:ext cx="2878667" cy="2833447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6146791" y="1067120"/>
              <a:ext cx="550334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190997"/>
                  </a:solidFill>
                  <a:latin typeface="+mj-lt"/>
                  <a:cs typeface="Arial Unicode MS"/>
                </a:rPr>
                <a:t>B-jet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651744" y="1851153"/>
              <a:ext cx="550334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E</a:t>
              </a:r>
              <a:r>
                <a:rPr lang="en-GB" sz="1400" b="1" baseline="-25000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T</a:t>
              </a:r>
              <a:r>
                <a:rPr lang="en-GB" sz="1400" b="1" baseline="30000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miss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157374" y="2919195"/>
              <a:ext cx="696383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Muon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423323" y="851663"/>
            <a:ext cx="8365077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Font typeface="Wingdings" charset="2"/>
              <a:buChar char="²"/>
            </a:pPr>
            <a:r>
              <a:rPr lang="en-GB" b="1" i="1" dirty="0" smtClean="0">
                <a:solidFill>
                  <a:srgbClr val="190997"/>
                </a:solidFill>
              </a:rPr>
              <a:t>Electron</a:t>
            </a:r>
            <a:r>
              <a:rPr lang="en-GB" sz="1600" b="1" i="1" dirty="0" smtClean="0">
                <a:solidFill>
                  <a:srgbClr val="190997"/>
                </a:solidFill>
              </a:rPr>
              <a:t>: </a:t>
            </a:r>
            <a:r>
              <a:rPr lang="en-GB" sz="1600" dirty="0" smtClean="0"/>
              <a:t>Energy deposits in </a:t>
            </a:r>
            <a:r>
              <a:rPr lang="en-GB" sz="1600" b="1" dirty="0" smtClean="0"/>
              <a:t>EM calorimeter </a:t>
            </a:r>
            <a:r>
              <a:rPr lang="en-GB" sz="1600" dirty="0" smtClean="0"/>
              <a:t>with associated well reconstructed track in the </a:t>
            </a:r>
            <a:r>
              <a:rPr lang="en-GB" sz="1600" b="1" dirty="0" smtClean="0"/>
              <a:t>ID</a:t>
            </a:r>
          </a:p>
          <a:p>
            <a:pPr>
              <a:spcBef>
                <a:spcPts val="800"/>
              </a:spcBef>
              <a:buFont typeface="Wingdings" charset="2"/>
              <a:buChar char="²"/>
            </a:pPr>
            <a:r>
              <a:rPr lang="en-GB" b="1" i="1" dirty="0" err="1" smtClean="0">
                <a:solidFill>
                  <a:srgbClr val="190997"/>
                </a:solidFill>
              </a:rPr>
              <a:t>Muon</a:t>
            </a:r>
            <a:r>
              <a:rPr lang="en-GB" sz="1600" b="1" i="1" dirty="0" smtClean="0">
                <a:solidFill>
                  <a:srgbClr val="190997"/>
                </a:solidFill>
              </a:rPr>
              <a:t>: </a:t>
            </a:r>
            <a:r>
              <a:rPr lang="en-GB" sz="1600" dirty="0" smtClean="0"/>
              <a:t>Track segments in different layers of </a:t>
            </a:r>
            <a:r>
              <a:rPr lang="en-GB" sz="1600" b="1" dirty="0" err="1" smtClean="0"/>
              <a:t>muon</a:t>
            </a:r>
            <a:r>
              <a:rPr lang="en-GB" sz="1600" b="1" dirty="0" smtClean="0"/>
              <a:t> chambers </a:t>
            </a:r>
            <a:r>
              <a:rPr lang="en-GB" sz="1600" dirty="0" smtClean="0"/>
              <a:t>are combined and</a:t>
            </a:r>
            <a:r>
              <a:rPr lang="en-GB" sz="1600" b="1" dirty="0" smtClean="0"/>
              <a:t> </a:t>
            </a:r>
            <a:r>
              <a:rPr lang="en-GB" sz="1600" dirty="0" smtClean="0"/>
              <a:t>matched with </a:t>
            </a:r>
            <a:r>
              <a:rPr lang="en-GB" sz="1600" b="1" dirty="0" smtClean="0"/>
              <a:t>ID</a:t>
            </a:r>
            <a:r>
              <a:rPr lang="en-GB" sz="1600" dirty="0" smtClean="0"/>
              <a:t> track</a:t>
            </a:r>
            <a:endParaRPr lang="en-GB" sz="1600" b="1" i="1" dirty="0" smtClean="0">
              <a:solidFill>
                <a:srgbClr val="190997"/>
              </a:solidFill>
            </a:endParaRPr>
          </a:p>
          <a:p>
            <a:pPr>
              <a:spcBef>
                <a:spcPts val="800"/>
              </a:spcBef>
              <a:buFont typeface="Wingdings" charset="2"/>
              <a:buChar char="²"/>
            </a:pPr>
            <a:r>
              <a:rPr lang="en-GB" b="1" i="1" dirty="0" smtClean="0">
                <a:solidFill>
                  <a:srgbClr val="190997"/>
                </a:solidFill>
              </a:rPr>
              <a:t>Jets</a:t>
            </a:r>
            <a:r>
              <a:rPr lang="en-GB" sz="1600" b="1" i="1" dirty="0" smtClean="0">
                <a:solidFill>
                  <a:srgbClr val="190997"/>
                </a:solidFill>
              </a:rPr>
              <a:t>:</a:t>
            </a:r>
            <a:r>
              <a:rPr lang="en-GB" sz="1600" b="1" i="1" dirty="0" smtClean="0">
                <a:ln>
                  <a:solidFill>
                    <a:srgbClr val="190997"/>
                  </a:solidFill>
                </a:ln>
                <a:solidFill>
                  <a:srgbClr val="008000"/>
                </a:solidFill>
              </a:rPr>
              <a:t> </a:t>
            </a:r>
            <a:r>
              <a:rPr lang="en-GB" sz="1600" dirty="0" smtClean="0"/>
              <a:t>Anti-kt4 algorithm is used starting from energy cluster of adjacent calorimeters jets. Calibration is done using </a:t>
            </a:r>
            <a:r>
              <a:rPr lang="en-GB" sz="1600" b="1" dirty="0" smtClean="0"/>
              <a:t>EM+HAD calorimeter </a:t>
            </a:r>
            <a:r>
              <a:rPr lang="en-GB" sz="1600" dirty="0" smtClean="0"/>
              <a:t>information</a:t>
            </a:r>
            <a:endParaRPr lang="en-GB" sz="1600" b="1" i="1" dirty="0" smtClean="0">
              <a:solidFill>
                <a:srgbClr val="190997"/>
              </a:solidFill>
            </a:endParaRPr>
          </a:p>
          <a:p>
            <a:pPr>
              <a:spcBef>
                <a:spcPts val="800"/>
              </a:spcBef>
              <a:buFont typeface="Wingdings" charset="2"/>
              <a:buChar char="²"/>
            </a:pPr>
            <a:r>
              <a:rPr lang="en-GB" b="1" i="1" dirty="0" smtClean="0">
                <a:solidFill>
                  <a:srgbClr val="190997"/>
                </a:solidFill>
              </a:rPr>
              <a:t>b-tagging</a:t>
            </a:r>
            <a:r>
              <a:rPr lang="en-GB" sz="1600" b="1" i="1" dirty="0" smtClean="0"/>
              <a:t>:</a:t>
            </a:r>
            <a:r>
              <a:rPr lang="en-GB" sz="1600" dirty="0" smtClean="0"/>
              <a:t> Based on impact parameter. It requires a good </a:t>
            </a:r>
            <a:r>
              <a:rPr lang="en-GB" sz="1600" b="1" dirty="0" smtClean="0"/>
              <a:t>ID </a:t>
            </a:r>
            <a:r>
              <a:rPr lang="en-GB" sz="1600" dirty="0" smtClean="0"/>
              <a:t>tracking performance</a:t>
            </a:r>
            <a:endParaRPr lang="en-GB" sz="1600" b="1" i="1" dirty="0" smtClean="0">
              <a:solidFill>
                <a:srgbClr val="190997"/>
              </a:solidFill>
            </a:endParaRPr>
          </a:p>
          <a:p>
            <a:pPr>
              <a:spcBef>
                <a:spcPts val="800"/>
              </a:spcBef>
              <a:buFont typeface="Wingdings" charset="2"/>
              <a:buChar char="²"/>
            </a:pPr>
            <a:r>
              <a:rPr lang="en-GB" b="1" i="1" dirty="0" smtClean="0">
                <a:solidFill>
                  <a:srgbClr val="190997"/>
                </a:solidFill>
              </a:rPr>
              <a:t>Trigge</a:t>
            </a:r>
            <a:r>
              <a:rPr lang="en-GB" sz="1600" b="1" i="1" dirty="0" smtClean="0">
                <a:solidFill>
                  <a:srgbClr val="190997"/>
                </a:solidFill>
              </a:rPr>
              <a:t>r</a:t>
            </a:r>
            <a:r>
              <a:rPr lang="en-GB" sz="1600" b="1" i="1" dirty="0" smtClean="0"/>
              <a:t>: </a:t>
            </a:r>
            <a:r>
              <a:rPr lang="en-GB" sz="1600" dirty="0" smtClean="0"/>
              <a:t>Trigger is based on signatures of </a:t>
            </a:r>
            <a:r>
              <a:rPr lang="en-GB" sz="1600" dirty="0" err="1" smtClean="0"/>
              <a:t>e</a:t>
            </a:r>
            <a:r>
              <a:rPr lang="en-GB" sz="1600" dirty="0" smtClean="0"/>
              <a:t>, </a:t>
            </a:r>
            <a:r>
              <a:rPr lang="en-GB" sz="1600" dirty="0" err="1" smtClean="0"/>
              <a:t>μ</a:t>
            </a:r>
            <a:r>
              <a:rPr lang="en-GB" sz="1600" dirty="0" smtClean="0"/>
              <a:t> and jets, as well as missing transverse energy </a:t>
            </a:r>
            <a:endParaRPr lang="en-GB" sz="16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81000" y="782267"/>
            <a:ext cx="8511121" cy="39639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redondeado 35"/>
          <p:cNvSpPr/>
          <p:nvPr/>
        </p:nvSpPr>
        <p:spPr>
          <a:xfrm>
            <a:off x="349885" y="1789000"/>
            <a:ext cx="8542236" cy="615554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Agrupar 32"/>
          <p:cNvGrpSpPr/>
          <p:nvPr/>
        </p:nvGrpSpPr>
        <p:grpSpPr>
          <a:xfrm>
            <a:off x="645582" y="3438311"/>
            <a:ext cx="4212167" cy="2251321"/>
            <a:chOff x="391575" y="3760907"/>
            <a:chExt cx="4283775" cy="2659100"/>
          </a:xfrm>
        </p:grpSpPr>
        <p:pic>
          <p:nvPicPr>
            <p:cNvPr id="41" name="Imagen 40" descr="Imagen 1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1958" y="3847155"/>
              <a:ext cx="1733392" cy="1341598"/>
            </a:xfrm>
            <a:prstGeom prst="rect">
              <a:avLst/>
            </a:prstGeom>
          </p:spPr>
        </p:pic>
        <p:pic>
          <p:nvPicPr>
            <p:cNvPr id="38" name="Imagen 37" descr="Imagen 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575" y="3760907"/>
              <a:ext cx="1854995" cy="1854995"/>
            </a:xfrm>
            <a:prstGeom prst="rect">
              <a:avLst/>
            </a:prstGeom>
          </p:spPr>
        </p:pic>
        <p:pic>
          <p:nvPicPr>
            <p:cNvPr id="42" name="Imagen 41" descr="Imagen 1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2221" y="5066946"/>
              <a:ext cx="1816652" cy="1284949"/>
            </a:xfrm>
            <a:prstGeom prst="rect">
              <a:avLst/>
            </a:prstGeom>
          </p:spPr>
        </p:pic>
        <p:pic>
          <p:nvPicPr>
            <p:cNvPr id="43" name="Imagen 42" descr="Imagen 1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388" y="5188753"/>
              <a:ext cx="1629833" cy="1231254"/>
            </a:xfrm>
            <a:prstGeom prst="rect">
              <a:avLst/>
            </a:prstGeom>
          </p:spPr>
        </p:pic>
        <p:pic>
          <p:nvPicPr>
            <p:cNvPr id="40" name="Imagen 39" descr="Imagen 11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1685" y="3847155"/>
              <a:ext cx="1610630" cy="1189626"/>
            </a:xfrm>
            <a:prstGeom prst="rect">
              <a:avLst/>
            </a:prstGeom>
          </p:spPr>
        </p:pic>
        <p:pic>
          <p:nvPicPr>
            <p:cNvPr id="39" name="Imagen 38" descr="Imagen 10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51181" y="4796583"/>
              <a:ext cx="1390777" cy="943335"/>
            </a:xfrm>
            <a:prstGeom prst="rect">
              <a:avLst/>
            </a:prstGeom>
          </p:spPr>
        </p:pic>
      </p:grpSp>
      <p:grpSp>
        <p:nvGrpSpPr>
          <p:cNvPr id="49" name="Agrupar 48"/>
          <p:cNvGrpSpPr/>
          <p:nvPr/>
        </p:nvGrpSpPr>
        <p:grpSpPr>
          <a:xfrm>
            <a:off x="865960" y="5707992"/>
            <a:ext cx="4246624" cy="369332"/>
            <a:chOff x="548470" y="5707992"/>
            <a:chExt cx="4246624" cy="369332"/>
          </a:xfrm>
        </p:grpSpPr>
        <p:sp>
          <p:nvSpPr>
            <p:cNvPr id="31" name="CuadroTexto 30"/>
            <p:cNvSpPr txBox="1"/>
            <p:nvPr/>
          </p:nvSpPr>
          <p:spPr>
            <a:xfrm>
              <a:off x="548470" y="5707992"/>
              <a:ext cx="4246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i="1" dirty="0" smtClean="0">
                  <a:solidFill>
                    <a:srgbClr val="190997"/>
                  </a:solidFill>
                </a:rPr>
                <a:t>Top physics         Full detector working!!!</a:t>
              </a:r>
            </a:p>
          </p:txBody>
        </p:sp>
        <p:sp>
          <p:nvSpPr>
            <p:cNvPr id="32" name="Flecha derecha 31"/>
            <p:cNvSpPr/>
            <p:nvPr/>
          </p:nvSpPr>
          <p:spPr>
            <a:xfrm>
              <a:off x="1810108" y="5882075"/>
              <a:ext cx="243417" cy="95250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ángulo redondeado 29"/>
          <p:cNvSpPr/>
          <p:nvPr/>
        </p:nvSpPr>
        <p:spPr>
          <a:xfrm>
            <a:off x="3927091" y="4391531"/>
            <a:ext cx="2538335" cy="999692"/>
          </a:xfrm>
          <a:prstGeom prst="roundRect">
            <a:avLst/>
          </a:prstGeom>
          <a:solidFill>
            <a:srgbClr val="D2CCF1">
              <a:alpha val="87000"/>
            </a:srgbClr>
          </a:solidFill>
          <a:ln w="12700" cap="flat" cmpd="sng" algn="ctr">
            <a:solidFill>
              <a:srgbClr val="190997">
                <a:alpha val="54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Top quark in ATLAS needs:</a:t>
            </a:r>
          </a:p>
          <a:p>
            <a:pPr>
              <a:buFont typeface="Wingdings" charset="2"/>
              <a:buChar char="§"/>
            </a:pPr>
            <a:r>
              <a:rPr lang="en-GB" sz="1400" b="1" dirty="0" smtClean="0">
                <a:solidFill>
                  <a:schemeClr val="tx1"/>
                </a:solidFill>
              </a:rPr>
              <a:t> Efficient </a:t>
            </a:r>
            <a:r>
              <a:rPr lang="en-GB" sz="1400" b="1" dirty="0" err="1" smtClean="0">
                <a:solidFill>
                  <a:schemeClr val="tx1"/>
                </a:solidFill>
              </a:rPr>
              <a:t>e,μ,τ</a:t>
            </a:r>
            <a:r>
              <a:rPr lang="en-GB" sz="1400" b="1" dirty="0" smtClean="0">
                <a:solidFill>
                  <a:schemeClr val="tx1"/>
                </a:solidFill>
              </a:rPr>
              <a:t> reconstruction</a:t>
            </a:r>
          </a:p>
          <a:p>
            <a:pPr>
              <a:buFont typeface="Wingdings" charset="2"/>
              <a:buChar char="§"/>
            </a:pPr>
            <a:r>
              <a:rPr lang="en-GB" sz="1400" b="1" dirty="0" smtClean="0">
                <a:solidFill>
                  <a:schemeClr val="tx1"/>
                </a:solidFill>
              </a:rPr>
              <a:t> Good Jet reconstruction</a:t>
            </a:r>
            <a:endParaRPr lang="en-GB" sz="14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b</a:t>
            </a:r>
            <a:r>
              <a:rPr lang="en-GB" sz="1400" b="1" dirty="0" smtClean="0">
                <a:solidFill>
                  <a:schemeClr val="tx1"/>
                </a:solidFill>
              </a:rPr>
              <a:t>-jet tagging capability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5503333" y="5916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06919" y="776543"/>
            <a:ext cx="8384024" cy="483206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190997"/>
                </a:solidFill>
              </a:rPr>
              <a:t>Top production: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pair cross section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Single top quark cross section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>
                <a:solidFill>
                  <a:srgbClr val="190997"/>
                </a:solidFill>
              </a:rPr>
              <a:t>	Top Properties:</a:t>
            </a:r>
          </a:p>
          <a:p>
            <a:pPr lvl="1" algn="just"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Top quark Mass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Top quark charge asymmetry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W polarization </a:t>
            </a:r>
          </a:p>
          <a:p>
            <a:pPr lvl="1" algn="just">
              <a:buFont typeface="Arial"/>
              <a:buChar char="•"/>
            </a:pPr>
            <a:r>
              <a:rPr lang="en-GB" sz="1600" dirty="0" smtClean="0"/>
              <a:t> Spin correlation  </a:t>
            </a:r>
          </a:p>
          <a:p>
            <a:pPr lvl="2" algn="just"/>
            <a:endParaRPr lang="en-GB" dirty="0" smtClean="0"/>
          </a:p>
          <a:p>
            <a:pPr algn="just"/>
            <a:r>
              <a:rPr lang="en-GB" b="1" dirty="0" smtClean="0"/>
              <a:t>	</a:t>
            </a:r>
            <a:r>
              <a:rPr lang="en-GB" b="1" dirty="0" smtClean="0">
                <a:solidFill>
                  <a:srgbClr val="190997"/>
                </a:solidFill>
              </a:rPr>
              <a:t>New physics in top sector</a:t>
            </a:r>
          </a:p>
          <a:p>
            <a:pPr lvl="1" algn="just">
              <a:buFont typeface="Arial"/>
              <a:buChar char="•"/>
            </a:pPr>
            <a:r>
              <a:rPr lang="en-GB" b="1" dirty="0" smtClean="0"/>
              <a:t> </a:t>
            </a:r>
            <a:r>
              <a:rPr lang="en-GB" sz="1600" b="1" dirty="0" smtClean="0"/>
              <a:t>F</a:t>
            </a:r>
            <a:r>
              <a:rPr lang="en-GB" sz="1600" dirty="0" smtClean="0"/>
              <a:t>lavour </a:t>
            </a:r>
            <a:r>
              <a:rPr lang="en-GB" sz="1600" b="1" dirty="0" smtClean="0"/>
              <a:t>C</a:t>
            </a:r>
            <a:r>
              <a:rPr lang="en-GB" sz="1600" dirty="0" smtClean="0"/>
              <a:t>hanging </a:t>
            </a:r>
            <a:r>
              <a:rPr lang="en-GB" sz="1600" b="1" dirty="0" smtClean="0"/>
              <a:t>N</a:t>
            </a:r>
            <a:r>
              <a:rPr lang="en-GB" sz="1600" dirty="0" smtClean="0"/>
              <a:t>eutral </a:t>
            </a:r>
            <a:r>
              <a:rPr lang="en-GB" sz="1600" b="1" dirty="0" smtClean="0"/>
              <a:t>C</a:t>
            </a:r>
            <a:r>
              <a:rPr lang="en-GB" sz="1600" dirty="0" smtClean="0"/>
              <a:t>urrent</a:t>
            </a:r>
            <a:endParaRPr lang="en-GB" sz="1600" b="1" dirty="0" smtClean="0"/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resonances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</a:t>
            </a:r>
            <a:r>
              <a:rPr lang="en-GB" sz="1600" dirty="0" smtClean="0"/>
              <a:t>Exotics heavy quark searches</a:t>
            </a:r>
          </a:p>
          <a:p>
            <a:pPr lvl="1" algn="just">
              <a:buFont typeface="Arial"/>
              <a:buChar char="•"/>
            </a:pPr>
            <a:r>
              <a:rPr lang="en-GB" sz="1600" b="1" dirty="0" smtClean="0"/>
              <a:t> …</a:t>
            </a:r>
          </a:p>
          <a:p>
            <a:pPr lvl="1" algn="just"/>
            <a:endParaRPr lang="en-GB" sz="1600" b="1" dirty="0" smtClean="0"/>
          </a:p>
        </p:txBody>
      </p:sp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24252" y="998786"/>
            <a:ext cx="5228167" cy="4838143"/>
          </a:xfrm>
          <a:prstGeom prst="rect">
            <a:avLst/>
          </a:prstGeom>
          <a:noFill/>
        </p:spPr>
      </p:pic>
      <p:sp>
        <p:nvSpPr>
          <p:cNvPr id="13" name="Rectángulo redondeado 12"/>
          <p:cNvSpPr/>
          <p:nvPr/>
        </p:nvSpPr>
        <p:spPr>
          <a:xfrm>
            <a:off x="508000" y="4000501"/>
            <a:ext cx="3905250" cy="13618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8000" y="1322916"/>
            <a:ext cx="3069167" cy="963083"/>
          </a:xfrm>
          <a:prstGeom prst="roundRect">
            <a:avLst/>
          </a:prstGeom>
          <a:solidFill>
            <a:srgbClr val="6D5EFF">
              <a:alpha val="24000"/>
            </a:srgbClr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2406650"/>
            <a:ext cx="3069167" cy="1413933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rgbClr val="190997">
                <a:alpha val="1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3200" dirty="0" smtClean="0"/>
              <a:t>Measurement of </a:t>
            </a:r>
            <a:r>
              <a:rPr lang="en-GB" sz="3200" dirty="0" err="1" smtClean="0"/>
              <a:t>ttbar</a:t>
            </a:r>
            <a:r>
              <a:rPr lang="en-GB" sz="3200" dirty="0" smtClean="0"/>
              <a:t> cross section</a:t>
            </a:r>
            <a:endParaRPr lang="en-GB" sz="1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286000" cy="168275"/>
          </a:xfrm>
        </p:spPr>
        <p:txBody>
          <a:bodyPr/>
          <a:lstStyle/>
          <a:p>
            <a:fld id="{C80E5F1F-1FB5-5D41-B6D5-9B2EF5117968}" type="datetime1">
              <a:rPr lang="es-ES_tradnl" smtClean="0"/>
              <a:pPr/>
              <a:t>3/11/11</a:t>
            </a:fld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6919" y="829458"/>
            <a:ext cx="8625414" cy="143113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Precise measurements of cross-section allow precision tests of </a:t>
            </a:r>
            <a:r>
              <a:rPr lang="en-GB" dirty="0" err="1" smtClean="0"/>
              <a:t>perturvative</a:t>
            </a:r>
            <a:r>
              <a:rPr lang="en-GB" dirty="0" smtClean="0"/>
              <a:t> QCD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Validation of the SM at high energies: </a:t>
            </a:r>
            <a:r>
              <a:rPr lang="en-GB" b="1" dirty="0" err="1" smtClean="0">
                <a:solidFill>
                  <a:srgbClr val="190997"/>
                </a:solidFill>
              </a:rPr>
              <a:t>σ</a:t>
            </a:r>
            <a:r>
              <a:rPr lang="en-GB" b="1" baseline="-25000" dirty="0" err="1" smtClean="0">
                <a:solidFill>
                  <a:srgbClr val="190997"/>
                </a:solidFill>
              </a:rPr>
              <a:t>tt</a:t>
            </a:r>
            <a:r>
              <a:rPr lang="en-GB" b="1" baseline="30000" dirty="0" err="1" smtClean="0">
                <a:solidFill>
                  <a:srgbClr val="190997"/>
                </a:solidFill>
              </a:rPr>
              <a:t>SM</a:t>
            </a:r>
            <a:r>
              <a:rPr lang="en-GB" b="1" dirty="0" smtClean="0">
                <a:solidFill>
                  <a:srgbClr val="190997"/>
                </a:solidFill>
              </a:rPr>
              <a:t>=165</a:t>
            </a:r>
            <a:r>
              <a:rPr lang="en-GB" b="1" baseline="30000" dirty="0" smtClean="0">
                <a:solidFill>
                  <a:srgbClr val="190997"/>
                </a:solidFill>
              </a:rPr>
              <a:t>+11</a:t>
            </a:r>
            <a:r>
              <a:rPr lang="en-GB" b="1" baseline="-25000" dirty="0" smtClean="0">
                <a:solidFill>
                  <a:srgbClr val="190997"/>
                </a:solidFill>
              </a:rPr>
              <a:t>-16</a:t>
            </a:r>
            <a:r>
              <a:rPr lang="en-GB" b="1" dirty="0" smtClean="0">
                <a:solidFill>
                  <a:srgbClr val="190997"/>
                </a:solidFill>
              </a:rPr>
              <a:t> </a:t>
            </a:r>
            <a:r>
              <a:rPr lang="en-GB" b="1" dirty="0" err="1" smtClean="0">
                <a:solidFill>
                  <a:srgbClr val="190997"/>
                </a:solidFill>
              </a:rPr>
              <a:t>pb</a:t>
            </a:r>
            <a:r>
              <a:rPr lang="en-GB" b="1" dirty="0" smtClean="0">
                <a:solidFill>
                  <a:srgbClr val="190997"/>
                </a:solidFill>
              </a:rPr>
              <a:t>  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Some of these measurements open new windows to new physics</a:t>
            </a:r>
          </a:p>
          <a:p>
            <a:pPr algn="just">
              <a:spcBef>
                <a:spcPts val="600"/>
              </a:spcBef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dirty="0" err="1" smtClean="0"/>
              <a:t>ttbar</a:t>
            </a:r>
            <a:r>
              <a:rPr lang="en-GB" dirty="0" smtClean="0"/>
              <a:t> sample important background in searches for physics BSM</a:t>
            </a: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smtClean="0">
                <a:latin typeface="Calibri (Cuerpo)"/>
                <a:cs typeface="Calibri (Cuerpo)"/>
              </a:rPr>
              <a:t>III Jornadas CPAN 2011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2176" y="3333771"/>
            <a:ext cx="4138081" cy="2226225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en-GB" sz="1600" dirty="0" smtClean="0"/>
              <a:t> Signature: lepton (</a:t>
            </a:r>
            <a:r>
              <a:rPr lang="en-GB" sz="1600" dirty="0" err="1" smtClean="0"/>
              <a:t>e/μ</a:t>
            </a:r>
            <a:r>
              <a:rPr lang="en-GB" sz="1600" dirty="0" smtClean="0"/>
              <a:t>),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,  at least 3 jets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Multivariate Analysis:</a:t>
            </a:r>
          </a:p>
          <a:p>
            <a:pPr algn="just"/>
            <a:r>
              <a:rPr lang="en-GB" sz="1600" dirty="0" smtClean="0"/>
              <a:t>     </a:t>
            </a:r>
            <a:r>
              <a:rPr lang="en-GB" sz="1600" dirty="0" err="1" smtClean="0"/>
              <a:t>η</a:t>
            </a:r>
            <a:r>
              <a:rPr lang="en-GB" sz="1600" baseline="-25000" dirty="0" err="1" smtClean="0"/>
              <a:t>l</a:t>
            </a:r>
            <a:r>
              <a:rPr lang="en-GB" sz="1600" dirty="0" smtClean="0"/>
              <a:t>,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leading</a:t>
            </a:r>
            <a:r>
              <a:rPr lang="en-GB" sz="1600" baseline="30000" dirty="0" smtClean="0"/>
              <a:t> jet</a:t>
            </a:r>
            <a:r>
              <a:rPr lang="en-GB" sz="1600" dirty="0" smtClean="0"/>
              <a:t>, </a:t>
            </a:r>
            <a:r>
              <a:rPr lang="en-GB" sz="1600" dirty="0" err="1" smtClean="0"/>
              <a:t>aplanarity</a:t>
            </a:r>
            <a:r>
              <a:rPr lang="en-GB" sz="1600" dirty="0" smtClean="0"/>
              <a:t> and H</a:t>
            </a:r>
            <a:r>
              <a:rPr lang="en-GB" sz="1600" baseline="-25000" dirty="0" smtClean="0"/>
              <a:t>T3</a:t>
            </a:r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>
              <a:buFont typeface="Wingdings" charset="2"/>
              <a:buChar char="²"/>
            </a:pPr>
            <a:endParaRPr lang="en-GB" sz="1600" baseline="-25000" dirty="0" smtClean="0"/>
          </a:p>
          <a:p>
            <a:pPr lvl="1" algn="just"/>
            <a:endParaRPr lang="en-GB" sz="1600" baseline="-25000" dirty="0" smtClean="0"/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Uncertainty systematically dominated</a:t>
            </a:r>
          </a:p>
          <a:p>
            <a:pPr algn="just">
              <a:buFont typeface="Wingdings" charset="2"/>
              <a:buChar char="²"/>
            </a:pPr>
            <a:r>
              <a:rPr lang="en-GB" sz="1600" dirty="0" smtClean="0"/>
              <a:t> Challenging theoretical uncertainty:</a:t>
            </a:r>
          </a:p>
          <a:p>
            <a:pPr lvl="1" algn="just">
              <a:buFont typeface="Wingdings" charset="2"/>
              <a:buChar char="²"/>
            </a:pPr>
            <a:r>
              <a:rPr lang="en-GB" sz="1600" dirty="0" err="1" smtClean="0"/>
              <a:t>Δσ/σ</a:t>
            </a:r>
            <a:r>
              <a:rPr lang="en-GB" sz="1600" dirty="0" smtClean="0"/>
              <a:t> = 6.6%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476258" y="2784528"/>
            <a:ext cx="3185583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adroTexto 27"/>
          <p:cNvSpPr txBox="1"/>
          <p:nvPr/>
        </p:nvSpPr>
        <p:spPr>
          <a:xfrm>
            <a:off x="476259" y="2763362"/>
            <a:ext cx="3185583" cy="369308"/>
          </a:xfrm>
          <a:prstGeom prst="rect">
            <a:avLst/>
          </a:prstGeom>
          <a:noFill/>
        </p:spPr>
        <p:txBody>
          <a:bodyPr wrap="square" lIns="91420" tIns="45708" rIns="91420" bIns="45708" rtlCol="0" anchor="ctr">
            <a:spAutoFit/>
          </a:bodyPr>
          <a:lstStyle/>
          <a:p>
            <a:pPr algn="ctr"/>
            <a:r>
              <a:rPr lang="en-GB" b="1" i="1" dirty="0" err="1" smtClean="0"/>
              <a:t>σ(tt</a:t>
            </a:r>
            <a:r>
              <a:rPr lang="en-GB" b="1" i="1" dirty="0" smtClean="0"/>
              <a:t>) in </a:t>
            </a:r>
            <a:r>
              <a:rPr lang="en-GB" b="1" i="1" dirty="0" err="1" smtClean="0"/>
              <a:t>lepton+jets</a:t>
            </a:r>
            <a:r>
              <a:rPr lang="en-GB" b="1" i="1" dirty="0" smtClean="0"/>
              <a:t> final states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33937" y="4223283"/>
            <a:ext cx="3968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σ</a:t>
            </a:r>
            <a:r>
              <a:rPr lang="en-GB" sz="1600" b="1" baseline="-25000" dirty="0" err="1" smtClean="0"/>
              <a:t>t</a:t>
            </a:r>
            <a:r>
              <a:rPr lang="en-GB" sz="1600" b="1" dirty="0" err="1" smtClean="0"/>
              <a:t>(tt</a:t>
            </a:r>
            <a:r>
              <a:rPr lang="en-GB" sz="1600" b="1" dirty="0" smtClean="0"/>
              <a:t>)=179 ±3.9(stat)±9.9(syst)±6.6(lumi) </a:t>
            </a:r>
            <a:r>
              <a:rPr lang="en-GB" sz="1600" b="1" dirty="0" err="1" smtClean="0"/>
              <a:t>pb</a:t>
            </a:r>
            <a:endParaRPr lang="en-GB" sz="1600" b="1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60921" y="4235458"/>
            <a:ext cx="3725331" cy="34816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grpSp>
        <p:nvGrpSpPr>
          <p:cNvPr id="34" name="Agrupar 33"/>
          <p:cNvGrpSpPr/>
          <p:nvPr/>
        </p:nvGrpSpPr>
        <p:grpSpPr>
          <a:xfrm>
            <a:off x="4296848" y="2736790"/>
            <a:ext cx="4550838" cy="3480969"/>
            <a:chOff x="3736032" y="851422"/>
            <a:chExt cx="5259806" cy="3480969"/>
          </a:xfrm>
        </p:grpSpPr>
        <p:pic>
          <p:nvPicPr>
            <p:cNvPr id="35" name="Imagen 34" descr="Imagen 3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36032" y="851422"/>
              <a:ext cx="5259806" cy="3480969"/>
            </a:xfrm>
            <a:prstGeom prst="rect">
              <a:avLst/>
            </a:prstGeom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6675240" y="925503"/>
              <a:ext cx="2152650" cy="252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304800" indent="-215900" algn="r">
                <a:lnSpc>
                  <a:spcPct val="104000"/>
                </a:lnSpc>
                <a:spcBef>
                  <a:spcPts val="400"/>
                </a:spcBef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ATLAS</a:t>
              </a:r>
              <a:r>
                <a:rPr lang="en-US" sz="1000" b="1" dirty="0">
                  <a:latin typeface="Arial" pitchFamily="-105" charset="0"/>
                  <a:ea typeface="DejaVu LGC Sans" charset="0"/>
                  <a:cs typeface="DejaVu LGC Sans" charset="0"/>
                </a:rPr>
                <a:t>-CONF-2011-</a:t>
              </a:r>
              <a:r>
                <a:rPr lang="en-US" sz="1000" b="1" dirty="0" smtClean="0">
                  <a:latin typeface="Arial" pitchFamily="-105" charset="0"/>
                  <a:ea typeface="DejaVu LGC Sans" charset="0"/>
                  <a:cs typeface="DejaVu LGC Sans" charset="0"/>
                </a:rPr>
                <a:t>121</a:t>
              </a:r>
              <a:endParaRPr lang="en-US" sz="1000" b="1" dirty="0">
                <a:latin typeface="Arial" pitchFamily="-105" charset="0"/>
                <a:ea typeface="DejaVu LGC Sans" charset="0"/>
                <a:cs typeface="DejaVu LGC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11520</TotalTime>
  <Words>3845</Words>
  <Application>Microsoft Macintosh PowerPoint</Application>
  <PresentationFormat>Presentación en pantalla (4:3)</PresentationFormat>
  <Paragraphs>608</Paragraphs>
  <Slides>30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Top Quark Physics in ATLAS Detector   On  behalf of the ATLAS Collaboration</vt:lpstr>
      <vt:lpstr> Top Physics Outline</vt:lpstr>
      <vt:lpstr> Top Physics Outline</vt:lpstr>
      <vt:lpstr> Top quark physics at LHC</vt:lpstr>
      <vt:lpstr> Top quark Physics in ATLAS Detector</vt:lpstr>
      <vt:lpstr> ATLAS Performance for Top Physics</vt:lpstr>
      <vt:lpstr> ATLAS Performance for Top Physics</vt:lpstr>
      <vt:lpstr>Diapositiva 8</vt:lpstr>
      <vt:lpstr> Measurement of ttbar cross section</vt:lpstr>
      <vt:lpstr> Measurement of ttbar cross section</vt:lpstr>
      <vt:lpstr> Measurement of single top production</vt:lpstr>
      <vt:lpstr>Diapositiva 12</vt:lpstr>
      <vt:lpstr> Top Quark Mass</vt:lpstr>
      <vt:lpstr> Top Quark Charge Asymmetry</vt:lpstr>
      <vt:lpstr> W Polarization</vt:lpstr>
      <vt:lpstr> Spin Correlations</vt:lpstr>
      <vt:lpstr>Diapositiva 17</vt:lpstr>
      <vt:lpstr> Flavour Changing Neutral Current searches</vt:lpstr>
      <vt:lpstr> ttbar resonance searches </vt:lpstr>
      <vt:lpstr> Boosted tops </vt:lpstr>
      <vt:lpstr> top partner searches </vt:lpstr>
      <vt:lpstr> Studies on event and object reconstruction</vt:lpstr>
      <vt:lpstr> Summary</vt:lpstr>
      <vt:lpstr>Thank you very much</vt:lpstr>
      <vt:lpstr> Measurement of single top production</vt:lpstr>
      <vt:lpstr> Measurement of single top production</vt:lpstr>
      <vt:lpstr> ttbar resonance searches </vt:lpstr>
      <vt:lpstr> ttbar resonance searches </vt:lpstr>
      <vt:lpstr> Measurement of ttbar cross section</vt:lpstr>
      <vt:lpstr> Measurement of ttbar cross section</vt:lpstr>
    </vt:vector>
  </TitlesOfParts>
  <Company>IFIC(CSIC- Universidad de Valencia)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Regina Moles</dc:creator>
  <cp:lastModifiedBy>Regina Moles</cp:lastModifiedBy>
  <cp:revision>312</cp:revision>
  <cp:lastPrinted>2011-10-28T09:04:48Z</cp:lastPrinted>
  <dcterms:created xsi:type="dcterms:W3CDTF">2011-11-02T21:24:26Z</dcterms:created>
  <dcterms:modified xsi:type="dcterms:W3CDTF">2011-11-03T08:02:27Z</dcterms:modified>
</cp:coreProperties>
</file>