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9"/>
  </p:notesMasterIdLst>
  <p:handoutMasterIdLst>
    <p:handoutMasterId r:id="rId30"/>
  </p:handoutMasterIdLst>
  <p:sldIdLst>
    <p:sldId id="392" r:id="rId2"/>
    <p:sldId id="450" r:id="rId3"/>
    <p:sldId id="492" r:id="rId4"/>
    <p:sldId id="480" r:id="rId5"/>
    <p:sldId id="452" r:id="rId6"/>
    <p:sldId id="488" r:id="rId7"/>
    <p:sldId id="453" r:id="rId8"/>
    <p:sldId id="423" r:id="rId9"/>
    <p:sldId id="424" r:id="rId10"/>
    <p:sldId id="479" r:id="rId11"/>
    <p:sldId id="409" r:id="rId12"/>
    <p:sldId id="476" r:id="rId13"/>
    <p:sldId id="455" r:id="rId14"/>
    <p:sldId id="446" r:id="rId15"/>
    <p:sldId id="473" r:id="rId16"/>
    <p:sldId id="458" r:id="rId17"/>
    <p:sldId id="493" r:id="rId18"/>
    <p:sldId id="461" r:id="rId19"/>
    <p:sldId id="468" r:id="rId20"/>
    <p:sldId id="486" r:id="rId21"/>
    <p:sldId id="487" r:id="rId22"/>
    <p:sldId id="470" r:id="rId23"/>
    <p:sldId id="489" r:id="rId24"/>
    <p:sldId id="490" r:id="rId25"/>
    <p:sldId id="469" r:id="rId26"/>
    <p:sldId id="491" r:id="rId27"/>
    <p:sldId id="305" r:id="rId28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ECFF"/>
    <a:srgbClr val="EAF4FA"/>
    <a:srgbClr val="0000C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4" autoAdjust="0"/>
    <p:restoredTop sz="98805" autoAdjust="0"/>
  </p:normalViewPr>
  <p:slideViewPr>
    <p:cSldViewPr>
      <p:cViewPr varScale="1">
        <p:scale>
          <a:sx n="74" d="100"/>
          <a:sy n="74" d="100"/>
        </p:scale>
        <p:origin x="-12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180" y="-108"/>
      </p:cViewPr>
      <p:guideLst>
        <p:guide orient="horz" pos="3120"/>
        <p:guide pos="214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F95FCF-F7F4-4A0C-B487-3B7D8F247DAB}" type="doc">
      <dgm:prSet loTypeId="urn:microsoft.com/office/officeart/2005/8/layout/hierarchy3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6B7B9AE1-C1EF-47A6-9D98-37EB1AB818A6}">
      <dgm:prSet phldrT="[Text]" custT="1"/>
      <dgm:spPr/>
      <dgm:t>
        <a:bodyPr/>
        <a:lstStyle/>
        <a:p>
          <a:r>
            <a:rPr lang="en-GB" sz="2000" smtClean="0"/>
            <a:t>APPA</a:t>
          </a:r>
          <a:endParaRPr lang="en-GB" sz="2200"/>
        </a:p>
      </dgm:t>
    </dgm:pt>
    <dgm:pt modelId="{E87BF5A7-A6A9-4B23-9FC4-0422FA6E01A2}" type="parTrans" cxnId="{CB5C34EB-8E77-4080-BB0C-DD79367AEF4A}">
      <dgm:prSet/>
      <dgm:spPr/>
      <dgm:t>
        <a:bodyPr/>
        <a:lstStyle/>
        <a:p>
          <a:endParaRPr lang="en-GB"/>
        </a:p>
      </dgm:t>
    </dgm:pt>
    <dgm:pt modelId="{E7BDF0C0-7ABF-4B43-87A3-F2A00AEE5378}" type="sibTrans" cxnId="{CB5C34EB-8E77-4080-BB0C-DD79367AEF4A}">
      <dgm:prSet/>
      <dgm:spPr/>
      <dgm:t>
        <a:bodyPr/>
        <a:lstStyle/>
        <a:p>
          <a:endParaRPr lang="en-GB"/>
        </a:p>
      </dgm:t>
    </dgm:pt>
    <dgm:pt modelId="{EC0F696B-6976-4126-9845-AF8038863910}">
      <dgm:prSet phldrT="[Text]"/>
      <dgm:spPr/>
      <dgm:t>
        <a:bodyPr/>
        <a:lstStyle/>
        <a:p>
          <a:r>
            <a:rPr lang="en-GB" smtClean="0"/>
            <a:t>CBM</a:t>
          </a:r>
          <a:endParaRPr lang="en-GB"/>
        </a:p>
      </dgm:t>
    </dgm:pt>
    <dgm:pt modelId="{4C94346A-AB84-480A-A945-CDA5A270F592}" type="parTrans" cxnId="{0C045375-4C2D-4FBA-A769-00D82ACB93DA}">
      <dgm:prSet/>
      <dgm:spPr/>
      <dgm:t>
        <a:bodyPr/>
        <a:lstStyle/>
        <a:p>
          <a:endParaRPr lang="en-GB"/>
        </a:p>
      </dgm:t>
    </dgm:pt>
    <dgm:pt modelId="{E6ECA5C8-DBA5-4B6B-A933-CB39B4E0714B}" type="sibTrans" cxnId="{0C045375-4C2D-4FBA-A769-00D82ACB93DA}">
      <dgm:prSet/>
      <dgm:spPr/>
      <dgm:t>
        <a:bodyPr/>
        <a:lstStyle/>
        <a:p>
          <a:endParaRPr lang="en-GB"/>
        </a:p>
      </dgm:t>
    </dgm:pt>
    <dgm:pt modelId="{6BCAEF00-1CCB-4DBC-A788-358B74C1FCCC}">
      <dgm:prSet phldrT="[Text]"/>
      <dgm:spPr/>
      <dgm:t>
        <a:bodyPr/>
        <a:lstStyle/>
        <a:p>
          <a:r>
            <a:rPr lang="en-GB" smtClean="0"/>
            <a:t>NuSTAR</a:t>
          </a:r>
          <a:endParaRPr lang="en-GB"/>
        </a:p>
      </dgm:t>
    </dgm:pt>
    <dgm:pt modelId="{450E239C-6A65-445A-9470-0D45D82AF636}" type="parTrans" cxnId="{9D126F1D-2400-4B43-8CC6-F400077FD5C0}">
      <dgm:prSet/>
      <dgm:spPr/>
      <dgm:t>
        <a:bodyPr/>
        <a:lstStyle/>
        <a:p>
          <a:endParaRPr lang="en-GB"/>
        </a:p>
      </dgm:t>
    </dgm:pt>
    <dgm:pt modelId="{23CA3761-C115-4485-850F-82955FABE698}" type="sibTrans" cxnId="{9D126F1D-2400-4B43-8CC6-F400077FD5C0}">
      <dgm:prSet/>
      <dgm:spPr/>
      <dgm:t>
        <a:bodyPr/>
        <a:lstStyle/>
        <a:p>
          <a:endParaRPr lang="en-GB"/>
        </a:p>
      </dgm:t>
    </dgm:pt>
    <dgm:pt modelId="{C23ECC3B-C1FA-4BEC-B28C-B629C2D5EBDD}">
      <dgm:prSet phldrT="[Text]"/>
      <dgm:spPr/>
      <dgm:t>
        <a:bodyPr/>
        <a:lstStyle/>
        <a:p>
          <a:r>
            <a:rPr lang="en-GB" smtClean="0"/>
            <a:t>PANDA</a:t>
          </a:r>
          <a:endParaRPr lang="en-GB"/>
        </a:p>
      </dgm:t>
    </dgm:pt>
    <dgm:pt modelId="{A2C15683-BD0E-4F0F-BC16-24C0176A7BEF}" type="parTrans" cxnId="{BF3E7CCE-5CB3-4846-A9EE-A5C2E507C867}">
      <dgm:prSet/>
      <dgm:spPr/>
      <dgm:t>
        <a:bodyPr/>
        <a:lstStyle/>
        <a:p>
          <a:endParaRPr lang="en-GB"/>
        </a:p>
      </dgm:t>
    </dgm:pt>
    <dgm:pt modelId="{EF5ACB66-19DC-4D9E-B889-57756EF454E7}" type="sibTrans" cxnId="{BF3E7CCE-5CB3-4846-A9EE-A5C2E507C867}">
      <dgm:prSet/>
      <dgm:spPr/>
      <dgm:t>
        <a:bodyPr/>
        <a:lstStyle/>
        <a:p>
          <a:endParaRPr lang="en-GB"/>
        </a:p>
      </dgm:t>
    </dgm:pt>
    <dgm:pt modelId="{4680AC3A-74F4-436D-905F-73ED0FD37E16}">
      <dgm:prSet phldrT="[Text]" custT="1"/>
      <dgm:spPr/>
      <dgm:t>
        <a:bodyPr/>
        <a:lstStyle/>
        <a:p>
          <a:r>
            <a:rPr lang="en-GB" sz="1200" smtClean="0"/>
            <a:t>SPARC</a:t>
          </a:r>
          <a:endParaRPr lang="en-GB" sz="1100"/>
        </a:p>
      </dgm:t>
    </dgm:pt>
    <dgm:pt modelId="{D0A3B8A3-1C3F-4057-B963-67425CD68D93}" type="parTrans" cxnId="{084E9FD5-197E-4985-8585-89E36C7A068E}">
      <dgm:prSet/>
      <dgm:spPr/>
      <dgm:t>
        <a:bodyPr/>
        <a:lstStyle/>
        <a:p>
          <a:endParaRPr lang="en-GB"/>
        </a:p>
      </dgm:t>
    </dgm:pt>
    <dgm:pt modelId="{B7AE079C-DB34-4ED5-B5CF-F4414C6A6F20}" type="sibTrans" cxnId="{084E9FD5-197E-4985-8585-89E36C7A068E}">
      <dgm:prSet/>
      <dgm:spPr/>
      <dgm:t>
        <a:bodyPr/>
        <a:lstStyle/>
        <a:p>
          <a:endParaRPr lang="en-GB"/>
        </a:p>
      </dgm:t>
    </dgm:pt>
    <dgm:pt modelId="{A222105A-F83A-4C11-9CF2-53D2CA814C28}">
      <dgm:prSet phldrT="[Text]"/>
      <dgm:spPr/>
      <dgm:t>
        <a:bodyPr/>
        <a:lstStyle/>
        <a:p>
          <a:r>
            <a:rPr lang="en-GB" err="1" smtClean="0"/>
            <a:t>HEDgeHOB</a:t>
          </a:r>
          <a:endParaRPr lang="en-GB"/>
        </a:p>
      </dgm:t>
    </dgm:pt>
    <dgm:pt modelId="{CDA0C7B8-B5F1-43EE-A162-C43432025EEC}" type="parTrans" cxnId="{6EC1B6E0-B8E4-4746-80E4-B99B530697B0}">
      <dgm:prSet/>
      <dgm:spPr/>
      <dgm:t>
        <a:bodyPr/>
        <a:lstStyle/>
        <a:p>
          <a:endParaRPr lang="en-GB"/>
        </a:p>
      </dgm:t>
    </dgm:pt>
    <dgm:pt modelId="{3A8B5E45-6950-4222-BA0A-77BD79B918E7}" type="sibTrans" cxnId="{6EC1B6E0-B8E4-4746-80E4-B99B530697B0}">
      <dgm:prSet/>
      <dgm:spPr/>
      <dgm:t>
        <a:bodyPr/>
        <a:lstStyle/>
        <a:p>
          <a:endParaRPr lang="en-GB"/>
        </a:p>
      </dgm:t>
    </dgm:pt>
    <dgm:pt modelId="{33E631A1-6EC0-4B85-B484-202281E1B138}">
      <dgm:prSet phldrT="[Text]"/>
      <dgm:spPr/>
      <dgm:t>
        <a:bodyPr/>
        <a:lstStyle/>
        <a:p>
          <a:r>
            <a:rPr lang="en-GB" smtClean="0"/>
            <a:t>WDM</a:t>
          </a:r>
          <a:endParaRPr lang="en-GB"/>
        </a:p>
      </dgm:t>
    </dgm:pt>
    <dgm:pt modelId="{B6F1647C-96CC-4EF0-9DA1-C6188EDB1B43}" type="parTrans" cxnId="{9BD99F1F-460F-469E-A06B-A308B71D099B}">
      <dgm:prSet/>
      <dgm:spPr/>
      <dgm:t>
        <a:bodyPr/>
        <a:lstStyle/>
        <a:p>
          <a:endParaRPr lang="en-GB"/>
        </a:p>
      </dgm:t>
    </dgm:pt>
    <dgm:pt modelId="{ED7A2B06-7DCA-4B17-9736-4D9BB46FD96D}" type="sibTrans" cxnId="{9BD99F1F-460F-469E-A06B-A308B71D099B}">
      <dgm:prSet/>
      <dgm:spPr/>
      <dgm:t>
        <a:bodyPr/>
        <a:lstStyle/>
        <a:p>
          <a:endParaRPr lang="en-GB"/>
        </a:p>
      </dgm:t>
    </dgm:pt>
    <dgm:pt modelId="{EB1D0D49-018C-44E5-A10B-DED4F1EDEC14}">
      <dgm:prSet phldrT="[Text]"/>
      <dgm:spPr/>
      <dgm:t>
        <a:bodyPr/>
        <a:lstStyle/>
        <a:p>
          <a:r>
            <a:rPr lang="en-GB" smtClean="0"/>
            <a:t>BIOMAT</a:t>
          </a:r>
          <a:endParaRPr lang="en-GB"/>
        </a:p>
      </dgm:t>
    </dgm:pt>
    <dgm:pt modelId="{A5DBEEBC-CF48-4AF4-AF6C-4D89DCDB3751}" type="parTrans" cxnId="{DDEB88B5-ADEE-48FC-A76E-2C3F87B81478}">
      <dgm:prSet/>
      <dgm:spPr/>
      <dgm:t>
        <a:bodyPr/>
        <a:lstStyle/>
        <a:p>
          <a:endParaRPr lang="en-GB"/>
        </a:p>
      </dgm:t>
    </dgm:pt>
    <dgm:pt modelId="{61855E6D-C361-458B-A7E9-3D5C56057821}" type="sibTrans" cxnId="{DDEB88B5-ADEE-48FC-A76E-2C3F87B81478}">
      <dgm:prSet/>
      <dgm:spPr/>
      <dgm:t>
        <a:bodyPr/>
        <a:lstStyle/>
        <a:p>
          <a:endParaRPr lang="en-GB"/>
        </a:p>
      </dgm:t>
    </dgm:pt>
    <dgm:pt modelId="{02DE1195-5F64-4570-BFC8-A881A291AC3B}">
      <dgm:prSet phldrT="[Text]"/>
      <dgm:spPr/>
      <dgm:t>
        <a:bodyPr/>
        <a:lstStyle/>
        <a:p>
          <a:r>
            <a:rPr lang="en-GB" smtClean="0"/>
            <a:t>LEB</a:t>
          </a:r>
          <a:br>
            <a:rPr lang="en-GB" smtClean="0"/>
          </a:br>
          <a:r>
            <a:rPr lang="en-GB" smtClean="0"/>
            <a:t> Super-FRS</a:t>
          </a:r>
          <a:endParaRPr lang="en-GB"/>
        </a:p>
      </dgm:t>
    </dgm:pt>
    <dgm:pt modelId="{A05B1AE9-6382-44FC-9151-608CBC649335}" type="parTrans" cxnId="{68935D21-E2AB-425B-B376-C8E58E1A0BEB}">
      <dgm:prSet/>
      <dgm:spPr/>
      <dgm:t>
        <a:bodyPr/>
        <a:lstStyle/>
        <a:p>
          <a:endParaRPr lang="en-GB"/>
        </a:p>
      </dgm:t>
    </dgm:pt>
    <dgm:pt modelId="{93432A85-7ADC-4F7B-B4C6-EC9245DF9B77}" type="sibTrans" cxnId="{68935D21-E2AB-425B-B376-C8E58E1A0BEB}">
      <dgm:prSet/>
      <dgm:spPr/>
      <dgm:t>
        <a:bodyPr/>
        <a:lstStyle/>
        <a:p>
          <a:endParaRPr lang="en-GB"/>
        </a:p>
      </dgm:t>
    </dgm:pt>
    <dgm:pt modelId="{49CC0040-D472-4FCA-B2CB-75FD6916764E}">
      <dgm:prSet phldrT="[Text]" custT="1"/>
      <dgm:spPr/>
      <dgm:t>
        <a:bodyPr/>
        <a:lstStyle/>
        <a:p>
          <a:r>
            <a:rPr lang="en-GB" sz="1200" smtClean="0"/>
            <a:t>HISPEC/</a:t>
          </a:r>
          <a:br>
            <a:rPr lang="en-GB" sz="1200" smtClean="0"/>
          </a:br>
          <a:r>
            <a:rPr lang="en-GB" sz="1200" smtClean="0"/>
            <a:t>DESPEC</a:t>
          </a:r>
          <a:endParaRPr lang="en-GB" sz="1200"/>
        </a:p>
      </dgm:t>
    </dgm:pt>
    <dgm:pt modelId="{FBE396DC-4AB1-4617-B364-A12857360786}" type="parTrans" cxnId="{EACE14B4-DF56-49FE-8D13-71344C927638}">
      <dgm:prSet/>
      <dgm:spPr/>
      <dgm:t>
        <a:bodyPr/>
        <a:lstStyle/>
        <a:p>
          <a:endParaRPr lang="en-GB"/>
        </a:p>
      </dgm:t>
    </dgm:pt>
    <dgm:pt modelId="{8B41C663-6DAD-4630-8744-D81568D0F4B7}" type="sibTrans" cxnId="{EACE14B4-DF56-49FE-8D13-71344C927638}">
      <dgm:prSet/>
      <dgm:spPr/>
      <dgm:t>
        <a:bodyPr/>
        <a:lstStyle/>
        <a:p>
          <a:endParaRPr lang="en-GB"/>
        </a:p>
      </dgm:t>
    </dgm:pt>
    <dgm:pt modelId="{CD0A80C4-B57C-4A5C-BCF7-6A5685215F64}">
      <dgm:prSet phldrT="[Text]"/>
      <dgm:spPr/>
      <dgm:t>
        <a:bodyPr/>
        <a:lstStyle/>
        <a:p>
          <a:r>
            <a:rPr lang="en-GB" smtClean="0"/>
            <a:t>MATS</a:t>
          </a:r>
          <a:endParaRPr lang="en-GB"/>
        </a:p>
      </dgm:t>
    </dgm:pt>
    <dgm:pt modelId="{B983C4A8-2042-42FA-AB2C-98E19A4F7C90}" type="parTrans" cxnId="{8EE3DF7B-1E62-463A-B5C8-B77616C0F524}">
      <dgm:prSet/>
      <dgm:spPr/>
      <dgm:t>
        <a:bodyPr/>
        <a:lstStyle/>
        <a:p>
          <a:endParaRPr lang="en-GB"/>
        </a:p>
      </dgm:t>
    </dgm:pt>
    <dgm:pt modelId="{7E1DC221-B743-49C0-B255-D99977B5F825}" type="sibTrans" cxnId="{8EE3DF7B-1E62-463A-B5C8-B77616C0F524}">
      <dgm:prSet/>
      <dgm:spPr/>
      <dgm:t>
        <a:bodyPr/>
        <a:lstStyle/>
        <a:p>
          <a:endParaRPr lang="en-GB"/>
        </a:p>
      </dgm:t>
    </dgm:pt>
    <dgm:pt modelId="{C51195B4-2CF0-4163-B999-D1718D619FBA}">
      <dgm:prSet phldrT="[Text]"/>
      <dgm:spPr/>
      <dgm:t>
        <a:bodyPr/>
        <a:lstStyle/>
        <a:p>
          <a:r>
            <a:rPr lang="en-GB" smtClean="0"/>
            <a:t>LASPEC</a:t>
          </a:r>
          <a:endParaRPr lang="en-GB"/>
        </a:p>
      </dgm:t>
    </dgm:pt>
    <dgm:pt modelId="{7088FA01-7372-48DE-9622-083DD09470D8}" type="parTrans" cxnId="{8FEA732B-10E0-4136-A34D-8C954CD1CF0D}">
      <dgm:prSet/>
      <dgm:spPr/>
      <dgm:t>
        <a:bodyPr/>
        <a:lstStyle/>
        <a:p>
          <a:endParaRPr lang="en-GB"/>
        </a:p>
      </dgm:t>
    </dgm:pt>
    <dgm:pt modelId="{5337E341-9833-4712-A1E8-93114EA34408}" type="sibTrans" cxnId="{8FEA732B-10E0-4136-A34D-8C954CD1CF0D}">
      <dgm:prSet/>
      <dgm:spPr/>
      <dgm:t>
        <a:bodyPr/>
        <a:lstStyle/>
        <a:p>
          <a:endParaRPr lang="en-GB"/>
        </a:p>
      </dgm:t>
    </dgm:pt>
    <dgm:pt modelId="{1D90BBF8-9849-4B9E-ADD6-33EB66457A6A}">
      <dgm:prSet phldrT="[Text]"/>
      <dgm:spPr/>
      <dgm:t>
        <a:bodyPr/>
        <a:lstStyle/>
        <a:p>
          <a:r>
            <a:rPr lang="en-GB" smtClean="0"/>
            <a:t>R</a:t>
          </a:r>
          <a:r>
            <a:rPr lang="en-GB" baseline="30000" smtClean="0"/>
            <a:t>3</a:t>
          </a:r>
          <a:r>
            <a:rPr lang="en-GB" smtClean="0"/>
            <a:t>B</a:t>
          </a:r>
          <a:endParaRPr lang="en-GB"/>
        </a:p>
      </dgm:t>
    </dgm:pt>
    <dgm:pt modelId="{58427198-26DA-47E7-8E30-F8C9684C936A}" type="parTrans" cxnId="{D0DA2B1A-F89B-4868-A6E5-EAA627CD6D95}">
      <dgm:prSet/>
      <dgm:spPr/>
      <dgm:t>
        <a:bodyPr/>
        <a:lstStyle/>
        <a:p>
          <a:endParaRPr lang="en-GB"/>
        </a:p>
      </dgm:t>
    </dgm:pt>
    <dgm:pt modelId="{6CAA2315-EE91-454C-9480-184A45F30832}" type="sibTrans" cxnId="{D0DA2B1A-F89B-4868-A6E5-EAA627CD6D95}">
      <dgm:prSet/>
      <dgm:spPr/>
      <dgm:t>
        <a:bodyPr/>
        <a:lstStyle/>
        <a:p>
          <a:endParaRPr lang="en-GB"/>
        </a:p>
      </dgm:t>
    </dgm:pt>
    <dgm:pt modelId="{4EEBDF8B-7BA1-4F5C-B983-86D4A3D502A3}">
      <dgm:prSet phldrT="[Text]"/>
      <dgm:spPr/>
      <dgm:t>
        <a:bodyPr/>
        <a:lstStyle/>
        <a:p>
          <a:r>
            <a:rPr lang="en-GB" smtClean="0"/>
            <a:t>ILIMA</a:t>
          </a:r>
          <a:endParaRPr lang="en-GB"/>
        </a:p>
      </dgm:t>
    </dgm:pt>
    <dgm:pt modelId="{4217BD35-03BB-4EB9-80E8-66B605F25F1E}" type="parTrans" cxnId="{E7E7E2F1-361D-4074-B0E2-65880B7D1EB5}">
      <dgm:prSet/>
      <dgm:spPr/>
      <dgm:t>
        <a:bodyPr/>
        <a:lstStyle/>
        <a:p>
          <a:endParaRPr lang="en-GB"/>
        </a:p>
      </dgm:t>
    </dgm:pt>
    <dgm:pt modelId="{456B02FE-F404-48B2-BB14-79C9ABFF7E16}" type="sibTrans" cxnId="{E7E7E2F1-361D-4074-B0E2-65880B7D1EB5}">
      <dgm:prSet/>
      <dgm:spPr/>
      <dgm:t>
        <a:bodyPr/>
        <a:lstStyle/>
        <a:p>
          <a:endParaRPr lang="en-GB"/>
        </a:p>
      </dgm:t>
    </dgm:pt>
    <dgm:pt modelId="{5715B539-93C2-44FA-94E3-F10BF8432B7C}">
      <dgm:prSet phldrT="[Text]"/>
      <dgm:spPr/>
      <dgm:t>
        <a:bodyPr/>
        <a:lstStyle/>
        <a:p>
          <a:r>
            <a:rPr lang="en-GB" smtClean="0"/>
            <a:t>HADES</a:t>
          </a:r>
          <a:endParaRPr lang="en-GB"/>
        </a:p>
      </dgm:t>
    </dgm:pt>
    <dgm:pt modelId="{E0189957-F89F-4F08-935C-CE8DE3B09382}" type="parTrans" cxnId="{9FB34D7F-D620-4A1B-9DE3-89503CBCEB54}">
      <dgm:prSet/>
      <dgm:spPr/>
      <dgm:t>
        <a:bodyPr/>
        <a:lstStyle/>
        <a:p>
          <a:endParaRPr lang="en-GB"/>
        </a:p>
      </dgm:t>
    </dgm:pt>
    <dgm:pt modelId="{86D7B1DE-EFA1-40EE-B8F3-F2C32BABBCD7}" type="sibTrans" cxnId="{9FB34D7F-D620-4A1B-9DE3-89503CBCEB54}">
      <dgm:prSet/>
      <dgm:spPr/>
      <dgm:t>
        <a:bodyPr/>
        <a:lstStyle/>
        <a:p>
          <a:endParaRPr lang="en-GB"/>
        </a:p>
      </dgm:t>
    </dgm:pt>
    <dgm:pt modelId="{0705B63C-2607-4668-8E3E-E15A1DFABC73}" type="pres">
      <dgm:prSet presAssocID="{54F95FCF-F7F4-4A0C-B487-3B7D8F247DA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E54B6277-F607-4FFA-8BDD-A4C407A4E8B1}" type="pres">
      <dgm:prSet presAssocID="{6B7B9AE1-C1EF-47A6-9D98-37EB1AB818A6}" presName="root" presStyleCnt="0"/>
      <dgm:spPr/>
    </dgm:pt>
    <dgm:pt modelId="{E2D75BBC-C6AF-40FE-8306-688F46718949}" type="pres">
      <dgm:prSet presAssocID="{6B7B9AE1-C1EF-47A6-9D98-37EB1AB818A6}" presName="rootComposite" presStyleCnt="0"/>
      <dgm:spPr/>
    </dgm:pt>
    <dgm:pt modelId="{D0644F2F-7490-4FB8-A7D4-1117644C5975}" type="pres">
      <dgm:prSet presAssocID="{6B7B9AE1-C1EF-47A6-9D98-37EB1AB818A6}" presName="rootText" presStyleLbl="node1" presStyleIdx="0" presStyleCnt="4"/>
      <dgm:spPr/>
      <dgm:t>
        <a:bodyPr/>
        <a:lstStyle/>
        <a:p>
          <a:endParaRPr lang="en-GB"/>
        </a:p>
      </dgm:t>
    </dgm:pt>
    <dgm:pt modelId="{71A4C457-9DDC-40C2-9258-EBEC08E70257}" type="pres">
      <dgm:prSet presAssocID="{6B7B9AE1-C1EF-47A6-9D98-37EB1AB818A6}" presName="rootConnector" presStyleLbl="node1" presStyleIdx="0" presStyleCnt="4"/>
      <dgm:spPr/>
      <dgm:t>
        <a:bodyPr/>
        <a:lstStyle/>
        <a:p>
          <a:endParaRPr lang="en-GB"/>
        </a:p>
      </dgm:t>
    </dgm:pt>
    <dgm:pt modelId="{D7A0ECDE-0728-45F0-8ECB-F08931A545EE}" type="pres">
      <dgm:prSet presAssocID="{6B7B9AE1-C1EF-47A6-9D98-37EB1AB818A6}" presName="childShape" presStyleCnt="0"/>
      <dgm:spPr/>
    </dgm:pt>
    <dgm:pt modelId="{FB2D1D69-2F65-4E9E-A637-3C80DDD3FE08}" type="pres">
      <dgm:prSet presAssocID="{D0A3B8A3-1C3F-4057-B963-67425CD68D93}" presName="Name13" presStyleLbl="parChTrans1D2" presStyleIdx="0" presStyleCnt="11"/>
      <dgm:spPr/>
      <dgm:t>
        <a:bodyPr/>
        <a:lstStyle/>
        <a:p>
          <a:endParaRPr lang="en-GB"/>
        </a:p>
      </dgm:t>
    </dgm:pt>
    <dgm:pt modelId="{C7B59E90-CF0D-42D5-91A6-8F71AAA0CB80}" type="pres">
      <dgm:prSet presAssocID="{4680AC3A-74F4-436D-905F-73ED0FD37E16}" presName="childText" presStyleLbl="bgAcc1" presStyleIdx="0" presStyleCnt="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7D509F-7A0B-4A4E-A8D0-D716F6E693E8}" type="pres">
      <dgm:prSet presAssocID="{CDA0C7B8-B5F1-43EE-A162-C43432025EEC}" presName="Name13" presStyleLbl="parChTrans1D2" presStyleIdx="1" presStyleCnt="11"/>
      <dgm:spPr/>
      <dgm:t>
        <a:bodyPr/>
        <a:lstStyle/>
        <a:p>
          <a:endParaRPr lang="en-GB"/>
        </a:p>
      </dgm:t>
    </dgm:pt>
    <dgm:pt modelId="{A42CD395-6683-4DD2-85F7-D40A414F608D}" type="pres">
      <dgm:prSet presAssocID="{A222105A-F83A-4C11-9CF2-53D2CA814C28}" presName="childText" presStyleLbl="bgAcc1" presStyleIdx="1" presStyleCnt="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C7F6F2-0A3A-4AAE-8597-4438B3F34CE8}" type="pres">
      <dgm:prSet presAssocID="{B6F1647C-96CC-4EF0-9DA1-C6188EDB1B43}" presName="Name13" presStyleLbl="parChTrans1D2" presStyleIdx="2" presStyleCnt="11"/>
      <dgm:spPr/>
      <dgm:t>
        <a:bodyPr/>
        <a:lstStyle/>
        <a:p>
          <a:endParaRPr lang="en-GB"/>
        </a:p>
      </dgm:t>
    </dgm:pt>
    <dgm:pt modelId="{BC49535D-87A4-4A9A-8B2F-BDF5F8470ECF}" type="pres">
      <dgm:prSet presAssocID="{33E631A1-6EC0-4B85-B484-202281E1B138}" presName="childText" presStyleLbl="bgAcc1" presStyleIdx="2" presStyleCnt="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F4E6179-EF34-4925-8CB7-0888C726B17B}" type="pres">
      <dgm:prSet presAssocID="{A5DBEEBC-CF48-4AF4-AF6C-4D89DCDB3751}" presName="Name13" presStyleLbl="parChTrans1D2" presStyleIdx="3" presStyleCnt="11"/>
      <dgm:spPr/>
      <dgm:t>
        <a:bodyPr/>
        <a:lstStyle/>
        <a:p>
          <a:endParaRPr lang="en-GB"/>
        </a:p>
      </dgm:t>
    </dgm:pt>
    <dgm:pt modelId="{27AE7409-C896-4D77-9A95-BE24A8BEAF9A}" type="pres">
      <dgm:prSet presAssocID="{EB1D0D49-018C-44E5-A10B-DED4F1EDEC14}" presName="childText" presStyleLbl="bgAcc1" presStyleIdx="3" presStyleCnt="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0C2F5F-58D9-48A4-A7B0-1B6B8A3E2F2D}" type="pres">
      <dgm:prSet presAssocID="{EC0F696B-6976-4126-9845-AF8038863910}" presName="root" presStyleCnt="0"/>
      <dgm:spPr/>
    </dgm:pt>
    <dgm:pt modelId="{189B98A7-F706-4F9F-A07A-50623F0F6BFB}" type="pres">
      <dgm:prSet presAssocID="{EC0F696B-6976-4126-9845-AF8038863910}" presName="rootComposite" presStyleCnt="0"/>
      <dgm:spPr/>
    </dgm:pt>
    <dgm:pt modelId="{BDC0CFB0-C438-46B7-B394-5B8CDB16BD3F}" type="pres">
      <dgm:prSet presAssocID="{EC0F696B-6976-4126-9845-AF8038863910}" presName="rootText" presStyleLbl="node1" presStyleIdx="1" presStyleCnt="4"/>
      <dgm:spPr/>
      <dgm:t>
        <a:bodyPr/>
        <a:lstStyle/>
        <a:p>
          <a:endParaRPr lang="en-GB"/>
        </a:p>
      </dgm:t>
    </dgm:pt>
    <dgm:pt modelId="{E4C18579-619C-41B1-9D13-23CC364EE541}" type="pres">
      <dgm:prSet presAssocID="{EC0F696B-6976-4126-9845-AF8038863910}" presName="rootConnector" presStyleLbl="node1" presStyleIdx="1" presStyleCnt="4"/>
      <dgm:spPr/>
      <dgm:t>
        <a:bodyPr/>
        <a:lstStyle/>
        <a:p>
          <a:endParaRPr lang="en-GB"/>
        </a:p>
      </dgm:t>
    </dgm:pt>
    <dgm:pt modelId="{8FB7EB0C-D8D7-4C5A-8BBF-5D6A12F3DFBA}" type="pres">
      <dgm:prSet presAssocID="{EC0F696B-6976-4126-9845-AF8038863910}" presName="childShape" presStyleCnt="0"/>
      <dgm:spPr/>
    </dgm:pt>
    <dgm:pt modelId="{B9FBF351-0EF6-4EBB-B8D4-BC8402D06C42}" type="pres">
      <dgm:prSet presAssocID="{E0189957-F89F-4F08-935C-CE8DE3B09382}" presName="Name13" presStyleLbl="parChTrans1D2" presStyleIdx="4" presStyleCnt="11"/>
      <dgm:spPr/>
      <dgm:t>
        <a:bodyPr/>
        <a:lstStyle/>
        <a:p>
          <a:endParaRPr lang="en-GB"/>
        </a:p>
      </dgm:t>
    </dgm:pt>
    <dgm:pt modelId="{3CD7B10E-C351-4607-8B04-745159652CA2}" type="pres">
      <dgm:prSet presAssocID="{5715B539-93C2-44FA-94E3-F10BF8432B7C}" presName="childText" presStyleLbl="bgAcc1" presStyleIdx="4" presStyleCnt="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8D7A45E-0D7E-4E30-BEE6-31C85B3D701E}" type="pres">
      <dgm:prSet presAssocID="{6BCAEF00-1CCB-4DBC-A788-358B74C1FCCC}" presName="root" presStyleCnt="0"/>
      <dgm:spPr/>
    </dgm:pt>
    <dgm:pt modelId="{817F4C36-9431-4D16-987F-E58E3C39939E}" type="pres">
      <dgm:prSet presAssocID="{6BCAEF00-1CCB-4DBC-A788-358B74C1FCCC}" presName="rootComposite" presStyleCnt="0"/>
      <dgm:spPr/>
    </dgm:pt>
    <dgm:pt modelId="{BA623E40-CDBA-48E3-9118-F2BFB04B666C}" type="pres">
      <dgm:prSet presAssocID="{6BCAEF00-1CCB-4DBC-A788-358B74C1FCCC}" presName="rootText" presStyleLbl="node1" presStyleIdx="2" presStyleCnt="4"/>
      <dgm:spPr/>
      <dgm:t>
        <a:bodyPr/>
        <a:lstStyle/>
        <a:p>
          <a:endParaRPr lang="en-GB"/>
        </a:p>
      </dgm:t>
    </dgm:pt>
    <dgm:pt modelId="{A1CCC1DC-8F04-44F0-93DC-BB4C91C1E4DB}" type="pres">
      <dgm:prSet presAssocID="{6BCAEF00-1CCB-4DBC-A788-358B74C1FCCC}" presName="rootConnector" presStyleLbl="node1" presStyleIdx="2" presStyleCnt="4"/>
      <dgm:spPr/>
      <dgm:t>
        <a:bodyPr/>
        <a:lstStyle/>
        <a:p>
          <a:endParaRPr lang="en-GB"/>
        </a:p>
      </dgm:t>
    </dgm:pt>
    <dgm:pt modelId="{8F2BB220-7DD8-4E82-BD55-ABC791636F5C}" type="pres">
      <dgm:prSet presAssocID="{6BCAEF00-1CCB-4DBC-A788-358B74C1FCCC}" presName="childShape" presStyleCnt="0"/>
      <dgm:spPr/>
    </dgm:pt>
    <dgm:pt modelId="{749C241E-2586-46C1-858C-DC9FDC3E15A3}" type="pres">
      <dgm:prSet presAssocID="{A05B1AE9-6382-44FC-9151-608CBC649335}" presName="Name13" presStyleLbl="parChTrans1D2" presStyleIdx="5" presStyleCnt="11"/>
      <dgm:spPr/>
      <dgm:t>
        <a:bodyPr/>
        <a:lstStyle/>
        <a:p>
          <a:endParaRPr lang="en-GB"/>
        </a:p>
      </dgm:t>
    </dgm:pt>
    <dgm:pt modelId="{7EAB5074-F1DE-4363-9C67-3A278D0362E9}" type="pres">
      <dgm:prSet presAssocID="{02DE1195-5F64-4570-BFC8-A881A291AC3B}" presName="childText" presStyleLbl="bgAcc1" presStyleIdx="5" presStyleCnt="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DF856DA-7D26-47F6-A7F6-ED6B1EF37E6C}" type="pres">
      <dgm:prSet presAssocID="{FBE396DC-4AB1-4617-B364-A12857360786}" presName="Name13" presStyleLbl="parChTrans1D2" presStyleIdx="6" presStyleCnt="11"/>
      <dgm:spPr/>
      <dgm:t>
        <a:bodyPr/>
        <a:lstStyle/>
        <a:p>
          <a:endParaRPr lang="en-GB"/>
        </a:p>
      </dgm:t>
    </dgm:pt>
    <dgm:pt modelId="{C2F40D55-66C8-4DBF-8592-4BA90A10CDEE}" type="pres">
      <dgm:prSet presAssocID="{49CC0040-D472-4FCA-B2CB-75FD6916764E}" presName="childText" presStyleLbl="bgAcc1" presStyleIdx="6" presStyleCnt="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D1109E-183B-4658-A40E-DA5183F2734F}" type="pres">
      <dgm:prSet presAssocID="{B983C4A8-2042-42FA-AB2C-98E19A4F7C90}" presName="Name13" presStyleLbl="parChTrans1D2" presStyleIdx="7" presStyleCnt="11"/>
      <dgm:spPr/>
      <dgm:t>
        <a:bodyPr/>
        <a:lstStyle/>
        <a:p>
          <a:endParaRPr lang="en-GB"/>
        </a:p>
      </dgm:t>
    </dgm:pt>
    <dgm:pt modelId="{B9D9A6AB-9DF7-420E-8679-EB5D37E2758F}" type="pres">
      <dgm:prSet presAssocID="{CD0A80C4-B57C-4A5C-BCF7-6A5685215F64}" presName="childText" presStyleLbl="bgAcc1" presStyleIdx="7" presStyleCnt="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DAC221-8046-45F1-A380-E1345D0C5DEA}" type="pres">
      <dgm:prSet presAssocID="{7088FA01-7372-48DE-9622-083DD09470D8}" presName="Name13" presStyleLbl="parChTrans1D2" presStyleIdx="8" presStyleCnt="11"/>
      <dgm:spPr/>
      <dgm:t>
        <a:bodyPr/>
        <a:lstStyle/>
        <a:p>
          <a:endParaRPr lang="en-GB"/>
        </a:p>
      </dgm:t>
    </dgm:pt>
    <dgm:pt modelId="{A256320F-885E-4EB3-85E7-C7B2104CEE3A}" type="pres">
      <dgm:prSet presAssocID="{C51195B4-2CF0-4163-B999-D1718D619FBA}" presName="childText" presStyleLbl="bgAcc1" presStyleIdx="8" presStyleCnt="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C27C41-2E98-41E3-ADE6-7109AD86B449}" type="pres">
      <dgm:prSet presAssocID="{58427198-26DA-47E7-8E30-F8C9684C936A}" presName="Name13" presStyleLbl="parChTrans1D2" presStyleIdx="9" presStyleCnt="11"/>
      <dgm:spPr/>
      <dgm:t>
        <a:bodyPr/>
        <a:lstStyle/>
        <a:p>
          <a:endParaRPr lang="en-GB"/>
        </a:p>
      </dgm:t>
    </dgm:pt>
    <dgm:pt modelId="{9832E88D-6F25-4F48-8D33-47A1EAE47693}" type="pres">
      <dgm:prSet presAssocID="{1D90BBF8-9849-4B9E-ADD6-33EB66457A6A}" presName="childText" presStyleLbl="bgAcc1" presStyleIdx="9" presStyleCnt="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C194E1D-71EF-4AA3-A382-7A291AE9E5D7}" type="pres">
      <dgm:prSet presAssocID="{4217BD35-03BB-4EB9-80E8-66B605F25F1E}" presName="Name13" presStyleLbl="parChTrans1D2" presStyleIdx="10" presStyleCnt="11"/>
      <dgm:spPr/>
      <dgm:t>
        <a:bodyPr/>
        <a:lstStyle/>
        <a:p>
          <a:endParaRPr lang="en-GB"/>
        </a:p>
      </dgm:t>
    </dgm:pt>
    <dgm:pt modelId="{780C14FF-494E-4610-BB89-AE2826193979}" type="pres">
      <dgm:prSet presAssocID="{4EEBDF8B-7BA1-4F5C-B983-86D4A3D502A3}" presName="childText" presStyleLbl="bgAcc1" presStyleIdx="10" presStyleCnt="1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6AA4479-E25C-4918-BD6A-04817561E5EC}" type="pres">
      <dgm:prSet presAssocID="{C23ECC3B-C1FA-4BEC-B28C-B629C2D5EBDD}" presName="root" presStyleCnt="0"/>
      <dgm:spPr/>
    </dgm:pt>
    <dgm:pt modelId="{264DCC6B-3183-43D7-AE87-237D8DCC5FA3}" type="pres">
      <dgm:prSet presAssocID="{C23ECC3B-C1FA-4BEC-B28C-B629C2D5EBDD}" presName="rootComposite" presStyleCnt="0"/>
      <dgm:spPr/>
    </dgm:pt>
    <dgm:pt modelId="{81337715-1F79-4134-B89E-8E38726FF832}" type="pres">
      <dgm:prSet presAssocID="{C23ECC3B-C1FA-4BEC-B28C-B629C2D5EBDD}" presName="rootText" presStyleLbl="node1" presStyleIdx="3" presStyleCnt="4"/>
      <dgm:spPr/>
      <dgm:t>
        <a:bodyPr/>
        <a:lstStyle/>
        <a:p>
          <a:endParaRPr lang="en-GB"/>
        </a:p>
      </dgm:t>
    </dgm:pt>
    <dgm:pt modelId="{755AD58A-BCD9-442E-B0B8-25B37780C8B3}" type="pres">
      <dgm:prSet presAssocID="{C23ECC3B-C1FA-4BEC-B28C-B629C2D5EBDD}" presName="rootConnector" presStyleLbl="node1" presStyleIdx="3" presStyleCnt="4"/>
      <dgm:spPr/>
      <dgm:t>
        <a:bodyPr/>
        <a:lstStyle/>
        <a:p>
          <a:endParaRPr lang="en-GB"/>
        </a:p>
      </dgm:t>
    </dgm:pt>
    <dgm:pt modelId="{43147AA7-5173-4B48-9680-58E03564332F}" type="pres">
      <dgm:prSet presAssocID="{C23ECC3B-C1FA-4BEC-B28C-B629C2D5EBDD}" presName="childShape" presStyleCnt="0"/>
      <dgm:spPr/>
    </dgm:pt>
  </dgm:ptLst>
  <dgm:cxnLst>
    <dgm:cxn modelId="{C517908A-6F2F-480F-86DF-3B793F9A7FF3}" type="presOf" srcId="{CD0A80C4-B57C-4A5C-BCF7-6A5685215F64}" destId="{B9D9A6AB-9DF7-420E-8679-EB5D37E2758F}" srcOrd="0" destOrd="0" presId="urn:microsoft.com/office/officeart/2005/8/layout/hierarchy3"/>
    <dgm:cxn modelId="{10D620C7-B972-4220-9859-E7187BF4CAC7}" type="presOf" srcId="{1D90BBF8-9849-4B9E-ADD6-33EB66457A6A}" destId="{9832E88D-6F25-4F48-8D33-47A1EAE47693}" srcOrd="0" destOrd="0" presId="urn:microsoft.com/office/officeart/2005/8/layout/hierarchy3"/>
    <dgm:cxn modelId="{68935D21-E2AB-425B-B376-C8E58E1A0BEB}" srcId="{6BCAEF00-1CCB-4DBC-A788-358B74C1FCCC}" destId="{02DE1195-5F64-4570-BFC8-A881A291AC3B}" srcOrd="0" destOrd="0" parTransId="{A05B1AE9-6382-44FC-9151-608CBC649335}" sibTransId="{93432A85-7ADC-4F7B-B4C6-EC9245DF9B77}"/>
    <dgm:cxn modelId="{C75A4167-892A-429D-AEC9-A4F237034C1F}" type="presOf" srcId="{C23ECC3B-C1FA-4BEC-B28C-B629C2D5EBDD}" destId="{755AD58A-BCD9-442E-B0B8-25B37780C8B3}" srcOrd="1" destOrd="0" presId="urn:microsoft.com/office/officeart/2005/8/layout/hierarchy3"/>
    <dgm:cxn modelId="{8FEA732B-10E0-4136-A34D-8C954CD1CF0D}" srcId="{6BCAEF00-1CCB-4DBC-A788-358B74C1FCCC}" destId="{C51195B4-2CF0-4163-B999-D1718D619FBA}" srcOrd="3" destOrd="0" parTransId="{7088FA01-7372-48DE-9622-083DD09470D8}" sibTransId="{5337E341-9833-4712-A1E8-93114EA34408}"/>
    <dgm:cxn modelId="{9657C695-9493-42C9-8FF5-8BB0D5437592}" type="presOf" srcId="{6BCAEF00-1CCB-4DBC-A788-358B74C1FCCC}" destId="{BA623E40-CDBA-48E3-9118-F2BFB04B666C}" srcOrd="0" destOrd="0" presId="urn:microsoft.com/office/officeart/2005/8/layout/hierarchy3"/>
    <dgm:cxn modelId="{DED87FD4-71E3-4DCA-8B0B-F59A9F0FAAEC}" type="presOf" srcId="{54F95FCF-F7F4-4A0C-B487-3B7D8F247DAB}" destId="{0705B63C-2607-4668-8E3E-E15A1DFABC73}" srcOrd="0" destOrd="0" presId="urn:microsoft.com/office/officeart/2005/8/layout/hierarchy3"/>
    <dgm:cxn modelId="{B93D8940-4C6D-459A-BF8C-D981635C7B29}" type="presOf" srcId="{4217BD35-03BB-4EB9-80E8-66B605F25F1E}" destId="{1C194E1D-71EF-4AA3-A382-7A291AE9E5D7}" srcOrd="0" destOrd="0" presId="urn:microsoft.com/office/officeart/2005/8/layout/hierarchy3"/>
    <dgm:cxn modelId="{03E1A7D8-154B-42F1-A8B8-2B2585FD717B}" type="presOf" srcId="{A5DBEEBC-CF48-4AF4-AF6C-4D89DCDB3751}" destId="{0F4E6179-EF34-4925-8CB7-0888C726B17B}" srcOrd="0" destOrd="0" presId="urn:microsoft.com/office/officeart/2005/8/layout/hierarchy3"/>
    <dgm:cxn modelId="{9D126F1D-2400-4B43-8CC6-F400077FD5C0}" srcId="{54F95FCF-F7F4-4A0C-B487-3B7D8F247DAB}" destId="{6BCAEF00-1CCB-4DBC-A788-358B74C1FCCC}" srcOrd="2" destOrd="0" parTransId="{450E239C-6A65-445A-9470-0D45D82AF636}" sibTransId="{23CA3761-C115-4485-850F-82955FABE698}"/>
    <dgm:cxn modelId="{DDEB88B5-ADEE-48FC-A76E-2C3F87B81478}" srcId="{6B7B9AE1-C1EF-47A6-9D98-37EB1AB818A6}" destId="{EB1D0D49-018C-44E5-A10B-DED4F1EDEC14}" srcOrd="3" destOrd="0" parTransId="{A5DBEEBC-CF48-4AF4-AF6C-4D89DCDB3751}" sibTransId="{61855E6D-C361-458B-A7E9-3D5C56057821}"/>
    <dgm:cxn modelId="{5B2B509D-4D84-44A5-8740-D1BA75E04921}" type="presOf" srcId="{6BCAEF00-1CCB-4DBC-A788-358B74C1FCCC}" destId="{A1CCC1DC-8F04-44F0-93DC-BB4C91C1E4DB}" srcOrd="1" destOrd="0" presId="urn:microsoft.com/office/officeart/2005/8/layout/hierarchy3"/>
    <dgm:cxn modelId="{1F77D2E9-0C23-40BE-9624-8E4E489F8B40}" type="presOf" srcId="{4680AC3A-74F4-436D-905F-73ED0FD37E16}" destId="{C7B59E90-CF0D-42D5-91A6-8F71AAA0CB80}" srcOrd="0" destOrd="0" presId="urn:microsoft.com/office/officeart/2005/8/layout/hierarchy3"/>
    <dgm:cxn modelId="{E7E7E2F1-361D-4074-B0E2-65880B7D1EB5}" srcId="{6BCAEF00-1CCB-4DBC-A788-358B74C1FCCC}" destId="{4EEBDF8B-7BA1-4F5C-B983-86D4A3D502A3}" srcOrd="5" destOrd="0" parTransId="{4217BD35-03BB-4EB9-80E8-66B605F25F1E}" sibTransId="{456B02FE-F404-48B2-BB14-79C9ABFF7E16}"/>
    <dgm:cxn modelId="{36314D01-18BF-471E-B44A-8FB34DC24E36}" type="presOf" srcId="{7088FA01-7372-48DE-9622-083DD09470D8}" destId="{A9DAC221-8046-45F1-A380-E1345D0C5DEA}" srcOrd="0" destOrd="0" presId="urn:microsoft.com/office/officeart/2005/8/layout/hierarchy3"/>
    <dgm:cxn modelId="{3473C75E-39B3-4936-BBEA-813007F92E3F}" type="presOf" srcId="{EC0F696B-6976-4126-9845-AF8038863910}" destId="{E4C18579-619C-41B1-9D13-23CC364EE541}" srcOrd="1" destOrd="0" presId="urn:microsoft.com/office/officeart/2005/8/layout/hierarchy3"/>
    <dgm:cxn modelId="{B520C9FF-E76F-4333-8CEF-3FAE27798CB3}" type="presOf" srcId="{EB1D0D49-018C-44E5-A10B-DED4F1EDEC14}" destId="{27AE7409-C896-4D77-9A95-BE24A8BEAF9A}" srcOrd="0" destOrd="0" presId="urn:microsoft.com/office/officeart/2005/8/layout/hierarchy3"/>
    <dgm:cxn modelId="{BF3E7CCE-5CB3-4846-A9EE-A5C2E507C867}" srcId="{54F95FCF-F7F4-4A0C-B487-3B7D8F247DAB}" destId="{C23ECC3B-C1FA-4BEC-B28C-B629C2D5EBDD}" srcOrd="3" destOrd="0" parTransId="{A2C15683-BD0E-4F0F-BC16-24C0176A7BEF}" sibTransId="{EF5ACB66-19DC-4D9E-B889-57756EF454E7}"/>
    <dgm:cxn modelId="{1A83E6B1-CD8C-4754-B541-B0A4D2443EAD}" type="presOf" srcId="{C23ECC3B-C1FA-4BEC-B28C-B629C2D5EBDD}" destId="{81337715-1F79-4134-B89E-8E38726FF832}" srcOrd="0" destOrd="0" presId="urn:microsoft.com/office/officeart/2005/8/layout/hierarchy3"/>
    <dgm:cxn modelId="{539239C5-8194-4B7D-96E3-D44B71B292F1}" type="presOf" srcId="{6B7B9AE1-C1EF-47A6-9D98-37EB1AB818A6}" destId="{D0644F2F-7490-4FB8-A7D4-1117644C5975}" srcOrd="0" destOrd="0" presId="urn:microsoft.com/office/officeart/2005/8/layout/hierarchy3"/>
    <dgm:cxn modelId="{8EE3DF7B-1E62-463A-B5C8-B77616C0F524}" srcId="{6BCAEF00-1CCB-4DBC-A788-358B74C1FCCC}" destId="{CD0A80C4-B57C-4A5C-BCF7-6A5685215F64}" srcOrd="2" destOrd="0" parTransId="{B983C4A8-2042-42FA-AB2C-98E19A4F7C90}" sibTransId="{7E1DC221-B743-49C0-B255-D99977B5F825}"/>
    <dgm:cxn modelId="{9C8494DA-02FF-4F9E-A15A-F0BC388E10FB}" type="presOf" srcId="{33E631A1-6EC0-4B85-B484-202281E1B138}" destId="{BC49535D-87A4-4A9A-8B2F-BDF5F8470ECF}" srcOrd="0" destOrd="0" presId="urn:microsoft.com/office/officeart/2005/8/layout/hierarchy3"/>
    <dgm:cxn modelId="{FAB60DE6-567B-44ED-8650-453D95BF786D}" type="presOf" srcId="{4EEBDF8B-7BA1-4F5C-B983-86D4A3D502A3}" destId="{780C14FF-494E-4610-BB89-AE2826193979}" srcOrd="0" destOrd="0" presId="urn:microsoft.com/office/officeart/2005/8/layout/hierarchy3"/>
    <dgm:cxn modelId="{300DDB37-1D9D-4D07-A001-74D160629E7A}" type="presOf" srcId="{58427198-26DA-47E7-8E30-F8C9684C936A}" destId="{A9C27C41-2E98-41E3-ADE6-7109AD86B449}" srcOrd="0" destOrd="0" presId="urn:microsoft.com/office/officeart/2005/8/layout/hierarchy3"/>
    <dgm:cxn modelId="{0C045375-4C2D-4FBA-A769-00D82ACB93DA}" srcId="{54F95FCF-F7F4-4A0C-B487-3B7D8F247DAB}" destId="{EC0F696B-6976-4126-9845-AF8038863910}" srcOrd="1" destOrd="0" parTransId="{4C94346A-AB84-480A-A945-CDA5A270F592}" sibTransId="{E6ECA5C8-DBA5-4B6B-A933-CB39B4E0714B}"/>
    <dgm:cxn modelId="{6EC1B6E0-B8E4-4746-80E4-B99B530697B0}" srcId="{6B7B9AE1-C1EF-47A6-9D98-37EB1AB818A6}" destId="{A222105A-F83A-4C11-9CF2-53D2CA814C28}" srcOrd="1" destOrd="0" parTransId="{CDA0C7B8-B5F1-43EE-A162-C43432025EEC}" sibTransId="{3A8B5E45-6950-4222-BA0A-77BD79B918E7}"/>
    <dgm:cxn modelId="{084E9FD5-197E-4985-8585-89E36C7A068E}" srcId="{6B7B9AE1-C1EF-47A6-9D98-37EB1AB818A6}" destId="{4680AC3A-74F4-436D-905F-73ED0FD37E16}" srcOrd="0" destOrd="0" parTransId="{D0A3B8A3-1C3F-4057-B963-67425CD68D93}" sibTransId="{B7AE079C-DB34-4ED5-B5CF-F4414C6A6F20}"/>
    <dgm:cxn modelId="{D0DA2B1A-F89B-4868-A6E5-EAA627CD6D95}" srcId="{6BCAEF00-1CCB-4DBC-A788-358B74C1FCCC}" destId="{1D90BBF8-9849-4B9E-ADD6-33EB66457A6A}" srcOrd="4" destOrd="0" parTransId="{58427198-26DA-47E7-8E30-F8C9684C936A}" sibTransId="{6CAA2315-EE91-454C-9480-184A45F30832}"/>
    <dgm:cxn modelId="{705E9E5B-48B1-480B-97F4-D191C8EAA3DA}" type="presOf" srcId="{A05B1AE9-6382-44FC-9151-608CBC649335}" destId="{749C241E-2586-46C1-858C-DC9FDC3E15A3}" srcOrd="0" destOrd="0" presId="urn:microsoft.com/office/officeart/2005/8/layout/hierarchy3"/>
    <dgm:cxn modelId="{E55564CA-9C27-45D9-9FC1-EEA0F86A33D2}" type="presOf" srcId="{D0A3B8A3-1C3F-4057-B963-67425CD68D93}" destId="{FB2D1D69-2F65-4E9E-A637-3C80DDD3FE08}" srcOrd="0" destOrd="0" presId="urn:microsoft.com/office/officeart/2005/8/layout/hierarchy3"/>
    <dgm:cxn modelId="{C818AA06-CA9F-40CE-B15B-F4D0C9F32711}" type="presOf" srcId="{EC0F696B-6976-4126-9845-AF8038863910}" destId="{BDC0CFB0-C438-46B7-B394-5B8CDB16BD3F}" srcOrd="0" destOrd="0" presId="urn:microsoft.com/office/officeart/2005/8/layout/hierarchy3"/>
    <dgm:cxn modelId="{04133A06-1003-48FD-8E3B-266CE21AE622}" type="presOf" srcId="{C51195B4-2CF0-4163-B999-D1718D619FBA}" destId="{A256320F-885E-4EB3-85E7-C7B2104CEE3A}" srcOrd="0" destOrd="0" presId="urn:microsoft.com/office/officeart/2005/8/layout/hierarchy3"/>
    <dgm:cxn modelId="{610EC0B3-437C-4887-BAAE-A9F8A3ECFC0C}" type="presOf" srcId="{B983C4A8-2042-42FA-AB2C-98E19A4F7C90}" destId="{C3D1109E-183B-4658-A40E-DA5183F2734F}" srcOrd="0" destOrd="0" presId="urn:microsoft.com/office/officeart/2005/8/layout/hierarchy3"/>
    <dgm:cxn modelId="{9FB34D7F-D620-4A1B-9DE3-89503CBCEB54}" srcId="{EC0F696B-6976-4126-9845-AF8038863910}" destId="{5715B539-93C2-44FA-94E3-F10BF8432B7C}" srcOrd="0" destOrd="0" parTransId="{E0189957-F89F-4F08-935C-CE8DE3B09382}" sibTransId="{86D7B1DE-EFA1-40EE-B8F3-F2C32BABBCD7}"/>
    <dgm:cxn modelId="{D2B26EBC-066D-4A2B-8896-E057058703FC}" type="presOf" srcId="{E0189957-F89F-4F08-935C-CE8DE3B09382}" destId="{B9FBF351-0EF6-4EBB-B8D4-BC8402D06C42}" srcOrd="0" destOrd="0" presId="urn:microsoft.com/office/officeart/2005/8/layout/hierarchy3"/>
    <dgm:cxn modelId="{CB5C34EB-8E77-4080-BB0C-DD79367AEF4A}" srcId="{54F95FCF-F7F4-4A0C-B487-3B7D8F247DAB}" destId="{6B7B9AE1-C1EF-47A6-9D98-37EB1AB818A6}" srcOrd="0" destOrd="0" parTransId="{E87BF5A7-A6A9-4B23-9FC4-0422FA6E01A2}" sibTransId="{E7BDF0C0-7ABF-4B43-87A3-F2A00AEE5378}"/>
    <dgm:cxn modelId="{CC7A68C3-FEBB-4612-B569-1079E38C2E24}" type="presOf" srcId="{A222105A-F83A-4C11-9CF2-53D2CA814C28}" destId="{A42CD395-6683-4DD2-85F7-D40A414F608D}" srcOrd="0" destOrd="0" presId="urn:microsoft.com/office/officeart/2005/8/layout/hierarchy3"/>
    <dgm:cxn modelId="{2700C7B4-0A08-478F-9C39-53FA0F124A80}" type="presOf" srcId="{02DE1195-5F64-4570-BFC8-A881A291AC3B}" destId="{7EAB5074-F1DE-4363-9C67-3A278D0362E9}" srcOrd="0" destOrd="0" presId="urn:microsoft.com/office/officeart/2005/8/layout/hierarchy3"/>
    <dgm:cxn modelId="{EC8DDF51-F644-4F90-A38A-8F88D1FBFBDB}" type="presOf" srcId="{FBE396DC-4AB1-4617-B364-A12857360786}" destId="{EDF856DA-7D26-47F6-A7F6-ED6B1EF37E6C}" srcOrd="0" destOrd="0" presId="urn:microsoft.com/office/officeart/2005/8/layout/hierarchy3"/>
    <dgm:cxn modelId="{EACE14B4-DF56-49FE-8D13-71344C927638}" srcId="{6BCAEF00-1CCB-4DBC-A788-358B74C1FCCC}" destId="{49CC0040-D472-4FCA-B2CB-75FD6916764E}" srcOrd="1" destOrd="0" parTransId="{FBE396DC-4AB1-4617-B364-A12857360786}" sibTransId="{8B41C663-6DAD-4630-8744-D81568D0F4B7}"/>
    <dgm:cxn modelId="{F0F6E339-F05F-4210-BBEF-ADF66F80562B}" type="presOf" srcId="{49CC0040-D472-4FCA-B2CB-75FD6916764E}" destId="{C2F40D55-66C8-4DBF-8592-4BA90A10CDEE}" srcOrd="0" destOrd="0" presId="urn:microsoft.com/office/officeart/2005/8/layout/hierarchy3"/>
    <dgm:cxn modelId="{9BD99F1F-460F-469E-A06B-A308B71D099B}" srcId="{6B7B9AE1-C1EF-47A6-9D98-37EB1AB818A6}" destId="{33E631A1-6EC0-4B85-B484-202281E1B138}" srcOrd="2" destOrd="0" parTransId="{B6F1647C-96CC-4EF0-9DA1-C6188EDB1B43}" sibTransId="{ED7A2B06-7DCA-4B17-9736-4D9BB46FD96D}"/>
    <dgm:cxn modelId="{3B901ECB-F2DD-4D89-A45F-CFA1EA03404A}" type="presOf" srcId="{5715B539-93C2-44FA-94E3-F10BF8432B7C}" destId="{3CD7B10E-C351-4607-8B04-745159652CA2}" srcOrd="0" destOrd="0" presId="urn:microsoft.com/office/officeart/2005/8/layout/hierarchy3"/>
    <dgm:cxn modelId="{2956F93C-CE68-43A9-AFE6-CAD2B0744956}" type="presOf" srcId="{CDA0C7B8-B5F1-43EE-A162-C43432025EEC}" destId="{EA7D509F-7A0B-4A4E-A8D0-D716F6E693E8}" srcOrd="0" destOrd="0" presId="urn:microsoft.com/office/officeart/2005/8/layout/hierarchy3"/>
    <dgm:cxn modelId="{7722C57E-7383-4B19-8ED2-615D4119BAE3}" type="presOf" srcId="{B6F1647C-96CC-4EF0-9DA1-C6188EDB1B43}" destId="{F1C7F6F2-0A3A-4AAE-8597-4438B3F34CE8}" srcOrd="0" destOrd="0" presId="urn:microsoft.com/office/officeart/2005/8/layout/hierarchy3"/>
    <dgm:cxn modelId="{5224461E-FA36-49CA-A655-79385183F068}" type="presOf" srcId="{6B7B9AE1-C1EF-47A6-9D98-37EB1AB818A6}" destId="{71A4C457-9DDC-40C2-9258-EBEC08E70257}" srcOrd="1" destOrd="0" presId="urn:microsoft.com/office/officeart/2005/8/layout/hierarchy3"/>
    <dgm:cxn modelId="{A9E4A0BF-E828-4741-B415-72555076F5AC}" type="presParOf" srcId="{0705B63C-2607-4668-8E3E-E15A1DFABC73}" destId="{E54B6277-F607-4FFA-8BDD-A4C407A4E8B1}" srcOrd="0" destOrd="0" presId="urn:microsoft.com/office/officeart/2005/8/layout/hierarchy3"/>
    <dgm:cxn modelId="{F7B37382-23BE-48F9-8928-EAD383EFAB18}" type="presParOf" srcId="{E54B6277-F607-4FFA-8BDD-A4C407A4E8B1}" destId="{E2D75BBC-C6AF-40FE-8306-688F46718949}" srcOrd="0" destOrd="0" presId="urn:microsoft.com/office/officeart/2005/8/layout/hierarchy3"/>
    <dgm:cxn modelId="{C2ECAF72-0DE2-46A1-BA2A-DFB75295DFFD}" type="presParOf" srcId="{E2D75BBC-C6AF-40FE-8306-688F46718949}" destId="{D0644F2F-7490-4FB8-A7D4-1117644C5975}" srcOrd="0" destOrd="0" presId="urn:microsoft.com/office/officeart/2005/8/layout/hierarchy3"/>
    <dgm:cxn modelId="{0B4116E9-073D-49E5-B6AC-44879282D9A4}" type="presParOf" srcId="{E2D75BBC-C6AF-40FE-8306-688F46718949}" destId="{71A4C457-9DDC-40C2-9258-EBEC08E70257}" srcOrd="1" destOrd="0" presId="urn:microsoft.com/office/officeart/2005/8/layout/hierarchy3"/>
    <dgm:cxn modelId="{34DA495B-C9A3-40BF-B9DE-D986EC5A9B05}" type="presParOf" srcId="{E54B6277-F607-4FFA-8BDD-A4C407A4E8B1}" destId="{D7A0ECDE-0728-45F0-8ECB-F08931A545EE}" srcOrd="1" destOrd="0" presId="urn:microsoft.com/office/officeart/2005/8/layout/hierarchy3"/>
    <dgm:cxn modelId="{26BE5AF4-B854-4A48-9823-9BFFE53DAE09}" type="presParOf" srcId="{D7A0ECDE-0728-45F0-8ECB-F08931A545EE}" destId="{FB2D1D69-2F65-4E9E-A637-3C80DDD3FE08}" srcOrd="0" destOrd="0" presId="urn:microsoft.com/office/officeart/2005/8/layout/hierarchy3"/>
    <dgm:cxn modelId="{13FDC25B-48BB-4049-9031-C2C8A5E0DEE8}" type="presParOf" srcId="{D7A0ECDE-0728-45F0-8ECB-F08931A545EE}" destId="{C7B59E90-CF0D-42D5-91A6-8F71AAA0CB80}" srcOrd="1" destOrd="0" presId="urn:microsoft.com/office/officeart/2005/8/layout/hierarchy3"/>
    <dgm:cxn modelId="{1496E0CF-2E3E-4D3B-B5E5-1C66A41EE260}" type="presParOf" srcId="{D7A0ECDE-0728-45F0-8ECB-F08931A545EE}" destId="{EA7D509F-7A0B-4A4E-A8D0-D716F6E693E8}" srcOrd="2" destOrd="0" presId="urn:microsoft.com/office/officeart/2005/8/layout/hierarchy3"/>
    <dgm:cxn modelId="{22888C89-D5C5-4478-9963-921FA29A7C6F}" type="presParOf" srcId="{D7A0ECDE-0728-45F0-8ECB-F08931A545EE}" destId="{A42CD395-6683-4DD2-85F7-D40A414F608D}" srcOrd="3" destOrd="0" presId="urn:microsoft.com/office/officeart/2005/8/layout/hierarchy3"/>
    <dgm:cxn modelId="{F51FDF5B-E607-46F2-8AC6-81EC42CED36E}" type="presParOf" srcId="{D7A0ECDE-0728-45F0-8ECB-F08931A545EE}" destId="{F1C7F6F2-0A3A-4AAE-8597-4438B3F34CE8}" srcOrd="4" destOrd="0" presId="urn:microsoft.com/office/officeart/2005/8/layout/hierarchy3"/>
    <dgm:cxn modelId="{5AE4460D-41F5-4F30-A2B7-B984908631CC}" type="presParOf" srcId="{D7A0ECDE-0728-45F0-8ECB-F08931A545EE}" destId="{BC49535D-87A4-4A9A-8B2F-BDF5F8470ECF}" srcOrd="5" destOrd="0" presId="urn:microsoft.com/office/officeart/2005/8/layout/hierarchy3"/>
    <dgm:cxn modelId="{09D6AF61-68FE-4BCD-BCEA-1EBBA05E8C96}" type="presParOf" srcId="{D7A0ECDE-0728-45F0-8ECB-F08931A545EE}" destId="{0F4E6179-EF34-4925-8CB7-0888C726B17B}" srcOrd="6" destOrd="0" presId="urn:microsoft.com/office/officeart/2005/8/layout/hierarchy3"/>
    <dgm:cxn modelId="{8AC7A092-ABE9-47D0-B3DC-B667CBE92A28}" type="presParOf" srcId="{D7A0ECDE-0728-45F0-8ECB-F08931A545EE}" destId="{27AE7409-C896-4D77-9A95-BE24A8BEAF9A}" srcOrd="7" destOrd="0" presId="urn:microsoft.com/office/officeart/2005/8/layout/hierarchy3"/>
    <dgm:cxn modelId="{5D438331-6C37-4D2D-BE0D-93A6FABFBCE0}" type="presParOf" srcId="{0705B63C-2607-4668-8E3E-E15A1DFABC73}" destId="{630C2F5F-58D9-48A4-A7B0-1B6B8A3E2F2D}" srcOrd="1" destOrd="0" presId="urn:microsoft.com/office/officeart/2005/8/layout/hierarchy3"/>
    <dgm:cxn modelId="{0D270D4D-3153-4810-998E-70589F48FCBA}" type="presParOf" srcId="{630C2F5F-58D9-48A4-A7B0-1B6B8A3E2F2D}" destId="{189B98A7-F706-4F9F-A07A-50623F0F6BFB}" srcOrd="0" destOrd="0" presId="urn:microsoft.com/office/officeart/2005/8/layout/hierarchy3"/>
    <dgm:cxn modelId="{C6CC85EE-5544-4727-A95C-D0C9336E0874}" type="presParOf" srcId="{189B98A7-F706-4F9F-A07A-50623F0F6BFB}" destId="{BDC0CFB0-C438-46B7-B394-5B8CDB16BD3F}" srcOrd="0" destOrd="0" presId="urn:microsoft.com/office/officeart/2005/8/layout/hierarchy3"/>
    <dgm:cxn modelId="{7ED58D6C-A85D-4B37-A1A9-B5FA039EEA33}" type="presParOf" srcId="{189B98A7-F706-4F9F-A07A-50623F0F6BFB}" destId="{E4C18579-619C-41B1-9D13-23CC364EE541}" srcOrd="1" destOrd="0" presId="urn:microsoft.com/office/officeart/2005/8/layout/hierarchy3"/>
    <dgm:cxn modelId="{33E8CA84-D9EF-4BC1-877B-543AA83257DA}" type="presParOf" srcId="{630C2F5F-58D9-48A4-A7B0-1B6B8A3E2F2D}" destId="{8FB7EB0C-D8D7-4C5A-8BBF-5D6A12F3DFBA}" srcOrd="1" destOrd="0" presId="urn:microsoft.com/office/officeart/2005/8/layout/hierarchy3"/>
    <dgm:cxn modelId="{4671B213-A48F-48D5-A174-AC6CCBD1B6B9}" type="presParOf" srcId="{8FB7EB0C-D8D7-4C5A-8BBF-5D6A12F3DFBA}" destId="{B9FBF351-0EF6-4EBB-B8D4-BC8402D06C42}" srcOrd="0" destOrd="0" presId="urn:microsoft.com/office/officeart/2005/8/layout/hierarchy3"/>
    <dgm:cxn modelId="{A058DE1F-AFC1-4D6A-8C85-2C6A20C08F3D}" type="presParOf" srcId="{8FB7EB0C-D8D7-4C5A-8BBF-5D6A12F3DFBA}" destId="{3CD7B10E-C351-4607-8B04-745159652CA2}" srcOrd="1" destOrd="0" presId="urn:microsoft.com/office/officeart/2005/8/layout/hierarchy3"/>
    <dgm:cxn modelId="{35D4BF76-370C-4284-9199-73CB932B54EB}" type="presParOf" srcId="{0705B63C-2607-4668-8E3E-E15A1DFABC73}" destId="{98D7A45E-0D7E-4E30-BEE6-31C85B3D701E}" srcOrd="2" destOrd="0" presId="urn:microsoft.com/office/officeart/2005/8/layout/hierarchy3"/>
    <dgm:cxn modelId="{7804200D-C095-4534-B688-7BA1835B949D}" type="presParOf" srcId="{98D7A45E-0D7E-4E30-BEE6-31C85B3D701E}" destId="{817F4C36-9431-4D16-987F-E58E3C39939E}" srcOrd="0" destOrd="0" presId="urn:microsoft.com/office/officeart/2005/8/layout/hierarchy3"/>
    <dgm:cxn modelId="{FE97C539-2E2F-4F7B-94EC-A71EE4EF5026}" type="presParOf" srcId="{817F4C36-9431-4D16-987F-E58E3C39939E}" destId="{BA623E40-CDBA-48E3-9118-F2BFB04B666C}" srcOrd="0" destOrd="0" presId="urn:microsoft.com/office/officeart/2005/8/layout/hierarchy3"/>
    <dgm:cxn modelId="{AA8433F6-F7DB-431C-BAE1-EDD346A7B015}" type="presParOf" srcId="{817F4C36-9431-4D16-987F-E58E3C39939E}" destId="{A1CCC1DC-8F04-44F0-93DC-BB4C91C1E4DB}" srcOrd="1" destOrd="0" presId="urn:microsoft.com/office/officeart/2005/8/layout/hierarchy3"/>
    <dgm:cxn modelId="{EE0BD259-CB75-45FC-A691-D869A3E18CA2}" type="presParOf" srcId="{98D7A45E-0D7E-4E30-BEE6-31C85B3D701E}" destId="{8F2BB220-7DD8-4E82-BD55-ABC791636F5C}" srcOrd="1" destOrd="0" presId="urn:microsoft.com/office/officeart/2005/8/layout/hierarchy3"/>
    <dgm:cxn modelId="{EF25DC93-22F7-478D-9B40-262C43D1FEA2}" type="presParOf" srcId="{8F2BB220-7DD8-4E82-BD55-ABC791636F5C}" destId="{749C241E-2586-46C1-858C-DC9FDC3E15A3}" srcOrd="0" destOrd="0" presId="urn:microsoft.com/office/officeart/2005/8/layout/hierarchy3"/>
    <dgm:cxn modelId="{8768059D-24D7-48A7-8DAB-F3DB0396C667}" type="presParOf" srcId="{8F2BB220-7DD8-4E82-BD55-ABC791636F5C}" destId="{7EAB5074-F1DE-4363-9C67-3A278D0362E9}" srcOrd="1" destOrd="0" presId="urn:microsoft.com/office/officeart/2005/8/layout/hierarchy3"/>
    <dgm:cxn modelId="{3B142F98-DEFA-4F37-A5C1-924387D92878}" type="presParOf" srcId="{8F2BB220-7DD8-4E82-BD55-ABC791636F5C}" destId="{EDF856DA-7D26-47F6-A7F6-ED6B1EF37E6C}" srcOrd="2" destOrd="0" presId="urn:microsoft.com/office/officeart/2005/8/layout/hierarchy3"/>
    <dgm:cxn modelId="{A1A00DB5-7C08-4E54-A8FA-FA1A22C95FFC}" type="presParOf" srcId="{8F2BB220-7DD8-4E82-BD55-ABC791636F5C}" destId="{C2F40D55-66C8-4DBF-8592-4BA90A10CDEE}" srcOrd="3" destOrd="0" presId="urn:microsoft.com/office/officeart/2005/8/layout/hierarchy3"/>
    <dgm:cxn modelId="{252E625F-1BB1-4A9B-844C-AC98B64A5750}" type="presParOf" srcId="{8F2BB220-7DD8-4E82-BD55-ABC791636F5C}" destId="{C3D1109E-183B-4658-A40E-DA5183F2734F}" srcOrd="4" destOrd="0" presId="urn:microsoft.com/office/officeart/2005/8/layout/hierarchy3"/>
    <dgm:cxn modelId="{DF6BB21A-F11E-4103-B03F-F5F9C3402D29}" type="presParOf" srcId="{8F2BB220-7DD8-4E82-BD55-ABC791636F5C}" destId="{B9D9A6AB-9DF7-420E-8679-EB5D37E2758F}" srcOrd="5" destOrd="0" presId="urn:microsoft.com/office/officeart/2005/8/layout/hierarchy3"/>
    <dgm:cxn modelId="{4808A5B3-8FF0-4019-9AEC-86E4BECF2672}" type="presParOf" srcId="{8F2BB220-7DD8-4E82-BD55-ABC791636F5C}" destId="{A9DAC221-8046-45F1-A380-E1345D0C5DEA}" srcOrd="6" destOrd="0" presId="urn:microsoft.com/office/officeart/2005/8/layout/hierarchy3"/>
    <dgm:cxn modelId="{6E38CD90-7A7D-4FE7-BA66-3C9558B04B7E}" type="presParOf" srcId="{8F2BB220-7DD8-4E82-BD55-ABC791636F5C}" destId="{A256320F-885E-4EB3-85E7-C7B2104CEE3A}" srcOrd="7" destOrd="0" presId="urn:microsoft.com/office/officeart/2005/8/layout/hierarchy3"/>
    <dgm:cxn modelId="{6DFFF676-AC98-4D0E-B405-8C389AFC9130}" type="presParOf" srcId="{8F2BB220-7DD8-4E82-BD55-ABC791636F5C}" destId="{A9C27C41-2E98-41E3-ADE6-7109AD86B449}" srcOrd="8" destOrd="0" presId="urn:microsoft.com/office/officeart/2005/8/layout/hierarchy3"/>
    <dgm:cxn modelId="{2763F1DF-5F5B-4AC7-97FC-A0CC2B7D2A0B}" type="presParOf" srcId="{8F2BB220-7DD8-4E82-BD55-ABC791636F5C}" destId="{9832E88D-6F25-4F48-8D33-47A1EAE47693}" srcOrd="9" destOrd="0" presId="urn:microsoft.com/office/officeart/2005/8/layout/hierarchy3"/>
    <dgm:cxn modelId="{532249D0-6D5D-47F2-92F0-99FD3B7D7AD9}" type="presParOf" srcId="{8F2BB220-7DD8-4E82-BD55-ABC791636F5C}" destId="{1C194E1D-71EF-4AA3-A382-7A291AE9E5D7}" srcOrd="10" destOrd="0" presId="urn:microsoft.com/office/officeart/2005/8/layout/hierarchy3"/>
    <dgm:cxn modelId="{BF84D6FC-C1D2-4756-80AA-9B5CD417F945}" type="presParOf" srcId="{8F2BB220-7DD8-4E82-BD55-ABC791636F5C}" destId="{780C14FF-494E-4610-BB89-AE2826193979}" srcOrd="11" destOrd="0" presId="urn:microsoft.com/office/officeart/2005/8/layout/hierarchy3"/>
    <dgm:cxn modelId="{9E14A58A-14CF-4EBA-8B87-7B5CB7FBE4F2}" type="presParOf" srcId="{0705B63C-2607-4668-8E3E-E15A1DFABC73}" destId="{46AA4479-E25C-4918-BD6A-04817561E5EC}" srcOrd="3" destOrd="0" presId="urn:microsoft.com/office/officeart/2005/8/layout/hierarchy3"/>
    <dgm:cxn modelId="{056BB85B-4636-482E-9A20-DF30CD63F3E7}" type="presParOf" srcId="{46AA4479-E25C-4918-BD6A-04817561E5EC}" destId="{264DCC6B-3183-43D7-AE87-237D8DCC5FA3}" srcOrd="0" destOrd="0" presId="urn:microsoft.com/office/officeart/2005/8/layout/hierarchy3"/>
    <dgm:cxn modelId="{EBBD752D-41EE-4F18-87E6-DAFD2E875B9D}" type="presParOf" srcId="{264DCC6B-3183-43D7-AE87-237D8DCC5FA3}" destId="{81337715-1F79-4134-B89E-8E38726FF832}" srcOrd="0" destOrd="0" presId="urn:microsoft.com/office/officeart/2005/8/layout/hierarchy3"/>
    <dgm:cxn modelId="{F0776376-97DF-4EF3-BE3F-4BF962440A59}" type="presParOf" srcId="{264DCC6B-3183-43D7-AE87-237D8DCC5FA3}" destId="{755AD58A-BCD9-442E-B0B8-25B37780C8B3}" srcOrd="1" destOrd="0" presId="urn:microsoft.com/office/officeart/2005/8/layout/hierarchy3"/>
    <dgm:cxn modelId="{7F3CF2A0-C99A-418C-8127-583437AB689F}" type="presParOf" srcId="{46AA4479-E25C-4918-BD6A-04817561E5EC}" destId="{43147AA7-5173-4B48-9680-58E03564332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44F2F-7490-4FB8-A7D4-1117644C5975}">
      <dsp:nvSpPr>
        <dsp:cNvPr id="0" name=""/>
        <dsp:cNvSpPr/>
      </dsp:nvSpPr>
      <dsp:spPr>
        <a:xfrm>
          <a:off x="1406460" y="2616"/>
          <a:ext cx="1242621" cy="621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APPA</a:t>
          </a:r>
          <a:endParaRPr lang="en-GB" sz="2200" kern="1200"/>
        </a:p>
      </dsp:txBody>
      <dsp:txXfrm>
        <a:off x="1424658" y="20814"/>
        <a:ext cx="1206225" cy="584914"/>
      </dsp:txXfrm>
    </dsp:sp>
    <dsp:sp modelId="{FB2D1D69-2F65-4E9E-A637-3C80DDD3FE08}">
      <dsp:nvSpPr>
        <dsp:cNvPr id="0" name=""/>
        <dsp:cNvSpPr/>
      </dsp:nvSpPr>
      <dsp:spPr>
        <a:xfrm>
          <a:off x="1530722" y="623927"/>
          <a:ext cx="124262" cy="465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983"/>
              </a:lnTo>
              <a:lnTo>
                <a:pt x="124262" y="465983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59E90-CF0D-42D5-91A6-8F71AAA0CB80}">
      <dsp:nvSpPr>
        <dsp:cNvPr id="0" name=""/>
        <dsp:cNvSpPr/>
      </dsp:nvSpPr>
      <dsp:spPr>
        <a:xfrm>
          <a:off x="1654985" y="779254"/>
          <a:ext cx="994097" cy="621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/>
            <a:t>SPARC</a:t>
          </a:r>
          <a:endParaRPr lang="en-GB" sz="1100" kern="1200"/>
        </a:p>
      </dsp:txBody>
      <dsp:txXfrm>
        <a:off x="1673183" y="797452"/>
        <a:ext cx="957701" cy="584914"/>
      </dsp:txXfrm>
    </dsp:sp>
    <dsp:sp modelId="{EA7D509F-7A0B-4A4E-A8D0-D716F6E693E8}">
      <dsp:nvSpPr>
        <dsp:cNvPr id="0" name=""/>
        <dsp:cNvSpPr/>
      </dsp:nvSpPr>
      <dsp:spPr>
        <a:xfrm>
          <a:off x="1530722" y="623927"/>
          <a:ext cx="124262" cy="1242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621"/>
              </a:lnTo>
              <a:lnTo>
                <a:pt x="124262" y="1242621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CD395-6683-4DD2-85F7-D40A414F608D}">
      <dsp:nvSpPr>
        <dsp:cNvPr id="0" name=""/>
        <dsp:cNvSpPr/>
      </dsp:nvSpPr>
      <dsp:spPr>
        <a:xfrm>
          <a:off x="1654985" y="1555893"/>
          <a:ext cx="994097" cy="621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err="1" smtClean="0"/>
            <a:t>HEDgeHOB</a:t>
          </a:r>
          <a:endParaRPr lang="en-GB" sz="1200" kern="1200"/>
        </a:p>
      </dsp:txBody>
      <dsp:txXfrm>
        <a:off x="1673183" y="1574091"/>
        <a:ext cx="957701" cy="584914"/>
      </dsp:txXfrm>
    </dsp:sp>
    <dsp:sp modelId="{F1C7F6F2-0A3A-4AAE-8597-4438B3F34CE8}">
      <dsp:nvSpPr>
        <dsp:cNvPr id="0" name=""/>
        <dsp:cNvSpPr/>
      </dsp:nvSpPr>
      <dsp:spPr>
        <a:xfrm>
          <a:off x="1530722" y="623927"/>
          <a:ext cx="124262" cy="2019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9260"/>
              </a:lnTo>
              <a:lnTo>
                <a:pt x="124262" y="2019260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49535D-87A4-4A9A-8B2F-BDF5F8470ECF}">
      <dsp:nvSpPr>
        <dsp:cNvPr id="0" name=""/>
        <dsp:cNvSpPr/>
      </dsp:nvSpPr>
      <dsp:spPr>
        <a:xfrm>
          <a:off x="1654985" y="2332532"/>
          <a:ext cx="994097" cy="621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/>
            <a:t>WDM</a:t>
          </a:r>
          <a:endParaRPr lang="en-GB" sz="1200" kern="1200"/>
        </a:p>
      </dsp:txBody>
      <dsp:txXfrm>
        <a:off x="1673183" y="2350730"/>
        <a:ext cx="957701" cy="584914"/>
      </dsp:txXfrm>
    </dsp:sp>
    <dsp:sp modelId="{0F4E6179-EF34-4925-8CB7-0888C726B17B}">
      <dsp:nvSpPr>
        <dsp:cNvPr id="0" name=""/>
        <dsp:cNvSpPr/>
      </dsp:nvSpPr>
      <dsp:spPr>
        <a:xfrm>
          <a:off x="1530722" y="623927"/>
          <a:ext cx="124262" cy="2795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5899"/>
              </a:lnTo>
              <a:lnTo>
                <a:pt x="124262" y="2795899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E7409-C896-4D77-9A95-BE24A8BEAF9A}">
      <dsp:nvSpPr>
        <dsp:cNvPr id="0" name=""/>
        <dsp:cNvSpPr/>
      </dsp:nvSpPr>
      <dsp:spPr>
        <a:xfrm>
          <a:off x="1654985" y="3109170"/>
          <a:ext cx="994097" cy="621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/>
            <a:t>BIOMAT</a:t>
          </a:r>
          <a:endParaRPr lang="en-GB" sz="1200" kern="1200"/>
        </a:p>
      </dsp:txBody>
      <dsp:txXfrm>
        <a:off x="1673183" y="3127368"/>
        <a:ext cx="957701" cy="584914"/>
      </dsp:txXfrm>
    </dsp:sp>
    <dsp:sp modelId="{BDC0CFB0-C438-46B7-B394-5B8CDB16BD3F}">
      <dsp:nvSpPr>
        <dsp:cNvPr id="0" name=""/>
        <dsp:cNvSpPr/>
      </dsp:nvSpPr>
      <dsp:spPr>
        <a:xfrm>
          <a:off x="2959737" y="2616"/>
          <a:ext cx="1242621" cy="621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smtClean="0"/>
            <a:t>CBM</a:t>
          </a:r>
          <a:endParaRPr lang="en-GB" sz="2200" kern="1200"/>
        </a:p>
      </dsp:txBody>
      <dsp:txXfrm>
        <a:off x="2977935" y="20814"/>
        <a:ext cx="1206225" cy="584914"/>
      </dsp:txXfrm>
    </dsp:sp>
    <dsp:sp modelId="{B9FBF351-0EF6-4EBB-B8D4-BC8402D06C42}">
      <dsp:nvSpPr>
        <dsp:cNvPr id="0" name=""/>
        <dsp:cNvSpPr/>
      </dsp:nvSpPr>
      <dsp:spPr>
        <a:xfrm>
          <a:off x="3084000" y="623927"/>
          <a:ext cx="124262" cy="465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983"/>
              </a:lnTo>
              <a:lnTo>
                <a:pt x="124262" y="465983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D7B10E-C351-4607-8B04-745159652CA2}">
      <dsp:nvSpPr>
        <dsp:cNvPr id="0" name=""/>
        <dsp:cNvSpPr/>
      </dsp:nvSpPr>
      <dsp:spPr>
        <a:xfrm>
          <a:off x="3208262" y="779254"/>
          <a:ext cx="994097" cy="621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/>
            <a:t>HADES</a:t>
          </a:r>
          <a:endParaRPr lang="en-GB" sz="1200" kern="1200"/>
        </a:p>
      </dsp:txBody>
      <dsp:txXfrm>
        <a:off x="3226460" y="797452"/>
        <a:ext cx="957701" cy="584914"/>
      </dsp:txXfrm>
    </dsp:sp>
    <dsp:sp modelId="{BA623E40-CDBA-48E3-9118-F2BFB04B666C}">
      <dsp:nvSpPr>
        <dsp:cNvPr id="0" name=""/>
        <dsp:cNvSpPr/>
      </dsp:nvSpPr>
      <dsp:spPr>
        <a:xfrm>
          <a:off x="4513015" y="2616"/>
          <a:ext cx="1242621" cy="621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smtClean="0"/>
            <a:t>NuSTAR</a:t>
          </a:r>
          <a:endParaRPr lang="en-GB" sz="2200" kern="1200"/>
        </a:p>
      </dsp:txBody>
      <dsp:txXfrm>
        <a:off x="4531213" y="20814"/>
        <a:ext cx="1206225" cy="584914"/>
      </dsp:txXfrm>
    </dsp:sp>
    <dsp:sp modelId="{749C241E-2586-46C1-858C-DC9FDC3E15A3}">
      <dsp:nvSpPr>
        <dsp:cNvPr id="0" name=""/>
        <dsp:cNvSpPr/>
      </dsp:nvSpPr>
      <dsp:spPr>
        <a:xfrm>
          <a:off x="4637277" y="623927"/>
          <a:ext cx="124262" cy="465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983"/>
              </a:lnTo>
              <a:lnTo>
                <a:pt x="124262" y="465983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B5074-F1DE-4363-9C67-3A278D0362E9}">
      <dsp:nvSpPr>
        <dsp:cNvPr id="0" name=""/>
        <dsp:cNvSpPr/>
      </dsp:nvSpPr>
      <dsp:spPr>
        <a:xfrm>
          <a:off x="4761539" y="779254"/>
          <a:ext cx="994097" cy="621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/>
            <a:t>LEB</a:t>
          </a:r>
          <a:br>
            <a:rPr lang="en-GB" sz="1200" kern="1200" smtClean="0"/>
          </a:br>
          <a:r>
            <a:rPr lang="en-GB" sz="1200" kern="1200" smtClean="0"/>
            <a:t> Super-FRS</a:t>
          </a:r>
          <a:endParaRPr lang="en-GB" sz="1200" kern="1200"/>
        </a:p>
      </dsp:txBody>
      <dsp:txXfrm>
        <a:off x="4779737" y="797452"/>
        <a:ext cx="957701" cy="584914"/>
      </dsp:txXfrm>
    </dsp:sp>
    <dsp:sp modelId="{EDF856DA-7D26-47F6-A7F6-ED6B1EF37E6C}">
      <dsp:nvSpPr>
        <dsp:cNvPr id="0" name=""/>
        <dsp:cNvSpPr/>
      </dsp:nvSpPr>
      <dsp:spPr>
        <a:xfrm>
          <a:off x="4637277" y="623927"/>
          <a:ext cx="124262" cy="1242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42621"/>
              </a:lnTo>
              <a:lnTo>
                <a:pt x="124262" y="1242621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40D55-66C8-4DBF-8592-4BA90A10CDEE}">
      <dsp:nvSpPr>
        <dsp:cNvPr id="0" name=""/>
        <dsp:cNvSpPr/>
      </dsp:nvSpPr>
      <dsp:spPr>
        <a:xfrm>
          <a:off x="4761539" y="1555893"/>
          <a:ext cx="994097" cy="621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/>
            <a:t>HISPEC/</a:t>
          </a:r>
          <a:br>
            <a:rPr lang="en-GB" sz="1200" kern="1200" smtClean="0"/>
          </a:br>
          <a:r>
            <a:rPr lang="en-GB" sz="1200" kern="1200" smtClean="0"/>
            <a:t>DESPEC</a:t>
          </a:r>
          <a:endParaRPr lang="en-GB" sz="1200" kern="1200"/>
        </a:p>
      </dsp:txBody>
      <dsp:txXfrm>
        <a:off x="4779737" y="1574091"/>
        <a:ext cx="957701" cy="584914"/>
      </dsp:txXfrm>
    </dsp:sp>
    <dsp:sp modelId="{C3D1109E-183B-4658-A40E-DA5183F2734F}">
      <dsp:nvSpPr>
        <dsp:cNvPr id="0" name=""/>
        <dsp:cNvSpPr/>
      </dsp:nvSpPr>
      <dsp:spPr>
        <a:xfrm>
          <a:off x="4637277" y="623927"/>
          <a:ext cx="124262" cy="2019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9260"/>
              </a:lnTo>
              <a:lnTo>
                <a:pt x="124262" y="2019260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9A6AB-9DF7-420E-8679-EB5D37E2758F}">
      <dsp:nvSpPr>
        <dsp:cNvPr id="0" name=""/>
        <dsp:cNvSpPr/>
      </dsp:nvSpPr>
      <dsp:spPr>
        <a:xfrm>
          <a:off x="4761539" y="2332532"/>
          <a:ext cx="994097" cy="621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/>
            <a:t>MATS</a:t>
          </a:r>
          <a:endParaRPr lang="en-GB" sz="1200" kern="1200"/>
        </a:p>
      </dsp:txBody>
      <dsp:txXfrm>
        <a:off x="4779737" y="2350730"/>
        <a:ext cx="957701" cy="584914"/>
      </dsp:txXfrm>
    </dsp:sp>
    <dsp:sp modelId="{A9DAC221-8046-45F1-A380-E1345D0C5DEA}">
      <dsp:nvSpPr>
        <dsp:cNvPr id="0" name=""/>
        <dsp:cNvSpPr/>
      </dsp:nvSpPr>
      <dsp:spPr>
        <a:xfrm>
          <a:off x="4637277" y="623927"/>
          <a:ext cx="124262" cy="27958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5899"/>
              </a:lnTo>
              <a:lnTo>
                <a:pt x="124262" y="2795899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6320F-885E-4EB3-85E7-C7B2104CEE3A}">
      <dsp:nvSpPr>
        <dsp:cNvPr id="0" name=""/>
        <dsp:cNvSpPr/>
      </dsp:nvSpPr>
      <dsp:spPr>
        <a:xfrm>
          <a:off x="4761539" y="3109170"/>
          <a:ext cx="994097" cy="621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/>
            <a:t>LASPEC</a:t>
          </a:r>
          <a:endParaRPr lang="en-GB" sz="1200" kern="1200"/>
        </a:p>
      </dsp:txBody>
      <dsp:txXfrm>
        <a:off x="4779737" y="3127368"/>
        <a:ext cx="957701" cy="584914"/>
      </dsp:txXfrm>
    </dsp:sp>
    <dsp:sp modelId="{A9C27C41-2E98-41E3-ADE6-7109AD86B449}">
      <dsp:nvSpPr>
        <dsp:cNvPr id="0" name=""/>
        <dsp:cNvSpPr/>
      </dsp:nvSpPr>
      <dsp:spPr>
        <a:xfrm>
          <a:off x="4637277" y="623927"/>
          <a:ext cx="124262" cy="3572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2537"/>
              </a:lnTo>
              <a:lnTo>
                <a:pt x="124262" y="3572537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32E88D-6F25-4F48-8D33-47A1EAE47693}">
      <dsp:nvSpPr>
        <dsp:cNvPr id="0" name=""/>
        <dsp:cNvSpPr/>
      </dsp:nvSpPr>
      <dsp:spPr>
        <a:xfrm>
          <a:off x="4761539" y="3885809"/>
          <a:ext cx="994097" cy="621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/>
            <a:t>R</a:t>
          </a:r>
          <a:r>
            <a:rPr lang="en-GB" sz="1200" kern="1200" baseline="30000" smtClean="0"/>
            <a:t>3</a:t>
          </a:r>
          <a:r>
            <a:rPr lang="en-GB" sz="1200" kern="1200" smtClean="0"/>
            <a:t>B</a:t>
          </a:r>
          <a:endParaRPr lang="en-GB" sz="1200" kern="1200"/>
        </a:p>
      </dsp:txBody>
      <dsp:txXfrm>
        <a:off x="4779737" y="3904007"/>
        <a:ext cx="957701" cy="584914"/>
      </dsp:txXfrm>
    </dsp:sp>
    <dsp:sp modelId="{1C194E1D-71EF-4AA3-A382-7A291AE9E5D7}">
      <dsp:nvSpPr>
        <dsp:cNvPr id="0" name=""/>
        <dsp:cNvSpPr/>
      </dsp:nvSpPr>
      <dsp:spPr>
        <a:xfrm>
          <a:off x="4637277" y="623927"/>
          <a:ext cx="124262" cy="43491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49176"/>
              </a:lnTo>
              <a:lnTo>
                <a:pt x="124262" y="4349176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C14FF-494E-4610-BB89-AE2826193979}">
      <dsp:nvSpPr>
        <dsp:cNvPr id="0" name=""/>
        <dsp:cNvSpPr/>
      </dsp:nvSpPr>
      <dsp:spPr>
        <a:xfrm>
          <a:off x="4761539" y="4662447"/>
          <a:ext cx="994097" cy="621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smtClean="0"/>
            <a:t>ILIMA</a:t>
          </a:r>
          <a:endParaRPr lang="en-GB" sz="1200" kern="1200"/>
        </a:p>
      </dsp:txBody>
      <dsp:txXfrm>
        <a:off x="4779737" y="4680645"/>
        <a:ext cx="957701" cy="584914"/>
      </dsp:txXfrm>
    </dsp:sp>
    <dsp:sp modelId="{81337715-1F79-4134-B89E-8E38726FF832}">
      <dsp:nvSpPr>
        <dsp:cNvPr id="0" name=""/>
        <dsp:cNvSpPr/>
      </dsp:nvSpPr>
      <dsp:spPr>
        <a:xfrm>
          <a:off x="6066292" y="2616"/>
          <a:ext cx="1242621" cy="6213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smtClean="0"/>
            <a:t>PANDA</a:t>
          </a:r>
          <a:endParaRPr lang="en-GB" sz="2200" kern="1200"/>
        </a:p>
      </dsp:txBody>
      <dsp:txXfrm>
        <a:off x="6084490" y="20814"/>
        <a:ext cx="1206225" cy="584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C127CCA-640B-45E9-B580-CFFA475EE73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11A84-EB42-4371-B542-0F3581C7F1E3}" type="datetimeFigureOut">
              <a:rPr lang="en-GB" smtClean="0"/>
              <a:pPr/>
              <a:t>03/11/2011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48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93B355A-11A6-4559-BE2F-D1FFB476E1CF}" type="datetimeFigureOut">
              <a:rPr lang="en-US"/>
              <a:pPr>
                <a:defRPr/>
              </a:pPr>
              <a:t>11/3/2011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31E49FD-723B-46FD-B982-E0D8DA5C057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221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03/11/2011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785F62-942A-4C82-B0DC-1B5C58C5F23D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03/11/2011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03/11/2011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03/11/2011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65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D779BD4-0E18-4E7A-8C01-58581771DE31}" type="slidenum">
              <a:rPr lang="en-GB">
                <a:latin typeface="Times New Roman" pitchFamily="18" charset="0"/>
              </a:rPr>
              <a:pPr>
                <a:defRPr/>
              </a:pPr>
              <a:t>27</a:t>
            </a:fld>
            <a:endParaRPr lang="en-GB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096BE86-F4AB-49BD-8A25-8E1FBC2D8199}" type="datetime1">
              <a:rPr lang="en-GB"/>
              <a:pPr/>
              <a:t>03/11/2011</a:t>
            </a:fld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3B046-7E4D-4BA1-8D0F-BAF44202A328}" type="slidenum">
              <a:rPr lang="en-GB"/>
              <a:pPr/>
              <a:t>7</a:t>
            </a:fld>
            <a:endParaRPr lang="en-GB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918"/>
            <a:ext cx="5435600" cy="4457216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03/11/2011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13DC5E9-C8D6-4770-BECE-48545EA61D48}" type="slidenum">
              <a:rPr lang="de-DE" sz="1200">
                <a:latin typeface="+mn-lt"/>
                <a:ea typeface="MS PGothic" pitchFamily="34" charset="-128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de-DE" sz="1200">
              <a:latin typeface="+mn-lt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mtClean="0"/>
          </a:p>
        </p:txBody>
      </p:sp>
      <p:sp>
        <p:nvSpPr>
          <p:cNvPr id="208900" name="Slide Number Placeholder 3"/>
          <p:cNvSpPr txBox="1">
            <a:spLocks noGrp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2F89988-C379-460D-9203-3EDA06E98D35}" type="slidenum">
              <a:rPr lang="de-DE" sz="1200">
                <a:latin typeface="Calibri" pitchFamily="34" charset="0"/>
                <a:ea typeface="ＭＳ Ｐゴシック" pitchFamily="34" charset="-128"/>
              </a:rPr>
              <a:pPr algn="r" eaLnBrk="1" hangingPunct="1"/>
              <a:t>17</a:t>
            </a:fld>
            <a:endParaRPr lang="de-DE" sz="120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ADDBCC7-0269-4A9B-BB18-6546808601C1}" type="slidenum">
              <a:rPr lang="de-DE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 algn="r" eaLnBrk="1" hangingPunct="1"/>
              <a:t>18</a:t>
            </a:fld>
            <a:endParaRPr lang="de-DE" sz="12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5513" y="742950"/>
            <a:ext cx="4948237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05350"/>
            <a:ext cx="5437173" cy="44594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03/11/2011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744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294E39-28C8-492F-9191-39C415D4043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8CA39-62D2-4E46-A75E-7196251A636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31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496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82400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62440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6260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9494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0997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5215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6632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0509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26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1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4801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63647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98170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3967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380174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340948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1770" y="6356350"/>
            <a:ext cx="4185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7.wdp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  <a:ln>
            <a:noFill/>
          </a:ln>
        </p:spPr>
        <p:txBody>
          <a:bodyPr/>
          <a:lstStyle/>
          <a:p>
            <a:r>
              <a:rPr lang="en-GB" smtClean="0"/>
              <a:t>The </a:t>
            </a:r>
            <a:r>
              <a:rPr lang="en-GB" b="1" smtClean="0"/>
              <a:t>F</a:t>
            </a:r>
            <a:r>
              <a:rPr lang="en-GB" smtClean="0"/>
              <a:t>acility for </a:t>
            </a:r>
            <a:r>
              <a:rPr lang="en-GB" b="1" smtClean="0"/>
              <a:t>A</a:t>
            </a:r>
            <a:r>
              <a:rPr lang="en-GB" smtClean="0"/>
              <a:t>ntiproton</a:t>
            </a:r>
            <a:br>
              <a:rPr lang="en-GB" smtClean="0"/>
            </a:br>
            <a:r>
              <a:rPr lang="en-GB" smtClean="0"/>
              <a:t>and </a:t>
            </a:r>
            <a:r>
              <a:rPr lang="en-GB" b="1" smtClean="0"/>
              <a:t>I</a:t>
            </a:r>
            <a:r>
              <a:rPr lang="en-GB" smtClean="0"/>
              <a:t>on </a:t>
            </a:r>
            <a:r>
              <a:rPr lang="en-GB" b="1" smtClean="0"/>
              <a:t>R</a:t>
            </a:r>
            <a:r>
              <a:rPr lang="en-GB" smtClean="0"/>
              <a:t>esearch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Günther Rosner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CPAN, Barcelona, 4/11/11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FBBCA-3B44-4B0E-B967-6FA66189A6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25" y="3113965"/>
            <a:ext cx="1707151" cy="139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551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b="1"/>
              <a:t>C</a:t>
            </a:r>
            <a:r>
              <a:rPr lang="en-GB"/>
              <a:t>ompressed </a:t>
            </a:r>
            <a:r>
              <a:rPr lang="en-GB" b="1"/>
              <a:t>B</a:t>
            </a:r>
            <a:r>
              <a:rPr lang="en-GB"/>
              <a:t>aryonic </a:t>
            </a:r>
            <a:r>
              <a:rPr lang="en-GB" b="1"/>
              <a:t>M</a:t>
            </a:r>
            <a:r>
              <a:rPr lang="en-GB"/>
              <a:t>atter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 smtClean="0"/>
              <a:t>CPAN, Barcelona, 4/11/11</a:t>
            </a:r>
            <a:endParaRPr lang="en-GB" alt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661-4533-4721-84E8-8E9A7C7E27AB}" type="slidenum">
              <a:rPr lang="en-GB" altLang="en-US"/>
              <a:pPr/>
              <a:t>10</a:t>
            </a:fld>
            <a:endParaRPr lang="en-GB" altLang="en-US"/>
          </a:p>
        </p:txBody>
      </p:sp>
      <p:grpSp>
        <p:nvGrpSpPr>
          <p:cNvPr id="3" name="Group 2"/>
          <p:cNvGrpSpPr/>
          <p:nvPr/>
        </p:nvGrpSpPr>
        <p:grpSpPr>
          <a:xfrm>
            <a:off x="26495" y="1043735"/>
            <a:ext cx="5832475" cy="4752975"/>
            <a:chOff x="1403350" y="1133745"/>
            <a:chExt cx="5832475" cy="4752975"/>
          </a:xfrm>
        </p:grpSpPr>
        <p:grpSp>
          <p:nvGrpSpPr>
            <p:cNvPr id="384005" name="Group 5"/>
            <p:cNvGrpSpPr>
              <a:grpSpLocks/>
            </p:cNvGrpSpPr>
            <p:nvPr/>
          </p:nvGrpSpPr>
          <p:grpSpPr bwMode="auto">
            <a:xfrm>
              <a:off x="1403350" y="1133745"/>
              <a:ext cx="5832475" cy="4752975"/>
              <a:chOff x="430" y="527"/>
              <a:chExt cx="4446" cy="3765"/>
            </a:xfrm>
          </p:grpSpPr>
          <p:pic>
            <p:nvPicPr>
              <p:cNvPr id="384003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" y="527"/>
                <a:ext cx="4446" cy="37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4004" name="Oval 4"/>
              <p:cNvSpPr>
                <a:spLocks noChangeArrowheads="1"/>
              </p:cNvSpPr>
              <p:nvPr/>
            </p:nvSpPr>
            <p:spPr bwMode="auto">
              <a:xfrm rot="2290293">
                <a:off x="2200" y="1344"/>
                <a:ext cx="1315" cy="576"/>
              </a:xfrm>
              <a:prstGeom prst="ellipse">
                <a:avLst/>
              </a:prstGeom>
              <a:solidFill>
                <a:srgbClr val="BBE0E3">
                  <a:alpha val="53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>
                    <a:solidFill>
                      <a:srgbClr val="FF0000"/>
                    </a:solidFill>
                  </a:rPr>
                  <a:t>SIS100/300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2636785" y="4284095"/>
              <a:ext cx="3735415" cy="63007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endParaRPr lang="en-GB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47" y="3091613"/>
            <a:ext cx="4017963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587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High Baryon Density @ CBM</a:t>
            </a:r>
            <a:endParaRPr lang="en-GB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 smtClean="0"/>
              <a:t>CPAN, Barcelona, 4/11/11</a:t>
            </a:r>
            <a:endParaRPr lang="en-GB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C4D6-3C6A-4F6A-8B47-E128967714AD}" type="slidenum">
              <a:rPr lang="en-GB" altLang="en-US"/>
              <a:pPr/>
              <a:t>11</a:t>
            </a:fld>
            <a:endParaRPr lang="en-GB" altLang="en-US"/>
          </a:p>
        </p:txBody>
      </p:sp>
      <p:pic>
        <p:nvPicPr>
          <p:cNvPr id="431109" name="Picture 5" descr="CBM_dens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7" b="6363"/>
          <a:stretch/>
        </p:blipFill>
        <p:spPr bwMode="auto">
          <a:xfrm>
            <a:off x="431540" y="1249567"/>
            <a:ext cx="8359636" cy="477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Hadrons</a:t>
            </a:r>
            <a:r>
              <a:rPr lang="it-IT" dirty="0"/>
              <a:t> in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Matter</a:t>
            </a:r>
            <a:endParaRPr lang="it-IT" dirty="0"/>
          </a:p>
        </p:txBody>
      </p:sp>
      <p:sp>
        <p:nvSpPr>
          <p:cNvPr id="48" name="Content Placeholder 47"/>
          <p:cNvSpPr>
            <a:spLocks noGrp="1"/>
          </p:cNvSpPr>
          <p:nvPr>
            <p:ph sz="half" idx="2"/>
          </p:nvPr>
        </p:nvSpPr>
        <p:spPr>
          <a:xfrm>
            <a:off x="4121950" y="1000108"/>
            <a:ext cx="5040560" cy="54530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smtClean="0"/>
              <a:t>Partial restoration of chiral symmetry in nuclear matter</a:t>
            </a:r>
          </a:p>
          <a:p>
            <a:pPr marL="811213" lvl="1" indent="-360363">
              <a:lnSpc>
                <a:spcPct val="110000"/>
              </a:lnSpc>
              <a:spcBef>
                <a:spcPts val="24"/>
              </a:spcBef>
              <a:buFont typeface="Wingdings" pitchFamily="2" charset="2"/>
              <a:buChar char="Ø"/>
            </a:pPr>
            <a:r>
              <a:rPr lang="en-US" sz="1900" dirty="0" smtClean="0"/>
              <a:t>Light </a:t>
            </a:r>
            <a:r>
              <a:rPr lang="en-US" sz="1900" dirty="0"/>
              <a:t>current quarks sensitive to quark condensate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err="1" smtClean="0"/>
              <a:t>Charmonium</a:t>
            </a:r>
            <a:r>
              <a:rPr lang="en-US" sz="2400" dirty="0" smtClean="0">
                <a:sym typeface="Symbol" pitchFamily="18" charset="2"/>
              </a:rPr>
              <a:t> states</a:t>
            </a:r>
          </a:p>
          <a:p>
            <a:pPr marL="720725" lvl="1" indent="-269875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000" dirty="0" smtClean="0">
                <a:sym typeface="Symbol" pitchFamily="18" charset="2"/>
              </a:rPr>
              <a:t> S</a:t>
            </a:r>
            <a:r>
              <a:rPr lang="en-US" sz="1900" dirty="0" smtClean="0">
                <a:sym typeface="Symbol" pitchFamily="18" charset="2"/>
              </a:rPr>
              <a:t>ensitive </a:t>
            </a:r>
            <a:r>
              <a:rPr lang="en-US" sz="1900" dirty="0">
                <a:sym typeface="Symbol" pitchFamily="18" charset="2"/>
              </a:rPr>
              <a:t>to gluon condensate</a:t>
            </a:r>
          </a:p>
          <a:p>
            <a:pPr marL="811213" lvl="1" indent="-360363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900" dirty="0">
                <a:sym typeface="Symbol" pitchFamily="18" charset="2"/>
              </a:rPr>
              <a:t>Significant mass shifts expected for </a:t>
            </a:r>
            <a:r>
              <a:rPr lang="en-US" sz="1900" baseline="-25000" dirty="0">
                <a:sym typeface="Symbol" pitchFamily="18" charset="2"/>
              </a:rPr>
              <a:t>c</a:t>
            </a:r>
            <a:r>
              <a:rPr lang="en-US" sz="1900" dirty="0">
                <a:sym typeface="Symbol" pitchFamily="18" charset="2"/>
              </a:rPr>
              <a:t>, ’, (3770): 40, 100, 140 MeV/c</a:t>
            </a:r>
            <a:r>
              <a:rPr lang="en-US" sz="1900" baseline="30000" dirty="0">
                <a:sym typeface="Symbol" pitchFamily="18" charset="2"/>
              </a:rPr>
              <a:t>2</a:t>
            </a:r>
            <a:r>
              <a:rPr lang="en-US" sz="1900" dirty="0">
                <a:sym typeface="Symbol" pitchFamily="18" charset="2"/>
              </a:rPr>
              <a:t> resp.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smtClean="0"/>
              <a:t>D mesons - </a:t>
            </a:r>
            <a:br>
              <a:rPr lang="en-US" sz="2400" dirty="0" smtClean="0"/>
            </a:br>
            <a:r>
              <a:rPr lang="en-US" sz="2400" dirty="0" smtClean="0"/>
              <a:t>QCD analogue of H-atom</a:t>
            </a:r>
          </a:p>
          <a:p>
            <a:pPr marL="811213" lvl="1" indent="-360363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900" dirty="0" smtClean="0"/>
              <a:t>Chiral symmetry to be studied on a single light quark</a:t>
            </a:r>
          </a:p>
          <a:p>
            <a:pPr marL="811213" lvl="1" indent="-360363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900" dirty="0" smtClean="0"/>
              <a:t>Theoretical calculations disagree in size and sign of mass shift (50 MeV/c</a:t>
            </a:r>
            <a:r>
              <a:rPr lang="en-US" sz="1900" baseline="30000" dirty="0" smtClean="0"/>
              <a:t>2</a:t>
            </a:r>
            <a:r>
              <a:rPr lang="en-US" sz="1900" dirty="0" smtClean="0"/>
              <a:t> attractive vs. 160 MeV/c</a:t>
            </a:r>
            <a:r>
              <a:rPr lang="en-US" sz="1900" baseline="30000" dirty="0" smtClean="0"/>
              <a:t>2</a:t>
            </a:r>
            <a:r>
              <a:rPr lang="en-US" sz="1900" dirty="0" smtClean="0"/>
              <a:t> repulsive)</a:t>
            </a:r>
            <a:endParaRPr lang="de-DE" sz="1900" dirty="0"/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CPAN, Barcelona, 4/11/11</a:t>
            </a:r>
            <a:endParaRPr lang="it-IT"/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65D23-6C24-4AC0-8058-A639E5CBA491}" type="slidenum">
              <a:rPr lang="it-IT"/>
              <a:pPr/>
              <a:t>12</a:t>
            </a:fld>
            <a:endParaRPr lang="it-IT"/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179388" y="1341438"/>
            <a:ext cx="50419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de-DE" sz="1400">
              <a:solidFill>
                <a:srgbClr val="3333CC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79388" y="1262063"/>
            <a:ext cx="3683000" cy="4752975"/>
            <a:chOff x="5111750" y="1412875"/>
            <a:chExt cx="3683000" cy="4752975"/>
          </a:xfrm>
        </p:grpSpPr>
        <p:sp>
          <p:nvSpPr>
            <p:cNvPr id="145412" name="Rectangle 4"/>
            <p:cNvSpPr>
              <a:spLocks noChangeArrowheads="1"/>
            </p:cNvSpPr>
            <p:nvPr/>
          </p:nvSpPr>
          <p:spPr bwMode="auto">
            <a:xfrm>
              <a:off x="5111750" y="1412875"/>
              <a:ext cx="3683000" cy="475297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5413" name="Text Box 5"/>
            <p:cNvSpPr txBox="1">
              <a:spLocks noChangeArrowheads="1"/>
            </p:cNvSpPr>
            <p:nvPr/>
          </p:nvSpPr>
          <p:spPr bwMode="auto">
            <a:xfrm>
              <a:off x="5461000" y="1562100"/>
              <a:ext cx="11047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 anchorCtr="1">
              <a:spAutoFit/>
            </a:bodyPr>
            <a:lstStyle/>
            <a:p>
              <a:r>
                <a:rPr lang="de-DE" sz="1800">
                  <a:solidFill>
                    <a:schemeClr val="accent3"/>
                  </a:solidFill>
                  <a:latin typeface="Verdana" pitchFamily="34" charset="0"/>
                </a:rPr>
                <a:t>V</a:t>
              </a:r>
              <a:r>
                <a:rPr lang="de-DE" sz="1800" smtClean="0">
                  <a:solidFill>
                    <a:schemeClr val="accent3"/>
                  </a:solidFill>
                  <a:latin typeface="Verdana" pitchFamily="34" charset="0"/>
                </a:rPr>
                <a:t>acuum</a:t>
              </a:r>
              <a:endParaRPr lang="de-DE" sz="1800">
                <a:solidFill>
                  <a:schemeClr val="accent3"/>
                </a:solidFill>
                <a:latin typeface="Verdana" pitchFamily="34" charset="0"/>
              </a:endParaRPr>
            </a:p>
          </p:txBody>
        </p:sp>
        <p:sp>
          <p:nvSpPr>
            <p:cNvPr id="145414" name="Text Box 6"/>
            <p:cNvSpPr txBox="1">
              <a:spLocks noChangeArrowheads="1"/>
            </p:cNvSpPr>
            <p:nvPr/>
          </p:nvSpPr>
          <p:spPr bwMode="auto">
            <a:xfrm>
              <a:off x="7105650" y="1428750"/>
              <a:ext cx="11256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 anchorCtr="1">
              <a:spAutoFit/>
            </a:bodyPr>
            <a:lstStyle/>
            <a:p>
              <a:r>
                <a:rPr lang="de-DE" sz="1800" smtClean="0">
                  <a:solidFill>
                    <a:schemeClr val="accent3"/>
                  </a:solidFill>
                  <a:latin typeface="Verdana" pitchFamily="34" charset="0"/>
                </a:rPr>
                <a:t>Nuclear</a:t>
              </a:r>
              <a:br>
                <a:rPr lang="de-DE" sz="1800" smtClean="0">
                  <a:solidFill>
                    <a:schemeClr val="accent3"/>
                  </a:solidFill>
                  <a:latin typeface="Verdana" pitchFamily="34" charset="0"/>
                </a:rPr>
              </a:br>
              <a:r>
                <a:rPr lang="de-DE" sz="1800" smtClean="0">
                  <a:solidFill>
                    <a:schemeClr val="accent3"/>
                  </a:solidFill>
                  <a:latin typeface="Verdana" pitchFamily="34" charset="0"/>
                </a:rPr>
                <a:t>medium</a:t>
              </a:r>
              <a:endParaRPr lang="de-DE" sz="1800">
                <a:solidFill>
                  <a:schemeClr val="accent3"/>
                </a:solidFill>
                <a:latin typeface="Verdana" pitchFamily="34" charset="0"/>
              </a:endParaRPr>
            </a:p>
          </p:txBody>
        </p:sp>
        <p:grpSp>
          <p:nvGrpSpPr>
            <p:cNvPr id="2" name="Group 7"/>
            <p:cNvGrpSpPr>
              <a:grpSpLocks/>
            </p:cNvGrpSpPr>
            <p:nvPr/>
          </p:nvGrpSpPr>
          <p:grpSpPr bwMode="auto">
            <a:xfrm>
              <a:off x="5292725" y="2032000"/>
              <a:ext cx="3228975" cy="2159000"/>
              <a:chOff x="3334" y="1412"/>
              <a:chExt cx="2034" cy="1360"/>
            </a:xfrm>
          </p:grpSpPr>
          <p:sp>
            <p:nvSpPr>
              <p:cNvPr id="145416" name="Line 8"/>
              <p:cNvSpPr>
                <a:spLocks noChangeShapeType="1"/>
              </p:cNvSpPr>
              <p:nvPr/>
            </p:nvSpPr>
            <p:spPr bwMode="auto">
              <a:xfrm>
                <a:off x="3547" y="1752"/>
                <a:ext cx="51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17" name="Line 9"/>
              <p:cNvSpPr>
                <a:spLocks noChangeShapeType="1"/>
              </p:cNvSpPr>
              <p:nvPr/>
            </p:nvSpPr>
            <p:spPr bwMode="auto">
              <a:xfrm>
                <a:off x="3547" y="2183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18" name="Line 10"/>
              <p:cNvSpPr>
                <a:spLocks noChangeShapeType="1"/>
              </p:cNvSpPr>
              <p:nvPr/>
            </p:nvSpPr>
            <p:spPr bwMode="auto">
              <a:xfrm>
                <a:off x="4059" y="2183"/>
                <a:ext cx="9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19" name="Line 11"/>
              <p:cNvSpPr>
                <a:spLocks noChangeShapeType="1"/>
              </p:cNvSpPr>
              <p:nvPr/>
            </p:nvSpPr>
            <p:spPr bwMode="auto">
              <a:xfrm>
                <a:off x="4059" y="1752"/>
                <a:ext cx="9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0" name="Line 12"/>
              <p:cNvSpPr>
                <a:spLocks noChangeShapeType="1"/>
              </p:cNvSpPr>
              <p:nvPr/>
            </p:nvSpPr>
            <p:spPr bwMode="auto">
              <a:xfrm>
                <a:off x="4500" y="1616"/>
                <a:ext cx="51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1" name="Line 13"/>
              <p:cNvSpPr>
                <a:spLocks noChangeShapeType="1"/>
              </p:cNvSpPr>
              <p:nvPr/>
            </p:nvSpPr>
            <p:spPr bwMode="auto">
              <a:xfrm>
                <a:off x="4500" y="1774"/>
                <a:ext cx="51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2" name="Line 14"/>
              <p:cNvSpPr>
                <a:spLocks noChangeShapeType="1"/>
              </p:cNvSpPr>
              <p:nvPr/>
            </p:nvSpPr>
            <p:spPr bwMode="auto">
              <a:xfrm>
                <a:off x="4500" y="2047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3" name="Line 15"/>
              <p:cNvSpPr>
                <a:spLocks noChangeShapeType="1"/>
              </p:cNvSpPr>
              <p:nvPr/>
            </p:nvSpPr>
            <p:spPr bwMode="auto">
              <a:xfrm>
                <a:off x="4500" y="2659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4" name="Line 16"/>
              <p:cNvSpPr>
                <a:spLocks noChangeShapeType="1"/>
              </p:cNvSpPr>
              <p:nvPr/>
            </p:nvSpPr>
            <p:spPr bwMode="auto">
              <a:xfrm>
                <a:off x="4626" y="1616"/>
                <a:ext cx="0" cy="1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5" name="Line 17"/>
              <p:cNvSpPr>
                <a:spLocks noChangeShapeType="1"/>
              </p:cNvSpPr>
              <p:nvPr/>
            </p:nvSpPr>
            <p:spPr bwMode="auto">
              <a:xfrm>
                <a:off x="4626" y="2047"/>
                <a:ext cx="0" cy="6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6" name="Line 18"/>
              <p:cNvSpPr>
                <a:spLocks noChangeShapeType="1"/>
              </p:cNvSpPr>
              <p:nvPr/>
            </p:nvSpPr>
            <p:spPr bwMode="auto">
              <a:xfrm flipH="1">
                <a:off x="4059" y="1616"/>
                <a:ext cx="454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7" name="Line 19"/>
              <p:cNvSpPr>
                <a:spLocks noChangeShapeType="1"/>
              </p:cNvSpPr>
              <p:nvPr/>
            </p:nvSpPr>
            <p:spPr bwMode="auto">
              <a:xfrm flipH="1">
                <a:off x="4059" y="2047"/>
                <a:ext cx="453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8" name="Line 20"/>
              <p:cNvSpPr>
                <a:spLocks noChangeShapeType="1"/>
              </p:cNvSpPr>
              <p:nvPr/>
            </p:nvSpPr>
            <p:spPr bwMode="auto">
              <a:xfrm flipH="1" flipV="1">
                <a:off x="4059" y="2183"/>
                <a:ext cx="431" cy="4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9" name="Line 21"/>
              <p:cNvSpPr>
                <a:spLocks noChangeShapeType="1"/>
              </p:cNvSpPr>
              <p:nvPr/>
            </p:nvSpPr>
            <p:spPr bwMode="auto">
              <a:xfrm flipH="1" flipV="1">
                <a:off x="4059" y="1752"/>
                <a:ext cx="431" cy="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30" name="Text Box 22"/>
              <p:cNvSpPr txBox="1">
                <a:spLocks noChangeArrowheads="1"/>
              </p:cNvSpPr>
              <p:nvPr/>
            </p:nvSpPr>
            <p:spPr bwMode="auto">
              <a:xfrm>
                <a:off x="3334" y="1626"/>
                <a:ext cx="19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145431" name="Text Box 23"/>
              <p:cNvSpPr txBox="1">
                <a:spLocks noChangeArrowheads="1"/>
              </p:cNvSpPr>
              <p:nvPr/>
            </p:nvSpPr>
            <p:spPr bwMode="auto">
              <a:xfrm>
                <a:off x="3334" y="2069"/>
                <a:ext cx="2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K</a:t>
                </a:r>
              </a:p>
            </p:txBody>
          </p:sp>
          <p:sp>
            <p:nvSpPr>
              <p:cNvPr id="145432" name="Text Box 24"/>
              <p:cNvSpPr txBox="1">
                <a:spLocks noChangeArrowheads="1"/>
              </p:cNvSpPr>
              <p:nvPr/>
            </p:nvSpPr>
            <p:spPr bwMode="auto">
              <a:xfrm>
                <a:off x="4833" y="1593"/>
                <a:ext cx="53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>
                    <a:latin typeface="Verdana" pitchFamily="34" charset="0"/>
                  </a:rPr>
                  <a:t>25 MeV</a:t>
                </a:r>
              </a:p>
            </p:txBody>
          </p:sp>
          <p:sp>
            <p:nvSpPr>
              <p:cNvPr id="145433" name="Text Box 25"/>
              <p:cNvSpPr txBox="1">
                <a:spLocks noChangeArrowheads="1"/>
              </p:cNvSpPr>
              <p:nvPr/>
            </p:nvSpPr>
            <p:spPr bwMode="auto">
              <a:xfrm>
                <a:off x="4762" y="2273"/>
                <a:ext cx="6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>
                    <a:latin typeface="Verdana" pitchFamily="34" charset="0"/>
                  </a:rPr>
                  <a:t>100 MeV</a:t>
                </a:r>
              </a:p>
            </p:txBody>
          </p:sp>
          <p:sp>
            <p:nvSpPr>
              <p:cNvPr id="145434" name="Text Box 26"/>
              <p:cNvSpPr txBox="1">
                <a:spLocks noChangeArrowheads="1"/>
              </p:cNvSpPr>
              <p:nvPr/>
            </p:nvSpPr>
            <p:spPr bwMode="auto">
              <a:xfrm>
                <a:off x="4989" y="1911"/>
                <a:ext cx="29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dirty="0">
                    <a:latin typeface="Verdana" pitchFamily="34" charset="0"/>
                  </a:rPr>
                  <a:t>K</a:t>
                </a:r>
                <a:r>
                  <a:rPr lang="de-DE" baseline="30000" dirty="0"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145435" name="Text Box 27"/>
              <p:cNvSpPr txBox="1">
                <a:spLocks noChangeArrowheads="1"/>
              </p:cNvSpPr>
              <p:nvPr/>
            </p:nvSpPr>
            <p:spPr bwMode="auto">
              <a:xfrm>
                <a:off x="4989" y="2541"/>
                <a:ext cx="26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K</a:t>
                </a:r>
                <a:r>
                  <a:rPr lang="de-DE" baseline="30000"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145436" name="Text Box 28"/>
              <p:cNvSpPr txBox="1">
                <a:spLocks noChangeArrowheads="1"/>
              </p:cNvSpPr>
              <p:nvPr/>
            </p:nvSpPr>
            <p:spPr bwMode="auto">
              <a:xfrm>
                <a:off x="4989" y="1412"/>
                <a:ext cx="2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latin typeface="Symbol" pitchFamily="18" charset="2"/>
                  </a:rPr>
                  <a:t>p</a:t>
                </a:r>
                <a:r>
                  <a:rPr lang="de-DE" b="1" baseline="30000"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145437" name="Text Box 29"/>
              <p:cNvSpPr txBox="1">
                <a:spLocks noChangeArrowheads="1"/>
              </p:cNvSpPr>
              <p:nvPr/>
            </p:nvSpPr>
            <p:spPr bwMode="auto">
              <a:xfrm>
                <a:off x="4989" y="1684"/>
                <a:ext cx="2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latin typeface="Symbol" pitchFamily="18" charset="2"/>
                  </a:rPr>
                  <a:t>p</a:t>
                </a:r>
                <a:r>
                  <a:rPr lang="de-DE" b="1" baseline="30000">
                    <a:latin typeface="Symbol" pitchFamily="18" charset="2"/>
                  </a:rPr>
                  <a:t>+</a:t>
                </a:r>
              </a:p>
            </p:txBody>
          </p:sp>
        </p:grp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5292725" y="4335463"/>
              <a:ext cx="3324225" cy="1716087"/>
              <a:chOff x="3334" y="2863"/>
              <a:chExt cx="2094" cy="1081"/>
            </a:xfrm>
          </p:grpSpPr>
          <p:sp>
            <p:nvSpPr>
              <p:cNvPr id="145439" name="Text Box 31"/>
              <p:cNvSpPr txBox="1">
                <a:spLocks noChangeArrowheads="1"/>
              </p:cNvSpPr>
              <p:nvPr/>
            </p:nvSpPr>
            <p:spPr bwMode="auto">
              <a:xfrm>
                <a:off x="3717" y="3656"/>
                <a:ext cx="171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i="1">
                    <a:solidFill>
                      <a:schemeClr val="tx1"/>
                    </a:solidFill>
                    <a:latin typeface="Verdana" pitchFamily="34" charset="0"/>
                  </a:rPr>
                  <a:t>Hayaski, PLB 487 (2000) 96</a:t>
                </a:r>
              </a:p>
              <a:p>
                <a:r>
                  <a:rPr lang="de-DE" sz="1200" i="1">
                    <a:solidFill>
                      <a:schemeClr val="tx1"/>
                    </a:solidFill>
                    <a:latin typeface="Verdana" pitchFamily="34" charset="0"/>
                  </a:rPr>
                  <a:t>Morath, Lee, Weise, priv. Comm.</a:t>
                </a:r>
              </a:p>
            </p:txBody>
          </p:sp>
          <p:sp>
            <p:nvSpPr>
              <p:cNvPr id="145440" name="Line 32"/>
              <p:cNvSpPr>
                <a:spLocks noChangeShapeType="1"/>
              </p:cNvSpPr>
              <p:nvPr/>
            </p:nvSpPr>
            <p:spPr bwMode="auto">
              <a:xfrm>
                <a:off x="3547" y="2976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1" name="Line 33"/>
              <p:cNvSpPr>
                <a:spLocks noChangeShapeType="1"/>
              </p:cNvSpPr>
              <p:nvPr/>
            </p:nvSpPr>
            <p:spPr bwMode="auto">
              <a:xfrm>
                <a:off x="4059" y="2976"/>
                <a:ext cx="9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2" name="Line 34"/>
              <p:cNvSpPr>
                <a:spLocks noChangeShapeType="1"/>
              </p:cNvSpPr>
              <p:nvPr/>
            </p:nvSpPr>
            <p:spPr bwMode="auto">
              <a:xfrm>
                <a:off x="4500" y="3113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3" name="Line 35"/>
              <p:cNvSpPr>
                <a:spLocks noChangeShapeType="1"/>
              </p:cNvSpPr>
              <p:nvPr/>
            </p:nvSpPr>
            <p:spPr bwMode="auto">
              <a:xfrm>
                <a:off x="4500" y="3407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4" name="Line 36"/>
              <p:cNvSpPr>
                <a:spLocks noChangeShapeType="1"/>
              </p:cNvSpPr>
              <p:nvPr/>
            </p:nvSpPr>
            <p:spPr bwMode="auto">
              <a:xfrm>
                <a:off x="4626" y="3113"/>
                <a:ext cx="0" cy="29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5" name="Line 37"/>
              <p:cNvSpPr>
                <a:spLocks noChangeShapeType="1"/>
              </p:cNvSpPr>
              <p:nvPr/>
            </p:nvSpPr>
            <p:spPr bwMode="auto">
              <a:xfrm flipH="1" flipV="1">
                <a:off x="4059" y="2976"/>
                <a:ext cx="453" cy="1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6" name="Line 38"/>
              <p:cNvSpPr>
                <a:spLocks noChangeShapeType="1"/>
              </p:cNvSpPr>
              <p:nvPr/>
            </p:nvSpPr>
            <p:spPr bwMode="auto">
              <a:xfrm flipH="1" flipV="1">
                <a:off x="4059" y="2976"/>
                <a:ext cx="431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7" name="Text Box 39"/>
              <p:cNvSpPr txBox="1">
                <a:spLocks noChangeArrowheads="1"/>
              </p:cNvSpPr>
              <p:nvPr/>
            </p:nvSpPr>
            <p:spPr bwMode="auto">
              <a:xfrm>
                <a:off x="4989" y="2976"/>
                <a:ext cx="28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D</a:t>
                </a:r>
                <a:r>
                  <a:rPr lang="de-DE" baseline="30000"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145448" name="Text Box 40"/>
              <p:cNvSpPr txBox="1">
                <a:spLocks noChangeArrowheads="1"/>
              </p:cNvSpPr>
              <p:nvPr/>
            </p:nvSpPr>
            <p:spPr bwMode="auto">
              <a:xfrm>
                <a:off x="4833" y="3158"/>
                <a:ext cx="53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>
                    <a:latin typeface="Verdana" pitchFamily="34" charset="0"/>
                  </a:rPr>
                  <a:t>50 MeV</a:t>
                </a:r>
              </a:p>
            </p:txBody>
          </p:sp>
          <p:sp>
            <p:nvSpPr>
              <p:cNvPr id="145449" name="Text Box 41"/>
              <p:cNvSpPr txBox="1">
                <a:spLocks noChangeArrowheads="1"/>
              </p:cNvSpPr>
              <p:nvPr/>
            </p:nvSpPr>
            <p:spPr bwMode="auto">
              <a:xfrm>
                <a:off x="3334" y="2863"/>
                <a:ext cx="22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D</a:t>
                </a:r>
              </a:p>
            </p:txBody>
          </p:sp>
          <p:sp>
            <p:nvSpPr>
              <p:cNvPr id="145450" name="Text Box 42"/>
              <p:cNvSpPr txBox="1">
                <a:spLocks noChangeArrowheads="1"/>
              </p:cNvSpPr>
              <p:nvPr/>
            </p:nvSpPr>
            <p:spPr bwMode="auto">
              <a:xfrm>
                <a:off x="4989" y="3271"/>
                <a:ext cx="30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D</a:t>
                </a:r>
                <a:r>
                  <a:rPr lang="de-DE" baseline="30000">
                    <a:latin typeface="Verdana" pitchFamily="34" charset="0"/>
                  </a:rPr>
                  <a:t>+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6934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b="1" dirty="0" smtClean="0"/>
              <a:t>Nu</a:t>
            </a:r>
            <a:r>
              <a:rPr lang="en-GB" sz="4000" dirty="0" smtClean="0"/>
              <a:t>clear </a:t>
            </a:r>
            <a:r>
              <a:rPr lang="en-GB" sz="4000" b="1" dirty="0" smtClean="0"/>
              <a:t>St</a:t>
            </a:r>
            <a:r>
              <a:rPr lang="en-GB" sz="4000" dirty="0" smtClean="0"/>
              <a:t>ructure &amp; </a:t>
            </a:r>
            <a:r>
              <a:rPr lang="en-GB" sz="4000" b="1" dirty="0" smtClean="0"/>
              <a:t>A</a:t>
            </a:r>
            <a:r>
              <a:rPr lang="en-GB" sz="4000" dirty="0" smtClean="0"/>
              <a:t>strophysics</a:t>
            </a:r>
            <a:endParaRPr lang="en-GB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5D173-75CF-445C-9534-B2E1EF3D7470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9" name="Picture 8" descr="krucken 4.pdf - Foxit Reader - [krucken 4.pdf]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1" t="8614" r="8203" b="4139"/>
          <a:stretch/>
        </p:blipFill>
        <p:spPr>
          <a:xfrm>
            <a:off x="971600" y="953725"/>
            <a:ext cx="7290810" cy="54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96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-18508" y="8620"/>
            <a:ext cx="4095453" cy="928688"/>
          </a:xfrm>
        </p:spPr>
        <p:txBody>
          <a:bodyPr>
            <a:normAutofit/>
          </a:bodyPr>
          <a:lstStyle/>
          <a:p>
            <a:r>
              <a:rPr lang="en-GB" dirty="0" err="1" smtClean="0"/>
              <a:t>NuSTAR</a:t>
            </a:r>
            <a:endParaRPr lang="en-GB" dirty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US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14</a:t>
            </a:fld>
            <a:endParaRPr lang="en-GB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526770" y="593685"/>
            <a:ext cx="3455723" cy="5490610"/>
            <a:chOff x="8407855" y="3166016"/>
            <a:chExt cx="1722334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407855" y="3166016"/>
              <a:ext cx="1722334" cy="3356211"/>
            </a:xfrm>
            <a:prstGeom prst="wedgeRoundRectCallout">
              <a:avLst>
                <a:gd name="adj1" fmla="val -86195"/>
                <a:gd name="adj2" fmla="val 17478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/>
            </a:blip>
            <a:srcRect l="1772" t="9733" r="1561" b="16251"/>
            <a:stretch/>
          </p:blipFill>
          <p:spPr bwMode="auto">
            <a:xfrm rot="5400000">
              <a:off x="7629097" y="4197615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9172723" y="4475875"/>
              <a:ext cx="912604" cy="1772621"/>
              <a:chOff x="9172723" y="4475875"/>
              <a:chExt cx="912604" cy="1772621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9172723" y="6022737"/>
                <a:ext cx="611347" cy="2257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237494" y="4475875"/>
                <a:ext cx="847833" cy="244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smtClean="0">
                    <a:solidFill>
                      <a:schemeClr val="accent4"/>
                    </a:solidFill>
                    <a:latin typeface="+mn-lt"/>
                  </a:rPr>
                  <a:t>Super-FRS</a:t>
                </a:r>
                <a:endParaRPr lang="en-GB" sz="2000" b="1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sp>
        <p:nvSpPr>
          <p:cNvPr id="14" name="Text Box 71"/>
          <p:cNvSpPr txBox="1">
            <a:spLocks noChangeArrowheads="1"/>
          </p:cNvSpPr>
          <p:nvPr/>
        </p:nvSpPr>
        <p:spPr bwMode="auto">
          <a:xfrm>
            <a:off x="26495" y="5544235"/>
            <a:ext cx="5853525" cy="83099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de-DE" sz="1600" b="1" dirty="0" err="1">
                <a:solidFill>
                  <a:schemeClr val="accent4"/>
                </a:solidFill>
                <a:latin typeface="+mn-lt"/>
              </a:rPr>
              <a:t>Secondary</a:t>
            </a:r>
            <a:r>
              <a:rPr lang="de-DE" sz="1600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4"/>
                </a:solidFill>
                <a:latin typeface="+mn-lt"/>
              </a:rPr>
              <a:t>Beams</a:t>
            </a:r>
            <a:r>
              <a:rPr lang="de-DE" sz="1600" b="1" dirty="0" smtClean="0">
                <a:solidFill>
                  <a:schemeClr val="accent4"/>
                </a:solidFill>
                <a:latin typeface="+mn-lt"/>
              </a:rPr>
              <a:t>: </a:t>
            </a:r>
            <a:endParaRPr lang="de-DE" sz="1600" b="1" dirty="0">
              <a:solidFill>
                <a:schemeClr val="accent4"/>
              </a:solidFill>
              <a:latin typeface="+mn-lt"/>
            </a:endParaRPr>
          </a:p>
          <a:p>
            <a:pPr marL="269875" indent="-269875">
              <a:buFont typeface="Wingdings" pitchFamily="2" charset="2"/>
              <a:buChar char="Ø"/>
            </a:pP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Broad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chemeClr val="accent4"/>
                </a:solidFill>
                <a:latin typeface="+mn-lt"/>
              </a:rPr>
              <a:t>range</a:t>
            </a:r>
            <a:r>
              <a:rPr lang="de-DE" sz="16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chemeClr val="accent4"/>
                </a:solidFill>
                <a:latin typeface="+mn-lt"/>
              </a:rPr>
              <a:t>of</a:t>
            </a:r>
            <a:r>
              <a:rPr lang="de-DE" sz="16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chemeClr val="accent4"/>
                </a:solidFill>
                <a:latin typeface="+mn-lt"/>
              </a:rPr>
              <a:t>radioactive</a:t>
            </a:r>
            <a:r>
              <a:rPr lang="de-DE" sz="16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ion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beams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up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chemeClr val="accent4"/>
                </a:solidFill>
                <a:latin typeface="+mn-lt"/>
              </a:rPr>
              <a:t>to</a:t>
            </a:r>
            <a:r>
              <a:rPr lang="de-DE" sz="16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2 </a:t>
            </a: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/u</a:t>
            </a:r>
            <a:endParaRPr lang="de-DE" sz="1400" dirty="0">
              <a:solidFill>
                <a:schemeClr val="accent4"/>
              </a:solidFill>
              <a:latin typeface="+mn-lt"/>
            </a:endParaRP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b="1" dirty="0" smtClean="0">
                <a:solidFill>
                  <a:schemeClr val="accent2"/>
                </a:solidFill>
                <a:latin typeface="+mn-lt"/>
              </a:rPr>
              <a:t>RI-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Intensities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up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to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10 000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over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2"/>
                </a:solidFill>
                <a:latin typeface="+mn-lt"/>
              </a:rPr>
              <a:t>present</a:t>
            </a:r>
            <a:endParaRPr lang="de-DE" sz="16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1353403" y="2708920"/>
            <a:ext cx="3983682" cy="301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26495" y="1043735"/>
            <a:ext cx="4190571" cy="1692771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accent3"/>
                </a:solidFill>
                <a:latin typeface="+mn-lt"/>
              </a:rPr>
              <a:t>Primary </a:t>
            </a:r>
            <a:r>
              <a:rPr lang="de-DE" sz="1600" b="1" dirty="0" smtClean="0">
                <a:solidFill>
                  <a:schemeClr val="accent3"/>
                </a:solidFill>
                <a:latin typeface="+mn-lt"/>
              </a:rPr>
              <a:t>HI </a:t>
            </a:r>
            <a:r>
              <a:rPr lang="de-DE" sz="1600" b="1" dirty="0" err="1" smtClean="0">
                <a:solidFill>
                  <a:schemeClr val="accent3"/>
                </a:solidFill>
                <a:latin typeface="+mn-lt"/>
              </a:rPr>
              <a:t>Beams</a:t>
            </a:r>
            <a:r>
              <a:rPr lang="de-DE" sz="1600" b="1" dirty="0" smtClean="0">
                <a:solidFill>
                  <a:schemeClr val="accent3"/>
                </a:solidFill>
                <a:latin typeface="+mn-lt"/>
              </a:rPr>
              <a:t>:</a:t>
            </a:r>
            <a:endParaRPr lang="de-DE" sz="1600" b="1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600" baseline="30000" dirty="0" smtClean="0">
                <a:solidFill>
                  <a:schemeClr val="accent3"/>
                </a:solidFill>
                <a:latin typeface="+mn-lt"/>
              </a:rPr>
              <a:t> 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40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Ar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18+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2x10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12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 1 –   2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600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238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U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28+: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 5x10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11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 1 –   2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600" dirty="0">
              <a:solidFill>
                <a:schemeClr val="accent3"/>
              </a:solidFill>
              <a:latin typeface="+mn-lt"/>
            </a:endParaRPr>
          </a:p>
          <a:p>
            <a:endParaRPr lang="de-DE" sz="800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3"/>
                </a:solidFill>
                <a:latin typeface="+mn-lt"/>
              </a:rPr>
              <a:t> 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40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Ar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18+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2x10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 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1 – 45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600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238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U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92+: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1x10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 1 – 35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400" dirty="0">
              <a:latin typeface="+mn-lt"/>
            </a:endParaRPr>
          </a:p>
          <a:p>
            <a:r>
              <a:rPr lang="de-DE" sz="1600" b="1" dirty="0" smtClean="0">
                <a:solidFill>
                  <a:schemeClr val="accent2"/>
                </a:solidFill>
                <a:latin typeface="+mn-lt"/>
              </a:rPr>
              <a:t>100 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x 1000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times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2"/>
                </a:solidFill>
                <a:latin typeface="+mn-lt"/>
              </a:rPr>
              <a:t>current</a:t>
            </a:r>
            <a:r>
              <a:rPr lang="de-DE" sz="16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2"/>
                </a:solidFill>
                <a:latin typeface="+mn-lt"/>
              </a:rPr>
              <a:t>intensity</a:t>
            </a:r>
            <a:endParaRPr lang="de-DE" sz="16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22058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Fragmentation &amp; ISOL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5D173-75CF-445C-9534-B2E1EF3D7470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4707015" y="2680017"/>
            <a:ext cx="4365485" cy="3629304"/>
            <a:chOff x="5112060" y="3627620"/>
            <a:chExt cx="2908092" cy="2549373"/>
          </a:xfrm>
        </p:grpSpPr>
        <p:pic>
          <p:nvPicPr>
            <p:cNvPr id="13" name="Picture 12" descr="lrp2010_final_hires.pdf - Foxit Reader - [lrp2010_final_hires.pdf]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4" t="10145" r="14773" b="16471"/>
            <a:stretch/>
          </p:blipFill>
          <p:spPr>
            <a:xfrm>
              <a:off x="5112060" y="3627620"/>
              <a:ext cx="2908092" cy="22316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12060" y="5895939"/>
              <a:ext cx="2908091" cy="281054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GB" sz="2000" smtClean="0">
                  <a:solidFill>
                    <a:schemeClr val="accent2"/>
                  </a:solidFill>
                  <a:latin typeface="+mj-lt"/>
                </a:rPr>
                <a:t>HIE-ISOLDE @ CERN</a:t>
              </a:r>
              <a:endParaRPr lang="en-GB" sz="2000">
                <a:solidFill>
                  <a:schemeClr val="accent2"/>
                </a:solidFill>
                <a:latin typeface="+mj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6505" y="953725"/>
            <a:ext cx="4500500" cy="3960444"/>
            <a:chOff x="5652119" y="1289290"/>
            <a:chExt cx="2925325" cy="2139710"/>
          </a:xfrm>
        </p:grpSpPr>
        <p:pic>
          <p:nvPicPr>
            <p:cNvPr id="11" name="Picture 10" descr="Chart of nuclei + r-process path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19" y="1570942"/>
              <a:ext cx="2925325" cy="1858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652119" y="1289290"/>
              <a:ext cx="2925325" cy="2161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GB" sz="2000" smtClean="0">
                  <a:solidFill>
                    <a:schemeClr val="accent2"/>
                  </a:solidFill>
                  <a:latin typeface="+mj-lt"/>
                </a:rPr>
                <a:t>NuSTAR @ FAIR</a:t>
              </a:r>
              <a:endParaRPr lang="en-GB" sz="200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27142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553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APPA: Parity Violation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E24C-5010-4E10-B7E2-D843FB58660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5022579" y="3206363"/>
            <a:ext cx="4094162" cy="1806813"/>
            <a:chOff x="5022579" y="3206363"/>
            <a:chExt cx="4094162" cy="1806813"/>
          </a:xfrm>
        </p:grpSpPr>
        <p:graphicFrame>
          <p:nvGraphicFramePr>
            <p:cNvPr id="15371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8969944"/>
                </p:ext>
              </p:extLst>
            </p:nvPr>
          </p:nvGraphicFramePr>
          <p:xfrm>
            <a:off x="5076056" y="4005064"/>
            <a:ext cx="3716587" cy="1008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9" name="Equation" r:id="rId4" imgW="2031840" imgH="545760" progId="Equation.3">
                    <p:embed/>
                  </p:oleObj>
                </mc:Choice>
                <mc:Fallback>
                  <p:oleObj name="Equation" r:id="rId4" imgW="2031840" imgH="545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76056" y="4005064"/>
                          <a:ext cx="3716587" cy="100811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0" name="Text Box 185"/>
            <p:cNvSpPr txBox="1">
              <a:spLocks noChangeArrowheads="1"/>
            </p:cNvSpPr>
            <p:nvPr/>
          </p:nvSpPr>
          <p:spPr bwMode="auto">
            <a:xfrm>
              <a:off x="5022579" y="3206363"/>
              <a:ext cx="40941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1413"/>
                </a:spcAft>
                <a:buSzPct val="85000"/>
                <a:tabLst>
                  <a:tab pos="5205413" algn="l"/>
                </a:tabLst>
                <a:defRPr/>
              </a:pPr>
              <a:r>
                <a:rPr lang="en-US" sz="2000" kern="0">
                  <a:solidFill>
                    <a:schemeClr val="accent4"/>
                  </a:solidFill>
                  <a:latin typeface="+mn-lt"/>
                  <a:ea typeface="ＭＳ Ｐゴシック" pitchFamily="84" charset="-128"/>
                </a:rPr>
                <a:t>Mixing </a:t>
              </a:r>
              <a:r>
                <a:rPr lang="en-US" sz="2000" kern="0" smtClean="0">
                  <a:solidFill>
                    <a:schemeClr val="accent4"/>
                  </a:solidFill>
                  <a:latin typeface="+mn-lt"/>
                  <a:ea typeface="ＭＳ Ｐゴシック" pitchFamily="84" charset="-128"/>
                </a:rPr>
                <a:t>coefficient for </a:t>
              </a:r>
              <a:r>
                <a:rPr lang="en-US" sz="2000" kern="0">
                  <a:solidFill>
                    <a:schemeClr val="accent4"/>
                  </a:solidFill>
                  <a:latin typeface="+mn-lt"/>
                  <a:ea typeface="ＭＳ Ｐゴシック" pitchFamily="84" charset="-128"/>
                </a:rPr>
                <a:t>states with opposite parities:</a:t>
              </a:r>
            </a:p>
          </p:txBody>
        </p:sp>
      </p:grpSp>
      <p:grpSp>
        <p:nvGrpSpPr>
          <p:cNvPr id="153717" name="Group 117"/>
          <p:cNvGrpSpPr>
            <a:grpSpLocks/>
          </p:cNvGrpSpPr>
          <p:nvPr/>
        </p:nvGrpSpPr>
        <p:grpSpPr bwMode="auto">
          <a:xfrm>
            <a:off x="186531" y="998730"/>
            <a:ext cx="4525963" cy="4484572"/>
            <a:chOff x="131" y="705"/>
            <a:chExt cx="2389" cy="2301"/>
          </a:xfrm>
        </p:grpSpPr>
        <p:pic>
          <p:nvPicPr>
            <p:cNvPr id="15371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" y="705"/>
              <a:ext cx="2389" cy="230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3719" name="Straight Connector 138"/>
            <p:cNvCxnSpPr>
              <a:cxnSpLocks noChangeShapeType="1"/>
            </p:cNvCxnSpPr>
            <p:nvPr/>
          </p:nvCxnSpPr>
          <p:spPr bwMode="auto">
            <a:xfrm>
              <a:off x="672" y="1686"/>
              <a:ext cx="522" cy="1"/>
            </a:xfrm>
            <a:prstGeom prst="line">
              <a:avLst/>
            </a:prstGeom>
            <a:noFill/>
            <a:ln w="76200" algn="ctr">
              <a:solidFill>
                <a:srgbClr val="2F2F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720" name="Straight Connector 139"/>
            <p:cNvCxnSpPr>
              <a:cxnSpLocks noChangeShapeType="1"/>
            </p:cNvCxnSpPr>
            <p:nvPr/>
          </p:nvCxnSpPr>
          <p:spPr bwMode="auto">
            <a:xfrm>
              <a:off x="1716" y="1704"/>
              <a:ext cx="522" cy="1"/>
            </a:xfrm>
            <a:prstGeom prst="line">
              <a:avLst/>
            </a:prstGeom>
            <a:noFill/>
            <a:ln w="76200" algn="ctr">
              <a:solidFill>
                <a:srgbClr val="2F2F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1" name="TextBox 140"/>
            <p:cNvSpPr txBox="1"/>
            <p:nvPr/>
          </p:nvSpPr>
          <p:spPr>
            <a:xfrm>
              <a:off x="516" y="750"/>
              <a:ext cx="1984" cy="1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>
                  <a:solidFill>
                    <a:schemeClr val="accent5"/>
                  </a:solidFill>
                  <a:latin typeface="+mn-lt"/>
                  <a:ea typeface="ＭＳ Ｐゴシック" pitchFamily="84" charset="-128"/>
                </a:rPr>
                <a:t>Energy levels of </a:t>
              </a:r>
              <a:r>
                <a:rPr lang="en-US" sz="1600" b="1" kern="0" smtClean="0">
                  <a:solidFill>
                    <a:schemeClr val="accent5"/>
                  </a:solidFill>
                  <a:latin typeface="+mn-lt"/>
                  <a:ea typeface="ＭＳ Ｐゴシック" pitchFamily="84" charset="-128"/>
                </a:rPr>
                <a:t>He-like uranium</a:t>
              </a:r>
              <a:endParaRPr lang="en-US" sz="1600" b="1" kern="0">
                <a:solidFill>
                  <a:schemeClr val="accent5"/>
                </a:solidFill>
                <a:latin typeface="+mn-lt"/>
                <a:ea typeface="ＭＳ Ｐゴシック" pitchFamily="84" charset="-128"/>
              </a:endParaRPr>
            </a:p>
          </p:txBody>
        </p:sp>
        <p:sp>
          <p:nvSpPr>
            <p:cNvPr id="142" name="Oval 138"/>
            <p:cNvSpPr>
              <a:spLocks noChangeArrowheads="1"/>
            </p:cNvSpPr>
            <p:nvPr/>
          </p:nvSpPr>
          <p:spPr bwMode="auto">
            <a:xfrm>
              <a:off x="492" y="1530"/>
              <a:ext cx="1836" cy="324"/>
            </a:xfrm>
            <a:prstGeom prst="ellipse">
              <a:avLst/>
            </a:prstGeom>
            <a:solidFill>
              <a:srgbClr val="FF0000">
                <a:alpha val="18823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pitchFamily="84" charset="-128"/>
              </a:endParaRPr>
            </a:p>
          </p:txBody>
        </p:sp>
        <p:sp>
          <p:nvSpPr>
            <p:cNvPr id="143" name="Freeform 129"/>
            <p:cNvSpPr>
              <a:spLocks/>
            </p:cNvSpPr>
            <p:nvPr/>
          </p:nvSpPr>
          <p:spPr bwMode="auto">
            <a:xfrm rot="18916427" flipH="1">
              <a:off x="1061" y="1421"/>
              <a:ext cx="368" cy="199"/>
            </a:xfrm>
            <a:custGeom>
              <a:avLst/>
              <a:gdLst>
                <a:gd name="T0" fmla="*/ 2147483647 w 528"/>
                <a:gd name="T1" fmla="*/ 0 h 192"/>
                <a:gd name="T2" fmla="*/ 2147483647 w 528"/>
                <a:gd name="T3" fmla="*/ 2147483647 h 192"/>
                <a:gd name="T4" fmla="*/ 0 w 528"/>
                <a:gd name="T5" fmla="*/ 2147483647 h 192"/>
                <a:gd name="T6" fmla="*/ 0 60000 65536"/>
                <a:gd name="T7" fmla="*/ 0 60000 65536"/>
                <a:gd name="T8" fmla="*/ 0 60000 65536"/>
                <a:gd name="T9" fmla="*/ 0 w 528"/>
                <a:gd name="T10" fmla="*/ 0 h 192"/>
                <a:gd name="T11" fmla="*/ 528 w 528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192">
                  <a:moveTo>
                    <a:pt x="528" y="0"/>
                  </a:moveTo>
                  <a:cubicBezTo>
                    <a:pt x="404" y="8"/>
                    <a:pt x="280" y="16"/>
                    <a:pt x="192" y="48"/>
                  </a:cubicBezTo>
                  <a:cubicBezTo>
                    <a:pt x="104" y="80"/>
                    <a:pt x="52" y="136"/>
                    <a:pt x="0" y="192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pitchFamily="84" charset="-128"/>
              </a:endParaRPr>
            </a:p>
          </p:txBody>
        </p:sp>
        <p:sp>
          <p:nvSpPr>
            <p:cNvPr id="144" name="Freeform 129"/>
            <p:cNvSpPr>
              <a:spLocks/>
            </p:cNvSpPr>
            <p:nvPr/>
          </p:nvSpPr>
          <p:spPr bwMode="auto">
            <a:xfrm rot="21448340" flipH="1">
              <a:off x="1487" y="1433"/>
              <a:ext cx="368" cy="199"/>
            </a:xfrm>
            <a:custGeom>
              <a:avLst/>
              <a:gdLst>
                <a:gd name="T0" fmla="*/ 2147483647 w 528"/>
                <a:gd name="T1" fmla="*/ 0 h 192"/>
                <a:gd name="T2" fmla="*/ 2147483647 w 528"/>
                <a:gd name="T3" fmla="*/ 2147483647 h 192"/>
                <a:gd name="T4" fmla="*/ 0 w 528"/>
                <a:gd name="T5" fmla="*/ 2147483647 h 192"/>
                <a:gd name="T6" fmla="*/ 0 60000 65536"/>
                <a:gd name="T7" fmla="*/ 0 60000 65536"/>
                <a:gd name="T8" fmla="*/ 0 60000 65536"/>
                <a:gd name="T9" fmla="*/ 0 w 528"/>
                <a:gd name="T10" fmla="*/ 0 h 192"/>
                <a:gd name="T11" fmla="*/ 528 w 528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192">
                  <a:moveTo>
                    <a:pt x="528" y="0"/>
                  </a:moveTo>
                  <a:cubicBezTo>
                    <a:pt x="404" y="8"/>
                    <a:pt x="280" y="16"/>
                    <a:pt x="192" y="48"/>
                  </a:cubicBezTo>
                  <a:cubicBezTo>
                    <a:pt x="104" y="80"/>
                    <a:pt x="52" y="136"/>
                    <a:pt x="0" y="192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pitchFamily="84" charset="-128"/>
              </a:endParaRPr>
            </a:p>
          </p:txBody>
        </p:sp>
        <p:sp>
          <p:nvSpPr>
            <p:cNvPr id="153725" name="Text Box 125"/>
            <p:cNvSpPr txBox="1">
              <a:spLocks noChangeArrowheads="1"/>
            </p:cNvSpPr>
            <p:nvPr/>
          </p:nvSpPr>
          <p:spPr bwMode="auto">
            <a:xfrm>
              <a:off x="856" y="1142"/>
              <a:ext cx="83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>
              <a:spAutoFit/>
            </a:bodyPr>
            <a:lstStyle>
              <a:lvl1pPr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sz="2000">
                  <a:solidFill>
                    <a:srgbClr val="FF0000"/>
                  </a:solidFill>
                  <a:latin typeface="Times New Roman" pitchFamily="18" charset="0"/>
                  <a:ea typeface="ＭＳ Ｐゴシック" pitchFamily="34" charset="-128"/>
                </a:rPr>
                <a:t>2E1 (PNC)</a:t>
              </a:r>
            </a:p>
          </p:txBody>
        </p:sp>
      </p:grpSp>
      <p:sp>
        <p:nvSpPr>
          <p:cNvPr id="155" name="Text Box 185"/>
          <p:cNvSpPr txBox="1">
            <a:spLocks noChangeArrowheads="1"/>
          </p:cNvSpPr>
          <p:nvPr/>
        </p:nvSpPr>
        <p:spPr bwMode="auto">
          <a:xfrm>
            <a:off x="107505" y="5199001"/>
            <a:ext cx="468052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 eaLnBrk="1" hangingPunct="1">
              <a:spcAft>
                <a:spcPts val="1413"/>
              </a:spcAft>
              <a:buSzPct val="85000"/>
            </a:pPr>
            <a:r>
              <a:rPr lang="en-US" sz="1800" dirty="0">
                <a:latin typeface="+mn-lt"/>
                <a:ea typeface="ＭＳ Ｐゴシック" pitchFamily="34" charset="-128"/>
              </a:rPr>
              <a:t>To “compete” with spontaneous decay 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channels: </a:t>
            </a:r>
            <a:r>
              <a:rPr lang="en-US" sz="1800" dirty="0">
                <a:latin typeface="+mn-lt"/>
                <a:ea typeface="ＭＳ Ｐゴシック" pitchFamily="34" charset="-128"/>
              </a:rPr>
              <a:t>induce 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a two-photon </a:t>
            </a:r>
            <a:r>
              <a:rPr lang="en-US" sz="1800" dirty="0">
                <a:latin typeface="+mn-lt"/>
                <a:ea typeface="ＭＳ Ｐゴシック" pitchFamily="34" charset="-128"/>
              </a:rPr>
              <a:t>PNC transition by </a:t>
            </a:r>
            <a:r>
              <a:rPr lang="en-US" sz="1800" dirty="0" err="1" smtClean="0">
                <a:latin typeface="+mn-lt"/>
                <a:ea typeface="ＭＳ Ｐゴシック" pitchFamily="34" charset="-128"/>
              </a:rPr>
              <a:t>polarised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 </a:t>
            </a:r>
            <a:r>
              <a:rPr lang="en-US" sz="1800" dirty="0">
                <a:latin typeface="+mn-lt"/>
                <a:ea typeface="ＭＳ Ｐゴシック" pitchFamily="34" charset="-128"/>
              </a:rPr>
              <a:t>light with 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intensity </a:t>
            </a:r>
            <a:r>
              <a:rPr lang="en-US" sz="1800" dirty="0">
                <a:latin typeface="+mn-lt"/>
                <a:ea typeface="ＭＳ Ｐゴシック" pitchFamily="34" charset="-128"/>
              </a:rPr>
              <a:t>10</a:t>
            </a:r>
            <a:r>
              <a:rPr lang="en-US" sz="1800" baseline="30000" dirty="0">
                <a:latin typeface="+mn-lt"/>
                <a:ea typeface="ＭＳ Ｐゴシック" pitchFamily="34" charset="-128"/>
              </a:rPr>
              <a:t>20</a:t>
            </a:r>
            <a:r>
              <a:rPr lang="en-US" sz="1800" dirty="0">
                <a:latin typeface="+mn-lt"/>
                <a:ea typeface="ＭＳ Ｐゴシック" pitchFamily="34" charset="-128"/>
              </a:rPr>
              <a:t> W/cm</a:t>
            </a:r>
            <a:r>
              <a:rPr lang="en-US" sz="1800" baseline="30000" dirty="0">
                <a:latin typeface="+mn-lt"/>
                <a:ea typeface="ＭＳ Ｐゴシック" pitchFamily="34" charset="-128"/>
              </a:rPr>
              <a:t>2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6012160" y="980728"/>
            <a:ext cx="2016224" cy="2104238"/>
            <a:chOff x="7896" y="796358"/>
            <a:chExt cx="2496555" cy="2599806"/>
          </a:xfrm>
        </p:grpSpPr>
        <p:sp>
          <p:nvSpPr>
            <p:cNvPr id="200" name="Text Box 131"/>
            <p:cNvSpPr txBox="1">
              <a:spLocks noChangeArrowheads="1"/>
            </p:cNvSpPr>
            <p:nvPr/>
          </p:nvSpPr>
          <p:spPr bwMode="auto">
            <a:xfrm>
              <a:off x="1015899" y="796358"/>
              <a:ext cx="370699" cy="5766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>
              <a:spAutoFit/>
            </a:bodyPr>
            <a:lstStyle/>
            <a:p>
              <a:pPr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2800" kern="0">
                  <a:solidFill>
                    <a:srgbClr val="FF0000"/>
                  </a:solidFill>
                  <a:latin typeface="Symbol" pitchFamily="18" charset="2"/>
                  <a:ea typeface="ＭＳ Ｐゴシック" pitchFamily="84" charset="-128"/>
                </a:rPr>
                <a:t>g</a:t>
              </a:r>
            </a:p>
          </p:txBody>
        </p:sp>
        <p:grpSp>
          <p:nvGrpSpPr>
            <p:cNvPr id="5" name="Gruppieren 4"/>
            <p:cNvGrpSpPr/>
            <p:nvPr/>
          </p:nvGrpSpPr>
          <p:grpSpPr>
            <a:xfrm>
              <a:off x="7896" y="974292"/>
              <a:ext cx="2496555" cy="2421872"/>
              <a:chOff x="1935530" y="1148815"/>
              <a:chExt cx="2745533" cy="2908238"/>
            </a:xfrm>
          </p:grpSpPr>
          <p:grpSp>
            <p:nvGrpSpPr>
              <p:cNvPr id="153650" name="Group 133"/>
              <p:cNvGrpSpPr>
                <a:grpSpLocks/>
              </p:cNvGrpSpPr>
              <p:nvPr/>
            </p:nvGrpSpPr>
            <p:grpSpPr bwMode="auto">
              <a:xfrm>
                <a:off x="2693988" y="1738313"/>
                <a:ext cx="590550" cy="285750"/>
                <a:chOff x="810" y="1791"/>
                <a:chExt cx="350" cy="139"/>
              </a:xfrm>
            </p:grpSpPr>
            <p:sp>
              <p:nvSpPr>
                <p:cNvPr id="242" name="AutoShape 134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3" name="AutoShape 135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4" name="AutoShape 136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5" name="AutoShape 137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55" name="Group 138"/>
              <p:cNvGrpSpPr>
                <a:grpSpLocks/>
              </p:cNvGrpSpPr>
              <p:nvPr/>
            </p:nvGrpSpPr>
            <p:grpSpPr bwMode="auto">
              <a:xfrm>
                <a:off x="3246438" y="1735138"/>
                <a:ext cx="588962" cy="285750"/>
                <a:chOff x="810" y="1791"/>
                <a:chExt cx="350" cy="139"/>
              </a:xfrm>
            </p:grpSpPr>
            <p:sp>
              <p:nvSpPr>
                <p:cNvPr id="238" name="AutoShape 139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9" name="AutoShape 140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0" name="AutoShape 141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1" name="AutoShape 142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60" name="Group 133"/>
              <p:cNvGrpSpPr>
                <a:grpSpLocks/>
              </p:cNvGrpSpPr>
              <p:nvPr/>
            </p:nvGrpSpPr>
            <p:grpSpPr bwMode="auto">
              <a:xfrm>
                <a:off x="3813172" y="1262063"/>
                <a:ext cx="867889" cy="1232889"/>
                <a:chOff x="3971925" y="889000"/>
                <a:chExt cx="867151" cy="1233073"/>
              </a:xfrm>
            </p:grpSpPr>
            <p:sp>
              <p:nvSpPr>
                <p:cNvPr id="23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4284669" y="889000"/>
                  <a:ext cx="554407" cy="12330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smtClean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  <a:endParaRPr lang="en-US" sz="2400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</a:p>
              </p:txBody>
            </p:sp>
            <p:sp>
              <p:nvSpPr>
                <p:cNvPr id="234" name="Line 144"/>
                <p:cNvSpPr>
                  <a:spLocks noChangeShapeType="1"/>
                </p:cNvSpPr>
                <p:nvPr/>
              </p:nvSpPr>
              <p:spPr bwMode="auto">
                <a:xfrm flipH="1" flipV="1">
                  <a:off x="3973512" y="1498691"/>
                  <a:ext cx="242680" cy="48267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5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3971925" y="1019194"/>
                  <a:ext cx="247439" cy="465206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6" name="Line 146"/>
                <p:cNvSpPr>
                  <a:spLocks noChangeShapeType="1"/>
                </p:cNvSpPr>
                <p:nvPr/>
              </p:nvSpPr>
              <p:spPr bwMode="auto">
                <a:xfrm flipH="1" flipV="1">
                  <a:off x="4021096" y="1609832"/>
                  <a:ext cx="183993" cy="34930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7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3973512" y="1168442"/>
                  <a:ext cx="164959" cy="320723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66" name="Group 148"/>
              <p:cNvGrpSpPr>
                <a:grpSpLocks/>
              </p:cNvGrpSpPr>
              <p:nvPr/>
            </p:nvGrpSpPr>
            <p:grpSpPr bwMode="auto">
              <a:xfrm flipH="1">
                <a:off x="2471738" y="1368425"/>
                <a:ext cx="255587" cy="962025"/>
                <a:chOff x="1624" y="1329"/>
                <a:chExt cx="248" cy="951"/>
              </a:xfrm>
            </p:grpSpPr>
            <p:sp>
              <p:nvSpPr>
                <p:cNvPr id="229" name="Line 149"/>
                <p:cNvSpPr>
                  <a:spLocks noChangeShapeType="1"/>
                </p:cNvSpPr>
                <p:nvPr/>
              </p:nvSpPr>
              <p:spPr bwMode="auto">
                <a:xfrm flipH="1" flipV="1">
                  <a:off x="1626" y="1803"/>
                  <a:ext cx="243" cy="477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0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1624" y="1329"/>
                  <a:ext cx="248" cy="460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1" name="Line 151"/>
                <p:cNvSpPr>
                  <a:spLocks noChangeShapeType="1"/>
                </p:cNvSpPr>
                <p:nvPr/>
              </p:nvSpPr>
              <p:spPr bwMode="auto">
                <a:xfrm flipH="1" flipV="1">
                  <a:off x="1673" y="1913"/>
                  <a:ext cx="183" cy="345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2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1626" y="1477"/>
                  <a:ext cx="165" cy="317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sp>
            <p:nvSpPr>
              <p:cNvPr id="205" name="Text Box 154"/>
              <p:cNvSpPr txBox="1">
                <a:spLocks noChangeArrowheads="1"/>
              </p:cNvSpPr>
              <p:nvPr/>
            </p:nvSpPr>
            <p:spPr bwMode="auto">
              <a:xfrm>
                <a:off x="1935530" y="1148815"/>
                <a:ext cx="485028" cy="1232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smtClean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smtClean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  <a:endParaRPr lang="en-US" sz="2400" kern="0">
                  <a:solidFill>
                    <a:sysClr val="windowText" lastClr="000000"/>
                  </a:solidFill>
                  <a:ea typeface="ＭＳ Ｐゴシック" pitchFamily="84" charset="-128"/>
                </a:endParaRPr>
              </a:p>
            </p:txBody>
          </p:sp>
          <p:sp>
            <p:nvSpPr>
              <p:cNvPr id="206" name="Text Box 156"/>
              <p:cNvSpPr txBox="1">
                <a:spLocks noChangeArrowheads="1"/>
              </p:cNvSpPr>
              <p:nvPr/>
            </p:nvSpPr>
            <p:spPr bwMode="auto">
              <a:xfrm>
                <a:off x="3067051" y="2430811"/>
                <a:ext cx="414339" cy="77406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>
                <a:spAutoFit/>
              </a:bodyPr>
              <a:lstStyle/>
              <a:p>
                <a:pPr fontAlgn="auto" hangingPunct="0">
                  <a:lnSpc>
                    <a:spcPct val="109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r>
                  <a:rPr lang="en-GB" sz="3200" kern="0">
                    <a:solidFill>
                      <a:srgbClr val="008000"/>
                    </a:solidFill>
                    <a:latin typeface="Symbol" pitchFamily="18" charset="2"/>
                    <a:ea typeface="ＭＳ Ｐゴシック" pitchFamily="84" charset="-128"/>
                  </a:rPr>
                  <a:t>Z</a:t>
                </a:r>
              </a:p>
            </p:txBody>
          </p:sp>
          <p:grpSp>
            <p:nvGrpSpPr>
              <p:cNvPr id="153673" name="Group 158"/>
              <p:cNvGrpSpPr>
                <a:grpSpLocks/>
              </p:cNvGrpSpPr>
              <p:nvPr/>
            </p:nvGrpSpPr>
            <p:grpSpPr bwMode="auto">
              <a:xfrm>
                <a:off x="2713038" y="3255963"/>
                <a:ext cx="592137" cy="282575"/>
                <a:chOff x="810" y="1791"/>
                <a:chExt cx="350" cy="139"/>
              </a:xfrm>
            </p:grpSpPr>
            <p:sp>
              <p:nvSpPr>
                <p:cNvPr id="225" name="AutoShape 159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6" name="AutoShape 160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7" name="AutoShape 161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8" name="AutoShape 162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78" name="Group 163"/>
              <p:cNvGrpSpPr>
                <a:grpSpLocks/>
              </p:cNvGrpSpPr>
              <p:nvPr/>
            </p:nvGrpSpPr>
            <p:grpSpPr bwMode="auto">
              <a:xfrm>
                <a:off x="3259138" y="3263900"/>
                <a:ext cx="588962" cy="285750"/>
                <a:chOff x="810" y="1791"/>
                <a:chExt cx="350" cy="139"/>
              </a:xfrm>
            </p:grpSpPr>
            <p:sp>
              <p:nvSpPr>
                <p:cNvPr id="221" name="AutoShape 164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2" name="AutoShape 165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3" name="AutoShape 166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4" name="AutoShape 167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83" name="Group 173"/>
              <p:cNvGrpSpPr>
                <a:grpSpLocks/>
              </p:cNvGrpSpPr>
              <p:nvPr/>
            </p:nvGrpSpPr>
            <p:grpSpPr bwMode="auto">
              <a:xfrm flipH="1">
                <a:off x="2484438" y="2919413"/>
                <a:ext cx="255587" cy="960437"/>
                <a:chOff x="1624" y="1329"/>
                <a:chExt cx="248" cy="951"/>
              </a:xfrm>
            </p:grpSpPr>
            <p:sp>
              <p:nvSpPr>
                <p:cNvPr id="217" name="Line 174"/>
                <p:cNvSpPr>
                  <a:spLocks noChangeShapeType="1"/>
                </p:cNvSpPr>
                <p:nvPr/>
              </p:nvSpPr>
              <p:spPr bwMode="auto">
                <a:xfrm flipH="1" flipV="1">
                  <a:off x="1626" y="1804"/>
                  <a:ext cx="243" cy="476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8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1624" y="1329"/>
                  <a:ext cx="248" cy="461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9" name="Line 176"/>
                <p:cNvSpPr>
                  <a:spLocks noChangeShapeType="1"/>
                </p:cNvSpPr>
                <p:nvPr/>
              </p:nvSpPr>
              <p:spPr bwMode="auto">
                <a:xfrm flipH="1" flipV="1">
                  <a:off x="1673" y="1914"/>
                  <a:ext cx="183" cy="344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0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1626" y="1477"/>
                  <a:ext cx="165" cy="316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sp>
            <p:nvSpPr>
              <p:cNvPr id="210" name="Text Box 179"/>
              <p:cNvSpPr txBox="1">
                <a:spLocks noChangeArrowheads="1"/>
              </p:cNvSpPr>
              <p:nvPr/>
            </p:nvSpPr>
            <p:spPr bwMode="auto">
              <a:xfrm>
                <a:off x="1935530" y="2751309"/>
                <a:ext cx="485028" cy="1232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smtClean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  <a:endParaRPr lang="en-US" sz="2400" kern="0">
                  <a:solidFill>
                    <a:sysClr val="windowText" lastClr="000000"/>
                  </a:solidFill>
                  <a:ea typeface="ＭＳ Ｐゴシック" pitchFamily="84" charset="-128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</a:p>
            </p:txBody>
          </p:sp>
          <p:grpSp>
            <p:nvGrpSpPr>
              <p:cNvPr id="153689" name="Group 162"/>
              <p:cNvGrpSpPr>
                <a:grpSpLocks/>
              </p:cNvGrpSpPr>
              <p:nvPr/>
            </p:nvGrpSpPr>
            <p:grpSpPr bwMode="auto">
              <a:xfrm>
                <a:off x="3860799" y="2824163"/>
                <a:ext cx="820264" cy="1232890"/>
                <a:chOff x="3971925" y="889000"/>
                <a:chExt cx="819566" cy="1233074"/>
              </a:xfrm>
            </p:grpSpPr>
            <p:sp>
              <p:nvSpPr>
                <p:cNvPr id="2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4237084" y="889000"/>
                  <a:ext cx="554407" cy="12330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smtClean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  <a:endParaRPr lang="en-US" sz="2400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</a:p>
              </p:txBody>
            </p:sp>
            <p:sp>
              <p:nvSpPr>
                <p:cNvPr id="213" name="Line 144"/>
                <p:cNvSpPr>
                  <a:spLocks noChangeShapeType="1"/>
                </p:cNvSpPr>
                <p:nvPr/>
              </p:nvSpPr>
              <p:spPr bwMode="auto">
                <a:xfrm flipH="1" flipV="1">
                  <a:off x="3973512" y="1498691"/>
                  <a:ext cx="242680" cy="48267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4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3971925" y="1019194"/>
                  <a:ext cx="247439" cy="465206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5" name="Line 146"/>
                <p:cNvSpPr>
                  <a:spLocks noChangeShapeType="1"/>
                </p:cNvSpPr>
                <p:nvPr/>
              </p:nvSpPr>
              <p:spPr bwMode="auto">
                <a:xfrm flipH="1" flipV="1">
                  <a:off x="4021096" y="1609832"/>
                  <a:ext cx="183993" cy="34930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6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3973512" y="1168442"/>
                  <a:ext cx="164959" cy="320723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</p:grpSp>
      </p:grpSp>
      <p:grpSp>
        <p:nvGrpSpPr>
          <p:cNvPr id="8" name="Gruppieren 7"/>
          <p:cNvGrpSpPr/>
          <p:nvPr/>
        </p:nvGrpSpPr>
        <p:grpSpPr>
          <a:xfrm>
            <a:off x="6067505" y="5445224"/>
            <a:ext cx="2805575" cy="908973"/>
            <a:chOff x="5904476" y="5445224"/>
            <a:chExt cx="2805575" cy="908973"/>
          </a:xfrm>
        </p:grpSpPr>
        <p:sp>
          <p:nvSpPr>
            <p:cNvPr id="7" name="Abgerundete rechteckige Legende 6"/>
            <p:cNvSpPr/>
            <p:nvPr/>
          </p:nvSpPr>
          <p:spPr>
            <a:xfrm>
              <a:off x="5904476" y="5445224"/>
              <a:ext cx="2805575" cy="908973"/>
            </a:xfrm>
            <a:prstGeom prst="wedgeRoundRectCallout">
              <a:avLst>
                <a:gd name="adj1" fmla="val -14324"/>
                <a:gd name="adj2" fmla="val -97847"/>
                <a:gd name="adj3" fmla="val 16667"/>
              </a:avLst>
            </a:prstGeom>
            <a:ln w="127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3" name="Text Box 74"/>
            <p:cNvSpPr txBox="1">
              <a:spLocks noChangeArrowheads="1"/>
            </p:cNvSpPr>
            <p:nvPr/>
          </p:nvSpPr>
          <p:spPr bwMode="auto">
            <a:xfrm>
              <a:off x="5904476" y="5531633"/>
              <a:ext cx="280557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000" smtClean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Select case</a:t>
              </a:r>
            </a:p>
            <a:p>
              <a:pPr algn="ctr" eaLnBrk="1" hangingPunct="1"/>
              <a:r>
                <a:rPr lang="en-US" sz="2000" smtClean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 with small splitting!</a:t>
              </a:r>
              <a:endParaRPr lang="en-US" sz="2000">
                <a:solidFill>
                  <a:schemeClr val="accent4"/>
                </a:solidFill>
                <a:latin typeface="+mn-lt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3194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</a:t>
            </a:r>
            <a:r>
              <a:rPr lang="en-US" dirty="0"/>
              <a:t>EM Fields</a:t>
            </a:r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E24C-5010-4E10-B7E2-D843FB586607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207889" name="Content Placeholder 7" descr="Laser Development Prelim.bmp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r="34584" b="5644"/>
          <a:stretch>
            <a:fillRect/>
          </a:stretch>
        </p:blipFill>
        <p:spPr bwMode="auto">
          <a:xfrm>
            <a:off x="198605" y="1505957"/>
            <a:ext cx="3743325" cy="36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179388" y="5504165"/>
            <a:ext cx="3744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Sub-</a:t>
            </a:r>
            <a:r>
              <a:rPr lang="en-US" sz="2000" dirty="0" err="1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fs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+mn-lt"/>
                <a:ea typeface="MS PGothic" pitchFamily="34" charset="-128"/>
              </a:rPr>
              <a:t>pulses</a:t>
            </a:r>
          </a:p>
        </p:txBody>
      </p:sp>
      <p:sp>
        <p:nvSpPr>
          <p:cNvPr id="207877" name="Rectangle 44"/>
          <p:cNvSpPr>
            <a:spLocks noChangeArrowheads="1"/>
          </p:cNvSpPr>
          <p:nvPr/>
        </p:nvSpPr>
        <p:spPr bwMode="auto">
          <a:xfrm>
            <a:off x="5616575" y="6796088"/>
            <a:ext cx="625475" cy="214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ea typeface="ＭＳ Ｐゴシック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388" y="980728"/>
            <a:ext cx="37445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MS PGothic" pitchFamily="34" charset="-128"/>
              </a:rPr>
              <a:t>Lasers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MS PGothic" pitchFamily="34" charset="-128"/>
              </a:rPr>
              <a:t> </a:t>
            </a:r>
            <a:endParaRPr lang="en-US" sz="2000" dirty="0">
              <a:solidFill>
                <a:srgbClr val="002060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388" y="5178388"/>
            <a:ext cx="37445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prstClr val="black"/>
                </a:solidFill>
                <a:latin typeface="+mn-lt"/>
              </a:rPr>
              <a:t>(adapted from </a:t>
            </a:r>
            <a:r>
              <a:rPr lang="en-GB" sz="900" dirty="0" err="1">
                <a:solidFill>
                  <a:prstClr val="black"/>
                </a:solidFill>
                <a:latin typeface="+mn-lt"/>
              </a:rPr>
              <a:t>Mourou</a:t>
            </a:r>
            <a:r>
              <a:rPr lang="en-GB" sz="900" dirty="0">
                <a:solidFill>
                  <a:prstClr val="black"/>
                </a:solidFill>
                <a:latin typeface="+mn-lt"/>
              </a:rPr>
              <a:t>, Tajima, </a:t>
            </a:r>
            <a:r>
              <a:rPr lang="en-GB" sz="900" dirty="0" err="1">
                <a:solidFill>
                  <a:prstClr val="black"/>
                </a:solidFill>
                <a:latin typeface="+mn-lt"/>
              </a:rPr>
              <a:t>Bulanov</a:t>
            </a:r>
            <a:r>
              <a:rPr lang="en-GB" sz="900" dirty="0">
                <a:solidFill>
                  <a:prstClr val="black"/>
                </a:solidFill>
                <a:latin typeface="+mn-lt"/>
              </a:rPr>
              <a:t>, RMP </a:t>
            </a:r>
            <a:r>
              <a:rPr lang="en-GB" sz="900" b="1" dirty="0">
                <a:solidFill>
                  <a:prstClr val="black"/>
                </a:solidFill>
                <a:latin typeface="+mn-lt"/>
              </a:rPr>
              <a:t>78</a:t>
            </a:r>
            <a:r>
              <a:rPr lang="en-GB" sz="900" dirty="0">
                <a:solidFill>
                  <a:prstClr val="black"/>
                </a:solidFill>
                <a:latin typeface="+mn-lt"/>
              </a:rPr>
              <a:t>, 2006) 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4572001" y="980728"/>
            <a:ext cx="4524862" cy="4930806"/>
            <a:chOff x="4572001" y="980728"/>
            <a:chExt cx="4524862" cy="4930806"/>
          </a:xfrm>
        </p:grpSpPr>
        <p:grpSp>
          <p:nvGrpSpPr>
            <p:cNvPr id="8" name="Gruppieren 7"/>
            <p:cNvGrpSpPr/>
            <p:nvPr/>
          </p:nvGrpSpPr>
          <p:grpSpPr>
            <a:xfrm>
              <a:off x="4572001" y="980728"/>
              <a:ext cx="4524862" cy="4930806"/>
              <a:chOff x="4572001" y="980728"/>
              <a:chExt cx="4524862" cy="493080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716016" y="980728"/>
                <a:ext cx="4205734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457200">
                  <a:defRPr/>
                </a:pPr>
                <a:r>
                  <a:rPr lang="en-US" dirty="0">
                    <a:solidFill>
                      <a:srgbClr val="002060"/>
                    </a:solidFill>
                    <a:latin typeface="+mn-lt"/>
                    <a:ea typeface="MS PGothic" pitchFamily="34" charset="-128"/>
                  </a:rPr>
                  <a:t>Heavy </a:t>
                </a:r>
                <a:r>
                  <a:rPr lang="en-US" dirty="0" smtClean="0">
                    <a:solidFill>
                      <a:srgbClr val="002060"/>
                    </a:solidFill>
                    <a:latin typeface="+mn-lt"/>
                    <a:ea typeface="MS PGothic" pitchFamily="34" charset="-128"/>
                  </a:rPr>
                  <a:t>ions</a:t>
                </a:r>
                <a:endParaRPr lang="en-US" dirty="0">
                  <a:solidFill>
                    <a:srgbClr val="002060"/>
                  </a:solidFill>
                  <a:latin typeface="+mn-lt"/>
                  <a:ea typeface="MS PGothic" pitchFamily="34" charset="-128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4716016" y="5511424"/>
                <a:ext cx="42057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2000" dirty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L</a:t>
                </a:r>
                <a:r>
                  <a:rPr lang="en-US" sz="2000" dirty="0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arge </a:t>
                </a:r>
                <a:r>
                  <a:rPr lang="en-US" sz="2000" dirty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EM </a:t>
                </a:r>
                <a:r>
                  <a:rPr lang="en-US" sz="2000" dirty="0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fields, </a:t>
                </a:r>
                <a:r>
                  <a:rPr lang="en-US" sz="2000" dirty="0" err="1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zs</a:t>
                </a:r>
                <a:r>
                  <a:rPr lang="en-US" sz="2000" dirty="0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 pulses</a:t>
                </a:r>
                <a:endParaRPr lang="en-US" sz="2000" dirty="0">
                  <a:solidFill>
                    <a:schemeClr val="accent2"/>
                  </a:solidFill>
                  <a:latin typeface="+mn-lt"/>
                  <a:ea typeface="MS PGothic" pitchFamily="34" charset="-128"/>
                </a:endParaRPr>
              </a:p>
            </p:txBody>
          </p:sp>
          <p:grpSp>
            <p:nvGrpSpPr>
              <p:cNvPr id="7" name="Gruppieren 6"/>
              <p:cNvGrpSpPr/>
              <p:nvPr/>
            </p:nvGrpSpPr>
            <p:grpSpPr>
              <a:xfrm>
                <a:off x="4572001" y="1412776"/>
                <a:ext cx="4524862" cy="3903240"/>
                <a:chOff x="4720622" y="1720875"/>
                <a:chExt cx="4228267" cy="3565525"/>
              </a:xfrm>
            </p:grpSpPr>
            <p:graphicFrame>
              <p:nvGraphicFramePr>
                <p:cNvPr id="207891" name="Object 9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34974664"/>
                    </p:ext>
                  </p:extLst>
                </p:nvPr>
              </p:nvGraphicFramePr>
              <p:xfrm>
                <a:off x="4720622" y="1720875"/>
                <a:ext cx="3887788" cy="35655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10" name="Graph" r:id="rId5" imgW="0" imgH="0" progId="">
                        <p:embed/>
                      </p:oleObj>
                    </mc:Choice>
                    <mc:Fallback>
                      <p:oleObj name="Graph" r:id="rId5" imgW="0" imgH="0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20622" y="1720875"/>
                              <a:ext cx="3887788" cy="356552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blipFill dpi="0" rotWithShape="0">
                                    <a:blip/>
                                    <a:srcRect/>
                                    <a:stretch>
                                      <a:fillRect/>
                                    </a:stretch>
                                  </a:blip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0789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716675" y="2924944"/>
                  <a:ext cx="2232214" cy="646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DE" sz="2000" dirty="0" err="1">
                      <a:solidFill>
                        <a:schemeClr val="accent5"/>
                      </a:solidFill>
                      <a:latin typeface="+mn-lt"/>
                    </a:rPr>
                    <a:t>Equivalent</a:t>
                  </a:r>
                  <a:r>
                    <a:rPr lang="de-DE" sz="2000" dirty="0">
                      <a:solidFill>
                        <a:schemeClr val="accent5"/>
                      </a:solidFill>
                      <a:latin typeface="+mn-lt"/>
                    </a:rPr>
                    <a:t> </a:t>
                  </a:r>
                  <a:r>
                    <a:rPr lang="de-DE" sz="2000" dirty="0" err="1" smtClean="0">
                      <a:solidFill>
                        <a:schemeClr val="accent5"/>
                      </a:solidFill>
                      <a:latin typeface="+mn-lt"/>
                    </a:rPr>
                    <a:t>to</a:t>
                  </a:r>
                  <a:r>
                    <a:rPr lang="de-DE" sz="2000" dirty="0" smtClean="0">
                      <a:solidFill>
                        <a:schemeClr val="accent5"/>
                      </a:solidFill>
                      <a:latin typeface="+mn-lt"/>
                    </a:rPr>
                    <a:t/>
                  </a:r>
                  <a:br>
                    <a:rPr lang="de-DE" sz="2000" dirty="0" smtClean="0">
                      <a:solidFill>
                        <a:schemeClr val="accent5"/>
                      </a:solidFill>
                      <a:latin typeface="+mn-lt"/>
                    </a:rPr>
                  </a:br>
                  <a:r>
                    <a:rPr lang="de-DE" sz="2000" dirty="0" smtClean="0">
                      <a:solidFill>
                        <a:schemeClr val="accent5"/>
                      </a:solidFill>
                      <a:latin typeface="+mn-lt"/>
                    </a:rPr>
                    <a:t>I </a:t>
                  </a:r>
                  <a:r>
                    <a:rPr lang="de-DE" sz="2000" dirty="0">
                      <a:solidFill>
                        <a:schemeClr val="accent5"/>
                      </a:solidFill>
                      <a:latin typeface="+mn-lt"/>
                      <a:cs typeface="Arial" pitchFamily="34" charset="0"/>
                    </a:rPr>
                    <a:t>≥ </a:t>
                  </a:r>
                  <a:r>
                    <a:rPr lang="de-DE" sz="2000" b="1" dirty="0">
                      <a:solidFill>
                        <a:schemeClr val="accent5"/>
                      </a:solidFill>
                      <a:latin typeface="+mn-lt"/>
                    </a:rPr>
                    <a:t>10</a:t>
                  </a:r>
                  <a:r>
                    <a:rPr lang="de-DE" sz="2000" b="1" baseline="30000" dirty="0">
                      <a:solidFill>
                        <a:schemeClr val="accent5"/>
                      </a:solidFill>
                      <a:latin typeface="+mn-lt"/>
                    </a:rPr>
                    <a:t>28</a:t>
                  </a:r>
                  <a:r>
                    <a:rPr lang="de-DE" sz="2000" b="1" dirty="0">
                      <a:solidFill>
                        <a:schemeClr val="accent5"/>
                      </a:solidFill>
                      <a:latin typeface="+mn-lt"/>
                    </a:rPr>
                    <a:t> W/cm</a:t>
                  </a:r>
                  <a:r>
                    <a:rPr lang="de-DE" sz="2000" b="1" baseline="30000" dirty="0">
                      <a:solidFill>
                        <a:schemeClr val="accent5"/>
                      </a:solidFill>
                      <a:latin typeface="+mn-lt"/>
                    </a:rPr>
                    <a:t>2</a:t>
                  </a:r>
                </a:p>
              </p:txBody>
            </p:sp>
          </p:grpSp>
        </p:grpSp>
        <p:sp>
          <p:nvSpPr>
            <p:cNvPr id="9" name="Pfeil nach oben 8"/>
            <p:cNvSpPr/>
            <p:nvPr/>
          </p:nvSpPr>
          <p:spPr>
            <a:xfrm>
              <a:off x="8217405" y="1943835"/>
              <a:ext cx="315035" cy="697046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055532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90000" tIns="46800" rIns="90000" bIns="46800">
            <a:noAutofit/>
          </a:bodyPr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/>
              <a:t>Plasmas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E24C-5010-4E10-B7E2-D843FB58660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grpSp>
        <p:nvGrpSpPr>
          <p:cNvPr id="5" name="Gruppieren 4"/>
          <p:cNvGrpSpPr/>
          <p:nvPr/>
        </p:nvGrpSpPr>
        <p:grpSpPr>
          <a:xfrm>
            <a:off x="1187624" y="1128438"/>
            <a:ext cx="6768752" cy="4964394"/>
            <a:chOff x="1476375" y="1128439"/>
            <a:chExt cx="6053138" cy="4093703"/>
          </a:xfrm>
        </p:grpSpPr>
        <p:sp>
          <p:nvSpPr>
            <p:cNvPr id="230415" name="Text Box 14"/>
            <p:cNvSpPr txBox="1">
              <a:spLocks noChangeArrowheads="1"/>
            </p:cNvSpPr>
            <p:nvPr/>
          </p:nvSpPr>
          <p:spPr bwMode="auto">
            <a:xfrm>
              <a:off x="5852676" y="4941168"/>
              <a:ext cx="1551458" cy="28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en-GB" sz="1600" smtClean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Particles / cm</a:t>
              </a:r>
              <a:r>
                <a:rPr lang="en-GB" sz="1600" baseline="30000" smtClean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-3</a:t>
              </a:r>
              <a:endParaRPr lang="en-GB" sz="160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230439" name="Group 39"/>
            <p:cNvGrpSpPr>
              <a:grpSpLocks/>
            </p:cNvGrpSpPr>
            <p:nvPr/>
          </p:nvGrpSpPr>
          <p:grpSpPr bwMode="auto">
            <a:xfrm>
              <a:off x="1476375" y="1128439"/>
              <a:ext cx="6053138" cy="3668713"/>
              <a:chOff x="981" y="1400"/>
              <a:chExt cx="3632" cy="2174"/>
            </a:xfrm>
          </p:grpSpPr>
          <p:sp>
            <p:nvSpPr>
              <p:cNvPr id="230406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522" y="2017"/>
                <a:ext cx="1119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600" b="1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Temperature </a:t>
                </a:r>
                <a:r>
                  <a:rPr lang="en-GB" sz="16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 [eV]</a:t>
                </a:r>
              </a:p>
            </p:txBody>
          </p:sp>
          <p:pic>
            <p:nvPicPr>
              <p:cNvPr id="230407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" y="1400"/>
                <a:ext cx="3395" cy="2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08" name="Oval 16"/>
              <p:cNvSpPr>
                <a:spLocks noChangeArrowheads="1"/>
              </p:cNvSpPr>
              <p:nvPr/>
            </p:nvSpPr>
            <p:spPr bwMode="auto">
              <a:xfrm rot="-1860000">
                <a:off x="2020" y="2249"/>
                <a:ext cx="1490" cy="813"/>
              </a:xfrm>
              <a:prstGeom prst="ellipse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C0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de-DE" sz="160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pic>
            <p:nvPicPr>
              <p:cNvPr id="230409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8" y="1555"/>
                <a:ext cx="518" cy="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10" name="Text Box 10"/>
              <p:cNvSpPr txBox="1">
                <a:spLocks noChangeArrowheads="1"/>
              </p:cNvSpPr>
              <p:nvPr/>
            </p:nvSpPr>
            <p:spPr bwMode="auto">
              <a:xfrm>
                <a:off x="3596" y="3095"/>
                <a:ext cx="42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Jupiter</a:t>
                </a:r>
              </a:p>
            </p:txBody>
          </p:sp>
          <p:sp>
            <p:nvSpPr>
              <p:cNvPr id="230411" name="Text Box 17"/>
              <p:cNvSpPr txBox="1">
                <a:spLocks noChangeArrowheads="1"/>
              </p:cNvSpPr>
              <p:nvPr/>
            </p:nvSpPr>
            <p:spPr bwMode="auto">
              <a:xfrm>
                <a:off x="2310" y="2568"/>
                <a:ext cx="422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>
                  <a:buClr>
                    <a:srgbClr val="00808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8080"/>
                    </a:solidFill>
                    <a:ea typeface="ＭＳ Ｐゴシック" pitchFamily="34" charset="-128"/>
                    <a:cs typeface="Arial" pitchFamily="34" charset="0"/>
                  </a:rPr>
                  <a:t>Laser</a:t>
                </a:r>
              </a:p>
              <a:p>
                <a:pPr algn="ctr" eaLnBrk="1">
                  <a:buClr>
                    <a:srgbClr val="00808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8080"/>
                    </a:solidFill>
                    <a:ea typeface="ＭＳ Ｐゴシック" pitchFamily="34" charset="-128"/>
                    <a:cs typeface="Arial" pitchFamily="34" charset="0"/>
                  </a:rPr>
                  <a:t>Heating</a:t>
                </a:r>
              </a:p>
            </p:txBody>
          </p:sp>
          <p:sp>
            <p:nvSpPr>
              <p:cNvPr id="230412" name="Text Box 11"/>
              <p:cNvSpPr txBox="1">
                <a:spLocks noChangeArrowheads="1"/>
              </p:cNvSpPr>
              <p:nvPr/>
            </p:nvSpPr>
            <p:spPr bwMode="auto">
              <a:xfrm>
                <a:off x="1967" y="3244"/>
                <a:ext cx="694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Sun Surface</a:t>
                </a:r>
              </a:p>
            </p:txBody>
          </p:sp>
          <p:sp>
            <p:nvSpPr>
              <p:cNvPr id="230413" name="Text Box 12"/>
              <p:cNvSpPr txBox="1">
                <a:spLocks noChangeArrowheads="1"/>
              </p:cNvSpPr>
              <p:nvPr/>
            </p:nvSpPr>
            <p:spPr bwMode="auto">
              <a:xfrm>
                <a:off x="1394" y="1898"/>
                <a:ext cx="889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Magnetic Fusion</a:t>
                </a:r>
              </a:p>
            </p:txBody>
          </p:sp>
          <p:sp>
            <p:nvSpPr>
              <p:cNvPr id="230414" name="Text Box 13"/>
              <p:cNvSpPr txBox="1">
                <a:spLocks noChangeArrowheads="1"/>
              </p:cNvSpPr>
              <p:nvPr/>
            </p:nvSpPr>
            <p:spPr bwMode="auto">
              <a:xfrm>
                <a:off x="3298" y="3202"/>
                <a:ext cx="519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solid state</a:t>
                </a:r>
              </a:p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density</a:t>
                </a:r>
              </a:p>
            </p:txBody>
          </p:sp>
          <p:sp>
            <p:nvSpPr>
              <p:cNvPr id="230416" name="Text Box 18"/>
              <p:cNvSpPr txBox="1">
                <a:spLocks noChangeArrowheads="1"/>
              </p:cNvSpPr>
              <p:nvPr/>
            </p:nvSpPr>
            <p:spPr bwMode="auto">
              <a:xfrm>
                <a:off x="2690" y="2378"/>
                <a:ext cx="433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PHELIX</a:t>
                </a:r>
              </a:p>
            </p:txBody>
          </p:sp>
          <p:grpSp>
            <p:nvGrpSpPr>
              <p:cNvPr id="230417" name="Group 19"/>
              <p:cNvGrpSpPr>
                <a:grpSpLocks/>
              </p:cNvGrpSpPr>
              <p:nvPr/>
            </p:nvGrpSpPr>
            <p:grpSpPr bwMode="auto">
              <a:xfrm>
                <a:off x="3547" y="1817"/>
                <a:ext cx="558" cy="616"/>
                <a:chOff x="3547" y="1817"/>
                <a:chExt cx="558" cy="616"/>
              </a:xfrm>
            </p:grpSpPr>
            <p:sp>
              <p:nvSpPr>
                <p:cNvPr id="23041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547" y="2252"/>
                  <a:ext cx="558" cy="1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4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Sun Core</a:t>
                  </a:r>
                </a:p>
              </p:txBody>
            </p:sp>
            <p:pic>
              <p:nvPicPr>
                <p:cNvPr id="230419" name="Picture 2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15" y="1817"/>
                  <a:ext cx="452" cy="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0420" name="Picture 2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8" y="2828"/>
                <a:ext cx="444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0421" name="Group 23"/>
              <p:cNvGrpSpPr>
                <a:grpSpLocks/>
              </p:cNvGrpSpPr>
              <p:nvPr/>
            </p:nvGrpSpPr>
            <p:grpSpPr bwMode="auto">
              <a:xfrm>
                <a:off x="3326" y="1845"/>
                <a:ext cx="570" cy="389"/>
                <a:chOff x="3326" y="1845"/>
                <a:chExt cx="570" cy="389"/>
              </a:xfrm>
            </p:grpSpPr>
            <p:sp>
              <p:nvSpPr>
                <p:cNvPr id="230422" name="Oval 24"/>
                <p:cNvSpPr>
                  <a:spLocks noChangeArrowheads="1"/>
                </p:cNvSpPr>
                <p:nvPr/>
              </p:nvSpPr>
              <p:spPr bwMode="auto">
                <a:xfrm rot="-2100000">
                  <a:off x="3326" y="1845"/>
                  <a:ext cx="570" cy="36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000"/>
                    </a:gs>
                    <a:gs pos="100000">
                      <a:srgbClr val="FFE1C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DE" sz="160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3042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397" y="1855"/>
                  <a:ext cx="449" cy="3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Inertial  </a:t>
                  </a:r>
                </a:p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Fusion  </a:t>
                  </a:r>
                </a:p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Energy  </a:t>
                  </a:r>
                </a:p>
              </p:txBody>
            </p:sp>
          </p:grpSp>
          <p:sp>
            <p:nvSpPr>
              <p:cNvPr id="230424" name="Oval 27"/>
              <p:cNvSpPr>
                <a:spLocks noChangeArrowheads="1"/>
              </p:cNvSpPr>
              <p:nvPr/>
            </p:nvSpPr>
            <p:spPr bwMode="auto">
              <a:xfrm>
                <a:off x="3142" y="2108"/>
                <a:ext cx="256" cy="761"/>
              </a:xfrm>
              <a:prstGeom prst="ellipse">
                <a:avLst/>
              </a:prstGeom>
              <a:solidFill>
                <a:srgbClr val="99CCFF"/>
              </a:solidFill>
              <a:ln w="9360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160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0425" name="Text Box 29"/>
              <p:cNvSpPr txBox="1">
                <a:spLocks noChangeArrowheads="1"/>
              </p:cNvSpPr>
              <p:nvPr/>
            </p:nvSpPr>
            <p:spPr bwMode="auto">
              <a:xfrm>
                <a:off x="3165" y="2189"/>
                <a:ext cx="216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5000" rIns="90000" bIns="45000"/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   XFEL</a:t>
                </a:r>
              </a:p>
            </p:txBody>
          </p:sp>
          <p:grpSp>
            <p:nvGrpSpPr>
              <p:cNvPr id="230426" name="Group 30"/>
              <p:cNvGrpSpPr>
                <a:grpSpLocks/>
              </p:cNvGrpSpPr>
              <p:nvPr/>
            </p:nvGrpSpPr>
            <p:grpSpPr bwMode="auto">
              <a:xfrm>
                <a:off x="3167" y="2356"/>
                <a:ext cx="593" cy="959"/>
                <a:chOff x="3167" y="2356"/>
                <a:chExt cx="593" cy="959"/>
              </a:xfrm>
            </p:grpSpPr>
            <p:grpSp>
              <p:nvGrpSpPr>
                <p:cNvPr id="230427" name="Group 31"/>
                <p:cNvGrpSpPr>
                  <a:grpSpLocks/>
                </p:cNvGrpSpPr>
                <p:nvPr/>
              </p:nvGrpSpPr>
              <p:grpSpPr bwMode="auto">
                <a:xfrm>
                  <a:off x="3167" y="2356"/>
                  <a:ext cx="533" cy="959"/>
                  <a:chOff x="3167" y="2356"/>
                  <a:chExt cx="533" cy="959"/>
                </a:xfrm>
              </p:grpSpPr>
              <p:sp>
                <p:nvSpPr>
                  <p:cNvPr id="230428" name="Oval 32"/>
                  <p:cNvSpPr>
                    <a:spLocks noChangeArrowheads="1"/>
                  </p:cNvSpPr>
                  <p:nvPr/>
                </p:nvSpPr>
                <p:spPr bwMode="auto">
                  <a:xfrm rot="1740000">
                    <a:off x="3313" y="2356"/>
                    <a:ext cx="374" cy="95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rgbClr val="FFC0C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/>
                    <a:endParaRPr lang="de-DE" sz="1600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30429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67" y="3008"/>
                    <a:ext cx="383" cy="1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>
                      <a:buClr>
                        <a:srgbClr val="0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1200">
                        <a:solidFill>
                          <a:srgbClr val="0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SIS 18</a:t>
                    </a:r>
                  </a:p>
                </p:txBody>
              </p:sp>
              <p:sp>
                <p:nvSpPr>
                  <p:cNvPr id="230430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68" y="2830"/>
                    <a:ext cx="432" cy="2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>
                      <a:buClr>
                        <a:srgbClr val="8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1000">
                        <a:solidFill>
                          <a:srgbClr val="8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Ion Beam</a:t>
                    </a:r>
                  </a:p>
                  <a:p>
                    <a:pPr eaLnBrk="1">
                      <a:buClr>
                        <a:srgbClr val="8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1000">
                        <a:solidFill>
                          <a:srgbClr val="8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Heating</a:t>
                    </a:r>
                  </a:p>
                </p:txBody>
              </p:sp>
            </p:grpSp>
            <p:sp>
              <p:nvSpPr>
                <p:cNvPr id="23043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478" y="2446"/>
                  <a:ext cx="282" cy="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SIS </a:t>
                  </a:r>
                </a:p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100</a:t>
                  </a:r>
                </a:p>
              </p:txBody>
            </p:sp>
          </p:grpSp>
          <p:pic>
            <p:nvPicPr>
              <p:cNvPr id="230432" name="Picture 3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6" y="2695"/>
                <a:ext cx="441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0433" name="Picture 3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2" y="2207"/>
                <a:ext cx="196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34" name="Text Box 38"/>
              <p:cNvSpPr txBox="1">
                <a:spLocks noChangeArrowheads="1"/>
              </p:cNvSpPr>
              <p:nvPr/>
            </p:nvSpPr>
            <p:spPr bwMode="auto">
              <a:xfrm rot="-1920000">
                <a:off x="2611" y="2892"/>
                <a:ext cx="857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200" b="1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Strongly coupled</a:t>
                </a:r>
              </a:p>
              <a:p>
                <a:pPr algn="ctr"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200" b="1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plasmas</a:t>
                </a:r>
              </a:p>
            </p:txBody>
          </p:sp>
          <p:sp>
            <p:nvSpPr>
              <p:cNvPr id="230435" name="Text Box 39"/>
              <p:cNvSpPr txBox="1">
                <a:spLocks noChangeArrowheads="1"/>
              </p:cNvSpPr>
              <p:nvPr/>
            </p:nvSpPr>
            <p:spPr bwMode="auto">
              <a:xfrm rot="-1920000">
                <a:off x="2520" y="2819"/>
                <a:ext cx="708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200" b="1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Ideal plasmas</a:t>
                </a:r>
              </a:p>
            </p:txBody>
          </p:sp>
          <p:sp>
            <p:nvSpPr>
              <p:cNvPr id="230436" name="Text Box 28"/>
              <p:cNvSpPr txBox="1">
                <a:spLocks noChangeArrowheads="1"/>
              </p:cNvSpPr>
              <p:nvPr/>
            </p:nvSpPr>
            <p:spPr bwMode="auto">
              <a:xfrm>
                <a:off x="3076" y="2568"/>
                <a:ext cx="258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5000" rIns="90000" bIns="45000"/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FLASH     </a:t>
                </a:r>
              </a:p>
            </p:txBody>
          </p:sp>
          <p:sp>
            <p:nvSpPr>
              <p:cNvPr id="230437" name="Line 40"/>
              <p:cNvSpPr>
                <a:spLocks noChangeShapeType="1"/>
              </p:cNvSpPr>
              <p:nvPr/>
            </p:nvSpPr>
            <p:spPr bwMode="auto">
              <a:xfrm flipH="1">
                <a:off x="2109" y="1979"/>
                <a:ext cx="2404" cy="145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1885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FAIR </a:t>
            </a:r>
            <a:r>
              <a:rPr lang="de-DE" dirty="0" err="1" smtClean="0"/>
              <a:t>Staging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3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CPAN, Barcelona, 4/11/11</a:t>
            </a:r>
            <a:endParaRPr lang="de-DE"/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E937-9143-4AD1-A6D5-A422E87F8A5B}" type="slidenum">
              <a:rPr lang="de-DE"/>
              <a:pPr/>
              <a:t>19</a:t>
            </a:fld>
            <a:endParaRPr lang="de-DE"/>
          </a:p>
        </p:txBody>
      </p:sp>
      <p:graphicFrame>
        <p:nvGraphicFramePr>
          <p:cNvPr id="18502" name="Group 7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7454409"/>
              </p:ext>
            </p:extLst>
          </p:nvPr>
        </p:nvGraphicFramePr>
        <p:xfrm>
          <a:off x="161510" y="1344613"/>
          <a:ext cx="8820980" cy="3255227"/>
        </p:xfrm>
        <a:graphic>
          <a:graphicData uri="http://schemas.openxmlformats.org/drawingml/2006/table">
            <a:tbl>
              <a:tblPr firstRow="1" lastCol="1">
                <a:tableStyleId>{F5AB1C69-6EDB-4FF4-983F-18BD219EF322}</a:tableStyleId>
              </a:tblPr>
              <a:tblGrid>
                <a:gridCol w="1260140"/>
                <a:gridCol w="1260140"/>
                <a:gridCol w="1260140"/>
                <a:gridCol w="1260140"/>
                <a:gridCol w="1260140"/>
                <a:gridCol w="1260140"/>
                <a:gridCol w="1260140"/>
              </a:tblGrid>
              <a:tr h="7201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Start Version Phase A</a:t>
                      </a:r>
                      <a:r>
                        <a:rPr kumimoji="0" lang="de-DE" sz="1400" b="1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de-DE" sz="1400" b="1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kumimoji="0" lang="de-DE" sz="1400" b="1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(SIS100)</a:t>
                      </a:r>
                      <a:endParaRPr kumimoji="0" lang="en-GB" sz="1400" b="1" u="none" strike="noStrike" kern="1200" cap="none" normalizeH="0" baseline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/>
                      </a:r>
                      <a:br>
                        <a:rPr kumimoji="0" lang="de-DE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8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Phase B</a:t>
                      </a:r>
                      <a:endParaRPr kumimoji="0" lang="de-DE" sz="140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(SIS300)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1889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Modularised Start Version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7188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10970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SIS100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Exp</a:t>
                      </a:r>
                      <a:r>
                        <a:rPr kumimoji="0" lang="de-DE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. </a:t>
                      </a:r>
                      <a:r>
                        <a:rPr kumimoji="0" lang="de-DE" sz="1400" b="1" u="none" strike="noStrike" cap="none" normalizeH="0" baseline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halls</a:t>
                      </a:r>
                      <a:r>
                        <a:rPr kumimoji="0" lang="de-DE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for CBM &amp; </a:t>
                      </a:r>
                      <a:r>
                        <a:rPr kumimoji="0" lang="de-DE" sz="12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APPA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Super-FRS </a:t>
                      </a:r>
                      <a:r>
                        <a:rPr kumimoji="0" lang="de-DE" sz="12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for</a:t>
                      </a:r>
                      <a:endParaRPr kumimoji="0" lang="de-DE" sz="1200" u="none" strike="noStrike" cap="none" normalizeH="0" baseline="0" smtClean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b="0" u="none" strike="noStrike" cap="none" normalizeH="0" baseline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NuSTAR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Antiproton </a:t>
                      </a:r>
                      <a:r>
                        <a:rPr kumimoji="0" lang="de-DE" sz="1400" b="1" u="none" strike="noStrike" cap="none" normalizeH="0" baseline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Facility</a:t>
                      </a:r>
                      <a:r>
                        <a:rPr kumimoji="0" lang="de-DE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/>
                      </a:r>
                      <a:br>
                        <a:rPr kumimoji="0" lang="de-DE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2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for</a:t>
                      </a:r>
                      <a:r>
                        <a:rPr kumimoji="0" lang="de-DE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2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PANDA</a:t>
                      </a:r>
                      <a:r>
                        <a:rPr kumimoji="0" lang="de-DE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&amp; </a:t>
                      </a:r>
                      <a:r>
                        <a:rPr kumimoji="0" lang="de-DE" sz="1200" u="none" strike="noStrike" cap="none" normalizeH="0" baseline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options</a:t>
                      </a:r>
                      <a:r>
                        <a:rPr kumimoji="0" lang="de-DE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for </a:t>
                      </a:r>
                      <a:r>
                        <a:rPr kumimoji="0" lang="de-DE" sz="1200" b="0" u="none" strike="noStrike" cap="none" normalizeH="0" baseline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NuSTAR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LEB, NESR, FLAIR</a:t>
                      </a:r>
                      <a:br>
                        <a:rPr kumimoji="0" lang="de-DE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for </a:t>
                      </a:r>
                      <a:r>
                        <a:rPr kumimoji="0" lang="de-DE" sz="1200" u="none" strike="noStrike" cap="none" normalizeH="0" baseline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NuSTAR</a:t>
                      </a:r>
                      <a:r>
                        <a:rPr kumimoji="0" lang="de-DE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&amp; APPA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RESR</a:t>
                      </a:r>
                      <a:br>
                        <a:rPr kumimoji="0" lang="de-DE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for PANDA, </a:t>
                      </a:r>
                      <a:r>
                        <a:rPr kumimoji="0" lang="de-DE" sz="1200" u="none" strike="noStrike" cap="none" normalizeH="0" baseline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NuSTAR</a:t>
                      </a:r>
                      <a:r>
                        <a:rPr kumimoji="0" lang="de-DE" sz="12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&amp; APPA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594422" y="4644135"/>
            <a:ext cx="1282723" cy="1390220"/>
            <a:chOff x="4617005" y="4644135"/>
            <a:chExt cx="1282723" cy="1390220"/>
          </a:xfrm>
        </p:grpSpPr>
        <p:sp>
          <p:nvSpPr>
            <p:cNvPr id="3" name="Down Arrow 2"/>
            <p:cNvSpPr/>
            <p:nvPr/>
          </p:nvSpPr>
          <p:spPr>
            <a:xfrm rot="10800000">
              <a:off x="5022050" y="4644135"/>
              <a:ext cx="405045" cy="900100"/>
            </a:xfrm>
            <a:prstGeom prst="down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617005" y="5634245"/>
              <a:ext cx="1282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2017/18</a:t>
              </a:r>
              <a:endParaRPr lang="en-GB" sz="200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9458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FAIR @ Darmstadt</a:t>
            </a:r>
            <a:endParaRPr lang="en-GB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E9CD-7360-41CB-86AD-F5F3CE99B1B3}" type="slidenum">
              <a:rPr lang="en-GB" altLang="en-US"/>
              <a:pPr/>
              <a:t>2</a:t>
            </a:fld>
            <a:endParaRPr lang="en-GB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26495" y="4734145"/>
            <a:ext cx="4163898" cy="1620180"/>
            <a:chOff x="125106" y="4734145"/>
            <a:chExt cx="4163898" cy="1620180"/>
          </a:xfrm>
        </p:grpSpPr>
        <p:sp>
          <p:nvSpPr>
            <p:cNvPr id="400397" name="Text Box 13"/>
            <p:cNvSpPr txBox="1">
              <a:spLocks noChangeArrowheads="1"/>
            </p:cNvSpPr>
            <p:nvPr/>
          </p:nvSpPr>
          <p:spPr bwMode="auto">
            <a:xfrm>
              <a:off x="125106" y="4734145"/>
              <a:ext cx="3417039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err="1" smtClean="0">
                  <a:solidFill>
                    <a:schemeClr val="accent2"/>
                  </a:solidFill>
                  <a:latin typeface="+mn-lt"/>
                </a:rPr>
                <a:t>Dense</a:t>
              </a:r>
              <a:r>
                <a:rPr lang="de-DE" sz="1600" smtClean="0">
                  <a:solidFill>
                    <a:schemeClr val="accent2"/>
                  </a:solidFill>
                  <a:latin typeface="+mn-lt"/>
                </a:rPr>
                <a:t> </a:t>
              </a:r>
              <a:r>
                <a:rPr lang="de-DE" sz="1600" err="1">
                  <a:solidFill>
                    <a:schemeClr val="accent2"/>
                  </a:solidFill>
                  <a:latin typeface="+mn-lt"/>
                </a:rPr>
                <a:t>Bulk</a:t>
              </a:r>
              <a:r>
                <a:rPr lang="de-DE" sz="1600">
                  <a:solidFill>
                    <a:schemeClr val="accent2"/>
                  </a:solidFill>
                  <a:latin typeface="+mn-lt"/>
                </a:rPr>
                <a:t> Plasmas </a:t>
              </a:r>
              <a:endParaRPr lang="de-DE" sz="1600">
                <a:solidFill>
                  <a:schemeClr val="tx1"/>
                </a:solidFill>
                <a:latin typeface="+mn-lt"/>
              </a:endParaRPr>
            </a:p>
            <a:p>
              <a:pPr marL="342900" indent="-342900"/>
              <a:r>
                <a:rPr lang="de-DE" sz="1600">
                  <a:solidFill>
                    <a:schemeClr val="accent5"/>
                  </a:solidFill>
                  <a:latin typeface="+mn-lt"/>
                </a:rPr>
                <a:t>(Ion-beam </a:t>
              </a:r>
              <a:r>
                <a:rPr lang="en-GB" sz="1600" smtClean="0">
                  <a:solidFill>
                    <a:schemeClr val="accent5"/>
                  </a:solidFill>
                  <a:latin typeface="+mn-lt"/>
                </a:rPr>
                <a:t>bunch</a:t>
              </a:r>
              <a:r>
                <a:rPr lang="de-DE" sz="1600" smtClean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de-DE" sz="1600" err="1" smtClean="0">
                  <a:solidFill>
                    <a:schemeClr val="accent5"/>
                  </a:solidFill>
                  <a:latin typeface="+mn-lt"/>
                </a:rPr>
                <a:t>compression</a:t>
              </a:r>
              <a:endParaRPr lang="de-DE" sz="1600">
                <a:solidFill>
                  <a:schemeClr val="accent5"/>
                </a:solidFill>
                <a:latin typeface="+mn-lt"/>
              </a:endParaRPr>
            </a:p>
            <a:p>
              <a:pPr marL="342900" indent="-342900"/>
              <a:r>
                <a:rPr lang="de-DE" sz="1600" smtClean="0">
                  <a:solidFill>
                    <a:schemeClr val="accent5"/>
                  </a:solidFill>
                  <a:latin typeface="+mn-lt"/>
                </a:rPr>
                <a:t>&amp; </a:t>
              </a:r>
              <a:r>
                <a:rPr lang="de-DE" sz="1600" err="1" smtClean="0">
                  <a:solidFill>
                    <a:schemeClr val="accent5"/>
                  </a:solidFill>
                  <a:latin typeface="+mn-lt"/>
                </a:rPr>
                <a:t>petawatt</a:t>
              </a:r>
              <a:r>
                <a:rPr lang="de-DE" sz="1600" smtClean="0">
                  <a:solidFill>
                    <a:schemeClr val="accent5"/>
                  </a:solidFill>
                  <a:latin typeface="+mn-lt"/>
                </a:rPr>
                <a:t>-laser</a:t>
              </a:r>
              <a:r>
                <a:rPr lang="de-DE" sz="1600">
                  <a:solidFill>
                    <a:schemeClr val="accent5"/>
                  </a:solidFill>
                  <a:latin typeface="+mn-lt"/>
                </a:rPr>
                <a:t>)</a:t>
              </a:r>
              <a:endParaRPr lang="en-GB" sz="160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400398" name="Text Box 14"/>
            <p:cNvSpPr txBox="1">
              <a:spLocks noChangeArrowheads="1"/>
            </p:cNvSpPr>
            <p:nvPr/>
          </p:nvSpPr>
          <p:spPr bwMode="auto">
            <a:xfrm>
              <a:off x="125106" y="5707339"/>
              <a:ext cx="4163898" cy="64698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>
                  <a:solidFill>
                    <a:schemeClr val="accent2"/>
                  </a:solidFill>
                  <a:latin typeface="+mn-lt"/>
                </a:rPr>
                <a:t>Materials Science </a:t>
              </a:r>
              <a:r>
                <a:rPr lang="de-DE" sz="1600" smtClean="0">
                  <a:solidFill>
                    <a:schemeClr val="accent2"/>
                  </a:solidFill>
                  <a:latin typeface="+mn-lt"/>
                </a:rPr>
                <a:t>&amp; </a:t>
              </a:r>
              <a:r>
                <a:rPr lang="de-DE" sz="1600">
                  <a:solidFill>
                    <a:schemeClr val="accent2"/>
                  </a:solidFill>
                  <a:latin typeface="+mn-lt"/>
                </a:rPr>
                <a:t>Radiation Biology</a:t>
              </a:r>
              <a:r>
                <a:rPr lang="de-DE" sz="1600">
                  <a:solidFill>
                    <a:srgbClr val="669900"/>
                  </a:solidFill>
                  <a:latin typeface="+mn-lt"/>
                </a:rPr>
                <a:t> </a:t>
              </a:r>
              <a:endParaRPr lang="de-DE" sz="1600">
                <a:solidFill>
                  <a:schemeClr val="tx1"/>
                </a:solidFill>
                <a:latin typeface="+mn-lt"/>
              </a:endParaRPr>
            </a:p>
            <a:p>
              <a:pPr marL="342900" indent="-342900"/>
              <a:r>
                <a:rPr lang="de-DE" sz="1600">
                  <a:solidFill>
                    <a:schemeClr val="accent5"/>
                  </a:solidFill>
                  <a:latin typeface="+mn-lt"/>
                </a:rPr>
                <a:t>(Ion </a:t>
              </a:r>
              <a:r>
                <a:rPr lang="de-DE" sz="1600" smtClean="0">
                  <a:solidFill>
                    <a:schemeClr val="accent5"/>
                  </a:solidFill>
                  <a:latin typeface="+mn-lt"/>
                </a:rPr>
                <a:t>&amp; antiproton </a:t>
              </a:r>
              <a:r>
                <a:rPr lang="de-DE" sz="1600">
                  <a:solidFill>
                    <a:schemeClr val="accent5"/>
                  </a:solidFill>
                  <a:latin typeface="+mn-lt"/>
                </a:rPr>
                <a:t>beams)</a:t>
              </a:r>
              <a:endParaRPr lang="en-GB" sz="1600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400399" name="Text Box 15"/>
          <p:cNvSpPr txBox="1">
            <a:spLocks noChangeArrowheads="1"/>
          </p:cNvSpPr>
          <p:nvPr/>
        </p:nvSpPr>
        <p:spPr bwMode="auto">
          <a:xfrm>
            <a:off x="6931357" y="5889744"/>
            <a:ext cx="2186148" cy="37457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marL="342900" indent="-342900" algn="r"/>
            <a:r>
              <a:rPr lang="de-DE" sz="1600">
                <a:solidFill>
                  <a:schemeClr val="accent2"/>
                </a:solidFill>
                <a:latin typeface="+mn-lt"/>
              </a:rPr>
              <a:t>Accelerator Physics</a:t>
            </a:r>
            <a:endParaRPr lang="en-GB" sz="1600">
              <a:latin typeface="+mn-lt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881590" y="1034159"/>
            <a:ext cx="8258811" cy="5261193"/>
            <a:chOff x="881590" y="1034159"/>
            <a:chExt cx="8258811" cy="5261193"/>
          </a:xfrm>
        </p:grpSpPr>
        <p:grpSp>
          <p:nvGrpSpPr>
            <p:cNvPr id="8" name="Group 7"/>
            <p:cNvGrpSpPr/>
            <p:nvPr/>
          </p:nvGrpSpPr>
          <p:grpSpPr>
            <a:xfrm>
              <a:off x="881590" y="1034159"/>
              <a:ext cx="8258811" cy="5261193"/>
              <a:chOff x="881590" y="1034159"/>
              <a:chExt cx="8258811" cy="526119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881590" y="1034159"/>
                <a:ext cx="8258811" cy="5261193"/>
                <a:chOff x="881590" y="1034159"/>
                <a:chExt cx="8258811" cy="5261193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1" t="3344" r="7758"/>
                <a:stretch/>
              </p:blipFill>
              <p:spPr bwMode="auto">
                <a:xfrm>
                  <a:off x="881590" y="1034159"/>
                  <a:ext cx="8258811" cy="5261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" name="Group 3"/>
                <p:cNvGrpSpPr/>
                <p:nvPr/>
              </p:nvGrpSpPr>
              <p:grpSpPr>
                <a:xfrm>
                  <a:off x="1914883" y="1846856"/>
                  <a:ext cx="6804372" cy="4097053"/>
                  <a:chOff x="1914883" y="1846856"/>
                  <a:chExt cx="6804372" cy="4097053"/>
                </a:xfrm>
              </p:grpSpPr>
              <p:sp>
                <p:nvSpPr>
                  <p:cNvPr id="3" name="TextBox 2"/>
                  <p:cNvSpPr txBox="1"/>
                  <p:nvPr/>
                </p:nvSpPr>
                <p:spPr>
                  <a:xfrm rot="654431">
                    <a:off x="1914883" y="2357780"/>
                    <a:ext cx="8515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smtClean="0">
                        <a:solidFill>
                          <a:schemeClr val="accent3"/>
                        </a:solidFill>
                        <a:latin typeface="+mj-lt"/>
                      </a:rPr>
                      <a:t>UNILAC</a:t>
                    </a:r>
                    <a:endParaRPr lang="en-GB" sz="1200" b="1">
                      <a:solidFill>
                        <a:schemeClr val="accent3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4140840" y="1846856"/>
                    <a:ext cx="7040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smtClean="0">
                        <a:solidFill>
                          <a:schemeClr val="accent3"/>
                        </a:solidFill>
                        <a:latin typeface="+mj-lt"/>
                      </a:rPr>
                      <a:t>SIS18</a:t>
                    </a:r>
                    <a:endParaRPr lang="en-GB" sz="1200" b="1">
                      <a:solidFill>
                        <a:schemeClr val="accent3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7542330" y="1853825"/>
                    <a:ext cx="117692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SIS100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/</a:t>
                    </a: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300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079610" y="1853825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smtClean="0">
                        <a:solidFill>
                          <a:schemeClr val="accent2"/>
                        </a:solidFill>
                        <a:latin typeface="+mj-lt"/>
                      </a:rPr>
                      <a:t>p-Linac</a:t>
                    </a:r>
                    <a:endParaRPr lang="en-GB" sz="1200" b="1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4481990" y="3161719"/>
                    <a:ext cx="6479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smtClean="0">
                        <a:solidFill>
                          <a:schemeClr val="accent2"/>
                        </a:solidFill>
                        <a:latin typeface="+mj-lt"/>
                      </a:rPr>
                      <a:t>HESR</a:t>
                    </a:r>
                    <a:endParaRPr lang="en-GB" sz="1200" b="1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4534437" y="4947555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smtClean="0">
                        <a:solidFill>
                          <a:schemeClr val="accent2"/>
                        </a:solidFill>
                        <a:latin typeface="+mj-lt"/>
                      </a:rPr>
                      <a:t>CR</a:t>
                    </a:r>
                    <a:r>
                      <a:rPr lang="en-GB" sz="1200" smtClean="0">
                        <a:solidFill>
                          <a:schemeClr val="accent2"/>
                        </a:solidFill>
                        <a:latin typeface="+mj-lt"/>
                      </a:rPr>
                      <a:t> &amp;</a:t>
                    </a:r>
                    <a:br>
                      <a:rPr lang="en-GB" sz="1200" smtClean="0">
                        <a:solidFill>
                          <a:schemeClr val="accent2"/>
                        </a:solidFill>
                        <a:latin typeface="+mj-lt"/>
                      </a:rPr>
                    </a:br>
                    <a:r>
                      <a:rPr lang="en-GB" sz="1200" i="1" smtClean="0">
                        <a:solidFill>
                          <a:schemeClr val="accent2"/>
                        </a:solidFill>
                        <a:latin typeface="+mj-lt"/>
                      </a:rPr>
                      <a:t>RESR</a:t>
                    </a:r>
                    <a:endParaRPr lang="en-GB" sz="1200" i="1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5517105" y="5666910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>
                        <a:solidFill>
                          <a:schemeClr val="accent2"/>
                        </a:solidFill>
                        <a:latin typeface="+mj-lt"/>
                      </a:rPr>
                      <a:t>N</a:t>
                    </a:r>
                    <a:r>
                      <a:rPr lang="en-GB" sz="1200" i="1" smtClean="0">
                        <a:solidFill>
                          <a:schemeClr val="accent2"/>
                        </a:solidFill>
                        <a:latin typeface="+mj-lt"/>
                      </a:rPr>
                      <a:t>ESR</a:t>
                    </a:r>
                    <a:endParaRPr lang="en-GB" sz="1200" i="1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6957265" y="5222231"/>
                    <a:ext cx="81009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err="1" smtClean="0">
                        <a:solidFill>
                          <a:schemeClr val="accent2"/>
                        </a:solidFill>
                        <a:latin typeface="+mj-lt"/>
                      </a:rPr>
                      <a:t>Cryring</a:t>
                    </a:r>
                    <a:endParaRPr lang="en-GB" sz="1200" i="1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</p:grpSp>
          </p:grpSp>
          <p:sp>
            <p:nvSpPr>
              <p:cNvPr id="37" name="TextBox 36"/>
              <p:cNvSpPr txBox="1"/>
              <p:nvPr/>
            </p:nvSpPr>
            <p:spPr>
              <a:xfrm>
                <a:off x="6822250" y="3203975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smtClean="0">
                    <a:solidFill>
                      <a:schemeClr val="accent1"/>
                    </a:solidFill>
                    <a:latin typeface="+mj-lt"/>
                  </a:rPr>
                  <a:t>Rare-Isotope</a:t>
                </a:r>
              </a:p>
              <a:p>
                <a:r>
                  <a:rPr lang="en-GB" sz="1200" b="1" smtClean="0">
                    <a:solidFill>
                      <a:schemeClr val="accent1"/>
                    </a:solidFill>
                    <a:latin typeface="+mj-lt"/>
                  </a:rPr>
                  <a:t>Production Target</a:t>
                </a:r>
                <a:endParaRPr lang="en-GB" sz="1200" b="1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282190" y="4002450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smtClean="0">
                    <a:solidFill>
                      <a:schemeClr val="accent1"/>
                    </a:solidFill>
                    <a:latin typeface="+mj-lt"/>
                  </a:rPr>
                  <a:t>Anti-Proton</a:t>
                </a:r>
              </a:p>
              <a:p>
                <a:r>
                  <a:rPr lang="en-GB" sz="1200" b="1" smtClean="0">
                    <a:solidFill>
                      <a:schemeClr val="accent1"/>
                    </a:solidFill>
                    <a:latin typeface="+mj-lt"/>
                  </a:rPr>
                  <a:t>Production Target</a:t>
                </a:r>
                <a:endParaRPr lang="en-GB" sz="1200" b="1">
                  <a:solidFill>
                    <a:schemeClr val="accent1"/>
                  </a:solidFill>
                  <a:latin typeface="+mj-lt"/>
                </a:endParaRP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9" name="Gerade Verbindung mit Pfeil 8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Textfeld 10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smtClean="0">
                    <a:latin typeface="+mn-lt"/>
                  </a:rPr>
                  <a:t>100 m</a:t>
                </a:r>
                <a:endParaRPr lang="en-GB" sz="1200">
                  <a:latin typeface="+mn-lt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5340" y="998730"/>
            <a:ext cx="3961595" cy="3439681"/>
            <a:chOff x="161510" y="1031782"/>
            <a:chExt cx="3961595" cy="3439681"/>
          </a:xfrm>
        </p:grpSpPr>
        <p:grpSp>
          <p:nvGrpSpPr>
            <p:cNvPr id="24" name="Group 23"/>
            <p:cNvGrpSpPr/>
            <p:nvPr/>
          </p:nvGrpSpPr>
          <p:grpSpPr>
            <a:xfrm>
              <a:off x="161510" y="1031782"/>
              <a:ext cx="3630244" cy="2402181"/>
              <a:chOff x="0" y="982426"/>
              <a:chExt cx="3630244" cy="240218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155" y="1728210"/>
                <a:ext cx="2948079" cy="1656397"/>
                <a:chOff x="1155" y="1728210"/>
                <a:chExt cx="2948079" cy="1656397"/>
              </a:xfrm>
            </p:grpSpPr>
            <p:sp>
              <p:nvSpPr>
                <p:cNvPr id="40039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155" y="2737621"/>
                  <a:ext cx="2948079" cy="64698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marL="342900" indent="-342900"/>
                  <a:r>
                    <a:rPr lang="de-DE" sz="1600">
                      <a:solidFill>
                        <a:schemeClr val="accent2"/>
                      </a:solidFill>
                      <a:latin typeface="+mn-lt"/>
                    </a:rPr>
                    <a:t>QCD-Phase </a:t>
                  </a:r>
                  <a:r>
                    <a:rPr lang="de-DE" sz="1600" smtClean="0">
                      <a:solidFill>
                        <a:schemeClr val="accent2"/>
                      </a:solidFill>
                      <a:latin typeface="+mn-lt"/>
                    </a:rPr>
                    <a:t>Diagram</a:t>
                  </a:r>
                  <a:endParaRPr lang="de-DE" sz="1600" smtClean="0">
                    <a:solidFill>
                      <a:srgbClr val="FF0000"/>
                    </a:solidFill>
                    <a:latin typeface="+mn-lt"/>
                  </a:endParaRPr>
                </a:p>
                <a:p>
                  <a:pPr marL="342900" indent="-342900"/>
                  <a:r>
                    <a:rPr lang="de-DE" sz="1600" smtClean="0">
                      <a:solidFill>
                        <a:schemeClr val="accent5"/>
                      </a:solidFill>
                      <a:latin typeface="+mn-lt"/>
                    </a:rPr>
                    <a:t>(HI beams 2 to 45 GeV/u)</a:t>
                  </a:r>
                  <a:endParaRPr lang="en-GB" sz="1600">
                    <a:solidFill>
                      <a:schemeClr val="accent5"/>
                    </a:solidFill>
                    <a:latin typeface="+mn-lt"/>
                  </a:endParaRPr>
                </a:p>
              </p:txBody>
            </p:sp>
            <p:sp>
              <p:nvSpPr>
                <p:cNvPr id="40039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155" y="1728210"/>
                  <a:ext cx="2644497" cy="919401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 anchorCtr="0">
                  <a:spAutoFit/>
                </a:bodyPr>
                <a:lstStyle/>
                <a:p>
                  <a:pPr marL="342900" indent="-342900"/>
                  <a:r>
                    <a:rPr lang="de-DE" sz="1600" dirty="0" err="1">
                      <a:solidFill>
                        <a:schemeClr val="accent2"/>
                      </a:solidFill>
                      <a:latin typeface="+mn-lt"/>
                    </a:rPr>
                    <a:t>Hadron</a:t>
                  </a:r>
                  <a:r>
                    <a:rPr lang="de-DE" sz="1600" dirty="0">
                      <a:solidFill>
                        <a:schemeClr val="accent2"/>
                      </a:solidFill>
                      <a:latin typeface="+mn-lt"/>
                    </a:rPr>
                    <a:t> </a:t>
                  </a:r>
                  <a:r>
                    <a:rPr lang="de-DE" sz="1600" dirty="0" err="1" smtClean="0">
                      <a:solidFill>
                        <a:schemeClr val="accent2"/>
                      </a:solidFill>
                      <a:latin typeface="+mn-lt"/>
                    </a:rPr>
                    <a:t>Physics</a:t>
                  </a:r>
                  <a:r>
                    <a:rPr lang="de-DE" sz="1600" dirty="0" smtClean="0">
                      <a:solidFill>
                        <a:schemeClr val="accent2"/>
                      </a:solidFill>
                      <a:latin typeface="+mn-lt"/>
                    </a:rPr>
                    <a:t> </a:t>
                  </a:r>
                  <a:endParaRPr lang="de-DE" sz="1600" dirty="0">
                    <a:solidFill>
                      <a:schemeClr val="accent2"/>
                    </a:solidFill>
                    <a:latin typeface="+mn-lt"/>
                  </a:endParaRPr>
                </a:p>
                <a:p>
                  <a:pPr marL="342900" indent="-342900"/>
                  <a:r>
                    <a:rPr lang="de-DE" sz="1600" dirty="0">
                      <a:solidFill>
                        <a:schemeClr val="accent5"/>
                      </a:solidFill>
                      <a:latin typeface="+mn-lt"/>
                    </a:rPr>
                    <a:t>(</a:t>
                  </a:r>
                  <a:r>
                    <a:rPr lang="de-DE" sz="1600" dirty="0" err="1">
                      <a:solidFill>
                        <a:schemeClr val="accent5"/>
                      </a:solidFill>
                      <a:latin typeface="+mn-lt"/>
                    </a:rPr>
                    <a:t>Stored</a:t>
                  </a:r>
                  <a:r>
                    <a:rPr lang="de-DE" sz="1600" dirty="0">
                      <a:solidFill>
                        <a:schemeClr val="accent5"/>
                      </a:solidFill>
                      <a:latin typeface="+mn-lt"/>
                    </a:rPr>
                    <a:t> 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and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 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cooled</a:t>
                  </a:r>
                </a:p>
                <a:p>
                  <a:pPr marL="342900" indent="-342900"/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14 </a:t>
                  </a:r>
                  <a:r>
                    <a:rPr lang="de-DE" sz="1600" dirty="0" err="1" smtClean="0">
                      <a:solidFill>
                        <a:schemeClr val="accent5"/>
                      </a:solidFill>
                      <a:latin typeface="+mn-lt"/>
                    </a:rPr>
                    <a:t>GeV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/c anti-protons)</a:t>
                  </a:r>
                  <a:endParaRPr lang="en-GB" sz="1600" dirty="0">
                    <a:solidFill>
                      <a:schemeClr val="accent5"/>
                    </a:solidFill>
                    <a:latin typeface="+mn-lt"/>
                  </a:endParaRPr>
                </a:p>
              </p:txBody>
            </p:sp>
          </p:grpSp>
          <p:sp>
            <p:nvSpPr>
              <p:cNvPr id="400393" name="Text Box 9"/>
              <p:cNvSpPr txBox="1">
                <a:spLocks noChangeArrowheads="1"/>
              </p:cNvSpPr>
              <p:nvPr/>
            </p:nvSpPr>
            <p:spPr bwMode="auto">
              <a:xfrm>
                <a:off x="0" y="982426"/>
                <a:ext cx="3630244" cy="646986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2857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 anchorCtr="0">
                <a:spAutoFit/>
              </a:bodyPr>
              <a:lstStyle/>
              <a:p>
                <a:pPr marL="342900" indent="-342900"/>
                <a:r>
                  <a:rPr lang="de-DE" sz="1600" dirty="0" err="1">
                    <a:solidFill>
                      <a:schemeClr val="accent2"/>
                    </a:solidFill>
                    <a:latin typeface="+mn-lt"/>
                  </a:rPr>
                  <a:t>Nuclear</a:t>
                </a:r>
                <a:r>
                  <a:rPr lang="de-DE" sz="1600" dirty="0">
                    <a:solidFill>
                      <a:schemeClr val="accent2"/>
                    </a:solidFill>
                    <a:latin typeface="+mn-lt"/>
                  </a:rPr>
                  <a:t> </a:t>
                </a:r>
                <a:r>
                  <a:rPr lang="de-DE" sz="1600" dirty="0" err="1">
                    <a:solidFill>
                      <a:schemeClr val="accent2"/>
                    </a:solidFill>
                    <a:latin typeface="+mn-lt"/>
                  </a:rPr>
                  <a:t>Structure</a:t>
                </a:r>
                <a:r>
                  <a:rPr lang="de-DE" sz="1600" dirty="0">
                    <a:solidFill>
                      <a:schemeClr val="accent2"/>
                    </a:solidFill>
                    <a:latin typeface="+mn-lt"/>
                  </a:rPr>
                  <a:t> &amp; </a:t>
                </a:r>
                <a:r>
                  <a:rPr lang="de-DE" sz="1600" dirty="0" err="1" smtClean="0">
                    <a:solidFill>
                      <a:schemeClr val="accent2"/>
                    </a:solidFill>
                    <a:latin typeface="+mn-lt"/>
                  </a:rPr>
                  <a:t>Astrophysics</a:t>
                </a:r>
                <a:endParaRPr lang="de-DE" sz="1600" dirty="0">
                  <a:solidFill>
                    <a:schemeClr val="accent2"/>
                  </a:solidFill>
                  <a:latin typeface="+mn-lt"/>
                </a:endParaRPr>
              </a:p>
              <a:p>
                <a:pPr marL="342900" indent="-342900"/>
                <a:r>
                  <a:rPr lang="de-DE" sz="1600" dirty="0">
                    <a:solidFill>
                      <a:schemeClr val="accent5"/>
                    </a:solidFill>
                    <a:latin typeface="+mn-lt"/>
                  </a:rPr>
                  <a:t>(Rare-isotope </a:t>
                </a:r>
                <a:r>
                  <a:rPr lang="de-DE" sz="1600" dirty="0" err="1" smtClean="0">
                    <a:solidFill>
                      <a:schemeClr val="accent5"/>
                    </a:solidFill>
                    <a:latin typeface="+mn-lt"/>
                  </a:rPr>
                  <a:t>beams</a:t>
                </a:r>
                <a:r>
                  <a:rPr lang="de-DE" sz="1600" dirty="0" smtClean="0">
                    <a:solidFill>
                      <a:schemeClr val="accent5"/>
                    </a:solidFill>
                    <a:latin typeface="+mn-lt"/>
                  </a:rPr>
                  <a:t>)</a:t>
                </a:r>
                <a:endParaRPr lang="en-GB" sz="1600" dirty="0">
                  <a:solidFill>
                    <a:schemeClr val="accent5"/>
                  </a:solidFill>
                  <a:latin typeface="+mn-lt"/>
                </a:endParaRPr>
              </a:p>
            </p:txBody>
          </p:sp>
        </p:grpSp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>
              <a:off x="170111" y="3552062"/>
              <a:ext cx="3952994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>
                  <a:solidFill>
                    <a:schemeClr val="accent2"/>
                  </a:solidFill>
                  <a:latin typeface="+mn-lt"/>
                </a:rPr>
                <a:t>Fundamental </a:t>
              </a:r>
              <a:r>
                <a:rPr lang="de-DE" sz="1600" smtClean="0">
                  <a:solidFill>
                    <a:schemeClr val="accent2"/>
                  </a:solidFill>
                  <a:latin typeface="+mn-lt"/>
                </a:rPr>
                <a:t>Symmetries</a:t>
              </a:r>
            </a:p>
            <a:p>
              <a:pPr marL="342900" indent="-342900"/>
              <a:r>
                <a:rPr lang="de-DE" sz="1600" smtClean="0">
                  <a:solidFill>
                    <a:schemeClr val="accent2"/>
                  </a:solidFill>
                  <a:latin typeface="+mn-lt"/>
                </a:rPr>
                <a:t>&amp; Ultra-High </a:t>
              </a:r>
              <a:r>
                <a:rPr lang="de-DE" sz="1600">
                  <a:solidFill>
                    <a:schemeClr val="accent2"/>
                  </a:solidFill>
                  <a:latin typeface="+mn-lt"/>
                </a:rPr>
                <a:t>EM Fields</a:t>
              </a:r>
            </a:p>
            <a:p>
              <a:pPr marL="342900" indent="-342900"/>
              <a:r>
                <a:rPr lang="de-DE" sz="1600">
                  <a:solidFill>
                    <a:schemeClr val="accent5"/>
                  </a:solidFill>
                  <a:latin typeface="+mn-lt"/>
                </a:rPr>
                <a:t>(Antiprotons </a:t>
              </a:r>
              <a:r>
                <a:rPr lang="de-DE" sz="1600" smtClean="0">
                  <a:solidFill>
                    <a:schemeClr val="accent5"/>
                  </a:solidFill>
                  <a:latin typeface="+mn-lt"/>
                </a:rPr>
                <a:t>&amp; </a:t>
              </a:r>
              <a:r>
                <a:rPr lang="de-DE" sz="1600">
                  <a:solidFill>
                    <a:schemeClr val="accent5"/>
                  </a:solidFill>
                  <a:latin typeface="+mn-lt"/>
                </a:rPr>
                <a:t>highly stripped ions)</a:t>
              </a:r>
              <a:endParaRPr lang="en-GB" sz="1600">
                <a:solidFill>
                  <a:schemeClr val="accent5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02185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 smtClean="0"/>
              <a:t>MSV Costs</a:t>
            </a:r>
            <a:endParaRPr lang="en-GB" sz="18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10035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/>
              <a:t>CPAN, Barcelona, 4/11/11</a:t>
            </a:r>
            <a:endParaRPr lang="de-DE" smtClean="0"/>
          </a:p>
        </p:txBody>
      </p:sp>
      <p:sp>
        <p:nvSpPr>
          <p:cNvPr id="10035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632145-8BA4-4E49-8C2F-AFEC4C02A932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de-DE" smtClean="0"/>
          </a:p>
        </p:txBody>
      </p:sp>
      <p:graphicFrame>
        <p:nvGraphicFramePr>
          <p:cNvPr id="7168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78422"/>
              </p:ext>
            </p:extLst>
          </p:nvPr>
        </p:nvGraphicFramePr>
        <p:xfrm>
          <a:off x="386535" y="998733"/>
          <a:ext cx="8370930" cy="3605333"/>
        </p:xfrm>
        <a:graphic>
          <a:graphicData uri="http://schemas.openxmlformats.org/drawingml/2006/table">
            <a:tbl>
              <a:tblPr lastRow="1">
                <a:tableStyleId>{F5AB1C69-6EDB-4FF4-983F-18BD219EF322}</a:tableStyleId>
              </a:tblPr>
              <a:tblGrid>
                <a:gridCol w="6952903"/>
                <a:gridCol w="1418027"/>
              </a:tblGrid>
              <a:tr h="66961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Accelerator</a:t>
                      </a: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and</a:t>
                      </a: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personnel</a:t>
                      </a: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Modules 0 - 3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502 M€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66961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Civil construction, Modules 0 - 3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400 M€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7255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FAIR </a:t>
                      </a:r>
                      <a:r>
                        <a:rPr kumimoji="0" lang="de-DE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contribution</a:t>
                      </a: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to</a:t>
                      </a: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MSV experimental </a:t>
                      </a:r>
                      <a:r>
                        <a:rPr kumimoji="0" lang="de-DE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endstations</a:t>
                      </a: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*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78 M€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81497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FAIR GmbH </a:t>
                      </a:r>
                      <a:r>
                        <a:rPr kumimoji="0" lang="de-DE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personnel</a:t>
                      </a: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and</a:t>
                      </a: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running</a:t>
                      </a: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costs</a:t>
                      </a: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de-DE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until</a:t>
                      </a: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2018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47 M€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  <a:tr h="72556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Grand Total Modules 0 - 3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1027 M€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43052" name="Text Box 50"/>
          <p:cNvSpPr txBox="1">
            <a:spLocks noChangeArrowheads="1"/>
          </p:cNvSpPr>
          <p:nvPr/>
        </p:nvSpPr>
        <p:spPr bwMode="auto">
          <a:xfrm>
            <a:off x="4831390" y="4701334"/>
            <a:ext cx="3926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de-DE" sz="2000" dirty="0">
                <a:latin typeface="+mn-lt"/>
              </a:rPr>
              <a:t>i</a:t>
            </a:r>
            <a:r>
              <a:rPr lang="de-DE" sz="2000" dirty="0" smtClean="0">
                <a:latin typeface="+mn-lt"/>
              </a:rPr>
              <a:t>n 2005 €</a:t>
            </a:r>
          </a:p>
          <a:p>
            <a:pPr algn="r" eaLnBrk="1" hangingPunct="1"/>
            <a:r>
              <a:rPr lang="de-DE" sz="2000" b="1" dirty="0" smtClean="0">
                <a:latin typeface="+mn-lt"/>
              </a:rPr>
              <a:t> </a:t>
            </a:r>
            <a:r>
              <a:rPr lang="de-DE" sz="2000" dirty="0" smtClean="0"/>
              <a:t>(</a:t>
            </a:r>
            <a:r>
              <a:rPr lang="de-DE" sz="2000" dirty="0" err="1" smtClean="0"/>
              <a:t>escalation</a:t>
            </a:r>
            <a:r>
              <a:rPr lang="de-DE" sz="2000" dirty="0" smtClean="0"/>
              <a:t> </a:t>
            </a:r>
            <a:r>
              <a:rPr lang="de-DE" sz="2000" dirty="0" err="1" smtClean="0"/>
              <a:t>until</a:t>
            </a:r>
            <a:r>
              <a:rPr lang="de-DE" sz="2000" dirty="0" smtClean="0"/>
              <a:t> 2018 ca</a:t>
            </a:r>
            <a:r>
              <a:rPr lang="de-DE" sz="2000" dirty="0"/>
              <a:t>. +50</a:t>
            </a:r>
            <a:r>
              <a:rPr lang="de-DE" sz="2000" dirty="0" smtClean="0"/>
              <a:t>%)</a:t>
            </a:r>
            <a:endParaRPr lang="de-DE" sz="2000" b="1" dirty="0"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5774195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accent2"/>
                </a:solidFill>
                <a:latin typeface="+mn-lt"/>
              </a:rPr>
              <a:t>* Total </a:t>
            </a:r>
            <a:r>
              <a:rPr lang="de-DE" sz="2000" dirty="0" smtClean="0">
                <a:solidFill>
                  <a:schemeClr val="accent2"/>
                </a:solidFill>
                <a:latin typeface="+mn-lt"/>
              </a:rPr>
              <a:t>MSV </a:t>
            </a:r>
            <a:r>
              <a:rPr lang="de-DE" sz="2000" dirty="0" err="1" smtClean="0">
                <a:solidFill>
                  <a:schemeClr val="accent2"/>
                </a:solidFill>
                <a:latin typeface="+mn-lt"/>
              </a:rPr>
              <a:t>exp</a:t>
            </a:r>
            <a:r>
              <a:rPr lang="de-DE" sz="2000" dirty="0" smtClean="0">
                <a:solidFill>
                  <a:schemeClr val="accent2"/>
                </a:solidFill>
                <a:latin typeface="+mn-lt"/>
              </a:rPr>
              <a:t>. </a:t>
            </a:r>
            <a:r>
              <a:rPr lang="de-DE" sz="2000" dirty="0" err="1" smtClean="0">
                <a:solidFill>
                  <a:schemeClr val="accent2"/>
                </a:solidFill>
                <a:latin typeface="+mn-lt"/>
              </a:rPr>
              <a:t>endstations</a:t>
            </a:r>
            <a:r>
              <a:rPr lang="de-DE" sz="2000" dirty="0" smtClean="0">
                <a:solidFill>
                  <a:schemeClr val="accent2"/>
                </a:solidFill>
                <a:latin typeface="+mn-lt"/>
              </a:rPr>
              <a:t>: </a:t>
            </a:r>
            <a:r>
              <a:rPr lang="de-DE" sz="2000" dirty="0" smtClean="0">
                <a:solidFill>
                  <a:schemeClr val="accent2"/>
                </a:solidFill>
                <a:latin typeface="+mn-lt"/>
              </a:rPr>
              <a:t>ca. 210 M</a:t>
            </a:r>
            <a:r>
              <a:rPr lang="de-DE" sz="2000" dirty="0" smtClean="0">
                <a:solidFill>
                  <a:schemeClr val="accent2"/>
                </a:solidFill>
                <a:latin typeface="+mn-lt"/>
              </a:rPr>
              <a:t>€ (</a:t>
            </a:r>
            <a:r>
              <a:rPr lang="de-DE" sz="2000" dirty="0" smtClean="0">
                <a:solidFill>
                  <a:schemeClr val="accent2"/>
                </a:solidFill>
                <a:latin typeface="+mn-lt"/>
              </a:rPr>
              <a:t>2005</a:t>
            </a:r>
            <a:r>
              <a:rPr lang="de-DE" sz="2000" dirty="0" smtClean="0">
                <a:solidFill>
                  <a:schemeClr val="accent2"/>
                </a:solidFill>
                <a:latin typeface="+mn-lt"/>
              </a:rPr>
              <a:t>)= 315 </a:t>
            </a:r>
            <a:r>
              <a:rPr lang="de-DE" sz="2000" dirty="0" smtClean="0">
                <a:solidFill>
                  <a:schemeClr val="accent2"/>
                </a:solidFill>
                <a:latin typeface="+mn-lt"/>
              </a:rPr>
              <a:t>M</a:t>
            </a:r>
            <a:r>
              <a:rPr lang="de-DE" sz="2000" dirty="0" smtClean="0">
                <a:solidFill>
                  <a:schemeClr val="accent2"/>
                </a:solidFill>
                <a:latin typeface="+mn-lt"/>
              </a:rPr>
              <a:t>€ (</a:t>
            </a:r>
            <a:r>
              <a:rPr lang="de-DE" sz="2000" dirty="0" smtClean="0">
                <a:solidFill>
                  <a:schemeClr val="accent2"/>
                </a:solidFill>
                <a:latin typeface="+mn-lt"/>
              </a:rPr>
              <a:t>2018)</a:t>
            </a:r>
            <a:endParaRPr lang="en-GB" sz="2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0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5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Funding</a:t>
            </a:r>
            <a:r>
              <a:rPr lang="de-DE" dirty="0" smtClean="0"/>
              <a:t> Modules 0-3</a:t>
            </a:r>
          </a:p>
        </p:txBody>
      </p:sp>
      <p:graphicFrame>
        <p:nvGraphicFramePr>
          <p:cNvPr id="42129" name="Group 14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006120453"/>
              </p:ext>
            </p:extLst>
          </p:nvPr>
        </p:nvGraphicFramePr>
        <p:xfrm>
          <a:off x="386535" y="1088740"/>
          <a:ext cx="4410490" cy="5152802"/>
        </p:xfrm>
        <a:graphic>
          <a:graphicData uri="http://schemas.openxmlformats.org/drawingml/2006/table">
            <a:tbl>
              <a:tblPr firstRow="1" lastRow="1">
                <a:tableStyleId>{69C7853C-536D-4A76-A0AE-DD22124D55A5}</a:tableStyleId>
              </a:tblPr>
              <a:tblGrid>
                <a:gridCol w="2183412"/>
                <a:gridCol w="2227078"/>
              </a:tblGrid>
              <a:tr h="61869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Contracting Party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0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Contribution </a:t>
                      </a:r>
                      <a:b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(in 2005 M€)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Finland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France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27.00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5539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Germany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705.00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India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36.00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Poland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23.74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Romania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11.87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Russia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178.05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Slovenia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Sweden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1.008,66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E2-222A-4F65-9651-1443F093C8A7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364164" y="2321873"/>
            <a:ext cx="339330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1800" b="1" dirty="0" smtClean="0">
                <a:solidFill>
                  <a:schemeClr val="accent3"/>
                </a:solidFill>
                <a:latin typeface="+mn-lt"/>
              </a:rPr>
              <a:t>All </a:t>
            </a:r>
            <a:r>
              <a:rPr lang="de-DE" sz="1800" b="1" dirty="0" err="1" smtClean="0">
                <a:solidFill>
                  <a:schemeClr val="accent3"/>
                </a:solidFill>
                <a:latin typeface="+mn-lt"/>
              </a:rPr>
              <a:t>numbers</a:t>
            </a:r>
            <a:r>
              <a:rPr lang="de-DE" sz="1800" b="1" dirty="0" smtClean="0">
                <a:solidFill>
                  <a:schemeClr val="accent3"/>
                </a:solidFill>
                <a:latin typeface="+mn-lt"/>
              </a:rPr>
              <a:t> in 2005 €</a:t>
            </a:r>
          </a:p>
          <a:p>
            <a:pPr marL="324000"/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(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e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scalation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until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2018 ca. +50%)</a:t>
            </a:r>
            <a:endParaRPr lang="de-DE" sz="1800" b="1" dirty="0" smtClean="0">
              <a:solidFill>
                <a:schemeClr val="accent3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endParaRPr lang="de-DE" sz="1800" dirty="0" smtClean="0">
              <a:solidFill>
                <a:schemeClr val="accent3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Spain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expected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to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join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soon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(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with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11.87 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M€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de-DE" sz="1800" dirty="0">
              <a:solidFill>
                <a:schemeClr val="accent3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China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and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the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UK will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contribute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to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the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experiments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(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6.6 M€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)</a:t>
            </a:r>
            <a:endParaRPr lang="de-DE" sz="1800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970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FAIR MSV Timelines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B3B3-62FC-4269-9DE9-A35A04C5F300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1016605" y="1147763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+mn-lt"/>
              </a:rPr>
              <a:t>2012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6495" y="1147763"/>
            <a:ext cx="1069975" cy="682625"/>
          </a:xfrm>
          <a:prstGeom prst="chevron">
            <a:avLst>
              <a:gd name="adj" fmla="val 3918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+mn-lt"/>
              </a:rPr>
              <a:t>2011</a:t>
            </a: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2006715" y="1147763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+mn-lt"/>
              </a:rPr>
              <a:t>2013</a:t>
            </a: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4988778" y="1165225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+mn-lt"/>
              </a:rPr>
              <a:t>2016</a:t>
            </a:r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3986935" y="1165225"/>
            <a:ext cx="1069975" cy="682625"/>
          </a:xfrm>
          <a:prstGeom prst="chevron">
            <a:avLst>
              <a:gd name="adj" fmla="val 3918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+mn-lt"/>
              </a:rPr>
              <a:t>2015</a:t>
            </a:r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2996825" y="1165225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+mn-lt"/>
              </a:rPr>
              <a:t>2014</a:t>
            </a:r>
          </a:p>
        </p:txBody>
      </p:sp>
      <p:sp>
        <p:nvSpPr>
          <p:cNvPr id="46096" name="AutoShape 16"/>
          <p:cNvSpPr>
            <a:spLocks noChangeArrowheads="1"/>
          </p:cNvSpPr>
          <p:nvPr/>
        </p:nvSpPr>
        <p:spPr bwMode="auto">
          <a:xfrm>
            <a:off x="296525" y="2043541"/>
            <a:ext cx="458865" cy="443156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+mn-lt"/>
              </a:rPr>
              <a:t>6</a:t>
            </a:r>
            <a:endParaRPr lang="en-US" sz="1200">
              <a:latin typeface="+mn-lt"/>
            </a:endParaRP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1511660" y="2740680"/>
            <a:ext cx="6988580" cy="33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70000"/>
              </a:lnSpc>
            </a:pPr>
            <a:r>
              <a:rPr lang="en-US" sz="1800">
                <a:latin typeface="+mn-lt"/>
              </a:rPr>
              <a:t>B</a:t>
            </a:r>
            <a:r>
              <a:rPr lang="en-US" sz="1800" smtClean="0">
                <a:latin typeface="+mn-lt"/>
              </a:rPr>
              <a:t>uilding permits</a:t>
            </a:r>
            <a:endParaRPr lang="en-US" sz="180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>
                <a:latin typeface="+mn-lt"/>
              </a:rPr>
              <a:t>S</a:t>
            </a:r>
            <a:r>
              <a:rPr lang="en-US" sz="1800" smtClean="0">
                <a:latin typeface="+mn-lt"/>
              </a:rPr>
              <a:t>ite preparation</a:t>
            </a:r>
            <a:endParaRPr lang="en-US" sz="180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 smtClean="0">
                <a:latin typeface="+mn-lt"/>
              </a:rPr>
              <a:t>Civil construction contracts</a:t>
            </a:r>
          </a:p>
          <a:p>
            <a:pPr eaLnBrk="1" hangingPunct="1">
              <a:lnSpc>
                <a:spcPct val="170000"/>
              </a:lnSpc>
            </a:pPr>
            <a:r>
              <a:rPr lang="en-US" sz="1800" smtClean="0">
                <a:latin typeface="+mn-lt"/>
              </a:rPr>
              <a:t>Building of accelerator &amp; detector components</a:t>
            </a:r>
            <a:endParaRPr lang="en-US" sz="180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>
                <a:latin typeface="+mn-lt"/>
              </a:rPr>
              <a:t>Completion of civil construction </a:t>
            </a:r>
            <a:r>
              <a:rPr lang="en-US" sz="1800" smtClean="0">
                <a:latin typeface="+mn-lt"/>
              </a:rPr>
              <a:t>work</a:t>
            </a:r>
            <a:endParaRPr lang="en-US" sz="180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 smtClean="0">
                <a:latin typeface="+mn-lt"/>
              </a:rPr>
              <a:t>Installation &amp; commissioning </a:t>
            </a:r>
            <a:r>
              <a:rPr lang="en-US" sz="1800">
                <a:latin typeface="+mn-lt"/>
              </a:rPr>
              <a:t>of accelerators and </a:t>
            </a:r>
            <a:r>
              <a:rPr lang="en-US" sz="1800" smtClean="0">
                <a:latin typeface="+mn-lt"/>
              </a:rPr>
              <a:t>detectors</a:t>
            </a:r>
          </a:p>
          <a:p>
            <a:pPr eaLnBrk="1" hangingPunct="1">
              <a:lnSpc>
                <a:spcPct val="170000"/>
              </a:lnSpc>
            </a:pPr>
            <a:r>
              <a:rPr lang="en-US" sz="1800" smtClean="0">
                <a:latin typeface="+mn-lt"/>
              </a:rPr>
              <a:t>Start Data taking</a:t>
            </a:r>
            <a:endParaRPr lang="en-US" sz="1800">
              <a:latin typeface="+mn-lt"/>
            </a:endParaRPr>
          </a:p>
        </p:txBody>
      </p:sp>
      <p:sp>
        <p:nvSpPr>
          <p:cNvPr id="46105" name="AutoShape 25"/>
          <p:cNvSpPr>
            <a:spLocks noChangeArrowheads="1"/>
          </p:cNvSpPr>
          <p:nvPr/>
        </p:nvSpPr>
        <p:spPr bwMode="auto">
          <a:xfrm>
            <a:off x="656565" y="2043541"/>
            <a:ext cx="439905" cy="443156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+mn-lt"/>
              </a:rPr>
              <a:t>7</a:t>
            </a:r>
          </a:p>
        </p:txBody>
      </p:sp>
      <p:sp>
        <p:nvSpPr>
          <p:cNvPr id="46109" name="AutoShape 29"/>
          <p:cNvSpPr>
            <a:spLocks noChangeArrowheads="1"/>
          </p:cNvSpPr>
          <p:nvPr/>
        </p:nvSpPr>
        <p:spPr bwMode="auto">
          <a:xfrm>
            <a:off x="5292081" y="2043541"/>
            <a:ext cx="504056" cy="485359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+mn-lt"/>
              </a:rPr>
              <a:t>10</a:t>
            </a:r>
          </a:p>
        </p:txBody>
      </p:sp>
      <p:sp>
        <p:nvSpPr>
          <p:cNvPr id="46112" name="AutoShape 32"/>
          <p:cNvSpPr>
            <a:spLocks noChangeArrowheads="1"/>
          </p:cNvSpPr>
          <p:nvPr/>
        </p:nvSpPr>
        <p:spPr bwMode="auto">
          <a:xfrm>
            <a:off x="1241630" y="2043541"/>
            <a:ext cx="458865" cy="443156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latin typeface="+mn-lt"/>
              </a:rPr>
              <a:t>8</a:t>
            </a:r>
          </a:p>
        </p:txBody>
      </p:sp>
      <p:sp>
        <p:nvSpPr>
          <p:cNvPr id="46113" name="AutoShape 33"/>
          <p:cNvSpPr>
            <a:spLocks noChangeArrowheads="1"/>
          </p:cNvSpPr>
          <p:nvPr/>
        </p:nvSpPr>
        <p:spPr bwMode="auto">
          <a:xfrm>
            <a:off x="5967155" y="1169988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+mn-lt"/>
              </a:rPr>
              <a:t>2017</a:t>
            </a:r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AutoShape 33"/>
          <p:cNvSpPr>
            <a:spLocks noChangeArrowheads="1"/>
          </p:cNvSpPr>
          <p:nvPr/>
        </p:nvSpPr>
        <p:spPr bwMode="auto">
          <a:xfrm>
            <a:off x="6957265" y="1178750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+mn-lt"/>
              </a:rPr>
              <a:t>2018</a:t>
            </a:r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AutoShape 33"/>
          <p:cNvSpPr>
            <a:spLocks noChangeArrowheads="1"/>
          </p:cNvSpPr>
          <p:nvPr/>
        </p:nvSpPr>
        <p:spPr bwMode="auto">
          <a:xfrm>
            <a:off x="7914103" y="1178750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+mn-lt"/>
              </a:rPr>
              <a:t>2019</a:t>
            </a:r>
            <a:endParaRPr 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AutoShape 29"/>
          <p:cNvSpPr>
            <a:spLocks noChangeArrowheads="1"/>
          </p:cNvSpPr>
          <p:nvPr/>
        </p:nvSpPr>
        <p:spPr bwMode="auto">
          <a:xfrm>
            <a:off x="7182290" y="2033844"/>
            <a:ext cx="495055" cy="495055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smtClean="0">
                <a:latin typeface="+mn-lt"/>
              </a:rPr>
              <a:t>12</a:t>
            </a:r>
            <a:endParaRPr lang="en-US" sz="180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1590" y="2740679"/>
            <a:ext cx="765085" cy="3388619"/>
            <a:chOff x="942370" y="2506743"/>
            <a:chExt cx="570568" cy="2917978"/>
          </a:xfrm>
        </p:grpSpPr>
        <p:sp>
          <p:nvSpPr>
            <p:cNvPr id="46097" name="Text Box 17"/>
            <p:cNvSpPr txBox="1">
              <a:spLocks noChangeArrowheads="1"/>
            </p:cNvSpPr>
            <p:nvPr/>
          </p:nvSpPr>
          <p:spPr bwMode="auto">
            <a:xfrm>
              <a:off x="1328788" y="266534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62507" y="2506743"/>
              <a:ext cx="350838" cy="2491682"/>
              <a:chOff x="962507" y="4261331"/>
              <a:chExt cx="350838" cy="2491682"/>
            </a:xfrm>
          </p:grpSpPr>
          <p:sp>
            <p:nvSpPr>
              <p:cNvPr id="46104" name="AutoShape 24"/>
              <p:cNvSpPr>
                <a:spLocks noChangeArrowheads="1"/>
              </p:cNvSpPr>
              <p:nvPr/>
            </p:nvSpPr>
            <p:spPr bwMode="auto">
              <a:xfrm>
                <a:off x="971600" y="4261331"/>
                <a:ext cx="341745" cy="399504"/>
              </a:xfrm>
              <a:prstGeom prst="diamon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+mn-lt"/>
                  </a:rPr>
                  <a:t>6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46106" name="AutoShape 26"/>
              <p:cNvSpPr>
                <a:spLocks noChangeArrowheads="1"/>
              </p:cNvSpPr>
              <p:nvPr/>
            </p:nvSpPr>
            <p:spPr bwMode="auto">
              <a:xfrm>
                <a:off x="971600" y="4699035"/>
                <a:ext cx="323850" cy="388098"/>
              </a:xfrm>
              <a:prstGeom prst="diamon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+mn-lt"/>
                  </a:rPr>
                  <a:t>7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46108" name="AutoShape 28"/>
              <p:cNvSpPr>
                <a:spLocks noChangeArrowheads="1"/>
              </p:cNvSpPr>
              <p:nvPr/>
            </p:nvSpPr>
            <p:spPr bwMode="auto">
              <a:xfrm>
                <a:off x="971600" y="5125330"/>
                <a:ext cx="323850" cy="387545"/>
              </a:xfrm>
              <a:prstGeom prst="diamond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+mn-lt"/>
                  </a:rPr>
                  <a:t>8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46110" name="AutoShape 30"/>
              <p:cNvSpPr>
                <a:spLocks noChangeArrowheads="1"/>
              </p:cNvSpPr>
              <p:nvPr/>
            </p:nvSpPr>
            <p:spPr bwMode="auto">
              <a:xfrm>
                <a:off x="962507" y="5520626"/>
                <a:ext cx="332943" cy="379792"/>
              </a:xfrm>
              <a:prstGeom prst="diamon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>
                    <a:latin typeface="+mn-lt"/>
                  </a:rPr>
                  <a:t>9</a:t>
                </a:r>
                <a:endParaRPr lang="en-US">
                  <a:latin typeface="+mn-lt"/>
                </a:endParaRPr>
              </a:p>
            </p:txBody>
          </p:sp>
          <p:sp>
            <p:nvSpPr>
              <p:cNvPr id="46111" name="AutoShape 31"/>
              <p:cNvSpPr>
                <a:spLocks noChangeArrowheads="1"/>
              </p:cNvSpPr>
              <p:nvPr/>
            </p:nvSpPr>
            <p:spPr bwMode="auto">
              <a:xfrm>
                <a:off x="962507" y="6380972"/>
                <a:ext cx="332943" cy="372041"/>
              </a:xfrm>
              <a:prstGeom prst="diamon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 smtClean="0">
                    <a:latin typeface="+mn-lt"/>
                  </a:rPr>
                  <a:t>11</a:t>
                </a:r>
                <a:endParaRPr lang="en-US">
                  <a:latin typeface="+mn-lt"/>
                </a:endParaRPr>
              </a:p>
            </p:txBody>
          </p:sp>
        </p:grpSp>
        <p:sp>
          <p:nvSpPr>
            <p:cNvPr id="42" name="AutoShape 31"/>
            <p:cNvSpPr>
              <a:spLocks noChangeArrowheads="1"/>
            </p:cNvSpPr>
            <p:nvPr/>
          </p:nvSpPr>
          <p:spPr bwMode="auto">
            <a:xfrm>
              <a:off x="942370" y="5037179"/>
              <a:ext cx="341745" cy="387542"/>
            </a:xfrm>
            <a:prstGeom prst="diamon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smtClean="0">
                  <a:latin typeface="+mn-lt"/>
                </a:rPr>
                <a:t>12</a:t>
              </a:r>
              <a:endParaRPr lang="en-US">
                <a:latin typeface="+mn-lt"/>
              </a:endParaRPr>
            </a:p>
          </p:txBody>
        </p:sp>
        <p:sp>
          <p:nvSpPr>
            <p:cNvPr id="43" name="AutoShape 28"/>
            <p:cNvSpPr>
              <a:spLocks noChangeArrowheads="1"/>
            </p:cNvSpPr>
            <p:nvPr/>
          </p:nvSpPr>
          <p:spPr bwMode="auto">
            <a:xfrm>
              <a:off x="962507" y="4184585"/>
              <a:ext cx="323850" cy="388099"/>
            </a:xfrm>
            <a:prstGeom prst="diamond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smtClean="0">
                  <a:latin typeface="+mn-lt"/>
                </a:rPr>
                <a:t>10</a:t>
              </a:r>
              <a:endParaRPr lang="en-US">
                <a:latin typeface="+mn-lt"/>
              </a:endParaRPr>
            </a:p>
          </p:txBody>
        </p:sp>
      </p:grpSp>
      <p:sp>
        <p:nvSpPr>
          <p:cNvPr id="44" name="AutoShape 29"/>
          <p:cNvSpPr>
            <a:spLocks noChangeArrowheads="1"/>
          </p:cNvSpPr>
          <p:nvPr/>
        </p:nvSpPr>
        <p:spPr bwMode="auto">
          <a:xfrm>
            <a:off x="6102170" y="2033845"/>
            <a:ext cx="495055" cy="4950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smtClean="0">
                <a:latin typeface="+mn-lt"/>
              </a:rPr>
              <a:t>11</a:t>
            </a:r>
            <a:endParaRPr lang="en-US" sz="1800">
              <a:latin typeface="+mn-lt"/>
            </a:endParaRPr>
          </a:p>
        </p:txBody>
      </p:sp>
      <p:sp>
        <p:nvSpPr>
          <p:cNvPr id="46107" name="AutoShape 27"/>
          <p:cNvSpPr>
            <a:spLocks noChangeArrowheads="1"/>
          </p:cNvSpPr>
          <p:nvPr/>
        </p:nvSpPr>
        <p:spPr bwMode="auto">
          <a:xfrm>
            <a:off x="1550799" y="2033845"/>
            <a:ext cx="455916" cy="452852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>
                <a:solidFill>
                  <a:schemeClr val="bg1"/>
                </a:solidFill>
                <a:latin typeface="+mn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610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Timeline Experiments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6514" y="1043736"/>
            <a:ext cx="8775975" cy="531059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Finish </a:t>
            </a:r>
            <a:r>
              <a:rPr lang="en-GB" sz="2000" dirty="0" smtClean="0"/>
              <a:t>R&amp;D phase					</a:t>
            </a:r>
          </a:p>
          <a:p>
            <a:pPr lvl="1"/>
            <a:r>
              <a:rPr lang="en-GB" sz="1800" dirty="0" smtClean="0"/>
              <a:t>Deliver prototypes of all essential parts of detectors</a:t>
            </a:r>
          </a:p>
          <a:p>
            <a:r>
              <a:rPr lang="en-GB" sz="2000" dirty="0" smtClean="0"/>
              <a:t>Submit complete sets of TDRs			</a:t>
            </a:r>
          </a:p>
          <a:p>
            <a:pPr lvl="1"/>
            <a:r>
              <a:rPr lang="en-GB" sz="1800" dirty="0" smtClean="0"/>
              <a:t>Take decisions on alternative technical solutions</a:t>
            </a:r>
            <a:endParaRPr lang="en-GB" sz="2400" dirty="0" smtClean="0"/>
          </a:p>
          <a:p>
            <a:r>
              <a:rPr lang="en-GB" sz="2000" dirty="0" smtClean="0"/>
              <a:t>Co-ordinate with					</a:t>
            </a:r>
          </a:p>
          <a:p>
            <a:pPr lvl="1"/>
            <a:r>
              <a:rPr lang="en-GB" sz="1800" dirty="0"/>
              <a:t>C</a:t>
            </a:r>
            <a:r>
              <a:rPr lang="en-GB" sz="1800" dirty="0" smtClean="0"/>
              <a:t>ivil construction requirements</a:t>
            </a:r>
          </a:p>
          <a:p>
            <a:pPr lvl="1"/>
            <a:r>
              <a:rPr lang="en-GB" sz="1800" dirty="0" smtClean="0"/>
              <a:t>Accelerator setup schedule</a:t>
            </a:r>
          </a:p>
          <a:p>
            <a:r>
              <a:rPr lang="en-GB" sz="2000" dirty="0" smtClean="0"/>
              <a:t>Identify critical pathways				</a:t>
            </a:r>
          </a:p>
          <a:p>
            <a:pPr lvl="1"/>
            <a:r>
              <a:rPr lang="en-GB" sz="1800" dirty="0" smtClean="0"/>
              <a:t>Milestones, timelines, deliverables</a:t>
            </a:r>
          </a:p>
          <a:p>
            <a:r>
              <a:rPr lang="en-GB" sz="2000" dirty="0" smtClean="0"/>
              <a:t>Submit risk management plan			</a:t>
            </a:r>
          </a:p>
          <a:p>
            <a:r>
              <a:rPr lang="en-GB" sz="2000" b="1" dirty="0"/>
              <a:t>Secure </a:t>
            </a:r>
            <a:r>
              <a:rPr lang="en-GB" sz="2000" b="1" dirty="0" smtClean="0"/>
              <a:t>funding						2011/12</a:t>
            </a:r>
            <a:endParaRPr lang="en-GB" sz="2000" b="1" dirty="0"/>
          </a:p>
          <a:p>
            <a:r>
              <a:rPr lang="en-GB" sz="2000" b="1" dirty="0" smtClean="0"/>
              <a:t>Submit Construction MoUs			</a:t>
            </a:r>
            <a:r>
              <a:rPr lang="en-GB" sz="2000" b="1" dirty="0"/>
              <a:t> </a:t>
            </a:r>
            <a:r>
              <a:rPr lang="en-GB" sz="2000" b="1" dirty="0" smtClean="0"/>
              <a:t>    end of 2012</a:t>
            </a:r>
            <a:endParaRPr lang="en-GB" sz="1600" b="1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9240-0B01-476A-96AE-72814C893E4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4442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Timeline Experiments Cont’d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1520" y="1360150"/>
            <a:ext cx="8640960" cy="350901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(</a:t>
            </a:r>
            <a:r>
              <a:rPr lang="en-GB" sz="2000" dirty="0"/>
              <a:t>Europe-wide) </a:t>
            </a:r>
            <a:r>
              <a:rPr lang="en-GB" sz="2000" dirty="0" smtClean="0"/>
              <a:t>tendering					2013</a:t>
            </a:r>
            <a:endParaRPr lang="en-GB" sz="2000" dirty="0"/>
          </a:p>
          <a:p>
            <a:r>
              <a:rPr lang="en-GB" sz="2000" b="1" dirty="0"/>
              <a:t>Build </a:t>
            </a:r>
            <a:r>
              <a:rPr lang="en-GB" sz="2000" b="1" dirty="0" smtClean="0"/>
              <a:t>detectors					</a:t>
            </a:r>
            <a:r>
              <a:rPr lang="en-GB" sz="2000" b="1" dirty="0"/>
              <a:t> </a:t>
            </a:r>
            <a:r>
              <a:rPr lang="en-GB" sz="2000" b="1" dirty="0" smtClean="0"/>
              <a:t>   2013-16</a:t>
            </a:r>
          </a:p>
          <a:p>
            <a:r>
              <a:rPr lang="en-GB" sz="2000" dirty="0" smtClean="0"/>
              <a:t>Submit Operations MoUs					2016</a:t>
            </a:r>
          </a:p>
          <a:p>
            <a:r>
              <a:rPr lang="en-GB" sz="2000" dirty="0" smtClean="0"/>
              <a:t>Commission experiments				</a:t>
            </a:r>
            <a:r>
              <a:rPr lang="en-GB" sz="2000" dirty="0"/>
              <a:t> </a:t>
            </a:r>
            <a:r>
              <a:rPr lang="en-GB" sz="2000" dirty="0" smtClean="0"/>
              <a:t>    2017/18</a:t>
            </a:r>
          </a:p>
          <a:p>
            <a:r>
              <a:rPr lang="en-GB" sz="2000" b="1" dirty="0" smtClean="0"/>
              <a:t>Initial </a:t>
            </a:r>
            <a:r>
              <a:rPr lang="en-GB" sz="2000" b="1" dirty="0"/>
              <a:t>period of data </a:t>
            </a:r>
            <a:r>
              <a:rPr lang="en-GB" sz="2000" b="1" dirty="0" smtClean="0"/>
              <a:t>taking			    2018-21</a:t>
            </a:r>
            <a:endParaRPr lang="en-GB" sz="20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9240-0B01-476A-96AE-72814C893E4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9887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Modularised Start Version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CPAN, Barcelona, 4/11/11</a:t>
            </a:r>
            <a:endParaRPr lang="de-DE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05F1-02BF-4EA2-A39A-2A2137CADF4A}" type="slidenum">
              <a:rPr lang="de-DE"/>
              <a:pPr/>
              <a:t>25</a:t>
            </a:fld>
            <a:endParaRPr lang="de-DE"/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endParaRPr lang="en-US" sz="2800">
              <a:solidFill>
                <a:srgbClr val="00599D"/>
              </a:solidFill>
            </a:endParaRPr>
          </a:p>
        </p:txBody>
      </p:sp>
      <p:pic>
        <p:nvPicPr>
          <p:cNvPr id="8" name="Picture 7" descr="FAIR_MSV_APP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3752" y="2104982"/>
            <a:ext cx="5730248" cy="4095370"/>
          </a:xfrm>
          <a:prstGeom prst="rect">
            <a:avLst/>
          </a:prstGeom>
          <a:ln>
            <a:noFill/>
          </a:ln>
        </p:spPr>
      </p:pic>
      <p:sp>
        <p:nvSpPr>
          <p:cNvPr id="9" name="Oval 8"/>
          <p:cNvSpPr/>
          <p:nvPr/>
        </p:nvSpPr>
        <p:spPr>
          <a:xfrm>
            <a:off x="8297065" y="2564904"/>
            <a:ext cx="315035" cy="31503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217877" y="4239090"/>
            <a:ext cx="315035" cy="31503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876256" y="3572299"/>
            <a:ext cx="315035" cy="3150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561221" y="4644135"/>
            <a:ext cx="315035" cy="315035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857837" y="4959170"/>
            <a:ext cx="315035" cy="315035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012160" y="4194085"/>
            <a:ext cx="315035" cy="3150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5" name="Rounded Rectangular Callout 14"/>
          <p:cNvSpPr/>
          <p:nvPr/>
        </p:nvSpPr>
        <p:spPr>
          <a:xfrm>
            <a:off x="7514967" y="4509120"/>
            <a:ext cx="606398" cy="306467"/>
          </a:xfrm>
          <a:prstGeom prst="wedgeRoundRectCallout">
            <a:avLst>
              <a:gd name="adj1" fmla="val -234979"/>
              <a:gd name="adj2" fmla="val -83127"/>
              <a:gd name="adj3" fmla="val 16667"/>
            </a:avLst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smtClean="0">
                <a:solidFill>
                  <a:schemeClr val="accent5"/>
                </a:solidFill>
              </a:rPr>
              <a:t>APPA</a:t>
            </a:r>
            <a:endParaRPr lang="en-GB" sz="1200">
              <a:solidFill>
                <a:schemeClr val="accent5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448359" y="3645024"/>
            <a:ext cx="1163741" cy="306467"/>
          </a:xfrm>
          <a:prstGeom prst="wedgeRoundRectCallout">
            <a:avLst>
              <a:gd name="adj1" fmla="val -84882"/>
              <a:gd name="adj2" fmla="val -18792"/>
              <a:gd name="adj3" fmla="val 16667"/>
            </a:avLst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smtClean="0">
                <a:solidFill>
                  <a:schemeClr val="accent2"/>
                </a:solidFill>
              </a:rPr>
              <a:t>CBM/HADES</a:t>
            </a:r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7492724" y="5391001"/>
            <a:ext cx="825680" cy="306467"/>
          </a:xfrm>
          <a:prstGeom prst="wedgeRoundRectCallout">
            <a:avLst>
              <a:gd name="adj1" fmla="val -143288"/>
              <a:gd name="adj2" fmla="val -242147"/>
              <a:gd name="adj3" fmla="val 16667"/>
            </a:avLst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smtClean="0">
                <a:solidFill>
                  <a:schemeClr val="accent1"/>
                </a:solidFill>
              </a:rPr>
              <a:t>NuSTAR</a:t>
            </a:r>
            <a:endParaRPr lang="en-GB" sz="1200">
              <a:solidFill>
                <a:schemeClr val="accent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4237657" y="4869160"/>
            <a:ext cx="747326" cy="306467"/>
          </a:xfrm>
          <a:prstGeom prst="wedgeRoundRectCallout">
            <a:avLst>
              <a:gd name="adj1" fmla="val 197964"/>
              <a:gd name="adj2" fmla="val -219081"/>
              <a:gd name="adj3" fmla="val 16667"/>
            </a:avLst>
          </a:prstGeom>
          <a:ln w="1270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smtClean="0">
                <a:solidFill>
                  <a:schemeClr val="accent4"/>
                </a:solidFill>
              </a:rPr>
              <a:t>PANDA</a:t>
            </a:r>
            <a:endParaRPr lang="en-GB" sz="1200">
              <a:solidFill>
                <a:schemeClr val="accent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4522" y="4924325"/>
            <a:ext cx="2062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/>
            <a:r>
              <a:rPr lang="en-GB" sz="1800" u="sng" smtClean="0">
                <a:solidFill>
                  <a:schemeClr val="tx2"/>
                </a:solidFill>
                <a:latin typeface="+mn-lt"/>
              </a:rPr>
              <a:t>Experiments</a:t>
            </a:r>
          </a:p>
          <a:p>
            <a:pPr marL="360000" indent="-360000"/>
            <a:r>
              <a:rPr lang="en-GB" sz="1600" smtClean="0">
                <a:solidFill>
                  <a:schemeClr val="accent5"/>
                </a:solidFill>
                <a:latin typeface="+mn-lt"/>
              </a:rPr>
              <a:t>M1: APPA</a:t>
            </a:r>
          </a:p>
          <a:p>
            <a:pPr marL="360000" indent="-360000"/>
            <a:r>
              <a:rPr lang="en-GB" sz="1600" smtClean="0">
                <a:solidFill>
                  <a:schemeClr val="accent2"/>
                </a:solidFill>
                <a:latin typeface="+mn-lt"/>
              </a:rPr>
              <a:t>M1: CBM/HADES</a:t>
            </a:r>
          </a:p>
          <a:p>
            <a:pPr marL="342900" indent="-342900"/>
            <a:r>
              <a:rPr lang="en-GB" sz="1600" smtClean="0">
                <a:solidFill>
                  <a:schemeClr val="accent1"/>
                </a:solidFill>
                <a:latin typeface="+mn-lt"/>
              </a:rPr>
              <a:t>M2: NuSTAR</a:t>
            </a:r>
          </a:p>
          <a:p>
            <a:pPr marL="342900" indent="-342900"/>
            <a:r>
              <a:rPr lang="en-GB" sz="1600" smtClean="0">
                <a:solidFill>
                  <a:schemeClr val="accent4"/>
                </a:solidFill>
                <a:latin typeface="+mn-lt"/>
              </a:rPr>
              <a:t>M3: PANDA</a:t>
            </a:r>
            <a:endParaRPr lang="en-GB" sz="1600">
              <a:solidFill>
                <a:schemeClr val="accent4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499" y="1043735"/>
            <a:ext cx="4275476" cy="3600400"/>
            <a:chOff x="161510" y="1073674"/>
            <a:chExt cx="3420380" cy="29853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10" y="1073674"/>
              <a:ext cx="3328374" cy="298539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411760" y="1583795"/>
              <a:ext cx="585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mtClean="0">
                  <a:solidFill>
                    <a:schemeClr val="accent4"/>
                  </a:solidFill>
                  <a:latin typeface="+mn-lt"/>
                </a:rPr>
                <a:t>M0</a:t>
              </a:r>
              <a:endParaRPr lang="en-GB" sz="1400" b="1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96825" y="2412483"/>
              <a:ext cx="585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mtClean="0">
                  <a:solidFill>
                    <a:schemeClr val="accent2"/>
                  </a:solidFill>
                  <a:latin typeface="+mn-lt"/>
                </a:rPr>
                <a:t>M1</a:t>
              </a:r>
              <a:endParaRPr lang="en-GB" sz="1400" b="1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16805" y="3458760"/>
              <a:ext cx="585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mtClean="0">
                  <a:solidFill>
                    <a:schemeClr val="accent1"/>
                  </a:solidFill>
                  <a:latin typeface="+mn-lt"/>
                </a:rPr>
                <a:t>M2</a:t>
              </a:r>
              <a:endParaRPr lang="en-GB" sz="1400" b="1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66655" y="3454476"/>
              <a:ext cx="585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mtClean="0">
                  <a:solidFill>
                    <a:srgbClr val="FF0000"/>
                  </a:solidFill>
                  <a:latin typeface="+mn-lt"/>
                </a:rPr>
                <a:t>M3</a:t>
              </a:r>
              <a:endParaRPr lang="en-GB" sz="1400" b="1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71019" y="1951093"/>
              <a:ext cx="585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mtClean="0">
                  <a:solidFill>
                    <a:srgbClr val="FF0000"/>
                  </a:solidFill>
                  <a:latin typeface="+mn-lt"/>
                </a:rPr>
                <a:t>M3</a:t>
              </a:r>
              <a:endParaRPr lang="en-GB" sz="1400" b="1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4342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1000421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41" y="1034789"/>
            <a:ext cx="7128718" cy="53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Start </a:t>
            </a:r>
            <a:r>
              <a:rPr lang="de-DE" dirty="0" err="1" smtClean="0"/>
              <a:t>Pillar</a:t>
            </a:r>
            <a:r>
              <a:rPr lang="de-DE" dirty="0" smtClean="0"/>
              <a:t> Drilling 31/8/11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E24C-5010-4E10-B7E2-D843FB586607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112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/>
          <p:cNvSpPr>
            <a:spLocks noGrp="1"/>
          </p:cNvSpPr>
          <p:nvPr>
            <p:ph type="ctrTitle"/>
          </p:nvPr>
        </p:nvSpPr>
        <p:spPr bwMode="auto">
          <a:xfrm>
            <a:off x="791581" y="2130428"/>
            <a:ext cx="7560840" cy="1470025"/>
          </a:xfrm>
          <a:ln>
            <a:noFill/>
          </a:ln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3600" smtClean="0">
                <a:solidFill>
                  <a:schemeClr val="accent3"/>
                </a:solidFill>
              </a:rPr>
              <a:t>Thank you very much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+mn-lt"/>
              </a:rPr>
              <a:t>Günther Rosner</a:t>
            </a:r>
            <a:endParaRPr lang="en-GB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+mn-lt"/>
              </a:rPr>
              <a:t>CPAN, Barcelona, 4/11/11</a:t>
            </a:r>
            <a:endParaRPr lang="en-GB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AF0DD-FB50-4B41-95BF-ED8604F74C0D}" type="slidenum">
              <a:rPr lang="en-GB"/>
              <a:pPr>
                <a:defRPr/>
              </a:pPr>
              <a:t>27</a:t>
            </a:fld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29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dirty="0" err="1" smtClean="0"/>
              <a:t>Architects</a:t>
            </a:r>
            <a:r>
              <a:rPr lang="de-DE" dirty="0" smtClean="0"/>
              <a:t>‘ View</a:t>
            </a:r>
            <a:endParaRPr lang="de-DE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2150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49E064-31B7-4680-9947-AB92E420A609}" type="slidenum">
              <a:rPr lang="de-DE"/>
              <a:pPr>
                <a:defRPr/>
              </a:pPr>
              <a:t>3</a:t>
            </a:fld>
            <a:endParaRPr lang="de-DE"/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14978" r="18889" b="10764"/>
          <a:stretch>
            <a:fillRect/>
          </a:stretch>
        </p:blipFill>
        <p:spPr bwMode="auto">
          <a:xfrm>
            <a:off x="773113" y="1093788"/>
            <a:ext cx="759777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7439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5137992" y="998730"/>
            <a:ext cx="3394448" cy="2745305"/>
            <a:chOff x="148343" y="4209741"/>
            <a:chExt cx="3394448" cy="2745305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" r="20213" b="42619"/>
            <a:stretch>
              <a:fillRect/>
            </a:stretch>
          </p:blipFill>
          <p:spPr bwMode="auto">
            <a:xfrm>
              <a:off x="148343" y="5097438"/>
              <a:ext cx="3394448" cy="1857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CC66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251520" y="4209741"/>
              <a:ext cx="320126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Fast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acceleration</a:t>
              </a:r>
              <a:endParaRPr lang="en-US" sz="1400" b="1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High 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gradient, variable frequency</a:t>
              </a:r>
              <a:b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</a:b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Ferrite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&amp; MA loaded cavities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9649" y="998730"/>
            <a:ext cx="4062331" cy="2980351"/>
            <a:chOff x="75447" y="1062593"/>
            <a:chExt cx="4062331" cy="2980351"/>
          </a:xfrm>
        </p:grpSpPr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75447" y="1062593"/>
              <a:ext cx="406233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3"/>
                  </a:solidFill>
                  <a:latin typeface="+mj-lt"/>
                  <a:ea typeface="Verdana" pitchFamily="34" charset="0"/>
                  <a:cs typeface="Verdana" pitchFamily="34" charset="0"/>
                </a:rPr>
                <a:t>Compact &amp; cost effective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Verdana" pitchFamily="34" charset="0"/>
                  <a:cs typeface="Verdana" pitchFamily="34" charset="0"/>
                </a:rPr>
                <a:t>accelerators</a:t>
              </a:r>
              <a:endParaRPr lang="en-US" sz="1400" b="1">
                <a:solidFill>
                  <a:schemeClr val="accent3"/>
                </a:solidFill>
                <a:latin typeface="+mj-lt"/>
                <a:ea typeface="Verdana" pitchFamily="34" charset="0"/>
                <a:cs typeface="Verdana" pitchFamily="34" charset="0"/>
              </a:endParaRPr>
            </a:p>
            <a:p>
              <a:pPr algn="ctr"/>
              <a:r>
                <a:rPr lang="en-US" sz="140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Fast cycling superconducting </a:t>
              </a:r>
              <a:r>
                <a:rPr lang="en-US" sz="140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magnets</a:t>
              </a:r>
              <a:br>
                <a:rPr lang="en-US" sz="140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en-US" sz="140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dB/</a:t>
              </a:r>
              <a:r>
                <a:rPr lang="en-US" sz="1400" err="1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dt</a:t>
              </a:r>
              <a:r>
                <a:rPr lang="en-US" sz="140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140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~ 4T/s </a:t>
              </a:r>
            </a:p>
          </p:txBody>
        </p:sp>
        <p:pic>
          <p:nvPicPr>
            <p:cNvPr id="2061" name="Picture 13" descr="nucl_dipole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527" y="1808820"/>
              <a:ext cx="2616926" cy="2234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448139" y="4066393"/>
            <a:ext cx="2828018" cy="2197922"/>
            <a:chOff x="5862012" y="1141413"/>
            <a:chExt cx="2828018" cy="2197922"/>
          </a:xfrm>
        </p:grpSpPr>
        <p:pic>
          <p:nvPicPr>
            <p:cNvPr id="2067" name="Picture 19" descr="ec3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446" y="1764160"/>
              <a:ext cx="2273861" cy="157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8" name="Text Box 20"/>
            <p:cNvSpPr txBox="1">
              <a:spLocks noChangeArrowheads="1"/>
            </p:cNvSpPr>
            <p:nvPr/>
          </p:nvSpPr>
          <p:spPr bwMode="auto">
            <a:xfrm>
              <a:off x="5862012" y="1141413"/>
              <a:ext cx="282801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Precision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beams</a:t>
              </a:r>
              <a:endParaRPr lang="en-US" sz="1400" b="1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Electron &amp; 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stochastic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c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ooling </a:t>
              </a:r>
              <a:endParaRPr lang="en-US" sz="1400">
                <a:solidFill>
                  <a:schemeClr val="accent2"/>
                </a:solidFill>
                <a:latin typeface="+mj-lt"/>
                <a:ea typeface="ＭＳ Ｐゴシック" pitchFamily="34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3162" y="4149080"/>
            <a:ext cx="3492944" cy="2169599"/>
            <a:chOff x="5183124" y="3607897"/>
            <a:chExt cx="3492944" cy="2169599"/>
          </a:xfrm>
        </p:grpSpPr>
        <p:pic>
          <p:nvPicPr>
            <p:cNvPr id="2073" name="Picture 25" descr="pic0000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615" y="4192962"/>
              <a:ext cx="1980161" cy="1584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4" name="Text Box 26"/>
            <p:cNvSpPr txBox="1">
              <a:spLocks noChangeArrowheads="1"/>
            </p:cNvSpPr>
            <p:nvPr/>
          </p:nvSpPr>
          <p:spPr bwMode="auto">
            <a:xfrm>
              <a:off x="5183124" y="3607897"/>
              <a:ext cx="349294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XHV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@ </a:t>
              </a:r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high beam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intensities</a:t>
              </a:r>
              <a:endParaRPr lang="en-US" sz="1400" b="1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Extremely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h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igh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v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acuum 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  <a:cs typeface="Arial" charset="0"/>
                </a:rPr>
                <a:t>~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10</a:t>
              </a:r>
              <a:r>
                <a:rPr lang="en-US" sz="1400" baseline="300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-</a:t>
              </a:r>
              <a:r>
                <a:rPr lang="en-US" sz="1400" b="1" baseline="300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13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mbar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94"/>
          </a:xfrm>
        </p:spPr>
        <p:txBody>
          <a:bodyPr/>
          <a:lstStyle/>
          <a:p>
            <a:r>
              <a:rPr lang="en-GB" dirty="0" smtClean="0"/>
              <a:t>Accelerator Challenges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9240-0B01-476A-96AE-72814C893E4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87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836585" y="1065198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-18509" y="8620"/>
            <a:ext cx="4905544" cy="928688"/>
          </a:xfrm>
        </p:spPr>
        <p:txBody>
          <a:bodyPr>
            <a:normAutofit/>
          </a:bodyPr>
          <a:lstStyle/>
          <a:p>
            <a:r>
              <a:rPr lang="en-GB" dirty="0" smtClean="0"/>
              <a:t>Experiments</a:t>
            </a:r>
            <a:endParaRPr lang="en-GB" dirty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US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5</a:t>
            </a:fld>
            <a:endParaRPr lang="en-GB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6192180" y="129370"/>
            <a:ext cx="2848520" cy="2624555"/>
            <a:chOff x="8246687" y="206447"/>
            <a:chExt cx="2848520" cy="262455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8246687" y="206447"/>
              <a:ext cx="2848520" cy="2624555"/>
            </a:xfrm>
            <a:prstGeom prst="wedgeRoundRectCallout">
              <a:avLst>
                <a:gd name="adj1" fmla="val -70074"/>
                <a:gd name="adj2" fmla="val 60120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441220" y="329659"/>
              <a:ext cx="2459454" cy="2378132"/>
              <a:chOff x="8441220" y="329659"/>
              <a:chExt cx="2459454" cy="2378132"/>
            </a:xfrm>
          </p:grpSpPr>
          <p:pic>
            <p:nvPicPr>
              <p:cNvPr id="17" name="Picture 16" descr="HadesCBM_wo_2008.jpg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10000"/>
              </a:blip>
              <a:srcRect l="1729" t="980" r="1110" b="1201"/>
              <a:stretch/>
            </p:blipFill>
            <p:spPr>
              <a:xfrm>
                <a:off x="8441220" y="329659"/>
                <a:ext cx="2459454" cy="23781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9792580" y="2242864"/>
                <a:ext cx="745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CBM</a:t>
                </a:r>
                <a:endParaRPr lang="de-DE" sz="1600" b="1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75086" y="4172121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648967" y="3789040"/>
              <a:ext cx="3297934" cy="2076038"/>
              <a:chOff x="-1648967" y="3789040"/>
              <a:chExt cx="3297934" cy="207603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6515" y="5464968"/>
                <a:ext cx="126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smtClean="0">
                    <a:solidFill>
                      <a:schemeClr val="accent4"/>
                    </a:solidFill>
                    <a:latin typeface="+mn-lt"/>
                  </a:rPr>
                  <a:t>PANDA</a:t>
                </a:r>
                <a:endParaRPr lang="en-GB" sz="2000" b="1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552220" y="2953109"/>
            <a:ext cx="1973885" cy="3356211"/>
            <a:chOff x="8268745" y="3248546"/>
            <a:chExt cx="197388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107883"/>
                <a:gd name="adj2" fmla="val -17705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/>
            </a:blip>
            <a:srcRect l="1772" t="9733" r="1561" b="16251"/>
            <a:stretch/>
          </p:blipFill>
          <p:spPr bwMode="auto">
            <a:xfrm rot="5400000">
              <a:off x="747050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8892480" y="4475875"/>
              <a:ext cx="1350150" cy="2022323"/>
              <a:chOff x="8892480" y="4475875"/>
              <a:chExt cx="1350150" cy="2022323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1226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82490" y="4475875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smtClean="0">
                    <a:solidFill>
                      <a:schemeClr val="accent4"/>
                    </a:solidFill>
                    <a:latin typeface="+mn-lt"/>
                  </a:rPr>
                  <a:t>Super-FRS</a:t>
                </a:r>
                <a:endParaRPr lang="en-GB" sz="2000" b="1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94933" y="1223756"/>
            <a:ext cx="3106937" cy="2160239"/>
            <a:chOff x="294933" y="1223756"/>
            <a:chExt cx="3106937" cy="2160239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160239"/>
              <a:chOff x="-1548680" y="1174967"/>
              <a:chExt cx="2627425" cy="1715988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7287"/>
                  <a:gd name="adj2" fmla="val 73354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-16918" y="2521623"/>
                <a:ext cx="8835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APPA</a:t>
                </a:r>
                <a:endParaRPr lang="de-DE" sz="1800" b="1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676200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Collaborations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600485"/>
              </p:ext>
            </p:extLst>
          </p:nvPr>
        </p:nvGraphicFramePr>
        <p:xfrm>
          <a:off x="214313" y="1000125"/>
          <a:ext cx="8715375" cy="528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CPAN, Barcelona, 4/11/11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B3B3-62FC-4269-9DE9-A35A04C5F300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1764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Anti-</a:t>
            </a:r>
            <a:r>
              <a:rPr lang="en-US" b="1" smtClean="0"/>
              <a:t>P</a:t>
            </a:r>
            <a:r>
              <a:rPr lang="en-US" smtClean="0"/>
              <a:t>roton </a:t>
            </a:r>
            <a:r>
              <a:rPr lang="en-US" b="1" smtClean="0"/>
              <a:t>An</a:t>
            </a:r>
            <a:r>
              <a:rPr lang="en-US" smtClean="0"/>
              <a:t>nihilation @ </a:t>
            </a:r>
            <a:r>
              <a:rPr lang="en-US" b="1" smtClean="0"/>
              <a:t>DA</a:t>
            </a:r>
            <a:endParaRPr lang="en-US" b="1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2FE-73CE-4F11-A5BC-70B07C07406F}" type="slidenum">
              <a:rPr lang="en-GB" altLang="en-US"/>
              <a:pPr/>
              <a:t>7</a:t>
            </a:fld>
            <a:endParaRPr lang="en-GB" altLang="en-US"/>
          </a:p>
        </p:txBody>
      </p:sp>
      <p:pic>
        <p:nvPicPr>
          <p:cNvPr id="355331" name="Picture 3" descr="PANDAspectr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1130300"/>
            <a:ext cx="7561263" cy="5054600"/>
          </a:xfrm>
          <a:prstGeom prst="rect">
            <a:avLst/>
          </a:prstGeom>
          <a:noFill/>
        </p:spPr>
      </p:pic>
      <p:grpSp>
        <p:nvGrpSpPr>
          <p:cNvPr id="3" name="Group 11"/>
          <p:cNvGrpSpPr/>
          <p:nvPr/>
        </p:nvGrpSpPr>
        <p:grpSpPr>
          <a:xfrm>
            <a:off x="2919382" y="1687511"/>
            <a:ext cx="5487440" cy="3901729"/>
            <a:chOff x="3460750" y="1873249"/>
            <a:chExt cx="5487440" cy="3901729"/>
          </a:xfrm>
        </p:grpSpPr>
        <p:sp>
          <p:nvSpPr>
            <p:cNvPr id="355332" name="Rectangle 4"/>
            <p:cNvSpPr>
              <a:spLocks noChangeArrowheads="1"/>
            </p:cNvSpPr>
            <p:nvPr/>
          </p:nvSpPr>
          <p:spPr bwMode="auto">
            <a:xfrm>
              <a:off x="3460750" y="1873249"/>
              <a:ext cx="1733550" cy="3867151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78000"/>
                  </a:srgbClr>
                </a:gs>
                <a:gs pos="100000">
                  <a:srgbClr val="FF0000">
                    <a:gamma/>
                    <a:tint val="25490"/>
                    <a:invGamma/>
                    <a:alpha val="24001"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194300" y="5384800"/>
              <a:ext cx="2355850" cy="311150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43638" y="5313313"/>
              <a:ext cx="140455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smtClean="0">
                  <a:solidFill>
                    <a:schemeClr val="accent4"/>
                  </a:solidFill>
                  <a:latin typeface="+mj-lt"/>
                </a:rPr>
                <a:t>PANDA</a:t>
              </a:r>
              <a:endParaRPr lang="en-GB" b="1">
                <a:solidFill>
                  <a:schemeClr val="accent4"/>
                </a:solidFill>
                <a:latin typeface="+mj-lt"/>
              </a:endParaRP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7858148" y="1988840"/>
            <a:ext cx="1106340" cy="3077764"/>
            <a:chOff x="7858148" y="2643182"/>
            <a:chExt cx="877886" cy="2357454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0755" y="2643182"/>
              <a:ext cx="844649" cy="114300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148" y="3821107"/>
              <a:ext cx="877886" cy="11795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509848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44558" cy="928688"/>
          </a:xfrm>
        </p:spPr>
        <p:txBody>
          <a:bodyPr/>
          <a:lstStyle/>
          <a:p>
            <a:r>
              <a:rPr lang="en-GB" smtClean="0"/>
              <a:t>Gluonic </a:t>
            </a:r>
            <a:r>
              <a:rPr lang="en-GB"/>
              <a:t>excitations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DBA6-2BFC-4BA2-8A94-433BFB127D1E}" type="slidenum">
              <a:rPr lang="en-GB" altLang="en-US"/>
              <a:pPr/>
              <a:t>8</a:t>
            </a:fld>
            <a:endParaRPr lang="en-GB" altLang="en-US"/>
          </a:p>
        </p:txBody>
      </p:sp>
      <p:pic>
        <p:nvPicPr>
          <p:cNvPr id="10" name="Picture 9" descr="FluxTube_pi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550" y="254575"/>
            <a:ext cx="1511939" cy="2152075"/>
          </a:xfrm>
          <a:prstGeom prst="rect">
            <a:avLst/>
          </a:prstGeom>
        </p:spPr>
      </p:pic>
      <p:pic>
        <p:nvPicPr>
          <p:cNvPr id="11" name="Picture 10" descr="FluxTube_grap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50" y="2618296"/>
            <a:ext cx="2225233" cy="2188654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16200000">
            <a:off x="5452501" y="5428819"/>
            <a:ext cx="399237" cy="90010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444558" y="5622630"/>
            <a:ext cx="249292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mtClean="0">
                <a:solidFill>
                  <a:schemeClr val="accent2"/>
                </a:solidFill>
                <a:latin typeface="+mj-lt"/>
              </a:rPr>
              <a:t>PANDA @ FAIR</a:t>
            </a:r>
            <a:endParaRPr lang="en-GB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71500" y="1315935"/>
            <a:ext cx="6344409" cy="3778250"/>
            <a:chOff x="71500" y="1315935"/>
            <a:chExt cx="6344409" cy="3778250"/>
          </a:xfrm>
        </p:grpSpPr>
        <p:pic>
          <p:nvPicPr>
            <p:cNvPr id="477190" name="Picture 6" descr="GluonExci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500" y="1315935"/>
              <a:ext cx="6344409" cy="377825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" name="Textfeld 1"/>
            <p:cNvSpPr txBox="1"/>
            <p:nvPr/>
          </p:nvSpPr>
          <p:spPr>
            <a:xfrm>
              <a:off x="4752020" y="2791961"/>
              <a:ext cx="85509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3783168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Search for </a:t>
            </a:r>
            <a:r>
              <a:rPr lang="en-GB" smtClean="0"/>
              <a:t>Heavy Glueballs</a:t>
            </a:r>
            <a:endParaRPr lang="en-GB"/>
          </a:p>
        </p:txBody>
      </p:sp>
      <p:sp>
        <p:nvSpPr>
          <p:cNvPr id="3573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60900" y="1043735"/>
            <a:ext cx="4311650" cy="5195050"/>
          </a:xfrm>
          <a:noFill/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sz="2600" smtClean="0"/>
              <a:t>Charmed </a:t>
            </a:r>
            <a:r>
              <a:rPr lang="en-GB" sz="2600" err="1"/>
              <a:t>glueballs</a:t>
            </a:r>
            <a:endParaRPr lang="en-GB" sz="2600"/>
          </a:p>
          <a:p>
            <a:pPr lvl="1">
              <a:lnSpc>
                <a:spcPct val="120000"/>
              </a:lnSpc>
            </a:pPr>
            <a:r>
              <a:rPr lang="en-GB" sz="2000"/>
              <a:t>flavour blind </a:t>
            </a:r>
            <a:r>
              <a:rPr lang="en-GB" sz="2000" smtClean="0"/>
              <a:t>decays</a:t>
            </a:r>
          </a:p>
          <a:p>
            <a:pPr lvl="2">
              <a:lnSpc>
                <a:spcPct val="120000"/>
              </a:lnSpc>
            </a:pPr>
            <a:r>
              <a:rPr lang="en-GB" sz="1600" smtClean="0">
                <a:solidFill>
                  <a:schemeClr val="accent4"/>
                </a:solidFill>
              </a:rPr>
              <a:t>charmed </a:t>
            </a:r>
            <a:r>
              <a:rPr lang="en-GB" sz="1600">
                <a:solidFill>
                  <a:schemeClr val="accent4"/>
                </a:solidFill>
              </a:rPr>
              <a:t>final </a:t>
            </a:r>
            <a:r>
              <a:rPr lang="en-GB" sz="1600" smtClean="0">
                <a:solidFill>
                  <a:schemeClr val="accent4"/>
                </a:solidFill>
              </a:rPr>
              <a:t>states</a:t>
            </a:r>
            <a:endParaRPr lang="en-GB" sz="1600">
              <a:solidFill>
                <a:schemeClr val="accent4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2000"/>
              <a:t>only a few charmed mesons around 3 - 4 </a:t>
            </a:r>
            <a:r>
              <a:rPr lang="en-GB" sz="2000" smtClean="0"/>
              <a:t>MeV/c</a:t>
            </a:r>
            <a:r>
              <a:rPr lang="en-GB" sz="2000" baseline="30000" smtClean="0"/>
              <a:t>2</a:t>
            </a:r>
          </a:p>
          <a:p>
            <a:pPr lvl="2">
              <a:lnSpc>
                <a:spcPct val="120000"/>
              </a:lnSpc>
            </a:pPr>
            <a:r>
              <a:rPr lang="en-GB" sz="1600" smtClean="0"/>
              <a:t>less mixing</a:t>
            </a:r>
            <a:endParaRPr lang="en-GB" sz="1600"/>
          </a:p>
          <a:p>
            <a:pPr>
              <a:lnSpc>
                <a:spcPct val="120000"/>
              </a:lnSpc>
            </a:pPr>
            <a:r>
              <a:rPr lang="en-GB" sz="2600"/>
              <a:t>Exotic </a:t>
            </a:r>
            <a:r>
              <a:rPr lang="en-GB" sz="2600" err="1" smtClean="0"/>
              <a:t>glueballs</a:t>
            </a:r>
            <a:r>
              <a:rPr lang="en-GB" sz="2600" smtClean="0"/>
              <a:t> (oddballs), no mixing!</a:t>
            </a:r>
            <a:endParaRPr lang="en-GB" sz="2600"/>
          </a:p>
          <a:p>
            <a:pPr lvl="1">
              <a:lnSpc>
                <a:spcPct val="120000"/>
              </a:lnSpc>
            </a:pPr>
            <a:r>
              <a:rPr lang="en-GB" sz="2000"/>
              <a:t>m(2</a:t>
            </a:r>
            <a:r>
              <a:rPr lang="en-GB" sz="2000" baseline="30000"/>
              <a:t>+-</a:t>
            </a:r>
            <a:r>
              <a:rPr lang="en-GB" sz="2000"/>
              <a:t>) = 4140(50)(200) MeV</a:t>
            </a:r>
          </a:p>
          <a:p>
            <a:pPr lvl="1">
              <a:lnSpc>
                <a:spcPct val="120000"/>
              </a:lnSpc>
            </a:pPr>
            <a:r>
              <a:rPr lang="en-GB" sz="2000"/>
              <a:t>m(0</a:t>
            </a:r>
            <a:r>
              <a:rPr lang="en-GB" sz="2000" baseline="30000"/>
              <a:t>+-</a:t>
            </a:r>
            <a:r>
              <a:rPr lang="en-GB" sz="2000"/>
              <a:t>) = 4740(70)(230) </a:t>
            </a:r>
            <a:r>
              <a:rPr lang="en-GB" sz="2000" smtClean="0"/>
              <a:t>MeV</a:t>
            </a:r>
          </a:p>
          <a:p>
            <a:pPr lvl="1">
              <a:lnSpc>
                <a:spcPct val="90000"/>
              </a:lnSpc>
            </a:pPr>
            <a:r>
              <a:rPr lang="it-IT" sz="2000" smtClean="0">
                <a:sym typeface="Symbol" pitchFamily="18" charset="2"/>
              </a:rPr>
              <a:t>decay modes , , J/, J/ </a:t>
            </a:r>
            <a:endParaRPr lang="en-GB" sz="2000" smtClean="0"/>
          </a:p>
          <a:p>
            <a:pPr lvl="1">
              <a:lnSpc>
                <a:spcPct val="120000"/>
              </a:lnSpc>
            </a:pPr>
            <a:r>
              <a:rPr lang="en-GB" sz="2000" smtClean="0"/>
              <a:t>Narrow widths predicted</a:t>
            </a:r>
            <a:endParaRPr lang="en-GB" sz="200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Günther Rosner</a:t>
            </a:r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CPAN, Barcelona, 4/11/11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5297-9FEC-4C22-8A45-896439C1F73D}" type="slidenum">
              <a:rPr lang="en-GB" altLang="en-US"/>
              <a:pPr/>
              <a:t>9</a:t>
            </a:fld>
            <a:endParaRPr lang="en-GB" alt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8613" y="1085850"/>
            <a:ext cx="3887787" cy="5099050"/>
            <a:chOff x="340" y="754"/>
            <a:chExt cx="2313" cy="3122"/>
          </a:xfrm>
        </p:grpSpPr>
        <p:pic>
          <p:nvPicPr>
            <p:cNvPr id="357381" name="Picture 5" descr="Glueballs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" y="799"/>
              <a:ext cx="2204" cy="2813"/>
            </a:xfrm>
            <a:prstGeom prst="rect">
              <a:avLst/>
            </a:prstGeom>
            <a:noFill/>
          </p:spPr>
        </p:pic>
        <p:sp>
          <p:nvSpPr>
            <p:cNvPr id="357382" name="Rectangle 6"/>
            <p:cNvSpPr>
              <a:spLocks noChangeArrowheads="1"/>
            </p:cNvSpPr>
            <p:nvPr/>
          </p:nvSpPr>
          <p:spPr bwMode="auto">
            <a:xfrm>
              <a:off x="522" y="3596"/>
              <a:ext cx="2131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  <a:t>Morningstar &amp; Peardon, PRD60(1999)34509</a:t>
              </a:r>
              <a:b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</a:br>
              <a: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  <a:t>Morningstar &amp; Peardon, PRD56(1997)4043</a:t>
              </a:r>
              <a:endParaRPr lang="en-GB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7383" name="Oval 7"/>
            <p:cNvSpPr>
              <a:spLocks noChangeArrowheads="1"/>
            </p:cNvSpPr>
            <p:nvPr/>
          </p:nvSpPr>
          <p:spPr bwMode="auto">
            <a:xfrm>
              <a:off x="1428" y="754"/>
              <a:ext cx="545" cy="726"/>
            </a:xfrm>
            <a:prstGeom prst="ellipse">
              <a:avLst/>
            </a:prstGeom>
            <a:noFill/>
            <a:ln w="28575" algn="ctr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670523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IR_2011_english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1066</Words>
  <Application>Microsoft Office PowerPoint</Application>
  <PresentationFormat>Bildschirmpräsentation (4:3)</PresentationFormat>
  <Paragraphs>404</Paragraphs>
  <Slides>27</Slides>
  <Notes>14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0" baseType="lpstr">
      <vt:lpstr>FAIR_2011_english</vt:lpstr>
      <vt:lpstr>Equation</vt:lpstr>
      <vt:lpstr>Graph</vt:lpstr>
      <vt:lpstr>The Facility for Antiproton and Ion Research</vt:lpstr>
      <vt:lpstr>FAIR @ Darmstadt</vt:lpstr>
      <vt:lpstr>Architects‘ View</vt:lpstr>
      <vt:lpstr>Accelerator Challenges</vt:lpstr>
      <vt:lpstr>Experiments</vt:lpstr>
      <vt:lpstr>Collaborations</vt:lpstr>
      <vt:lpstr>Anti-Proton Annihilation @ DA</vt:lpstr>
      <vt:lpstr>Gluonic excitations</vt:lpstr>
      <vt:lpstr>Search for Heavy Glueballs</vt:lpstr>
      <vt:lpstr>Compressed Baryonic Matter</vt:lpstr>
      <vt:lpstr>High Baryon Density @ CBM</vt:lpstr>
      <vt:lpstr>Hadrons in Nuclear Matter</vt:lpstr>
      <vt:lpstr>Nuclear Structure &amp; Astrophysics</vt:lpstr>
      <vt:lpstr>NuSTAR</vt:lpstr>
      <vt:lpstr>Fragmentation &amp; ISOL</vt:lpstr>
      <vt:lpstr>APPA: Parity Violation</vt:lpstr>
      <vt:lpstr>Large EM Fields</vt:lpstr>
      <vt:lpstr>Plasmas</vt:lpstr>
      <vt:lpstr>FAIR Staging</vt:lpstr>
      <vt:lpstr>MSV Costs</vt:lpstr>
      <vt:lpstr>Funding Modules 0-3</vt:lpstr>
      <vt:lpstr>FAIR MSV Timelines</vt:lpstr>
      <vt:lpstr>Timeline Experiments</vt:lpstr>
      <vt:lpstr>Timeline Experiments Cont’d</vt:lpstr>
      <vt:lpstr>Modularised Start Version</vt:lpstr>
      <vt:lpstr>Start Pillar Drilling 31/8/11</vt:lpstr>
      <vt:lpstr>Thank you very much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Guenther Rosner</dc:creator>
  <cp:lastModifiedBy>Guenther Rosner</cp:lastModifiedBy>
  <cp:revision>1126</cp:revision>
  <dcterms:created xsi:type="dcterms:W3CDTF">2006-03-05T18:10:42Z</dcterms:created>
  <dcterms:modified xsi:type="dcterms:W3CDTF">2011-11-03T17:28:00Z</dcterms:modified>
</cp:coreProperties>
</file>