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5143500" cx="9144000"/>
  <p:notesSz cx="6858000" cy="9144000"/>
  <p:embeddedFontLst>
    <p:embeddedFont>
      <p:font typeface="Lato"/>
      <p:regular r:id="rId56"/>
      <p:bold r:id="rId57"/>
      <p:italic r:id="rId58"/>
      <p:boldItalic r:id="rId59"/>
    </p:embeddedFont>
    <p:embeddedFont>
      <p:font typeface="Lato Light"/>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LatoLight-italic.fntdata"/><Relationship Id="rId61" Type="http://schemas.openxmlformats.org/officeDocument/2006/relationships/font" Target="fonts/LatoLight-bold.fntdata"/><Relationship Id="rId20" Type="http://schemas.openxmlformats.org/officeDocument/2006/relationships/slide" Target="slides/slide15.xml"/><Relationship Id="rId63" Type="http://schemas.openxmlformats.org/officeDocument/2006/relationships/font" Target="fonts/LatoLight-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LatoLight-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Lato-bold.fntdata"/><Relationship Id="rId12" Type="http://schemas.openxmlformats.org/officeDocument/2006/relationships/slide" Target="slides/slide7.xml"/><Relationship Id="rId56" Type="http://schemas.openxmlformats.org/officeDocument/2006/relationships/font" Target="fonts/Lato-regular.fntdata"/><Relationship Id="rId15" Type="http://schemas.openxmlformats.org/officeDocument/2006/relationships/slide" Target="slides/slide10.xml"/><Relationship Id="rId59" Type="http://schemas.openxmlformats.org/officeDocument/2006/relationships/font" Target="fonts/Lato-boldItalic.fntdata"/><Relationship Id="rId14" Type="http://schemas.openxmlformats.org/officeDocument/2006/relationships/slide" Target="slides/slide9.xml"/><Relationship Id="rId58" Type="http://schemas.openxmlformats.org/officeDocument/2006/relationships/font" Target="fonts/Lat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8b3cdd44e3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8b3cdd44e3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8b3cdd44e3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8b3cdd44e3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8b3cdd44e3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8b3cdd44e3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8b3cdd44e3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8b3cdd44e3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8b3cdd44e3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8b3cdd44e3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8b3cdd44e3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8b3cdd44e3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8b3cdd44e3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8b3cdd44e3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8b3cdd44e3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8b3cdd44e3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8b3cdd44e3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8b3cdd44e3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8b3cdd44e3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8b3cdd44e3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8b3cdd44e3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8b3cdd44e3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8b3cdd44e3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8b3cdd44e3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8b3cdd44e3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8b3cdd44e3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8b3cdd44e3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8b3cdd44e3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8b3cdd44e3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8b3cdd44e3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8b3cdd44e3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8b3cdd44e3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8b3cdd44e3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8b3cdd44e3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8b3cdd44e3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8b3cdd44e3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8b3cdd44e3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8b3cdd44e3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8b3cdd44e3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8b3cdd44e3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8b3cdd44e3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8b3cdd44e3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8b3cdd44e3_0_8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8b3cdd44e3_0_8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g8b3cdd44e3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8b3cdd44e3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8b3cdd44e3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8b3cdd44e3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8b3cdd44e3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8b3cdd44e3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8b3cdd44e3_0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8b3cdd44e3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8b3cdd44e3_0_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8b3cdd44e3_0_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g8b3cdd44e3_0_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8b3cdd44e3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g8b3cdd44e3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8b3cdd44e3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g8b3cdd44e3_0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8b3cdd44e3_0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8b3cdd44e3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8b3cdd44e3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g8b3cdd44e3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8b3cdd44e3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8b3cdd44e3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8b3cdd44e3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8b3cdd44e3_0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8b3cdd44e3_0_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g8b3cdd44e3_0_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8b3cdd44e3_0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g8b3cdd44e3_0_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8b3cdd44e3_0_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Google Shape;595;g8b3cdd44e3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8b3cdd44e3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Google Shape;605;g8b3cdd44e3_0_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8b3cdd44e3_0_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g8b3cdd44e3_0_8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8b3cdd44e3_0_8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3" name="Shape 633"/>
        <p:cNvGrpSpPr/>
        <p:nvPr/>
      </p:nvGrpSpPr>
      <p:grpSpPr>
        <a:xfrm>
          <a:off x="0" y="0"/>
          <a:ext cx="0" cy="0"/>
          <a:chOff x="0" y="0"/>
          <a:chExt cx="0" cy="0"/>
        </a:xfrm>
      </p:grpSpPr>
      <p:sp>
        <p:nvSpPr>
          <p:cNvPr id="634" name="Google Shape;634;g8b3cdd44e3_0_8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8b3cdd44e3_0_8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Google Shape;650;g8b3cdd44e3_0_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8b3cdd44e3_0_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Google Shape;670;g8b3cdd44e3_0_8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8b3cdd44e3_0_8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6" name="Shape 686"/>
        <p:cNvGrpSpPr/>
        <p:nvPr/>
      </p:nvGrpSpPr>
      <p:grpSpPr>
        <a:xfrm>
          <a:off x="0" y="0"/>
          <a:ext cx="0" cy="0"/>
          <a:chOff x="0" y="0"/>
          <a:chExt cx="0" cy="0"/>
        </a:xfrm>
      </p:grpSpPr>
      <p:sp>
        <p:nvSpPr>
          <p:cNvPr id="687" name="Google Shape;687;g8b3cdd44e3_0_8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8b3cdd44e3_0_8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8b3cdd44e3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8b3cdd44e3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g8b3cdd44e3_0_9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8b3cdd44e3_0_9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8b3cdd44e3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8b3cdd44e3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8b3cdd44e3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8b3cdd44e3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8b3cdd44e3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8b3cdd44e3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8b3cdd44e3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8b3cdd44e3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18.png"/><Relationship Id="rId7"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image" Target="../media/image14.png"/><Relationship Id="rId7"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9.png"/><Relationship Id="rId7" Type="http://schemas.openxmlformats.org/officeDocument/2006/relationships/image" Target="../media/image12.png"/><Relationship Id="rId8"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9.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3.png"/><Relationship Id="rId4" Type="http://schemas.openxmlformats.org/officeDocument/2006/relationships/image" Target="../media/image27.png"/><Relationship Id="rId5"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9.png"/><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3.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2.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2.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2.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2.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5.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1.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2.png"/><Relationship Id="rId4" Type="http://schemas.openxmlformats.org/officeDocument/2006/relationships/image" Target="../media/image46.png"/><Relationship Id="rId5"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2.png"/><Relationship Id="rId4" Type="http://schemas.openxmlformats.org/officeDocument/2006/relationships/image" Target="../media/image46.png"/><Relationship Id="rId5" Type="http://schemas.openxmlformats.org/officeDocument/2006/relationships/image" Target="../media/image44.png"/><Relationship Id="rId6"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8.png"/><Relationship Id="rId4" Type="http://schemas.openxmlformats.org/officeDocument/2006/relationships/image" Target="../media/image57.png"/><Relationship Id="rId5"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6.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6.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2.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2.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2.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5000"/>
              <a:t>Stellar and sub-stellar objects in radio and infrared interferometry</a:t>
            </a:r>
            <a:endParaRPr sz="5000"/>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1900">
                <a:solidFill>
                  <a:srgbClr val="6D9EEB"/>
                </a:solidFill>
              </a:rPr>
              <a:t>Joan Climent </a:t>
            </a:r>
            <a:endParaRPr sz="1900">
              <a:solidFill>
                <a:srgbClr val="6D9EEB"/>
              </a:solidFill>
            </a:endParaRPr>
          </a:p>
          <a:p>
            <a:pPr indent="0" lvl="0" marL="0" rtl="0" algn="ctr">
              <a:spcBef>
                <a:spcPts val="0"/>
              </a:spcBef>
              <a:spcAft>
                <a:spcPts val="0"/>
              </a:spcAft>
              <a:buNone/>
            </a:pPr>
            <a:r>
              <a:rPr lang="es" sz="1900">
                <a:solidFill>
                  <a:srgbClr val="6D9EEB"/>
                </a:solidFill>
              </a:rPr>
              <a:t>PhD Student at the Departamento de Astronomía y Astrofísica</a:t>
            </a:r>
            <a:endParaRPr sz="1900">
              <a:solidFill>
                <a:srgbClr val="6D9EEB"/>
              </a:solidFill>
            </a:endParaRPr>
          </a:p>
          <a:p>
            <a:pPr indent="0" lvl="0" marL="0" rtl="0" algn="ctr">
              <a:spcBef>
                <a:spcPts val="0"/>
              </a:spcBef>
              <a:spcAft>
                <a:spcPts val="0"/>
              </a:spcAft>
              <a:buNone/>
            </a:pPr>
            <a:r>
              <a:rPr lang="es" sz="1900">
                <a:solidFill>
                  <a:srgbClr val="6D9EEB"/>
                </a:solidFill>
              </a:rPr>
              <a:t>Universidad de Valencia</a:t>
            </a:r>
            <a:endParaRPr sz="1900">
              <a:solidFill>
                <a:srgbClr val="6D9EEB"/>
              </a:solidFill>
            </a:endParaRPr>
          </a:p>
          <a:p>
            <a:pPr indent="0" lvl="0" marL="0" rtl="0" algn="ctr">
              <a:spcBef>
                <a:spcPts val="0"/>
              </a:spcBef>
              <a:spcAft>
                <a:spcPts val="0"/>
              </a:spcAft>
              <a:buNone/>
            </a:pPr>
            <a:r>
              <a:rPr lang="es" sz="1900">
                <a:solidFill>
                  <a:srgbClr val="6D9EEB"/>
                </a:solidFill>
              </a:rPr>
              <a:t>cliojuan@uv.es</a:t>
            </a:r>
            <a:endParaRPr sz="1900">
              <a:solidFill>
                <a:srgbClr val="6D9EEB"/>
              </a:solidFill>
            </a:endParaRPr>
          </a:p>
        </p:txBody>
      </p:sp>
      <p:cxnSp>
        <p:nvCxnSpPr>
          <p:cNvPr id="56" name="Google Shape;56;p13"/>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57" name="Google Shape;57;p13"/>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58" name="Google Shape;58;p13"/>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64" name="Shape 164"/>
        <p:cNvGrpSpPr/>
        <p:nvPr/>
      </p:nvGrpSpPr>
      <p:grpSpPr>
        <a:xfrm>
          <a:off x="0" y="0"/>
          <a:ext cx="0" cy="0"/>
          <a:chOff x="0" y="0"/>
          <a:chExt cx="0" cy="0"/>
        </a:xfrm>
      </p:grpSpPr>
      <p:cxnSp>
        <p:nvCxnSpPr>
          <p:cNvPr id="165" name="Google Shape;165;p22"/>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166" name="Google Shape;166;p22"/>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167" name="Google Shape;167;p22"/>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168" name="Google Shape;168;p22"/>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5000"/>
              <a:t>Let’s start with radio!</a:t>
            </a:r>
            <a:endParaRPr sz="5000"/>
          </a:p>
        </p:txBody>
      </p:sp>
      <p:pic>
        <p:nvPicPr>
          <p:cNvPr id="169" name="Google Shape;169;p22"/>
          <p:cNvPicPr preferRelativeResize="0"/>
          <p:nvPr/>
        </p:nvPicPr>
        <p:blipFill>
          <a:blip r:embed="rId3">
            <a:alphaModFix/>
          </a:blip>
          <a:stretch>
            <a:fillRect/>
          </a:stretch>
        </p:blipFill>
        <p:spPr>
          <a:xfrm>
            <a:off x="96650" y="878925"/>
            <a:ext cx="3887150" cy="3784024"/>
          </a:xfrm>
          <a:prstGeom prst="rect">
            <a:avLst/>
          </a:prstGeom>
          <a:noFill/>
          <a:ln>
            <a:noFill/>
          </a:ln>
        </p:spPr>
      </p:pic>
      <p:sp>
        <p:nvSpPr>
          <p:cNvPr id="170" name="Google Shape;170;p22"/>
          <p:cNvSpPr txBox="1"/>
          <p:nvPr/>
        </p:nvSpPr>
        <p:spPr>
          <a:xfrm>
            <a:off x="4187825" y="917425"/>
            <a:ext cx="4746300" cy="9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br>
              <a:rPr lang="es" sz="1600">
                <a:solidFill>
                  <a:srgbClr val="FFFFFF"/>
                </a:solidFill>
              </a:rPr>
            </a:br>
            <a:endParaRPr sz="1600">
              <a:solidFill>
                <a:srgbClr val="FFFFFF"/>
              </a:solidFill>
            </a:endParaRPr>
          </a:p>
          <a:p>
            <a:pPr indent="0" lvl="0" marL="0" rtl="0" algn="l">
              <a:spcBef>
                <a:spcPts val="0"/>
              </a:spcBef>
              <a:spcAft>
                <a:spcPts val="0"/>
              </a:spcAft>
              <a:buNone/>
            </a:pPr>
            <a:r>
              <a:t/>
            </a:r>
            <a:endParaRPr sz="1600">
              <a:solidFill>
                <a:srgbClr val="FFFFFF"/>
              </a:solidFill>
            </a:endParaRPr>
          </a:p>
        </p:txBody>
      </p:sp>
      <p:sp>
        <p:nvSpPr>
          <p:cNvPr id="171" name="Google Shape;171;p22"/>
          <p:cNvSpPr txBox="1"/>
          <p:nvPr/>
        </p:nvSpPr>
        <p:spPr>
          <a:xfrm>
            <a:off x="4187825" y="1146025"/>
            <a:ext cx="15153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t>Final output:</a:t>
            </a:r>
            <a:br>
              <a:rPr lang="es" sz="1600"/>
            </a:br>
            <a:endParaRPr sz="1600"/>
          </a:p>
          <a:p>
            <a:pPr indent="0" lvl="0" marL="0" rtl="0" algn="l">
              <a:spcBef>
                <a:spcPts val="0"/>
              </a:spcBef>
              <a:spcAft>
                <a:spcPts val="0"/>
              </a:spcAft>
              <a:buNone/>
            </a:pPr>
            <a:r>
              <a:t/>
            </a:r>
            <a:endParaRPr sz="1600"/>
          </a:p>
        </p:txBody>
      </p:sp>
      <p:pic>
        <p:nvPicPr>
          <p:cNvPr id="172" name="Google Shape;172;p22"/>
          <p:cNvPicPr preferRelativeResize="0"/>
          <p:nvPr/>
        </p:nvPicPr>
        <p:blipFill>
          <a:blip r:embed="rId4">
            <a:alphaModFix/>
          </a:blip>
          <a:stretch>
            <a:fillRect/>
          </a:stretch>
        </p:blipFill>
        <p:spPr>
          <a:xfrm>
            <a:off x="5703191" y="962563"/>
            <a:ext cx="2303184" cy="745475"/>
          </a:xfrm>
          <a:prstGeom prst="rect">
            <a:avLst/>
          </a:prstGeom>
          <a:noFill/>
          <a:ln>
            <a:noFill/>
          </a:ln>
        </p:spPr>
      </p:pic>
      <p:pic>
        <p:nvPicPr>
          <p:cNvPr id="173" name="Google Shape;173;p22"/>
          <p:cNvPicPr preferRelativeResize="0"/>
          <p:nvPr/>
        </p:nvPicPr>
        <p:blipFill>
          <a:blip r:embed="rId5">
            <a:alphaModFix/>
          </a:blip>
          <a:stretch>
            <a:fillRect/>
          </a:stretch>
        </p:blipFill>
        <p:spPr>
          <a:xfrm>
            <a:off x="5062400" y="3545600"/>
            <a:ext cx="3066388" cy="1103900"/>
          </a:xfrm>
          <a:prstGeom prst="rect">
            <a:avLst/>
          </a:prstGeom>
          <a:noFill/>
          <a:ln cap="flat" cmpd="sng" w="19050">
            <a:solidFill>
              <a:srgbClr val="3C78D8"/>
            </a:solidFill>
            <a:prstDash val="solid"/>
            <a:round/>
            <a:headEnd len="sm" w="sm" type="none"/>
            <a:tailEnd len="sm" w="sm" type="none"/>
          </a:ln>
        </p:spPr>
      </p:pic>
      <p:sp>
        <p:nvSpPr>
          <p:cNvPr id="174" name="Google Shape;174;p22"/>
          <p:cNvSpPr txBox="1"/>
          <p:nvPr/>
        </p:nvSpPr>
        <p:spPr>
          <a:xfrm>
            <a:off x="5122650" y="3125800"/>
            <a:ext cx="28836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t>Visibility for a point source:</a:t>
            </a:r>
            <a:endParaRPr sz="1600"/>
          </a:p>
        </p:txBody>
      </p:sp>
      <p:pic>
        <p:nvPicPr>
          <p:cNvPr id="175" name="Google Shape;175;p22"/>
          <p:cNvPicPr preferRelativeResize="0"/>
          <p:nvPr/>
        </p:nvPicPr>
        <p:blipFill rotWithShape="1">
          <a:blip r:embed="rId6">
            <a:alphaModFix/>
          </a:blip>
          <a:srcRect b="0" l="2486" r="0" t="0"/>
          <a:stretch/>
        </p:blipFill>
        <p:spPr>
          <a:xfrm>
            <a:off x="3341725" y="1772275"/>
            <a:ext cx="5802274" cy="643775"/>
          </a:xfrm>
          <a:prstGeom prst="rect">
            <a:avLst/>
          </a:prstGeom>
          <a:noFill/>
          <a:ln>
            <a:noFill/>
          </a:ln>
        </p:spPr>
      </p:pic>
      <p:pic>
        <p:nvPicPr>
          <p:cNvPr id="176" name="Google Shape;176;p22"/>
          <p:cNvPicPr preferRelativeResize="0"/>
          <p:nvPr/>
        </p:nvPicPr>
        <p:blipFill>
          <a:blip r:embed="rId7">
            <a:alphaModFix/>
          </a:blip>
          <a:stretch>
            <a:fillRect/>
          </a:stretch>
        </p:blipFill>
        <p:spPr>
          <a:xfrm>
            <a:off x="5920150" y="2337775"/>
            <a:ext cx="1515300" cy="78061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80" name="Shape 180"/>
        <p:cNvGrpSpPr/>
        <p:nvPr/>
      </p:nvGrpSpPr>
      <p:grpSpPr>
        <a:xfrm>
          <a:off x="0" y="0"/>
          <a:ext cx="0" cy="0"/>
          <a:chOff x="0" y="0"/>
          <a:chExt cx="0" cy="0"/>
        </a:xfrm>
      </p:grpSpPr>
      <p:cxnSp>
        <p:nvCxnSpPr>
          <p:cNvPr id="181" name="Google Shape;181;p23"/>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182" name="Google Shape;182;p23"/>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183" name="Google Shape;183;p23"/>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184" name="Google Shape;184;p23"/>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5000"/>
              <a:t>Let’s start with radio!</a:t>
            </a:r>
            <a:endParaRPr sz="5000"/>
          </a:p>
        </p:txBody>
      </p:sp>
      <p:pic>
        <p:nvPicPr>
          <p:cNvPr id="185" name="Google Shape;185;p23"/>
          <p:cNvPicPr preferRelativeResize="0"/>
          <p:nvPr/>
        </p:nvPicPr>
        <p:blipFill>
          <a:blip r:embed="rId3">
            <a:alphaModFix/>
          </a:blip>
          <a:stretch>
            <a:fillRect/>
          </a:stretch>
        </p:blipFill>
        <p:spPr>
          <a:xfrm>
            <a:off x="96650" y="878925"/>
            <a:ext cx="3887150" cy="3784024"/>
          </a:xfrm>
          <a:prstGeom prst="rect">
            <a:avLst/>
          </a:prstGeom>
          <a:noFill/>
          <a:ln>
            <a:noFill/>
          </a:ln>
        </p:spPr>
      </p:pic>
      <p:sp>
        <p:nvSpPr>
          <p:cNvPr id="186" name="Google Shape;186;p23"/>
          <p:cNvSpPr txBox="1"/>
          <p:nvPr/>
        </p:nvSpPr>
        <p:spPr>
          <a:xfrm>
            <a:off x="4187825" y="917425"/>
            <a:ext cx="4746300" cy="9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br>
              <a:rPr lang="es" sz="1600">
                <a:solidFill>
                  <a:srgbClr val="FFFFFF"/>
                </a:solidFill>
              </a:rPr>
            </a:br>
            <a:endParaRPr sz="1600">
              <a:solidFill>
                <a:srgbClr val="FFFFFF"/>
              </a:solidFill>
            </a:endParaRPr>
          </a:p>
          <a:p>
            <a:pPr indent="0" lvl="0" marL="0" rtl="0" algn="l">
              <a:spcBef>
                <a:spcPts val="0"/>
              </a:spcBef>
              <a:spcAft>
                <a:spcPts val="0"/>
              </a:spcAft>
              <a:buNone/>
            </a:pPr>
            <a:r>
              <a:t/>
            </a:r>
            <a:endParaRPr sz="1600">
              <a:solidFill>
                <a:srgbClr val="FFFFFF"/>
              </a:solidFill>
            </a:endParaRPr>
          </a:p>
        </p:txBody>
      </p:sp>
      <p:sp>
        <p:nvSpPr>
          <p:cNvPr id="187" name="Google Shape;187;p23"/>
          <p:cNvSpPr txBox="1"/>
          <p:nvPr/>
        </p:nvSpPr>
        <p:spPr>
          <a:xfrm>
            <a:off x="4187825" y="1146025"/>
            <a:ext cx="15153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t>Final output:</a:t>
            </a:r>
            <a:br>
              <a:rPr lang="es" sz="1600"/>
            </a:br>
            <a:endParaRPr sz="1600"/>
          </a:p>
          <a:p>
            <a:pPr indent="0" lvl="0" marL="0" rtl="0" algn="l">
              <a:spcBef>
                <a:spcPts val="0"/>
              </a:spcBef>
              <a:spcAft>
                <a:spcPts val="0"/>
              </a:spcAft>
              <a:buNone/>
            </a:pPr>
            <a:r>
              <a:t/>
            </a:r>
            <a:endParaRPr sz="1600"/>
          </a:p>
        </p:txBody>
      </p:sp>
      <p:pic>
        <p:nvPicPr>
          <p:cNvPr id="188" name="Google Shape;188;p23"/>
          <p:cNvPicPr preferRelativeResize="0"/>
          <p:nvPr/>
        </p:nvPicPr>
        <p:blipFill>
          <a:blip r:embed="rId4">
            <a:alphaModFix/>
          </a:blip>
          <a:stretch>
            <a:fillRect/>
          </a:stretch>
        </p:blipFill>
        <p:spPr>
          <a:xfrm>
            <a:off x="5703191" y="962563"/>
            <a:ext cx="2303184" cy="745475"/>
          </a:xfrm>
          <a:prstGeom prst="rect">
            <a:avLst/>
          </a:prstGeom>
          <a:noFill/>
          <a:ln>
            <a:noFill/>
          </a:ln>
        </p:spPr>
      </p:pic>
      <p:pic>
        <p:nvPicPr>
          <p:cNvPr id="189" name="Google Shape;189;p23"/>
          <p:cNvPicPr preferRelativeResize="0"/>
          <p:nvPr/>
        </p:nvPicPr>
        <p:blipFill rotWithShape="1">
          <a:blip r:embed="rId5">
            <a:alphaModFix/>
          </a:blip>
          <a:srcRect b="0" l="2486" r="0" t="0"/>
          <a:stretch/>
        </p:blipFill>
        <p:spPr>
          <a:xfrm>
            <a:off x="3341725" y="1772275"/>
            <a:ext cx="5802274" cy="643775"/>
          </a:xfrm>
          <a:prstGeom prst="rect">
            <a:avLst/>
          </a:prstGeom>
          <a:noFill/>
          <a:ln>
            <a:noFill/>
          </a:ln>
        </p:spPr>
      </p:pic>
      <p:pic>
        <p:nvPicPr>
          <p:cNvPr id="190" name="Google Shape;190;p23"/>
          <p:cNvPicPr preferRelativeResize="0"/>
          <p:nvPr/>
        </p:nvPicPr>
        <p:blipFill>
          <a:blip r:embed="rId6">
            <a:alphaModFix/>
          </a:blip>
          <a:stretch>
            <a:fillRect/>
          </a:stretch>
        </p:blipFill>
        <p:spPr>
          <a:xfrm>
            <a:off x="5920150" y="2337775"/>
            <a:ext cx="1515300" cy="780611"/>
          </a:xfrm>
          <a:prstGeom prst="rect">
            <a:avLst/>
          </a:prstGeom>
          <a:noFill/>
          <a:ln>
            <a:noFill/>
          </a:ln>
        </p:spPr>
      </p:pic>
      <p:sp>
        <p:nvSpPr>
          <p:cNvPr id="191" name="Google Shape;191;p23"/>
          <p:cNvSpPr txBox="1"/>
          <p:nvPr/>
        </p:nvSpPr>
        <p:spPr>
          <a:xfrm>
            <a:off x="5122650" y="3125800"/>
            <a:ext cx="31563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t>Visibility for an extended source:</a:t>
            </a:r>
            <a:endParaRPr sz="1600"/>
          </a:p>
        </p:txBody>
      </p:sp>
      <p:pic>
        <p:nvPicPr>
          <p:cNvPr id="192" name="Google Shape;192;p23"/>
          <p:cNvPicPr preferRelativeResize="0"/>
          <p:nvPr/>
        </p:nvPicPr>
        <p:blipFill>
          <a:blip r:embed="rId7">
            <a:alphaModFix/>
          </a:blip>
          <a:stretch>
            <a:fillRect/>
          </a:stretch>
        </p:blipFill>
        <p:spPr>
          <a:xfrm>
            <a:off x="4186134" y="3566200"/>
            <a:ext cx="4818928" cy="986425"/>
          </a:xfrm>
          <a:prstGeom prst="rect">
            <a:avLst/>
          </a:prstGeom>
          <a:noFill/>
          <a:ln cap="flat" cmpd="sng" w="19050">
            <a:solidFill>
              <a:srgbClr val="3C78D8"/>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96" name="Shape 196"/>
        <p:cNvGrpSpPr/>
        <p:nvPr/>
      </p:nvGrpSpPr>
      <p:grpSpPr>
        <a:xfrm>
          <a:off x="0" y="0"/>
          <a:ext cx="0" cy="0"/>
          <a:chOff x="0" y="0"/>
          <a:chExt cx="0" cy="0"/>
        </a:xfrm>
      </p:grpSpPr>
      <p:cxnSp>
        <p:nvCxnSpPr>
          <p:cNvPr id="197" name="Google Shape;197;p24"/>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198" name="Google Shape;198;p24"/>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199" name="Google Shape;199;p24"/>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200" name="Google Shape;200;p24"/>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5000"/>
              <a:t>Understanding the </a:t>
            </a:r>
            <a:r>
              <a:rPr i="1" lang="es" sz="5000"/>
              <a:t>uv</a:t>
            </a:r>
            <a:r>
              <a:rPr lang="es" sz="5000"/>
              <a:t> plane</a:t>
            </a:r>
            <a:endParaRPr sz="5000"/>
          </a:p>
        </p:txBody>
      </p:sp>
      <p:sp>
        <p:nvSpPr>
          <p:cNvPr id="201" name="Google Shape;201;p24"/>
          <p:cNvSpPr/>
          <p:nvPr/>
        </p:nvSpPr>
        <p:spPr>
          <a:xfrm>
            <a:off x="4810625" y="2469750"/>
            <a:ext cx="365100" cy="365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4"/>
          <p:cNvSpPr/>
          <p:nvPr/>
        </p:nvSpPr>
        <p:spPr>
          <a:xfrm>
            <a:off x="6380450" y="4132000"/>
            <a:ext cx="365100" cy="365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3" name="Google Shape;203;p24"/>
          <p:cNvPicPr preferRelativeResize="0"/>
          <p:nvPr/>
        </p:nvPicPr>
        <p:blipFill rotWithShape="1">
          <a:blip r:embed="rId3">
            <a:alphaModFix/>
          </a:blip>
          <a:srcRect b="0" l="5051" r="0" t="13562"/>
          <a:stretch/>
        </p:blipFill>
        <p:spPr>
          <a:xfrm>
            <a:off x="-11300" y="1900625"/>
            <a:ext cx="4559049" cy="2803555"/>
          </a:xfrm>
          <a:prstGeom prst="rect">
            <a:avLst/>
          </a:prstGeom>
          <a:noFill/>
          <a:ln>
            <a:noFill/>
          </a:ln>
        </p:spPr>
      </p:pic>
      <p:pic>
        <p:nvPicPr>
          <p:cNvPr id="204" name="Google Shape;204;p24"/>
          <p:cNvPicPr preferRelativeResize="0"/>
          <p:nvPr/>
        </p:nvPicPr>
        <p:blipFill>
          <a:blip r:embed="rId4">
            <a:alphaModFix/>
          </a:blip>
          <a:stretch>
            <a:fillRect/>
          </a:stretch>
        </p:blipFill>
        <p:spPr>
          <a:xfrm>
            <a:off x="4623952" y="3718200"/>
            <a:ext cx="4076300" cy="834425"/>
          </a:xfrm>
          <a:prstGeom prst="rect">
            <a:avLst/>
          </a:prstGeom>
          <a:noFill/>
          <a:ln cap="flat" cmpd="sng" w="19050">
            <a:solidFill>
              <a:srgbClr val="3C78D8"/>
            </a:solidFill>
            <a:prstDash val="solid"/>
            <a:round/>
            <a:headEnd len="sm" w="sm" type="none"/>
            <a:tailEnd len="sm" w="sm" type="none"/>
          </a:ln>
        </p:spPr>
      </p:pic>
      <p:pic>
        <p:nvPicPr>
          <p:cNvPr id="205" name="Google Shape;205;p24"/>
          <p:cNvPicPr preferRelativeResize="0"/>
          <p:nvPr/>
        </p:nvPicPr>
        <p:blipFill>
          <a:blip r:embed="rId5">
            <a:alphaModFix/>
          </a:blip>
          <a:stretch>
            <a:fillRect/>
          </a:stretch>
        </p:blipFill>
        <p:spPr>
          <a:xfrm>
            <a:off x="574675" y="825500"/>
            <a:ext cx="7479625" cy="1095200"/>
          </a:xfrm>
          <a:prstGeom prst="rect">
            <a:avLst/>
          </a:prstGeom>
          <a:noFill/>
          <a:ln>
            <a:noFill/>
          </a:ln>
        </p:spPr>
      </p:pic>
      <p:pic>
        <p:nvPicPr>
          <p:cNvPr id="206" name="Google Shape;206;p24"/>
          <p:cNvPicPr preferRelativeResize="0"/>
          <p:nvPr/>
        </p:nvPicPr>
        <p:blipFill>
          <a:blip r:embed="rId6">
            <a:alphaModFix/>
          </a:blip>
          <a:stretch>
            <a:fillRect/>
          </a:stretch>
        </p:blipFill>
        <p:spPr>
          <a:xfrm>
            <a:off x="4623938" y="1761700"/>
            <a:ext cx="1323488" cy="365100"/>
          </a:xfrm>
          <a:prstGeom prst="rect">
            <a:avLst/>
          </a:prstGeom>
          <a:noFill/>
          <a:ln>
            <a:noFill/>
          </a:ln>
        </p:spPr>
      </p:pic>
      <p:pic>
        <p:nvPicPr>
          <p:cNvPr id="207" name="Google Shape;207;p24"/>
          <p:cNvPicPr preferRelativeResize="0"/>
          <p:nvPr/>
        </p:nvPicPr>
        <p:blipFill>
          <a:blip r:embed="rId7">
            <a:alphaModFix/>
          </a:blip>
          <a:stretch>
            <a:fillRect/>
          </a:stretch>
        </p:blipFill>
        <p:spPr>
          <a:xfrm>
            <a:off x="7145875" y="1685500"/>
            <a:ext cx="1323475" cy="470569"/>
          </a:xfrm>
          <a:prstGeom prst="rect">
            <a:avLst/>
          </a:prstGeom>
          <a:noFill/>
          <a:ln>
            <a:noFill/>
          </a:ln>
        </p:spPr>
      </p:pic>
      <p:pic>
        <p:nvPicPr>
          <p:cNvPr id="208" name="Google Shape;208;p24"/>
          <p:cNvPicPr preferRelativeResize="0"/>
          <p:nvPr/>
        </p:nvPicPr>
        <p:blipFill>
          <a:blip r:embed="rId8">
            <a:alphaModFix/>
          </a:blip>
          <a:stretch>
            <a:fillRect/>
          </a:stretch>
        </p:blipFill>
        <p:spPr>
          <a:xfrm>
            <a:off x="5692367" y="2460874"/>
            <a:ext cx="1712209" cy="565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12" name="Shape 212"/>
        <p:cNvGrpSpPr/>
        <p:nvPr/>
      </p:nvGrpSpPr>
      <p:grpSpPr>
        <a:xfrm>
          <a:off x="0" y="0"/>
          <a:ext cx="0" cy="0"/>
          <a:chOff x="0" y="0"/>
          <a:chExt cx="0" cy="0"/>
        </a:xfrm>
      </p:grpSpPr>
      <p:cxnSp>
        <p:nvCxnSpPr>
          <p:cNvPr id="213" name="Google Shape;213;p25"/>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214" name="Google Shape;214;p25"/>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215" name="Google Shape;215;p25"/>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216" name="Google Shape;216;p25"/>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5000"/>
              <a:t>Understanding the </a:t>
            </a:r>
            <a:r>
              <a:rPr i="1" lang="es" sz="5000"/>
              <a:t>uv</a:t>
            </a:r>
            <a:r>
              <a:rPr lang="es" sz="5000"/>
              <a:t> plane</a:t>
            </a:r>
            <a:endParaRPr sz="5000"/>
          </a:p>
        </p:txBody>
      </p:sp>
      <p:pic>
        <p:nvPicPr>
          <p:cNvPr id="217" name="Google Shape;217;p25"/>
          <p:cNvPicPr preferRelativeResize="0"/>
          <p:nvPr/>
        </p:nvPicPr>
        <p:blipFill>
          <a:blip r:embed="rId3">
            <a:alphaModFix/>
          </a:blip>
          <a:stretch>
            <a:fillRect/>
          </a:stretch>
        </p:blipFill>
        <p:spPr>
          <a:xfrm>
            <a:off x="1114100" y="933225"/>
            <a:ext cx="6915805" cy="3487675"/>
          </a:xfrm>
          <a:prstGeom prst="rect">
            <a:avLst/>
          </a:prstGeom>
          <a:noFill/>
          <a:ln>
            <a:noFill/>
          </a:ln>
        </p:spPr>
      </p:pic>
      <p:sp>
        <p:nvSpPr>
          <p:cNvPr id="218" name="Google Shape;218;p25"/>
          <p:cNvSpPr/>
          <p:nvPr/>
        </p:nvSpPr>
        <p:spPr>
          <a:xfrm>
            <a:off x="4810625" y="2469750"/>
            <a:ext cx="365100" cy="365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5"/>
          <p:cNvSpPr/>
          <p:nvPr/>
        </p:nvSpPr>
        <p:spPr>
          <a:xfrm>
            <a:off x="6380450" y="4132000"/>
            <a:ext cx="365100" cy="365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5"/>
          <p:cNvSpPr txBox="1"/>
          <p:nvPr/>
        </p:nvSpPr>
        <p:spPr>
          <a:xfrm>
            <a:off x="6378375" y="4035425"/>
            <a:ext cx="311400" cy="2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u</a:t>
            </a:r>
            <a:endParaRPr/>
          </a:p>
        </p:txBody>
      </p:sp>
      <p:sp>
        <p:nvSpPr>
          <p:cNvPr id="221" name="Google Shape;221;p25"/>
          <p:cNvSpPr txBox="1"/>
          <p:nvPr/>
        </p:nvSpPr>
        <p:spPr>
          <a:xfrm>
            <a:off x="4837475" y="2554603"/>
            <a:ext cx="3114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v</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25" name="Shape 225"/>
        <p:cNvGrpSpPr/>
        <p:nvPr/>
      </p:nvGrpSpPr>
      <p:grpSpPr>
        <a:xfrm>
          <a:off x="0" y="0"/>
          <a:ext cx="0" cy="0"/>
          <a:chOff x="0" y="0"/>
          <a:chExt cx="0" cy="0"/>
        </a:xfrm>
      </p:grpSpPr>
      <p:cxnSp>
        <p:nvCxnSpPr>
          <p:cNvPr id="226" name="Google Shape;226;p26"/>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227" name="Google Shape;227;p26"/>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228" name="Google Shape;228;p26"/>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229" name="Google Shape;229;p26"/>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5000"/>
              <a:t>Understanding the </a:t>
            </a:r>
            <a:r>
              <a:rPr i="1" lang="es" sz="5000"/>
              <a:t>uv</a:t>
            </a:r>
            <a:r>
              <a:rPr lang="es" sz="5000"/>
              <a:t> plane</a:t>
            </a:r>
            <a:endParaRPr sz="5000"/>
          </a:p>
        </p:txBody>
      </p:sp>
      <p:pic>
        <p:nvPicPr>
          <p:cNvPr id="230" name="Google Shape;230;p26"/>
          <p:cNvPicPr preferRelativeResize="0"/>
          <p:nvPr/>
        </p:nvPicPr>
        <p:blipFill>
          <a:blip r:embed="rId3">
            <a:alphaModFix/>
          </a:blip>
          <a:stretch>
            <a:fillRect/>
          </a:stretch>
        </p:blipFill>
        <p:spPr>
          <a:xfrm>
            <a:off x="914400" y="857025"/>
            <a:ext cx="7175392" cy="3487675"/>
          </a:xfrm>
          <a:prstGeom prst="rect">
            <a:avLst/>
          </a:prstGeom>
          <a:noFill/>
          <a:ln>
            <a:noFill/>
          </a:ln>
        </p:spPr>
      </p:pic>
      <p:sp>
        <p:nvSpPr>
          <p:cNvPr id="231" name="Google Shape;231;p26"/>
          <p:cNvSpPr/>
          <p:nvPr/>
        </p:nvSpPr>
        <p:spPr>
          <a:xfrm>
            <a:off x="4810625" y="2469750"/>
            <a:ext cx="365100" cy="365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6"/>
          <p:cNvSpPr/>
          <p:nvPr/>
        </p:nvSpPr>
        <p:spPr>
          <a:xfrm>
            <a:off x="6391175" y="4071775"/>
            <a:ext cx="365100" cy="365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6"/>
          <p:cNvSpPr txBox="1"/>
          <p:nvPr/>
        </p:nvSpPr>
        <p:spPr>
          <a:xfrm>
            <a:off x="6378375" y="4035425"/>
            <a:ext cx="311400" cy="2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u</a:t>
            </a:r>
            <a:endParaRPr/>
          </a:p>
        </p:txBody>
      </p:sp>
      <p:sp>
        <p:nvSpPr>
          <p:cNvPr id="234" name="Google Shape;234;p26"/>
          <p:cNvSpPr txBox="1"/>
          <p:nvPr/>
        </p:nvSpPr>
        <p:spPr>
          <a:xfrm>
            <a:off x="4837475" y="2495550"/>
            <a:ext cx="311400" cy="2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v</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38" name="Shape 238"/>
        <p:cNvGrpSpPr/>
        <p:nvPr/>
      </p:nvGrpSpPr>
      <p:grpSpPr>
        <a:xfrm>
          <a:off x="0" y="0"/>
          <a:ext cx="0" cy="0"/>
          <a:chOff x="0" y="0"/>
          <a:chExt cx="0" cy="0"/>
        </a:xfrm>
      </p:grpSpPr>
      <p:cxnSp>
        <p:nvCxnSpPr>
          <p:cNvPr id="239" name="Google Shape;239;p27"/>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240" name="Google Shape;240;p27"/>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241" name="Google Shape;241;p27"/>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pic>
        <p:nvPicPr>
          <p:cNvPr id="242" name="Google Shape;242;p27"/>
          <p:cNvPicPr preferRelativeResize="0"/>
          <p:nvPr/>
        </p:nvPicPr>
        <p:blipFill>
          <a:blip r:embed="rId3">
            <a:alphaModFix/>
          </a:blip>
          <a:stretch>
            <a:fillRect/>
          </a:stretch>
        </p:blipFill>
        <p:spPr>
          <a:xfrm>
            <a:off x="0" y="992175"/>
            <a:ext cx="9144000" cy="3657600"/>
          </a:xfrm>
          <a:prstGeom prst="rect">
            <a:avLst/>
          </a:prstGeom>
          <a:noFill/>
          <a:ln>
            <a:noFill/>
          </a:ln>
        </p:spPr>
      </p:pic>
      <p:sp>
        <p:nvSpPr>
          <p:cNvPr id="243" name="Google Shape;243;p27"/>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5000"/>
              <a:t>Understanding the </a:t>
            </a:r>
            <a:r>
              <a:rPr i="1" lang="es" sz="5000"/>
              <a:t>uv</a:t>
            </a:r>
            <a:r>
              <a:rPr lang="es" sz="5000"/>
              <a:t> plane</a:t>
            </a:r>
            <a:endParaRPr sz="5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47" name="Shape 247"/>
        <p:cNvGrpSpPr/>
        <p:nvPr/>
      </p:nvGrpSpPr>
      <p:grpSpPr>
        <a:xfrm>
          <a:off x="0" y="0"/>
          <a:ext cx="0" cy="0"/>
          <a:chOff x="0" y="0"/>
          <a:chExt cx="0" cy="0"/>
        </a:xfrm>
      </p:grpSpPr>
      <p:cxnSp>
        <p:nvCxnSpPr>
          <p:cNvPr id="248" name="Google Shape;248;p28"/>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249" name="Google Shape;249;p28"/>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250" name="Google Shape;250;p28"/>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251" name="Google Shape;251;p28"/>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5000"/>
              <a:t>Infrared interferometry</a:t>
            </a:r>
            <a:endParaRPr sz="5000"/>
          </a:p>
        </p:txBody>
      </p:sp>
      <p:pic>
        <p:nvPicPr>
          <p:cNvPr id="252" name="Google Shape;252;p28"/>
          <p:cNvPicPr preferRelativeResize="0"/>
          <p:nvPr/>
        </p:nvPicPr>
        <p:blipFill>
          <a:blip r:embed="rId3">
            <a:alphaModFix/>
          </a:blip>
          <a:stretch>
            <a:fillRect/>
          </a:stretch>
        </p:blipFill>
        <p:spPr>
          <a:xfrm>
            <a:off x="1229650" y="933225"/>
            <a:ext cx="6684694" cy="3640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56" name="Shape 256"/>
        <p:cNvGrpSpPr/>
        <p:nvPr/>
      </p:nvGrpSpPr>
      <p:grpSpPr>
        <a:xfrm>
          <a:off x="0" y="0"/>
          <a:ext cx="0" cy="0"/>
          <a:chOff x="0" y="0"/>
          <a:chExt cx="0" cy="0"/>
        </a:xfrm>
      </p:grpSpPr>
      <p:cxnSp>
        <p:nvCxnSpPr>
          <p:cNvPr id="257" name="Google Shape;257;p29"/>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258" name="Google Shape;258;p29"/>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259" name="Google Shape;259;p29"/>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260" name="Google Shape;260;p29"/>
          <p:cNvSpPr txBox="1"/>
          <p:nvPr>
            <p:ph type="ctrTitle"/>
          </p:nvPr>
        </p:nvSpPr>
        <p:spPr>
          <a:xfrm>
            <a:off x="319400" y="876750"/>
            <a:ext cx="8520600" cy="2356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5000"/>
              <a:t>Now, let’s get back       </a:t>
            </a:r>
            <a:br>
              <a:rPr lang="es" sz="5000"/>
            </a:br>
            <a:r>
              <a:rPr lang="es" sz="5000"/>
              <a:t>to the science!</a:t>
            </a:r>
            <a:endParaRPr sz="5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64" name="Shape 264"/>
        <p:cNvGrpSpPr/>
        <p:nvPr/>
      </p:nvGrpSpPr>
      <p:grpSpPr>
        <a:xfrm>
          <a:off x="0" y="0"/>
          <a:ext cx="0" cy="0"/>
          <a:chOff x="0" y="0"/>
          <a:chExt cx="0" cy="0"/>
        </a:xfrm>
      </p:grpSpPr>
      <p:cxnSp>
        <p:nvCxnSpPr>
          <p:cNvPr id="265" name="Google Shape;265;p30"/>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266" name="Google Shape;266;p30"/>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267" name="Google Shape;267;p30"/>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268" name="Google Shape;268;p30"/>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5000"/>
              <a:t>AB Doradus</a:t>
            </a:r>
            <a:endParaRPr sz="5000"/>
          </a:p>
        </p:txBody>
      </p:sp>
      <p:pic>
        <p:nvPicPr>
          <p:cNvPr id="269" name="Google Shape;269;p30"/>
          <p:cNvPicPr preferRelativeResize="0"/>
          <p:nvPr/>
        </p:nvPicPr>
        <p:blipFill rotWithShape="1">
          <a:blip r:embed="rId3">
            <a:alphaModFix/>
          </a:blip>
          <a:srcRect b="0" l="0" r="0" t="0"/>
          <a:stretch/>
        </p:blipFill>
        <p:spPr>
          <a:xfrm>
            <a:off x="20450" y="1606100"/>
            <a:ext cx="3691401" cy="2570050"/>
          </a:xfrm>
          <a:prstGeom prst="rect">
            <a:avLst/>
          </a:prstGeom>
          <a:noFill/>
          <a:ln>
            <a:noFill/>
          </a:ln>
        </p:spPr>
      </p:pic>
      <p:pic>
        <p:nvPicPr>
          <p:cNvPr id="270" name="Google Shape;270;p30"/>
          <p:cNvPicPr preferRelativeResize="0"/>
          <p:nvPr/>
        </p:nvPicPr>
        <p:blipFill>
          <a:blip r:embed="rId4">
            <a:alphaModFix/>
          </a:blip>
          <a:stretch>
            <a:fillRect/>
          </a:stretch>
        </p:blipFill>
        <p:spPr>
          <a:xfrm>
            <a:off x="4910375" y="1287400"/>
            <a:ext cx="4069701" cy="3379501"/>
          </a:xfrm>
          <a:prstGeom prst="rect">
            <a:avLst/>
          </a:prstGeom>
          <a:noFill/>
          <a:ln>
            <a:noFill/>
          </a:ln>
        </p:spPr>
      </p:pic>
      <p:sp>
        <p:nvSpPr>
          <p:cNvPr id="271" name="Google Shape;271;p30"/>
          <p:cNvSpPr/>
          <p:nvPr/>
        </p:nvSpPr>
        <p:spPr>
          <a:xfrm rot="-555">
            <a:off x="3568039" y="2694536"/>
            <a:ext cx="1857300" cy="181200"/>
          </a:xfrm>
          <a:prstGeom prst="leftRightArrow">
            <a:avLst>
              <a:gd fmla="val 50000" name="adj1"/>
              <a:gd fmla="val 146975" name="adj2"/>
            </a:avLst>
          </a:prstGeom>
          <a:solidFill>
            <a:srgbClr val="3C78D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0"/>
          <p:cNvSpPr txBox="1"/>
          <p:nvPr/>
        </p:nvSpPr>
        <p:spPr>
          <a:xfrm>
            <a:off x="5959600" y="1041575"/>
            <a:ext cx="22335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AB Dor A and AB Dor C</a:t>
            </a:r>
            <a:endParaRPr/>
          </a:p>
        </p:txBody>
      </p:sp>
      <p:sp>
        <p:nvSpPr>
          <p:cNvPr id="273" name="Google Shape;273;p30"/>
          <p:cNvSpPr txBox="1"/>
          <p:nvPr/>
        </p:nvSpPr>
        <p:spPr>
          <a:xfrm>
            <a:off x="1011450" y="1204700"/>
            <a:ext cx="23817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AB Dor Ba and AB Dor Bb</a:t>
            </a:r>
            <a:endParaRPr/>
          </a:p>
        </p:txBody>
      </p:sp>
      <p:sp>
        <p:nvSpPr>
          <p:cNvPr id="274" name="Google Shape;274;p30"/>
          <p:cNvSpPr txBox="1"/>
          <p:nvPr/>
        </p:nvSpPr>
        <p:spPr>
          <a:xfrm>
            <a:off x="4303875" y="2361375"/>
            <a:ext cx="6228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9’’</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78" name="Shape 278"/>
        <p:cNvGrpSpPr/>
        <p:nvPr/>
      </p:nvGrpSpPr>
      <p:grpSpPr>
        <a:xfrm>
          <a:off x="0" y="0"/>
          <a:ext cx="0" cy="0"/>
          <a:chOff x="0" y="0"/>
          <a:chExt cx="0" cy="0"/>
        </a:xfrm>
      </p:grpSpPr>
      <p:cxnSp>
        <p:nvCxnSpPr>
          <p:cNvPr id="279" name="Google Shape;279;p31"/>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280" name="Google Shape;280;p31"/>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281" name="Google Shape;281;p31"/>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282" name="Google Shape;282;p31"/>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5000"/>
              <a:t>AB Doradus</a:t>
            </a:r>
            <a:endParaRPr sz="5000"/>
          </a:p>
        </p:txBody>
      </p:sp>
      <p:pic>
        <p:nvPicPr>
          <p:cNvPr id="283" name="Google Shape;283;p31"/>
          <p:cNvPicPr preferRelativeResize="0"/>
          <p:nvPr/>
        </p:nvPicPr>
        <p:blipFill>
          <a:blip r:embed="rId3">
            <a:alphaModFix/>
          </a:blip>
          <a:stretch>
            <a:fillRect/>
          </a:stretch>
        </p:blipFill>
        <p:spPr>
          <a:xfrm>
            <a:off x="96650" y="1186800"/>
            <a:ext cx="4069701" cy="3379501"/>
          </a:xfrm>
          <a:prstGeom prst="rect">
            <a:avLst/>
          </a:prstGeom>
          <a:noFill/>
          <a:ln>
            <a:noFill/>
          </a:ln>
        </p:spPr>
      </p:pic>
      <p:sp>
        <p:nvSpPr>
          <p:cNvPr id="284" name="Google Shape;284;p31"/>
          <p:cNvSpPr txBox="1"/>
          <p:nvPr/>
        </p:nvSpPr>
        <p:spPr>
          <a:xfrm>
            <a:off x="1116775" y="933225"/>
            <a:ext cx="22335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AB Dor A and AB Dor C</a:t>
            </a:r>
            <a:endParaRPr/>
          </a:p>
        </p:txBody>
      </p:sp>
      <p:pic>
        <p:nvPicPr>
          <p:cNvPr id="285" name="Google Shape;285;p31"/>
          <p:cNvPicPr preferRelativeResize="0"/>
          <p:nvPr/>
        </p:nvPicPr>
        <p:blipFill rotWithShape="1">
          <a:blip r:embed="rId4">
            <a:alphaModFix/>
          </a:blip>
          <a:srcRect b="0" l="52399" r="5790" t="0"/>
          <a:stretch/>
        </p:blipFill>
        <p:spPr>
          <a:xfrm>
            <a:off x="7283475" y="2784850"/>
            <a:ext cx="1785126" cy="1882325"/>
          </a:xfrm>
          <a:prstGeom prst="rect">
            <a:avLst/>
          </a:prstGeom>
          <a:noFill/>
          <a:ln>
            <a:noFill/>
          </a:ln>
        </p:spPr>
      </p:pic>
      <p:pic>
        <p:nvPicPr>
          <p:cNvPr id="286" name="Google Shape;286;p31"/>
          <p:cNvPicPr preferRelativeResize="0"/>
          <p:nvPr/>
        </p:nvPicPr>
        <p:blipFill rotWithShape="1">
          <a:blip r:embed="rId5">
            <a:alphaModFix/>
          </a:blip>
          <a:srcRect b="93951" l="0" r="0" t="0"/>
          <a:stretch/>
        </p:blipFill>
        <p:spPr>
          <a:xfrm>
            <a:off x="4176200" y="794600"/>
            <a:ext cx="3091250" cy="264900"/>
          </a:xfrm>
          <a:prstGeom prst="rect">
            <a:avLst/>
          </a:prstGeom>
          <a:noFill/>
          <a:ln>
            <a:noFill/>
          </a:ln>
        </p:spPr>
      </p:pic>
      <p:pic>
        <p:nvPicPr>
          <p:cNvPr id="287" name="Google Shape;287;p31"/>
          <p:cNvPicPr preferRelativeResize="0"/>
          <p:nvPr/>
        </p:nvPicPr>
        <p:blipFill rotWithShape="1">
          <a:blip r:embed="rId5">
            <a:alphaModFix/>
          </a:blip>
          <a:srcRect b="0" l="0" r="0" t="17362"/>
          <a:stretch/>
        </p:blipFill>
        <p:spPr>
          <a:xfrm>
            <a:off x="4179288" y="1082938"/>
            <a:ext cx="3091250" cy="3619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2" name="Shape 62"/>
        <p:cNvGrpSpPr/>
        <p:nvPr/>
      </p:nvGrpSpPr>
      <p:grpSpPr>
        <a:xfrm>
          <a:off x="0" y="0"/>
          <a:ext cx="0" cy="0"/>
          <a:chOff x="0" y="0"/>
          <a:chExt cx="0" cy="0"/>
        </a:xfrm>
      </p:grpSpPr>
      <p:cxnSp>
        <p:nvCxnSpPr>
          <p:cNvPr id="63" name="Google Shape;63;p14"/>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64" name="Google Shape;64;p14"/>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65" name="Google Shape;65;p14"/>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66" name="Google Shape;66;p14"/>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5000"/>
              <a:t>Outline</a:t>
            </a:r>
            <a:endParaRPr sz="5000"/>
          </a:p>
        </p:txBody>
      </p:sp>
      <p:sp>
        <p:nvSpPr>
          <p:cNvPr id="67" name="Google Shape;67;p14"/>
          <p:cNvSpPr txBox="1"/>
          <p:nvPr>
            <p:ph idx="4294967295"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s"/>
              <a:t>Brief introduction to the interferometry technique.</a:t>
            </a:r>
            <a:br>
              <a:rPr lang="es"/>
            </a:br>
            <a:endParaRPr/>
          </a:p>
          <a:p>
            <a:pPr indent="-342900" lvl="0" marL="457200" rtl="0" algn="l">
              <a:spcBef>
                <a:spcPts val="0"/>
              </a:spcBef>
              <a:spcAft>
                <a:spcPts val="0"/>
              </a:spcAft>
              <a:buSzPts val="1800"/>
              <a:buAutoNum type="arabicPeriod"/>
            </a:pPr>
            <a:r>
              <a:rPr lang="es"/>
              <a:t>Presentation of the AB Doradus System.</a:t>
            </a:r>
            <a:br>
              <a:rPr lang="es"/>
            </a:br>
            <a:endParaRPr/>
          </a:p>
          <a:p>
            <a:pPr indent="-342900" lvl="0" marL="457200" rtl="0" algn="l">
              <a:spcBef>
                <a:spcPts val="0"/>
              </a:spcBef>
              <a:spcAft>
                <a:spcPts val="0"/>
              </a:spcAft>
              <a:buSzPts val="1800"/>
              <a:buAutoNum type="arabicPeriod"/>
            </a:pPr>
            <a:r>
              <a:rPr lang="es"/>
              <a:t>Infrared interferometry of AB Dor C.</a:t>
            </a:r>
            <a:br>
              <a:rPr lang="es"/>
            </a:br>
            <a:endParaRPr/>
          </a:p>
          <a:p>
            <a:pPr indent="-342900" lvl="0" marL="457200" rtl="0" algn="l">
              <a:spcBef>
                <a:spcPts val="0"/>
              </a:spcBef>
              <a:spcAft>
                <a:spcPts val="0"/>
              </a:spcAft>
              <a:buSzPts val="1800"/>
              <a:buAutoNum type="arabicPeriod"/>
            </a:pPr>
            <a:r>
              <a:rPr lang="es"/>
              <a:t>Radio interferometry of AB Dor A.</a:t>
            </a:r>
            <a:br>
              <a:rPr lang="es"/>
            </a:br>
            <a:endParaRPr/>
          </a:p>
          <a:p>
            <a:pPr indent="-342900" lvl="0" marL="457200" rtl="0" algn="l">
              <a:spcBef>
                <a:spcPts val="0"/>
              </a:spcBef>
              <a:spcAft>
                <a:spcPts val="0"/>
              </a:spcAft>
              <a:buSzPts val="1800"/>
              <a:buAutoNum type="arabicPeriod"/>
            </a:pPr>
            <a:r>
              <a:rPr lang="es"/>
              <a:t>Summary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91" name="Shape 291"/>
        <p:cNvGrpSpPr/>
        <p:nvPr/>
      </p:nvGrpSpPr>
      <p:grpSpPr>
        <a:xfrm>
          <a:off x="0" y="0"/>
          <a:ext cx="0" cy="0"/>
          <a:chOff x="0" y="0"/>
          <a:chExt cx="0" cy="0"/>
        </a:xfrm>
      </p:grpSpPr>
      <p:cxnSp>
        <p:nvCxnSpPr>
          <p:cNvPr id="292" name="Google Shape;292;p32"/>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293" name="Google Shape;293;p32"/>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294" name="Google Shape;294;p32"/>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295" name="Google Shape;295;p32"/>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AB Dor C infrared interferometry</a:t>
            </a:r>
            <a:endParaRPr sz="4400"/>
          </a:p>
        </p:txBody>
      </p:sp>
      <p:sp>
        <p:nvSpPr>
          <p:cNvPr id="296" name="Google Shape;296;p32"/>
          <p:cNvSpPr txBox="1"/>
          <p:nvPr/>
        </p:nvSpPr>
        <p:spPr>
          <a:xfrm>
            <a:off x="528750" y="925725"/>
            <a:ext cx="8247900" cy="1646100"/>
          </a:xfrm>
          <a:prstGeom prst="rect">
            <a:avLst/>
          </a:prstGeom>
          <a:no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s"/>
              <a:t>PROBLEM:</a:t>
            </a:r>
            <a:r>
              <a:rPr lang="es"/>
              <a:t> </a:t>
            </a:r>
            <a:r>
              <a:rPr lang="es"/>
              <a:t>Stellar evolutionary models show an increasing difficulty in accurately reproducing some of the characteristics of stars with masses below 1.2 M</a:t>
            </a:r>
            <a:r>
              <a:rPr baseline="-25000" lang="es"/>
              <a:t>☉</a:t>
            </a:r>
            <a:r>
              <a:rPr lang="es"/>
              <a:t>. Only stellar systems with dynamically determined masses (like AB Dor) can effectively be used to test and check them.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s"/>
              <a:t>However, previous works have found a discrepancy between observed magnitudes of AB Dor C and theoretical mass-luminosity relationships. One possible explanation for such discrepancy is that AB Dor C is a binary object. This is the hypothesis we have explored with infrared interferometry.</a:t>
            </a:r>
            <a:endParaRPr/>
          </a:p>
        </p:txBody>
      </p:sp>
      <p:grpSp>
        <p:nvGrpSpPr>
          <p:cNvPr id="297" name="Google Shape;297;p32"/>
          <p:cNvGrpSpPr/>
          <p:nvPr/>
        </p:nvGrpSpPr>
        <p:grpSpPr>
          <a:xfrm>
            <a:off x="3951612" y="2684431"/>
            <a:ext cx="5197080" cy="1986224"/>
            <a:chOff x="3152874" y="2162174"/>
            <a:chExt cx="5996400" cy="2588251"/>
          </a:xfrm>
        </p:grpSpPr>
        <p:pic>
          <p:nvPicPr>
            <p:cNvPr id="298" name="Google Shape;298;p32"/>
            <p:cNvPicPr preferRelativeResize="0"/>
            <p:nvPr/>
          </p:nvPicPr>
          <p:blipFill>
            <a:blip r:embed="rId3">
              <a:alphaModFix/>
            </a:blip>
            <a:stretch>
              <a:fillRect/>
            </a:stretch>
          </p:blipFill>
          <p:spPr>
            <a:xfrm>
              <a:off x="3152874" y="2162174"/>
              <a:ext cx="5996400" cy="2588250"/>
            </a:xfrm>
            <a:prstGeom prst="rect">
              <a:avLst/>
            </a:prstGeom>
            <a:noFill/>
            <a:ln>
              <a:noFill/>
            </a:ln>
          </p:spPr>
        </p:pic>
        <p:cxnSp>
          <p:nvCxnSpPr>
            <p:cNvPr id="299" name="Google Shape;299;p32"/>
            <p:cNvCxnSpPr/>
            <p:nvPr/>
          </p:nvCxnSpPr>
          <p:spPr>
            <a:xfrm flipH="1" rot="10800000">
              <a:off x="5353125" y="3015850"/>
              <a:ext cx="755700" cy="409800"/>
            </a:xfrm>
            <a:prstGeom prst="straightConnector1">
              <a:avLst/>
            </a:prstGeom>
            <a:noFill/>
            <a:ln cap="flat" cmpd="sng" w="28575">
              <a:solidFill>
                <a:srgbClr val="FF0000"/>
              </a:solidFill>
              <a:prstDash val="solid"/>
              <a:round/>
              <a:headEnd len="med" w="med" type="none"/>
              <a:tailEnd len="med" w="med" type="none"/>
            </a:ln>
          </p:spPr>
        </p:cxnSp>
        <p:cxnSp>
          <p:nvCxnSpPr>
            <p:cNvPr id="300" name="Google Shape;300;p32"/>
            <p:cNvCxnSpPr/>
            <p:nvPr/>
          </p:nvCxnSpPr>
          <p:spPr>
            <a:xfrm flipH="1" rot="10800000">
              <a:off x="5329025" y="2983625"/>
              <a:ext cx="2443200" cy="457800"/>
            </a:xfrm>
            <a:prstGeom prst="straightConnector1">
              <a:avLst/>
            </a:prstGeom>
            <a:noFill/>
            <a:ln cap="flat" cmpd="sng" w="28575">
              <a:solidFill>
                <a:srgbClr val="0000FF"/>
              </a:solidFill>
              <a:prstDash val="solid"/>
              <a:round/>
              <a:headEnd len="med" w="med" type="none"/>
              <a:tailEnd len="med" w="med" type="none"/>
            </a:ln>
          </p:spPr>
        </p:cxnSp>
        <p:cxnSp>
          <p:nvCxnSpPr>
            <p:cNvPr id="301" name="Google Shape;301;p32"/>
            <p:cNvCxnSpPr/>
            <p:nvPr/>
          </p:nvCxnSpPr>
          <p:spPr>
            <a:xfrm flipH="1" rot="10800000">
              <a:off x="6132675" y="2967600"/>
              <a:ext cx="1647600" cy="32100"/>
            </a:xfrm>
            <a:prstGeom prst="straightConnector1">
              <a:avLst/>
            </a:prstGeom>
            <a:noFill/>
            <a:ln cap="flat" cmpd="sng" w="28575">
              <a:solidFill>
                <a:srgbClr val="6AA84F"/>
              </a:solidFill>
              <a:prstDash val="solid"/>
              <a:round/>
              <a:headEnd len="med" w="med" type="none"/>
              <a:tailEnd len="med" w="med" type="none"/>
            </a:ln>
          </p:spPr>
        </p:cxnSp>
        <p:sp>
          <p:nvSpPr>
            <p:cNvPr id="302" name="Google Shape;302;p32"/>
            <p:cNvSpPr txBox="1"/>
            <p:nvPr/>
          </p:nvSpPr>
          <p:spPr>
            <a:xfrm>
              <a:off x="4372632" y="2846991"/>
              <a:ext cx="657900" cy="4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FFFFFF"/>
                  </a:solidFill>
                </a:rPr>
                <a:t>UT1</a:t>
              </a:r>
              <a:endParaRPr sz="1200">
                <a:solidFill>
                  <a:srgbClr val="FFFFFF"/>
                </a:solidFill>
              </a:endParaRPr>
            </a:p>
          </p:txBody>
        </p:sp>
        <p:sp>
          <p:nvSpPr>
            <p:cNvPr id="303" name="Google Shape;303;p32"/>
            <p:cNvSpPr txBox="1"/>
            <p:nvPr/>
          </p:nvSpPr>
          <p:spPr>
            <a:xfrm>
              <a:off x="5329014" y="2162174"/>
              <a:ext cx="657900" cy="4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FFFFFF"/>
                  </a:solidFill>
                </a:rPr>
                <a:t>UT2</a:t>
              </a:r>
              <a:endParaRPr sz="1200">
                <a:solidFill>
                  <a:srgbClr val="FFFFFF"/>
                </a:solidFill>
              </a:endParaRPr>
            </a:p>
          </p:txBody>
        </p:sp>
        <p:sp>
          <p:nvSpPr>
            <p:cNvPr id="304" name="Google Shape;304;p32"/>
            <p:cNvSpPr txBox="1"/>
            <p:nvPr/>
          </p:nvSpPr>
          <p:spPr>
            <a:xfrm>
              <a:off x="8302015" y="2469299"/>
              <a:ext cx="657900" cy="4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FFFFFF"/>
                  </a:solidFill>
                </a:rPr>
                <a:t>UT4</a:t>
              </a:r>
              <a:endParaRPr sz="1200">
                <a:solidFill>
                  <a:srgbClr val="FFFFFF"/>
                </a:solidFill>
              </a:endParaRPr>
            </a:p>
          </p:txBody>
        </p:sp>
      </p:grpSp>
      <p:sp>
        <p:nvSpPr>
          <p:cNvPr id="305" name="Google Shape;305;p32"/>
          <p:cNvSpPr txBox="1"/>
          <p:nvPr/>
        </p:nvSpPr>
        <p:spPr>
          <a:xfrm>
            <a:off x="146925" y="3017375"/>
            <a:ext cx="3665100" cy="1503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s"/>
              <a:t>We used 3 Unit Telescopes (UT) at the Very Large Telescope: UT1, UT2 and UT4.</a:t>
            </a:r>
            <a:endParaRPr/>
          </a:p>
          <a:p>
            <a:pPr indent="-317500" lvl="0" marL="457200" rtl="0" algn="l">
              <a:spcBef>
                <a:spcPts val="0"/>
              </a:spcBef>
              <a:spcAft>
                <a:spcPts val="0"/>
              </a:spcAft>
              <a:buSzPts val="1400"/>
              <a:buChar char="-"/>
            </a:pPr>
            <a:r>
              <a:rPr lang="es"/>
              <a:t>Observations at K band (2.0-2.5 μm) with AMBER instrument.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09" name="Shape 309"/>
        <p:cNvGrpSpPr/>
        <p:nvPr/>
      </p:nvGrpSpPr>
      <p:grpSpPr>
        <a:xfrm>
          <a:off x="0" y="0"/>
          <a:ext cx="0" cy="0"/>
          <a:chOff x="0" y="0"/>
          <a:chExt cx="0" cy="0"/>
        </a:xfrm>
      </p:grpSpPr>
      <p:cxnSp>
        <p:nvCxnSpPr>
          <p:cNvPr id="310" name="Google Shape;310;p33"/>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311" name="Google Shape;311;p33"/>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312" name="Google Shape;312;p33"/>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313" name="Google Shape;313;p33"/>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AB Dor C infrared interferometry</a:t>
            </a:r>
            <a:endParaRPr sz="4400"/>
          </a:p>
        </p:txBody>
      </p:sp>
      <p:pic>
        <p:nvPicPr>
          <p:cNvPr id="314" name="Google Shape;314;p33"/>
          <p:cNvPicPr preferRelativeResize="0"/>
          <p:nvPr/>
        </p:nvPicPr>
        <p:blipFill>
          <a:blip r:embed="rId3">
            <a:alphaModFix/>
          </a:blip>
          <a:stretch>
            <a:fillRect/>
          </a:stretch>
        </p:blipFill>
        <p:spPr>
          <a:xfrm>
            <a:off x="4378175" y="911958"/>
            <a:ext cx="4765825" cy="3647942"/>
          </a:xfrm>
          <a:prstGeom prst="rect">
            <a:avLst/>
          </a:prstGeom>
          <a:noFill/>
          <a:ln>
            <a:noFill/>
          </a:ln>
        </p:spPr>
      </p:pic>
      <p:sp>
        <p:nvSpPr>
          <p:cNvPr id="315" name="Google Shape;315;p33"/>
          <p:cNvSpPr/>
          <p:nvPr/>
        </p:nvSpPr>
        <p:spPr>
          <a:xfrm>
            <a:off x="4952175" y="1289900"/>
            <a:ext cx="4040400" cy="1868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3"/>
          <p:cNvSpPr/>
          <p:nvPr/>
        </p:nvSpPr>
        <p:spPr>
          <a:xfrm>
            <a:off x="7138200" y="2033625"/>
            <a:ext cx="1694100" cy="208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7" name="Google Shape;317;p33"/>
          <p:cNvPicPr preferRelativeResize="0"/>
          <p:nvPr/>
        </p:nvPicPr>
        <p:blipFill rotWithShape="1">
          <a:blip r:embed="rId4">
            <a:alphaModFix/>
          </a:blip>
          <a:srcRect b="50738" l="16928" r="11673" t="16865"/>
          <a:stretch/>
        </p:blipFill>
        <p:spPr>
          <a:xfrm>
            <a:off x="5103600" y="1521075"/>
            <a:ext cx="3472650" cy="1181775"/>
          </a:xfrm>
          <a:prstGeom prst="rect">
            <a:avLst/>
          </a:prstGeom>
          <a:noFill/>
          <a:ln>
            <a:noFill/>
          </a:ln>
        </p:spPr>
      </p:pic>
      <p:sp>
        <p:nvSpPr>
          <p:cNvPr id="318" name="Google Shape;318;p33"/>
          <p:cNvSpPr txBox="1"/>
          <p:nvPr/>
        </p:nvSpPr>
        <p:spPr>
          <a:xfrm>
            <a:off x="923475" y="2244250"/>
            <a:ext cx="3371700" cy="7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If it was a point source...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22" name="Shape 322"/>
        <p:cNvGrpSpPr/>
        <p:nvPr/>
      </p:nvGrpSpPr>
      <p:grpSpPr>
        <a:xfrm>
          <a:off x="0" y="0"/>
          <a:ext cx="0" cy="0"/>
          <a:chOff x="0" y="0"/>
          <a:chExt cx="0" cy="0"/>
        </a:xfrm>
      </p:grpSpPr>
      <p:cxnSp>
        <p:nvCxnSpPr>
          <p:cNvPr id="323" name="Google Shape;323;p34"/>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324" name="Google Shape;324;p34"/>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325" name="Google Shape;325;p34"/>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326" name="Google Shape;326;p34"/>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AB Dor C infrared interferometry</a:t>
            </a:r>
            <a:endParaRPr sz="4400"/>
          </a:p>
        </p:txBody>
      </p:sp>
      <p:pic>
        <p:nvPicPr>
          <p:cNvPr id="327" name="Google Shape;327;p34"/>
          <p:cNvPicPr preferRelativeResize="0"/>
          <p:nvPr/>
        </p:nvPicPr>
        <p:blipFill>
          <a:blip r:embed="rId3">
            <a:alphaModFix/>
          </a:blip>
          <a:stretch>
            <a:fillRect/>
          </a:stretch>
        </p:blipFill>
        <p:spPr>
          <a:xfrm>
            <a:off x="4378175" y="911958"/>
            <a:ext cx="4765825" cy="3647942"/>
          </a:xfrm>
          <a:prstGeom prst="rect">
            <a:avLst/>
          </a:prstGeom>
          <a:noFill/>
          <a:ln>
            <a:noFill/>
          </a:ln>
        </p:spPr>
      </p:pic>
      <p:sp>
        <p:nvSpPr>
          <p:cNvPr id="328" name="Google Shape;328;p34"/>
          <p:cNvSpPr/>
          <p:nvPr/>
        </p:nvSpPr>
        <p:spPr>
          <a:xfrm>
            <a:off x="4952175" y="1289900"/>
            <a:ext cx="4040400" cy="1868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4"/>
          <p:cNvSpPr/>
          <p:nvPr/>
        </p:nvSpPr>
        <p:spPr>
          <a:xfrm>
            <a:off x="7138200" y="2033625"/>
            <a:ext cx="1694100" cy="208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0" name="Google Shape;330;p34"/>
          <p:cNvPicPr preferRelativeResize="0"/>
          <p:nvPr/>
        </p:nvPicPr>
        <p:blipFill rotWithShape="1">
          <a:blip r:embed="rId4">
            <a:alphaModFix/>
          </a:blip>
          <a:srcRect b="39490" l="16635" r="11535" t="19964"/>
          <a:stretch/>
        </p:blipFill>
        <p:spPr>
          <a:xfrm>
            <a:off x="5187600" y="1554850"/>
            <a:ext cx="3433676" cy="1305476"/>
          </a:xfrm>
          <a:prstGeom prst="rect">
            <a:avLst/>
          </a:prstGeom>
          <a:noFill/>
          <a:ln>
            <a:noFill/>
          </a:ln>
        </p:spPr>
      </p:pic>
      <p:sp>
        <p:nvSpPr>
          <p:cNvPr id="331" name="Google Shape;331;p34"/>
          <p:cNvSpPr txBox="1"/>
          <p:nvPr/>
        </p:nvSpPr>
        <p:spPr>
          <a:xfrm>
            <a:off x="923475" y="2244250"/>
            <a:ext cx="3371700" cy="7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If it was a resolved single source...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35" name="Shape 335"/>
        <p:cNvGrpSpPr/>
        <p:nvPr/>
      </p:nvGrpSpPr>
      <p:grpSpPr>
        <a:xfrm>
          <a:off x="0" y="0"/>
          <a:ext cx="0" cy="0"/>
          <a:chOff x="0" y="0"/>
          <a:chExt cx="0" cy="0"/>
        </a:xfrm>
      </p:grpSpPr>
      <p:cxnSp>
        <p:nvCxnSpPr>
          <p:cNvPr id="336" name="Google Shape;336;p35"/>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337" name="Google Shape;337;p35"/>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338" name="Google Shape;338;p35"/>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339" name="Google Shape;339;p35"/>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AB Dor C infrared interferometry</a:t>
            </a:r>
            <a:endParaRPr sz="4400"/>
          </a:p>
        </p:txBody>
      </p:sp>
      <p:sp>
        <p:nvSpPr>
          <p:cNvPr id="340" name="Google Shape;340;p35"/>
          <p:cNvSpPr/>
          <p:nvPr/>
        </p:nvSpPr>
        <p:spPr>
          <a:xfrm>
            <a:off x="4952175" y="1289900"/>
            <a:ext cx="4040400" cy="1868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5"/>
          <p:cNvSpPr/>
          <p:nvPr/>
        </p:nvSpPr>
        <p:spPr>
          <a:xfrm>
            <a:off x="7138200" y="2033625"/>
            <a:ext cx="1694100" cy="208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2" name="Google Shape;342;p35"/>
          <p:cNvGrpSpPr/>
          <p:nvPr/>
        </p:nvGrpSpPr>
        <p:grpSpPr>
          <a:xfrm>
            <a:off x="235166" y="1077267"/>
            <a:ext cx="8709825" cy="3535306"/>
            <a:chOff x="2487226" y="925475"/>
            <a:chExt cx="6610873" cy="2940697"/>
          </a:xfrm>
        </p:grpSpPr>
        <p:pic>
          <p:nvPicPr>
            <p:cNvPr id="343" name="Google Shape;343;p35"/>
            <p:cNvPicPr preferRelativeResize="0"/>
            <p:nvPr/>
          </p:nvPicPr>
          <p:blipFill>
            <a:blip r:embed="rId3">
              <a:alphaModFix/>
            </a:blip>
            <a:stretch>
              <a:fillRect/>
            </a:stretch>
          </p:blipFill>
          <p:spPr>
            <a:xfrm>
              <a:off x="2487226" y="925475"/>
              <a:ext cx="3313499" cy="2933575"/>
            </a:xfrm>
            <a:prstGeom prst="rect">
              <a:avLst/>
            </a:prstGeom>
            <a:noFill/>
            <a:ln>
              <a:noFill/>
            </a:ln>
          </p:spPr>
        </p:pic>
        <p:pic>
          <p:nvPicPr>
            <p:cNvPr id="344" name="Google Shape;344;p35"/>
            <p:cNvPicPr preferRelativeResize="0"/>
            <p:nvPr/>
          </p:nvPicPr>
          <p:blipFill>
            <a:blip r:embed="rId4">
              <a:alphaModFix/>
            </a:blip>
            <a:stretch>
              <a:fillRect/>
            </a:stretch>
          </p:blipFill>
          <p:spPr>
            <a:xfrm>
              <a:off x="5800725" y="932600"/>
              <a:ext cx="3297374" cy="2933572"/>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48" name="Shape 348"/>
        <p:cNvGrpSpPr/>
        <p:nvPr/>
      </p:nvGrpSpPr>
      <p:grpSpPr>
        <a:xfrm>
          <a:off x="0" y="0"/>
          <a:ext cx="0" cy="0"/>
          <a:chOff x="0" y="0"/>
          <a:chExt cx="0" cy="0"/>
        </a:xfrm>
      </p:grpSpPr>
      <p:cxnSp>
        <p:nvCxnSpPr>
          <p:cNvPr id="349" name="Google Shape;349;p36"/>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350" name="Google Shape;350;p36"/>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351" name="Google Shape;351;p36"/>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352" name="Google Shape;352;p36"/>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AB Dor C infrared interferometry</a:t>
            </a:r>
            <a:endParaRPr sz="4400"/>
          </a:p>
        </p:txBody>
      </p:sp>
      <p:sp>
        <p:nvSpPr>
          <p:cNvPr id="353" name="Google Shape;353;p36"/>
          <p:cNvSpPr txBox="1"/>
          <p:nvPr/>
        </p:nvSpPr>
        <p:spPr>
          <a:xfrm>
            <a:off x="146925" y="878450"/>
            <a:ext cx="8893200" cy="9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The uv-coverage is not good enough to make an image, so we’ll have to fit the visibilities and closure phases...</a:t>
            </a:r>
            <a:endParaRPr/>
          </a:p>
        </p:txBody>
      </p:sp>
      <p:grpSp>
        <p:nvGrpSpPr>
          <p:cNvPr id="354" name="Google Shape;354;p36"/>
          <p:cNvGrpSpPr/>
          <p:nvPr/>
        </p:nvGrpSpPr>
        <p:grpSpPr>
          <a:xfrm>
            <a:off x="1234943" y="1260922"/>
            <a:ext cx="6427091" cy="2438720"/>
            <a:chOff x="2487226" y="925475"/>
            <a:chExt cx="6610873" cy="2940697"/>
          </a:xfrm>
        </p:grpSpPr>
        <p:pic>
          <p:nvPicPr>
            <p:cNvPr id="355" name="Google Shape;355;p36"/>
            <p:cNvPicPr preferRelativeResize="0"/>
            <p:nvPr/>
          </p:nvPicPr>
          <p:blipFill>
            <a:blip r:embed="rId3">
              <a:alphaModFix/>
            </a:blip>
            <a:stretch>
              <a:fillRect/>
            </a:stretch>
          </p:blipFill>
          <p:spPr>
            <a:xfrm>
              <a:off x="2487226" y="925475"/>
              <a:ext cx="3313499" cy="2933575"/>
            </a:xfrm>
            <a:prstGeom prst="rect">
              <a:avLst/>
            </a:prstGeom>
            <a:noFill/>
            <a:ln>
              <a:noFill/>
            </a:ln>
          </p:spPr>
        </p:pic>
        <p:pic>
          <p:nvPicPr>
            <p:cNvPr id="356" name="Google Shape;356;p36"/>
            <p:cNvPicPr preferRelativeResize="0"/>
            <p:nvPr/>
          </p:nvPicPr>
          <p:blipFill>
            <a:blip r:embed="rId4">
              <a:alphaModFix/>
            </a:blip>
            <a:stretch>
              <a:fillRect/>
            </a:stretch>
          </p:blipFill>
          <p:spPr>
            <a:xfrm>
              <a:off x="5800725" y="932600"/>
              <a:ext cx="3297374" cy="2933572"/>
            </a:xfrm>
            <a:prstGeom prst="rect">
              <a:avLst/>
            </a:prstGeom>
            <a:noFill/>
            <a:ln>
              <a:noFill/>
            </a:ln>
          </p:spPr>
        </p:pic>
      </p:grpSp>
      <p:pic>
        <p:nvPicPr>
          <p:cNvPr id="357" name="Google Shape;357;p36"/>
          <p:cNvPicPr preferRelativeResize="0"/>
          <p:nvPr/>
        </p:nvPicPr>
        <p:blipFill rotWithShape="1">
          <a:blip r:embed="rId5">
            <a:alphaModFix/>
          </a:blip>
          <a:srcRect b="23544" l="32845" r="0" t="34694"/>
          <a:stretch/>
        </p:blipFill>
        <p:spPr>
          <a:xfrm>
            <a:off x="2938100" y="3891788"/>
            <a:ext cx="3183150" cy="565586"/>
          </a:xfrm>
          <a:prstGeom prst="rect">
            <a:avLst/>
          </a:prstGeom>
          <a:noFill/>
          <a:ln>
            <a:noFill/>
          </a:ln>
        </p:spPr>
      </p:pic>
      <p:sp>
        <p:nvSpPr>
          <p:cNvPr id="358" name="Google Shape;358;p36"/>
          <p:cNvSpPr txBox="1"/>
          <p:nvPr/>
        </p:nvSpPr>
        <p:spPr>
          <a:xfrm>
            <a:off x="0" y="3886200"/>
            <a:ext cx="3000000" cy="73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The best model is a binary! Characteristics for AB Dor Ca/Cb:</a:t>
            </a:r>
            <a:endParaRPr/>
          </a:p>
        </p:txBody>
      </p:sp>
      <p:pic>
        <p:nvPicPr>
          <p:cNvPr id="359" name="Google Shape;359;p36"/>
          <p:cNvPicPr preferRelativeResize="0"/>
          <p:nvPr/>
        </p:nvPicPr>
        <p:blipFill rotWithShape="1">
          <a:blip r:embed="rId6">
            <a:alphaModFix/>
          </a:blip>
          <a:srcRect b="0" l="0" r="54977" t="0"/>
          <a:stretch/>
        </p:blipFill>
        <p:spPr>
          <a:xfrm>
            <a:off x="7184500" y="3891800"/>
            <a:ext cx="1808374" cy="312550"/>
          </a:xfrm>
          <a:prstGeom prst="rect">
            <a:avLst/>
          </a:prstGeom>
          <a:noFill/>
          <a:ln>
            <a:noFill/>
          </a:ln>
        </p:spPr>
      </p:pic>
      <p:pic>
        <p:nvPicPr>
          <p:cNvPr id="360" name="Google Shape;360;p36"/>
          <p:cNvPicPr preferRelativeResize="0"/>
          <p:nvPr/>
        </p:nvPicPr>
        <p:blipFill rotWithShape="1">
          <a:blip r:embed="rId6">
            <a:alphaModFix/>
          </a:blip>
          <a:srcRect b="0" l="55969" r="-990" t="0"/>
          <a:stretch/>
        </p:blipFill>
        <p:spPr>
          <a:xfrm>
            <a:off x="7231825" y="4179750"/>
            <a:ext cx="1808374" cy="312550"/>
          </a:xfrm>
          <a:prstGeom prst="rect">
            <a:avLst/>
          </a:prstGeom>
          <a:noFill/>
          <a:ln>
            <a:noFill/>
          </a:ln>
        </p:spPr>
      </p:pic>
      <p:cxnSp>
        <p:nvCxnSpPr>
          <p:cNvPr id="361" name="Google Shape;361;p36"/>
          <p:cNvCxnSpPr/>
          <p:nvPr/>
        </p:nvCxnSpPr>
        <p:spPr>
          <a:xfrm>
            <a:off x="6273650" y="4174580"/>
            <a:ext cx="783300" cy="2400"/>
          </a:xfrm>
          <a:prstGeom prst="straightConnector1">
            <a:avLst/>
          </a:prstGeom>
          <a:noFill/>
          <a:ln cap="flat" cmpd="sng" w="28575">
            <a:solidFill>
              <a:schemeClr val="dk2"/>
            </a:solidFill>
            <a:prstDash val="solid"/>
            <a:round/>
            <a:headEnd len="med" w="med" type="none"/>
            <a:tailEnd len="med" w="med" type="stealth"/>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65" name="Shape 365"/>
        <p:cNvGrpSpPr/>
        <p:nvPr/>
      </p:nvGrpSpPr>
      <p:grpSpPr>
        <a:xfrm>
          <a:off x="0" y="0"/>
          <a:ext cx="0" cy="0"/>
          <a:chOff x="0" y="0"/>
          <a:chExt cx="0" cy="0"/>
        </a:xfrm>
      </p:grpSpPr>
      <p:cxnSp>
        <p:nvCxnSpPr>
          <p:cNvPr id="366" name="Google Shape;366;p37"/>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367" name="Google Shape;367;p37"/>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368" name="Google Shape;368;p37"/>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369" name="Google Shape;369;p37"/>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AB Dor C infrared interferometry</a:t>
            </a:r>
            <a:endParaRPr sz="4400"/>
          </a:p>
        </p:txBody>
      </p:sp>
      <p:sp>
        <p:nvSpPr>
          <p:cNvPr id="370" name="Google Shape;370;p37"/>
          <p:cNvSpPr/>
          <p:nvPr/>
        </p:nvSpPr>
        <p:spPr>
          <a:xfrm>
            <a:off x="359425" y="957463"/>
            <a:ext cx="3386400" cy="3696900"/>
          </a:xfrm>
          <a:prstGeom prst="roundRect">
            <a:avLst>
              <a:gd fmla="val 16667" name="adj"/>
            </a:avLst>
          </a:prstGeom>
          <a:solidFill>
            <a:srgbClr val="9FC5E8"/>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7"/>
          <p:cNvSpPr txBox="1"/>
          <p:nvPr/>
        </p:nvSpPr>
        <p:spPr>
          <a:xfrm>
            <a:off x="796300" y="1050950"/>
            <a:ext cx="2587800" cy="73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600"/>
              <a:t>Stability of the orbit of        AB Dor Ca/Cb</a:t>
            </a:r>
            <a:endParaRPr b="1" sz="1600"/>
          </a:p>
        </p:txBody>
      </p:sp>
      <p:sp>
        <p:nvSpPr>
          <p:cNvPr id="372" name="Google Shape;372;p37"/>
          <p:cNvSpPr txBox="1"/>
          <p:nvPr/>
        </p:nvSpPr>
        <p:spPr>
          <a:xfrm>
            <a:off x="442700" y="1790625"/>
            <a:ext cx="3222600" cy="245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t>At 0.2’’ average angular distance from AB Dor C, the more massive            AB Dor A could clearly affect the orbit stability of the tentative binary          AB Dor Ca/Cb. </a:t>
            </a:r>
            <a:endParaRPr/>
          </a:p>
          <a:p>
            <a:pPr indent="0" lvl="0" marL="0" rtl="0" algn="ctr">
              <a:spcBef>
                <a:spcPts val="0"/>
              </a:spcBef>
              <a:spcAft>
                <a:spcPts val="0"/>
              </a:spcAft>
              <a:buNone/>
            </a:pPr>
            <a:r>
              <a:rPr lang="es"/>
              <a:t>However, an analysis of this “triple system” (A, Ca, Cb) using the estimated masses and the well-known orbit reveals that our measured separation would correspond to a stable binary system.</a:t>
            </a:r>
            <a:endParaRPr sz="1500"/>
          </a:p>
        </p:txBody>
      </p:sp>
      <p:pic>
        <p:nvPicPr>
          <p:cNvPr id="373" name="Google Shape;373;p37"/>
          <p:cNvPicPr preferRelativeResize="0"/>
          <p:nvPr/>
        </p:nvPicPr>
        <p:blipFill>
          <a:blip r:embed="rId3">
            <a:alphaModFix/>
          </a:blip>
          <a:stretch>
            <a:fillRect/>
          </a:stretch>
        </p:blipFill>
        <p:spPr>
          <a:xfrm>
            <a:off x="4731075" y="1631225"/>
            <a:ext cx="4016451" cy="312547"/>
          </a:xfrm>
          <a:prstGeom prst="rect">
            <a:avLst/>
          </a:prstGeom>
          <a:noFill/>
          <a:ln>
            <a:noFill/>
          </a:ln>
        </p:spPr>
      </p:pic>
      <p:pic>
        <p:nvPicPr>
          <p:cNvPr id="374" name="Google Shape;374;p37"/>
          <p:cNvPicPr preferRelativeResize="0"/>
          <p:nvPr/>
        </p:nvPicPr>
        <p:blipFill>
          <a:blip r:embed="rId4">
            <a:alphaModFix/>
          </a:blip>
          <a:stretch>
            <a:fillRect/>
          </a:stretch>
        </p:blipFill>
        <p:spPr>
          <a:xfrm>
            <a:off x="3966950" y="2012250"/>
            <a:ext cx="2484499" cy="221425"/>
          </a:xfrm>
          <a:prstGeom prst="rect">
            <a:avLst/>
          </a:prstGeom>
          <a:noFill/>
          <a:ln>
            <a:noFill/>
          </a:ln>
        </p:spPr>
      </p:pic>
      <p:pic>
        <p:nvPicPr>
          <p:cNvPr id="375" name="Google Shape;375;p37"/>
          <p:cNvPicPr preferRelativeResize="0"/>
          <p:nvPr/>
        </p:nvPicPr>
        <p:blipFill>
          <a:blip r:embed="rId5">
            <a:alphaModFix/>
          </a:blip>
          <a:stretch>
            <a:fillRect/>
          </a:stretch>
        </p:blipFill>
        <p:spPr>
          <a:xfrm>
            <a:off x="6685275" y="2012025"/>
            <a:ext cx="2427001" cy="221415"/>
          </a:xfrm>
          <a:prstGeom prst="rect">
            <a:avLst/>
          </a:prstGeom>
          <a:noFill/>
          <a:ln>
            <a:noFill/>
          </a:ln>
        </p:spPr>
      </p:pic>
      <p:sp>
        <p:nvSpPr>
          <p:cNvPr id="376" name="Google Shape;376;p37"/>
          <p:cNvSpPr txBox="1"/>
          <p:nvPr/>
        </p:nvSpPr>
        <p:spPr>
          <a:xfrm>
            <a:off x="4115500" y="2415950"/>
            <a:ext cx="3222600" cy="1004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s"/>
              <a:t>The binarity partially alleviates the disagreement between observed magnitudes and theoretical mass-luminosity relationships.</a:t>
            </a:r>
            <a:endParaRPr/>
          </a:p>
        </p:txBody>
      </p:sp>
      <p:pic>
        <p:nvPicPr>
          <p:cNvPr id="377" name="Google Shape;377;p37"/>
          <p:cNvPicPr preferRelativeResize="0"/>
          <p:nvPr/>
        </p:nvPicPr>
        <p:blipFill>
          <a:blip r:embed="rId6">
            <a:alphaModFix/>
          </a:blip>
          <a:stretch>
            <a:fillRect/>
          </a:stretch>
        </p:blipFill>
        <p:spPr>
          <a:xfrm>
            <a:off x="7655875" y="2911300"/>
            <a:ext cx="1326125" cy="1326125"/>
          </a:xfrm>
          <a:prstGeom prst="rect">
            <a:avLst/>
          </a:prstGeom>
          <a:noFill/>
          <a:ln>
            <a:noFill/>
          </a:ln>
        </p:spPr>
      </p:pic>
      <p:sp>
        <p:nvSpPr>
          <p:cNvPr id="378" name="Google Shape;378;p37"/>
          <p:cNvSpPr txBox="1"/>
          <p:nvPr/>
        </p:nvSpPr>
        <p:spPr>
          <a:xfrm>
            <a:off x="7514375" y="2567800"/>
            <a:ext cx="1560300" cy="2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t>Climent et al. (2019)</a:t>
            </a:r>
            <a:endParaRPr sz="1200"/>
          </a:p>
        </p:txBody>
      </p:sp>
      <p:sp>
        <p:nvSpPr>
          <p:cNvPr id="379" name="Google Shape;379;p37"/>
          <p:cNvSpPr txBox="1"/>
          <p:nvPr/>
        </p:nvSpPr>
        <p:spPr>
          <a:xfrm rot="-702277">
            <a:off x="4691127" y="3785271"/>
            <a:ext cx="2587912" cy="354489"/>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F0000"/>
                </a:solidFill>
              </a:rPr>
              <a:t>To be confirmed by GRAVITY</a:t>
            </a:r>
            <a:endParaRPr>
              <a:solidFill>
                <a:srgbClr val="FF0000"/>
              </a:solidFill>
            </a:endParaRPr>
          </a:p>
        </p:txBody>
      </p:sp>
      <p:sp>
        <p:nvSpPr>
          <p:cNvPr id="380" name="Google Shape;380;p37"/>
          <p:cNvSpPr txBox="1"/>
          <p:nvPr/>
        </p:nvSpPr>
        <p:spPr>
          <a:xfrm>
            <a:off x="4226800" y="1238025"/>
            <a:ext cx="4520700" cy="4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AB Dor Ca and AB Dor Cb with masses: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84" name="Shape 384"/>
        <p:cNvGrpSpPr/>
        <p:nvPr/>
      </p:nvGrpSpPr>
      <p:grpSpPr>
        <a:xfrm>
          <a:off x="0" y="0"/>
          <a:ext cx="0" cy="0"/>
          <a:chOff x="0" y="0"/>
          <a:chExt cx="0" cy="0"/>
        </a:xfrm>
      </p:grpSpPr>
      <p:cxnSp>
        <p:nvCxnSpPr>
          <p:cNvPr id="385" name="Google Shape;385;p38"/>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386" name="Google Shape;386;p38"/>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387" name="Google Shape;387;p38"/>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388" name="Google Shape;388;p38"/>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AB Dor A radio interferometry</a:t>
            </a:r>
            <a:endParaRPr sz="4400"/>
          </a:p>
        </p:txBody>
      </p:sp>
      <p:pic>
        <p:nvPicPr>
          <p:cNvPr id="389" name="Google Shape;389;p38"/>
          <p:cNvPicPr preferRelativeResize="0"/>
          <p:nvPr/>
        </p:nvPicPr>
        <p:blipFill>
          <a:blip r:embed="rId3">
            <a:alphaModFix/>
          </a:blip>
          <a:stretch>
            <a:fillRect/>
          </a:stretch>
        </p:blipFill>
        <p:spPr>
          <a:xfrm>
            <a:off x="96650" y="1186800"/>
            <a:ext cx="4069701" cy="3379501"/>
          </a:xfrm>
          <a:prstGeom prst="rect">
            <a:avLst/>
          </a:prstGeom>
          <a:noFill/>
          <a:ln>
            <a:noFill/>
          </a:ln>
        </p:spPr>
      </p:pic>
      <p:pic>
        <p:nvPicPr>
          <p:cNvPr id="390" name="Google Shape;390;p38"/>
          <p:cNvPicPr preferRelativeResize="0"/>
          <p:nvPr/>
        </p:nvPicPr>
        <p:blipFill rotWithShape="1">
          <a:blip r:embed="rId4">
            <a:alphaModFix/>
          </a:blip>
          <a:srcRect b="3290" l="55980" r="0" t="4288"/>
          <a:stretch/>
        </p:blipFill>
        <p:spPr>
          <a:xfrm>
            <a:off x="4166350" y="1361400"/>
            <a:ext cx="3208097" cy="2938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94" name="Shape 394"/>
        <p:cNvGrpSpPr/>
        <p:nvPr/>
      </p:nvGrpSpPr>
      <p:grpSpPr>
        <a:xfrm>
          <a:off x="0" y="0"/>
          <a:ext cx="0" cy="0"/>
          <a:chOff x="0" y="0"/>
          <a:chExt cx="0" cy="0"/>
        </a:xfrm>
      </p:grpSpPr>
      <p:cxnSp>
        <p:nvCxnSpPr>
          <p:cNvPr id="395" name="Google Shape;395;p39"/>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396" name="Google Shape;396;p39"/>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397" name="Google Shape;397;p39"/>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398" name="Google Shape;398;p39"/>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AB Dor A radio interferometry</a:t>
            </a:r>
            <a:endParaRPr sz="4400"/>
          </a:p>
        </p:txBody>
      </p:sp>
      <p:pic>
        <p:nvPicPr>
          <p:cNvPr id="399" name="Google Shape;399;p39"/>
          <p:cNvPicPr preferRelativeResize="0"/>
          <p:nvPr/>
        </p:nvPicPr>
        <p:blipFill rotWithShape="1">
          <a:blip r:embed="rId3">
            <a:alphaModFix/>
          </a:blip>
          <a:srcRect b="7450" l="4743" r="0" t="0"/>
          <a:stretch/>
        </p:blipFill>
        <p:spPr>
          <a:xfrm>
            <a:off x="4701935" y="2757600"/>
            <a:ext cx="4347341" cy="1891901"/>
          </a:xfrm>
          <a:prstGeom prst="rect">
            <a:avLst/>
          </a:prstGeom>
          <a:noFill/>
          <a:ln>
            <a:noFill/>
          </a:ln>
        </p:spPr>
      </p:pic>
      <p:pic>
        <p:nvPicPr>
          <p:cNvPr id="400" name="Google Shape;400;p39"/>
          <p:cNvPicPr preferRelativeResize="0"/>
          <p:nvPr/>
        </p:nvPicPr>
        <p:blipFill>
          <a:blip r:embed="rId4">
            <a:alphaModFix/>
          </a:blip>
          <a:stretch>
            <a:fillRect/>
          </a:stretch>
        </p:blipFill>
        <p:spPr>
          <a:xfrm>
            <a:off x="452425" y="843576"/>
            <a:ext cx="8005774" cy="1958675"/>
          </a:xfrm>
          <a:prstGeom prst="rect">
            <a:avLst/>
          </a:prstGeom>
          <a:noFill/>
          <a:ln>
            <a:noFill/>
          </a:ln>
        </p:spPr>
      </p:pic>
      <p:pic>
        <p:nvPicPr>
          <p:cNvPr id="401" name="Google Shape;401;p39"/>
          <p:cNvPicPr preferRelativeResize="0"/>
          <p:nvPr/>
        </p:nvPicPr>
        <p:blipFill>
          <a:blip r:embed="rId5">
            <a:alphaModFix/>
          </a:blip>
          <a:stretch>
            <a:fillRect/>
          </a:stretch>
        </p:blipFill>
        <p:spPr>
          <a:xfrm rot="-1561368">
            <a:off x="499498" y="1981655"/>
            <a:ext cx="4149279" cy="370136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05" name="Shape 405"/>
        <p:cNvGrpSpPr/>
        <p:nvPr/>
      </p:nvGrpSpPr>
      <p:grpSpPr>
        <a:xfrm>
          <a:off x="0" y="0"/>
          <a:ext cx="0" cy="0"/>
          <a:chOff x="0" y="0"/>
          <a:chExt cx="0" cy="0"/>
        </a:xfrm>
      </p:grpSpPr>
      <p:cxnSp>
        <p:nvCxnSpPr>
          <p:cNvPr id="406" name="Google Shape;406;p40"/>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407" name="Google Shape;407;p40"/>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408" name="Google Shape;408;p40"/>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409" name="Google Shape;409;p40"/>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AB Dor A radio interferometry</a:t>
            </a:r>
            <a:endParaRPr sz="4400"/>
          </a:p>
        </p:txBody>
      </p:sp>
      <p:pic>
        <p:nvPicPr>
          <p:cNvPr id="410" name="Google Shape;410;p40"/>
          <p:cNvPicPr preferRelativeResize="0"/>
          <p:nvPr/>
        </p:nvPicPr>
        <p:blipFill>
          <a:blip r:embed="rId3">
            <a:alphaModFix/>
          </a:blip>
          <a:stretch>
            <a:fillRect/>
          </a:stretch>
        </p:blipFill>
        <p:spPr>
          <a:xfrm>
            <a:off x="0" y="838200"/>
            <a:ext cx="3919454" cy="3820976"/>
          </a:xfrm>
          <a:prstGeom prst="rect">
            <a:avLst/>
          </a:prstGeom>
          <a:noFill/>
          <a:ln>
            <a:noFill/>
          </a:ln>
        </p:spPr>
      </p:pic>
      <p:sp>
        <p:nvSpPr>
          <p:cNvPr id="411" name="Google Shape;411;p40"/>
          <p:cNvSpPr txBox="1"/>
          <p:nvPr/>
        </p:nvSpPr>
        <p:spPr>
          <a:xfrm>
            <a:off x="686200" y="1169400"/>
            <a:ext cx="848400" cy="3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1.4 GHz</a:t>
            </a:r>
            <a:endParaRPr/>
          </a:p>
        </p:txBody>
      </p:sp>
      <p:sp>
        <p:nvSpPr>
          <p:cNvPr id="412" name="Google Shape;412;p40"/>
          <p:cNvSpPr txBox="1"/>
          <p:nvPr/>
        </p:nvSpPr>
        <p:spPr>
          <a:xfrm>
            <a:off x="4383422" y="809875"/>
            <a:ext cx="4322100" cy="25662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t/>
            </a:r>
            <a:endParaRPr sz="1600">
              <a:solidFill>
                <a:srgbClr val="666666"/>
              </a:solidFill>
            </a:endParaRPr>
          </a:p>
          <a:p>
            <a:pPr indent="-330200" lvl="0" marL="457200" rtl="0" algn="l">
              <a:spcBef>
                <a:spcPts val="360"/>
              </a:spcBef>
              <a:spcAft>
                <a:spcPts val="0"/>
              </a:spcAft>
              <a:buClr>
                <a:srgbClr val="666666"/>
              </a:buClr>
              <a:buSzPts val="1600"/>
              <a:buChar char="●"/>
            </a:pPr>
            <a:r>
              <a:rPr lang="es" sz="1600">
                <a:solidFill>
                  <a:srgbClr val="666666"/>
                </a:solidFill>
              </a:rPr>
              <a:t>Diameter: 11 mas/35 Rstar</a:t>
            </a:r>
            <a:endParaRPr sz="1600">
              <a:solidFill>
                <a:srgbClr val="666666"/>
              </a:solidFill>
            </a:endParaRPr>
          </a:p>
          <a:p>
            <a:pPr indent="0" lvl="0" marL="457200" rtl="0" algn="l">
              <a:spcBef>
                <a:spcPts val="360"/>
              </a:spcBef>
              <a:spcAft>
                <a:spcPts val="0"/>
              </a:spcAft>
              <a:buNone/>
            </a:pPr>
            <a:r>
              <a:t/>
            </a:r>
            <a:endParaRPr sz="1600">
              <a:solidFill>
                <a:srgbClr val="666666"/>
              </a:solidFill>
            </a:endParaRPr>
          </a:p>
          <a:p>
            <a:pPr indent="-330200" lvl="0" marL="457200" rtl="0" algn="l">
              <a:spcBef>
                <a:spcPts val="360"/>
              </a:spcBef>
              <a:spcAft>
                <a:spcPts val="0"/>
              </a:spcAft>
              <a:buClr>
                <a:srgbClr val="666666"/>
              </a:buClr>
              <a:buSzPts val="1600"/>
              <a:buChar char="●"/>
            </a:pPr>
            <a:r>
              <a:rPr lang="es" sz="1600">
                <a:solidFill>
                  <a:srgbClr val="666666"/>
                </a:solidFill>
              </a:rPr>
              <a:t>Flux: 4.8 mJy.</a:t>
            </a:r>
            <a:endParaRPr sz="1600">
              <a:solidFill>
                <a:srgbClr val="666666"/>
              </a:solidFill>
            </a:endParaRPr>
          </a:p>
          <a:p>
            <a:pPr indent="0" lvl="0" marL="457200" rtl="0" algn="l">
              <a:spcBef>
                <a:spcPts val="360"/>
              </a:spcBef>
              <a:spcAft>
                <a:spcPts val="0"/>
              </a:spcAft>
              <a:buNone/>
            </a:pPr>
            <a:r>
              <a:t/>
            </a:r>
            <a:endParaRPr sz="1600">
              <a:solidFill>
                <a:srgbClr val="666666"/>
              </a:solidFill>
            </a:endParaRPr>
          </a:p>
          <a:p>
            <a:pPr indent="-330200" lvl="0" marL="457200" rtl="0" algn="l">
              <a:spcBef>
                <a:spcPts val="360"/>
              </a:spcBef>
              <a:spcAft>
                <a:spcPts val="0"/>
              </a:spcAft>
              <a:buClr>
                <a:srgbClr val="666666"/>
              </a:buClr>
              <a:buSzPts val="1600"/>
              <a:buChar char="●"/>
            </a:pPr>
            <a:r>
              <a:rPr lang="es" sz="1600">
                <a:solidFill>
                  <a:srgbClr val="666666"/>
                </a:solidFill>
              </a:rPr>
              <a:t>Tb &gt; 10</a:t>
            </a:r>
            <a:r>
              <a:rPr baseline="30000" lang="es" sz="1600">
                <a:solidFill>
                  <a:srgbClr val="666666"/>
                </a:solidFill>
              </a:rPr>
              <a:t>7</a:t>
            </a:r>
            <a:r>
              <a:rPr lang="es" sz="1600">
                <a:solidFill>
                  <a:srgbClr val="666666"/>
                </a:solidFill>
              </a:rPr>
              <a:t> K </a:t>
            </a:r>
            <a:endParaRPr sz="1600">
              <a:solidFill>
                <a:srgbClr val="666666"/>
              </a:solidFill>
            </a:endParaRPr>
          </a:p>
          <a:p>
            <a:pPr indent="0" lvl="0" marL="457200" rtl="0" algn="l">
              <a:spcBef>
                <a:spcPts val="360"/>
              </a:spcBef>
              <a:spcAft>
                <a:spcPts val="0"/>
              </a:spcAft>
              <a:buNone/>
            </a:pPr>
            <a:r>
              <a:t/>
            </a:r>
            <a:endParaRPr sz="1600">
              <a:solidFill>
                <a:srgbClr val="666666"/>
              </a:solidFill>
            </a:endParaRPr>
          </a:p>
          <a:p>
            <a:pPr indent="-330200" lvl="0" marL="457200" rtl="0" algn="l">
              <a:spcBef>
                <a:spcPts val="360"/>
              </a:spcBef>
              <a:spcAft>
                <a:spcPts val="0"/>
              </a:spcAft>
              <a:buClr>
                <a:srgbClr val="666666"/>
              </a:buClr>
              <a:buSzPts val="1600"/>
              <a:buChar char="●"/>
            </a:pPr>
            <a:r>
              <a:rPr lang="es" sz="1600">
                <a:solidFill>
                  <a:srgbClr val="666666"/>
                </a:solidFill>
              </a:rPr>
              <a:t>Circular Polarization &lt; 10%</a:t>
            </a:r>
            <a:endParaRPr sz="1600">
              <a:solidFill>
                <a:srgbClr val="666666"/>
              </a:solidFill>
            </a:endParaRPr>
          </a:p>
        </p:txBody>
      </p:sp>
      <p:sp>
        <p:nvSpPr>
          <p:cNvPr id="413" name="Google Shape;413;p40"/>
          <p:cNvSpPr/>
          <p:nvPr/>
        </p:nvSpPr>
        <p:spPr>
          <a:xfrm>
            <a:off x="5869222" y="3359325"/>
            <a:ext cx="408900" cy="934200"/>
          </a:xfrm>
          <a:prstGeom prst="downArrow">
            <a:avLst>
              <a:gd fmla="val 50000" name="adj1"/>
              <a:gd fmla="val 50000" name="adj2"/>
            </a:avLst>
          </a:prstGeom>
          <a:solidFill>
            <a:srgbClr val="3C78D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sp>
        <p:nvSpPr>
          <p:cNvPr id="414" name="Google Shape;414;p40"/>
          <p:cNvSpPr txBox="1"/>
          <p:nvPr/>
        </p:nvSpPr>
        <p:spPr>
          <a:xfrm>
            <a:off x="4882900" y="4265575"/>
            <a:ext cx="3519000" cy="3936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b="1" lang="es" sz="1800">
                <a:solidFill>
                  <a:srgbClr val="3C78D8"/>
                </a:solidFill>
                <a:latin typeface="Lato"/>
                <a:ea typeface="Lato"/>
                <a:cs typeface="Lato"/>
                <a:sym typeface="Lato"/>
              </a:rPr>
              <a:t>Non-thermal origin</a:t>
            </a:r>
            <a:endParaRPr b="1" sz="1800">
              <a:solidFill>
                <a:srgbClr val="3C78D8"/>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18" name="Shape 418"/>
        <p:cNvGrpSpPr/>
        <p:nvPr/>
      </p:nvGrpSpPr>
      <p:grpSpPr>
        <a:xfrm>
          <a:off x="0" y="0"/>
          <a:ext cx="0" cy="0"/>
          <a:chOff x="0" y="0"/>
          <a:chExt cx="0" cy="0"/>
        </a:xfrm>
      </p:grpSpPr>
      <p:cxnSp>
        <p:nvCxnSpPr>
          <p:cNvPr id="419" name="Google Shape;419;p41"/>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420" name="Google Shape;420;p41"/>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421" name="Google Shape;421;p41"/>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422" name="Google Shape;422;p41"/>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AB Dor A radio interferometry</a:t>
            </a:r>
            <a:endParaRPr sz="4400"/>
          </a:p>
        </p:txBody>
      </p:sp>
      <p:sp>
        <p:nvSpPr>
          <p:cNvPr id="423" name="Google Shape;423;p41"/>
          <p:cNvSpPr txBox="1"/>
          <p:nvPr/>
        </p:nvSpPr>
        <p:spPr>
          <a:xfrm>
            <a:off x="4383425" y="809875"/>
            <a:ext cx="4598700" cy="2566200"/>
          </a:xfrm>
          <a:prstGeom prst="rect">
            <a:avLst/>
          </a:prstGeom>
          <a:noFill/>
          <a:ln>
            <a:noFill/>
          </a:ln>
        </p:spPr>
        <p:txBody>
          <a:bodyPr anchorCtr="0" anchor="t" bIns="91425" lIns="91425" spcFirstLastPara="1" rIns="91425" wrap="square" tIns="91425">
            <a:noAutofit/>
          </a:bodyPr>
          <a:lstStyle/>
          <a:p>
            <a:pPr indent="-330200" lvl="0" marL="457200" rtl="0" algn="l">
              <a:spcBef>
                <a:spcPts val="360"/>
              </a:spcBef>
              <a:spcAft>
                <a:spcPts val="0"/>
              </a:spcAft>
              <a:buClr>
                <a:srgbClr val="666666"/>
              </a:buClr>
              <a:buSzPts val="1600"/>
              <a:buChar char="●"/>
            </a:pPr>
            <a:r>
              <a:rPr lang="es" sz="1600">
                <a:solidFill>
                  <a:srgbClr val="666666"/>
                </a:solidFill>
              </a:rPr>
              <a:t>Diameter: 5 mas/17 Rstar</a:t>
            </a:r>
            <a:endParaRPr sz="1600">
              <a:solidFill>
                <a:srgbClr val="666666"/>
              </a:solidFill>
            </a:endParaRPr>
          </a:p>
          <a:p>
            <a:pPr indent="0" lvl="0" marL="457200" rtl="0" algn="l">
              <a:spcBef>
                <a:spcPts val="360"/>
              </a:spcBef>
              <a:spcAft>
                <a:spcPts val="0"/>
              </a:spcAft>
              <a:buNone/>
            </a:pPr>
            <a:r>
              <a:t/>
            </a:r>
            <a:endParaRPr sz="1600">
              <a:solidFill>
                <a:srgbClr val="666666"/>
              </a:solidFill>
            </a:endParaRPr>
          </a:p>
          <a:p>
            <a:pPr indent="-330200" lvl="0" marL="457200" rtl="0" algn="l">
              <a:spcBef>
                <a:spcPts val="360"/>
              </a:spcBef>
              <a:spcAft>
                <a:spcPts val="0"/>
              </a:spcAft>
              <a:buClr>
                <a:srgbClr val="666666"/>
              </a:buClr>
              <a:buSzPts val="1600"/>
              <a:buChar char="●"/>
            </a:pPr>
            <a:r>
              <a:rPr lang="es" sz="1600">
                <a:solidFill>
                  <a:srgbClr val="666666"/>
                </a:solidFill>
              </a:rPr>
              <a:t>Flux: 1.2 mJy.</a:t>
            </a:r>
            <a:endParaRPr sz="1600">
              <a:solidFill>
                <a:srgbClr val="666666"/>
              </a:solidFill>
            </a:endParaRPr>
          </a:p>
          <a:p>
            <a:pPr indent="0" lvl="0" marL="457200" rtl="0" algn="l">
              <a:spcBef>
                <a:spcPts val="360"/>
              </a:spcBef>
              <a:spcAft>
                <a:spcPts val="0"/>
              </a:spcAft>
              <a:buNone/>
            </a:pPr>
            <a:r>
              <a:t/>
            </a:r>
            <a:endParaRPr sz="1600">
              <a:solidFill>
                <a:srgbClr val="666666"/>
              </a:solidFill>
            </a:endParaRPr>
          </a:p>
          <a:p>
            <a:pPr indent="-330200" lvl="0" marL="457200" rtl="0" algn="l">
              <a:spcBef>
                <a:spcPts val="360"/>
              </a:spcBef>
              <a:spcAft>
                <a:spcPts val="0"/>
              </a:spcAft>
              <a:buClr>
                <a:srgbClr val="666666"/>
              </a:buClr>
              <a:buSzPts val="1600"/>
              <a:buChar char="●"/>
            </a:pPr>
            <a:r>
              <a:rPr lang="es" sz="1600">
                <a:solidFill>
                  <a:srgbClr val="666666"/>
                </a:solidFill>
              </a:rPr>
              <a:t>Tb </a:t>
            </a:r>
            <a:r>
              <a:rPr lang="es" sz="1800">
                <a:solidFill>
                  <a:srgbClr val="666666"/>
                </a:solidFill>
                <a:latin typeface="Lato Light"/>
                <a:ea typeface="Lato Light"/>
                <a:cs typeface="Lato Light"/>
                <a:sym typeface="Lato Light"/>
              </a:rPr>
              <a:t>~</a:t>
            </a:r>
            <a:r>
              <a:rPr lang="es" sz="1600">
                <a:solidFill>
                  <a:srgbClr val="666666"/>
                </a:solidFill>
              </a:rPr>
              <a:t> 10</a:t>
            </a:r>
            <a:r>
              <a:rPr baseline="30000" lang="es" sz="1600">
                <a:solidFill>
                  <a:srgbClr val="666666"/>
                </a:solidFill>
              </a:rPr>
              <a:t>5</a:t>
            </a:r>
            <a:r>
              <a:rPr lang="es" sz="1600">
                <a:solidFill>
                  <a:srgbClr val="666666"/>
                </a:solidFill>
              </a:rPr>
              <a:t> K </a:t>
            </a:r>
            <a:endParaRPr sz="1600">
              <a:solidFill>
                <a:srgbClr val="666666"/>
              </a:solidFill>
            </a:endParaRPr>
          </a:p>
          <a:p>
            <a:pPr indent="0" lvl="0" marL="457200" rtl="0" algn="l">
              <a:spcBef>
                <a:spcPts val="360"/>
              </a:spcBef>
              <a:spcAft>
                <a:spcPts val="0"/>
              </a:spcAft>
              <a:buNone/>
            </a:pPr>
            <a:r>
              <a:t/>
            </a:r>
            <a:endParaRPr sz="1600">
              <a:solidFill>
                <a:srgbClr val="666666"/>
              </a:solidFill>
            </a:endParaRPr>
          </a:p>
          <a:p>
            <a:pPr indent="-330200" lvl="0" marL="457200" rtl="0" algn="l">
              <a:spcBef>
                <a:spcPts val="360"/>
              </a:spcBef>
              <a:spcAft>
                <a:spcPts val="0"/>
              </a:spcAft>
              <a:buClr>
                <a:srgbClr val="666666"/>
              </a:buClr>
              <a:buSzPts val="1600"/>
              <a:buChar char="●"/>
            </a:pPr>
            <a:r>
              <a:rPr lang="es" sz="1600">
                <a:solidFill>
                  <a:srgbClr val="666666"/>
                </a:solidFill>
              </a:rPr>
              <a:t>Circular Polarization &lt; 5%</a:t>
            </a:r>
            <a:br>
              <a:rPr lang="es" sz="1600">
                <a:solidFill>
                  <a:srgbClr val="666666"/>
                </a:solidFill>
              </a:rPr>
            </a:br>
            <a:endParaRPr sz="1600">
              <a:solidFill>
                <a:srgbClr val="666666"/>
              </a:solidFill>
            </a:endParaRPr>
          </a:p>
          <a:p>
            <a:pPr indent="-330200" lvl="0" marL="457200" rtl="0" algn="l">
              <a:spcBef>
                <a:spcPts val="0"/>
              </a:spcBef>
              <a:spcAft>
                <a:spcPts val="0"/>
              </a:spcAft>
              <a:buClr>
                <a:srgbClr val="666666"/>
              </a:buClr>
              <a:buSzPts val="1600"/>
              <a:buChar char="●"/>
            </a:pPr>
            <a:r>
              <a:rPr lang="es" sz="1600">
                <a:solidFill>
                  <a:srgbClr val="666666"/>
                </a:solidFill>
              </a:rPr>
              <a:t>Separated 5.5 mas from expected position</a:t>
            </a:r>
            <a:endParaRPr sz="1600">
              <a:solidFill>
                <a:srgbClr val="666666"/>
              </a:solidFill>
            </a:endParaRPr>
          </a:p>
        </p:txBody>
      </p:sp>
      <p:sp>
        <p:nvSpPr>
          <p:cNvPr id="424" name="Google Shape;424;p41"/>
          <p:cNvSpPr/>
          <p:nvPr/>
        </p:nvSpPr>
        <p:spPr>
          <a:xfrm>
            <a:off x="5869225" y="3511725"/>
            <a:ext cx="408900" cy="869400"/>
          </a:xfrm>
          <a:prstGeom prst="downArrow">
            <a:avLst>
              <a:gd fmla="val 50000" name="adj1"/>
              <a:gd fmla="val 50000" name="adj2"/>
            </a:avLst>
          </a:prstGeom>
          <a:solidFill>
            <a:srgbClr val="3C78D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sp>
        <p:nvSpPr>
          <p:cNvPr id="425" name="Google Shape;425;p41"/>
          <p:cNvSpPr txBox="1"/>
          <p:nvPr/>
        </p:nvSpPr>
        <p:spPr>
          <a:xfrm>
            <a:off x="4882900" y="4265575"/>
            <a:ext cx="2397300" cy="3936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b="1" lang="es" sz="1800">
                <a:solidFill>
                  <a:srgbClr val="3C78D8"/>
                </a:solidFill>
                <a:latin typeface="Lato"/>
                <a:ea typeface="Lato"/>
                <a:cs typeface="Lato"/>
                <a:sym typeface="Lato"/>
              </a:rPr>
              <a:t>Further confirmation</a:t>
            </a:r>
            <a:endParaRPr b="1" sz="1800">
              <a:solidFill>
                <a:srgbClr val="3C78D8"/>
              </a:solidFill>
              <a:latin typeface="Lato"/>
              <a:ea typeface="Lato"/>
              <a:cs typeface="Lato"/>
              <a:sym typeface="Lato"/>
            </a:endParaRPr>
          </a:p>
        </p:txBody>
      </p:sp>
      <p:pic>
        <p:nvPicPr>
          <p:cNvPr id="426" name="Google Shape;426;p41"/>
          <p:cNvPicPr preferRelativeResize="0"/>
          <p:nvPr/>
        </p:nvPicPr>
        <p:blipFill>
          <a:blip r:embed="rId3">
            <a:alphaModFix/>
          </a:blip>
          <a:stretch>
            <a:fillRect/>
          </a:stretch>
        </p:blipFill>
        <p:spPr>
          <a:xfrm>
            <a:off x="152400" y="809875"/>
            <a:ext cx="3897622" cy="3763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1" name="Shape 71"/>
        <p:cNvGrpSpPr/>
        <p:nvPr/>
      </p:nvGrpSpPr>
      <p:grpSpPr>
        <a:xfrm>
          <a:off x="0" y="0"/>
          <a:ext cx="0" cy="0"/>
          <a:chOff x="0" y="0"/>
          <a:chExt cx="0" cy="0"/>
        </a:xfrm>
      </p:grpSpPr>
      <p:cxnSp>
        <p:nvCxnSpPr>
          <p:cNvPr id="72" name="Google Shape;72;p15"/>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73" name="Google Shape;73;p15"/>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74" name="Google Shape;74;p15"/>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75" name="Google Shape;75;p15"/>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5000"/>
              <a:t>The backbone of our work</a:t>
            </a:r>
            <a:endParaRPr sz="5000"/>
          </a:p>
        </p:txBody>
      </p:sp>
      <p:pic>
        <p:nvPicPr>
          <p:cNvPr id="76" name="Google Shape;76;p15"/>
          <p:cNvPicPr preferRelativeResize="0"/>
          <p:nvPr/>
        </p:nvPicPr>
        <p:blipFill rotWithShape="1">
          <a:blip r:embed="rId3">
            <a:alphaModFix/>
          </a:blip>
          <a:srcRect b="0" l="46018" r="44870" t="63631"/>
          <a:stretch/>
        </p:blipFill>
        <p:spPr>
          <a:xfrm>
            <a:off x="4220025" y="1538000"/>
            <a:ext cx="805349" cy="694100"/>
          </a:xfrm>
          <a:prstGeom prst="rect">
            <a:avLst/>
          </a:prstGeom>
          <a:noFill/>
          <a:ln>
            <a:noFill/>
          </a:ln>
        </p:spPr>
      </p:pic>
      <p:sp>
        <p:nvSpPr>
          <p:cNvPr id="77" name="Google Shape;77;p15"/>
          <p:cNvSpPr txBox="1"/>
          <p:nvPr/>
        </p:nvSpPr>
        <p:spPr>
          <a:xfrm>
            <a:off x="504675" y="837575"/>
            <a:ext cx="8268300" cy="7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t>Even under the best imaginable observational circumstances, the angular resolution of any telescope is limited by diffraction to</a:t>
            </a:r>
            <a:endParaRPr sz="1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30" name="Shape 430"/>
        <p:cNvGrpSpPr/>
        <p:nvPr/>
      </p:nvGrpSpPr>
      <p:grpSpPr>
        <a:xfrm>
          <a:off x="0" y="0"/>
          <a:ext cx="0" cy="0"/>
          <a:chOff x="0" y="0"/>
          <a:chExt cx="0" cy="0"/>
        </a:xfrm>
      </p:grpSpPr>
      <p:cxnSp>
        <p:nvCxnSpPr>
          <p:cNvPr id="431" name="Google Shape;431;p42"/>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432" name="Google Shape;432;p42"/>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433" name="Google Shape;433;p42"/>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434" name="Google Shape;434;p42"/>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AB Dor A radio interferometry</a:t>
            </a:r>
            <a:endParaRPr sz="4400"/>
          </a:p>
        </p:txBody>
      </p:sp>
      <p:pic>
        <p:nvPicPr>
          <p:cNvPr id="435" name="Google Shape;435;p42"/>
          <p:cNvPicPr preferRelativeResize="0"/>
          <p:nvPr/>
        </p:nvPicPr>
        <p:blipFill rotWithShape="1">
          <a:blip r:embed="rId3">
            <a:alphaModFix/>
          </a:blip>
          <a:srcRect b="0" l="0" r="64417" t="0"/>
          <a:stretch/>
        </p:blipFill>
        <p:spPr>
          <a:xfrm>
            <a:off x="76200" y="857025"/>
            <a:ext cx="3145199" cy="2265326"/>
          </a:xfrm>
          <a:prstGeom prst="rect">
            <a:avLst/>
          </a:prstGeom>
          <a:noFill/>
          <a:ln>
            <a:noFill/>
          </a:ln>
        </p:spPr>
      </p:pic>
      <p:pic>
        <p:nvPicPr>
          <p:cNvPr id="436" name="Google Shape;436;p42"/>
          <p:cNvPicPr preferRelativeResize="0"/>
          <p:nvPr/>
        </p:nvPicPr>
        <p:blipFill rotWithShape="1">
          <a:blip r:embed="rId4">
            <a:alphaModFix/>
          </a:blip>
          <a:srcRect b="52754" l="0" r="0" t="0"/>
          <a:stretch/>
        </p:blipFill>
        <p:spPr>
          <a:xfrm>
            <a:off x="662425" y="3108975"/>
            <a:ext cx="3833374" cy="756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40" name="Shape 440"/>
        <p:cNvGrpSpPr/>
        <p:nvPr/>
      </p:nvGrpSpPr>
      <p:grpSpPr>
        <a:xfrm>
          <a:off x="0" y="0"/>
          <a:ext cx="0" cy="0"/>
          <a:chOff x="0" y="0"/>
          <a:chExt cx="0" cy="0"/>
        </a:xfrm>
      </p:grpSpPr>
      <p:cxnSp>
        <p:nvCxnSpPr>
          <p:cNvPr id="441" name="Google Shape;441;p43"/>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442" name="Google Shape;442;p43"/>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443" name="Google Shape;443;p43"/>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444" name="Google Shape;444;p43"/>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AB Dor A radio interferometry</a:t>
            </a:r>
            <a:endParaRPr sz="4400"/>
          </a:p>
        </p:txBody>
      </p:sp>
      <p:pic>
        <p:nvPicPr>
          <p:cNvPr id="445" name="Google Shape;445;p43"/>
          <p:cNvPicPr preferRelativeResize="0"/>
          <p:nvPr/>
        </p:nvPicPr>
        <p:blipFill rotWithShape="1">
          <a:blip r:embed="rId3">
            <a:alphaModFix/>
          </a:blip>
          <a:srcRect b="0" l="0" r="32226" t="0"/>
          <a:stretch/>
        </p:blipFill>
        <p:spPr>
          <a:xfrm>
            <a:off x="76200" y="857025"/>
            <a:ext cx="5990776" cy="2265326"/>
          </a:xfrm>
          <a:prstGeom prst="rect">
            <a:avLst/>
          </a:prstGeom>
          <a:noFill/>
          <a:ln>
            <a:noFill/>
          </a:ln>
        </p:spPr>
      </p:pic>
      <p:pic>
        <p:nvPicPr>
          <p:cNvPr id="446" name="Google Shape;446;p43"/>
          <p:cNvPicPr preferRelativeResize="0"/>
          <p:nvPr/>
        </p:nvPicPr>
        <p:blipFill rotWithShape="1">
          <a:blip r:embed="rId4">
            <a:alphaModFix/>
          </a:blip>
          <a:srcRect b="31972" l="0" r="0" t="0"/>
          <a:stretch/>
        </p:blipFill>
        <p:spPr>
          <a:xfrm>
            <a:off x="662425" y="3108975"/>
            <a:ext cx="3833374" cy="10895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50" name="Shape 450"/>
        <p:cNvGrpSpPr/>
        <p:nvPr/>
      </p:nvGrpSpPr>
      <p:grpSpPr>
        <a:xfrm>
          <a:off x="0" y="0"/>
          <a:ext cx="0" cy="0"/>
          <a:chOff x="0" y="0"/>
          <a:chExt cx="0" cy="0"/>
        </a:xfrm>
      </p:grpSpPr>
      <p:cxnSp>
        <p:nvCxnSpPr>
          <p:cNvPr id="451" name="Google Shape;451;p44"/>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452" name="Google Shape;452;p44"/>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453" name="Google Shape;453;p44"/>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454" name="Google Shape;454;p44"/>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AB Dor A radio interferometry</a:t>
            </a:r>
            <a:endParaRPr sz="4400"/>
          </a:p>
        </p:txBody>
      </p:sp>
      <p:pic>
        <p:nvPicPr>
          <p:cNvPr id="455" name="Google Shape;455;p44"/>
          <p:cNvPicPr preferRelativeResize="0"/>
          <p:nvPr/>
        </p:nvPicPr>
        <p:blipFill>
          <a:blip r:embed="rId3">
            <a:alphaModFix/>
          </a:blip>
          <a:stretch>
            <a:fillRect/>
          </a:stretch>
        </p:blipFill>
        <p:spPr>
          <a:xfrm>
            <a:off x="76200" y="857025"/>
            <a:ext cx="8839200" cy="2265323"/>
          </a:xfrm>
          <a:prstGeom prst="rect">
            <a:avLst/>
          </a:prstGeom>
          <a:noFill/>
          <a:ln>
            <a:noFill/>
          </a:ln>
        </p:spPr>
      </p:pic>
      <p:pic>
        <p:nvPicPr>
          <p:cNvPr id="456" name="Google Shape;456;p44"/>
          <p:cNvPicPr preferRelativeResize="0"/>
          <p:nvPr/>
        </p:nvPicPr>
        <p:blipFill>
          <a:blip r:embed="rId4">
            <a:alphaModFix/>
          </a:blip>
          <a:stretch>
            <a:fillRect/>
          </a:stretch>
        </p:blipFill>
        <p:spPr>
          <a:xfrm>
            <a:off x="662425" y="3108975"/>
            <a:ext cx="3833374" cy="1601650"/>
          </a:xfrm>
          <a:prstGeom prst="rect">
            <a:avLst/>
          </a:prstGeom>
          <a:noFill/>
          <a:ln>
            <a:noFill/>
          </a:ln>
        </p:spPr>
      </p:pic>
      <p:sp>
        <p:nvSpPr>
          <p:cNvPr id="457" name="Google Shape;457;p44"/>
          <p:cNvSpPr/>
          <p:nvPr/>
        </p:nvSpPr>
        <p:spPr>
          <a:xfrm rot="-5400000">
            <a:off x="5618426" y="3229125"/>
            <a:ext cx="408900" cy="1347000"/>
          </a:xfrm>
          <a:prstGeom prst="downArrow">
            <a:avLst>
              <a:gd fmla="val 50000" name="adj1"/>
              <a:gd fmla="val 50000" name="adj2"/>
            </a:avLst>
          </a:prstGeom>
          <a:solidFill>
            <a:srgbClr val="3C78D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sp>
        <p:nvSpPr>
          <p:cNvPr id="458" name="Google Shape;458;p44"/>
          <p:cNvSpPr txBox="1"/>
          <p:nvPr/>
        </p:nvSpPr>
        <p:spPr>
          <a:xfrm>
            <a:off x="6609050" y="3655975"/>
            <a:ext cx="2173800" cy="3936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b="1" lang="es" sz="1800">
                <a:solidFill>
                  <a:srgbClr val="3C78D8"/>
                </a:solidFill>
                <a:latin typeface="Lato"/>
                <a:ea typeface="Lato"/>
                <a:cs typeface="Lato"/>
                <a:sym typeface="Lato"/>
              </a:rPr>
              <a:t>Non-thermal origin</a:t>
            </a:r>
            <a:endParaRPr b="1" sz="1800">
              <a:solidFill>
                <a:srgbClr val="3C78D8"/>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62" name="Shape 462"/>
        <p:cNvGrpSpPr/>
        <p:nvPr/>
      </p:nvGrpSpPr>
      <p:grpSpPr>
        <a:xfrm>
          <a:off x="0" y="0"/>
          <a:ext cx="0" cy="0"/>
          <a:chOff x="0" y="0"/>
          <a:chExt cx="0" cy="0"/>
        </a:xfrm>
      </p:grpSpPr>
      <p:pic>
        <p:nvPicPr>
          <p:cNvPr id="463" name="Google Shape;463;p45"/>
          <p:cNvPicPr preferRelativeResize="0"/>
          <p:nvPr/>
        </p:nvPicPr>
        <p:blipFill rotWithShape="1">
          <a:blip r:embed="rId3">
            <a:alphaModFix/>
          </a:blip>
          <a:srcRect b="0" l="0" r="64891" t="0"/>
          <a:stretch/>
        </p:blipFill>
        <p:spPr>
          <a:xfrm>
            <a:off x="111925" y="0"/>
            <a:ext cx="2412423" cy="1761025"/>
          </a:xfrm>
          <a:prstGeom prst="rect">
            <a:avLst/>
          </a:prstGeom>
          <a:noFill/>
          <a:ln>
            <a:noFill/>
          </a:ln>
        </p:spPr>
      </p:pic>
      <p:pic>
        <p:nvPicPr>
          <p:cNvPr id="464" name="Google Shape;464;p45"/>
          <p:cNvPicPr preferRelativeResize="0"/>
          <p:nvPr/>
        </p:nvPicPr>
        <p:blipFill rotWithShape="1">
          <a:blip r:embed="rId3">
            <a:alphaModFix/>
          </a:blip>
          <a:srcRect b="0" l="35109" r="32399" t="0"/>
          <a:stretch/>
        </p:blipFill>
        <p:spPr>
          <a:xfrm>
            <a:off x="291775" y="1684825"/>
            <a:ext cx="2232577" cy="1761025"/>
          </a:xfrm>
          <a:prstGeom prst="rect">
            <a:avLst/>
          </a:prstGeom>
          <a:noFill/>
          <a:ln>
            <a:noFill/>
          </a:ln>
        </p:spPr>
      </p:pic>
      <p:pic>
        <p:nvPicPr>
          <p:cNvPr id="465" name="Google Shape;465;p45"/>
          <p:cNvPicPr preferRelativeResize="0"/>
          <p:nvPr/>
        </p:nvPicPr>
        <p:blipFill rotWithShape="1">
          <a:blip r:embed="rId3">
            <a:alphaModFix/>
          </a:blip>
          <a:srcRect b="0" l="67510" r="0" t="0"/>
          <a:stretch/>
        </p:blipFill>
        <p:spPr>
          <a:xfrm>
            <a:off x="308299" y="3446500"/>
            <a:ext cx="2232577" cy="1761025"/>
          </a:xfrm>
          <a:prstGeom prst="rect">
            <a:avLst/>
          </a:prstGeom>
          <a:noFill/>
          <a:ln>
            <a:noFill/>
          </a:ln>
        </p:spPr>
      </p:pic>
      <p:sp>
        <p:nvSpPr>
          <p:cNvPr id="466" name="Google Shape;466;p45"/>
          <p:cNvSpPr/>
          <p:nvPr/>
        </p:nvSpPr>
        <p:spPr>
          <a:xfrm rot="-5400000">
            <a:off x="3114025" y="1999725"/>
            <a:ext cx="408900" cy="910200"/>
          </a:xfrm>
          <a:prstGeom prst="downArrow">
            <a:avLst>
              <a:gd fmla="val 50000" name="adj1"/>
              <a:gd fmla="val 50000" name="adj2"/>
            </a:avLst>
          </a:prstGeom>
          <a:solidFill>
            <a:srgbClr val="3C78D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sp>
        <p:nvSpPr>
          <p:cNvPr id="467" name="Google Shape;467;p45"/>
          <p:cNvSpPr/>
          <p:nvPr/>
        </p:nvSpPr>
        <p:spPr>
          <a:xfrm rot="-5400000">
            <a:off x="3114025" y="399525"/>
            <a:ext cx="408900" cy="910200"/>
          </a:xfrm>
          <a:prstGeom prst="downArrow">
            <a:avLst>
              <a:gd fmla="val 50000" name="adj1"/>
              <a:gd fmla="val 50000" name="adj2"/>
            </a:avLst>
          </a:prstGeom>
          <a:solidFill>
            <a:srgbClr val="3C78D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pic>
        <p:nvPicPr>
          <p:cNvPr id="468" name="Google Shape;468;p45"/>
          <p:cNvPicPr preferRelativeResize="0"/>
          <p:nvPr/>
        </p:nvPicPr>
        <p:blipFill>
          <a:blip r:embed="rId4">
            <a:alphaModFix/>
          </a:blip>
          <a:stretch>
            <a:fillRect/>
          </a:stretch>
        </p:blipFill>
        <p:spPr>
          <a:xfrm>
            <a:off x="3981650" y="-201"/>
            <a:ext cx="5136873" cy="5143501"/>
          </a:xfrm>
          <a:prstGeom prst="rect">
            <a:avLst/>
          </a:prstGeom>
          <a:noFill/>
          <a:ln>
            <a:noFill/>
          </a:ln>
        </p:spPr>
      </p:pic>
      <p:sp>
        <p:nvSpPr>
          <p:cNvPr id="469" name="Google Shape;469;p45"/>
          <p:cNvSpPr/>
          <p:nvPr/>
        </p:nvSpPr>
        <p:spPr>
          <a:xfrm rot="-5400000">
            <a:off x="3502700" y="3399525"/>
            <a:ext cx="408900" cy="1615800"/>
          </a:xfrm>
          <a:prstGeom prst="downArrow">
            <a:avLst>
              <a:gd fmla="val 50000" name="adj1"/>
              <a:gd fmla="val 50000" name="adj2"/>
            </a:avLst>
          </a:prstGeom>
          <a:solidFill>
            <a:srgbClr val="3C78D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73" name="Shape 473"/>
        <p:cNvGrpSpPr/>
        <p:nvPr/>
      </p:nvGrpSpPr>
      <p:grpSpPr>
        <a:xfrm>
          <a:off x="0" y="0"/>
          <a:ext cx="0" cy="0"/>
          <a:chOff x="0" y="0"/>
          <a:chExt cx="0" cy="0"/>
        </a:xfrm>
      </p:grpSpPr>
      <p:cxnSp>
        <p:nvCxnSpPr>
          <p:cNvPr id="474" name="Google Shape;474;p46"/>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475" name="Google Shape;475;p46"/>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476" name="Google Shape;476;p46"/>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477" name="Google Shape;477;p46"/>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Hypothesis 1: Polar Cap</a:t>
            </a:r>
            <a:endParaRPr sz="4400"/>
          </a:p>
        </p:txBody>
      </p:sp>
      <p:pic>
        <p:nvPicPr>
          <p:cNvPr id="478" name="Google Shape;478;p46"/>
          <p:cNvPicPr preferRelativeResize="0"/>
          <p:nvPr/>
        </p:nvPicPr>
        <p:blipFill>
          <a:blip r:embed="rId3">
            <a:alphaModFix/>
          </a:blip>
          <a:stretch>
            <a:fillRect/>
          </a:stretch>
        </p:blipFill>
        <p:spPr>
          <a:xfrm>
            <a:off x="192250" y="1072275"/>
            <a:ext cx="2941885" cy="2891424"/>
          </a:xfrm>
          <a:prstGeom prst="rect">
            <a:avLst/>
          </a:prstGeom>
          <a:noFill/>
          <a:ln>
            <a:noFill/>
          </a:ln>
        </p:spPr>
      </p:pic>
      <p:sp>
        <p:nvSpPr>
          <p:cNvPr id="479" name="Google Shape;479;p46"/>
          <p:cNvSpPr txBox="1"/>
          <p:nvPr/>
        </p:nvSpPr>
        <p:spPr>
          <a:xfrm>
            <a:off x="268450" y="3956125"/>
            <a:ext cx="29418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Polar cap model explaining Algol radio emission (Mutel et al. 1998)</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83" name="Shape 483"/>
        <p:cNvGrpSpPr/>
        <p:nvPr/>
      </p:nvGrpSpPr>
      <p:grpSpPr>
        <a:xfrm>
          <a:off x="0" y="0"/>
          <a:ext cx="0" cy="0"/>
          <a:chOff x="0" y="0"/>
          <a:chExt cx="0" cy="0"/>
        </a:xfrm>
      </p:grpSpPr>
      <p:cxnSp>
        <p:nvCxnSpPr>
          <p:cNvPr id="484" name="Google Shape;484;p47"/>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485" name="Google Shape;485;p47"/>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486" name="Google Shape;486;p47"/>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487" name="Google Shape;487;p47"/>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Hypothesis 1: Polar Cap</a:t>
            </a:r>
            <a:endParaRPr sz="4400"/>
          </a:p>
        </p:txBody>
      </p:sp>
      <p:pic>
        <p:nvPicPr>
          <p:cNvPr id="488" name="Google Shape;488;p47"/>
          <p:cNvPicPr preferRelativeResize="0"/>
          <p:nvPr/>
        </p:nvPicPr>
        <p:blipFill>
          <a:blip r:embed="rId3">
            <a:alphaModFix/>
          </a:blip>
          <a:stretch>
            <a:fillRect/>
          </a:stretch>
        </p:blipFill>
        <p:spPr>
          <a:xfrm>
            <a:off x="-26500" y="1238025"/>
            <a:ext cx="9143998" cy="234342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92" name="Shape 492"/>
        <p:cNvGrpSpPr/>
        <p:nvPr/>
      </p:nvGrpSpPr>
      <p:grpSpPr>
        <a:xfrm>
          <a:off x="0" y="0"/>
          <a:ext cx="0" cy="0"/>
          <a:chOff x="0" y="0"/>
          <a:chExt cx="0" cy="0"/>
        </a:xfrm>
      </p:grpSpPr>
      <p:cxnSp>
        <p:nvCxnSpPr>
          <p:cNvPr id="493" name="Google Shape;493;p48"/>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494" name="Google Shape;494;p48"/>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495" name="Google Shape;495;p48"/>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496" name="Google Shape;496;p48"/>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Hypothesis 1: Polar Cap</a:t>
            </a:r>
            <a:endParaRPr sz="4400"/>
          </a:p>
        </p:txBody>
      </p:sp>
      <p:pic>
        <p:nvPicPr>
          <p:cNvPr id="497" name="Google Shape;497;p48"/>
          <p:cNvPicPr preferRelativeResize="0"/>
          <p:nvPr/>
        </p:nvPicPr>
        <p:blipFill>
          <a:blip r:embed="rId3">
            <a:alphaModFix/>
          </a:blip>
          <a:stretch>
            <a:fillRect/>
          </a:stretch>
        </p:blipFill>
        <p:spPr>
          <a:xfrm>
            <a:off x="-26500" y="1238025"/>
            <a:ext cx="9143998" cy="2343421"/>
          </a:xfrm>
          <a:prstGeom prst="rect">
            <a:avLst/>
          </a:prstGeom>
          <a:noFill/>
          <a:ln>
            <a:noFill/>
          </a:ln>
        </p:spPr>
      </p:pic>
      <p:grpSp>
        <p:nvGrpSpPr>
          <p:cNvPr id="498" name="Google Shape;498;p48"/>
          <p:cNvGrpSpPr/>
          <p:nvPr/>
        </p:nvGrpSpPr>
        <p:grpSpPr>
          <a:xfrm>
            <a:off x="1375025" y="2104650"/>
            <a:ext cx="686100" cy="264900"/>
            <a:chOff x="1375025" y="2104650"/>
            <a:chExt cx="686100" cy="264900"/>
          </a:xfrm>
        </p:grpSpPr>
        <p:cxnSp>
          <p:nvCxnSpPr>
            <p:cNvPr id="499" name="Google Shape;499;p48"/>
            <p:cNvCxnSpPr/>
            <p:nvPr/>
          </p:nvCxnSpPr>
          <p:spPr>
            <a:xfrm flipH="1" rot="10800000">
              <a:off x="1375025" y="2231700"/>
              <a:ext cx="686100" cy="10800"/>
            </a:xfrm>
            <a:prstGeom prst="straightConnector1">
              <a:avLst/>
            </a:prstGeom>
            <a:noFill/>
            <a:ln cap="flat" cmpd="sng" w="19050">
              <a:solidFill>
                <a:srgbClr val="FFFF00"/>
              </a:solidFill>
              <a:prstDash val="solid"/>
              <a:round/>
              <a:headEnd len="med" w="med" type="none"/>
              <a:tailEnd len="med" w="med" type="none"/>
            </a:ln>
          </p:spPr>
        </p:cxnSp>
        <p:sp>
          <p:nvSpPr>
            <p:cNvPr id="500" name="Google Shape;500;p48"/>
            <p:cNvSpPr/>
            <p:nvPr/>
          </p:nvSpPr>
          <p:spPr>
            <a:xfrm>
              <a:off x="1589225" y="2104650"/>
              <a:ext cx="257700" cy="264900"/>
            </a:xfrm>
            <a:prstGeom prst="ellipse">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1" name="Google Shape;501;p48"/>
          <p:cNvGrpSpPr/>
          <p:nvPr/>
        </p:nvGrpSpPr>
        <p:grpSpPr>
          <a:xfrm>
            <a:off x="4228950" y="2104650"/>
            <a:ext cx="686100" cy="264900"/>
            <a:chOff x="1375025" y="2104650"/>
            <a:chExt cx="686100" cy="264900"/>
          </a:xfrm>
        </p:grpSpPr>
        <p:cxnSp>
          <p:nvCxnSpPr>
            <p:cNvPr id="502" name="Google Shape;502;p48"/>
            <p:cNvCxnSpPr/>
            <p:nvPr/>
          </p:nvCxnSpPr>
          <p:spPr>
            <a:xfrm flipH="1" rot="10800000">
              <a:off x="1375025" y="2231700"/>
              <a:ext cx="686100" cy="10800"/>
            </a:xfrm>
            <a:prstGeom prst="straightConnector1">
              <a:avLst/>
            </a:prstGeom>
            <a:noFill/>
            <a:ln cap="flat" cmpd="sng" w="19050">
              <a:solidFill>
                <a:srgbClr val="FFFF00"/>
              </a:solidFill>
              <a:prstDash val="solid"/>
              <a:round/>
              <a:headEnd len="med" w="med" type="none"/>
              <a:tailEnd len="med" w="med" type="none"/>
            </a:ln>
          </p:spPr>
        </p:cxnSp>
        <p:sp>
          <p:nvSpPr>
            <p:cNvPr id="503" name="Google Shape;503;p48"/>
            <p:cNvSpPr/>
            <p:nvPr/>
          </p:nvSpPr>
          <p:spPr>
            <a:xfrm>
              <a:off x="1589225" y="2104650"/>
              <a:ext cx="257700" cy="264900"/>
            </a:xfrm>
            <a:prstGeom prst="ellipse">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4" name="Google Shape;504;p48"/>
          <p:cNvGrpSpPr/>
          <p:nvPr/>
        </p:nvGrpSpPr>
        <p:grpSpPr>
          <a:xfrm>
            <a:off x="7345500" y="2369550"/>
            <a:ext cx="686100" cy="264900"/>
            <a:chOff x="1375025" y="2104650"/>
            <a:chExt cx="686100" cy="264900"/>
          </a:xfrm>
        </p:grpSpPr>
        <p:cxnSp>
          <p:nvCxnSpPr>
            <p:cNvPr id="505" name="Google Shape;505;p48"/>
            <p:cNvCxnSpPr/>
            <p:nvPr/>
          </p:nvCxnSpPr>
          <p:spPr>
            <a:xfrm flipH="1" rot="10800000">
              <a:off x="1375025" y="2231700"/>
              <a:ext cx="686100" cy="10800"/>
            </a:xfrm>
            <a:prstGeom prst="straightConnector1">
              <a:avLst/>
            </a:prstGeom>
            <a:noFill/>
            <a:ln cap="flat" cmpd="sng" w="19050">
              <a:solidFill>
                <a:srgbClr val="FFFF00"/>
              </a:solidFill>
              <a:prstDash val="solid"/>
              <a:round/>
              <a:headEnd len="med" w="med" type="none"/>
              <a:tailEnd len="med" w="med" type="none"/>
            </a:ln>
          </p:spPr>
        </p:cxnSp>
        <p:sp>
          <p:nvSpPr>
            <p:cNvPr id="506" name="Google Shape;506;p48"/>
            <p:cNvSpPr/>
            <p:nvPr/>
          </p:nvSpPr>
          <p:spPr>
            <a:xfrm>
              <a:off x="1589225" y="2104650"/>
              <a:ext cx="257700" cy="264900"/>
            </a:xfrm>
            <a:prstGeom prst="ellipse">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7" name="Google Shape;507;p48"/>
          <p:cNvSpPr txBox="1"/>
          <p:nvPr/>
        </p:nvSpPr>
        <p:spPr>
          <a:xfrm>
            <a:off x="3106550" y="3736825"/>
            <a:ext cx="2877900" cy="3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Magnetic axis oriented east-west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11" name="Shape 511"/>
        <p:cNvGrpSpPr/>
        <p:nvPr/>
      </p:nvGrpSpPr>
      <p:grpSpPr>
        <a:xfrm>
          <a:off x="0" y="0"/>
          <a:ext cx="0" cy="0"/>
          <a:chOff x="0" y="0"/>
          <a:chExt cx="0" cy="0"/>
        </a:xfrm>
      </p:grpSpPr>
      <p:cxnSp>
        <p:nvCxnSpPr>
          <p:cNvPr id="512" name="Google Shape;512;p49"/>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513" name="Google Shape;513;p49"/>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514" name="Google Shape;514;p49"/>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515" name="Google Shape;515;p49"/>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Hypothesis 1: Polar Cap</a:t>
            </a:r>
            <a:endParaRPr sz="4400"/>
          </a:p>
        </p:txBody>
      </p:sp>
      <p:pic>
        <p:nvPicPr>
          <p:cNvPr id="516" name="Google Shape;516;p49"/>
          <p:cNvPicPr preferRelativeResize="0"/>
          <p:nvPr/>
        </p:nvPicPr>
        <p:blipFill>
          <a:blip r:embed="rId3">
            <a:alphaModFix/>
          </a:blip>
          <a:stretch>
            <a:fillRect/>
          </a:stretch>
        </p:blipFill>
        <p:spPr>
          <a:xfrm>
            <a:off x="5680550" y="780825"/>
            <a:ext cx="3387250" cy="3742694"/>
          </a:xfrm>
          <a:prstGeom prst="rect">
            <a:avLst/>
          </a:prstGeom>
          <a:noFill/>
          <a:ln>
            <a:noFill/>
          </a:ln>
        </p:spPr>
      </p:pic>
      <p:pic>
        <p:nvPicPr>
          <p:cNvPr id="517" name="Google Shape;517;p49"/>
          <p:cNvPicPr preferRelativeResize="0"/>
          <p:nvPr/>
        </p:nvPicPr>
        <p:blipFill rotWithShape="1">
          <a:blip r:embed="rId4">
            <a:alphaModFix/>
          </a:blip>
          <a:srcRect b="35488" l="0" r="0" t="0"/>
          <a:stretch/>
        </p:blipFill>
        <p:spPr>
          <a:xfrm>
            <a:off x="26688" y="857025"/>
            <a:ext cx="5658188" cy="36550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21" name="Shape 521"/>
        <p:cNvGrpSpPr/>
        <p:nvPr/>
      </p:nvGrpSpPr>
      <p:grpSpPr>
        <a:xfrm>
          <a:off x="0" y="0"/>
          <a:ext cx="0" cy="0"/>
          <a:chOff x="0" y="0"/>
          <a:chExt cx="0" cy="0"/>
        </a:xfrm>
      </p:grpSpPr>
      <p:cxnSp>
        <p:nvCxnSpPr>
          <p:cNvPr id="522" name="Google Shape;522;p50"/>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523" name="Google Shape;523;p50"/>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524" name="Google Shape;524;p50"/>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525" name="Google Shape;525;p50"/>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Hypothesis 1: Polar Cap</a:t>
            </a:r>
            <a:endParaRPr sz="4400"/>
          </a:p>
        </p:txBody>
      </p:sp>
      <p:pic>
        <p:nvPicPr>
          <p:cNvPr id="526" name="Google Shape;526;p50"/>
          <p:cNvPicPr preferRelativeResize="0"/>
          <p:nvPr/>
        </p:nvPicPr>
        <p:blipFill rotWithShape="1">
          <a:blip r:embed="rId3">
            <a:alphaModFix/>
          </a:blip>
          <a:srcRect b="0" l="14710" r="14837" t="64717"/>
          <a:stretch/>
        </p:blipFill>
        <p:spPr>
          <a:xfrm>
            <a:off x="0" y="1435461"/>
            <a:ext cx="4572002" cy="2241064"/>
          </a:xfrm>
          <a:prstGeom prst="rect">
            <a:avLst/>
          </a:prstGeom>
          <a:noFill/>
          <a:ln>
            <a:noFill/>
          </a:ln>
        </p:spPr>
      </p:pic>
      <p:sp>
        <p:nvSpPr>
          <p:cNvPr id="527" name="Google Shape;527;p50"/>
          <p:cNvSpPr txBox="1"/>
          <p:nvPr/>
        </p:nvSpPr>
        <p:spPr>
          <a:xfrm>
            <a:off x="4715025" y="1670600"/>
            <a:ext cx="4252200" cy="152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During the first  half of the 2013 observations, emission coming from only one of the  polar caps would be detected (component 1a) and during the second half of the observations the emission from both polar caps would be detected.</a:t>
            </a:r>
            <a:endParaRPr/>
          </a:p>
        </p:txBody>
      </p:sp>
      <p:grpSp>
        <p:nvGrpSpPr>
          <p:cNvPr id="528" name="Google Shape;528;p50"/>
          <p:cNvGrpSpPr/>
          <p:nvPr/>
        </p:nvGrpSpPr>
        <p:grpSpPr>
          <a:xfrm rot="1241132">
            <a:off x="765325" y="2333092"/>
            <a:ext cx="568515" cy="204017"/>
            <a:chOff x="1375025" y="2104650"/>
            <a:chExt cx="686100" cy="264900"/>
          </a:xfrm>
        </p:grpSpPr>
        <p:cxnSp>
          <p:nvCxnSpPr>
            <p:cNvPr id="529" name="Google Shape;529;p50"/>
            <p:cNvCxnSpPr/>
            <p:nvPr/>
          </p:nvCxnSpPr>
          <p:spPr>
            <a:xfrm flipH="1" rot="10800000">
              <a:off x="1375025" y="2231700"/>
              <a:ext cx="686100" cy="10800"/>
            </a:xfrm>
            <a:prstGeom prst="straightConnector1">
              <a:avLst/>
            </a:prstGeom>
            <a:noFill/>
            <a:ln cap="flat" cmpd="sng" w="19050">
              <a:solidFill>
                <a:srgbClr val="FFFF00"/>
              </a:solidFill>
              <a:prstDash val="solid"/>
              <a:round/>
              <a:headEnd len="med" w="med" type="none"/>
              <a:tailEnd len="med" w="med" type="none"/>
            </a:ln>
          </p:spPr>
        </p:cxnSp>
        <p:sp>
          <p:nvSpPr>
            <p:cNvPr id="530" name="Google Shape;530;p50"/>
            <p:cNvSpPr/>
            <p:nvPr/>
          </p:nvSpPr>
          <p:spPr>
            <a:xfrm>
              <a:off x="1589225" y="2104650"/>
              <a:ext cx="257700" cy="264900"/>
            </a:xfrm>
            <a:prstGeom prst="ellipse">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 name="Google Shape;531;p50"/>
          <p:cNvGrpSpPr/>
          <p:nvPr/>
        </p:nvGrpSpPr>
        <p:grpSpPr>
          <a:xfrm rot="-1211852">
            <a:off x="2825337" y="2469730"/>
            <a:ext cx="568541" cy="204015"/>
            <a:chOff x="1375025" y="2104650"/>
            <a:chExt cx="686100" cy="264900"/>
          </a:xfrm>
        </p:grpSpPr>
        <p:cxnSp>
          <p:nvCxnSpPr>
            <p:cNvPr id="532" name="Google Shape;532;p50"/>
            <p:cNvCxnSpPr/>
            <p:nvPr/>
          </p:nvCxnSpPr>
          <p:spPr>
            <a:xfrm flipH="1" rot="10800000">
              <a:off x="1375025" y="2231700"/>
              <a:ext cx="686100" cy="10800"/>
            </a:xfrm>
            <a:prstGeom prst="straightConnector1">
              <a:avLst/>
            </a:prstGeom>
            <a:noFill/>
            <a:ln cap="flat" cmpd="sng" w="19050">
              <a:solidFill>
                <a:srgbClr val="FFFF00"/>
              </a:solidFill>
              <a:prstDash val="solid"/>
              <a:round/>
              <a:headEnd len="med" w="med" type="none"/>
              <a:tailEnd len="med" w="med" type="none"/>
            </a:ln>
          </p:spPr>
        </p:cxnSp>
        <p:sp>
          <p:nvSpPr>
            <p:cNvPr id="533" name="Google Shape;533;p50"/>
            <p:cNvSpPr/>
            <p:nvPr/>
          </p:nvSpPr>
          <p:spPr>
            <a:xfrm>
              <a:off x="1589225" y="2104650"/>
              <a:ext cx="257700" cy="264900"/>
            </a:xfrm>
            <a:prstGeom prst="ellipse">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37" name="Shape 537"/>
        <p:cNvGrpSpPr/>
        <p:nvPr/>
      </p:nvGrpSpPr>
      <p:grpSpPr>
        <a:xfrm>
          <a:off x="0" y="0"/>
          <a:ext cx="0" cy="0"/>
          <a:chOff x="0" y="0"/>
          <a:chExt cx="0" cy="0"/>
        </a:xfrm>
      </p:grpSpPr>
      <p:cxnSp>
        <p:nvCxnSpPr>
          <p:cNvPr id="538" name="Google Shape;538;p51"/>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539" name="Google Shape;539;p51"/>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540" name="Google Shape;540;p51"/>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541" name="Google Shape;541;p51"/>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Hypothesis 2: Flaring Loops</a:t>
            </a:r>
            <a:endParaRPr sz="4400"/>
          </a:p>
        </p:txBody>
      </p:sp>
      <p:sp>
        <p:nvSpPr>
          <p:cNvPr id="542" name="Google Shape;542;p51"/>
          <p:cNvSpPr txBox="1"/>
          <p:nvPr/>
        </p:nvSpPr>
        <p:spPr>
          <a:xfrm>
            <a:off x="536900" y="907150"/>
            <a:ext cx="8365800" cy="8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A great number of flaring events are known to occur in AB Dor A (Schmitt et al.2019 and references therein). From these and previous studies, it is well established that the corona of this star presents evidence for both compact and extended structures.</a:t>
            </a:r>
            <a:endParaRPr/>
          </a:p>
        </p:txBody>
      </p:sp>
      <p:grpSp>
        <p:nvGrpSpPr>
          <p:cNvPr id="543" name="Google Shape;543;p51"/>
          <p:cNvGrpSpPr/>
          <p:nvPr/>
        </p:nvGrpSpPr>
        <p:grpSpPr>
          <a:xfrm>
            <a:off x="460699" y="1726960"/>
            <a:ext cx="2942122" cy="2750878"/>
            <a:chOff x="0" y="1726850"/>
            <a:chExt cx="3339526" cy="2941801"/>
          </a:xfrm>
        </p:grpSpPr>
        <p:pic>
          <p:nvPicPr>
            <p:cNvPr id="544" name="Google Shape;544;p51"/>
            <p:cNvPicPr preferRelativeResize="0"/>
            <p:nvPr/>
          </p:nvPicPr>
          <p:blipFill>
            <a:blip r:embed="rId3">
              <a:alphaModFix/>
            </a:blip>
            <a:stretch>
              <a:fillRect/>
            </a:stretch>
          </p:blipFill>
          <p:spPr>
            <a:xfrm>
              <a:off x="0" y="1726850"/>
              <a:ext cx="3339526" cy="2941801"/>
            </a:xfrm>
            <a:prstGeom prst="rect">
              <a:avLst/>
            </a:prstGeom>
            <a:noFill/>
            <a:ln>
              <a:noFill/>
            </a:ln>
          </p:spPr>
        </p:pic>
        <p:sp>
          <p:nvSpPr>
            <p:cNvPr id="545" name="Google Shape;545;p51"/>
            <p:cNvSpPr txBox="1"/>
            <p:nvPr/>
          </p:nvSpPr>
          <p:spPr>
            <a:xfrm>
              <a:off x="1778571" y="4370363"/>
              <a:ext cx="14868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00">
                  <a:solidFill>
                    <a:srgbClr val="FFFFFF"/>
                  </a:solidFill>
                </a:rPr>
                <a:t>Cohen et al. 2010</a:t>
              </a:r>
              <a:endParaRPr sz="1000">
                <a:solidFill>
                  <a:srgbClr val="FFFFFF"/>
                </a:solidFill>
              </a:endParaRPr>
            </a:p>
          </p:txBody>
        </p:sp>
      </p:grpSp>
      <p:sp>
        <p:nvSpPr>
          <p:cNvPr id="546" name="Google Shape;546;p51"/>
          <p:cNvSpPr txBox="1"/>
          <p:nvPr/>
        </p:nvSpPr>
        <p:spPr>
          <a:xfrm>
            <a:off x="6902475" y="1638000"/>
            <a:ext cx="2000100" cy="28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Rather than episodic events (which are not excluded), these loops could constitute a quasi-permanent structure azimuthally distributed, as proposed by Lim et al. (1992).</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Basically, a long-lived, extended loop structure in AB Dor A</a:t>
            </a:r>
            <a:endParaRPr/>
          </a:p>
        </p:txBody>
      </p:sp>
      <p:sp>
        <p:nvSpPr>
          <p:cNvPr id="547" name="Google Shape;547;p51"/>
          <p:cNvSpPr txBox="1"/>
          <p:nvPr/>
        </p:nvSpPr>
        <p:spPr>
          <a:xfrm>
            <a:off x="304800" y="4434800"/>
            <a:ext cx="3339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t>Extrapolation from Zeeman-Doppler Imaging</a:t>
            </a:r>
            <a:endParaRPr sz="1200"/>
          </a:p>
        </p:txBody>
      </p:sp>
      <p:pic>
        <p:nvPicPr>
          <p:cNvPr id="548" name="Google Shape;548;p51"/>
          <p:cNvPicPr preferRelativeResize="0"/>
          <p:nvPr/>
        </p:nvPicPr>
        <p:blipFill>
          <a:blip r:embed="rId4">
            <a:alphaModFix/>
          </a:blip>
          <a:stretch>
            <a:fillRect/>
          </a:stretch>
        </p:blipFill>
        <p:spPr>
          <a:xfrm>
            <a:off x="3555225" y="1671150"/>
            <a:ext cx="3194851" cy="2839849"/>
          </a:xfrm>
          <a:prstGeom prst="rect">
            <a:avLst/>
          </a:prstGeom>
          <a:noFill/>
          <a:ln>
            <a:noFill/>
          </a:ln>
        </p:spPr>
      </p:pic>
      <p:sp>
        <p:nvSpPr>
          <p:cNvPr id="549" name="Google Shape;549;p51"/>
          <p:cNvSpPr txBox="1"/>
          <p:nvPr/>
        </p:nvSpPr>
        <p:spPr>
          <a:xfrm>
            <a:off x="3505200" y="4434800"/>
            <a:ext cx="3339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t>MHD solutions of the coronal magnetic field</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1" name="Shape 81"/>
        <p:cNvGrpSpPr/>
        <p:nvPr/>
      </p:nvGrpSpPr>
      <p:grpSpPr>
        <a:xfrm>
          <a:off x="0" y="0"/>
          <a:ext cx="0" cy="0"/>
          <a:chOff x="0" y="0"/>
          <a:chExt cx="0" cy="0"/>
        </a:xfrm>
      </p:grpSpPr>
      <p:cxnSp>
        <p:nvCxnSpPr>
          <p:cNvPr id="82" name="Google Shape;82;p16"/>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83" name="Google Shape;83;p16"/>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84" name="Google Shape;84;p16"/>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85" name="Google Shape;85;p16"/>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5000"/>
              <a:t>The backbone of our work</a:t>
            </a:r>
            <a:endParaRPr sz="5000"/>
          </a:p>
        </p:txBody>
      </p:sp>
      <p:pic>
        <p:nvPicPr>
          <p:cNvPr id="86" name="Google Shape;86;p16"/>
          <p:cNvPicPr preferRelativeResize="0"/>
          <p:nvPr/>
        </p:nvPicPr>
        <p:blipFill rotWithShape="1">
          <a:blip r:embed="rId3">
            <a:alphaModFix/>
          </a:blip>
          <a:srcRect b="0" l="46018" r="44870" t="63631"/>
          <a:stretch/>
        </p:blipFill>
        <p:spPr>
          <a:xfrm>
            <a:off x="4220025" y="1538000"/>
            <a:ext cx="805349" cy="694100"/>
          </a:xfrm>
          <a:prstGeom prst="rect">
            <a:avLst/>
          </a:prstGeom>
          <a:noFill/>
          <a:ln>
            <a:noFill/>
          </a:ln>
        </p:spPr>
      </p:pic>
      <p:sp>
        <p:nvSpPr>
          <p:cNvPr id="87" name="Google Shape;87;p16"/>
          <p:cNvSpPr txBox="1"/>
          <p:nvPr/>
        </p:nvSpPr>
        <p:spPr>
          <a:xfrm>
            <a:off x="504675" y="837575"/>
            <a:ext cx="8268300" cy="7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t>Even under the best imaginable observational circumstances, the angular resolution of any telescope is limited by diffraction to</a:t>
            </a:r>
            <a:endParaRPr sz="1600"/>
          </a:p>
        </p:txBody>
      </p:sp>
      <p:sp>
        <p:nvSpPr>
          <p:cNvPr id="88" name="Google Shape;88;p16"/>
          <p:cNvSpPr/>
          <p:nvPr/>
        </p:nvSpPr>
        <p:spPr>
          <a:xfrm rot="-608883">
            <a:off x="5811759" y="1476962"/>
            <a:ext cx="3127833" cy="483368"/>
          </a:xfrm>
          <a:prstGeom prst="roundRect">
            <a:avLst>
              <a:gd fmla="val 16667" name="adj"/>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6"/>
          <p:cNvSpPr txBox="1"/>
          <p:nvPr/>
        </p:nvSpPr>
        <p:spPr>
          <a:xfrm rot="-614539">
            <a:off x="5793644" y="1498973"/>
            <a:ext cx="3097663" cy="37590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FFFFF"/>
                </a:solidFill>
              </a:rPr>
              <a:t>Not a good plan at lower frequencies</a:t>
            </a:r>
            <a:endParaRPr>
              <a:solidFill>
                <a:srgbClr val="FFFFFF"/>
              </a:solidFill>
            </a:endParaRPr>
          </a:p>
        </p:txBody>
      </p:sp>
      <p:sp>
        <p:nvSpPr>
          <p:cNvPr id="90" name="Google Shape;90;p16"/>
          <p:cNvSpPr/>
          <p:nvPr/>
        </p:nvSpPr>
        <p:spPr>
          <a:xfrm>
            <a:off x="397300" y="2609325"/>
            <a:ext cx="3951600" cy="1602900"/>
          </a:xfrm>
          <a:prstGeom prst="roundRect">
            <a:avLst>
              <a:gd fmla="val 16667" name="adj"/>
            </a:avLst>
          </a:prstGeom>
          <a:gradFill>
            <a:gsLst>
              <a:gs pos="0">
                <a:srgbClr val="FFF6DB"/>
              </a:gs>
              <a:gs pos="100000">
                <a:srgbClr val="FAD2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6"/>
          <p:cNvSpPr txBox="1"/>
          <p:nvPr/>
        </p:nvSpPr>
        <p:spPr>
          <a:xfrm>
            <a:off x="633550" y="2781150"/>
            <a:ext cx="3393300" cy="81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For a resolution of 0.1 arcsec observing at 580 nm (yellow light) one would need a telescope with a diameter of...</a:t>
            </a:r>
            <a:endParaRPr/>
          </a:p>
        </p:txBody>
      </p:sp>
      <p:sp>
        <p:nvSpPr>
          <p:cNvPr id="92" name="Google Shape;92;p16"/>
          <p:cNvSpPr txBox="1"/>
          <p:nvPr/>
        </p:nvSpPr>
        <p:spPr>
          <a:xfrm>
            <a:off x="1889950" y="3517925"/>
            <a:ext cx="966300" cy="69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000"/>
              <a:t>1.2 m</a:t>
            </a:r>
            <a:endParaRPr b="1" sz="2000"/>
          </a:p>
        </p:txBody>
      </p:sp>
      <p:sp>
        <p:nvSpPr>
          <p:cNvPr id="93" name="Google Shape;93;p16"/>
          <p:cNvSpPr/>
          <p:nvPr/>
        </p:nvSpPr>
        <p:spPr>
          <a:xfrm>
            <a:off x="4740700" y="2609325"/>
            <a:ext cx="3951600" cy="1602900"/>
          </a:xfrm>
          <a:prstGeom prst="roundRect">
            <a:avLst>
              <a:gd fmla="val 16667" name="adj"/>
            </a:avLst>
          </a:prstGeom>
          <a:gradFill>
            <a:gsLst>
              <a:gs pos="0">
                <a:srgbClr val="DBD4EB"/>
              </a:gs>
              <a:gs pos="100000">
                <a:srgbClr val="9180BB"/>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6"/>
          <p:cNvSpPr txBox="1"/>
          <p:nvPr/>
        </p:nvSpPr>
        <p:spPr>
          <a:xfrm>
            <a:off x="4976950" y="2781150"/>
            <a:ext cx="3393300" cy="81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For a resolution of 0.1 arcsec observing at 60 mm (5 GHz) one would need a telescope with a diameter of...</a:t>
            </a:r>
            <a:endParaRPr/>
          </a:p>
        </p:txBody>
      </p:sp>
      <p:sp>
        <p:nvSpPr>
          <p:cNvPr id="95" name="Google Shape;95;p16"/>
          <p:cNvSpPr txBox="1"/>
          <p:nvPr/>
        </p:nvSpPr>
        <p:spPr>
          <a:xfrm>
            <a:off x="6096400" y="3517925"/>
            <a:ext cx="1240200" cy="69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000"/>
              <a:t>125 km</a:t>
            </a:r>
            <a:endParaRPr b="1" sz="20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53" name="Shape 553"/>
        <p:cNvGrpSpPr/>
        <p:nvPr/>
      </p:nvGrpSpPr>
      <p:grpSpPr>
        <a:xfrm>
          <a:off x="0" y="0"/>
          <a:ext cx="0" cy="0"/>
          <a:chOff x="0" y="0"/>
          <a:chExt cx="0" cy="0"/>
        </a:xfrm>
      </p:grpSpPr>
      <p:cxnSp>
        <p:nvCxnSpPr>
          <p:cNvPr id="554" name="Google Shape;554;p52"/>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555" name="Google Shape;555;p52"/>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556" name="Google Shape;556;p52"/>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557" name="Google Shape;557;p52"/>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Hypothesis 2: Flaring Loops</a:t>
            </a:r>
            <a:endParaRPr sz="4400"/>
          </a:p>
        </p:txBody>
      </p:sp>
      <p:pic>
        <p:nvPicPr>
          <p:cNvPr id="558" name="Google Shape;558;p52"/>
          <p:cNvPicPr preferRelativeResize="0"/>
          <p:nvPr/>
        </p:nvPicPr>
        <p:blipFill>
          <a:blip r:embed="rId3">
            <a:alphaModFix/>
          </a:blip>
          <a:stretch>
            <a:fillRect/>
          </a:stretch>
        </p:blipFill>
        <p:spPr>
          <a:xfrm>
            <a:off x="533400" y="1085625"/>
            <a:ext cx="3979330" cy="3487676"/>
          </a:xfrm>
          <a:prstGeom prst="rect">
            <a:avLst/>
          </a:prstGeom>
          <a:noFill/>
          <a:ln>
            <a:noFill/>
          </a:ln>
        </p:spPr>
      </p:pic>
      <p:pic>
        <p:nvPicPr>
          <p:cNvPr id="559" name="Google Shape;559;p52"/>
          <p:cNvPicPr preferRelativeResize="0"/>
          <p:nvPr/>
        </p:nvPicPr>
        <p:blipFill>
          <a:blip r:embed="rId4">
            <a:alphaModFix/>
          </a:blip>
          <a:stretch>
            <a:fillRect/>
          </a:stretch>
        </p:blipFill>
        <p:spPr>
          <a:xfrm>
            <a:off x="4512730" y="1085625"/>
            <a:ext cx="4010059" cy="3487676"/>
          </a:xfrm>
          <a:prstGeom prst="rect">
            <a:avLst/>
          </a:prstGeom>
          <a:noFill/>
          <a:ln>
            <a:noFill/>
          </a:ln>
        </p:spPr>
      </p:pic>
      <p:pic>
        <p:nvPicPr>
          <p:cNvPr id="560" name="Google Shape;560;p52"/>
          <p:cNvPicPr preferRelativeResize="0"/>
          <p:nvPr/>
        </p:nvPicPr>
        <p:blipFill>
          <a:blip r:embed="rId5">
            <a:alphaModFix/>
          </a:blip>
          <a:stretch>
            <a:fillRect/>
          </a:stretch>
        </p:blipFill>
        <p:spPr>
          <a:xfrm>
            <a:off x="3590304" y="1171550"/>
            <a:ext cx="805296" cy="264900"/>
          </a:xfrm>
          <a:prstGeom prst="rect">
            <a:avLst/>
          </a:prstGeom>
          <a:noFill/>
          <a:ln>
            <a:noFill/>
          </a:ln>
        </p:spPr>
      </p:pic>
      <p:pic>
        <p:nvPicPr>
          <p:cNvPr id="561" name="Google Shape;561;p52"/>
          <p:cNvPicPr preferRelativeResize="0"/>
          <p:nvPr/>
        </p:nvPicPr>
        <p:blipFill>
          <a:blip r:embed="rId5">
            <a:alphaModFix/>
          </a:blip>
          <a:stretch>
            <a:fillRect/>
          </a:stretch>
        </p:blipFill>
        <p:spPr>
          <a:xfrm>
            <a:off x="7619129" y="1171550"/>
            <a:ext cx="805296" cy="264900"/>
          </a:xfrm>
          <a:prstGeom prst="rect">
            <a:avLst/>
          </a:prstGeom>
          <a:noFill/>
          <a:ln>
            <a:noFill/>
          </a:ln>
        </p:spPr>
      </p:pic>
      <p:sp>
        <p:nvSpPr>
          <p:cNvPr id="562" name="Google Shape;562;p52"/>
          <p:cNvSpPr txBox="1"/>
          <p:nvPr/>
        </p:nvSpPr>
        <p:spPr>
          <a:xfrm>
            <a:off x="3267450" y="1374475"/>
            <a:ext cx="1204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misaligned B</a:t>
            </a:r>
            <a:endParaRPr/>
          </a:p>
        </p:txBody>
      </p:sp>
      <p:sp>
        <p:nvSpPr>
          <p:cNvPr id="563" name="Google Shape;563;p52"/>
          <p:cNvSpPr txBox="1"/>
          <p:nvPr/>
        </p:nvSpPr>
        <p:spPr>
          <a:xfrm>
            <a:off x="7242400" y="1374475"/>
            <a:ext cx="1204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misaligned B</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67" name="Shape 567"/>
        <p:cNvGrpSpPr/>
        <p:nvPr/>
      </p:nvGrpSpPr>
      <p:grpSpPr>
        <a:xfrm>
          <a:off x="0" y="0"/>
          <a:ext cx="0" cy="0"/>
          <a:chOff x="0" y="0"/>
          <a:chExt cx="0" cy="0"/>
        </a:xfrm>
      </p:grpSpPr>
      <p:cxnSp>
        <p:nvCxnSpPr>
          <p:cNvPr id="568" name="Google Shape;568;p53"/>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569" name="Google Shape;569;p53"/>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570" name="Google Shape;570;p53"/>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571" name="Google Shape;571;p53"/>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Hypothesis 2: Flaring Loops</a:t>
            </a:r>
            <a:endParaRPr sz="4400"/>
          </a:p>
        </p:txBody>
      </p:sp>
      <p:pic>
        <p:nvPicPr>
          <p:cNvPr id="572" name="Google Shape;572;p53"/>
          <p:cNvPicPr preferRelativeResize="0"/>
          <p:nvPr/>
        </p:nvPicPr>
        <p:blipFill>
          <a:blip r:embed="rId3">
            <a:alphaModFix/>
          </a:blip>
          <a:stretch>
            <a:fillRect/>
          </a:stretch>
        </p:blipFill>
        <p:spPr>
          <a:xfrm>
            <a:off x="533400" y="1085625"/>
            <a:ext cx="3979330" cy="3487676"/>
          </a:xfrm>
          <a:prstGeom prst="rect">
            <a:avLst/>
          </a:prstGeom>
          <a:noFill/>
          <a:ln>
            <a:noFill/>
          </a:ln>
        </p:spPr>
      </p:pic>
      <p:pic>
        <p:nvPicPr>
          <p:cNvPr id="573" name="Google Shape;573;p53"/>
          <p:cNvPicPr preferRelativeResize="0"/>
          <p:nvPr/>
        </p:nvPicPr>
        <p:blipFill>
          <a:blip r:embed="rId4">
            <a:alphaModFix/>
          </a:blip>
          <a:stretch>
            <a:fillRect/>
          </a:stretch>
        </p:blipFill>
        <p:spPr>
          <a:xfrm>
            <a:off x="4512730" y="1085625"/>
            <a:ext cx="4010059" cy="3487676"/>
          </a:xfrm>
          <a:prstGeom prst="rect">
            <a:avLst/>
          </a:prstGeom>
          <a:noFill/>
          <a:ln>
            <a:noFill/>
          </a:ln>
        </p:spPr>
      </p:pic>
      <p:pic>
        <p:nvPicPr>
          <p:cNvPr id="574" name="Google Shape;574;p53"/>
          <p:cNvPicPr preferRelativeResize="0"/>
          <p:nvPr/>
        </p:nvPicPr>
        <p:blipFill>
          <a:blip r:embed="rId5">
            <a:alphaModFix/>
          </a:blip>
          <a:stretch>
            <a:fillRect/>
          </a:stretch>
        </p:blipFill>
        <p:spPr>
          <a:xfrm>
            <a:off x="3590304" y="1171550"/>
            <a:ext cx="805296" cy="264900"/>
          </a:xfrm>
          <a:prstGeom prst="rect">
            <a:avLst/>
          </a:prstGeom>
          <a:noFill/>
          <a:ln>
            <a:noFill/>
          </a:ln>
        </p:spPr>
      </p:pic>
      <p:pic>
        <p:nvPicPr>
          <p:cNvPr id="575" name="Google Shape;575;p53"/>
          <p:cNvPicPr preferRelativeResize="0"/>
          <p:nvPr/>
        </p:nvPicPr>
        <p:blipFill>
          <a:blip r:embed="rId5">
            <a:alphaModFix/>
          </a:blip>
          <a:stretch>
            <a:fillRect/>
          </a:stretch>
        </p:blipFill>
        <p:spPr>
          <a:xfrm>
            <a:off x="7619129" y="1171550"/>
            <a:ext cx="805296" cy="264900"/>
          </a:xfrm>
          <a:prstGeom prst="rect">
            <a:avLst/>
          </a:prstGeom>
          <a:noFill/>
          <a:ln>
            <a:noFill/>
          </a:ln>
        </p:spPr>
      </p:pic>
      <p:sp>
        <p:nvSpPr>
          <p:cNvPr id="576" name="Google Shape;576;p53"/>
          <p:cNvSpPr txBox="1"/>
          <p:nvPr/>
        </p:nvSpPr>
        <p:spPr>
          <a:xfrm>
            <a:off x="3267450" y="1374475"/>
            <a:ext cx="1204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misaligned B</a:t>
            </a:r>
            <a:endParaRPr/>
          </a:p>
        </p:txBody>
      </p:sp>
      <p:sp>
        <p:nvSpPr>
          <p:cNvPr id="577" name="Google Shape;577;p53"/>
          <p:cNvSpPr txBox="1"/>
          <p:nvPr/>
        </p:nvSpPr>
        <p:spPr>
          <a:xfrm>
            <a:off x="7242400" y="1374475"/>
            <a:ext cx="1204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misaligned B</a:t>
            </a:r>
            <a:endParaRPr/>
          </a:p>
        </p:txBody>
      </p:sp>
      <p:sp>
        <p:nvSpPr>
          <p:cNvPr id="578" name="Google Shape;578;p53"/>
          <p:cNvSpPr/>
          <p:nvPr/>
        </p:nvSpPr>
        <p:spPr>
          <a:xfrm rot="-564384">
            <a:off x="1439765" y="1684615"/>
            <a:ext cx="6367620" cy="2760474"/>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53"/>
          <p:cNvSpPr txBox="1"/>
          <p:nvPr/>
        </p:nvSpPr>
        <p:spPr>
          <a:xfrm rot="-568774">
            <a:off x="1557042" y="1796798"/>
            <a:ext cx="6062081" cy="95566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This model is also compatible with 2013, if we assume that the left component is  not  seen  or  detected  during  the  first  part  of  the  observation.</a:t>
            </a:r>
            <a:endParaRPr/>
          </a:p>
        </p:txBody>
      </p:sp>
      <p:pic>
        <p:nvPicPr>
          <p:cNvPr id="580" name="Google Shape;580;p53"/>
          <p:cNvPicPr preferRelativeResize="0"/>
          <p:nvPr/>
        </p:nvPicPr>
        <p:blipFill rotWithShape="1">
          <a:blip r:embed="rId6">
            <a:alphaModFix/>
          </a:blip>
          <a:srcRect b="0" l="14678" r="13508" t="64576"/>
          <a:stretch/>
        </p:blipFill>
        <p:spPr>
          <a:xfrm rot="-604387">
            <a:off x="3135499" y="2425476"/>
            <a:ext cx="3688977" cy="18219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84" name="Shape 584"/>
        <p:cNvGrpSpPr/>
        <p:nvPr/>
      </p:nvGrpSpPr>
      <p:grpSpPr>
        <a:xfrm>
          <a:off x="0" y="0"/>
          <a:ext cx="0" cy="0"/>
          <a:chOff x="0" y="0"/>
          <a:chExt cx="0" cy="0"/>
        </a:xfrm>
      </p:grpSpPr>
      <p:cxnSp>
        <p:nvCxnSpPr>
          <p:cNvPr id="585" name="Google Shape;585;p54"/>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586" name="Google Shape;586;p54"/>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587" name="Google Shape;587;p54"/>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588" name="Google Shape;588;p54"/>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Hypothesis 3: Helmet streamers</a:t>
            </a:r>
            <a:endParaRPr sz="4400"/>
          </a:p>
        </p:txBody>
      </p:sp>
      <p:pic>
        <p:nvPicPr>
          <p:cNvPr id="589" name="Google Shape;589;p54"/>
          <p:cNvPicPr preferRelativeResize="0"/>
          <p:nvPr/>
        </p:nvPicPr>
        <p:blipFill>
          <a:blip r:embed="rId3">
            <a:alphaModFix/>
          </a:blip>
          <a:stretch>
            <a:fillRect/>
          </a:stretch>
        </p:blipFill>
        <p:spPr>
          <a:xfrm>
            <a:off x="170775" y="952575"/>
            <a:ext cx="3799350" cy="3404587"/>
          </a:xfrm>
          <a:prstGeom prst="rect">
            <a:avLst/>
          </a:prstGeom>
          <a:noFill/>
          <a:ln>
            <a:noFill/>
          </a:ln>
        </p:spPr>
      </p:pic>
      <p:sp>
        <p:nvSpPr>
          <p:cNvPr id="590" name="Google Shape;590;p54"/>
          <p:cNvSpPr txBox="1"/>
          <p:nvPr/>
        </p:nvSpPr>
        <p:spPr>
          <a:xfrm>
            <a:off x="2099785" y="4037709"/>
            <a:ext cx="1807800" cy="3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000"/>
              <a:t>Jardine et al. (2019)</a:t>
            </a:r>
            <a:endParaRPr i="1" sz="1000"/>
          </a:p>
        </p:txBody>
      </p:sp>
      <p:sp>
        <p:nvSpPr>
          <p:cNvPr id="591" name="Google Shape;591;p54"/>
          <p:cNvSpPr txBox="1"/>
          <p:nvPr/>
        </p:nvSpPr>
        <p:spPr>
          <a:xfrm>
            <a:off x="3726075" y="1009375"/>
            <a:ext cx="5186400" cy="15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AB Dor A is known to have corotating condensations of mostly neutral gas with lifespans of a few days. </a:t>
            </a:r>
            <a:br>
              <a:rPr lang="es"/>
            </a:br>
            <a:r>
              <a:rPr lang="es"/>
              <a:t>Similarly to the solar case, helmet streamers and flares are expected to occur at the top of such prominences (although not exclusively) triggered by magnetic reconnection of the coronal loops.</a:t>
            </a:r>
            <a:endParaRPr/>
          </a:p>
        </p:txBody>
      </p:sp>
      <p:pic>
        <p:nvPicPr>
          <p:cNvPr id="592" name="Google Shape;592;p54"/>
          <p:cNvPicPr preferRelativeResize="0"/>
          <p:nvPr/>
        </p:nvPicPr>
        <p:blipFill>
          <a:blip r:embed="rId4">
            <a:alphaModFix/>
          </a:blip>
          <a:stretch>
            <a:fillRect/>
          </a:stretch>
        </p:blipFill>
        <p:spPr>
          <a:xfrm>
            <a:off x="6140050" y="2178775"/>
            <a:ext cx="2927750" cy="2481525"/>
          </a:xfrm>
          <a:prstGeom prst="rect">
            <a:avLst/>
          </a:prstGeom>
          <a:noFill/>
          <a:ln>
            <a:noFill/>
          </a:ln>
        </p:spPr>
      </p:pic>
      <p:pic>
        <p:nvPicPr>
          <p:cNvPr id="593" name="Google Shape;593;p54"/>
          <p:cNvPicPr preferRelativeResize="0"/>
          <p:nvPr/>
        </p:nvPicPr>
        <p:blipFill rotWithShape="1">
          <a:blip r:embed="rId5">
            <a:alphaModFix/>
          </a:blip>
          <a:srcRect b="3120" l="20696" r="18803" t="-3120"/>
          <a:stretch/>
        </p:blipFill>
        <p:spPr>
          <a:xfrm>
            <a:off x="4090150" y="2840400"/>
            <a:ext cx="1807799" cy="1680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97" name="Shape 597"/>
        <p:cNvGrpSpPr/>
        <p:nvPr/>
      </p:nvGrpSpPr>
      <p:grpSpPr>
        <a:xfrm>
          <a:off x="0" y="0"/>
          <a:ext cx="0" cy="0"/>
          <a:chOff x="0" y="0"/>
          <a:chExt cx="0" cy="0"/>
        </a:xfrm>
      </p:grpSpPr>
      <p:cxnSp>
        <p:nvCxnSpPr>
          <p:cNvPr id="598" name="Google Shape;598;p55"/>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599" name="Google Shape;599;p55"/>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600" name="Google Shape;600;p55"/>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601" name="Google Shape;601;p55"/>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Hypothesis 3: Helmet streamers</a:t>
            </a:r>
            <a:endParaRPr sz="4400"/>
          </a:p>
        </p:txBody>
      </p:sp>
      <p:pic>
        <p:nvPicPr>
          <p:cNvPr id="602" name="Google Shape;602;p55"/>
          <p:cNvPicPr preferRelativeResize="0"/>
          <p:nvPr/>
        </p:nvPicPr>
        <p:blipFill>
          <a:blip r:embed="rId3">
            <a:alphaModFix/>
          </a:blip>
          <a:stretch>
            <a:fillRect/>
          </a:stretch>
        </p:blipFill>
        <p:spPr>
          <a:xfrm>
            <a:off x="457200" y="1161825"/>
            <a:ext cx="8144044" cy="3487675"/>
          </a:xfrm>
          <a:prstGeom prst="rect">
            <a:avLst/>
          </a:prstGeom>
          <a:noFill/>
          <a:ln>
            <a:noFill/>
          </a:ln>
        </p:spPr>
      </p:pic>
      <p:sp>
        <p:nvSpPr>
          <p:cNvPr id="603" name="Google Shape;603;p55"/>
          <p:cNvSpPr txBox="1"/>
          <p:nvPr/>
        </p:nvSpPr>
        <p:spPr>
          <a:xfrm>
            <a:off x="697975" y="1299300"/>
            <a:ext cx="7613100" cy="4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C</a:t>
            </a:r>
            <a:r>
              <a:rPr lang="es"/>
              <a:t>onfined particles travel along the streamer and are reflected back between both lower and upper mirror points (Melrose &amp; Brown 1976).</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07" name="Shape 607"/>
        <p:cNvGrpSpPr/>
        <p:nvPr/>
      </p:nvGrpSpPr>
      <p:grpSpPr>
        <a:xfrm>
          <a:off x="0" y="0"/>
          <a:ext cx="0" cy="0"/>
          <a:chOff x="0" y="0"/>
          <a:chExt cx="0" cy="0"/>
        </a:xfrm>
      </p:grpSpPr>
      <p:cxnSp>
        <p:nvCxnSpPr>
          <p:cNvPr id="608" name="Google Shape;608;p56"/>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609" name="Google Shape;609;p56"/>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610" name="Google Shape;610;p56"/>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611" name="Google Shape;611;p56"/>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Hypothesis 3: Helmet streamers</a:t>
            </a:r>
            <a:endParaRPr sz="4400"/>
          </a:p>
        </p:txBody>
      </p:sp>
      <p:pic>
        <p:nvPicPr>
          <p:cNvPr id="612" name="Google Shape;612;p56"/>
          <p:cNvPicPr preferRelativeResize="0"/>
          <p:nvPr/>
        </p:nvPicPr>
        <p:blipFill>
          <a:blip r:embed="rId3">
            <a:alphaModFix/>
          </a:blip>
          <a:stretch>
            <a:fillRect/>
          </a:stretch>
        </p:blipFill>
        <p:spPr>
          <a:xfrm>
            <a:off x="5402572" y="1085625"/>
            <a:ext cx="3655873" cy="1565624"/>
          </a:xfrm>
          <a:prstGeom prst="rect">
            <a:avLst/>
          </a:prstGeom>
          <a:noFill/>
          <a:ln>
            <a:noFill/>
          </a:ln>
        </p:spPr>
      </p:pic>
      <p:pic>
        <p:nvPicPr>
          <p:cNvPr id="613" name="Google Shape;613;p56"/>
          <p:cNvPicPr preferRelativeResize="0"/>
          <p:nvPr/>
        </p:nvPicPr>
        <p:blipFill rotWithShape="1">
          <a:blip r:embed="rId4">
            <a:alphaModFix/>
          </a:blip>
          <a:srcRect b="66986" l="0" r="0" t="0"/>
          <a:stretch/>
        </p:blipFill>
        <p:spPr>
          <a:xfrm>
            <a:off x="26700" y="1009425"/>
            <a:ext cx="5187172" cy="1714726"/>
          </a:xfrm>
          <a:prstGeom prst="rect">
            <a:avLst/>
          </a:prstGeom>
          <a:noFill/>
          <a:ln>
            <a:noFill/>
          </a:ln>
        </p:spPr>
      </p:pic>
      <p:sp>
        <p:nvSpPr>
          <p:cNvPr id="614" name="Google Shape;614;p56"/>
          <p:cNvSpPr txBox="1"/>
          <p:nvPr/>
        </p:nvSpPr>
        <p:spPr>
          <a:xfrm>
            <a:off x="869775" y="2931475"/>
            <a:ext cx="7495500" cy="15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During the 12 h of observation, the star completes an entire rotation period but the streamer moves much less… But:</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O</a:t>
            </a:r>
            <a:r>
              <a:rPr lang="es"/>
              <a:t>nce the helmet streamer has been produced, it is no longer attached to the star surface and may be subjected to curve following the strongly wrapped magnetic field of AB Dor A. In other words, once formed it is free to move independently!</a:t>
            </a:r>
            <a:endParaRPr/>
          </a:p>
        </p:txBody>
      </p:sp>
      <p:cxnSp>
        <p:nvCxnSpPr>
          <p:cNvPr id="615" name="Google Shape;615;p56"/>
          <p:cNvCxnSpPr/>
          <p:nvPr/>
        </p:nvCxnSpPr>
        <p:spPr>
          <a:xfrm flipH="1" rot="10800000">
            <a:off x="5787775" y="1428100"/>
            <a:ext cx="2437500" cy="10800"/>
          </a:xfrm>
          <a:prstGeom prst="straightConnector1">
            <a:avLst/>
          </a:prstGeom>
          <a:noFill/>
          <a:ln cap="flat" cmpd="sng" w="9525">
            <a:solidFill>
              <a:srgbClr val="3C78D8"/>
            </a:solidFill>
            <a:prstDash val="solid"/>
            <a:round/>
            <a:headEnd len="med" w="med" type="none"/>
            <a:tailEnd len="med" w="med" type="none"/>
          </a:ln>
        </p:spPr>
      </p:cxnSp>
      <p:sp>
        <p:nvSpPr>
          <p:cNvPr id="616" name="Google Shape;616;p56"/>
          <p:cNvSpPr txBox="1"/>
          <p:nvPr/>
        </p:nvSpPr>
        <p:spPr>
          <a:xfrm>
            <a:off x="6313950" y="1115725"/>
            <a:ext cx="1621500" cy="1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9-10 stellar radii</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20" name="Shape 620"/>
        <p:cNvGrpSpPr/>
        <p:nvPr/>
      </p:nvGrpSpPr>
      <p:grpSpPr>
        <a:xfrm>
          <a:off x="0" y="0"/>
          <a:ext cx="0" cy="0"/>
          <a:chOff x="0" y="0"/>
          <a:chExt cx="0" cy="0"/>
        </a:xfrm>
      </p:grpSpPr>
      <p:cxnSp>
        <p:nvCxnSpPr>
          <p:cNvPr id="621" name="Google Shape;621;p57"/>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622" name="Google Shape;622;p57"/>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623" name="Google Shape;623;p57"/>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624" name="Google Shape;624;p57"/>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Hypothesis 3: Helmet streamers</a:t>
            </a:r>
            <a:endParaRPr sz="4400"/>
          </a:p>
        </p:txBody>
      </p:sp>
      <p:pic>
        <p:nvPicPr>
          <p:cNvPr id="625" name="Google Shape;625;p57"/>
          <p:cNvPicPr preferRelativeResize="0"/>
          <p:nvPr/>
        </p:nvPicPr>
        <p:blipFill>
          <a:blip r:embed="rId3">
            <a:alphaModFix/>
          </a:blip>
          <a:stretch>
            <a:fillRect/>
          </a:stretch>
        </p:blipFill>
        <p:spPr>
          <a:xfrm>
            <a:off x="5402572" y="1085625"/>
            <a:ext cx="3655873" cy="1565624"/>
          </a:xfrm>
          <a:prstGeom prst="rect">
            <a:avLst/>
          </a:prstGeom>
          <a:noFill/>
          <a:ln>
            <a:noFill/>
          </a:ln>
        </p:spPr>
      </p:pic>
      <p:pic>
        <p:nvPicPr>
          <p:cNvPr id="626" name="Google Shape;626;p57"/>
          <p:cNvPicPr preferRelativeResize="0"/>
          <p:nvPr/>
        </p:nvPicPr>
        <p:blipFill rotWithShape="1">
          <a:blip r:embed="rId4">
            <a:alphaModFix/>
          </a:blip>
          <a:srcRect b="66986" l="0" r="0" t="0"/>
          <a:stretch/>
        </p:blipFill>
        <p:spPr>
          <a:xfrm>
            <a:off x="26700" y="1009425"/>
            <a:ext cx="5187172" cy="1714726"/>
          </a:xfrm>
          <a:prstGeom prst="rect">
            <a:avLst/>
          </a:prstGeom>
          <a:noFill/>
          <a:ln>
            <a:noFill/>
          </a:ln>
        </p:spPr>
      </p:pic>
      <p:sp>
        <p:nvSpPr>
          <p:cNvPr id="627" name="Google Shape;627;p57"/>
          <p:cNvSpPr txBox="1"/>
          <p:nvPr/>
        </p:nvSpPr>
        <p:spPr>
          <a:xfrm>
            <a:off x="869775" y="2931475"/>
            <a:ext cx="7495500" cy="15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During the 12 h of observation, the star completes an entire rotation period but the streamer moves much less… But:</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Once the helmet streamer has been produced, it is no longer attached to the star surface and may be subjected to curve following the strongly wrapped magnetic field of AB Dor A. In other words, once formed it is free to move independently!</a:t>
            </a:r>
            <a:endParaRPr/>
          </a:p>
        </p:txBody>
      </p:sp>
      <p:cxnSp>
        <p:nvCxnSpPr>
          <p:cNvPr id="628" name="Google Shape;628;p57"/>
          <p:cNvCxnSpPr/>
          <p:nvPr/>
        </p:nvCxnSpPr>
        <p:spPr>
          <a:xfrm flipH="1" rot="10800000">
            <a:off x="5787775" y="1428100"/>
            <a:ext cx="2437500" cy="10800"/>
          </a:xfrm>
          <a:prstGeom prst="straightConnector1">
            <a:avLst/>
          </a:prstGeom>
          <a:noFill/>
          <a:ln cap="flat" cmpd="sng" w="9525">
            <a:solidFill>
              <a:srgbClr val="3C78D8"/>
            </a:solidFill>
            <a:prstDash val="solid"/>
            <a:round/>
            <a:headEnd len="med" w="med" type="none"/>
            <a:tailEnd len="med" w="med" type="none"/>
          </a:ln>
        </p:spPr>
      </p:cxnSp>
      <p:sp>
        <p:nvSpPr>
          <p:cNvPr id="629" name="Google Shape;629;p57"/>
          <p:cNvSpPr txBox="1"/>
          <p:nvPr/>
        </p:nvSpPr>
        <p:spPr>
          <a:xfrm>
            <a:off x="6313950" y="1115725"/>
            <a:ext cx="1621500" cy="1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9-10 stellar radii</a:t>
            </a:r>
            <a:endParaRPr/>
          </a:p>
        </p:txBody>
      </p:sp>
      <p:sp>
        <p:nvSpPr>
          <p:cNvPr id="630" name="Google Shape;630;p57"/>
          <p:cNvSpPr/>
          <p:nvPr/>
        </p:nvSpPr>
        <p:spPr>
          <a:xfrm rot="-564384">
            <a:off x="1439765" y="1684615"/>
            <a:ext cx="6367620" cy="2760474"/>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7"/>
          <p:cNvSpPr txBox="1"/>
          <p:nvPr/>
        </p:nvSpPr>
        <p:spPr>
          <a:xfrm rot="-568774">
            <a:off x="1557042" y="1796798"/>
            <a:ext cx="6062081" cy="95566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This model is also compatible with 2013, if we assume that the streamer is only seen during the second half of the observation.</a:t>
            </a:r>
            <a:endParaRPr/>
          </a:p>
        </p:txBody>
      </p:sp>
      <p:pic>
        <p:nvPicPr>
          <p:cNvPr id="632" name="Google Shape;632;p57"/>
          <p:cNvPicPr preferRelativeResize="0"/>
          <p:nvPr/>
        </p:nvPicPr>
        <p:blipFill rotWithShape="1">
          <a:blip r:embed="rId4">
            <a:alphaModFix/>
          </a:blip>
          <a:srcRect b="0" l="14678" r="13508" t="64576"/>
          <a:stretch/>
        </p:blipFill>
        <p:spPr>
          <a:xfrm rot="-604387">
            <a:off x="3135499" y="2425476"/>
            <a:ext cx="3688977" cy="18219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36" name="Shape 636"/>
        <p:cNvGrpSpPr/>
        <p:nvPr/>
      </p:nvGrpSpPr>
      <p:grpSpPr>
        <a:xfrm>
          <a:off x="0" y="0"/>
          <a:ext cx="0" cy="0"/>
          <a:chOff x="0" y="0"/>
          <a:chExt cx="0" cy="0"/>
        </a:xfrm>
      </p:grpSpPr>
      <p:cxnSp>
        <p:nvCxnSpPr>
          <p:cNvPr id="637" name="Google Shape;637;p58"/>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638" name="Google Shape;638;p58"/>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639" name="Google Shape;639;p58"/>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640" name="Google Shape;640;p58"/>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Hypothesis 4: Close companion</a:t>
            </a:r>
            <a:endParaRPr sz="4400"/>
          </a:p>
        </p:txBody>
      </p:sp>
      <p:grpSp>
        <p:nvGrpSpPr>
          <p:cNvPr id="641" name="Google Shape;641;p58"/>
          <p:cNvGrpSpPr/>
          <p:nvPr/>
        </p:nvGrpSpPr>
        <p:grpSpPr>
          <a:xfrm>
            <a:off x="1159709" y="847908"/>
            <a:ext cx="7044961" cy="3849551"/>
            <a:chOff x="111925" y="-201"/>
            <a:chExt cx="9006598" cy="5207726"/>
          </a:xfrm>
        </p:grpSpPr>
        <p:pic>
          <p:nvPicPr>
            <p:cNvPr id="642" name="Google Shape;642;p58"/>
            <p:cNvPicPr preferRelativeResize="0"/>
            <p:nvPr/>
          </p:nvPicPr>
          <p:blipFill rotWithShape="1">
            <a:blip r:embed="rId3">
              <a:alphaModFix/>
            </a:blip>
            <a:srcRect b="0" l="0" r="64891" t="0"/>
            <a:stretch/>
          </p:blipFill>
          <p:spPr>
            <a:xfrm>
              <a:off x="111925" y="0"/>
              <a:ext cx="2412423" cy="1761025"/>
            </a:xfrm>
            <a:prstGeom prst="rect">
              <a:avLst/>
            </a:prstGeom>
            <a:noFill/>
            <a:ln>
              <a:noFill/>
            </a:ln>
          </p:spPr>
        </p:pic>
        <p:pic>
          <p:nvPicPr>
            <p:cNvPr id="643" name="Google Shape;643;p58"/>
            <p:cNvPicPr preferRelativeResize="0"/>
            <p:nvPr/>
          </p:nvPicPr>
          <p:blipFill rotWithShape="1">
            <a:blip r:embed="rId3">
              <a:alphaModFix/>
            </a:blip>
            <a:srcRect b="0" l="35109" r="32399" t="0"/>
            <a:stretch/>
          </p:blipFill>
          <p:spPr>
            <a:xfrm>
              <a:off x="291775" y="1684825"/>
              <a:ext cx="2232577" cy="1761025"/>
            </a:xfrm>
            <a:prstGeom prst="rect">
              <a:avLst/>
            </a:prstGeom>
            <a:noFill/>
            <a:ln>
              <a:noFill/>
            </a:ln>
          </p:spPr>
        </p:pic>
        <p:pic>
          <p:nvPicPr>
            <p:cNvPr id="644" name="Google Shape;644;p58"/>
            <p:cNvPicPr preferRelativeResize="0"/>
            <p:nvPr/>
          </p:nvPicPr>
          <p:blipFill rotWithShape="1">
            <a:blip r:embed="rId3">
              <a:alphaModFix/>
            </a:blip>
            <a:srcRect b="0" l="67510" r="0" t="0"/>
            <a:stretch/>
          </p:blipFill>
          <p:spPr>
            <a:xfrm>
              <a:off x="308299" y="3446500"/>
              <a:ext cx="2232577" cy="1761025"/>
            </a:xfrm>
            <a:prstGeom prst="rect">
              <a:avLst/>
            </a:prstGeom>
            <a:noFill/>
            <a:ln>
              <a:noFill/>
            </a:ln>
          </p:spPr>
        </p:pic>
        <p:sp>
          <p:nvSpPr>
            <p:cNvPr id="645" name="Google Shape;645;p58"/>
            <p:cNvSpPr/>
            <p:nvPr/>
          </p:nvSpPr>
          <p:spPr>
            <a:xfrm rot="-5400000">
              <a:off x="3114025" y="1999725"/>
              <a:ext cx="408900" cy="910200"/>
            </a:xfrm>
            <a:prstGeom prst="downArrow">
              <a:avLst>
                <a:gd fmla="val 50000" name="adj1"/>
                <a:gd fmla="val 50000" name="adj2"/>
              </a:avLst>
            </a:prstGeom>
            <a:solidFill>
              <a:srgbClr val="3C78D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sp>
          <p:nvSpPr>
            <p:cNvPr id="646" name="Google Shape;646;p58"/>
            <p:cNvSpPr/>
            <p:nvPr/>
          </p:nvSpPr>
          <p:spPr>
            <a:xfrm rot="-5400000">
              <a:off x="3114025" y="399525"/>
              <a:ext cx="408900" cy="910200"/>
            </a:xfrm>
            <a:prstGeom prst="downArrow">
              <a:avLst>
                <a:gd fmla="val 50000" name="adj1"/>
                <a:gd fmla="val 50000" name="adj2"/>
              </a:avLst>
            </a:prstGeom>
            <a:solidFill>
              <a:srgbClr val="3C78D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pic>
          <p:nvPicPr>
            <p:cNvPr id="647" name="Google Shape;647;p58"/>
            <p:cNvPicPr preferRelativeResize="0"/>
            <p:nvPr/>
          </p:nvPicPr>
          <p:blipFill>
            <a:blip r:embed="rId4">
              <a:alphaModFix/>
            </a:blip>
            <a:stretch>
              <a:fillRect/>
            </a:stretch>
          </p:blipFill>
          <p:spPr>
            <a:xfrm>
              <a:off x="3981650" y="-201"/>
              <a:ext cx="5136873" cy="5143501"/>
            </a:xfrm>
            <a:prstGeom prst="rect">
              <a:avLst/>
            </a:prstGeom>
            <a:noFill/>
            <a:ln>
              <a:noFill/>
            </a:ln>
          </p:spPr>
        </p:pic>
        <p:sp>
          <p:nvSpPr>
            <p:cNvPr id="648" name="Google Shape;648;p58"/>
            <p:cNvSpPr/>
            <p:nvPr/>
          </p:nvSpPr>
          <p:spPr>
            <a:xfrm rot="-5400000">
              <a:off x="3502700" y="3399525"/>
              <a:ext cx="408900" cy="1615800"/>
            </a:xfrm>
            <a:prstGeom prst="downArrow">
              <a:avLst>
                <a:gd fmla="val 50000" name="adj1"/>
                <a:gd fmla="val 50000" name="adj2"/>
              </a:avLst>
            </a:prstGeom>
            <a:solidFill>
              <a:srgbClr val="3C78D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52" name="Shape 652"/>
        <p:cNvGrpSpPr/>
        <p:nvPr/>
      </p:nvGrpSpPr>
      <p:grpSpPr>
        <a:xfrm>
          <a:off x="0" y="0"/>
          <a:ext cx="0" cy="0"/>
          <a:chOff x="0" y="0"/>
          <a:chExt cx="0" cy="0"/>
        </a:xfrm>
      </p:grpSpPr>
      <p:cxnSp>
        <p:nvCxnSpPr>
          <p:cNvPr id="653" name="Google Shape;653;p59"/>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654" name="Google Shape;654;p59"/>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655" name="Google Shape;655;p59"/>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656" name="Google Shape;656;p59"/>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Hypothesis 4: Close companion</a:t>
            </a:r>
            <a:endParaRPr sz="4400"/>
          </a:p>
        </p:txBody>
      </p:sp>
      <p:grpSp>
        <p:nvGrpSpPr>
          <p:cNvPr id="657" name="Google Shape;657;p59"/>
          <p:cNvGrpSpPr/>
          <p:nvPr/>
        </p:nvGrpSpPr>
        <p:grpSpPr>
          <a:xfrm>
            <a:off x="1159709" y="847908"/>
            <a:ext cx="7044961" cy="3849551"/>
            <a:chOff x="111925" y="-201"/>
            <a:chExt cx="9006598" cy="5207726"/>
          </a:xfrm>
        </p:grpSpPr>
        <p:pic>
          <p:nvPicPr>
            <p:cNvPr id="658" name="Google Shape;658;p59"/>
            <p:cNvPicPr preferRelativeResize="0"/>
            <p:nvPr/>
          </p:nvPicPr>
          <p:blipFill rotWithShape="1">
            <a:blip r:embed="rId3">
              <a:alphaModFix/>
            </a:blip>
            <a:srcRect b="0" l="0" r="64891" t="0"/>
            <a:stretch/>
          </p:blipFill>
          <p:spPr>
            <a:xfrm>
              <a:off x="111925" y="0"/>
              <a:ext cx="2412423" cy="1761025"/>
            </a:xfrm>
            <a:prstGeom prst="rect">
              <a:avLst/>
            </a:prstGeom>
            <a:noFill/>
            <a:ln>
              <a:noFill/>
            </a:ln>
          </p:spPr>
        </p:pic>
        <p:pic>
          <p:nvPicPr>
            <p:cNvPr id="659" name="Google Shape;659;p59"/>
            <p:cNvPicPr preferRelativeResize="0"/>
            <p:nvPr/>
          </p:nvPicPr>
          <p:blipFill rotWithShape="1">
            <a:blip r:embed="rId3">
              <a:alphaModFix/>
            </a:blip>
            <a:srcRect b="0" l="35109" r="32399" t="0"/>
            <a:stretch/>
          </p:blipFill>
          <p:spPr>
            <a:xfrm>
              <a:off x="291775" y="1684825"/>
              <a:ext cx="2232577" cy="1761025"/>
            </a:xfrm>
            <a:prstGeom prst="rect">
              <a:avLst/>
            </a:prstGeom>
            <a:noFill/>
            <a:ln>
              <a:noFill/>
            </a:ln>
          </p:spPr>
        </p:pic>
        <p:pic>
          <p:nvPicPr>
            <p:cNvPr id="660" name="Google Shape;660;p59"/>
            <p:cNvPicPr preferRelativeResize="0"/>
            <p:nvPr/>
          </p:nvPicPr>
          <p:blipFill rotWithShape="1">
            <a:blip r:embed="rId3">
              <a:alphaModFix/>
            </a:blip>
            <a:srcRect b="0" l="67510" r="0" t="0"/>
            <a:stretch/>
          </p:blipFill>
          <p:spPr>
            <a:xfrm>
              <a:off x="308299" y="3446500"/>
              <a:ext cx="2232577" cy="1761025"/>
            </a:xfrm>
            <a:prstGeom prst="rect">
              <a:avLst/>
            </a:prstGeom>
            <a:noFill/>
            <a:ln>
              <a:noFill/>
            </a:ln>
          </p:spPr>
        </p:pic>
        <p:sp>
          <p:nvSpPr>
            <p:cNvPr id="661" name="Google Shape;661;p59"/>
            <p:cNvSpPr/>
            <p:nvPr/>
          </p:nvSpPr>
          <p:spPr>
            <a:xfrm rot="-5400000">
              <a:off x="3114025" y="1999725"/>
              <a:ext cx="408900" cy="910200"/>
            </a:xfrm>
            <a:prstGeom prst="downArrow">
              <a:avLst>
                <a:gd fmla="val 50000" name="adj1"/>
                <a:gd fmla="val 50000" name="adj2"/>
              </a:avLst>
            </a:prstGeom>
            <a:solidFill>
              <a:srgbClr val="3C78D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sp>
          <p:nvSpPr>
            <p:cNvPr id="662" name="Google Shape;662;p59"/>
            <p:cNvSpPr/>
            <p:nvPr/>
          </p:nvSpPr>
          <p:spPr>
            <a:xfrm rot="-5400000">
              <a:off x="3114025" y="399525"/>
              <a:ext cx="408900" cy="910200"/>
            </a:xfrm>
            <a:prstGeom prst="downArrow">
              <a:avLst>
                <a:gd fmla="val 50000" name="adj1"/>
                <a:gd fmla="val 50000" name="adj2"/>
              </a:avLst>
            </a:prstGeom>
            <a:solidFill>
              <a:srgbClr val="3C78D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pic>
          <p:nvPicPr>
            <p:cNvPr id="663" name="Google Shape;663;p59"/>
            <p:cNvPicPr preferRelativeResize="0"/>
            <p:nvPr/>
          </p:nvPicPr>
          <p:blipFill>
            <a:blip r:embed="rId4">
              <a:alphaModFix/>
            </a:blip>
            <a:stretch>
              <a:fillRect/>
            </a:stretch>
          </p:blipFill>
          <p:spPr>
            <a:xfrm>
              <a:off x="3981650" y="-201"/>
              <a:ext cx="5136873" cy="5143501"/>
            </a:xfrm>
            <a:prstGeom prst="rect">
              <a:avLst/>
            </a:prstGeom>
            <a:noFill/>
            <a:ln>
              <a:noFill/>
            </a:ln>
          </p:spPr>
        </p:pic>
        <p:sp>
          <p:nvSpPr>
            <p:cNvPr id="664" name="Google Shape;664;p59"/>
            <p:cNvSpPr/>
            <p:nvPr/>
          </p:nvSpPr>
          <p:spPr>
            <a:xfrm rot="-5400000">
              <a:off x="3502700" y="3399525"/>
              <a:ext cx="408900" cy="1615800"/>
            </a:xfrm>
            <a:prstGeom prst="downArrow">
              <a:avLst>
                <a:gd fmla="val 50000" name="adj1"/>
                <a:gd fmla="val 50000" name="adj2"/>
              </a:avLst>
            </a:prstGeom>
            <a:solidFill>
              <a:srgbClr val="3C78D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grpSp>
      <p:sp>
        <p:nvSpPr>
          <p:cNvPr id="665" name="Google Shape;665;p59"/>
          <p:cNvSpPr/>
          <p:nvPr/>
        </p:nvSpPr>
        <p:spPr>
          <a:xfrm>
            <a:off x="375850" y="1642900"/>
            <a:ext cx="719400" cy="665700"/>
          </a:xfrm>
          <a:prstGeom prst="donut">
            <a:avLst>
              <a:gd fmla="val 25000" name="adj"/>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9"/>
          <p:cNvSpPr/>
          <p:nvPr/>
        </p:nvSpPr>
        <p:spPr>
          <a:xfrm>
            <a:off x="7937900" y="1414300"/>
            <a:ext cx="902100" cy="816000"/>
          </a:xfrm>
          <a:prstGeom prst="noSmoking">
            <a:avLst>
              <a:gd fmla="val 1875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9"/>
          <p:cNvSpPr/>
          <p:nvPr/>
        </p:nvSpPr>
        <p:spPr>
          <a:xfrm rot="-46794">
            <a:off x="3306802" y="3445371"/>
            <a:ext cx="5884745" cy="1050099"/>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9"/>
          <p:cNvSpPr txBox="1"/>
          <p:nvPr/>
        </p:nvSpPr>
        <p:spPr>
          <a:xfrm rot="-51219">
            <a:off x="3446759" y="3486304"/>
            <a:ext cx="5698532" cy="95560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So close and with that </a:t>
            </a:r>
            <a:r>
              <a:rPr lang="es"/>
              <a:t>movement</a:t>
            </a:r>
            <a:r>
              <a:rPr lang="es"/>
              <a:t>… It would create unacceptable large values of the radial velocity semi-amplitude of the stellar reflex motion, much greater than the precision of previously-reported radial velocity measurements of AB Dor A (Gontcharov  2006).</a:t>
            </a:r>
            <a:endParaRPr/>
          </a:p>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72" name="Shape 672"/>
        <p:cNvGrpSpPr/>
        <p:nvPr/>
      </p:nvGrpSpPr>
      <p:grpSpPr>
        <a:xfrm>
          <a:off x="0" y="0"/>
          <a:ext cx="0" cy="0"/>
          <a:chOff x="0" y="0"/>
          <a:chExt cx="0" cy="0"/>
        </a:xfrm>
      </p:grpSpPr>
      <p:cxnSp>
        <p:nvCxnSpPr>
          <p:cNvPr id="673" name="Google Shape;673;p60"/>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674" name="Google Shape;674;p60"/>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675" name="Google Shape;675;p60"/>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676" name="Google Shape;676;p60"/>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4400"/>
              <a:t>AB Dor A radio interferometry</a:t>
            </a:r>
            <a:endParaRPr sz="4400"/>
          </a:p>
        </p:txBody>
      </p:sp>
      <p:grpSp>
        <p:nvGrpSpPr>
          <p:cNvPr id="677" name="Google Shape;677;p60"/>
          <p:cNvGrpSpPr/>
          <p:nvPr/>
        </p:nvGrpSpPr>
        <p:grpSpPr>
          <a:xfrm>
            <a:off x="16709" y="847908"/>
            <a:ext cx="7044961" cy="3849551"/>
            <a:chOff x="111925" y="-201"/>
            <a:chExt cx="9006598" cy="5207726"/>
          </a:xfrm>
        </p:grpSpPr>
        <p:pic>
          <p:nvPicPr>
            <p:cNvPr id="678" name="Google Shape;678;p60"/>
            <p:cNvPicPr preferRelativeResize="0"/>
            <p:nvPr/>
          </p:nvPicPr>
          <p:blipFill rotWithShape="1">
            <a:blip r:embed="rId3">
              <a:alphaModFix/>
            </a:blip>
            <a:srcRect b="0" l="0" r="64891" t="0"/>
            <a:stretch/>
          </p:blipFill>
          <p:spPr>
            <a:xfrm>
              <a:off x="111925" y="0"/>
              <a:ext cx="2412423" cy="1761025"/>
            </a:xfrm>
            <a:prstGeom prst="rect">
              <a:avLst/>
            </a:prstGeom>
            <a:noFill/>
            <a:ln>
              <a:noFill/>
            </a:ln>
          </p:spPr>
        </p:pic>
        <p:pic>
          <p:nvPicPr>
            <p:cNvPr id="679" name="Google Shape;679;p60"/>
            <p:cNvPicPr preferRelativeResize="0"/>
            <p:nvPr/>
          </p:nvPicPr>
          <p:blipFill rotWithShape="1">
            <a:blip r:embed="rId3">
              <a:alphaModFix/>
            </a:blip>
            <a:srcRect b="0" l="35109" r="32399" t="0"/>
            <a:stretch/>
          </p:blipFill>
          <p:spPr>
            <a:xfrm>
              <a:off x="291775" y="1684825"/>
              <a:ext cx="2232577" cy="1761025"/>
            </a:xfrm>
            <a:prstGeom prst="rect">
              <a:avLst/>
            </a:prstGeom>
            <a:noFill/>
            <a:ln>
              <a:noFill/>
            </a:ln>
          </p:spPr>
        </p:pic>
        <p:pic>
          <p:nvPicPr>
            <p:cNvPr id="680" name="Google Shape;680;p60"/>
            <p:cNvPicPr preferRelativeResize="0"/>
            <p:nvPr/>
          </p:nvPicPr>
          <p:blipFill rotWithShape="1">
            <a:blip r:embed="rId3">
              <a:alphaModFix/>
            </a:blip>
            <a:srcRect b="0" l="67510" r="0" t="0"/>
            <a:stretch/>
          </p:blipFill>
          <p:spPr>
            <a:xfrm>
              <a:off x="308299" y="3446500"/>
              <a:ext cx="2232577" cy="1761025"/>
            </a:xfrm>
            <a:prstGeom prst="rect">
              <a:avLst/>
            </a:prstGeom>
            <a:noFill/>
            <a:ln>
              <a:noFill/>
            </a:ln>
          </p:spPr>
        </p:pic>
        <p:sp>
          <p:nvSpPr>
            <p:cNvPr id="681" name="Google Shape;681;p60"/>
            <p:cNvSpPr/>
            <p:nvPr/>
          </p:nvSpPr>
          <p:spPr>
            <a:xfrm rot="-5400000">
              <a:off x="3114025" y="1999725"/>
              <a:ext cx="408900" cy="910200"/>
            </a:xfrm>
            <a:prstGeom prst="downArrow">
              <a:avLst>
                <a:gd fmla="val 50000" name="adj1"/>
                <a:gd fmla="val 50000" name="adj2"/>
              </a:avLst>
            </a:prstGeom>
            <a:solidFill>
              <a:srgbClr val="3C78D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sp>
          <p:nvSpPr>
            <p:cNvPr id="682" name="Google Shape;682;p60"/>
            <p:cNvSpPr/>
            <p:nvPr/>
          </p:nvSpPr>
          <p:spPr>
            <a:xfrm rot="-5400000">
              <a:off x="3114025" y="399525"/>
              <a:ext cx="408900" cy="910200"/>
            </a:xfrm>
            <a:prstGeom prst="downArrow">
              <a:avLst>
                <a:gd fmla="val 50000" name="adj1"/>
                <a:gd fmla="val 50000" name="adj2"/>
              </a:avLst>
            </a:prstGeom>
            <a:solidFill>
              <a:srgbClr val="3C78D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pic>
          <p:nvPicPr>
            <p:cNvPr id="683" name="Google Shape;683;p60"/>
            <p:cNvPicPr preferRelativeResize="0"/>
            <p:nvPr/>
          </p:nvPicPr>
          <p:blipFill>
            <a:blip r:embed="rId4">
              <a:alphaModFix/>
            </a:blip>
            <a:stretch>
              <a:fillRect/>
            </a:stretch>
          </p:blipFill>
          <p:spPr>
            <a:xfrm>
              <a:off x="3981650" y="-201"/>
              <a:ext cx="5136873" cy="5143501"/>
            </a:xfrm>
            <a:prstGeom prst="rect">
              <a:avLst/>
            </a:prstGeom>
            <a:noFill/>
            <a:ln>
              <a:noFill/>
            </a:ln>
          </p:spPr>
        </p:pic>
        <p:sp>
          <p:nvSpPr>
            <p:cNvPr id="684" name="Google Shape;684;p60"/>
            <p:cNvSpPr/>
            <p:nvPr/>
          </p:nvSpPr>
          <p:spPr>
            <a:xfrm rot="-5400000">
              <a:off x="3502700" y="3399525"/>
              <a:ext cx="408900" cy="1615800"/>
            </a:xfrm>
            <a:prstGeom prst="downArrow">
              <a:avLst>
                <a:gd fmla="val 50000" name="adj1"/>
                <a:gd fmla="val 50000" name="adj2"/>
              </a:avLst>
            </a:prstGeom>
            <a:solidFill>
              <a:srgbClr val="3C78D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grpSp>
      <p:sp>
        <p:nvSpPr>
          <p:cNvPr id="685" name="Google Shape;685;p60"/>
          <p:cNvSpPr txBox="1"/>
          <p:nvPr/>
        </p:nvSpPr>
        <p:spPr>
          <a:xfrm>
            <a:off x="7061675" y="1420525"/>
            <a:ext cx="2001300" cy="2577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s"/>
              <a:t>Polar cap</a:t>
            </a:r>
            <a:br>
              <a:rPr lang="es"/>
            </a:br>
            <a:endParaRPr/>
          </a:p>
          <a:p>
            <a:pPr indent="-317500" lvl="0" marL="457200" rtl="0" algn="l">
              <a:spcBef>
                <a:spcPts val="0"/>
              </a:spcBef>
              <a:spcAft>
                <a:spcPts val="0"/>
              </a:spcAft>
              <a:buSzPts val="1400"/>
              <a:buChar char="-"/>
            </a:pPr>
            <a:r>
              <a:rPr lang="es"/>
              <a:t>Flaring Loops</a:t>
            </a:r>
            <a:br>
              <a:rPr lang="es"/>
            </a:br>
            <a:endParaRPr/>
          </a:p>
          <a:p>
            <a:pPr indent="-317500" lvl="0" marL="457200" rtl="0" algn="l">
              <a:spcBef>
                <a:spcPts val="0"/>
              </a:spcBef>
              <a:spcAft>
                <a:spcPts val="0"/>
              </a:spcAft>
              <a:buSzPts val="1400"/>
              <a:buChar char="-"/>
            </a:pPr>
            <a:r>
              <a:rPr lang="es"/>
              <a:t>Helmet Streamers</a:t>
            </a:r>
            <a:br>
              <a:rPr lang="es"/>
            </a:br>
            <a:endParaRPr/>
          </a:p>
          <a:p>
            <a:pPr indent="-317500" lvl="0" marL="457200" rtl="0" algn="l">
              <a:spcBef>
                <a:spcPts val="0"/>
              </a:spcBef>
              <a:spcAft>
                <a:spcPts val="0"/>
              </a:spcAft>
              <a:buSzPts val="1400"/>
              <a:buChar char="-"/>
            </a:pPr>
            <a:r>
              <a:rPr lang="es" strike="sngStrike"/>
              <a:t>Close companion</a:t>
            </a:r>
            <a:endParaRPr strike="sngStrike"/>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9" name="Shape 689"/>
        <p:cNvGrpSpPr/>
        <p:nvPr/>
      </p:nvGrpSpPr>
      <p:grpSpPr>
        <a:xfrm>
          <a:off x="0" y="0"/>
          <a:ext cx="0" cy="0"/>
          <a:chOff x="0" y="0"/>
          <a:chExt cx="0" cy="0"/>
        </a:xfrm>
      </p:grpSpPr>
      <p:sp>
        <p:nvSpPr>
          <p:cNvPr id="690" name="Google Shape;690;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s"/>
              <a:t>Interferometry allows us to obtain the highest angular resolution in astronomy.</a:t>
            </a:r>
            <a:endParaRPr/>
          </a:p>
          <a:p>
            <a:pPr indent="-342900" lvl="0" marL="457200" rtl="0" algn="l">
              <a:spcBef>
                <a:spcPts val="0"/>
              </a:spcBef>
              <a:spcAft>
                <a:spcPts val="0"/>
              </a:spcAft>
              <a:buSzPts val="1800"/>
              <a:buChar char="-"/>
            </a:pPr>
            <a:r>
              <a:rPr lang="es"/>
              <a:t>Infrared interferometry of AB Dor C indicates that this object may be a binary:</a:t>
            </a:r>
            <a:endParaRPr/>
          </a:p>
          <a:p>
            <a:pPr indent="-317500" lvl="1" marL="914400" rtl="0" algn="l">
              <a:spcBef>
                <a:spcPts val="0"/>
              </a:spcBef>
              <a:spcAft>
                <a:spcPts val="0"/>
              </a:spcAft>
              <a:buSzPts val="1400"/>
              <a:buChar char="-"/>
            </a:pPr>
            <a:r>
              <a:rPr lang="es"/>
              <a:t>Partially alleviates the disagreement between observed and predicted magnitudes.</a:t>
            </a:r>
            <a:endParaRPr/>
          </a:p>
          <a:p>
            <a:pPr indent="-317500" lvl="1" marL="914400" rtl="0" algn="l">
              <a:spcBef>
                <a:spcPts val="0"/>
              </a:spcBef>
              <a:spcAft>
                <a:spcPts val="0"/>
              </a:spcAft>
              <a:buSzPts val="1400"/>
              <a:buChar char="-"/>
            </a:pPr>
            <a:r>
              <a:rPr lang="es"/>
              <a:t>The tentative orbit is stable even under the gravitational influence of AB Dor A.</a:t>
            </a:r>
            <a:endParaRPr/>
          </a:p>
          <a:p>
            <a:pPr indent="-342900" lvl="0" marL="457200" rtl="0" algn="l">
              <a:spcBef>
                <a:spcPts val="0"/>
              </a:spcBef>
              <a:spcAft>
                <a:spcPts val="0"/>
              </a:spcAft>
              <a:buSzPts val="1800"/>
              <a:buChar char="-"/>
            </a:pPr>
            <a:r>
              <a:rPr lang="es"/>
              <a:t>Radio interferometry of AB Dor A revealed an intriguing structure at 8.4 GHz.</a:t>
            </a:r>
            <a:endParaRPr/>
          </a:p>
          <a:p>
            <a:pPr indent="-342900" lvl="0" marL="457200" rtl="0" algn="l">
              <a:spcBef>
                <a:spcPts val="0"/>
              </a:spcBef>
              <a:spcAft>
                <a:spcPts val="0"/>
              </a:spcAft>
              <a:buSzPts val="1800"/>
              <a:buChar char="-"/>
            </a:pPr>
            <a:r>
              <a:rPr lang="es"/>
              <a:t>The time analysis shows that this structure varies within the observation.</a:t>
            </a:r>
            <a:endParaRPr/>
          </a:p>
          <a:p>
            <a:pPr indent="-317500" lvl="1" marL="914400" rtl="0" algn="l">
              <a:spcBef>
                <a:spcPts val="0"/>
              </a:spcBef>
              <a:spcAft>
                <a:spcPts val="0"/>
              </a:spcAft>
              <a:buSzPts val="1400"/>
              <a:buChar char="-"/>
            </a:pPr>
            <a:r>
              <a:rPr lang="es"/>
              <a:t>Hypothesis 1: Polar Cap</a:t>
            </a:r>
            <a:endParaRPr/>
          </a:p>
          <a:p>
            <a:pPr indent="-317500" lvl="1" marL="914400" rtl="0" algn="l">
              <a:spcBef>
                <a:spcPts val="0"/>
              </a:spcBef>
              <a:spcAft>
                <a:spcPts val="0"/>
              </a:spcAft>
              <a:buSzPts val="1400"/>
              <a:buChar char="-"/>
            </a:pPr>
            <a:r>
              <a:rPr lang="es"/>
              <a:t>Hypothesis 2: Flaring loops</a:t>
            </a:r>
            <a:endParaRPr/>
          </a:p>
          <a:p>
            <a:pPr indent="-317500" lvl="1" marL="914400" rtl="0" algn="l">
              <a:spcBef>
                <a:spcPts val="0"/>
              </a:spcBef>
              <a:spcAft>
                <a:spcPts val="0"/>
              </a:spcAft>
              <a:buSzPts val="1400"/>
              <a:buChar char="-"/>
            </a:pPr>
            <a:r>
              <a:rPr lang="es"/>
              <a:t>Hypothesis 3: Helmet streamers</a:t>
            </a:r>
            <a:endParaRPr/>
          </a:p>
          <a:p>
            <a:pPr indent="-317500" lvl="1" marL="914400" rtl="0" algn="l">
              <a:spcBef>
                <a:spcPts val="0"/>
              </a:spcBef>
              <a:spcAft>
                <a:spcPts val="0"/>
              </a:spcAft>
              <a:buSzPts val="1400"/>
              <a:buChar char="-"/>
            </a:pPr>
            <a:r>
              <a:rPr lang="es" strike="sngStrike"/>
              <a:t>Hypothesis 4: Close companion</a:t>
            </a:r>
            <a:endParaRPr strike="sngStrike"/>
          </a:p>
        </p:txBody>
      </p:sp>
      <p:sp>
        <p:nvSpPr>
          <p:cNvPr id="691" name="Google Shape;691;p61"/>
          <p:cNvSpPr txBox="1"/>
          <p:nvPr>
            <p:ph idx="4294967295" type="ctrTitle"/>
          </p:nvPr>
        </p:nvSpPr>
        <p:spPr>
          <a:xfrm>
            <a:off x="319400" y="367725"/>
            <a:ext cx="8520600" cy="56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4400"/>
              <a:t>In summary</a:t>
            </a:r>
            <a:endParaRPr sz="4400"/>
          </a:p>
        </p:txBody>
      </p:sp>
      <p:cxnSp>
        <p:nvCxnSpPr>
          <p:cNvPr id="692" name="Google Shape;692;p61"/>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693" name="Google Shape;693;p61"/>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694" name="Google Shape;694;p61"/>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9" name="Shape 99"/>
        <p:cNvGrpSpPr/>
        <p:nvPr/>
      </p:nvGrpSpPr>
      <p:grpSpPr>
        <a:xfrm>
          <a:off x="0" y="0"/>
          <a:ext cx="0" cy="0"/>
          <a:chOff x="0" y="0"/>
          <a:chExt cx="0" cy="0"/>
        </a:xfrm>
      </p:grpSpPr>
      <p:cxnSp>
        <p:nvCxnSpPr>
          <p:cNvPr id="100" name="Google Shape;100;p17"/>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101" name="Google Shape;101;p17"/>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102" name="Google Shape;102;p17"/>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pic>
        <p:nvPicPr>
          <p:cNvPr id="103" name="Google Shape;103;p17"/>
          <p:cNvPicPr preferRelativeResize="0"/>
          <p:nvPr/>
        </p:nvPicPr>
        <p:blipFill rotWithShape="1">
          <a:blip r:embed="rId3">
            <a:alphaModFix/>
          </a:blip>
          <a:srcRect b="0" l="46018" r="44870" t="63631"/>
          <a:stretch/>
        </p:blipFill>
        <p:spPr>
          <a:xfrm>
            <a:off x="4220025" y="1538000"/>
            <a:ext cx="805349" cy="694100"/>
          </a:xfrm>
          <a:prstGeom prst="rect">
            <a:avLst/>
          </a:prstGeom>
          <a:noFill/>
          <a:ln>
            <a:noFill/>
          </a:ln>
        </p:spPr>
      </p:pic>
      <p:sp>
        <p:nvSpPr>
          <p:cNvPr id="104" name="Google Shape;104;p17"/>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5000"/>
              <a:t>The backbone of our work</a:t>
            </a:r>
            <a:endParaRPr sz="5000"/>
          </a:p>
        </p:txBody>
      </p:sp>
      <p:sp>
        <p:nvSpPr>
          <p:cNvPr id="105" name="Google Shape;105;p17"/>
          <p:cNvSpPr txBox="1"/>
          <p:nvPr/>
        </p:nvSpPr>
        <p:spPr>
          <a:xfrm>
            <a:off x="504675" y="989975"/>
            <a:ext cx="8268300" cy="7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t>Enter…</a:t>
            </a:r>
            <a:r>
              <a:rPr lang="es" sz="1600"/>
              <a:t>					     </a:t>
            </a:r>
            <a:r>
              <a:rPr lang="es" sz="1600"/>
              <a:t>INTERFEROMETRY</a:t>
            </a:r>
            <a:endParaRPr sz="16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6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s"/>
              <a:t>Interferometry allows us to obtain the highest angular resolution in astronomy.</a:t>
            </a:r>
            <a:endParaRPr/>
          </a:p>
          <a:p>
            <a:pPr indent="-342900" lvl="0" marL="457200" rtl="0" algn="l">
              <a:spcBef>
                <a:spcPts val="0"/>
              </a:spcBef>
              <a:spcAft>
                <a:spcPts val="0"/>
              </a:spcAft>
              <a:buSzPts val="1800"/>
              <a:buChar char="-"/>
            </a:pPr>
            <a:r>
              <a:rPr lang="es"/>
              <a:t>Infrared interferometry of AB Dor C indicates that this object may be a binary:</a:t>
            </a:r>
            <a:endParaRPr/>
          </a:p>
          <a:p>
            <a:pPr indent="-317500" lvl="1" marL="914400" rtl="0" algn="l">
              <a:spcBef>
                <a:spcPts val="0"/>
              </a:spcBef>
              <a:spcAft>
                <a:spcPts val="0"/>
              </a:spcAft>
              <a:buSzPts val="1400"/>
              <a:buChar char="-"/>
            </a:pPr>
            <a:r>
              <a:rPr lang="es"/>
              <a:t>Partially alleviates the disagreement between observed and predicted magnitudes.</a:t>
            </a:r>
            <a:endParaRPr/>
          </a:p>
          <a:p>
            <a:pPr indent="-317500" lvl="1" marL="914400" rtl="0" algn="l">
              <a:spcBef>
                <a:spcPts val="0"/>
              </a:spcBef>
              <a:spcAft>
                <a:spcPts val="0"/>
              </a:spcAft>
              <a:buSzPts val="1400"/>
              <a:buChar char="-"/>
            </a:pPr>
            <a:r>
              <a:rPr lang="es"/>
              <a:t>The tentative orbit is stable even under the gravitational influence of AB Dor A.</a:t>
            </a:r>
            <a:endParaRPr/>
          </a:p>
          <a:p>
            <a:pPr indent="-342900" lvl="0" marL="457200" rtl="0" algn="l">
              <a:spcBef>
                <a:spcPts val="0"/>
              </a:spcBef>
              <a:spcAft>
                <a:spcPts val="0"/>
              </a:spcAft>
              <a:buSzPts val="1800"/>
              <a:buChar char="-"/>
            </a:pPr>
            <a:r>
              <a:rPr lang="es"/>
              <a:t>Radio interferometry of AB Dor A revealed an intriguing structure at 8.4 GHz.</a:t>
            </a:r>
            <a:endParaRPr/>
          </a:p>
          <a:p>
            <a:pPr indent="-342900" lvl="0" marL="457200" rtl="0" algn="l">
              <a:spcBef>
                <a:spcPts val="0"/>
              </a:spcBef>
              <a:spcAft>
                <a:spcPts val="0"/>
              </a:spcAft>
              <a:buSzPts val="1800"/>
              <a:buChar char="-"/>
            </a:pPr>
            <a:r>
              <a:rPr lang="es"/>
              <a:t>The time analysis shows that this structure varies within the observation.</a:t>
            </a:r>
            <a:endParaRPr/>
          </a:p>
          <a:p>
            <a:pPr indent="-317500" lvl="1" marL="914400" rtl="0" algn="l">
              <a:spcBef>
                <a:spcPts val="0"/>
              </a:spcBef>
              <a:spcAft>
                <a:spcPts val="0"/>
              </a:spcAft>
              <a:buSzPts val="1400"/>
              <a:buChar char="-"/>
            </a:pPr>
            <a:r>
              <a:rPr lang="es"/>
              <a:t>Hypothesis 1: Polar Cap</a:t>
            </a:r>
            <a:endParaRPr/>
          </a:p>
          <a:p>
            <a:pPr indent="-317500" lvl="1" marL="914400" rtl="0" algn="l">
              <a:spcBef>
                <a:spcPts val="0"/>
              </a:spcBef>
              <a:spcAft>
                <a:spcPts val="0"/>
              </a:spcAft>
              <a:buSzPts val="1400"/>
              <a:buChar char="-"/>
            </a:pPr>
            <a:r>
              <a:rPr lang="es"/>
              <a:t>Hypothesis 2: Flaring loops</a:t>
            </a:r>
            <a:endParaRPr/>
          </a:p>
          <a:p>
            <a:pPr indent="-317500" lvl="1" marL="914400" rtl="0" algn="l">
              <a:spcBef>
                <a:spcPts val="0"/>
              </a:spcBef>
              <a:spcAft>
                <a:spcPts val="0"/>
              </a:spcAft>
              <a:buSzPts val="1400"/>
              <a:buChar char="-"/>
            </a:pPr>
            <a:r>
              <a:rPr lang="es"/>
              <a:t>Hypothesis 3: Helmet streamers</a:t>
            </a:r>
            <a:endParaRPr/>
          </a:p>
          <a:p>
            <a:pPr indent="-317500" lvl="1" marL="914400" rtl="0" algn="l">
              <a:spcBef>
                <a:spcPts val="0"/>
              </a:spcBef>
              <a:spcAft>
                <a:spcPts val="0"/>
              </a:spcAft>
              <a:buSzPts val="1400"/>
              <a:buChar char="-"/>
            </a:pPr>
            <a:r>
              <a:rPr lang="es" strike="sngStrike"/>
              <a:t>Hypothesis 4: Close companion</a:t>
            </a:r>
            <a:endParaRPr strike="sngStrike"/>
          </a:p>
        </p:txBody>
      </p:sp>
      <p:sp>
        <p:nvSpPr>
          <p:cNvPr id="700" name="Google Shape;700;p62"/>
          <p:cNvSpPr txBox="1"/>
          <p:nvPr>
            <p:ph idx="4294967295" type="ctrTitle"/>
          </p:nvPr>
        </p:nvSpPr>
        <p:spPr>
          <a:xfrm>
            <a:off x="319400" y="367725"/>
            <a:ext cx="8520600" cy="56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4400"/>
              <a:t>In summary</a:t>
            </a:r>
            <a:endParaRPr sz="4400"/>
          </a:p>
        </p:txBody>
      </p:sp>
      <p:cxnSp>
        <p:nvCxnSpPr>
          <p:cNvPr id="701" name="Google Shape;701;p62"/>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702" name="Google Shape;702;p62"/>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703" name="Google Shape;703;p62"/>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704" name="Google Shape;704;p62"/>
          <p:cNvSpPr txBox="1"/>
          <p:nvPr/>
        </p:nvSpPr>
        <p:spPr>
          <a:xfrm>
            <a:off x="3296575" y="4058950"/>
            <a:ext cx="2845500" cy="5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800">
                <a:solidFill>
                  <a:srgbClr val="3C78D8"/>
                </a:solidFill>
              </a:rPr>
              <a:t>THANK YOU!</a:t>
            </a:r>
            <a:endParaRPr b="1" sz="2800">
              <a:solidFill>
                <a:srgbClr val="3C78D8"/>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09" name="Shape 109"/>
        <p:cNvGrpSpPr/>
        <p:nvPr/>
      </p:nvGrpSpPr>
      <p:grpSpPr>
        <a:xfrm>
          <a:off x="0" y="0"/>
          <a:ext cx="0" cy="0"/>
          <a:chOff x="0" y="0"/>
          <a:chExt cx="0" cy="0"/>
        </a:xfrm>
      </p:grpSpPr>
      <p:cxnSp>
        <p:nvCxnSpPr>
          <p:cNvPr id="110" name="Google Shape;110;p18"/>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111" name="Google Shape;111;p18"/>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112" name="Google Shape;112;p18"/>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pic>
        <p:nvPicPr>
          <p:cNvPr id="113" name="Google Shape;113;p18"/>
          <p:cNvPicPr preferRelativeResize="0"/>
          <p:nvPr/>
        </p:nvPicPr>
        <p:blipFill rotWithShape="1">
          <a:blip r:embed="rId3">
            <a:alphaModFix/>
          </a:blip>
          <a:srcRect b="0" l="46018" r="44870" t="63631"/>
          <a:stretch/>
        </p:blipFill>
        <p:spPr>
          <a:xfrm>
            <a:off x="4220025" y="1538000"/>
            <a:ext cx="805349" cy="694100"/>
          </a:xfrm>
          <a:prstGeom prst="rect">
            <a:avLst/>
          </a:prstGeom>
          <a:noFill/>
          <a:ln>
            <a:noFill/>
          </a:ln>
        </p:spPr>
      </p:pic>
      <p:sp>
        <p:nvSpPr>
          <p:cNvPr id="114" name="Google Shape;114;p18"/>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5000"/>
              <a:t>The backbone of our work</a:t>
            </a:r>
            <a:endParaRPr sz="5000"/>
          </a:p>
        </p:txBody>
      </p:sp>
      <p:cxnSp>
        <p:nvCxnSpPr>
          <p:cNvPr id="115" name="Google Shape;115;p18"/>
          <p:cNvCxnSpPr/>
          <p:nvPr/>
        </p:nvCxnSpPr>
        <p:spPr>
          <a:xfrm flipH="1">
            <a:off x="4741100" y="1890925"/>
            <a:ext cx="193200" cy="268500"/>
          </a:xfrm>
          <a:prstGeom prst="straightConnector1">
            <a:avLst/>
          </a:prstGeom>
          <a:noFill/>
          <a:ln cap="flat" cmpd="sng" w="19050">
            <a:solidFill>
              <a:srgbClr val="FF0000"/>
            </a:solidFill>
            <a:prstDash val="solid"/>
            <a:round/>
            <a:headEnd len="med" w="med" type="none"/>
            <a:tailEnd len="med" w="med" type="none"/>
          </a:ln>
        </p:spPr>
      </p:cxnSp>
      <p:sp>
        <p:nvSpPr>
          <p:cNvPr id="116" name="Google Shape;116;p18"/>
          <p:cNvSpPr txBox="1"/>
          <p:nvPr/>
        </p:nvSpPr>
        <p:spPr>
          <a:xfrm>
            <a:off x="504675" y="989975"/>
            <a:ext cx="8268300" cy="7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t>Enter…					     INTERFEROMETRY</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20" name="Shape 120"/>
        <p:cNvGrpSpPr/>
        <p:nvPr/>
      </p:nvGrpSpPr>
      <p:grpSpPr>
        <a:xfrm>
          <a:off x="0" y="0"/>
          <a:ext cx="0" cy="0"/>
          <a:chOff x="0" y="0"/>
          <a:chExt cx="0" cy="0"/>
        </a:xfrm>
      </p:grpSpPr>
      <p:cxnSp>
        <p:nvCxnSpPr>
          <p:cNvPr id="121" name="Google Shape;121;p19"/>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122" name="Google Shape;122;p19"/>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123" name="Google Shape;123;p19"/>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124" name="Google Shape;124;p19"/>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5000"/>
              <a:t>The backbone of our work</a:t>
            </a:r>
            <a:endParaRPr sz="5000"/>
          </a:p>
        </p:txBody>
      </p:sp>
      <p:sp>
        <p:nvSpPr>
          <p:cNvPr id="125" name="Google Shape;125;p19"/>
          <p:cNvSpPr txBox="1"/>
          <p:nvPr/>
        </p:nvSpPr>
        <p:spPr>
          <a:xfrm>
            <a:off x="504675" y="989975"/>
            <a:ext cx="8268300" cy="7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t>Enter…					     INTERFEROMETRY</a:t>
            </a:r>
            <a:endParaRPr sz="1600"/>
          </a:p>
        </p:txBody>
      </p:sp>
      <p:pic>
        <p:nvPicPr>
          <p:cNvPr id="126" name="Google Shape;126;p19"/>
          <p:cNvPicPr preferRelativeResize="0"/>
          <p:nvPr/>
        </p:nvPicPr>
        <p:blipFill>
          <a:blip r:embed="rId3">
            <a:alphaModFix/>
          </a:blip>
          <a:stretch>
            <a:fillRect/>
          </a:stretch>
        </p:blipFill>
        <p:spPr>
          <a:xfrm>
            <a:off x="4220025" y="1546300"/>
            <a:ext cx="805350" cy="546489"/>
          </a:xfrm>
          <a:prstGeom prst="rect">
            <a:avLst/>
          </a:prstGeom>
          <a:noFill/>
          <a:ln>
            <a:noFill/>
          </a:ln>
        </p:spPr>
      </p:pic>
      <p:sp>
        <p:nvSpPr>
          <p:cNvPr id="127" name="Google Shape;127;p19"/>
          <p:cNvSpPr txBox="1"/>
          <p:nvPr/>
        </p:nvSpPr>
        <p:spPr>
          <a:xfrm>
            <a:off x="5157100" y="1470100"/>
            <a:ext cx="3621000" cy="7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solidFill>
                  <a:srgbClr val="FFFFFF"/>
                </a:solidFill>
              </a:rPr>
              <a:t>where </a:t>
            </a:r>
            <a:r>
              <a:rPr i="1" lang="es" sz="1600">
                <a:solidFill>
                  <a:srgbClr val="FFFFFF"/>
                </a:solidFill>
              </a:rPr>
              <a:t>b</a:t>
            </a:r>
            <a:r>
              <a:rPr lang="es" sz="1600">
                <a:solidFill>
                  <a:srgbClr val="FFFFFF"/>
                </a:solidFill>
              </a:rPr>
              <a:t> is the maximum separation between telescopes or antennas</a:t>
            </a:r>
            <a:endParaRPr sz="1600">
              <a:solidFill>
                <a:srgbClr val="FFFFFF"/>
              </a:solidFill>
            </a:endParaRPr>
          </a:p>
        </p:txBody>
      </p:sp>
      <p:pic>
        <p:nvPicPr>
          <p:cNvPr id="128" name="Google Shape;128;p19"/>
          <p:cNvPicPr preferRelativeResize="0"/>
          <p:nvPr/>
        </p:nvPicPr>
        <p:blipFill>
          <a:blip r:embed="rId4">
            <a:alphaModFix/>
          </a:blip>
          <a:stretch>
            <a:fillRect/>
          </a:stretch>
        </p:blipFill>
        <p:spPr>
          <a:xfrm>
            <a:off x="76200" y="2551500"/>
            <a:ext cx="4569375" cy="1972300"/>
          </a:xfrm>
          <a:prstGeom prst="rect">
            <a:avLst/>
          </a:prstGeom>
          <a:noFill/>
          <a:ln>
            <a:noFill/>
          </a:ln>
        </p:spPr>
      </p:pic>
      <p:sp>
        <p:nvSpPr>
          <p:cNvPr id="129" name="Google Shape;129;p19"/>
          <p:cNvSpPr txBox="1"/>
          <p:nvPr/>
        </p:nvSpPr>
        <p:spPr>
          <a:xfrm>
            <a:off x="182550" y="2630800"/>
            <a:ext cx="1224000" cy="3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FFFFF"/>
                </a:solidFill>
              </a:rPr>
              <a:t>VLTI</a:t>
            </a:r>
            <a:endParaRPr>
              <a:solidFill>
                <a:srgbClr val="FFFFFF"/>
              </a:solidFill>
            </a:endParaRPr>
          </a:p>
        </p:txBody>
      </p:sp>
      <p:pic>
        <p:nvPicPr>
          <p:cNvPr id="130" name="Google Shape;130;p19"/>
          <p:cNvPicPr preferRelativeResize="0"/>
          <p:nvPr/>
        </p:nvPicPr>
        <p:blipFill>
          <a:blip r:embed="rId5">
            <a:alphaModFix/>
          </a:blip>
          <a:stretch>
            <a:fillRect/>
          </a:stretch>
        </p:blipFill>
        <p:spPr>
          <a:xfrm>
            <a:off x="5102775" y="2099850"/>
            <a:ext cx="3749475" cy="2549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34" name="Shape 134"/>
        <p:cNvGrpSpPr/>
        <p:nvPr/>
      </p:nvGrpSpPr>
      <p:grpSpPr>
        <a:xfrm>
          <a:off x="0" y="0"/>
          <a:ext cx="0" cy="0"/>
          <a:chOff x="0" y="0"/>
          <a:chExt cx="0" cy="0"/>
        </a:xfrm>
      </p:grpSpPr>
      <p:cxnSp>
        <p:nvCxnSpPr>
          <p:cNvPr id="135" name="Google Shape;135;p20"/>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136" name="Google Shape;136;p20"/>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137" name="Google Shape;137;p20"/>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138" name="Google Shape;138;p20"/>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5000"/>
              <a:t>The backbone of our work</a:t>
            </a:r>
            <a:endParaRPr sz="5000"/>
          </a:p>
        </p:txBody>
      </p:sp>
      <p:sp>
        <p:nvSpPr>
          <p:cNvPr id="139" name="Google Shape;139;p20"/>
          <p:cNvSpPr txBox="1"/>
          <p:nvPr/>
        </p:nvSpPr>
        <p:spPr>
          <a:xfrm>
            <a:off x="504675" y="989975"/>
            <a:ext cx="8268300" cy="7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solidFill>
                  <a:srgbClr val="FFFFFF"/>
                </a:solidFill>
              </a:rPr>
              <a:t>Enter…					     INTERFEROMETRY</a:t>
            </a:r>
            <a:endParaRPr sz="1600">
              <a:solidFill>
                <a:srgbClr val="FFFFFF"/>
              </a:solidFill>
            </a:endParaRPr>
          </a:p>
        </p:txBody>
      </p:sp>
      <p:pic>
        <p:nvPicPr>
          <p:cNvPr id="140" name="Google Shape;140;p20"/>
          <p:cNvPicPr preferRelativeResize="0"/>
          <p:nvPr/>
        </p:nvPicPr>
        <p:blipFill>
          <a:blip r:embed="rId3">
            <a:alphaModFix/>
          </a:blip>
          <a:stretch>
            <a:fillRect/>
          </a:stretch>
        </p:blipFill>
        <p:spPr>
          <a:xfrm>
            <a:off x="4220025" y="1546300"/>
            <a:ext cx="805350" cy="546489"/>
          </a:xfrm>
          <a:prstGeom prst="rect">
            <a:avLst/>
          </a:prstGeom>
          <a:noFill/>
          <a:ln>
            <a:noFill/>
          </a:ln>
        </p:spPr>
      </p:pic>
      <p:sp>
        <p:nvSpPr>
          <p:cNvPr id="141" name="Google Shape;141;p20"/>
          <p:cNvSpPr txBox="1"/>
          <p:nvPr/>
        </p:nvSpPr>
        <p:spPr>
          <a:xfrm>
            <a:off x="5157100" y="1470100"/>
            <a:ext cx="3621000" cy="7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solidFill>
                  <a:srgbClr val="FFFFFF"/>
                </a:solidFill>
              </a:rPr>
              <a:t>where </a:t>
            </a:r>
            <a:r>
              <a:rPr i="1" lang="es" sz="1600">
                <a:solidFill>
                  <a:srgbClr val="FFFFFF"/>
                </a:solidFill>
              </a:rPr>
              <a:t>b</a:t>
            </a:r>
            <a:r>
              <a:rPr lang="es" sz="1600">
                <a:solidFill>
                  <a:srgbClr val="FFFFFF"/>
                </a:solidFill>
              </a:rPr>
              <a:t> is the maximum separation between telescopes or antennas</a:t>
            </a:r>
            <a:endParaRPr sz="1600">
              <a:solidFill>
                <a:srgbClr val="FFFFFF"/>
              </a:solidFill>
            </a:endParaRPr>
          </a:p>
        </p:txBody>
      </p:sp>
      <p:pic>
        <p:nvPicPr>
          <p:cNvPr id="142" name="Google Shape;142;p20"/>
          <p:cNvPicPr preferRelativeResize="0"/>
          <p:nvPr/>
        </p:nvPicPr>
        <p:blipFill>
          <a:blip r:embed="rId4">
            <a:alphaModFix/>
          </a:blip>
          <a:stretch>
            <a:fillRect/>
          </a:stretch>
        </p:blipFill>
        <p:spPr>
          <a:xfrm>
            <a:off x="76200" y="2551500"/>
            <a:ext cx="4569375" cy="1972300"/>
          </a:xfrm>
          <a:prstGeom prst="rect">
            <a:avLst/>
          </a:prstGeom>
          <a:noFill/>
          <a:ln>
            <a:noFill/>
          </a:ln>
        </p:spPr>
      </p:pic>
      <p:sp>
        <p:nvSpPr>
          <p:cNvPr id="143" name="Google Shape;143;p20"/>
          <p:cNvSpPr txBox="1"/>
          <p:nvPr/>
        </p:nvSpPr>
        <p:spPr>
          <a:xfrm>
            <a:off x="182550" y="2630800"/>
            <a:ext cx="1224000" cy="3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FFFFF"/>
                </a:solidFill>
              </a:rPr>
              <a:t>VLTI</a:t>
            </a:r>
            <a:endParaRPr>
              <a:solidFill>
                <a:srgbClr val="FFFFFF"/>
              </a:solidFill>
            </a:endParaRPr>
          </a:p>
        </p:txBody>
      </p:sp>
      <p:pic>
        <p:nvPicPr>
          <p:cNvPr id="144" name="Google Shape;144;p20"/>
          <p:cNvPicPr preferRelativeResize="0"/>
          <p:nvPr/>
        </p:nvPicPr>
        <p:blipFill>
          <a:blip r:embed="rId5">
            <a:alphaModFix/>
          </a:blip>
          <a:stretch>
            <a:fillRect/>
          </a:stretch>
        </p:blipFill>
        <p:spPr>
          <a:xfrm>
            <a:off x="5102775" y="2176050"/>
            <a:ext cx="3749475" cy="2549650"/>
          </a:xfrm>
          <a:prstGeom prst="rect">
            <a:avLst/>
          </a:prstGeom>
          <a:noFill/>
          <a:ln>
            <a:noFill/>
          </a:ln>
        </p:spPr>
      </p:pic>
      <p:pic>
        <p:nvPicPr>
          <p:cNvPr id="145" name="Google Shape;145;p20"/>
          <p:cNvPicPr preferRelativeResize="0"/>
          <p:nvPr/>
        </p:nvPicPr>
        <p:blipFill>
          <a:blip r:embed="rId6">
            <a:alphaModFix/>
          </a:blip>
          <a:stretch>
            <a:fillRect/>
          </a:stretch>
        </p:blipFill>
        <p:spPr>
          <a:xfrm rot="-459107">
            <a:off x="2537057" y="1448139"/>
            <a:ext cx="4085283" cy="26486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49" name="Shape 149"/>
        <p:cNvGrpSpPr/>
        <p:nvPr/>
      </p:nvGrpSpPr>
      <p:grpSpPr>
        <a:xfrm>
          <a:off x="0" y="0"/>
          <a:ext cx="0" cy="0"/>
          <a:chOff x="0" y="0"/>
          <a:chExt cx="0" cy="0"/>
        </a:xfrm>
      </p:grpSpPr>
      <p:cxnSp>
        <p:nvCxnSpPr>
          <p:cNvPr id="150" name="Google Shape;150;p21"/>
          <p:cNvCxnSpPr/>
          <p:nvPr/>
        </p:nvCxnSpPr>
        <p:spPr>
          <a:xfrm flipH="1" rot="10800000">
            <a:off x="96650" y="4725700"/>
            <a:ext cx="8966100" cy="10800"/>
          </a:xfrm>
          <a:prstGeom prst="straightConnector1">
            <a:avLst/>
          </a:prstGeom>
          <a:noFill/>
          <a:ln cap="flat" cmpd="sng" w="19050">
            <a:solidFill>
              <a:srgbClr val="3C78D8"/>
            </a:solidFill>
            <a:prstDash val="solid"/>
            <a:round/>
            <a:headEnd len="med" w="med" type="none"/>
            <a:tailEnd len="med" w="med" type="none"/>
          </a:ln>
        </p:spPr>
      </p:cxnSp>
      <p:sp>
        <p:nvSpPr>
          <p:cNvPr id="151" name="Google Shape;151;p21"/>
          <p:cNvSpPr txBox="1"/>
          <p:nvPr/>
        </p:nvSpPr>
        <p:spPr>
          <a:xfrm>
            <a:off x="146925"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Student Seminar</a:t>
            </a:r>
            <a:endParaRPr>
              <a:solidFill>
                <a:srgbClr val="3C78D8"/>
              </a:solidFill>
            </a:endParaRPr>
          </a:p>
        </p:txBody>
      </p:sp>
      <p:sp>
        <p:nvSpPr>
          <p:cNvPr id="152" name="Google Shape;152;p21"/>
          <p:cNvSpPr txBox="1"/>
          <p:nvPr/>
        </p:nvSpPr>
        <p:spPr>
          <a:xfrm>
            <a:off x="7421700" y="4744550"/>
            <a:ext cx="15603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78D8"/>
                </a:solidFill>
              </a:rPr>
              <a:t>9th of July, 2020</a:t>
            </a:r>
            <a:endParaRPr>
              <a:solidFill>
                <a:srgbClr val="3C78D8"/>
              </a:solidFill>
            </a:endParaRPr>
          </a:p>
        </p:txBody>
      </p:sp>
      <p:sp>
        <p:nvSpPr>
          <p:cNvPr id="153" name="Google Shape;153;p21"/>
          <p:cNvSpPr txBox="1"/>
          <p:nvPr>
            <p:ph type="ctrTitle"/>
          </p:nvPr>
        </p:nvSpPr>
        <p:spPr>
          <a:xfrm>
            <a:off x="319400" y="367725"/>
            <a:ext cx="8520600" cy="56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5000"/>
              <a:t>Let’s start with radio!</a:t>
            </a:r>
            <a:endParaRPr sz="5000"/>
          </a:p>
        </p:txBody>
      </p:sp>
      <p:pic>
        <p:nvPicPr>
          <p:cNvPr id="154" name="Google Shape;154;p21"/>
          <p:cNvPicPr preferRelativeResize="0"/>
          <p:nvPr/>
        </p:nvPicPr>
        <p:blipFill>
          <a:blip r:embed="rId3">
            <a:alphaModFix/>
          </a:blip>
          <a:stretch>
            <a:fillRect/>
          </a:stretch>
        </p:blipFill>
        <p:spPr>
          <a:xfrm>
            <a:off x="96650" y="878925"/>
            <a:ext cx="3887150" cy="3784024"/>
          </a:xfrm>
          <a:prstGeom prst="rect">
            <a:avLst/>
          </a:prstGeom>
          <a:noFill/>
          <a:ln>
            <a:noFill/>
          </a:ln>
        </p:spPr>
      </p:pic>
      <p:pic>
        <p:nvPicPr>
          <p:cNvPr id="155" name="Google Shape;155;p21"/>
          <p:cNvPicPr preferRelativeResize="0"/>
          <p:nvPr/>
        </p:nvPicPr>
        <p:blipFill>
          <a:blip r:embed="rId4">
            <a:alphaModFix/>
          </a:blip>
          <a:stretch>
            <a:fillRect/>
          </a:stretch>
        </p:blipFill>
        <p:spPr>
          <a:xfrm>
            <a:off x="3150650" y="878925"/>
            <a:ext cx="5942450" cy="1450575"/>
          </a:xfrm>
          <a:prstGeom prst="rect">
            <a:avLst/>
          </a:prstGeom>
          <a:noFill/>
          <a:ln>
            <a:noFill/>
          </a:ln>
        </p:spPr>
      </p:pic>
      <p:pic>
        <p:nvPicPr>
          <p:cNvPr id="156" name="Google Shape;156;p21"/>
          <p:cNvPicPr preferRelativeResize="0"/>
          <p:nvPr/>
        </p:nvPicPr>
        <p:blipFill>
          <a:blip r:embed="rId5">
            <a:alphaModFix/>
          </a:blip>
          <a:stretch>
            <a:fillRect/>
          </a:stretch>
        </p:blipFill>
        <p:spPr>
          <a:xfrm>
            <a:off x="5491088" y="2347475"/>
            <a:ext cx="1190875" cy="210625"/>
          </a:xfrm>
          <a:prstGeom prst="rect">
            <a:avLst/>
          </a:prstGeom>
          <a:noFill/>
          <a:ln>
            <a:noFill/>
          </a:ln>
        </p:spPr>
      </p:pic>
      <p:sp>
        <p:nvSpPr>
          <p:cNvPr id="157" name="Google Shape;157;p21"/>
          <p:cNvSpPr txBox="1"/>
          <p:nvPr/>
        </p:nvSpPr>
        <p:spPr>
          <a:xfrm>
            <a:off x="4187825" y="2555650"/>
            <a:ext cx="4794300" cy="5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The correlator multiplies and time averages the two voltages. The fringes would have a phase of:</a:t>
            </a:r>
            <a:endParaRPr/>
          </a:p>
        </p:txBody>
      </p:sp>
      <p:pic>
        <p:nvPicPr>
          <p:cNvPr id="158" name="Google Shape;158;p21"/>
          <p:cNvPicPr preferRelativeResize="0"/>
          <p:nvPr/>
        </p:nvPicPr>
        <p:blipFill>
          <a:blip r:embed="rId6">
            <a:alphaModFix/>
          </a:blip>
          <a:stretch>
            <a:fillRect/>
          </a:stretch>
        </p:blipFill>
        <p:spPr>
          <a:xfrm>
            <a:off x="5703188" y="3198848"/>
            <a:ext cx="1621667" cy="594600"/>
          </a:xfrm>
          <a:prstGeom prst="rect">
            <a:avLst/>
          </a:prstGeom>
          <a:noFill/>
          <a:ln>
            <a:noFill/>
          </a:ln>
        </p:spPr>
      </p:pic>
      <p:sp>
        <p:nvSpPr>
          <p:cNvPr id="159" name="Google Shape;159;p21"/>
          <p:cNvSpPr txBox="1"/>
          <p:nvPr/>
        </p:nvSpPr>
        <p:spPr>
          <a:xfrm>
            <a:off x="4187825" y="3965425"/>
            <a:ext cx="15153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t>Final output:</a:t>
            </a:r>
            <a:br>
              <a:rPr lang="es" sz="1600"/>
            </a:br>
            <a:endParaRPr sz="1600"/>
          </a:p>
          <a:p>
            <a:pPr indent="0" lvl="0" marL="0" rtl="0" algn="l">
              <a:spcBef>
                <a:spcPts val="0"/>
              </a:spcBef>
              <a:spcAft>
                <a:spcPts val="0"/>
              </a:spcAft>
              <a:buNone/>
            </a:pPr>
            <a:r>
              <a:t/>
            </a:r>
            <a:endParaRPr sz="1600"/>
          </a:p>
        </p:txBody>
      </p:sp>
      <p:pic>
        <p:nvPicPr>
          <p:cNvPr id="160" name="Google Shape;160;p21"/>
          <p:cNvPicPr preferRelativeResize="0"/>
          <p:nvPr/>
        </p:nvPicPr>
        <p:blipFill>
          <a:blip r:embed="rId7">
            <a:alphaModFix/>
          </a:blip>
          <a:stretch>
            <a:fillRect/>
          </a:stretch>
        </p:blipFill>
        <p:spPr>
          <a:xfrm>
            <a:off x="5703191" y="3781963"/>
            <a:ext cx="2303184" cy="745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