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58"/>
  </p:notesMasterIdLst>
  <p:handoutMasterIdLst>
    <p:handoutMasterId r:id="rId59"/>
  </p:handoutMasterIdLst>
  <p:sldIdLst>
    <p:sldId id="260" r:id="rId2"/>
    <p:sldId id="512" r:id="rId3"/>
    <p:sldId id="513" r:id="rId4"/>
    <p:sldId id="521" r:id="rId5"/>
    <p:sldId id="483" r:id="rId6"/>
    <p:sldId id="569" r:id="rId7"/>
    <p:sldId id="275" r:id="rId8"/>
    <p:sldId id="323" r:id="rId9"/>
    <p:sldId id="572" r:id="rId10"/>
    <p:sldId id="573" r:id="rId11"/>
    <p:sldId id="574" r:id="rId12"/>
    <p:sldId id="575" r:id="rId13"/>
    <p:sldId id="579" r:id="rId14"/>
    <p:sldId id="580" r:id="rId15"/>
    <p:sldId id="581" r:id="rId16"/>
    <p:sldId id="582" r:id="rId17"/>
    <p:sldId id="576" r:id="rId18"/>
    <p:sldId id="577" r:id="rId19"/>
    <p:sldId id="578" r:id="rId20"/>
    <p:sldId id="526" r:id="rId21"/>
    <p:sldId id="469" r:id="rId22"/>
    <p:sldId id="586" r:id="rId23"/>
    <p:sldId id="591" r:id="rId24"/>
    <p:sldId id="593" r:id="rId25"/>
    <p:sldId id="597" r:id="rId26"/>
    <p:sldId id="601" r:id="rId27"/>
    <p:sldId id="604" r:id="rId28"/>
    <p:sldId id="584" r:id="rId29"/>
    <p:sldId id="592" r:id="rId30"/>
    <p:sldId id="599" r:id="rId31"/>
    <p:sldId id="598" r:id="rId32"/>
    <p:sldId id="503" r:id="rId33"/>
    <p:sldId id="595" r:id="rId34"/>
    <p:sldId id="603" r:id="rId35"/>
    <p:sldId id="602" r:id="rId36"/>
    <p:sldId id="587" r:id="rId37"/>
    <p:sldId id="600" r:id="rId38"/>
    <p:sldId id="589" r:id="rId39"/>
    <p:sldId id="527" r:id="rId40"/>
    <p:sldId id="583" r:id="rId41"/>
    <p:sldId id="588" r:id="rId42"/>
    <p:sldId id="596" r:id="rId43"/>
    <p:sldId id="585" r:id="rId44"/>
    <p:sldId id="538" r:id="rId45"/>
    <p:sldId id="530" r:id="rId46"/>
    <p:sldId id="531" r:id="rId47"/>
    <p:sldId id="270" r:id="rId48"/>
    <p:sldId id="568" r:id="rId49"/>
    <p:sldId id="472" r:id="rId50"/>
    <p:sldId id="473" r:id="rId51"/>
    <p:sldId id="474" r:id="rId52"/>
    <p:sldId id="475" r:id="rId53"/>
    <p:sldId id="476" r:id="rId54"/>
    <p:sldId id="477" r:id="rId55"/>
    <p:sldId id="478" r:id="rId56"/>
    <p:sldId id="479" r:id="rId57"/>
  </p:sldIdLst>
  <p:sldSz cx="9144000" cy="6858000" type="screen4x3"/>
  <p:notesSz cx="6985000" cy="101219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88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8000"/>
    <a:srgbClr val="FF6600"/>
    <a:srgbClr val="C9C9C9"/>
    <a:srgbClr val="C5C5C5"/>
    <a:srgbClr val="99FF99"/>
    <a:srgbClr val="33CC33"/>
    <a:srgbClr val="2B552E"/>
    <a:srgbClr val="CB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4" autoAdjust="0"/>
  </p:normalViewPr>
  <p:slideViewPr>
    <p:cSldViewPr>
      <p:cViewPr varScale="1">
        <p:scale>
          <a:sx n="115" d="100"/>
          <a:sy n="115" d="100"/>
        </p:scale>
        <p:origin x="147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138" y="114"/>
      </p:cViewPr>
      <p:guideLst>
        <p:guide orient="horz" pos="3188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Users\leon\Documents\ATLAS\ENSAMBLAJE_MODULOS\metrologia\hibridos\R2_star\hybrid%20metrolog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Users\leon\Documents\ATLAS\ENSAMBLAJE_MODULOS\metrologia\hibridos\R2_star\hybrid%20metrolog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Users\leon\Documents\ATLAS\ENSAMBLAJE_MODULOS\metrologia\modulos\R2_star\R2s_metrolog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Users\leon\Documents\ATLAS\ENSAMBLAJE_MODULOS\metrologia\hibridos\R2_star\hybrid%20metrolog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/>
              <a:t>Glue Thickness</a:t>
            </a:r>
            <a:r>
              <a:rPr lang="en-US"/>
              <a:t> Hybrid 1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'Hybrid 1'!$S$2:$S$71</c:f>
              <c:numCache>
                <c:formatCode>0.0000</c:formatCode>
                <c:ptCount val="70"/>
                <c:pt idx="0">
                  <c:v>0.19221428571428567</c:v>
                </c:pt>
                <c:pt idx="1">
                  <c:v>0.19321428571428567</c:v>
                </c:pt>
                <c:pt idx="2">
                  <c:v>0.18831428571428566</c:v>
                </c:pt>
                <c:pt idx="3">
                  <c:v>0.1909142857142857</c:v>
                </c:pt>
                <c:pt idx="4">
                  <c:v>0.19481428571428572</c:v>
                </c:pt>
                <c:pt idx="5">
                  <c:v>0.18881428571428571</c:v>
                </c:pt>
                <c:pt idx="6">
                  <c:v>0.19031428571428566</c:v>
                </c:pt>
                <c:pt idx="7">
                  <c:v>0.19001428571428569</c:v>
                </c:pt>
                <c:pt idx="8">
                  <c:v>0.18701428571428569</c:v>
                </c:pt>
                <c:pt idx="9">
                  <c:v>0.18651428571428574</c:v>
                </c:pt>
                <c:pt idx="10">
                  <c:v>0.18871428571428572</c:v>
                </c:pt>
                <c:pt idx="11">
                  <c:v>0.18441428571428575</c:v>
                </c:pt>
                <c:pt idx="12">
                  <c:v>0.19041428571428576</c:v>
                </c:pt>
                <c:pt idx="13">
                  <c:v>0.19131428571428566</c:v>
                </c:pt>
                <c:pt idx="14">
                  <c:v>0.1889142857142857</c:v>
                </c:pt>
                <c:pt idx="15">
                  <c:v>0.18851428571428575</c:v>
                </c:pt>
                <c:pt idx="16">
                  <c:v>0.18461428571428573</c:v>
                </c:pt>
                <c:pt idx="17">
                  <c:v>0.18131428571428576</c:v>
                </c:pt>
                <c:pt idx="18">
                  <c:v>0.18841428571428576</c:v>
                </c:pt>
                <c:pt idx="19">
                  <c:v>0.18941428571428576</c:v>
                </c:pt>
                <c:pt idx="20">
                  <c:v>0.18631428571428565</c:v>
                </c:pt>
                <c:pt idx="21">
                  <c:v>0.18331428571428576</c:v>
                </c:pt>
                <c:pt idx="22">
                  <c:v>0.18361428571428573</c:v>
                </c:pt>
                <c:pt idx="23">
                  <c:v>0.18341428571428575</c:v>
                </c:pt>
                <c:pt idx="24">
                  <c:v>0.18451428571428574</c:v>
                </c:pt>
                <c:pt idx="25">
                  <c:v>0.18421428571428566</c:v>
                </c:pt>
                <c:pt idx="26">
                  <c:v>0.18551428571428574</c:v>
                </c:pt>
                <c:pt idx="27">
                  <c:v>0.18421428571428566</c:v>
                </c:pt>
                <c:pt idx="28">
                  <c:v>0.18341428571428575</c:v>
                </c:pt>
                <c:pt idx="29">
                  <c:v>0.18461428571428573</c:v>
                </c:pt>
                <c:pt idx="30">
                  <c:v>0.18181428571428571</c:v>
                </c:pt>
                <c:pt idx="31">
                  <c:v>0.18461428571428573</c:v>
                </c:pt>
                <c:pt idx="32">
                  <c:v>0.18421428571428566</c:v>
                </c:pt>
                <c:pt idx="33">
                  <c:v>0.17601428571428568</c:v>
                </c:pt>
                <c:pt idx="34">
                  <c:v>0.17441428571428574</c:v>
                </c:pt>
                <c:pt idx="35">
                  <c:v>0.18471428571428572</c:v>
                </c:pt>
                <c:pt idx="36">
                  <c:v>0.18511428571428568</c:v>
                </c:pt>
                <c:pt idx="37">
                  <c:v>0.18341428571428575</c:v>
                </c:pt>
                <c:pt idx="38">
                  <c:v>0.18201428571428568</c:v>
                </c:pt>
                <c:pt idx="39">
                  <c:v>0.18381428571428571</c:v>
                </c:pt>
                <c:pt idx="40">
                  <c:v>0.18781428571428571</c:v>
                </c:pt>
                <c:pt idx="41">
                  <c:v>0.18711428571428568</c:v>
                </c:pt>
                <c:pt idx="42">
                  <c:v>0.18761428571428573</c:v>
                </c:pt>
                <c:pt idx="43">
                  <c:v>0.18671428571428572</c:v>
                </c:pt>
                <c:pt idx="44">
                  <c:v>0.18511428571428568</c:v>
                </c:pt>
                <c:pt idx="45">
                  <c:v>0.18841428571428576</c:v>
                </c:pt>
                <c:pt idx="46">
                  <c:v>0.18581428571428571</c:v>
                </c:pt>
                <c:pt idx="47">
                  <c:v>0.18641428571428575</c:v>
                </c:pt>
                <c:pt idx="48">
                  <c:v>0.18481428571428571</c:v>
                </c:pt>
                <c:pt idx="49">
                  <c:v>0.18271428571428572</c:v>
                </c:pt>
                <c:pt idx="50">
                  <c:v>0.18661428571428573</c:v>
                </c:pt>
                <c:pt idx="51">
                  <c:v>0.18581428571428571</c:v>
                </c:pt>
                <c:pt idx="52">
                  <c:v>0.18681428571428571</c:v>
                </c:pt>
                <c:pt idx="53">
                  <c:v>0.18401428571428569</c:v>
                </c:pt>
                <c:pt idx="54">
                  <c:v>0.18641428571428575</c:v>
                </c:pt>
                <c:pt idx="55">
                  <c:v>0.18931428571428566</c:v>
                </c:pt>
                <c:pt idx="56">
                  <c:v>0.18781428571428571</c:v>
                </c:pt>
                <c:pt idx="57">
                  <c:v>0.19081428571428571</c:v>
                </c:pt>
                <c:pt idx="58">
                  <c:v>0.18801428571428569</c:v>
                </c:pt>
                <c:pt idx="59">
                  <c:v>0.18581428571428571</c:v>
                </c:pt>
                <c:pt idx="60">
                  <c:v>0.18251428571428574</c:v>
                </c:pt>
                <c:pt idx="61">
                  <c:v>0.17601428571428568</c:v>
                </c:pt>
                <c:pt idx="62">
                  <c:v>0.18071428571428572</c:v>
                </c:pt>
                <c:pt idx="63">
                  <c:v>0.18361428571428573</c:v>
                </c:pt>
                <c:pt idx="64">
                  <c:v>0.17931428571428576</c:v>
                </c:pt>
                <c:pt idx="65">
                  <c:v>0.17521428571428566</c:v>
                </c:pt>
                <c:pt idx="66">
                  <c:v>0.17691428571428569</c:v>
                </c:pt>
                <c:pt idx="67">
                  <c:v>0.17431428571428575</c:v>
                </c:pt>
                <c:pt idx="68">
                  <c:v>0.17461428571428572</c:v>
                </c:pt>
                <c:pt idx="69">
                  <c:v>0.17471428571428571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42-4B4A-80A5-26EA65E3C7B3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'Hybrid 1'!$Q$2:$Q$71</c:f>
              <c:numCache>
                <c:formatCode>General</c:formatCode>
                <c:ptCount val="70"/>
                <c:pt idx="0">
                  <c:v>0.22521428571428567</c:v>
                </c:pt>
                <c:pt idx="1">
                  <c:v>0.22521428571428567</c:v>
                </c:pt>
                <c:pt idx="2">
                  <c:v>0.22521428571428567</c:v>
                </c:pt>
                <c:pt idx="3">
                  <c:v>0.22521428571428567</c:v>
                </c:pt>
                <c:pt idx="4">
                  <c:v>0.22521428571428567</c:v>
                </c:pt>
                <c:pt idx="5">
                  <c:v>0.22521428571428567</c:v>
                </c:pt>
                <c:pt idx="6">
                  <c:v>0.22521428571428567</c:v>
                </c:pt>
                <c:pt idx="7">
                  <c:v>0.22521428571428567</c:v>
                </c:pt>
                <c:pt idx="8">
                  <c:v>0.22521428571428567</c:v>
                </c:pt>
                <c:pt idx="9">
                  <c:v>0.22521428571428567</c:v>
                </c:pt>
                <c:pt idx="10">
                  <c:v>0.22521428571428567</c:v>
                </c:pt>
                <c:pt idx="11">
                  <c:v>0.22521428571428567</c:v>
                </c:pt>
                <c:pt idx="12">
                  <c:v>0.22521428571428567</c:v>
                </c:pt>
                <c:pt idx="13">
                  <c:v>0.22521428571428567</c:v>
                </c:pt>
                <c:pt idx="14">
                  <c:v>0.22521428571428567</c:v>
                </c:pt>
                <c:pt idx="15">
                  <c:v>0.22521428571428567</c:v>
                </c:pt>
                <c:pt idx="16">
                  <c:v>0.22521428571428567</c:v>
                </c:pt>
                <c:pt idx="17">
                  <c:v>0.22521428571428567</c:v>
                </c:pt>
                <c:pt idx="18">
                  <c:v>0.22521428571428567</c:v>
                </c:pt>
                <c:pt idx="19">
                  <c:v>0.22521428571428567</c:v>
                </c:pt>
                <c:pt idx="20">
                  <c:v>0.22521428571428567</c:v>
                </c:pt>
                <c:pt idx="21">
                  <c:v>0.22521428571428567</c:v>
                </c:pt>
                <c:pt idx="22">
                  <c:v>0.22521428571428567</c:v>
                </c:pt>
                <c:pt idx="23">
                  <c:v>0.22521428571428567</c:v>
                </c:pt>
                <c:pt idx="24">
                  <c:v>0.22521428571428567</c:v>
                </c:pt>
                <c:pt idx="25">
                  <c:v>0.22521428571428567</c:v>
                </c:pt>
                <c:pt idx="26">
                  <c:v>0.22521428571428567</c:v>
                </c:pt>
                <c:pt idx="27">
                  <c:v>0.22521428571428567</c:v>
                </c:pt>
                <c:pt idx="28">
                  <c:v>0.22521428571428567</c:v>
                </c:pt>
                <c:pt idx="29">
                  <c:v>0.22521428571428567</c:v>
                </c:pt>
                <c:pt idx="30">
                  <c:v>0.22521428571428567</c:v>
                </c:pt>
                <c:pt idx="31">
                  <c:v>0.22521428571428567</c:v>
                </c:pt>
                <c:pt idx="32">
                  <c:v>0.22521428571428567</c:v>
                </c:pt>
                <c:pt idx="33">
                  <c:v>0.22521428571428567</c:v>
                </c:pt>
                <c:pt idx="34">
                  <c:v>0.22521428571428567</c:v>
                </c:pt>
                <c:pt idx="35">
                  <c:v>0.22521428571428567</c:v>
                </c:pt>
                <c:pt idx="36">
                  <c:v>0.22521428571428567</c:v>
                </c:pt>
                <c:pt idx="37">
                  <c:v>0.22521428571428567</c:v>
                </c:pt>
                <c:pt idx="38">
                  <c:v>0.22521428571428567</c:v>
                </c:pt>
                <c:pt idx="39">
                  <c:v>0.22521428571428567</c:v>
                </c:pt>
                <c:pt idx="40">
                  <c:v>0.22521428571428567</c:v>
                </c:pt>
                <c:pt idx="41">
                  <c:v>0.22521428571428567</c:v>
                </c:pt>
                <c:pt idx="42">
                  <c:v>0.22521428571428567</c:v>
                </c:pt>
                <c:pt idx="43">
                  <c:v>0.22521428571428567</c:v>
                </c:pt>
                <c:pt idx="44">
                  <c:v>0.22521428571428567</c:v>
                </c:pt>
                <c:pt idx="45">
                  <c:v>0.22521428571428567</c:v>
                </c:pt>
                <c:pt idx="46">
                  <c:v>0.22521428571428567</c:v>
                </c:pt>
                <c:pt idx="47">
                  <c:v>0.22521428571428567</c:v>
                </c:pt>
                <c:pt idx="48">
                  <c:v>0.22521428571428567</c:v>
                </c:pt>
                <c:pt idx="49">
                  <c:v>0.22521428571428567</c:v>
                </c:pt>
                <c:pt idx="50">
                  <c:v>0.22521428571428567</c:v>
                </c:pt>
                <c:pt idx="51">
                  <c:v>0.22521428571428567</c:v>
                </c:pt>
                <c:pt idx="52">
                  <c:v>0.22521428571428567</c:v>
                </c:pt>
                <c:pt idx="53">
                  <c:v>0.22521428571428567</c:v>
                </c:pt>
                <c:pt idx="54">
                  <c:v>0.22521428571428567</c:v>
                </c:pt>
                <c:pt idx="55">
                  <c:v>0.22521428571428567</c:v>
                </c:pt>
                <c:pt idx="56">
                  <c:v>0.22521428571428567</c:v>
                </c:pt>
                <c:pt idx="57">
                  <c:v>0.22521428571428567</c:v>
                </c:pt>
                <c:pt idx="58">
                  <c:v>0.22521428571428567</c:v>
                </c:pt>
                <c:pt idx="59">
                  <c:v>0.22521428571428567</c:v>
                </c:pt>
                <c:pt idx="60">
                  <c:v>0.22521428571428567</c:v>
                </c:pt>
                <c:pt idx="61">
                  <c:v>0.22521428571428567</c:v>
                </c:pt>
                <c:pt idx="62">
                  <c:v>0.22521428571428567</c:v>
                </c:pt>
                <c:pt idx="63">
                  <c:v>0.22521428571428567</c:v>
                </c:pt>
                <c:pt idx="64">
                  <c:v>0.22521428571428567</c:v>
                </c:pt>
                <c:pt idx="65">
                  <c:v>0.22521428571428567</c:v>
                </c:pt>
                <c:pt idx="66">
                  <c:v>0.22521428571428567</c:v>
                </c:pt>
                <c:pt idx="67">
                  <c:v>0.22521428571428567</c:v>
                </c:pt>
                <c:pt idx="68">
                  <c:v>0.22521428571428567</c:v>
                </c:pt>
                <c:pt idx="69">
                  <c:v>0.22521428571428567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42-4B4A-80A5-26EA65E3C7B3}"/>
            </c:ext>
          </c:extLst>
        </c:ser>
        <c:ser>
          <c:idx val="2"/>
          <c:order val="2"/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'Hybrid 1'!$R$2:$R$71</c:f>
              <c:numCache>
                <c:formatCode>General</c:formatCode>
                <c:ptCount val="70"/>
                <c:pt idx="0">
                  <c:v>0.14521428571428566</c:v>
                </c:pt>
                <c:pt idx="1">
                  <c:v>0.14521428571428566</c:v>
                </c:pt>
                <c:pt idx="2">
                  <c:v>0.14521428571428566</c:v>
                </c:pt>
                <c:pt idx="3">
                  <c:v>0.14521428571428566</c:v>
                </c:pt>
                <c:pt idx="4">
                  <c:v>0.14521428571428566</c:v>
                </c:pt>
                <c:pt idx="5">
                  <c:v>0.14521428571428566</c:v>
                </c:pt>
                <c:pt idx="6">
                  <c:v>0.14521428571428566</c:v>
                </c:pt>
                <c:pt idx="7">
                  <c:v>0.14521428571428566</c:v>
                </c:pt>
                <c:pt idx="8">
                  <c:v>0.14521428571428566</c:v>
                </c:pt>
                <c:pt idx="9">
                  <c:v>0.14521428571428566</c:v>
                </c:pt>
                <c:pt idx="10">
                  <c:v>0.14521428571428566</c:v>
                </c:pt>
                <c:pt idx="11">
                  <c:v>0.14521428571428566</c:v>
                </c:pt>
                <c:pt idx="12">
                  <c:v>0.14521428571428566</c:v>
                </c:pt>
                <c:pt idx="13">
                  <c:v>0.14521428571428566</c:v>
                </c:pt>
                <c:pt idx="14">
                  <c:v>0.14521428571428566</c:v>
                </c:pt>
                <c:pt idx="15">
                  <c:v>0.14521428571428566</c:v>
                </c:pt>
                <c:pt idx="16">
                  <c:v>0.14521428571428566</c:v>
                </c:pt>
                <c:pt idx="17">
                  <c:v>0.14521428571428566</c:v>
                </c:pt>
                <c:pt idx="18">
                  <c:v>0.14521428571428566</c:v>
                </c:pt>
                <c:pt idx="19">
                  <c:v>0.14521428571428566</c:v>
                </c:pt>
                <c:pt idx="20">
                  <c:v>0.14521428571428566</c:v>
                </c:pt>
                <c:pt idx="21">
                  <c:v>0.14521428571428566</c:v>
                </c:pt>
                <c:pt idx="22">
                  <c:v>0.14521428571428566</c:v>
                </c:pt>
                <c:pt idx="23">
                  <c:v>0.14521428571428566</c:v>
                </c:pt>
                <c:pt idx="24">
                  <c:v>0.14521428571428566</c:v>
                </c:pt>
                <c:pt idx="25">
                  <c:v>0.14521428571428566</c:v>
                </c:pt>
                <c:pt idx="26">
                  <c:v>0.14521428571428566</c:v>
                </c:pt>
                <c:pt idx="27">
                  <c:v>0.14521428571428566</c:v>
                </c:pt>
                <c:pt idx="28">
                  <c:v>0.14521428571428566</c:v>
                </c:pt>
                <c:pt idx="29">
                  <c:v>0.14521428571428566</c:v>
                </c:pt>
                <c:pt idx="30">
                  <c:v>0.14521428571428566</c:v>
                </c:pt>
                <c:pt idx="31">
                  <c:v>0.14521428571428566</c:v>
                </c:pt>
                <c:pt idx="32">
                  <c:v>0.14521428571428566</c:v>
                </c:pt>
                <c:pt idx="33">
                  <c:v>0.14521428571428566</c:v>
                </c:pt>
                <c:pt idx="34">
                  <c:v>0.14521428571428566</c:v>
                </c:pt>
                <c:pt idx="35">
                  <c:v>0.14521428571428566</c:v>
                </c:pt>
                <c:pt idx="36">
                  <c:v>0.14521428571428566</c:v>
                </c:pt>
                <c:pt idx="37">
                  <c:v>0.14521428571428566</c:v>
                </c:pt>
                <c:pt idx="38">
                  <c:v>0.14521428571428566</c:v>
                </c:pt>
                <c:pt idx="39">
                  <c:v>0.14521428571428566</c:v>
                </c:pt>
                <c:pt idx="40">
                  <c:v>0.14521428571428566</c:v>
                </c:pt>
                <c:pt idx="41">
                  <c:v>0.14521428571428566</c:v>
                </c:pt>
                <c:pt idx="42">
                  <c:v>0.14521428571428566</c:v>
                </c:pt>
                <c:pt idx="43">
                  <c:v>0.14521428571428566</c:v>
                </c:pt>
                <c:pt idx="44">
                  <c:v>0.14521428571428566</c:v>
                </c:pt>
                <c:pt idx="45">
                  <c:v>0.14521428571428566</c:v>
                </c:pt>
                <c:pt idx="46">
                  <c:v>0.14521428571428566</c:v>
                </c:pt>
                <c:pt idx="47">
                  <c:v>0.14521428571428566</c:v>
                </c:pt>
                <c:pt idx="48">
                  <c:v>0.14521428571428566</c:v>
                </c:pt>
                <c:pt idx="49">
                  <c:v>0.14521428571428566</c:v>
                </c:pt>
                <c:pt idx="50">
                  <c:v>0.14521428571428566</c:v>
                </c:pt>
                <c:pt idx="51">
                  <c:v>0.14521428571428566</c:v>
                </c:pt>
                <c:pt idx="52">
                  <c:v>0.14521428571428566</c:v>
                </c:pt>
                <c:pt idx="53">
                  <c:v>0.14521428571428566</c:v>
                </c:pt>
                <c:pt idx="54">
                  <c:v>0.14521428571428566</c:v>
                </c:pt>
                <c:pt idx="55">
                  <c:v>0.14521428571428566</c:v>
                </c:pt>
                <c:pt idx="56">
                  <c:v>0.14521428571428566</c:v>
                </c:pt>
                <c:pt idx="57">
                  <c:v>0.14521428571428566</c:v>
                </c:pt>
                <c:pt idx="58">
                  <c:v>0.14521428571428566</c:v>
                </c:pt>
                <c:pt idx="59">
                  <c:v>0.14521428571428566</c:v>
                </c:pt>
                <c:pt idx="60">
                  <c:v>0.14521428571428566</c:v>
                </c:pt>
                <c:pt idx="61">
                  <c:v>0.14521428571428566</c:v>
                </c:pt>
                <c:pt idx="62">
                  <c:v>0.14521428571428566</c:v>
                </c:pt>
                <c:pt idx="63">
                  <c:v>0.14521428571428566</c:v>
                </c:pt>
                <c:pt idx="64">
                  <c:v>0.14521428571428566</c:v>
                </c:pt>
                <c:pt idx="65">
                  <c:v>0.14521428571428566</c:v>
                </c:pt>
                <c:pt idx="66">
                  <c:v>0.14521428571428566</c:v>
                </c:pt>
                <c:pt idx="67">
                  <c:v>0.14521428571428566</c:v>
                </c:pt>
                <c:pt idx="68">
                  <c:v>0.14521428571428566</c:v>
                </c:pt>
                <c:pt idx="69">
                  <c:v>0.14521428571428566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42-4B4A-80A5-26EA65E3C7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48497887"/>
        <c:axId val="1950279055"/>
      </c:lineChart>
      <c:catAx>
        <c:axId val="1948497887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50279055"/>
        <c:crosses val="autoZero"/>
        <c:auto val="1"/>
        <c:lblAlgn val="ctr"/>
        <c:lblOffset val="100"/>
        <c:noMultiLvlLbl val="0"/>
      </c:catAx>
      <c:valAx>
        <c:axId val="1950279055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484978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Glue Thickness </a:t>
            </a:r>
            <a:r>
              <a:rPr lang="en-US"/>
              <a:t>Hybrid 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'Hybrid 2'!$M$2:$M$71</c:f>
              <c:numCache>
                <c:formatCode>0.000</c:formatCode>
                <c:ptCount val="70"/>
                <c:pt idx="0">
                  <c:v>0.1696</c:v>
                </c:pt>
                <c:pt idx="1">
                  <c:v>0.17140000000000002</c:v>
                </c:pt>
                <c:pt idx="2">
                  <c:v>0.16779999999999998</c:v>
                </c:pt>
                <c:pt idx="3">
                  <c:v>0.16269999999999998</c:v>
                </c:pt>
                <c:pt idx="4">
                  <c:v>0.17110000000000006</c:v>
                </c:pt>
                <c:pt idx="5">
                  <c:v>0.16520000000000004</c:v>
                </c:pt>
                <c:pt idx="6">
                  <c:v>0.17130000000000004</c:v>
                </c:pt>
                <c:pt idx="7">
                  <c:v>0.16710000000000005</c:v>
                </c:pt>
                <c:pt idx="8">
                  <c:v>0.15540000000000001</c:v>
                </c:pt>
                <c:pt idx="9">
                  <c:v>0.15579999999999997</c:v>
                </c:pt>
                <c:pt idx="10">
                  <c:v>0.16389999999999996</c:v>
                </c:pt>
                <c:pt idx="11">
                  <c:v>0.16520000000000004</c:v>
                </c:pt>
                <c:pt idx="12">
                  <c:v>0.16869999999999999</c:v>
                </c:pt>
                <c:pt idx="13">
                  <c:v>0.15959999999999999</c:v>
                </c:pt>
                <c:pt idx="14">
                  <c:v>0.15500000000000005</c:v>
                </c:pt>
                <c:pt idx="15">
                  <c:v>0.16510000000000005</c:v>
                </c:pt>
                <c:pt idx="16">
                  <c:v>0.16589999999999996</c:v>
                </c:pt>
                <c:pt idx="17">
                  <c:v>0.16720000000000004</c:v>
                </c:pt>
                <c:pt idx="18">
                  <c:v>0.16020000000000004</c:v>
                </c:pt>
                <c:pt idx="19">
                  <c:v>0.16250000000000001</c:v>
                </c:pt>
                <c:pt idx="20">
                  <c:v>0.16420000000000004</c:v>
                </c:pt>
                <c:pt idx="21">
                  <c:v>0.16369999999999998</c:v>
                </c:pt>
                <c:pt idx="22">
                  <c:v>0.16520000000000004</c:v>
                </c:pt>
                <c:pt idx="23">
                  <c:v>0.15720000000000003</c:v>
                </c:pt>
                <c:pt idx="24">
                  <c:v>0.15559999999999999</c:v>
                </c:pt>
                <c:pt idx="25">
                  <c:v>0.16030000000000003</c:v>
                </c:pt>
                <c:pt idx="26">
                  <c:v>0.16279999999999997</c:v>
                </c:pt>
                <c:pt idx="27">
                  <c:v>0.16189999999999996</c:v>
                </c:pt>
                <c:pt idx="28">
                  <c:v>0.15340000000000001</c:v>
                </c:pt>
                <c:pt idx="29">
                  <c:v>0.15669999999999998</c:v>
                </c:pt>
                <c:pt idx="30">
                  <c:v>0.16140000000000002</c:v>
                </c:pt>
                <c:pt idx="31">
                  <c:v>0.16479999999999997</c:v>
                </c:pt>
                <c:pt idx="32">
                  <c:v>0.1646</c:v>
                </c:pt>
                <c:pt idx="33">
                  <c:v>0.16030000000000003</c:v>
                </c:pt>
                <c:pt idx="34">
                  <c:v>0.15559999999999999</c:v>
                </c:pt>
                <c:pt idx="35">
                  <c:v>0.16440000000000002</c:v>
                </c:pt>
                <c:pt idx="36">
                  <c:v>0.16540000000000002</c:v>
                </c:pt>
                <c:pt idx="37">
                  <c:v>0.17150000000000001</c:v>
                </c:pt>
                <c:pt idx="38">
                  <c:v>0.15589999999999996</c:v>
                </c:pt>
                <c:pt idx="39">
                  <c:v>0.15630000000000002</c:v>
                </c:pt>
                <c:pt idx="40">
                  <c:v>0.16269999999999998</c:v>
                </c:pt>
                <c:pt idx="41">
                  <c:v>0.16610000000000005</c:v>
                </c:pt>
                <c:pt idx="42">
                  <c:v>0.16669999999999999</c:v>
                </c:pt>
                <c:pt idx="43">
                  <c:v>0.15410000000000004</c:v>
                </c:pt>
                <c:pt idx="44">
                  <c:v>0.15740000000000001</c:v>
                </c:pt>
                <c:pt idx="45">
                  <c:v>0.16600000000000006</c:v>
                </c:pt>
                <c:pt idx="46">
                  <c:v>0.16500000000000006</c:v>
                </c:pt>
                <c:pt idx="47">
                  <c:v>0.16540000000000002</c:v>
                </c:pt>
                <c:pt idx="48">
                  <c:v>0.16230000000000003</c:v>
                </c:pt>
                <c:pt idx="49">
                  <c:v>0.16259999999999999</c:v>
                </c:pt>
                <c:pt idx="50">
                  <c:v>0.16720000000000004</c:v>
                </c:pt>
                <c:pt idx="51">
                  <c:v>0.16999999999999996</c:v>
                </c:pt>
                <c:pt idx="52">
                  <c:v>0.17110000000000006</c:v>
                </c:pt>
                <c:pt idx="53">
                  <c:v>0.15910000000000005</c:v>
                </c:pt>
                <c:pt idx="54">
                  <c:v>0.15889999999999996</c:v>
                </c:pt>
                <c:pt idx="55">
                  <c:v>0.1726</c:v>
                </c:pt>
                <c:pt idx="56">
                  <c:v>0.17330000000000004</c:v>
                </c:pt>
                <c:pt idx="57">
                  <c:v>0.17579999999999998</c:v>
                </c:pt>
                <c:pt idx="58">
                  <c:v>0.17110000000000006</c:v>
                </c:pt>
                <c:pt idx="59">
                  <c:v>0.1696</c:v>
                </c:pt>
                <c:pt idx="60">
                  <c:v>0.17240000000000003</c:v>
                </c:pt>
                <c:pt idx="61">
                  <c:v>0.17289999999999997</c:v>
                </c:pt>
                <c:pt idx="62">
                  <c:v>0.17120000000000005</c:v>
                </c:pt>
                <c:pt idx="63">
                  <c:v>0.16720000000000004</c:v>
                </c:pt>
                <c:pt idx="64">
                  <c:v>0.16720000000000004</c:v>
                </c:pt>
                <c:pt idx="65">
                  <c:v>0.16600000000000006</c:v>
                </c:pt>
                <c:pt idx="66">
                  <c:v>0.16650000000000001</c:v>
                </c:pt>
                <c:pt idx="67">
                  <c:v>0.16440000000000002</c:v>
                </c:pt>
                <c:pt idx="68">
                  <c:v>0.16410000000000005</c:v>
                </c:pt>
                <c:pt idx="69">
                  <c:v>0.16220000000000004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A4-407B-BCCB-0BCF43130709}"/>
            </c:ext>
          </c:extLst>
        </c:ser>
        <c:ser>
          <c:idx val="1"/>
          <c:order val="1"/>
          <c:tx>
            <c:v>Max</c:v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'Hybrid 2'!$O$2:$O$71</c:f>
              <c:numCache>
                <c:formatCode>General</c:formatCode>
                <c:ptCount val="70"/>
                <c:pt idx="0">
                  <c:v>0.21999999999999997</c:v>
                </c:pt>
                <c:pt idx="1">
                  <c:v>0.21999999999999997</c:v>
                </c:pt>
                <c:pt idx="2">
                  <c:v>0.21999999999999997</c:v>
                </c:pt>
                <c:pt idx="3">
                  <c:v>0.21999999999999997</c:v>
                </c:pt>
                <c:pt idx="4">
                  <c:v>0.21999999999999997</c:v>
                </c:pt>
                <c:pt idx="5">
                  <c:v>0.21999999999999997</c:v>
                </c:pt>
                <c:pt idx="6">
                  <c:v>0.21999999999999997</c:v>
                </c:pt>
                <c:pt idx="7">
                  <c:v>0.21999999999999997</c:v>
                </c:pt>
                <c:pt idx="8">
                  <c:v>0.21999999999999997</c:v>
                </c:pt>
                <c:pt idx="9">
                  <c:v>0.21999999999999997</c:v>
                </c:pt>
                <c:pt idx="10">
                  <c:v>0.21999999999999997</c:v>
                </c:pt>
                <c:pt idx="11">
                  <c:v>0.21999999999999997</c:v>
                </c:pt>
                <c:pt idx="12">
                  <c:v>0.21999999999999997</c:v>
                </c:pt>
                <c:pt idx="13">
                  <c:v>0.21999999999999997</c:v>
                </c:pt>
                <c:pt idx="14">
                  <c:v>0.21999999999999997</c:v>
                </c:pt>
                <c:pt idx="15">
                  <c:v>0.21999999999999997</c:v>
                </c:pt>
                <c:pt idx="16">
                  <c:v>0.21999999999999997</c:v>
                </c:pt>
                <c:pt idx="17">
                  <c:v>0.21999999999999997</c:v>
                </c:pt>
                <c:pt idx="18">
                  <c:v>0.21999999999999997</c:v>
                </c:pt>
                <c:pt idx="19">
                  <c:v>0.21999999999999997</c:v>
                </c:pt>
                <c:pt idx="20">
                  <c:v>0.21999999999999997</c:v>
                </c:pt>
                <c:pt idx="21">
                  <c:v>0.21999999999999997</c:v>
                </c:pt>
                <c:pt idx="22">
                  <c:v>0.21999999999999997</c:v>
                </c:pt>
                <c:pt idx="23">
                  <c:v>0.21999999999999997</c:v>
                </c:pt>
                <c:pt idx="24">
                  <c:v>0.21999999999999997</c:v>
                </c:pt>
                <c:pt idx="25">
                  <c:v>0.21999999999999997</c:v>
                </c:pt>
                <c:pt idx="26">
                  <c:v>0.21999999999999997</c:v>
                </c:pt>
                <c:pt idx="27">
                  <c:v>0.21999999999999997</c:v>
                </c:pt>
                <c:pt idx="28">
                  <c:v>0.21999999999999997</c:v>
                </c:pt>
                <c:pt idx="29">
                  <c:v>0.21999999999999997</c:v>
                </c:pt>
                <c:pt idx="30">
                  <c:v>0.21999999999999997</c:v>
                </c:pt>
                <c:pt idx="31">
                  <c:v>0.21999999999999997</c:v>
                </c:pt>
                <c:pt idx="32">
                  <c:v>0.21999999999999997</c:v>
                </c:pt>
                <c:pt idx="33">
                  <c:v>0.21999999999999997</c:v>
                </c:pt>
                <c:pt idx="34">
                  <c:v>0.21999999999999997</c:v>
                </c:pt>
                <c:pt idx="35">
                  <c:v>0.21999999999999997</c:v>
                </c:pt>
                <c:pt idx="36">
                  <c:v>0.21999999999999997</c:v>
                </c:pt>
                <c:pt idx="37">
                  <c:v>0.21999999999999997</c:v>
                </c:pt>
                <c:pt idx="38">
                  <c:v>0.21999999999999997</c:v>
                </c:pt>
                <c:pt idx="39">
                  <c:v>0.21999999999999997</c:v>
                </c:pt>
                <c:pt idx="40">
                  <c:v>0.21999999999999997</c:v>
                </c:pt>
                <c:pt idx="41">
                  <c:v>0.21999999999999997</c:v>
                </c:pt>
                <c:pt idx="42">
                  <c:v>0.21999999999999997</c:v>
                </c:pt>
                <c:pt idx="43">
                  <c:v>0.21999999999999997</c:v>
                </c:pt>
                <c:pt idx="44">
                  <c:v>0.21999999999999997</c:v>
                </c:pt>
                <c:pt idx="45">
                  <c:v>0.21999999999999997</c:v>
                </c:pt>
                <c:pt idx="46">
                  <c:v>0.21999999999999997</c:v>
                </c:pt>
                <c:pt idx="47">
                  <c:v>0.21999999999999997</c:v>
                </c:pt>
                <c:pt idx="48">
                  <c:v>0.21999999999999997</c:v>
                </c:pt>
                <c:pt idx="49">
                  <c:v>0.21999999999999997</c:v>
                </c:pt>
                <c:pt idx="50">
                  <c:v>0.21999999999999997</c:v>
                </c:pt>
                <c:pt idx="51">
                  <c:v>0.21999999999999997</c:v>
                </c:pt>
                <c:pt idx="52">
                  <c:v>0.21999999999999997</c:v>
                </c:pt>
                <c:pt idx="53">
                  <c:v>0.21999999999999997</c:v>
                </c:pt>
                <c:pt idx="54">
                  <c:v>0.21999999999999997</c:v>
                </c:pt>
                <c:pt idx="55">
                  <c:v>0.21999999999999997</c:v>
                </c:pt>
                <c:pt idx="56">
                  <c:v>0.21999999999999997</c:v>
                </c:pt>
                <c:pt idx="57">
                  <c:v>0.21999999999999997</c:v>
                </c:pt>
                <c:pt idx="58">
                  <c:v>0.21999999999999997</c:v>
                </c:pt>
                <c:pt idx="59">
                  <c:v>0.21999999999999997</c:v>
                </c:pt>
                <c:pt idx="60">
                  <c:v>0.21999999999999997</c:v>
                </c:pt>
                <c:pt idx="61">
                  <c:v>0.21999999999999997</c:v>
                </c:pt>
                <c:pt idx="62">
                  <c:v>0.21999999999999997</c:v>
                </c:pt>
                <c:pt idx="63">
                  <c:v>0.21999999999999997</c:v>
                </c:pt>
                <c:pt idx="64">
                  <c:v>0.21999999999999997</c:v>
                </c:pt>
                <c:pt idx="65">
                  <c:v>0.21999999999999997</c:v>
                </c:pt>
                <c:pt idx="66">
                  <c:v>0.21999999999999997</c:v>
                </c:pt>
                <c:pt idx="67">
                  <c:v>0.21999999999999997</c:v>
                </c:pt>
                <c:pt idx="68">
                  <c:v>0.21999999999999997</c:v>
                </c:pt>
                <c:pt idx="69">
                  <c:v>0.21999999999999997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A4-407B-BCCB-0BCF43130709}"/>
            </c:ext>
          </c:extLst>
        </c:ser>
        <c:ser>
          <c:idx val="2"/>
          <c:order val="2"/>
          <c:tx>
            <c:v>Min</c:v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'Hybrid 2'!$P$2:$P$71</c:f>
              <c:numCache>
                <c:formatCode>0.000</c:formatCode>
                <c:ptCount val="70"/>
                <c:pt idx="0">
                  <c:v>0.13999999999999996</c:v>
                </c:pt>
                <c:pt idx="1">
                  <c:v>0.13999999999999996</c:v>
                </c:pt>
                <c:pt idx="2">
                  <c:v>0.13999999999999996</c:v>
                </c:pt>
                <c:pt idx="3">
                  <c:v>0.13999999999999996</c:v>
                </c:pt>
                <c:pt idx="4">
                  <c:v>0.13999999999999996</c:v>
                </c:pt>
                <c:pt idx="5">
                  <c:v>0.13999999999999996</c:v>
                </c:pt>
                <c:pt idx="6">
                  <c:v>0.13999999999999996</c:v>
                </c:pt>
                <c:pt idx="7">
                  <c:v>0.13999999999999996</c:v>
                </c:pt>
                <c:pt idx="8">
                  <c:v>0.13999999999999996</c:v>
                </c:pt>
                <c:pt idx="9">
                  <c:v>0.13999999999999996</c:v>
                </c:pt>
                <c:pt idx="10">
                  <c:v>0.13999999999999996</c:v>
                </c:pt>
                <c:pt idx="11">
                  <c:v>0.13999999999999996</c:v>
                </c:pt>
                <c:pt idx="12">
                  <c:v>0.13999999999999996</c:v>
                </c:pt>
                <c:pt idx="13">
                  <c:v>0.13999999999999996</c:v>
                </c:pt>
                <c:pt idx="14">
                  <c:v>0.13999999999999996</c:v>
                </c:pt>
                <c:pt idx="15">
                  <c:v>0.13999999999999996</c:v>
                </c:pt>
                <c:pt idx="16">
                  <c:v>0.13999999999999996</c:v>
                </c:pt>
                <c:pt idx="17">
                  <c:v>0.13999999999999996</c:v>
                </c:pt>
                <c:pt idx="18">
                  <c:v>0.13999999999999996</c:v>
                </c:pt>
                <c:pt idx="19">
                  <c:v>0.13999999999999996</c:v>
                </c:pt>
                <c:pt idx="20">
                  <c:v>0.13999999999999996</c:v>
                </c:pt>
                <c:pt idx="21">
                  <c:v>0.13999999999999996</c:v>
                </c:pt>
                <c:pt idx="22">
                  <c:v>0.13999999999999996</c:v>
                </c:pt>
                <c:pt idx="23">
                  <c:v>0.13999999999999996</c:v>
                </c:pt>
                <c:pt idx="24">
                  <c:v>0.13999999999999996</c:v>
                </c:pt>
                <c:pt idx="25">
                  <c:v>0.13999999999999996</c:v>
                </c:pt>
                <c:pt idx="26">
                  <c:v>0.13999999999999996</c:v>
                </c:pt>
                <c:pt idx="27">
                  <c:v>0.13999999999999996</c:v>
                </c:pt>
                <c:pt idx="28">
                  <c:v>0.13999999999999996</c:v>
                </c:pt>
                <c:pt idx="29">
                  <c:v>0.13999999999999996</c:v>
                </c:pt>
                <c:pt idx="30">
                  <c:v>0.13999999999999996</c:v>
                </c:pt>
                <c:pt idx="31">
                  <c:v>0.13999999999999996</c:v>
                </c:pt>
                <c:pt idx="32">
                  <c:v>0.13999999999999996</c:v>
                </c:pt>
                <c:pt idx="33">
                  <c:v>0.13999999999999996</c:v>
                </c:pt>
                <c:pt idx="34">
                  <c:v>0.13999999999999996</c:v>
                </c:pt>
                <c:pt idx="35">
                  <c:v>0.13999999999999996</c:v>
                </c:pt>
                <c:pt idx="36">
                  <c:v>0.13999999999999996</c:v>
                </c:pt>
                <c:pt idx="37">
                  <c:v>0.13999999999999996</c:v>
                </c:pt>
                <c:pt idx="38">
                  <c:v>0.13999999999999996</c:v>
                </c:pt>
                <c:pt idx="39">
                  <c:v>0.13999999999999996</c:v>
                </c:pt>
                <c:pt idx="40">
                  <c:v>0.13999999999999996</c:v>
                </c:pt>
                <c:pt idx="41">
                  <c:v>0.13999999999999996</c:v>
                </c:pt>
                <c:pt idx="42">
                  <c:v>0.13999999999999996</c:v>
                </c:pt>
                <c:pt idx="43">
                  <c:v>0.13999999999999996</c:v>
                </c:pt>
                <c:pt idx="44">
                  <c:v>0.13999999999999996</c:v>
                </c:pt>
                <c:pt idx="45">
                  <c:v>0.13999999999999996</c:v>
                </c:pt>
                <c:pt idx="46">
                  <c:v>0.13999999999999996</c:v>
                </c:pt>
                <c:pt idx="47">
                  <c:v>0.13999999999999996</c:v>
                </c:pt>
                <c:pt idx="48">
                  <c:v>0.13999999999999996</c:v>
                </c:pt>
                <c:pt idx="49">
                  <c:v>0.13999999999999996</c:v>
                </c:pt>
                <c:pt idx="50">
                  <c:v>0.13999999999999996</c:v>
                </c:pt>
                <c:pt idx="51">
                  <c:v>0.13999999999999996</c:v>
                </c:pt>
                <c:pt idx="52">
                  <c:v>0.13999999999999996</c:v>
                </c:pt>
                <c:pt idx="53">
                  <c:v>0.13999999999999996</c:v>
                </c:pt>
                <c:pt idx="54">
                  <c:v>0.13999999999999996</c:v>
                </c:pt>
                <c:pt idx="55">
                  <c:v>0.13999999999999996</c:v>
                </c:pt>
                <c:pt idx="56">
                  <c:v>0.13999999999999996</c:v>
                </c:pt>
                <c:pt idx="57">
                  <c:v>0.13999999999999996</c:v>
                </c:pt>
                <c:pt idx="58">
                  <c:v>0.13999999999999996</c:v>
                </c:pt>
                <c:pt idx="59">
                  <c:v>0.13999999999999996</c:v>
                </c:pt>
                <c:pt idx="60">
                  <c:v>0.13999999999999996</c:v>
                </c:pt>
                <c:pt idx="61">
                  <c:v>0.13999999999999996</c:v>
                </c:pt>
                <c:pt idx="62">
                  <c:v>0.13999999999999996</c:v>
                </c:pt>
                <c:pt idx="63">
                  <c:v>0.13999999999999996</c:v>
                </c:pt>
                <c:pt idx="64">
                  <c:v>0.13999999999999996</c:v>
                </c:pt>
                <c:pt idx="65">
                  <c:v>0.13999999999999996</c:v>
                </c:pt>
                <c:pt idx="66">
                  <c:v>0.13999999999999996</c:v>
                </c:pt>
                <c:pt idx="67">
                  <c:v>0.13999999999999996</c:v>
                </c:pt>
                <c:pt idx="68">
                  <c:v>0.13999999999999996</c:v>
                </c:pt>
                <c:pt idx="69">
                  <c:v>0.13999999999999996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8A4-407B-BCCB-0BCF43130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7523855"/>
        <c:axId val="1827525935"/>
      </c:lineChart>
      <c:catAx>
        <c:axId val="1827523855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27525935"/>
        <c:crosses val="autoZero"/>
        <c:auto val="1"/>
        <c:lblAlgn val="ctr"/>
        <c:lblOffset val="100"/>
        <c:tickLblSkip val="1"/>
        <c:noMultiLvlLbl val="0"/>
      </c:catAx>
      <c:valAx>
        <c:axId val="1827525935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27523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 dirty="0">
                <a:effectLst/>
              </a:rPr>
              <a:t>Glue </a:t>
            </a:r>
            <a:r>
              <a:rPr lang="en-US" sz="1400" b="0" i="0" u="none" strike="noStrike" baseline="0" dirty="0" smtClean="0">
                <a:effectLst/>
              </a:rPr>
              <a:t>Thickness C2H mechanical </a:t>
            </a:r>
            <a:r>
              <a:rPr lang="en-US" dirty="0" smtClean="0"/>
              <a:t>Hybrid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'[R2s_metrology.xlsx]Hybrid Freiburg'!$H$18:$H$73</c:f>
              <c:numCache>
                <c:formatCode>General</c:formatCode>
                <c:ptCount val="56"/>
                <c:pt idx="0">
                  <c:v>0.16317799999999999</c:v>
                </c:pt>
                <c:pt idx="1">
                  <c:v>0.155999</c:v>
                </c:pt>
                <c:pt idx="2">
                  <c:v>0.15502300000000002</c:v>
                </c:pt>
                <c:pt idx="3">
                  <c:v>0.16170800000000002</c:v>
                </c:pt>
                <c:pt idx="4">
                  <c:v>0.15845799999999999</c:v>
                </c:pt>
                <c:pt idx="5">
                  <c:v>0.15616200000000002</c:v>
                </c:pt>
                <c:pt idx="6">
                  <c:v>0.15259899999999998</c:v>
                </c:pt>
                <c:pt idx="7">
                  <c:v>0.15477299999999999</c:v>
                </c:pt>
                <c:pt idx="8">
                  <c:v>0.15299800000000002</c:v>
                </c:pt>
                <c:pt idx="9">
                  <c:v>0.14999699999999999</c:v>
                </c:pt>
                <c:pt idx="10">
                  <c:v>0.15174100000000001</c:v>
                </c:pt>
                <c:pt idx="11">
                  <c:v>0.15244000000000002</c:v>
                </c:pt>
                <c:pt idx="12">
                  <c:v>0.15252300000000002</c:v>
                </c:pt>
                <c:pt idx="13">
                  <c:v>0.15440900000000002</c:v>
                </c:pt>
                <c:pt idx="14">
                  <c:v>0.15182600000000002</c:v>
                </c:pt>
                <c:pt idx="15">
                  <c:v>0.14919700000000002</c:v>
                </c:pt>
                <c:pt idx="16">
                  <c:v>0.151532</c:v>
                </c:pt>
                <c:pt idx="17">
                  <c:v>0.15438299999999999</c:v>
                </c:pt>
                <c:pt idx="18">
                  <c:v>0.14535200000000004</c:v>
                </c:pt>
                <c:pt idx="19">
                  <c:v>0.14381700000000003</c:v>
                </c:pt>
                <c:pt idx="20">
                  <c:v>0.15271600000000002</c:v>
                </c:pt>
                <c:pt idx="21">
                  <c:v>0.15301900000000002</c:v>
                </c:pt>
                <c:pt idx="22">
                  <c:v>0.14416499999999999</c:v>
                </c:pt>
                <c:pt idx="23">
                  <c:v>0.14211299999999999</c:v>
                </c:pt>
                <c:pt idx="24">
                  <c:v>0.15271499999999999</c:v>
                </c:pt>
                <c:pt idx="25">
                  <c:v>0.15399099999999999</c:v>
                </c:pt>
                <c:pt idx="26">
                  <c:v>0.14382700000000004</c:v>
                </c:pt>
                <c:pt idx="27">
                  <c:v>0.14260800000000001</c:v>
                </c:pt>
                <c:pt idx="28">
                  <c:v>0.15158300000000002</c:v>
                </c:pt>
                <c:pt idx="29">
                  <c:v>0.14963500000000002</c:v>
                </c:pt>
                <c:pt idx="30">
                  <c:v>0.14705600000000002</c:v>
                </c:pt>
                <c:pt idx="31">
                  <c:v>0.14827600000000002</c:v>
                </c:pt>
                <c:pt idx="32">
                  <c:v>0.15689000000000003</c:v>
                </c:pt>
                <c:pt idx="33">
                  <c:v>0.15621699999999999</c:v>
                </c:pt>
                <c:pt idx="34">
                  <c:v>0.14785700000000002</c:v>
                </c:pt>
                <c:pt idx="35">
                  <c:v>0.14916699999999999</c:v>
                </c:pt>
                <c:pt idx="36">
                  <c:v>0.15685199999999999</c:v>
                </c:pt>
                <c:pt idx="37">
                  <c:v>0.15316600000000002</c:v>
                </c:pt>
                <c:pt idx="38">
                  <c:v>0.158192</c:v>
                </c:pt>
                <c:pt idx="39">
                  <c:v>0.16119500000000003</c:v>
                </c:pt>
                <c:pt idx="40">
                  <c:v>0.15673999999999999</c:v>
                </c:pt>
                <c:pt idx="41">
                  <c:v>0.15805600000000003</c:v>
                </c:pt>
                <c:pt idx="42">
                  <c:v>0.15786</c:v>
                </c:pt>
                <c:pt idx="43">
                  <c:v>0.15751300000000001</c:v>
                </c:pt>
                <c:pt idx="44">
                  <c:v>0.161333</c:v>
                </c:pt>
                <c:pt idx="45">
                  <c:v>0.164632</c:v>
                </c:pt>
                <c:pt idx="46">
                  <c:v>0.16119900000000004</c:v>
                </c:pt>
                <c:pt idx="47">
                  <c:v>0.1583</c:v>
                </c:pt>
                <c:pt idx="48">
                  <c:v>0.15776000000000001</c:v>
                </c:pt>
                <c:pt idx="49">
                  <c:v>0.15568100000000001</c:v>
                </c:pt>
                <c:pt idx="50">
                  <c:v>0.15746300000000002</c:v>
                </c:pt>
                <c:pt idx="51">
                  <c:v>0.15910299999999999</c:v>
                </c:pt>
                <c:pt idx="52">
                  <c:v>0.147281</c:v>
                </c:pt>
                <c:pt idx="53">
                  <c:v>0.14785399999999999</c:v>
                </c:pt>
                <c:pt idx="54">
                  <c:v>0.14924100000000001</c:v>
                </c:pt>
                <c:pt idx="55">
                  <c:v>0.14914900000000003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47-4DAE-8F9A-526A0E70695C}"/>
            </c:ext>
          </c:extLst>
        </c:ser>
        <c:ser>
          <c:idx val="1"/>
          <c:order val="1"/>
          <c:tx>
            <c:v>Max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'[R2s_metrology.xlsx]Hybrid Freiburg'!$J$18:$J$73</c:f>
              <c:numCache>
                <c:formatCode>General</c:formatCode>
                <c:ptCount val="56"/>
                <c:pt idx="0">
                  <c:v>0.19999999999999998</c:v>
                </c:pt>
                <c:pt idx="1">
                  <c:v>0.19999999999999998</c:v>
                </c:pt>
                <c:pt idx="2">
                  <c:v>0.19999999999999998</c:v>
                </c:pt>
                <c:pt idx="3">
                  <c:v>0.19999999999999998</c:v>
                </c:pt>
                <c:pt idx="4">
                  <c:v>0.19999999999999998</c:v>
                </c:pt>
                <c:pt idx="5">
                  <c:v>0.19999999999999998</c:v>
                </c:pt>
                <c:pt idx="6">
                  <c:v>0.19999999999999998</c:v>
                </c:pt>
                <c:pt idx="7">
                  <c:v>0.19999999999999998</c:v>
                </c:pt>
                <c:pt idx="8">
                  <c:v>0.19999999999999998</c:v>
                </c:pt>
                <c:pt idx="9">
                  <c:v>0.19999999999999998</c:v>
                </c:pt>
                <c:pt idx="10">
                  <c:v>0.19999999999999998</c:v>
                </c:pt>
                <c:pt idx="11">
                  <c:v>0.19999999999999998</c:v>
                </c:pt>
                <c:pt idx="12">
                  <c:v>0.19999999999999998</c:v>
                </c:pt>
                <c:pt idx="13">
                  <c:v>0.19999999999999998</c:v>
                </c:pt>
                <c:pt idx="14">
                  <c:v>0.19999999999999998</c:v>
                </c:pt>
                <c:pt idx="15">
                  <c:v>0.19999999999999998</c:v>
                </c:pt>
                <c:pt idx="16">
                  <c:v>0.19999999999999998</c:v>
                </c:pt>
                <c:pt idx="17">
                  <c:v>0.19999999999999998</c:v>
                </c:pt>
                <c:pt idx="18">
                  <c:v>0.19999999999999998</c:v>
                </c:pt>
                <c:pt idx="19">
                  <c:v>0.19999999999999998</c:v>
                </c:pt>
                <c:pt idx="20">
                  <c:v>0.19999999999999998</c:v>
                </c:pt>
                <c:pt idx="21">
                  <c:v>0.19999999999999998</c:v>
                </c:pt>
                <c:pt idx="22">
                  <c:v>0.19999999999999998</c:v>
                </c:pt>
                <c:pt idx="23">
                  <c:v>0.19999999999999998</c:v>
                </c:pt>
                <c:pt idx="24">
                  <c:v>0.19999999999999998</c:v>
                </c:pt>
                <c:pt idx="25">
                  <c:v>0.19999999999999998</c:v>
                </c:pt>
                <c:pt idx="26">
                  <c:v>0.19999999999999998</c:v>
                </c:pt>
                <c:pt idx="27">
                  <c:v>0.19999999999999998</c:v>
                </c:pt>
                <c:pt idx="28">
                  <c:v>0.19999999999999998</c:v>
                </c:pt>
                <c:pt idx="29">
                  <c:v>0.19999999999999998</c:v>
                </c:pt>
                <c:pt idx="30">
                  <c:v>0.19999999999999998</c:v>
                </c:pt>
                <c:pt idx="31">
                  <c:v>0.19999999999999998</c:v>
                </c:pt>
                <c:pt idx="32">
                  <c:v>0.19999999999999998</c:v>
                </c:pt>
                <c:pt idx="33">
                  <c:v>0.19999999999999998</c:v>
                </c:pt>
                <c:pt idx="34">
                  <c:v>0.19999999999999998</c:v>
                </c:pt>
                <c:pt idx="35">
                  <c:v>0.19999999999999998</c:v>
                </c:pt>
                <c:pt idx="36">
                  <c:v>0.19999999999999998</c:v>
                </c:pt>
                <c:pt idx="37">
                  <c:v>0.19999999999999998</c:v>
                </c:pt>
                <c:pt idx="38">
                  <c:v>0.19999999999999998</c:v>
                </c:pt>
                <c:pt idx="39">
                  <c:v>0.19999999999999998</c:v>
                </c:pt>
                <c:pt idx="40">
                  <c:v>0.19999999999999998</c:v>
                </c:pt>
                <c:pt idx="41">
                  <c:v>0.19999999999999998</c:v>
                </c:pt>
                <c:pt idx="42">
                  <c:v>0.19999999999999998</c:v>
                </c:pt>
                <c:pt idx="43">
                  <c:v>0.19999999999999998</c:v>
                </c:pt>
                <c:pt idx="44">
                  <c:v>0.19999999999999998</c:v>
                </c:pt>
                <c:pt idx="45">
                  <c:v>0.19999999999999998</c:v>
                </c:pt>
                <c:pt idx="46">
                  <c:v>0.19999999999999998</c:v>
                </c:pt>
                <c:pt idx="47">
                  <c:v>0.19999999999999998</c:v>
                </c:pt>
                <c:pt idx="48">
                  <c:v>0.19999999999999998</c:v>
                </c:pt>
                <c:pt idx="49">
                  <c:v>0.19999999999999998</c:v>
                </c:pt>
                <c:pt idx="50">
                  <c:v>0.19999999999999998</c:v>
                </c:pt>
                <c:pt idx="51">
                  <c:v>0.19999999999999998</c:v>
                </c:pt>
                <c:pt idx="52">
                  <c:v>0.19999999999999998</c:v>
                </c:pt>
                <c:pt idx="53">
                  <c:v>0.19999999999999998</c:v>
                </c:pt>
                <c:pt idx="54">
                  <c:v>0.19999999999999998</c:v>
                </c:pt>
                <c:pt idx="55">
                  <c:v>0.19999999999999998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47-4DAE-8F9A-526A0E70695C}"/>
            </c:ext>
          </c:extLst>
        </c:ser>
        <c:ser>
          <c:idx val="2"/>
          <c:order val="2"/>
          <c:tx>
            <c:v>Min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'[R2s_metrology.xlsx]Hybrid Freiburg'!$K$18:$K$73</c:f>
              <c:numCache>
                <c:formatCode>General</c:formatCode>
                <c:ptCount val="56"/>
                <c:pt idx="0">
                  <c:v>0.11999999999999997</c:v>
                </c:pt>
                <c:pt idx="1">
                  <c:v>0.11999999999999997</c:v>
                </c:pt>
                <c:pt idx="2">
                  <c:v>0.11999999999999997</c:v>
                </c:pt>
                <c:pt idx="3">
                  <c:v>0.11999999999999997</c:v>
                </c:pt>
                <c:pt idx="4">
                  <c:v>0.11999999999999997</c:v>
                </c:pt>
                <c:pt idx="5">
                  <c:v>0.11999999999999997</c:v>
                </c:pt>
                <c:pt idx="6">
                  <c:v>0.11999999999999997</c:v>
                </c:pt>
                <c:pt idx="7">
                  <c:v>0.11999999999999997</c:v>
                </c:pt>
                <c:pt idx="8">
                  <c:v>0.11999999999999997</c:v>
                </c:pt>
                <c:pt idx="9">
                  <c:v>0.11999999999999997</c:v>
                </c:pt>
                <c:pt idx="10">
                  <c:v>0.11999999999999997</c:v>
                </c:pt>
                <c:pt idx="11">
                  <c:v>0.11999999999999997</c:v>
                </c:pt>
                <c:pt idx="12">
                  <c:v>0.11999999999999997</c:v>
                </c:pt>
                <c:pt idx="13">
                  <c:v>0.11999999999999997</c:v>
                </c:pt>
                <c:pt idx="14">
                  <c:v>0.11999999999999997</c:v>
                </c:pt>
                <c:pt idx="15">
                  <c:v>0.11999999999999997</c:v>
                </c:pt>
                <c:pt idx="16">
                  <c:v>0.11999999999999997</c:v>
                </c:pt>
                <c:pt idx="17">
                  <c:v>0.11999999999999997</c:v>
                </c:pt>
                <c:pt idx="18">
                  <c:v>0.11999999999999997</c:v>
                </c:pt>
                <c:pt idx="19">
                  <c:v>0.11999999999999997</c:v>
                </c:pt>
                <c:pt idx="20">
                  <c:v>0.11999999999999997</c:v>
                </c:pt>
                <c:pt idx="21">
                  <c:v>0.11999999999999997</c:v>
                </c:pt>
                <c:pt idx="22">
                  <c:v>0.11999999999999997</c:v>
                </c:pt>
                <c:pt idx="23">
                  <c:v>0.11999999999999997</c:v>
                </c:pt>
                <c:pt idx="24">
                  <c:v>0.11999999999999997</c:v>
                </c:pt>
                <c:pt idx="25">
                  <c:v>0.11999999999999997</c:v>
                </c:pt>
                <c:pt idx="26">
                  <c:v>0.11999999999999997</c:v>
                </c:pt>
                <c:pt idx="27">
                  <c:v>0.11999999999999997</c:v>
                </c:pt>
                <c:pt idx="28">
                  <c:v>0.11999999999999997</c:v>
                </c:pt>
                <c:pt idx="29">
                  <c:v>0.11999999999999997</c:v>
                </c:pt>
                <c:pt idx="30">
                  <c:v>0.11999999999999997</c:v>
                </c:pt>
                <c:pt idx="31">
                  <c:v>0.11999999999999997</c:v>
                </c:pt>
                <c:pt idx="32">
                  <c:v>0.11999999999999997</c:v>
                </c:pt>
                <c:pt idx="33">
                  <c:v>0.11999999999999997</c:v>
                </c:pt>
                <c:pt idx="34">
                  <c:v>0.11999999999999997</c:v>
                </c:pt>
                <c:pt idx="35">
                  <c:v>0.11999999999999997</c:v>
                </c:pt>
                <c:pt idx="36">
                  <c:v>0.11999999999999997</c:v>
                </c:pt>
                <c:pt idx="37">
                  <c:v>0.11999999999999997</c:v>
                </c:pt>
                <c:pt idx="38">
                  <c:v>0.11999999999999997</c:v>
                </c:pt>
                <c:pt idx="39">
                  <c:v>0.11999999999999997</c:v>
                </c:pt>
                <c:pt idx="40">
                  <c:v>0.11999999999999997</c:v>
                </c:pt>
                <c:pt idx="41">
                  <c:v>0.11999999999999997</c:v>
                </c:pt>
                <c:pt idx="42">
                  <c:v>0.11999999999999997</c:v>
                </c:pt>
                <c:pt idx="43">
                  <c:v>0.11999999999999997</c:v>
                </c:pt>
                <c:pt idx="44">
                  <c:v>0.11999999999999997</c:v>
                </c:pt>
                <c:pt idx="45">
                  <c:v>0.11999999999999997</c:v>
                </c:pt>
                <c:pt idx="46">
                  <c:v>0.11999999999999997</c:v>
                </c:pt>
                <c:pt idx="47">
                  <c:v>0.11999999999999997</c:v>
                </c:pt>
                <c:pt idx="48">
                  <c:v>0.11999999999999997</c:v>
                </c:pt>
                <c:pt idx="49">
                  <c:v>0.11999999999999997</c:v>
                </c:pt>
                <c:pt idx="50">
                  <c:v>0.11999999999999997</c:v>
                </c:pt>
                <c:pt idx="51">
                  <c:v>0.11999999999999997</c:v>
                </c:pt>
                <c:pt idx="52">
                  <c:v>0.11999999999999997</c:v>
                </c:pt>
                <c:pt idx="53">
                  <c:v>0.11999999999999997</c:v>
                </c:pt>
                <c:pt idx="54">
                  <c:v>0.11999999999999997</c:v>
                </c:pt>
                <c:pt idx="55">
                  <c:v>0.11999999999999997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647-4DAE-8F9A-526A0E706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7523855"/>
        <c:axId val="1827525935"/>
      </c:lineChart>
      <c:catAx>
        <c:axId val="1827523855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27525935"/>
        <c:crosses val="autoZero"/>
        <c:auto val="1"/>
        <c:lblAlgn val="ctr"/>
        <c:lblOffset val="100"/>
        <c:noMultiLvlLbl val="0"/>
      </c:catAx>
      <c:valAx>
        <c:axId val="1827525935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27523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 dirty="0">
                <a:effectLst/>
              </a:rPr>
              <a:t>Glue </a:t>
            </a:r>
            <a:r>
              <a:rPr lang="en-US" sz="1400" b="0" i="0" u="none" strike="noStrike" baseline="0" dirty="0" smtClean="0">
                <a:effectLst/>
              </a:rPr>
              <a:t>Thickness H2S dummy </a:t>
            </a:r>
            <a:r>
              <a:rPr lang="en-US" dirty="0"/>
              <a:t>Modules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Module 1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'Module 1'!$F$4:$F$73</c:f>
              <c:numCache>
                <c:formatCode>General</c:formatCode>
                <c:ptCount val="70"/>
                <c:pt idx="0">
                  <c:v>0.11099999999999999</c:v>
                </c:pt>
                <c:pt idx="1">
                  <c:v>0.11070000000000002</c:v>
                </c:pt>
                <c:pt idx="2">
                  <c:v>0.12140000000000006</c:v>
                </c:pt>
                <c:pt idx="3">
                  <c:v>0.11670000000000003</c:v>
                </c:pt>
                <c:pt idx="4">
                  <c:v>0.11450000000000005</c:v>
                </c:pt>
                <c:pt idx="5">
                  <c:v>0.11629999999999996</c:v>
                </c:pt>
                <c:pt idx="6">
                  <c:v>0.11380000000000001</c:v>
                </c:pt>
                <c:pt idx="7">
                  <c:v>0.11270000000000002</c:v>
                </c:pt>
                <c:pt idx="8">
                  <c:v>0.1159</c:v>
                </c:pt>
                <c:pt idx="9">
                  <c:v>0.1169</c:v>
                </c:pt>
                <c:pt idx="10">
                  <c:v>0.11180000000000001</c:v>
                </c:pt>
                <c:pt idx="11">
                  <c:v>0.11659999999999993</c:v>
                </c:pt>
                <c:pt idx="12">
                  <c:v>0.1117999999999999</c:v>
                </c:pt>
                <c:pt idx="13">
                  <c:v>0.10840000000000005</c:v>
                </c:pt>
                <c:pt idx="14">
                  <c:v>0.11070000000000002</c:v>
                </c:pt>
                <c:pt idx="15">
                  <c:v>0.11029999999999995</c:v>
                </c:pt>
                <c:pt idx="16">
                  <c:v>0.11559999999999993</c:v>
                </c:pt>
                <c:pt idx="17">
                  <c:v>0.11709999999999998</c:v>
                </c:pt>
                <c:pt idx="18">
                  <c:v>0.10999999999999999</c:v>
                </c:pt>
                <c:pt idx="19">
                  <c:v>0.1097999999999999</c:v>
                </c:pt>
                <c:pt idx="20">
                  <c:v>0.1119</c:v>
                </c:pt>
                <c:pt idx="21">
                  <c:v>0.11599999999999999</c:v>
                </c:pt>
                <c:pt idx="22">
                  <c:v>0.11239999999999994</c:v>
                </c:pt>
                <c:pt idx="23">
                  <c:v>0.1109</c:v>
                </c:pt>
                <c:pt idx="24">
                  <c:v>0.11209999999999998</c:v>
                </c:pt>
                <c:pt idx="25">
                  <c:v>0.11250000000000004</c:v>
                </c:pt>
                <c:pt idx="26">
                  <c:v>0.11149999999999993</c:v>
                </c:pt>
                <c:pt idx="27">
                  <c:v>0.11050000000000004</c:v>
                </c:pt>
                <c:pt idx="28">
                  <c:v>0.11069999999999991</c:v>
                </c:pt>
                <c:pt idx="29">
                  <c:v>0.11170000000000002</c:v>
                </c:pt>
                <c:pt idx="30">
                  <c:v>0.11550000000000005</c:v>
                </c:pt>
                <c:pt idx="31">
                  <c:v>0.10999999999999999</c:v>
                </c:pt>
                <c:pt idx="32">
                  <c:v>0.10710000000000008</c:v>
                </c:pt>
                <c:pt idx="33">
                  <c:v>0.11850000000000005</c:v>
                </c:pt>
                <c:pt idx="34">
                  <c:v>0.12190000000000001</c:v>
                </c:pt>
                <c:pt idx="35">
                  <c:v>0.11399999999999999</c:v>
                </c:pt>
                <c:pt idx="36">
                  <c:v>0.11250000000000004</c:v>
                </c:pt>
                <c:pt idx="37">
                  <c:v>0.11219999999999997</c:v>
                </c:pt>
                <c:pt idx="38">
                  <c:v>0.11460000000000004</c:v>
                </c:pt>
                <c:pt idx="39">
                  <c:v>0.11499999999999999</c:v>
                </c:pt>
                <c:pt idx="40">
                  <c:v>0.11299999999999999</c:v>
                </c:pt>
                <c:pt idx="41">
                  <c:v>0.11380000000000001</c:v>
                </c:pt>
                <c:pt idx="42">
                  <c:v>0.10839999999999994</c:v>
                </c:pt>
                <c:pt idx="43">
                  <c:v>0.10739999999999994</c:v>
                </c:pt>
                <c:pt idx="44">
                  <c:v>0.11250000000000004</c:v>
                </c:pt>
                <c:pt idx="45">
                  <c:v>0.11119999999999997</c:v>
                </c:pt>
                <c:pt idx="46">
                  <c:v>0.11099999999999999</c:v>
                </c:pt>
                <c:pt idx="47">
                  <c:v>0.11159999999999992</c:v>
                </c:pt>
                <c:pt idx="48">
                  <c:v>0.1149</c:v>
                </c:pt>
                <c:pt idx="49">
                  <c:v>0.11760000000000004</c:v>
                </c:pt>
                <c:pt idx="50">
                  <c:v>0.11439999999999995</c:v>
                </c:pt>
                <c:pt idx="51">
                  <c:v>0.11470000000000002</c:v>
                </c:pt>
                <c:pt idx="52">
                  <c:v>0.11460000000000004</c:v>
                </c:pt>
                <c:pt idx="53">
                  <c:v>0.12</c:v>
                </c:pt>
                <c:pt idx="54">
                  <c:v>0.11499999999999999</c:v>
                </c:pt>
                <c:pt idx="55">
                  <c:v>0.1120000000000001</c:v>
                </c:pt>
                <c:pt idx="56">
                  <c:v>0.11080000000000001</c:v>
                </c:pt>
                <c:pt idx="57">
                  <c:v>0.11099999999999999</c:v>
                </c:pt>
                <c:pt idx="58">
                  <c:v>0.11530000000000007</c:v>
                </c:pt>
                <c:pt idx="59">
                  <c:v>0.1149</c:v>
                </c:pt>
                <c:pt idx="60">
                  <c:v>0.11749999999999994</c:v>
                </c:pt>
                <c:pt idx="61">
                  <c:v>0.12440000000000007</c:v>
                </c:pt>
                <c:pt idx="62">
                  <c:v>0.12039999999999995</c:v>
                </c:pt>
                <c:pt idx="63">
                  <c:v>0.11919999999999997</c:v>
                </c:pt>
                <c:pt idx="64">
                  <c:v>0.12219999999999998</c:v>
                </c:pt>
                <c:pt idx="65">
                  <c:v>0.11920000000000008</c:v>
                </c:pt>
                <c:pt idx="66">
                  <c:v>0.121</c:v>
                </c:pt>
                <c:pt idx="67">
                  <c:v>0.10759999999999992</c:v>
                </c:pt>
                <c:pt idx="68">
                  <c:v>0.10709999999999997</c:v>
                </c:pt>
                <c:pt idx="69">
                  <c:v>0.11050000000000004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57-4659-BCF7-645D22653E51}"/>
            </c:ext>
          </c:extLst>
        </c:ser>
        <c:ser>
          <c:idx val="1"/>
          <c:order val="1"/>
          <c:tx>
            <c:v>Max</c:v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'Module 1'!$G$4:$G$73</c:f>
              <c:numCache>
                <c:formatCode>General</c:formatCode>
                <c:ptCount val="70"/>
                <c:pt idx="0">
                  <c:v>0.18</c:v>
                </c:pt>
                <c:pt idx="1">
                  <c:v>0.18</c:v>
                </c:pt>
                <c:pt idx="2">
                  <c:v>0.18</c:v>
                </c:pt>
                <c:pt idx="3">
                  <c:v>0.18</c:v>
                </c:pt>
                <c:pt idx="4">
                  <c:v>0.18</c:v>
                </c:pt>
                <c:pt idx="5">
                  <c:v>0.18</c:v>
                </c:pt>
                <c:pt idx="6">
                  <c:v>0.18</c:v>
                </c:pt>
                <c:pt idx="7">
                  <c:v>0.18</c:v>
                </c:pt>
                <c:pt idx="8">
                  <c:v>0.18</c:v>
                </c:pt>
                <c:pt idx="9">
                  <c:v>0.18</c:v>
                </c:pt>
                <c:pt idx="10">
                  <c:v>0.18</c:v>
                </c:pt>
                <c:pt idx="11">
                  <c:v>0.18</c:v>
                </c:pt>
                <c:pt idx="12">
                  <c:v>0.18</c:v>
                </c:pt>
                <c:pt idx="13">
                  <c:v>0.18</c:v>
                </c:pt>
                <c:pt idx="14">
                  <c:v>0.18</c:v>
                </c:pt>
                <c:pt idx="15">
                  <c:v>0.18</c:v>
                </c:pt>
                <c:pt idx="16">
                  <c:v>0.18</c:v>
                </c:pt>
                <c:pt idx="17">
                  <c:v>0.18</c:v>
                </c:pt>
                <c:pt idx="18">
                  <c:v>0.18</c:v>
                </c:pt>
                <c:pt idx="19">
                  <c:v>0.18</c:v>
                </c:pt>
                <c:pt idx="20">
                  <c:v>0.18</c:v>
                </c:pt>
                <c:pt idx="21">
                  <c:v>0.18</c:v>
                </c:pt>
                <c:pt idx="22">
                  <c:v>0.18</c:v>
                </c:pt>
                <c:pt idx="23">
                  <c:v>0.18</c:v>
                </c:pt>
                <c:pt idx="24">
                  <c:v>0.18</c:v>
                </c:pt>
                <c:pt idx="25">
                  <c:v>0.18</c:v>
                </c:pt>
                <c:pt idx="26">
                  <c:v>0.18</c:v>
                </c:pt>
                <c:pt idx="27">
                  <c:v>0.18</c:v>
                </c:pt>
                <c:pt idx="28">
                  <c:v>0.18</c:v>
                </c:pt>
                <c:pt idx="29">
                  <c:v>0.18</c:v>
                </c:pt>
                <c:pt idx="30">
                  <c:v>0.18</c:v>
                </c:pt>
                <c:pt idx="31">
                  <c:v>0.18</c:v>
                </c:pt>
                <c:pt idx="32">
                  <c:v>0.18</c:v>
                </c:pt>
                <c:pt idx="33">
                  <c:v>0.18</c:v>
                </c:pt>
                <c:pt idx="34">
                  <c:v>0.18</c:v>
                </c:pt>
                <c:pt idx="35">
                  <c:v>0.18</c:v>
                </c:pt>
                <c:pt idx="36">
                  <c:v>0.18</c:v>
                </c:pt>
                <c:pt idx="37">
                  <c:v>0.18</c:v>
                </c:pt>
                <c:pt idx="38">
                  <c:v>0.18</c:v>
                </c:pt>
                <c:pt idx="39">
                  <c:v>0.18</c:v>
                </c:pt>
                <c:pt idx="40">
                  <c:v>0.18</c:v>
                </c:pt>
                <c:pt idx="41">
                  <c:v>0.18</c:v>
                </c:pt>
                <c:pt idx="42">
                  <c:v>0.18</c:v>
                </c:pt>
                <c:pt idx="43">
                  <c:v>0.18</c:v>
                </c:pt>
                <c:pt idx="44">
                  <c:v>0.18</c:v>
                </c:pt>
                <c:pt idx="45">
                  <c:v>0.18</c:v>
                </c:pt>
                <c:pt idx="46">
                  <c:v>0.18</c:v>
                </c:pt>
                <c:pt idx="47">
                  <c:v>0.18</c:v>
                </c:pt>
                <c:pt idx="48">
                  <c:v>0.18</c:v>
                </c:pt>
                <c:pt idx="49">
                  <c:v>0.18</c:v>
                </c:pt>
                <c:pt idx="50">
                  <c:v>0.18</c:v>
                </c:pt>
                <c:pt idx="51">
                  <c:v>0.18</c:v>
                </c:pt>
                <c:pt idx="52">
                  <c:v>0.18</c:v>
                </c:pt>
                <c:pt idx="53">
                  <c:v>0.18</c:v>
                </c:pt>
                <c:pt idx="54">
                  <c:v>0.18</c:v>
                </c:pt>
                <c:pt idx="55">
                  <c:v>0.18</c:v>
                </c:pt>
                <c:pt idx="56">
                  <c:v>0.18</c:v>
                </c:pt>
                <c:pt idx="57">
                  <c:v>0.18</c:v>
                </c:pt>
                <c:pt idx="58">
                  <c:v>0.18</c:v>
                </c:pt>
                <c:pt idx="59">
                  <c:v>0.18</c:v>
                </c:pt>
                <c:pt idx="60">
                  <c:v>0.18</c:v>
                </c:pt>
                <c:pt idx="61">
                  <c:v>0.18</c:v>
                </c:pt>
                <c:pt idx="62">
                  <c:v>0.18</c:v>
                </c:pt>
                <c:pt idx="63">
                  <c:v>0.18</c:v>
                </c:pt>
                <c:pt idx="64">
                  <c:v>0.18</c:v>
                </c:pt>
                <c:pt idx="65">
                  <c:v>0.18</c:v>
                </c:pt>
                <c:pt idx="66">
                  <c:v>0.18</c:v>
                </c:pt>
                <c:pt idx="67">
                  <c:v>0.18</c:v>
                </c:pt>
                <c:pt idx="68">
                  <c:v>0.18</c:v>
                </c:pt>
                <c:pt idx="69">
                  <c:v>0.18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57-4659-BCF7-645D22653E51}"/>
            </c:ext>
          </c:extLst>
        </c:ser>
        <c:ser>
          <c:idx val="2"/>
          <c:order val="2"/>
          <c:tx>
            <c:v>Min</c:v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'Module 1'!$H$4:$H$73</c:f>
              <c:numCache>
                <c:formatCode>General</c:formatCode>
                <c:ptCount val="70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</c:v>
                </c:pt>
                <c:pt idx="30">
                  <c:v>0.1</c:v>
                </c:pt>
                <c:pt idx="31">
                  <c:v>0.1</c:v>
                </c:pt>
                <c:pt idx="32">
                  <c:v>0.1</c:v>
                </c:pt>
                <c:pt idx="33">
                  <c:v>0.1</c:v>
                </c:pt>
                <c:pt idx="34">
                  <c:v>0.1</c:v>
                </c:pt>
                <c:pt idx="35">
                  <c:v>0.1</c:v>
                </c:pt>
                <c:pt idx="36">
                  <c:v>0.1</c:v>
                </c:pt>
                <c:pt idx="37">
                  <c:v>0.1</c:v>
                </c:pt>
                <c:pt idx="38">
                  <c:v>0.1</c:v>
                </c:pt>
                <c:pt idx="39">
                  <c:v>0.1</c:v>
                </c:pt>
                <c:pt idx="40">
                  <c:v>0.1</c:v>
                </c:pt>
                <c:pt idx="41">
                  <c:v>0.1</c:v>
                </c:pt>
                <c:pt idx="42">
                  <c:v>0.1</c:v>
                </c:pt>
                <c:pt idx="43">
                  <c:v>0.1</c:v>
                </c:pt>
                <c:pt idx="44">
                  <c:v>0.1</c:v>
                </c:pt>
                <c:pt idx="45">
                  <c:v>0.1</c:v>
                </c:pt>
                <c:pt idx="46">
                  <c:v>0.1</c:v>
                </c:pt>
                <c:pt idx="47">
                  <c:v>0.1</c:v>
                </c:pt>
                <c:pt idx="48">
                  <c:v>0.1</c:v>
                </c:pt>
                <c:pt idx="49">
                  <c:v>0.1</c:v>
                </c:pt>
                <c:pt idx="50">
                  <c:v>0.1</c:v>
                </c:pt>
                <c:pt idx="51">
                  <c:v>0.1</c:v>
                </c:pt>
                <c:pt idx="52">
                  <c:v>0.1</c:v>
                </c:pt>
                <c:pt idx="53">
                  <c:v>0.1</c:v>
                </c:pt>
                <c:pt idx="54">
                  <c:v>0.1</c:v>
                </c:pt>
                <c:pt idx="55">
                  <c:v>0.1</c:v>
                </c:pt>
                <c:pt idx="56">
                  <c:v>0.1</c:v>
                </c:pt>
                <c:pt idx="57">
                  <c:v>0.1</c:v>
                </c:pt>
                <c:pt idx="58">
                  <c:v>0.1</c:v>
                </c:pt>
                <c:pt idx="59">
                  <c:v>0.1</c:v>
                </c:pt>
                <c:pt idx="60">
                  <c:v>0.1</c:v>
                </c:pt>
                <c:pt idx="61">
                  <c:v>0.1</c:v>
                </c:pt>
                <c:pt idx="62">
                  <c:v>0.1</c:v>
                </c:pt>
                <c:pt idx="63">
                  <c:v>0.1</c:v>
                </c:pt>
                <c:pt idx="64">
                  <c:v>0.1</c:v>
                </c:pt>
                <c:pt idx="65">
                  <c:v>0.1</c:v>
                </c:pt>
                <c:pt idx="66">
                  <c:v>0.1</c:v>
                </c:pt>
                <c:pt idx="67">
                  <c:v>0.1</c:v>
                </c:pt>
                <c:pt idx="68">
                  <c:v>0.1</c:v>
                </c:pt>
                <c:pt idx="69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657-4659-BCF7-645D22653E51}"/>
            </c:ext>
          </c:extLst>
        </c:ser>
        <c:ser>
          <c:idx val="3"/>
          <c:order val="3"/>
          <c:tx>
            <c:v>Module 2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'Module 2'!$F$2:$F$71</c:f>
              <c:numCache>
                <c:formatCode>General</c:formatCode>
                <c:ptCount val="70"/>
                <c:pt idx="0">
                  <c:v>0.15259999999999996</c:v>
                </c:pt>
                <c:pt idx="1">
                  <c:v>0.1472</c:v>
                </c:pt>
                <c:pt idx="2">
                  <c:v>0.15229999999999999</c:v>
                </c:pt>
                <c:pt idx="3">
                  <c:v>0.16170000000000007</c:v>
                </c:pt>
                <c:pt idx="4">
                  <c:v>0.15169999999999995</c:v>
                </c:pt>
                <c:pt idx="5">
                  <c:v>0.15259999999999996</c:v>
                </c:pt>
                <c:pt idx="6">
                  <c:v>0.14649999999999996</c:v>
                </c:pt>
                <c:pt idx="7">
                  <c:v>0.14889999999999992</c:v>
                </c:pt>
                <c:pt idx="8">
                  <c:v>0.16139999999999999</c:v>
                </c:pt>
                <c:pt idx="9">
                  <c:v>0.16150000000000009</c:v>
                </c:pt>
                <c:pt idx="10">
                  <c:v>0.14790000000000003</c:v>
                </c:pt>
                <c:pt idx="11">
                  <c:v>0.14949999999999997</c:v>
                </c:pt>
                <c:pt idx="12">
                  <c:v>0.14939999999999998</c:v>
                </c:pt>
                <c:pt idx="13">
                  <c:v>0.15549999999999997</c:v>
                </c:pt>
                <c:pt idx="14">
                  <c:v>0.16059999999999997</c:v>
                </c:pt>
                <c:pt idx="15">
                  <c:v>0.14669999999999994</c:v>
                </c:pt>
                <c:pt idx="16">
                  <c:v>0.1482</c:v>
                </c:pt>
                <c:pt idx="17">
                  <c:v>0.14759999999999995</c:v>
                </c:pt>
                <c:pt idx="18">
                  <c:v>0.15349999999999997</c:v>
                </c:pt>
                <c:pt idx="19">
                  <c:v>0.15280000000000005</c:v>
                </c:pt>
                <c:pt idx="20">
                  <c:v>0.14839999999999998</c:v>
                </c:pt>
                <c:pt idx="21">
                  <c:v>0.15200000000000002</c:v>
                </c:pt>
                <c:pt idx="22">
                  <c:v>0.14800000000000002</c:v>
                </c:pt>
                <c:pt idx="23">
                  <c:v>0.15300000000000002</c:v>
                </c:pt>
                <c:pt idx="24">
                  <c:v>0.15660000000000007</c:v>
                </c:pt>
                <c:pt idx="25">
                  <c:v>0.15149999999999997</c:v>
                </c:pt>
                <c:pt idx="26">
                  <c:v>0.14990000000000003</c:v>
                </c:pt>
                <c:pt idx="27">
                  <c:v>0.1473000000000001</c:v>
                </c:pt>
                <c:pt idx="28">
                  <c:v>0.15680000000000005</c:v>
                </c:pt>
                <c:pt idx="29">
                  <c:v>0.1552</c:v>
                </c:pt>
                <c:pt idx="30">
                  <c:v>0.15010000000000001</c:v>
                </c:pt>
                <c:pt idx="31">
                  <c:v>0.14750000000000008</c:v>
                </c:pt>
                <c:pt idx="32">
                  <c:v>0.14339999999999997</c:v>
                </c:pt>
                <c:pt idx="33">
                  <c:v>0.14879999999999993</c:v>
                </c:pt>
                <c:pt idx="34">
                  <c:v>0.15580000000000005</c:v>
                </c:pt>
                <c:pt idx="35">
                  <c:v>0.14929999999999999</c:v>
                </c:pt>
                <c:pt idx="36">
                  <c:v>0.14729999999999999</c:v>
                </c:pt>
                <c:pt idx="37">
                  <c:v>0.13980000000000004</c:v>
                </c:pt>
                <c:pt idx="38">
                  <c:v>0.15590000000000004</c:v>
                </c:pt>
                <c:pt idx="39">
                  <c:v>0.1552</c:v>
                </c:pt>
                <c:pt idx="40">
                  <c:v>0.15260000000000007</c:v>
                </c:pt>
                <c:pt idx="41">
                  <c:v>0.14759999999999995</c:v>
                </c:pt>
                <c:pt idx="42">
                  <c:v>0.14429999999999998</c:v>
                </c:pt>
                <c:pt idx="43">
                  <c:v>0.15639999999999998</c:v>
                </c:pt>
                <c:pt idx="44">
                  <c:v>0.15600000000000003</c:v>
                </c:pt>
                <c:pt idx="45">
                  <c:v>0.14959999999999996</c:v>
                </c:pt>
                <c:pt idx="46">
                  <c:v>0.15069999999999995</c:v>
                </c:pt>
                <c:pt idx="47">
                  <c:v>0.15069999999999995</c:v>
                </c:pt>
                <c:pt idx="48">
                  <c:v>0.15279999999999994</c:v>
                </c:pt>
                <c:pt idx="49">
                  <c:v>0.15260000000000007</c:v>
                </c:pt>
                <c:pt idx="50">
                  <c:v>0.14910000000000001</c:v>
                </c:pt>
                <c:pt idx="51">
                  <c:v>0.14680000000000004</c:v>
                </c:pt>
                <c:pt idx="52">
                  <c:v>0.1470999999999999</c:v>
                </c:pt>
                <c:pt idx="53">
                  <c:v>0.16049999999999998</c:v>
                </c:pt>
                <c:pt idx="54">
                  <c:v>0.15990000000000004</c:v>
                </c:pt>
                <c:pt idx="55">
                  <c:v>0.1431</c:v>
                </c:pt>
                <c:pt idx="56">
                  <c:v>0.14190000000000003</c:v>
                </c:pt>
                <c:pt idx="57">
                  <c:v>0.14650000000000007</c:v>
                </c:pt>
                <c:pt idx="58">
                  <c:v>0.1492</c:v>
                </c:pt>
                <c:pt idx="59">
                  <c:v>0.14980000000000004</c:v>
                </c:pt>
                <c:pt idx="60">
                  <c:v>0.1411</c:v>
                </c:pt>
                <c:pt idx="61">
                  <c:v>0.13960000000000006</c:v>
                </c:pt>
                <c:pt idx="62">
                  <c:v>0.13949999999999996</c:v>
                </c:pt>
                <c:pt idx="63">
                  <c:v>0.14479999999999993</c:v>
                </c:pt>
                <c:pt idx="64">
                  <c:v>0.14529999999999998</c:v>
                </c:pt>
                <c:pt idx="65">
                  <c:v>0.13549999999999995</c:v>
                </c:pt>
                <c:pt idx="66">
                  <c:v>0.13839999999999997</c:v>
                </c:pt>
                <c:pt idx="67">
                  <c:v>0.13319999999999999</c:v>
                </c:pt>
                <c:pt idx="68">
                  <c:v>0.13329999999999997</c:v>
                </c:pt>
                <c:pt idx="69">
                  <c:v>0.13919999999999999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657-4659-BCF7-645D22653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7523855"/>
        <c:axId val="1827525935"/>
      </c:lineChart>
      <c:catAx>
        <c:axId val="1827523855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27525935"/>
        <c:crosses val="autoZero"/>
        <c:auto val="1"/>
        <c:lblAlgn val="ctr"/>
        <c:lblOffset val="100"/>
        <c:noMultiLvlLbl val="0"/>
      </c:catAx>
      <c:valAx>
        <c:axId val="1827525935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827523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E4D19-14CC-4206-842B-FFC8B2733968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6F1763F-EB64-45CA-8553-4C8B59C11235}">
      <dgm:prSet phldrT="[Texto]"/>
      <dgm:spPr/>
      <dgm:t>
        <a:bodyPr/>
        <a:lstStyle/>
        <a:p>
          <a:r>
            <a:rPr lang="es-ES" dirty="0"/>
            <a:t>Resolución de </a:t>
          </a:r>
          <a:r>
            <a:rPr lang="es-ES" dirty="0" err="1"/>
            <a:t>IRTs</a:t>
          </a:r>
          <a:endParaRPr lang="es-ES" dirty="0"/>
        </a:p>
      </dgm:t>
    </dgm:pt>
    <dgm:pt modelId="{2643FB12-C93E-4291-B943-D2E0A7CF5029}" type="parTrans" cxnId="{C14F21A4-3EB2-49E0-AA77-6A81B88D70A4}">
      <dgm:prSet/>
      <dgm:spPr/>
      <dgm:t>
        <a:bodyPr/>
        <a:lstStyle/>
        <a:p>
          <a:endParaRPr lang="es-ES"/>
        </a:p>
      </dgm:t>
    </dgm:pt>
    <dgm:pt modelId="{F0D5B068-B48E-423C-8D80-2D1C45F71B75}" type="sibTrans" cxnId="{C14F21A4-3EB2-49E0-AA77-6A81B88D70A4}">
      <dgm:prSet/>
      <dgm:spPr/>
      <dgm:t>
        <a:bodyPr/>
        <a:lstStyle/>
        <a:p>
          <a:endParaRPr lang="es-ES"/>
        </a:p>
      </dgm:t>
    </dgm:pt>
    <dgm:pt modelId="{39A8BD32-AF2A-46FD-A735-9E802F9BBB0F}">
      <dgm:prSet phldrT="[Texto]"/>
      <dgm:spPr/>
      <dgm:t>
        <a:bodyPr/>
        <a:lstStyle/>
        <a:p>
          <a:r>
            <a:rPr lang="es-ES" dirty="0"/>
            <a:t>Integración en proyectos</a:t>
          </a:r>
        </a:p>
      </dgm:t>
    </dgm:pt>
    <dgm:pt modelId="{B48E1A6B-804B-4756-99F5-FAA7445BB7FC}" type="parTrans" cxnId="{FADB2F0B-B670-45FF-A13D-E8630B675C22}">
      <dgm:prSet/>
      <dgm:spPr/>
      <dgm:t>
        <a:bodyPr/>
        <a:lstStyle/>
        <a:p>
          <a:endParaRPr lang="es-ES"/>
        </a:p>
      </dgm:t>
    </dgm:pt>
    <dgm:pt modelId="{0DF69338-2A43-49F6-B1C6-CB9D51C3191E}" type="sibTrans" cxnId="{FADB2F0B-B670-45FF-A13D-E8630B675C22}">
      <dgm:prSet/>
      <dgm:spPr/>
      <dgm:t>
        <a:bodyPr/>
        <a:lstStyle/>
        <a:p>
          <a:endParaRPr lang="es-ES"/>
        </a:p>
      </dgm:t>
    </dgm:pt>
    <dgm:pt modelId="{2AB45522-B48D-4B32-9C88-ADCC23E25C40}" type="pres">
      <dgm:prSet presAssocID="{77CE4D19-14CC-4206-842B-FFC8B273396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F571462-BC56-4191-900A-7DA8230829BF}" type="pres">
      <dgm:prSet presAssocID="{D6F1763F-EB64-45CA-8553-4C8B59C11235}" presName="upArrow" presStyleLbl="node1" presStyleIdx="0" presStyleCnt="2" custScaleX="96735" custScaleY="100259" custLinFactX="56828" custLinFactNeighborX="100000"/>
      <dgm:spPr/>
    </dgm:pt>
    <dgm:pt modelId="{A7BE90D9-BDEA-4598-B38C-E3B70C76283F}" type="pres">
      <dgm:prSet presAssocID="{D6F1763F-EB64-45CA-8553-4C8B59C11235}" presName="upArrowText" presStyleLbl="revTx" presStyleIdx="0" presStyleCnt="2" custLinFactNeighborX="-4602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14CE87-8DB4-46ED-A451-E330553F49B4}" type="pres">
      <dgm:prSet presAssocID="{39A8BD32-AF2A-46FD-A735-9E802F9BBB0F}" presName="downArrow" presStyleLbl="node1" presStyleIdx="1" presStyleCnt="2" custScaleY="103851" custLinFactX="25195" custLinFactNeighborX="100000" custLinFactNeighborY="552"/>
      <dgm:spPr/>
    </dgm:pt>
    <dgm:pt modelId="{35A4909A-3AF4-4A48-9746-9A305F5E9527}" type="pres">
      <dgm:prSet presAssocID="{39A8BD32-AF2A-46FD-A735-9E802F9BBB0F}" presName="downArrowText" presStyleLbl="revTx" presStyleIdx="1" presStyleCnt="2" custLinFactNeighborX="-67227" custLinFactNeighborY="-622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62CB54C-7B0E-4A50-AD9C-F62F1827197A}" type="presOf" srcId="{77CE4D19-14CC-4206-842B-FFC8B2733968}" destId="{2AB45522-B48D-4B32-9C88-ADCC23E25C40}" srcOrd="0" destOrd="0" presId="urn:microsoft.com/office/officeart/2005/8/layout/arrow4"/>
    <dgm:cxn modelId="{C14F21A4-3EB2-49E0-AA77-6A81B88D70A4}" srcId="{77CE4D19-14CC-4206-842B-FFC8B2733968}" destId="{D6F1763F-EB64-45CA-8553-4C8B59C11235}" srcOrd="0" destOrd="0" parTransId="{2643FB12-C93E-4291-B943-D2E0A7CF5029}" sibTransId="{F0D5B068-B48E-423C-8D80-2D1C45F71B75}"/>
    <dgm:cxn modelId="{0F15C22E-3F21-4813-B7D6-3CA983834980}" type="presOf" srcId="{39A8BD32-AF2A-46FD-A735-9E802F9BBB0F}" destId="{35A4909A-3AF4-4A48-9746-9A305F5E9527}" srcOrd="0" destOrd="0" presId="urn:microsoft.com/office/officeart/2005/8/layout/arrow4"/>
    <dgm:cxn modelId="{A3E095FD-6B33-49B4-9025-1FB3EC049CFF}" type="presOf" srcId="{D6F1763F-EB64-45CA-8553-4C8B59C11235}" destId="{A7BE90D9-BDEA-4598-B38C-E3B70C76283F}" srcOrd="0" destOrd="0" presId="urn:microsoft.com/office/officeart/2005/8/layout/arrow4"/>
    <dgm:cxn modelId="{FADB2F0B-B670-45FF-A13D-E8630B675C22}" srcId="{77CE4D19-14CC-4206-842B-FFC8B2733968}" destId="{39A8BD32-AF2A-46FD-A735-9E802F9BBB0F}" srcOrd="1" destOrd="0" parTransId="{B48E1A6B-804B-4756-99F5-FAA7445BB7FC}" sibTransId="{0DF69338-2A43-49F6-B1C6-CB9D51C3191E}"/>
    <dgm:cxn modelId="{D7CC8C4F-84C6-4DFE-81D2-BA31748DAEC4}" type="presParOf" srcId="{2AB45522-B48D-4B32-9C88-ADCC23E25C40}" destId="{1F571462-BC56-4191-900A-7DA8230829BF}" srcOrd="0" destOrd="0" presId="urn:microsoft.com/office/officeart/2005/8/layout/arrow4"/>
    <dgm:cxn modelId="{138CDB35-B88E-4B5C-BCF2-BE36F8624A50}" type="presParOf" srcId="{2AB45522-B48D-4B32-9C88-ADCC23E25C40}" destId="{A7BE90D9-BDEA-4598-B38C-E3B70C76283F}" srcOrd="1" destOrd="0" presId="urn:microsoft.com/office/officeart/2005/8/layout/arrow4"/>
    <dgm:cxn modelId="{6FAEFA92-5FDB-44AB-BF2A-B3A316AF56CA}" type="presParOf" srcId="{2AB45522-B48D-4B32-9C88-ADCC23E25C40}" destId="{CE14CE87-8DB4-46ED-A451-E330553F49B4}" srcOrd="2" destOrd="0" presId="urn:microsoft.com/office/officeart/2005/8/layout/arrow4"/>
    <dgm:cxn modelId="{569C7F71-9040-4F6F-BF75-D151B5A81C6A}" type="presParOf" srcId="{2AB45522-B48D-4B32-9C88-ADCC23E25C40}" destId="{35A4909A-3AF4-4A48-9746-9A305F5E9527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71462-BC56-4191-900A-7DA8230829BF}">
      <dsp:nvSpPr>
        <dsp:cNvPr id="0" name=""/>
        <dsp:cNvSpPr/>
      </dsp:nvSpPr>
      <dsp:spPr>
        <a:xfrm>
          <a:off x="937501" y="-15626"/>
          <a:ext cx="574669" cy="1524747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E90D9-BDEA-4598-B38C-E3B70C76283F}">
      <dsp:nvSpPr>
        <dsp:cNvPr id="0" name=""/>
        <dsp:cNvSpPr/>
      </dsp:nvSpPr>
      <dsp:spPr>
        <a:xfrm>
          <a:off x="144015" y="-13656"/>
          <a:ext cx="1008112" cy="1520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0" rIns="92456" bIns="92456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Resolución de </a:t>
          </a:r>
          <a:r>
            <a:rPr lang="es-ES" sz="1300" kern="1200" dirty="0" err="1"/>
            <a:t>IRTs</a:t>
          </a:r>
          <a:endParaRPr lang="es-ES" sz="1300" kern="1200" dirty="0"/>
        </a:p>
      </dsp:txBody>
      <dsp:txXfrm>
        <a:off x="144015" y="-13656"/>
        <a:ext cx="1008112" cy="1520808"/>
      </dsp:txXfrm>
    </dsp:sp>
    <dsp:sp modelId="{CE14CE87-8DB4-46ED-A451-E330553F49B4}">
      <dsp:nvSpPr>
        <dsp:cNvPr id="0" name=""/>
        <dsp:cNvSpPr/>
      </dsp:nvSpPr>
      <dsp:spPr>
        <a:xfrm>
          <a:off x="918101" y="1604602"/>
          <a:ext cx="594066" cy="1579374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4909A-3AF4-4A48-9746-9A305F5E9527}">
      <dsp:nvSpPr>
        <dsp:cNvPr id="0" name=""/>
        <dsp:cNvSpPr/>
      </dsp:nvSpPr>
      <dsp:spPr>
        <a:xfrm>
          <a:off x="108525" y="1539200"/>
          <a:ext cx="1008112" cy="1520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0" rIns="92456" bIns="92456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/>
            <a:t>Integración en proyectos</a:t>
          </a:r>
        </a:p>
      </dsp:txBody>
      <dsp:txXfrm>
        <a:off x="108525" y="1539200"/>
        <a:ext cx="1008112" cy="1520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17075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9617075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C850BE7-12EF-4C3F-924F-62525502BA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5369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71550" y="768350"/>
            <a:ext cx="5041900" cy="3781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808538"/>
            <a:ext cx="51244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5" tIns="47083" rIns="94165" bIns="470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17075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9617075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4D5FB78-BAE8-4055-8196-BFEED077B3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517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89738F-44FC-44E6-AF12-AD74E44CF696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6309d6a40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6309d6a40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3724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c434f997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c434f997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4549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c434f997a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c434f997a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732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09A3-5CBF-47E0-9457-1D1D07C6994B}" type="datetimeFigureOut">
              <a:rPr lang="es-ES" smtClean="0"/>
              <a:t>12/12/2019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52B9-3287-4D3D-B7C2-180CB75B1B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146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09A3-5CBF-47E0-9457-1D1D07C6994B}" type="datetimeFigureOut">
              <a:rPr lang="es-ES" smtClean="0"/>
              <a:t>12/12/2019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52B9-3287-4D3D-B7C2-180CB75B1B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6092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09A3-5CBF-47E0-9457-1D1D07C6994B}" type="datetimeFigureOut">
              <a:rPr lang="es-ES" smtClean="0"/>
              <a:t>12/12/2019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52B9-3287-4D3D-B7C2-180CB75B1B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268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680378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187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09A3-5CBF-47E0-9457-1D1D07C6994B}" type="datetimeFigureOut">
              <a:rPr lang="es-ES" smtClean="0"/>
              <a:t>12/12/2019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52B9-3287-4D3D-B7C2-180CB75B1B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58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09A3-5CBF-47E0-9457-1D1D07C6994B}" type="datetimeFigureOut">
              <a:rPr lang="es-ES" smtClean="0"/>
              <a:t>12/12/2019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52B9-3287-4D3D-B7C2-180CB75B1B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217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09A3-5CBF-47E0-9457-1D1D07C6994B}" type="datetimeFigureOut">
              <a:rPr lang="es-ES" smtClean="0"/>
              <a:t>12/12/2019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52B9-3287-4D3D-B7C2-180CB75B1B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373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09A3-5CBF-47E0-9457-1D1D07C6994B}" type="datetimeFigureOut">
              <a:rPr lang="es-ES" smtClean="0"/>
              <a:t>12/12/2019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52B9-3287-4D3D-B7C2-180CB75B1B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44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09A3-5CBF-47E0-9457-1D1D07C6994B}" type="datetimeFigureOut">
              <a:rPr lang="es-ES" smtClean="0"/>
              <a:t>12/12/2019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52B9-3287-4D3D-B7C2-180CB75B1B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78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09A3-5CBF-47E0-9457-1D1D07C6994B}" type="datetimeFigureOut">
              <a:rPr lang="es-ES" smtClean="0"/>
              <a:t>12/12/2019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52B9-3287-4D3D-B7C2-180CB75B1B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3280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09A3-5CBF-47E0-9457-1D1D07C6994B}" type="datetimeFigureOut">
              <a:rPr lang="es-ES" smtClean="0"/>
              <a:t>12/12/2019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52B9-3287-4D3D-B7C2-180CB75B1B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3707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209A3-5CBF-47E0-9457-1D1D07C6994B}" type="datetimeFigureOut">
              <a:rPr lang="es-ES" smtClean="0"/>
              <a:t>12/12/2019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52B9-3287-4D3D-B7C2-180CB75B1B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20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209A3-5CBF-47E0-9457-1D1D07C6994B}" type="datetimeFigureOut">
              <a:rPr lang="es-ES" smtClean="0"/>
              <a:t>12/12/2019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452B9-3287-4D3D-B7C2-180CB75B1BFE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angle 22"/>
          <p:cNvSpPr>
            <a:spLocks noChangeArrowheads="1"/>
          </p:cNvSpPr>
          <p:nvPr userDrawn="1"/>
        </p:nvSpPr>
        <p:spPr bwMode="auto">
          <a:xfrm>
            <a:off x="684213" y="115888"/>
            <a:ext cx="2235200" cy="2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000" dirty="0">
                <a:latin typeface="Verdana" pitchFamily="34" charset="0"/>
              </a:rPr>
              <a:t>Actividades</a:t>
            </a:r>
            <a:r>
              <a:rPr lang="es-ES" sz="1000" baseline="0" dirty="0">
                <a:latin typeface="Verdana" pitchFamily="34" charset="0"/>
              </a:rPr>
              <a:t> </a:t>
            </a:r>
            <a:r>
              <a:rPr lang="es-ES" sz="1000" dirty="0">
                <a:latin typeface="Verdana" pitchFamily="34" charset="0"/>
              </a:rPr>
              <a:t>IFIC 2019</a:t>
            </a:r>
          </a:p>
        </p:txBody>
      </p:sp>
      <p:sp>
        <p:nvSpPr>
          <p:cNvPr id="8" name="Rectangle 26"/>
          <p:cNvSpPr>
            <a:spLocks noChangeArrowheads="1"/>
          </p:cNvSpPr>
          <p:nvPr userDrawn="1"/>
        </p:nvSpPr>
        <p:spPr bwMode="auto">
          <a:xfrm>
            <a:off x="3539222" y="85110"/>
            <a:ext cx="5283200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200" dirty="0"/>
              <a:t>       12</a:t>
            </a:r>
            <a:r>
              <a:rPr lang="es-ES" sz="1000" dirty="0">
                <a:latin typeface="Verdana" pitchFamily="34" charset="0"/>
              </a:rPr>
              <a:t> de Diciembre de 2019		José Vicente Civera</a:t>
            </a:r>
          </a:p>
        </p:txBody>
      </p:sp>
    </p:spTree>
    <p:extLst>
      <p:ext uri="{BB962C8B-B14F-4D97-AF65-F5344CB8AC3E}">
        <p14:creationId xmlns:p14="http://schemas.microsoft.com/office/powerpoint/2010/main" val="290577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10" Type="http://schemas.openxmlformats.org/officeDocument/2006/relationships/image" Target="../media/image197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image" Target="../media/image215.jpeg"/><Relationship Id="rId7" Type="http://schemas.openxmlformats.org/officeDocument/2006/relationships/image" Target="../media/image219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eg"/><Relationship Id="rId3" Type="http://schemas.openxmlformats.org/officeDocument/2006/relationships/image" Target="../media/image222.jpeg"/><Relationship Id="rId7" Type="http://schemas.openxmlformats.org/officeDocument/2006/relationships/image" Target="../media/image226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image" Target="../media/image229.jpeg"/><Relationship Id="rId7" Type="http://schemas.openxmlformats.org/officeDocument/2006/relationships/image" Target="../media/image233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6.png"/><Relationship Id="rId4" Type="http://schemas.openxmlformats.org/officeDocument/2006/relationships/image" Target="../media/image235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gif"/><Relationship Id="rId2" Type="http://schemas.openxmlformats.org/officeDocument/2006/relationships/image" Target="../media/image242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ific.uv.es/event/3900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hart" Target="../charts/chart2.xml"/><Relationship Id="rId10" Type="http://schemas.openxmlformats.org/officeDocument/2006/relationships/image" Target="../media/image5.jpeg"/><Relationship Id="rId4" Type="http://schemas.openxmlformats.org/officeDocument/2006/relationships/chart" Target="../charts/chart1.xml"/><Relationship Id="rId9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899592" y="1196752"/>
            <a:ext cx="7416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200" b="1" dirty="0">
              <a:solidFill>
                <a:srgbClr val="CC0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200" b="1" dirty="0">
              <a:solidFill>
                <a:srgbClr val="CC0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200" b="1" dirty="0">
                <a:solidFill>
                  <a:srgbClr val="CC0000"/>
                </a:solidFill>
              </a:rPr>
              <a:t> </a:t>
            </a:r>
            <a:r>
              <a:rPr lang="es-ES" sz="3600" b="1" dirty="0">
                <a:solidFill>
                  <a:srgbClr val="0000FF"/>
                </a:solidFill>
              </a:rPr>
              <a:t>INFORME DE LA 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3600" b="1" dirty="0">
                <a:solidFill>
                  <a:srgbClr val="0000FF"/>
                </a:solidFill>
              </a:rPr>
              <a:t>UNIDAD DE MECÁNICA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3600" b="1" dirty="0">
                <a:solidFill>
                  <a:srgbClr val="0000FF"/>
                </a:solidFill>
              </a:rPr>
              <a:t>2019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/>
              <a:t>JOSÉ VICENTE CIVERA</a:t>
            </a:r>
            <a:endParaRPr lang="es-ES" sz="36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</p:txBody>
      </p:sp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219200" y="628650"/>
            <a:ext cx="69088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855053"/>
            <a:ext cx="8568951" cy="994172"/>
          </a:xfrm>
        </p:spPr>
        <p:txBody>
          <a:bodyPr/>
          <a:lstStyle/>
          <a:p>
            <a:r>
              <a:rPr lang="en-US" sz="2000" dirty="0" err="1" smtClean="0"/>
              <a:t>Ensamblado</a:t>
            </a:r>
            <a:r>
              <a:rPr lang="en-US" sz="2000" dirty="0" smtClean="0"/>
              <a:t> de </a:t>
            </a:r>
            <a:r>
              <a:rPr lang="en-US" sz="2000" dirty="0" err="1" smtClean="0"/>
              <a:t>detectores</a:t>
            </a:r>
            <a:r>
              <a:rPr lang="en-US" sz="2000" dirty="0" smtClean="0"/>
              <a:t>: Sistema pick and place</a:t>
            </a:r>
            <a:endParaRPr lang="en-US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3" t="33505" b="33809"/>
          <a:stretch/>
        </p:blipFill>
        <p:spPr>
          <a:xfrm>
            <a:off x="6987783" y="4550662"/>
            <a:ext cx="1688673" cy="16757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6" t="57692" r="62241" b="21667"/>
          <a:stretch/>
        </p:blipFill>
        <p:spPr>
          <a:xfrm>
            <a:off x="7308304" y="3356992"/>
            <a:ext cx="844061" cy="106167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17530" y="1616854"/>
            <a:ext cx="8174949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/>
              <a:t>Desarrollo</a:t>
            </a:r>
            <a:r>
              <a:rPr lang="en-US" dirty="0"/>
              <a:t> de </a:t>
            </a:r>
            <a:r>
              <a:rPr lang="en-US" dirty="0" err="1"/>
              <a:t>aplicación</a:t>
            </a:r>
            <a:r>
              <a:rPr lang="en-US" dirty="0"/>
              <a:t> para control </a:t>
            </a:r>
            <a:r>
              <a:rPr lang="en-US" dirty="0" err="1"/>
              <a:t>integrado</a:t>
            </a:r>
            <a:r>
              <a:rPr lang="en-US" dirty="0"/>
              <a:t> del Sistema de </a:t>
            </a:r>
            <a:r>
              <a:rPr lang="en-US" dirty="0" err="1"/>
              <a:t>posicionamiento</a:t>
            </a:r>
            <a:r>
              <a:rPr lang="en-US" dirty="0"/>
              <a:t>: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dirty="0" err="1"/>
              <a:t>Visión</a:t>
            </a:r>
            <a:r>
              <a:rPr lang="en-US" dirty="0"/>
              <a:t> (</a:t>
            </a:r>
            <a:r>
              <a:rPr lang="en-US" dirty="0" err="1"/>
              <a:t>cámara</a:t>
            </a:r>
            <a:r>
              <a:rPr lang="en-US" dirty="0"/>
              <a:t> + </a:t>
            </a:r>
            <a:r>
              <a:rPr lang="en-US" dirty="0" err="1"/>
              <a:t>lentes</a:t>
            </a:r>
            <a:r>
              <a:rPr lang="en-US" dirty="0"/>
              <a:t>)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dirty="0"/>
              <a:t>Laser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dirty="0" err="1"/>
              <a:t>Dispensado</a:t>
            </a:r>
            <a:r>
              <a:rPr lang="en-US" dirty="0"/>
              <a:t> de </a:t>
            </a:r>
            <a:r>
              <a:rPr lang="en-US" dirty="0" err="1"/>
              <a:t>adhesivo</a:t>
            </a:r>
            <a:endParaRPr lang="en-US" dirty="0"/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dirty="0" err="1"/>
              <a:t>Brazo</a:t>
            </a:r>
            <a:r>
              <a:rPr lang="en-US" dirty="0"/>
              <a:t> de </a:t>
            </a:r>
            <a:r>
              <a:rPr lang="en-US" dirty="0" err="1"/>
              <a:t>posicionamiento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vacío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/>
              <a:t>Detección</a:t>
            </a:r>
            <a:r>
              <a:rPr lang="en-US" dirty="0"/>
              <a:t> de </a:t>
            </a:r>
            <a:r>
              <a:rPr lang="en-US" dirty="0" err="1"/>
              <a:t>fiduciales</a:t>
            </a:r>
            <a:r>
              <a:rPr lang="en-US" dirty="0"/>
              <a:t> con </a:t>
            </a:r>
            <a:r>
              <a:rPr lang="en-US" dirty="0" err="1"/>
              <a:t>precisiones</a:t>
            </a:r>
            <a:r>
              <a:rPr lang="en-US" dirty="0"/>
              <a:t> ~1um.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/>
              <a:t>Calibración</a:t>
            </a:r>
            <a:r>
              <a:rPr lang="en-US" dirty="0"/>
              <a:t> de </a:t>
            </a:r>
            <a:r>
              <a:rPr lang="en-US" dirty="0" err="1"/>
              <a:t>ejes</a:t>
            </a:r>
            <a:r>
              <a:rPr lang="en-US" dirty="0"/>
              <a:t> y </a:t>
            </a:r>
            <a:r>
              <a:rPr lang="en-US" dirty="0" err="1"/>
              <a:t>desarrollo</a:t>
            </a:r>
            <a:r>
              <a:rPr lang="en-US" dirty="0"/>
              <a:t> de </a:t>
            </a:r>
            <a:r>
              <a:rPr lang="en-US" dirty="0" err="1"/>
              <a:t>procedimiento</a:t>
            </a:r>
            <a:r>
              <a:rPr lang="en-US" dirty="0"/>
              <a:t> que </a:t>
            </a:r>
            <a:r>
              <a:rPr lang="en-US" dirty="0" err="1"/>
              <a:t>permita</a:t>
            </a:r>
            <a:r>
              <a:rPr lang="en-US" dirty="0"/>
              <a:t> </a:t>
            </a:r>
            <a:r>
              <a:rPr lang="en-US" dirty="0" err="1"/>
              <a:t>posicionar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detectores</a:t>
            </a:r>
            <a:r>
              <a:rPr lang="en-US" dirty="0"/>
              <a:t> con </a:t>
            </a:r>
            <a:r>
              <a:rPr lang="en-US" dirty="0" err="1"/>
              <a:t>b</a:t>
            </a:r>
            <a:r>
              <a:rPr lang="en-US" dirty="0" err="1" smtClean="0"/>
              <a:t>uena</a:t>
            </a:r>
            <a:r>
              <a:rPr lang="en-US" dirty="0" smtClean="0"/>
              <a:t> </a:t>
            </a:r>
            <a:r>
              <a:rPr lang="en-US" dirty="0" err="1" smtClean="0"/>
              <a:t>precisión</a:t>
            </a:r>
            <a:r>
              <a:rPr lang="en-US" dirty="0" smtClean="0"/>
              <a:t>.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0" y="3561458"/>
            <a:ext cx="3614880" cy="27111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0" t="27948" r="32641" b="28846"/>
          <a:stretch/>
        </p:blipFill>
        <p:spPr>
          <a:xfrm>
            <a:off x="5940152" y="3393296"/>
            <a:ext cx="1097655" cy="9890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2" t="52051" r="32632" b="9231"/>
          <a:stretch/>
        </p:blipFill>
        <p:spPr>
          <a:xfrm>
            <a:off x="4538801" y="4675045"/>
            <a:ext cx="1399820" cy="10516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65777"/>
            <a:ext cx="1177591" cy="8441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9" t="39708" r="44307" b="43330"/>
          <a:stretch/>
        </p:blipFill>
        <p:spPr>
          <a:xfrm>
            <a:off x="6073932" y="5550990"/>
            <a:ext cx="745148" cy="7913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7" t="40513" r="45171" b="49872"/>
          <a:stretch/>
        </p:blipFill>
        <p:spPr>
          <a:xfrm>
            <a:off x="5362134" y="5806786"/>
            <a:ext cx="576487" cy="52092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4" t="38204" r="44376" b="49103"/>
          <a:stretch/>
        </p:blipFill>
        <p:spPr>
          <a:xfrm>
            <a:off x="6073931" y="4685403"/>
            <a:ext cx="633047" cy="65282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2" t="37749" r="43537" b="48683"/>
          <a:stretch/>
        </p:blipFill>
        <p:spPr>
          <a:xfrm>
            <a:off x="4505408" y="5773188"/>
            <a:ext cx="721416" cy="554522"/>
          </a:xfrm>
          <a:prstGeom prst="rect">
            <a:avLst/>
          </a:prstGeom>
        </p:spPr>
      </p:pic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3737021" y="567628"/>
            <a:ext cx="154274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 smtClean="0">
                <a:solidFill>
                  <a:srgbClr val="0000CC"/>
                </a:solidFill>
              </a:rPr>
              <a:t>Pablo León</a:t>
            </a:r>
            <a:endParaRPr lang="es-E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4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996138"/>
            <a:ext cx="8063721" cy="7011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Sistema de </a:t>
            </a:r>
            <a:r>
              <a:rPr lang="en-US" sz="2000" dirty="0" err="1" smtClean="0"/>
              <a:t>verificación</a:t>
            </a:r>
            <a:r>
              <a:rPr lang="en-US" sz="2000" dirty="0" smtClean="0"/>
              <a:t> </a:t>
            </a:r>
            <a:r>
              <a:rPr lang="en-US" sz="2000" dirty="0" err="1" smtClean="0"/>
              <a:t>metrológica</a:t>
            </a:r>
            <a:endParaRPr lang="en-US" sz="2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31280" y="1684816"/>
            <a:ext cx="8424422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Sistema de </a:t>
            </a:r>
            <a:r>
              <a:rPr lang="en-US" dirty="0" err="1"/>
              <a:t>análisis</a:t>
            </a:r>
            <a:r>
              <a:rPr lang="en-US" dirty="0"/>
              <a:t> </a:t>
            </a:r>
            <a:r>
              <a:rPr lang="en-US" dirty="0" err="1"/>
              <a:t>metrológico</a:t>
            </a:r>
            <a:r>
              <a:rPr lang="en-US" dirty="0"/>
              <a:t> para </a:t>
            </a:r>
            <a:r>
              <a:rPr lang="en-US" dirty="0" err="1"/>
              <a:t>estudios</a:t>
            </a:r>
            <a:r>
              <a:rPr lang="en-US" dirty="0"/>
              <a:t> </a:t>
            </a:r>
            <a:r>
              <a:rPr lang="en-US" dirty="0" err="1"/>
              <a:t>dimensionales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de </a:t>
            </a:r>
            <a:r>
              <a:rPr lang="en-US" dirty="0" err="1"/>
              <a:t>sala</a:t>
            </a:r>
            <a:r>
              <a:rPr lang="en-US" dirty="0"/>
              <a:t> </a:t>
            </a:r>
            <a:r>
              <a:rPr lang="en-US" dirty="0" err="1"/>
              <a:t>blanca</a:t>
            </a:r>
            <a:r>
              <a:rPr lang="en-US" dirty="0"/>
              <a:t> (</a:t>
            </a:r>
            <a:r>
              <a:rPr lang="en-US" dirty="0" err="1" smtClean="0"/>
              <a:t>precisión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medida</a:t>
            </a:r>
            <a:r>
              <a:rPr lang="en-US" dirty="0"/>
              <a:t> &lt;5um).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/>
              <a:t>Desarrollo</a:t>
            </a:r>
            <a:r>
              <a:rPr lang="en-US" dirty="0"/>
              <a:t> de software para control </a:t>
            </a:r>
            <a:r>
              <a:rPr lang="en-US" dirty="0" err="1"/>
              <a:t>integrado</a:t>
            </a:r>
            <a:r>
              <a:rPr lang="en-US" dirty="0"/>
              <a:t> (</a:t>
            </a:r>
            <a:r>
              <a:rPr lang="en-US" dirty="0" err="1"/>
              <a:t>Ejes</a:t>
            </a:r>
            <a:r>
              <a:rPr lang="en-US" dirty="0"/>
              <a:t> + Sistema de </a:t>
            </a:r>
            <a:r>
              <a:rPr lang="en-US" dirty="0" err="1"/>
              <a:t>visión</a:t>
            </a:r>
            <a:r>
              <a:rPr lang="en-US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Control de </a:t>
            </a:r>
            <a:r>
              <a:rPr lang="en-US" dirty="0" err="1"/>
              <a:t>calidad</a:t>
            </a:r>
            <a:r>
              <a:rPr lang="en-US" dirty="0"/>
              <a:t> de </a:t>
            </a:r>
            <a:r>
              <a:rPr lang="en-US" dirty="0" err="1" smtClean="0"/>
              <a:t>módulos</a:t>
            </a:r>
            <a:r>
              <a:rPr lang="en-US" dirty="0" smtClean="0"/>
              <a:t> de </a:t>
            </a:r>
            <a:r>
              <a:rPr lang="en-US" dirty="0" err="1" smtClean="0"/>
              <a:t>detectores</a:t>
            </a:r>
            <a:r>
              <a:rPr lang="en-US" dirty="0" smtClean="0"/>
              <a:t> </a:t>
            </a:r>
            <a:r>
              <a:rPr lang="en-US" dirty="0" err="1"/>
              <a:t>durante</a:t>
            </a:r>
            <a:r>
              <a:rPr lang="en-US" dirty="0"/>
              <a:t> la </a:t>
            </a:r>
            <a:r>
              <a:rPr lang="en-US" dirty="0" err="1"/>
              <a:t>producción</a:t>
            </a:r>
            <a:r>
              <a:rPr lang="en-US" dirty="0"/>
              <a:t> de </a:t>
            </a:r>
            <a:r>
              <a:rPr lang="en-US" dirty="0" smtClean="0"/>
              <a:t>ATLAS </a:t>
            </a:r>
            <a:r>
              <a:rPr lang="en-US" dirty="0" err="1" smtClean="0"/>
              <a:t>ITk</a:t>
            </a:r>
            <a:r>
              <a:rPr lang="en-US" dirty="0" smtClean="0"/>
              <a:t> Upgrade.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9" t="18173" r="12736" b="11899"/>
          <a:stretch/>
        </p:blipFill>
        <p:spPr>
          <a:xfrm>
            <a:off x="523800" y="3515530"/>
            <a:ext cx="3267086" cy="17031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515471"/>
            <a:ext cx="1947233" cy="139578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46854"/>
            <a:ext cx="2167595" cy="28901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058997"/>
            <a:ext cx="2151653" cy="1613740"/>
          </a:xfrm>
          <a:prstGeom prst="rect">
            <a:avLst/>
          </a:prstGeom>
        </p:spPr>
      </p:pic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3737021" y="567628"/>
            <a:ext cx="154274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 smtClean="0">
                <a:solidFill>
                  <a:srgbClr val="0000CC"/>
                </a:solidFill>
              </a:rPr>
              <a:t>Pablo León</a:t>
            </a:r>
            <a:endParaRPr lang="es-E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83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3394432" y="1539744"/>
            <a:ext cx="5381199" cy="2093305"/>
            <a:chOff x="755576" y="2881460"/>
            <a:chExt cx="8478837" cy="3571876"/>
          </a:xfrm>
        </p:grpSpPr>
        <p:grpSp>
          <p:nvGrpSpPr>
            <p:cNvPr id="8" name="Group 7"/>
            <p:cNvGrpSpPr/>
            <p:nvPr/>
          </p:nvGrpSpPr>
          <p:grpSpPr>
            <a:xfrm>
              <a:off x="2349258" y="2881460"/>
              <a:ext cx="5367386" cy="3571876"/>
              <a:chOff x="2357421" y="3479157"/>
              <a:chExt cx="4667292" cy="2735924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57421" y="3479157"/>
                <a:ext cx="4562676" cy="2709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7" name="Rectangle 9"/>
              <p:cNvSpPr/>
              <p:nvPr/>
            </p:nvSpPr>
            <p:spPr>
              <a:xfrm>
                <a:off x="5836141" y="5786453"/>
                <a:ext cx="1188572" cy="4286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9" name="TextBox 10"/>
            <p:cNvSpPr txBox="1"/>
            <p:nvPr/>
          </p:nvSpPr>
          <p:spPr>
            <a:xfrm>
              <a:off x="7140464" y="4365104"/>
              <a:ext cx="2093949" cy="407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mbria" panose="02040503050406030204" pitchFamily="18" charset="0"/>
                </a:rPr>
                <a:t>Bus tape + facesheets </a:t>
              </a:r>
            </a:p>
          </p:txBody>
        </p:sp>
        <p:sp>
          <p:nvSpPr>
            <p:cNvPr id="10" name="TextBox 11"/>
            <p:cNvSpPr txBox="1"/>
            <p:nvPr/>
          </p:nvSpPr>
          <p:spPr>
            <a:xfrm>
              <a:off x="6732241" y="5157193"/>
              <a:ext cx="1320575" cy="407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mbria" panose="02040503050406030204" pitchFamily="18" charset="0"/>
                </a:rPr>
                <a:t>Cooling loop</a:t>
              </a:r>
            </a:p>
          </p:txBody>
        </p:sp>
        <p:sp>
          <p:nvSpPr>
            <p:cNvPr id="11" name="TextBox 12"/>
            <p:cNvSpPr txBox="1"/>
            <p:nvPr/>
          </p:nvSpPr>
          <p:spPr>
            <a:xfrm>
              <a:off x="6516216" y="5497487"/>
              <a:ext cx="1692075" cy="407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mbria" panose="02040503050406030204" pitchFamily="18" charset="0"/>
                </a:rPr>
                <a:t>Lateral closeouts</a:t>
              </a: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6228184" y="5877273"/>
              <a:ext cx="1638336" cy="407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mbria" panose="02040503050406030204" pitchFamily="18" charset="0"/>
                </a:rPr>
                <a:t>Bottom closeout</a:t>
              </a: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1260611" y="4869159"/>
              <a:ext cx="1430390" cy="407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mbria" panose="02040503050406030204" pitchFamily="18" charset="0"/>
                </a:rPr>
                <a:t>Top closeouts</a:t>
              </a:r>
            </a:p>
          </p:txBody>
        </p:sp>
        <p:sp>
          <p:nvSpPr>
            <p:cNvPr id="14" name="TextBox 15"/>
            <p:cNvSpPr txBox="1"/>
            <p:nvPr/>
          </p:nvSpPr>
          <p:spPr>
            <a:xfrm>
              <a:off x="755576" y="5209456"/>
              <a:ext cx="1900021" cy="407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mbria" panose="02040503050406030204" pitchFamily="18" charset="0"/>
                </a:rPr>
                <a:t>Carbon honeycomb</a:t>
              </a:r>
            </a:p>
          </p:txBody>
        </p:sp>
        <p:sp>
          <p:nvSpPr>
            <p:cNvPr id="15" name="TextBox 16"/>
            <p:cNvSpPr txBox="1"/>
            <p:nvPr/>
          </p:nvSpPr>
          <p:spPr>
            <a:xfrm>
              <a:off x="899592" y="4509120"/>
              <a:ext cx="1755159" cy="407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mbria" panose="02040503050406030204" pitchFamily="18" charset="0"/>
                </a:rPr>
                <a:t>Carbon pipe foam</a:t>
              </a: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3504" y="997752"/>
            <a:ext cx="7848635" cy="445201"/>
          </a:xfrm>
        </p:spPr>
        <p:txBody>
          <a:bodyPr/>
          <a:lstStyle/>
          <a:p>
            <a:r>
              <a:rPr lang="en-US" sz="2000" dirty="0" err="1" smtClean="0"/>
              <a:t>Soporte</a:t>
            </a:r>
            <a:r>
              <a:rPr lang="en-US" sz="2000" dirty="0" smtClean="0"/>
              <a:t> </a:t>
            </a:r>
            <a:r>
              <a:rPr lang="en-US" sz="2000" dirty="0" err="1" smtClean="0"/>
              <a:t>mecánico</a:t>
            </a:r>
            <a:r>
              <a:rPr lang="en-US" sz="2000" dirty="0" smtClean="0"/>
              <a:t> para </a:t>
            </a:r>
            <a:r>
              <a:rPr lang="en-US" sz="2000" dirty="0" err="1" smtClean="0"/>
              <a:t>detectores</a:t>
            </a:r>
            <a:endParaRPr lang="en-US" sz="20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85416" y="1556792"/>
            <a:ext cx="5423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 err="1"/>
              <a:t>Producción</a:t>
            </a:r>
            <a:r>
              <a:rPr lang="en-US" sz="1600" dirty="0"/>
              <a:t> de </a:t>
            </a:r>
            <a:r>
              <a:rPr lang="en-US" sz="1600" dirty="0" err="1"/>
              <a:t>soporte</a:t>
            </a:r>
            <a:r>
              <a:rPr lang="en-US" sz="1600" dirty="0"/>
              <a:t> </a:t>
            </a:r>
            <a:r>
              <a:rPr lang="en-US" sz="1600" dirty="0" err="1"/>
              <a:t>mecánico</a:t>
            </a:r>
            <a:r>
              <a:rPr lang="en-US" sz="1600" dirty="0"/>
              <a:t> para </a:t>
            </a:r>
            <a:r>
              <a:rPr lang="en-US" sz="1600" dirty="0" err="1"/>
              <a:t>detectores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industria</a:t>
            </a:r>
            <a:r>
              <a:rPr lang="en-US" sz="1050" dirty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7" y="4026261"/>
            <a:ext cx="1655654" cy="15023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108264"/>
            <a:ext cx="1683351" cy="152748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19" y="4222005"/>
            <a:ext cx="3034536" cy="137460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42" y="2455492"/>
            <a:ext cx="3029942" cy="129603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4813" y="4222464"/>
            <a:ext cx="2115299" cy="1634091"/>
          </a:xfrm>
          <a:prstGeom prst="rect">
            <a:avLst/>
          </a:prstGeom>
        </p:spPr>
      </p:pic>
      <p:sp>
        <p:nvSpPr>
          <p:cNvPr id="21" name="Text Box 43"/>
          <p:cNvSpPr txBox="1">
            <a:spLocks noChangeArrowheads="1"/>
          </p:cNvSpPr>
          <p:nvPr/>
        </p:nvSpPr>
        <p:spPr bwMode="auto">
          <a:xfrm>
            <a:off x="3737021" y="567628"/>
            <a:ext cx="154274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 smtClean="0">
                <a:solidFill>
                  <a:srgbClr val="0000CC"/>
                </a:solidFill>
              </a:rPr>
              <a:t>Pablo León</a:t>
            </a:r>
            <a:endParaRPr lang="es-E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25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6679" y="857251"/>
            <a:ext cx="2987321" cy="2209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1" y="3597659"/>
            <a:ext cx="3458715" cy="2406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799" y="3967020"/>
            <a:ext cx="3163582" cy="20337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164" y="1623230"/>
            <a:ext cx="6183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Diseños de CAD 3D para instalaciones del instituto y distintos proyectos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055" y="3009016"/>
            <a:ext cx="283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Nueva configuración del taller de mecánica con las nuevas máquinas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80313" y="2662767"/>
            <a:ext cx="17860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Diseño esquemático de </a:t>
            </a:r>
            <a:r>
              <a:rPr lang="es-ES" dirty="0" err="1"/>
              <a:t>layers</a:t>
            </a:r>
            <a:r>
              <a:rPr lang="es-ES" dirty="0"/>
              <a:t> para </a:t>
            </a:r>
            <a:r>
              <a:rPr lang="es-ES" dirty="0" err="1"/>
              <a:t>Upgrade</a:t>
            </a:r>
            <a:r>
              <a:rPr lang="es-ES" dirty="0"/>
              <a:t> Belle II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46033" y="3411294"/>
            <a:ext cx="1008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Sala blanca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00192" y="3597659"/>
            <a:ext cx="2563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Estructura de soporte para DTAS</a:t>
            </a:r>
            <a:endParaRPr lang="en-US" dirty="0"/>
          </a:p>
        </p:txBody>
      </p: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3608582" y="774297"/>
            <a:ext cx="2131123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 smtClean="0">
                <a:solidFill>
                  <a:srgbClr val="0000CC"/>
                </a:solidFill>
              </a:rPr>
              <a:t>Guillem Vidal</a:t>
            </a:r>
            <a:endParaRPr lang="es-ES" sz="2000" dirty="0">
              <a:solidFill>
                <a:srgbClr val="0000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355" y="3782297"/>
            <a:ext cx="2697963" cy="221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19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4" y="4408243"/>
            <a:ext cx="2123342" cy="15925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592" y="1405943"/>
            <a:ext cx="3709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Módulo de servicios </a:t>
            </a:r>
            <a:r>
              <a:rPr lang="es-ES" dirty="0" err="1"/>
              <a:t>EndCap</a:t>
            </a:r>
            <a:r>
              <a:rPr lang="es-ES" dirty="0"/>
              <a:t> ATLAS </a:t>
            </a:r>
            <a:r>
              <a:rPr lang="es-ES" dirty="0" err="1"/>
              <a:t>Upgrade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532" y="4408243"/>
            <a:ext cx="2123342" cy="15925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66905" y="3722783"/>
            <a:ext cx="2715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Maqueta módulo de servicios </a:t>
            </a:r>
          </a:p>
          <a:p>
            <a:r>
              <a:rPr lang="es-ES" dirty="0"/>
              <a:t>Conexiones </a:t>
            </a:r>
            <a:r>
              <a:rPr lang="es-ES" dirty="0" err="1" smtClean="0"/>
              <a:t>Patch</a:t>
            </a:r>
            <a:r>
              <a:rPr lang="es-ES" dirty="0" smtClean="0"/>
              <a:t> Panel 0 </a:t>
            </a:r>
            <a:r>
              <a:rPr lang="es-ES" dirty="0"/>
              <a:t>a </a:t>
            </a:r>
            <a:r>
              <a:rPr lang="es-ES" dirty="0" err="1"/>
              <a:t>Petalo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071830"/>
            <a:ext cx="4897316" cy="3928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905" y="1954850"/>
            <a:ext cx="2907506" cy="1608821"/>
          </a:xfrm>
          <a:prstGeom prst="rect">
            <a:avLst/>
          </a:prstGeom>
        </p:spPr>
      </p:pic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3797068" y="764704"/>
            <a:ext cx="2131123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 smtClean="0">
                <a:solidFill>
                  <a:srgbClr val="0000CC"/>
                </a:solidFill>
              </a:rPr>
              <a:t>Guillem Vidal</a:t>
            </a:r>
            <a:endParaRPr lang="es-E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13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445" y="3178380"/>
            <a:ext cx="2026974" cy="130677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465" y="4935928"/>
            <a:ext cx="2953070" cy="166110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7" y="4935928"/>
            <a:ext cx="2953070" cy="1661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04" y="4935928"/>
            <a:ext cx="2953643" cy="166142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12" y="1690069"/>
            <a:ext cx="1784839" cy="1265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12" y="2955579"/>
            <a:ext cx="1784839" cy="12655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1549164"/>
            <a:ext cx="4307334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Estudios de vibraciones y refrigeración con </a:t>
            </a:r>
            <a:r>
              <a:rPr lang="es-ES" dirty="0" err="1"/>
              <a:t>microcanales</a:t>
            </a:r>
            <a:r>
              <a:rPr lang="es-ES" dirty="0"/>
              <a:t> en detectores ultra finos de silicio 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Simulaciones de elementos finitos.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Medidas en instalaciones del IFIC y de la Universidad de Oxford.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Comparación de resultados teóricos, experimentales y de simulaciones.</a:t>
            </a:r>
          </a:p>
          <a:p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84707"/>
            <a:ext cx="3478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Setup</a:t>
            </a:r>
            <a:r>
              <a:rPr lang="es-ES" sz="1200" dirty="0"/>
              <a:t> en Laboratorio de Futuros </a:t>
            </a:r>
            <a:r>
              <a:rPr lang="es-ES" sz="1200" dirty="0" err="1"/>
              <a:t>Colisionadores</a:t>
            </a:r>
            <a:r>
              <a:rPr lang="es-ES" sz="1200" dirty="0"/>
              <a:t> </a:t>
            </a:r>
            <a:r>
              <a:rPr lang="es-ES" sz="900" dirty="0"/>
              <a:t>- IFIC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92769" y="4673674"/>
            <a:ext cx="2162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Mesa de vibraciones U. Oxford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52981" y="4684707"/>
            <a:ext cx="1996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Túnel de viento U. Oxford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39163"/>
            <a:ext cx="2546289" cy="11883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55579"/>
            <a:ext cx="2546289" cy="1188376"/>
          </a:xfrm>
          <a:prstGeom prst="rect">
            <a:avLst/>
          </a:prstGeom>
        </p:spPr>
      </p:pic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3608582" y="774297"/>
            <a:ext cx="2131123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 smtClean="0">
                <a:solidFill>
                  <a:srgbClr val="0000CC"/>
                </a:solidFill>
              </a:rPr>
              <a:t>Guillem Vidal</a:t>
            </a:r>
            <a:endParaRPr lang="es-E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39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910" y="1827095"/>
            <a:ext cx="4810685" cy="155551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sz="2200" dirty="0" smtClean="0"/>
              <a:t>Metrología con equipos de visión y contacto de:</a:t>
            </a:r>
          </a:p>
          <a:p>
            <a:r>
              <a:rPr lang="es-ES" sz="2200" dirty="0" err="1" smtClean="0"/>
              <a:t>Tooling</a:t>
            </a:r>
            <a:endParaRPr lang="es-ES" sz="2200" dirty="0" smtClean="0"/>
          </a:p>
          <a:p>
            <a:r>
              <a:rPr lang="es-ES" sz="2200" dirty="0" smtClean="0"/>
              <a:t>Sensores</a:t>
            </a:r>
          </a:p>
          <a:p>
            <a:r>
              <a:rPr lang="es-ES" sz="2200" dirty="0" smtClean="0"/>
              <a:t>Híbridos</a:t>
            </a:r>
          </a:p>
          <a:p>
            <a:r>
              <a:rPr lang="es-ES" sz="2200" dirty="0" err="1" smtClean="0"/>
              <a:t>Ladders</a:t>
            </a:r>
            <a:endParaRPr lang="es-ES" sz="2200" dirty="0" smtClean="0"/>
          </a:p>
          <a:p>
            <a:r>
              <a:rPr lang="es-ES" sz="2200" dirty="0" smtClean="0"/>
              <a:t>Pétalos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874" y="1974982"/>
            <a:ext cx="2187878" cy="1407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92" y="3772051"/>
            <a:ext cx="3726658" cy="20962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378" y="1886068"/>
            <a:ext cx="1178169" cy="2094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873" y="4903176"/>
            <a:ext cx="2187878" cy="1230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873" y="3541232"/>
            <a:ext cx="2187879" cy="1230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8924" y="2165421"/>
            <a:ext cx="1446938" cy="10818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28" y="4298870"/>
            <a:ext cx="2092569" cy="1569427"/>
          </a:xfrm>
          <a:prstGeom prst="rect">
            <a:avLst/>
          </a:prstGeom>
        </p:spPr>
      </p:pic>
      <p:sp>
        <p:nvSpPr>
          <p:cNvPr id="11" name="Text Box 43"/>
          <p:cNvSpPr txBox="1">
            <a:spLocks noChangeArrowheads="1"/>
          </p:cNvSpPr>
          <p:nvPr/>
        </p:nvSpPr>
        <p:spPr bwMode="auto">
          <a:xfrm>
            <a:off x="3581720" y="829006"/>
            <a:ext cx="2131123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 smtClean="0">
                <a:solidFill>
                  <a:srgbClr val="0000CC"/>
                </a:solidFill>
              </a:rPr>
              <a:t>Guillem Vidal</a:t>
            </a:r>
            <a:endParaRPr lang="es-E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95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379356" y="824647"/>
            <a:ext cx="8368200" cy="8960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Cálculos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de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pasamuros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de alto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voltaje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para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presión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según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 EN-13445 y ASME VIII</a:t>
            </a: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Diseño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de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componentes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del detector NEXT-100</a:t>
            </a: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Planos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constructivos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en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2D para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fabricación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del detector NEXT-100 con SolidWorks</a:t>
            </a: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000" b="1" dirty="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188" y="1595224"/>
            <a:ext cx="5911004" cy="303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572" y="4684894"/>
            <a:ext cx="5170532" cy="191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6809" y="1595224"/>
            <a:ext cx="2382198" cy="173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9258" y="3492190"/>
            <a:ext cx="3369246" cy="31771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3491880" y="424537"/>
            <a:ext cx="154274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 smtClean="0">
                <a:solidFill>
                  <a:srgbClr val="0000CC"/>
                </a:solidFill>
              </a:rPr>
              <a:t>Sara Cárcel</a:t>
            </a:r>
            <a:endParaRPr lang="es-E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27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4294967295"/>
          </p:nvPr>
        </p:nvSpPr>
        <p:spPr>
          <a:xfrm>
            <a:off x="2339752" y="4098258"/>
            <a:ext cx="3598863" cy="3603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Simulación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de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flujo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con SolidWorks</a:t>
            </a: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000" b="1" dirty="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8600" y="4438159"/>
            <a:ext cx="7527599" cy="22154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14"/>
          <p:cNvGrpSpPr/>
          <p:nvPr/>
        </p:nvGrpSpPr>
        <p:grpSpPr>
          <a:xfrm>
            <a:off x="1691680" y="1340768"/>
            <a:ext cx="5743640" cy="2395397"/>
            <a:chOff x="464100" y="1174825"/>
            <a:chExt cx="8228700" cy="3630275"/>
          </a:xfrm>
        </p:grpSpPr>
        <p:pic>
          <p:nvPicPr>
            <p:cNvPr id="77" name="Google Shape;77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09963" y="1174825"/>
              <a:ext cx="5924075" cy="36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78;p14"/>
            <p:cNvSpPr/>
            <p:nvPr/>
          </p:nvSpPr>
          <p:spPr>
            <a:xfrm>
              <a:off x="7451100" y="2742481"/>
              <a:ext cx="1241700" cy="4614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64100" y="2742481"/>
              <a:ext cx="1241700" cy="4614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5554800" y="1970454"/>
              <a:ext cx="498900" cy="1524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5554800" y="2873829"/>
              <a:ext cx="498900" cy="1524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5554800" y="3777204"/>
              <a:ext cx="498900" cy="1524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 rot="2697077">
              <a:off x="2999680" y="1792926"/>
              <a:ext cx="498935" cy="152311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 rot="-2697077">
              <a:off x="2999680" y="3931133"/>
              <a:ext cx="498935" cy="152311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3727393" y="500759"/>
            <a:ext cx="154274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 smtClean="0">
                <a:solidFill>
                  <a:srgbClr val="0000CC"/>
                </a:solidFill>
              </a:rPr>
              <a:t>Sara Cárcel</a:t>
            </a:r>
            <a:endParaRPr lang="es-E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5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4294967295"/>
          </p:nvPr>
        </p:nvSpPr>
        <p:spPr>
          <a:xfrm>
            <a:off x="909811" y="3209417"/>
            <a:ext cx="5164138" cy="20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Diseño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de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enfriamiento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del gas de detector NEXT-100  con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bobinas</a:t>
            </a: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Viajes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a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Laboratorio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Subterráneo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de Canfranc para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pruebas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de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estanqueidad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en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el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tanque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nuevo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de </a:t>
            </a:r>
            <a:r>
              <a:rPr lang="en-GB" sz="1400" dirty="0" err="1">
                <a:latin typeface="Roboto Slab"/>
                <a:ea typeface="Roboto Slab"/>
                <a:cs typeface="Roboto Slab"/>
                <a:sym typeface="Roboto Slab"/>
              </a:rPr>
              <a:t>recuperación</a:t>
            </a:r>
            <a:r>
              <a:rPr lang="en-GB" sz="1400" dirty="0">
                <a:latin typeface="Roboto Slab"/>
                <a:ea typeface="Roboto Slab"/>
                <a:cs typeface="Roboto Slab"/>
                <a:sym typeface="Roboto Slab"/>
              </a:rPr>
              <a:t> de </a:t>
            </a:r>
            <a:r>
              <a:rPr lang="en-GB" sz="1400" dirty="0" smtClean="0">
                <a:latin typeface="Roboto Slab"/>
                <a:ea typeface="Roboto Slab"/>
                <a:cs typeface="Roboto Slab"/>
                <a:sym typeface="Roboto Slab"/>
              </a:rPr>
              <a:t>NEXT-100</a:t>
            </a: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000" b="1" dirty="0">
              <a:solidFill>
                <a:srgbClr val="FFFFFF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672" y="1052736"/>
            <a:ext cx="4002301" cy="202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8184" y="1203094"/>
            <a:ext cx="2610916" cy="530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5616" y="4725144"/>
            <a:ext cx="4093650" cy="1847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3491880" y="424537"/>
            <a:ext cx="154274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 smtClean="0">
                <a:solidFill>
                  <a:srgbClr val="0000CC"/>
                </a:solidFill>
              </a:rPr>
              <a:t>Sara Cárcel</a:t>
            </a:r>
            <a:endParaRPr lang="es-E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83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1043608" y="467027"/>
            <a:ext cx="7315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400" b="1" dirty="0">
                <a:solidFill>
                  <a:srgbClr val="008000"/>
                </a:solidFill>
              </a:rPr>
              <a:t>UNIDAD DE MECÁNICA - PERSONAL</a:t>
            </a:r>
          </a:p>
        </p:txBody>
      </p:sp>
      <p:sp>
        <p:nvSpPr>
          <p:cNvPr id="17420" name="Text Box 28"/>
          <p:cNvSpPr txBox="1">
            <a:spLocks noChangeArrowheads="1"/>
          </p:cNvSpPr>
          <p:nvPr/>
        </p:nvSpPr>
        <p:spPr bwMode="auto">
          <a:xfrm>
            <a:off x="755576" y="2348880"/>
            <a:ext cx="7747248" cy="39703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bg2">
                    <a:lumMod val="90000"/>
                  </a:schemeClr>
                </a:solidFill>
              </a:rPr>
              <a:t>Plazas de Titulados Superiores (A1)			0</a:t>
            </a:r>
          </a:p>
          <a:p>
            <a:pPr marL="342900" indent="-3429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tx1"/>
                </a:solidFill>
              </a:rPr>
              <a:t>Plazas de Titulados Medios (A2):			1</a:t>
            </a:r>
          </a:p>
          <a:p>
            <a:pPr eaLnBrk="0" hangingPunct="0">
              <a:lnSpc>
                <a:spcPct val="150000"/>
              </a:lnSpc>
            </a:pPr>
            <a:r>
              <a:rPr lang="es-ES" sz="2400" b="1" dirty="0">
                <a:solidFill>
                  <a:schemeClr val="tx1"/>
                </a:solidFill>
              </a:rPr>
              <a:t>	José Vicente Civera </a:t>
            </a:r>
            <a:r>
              <a:rPr lang="es-ES" sz="1800" b="1" dirty="0">
                <a:solidFill>
                  <a:schemeClr val="tx1"/>
                </a:solidFill>
              </a:rPr>
              <a:t>(Colaborador I+D+I, nivel 18)</a:t>
            </a:r>
          </a:p>
          <a:p>
            <a:pPr lvl="1" eaLnBrk="0" hangingPunct="0">
              <a:lnSpc>
                <a:spcPct val="150000"/>
              </a:lnSpc>
            </a:pPr>
            <a:r>
              <a:rPr lang="es-ES" b="1" dirty="0">
                <a:solidFill>
                  <a:schemeClr val="tx1"/>
                </a:solidFill>
              </a:rPr>
              <a:t>Tareas principales: </a:t>
            </a:r>
          </a:p>
          <a:p>
            <a:pPr marL="742950" lvl="1" indent="-28575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/>
                </a:solidFill>
              </a:rPr>
              <a:t>Gestión de la unidad, </a:t>
            </a:r>
            <a:r>
              <a:rPr lang="es-ES" b="1" dirty="0" smtClean="0">
                <a:solidFill>
                  <a:schemeClr val="tx1"/>
                </a:solidFill>
              </a:rPr>
              <a:t>colaborar </a:t>
            </a:r>
            <a:r>
              <a:rPr lang="es-ES" b="1" dirty="0">
                <a:solidFill>
                  <a:schemeClr val="tx1"/>
                </a:solidFill>
              </a:rPr>
              <a:t>en diseños, colaborar en fabricación, impresión 3D, mediciones, documentación para </a:t>
            </a:r>
            <a:r>
              <a:rPr lang="es-ES" b="1" dirty="0" smtClean="0">
                <a:solidFill>
                  <a:schemeClr val="tx1"/>
                </a:solidFill>
              </a:rPr>
              <a:t>adquisiciones.</a:t>
            </a:r>
            <a:endParaRPr lang="es-ES" b="1" dirty="0">
              <a:solidFill>
                <a:schemeClr val="tx1"/>
              </a:solidFill>
            </a:endParaRPr>
          </a:p>
          <a:p>
            <a:pPr marL="742950" lvl="1" indent="-28575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/>
                </a:solidFill>
              </a:rPr>
              <a:t>Colaborar con proyecto ATLAS ITK </a:t>
            </a:r>
            <a:r>
              <a:rPr lang="es-ES" b="1" dirty="0" err="1">
                <a:solidFill>
                  <a:schemeClr val="tx1"/>
                </a:solidFill>
              </a:rPr>
              <a:t>Upgrade</a:t>
            </a:r>
            <a:r>
              <a:rPr lang="es-ES" b="1" dirty="0">
                <a:solidFill>
                  <a:schemeClr val="tx1"/>
                </a:solidFill>
              </a:rPr>
              <a:t>.</a:t>
            </a:r>
          </a:p>
          <a:p>
            <a:pPr marL="342900" indent="-3429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bg2">
                    <a:lumMod val="90000"/>
                  </a:schemeClr>
                </a:solidFill>
              </a:rPr>
              <a:t>Plazas de Técnicos (C1, C2):				0</a:t>
            </a:r>
          </a:p>
          <a:p>
            <a:pPr algn="ctr" eaLnBrk="0" hangingPunct="0">
              <a:buFontTx/>
              <a:buChar char="•"/>
            </a:pPr>
            <a:endParaRPr lang="es-ES" sz="2400" b="1" dirty="0">
              <a:solidFill>
                <a:srgbClr val="008000"/>
              </a:solidFill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55576" y="1268760"/>
            <a:ext cx="7442865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sz="2400" b="1" dirty="0">
                <a:solidFill>
                  <a:srgbClr val="008000"/>
                </a:solidFill>
              </a:rPr>
              <a:t> Personal fijo de la Unidad de Mecánica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8004611" y="1887215"/>
            <a:ext cx="52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u="sng" dirty="0">
                <a:solidFill>
                  <a:srgbClr val="002060"/>
                </a:solidFill>
              </a:rPr>
              <a:t>Nº</a:t>
            </a:r>
          </a:p>
        </p:txBody>
      </p:sp>
    </p:spTree>
    <p:extLst>
      <p:ext uri="{BB962C8B-B14F-4D97-AF65-F5344CB8AC3E}">
        <p14:creationId xmlns:p14="http://schemas.microsoft.com/office/powerpoint/2010/main" val="1072410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UD. MECÁNICA 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47458" name="Text Box 9"/>
          <p:cNvSpPr txBox="1">
            <a:spLocks noChangeArrowheads="1"/>
          </p:cNvSpPr>
          <p:nvPr/>
        </p:nvSpPr>
        <p:spPr bwMode="auto">
          <a:xfrm>
            <a:off x="2555776" y="1052513"/>
            <a:ext cx="4535487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MEDICIONES DE METROLOGÍA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681663" y="6453336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ICMol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894754" y="6550223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ILC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91" y="4910216"/>
            <a:ext cx="2030512" cy="15228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7" y="1484784"/>
            <a:ext cx="2115335" cy="158650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139952" y="3504064"/>
            <a:ext cx="741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ATLAS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10216"/>
            <a:ext cx="2023041" cy="151728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99" y="1481020"/>
            <a:ext cx="2071339" cy="155350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484784"/>
            <a:ext cx="2071339" cy="155350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21" y="1484784"/>
            <a:ext cx="2084027" cy="156302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87" y="4899272"/>
            <a:ext cx="2045701" cy="153427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41" y="4899272"/>
            <a:ext cx="2008271" cy="150620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305" y="3127231"/>
            <a:ext cx="2116358" cy="158726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44" y="3149710"/>
            <a:ext cx="2056416" cy="154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33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63888" y="5984791"/>
            <a:ext cx="725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Tritium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5" y="1299592"/>
            <a:ext cx="2747797" cy="20608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303855"/>
            <a:ext cx="2742113" cy="205658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" y="3600400"/>
            <a:ext cx="2747797" cy="206084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600400"/>
            <a:ext cx="2747797" cy="206084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7016" y="974562"/>
            <a:ext cx="2045038" cy="272671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600400"/>
            <a:ext cx="2747797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77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63888" y="5984791"/>
            <a:ext cx="725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Tritium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2627784" cy="19708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44" y="1268760"/>
            <a:ext cx="2627784" cy="19708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83" y="1268760"/>
            <a:ext cx="2627784" cy="19708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3382820"/>
            <a:ext cx="2555776" cy="19168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45" y="3346816"/>
            <a:ext cx="2627784" cy="197083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28" y="3346816"/>
            <a:ext cx="2372788" cy="31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35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10990" y="5877272"/>
            <a:ext cx="725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Tritium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81514"/>
            <a:ext cx="2651787" cy="19888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1387515"/>
            <a:ext cx="2664296" cy="19982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63" y="1381514"/>
            <a:ext cx="2651785" cy="198883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41754"/>
            <a:ext cx="2629859" cy="197239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3552446"/>
            <a:ext cx="2664296" cy="199822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78" y="3541754"/>
            <a:ext cx="2633970" cy="197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50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99021" y="5949280"/>
            <a:ext cx="725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Tritium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2520280" cy="189021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84784"/>
            <a:ext cx="2520280" cy="189021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84410"/>
            <a:ext cx="2520777" cy="189058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84750"/>
            <a:ext cx="2520280" cy="189021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07" y="3712862"/>
            <a:ext cx="2501837" cy="187637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2862"/>
            <a:ext cx="2501838" cy="187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37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108242" y="6021288"/>
            <a:ext cx="725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Tritium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2304256" cy="17281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68760"/>
            <a:ext cx="2304256" cy="17281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08" y="1268760"/>
            <a:ext cx="2324784" cy="17435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4" y="3212976"/>
            <a:ext cx="1977684" cy="26369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12112"/>
            <a:ext cx="2955957" cy="22169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1" r="343" b="-1223"/>
          <a:stretch/>
        </p:blipFill>
        <p:spPr>
          <a:xfrm>
            <a:off x="5864516" y="3316244"/>
            <a:ext cx="2585747" cy="224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96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108242" y="6021288"/>
            <a:ext cx="725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Tritium</a:t>
            </a: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7" y="1125538"/>
            <a:ext cx="2592288" cy="194421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39230"/>
            <a:ext cx="2555776" cy="19168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79" y="1116410"/>
            <a:ext cx="2555776" cy="191683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16736"/>
            <a:ext cx="2592288" cy="194421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3288924"/>
            <a:ext cx="2632364" cy="197427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8671" y="2984297"/>
            <a:ext cx="1862483" cy="248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44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108242" y="6021288"/>
            <a:ext cx="725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Tritium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2" y="1412776"/>
            <a:ext cx="2459765" cy="18448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12776"/>
            <a:ext cx="2456799" cy="18425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04637"/>
            <a:ext cx="2451238" cy="18384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6" y="3861048"/>
            <a:ext cx="2363755" cy="17728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861048"/>
            <a:ext cx="2376264" cy="17821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861048"/>
            <a:ext cx="2376264" cy="178219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573016"/>
            <a:ext cx="1059582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57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67944" y="6021288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NEXT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5" y="1340768"/>
            <a:ext cx="2555776" cy="19168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59" y="1340768"/>
            <a:ext cx="2555776" cy="19168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80" y="1359675"/>
            <a:ext cx="2530567" cy="18979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6" y="3472830"/>
            <a:ext cx="2555776" cy="191683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58" y="3487250"/>
            <a:ext cx="2550377" cy="191278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440152" y="3153358"/>
            <a:ext cx="1916832" cy="25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25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67944" y="6021288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NEXT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2123728" cy="159279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12776"/>
            <a:ext cx="2165987" cy="162449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575"/>
            <a:ext cx="2150778" cy="161308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412575"/>
            <a:ext cx="2123728" cy="159279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1" y="3336732"/>
            <a:ext cx="2715311" cy="203648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089" y="3354174"/>
            <a:ext cx="2692055" cy="201904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45" y="3336732"/>
            <a:ext cx="2715311" cy="20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81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690612" y="405094"/>
            <a:ext cx="7986464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400" b="1" dirty="0">
                <a:solidFill>
                  <a:srgbClr val="008000"/>
                </a:solidFill>
              </a:rPr>
              <a:t>PERSONAL DE INGENIERIA MECÁNICA EN EL IFIC </a:t>
            </a:r>
          </a:p>
        </p:txBody>
      </p:sp>
      <p:cxnSp>
        <p:nvCxnSpPr>
          <p:cNvPr id="4" name="3 Conector recto"/>
          <p:cNvCxnSpPr/>
          <p:nvPr/>
        </p:nvCxnSpPr>
        <p:spPr bwMode="auto">
          <a:xfrm flipH="1">
            <a:off x="755576" y="764704"/>
            <a:ext cx="79215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683096" y="1167135"/>
            <a:ext cx="799398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sz="2400" b="1" dirty="0">
                <a:solidFill>
                  <a:srgbClr val="008000"/>
                </a:solidFill>
              </a:rPr>
              <a:t> Personal temporal adscrito a la unidad (web del IFIC)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28779" y="4499828"/>
            <a:ext cx="8337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Sara Cárcel García - Contrato Titulado Superior Técnico Ministerio, CSIC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67544" y="1776544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José Luis Jordán Coronado - Contrato Técnico Superior Proyecto, CSIC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28779" y="3851756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Pablo León Lara - Contrato Titulado Superior Proyecto, UV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67544" y="233958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Daniel </a:t>
            </a:r>
            <a:r>
              <a:rPr lang="es-ES" sz="1800" dirty="0" err="1"/>
              <a:t>Tchogna</a:t>
            </a:r>
            <a:r>
              <a:rPr lang="es-ES" sz="1800" dirty="0"/>
              <a:t> Davis - Contrato Técnico Superior Garantía Juvenil, CSIC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21275" y="3068960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Guillem </a:t>
            </a:r>
            <a:r>
              <a:rPr lang="es-ES" sz="1800" dirty="0" smtClean="0"/>
              <a:t>Vidal </a:t>
            </a:r>
            <a:r>
              <a:rPr lang="es-ES" sz="1800" dirty="0"/>
              <a:t>Bueno - Contrato Titulado Superior Garantía Juvenil, CSIC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67544" y="6011996"/>
            <a:ext cx="8292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>
                    <a:lumMod val="65000"/>
                  </a:schemeClr>
                </a:solidFill>
              </a:rPr>
              <a:t>Miguel Ángel Villarejo Bermúdez - Contrato Titulado Superior Proyecto, UV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80989" y="5661248"/>
            <a:ext cx="1928605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Hasta febrero de 2018: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5ABD372-EB70-4172-B14A-24C937B5AE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3656631"/>
              </p:ext>
            </p:extLst>
          </p:nvPr>
        </p:nvGraphicFramePr>
        <p:xfrm>
          <a:off x="7343800" y="1628800"/>
          <a:ext cx="1800200" cy="3168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78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51920" y="6021288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NEXT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84904"/>
            <a:ext cx="1920214" cy="14401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55" y="1684903"/>
            <a:ext cx="1941420" cy="14560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235" y="1671579"/>
            <a:ext cx="1937980" cy="145348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48" y="1660527"/>
            <a:ext cx="1952715" cy="14645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2" y="3461716"/>
            <a:ext cx="1928912" cy="144668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565" y="3461716"/>
            <a:ext cx="1941420" cy="145606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39" y="3456384"/>
            <a:ext cx="1329612" cy="177281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05" y="3456384"/>
            <a:ext cx="2363755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684383" y="6414726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NEXT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2160240" cy="28803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55790"/>
            <a:ext cx="2262861" cy="169714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55790"/>
            <a:ext cx="1599642" cy="21328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1" y="4293096"/>
            <a:ext cx="2297146" cy="17228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92" y="2927550"/>
            <a:ext cx="2075723" cy="155679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76" y="4626133"/>
            <a:ext cx="2195736" cy="164680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82874"/>
            <a:ext cx="2699792" cy="20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18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851920" y="6021288"/>
            <a:ext cx="1044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ATLAS </a:t>
            </a:r>
            <a:r>
              <a:rPr lang="es-ES" dirty="0" err="1" smtClean="0"/>
              <a:t>ITk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3312368" cy="24842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848"/>
            <a:ext cx="3227851" cy="24208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2" y="4005064"/>
            <a:ext cx="2565960" cy="192447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71" y="3966580"/>
            <a:ext cx="2617272" cy="196295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82" y="3966580"/>
            <a:ext cx="2617272" cy="196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29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851920" y="6021288"/>
            <a:ext cx="1044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ATLAS </a:t>
            </a:r>
            <a:r>
              <a:rPr lang="es-ES" dirty="0" err="1" smtClean="0"/>
              <a:t>ITk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82729"/>
            <a:ext cx="2075723" cy="155679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82729"/>
            <a:ext cx="2088232" cy="15661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1682729"/>
            <a:ext cx="2088232" cy="156617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8" y="3807042"/>
            <a:ext cx="2087216" cy="156541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3807042"/>
            <a:ext cx="2087216" cy="156541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807042"/>
            <a:ext cx="2088232" cy="156617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591" y="3807042"/>
            <a:ext cx="2087216" cy="15654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97" y="1682729"/>
            <a:ext cx="2075722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82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851920" y="6021288"/>
            <a:ext cx="1044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ATLAS </a:t>
            </a:r>
            <a:r>
              <a:rPr lang="es-ES" dirty="0" err="1" smtClean="0"/>
              <a:t>ITk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2" y="1371822"/>
            <a:ext cx="2376264" cy="17821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25538"/>
            <a:ext cx="1815666" cy="24208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2" y="3752098"/>
            <a:ext cx="2651787" cy="19888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8102"/>
            <a:ext cx="2555776" cy="191683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899" y="1032157"/>
            <a:ext cx="1851670" cy="24688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193" y="3752098"/>
            <a:ext cx="1653648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96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347864" y="6536471"/>
            <a:ext cx="1044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ATLAS </a:t>
            </a:r>
            <a:r>
              <a:rPr lang="es-ES" dirty="0" err="1" smtClean="0"/>
              <a:t>ITk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368549"/>
            <a:ext cx="2304256" cy="17281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41" y="1363644"/>
            <a:ext cx="2310796" cy="173309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56" y="3402019"/>
            <a:ext cx="2085696" cy="278092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339752"/>
            <a:ext cx="2301720" cy="306896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08" y="1398396"/>
            <a:ext cx="2363755" cy="17728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25" y="3286284"/>
            <a:ext cx="2051720" cy="153879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t="10231" r="18042" b="5843"/>
          <a:stretch/>
        </p:blipFill>
        <p:spPr>
          <a:xfrm>
            <a:off x="7231107" y="4940146"/>
            <a:ext cx="1512168" cy="14325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95" y="4940146"/>
            <a:ext cx="1931666" cy="144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88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63888" y="5984791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IFIMED RF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08" y="1728192"/>
            <a:ext cx="2075723" cy="15567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24" y="1733414"/>
            <a:ext cx="2068760" cy="15515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76" y="1728192"/>
            <a:ext cx="2075723" cy="15567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88" y="3521000"/>
            <a:ext cx="2068760" cy="15515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24" y="3513609"/>
            <a:ext cx="2078615" cy="155896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01" y="3513608"/>
            <a:ext cx="2030198" cy="270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48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36638" y="6165304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IFIMED RF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2400266" cy="1800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23" y="1273024"/>
            <a:ext cx="2394580" cy="17959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8760"/>
            <a:ext cx="2400265" cy="180019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56" y="3462220"/>
            <a:ext cx="1891928" cy="252257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844608"/>
            <a:ext cx="2343725" cy="175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24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63888" y="5984791"/>
            <a:ext cx="2157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IFIMED FISICA MÉDICA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7" y="1430577"/>
            <a:ext cx="2075722" cy="15567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19705"/>
            <a:ext cx="2075723" cy="15567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05" y="1395689"/>
            <a:ext cx="2664296" cy="19982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7" y="3315883"/>
            <a:ext cx="1761660" cy="23488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269" y="3660460"/>
            <a:ext cx="2507772" cy="18808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62" y="3643684"/>
            <a:ext cx="2530139" cy="18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65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275856" y="6237312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IFIMED (Física Médica)</a:t>
            </a:r>
            <a:endParaRPr lang="es-ES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2520280" cy="189021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3461"/>
            <a:ext cx="2459765" cy="184482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63461"/>
            <a:ext cx="2699792" cy="202484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2363755" cy="177281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678" y="3717032"/>
            <a:ext cx="2208088" cy="165606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376264" cy="178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62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690612" y="405094"/>
            <a:ext cx="7986464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400" b="1" dirty="0">
                <a:solidFill>
                  <a:srgbClr val="008000"/>
                </a:solidFill>
              </a:rPr>
              <a:t>PERSONAL DE INGENIERIA MECÁNICA EN EL IFIC </a:t>
            </a:r>
          </a:p>
        </p:txBody>
      </p:sp>
      <p:cxnSp>
        <p:nvCxnSpPr>
          <p:cNvPr id="4" name="3 Conector recto"/>
          <p:cNvCxnSpPr/>
          <p:nvPr/>
        </p:nvCxnSpPr>
        <p:spPr bwMode="auto">
          <a:xfrm flipH="1">
            <a:off x="755576" y="764704"/>
            <a:ext cx="79215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522888" y="1276017"/>
            <a:ext cx="799398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sz="2400" b="1" dirty="0">
                <a:solidFill>
                  <a:srgbClr val="008000"/>
                </a:solidFill>
              </a:rPr>
              <a:t> Personal temporal no adscrito a la unidad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546997" y="3026392"/>
            <a:ext cx="8338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César Blanch Gutiérrez - Contrato Titulado Superior Proyecto, UV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704801" y="5412848"/>
            <a:ext cx="3570978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dirty="0"/>
              <a:t>Daniel Cubero </a:t>
            </a:r>
            <a:r>
              <a:rPr lang="es-ES" sz="1800" dirty="0" err="1"/>
              <a:t>Mimbiela</a:t>
            </a:r>
            <a:r>
              <a:rPr lang="es-ES" sz="1800" dirty="0"/>
              <a:t> (PETALO)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699792" y="4797152"/>
            <a:ext cx="3429913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800" dirty="0"/>
              <a:t>Alberto Martínez Pérez (PETALO)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539552" y="206084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Adrián Platero García - Contrato Técnico Superior Proyecto, CSIC</a:t>
            </a:r>
          </a:p>
          <a:p>
            <a:r>
              <a:rPr lang="es-ES" sz="1800" dirty="0"/>
              <a:t>(interacción directa con taller de fabricación y laboratorio de impresión 3d y medición)</a:t>
            </a: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393F8571-67D9-402B-A5BA-3F5A7404E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48" y="3914210"/>
            <a:ext cx="799398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sz="2400" b="1" dirty="0">
                <a:solidFill>
                  <a:srgbClr val="008000"/>
                </a:solidFill>
              </a:rPr>
              <a:t> Personal temporal no adscrito al IFIC</a:t>
            </a:r>
          </a:p>
        </p:txBody>
      </p:sp>
    </p:spTree>
    <p:extLst>
      <p:ext uri="{BB962C8B-B14F-4D97-AF65-F5344CB8AC3E}">
        <p14:creationId xmlns:p14="http://schemas.microsoft.com/office/powerpoint/2010/main" val="1981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355976" y="5733256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ILC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484784"/>
            <a:ext cx="1824203" cy="13681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73" y="1484784"/>
            <a:ext cx="1824203" cy="13681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03" y="1486668"/>
            <a:ext cx="1856509" cy="13923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39" y="1484784"/>
            <a:ext cx="1879173" cy="140938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3" y="3193340"/>
            <a:ext cx="1811693" cy="135877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261" y="3148895"/>
            <a:ext cx="1485226" cy="198030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94" y="3136825"/>
            <a:ext cx="1494278" cy="199237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79" y="3191883"/>
            <a:ext cx="2171733" cy="16288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2" y="4791691"/>
            <a:ext cx="1795984" cy="13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81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779912" y="6165304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GAMMA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77854"/>
            <a:ext cx="1920213" cy="14401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86" y="1554052"/>
            <a:ext cx="1923867" cy="14429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189543" y="1354831"/>
            <a:ext cx="1442899" cy="192386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54271"/>
            <a:ext cx="1883702" cy="14127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73" y="3572440"/>
            <a:ext cx="1923867" cy="14429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56992"/>
            <a:ext cx="1653648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89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769073" y="6453336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HYMNS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5" y="1399353"/>
            <a:ext cx="2056937" cy="15427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94" y="1399353"/>
            <a:ext cx="2085083" cy="15638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22" y="1399353"/>
            <a:ext cx="2063411" cy="154755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t="-607" b="1"/>
          <a:stretch/>
        </p:blipFill>
        <p:spPr>
          <a:xfrm>
            <a:off x="1764768" y="3215129"/>
            <a:ext cx="1870047" cy="299093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051" y="3246215"/>
            <a:ext cx="2211710" cy="294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70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851920" y="6021288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Informática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74" y="1587230"/>
            <a:ext cx="2160240" cy="16201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729" y="1587230"/>
            <a:ext cx="2112235" cy="15841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986" y="1587229"/>
            <a:ext cx="2101382" cy="15760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18" y="3747469"/>
            <a:ext cx="2167663" cy="162574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73" y="3747469"/>
            <a:ext cx="2112235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430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779912" y="6165304"/>
            <a:ext cx="128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Mantenimiento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96092"/>
            <a:ext cx="2193166" cy="16448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05" y="1492423"/>
            <a:ext cx="1491630" cy="19888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64" y="1492423"/>
            <a:ext cx="2459765" cy="184482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58" y="1576137"/>
            <a:ext cx="1979712" cy="148478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9" y="3861048"/>
            <a:ext cx="1994603" cy="149595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987488" y="3391161"/>
            <a:ext cx="1983109" cy="264414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47" y="3721678"/>
            <a:ext cx="2704692" cy="202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54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7" y="1135571"/>
            <a:ext cx="1979712" cy="148478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55776" y="2808324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TICAL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5" y="3537024"/>
            <a:ext cx="2016224" cy="1512168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21347" y="5196288"/>
            <a:ext cx="1643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José </a:t>
            </a:r>
            <a:r>
              <a:rPr lang="es-ES" dirty="0" err="1" smtClean="0"/>
              <a:t>Mazorra</a:t>
            </a:r>
            <a:r>
              <a:rPr lang="es-ES" dirty="0" smtClean="0"/>
              <a:t> </a:t>
            </a:r>
            <a:r>
              <a:rPr lang="es-ES" dirty="0" err="1" smtClean="0"/>
              <a:t>LHCb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25538"/>
            <a:ext cx="1979712" cy="14847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25538"/>
            <a:ext cx="1985068" cy="148880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55" y="3537024"/>
            <a:ext cx="2016224" cy="151216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443293" y="5196288"/>
            <a:ext cx="1325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KIKO ALBIOL</a:t>
            </a:r>
            <a:endParaRPr lang="es-ES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832" y="3116101"/>
            <a:ext cx="1977684" cy="2636912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6062733" y="5940982"/>
            <a:ext cx="1345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SALVA MARTÍ</a:t>
            </a:r>
            <a:endParaRPr lang="es-ES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b="23773"/>
          <a:stretch/>
        </p:blipFill>
        <p:spPr>
          <a:xfrm>
            <a:off x="6521572" y="1115504"/>
            <a:ext cx="2397015" cy="15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2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87624" y="6279790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ICMOL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6" y="1318455"/>
            <a:ext cx="2073083" cy="1554812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4361720" y="3380163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ICMUV</a:t>
            </a: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33" y="1344144"/>
            <a:ext cx="2459765" cy="184482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7" y="2994385"/>
            <a:ext cx="2075723" cy="155679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08" y="3522052"/>
            <a:ext cx="1691680" cy="2255573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872130" y="5949280"/>
            <a:ext cx="856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PETALO</a:t>
            </a:r>
            <a:endParaRPr lang="es-ES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3" y="4731591"/>
            <a:ext cx="2075723" cy="1556792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7085848" y="2719378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DUNE</a:t>
            </a:r>
            <a:endParaRPr lang="es-ES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08" y="1351535"/>
            <a:ext cx="1691680" cy="126876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56" y="4374486"/>
            <a:ext cx="2099725" cy="15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789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ChangeArrowheads="1"/>
          </p:cNvSpPr>
          <p:nvPr/>
        </p:nvSpPr>
        <p:spPr bwMode="auto">
          <a:xfrm>
            <a:off x="755650" y="476672"/>
            <a:ext cx="77771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MECÁNICA - PETICIONES</a:t>
            </a:r>
          </a:p>
        </p:txBody>
      </p:sp>
      <p:sp>
        <p:nvSpPr>
          <p:cNvPr id="160771" name="Text Box 5"/>
          <p:cNvSpPr txBox="1">
            <a:spLocks noChangeArrowheads="1"/>
          </p:cNvSpPr>
          <p:nvPr/>
        </p:nvSpPr>
        <p:spPr bwMode="auto">
          <a:xfrm>
            <a:off x="723900" y="5072844"/>
            <a:ext cx="1813573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indent="177800" eaLnBrk="0" hangingPunct="0">
              <a:buFontTx/>
              <a:buChar char="•"/>
            </a:pPr>
            <a:r>
              <a:rPr lang="es-ES" sz="2000" b="1" u="sng" dirty="0" smtClean="0"/>
              <a:t>PERSONAL</a:t>
            </a:r>
            <a:endParaRPr lang="es-ES" sz="2000" b="1" u="sng" dirty="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850F52F-19A7-45FE-8C73-3C005B74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08" y="2437719"/>
            <a:ext cx="7696200" cy="255454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algn="just" defTabSz="266700" eaLnBrk="0" hangingPunct="0">
              <a:buFont typeface="Arial" panose="020B0604020202020204" pitchFamily="34" charset="0"/>
              <a:buChar char="•"/>
              <a:tabLst>
                <a:tab pos="533400" algn="l"/>
                <a:tab pos="1346200" algn="l"/>
              </a:tabLst>
            </a:pPr>
            <a:r>
              <a:rPr lang="es-ES" sz="2000" dirty="0"/>
              <a:t>Después de un año de grandes adquisiciones, </a:t>
            </a:r>
            <a:r>
              <a:rPr lang="es-ES" sz="2000" dirty="0" smtClean="0"/>
              <a:t>y aunque hay máquinas muy útiles que todavía no tenemos (por ejemplo, corte por agua) ya </a:t>
            </a:r>
            <a:r>
              <a:rPr lang="es-ES" sz="2000" dirty="0"/>
              <a:t>no cabe nada más que sea de un tamaño significativo.</a:t>
            </a:r>
          </a:p>
          <a:p>
            <a:pPr algn="just" defTabSz="266700" eaLnBrk="0" hangingPunct="0">
              <a:tabLst>
                <a:tab pos="533400" algn="l"/>
                <a:tab pos="1346200" algn="l"/>
              </a:tabLst>
            </a:pPr>
            <a:endParaRPr lang="es-ES" sz="2000" dirty="0"/>
          </a:p>
          <a:p>
            <a:pPr marL="342900" indent="-342900" algn="just" defTabSz="266700" eaLnBrk="0" hangingPunct="0">
              <a:buFont typeface="Arial" panose="020B0604020202020204" pitchFamily="34" charset="0"/>
              <a:buChar char="•"/>
              <a:tabLst>
                <a:tab pos="533400" algn="l"/>
                <a:tab pos="1346200" algn="l"/>
              </a:tabLst>
            </a:pPr>
            <a:r>
              <a:rPr lang="es-ES" sz="2000" dirty="0" smtClean="0"/>
              <a:t>Software, por ejemplo (CAM </a:t>
            </a:r>
            <a:r>
              <a:rPr lang="es-ES" sz="2000" dirty="0"/>
              <a:t>- </a:t>
            </a:r>
            <a:r>
              <a:rPr lang="es-ES" sz="2000" dirty="0" err="1" smtClean="0"/>
              <a:t>Postprocesadores</a:t>
            </a:r>
            <a:r>
              <a:rPr lang="es-ES" sz="2000" dirty="0" smtClean="0"/>
              <a:t>), licencias de CAD.</a:t>
            </a:r>
          </a:p>
          <a:p>
            <a:pPr marL="342900" indent="-342900" algn="just" defTabSz="266700" eaLnBrk="0" hangingPunct="0">
              <a:buFont typeface="Arial" panose="020B0604020202020204" pitchFamily="34" charset="0"/>
              <a:buChar char="•"/>
              <a:tabLst>
                <a:tab pos="533400" algn="l"/>
                <a:tab pos="1346200" algn="l"/>
              </a:tabLst>
            </a:pPr>
            <a:endParaRPr lang="es-ES" sz="2000" dirty="0"/>
          </a:p>
          <a:p>
            <a:pPr marL="342900" indent="-342900" algn="just" defTabSz="266700" eaLnBrk="0" hangingPunct="0">
              <a:buFont typeface="Arial" panose="020B0604020202020204" pitchFamily="34" charset="0"/>
              <a:buChar char="•"/>
              <a:tabLst>
                <a:tab pos="533400" algn="l"/>
                <a:tab pos="1346200" algn="l"/>
              </a:tabLst>
            </a:pPr>
            <a:r>
              <a:rPr lang="es-ES" sz="2000" dirty="0" smtClean="0"/>
              <a:t>Más equipamiento </a:t>
            </a:r>
            <a:r>
              <a:rPr lang="es-ES" sz="2000" dirty="0"/>
              <a:t>para las máquinas nuevas.</a:t>
            </a:r>
          </a:p>
          <a:p>
            <a:pPr algn="ctr" defTabSz="266700" eaLnBrk="0" hangingPunct="0">
              <a:tabLst>
                <a:tab pos="533400" algn="l"/>
                <a:tab pos="1346200" algn="l"/>
              </a:tabLst>
            </a:pPr>
            <a:endParaRPr lang="es-ES" sz="2000" dirty="0">
              <a:solidFill>
                <a:srgbClr val="0000FF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27D8E8F-FAB1-4927-B9C9-4F26CD1BB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728618"/>
            <a:ext cx="317907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indent="177800" eaLnBrk="0" hangingPunct="0">
              <a:buFontTx/>
              <a:buChar char="•"/>
            </a:pPr>
            <a:r>
              <a:rPr lang="es-ES" sz="2000" b="1" u="sng" dirty="0"/>
              <a:t>INFRAESTRUCTURAS: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850F52F-19A7-45FE-8C73-3C005B74B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5634114"/>
            <a:ext cx="769620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algn="just" defTabSz="266700" eaLnBrk="0" hangingPunct="0">
              <a:buFont typeface="Arial" panose="020B0604020202020204" pitchFamily="34" charset="0"/>
              <a:buChar char="•"/>
              <a:tabLst>
                <a:tab pos="533400" algn="l"/>
                <a:tab pos="1346200" algn="l"/>
              </a:tabLst>
            </a:pPr>
            <a:r>
              <a:rPr lang="es-ES" sz="2000" dirty="0" smtClean="0"/>
              <a:t>Está la cosa muy malita.  Poca gente para mucha demanda.</a:t>
            </a:r>
            <a:endParaRPr lang="es-E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/>
        </p:nvGraphicFramePr>
        <p:xfrm>
          <a:off x="548553" y="548680"/>
          <a:ext cx="8118902" cy="5812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Image" r:id="rId3" imgW="9523800" imgH="6818760" progId="Photoshop.Image.14">
                  <p:embed/>
                </p:oleObj>
              </mc:Choice>
              <mc:Fallback>
                <p:oleObj name="Image" r:id="rId3" imgW="9523800" imgH="6818760" progId="Photoshop.Image.14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553" y="548680"/>
                        <a:ext cx="8118902" cy="5812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FELIZ-NAVIDAD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1370"/>
            <a:ext cx="3816424" cy="20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8662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ditando.cl/v3/wp-content/uploads/2012/08/MarmotaDay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62" y="2852936"/>
            <a:ext cx="4825002" cy="336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685196" y="620688"/>
            <a:ext cx="58946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A PARTIR DE AQUÍ </a:t>
            </a:r>
            <a:r>
              <a:rPr lang="es-ES" sz="2400" dirty="0" smtClean="0"/>
              <a:t>RECORDATORIO </a:t>
            </a:r>
          </a:p>
          <a:p>
            <a:pPr algn="ctr"/>
            <a:r>
              <a:rPr lang="es-ES" sz="2400" dirty="0" smtClean="0"/>
              <a:t>DE SERVICIOS QUE PRESTA LA UNIDAD</a:t>
            </a:r>
          </a:p>
          <a:p>
            <a:pPr algn="ctr"/>
            <a:r>
              <a:rPr lang="es-ES" sz="2400" dirty="0" smtClean="0"/>
              <a:t>PARA QUIEN SEA NUEVO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544581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UD. MECÁNICA 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graphicFrame>
        <p:nvGraphicFramePr>
          <p:cNvPr id="190501" name="Group 37"/>
          <p:cNvGraphicFramePr>
            <a:graphicFrameLocks noGrp="1"/>
          </p:cNvGraphicFramePr>
          <p:nvPr/>
        </p:nvGraphicFramePr>
        <p:xfrm>
          <a:off x="5867400" y="2276872"/>
          <a:ext cx="1739900" cy="365760"/>
        </p:xfrm>
        <a:graphic>
          <a:graphicData uri="http://schemas.openxmlformats.org/drawingml/2006/table">
            <a:tbl>
              <a:tblPr/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580" name="Text Box 43"/>
          <p:cNvSpPr txBox="1">
            <a:spLocks noChangeArrowheads="1"/>
          </p:cNvSpPr>
          <p:nvPr/>
        </p:nvSpPr>
        <p:spPr bwMode="auto">
          <a:xfrm>
            <a:off x="3029260" y="1265091"/>
            <a:ext cx="345613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>
                <a:solidFill>
                  <a:srgbClr val="0000CC"/>
                </a:solidFill>
              </a:rPr>
              <a:t>Tareas internas de la unidad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39552" y="1844824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/>
              <a:t>Mantenimiento, reparaciones, mejoras, limpieza, ordenamiento, compras…</a:t>
            </a:r>
          </a:p>
          <a:p>
            <a:endParaRPr lang="es-ES" sz="1800" dirty="0"/>
          </a:p>
          <a:p>
            <a:r>
              <a:rPr lang="es-ES" sz="1800" dirty="0"/>
              <a:t>Son necesarias para que las máquinas funcionen (el trabajo </a:t>
            </a:r>
            <a:r>
              <a:rPr lang="es-ES" sz="1800" dirty="0" smtClean="0"/>
              <a:t>no proviene solo de usarlas</a:t>
            </a:r>
            <a:r>
              <a:rPr lang="es-ES" sz="1800" dirty="0"/>
              <a:t>)</a:t>
            </a:r>
          </a:p>
          <a:p>
            <a:endParaRPr lang="es-ES" sz="1800" dirty="0"/>
          </a:p>
          <a:p>
            <a:endParaRPr lang="es-ES" sz="1800" dirty="0"/>
          </a:p>
          <a:p>
            <a:pPr marL="285750" indent="-285750">
              <a:buFontTx/>
              <a:buChar char="-"/>
            </a:pPr>
            <a:r>
              <a:rPr lang="es-ES" sz="1800" dirty="0"/>
              <a:t>Se han realizado varias reparaciones y ajustes a las máquinas del taller.</a:t>
            </a:r>
          </a:p>
          <a:p>
            <a:endParaRPr lang="es-E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800" dirty="0" smtClean="0"/>
              <a:t>Reparación tuerca del cabezal de fresadora </a:t>
            </a:r>
            <a:r>
              <a:rPr lang="es-ES" sz="1800" dirty="0" err="1" smtClean="0"/>
              <a:t>Lagun</a:t>
            </a:r>
            <a:r>
              <a:rPr lang="es-ES" sz="1800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800" dirty="0" smtClean="0"/>
              <a:t>Re-alineamiento </a:t>
            </a:r>
            <a:r>
              <a:rPr lang="es-ES" sz="1800" dirty="0"/>
              <a:t>de cortadora </a:t>
            </a:r>
            <a:r>
              <a:rPr lang="es-ES" sz="1800" dirty="0" smtClean="0"/>
              <a:t>láser.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800" dirty="0" smtClean="0"/>
              <a:t>Varias reparaciones en impresoras 3D.</a:t>
            </a:r>
            <a:endParaRPr lang="es-E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800" dirty="0"/>
              <a:t>Fuga en conexión de máquina de corte por hilo </a:t>
            </a:r>
            <a:r>
              <a:rPr lang="es-ES" sz="1800" dirty="0" smtClean="0"/>
              <a:t>(aunque está en garantía, no </a:t>
            </a:r>
            <a:r>
              <a:rPr lang="es-ES" sz="1800" dirty="0"/>
              <a:t>hizo falta esperar al servicio técnico para seguir usándola)</a:t>
            </a:r>
          </a:p>
          <a:p>
            <a:pPr lvl="1"/>
            <a:endParaRPr lang="es-ES" sz="1800" dirty="0"/>
          </a:p>
          <a:p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176652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980728"/>
            <a:ext cx="1728192" cy="1296144"/>
          </a:xfrm>
          <a:prstGeom prst="rect">
            <a:avLst/>
          </a:prstGeom>
        </p:spPr>
      </p:pic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539552" y="548680"/>
            <a:ext cx="8136904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63525" indent="1588" algn="ctr" defTabSz="622300" eaLnBrk="0" hangingPunct="0"/>
            <a:r>
              <a:rPr lang="es-ES" sz="2400" b="1" dirty="0">
                <a:solidFill>
                  <a:srgbClr val="008000"/>
                </a:solidFill>
              </a:rPr>
              <a:t>UD. MECÁNICA - SERVICIOS OFERTADOS (1)</a:t>
            </a:r>
          </a:p>
          <a:p>
            <a:pPr marL="263525" indent="1588" defTabSz="622300" eaLnBrk="0" hangingPunct="0"/>
            <a:endParaRPr lang="es-ES" sz="800" b="1" dirty="0">
              <a:solidFill>
                <a:srgbClr val="008000"/>
              </a:solidFill>
            </a:endParaRPr>
          </a:p>
          <a:p>
            <a:pPr marL="263525" indent="1588" defTabSz="622300" eaLnBrk="0" hangingPunct="0">
              <a:spcBef>
                <a:spcPct val="20000"/>
              </a:spcBef>
              <a:buFontTx/>
              <a:buAutoNum type="arabicPeriod"/>
            </a:pPr>
            <a:r>
              <a:rPr lang="es-ES" sz="1800" b="1" dirty="0">
                <a:solidFill>
                  <a:srgbClr val="0000FF"/>
                </a:solidFill>
              </a:rPr>
              <a:t>- Diseño y simulación</a:t>
            </a:r>
          </a:p>
          <a:p>
            <a:pPr marL="444500" lvl="1" defTabSz="622300" eaLnBrk="0" hangingPunct="0"/>
            <a:endParaRPr lang="es-ES" sz="800" b="1" dirty="0">
              <a:solidFill>
                <a:srgbClr val="0000FF"/>
              </a:solidFill>
            </a:endParaRPr>
          </a:p>
          <a:p>
            <a:pPr marL="263525" indent="1588" defTabSz="622300" eaLnBrk="0" hangingPunct="0"/>
            <a:r>
              <a:rPr lang="es-ES" sz="1800" b="1" dirty="0"/>
              <a:t>	</a:t>
            </a:r>
            <a:r>
              <a:rPr lang="es-ES" sz="1600" dirty="0"/>
              <a:t>Se ofrece un servicio de </a:t>
            </a:r>
            <a:r>
              <a:rPr lang="es-ES" sz="1600" b="1" dirty="0"/>
              <a:t>diseño de componentes y ensamblajes,</a:t>
            </a:r>
          </a:p>
          <a:p>
            <a:pPr marL="263525" indent="1588" defTabSz="622300" eaLnBrk="0" hangingPunct="0"/>
            <a:r>
              <a:rPr lang="es-ES" sz="1600" dirty="0"/>
              <a:t> </a:t>
            </a:r>
            <a:r>
              <a:rPr lang="es-ES" sz="1600" b="1" dirty="0"/>
              <a:t>análisis por elementos finitos (FEA)</a:t>
            </a:r>
            <a:r>
              <a:rPr lang="es-ES" sz="1600" dirty="0"/>
              <a:t>, </a:t>
            </a:r>
            <a:r>
              <a:rPr lang="es-ES" sz="1600" b="1" dirty="0"/>
              <a:t>presentaciones</a:t>
            </a:r>
            <a:r>
              <a:rPr lang="es-ES" sz="1600" dirty="0"/>
              <a:t>, etc.</a:t>
            </a:r>
          </a:p>
          <a:p>
            <a:pPr marL="263525" indent="1588" defTabSz="622300" eaLnBrk="0" hangingPunct="0"/>
            <a:endParaRPr lang="es-ES" sz="1600" dirty="0"/>
          </a:p>
          <a:p>
            <a:pPr marL="263525" indent="1588" defTabSz="622300" eaLnBrk="0" hangingPunct="0"/>
            <a:r>
              <a:rPr lang="es-ES" sz="1600" dirty="0"/>
              <a:t>	- Software </a:t>
            </a:r>
            <a:r>
              <a:rPr lang="es-ES" sz="1600" b="1" dirty="0" err="1"/>
              <a:t>SolidWorks</a:t>
            </a:r>
            <a:r>
              <a:rPr lang="es-ES" sz="1600" b="1" dirty="0"/>
              <a:t> Educacional</a:t>
            </a:r>
            <a:r>
              <a:rPr lang="es-ES" b="1" i="1" dirty="0"/>
              <a:t>®</a:t>
            </a:r>
            <a:r>
              <a:rPr lang="es-ES" sz="1600" dirty="0"/>
              <a:t> (30 licencias en red) incluyendo:</a:t>
            </a:r>
          </a:p>
          <a:p>
            <a:pPr marL="1665288" lvl="2" indent="-342900" defTabSz="622300" eaLnBrk="0" hangingPunct="0">
              <a:buFontTx/>
              <a:buChar char="•"/>
            </a:pPr>
            <a:r>
              <a:rPr lang="es-ES" sz="1600" b="1" dirty="0" err="1"/>
              <a:t>SolidWorks</a:t>
            </a:r>
            <a:r>
              <a:rPr lang="es-ES" sz="1600" b="1" dirty="0"/>
              <a:t>: </a:t>
            </a:r>
            <a:r>
              <a:rPr lang="es-ES" sz="1600" dirty="0"/>
              <a:t>Diseño de componentes, ensamblajes y generación de planos. 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b="1" dirty="0" err="1"/>
              <a:t>SolidWorks</a:t>
            </a:r>
            <a:r>
              <a:rPr lang="es-ES" sz="1600" b="1" dirty="0"/>
              <a:t> </a:t>
            </a:r>
            <a:r>
              <a:rPr lang="es-ES" sz="1600" b="1" dirty="0" err="1"/>
              <a:t>Simulation</a:t>
            </a:r>
            <a:r>
              <a:rPr lang="es-ES" sz="1600" b="1" dirty="0"/>
              <a:t>:</a:t>
            </a:r>
            <a:r>
              <a:rPr lang="es-ES" sz="1600" dirty="0"/>
              <a:t> F.E.A. resistencia, deformaciones, análisis térmicos, análisis dinámico. 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b="1" dirty="0" err="1"/>
              <a:t>PhotoWorks</a:t>
            </a:r>
            <a:r>
              <a:rPr lang="es-ES" sz="1600" b="1" dirty="0"/>
              <a:t> y </a:t>
            </a:r>
            <a:r>
              <a:rPr lang="es-ES" sz="1600" b="1" dirty="0" err="1"/>
              <a:t>Animator</a:t>
            </a:r>
            <a:r>
              <a:rPr lang="es-ES" sz="1600" b="1" dirty="0"/>
              <a:t>:</a:t>
            </a:r>
            <a:r>
              <a:rPr lang="es-ES" sz="1600" dirty="0"/>
              <a:t> Presentaciones fotorrealistas y animadas de componentes y ensamblajes.</a:t>
            </a:r>
          </a:p>
          <a:p>
            <a:pPr marL="407988" defTabSz="622300" eaLnBrk="0" hangingPunct="0">
              <a:spcBef>
                <a:spcPct val="20000"/>
              </a:spcBef>
            </a:pPr>
            <a:r>
              <a:rPr lang="es-ES" sz="1600" dirty="0"/>
              <a:t>	- Paquete de licencias </a:t>
            </a:r>
            <a:r>
              <a:rPr lang="es-ES" sz="1600" b="1" dirty="0" err="1"/>
              <a:t>Ansys</a:t>
            </a:r>
            <a:r>
              <a:rPr lang="es-ES" sz="1600" b="1" dirty="0"/>
              <a:t> Campus</a:t>
            </a:r>
          </a:p>
          <a:p>
            <a:pPr marL="407988" defTabSz="622300" eaLnBrk="0" hangingPunct="0">
              <a:spcBef>
                <a:spcPct val="20000"/>
              </a:spcBef>
            </a:pPr>
            <a:r>
              <a:rPr lang="es-ES" sz="1600" b="1" dirty="0"/>
              <a:t> </a:t>
            </a:r>
          </a:p>
          <a:p>
            <a:pPr marL="407988" defTabSz="622300" eaLnBrk="0" hangingPunct="0">
              <a:spcBef>
                <a:spcPct val="20000"/>
              </a:spcBef>
            </a:pPr>
            <a:r>
              <a:rPr lang="es-ES" sz="1600" dirty="0"/>
              <a:t>Realizamos estos análisis y trabajos en la unidad, pero </a:t>
            </a:r>
            <a:r>
              <a:rPr lang="es-ES" sz="1600" b="1" dirty="0"/>
              <a:t>también se facilita la 	instalación de los programas y su licencia</a:t>
            </a:r>
            <a:r>
              <a:rPr lang="es-ES" sz="1600" dirty="0"/>
              <a:t> para que los use quien lo desee.</a:t>
            </a:r>
          </a:p>
          <a:p>
            <a:pPr marL="263525" indent="1588" defTabSz="622300" eaLnBrk="0" hangingPunct="0">
              <a:spcBef>
                <a:spcPct val="20000"/>
              </a:spcBef>
            </a:pPr>
            <a:endParaRPr lang="es-ES" sz="1600" dirty="0"/>
          </a:p>
          <a:p>
            <a:pPr marL="263525" indent="1588" defTabSz="622300" eaLnBrk="0" hangingPunct="0">
              <a:spcBef>
                <a:spcPct val="20000"/>
              </a:spcBef>
            </a:pPr>
            <a:r>
              <a:rPr lang="es-ES" sz="1600" dirty="0"/>
              <a:t>- Otros paquetes de software: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dirty="0"/>
              <a:t>Modelado 3D y modificación de planos:  </a:t>
            </a:r>
            <a:r>
              <a:rPr lang="es-ES" sz="1600" b="1" dirty="0"/>
              <a:t>Inventor 2015, </a:t>
            </a:r>
            <a:r>
              <a:rPr lang="es-ES" sz="1600" b="1" dirty="0" err="1"/>
              <a:t>Autocad</a:t>
            </a:r>
            <a:r>
              <a:rPr lang="es-ES" sz="1600" b="1" dirty="0"/>
              <a:t> </a:t>
            </a:r>
            <a:r>
              <a:rPr lang="es-ES" sz="1600" b="1" dirty="0">
                <a:cs typeface="Times New Roman" pitchFamily="18" charset="0"/>
              </a:rPr>
              <a:t>→</a:t>
            </a:r>
            <a:r>
              <a:rPr lang="es-ES" sz="1600" b="1" dirty="0"/>
              <a:t> CSIC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dirty="0"/>
              <a:t>Uso de software especializado para F.E.A.: </a:t>
            </a:r>
            <a:r>
              <a:rPr lang="es-ES" sz="1600" b="1" dirty="0" err="1"/>
              <a:t>Comsol</a:t>
            </a:r>
            <a:r>
              <a:rPr lang="es-ES" sz="1600" b="1" dirty="0"/>
              <a:t> </a:t>
            </a:r>
            <a:r>
              <a:rPr lang="es-ES" sz="1600" b="1" dirty="0">
                <a:cs typeface="Times New Roman" pitchFamily="18" charset="0"/>
              </a:rPr>
              <a:t>→</a:t>
            </a:r>
            <a:r>
              <a:rPr lang="es-ES" sz="1600" b="1" dirty="0"/>
              <a:t> CSIC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endParaRPr lang="es-ES" sz="1600" b="1" dirty="0"/>
          </a:p>
          <a:p>
            <a:pPr marL="263525" indent="1588" defTabSz="622300" eaLnBrk="0" hangingPunct="0">
              <a:spcBef>
                <a:spcPct val="20000"/>
              </a:spcBef>
            </a:pP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1602497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41" y="3429000"/>
            <a:ext cx="2765815" cy="241021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39552" y="476672"/>
            <a:ext cx="8136904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008000"/>
                </a:solidFill>
              </a:rPr>
              <a:t>UD. MECÁNICA - SERVICIOS OFERTADOS (2)</a:t>
            </a:r>
            <a:endParaRPr lang="es-ES" sz="2400" b="1" dirty="0"/>
          </a:p>
          <a:p>
            <a:pPr algn="ctr"/>
            <a:r>
              <a:rPr lang="es-ES" sz="2400" b="1" dirty="0" err="1"/>
              <a:t>Ansys</a:t>
            </a:r>
            <a:r>
              <a:rPr lang="es-ES" sz="2400" b="1" dirty="0"/>
              <a:t> Campus </a:t>
            </a:r>
            <a:r>
              <a:rPr lang="es-ES" sz="2400" b="1" dirty="0" err="1"/>
              <a:t>License</a:t>
            </a:r>
            <a:r>
              <a:rPr lang="es-ES" sz="2400" b="1" dirty="0"/>
              <a:t> 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  <a:p>
            <a:pPr algn="ctr"/>
            <a:endParaRPr lang="es-ES" sz="1600" dirty="0"/>
          </a:p>
          <a:p>
            <a:r>
              <a:rPr lang="es-ES" sz="1600" dirty="0" err="1"/>
              <a:t>Ansys</a:t>
            </a:r>
            <a:r>
              <a:rPr lang="es-ES" sz="1600" dirty="0"/>
              <a:t> Campus </a:t>
            </a:r>
            <a:r>
              <a:rPr lang="es-ES" sz="1600" dirty="0" err="1"/>
              <a:t>License</a:t>
            </a:r>
            <a:r>
              <a:rPr lang="es-ES" sz="1600" dirty="0"/>
              <a:t> es un reconocido paquete de licencias de software de simulación física mediante el método FEM (</a:t>
            </a:r>
            <a:r>
              <a:rPr lang="es-ES" sz="1600" dirty="0" err="1"/>
              <a:t>Finite</a:t>
            </a:r>
            <a:r>
              <a:rPr lang="es-ES" sz="1600" dirty="0"/>
              <a:t> </a:t>
            </a:r>
            <a:r>
              <a:rPr lang="es-ES" sz="1600" dirty="0" err="1"/>
              <a:t>Element</a:t>
            </a:r>
            <a:r>
              <a:rPr lang="es-ES" sz="1600" dirty="0"/>
              <a:t> </a:t>
            </a:r>
            <a:r>
              <a:rPr lang="es-ES" sz="1600" dirty="0" err="1"/>
              <a:t>Method</a:t>
            </a:r>
            <a:r>
              <a:rPr lang="es-ES" sz="1600" dirty="0"/>
              <a:t>) y otros afines (como el Método de Volúmenes Finitos)  Incluye licencias de diversos programas que se agrupan en 3 familias principales. </a:t>
            </a:r>
            <a:br>
              <a:rPr lang="es-ES" sz="1600" dirty="0"/>
            </a:br>
            <a:r>
              <a:rPr lang="es-ES" sz="1600" dirty="0"/>
              <a:t/>
            </a:r>
            <a:br>
              <a:rPr lang="es-ES" sz="1600" dirty="0"/>
            </a:br>
            <a:r>
              <a:rPr lang="es-ES" sz="1600" dirty="0"/>
              <a:t>- </a:t>
            </a:r>
            <a:r>
              <a:rPr lang="es-ES" sz="1600" b="1" dirty="0"/>
              <a:t>Cálculo mecánico y </a:t>
            </a:r>
            <a:r>
              <a:rPr lang="es-ES" sz="1600" b="1" dirty="0" err="1"/>
              <a:t>multifísico</a:t>
            </a:r>
            <a:r>
              <a:rPr lang="es-ES" sz="1600" b="1" dirty="0"/>
              <a:t> </a:t>
            </a:r>
            <a:r>
              <a:rPr lang="es-ES" sz="1600" dirty="0"/>
              <a:t>(estructural, resistencia, </a:t>
            </a:r>
          </a:p>
          <a:p>
            <a:r>
              <a:rPr lang="es-ES" sz="1600" dirty="0"/>
              <a:t>deformaciones, vibraciones, transferencia de calor, </a:t>
            </a:r>
          </a:p>
          <a:p>
            <a:r>
              <a:rPr lang="es-ES" sz="1600" dirty="0" err="1"/>
              <a:t>fluidodinámica</a:t>
            </a:r>
            <a:r>
              <a:rPr lang="es-ES" sz="1600" dirty="0"/>
              <a:t> computacional, materiales compuestos...) </a:t>
            </a:r>
          </a:p>
          <a:p>
            <a:r>
              <a:rPr lang="es-ES" sz="1600" dirty="0"/>
              <a:t/>
            </a:r>
            <a:br>
              <a:rPr lang="es-ES" sz="1600" dirty="0"/>
            </a:br>
            <a:r>
              <a:rPr lang="es-ES" sz="1600" b="1" dirty="0"/>
              <a:t>- Electromagnetismo </a:t>
            </a:r>
            <a:r>
              <a:rPr lang="es-ES" sz="1600" dirty="0"/>
              <a:t>de</a:t>
            </a:r>
            <a:r>
              <a:rPr lang="es-ES" sz="1600" b="1" dirty="0"/>
              <a:t> baja frecuencia.</a:t>
            </a:r>
          </a:p>
          <a:p>
            <a:r>
              <a:rPr lang="es-ES" sz="1600" b="1" dirty="0"/>
              <a:t/>
            </a:r>
            <a:br>
              <a:rPr lang="es-ES" sz="1600" b="1" dirty="0"/>
            </a:br>
            <a:r>
              <a:rPr lang="es-ES" sz="1600" b="1" dirty="0"/>
              <a:t>- Electromagnetismo</a:t>
            </a:r>
            <a:r>
              <a:rPr lang="es-ES" sz="1600" dirty="0"/>
              <a:t> de </a:t>
            </a:r>
            <a:r>
              <a:rPr lang="es-ES" sz="1600" b="1" dirty="0"/>
              <a:t>alta frecuencia.</a:t>
            </a:r>
            <a:r>
              <a:rPr lang="es-ES" sz="1600" dirty="0"/>
              <a:t/>
            </a:r>
            <a:br>
              <a:rPr lang="es-ES" sz="1600" dirty="0"/>
            </a:br>
            <a:r>
              <a:rPr lang="es-ES" sz="1600" dirty="0"/>
              <a:t/>
            </a:r>
            <a:br>
              <a:rPr lang="es-ES" sz="1600" dirty="0"/>
            </a:br>
            <a:r>
              <a:rPr lang="es-ES" sz="1600" dirty="0"/>
              <a:t>El paquete tiene 10 licencias "full" (pensadas para investigación)</a:t>
            </a:r>
          </a:p>
          <a:p>
            <a:r>
              <a:rPr lang="es-ES" sz="1600" dirty="0"/>
              <a:t>y 100 licencias de tipo "educacional" con limitaciones</a:t>
            </a:r>
          </a:p>
          <a:p>
            <a:r>
              <a:rPr lang="es-ES" sz="1600" dirty="0"/>
              <a:t>(pensadas para prácticas de estudiantes) de cada una de las familias.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68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683568" y="476672"/>
            <a:ext cx="7848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UD. MECÁNICA - SERVICIOS OFERTADOS (3)</a:t>
            </a:r>
          </a:p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200" b="1" dirty="0">
              <a:solidFill>
                <a:srgbClr val="008000"/>
              </a:solidFill>
            </a:endParaRPr>
          </a:p>
          <a:p>
            <a:pPr marL="180975" lvl="1" indent="9525" defTabSz="279400" eaLnBrk="0" hangingPunct="0">
              <a:spcBef>
                <a:spcPct val="20000"/>
              </a:spcBef>
              <a:buFontTx/>
              <a:buAutoNum type="arabicPeriod" startAt="2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Fabricación, montaje y medida.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Se dispone de un taller con equipamiento para la fabricación y montaje de dispositivos mecánicos. En la unidad se puede (dentro de nuestras posibilidades) </a:t>
            </a:r>
            <a:r>
              <a:rPr lang="es-ES" sz="1600" b="1" dirty="0"/>
              <a:t>fabricar, montar y</a:t>
            </a:r>
            <a:r>
              <a:rPr lang="es-ES" sz="1600" dirty="0"/>
              <a:t> </a:t>
            </a:r>
            <a:r>
              <a:rPr lang="es-ES" sz="1600" b="1" dirty="0"/>
              <a:t>medir </a:t>
            </a:r>
            <a:r>
              <a:rPr lang="es-ES" sz="1600" dirty="0"/>
              <a:t>tanto diseños propios, como aquellos de los que se nos facilite plano o una pieza de muestra.  </a:t>
            </a:r>
            <a:r>
              <a:rPr lang="es-ES" sz="1600" dirty="0">
                <a:solidFill>
                  <a:schemeClr val="tx1"/>
                </a:solidFill>
              </a:rPr>
              <a:t>En nuestro centro es habitual la diversidad y unicidad de los trabajos → dificultad adquirir “</a:t>
            </a:r>
            <a:r>
              <a:rPr lang="es-ES" sz="1600" dirty="0" err="1">
                <a:solidFill>
                  <a:schemeClr val="tx1"/>
                </a:solidFill>
              </a:rPr>
              <a:t>expertise</a:t>
            </a:r>
            <a:r>
              <a:rPr lang="es-ES" sz="1600" dirty="0">
                <a:solidFill>
                  <a:schemeClr val="tx1"/>
                </a:solidFill>
              </a:rPr>
              <a:t>” en algunas tareas.</a:t>
            </a:r>
          </a:p>
          <a:p>
            <a:pPr marL="180975" lvl="1" indent="9525" defTabSz="279400" eaLnBrk="0" hangingPunct="0">
              <a:spcBef>
                <a:spcPct val="40000"/>
              </a:spcBef>
              <a:buFontTx/>
              <a:buAutoNum type="arabicPeriod" startAt="3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Préstamo de herramientas.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El préstamo de herramientas del taller de carácter general está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abierto a todo el personal del IFIC para su uso en otros laboratorios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del Instituto.</a:t>
            </a:r>
          </a:p>
          <a:p>
            <a:pPr marL="180975" lvl="1" indent="9525" defTabSz="279400" eaLnBrk="0" hangingPunct="0">
              <a:spcBef>
                <a:spcPct val="40000"/>
              </a:spcBef>
              <a:buFontTx/>
              <a:buAutoNum type="arabicPeriod" startAt="4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Asesoramiento.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Se ofrece </a:t>
            </a:r>
            <a:r>
              <a:rPr lang="es-ES" sz="1600" b="1" dirty="0"/>
              <a:t>asesoramiento</a:t>
            </a:r>
            <a:r>
              <a:rPr lang="es-ES" sz="1600" dirty="0"/>
              <a:t> sobre solución a problemas de carácter mecánico, </a:t>
            </a:r>
            <a:r>
              <a:rPr lang="es-ES" sz="1600" b="1" dirty="0"/>
              <a:t>empresas</a:t>
            </a:r>
            <a:r>
              <a:rPr lang="es-ES" sz="1600" dirty="0"/>
              <a:t> para realizar los trabajos que no se puedan realizar en nuestro taller, </a:t>
            </a:r>
            <a:r>
              <a:rPr lang="es-ES" sz="1600" b="1" dirty="0"/>
              <a:t>material</a:t>
            </a:r>
            <a:r>
              <a:rPr lang="es-ES" sz="1600" dirty="0"/>
              <a:t> a emplear en determinado diseño, etc</a:t>
            </a:r>
            <a:r>
              <a:rPr lang="es-ES" dirty="0"/>
              <a:t>.</a:t>
            </a:r>
          </a:p>
          <a:p>
            <a:pPr marL="180975" lvl="1" indent="9525" defTabSz="279400" eaLnBrk="0" hangingPunct="0">
              <a:spcBef>
                <a:spcPct val="40000"/>
              </a:spcBef>
              <a:buFontTx/>
              <a:buAutoNum type="arabicPeriod" startAt="5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Compras (búsqueda de presupuestos).</a:t>
            </a:r>
            <a:endParaRPr lang="es-ES" sz="1800" dirty="0">
              <a:sym typeface="ZapfDingbats" pitchFamily="82" charset="2"/>
            </a:endParaRP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Se pueden buscar presupuestos para compras de materiales, herramientas y/o equipos para aplicaciones mecánicas (</a:t>
            </a:r>
            <a:r>
              <a:rPr lang="es-ES" dirty="0"/>
              <a:t>a proveedores que acepten nuestras condiciones de compra</a:t>
            </a:r>
            <a:r>
              <a:rPr lang="es-ES" sz="1600" dirty="0"/>
              <a:t>).  También se ofrece un servicio seguimiento de los trabajos que se vayan a realizar en empresas.</a:t>
            </a:r>
            <a:r>
              <a:rPr lang="es-ES" dirty="0"/>
              <a:t> 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564904"/>
            <a:ext cx="2100229" cy="15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613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539552" y="620688"/>
            <a:ext cx="748982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UD. MECÁNICA- TALLER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Máquinas existentes en 2018</a:t>
            </a:r>
            <a:endParaRPr lang="es-ES" sz="800" b="1" dirty="0">
              <a:solidFill>
                <a:srgbClr val="008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900" dirty="0">
              <a:solidFill>
                <a:schemeClr val="tx1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Fresadora manual </a:t>
            </a:r>
            <a:r>
              <a:rPr lang="es-ES" sz="2000" dirty="0">
                <a:solidFill>
                  <a:schemeClr val="tx1"/>
                </a:solidFill>
              </a:rPr>
              <a:t>con visualizador digital (mediana*)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Torno manual </a:t>
            </a:r>
            <a:r>
              <a:rPr lang="es-ES" sz="2000" dirty="0">
                <a:solidFill>
                  <a:schemeClr val="tx1"/>
                </a:solidFill>
              </a:rPr>
              <a:t>con visualizador digital (mediano*)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Fresadora manual </a:t>
            </a:r>
            <a:r>
              <a:rPr lang="es-ES" sz="2000" dirty="0">
                <a:solidFill>
                  <a:schemeClr val="tx1"/>
                </a:solidFill>
              </a:rPr>
              <a:t>antigua con visualizador digital (mediana*)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Torno manual </a:t>
            </a:r>
            <a:r>
              <a:rPr lang="es-ES" sz="2000" dirty="0">
                <a:solidFill>
                  <a:schemeClr val="tx1"/>
                </a:solidFill>
              </a:rPr>
              <a:t>(pequeño*)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Fresadora CNC </a:t>
            </a:r>
            <a:r>
              <a:rPr lang="es-ES" sz="2000" dirty="0">
                <a:solidFill>
                  <a:schemeClr val="tx1"/>
                </a:solidFill>
              </a:rPr>
              <a:t>(pequeña*)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Torno CNC </a:t>
            </a:r>
            <a:r>
              <a:rPr lang="es-ES" sz="2000" dirty="0">
                <a:solidFill>
                  <a:schemeClr val="tx1"/>
                </a:solidFill>
              </a:rPr>
              <a:t>(muy pequeño*)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Taladro de columna.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Sierra de cinta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  <a:p>
            <a:pPr marL="293688" indent="-293688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000" dirty="0">
                <a:solidFill>
                  <a:schemeClr val="tx1"/>
                </a:solidFill>
                <a:cs typeface="Times New Roman" pitchFamily="18" charset="0"/>
              </a:rPr>
              <a:t>sigue…</a:t>
            </a:r>
          </a:p>
        </p:txBody>
      </p:sp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683568" y="6165304"/>
            <a:ext cx="42989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dirty="0"/>
              <a:t>* Tamaños relativos a las necesidades habituales del IFIC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140968"/>
            <a:ext cx="30384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44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827088" y="476672"/>
            <a:ext cx="748982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UD. MECÁNICA- TALLER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Máquinas existentes en 2018 (II)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000" b="1" dirty="0">
              <a:solidFill>
                <a:srgbClr val="008000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Sierra de vaivén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Rectificadora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Muela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_tradnl" sz="2400" dirty="0">
                <a:solidFill>
                  <a:schemeClr val="tx1"/>
                </a:solidFill>
                <a:cs typeface="Times New Roman" pitchFamily="18" charset="0"/>
              </a:rPr>
              <a:t>Otras (caladora, taladro de mano, radial, cizalla, </a:t>
            </a:r>
            <a:r>
              <a:rPr lang="es-ES_tradnl" sz="2400" dirty="0" err="1">
                <a:solidFill>
                  <a:schemeClr val="tx1"/>
                </a:solidFill>
                <a:cs typeface="Times New Roman" pitchFamily="18" charset="0"/>
              </a:rPr>
              <a:t>etc</a:t>
            </a:r>
            <a:r>
              <a:rPr lang="es-ES_tradnl" sz="2400" dirty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es-ES" sz="2400" dirty="0">
              <a:solidFill>
                <a:schemeClr val="tx1"/>
              </a:solidFill>
              <a:cs typeface="Times New Roman" pitchFamily="18" charset="0"/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Soldadura eléctrica TIG (acero </a:t>
            </a:r>
            <a:r>
              <a:rPr lang="es-ES" sz="2400" dirty="0" err="1">
                <a:solidFill>
                  <a:schemeClr val="tx1"/>
                </a:solidFill>
                <a:cs typeface="Times New Roman" pitchFamily="18" charset="0"/>
              </a:rPr>
              <a:t>inox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. y aluminio)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Soldadura eléctrica MIG</a:t>
            </a:r>
            <a:endParaRPr lang="es-ES_tradnl" sz="2400" dirty="0">
              <a:solidFill>
                <a:schemeClr val="tx1"/>
              </a:solidFill>
              <a:cs typeface="Times New Roman" pitchFamily="18" charset="0"/>
              <a:sym typeface="Symbol" pitchFamily="18" charset="2"/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_tradnl" sz="2400" dirty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Sol</a:t>
            </a:r>
            <a:r>
              <a:rPr lang="es-ES" sz="2400" dirty="0" err="1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dadura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 de estaño o estaño-plata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Impresora 3D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Cortadora láser de metacrilato y madera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26615" y="5805264"/>
            <a:ext cx="705643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1600" dirty="0">
                <a:solidFill>
                  <a:srgbClr val="CC00FF"/>
                </a:solidFill>
              </a:rPr>
              <a:t>Colaboramos con empresas externas de fabricación para piezas que excedan nuestras capacidades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13" y="1586359"/>
            <a:ext cx="1828800" cy="146685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58" y="3933056"/>
            <a:ext cx="2164358" cy="14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80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611188" y="549275"/>
            <a:ext cx="7993062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000" b="1" dirty="0">
                <a:solidFill>
                  <a:srgbClr val="008000"/>
                </a:solidFill>
              </a:rPr>
              <a:t>UD. MECÁNICA- LABORATORIO METROLOGÍA 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079500" y="5491977"/>
            <a:ext cx="705643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1600" dirty="0">
                <a:solidFill>
                  <a:srgbClr val="CC00FF"/>
                </a:solidFill>
              </a:rPr>
              <a:t>Como en el caso de la fabricación, colaboramos con empresas externas de metrología para mediciones que excedan nuestras capacidades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-72008" y="1071085"/>
            <a:ext cx="3779912" cy="7017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800100" lvl="1" indent="-342900" eaLnBrk="0" hangingPunct="0">
              <a:lnSpc>
                <a:spcPct val="90000"/>
              </a:lnSpc>
              <a:buFontTx/>
              <a:buAutoNum type="arabicParenR"/>
            </a:pPr>
            <a:r>
              <a:rPr lang="es-ES" sz="2200" b="1" dirty="0">
                <a:solidFill>
                  <a:schemeClr val="tx1"/>
                </a:solidFill>
                <a:cs typeface="Times New Roman" pitchFamily="18" charset="0"/>
              </a:rPr>
              <a:t> Máquina manual de </a:t>
            </a:r>
            <a:br>
              <a:rPr lang="es-ES" sz="2200" b="1" dirty="0">
                <a:solidFill>
                  <a:schemeClr val="tx1"/>
                </a:solidFill>
                <a:cs typeface="Times New Roman" pitchFamily="18" charset="0"/>
              </a:rPr>
            </a:br>
            <a:r>
              <a:rPr lang="es-ES" sz="2200" b="1" dirty="0">
                <a:solidFill>
                  <a:schemeClr val="tx1"/>
                </a:solidFill>
                <a:cs typeface="Times New Roman" pitchFamily="18" charset="0"/>
              </a:rPr>
              <a:t>medición por contacto.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5609"/>
            <a:ext cx="2592288" cy="31832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3347864" y="1052736"/>
            <a:ext cx="4319587" cy="695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 dirty="0">
                <a:solidFill>
                  <a:schemeClr val="tx1"/>
                </a:solidFill>
                <a:cs typeface="Times New Roman" pitchFamily="18" charset="0"/>
              </a:rPr>
              <a:t>2) Máquina CNC de </a:t>
            </a:r>
          </a:p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 dirty="0">
                <a:solidFill>
                  <a:schemeClr val="tx1"/>
                </a:solidFill>
                <a:cs typeface="Times New Roman" pitchFamily="18" charset="0"/>
              </a:rPr>
              <a:t>medición por visión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133864"/>
            <a:ext cx="3359871" cy="251927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696992" y="1071085"/>
            <a:ext cx="2699544" cy="7017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 dirty="0">
                <a:solidFill>
                  <a:schemeClr val="tx1"/>
                </a:solidFill>
                <a:cs typeface="Times New Roman" pitchFamily="18" charset="0"/>
              </a:rPr>
              <a:t>3)  Láser</a:t>
            </a:r>
          </a:p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 dirty="0">
                <a:solidFill>
                  <a:schemeClr val="tx1"/>
                </a:solidFill>
                <a:cs typeface="Times New Roman" pitchFamily="18" charset="0"/>
              </a:rPr>
              <a:t>   </a:t>
            </a:r>
            <a:r>
              <a:rPr lang="es-ES" sz="2200" b="1" dirty="0" err="1">
                <a:solidFill>
                  <a:schemeClr val="tx1"/>
                </a:solidFill>
                <a:cs typeface="Times New Roman" pitchFamily="18" charset="0"/>
              </a:rPr>
              <a:t>Tracker</a:t>
            </a:r>
            <a:endParaRPr lang="es-ES" sz="22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052" name="Picture 4" descr="http://www.trid.com.br/images/FARO_LASER_TRACKER-X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48880"/>
            <a:ext cx="1656184" cy="192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3109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684213" y="404813"/>
            <a:ext cx="78486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UD. MECÁNICA – Sistema de peticiones I.R.T. </a:t>
            </a:r>
          </a:p>
          <a:p>
            <a:pPr marL="180975" lvl="1" indent="9525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Existen 2 colas correspondientes a la Unidad de Mecánica</a:t>
            </a:r>
            <a:endParaRPr lang="es-ES" sz="1600" dirty="0"/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900113" y="1196752"/>
            <a:ext cx="5111750" cy="2994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800" b="1" u="sng" dirty="0">
                <a:solidFill>
                  <a:srgbClr val="0000FF"/>
                </a:solidFill>
              </a:rPr>
              <a:t> Fabricación</a:t>
            </a:r>
          </a:p>
          <a:p>
            <a:pPr eaLnBrk="0" hangingPunct="0"/>
            <a:endParaRPr lang="es-ES" sz="800" b="1" u="sng" dirty="0">
              <a:solidFill>
                <a:srgbClr val="0000FF"/>
              </a:solidFill>
            </a:endParaRP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En el IFIC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En empresas</a:t>
            </a:r>
          </a:p>
          <a:p>
            <a:pPr lvl="1" eaLnBrk="0" hangingPunct="0"/>
            <a:endParaRPr lang="es-ES" sz="1000" dirty="0"/>
          </a:p>
          <a:p>
            <a:pPr eaLnBrk="0" hangingPunct="0">
              <a:buFontTx/>
              <a:buChar char="•"/>
            </a:pPr>
            <a:r>
              <a:rPr lang="es-ES" sz="1800" b="1" u="sng" dirty="0">
                <a:solidFill>
                  <a:srgbClr val="0000FF"/>
                </a:solidFill>
              </a:rPr>
              <a:t> Diseño y gestión</a:t>
            </a:r>
          </a:p>
          <a:p>
            <a:pPr eaLnBrk="0" hangingPunct="0"/>
            <a:endParaRPr lang="es-ES" sz="800" b="1" u="sng" dirty="0">
              <a:solidFill>
                <a:srgbClr val="0000FF"/>
              </a:solidFill>
            </a:endParaRP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Diseños mecánicos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Compra de materiales o herramientas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Elaboración de documentación para proyectos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Estudios de elementos finitos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_tradnl" sz="1600" dirty="0"/>
              <a:t> Medición dimensional</a:t>
            </a:r>
            <a:endParaRPr lang="es-ES" sz="1600" dirty="0"/>
          </a:p>
          <a:p>
            <a:pPr eaLnBrk="0" hangingPunct="0"/>
            <a:endParaRPr lang="es-ES" sz="1600" dirty="0"/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51520" y="3933056"/>
            <a:ext cx="8352730" cy="276998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lvl="1" eaLnBrk="0" hangingPunct="0"/>
            <a:r>
              <a:rPr lang="es-ES" sz="1600" b="1" dirty="0">
                <a:solidFill>
                  <a:schemeClr val="tx1"/>
                </a:solidFill>
              </a:rPr>
              <a:t>La introducción de peticiones </a:t>
            </a:r>
            <a:r>
              <a:rPr lang="es-ES" sz="1600" dirty="0">
                <a:solidFill>
                  <a:schemeClr val="tx1"/>
                </a:solidFill>
              </a:rPr>
              <a:t>por parte de los usuarios, y la contabilidad de las “</a:t>
            </a:r>
            <a:r>
              <a:rPr lang="es-ES" sz="1600" dirty="0" err="1">
                <a:solidFill>
                  <a:schemeClr val="tx1"/>
                </a:solidFill>
              </a:rPr>
              <a:t>Service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Units</a:t>
            </a:r>
            <a:r>
              <a:rPr lang="es-ES" sz="1600" dirty="0">
                <a:solidFill>
                  <a:schemeClr val="tx1"/>
                </a:solidFill>
              </a:rPr>
              <a:t>” prestadas, </a:t>
            </a:r>
            <a:r>
              <a:rPr lang="es-ES" sz="1600" b="1" dirty="0">
                <a:solidFill>
                  <a:schemeClr val="tx1"/>
                </a:solidFill>
              </a:rPr>
              <a:t>resulta más sencilla para los trabajos con un mayor grado de concreción</a:t>
            </a:r>
            <a:r>
              <a:rPr lang="es-ES" sz="1600" dirty="0">
                <a:solidFill>
                  <a:schemeClr val="tx1"/>
                </a:solidFill>
              </a:rPr>
              <a:t> y menor duración temporal (como la fabricación/medición de piezas similares a las ya fabricadas/medidas, las compras de productos ya conocidos…) </a:t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b="1" dirty="0">
                <a:solidFill>
                  <a:schemeClr val="tx1"/>
                </a:solidFill>
              </a:rPr>
              <a:t>y más compleja para las tareas con mayor grado de indefinición</a:t>
            </a:r>
            <a:r>
              <a:rPr lang="es-ES" sz="1600" dirty="0">
                <a:solidFill>
                  <a:schemeClr val="tx1"/>
                </a:solidFill>
              </a:rPr>
              <a:t>, complejidad y duración.</a:t>
            </a:r>
          </a:p>
          <a:p>
            <a:pPr lvl="1" eaLnBrk="0" hangingPunct="0"/>
            <a:endParaRPr lang="es-ES" sz="1600" dirty="0">
              <a:solidFill>
                <a:schemeClr val="tx1"/>
              </a:solidFill>
            </a:endParaRPr>
          </a:p>
          <a:p>
            <a:pPr lvl="1" eaLnBrk="0" hangingPunct="0"/>
            <a:r>
              <a:rPr lang="es-ES" sz="1600" dirty="0">
                <a:solidFill>
                  <a:schemeClr val="tx1"/>
                </a:solidFill>
              </a:rPr>
              <a:t>En los proyectos complejos idealmente los usuarios deberían tratar de definir hitos parciales concretos e introducirlos en el sistema IRT, para facilitar su contabilidad.</a:t>
            </a:r>
          </a:p>
          <a:p>
            <a:pPr lvl="1" eaLnBrk="0" hangingPunct="0"/>
            <a:r>
              <a:rPr lang="es-ES" sz="1600" dirty="0">
                <a:solidFill>
                  <a:schemeClr val="tx1"/>
                </a:solidFill>
              </a:rPr>
              <a:t>La experiencia práctica es que el IRT no funciona bien como herramienta para contabilizar todos los trabajos de gestión de proyectos, estudios o elaboración de documentos.</a:t>
            </a:r>
          </a:p>
          <a:p>
            <a:pPr lvl="1" eaLnBrk="0" hangingPunct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7211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UD. MECÁNICA 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graphicFrame>
        <p:nvGraphicFramePr>
          <p:cNvPr id="190501" name="Group 37"/>
          <p:cNvGraphicFramePr>
            <a:graphicFrameLocks noGrp="1"/>
          </p:cNvGraphicFramePr>
          <p:nvPr/>
        </p:nvGraphicFramePr>
        <p:xfrm>
          <a:off x="5867400" y="2276872"/>
          <a:ext cx="1739900" cy="365760"/>
        </p:xfrm>
        <a:graphic>
          <a:graphicData uri="http://schemas.openxmlformats.org/drawingml/2006/table">
            <a:tbl>
              <a:tblPr/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580" name="Text Box 43"/>
          <p:cNvSpPr txBox="1">
            <a:spLocks noChangeArrowheads="1"/>
          </p:cNvSpPr>
          <p:nvPr/>
        </p:nvSpPr>
        <p:spPr bwMode="auto">
          <a:xfrm>
            <a:off x="1763688" y="1046015"/>
            <a:ext cx="612068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>
                <a:solidFill>
                  <a:srgbClr val="0000CC"/>
                </a:solidFill>
              </a:rPr>
              <a:t>Tareas internas de la </a:t>
            </a:r>
            <a:r>
              <a:rPr lang="es-ES" sz="2000" dirty="0" smtClean="0">
                <a:solidFill>
                  <a:srgbClr val="0000CC"/>
                </a:solidFill>
              </a:rPr>
              <a:t>unidad – Reordenamiento del taller</a:t>
            </a:r>
            <a:endParaRPr lang="es-ES" sz="2000" dirty="0">
              <a:solidFill>
                <a:srgbClr val="0000CC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69776" y="1597050"/>
            <a:ext cx="876672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/>
              <a:t>Este año se ha llevado a </a:t>
            </a:r>
            <a:r>
              <a:rPr lang="es-ES" sz="1800" dirty="0" smtClean="0"/>
              <a:t>cabo </a:t>
            </a:r>
            <a:r>
              <a:rPr lang="es-ES" sz="1800" dirty="0"/>
              <a:t>(con la </a:t>
            </a:r>
            <a:r>
              <a:rPr lang="es-ES" sz="1800" dirty="0" smtClean="0"/>
              <a:t>inestimable ayuda </a:t>
            </a:r>
            <a:r>
              <a:rPr lang="es-ES" sz="1800" dirty="0"/>
              <a:t>de la Unidad de Mantenimiento) </a:t>
            </a:r>
            <a:r>
              <a:rPr lang="es-ES" sz="1800" dirty="0" smtClean="0"/>
              <a:t>importantes cambios </a:t>
            </a:r>
            <a:r>
              <a:rPr lang="es-ES" sz="1800" dirty="0"/>
              <a:t>de la distribución en planta del </a:t>
            </a:r>
            <a:r>
              <a:rPr lang="es-ES" sz="1800" dirty="0" smtClean="0"/>
              <a:t>taller, a causa de la adquisición de nuevas máquinas, proceso que </a:t>
            </a:r>
            <a:r>
              <a:rPr lang="es-ES" sz="1800" dirty="0"/>
              <a:t>ha durado muchos meses (y que todavía no se ha </a:t>
            </a:r>
            <a:r>
              <a:rPr lang="es-ES" sz="1800" dirty="0" smtClean="0"/>
              <a:t>completado al 100%)</a:t>
            </a:r>
            <a:endParaRPr lang="es-ES" sz="1800" dirty="0"/>
          </a:p>
          <a:p>
            <a:endParaRPr lang="es-ES" sz="1600" dirty="0"/>
          </a:p>
          <a:p>
            <a:pPr marL="285750" indent="-285750">
              <a:buFontTx/>
              <a:buChar char="-"/>
            </a:pPr>
            <a:r>
              <a:rPr lang="es-ES" sz="1600" dirty="0"/>
              <a:t>Trabajos previos de planificación.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Definición del nuevo </a:t>
            </a:r>
            <a:r>
              <a:rPr lang="es-ES" sz="1600" dirty="0" err="1" smtClean="0"/>
              <a:t>layout</a:t>
            </a:r>
            <a:r>
              <a:rPr lang="es-ES" sz="1600" dirty="0" smtClean="0"/>
              <a:t> </a:t>
            </a:r>
            <a:r>
              <a:rPr lang="es-ES" sz="1600" dirty="0"/>
              <a:t>de máquinas </a:t>
            </a:r>
            <a:r>
              <a:rPr lang="es-ES" sz="1600" dirty="0" smtClean="0"/>
              <a:t>con ayuda de </a:t>
            </a:r>
            <a:r>
              <a:rPr lang="es-ES" sz="1600" dirty="0"/>
              <a:t>CAD.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Despejar la nave-taller de elementos almacenados, y llevarlos a otro sitio.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Desmontar estanterías.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Desmontar vallado perimetral del antiguo recinto taller.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Definir el rutado y características de nuevas instalaciones.</a:t>
            </a:r>
          </a:p>
          <a:p>
            <a:pPr marL="285750" indent="-285750">
              <a:buFontTx/>
              <a:buChar char="-"/>
            </a:pPr>
            <a:r>
              <a:rPr lang="es-ES" sz="1600" dirty="0" smtClean="0"/>
              <a:t>Mover </a:t>
            </a:r>
            <a:r>
              <a:rPr lang="es-ES" sz="1600" dirty="0"/>
              <a:t>máquinas y estanterías que se mantienen.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Preparación de </a:t>
            </a:r>
            <a:r>
              <a:rPr lang="es-ES" sz="1600" dirty="0" smtClean="0"/>
              <a:t>instalaciones de suministros </a:t>
            </a:r>
            <a:r>
              <a:rPr lang="es-ES" sz="1600" dirty="0"/>
              <a:t>temporales para recepción de máquinas nuevas.</a:t>
            </a:r>
          </a:p>
          <a:p>
            <a:pPr marL="285750" indent="-285750">
              <a:buFontTx/>
              <a:buChar char="-"/>
            </a:pPr>
            <a:r>
              <a:rPr lang="es-ES" sz="1600" dirty="0"/>
              <a:t>Replanteo e instalación de las máquinas nuevas </a:t>
            </a:r>
            <a:r>
              <a:rPr lang="es-ES" sz="1600" dirty="0" smtClean="0"/>
              <a:t>(limpieza </a:t>
            </a:r>
            <a:r>
              <a:rPr lang="es-ES" sz="1600" dirty="0"/>
              <a:t>de grasa </a:t>
            </a:r>
            <a:r>
              <a:rPr lang="es-ES" sz="1600" dirty="0" smtClean="0"/>
              <a:t>de transporte)</a:t>
            </a:r>
            <a:endParaRPr lang="es-ES" sz="1600" dirty="0"/>
          </a:p>
          <a:p>
            <a:pPr marL="285750" indent="-285750">
              <a:buFontTx/>
              <a:buChar char="-"/>
            </a:pPr>
            <a:r>
              <a:rPr lang="es-ES" sz="1600" dirty="0"/>
              <a:t>Asistencia a cursos de formación sobre su uso.</a:t>
            </a:r>
          </a:p>
          <a:p>
            <a:pPr marL="285750" indent="-285750">
              <a:buFontTx/>
              <a:buChar char="-"/>
            </a:pPr>
            <a:r>
              <a:rPr lang="es-ES" sz="1600" dirty="0" smtClean="0"/>
              <a:t>Instalación de </a:t>
            </a:r>
            <a:r>
              <a:rPr lang="es-ES" sz="1600" dirty="0"/>
              <a:t>líneas </a:t>
            </a:r>
            <a:r>
              <a:rPr lang="es-ES" sz="1600" dirty="0" smtClean="0"/>
              <a:t>finales </a:t>
            </a:r>
            <a:r>
              <a:rPr lang="es-ES" sz="1600" dirty="0"/>
              <a:t>de </a:t>
            </a:r>
            <a:r>
              <a:rPr lang="es-ES" sz="1600" dirty="0" smtClean="0"/>
              <a:t>suministros.</a:t>
            </a:r>
            <a:endParaRPr lang="es-ES" sz="1600" dirty="0"/>
          </a:p>
          <a:p>
            <a:pPr marL="285750" indent="-285750">
              <a:buFontTx/>
              <a:buChar char="-"/>
            </a:pPr>
            <a:r>
              <a:rPr lang="es-ES" sz="1600" dirty="0"/>
              <a:t>Anclaje y nivelación de máquinas antiguas en su nueva ubicación.</a:t>
            </a:r>
          </a:p>
          <a:p>
            <a:endParaRPr lang="es-ES" sz="1600" dirty="0"/>
          </a:p>
          <a:p>
            <a:r>
              <a:rPr lang="es-ES" sz="1800" dirty="0"/>
              <a:t>Todo ello sin apenas parar de ofertar servicios de fabricación con las </a:t>
            </a:r>
            <a:r>
              <a:rPr lang="es-ES" sz="1800" dirty="0" smtClean="0"/>
              <a:t>máquinas disponibles</a:t>
            </a:r>
            <a:r>
              <a:rPr lang="es-ES" sz="1800" dirty="0"/>
              <a:t>.</a:t>
            </a:r>
          </a:p>
          <a:p>
            <a:pPr marL="285750" indent="-285750">
              <a:buFontTx/>
              <a:buChar char="-"/>
            </a:pPr>
            <a:endParaRPr lang="es-ES" sz="1800" dirty="0"/>
          </a:p>
          <a:p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871388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ChangeArrowheads="1"/>
          </p:cNvSpPr>
          <p:nvPr/>
        </p:nvSpPr>
        <p:spPr bwMode="auto">
          <a:xfrm>
            <a:off x="1187624" y="692696"/>
            <a:ext cx="61944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chemeClr val="accent5"/>
                </a:solidFill>
              </a:rPr>
              <a:t>NUEVAS MAQUINARIA DEL TALLER</a:t>
            </a:r>
            <a:endParaRPr lang="es-ES" sz="2400" b="1" dirty="0">
              <a:solidFill>
                <a:schemeClr val="accent5"/>
              </a:solidFill>
            </a:endParaRPr>
          </a:p>
        </p:txBody>
      </p:sp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755576" y="1412776"/>
            <a:ext cx="7704856" cy="452431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chemeClr val="tx1"/>
                </a:solidFill>
              </a:rPr>
              <a:t> Dedicación de la mayor parte del espacio útil de la </a:t>
            </a:r>
            <a:r>
              <a:rPr lang="es-ES" sz="1800" b="1" dirty="0" smtClean="0">
                <a:solidFill>
                  <a:schemeClr val="tx1"/>
                </a:solidFill>
              </a:rPr>
              <a:t>nave con puente grúa </a:t>
            </a:r>
            <a:r>
              <a:rPr lang="es-ES" sz="1800" b="1" dirty="0">
                <a:solidFill>
                  <a:schemeClr val="tx1"/>
                </a:solidFill>
              </a:rPr>
              <a:t>para </a:t>
            </a:r>
            <a:r>
              <a:rPr lang="es-ES" sz="1800" b="1" dirty="0" smtClean="0">
                <a:solidFill>
                  <a:schemeClr val="tx1"/>
                </a:solidFill>
              </a:rPr>
              <a:t>el taller de fabricación.</a:t>
            </a:r>
          </a:p>
          <a:p>
            <a:pPr algn="just" defTabSz="266700" eaLnBrk="0" hangingPunct="0">
              <a:tabLst>
                <a:tab pos="533400" algn="l"/>
                <a:tab pos="1346200" algn="l"/>
              </a:tabLst>
            </a:pPr>
            <a:endParaRPr lang="es-ES" sz="1800" b="1" dirty="0">
              <a:solidFill>
                <a:schemeClr val="tx1"/>
              </a:solidFill>
            </a:endParaRPr>
          </a:p>
          <a:p>
            <a:pPr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 smtClean="0">
                <a:solidFill>
                  <a:schemeClr val="tx1"/>
                </a:solidFill>
              </a:rPr>
              <a:t> Nuevas máquinas:</a:t>
            </a:r>
          </a:p>
          <a:p>
            <a:pPr marL="636588" lvl="2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 smtClean="0">
                <a:solidFill>
                  <a:srgbClr val="008000"/>
                </a:solidFill>
              </a:rPr>
              <a:t> </a:t>
            </a:r>
            <a:r>
              <a:rPr lang="es-ES" sz="1800" b="1" dirty="0">
                <a:solidFill>
                  <a:srgbClr val="008000"/>
                </a:solidFill>
              </a:rPr>
              <a:t>Centro de Mecanizado “industrial” 3+2 ejes.</a:t>
            </a:r>
          </a:p>
          <a:p>
            <a:pPr marL="636588" lvl="2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8000"/>
                </a:solidFill>
              </a:rPr>
              <a:t> Torno CNC “industrial” con eje Y.</a:t>
            </a:r>
          </a:p>
          <a:p>
            <a:pPr marL="636588" lvl="2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8000"/>
                </a:solidFill>
              </a:rPr>
              <a:t> Máquina de corte por hilo mediante electroerosión.</a:t>
            </a:r>
          </a:p>
          <a:p>
            <a:pPr marL="636588" lvl="2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8000"/>
                </a:solidFill>
              </a:rPr>
              <a:t> Máquina de penetración mediante electroerosión</a:t>
            </a:r>
            <a:r>
              <a:rPr lang="es-ES" sz="1800" b="1" dirty="0" smtClean="0">
                <a:solidFill>
                  <a:srgbClr val="008000"/>
                </a:solidFill>
              </a:rPr>
              <a:t>.</a:t>
            </a:r>
          </a:p>
          <a:p>
            <a:pPr marL="636588" lvl="2" algn="just" defTabSz="266700" eaLnBrk="0" hangingPunct="0">
              <a:tabLst>
                <a:tab pos="533400" algn="l"/>
                <a:tab pos="1346200" algn="l"/>
              </a:tabLst>
            </a:pPr>
            <a:endParaRPr lang="es-ES" sz="1800" b="1" dirty="0">
              <a:solidFill>
                <a:srgbClr val="008000"/>
              </a:solidFill>
            </a:endParaRPr>
          </a:p>
          <a:p>
            <a:pPr marL="636588" lvl="2" algn="ctr" defTabSz="266700" eaLnBrk="0" hangingPunct="0">
              <a:tabLst>
                <a:tab pos="533400" algn="l"/>
                <a:tab pos="1346200" algn="l"/>
              </a:tabLst>
            </a:pPr>
            <a:r>
              <a:rPr lang="es-ES" sz="1800" dirty="0" smtClean="0">
                <a:hlinkClick r:id="rId2"/>
              </a:rPr>
              <a:t>https://indico.ific.uv.es/event/3900/</a:t>
            </a:r>
            <a:endParaRPr lang="es-ES" sz="1800" b="1" dirty="0" smtClean="0">
              <a:solidFill>
                <a:srgbClr val="008000"/>
              </a:solidFill>
            </a:endParaRPr>
          </a:p>
          <a:p>
            <a:pPr marL="636588" lvl="2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endParaRPr lang="es-ES" sz="1800" b="1" dirty="0">
              <a:solidFill>
                <a:srgbClr val="008000"/>
              </a:solidFill>
            </a:endParaRPr>
          </a:p>
          <a:p>
            <a:pPr indent="-277812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 smtClean="0">
                <a:solidFill>
                  <a:schemeClr val="tx1"/>
                </a:solidFill>
              </a:rPr>
              <a:t>Se ha comprado equipamiento </a:t>
            </a:r>
            <a:r>
              <a:rPr lang="es-ES" sz="1800" b="1" dirty="0">
                <a:solidFill>
                  <a:schemeClr val="tx1"/>
                </a:solidFill>
              </a:rPr>
              <a:t>básico para </a:t>
            </a:r>
            <a:r>
              <a:rPr lang="es-ES" sz="1800" b="1" dirty="0" smtClean="0">
                <a:solidFill>
                  <a:schemeClr val="tx1"/>
                </a:solidFill>
              </a:rPr>
              <a:t>las mismas.</a:t>
            </a:r>
            <a:endParaRPr lang="es-ES" sz="1800" b="1" dirty="0">
              <a:solidFill>
                <a:schemeClr val="tx1"/>
              </a:solidFill>
            </a:endParaRPr>
          </a:p>
          <a:p>
            <a:pPr indent="-277812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endParaRPr lang="es-ES" sz="1800" b="1" dirty="0">
              <a:solidFill>
                <a:schemeClr val="tx1"/>
              </a:solidFill>
            </a:endParaRPr>
          </a:p>
          <a:p>
            <a:pPr indent="-277812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 smtClean="0">
                <a:solidFill>
                  <a:schemeClr val="tx1"/>
                </a:solidFill>
              </a:rPr>
              <a:t>Se han recibido muy necesitados ordenadores </a:t>
            </a:r>
            <a:r>
              <a:rPr lang="es-ES" sz="1800" b="1" dirty="0">
                <a:solidFill>
                  <a:schemeClr val="tx1"/>
                </a:solidFill>
              </a:rPr>
              <a:t>“</a:t>
            </a:r>
            <a:r>
              <a:rPr lang="es-ES" sz="1800" b="1" dirty="0" err="1">
                <a:solidFill>
                  <a:schemeClr val="tx1"/>
                </a:solidFill>
              </a:rPr>
              <a:t>workstation</a:t>
            </a:r>
            <a:r>
              <a:rPr lang="es-ES" sz="1800" b="1" dirty="0">
                <a:solidFill>
                  <a:schemeClr val="tx1"/>
                </a:solidFill>
              </a:rPr>
              <a:t>”:</a:t>
            </a:r>
          </a:p>
          <a:p>
            <a:pPr lvl="1" indent="-277812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8000"/>
                </a:solidFill>
              </a:rPr>
              <a:t>3 para diseño CAD</a:t>
            </a:r>
          </a:p>
          <a:p>
            <a:pPr lvl="1" indent="-277812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8000"/>
                </a:solidFill>
              </a:rPr>
              <a:t>1 para cálculos FEM (y diseño CAD) en remoto</a:t>
            </a:r>
          </a:p>
        </p:txBody>
      </p:sp>
    </p:spTree>
    <p:extLst>
      <p:ext uri="{BB962C8B-B14F-4D97-AF65-F5344CB8AC3E}">
        <p14:creationId xmlns:p14="http://schemas.microsoft.com/office/powerpoint/2010/main" val="3494020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UD. MECÁNICA 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graphicFrame>
        <p:nvGraphicFramePr>
          <p:cNvPr id="190501" name="Group 37"/>
          <p:cNvGraphicFramePr>
            <a:graphicFrameLocks noGrp="1"/>
          </p:cNvGraphicFramePr>
          <p:nvPr/>
        </p:nvGraphicFramePr>
        <p:xfrm>
          <a:off x="5867400" y="2276872"/>
          <a:ext cx="1739900" cy="365760"/>
        </p:xfrm>
        <a:graphic>
          <a:graphicData uri="http://schemas.openxmlformats.org/drawingml/2006/table">
            <a:tbl>
              <a:tblPr/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580" name="Text Box 43"/>
          <p:cNvSpPr txBox="1">
            <a:spLocks noChangeArrowheads="1"/>
          </p:cNvSpPr>
          <p:nvPr/>
        </p:nvSpPr>
        <p:spPr bwMode="auto">
          <a:xfrm>
            <a:off x="4160839" y="1105254"/>
            <a:ext cx="863600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I.R.T.</a:t>
            </a:r>
          </a:p>
        </p:txBody>
      </p:sp>
      <p:sp>
        <p:nvSpPr>
          <p:cNvPr id="24581" name="Text Box 46"/>
          <p:cNvSpPr txBox="1">
            <a:spLocks noChangeArrowheads="1"/>
          </p:cNvSpPr>
          <p:nvPr/>
        </p:nvSpPr>
        <p:spPr bwMode="auto">
          <a:xfrm>
            <a:off x="899592" y="1691516"/>
            <a:ext cx="4124847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800" dirty="0">
                <a:solidFill>
                  <a:srgbClr val="0000CC"/>
                </a:solidFill>
              </a:rPr>
              <a:t> Pedidos resueltos en Cola de Fabricación</a:t>
            </a:r>
          </a:p>
        </p:txBody>
      </p:sp>
      <p:graphicFrame>
        <p:nvGraphicFramePr>
          <p:cNvPr id="7" name="Group 127"/>
          <p:cNvGraphicFramePr>
            <a:graphicFrameLocks noGrp="1"/>
          </p:cNvGraphicFramePr>
          <p:nvPr/>
        </p:nvGraphicFramePr>
        <p:xfrm>
          <a:off x="1253268" y="2417473"/>
          <a:ext cx="6631100" cy="2023053"/>
        </p:xfrm>
        <a:graphic>
          <a:graphicData uri="http://schemas.openxmlformats.org/drawingml/2006/table">
            <a:tbl>
              <a:tblPr/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484">
                  <a:extLst>
                    <a:ext uri="{9D8B030D-6E8A-4147-A177-3AD203B41FA5}">
                      <a16:colId xmlns:a16="http://schemas.microsoft.com/office/drawing/2014/main" val="72712115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68949807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95347814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744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EXPERIMENTAL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NUCLEAR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PHYSICS</a:t>
                      </a:r>
                    </a:p>
                  </a:txBody>
                  <a:tcPr marL="36000" marR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ACCELERATOR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BASED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EXPERIMENTAL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H. E. 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9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MEDICAL</a:t>
                      </a: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APPLICATION OF NUCLEAR </a:t>
                      </a: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AND</a:t>
                      </a: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PARTICLE PHYSICS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EXPERIMENTAL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NEUTRINO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PHYSICS</a:t>
                      </a:r>
                      <a:endParaRPr kumimoji="0" lang="es-E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 fontAlgn="b"/>
                      <a:endParaRPr kumimoji="0" lang="en-U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SERVICE UNITS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- MAINTENACE &amp; SAFETY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- COMPUTING SERVICES </a:t>
                      </a:r>
                    </a:p>
                  </a:txBody>
                  <a:tcPr marL="36000" marR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08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Nº </a:t>
                      </a:r>
                      <a:r>
                        <a:rPr kumimoji="0" lang="es-E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IRTs</a:t>
                      </a:r>
                      <a:endParaRPr kumimoji="0" 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08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HORAS</a:t>
                      </a:r>
                      <a:endParaRPr kumimoji="0" 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835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784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625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5532" y="908720"/>
            <a:ext cx="8154900" cy="994172"/>
          </a:xfrm>
        </p:spPr>
        <p:txBody>
          <a:bodyPr>
            <a:normAutofit/>
          </a:bodyPr>
          <a:lstStyle/>
          <a:p>
            <a:r>
              <a:rPr lang="en-US" sz="2800" dirty="0" err="1"/>
              <a:t>E</a:t>
            </a:r>
            <a:r>
              <a:rPr lang="en-US" sz="2800" dirty="0" err="1" smtClean="0"/>
              <a:t>nsamblado</a:t>
            </a:r>
            <a:r>
              <a:rPr lang="en-US" sz="2800" dirty="0" smtClean="0"/>
              <a:t> de </a:t>
            </a:r>
            <a:r>
              <a:rPr lang="en-US" sz="2800" dirty="0" err="1" smtClean="0"/>
              <a:t>detectores</a:t>
            </a:r>
            <a:r>
              <a:rPr lang="en-US" sz="2800" dirty="0" smtClean="0"/>
              <a:t>: </a:t>
            </a:r>
            <a:r>
              <a:rPr lang="en-US" sz="2800" dirty="0" err="1"/>
              <a:t>u</a:t>
            </a:r>
            <a:r>
              <a:rPr lang="en-US" sz="2800" dirty="0" err="1" smtClean="0"/>
              <a:t>tillajes</a:t>
            </a:r>
            <a:endParaRPr lang="en-US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3" y="3861048"/>
            <a:ext cx="2446460" cy="11181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60" y="2636912"/>
            <a:ext cx="1492329" cy="1119246"/>
          </a:xfrm>
          <a:prstGeom prst="rect">
            <a:avLst/>
          </a:prstGeom>
        </p:spPr>
      </p:pic>
      <p:graphicFrame>
        <p:nvGraphicFramePr>
          <p:cNvPr id="7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1484004"/>
              </p:ext>
            </p:extLst>
          </p:nvPr>
        </p:nvGraphicFramePr>
        <p:xfrm>
          <a:off x="545018" y="5157191"/>
          <a:ext cx="2468565" cy="1462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2815753"/>
              </p:ext>
            </p:extLst>
          </p:nvPr>
        </p:nvGraphicFramePr>
        <p:xfrm>
          <a:off x="3013583" y="5157191"/>
          <a:ext cx="2366178" cy="1385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1" y="2636912"/>
            <a:ext cx="1468316" cy="1101238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95536" y="1700808"/>
            <a:ext cx="83331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/>
              <a:t>Fabricación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industria</a:t>
            </a:r>
            <a:r>
              <a:rPr lang="en-US" dirty="0"/>
              <a:t> de </a:t>
            </a:r>
            <a:r>
              <a:rPr lang="en-US" dirty="0" err="1"/>
              <a:t>útiles</a:t>
            </a:r>
            <a:r>
              <a:rPr lang="en-US" dirty="0"/>
              <a:t> de </a:t>
            </a:r>
            <a:r>
              <a:rPr lang="en-US" dirty="0" err="1"/>
              <a:t>alta</a:t>
            </a:r>
            <a:r>
              <a:rPr lang="en-US" dirty="0"/>
              <a:t> precision para </a:t>
            </a:r>
            <a:r>
              <a:rPr lang="en-US" dirty="0" err="1"/>
              <a:t>ensamblado</a:t>
            </a:r>
            <a:r>
              <a:rPr lang="en-US" dirty="0"/>
              <a:t> de </a:t>
            </a:r>
            <a:r>
              <a:rPr lang="en-US" dirty="0" err="1"/>
              <a:t>detectores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/>
              <a:t>Análisis</a:t>
            </a:r>
            <a:r>
              <a:rPr lang="en-US" dirty="0"/>
              <a:t> </a:t>
            </a:r>
            <a:r>
              <a:rPr lang="en-US" dirty="0" err="1"/>
              <a:t>metrológico</a:t>
            </a:r>
            <a:r>
              <a:rPr lang="en-US" dirty="0"/>
              <a:t>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/>
              <a:t>Validación</a:t>
            </a:r>
            <a:r>
              <a:rPr lang="en-US" dirty="0"/>
              <a:t> de </a:t>
            </a:r>
            <a:r>
              <a:rPr lang="en-US" dirty="0" err="1"/>
              <a:t>industria</a:t>
            </a:r>
            <a:r>
              <a:rPr lang="en-US" dirty="0"/>
              <a:t> local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potencial</a:t>
            </a:r>
            <a:r>
              <a:rPr lang="en-US" dirty="0"/>
              <a:t> </a:t>
            </a:r>
            <a:r>
              <a:rPr lang="en-US" dirty="0" err="1"/>
              <a:t>fabricante</a:t>
            </a:r>
            <a:r>
              <a:rPr lang="en-US" dirty="0"/>
              <a:t> de </a:t>
            </a:r>
            <a:r>
              <a:rPr lang="en-US" dirty="0" err="1"/>
              <a:t>útiles</a:t>
            </a:r>
            <a:r>
              <a:rPr lang="en-US" dirty="0"/>
              <a:t> para la </a:t>
            </a:r>
            <a:r>
              <a:rPr lang="en-US" dirty="0" err="1"/>
              <a:t>colaboración</a:t>
            </a:r>
            <a:r>
              <a:rPr lang="en-US" dirty="0"/>
              <a:t> de ATLAS </a:t>
            </a:r>
            <a:r>
              <a:rPr lang="en-US" dirty="0" err="1"/>
              <a:t>ITk</a:t>
            </a:r>
            <a:r>
              <a:rPr lang="en-US" dirty="0"/>
              <a:t> Upgrade.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t="30128" b="11539"/>
          <a:stretch/>
        </p:blipFill>
        <p:spPr>
          <a:xfrm>
            <a:off x="3131840" y="3861048"/>
            <a:ext cx="2357942" cy="1106806"/>
          </a:xfrm>
          <a:prstGeom prst="rect">
            <a:avLst/>
          </a:prstGeom>
        </p:spPr>
      </p:pic>
      <p:graphicFrame>
        <p:nvGraphicFramePr>
          <p:cNvPr id="15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5204508"/>
              </p:ext>
            </p:extLst>
          </p:nvPr>
        </p:nvGraphicFramePr>
        <p:xfrm>
          <a:off x="5913516" y="2962448"/>
          <a:ext cx="2546916" cy="1704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2829818"/>
              </p:ext>
            </p:extLst>
          </p:nvPr>
        </p:nvGraphicFramePr>
        <p:xfrm>
          <a:off x="5789251" y="5023939"/>
          <a:ext cx="2795445" cy="165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45" y="2636912"/>
            <a:ext cx="1492328" cy="1119246"/>
          </a:xfrm>
          <a:prstGeom prst="rect">
            <a:avLst/>
          </a:prstGeom>
        </p:spPr>
      </p:pic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3737021" y="567628"/>
            <a:ext cx="154274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 smtClean="0">
                <a:solidFill>
                  <a:srgbClr val="0000CC"/>
                </a:solidFill>
              </a:rPr>
              <a:t>Pablo León</a:t>
            </a:r>
            <a:endParaRPr lang="es-ES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589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25621</TotalTime>
  <Words>1695</Words>
  <Application>Microsoft Office PowerPoint</Application>
  <PresentationFormat>Presentación en pantalla (4:3)</PresentationFormat>
  <Paragraphs>372</Paragraphs>
  <Slides>56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9" baseType="lpstr">
      <vt:lpstr>Arial</vt:lpstr>
      <vt:lpstr>Calibri</vt:lpstr>
      <vt:lpstr>Calibri Light</vt:lpstr>
      <vt:lpstr>Cambria</vt:lpstr>
      <vt:lpstr>Roboto Slab</vt:lpstr>
      <vt:lpstr>Spectral</vt:lpstr>
      <vt:lpstr>Symbol</vt:lpstr>
      <vt:lpstr>Times New Roman</vt:lpstr>
      <vt:lpstr>Verdana</vt:lpstr>
      <vt:lpstr>Wingdings</vt:lpstr>
      <vt:lpstr>ZapfDingbats</vt:lpstr>
      <vt:lpstr>Tema de Office</vt:lpstr>
      <vt:lpstr>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Ensamblado de detectores: utillajes</vt:lpstr>
      <vt:lpstr>Ensamblado de detectores: Sistema pick and place</vt:lpstr>
      <vt:lpstr>Sistema de verificación metrológica</vt:lpstr>
      <vt:lpstr>Soporte mecánico para detectores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josevicente</dc:creator>
  <cp:lastModifiedBy>Civera</cp:lastModifiedBy>
  <cp:revision>1088</cp:revision>
  <cp:lastPrinted>1997-11-13T16:32:32Z</cp:lastPrinted>
  <dcterms:created xsi:type="dcterms:W3CDTF">2005-12-18T17:12:12Z</dcterms:created>
  <dcterms:modified xsi:type="dcterms:W3CDTF">2019-12-12T16:11:58Z</dcterms:modified>
</cp:coreProperties>
</file>