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7" r:id="rId2"/>
    <p:sldId id="264" r:id="rId3"/>
    <p:sldId id="268" r:id="rId4"/>
    <p:sldId id="267"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AC718F98-7B12-49A7-B9D1-770C790924B3}" type="datetimeFigureOut">
              <a:rPr lang="es-ES" smtClean="0"/>
              <a:t>09/05/2019</a:t>
            </a:fld>
            <a:endParaRPr lang="es-E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s-E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9334D081-8391-4A02-A960-C30CFC9CA074}" type="slidenum">
              <a:rPr lang="es-ES" smtClean="0"/>
              <a:t>‹Nº›</a:t>
            </a:fld>
            <a:endParaRPr lang="es-E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746829137"/>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C718F98-7B12-49A7-B9D1-770C790924B3}" type="datetimeFigureOut">
              <a:rPr lang="es-ES" smtClean="0"/>
              <a:t>09/05/2019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334D081-8391-4A02-A960-C30CFC9CA074}" type="slidenum">
              <a:rPr lang="es-ES" smtClean="0"/>
              <a:t>‹Nº›</a:t>
            </a:fld>
            <a:endParaRPr lang="es-ES"/>
          </a:p>
        </p:txBody>
      </p:sp>
    </p:spTree>
    <p:extLst>
      <p:ext uri="{BB962C8B-B14F-4D97-AF65-F5344CB8AC3E}">
        <p14:creationId xmlns:p14="http://schemas.microsoft.com/office/powerpoint/2010/main" val="211860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C718F98-7B12-49A7-B9D1-770C790924B3}" type="datetimeFigureOut">
              <a:rPr lang="es-ES" smtClean="0"/>
              <a:t>09/05/2019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334D081-8391-4A02-A960-C30CFC9CA074}" type="slidenum">
              <a:rPr lang="es-ES" smtClean="0"/>
              <a:t>‹Nº›</a:t>
            </a:fld>
            <a:endParaRPr lang="es-ES"/>
          </a:p>
        </p:txBody>
      </p:sp>
    </p:spTree>
    <p:extLst>
      <p:ext uri="{BB962C8B-B14F-4D97-AF65-F5344CB8AC3E}">
        <p14:creationId xmlns:p14="http://schemas.microsoft.com/office/powerpoint/2010/main" val="35146129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AC718F98-7B12-49A7-B9D1-770C790924B3}" type="datetimeFigureOut">
              <a:rPr lang="es-ES" smtClean="0"/>
              <a:t>09/05/2019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334D081-8391-4A02-A960-C30CFC9CA074}" type="slidenum">
              <a:rPr lang="es-ES" smtClean="0"/>
              <a:t>‹Nº›</a:t>
            </a:fld>
            <a:endParaRPr lang="es-ES"/>
          </a:p>
        </p:txBody>
      </p:sp>
    </p:spTree>
    <p:extLst>
      <p:ext uri="{BB962C8B-B14F-4D97-AF65-F5344CB8AC3E}">
        <p14:creationId xmlns:p14="http://schemas.microsoft.com/office/powerpoint/2010/main" val="3704768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AC718F98-7B12-49A7-B9D1-770C790924B3}" type="datetimeFigureOut">
              <a:rPr lang="es-ES" smtClean="0"/>
              <a:t>09/05/2019</a:t>
            </a:fld>
            <a:endParaRPr lang="es-ES"/>
          </a:p>
        </p:txBody>
      </p:sp>
      <p:sp>
        <p:nvSpPr>
          <p:cNvPr id="5" name="Footer Placeholder 4"/>
          <p:cNvSpPr>
            <a:spLocks noGrp="1"/>
          </p:cNvSpPr>
          <p:nvPr>
            <p:ph type="ftr" sz="quarter" idx="11"/>
          </p:nvPr>
        </p:nvSpPr>
        <p:spPr/>
        <p:txBody>
          <a:bodyPr/>
          <a:lstStyle/>
          <a:p>
            <a:endParaRPr lang="es-ES"/>
          </a:p>
        </p:txBody>
      </p:sp>
      <p:sp>
        <p:nvSpPr>
          <p:cNvPr id="6" name="Slide Number Placeholder 5"/>
          <p:cNvSpPr>
            <a:spLocks noGrp="1"/>
          </p:cNvSpPr>
          <p:nvPr>
            <p:ph type="sldNum" sz="quarter" idx="12"/>
          </p:nvPr>
        </p:nvSpPr>
        <p:spPr/>
        <p:txBody>
          <a:bodyPr/>
          <a:lstStyle/>
          <a:p>
            <a:fld id="{9334D081-8391-4A02-A960-C30CFC9CA074}" type="slidenum">
              <a:rPr lang="es-ES" smtClean="0"/>
              <a:t>‹Nº›</a:t>
            </a:fld>
            <a:endParaRPr lang="es-E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738830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AC718F98-7B12-49A7-B9D1-770C790924B3}" type="datetimeFigureOut">
              <a:rPr lang="es-ES" smtClean="0"/>
              <a:t>09/05/2019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334D081-8391-4A02-A960-C30CFC9CA074}" type="slidenum">
              <a:rPr lang="es-ES" smtClean="0"/>
              <a:t>‹Nº›</a:t>
            </a:fld>
            <a:endParaRPr lang="es-ES"/>
          </a:p>
        </p:txBody>
      </p:sp>
    </p:spTree>
    <p:extLst>
      <p:ext uri="{BB962C8B-B14F-4D97-AF65-F5344CB8AC3E}">
        <p14:creationId xmlns:p14="http://schemas.microsoft.com/office/powerpoint/2010/main" val="20028660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s-ES"/>
              <a:t>Haga clic para modificar los estilos de texto del patrón</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AC718F98-7B12-49A7-B9D1-770C790924B3}" type="datetimeFigureOut">
              <a:rPr lang="es-ES" smtClean="0"/>
              <a:t>09/05/2019</a:t>
            </a:fld>
            <a:endParaRPr lang="es-ES"/>
          </a:p>
        </p:txBody>
      </p:sp>
      <p:sp>
        <p:nvSpPr>
          <p:cNvPr id="8" name="Footer Placeholder 7"/>
          <p:cNvSpPr>
            <a:spLocks noGrp="1"/>
          </p:cNvSpPr>
          <p:nvPr>
            <p:ph type="ftr" sz="quarter" idx="11"/>
          </p:nvPr>
        </p:nvSpPr>
        <p:spPr/>
        <p:txBody>
          <a:bodyPr/>
          <a:lstStyle/>
          <a:p>
            <a:endParaRPr lang="es-ES"/>
          </a:p>
        </p:txBody>
      </p:sp>
      <p:sp>
        <p:nvSpPr>
          <p:cNvPr id="9" name="Slide Number Placeholder 8"/>
          <p:cNvSpPr>
            <a:spLocks noGrp="1"/>
          </p:cNvSpPr>
          <p:nvPr>
            <p:ph type="sldNum" sz="quarter" idx="12"/>
          </p:nvPr>
        </p:nvSpPr>
        <p:spPr/>
        <p:txBody>
          <a:bodyPr/>
          <a:lstStyle/>
          <a:p>
            <a:fld id="{9334D081-8391-4A02-A960-C30CFC9CA074}" type="slidenum">
              <a:rPr lang="es-ES" smtClean="0"/>
              <a:t>‹Nº›</a:t>
            </a:fld>
            <a:endParaRPr lang="es-ES"/>
          </a:p>
        </p:txBody>
      </p:sp>
    </p:spTree>
    <p:extLst>
      <p:ext uri="{BB962C8B-B14F-4D97-AF65-F5344CB8AC3E}">
        <p14:creationId xmlns:p14="http://schemas.microsoft.com/office/powerpoint/2010/main" val="6843734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AC718F98-7B12-49A7-B9D1-770C790924B3}" type="datetimeFigureOut">
              <a:rPr lang="es-ES" smtClean="0"/>
              <a:t>09/05/2019</a:t>
            </a:fld>
            <a:endParaRPr lang="es-ES"/>
          </a:p>
        </p:txBody>
      </p:sp>
      <p:sp>
        <p:nvSpPr>
          <p:cNvPr id="4" name="Footer Placeholder 3"/>
          <p:cNvSpPr>
            <a:spLocks noGrp="1"/>
          </p:cNvSpPr>
          <p:nvPr>
            <p:ph type="ftr" sz="quarter" idx="11"/>
          </p:nvPr>
        </p:nvSpPr>
        <p:spPr/>
        <p:txBody>
          <a:bodyPr/>
          <a:lstStyle/>
          <a:p>
            <a:endParaRPr lang="es-ES"/>
          </a:p>
        </p:txBody>
      </p:sp>
      <p:sp>
        <p:nvSpPr>
          <p:cNvPr id="5" name="Slide Number Placeholder 4"/>
          <p:cNvSpPr>
            <a:spLocks noGrp="1"/>
          </p:cNvSpPr>
          <p:nvPr>
            <p:ph type="sldNum" sz="quarter" idx="12"/>
          </p:nvPr>
        </p:nvSpPr>
        <p:spPr/>
        <p:txBody>
          <a:bodyPr/>
          <a:lstStyle/>
          <a:p>
            <a:fld id="{9334D081-8391-4A02-A960-C30CFC9CA074}" type="slidenum">
              <a:rPr lang="es-ES" smtClean="0"/>
              <a:t>‹Nº›</a:t>
            </a:fld>
            <a:endParaRPr lang="es-ES"/>
          </a:p>
        </p:txBody>
      </p:sp>
    </p:spTree>
    <p:extLst>
      <p:ext uri="{BB962C8B-B14F-4D97-AF65-F5344CB8AC3E}">
        <p14:creationId xmlns:p14="http://schemas.microsoft.com/office/powerpoint/2010/main" val="5576295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718F98-7B12-49A7-B9D1-770C790924B3}" type="datetimeFigureOut">
              <a:rPr lang="es-ES" smtClean="0"/>
              <a:t>09/05/2019</a:t>
            </a:fld>
            <a:endParaRPr lang="es-ES"/>
          </a:p>
        </p:txBody>
      </p:sp>
      <p:sp>
        <p:nvSpPr>
          <p:cNvPr id="3" name="Footer Placeholder 2"/>
          <p:cNvSpPr>
            <a:spLocks noGrp="1"/>
          </p:cNvSpPr>
          <p:nvPr>
            <p:ph type="ftr" sz="quarter" idx="11"/>
          </p:nvPr>
        </p:nvSpPr>
        <p:spPr/>
        <p:txBody>
          <a:bodyPr/>
          <a:lstStyle/>
          <a:p>
            <a:endParaRPr lang="es-ES"/>
          </a:p>
        </p:txBody>
      </p:sp>
      <p:sp>
        <p:nvSpPr>
          <p:cNvPr id="4" name="Slide Number Placeholder 3"/>
          <p:cNvSpPr>
            <a:spLocks noGrp="1"/>
          </p:cNvSpPr>
          <p:nvPr>
            <p:ph type="sldNum" sz="quarter" idx="12"/>
          </p:nvPr>
        </p:nvSpPr>
        <p:spPr/>
        <p:txBody>
          <a:bodyPr/>
          <a:lstStyle/>
          <a:p>
            <a:fld id="{9334D081-8391-4A02-A960-C30CFC9CA074}" type="slidenum">
              <a:rPr lang="es-ES" smtClean="0"/>
              <a:t>‹Nº›</a:t>
            </a:fld>
            <a:endParaRPr lang="es-ES"/>
          </a:p>
        </p:txBody>
      </p:sp>
    </p:spTree>
    <p:extLst>
      <p:ext uri="{BB962C8B-B14F-4D97-AF65-F5344CB8AC3E}">
        <p14:creationId xmlns:p14="http://schemas.microsoft.com/office/powerpoint/2010/main" val="2968292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C718F98-7B12-49A7-B9D1-770C790924B3}" type="datetimeFigureOut">
              <a:rPr lang="es-ES" smtClean="0"/>
              <a:t>09/05/2019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334D081-8391-4A02-A960-C30CFC9CA074}" type="slidenum">
              <a:rPr lang="es-ES" smtClean="0"/>
              <a:t>‹Nº›</a:t>
            </a:fld>
            <a:endParaRPr lang="es-ES"/>
          </a:p>
        </p:txBody>
      </p:sp>
    </p:spTree>
    <p:extLst>
      <p:ext uri="{BB962C8B-B14F-4D97-AF65-F5344CB8AC3E}">
        <p14:creationId xmlns:p14="http://schemas.microsoft.com/office/powerpoint/2010/main" val="485042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0" y="0"/>
            <a:ext cx="11292840" cy="5128923"/>
          </a:xfrm>
          <a:blipFill>
            <a:blip r:embed="rId2"/>
            <a:stretch>
              <a:fillRect/>
            </a:stretch>
          </a:blip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AC718F98-7B12-49A7-B9D1-770C790924B3}" type="datetimeFigureOut">
              <a:rPr lang="es-ES" smtClean="0"/>
              <a:t>09/05/2019</a:t>
            </a:fld>
            <a:endParaRPr lang="es-ES"/>
          </a:p>
        </p:txBody>
      </p:sp>
      <p:sp>
        <p:nvSpPr>
          <p:cNvPr id="6" name="Footer Placeholder 5"/>
          <p:cNvSpPr>
            <a:spLocks noGrp="1"/>
          </p:cNvSpPr>
          <p:nvPr>
            <p:ph type="ftr" sz="quarter" idx="11"/>
          </p:nvPr>
        </p:nvSpPr>
        <p:spPr/>
        <p:txBody>
          <a:bodyPr/>
          <a:lstStyle/>
          <a:p>
            <a:endParaRPr lang="es-ES"/>
          </a:p>
        </p:txBody>
      </p:sp>
      <p:sp>
        <p:nvSpPr>
          <p:cNvPr id="7" name="Slide Number Placeholder 6"/>
          <p:cNvSpPr>
            <a:spLocks noGrp="1"/>
          </p:cNvSpPr>
          <p:nvPr>
            <p:ph type="sldNum" sz="quarter" idx="12"/>
          </p:nvPr>
        </p:nvSpPr>
        <p:spPr/>
        <p:txBody>
          <a:bodyPr/>
          <a:lstStyle/>
          <a:p>
            <a:fld id="{9334D081-8391-4A02-A960-C30CFC9CA074}" type="slidenum">
              <a:rPr lang="es-ES" smtClean="0"/>
              <a:t>‹Nº›</a:t>
            </a:fld>
            <a:endParaRPr lang="es-ES"/>
          </a:p>
        </p:txBody>
      </p:sp>
    </p:spTree>
    <p:extLst>
      <p:ext uri="{BB962C8B-B14F-4D97-AF65-F5344CB8AC3E}">
        <p14:creationId xmlns:p14="http://schemas.microsoft.com/office/powerpoint/2010/main" val="2881803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AC718F98-7B12-49A7-B9D1-770C790924B3}" type="datetimeFigureOut">
              <a:rPr lang="es-ES" smtClean="0"/>
              <a:t>09/05/2019</a:t>
            </a:fld>
            <a:endParaRPr lang="es-E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s-E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9334D081-8391-4A02-A960-C30CFC9CA074}" type="slidenum">
              <a:rPr lang="es-ES" smtClean="0"/>
              <a:t>‹Nº›</a:t>
            </a:fld>
            <a:endParaRPr lang="es-ES"/>
          </a:p>
        </p:txBody>
      </p:sp>
    </p:spTree>
    <p:extLst>
      <p:ext uri="{BB962C8B-B14F-4D97-AF65-F5344CB8AC3E}">
        <p14:creationId xmlns:p14="http://schemas.microsoft.com/office/powerpoint/2010/main" val="358536202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111A6C1-5CC6-48F8-8B3A-E953001C9DE9}"/>
              </a:ext>
            </a:extLst>
          </p:cNvPr>
          <p:cNvSpPr>
            <a:spLocks noGrp="1"/>
          </p:cNvSpPr>
          <p:nvPr>
            <p:ph type="ctrTitle"/>
          </p:nvPr>
        </p:nvSpPr>
        <p:spPr>
          <a:xfrm>
            <a:off x="198780" y="825216"/>
            <a:ext cx="12192000" cy="4041648"/>
          </a:xfrm>
        </p:spPr>
        <p:txBody>
          <a:bodyPr>
            <a:noAutofit/>
          </a:bodyPr>
          <a:lstStyle/>
          <a:p>
            <a:pPr algn="ctr"/>
            <a:r>
              <a:rPr lang="es-ES" sz="5400" dirty="0"/>
              <a:t>INTERPRETACIÓN MEDIANTE TEORÍAS EFECTIVAS DE</a:t>
            </a:r>
            <a:br>
              <a:rPr lang="es-ES" sz="5400" dirty="0"/>
            </a:br>
            <a:r>
              <a:rPr lang="es-ES" sz="5400" dirty="0"/>
              <a:t>DATOS EXPERIMENTALES DE LA FÍSICA DEL TOP</a:t>
            </a:r>
          </a:p>
        </p:txBody>
      </p:sp>
      <p:sp>
        <p:nvSpPr>
          <p:cNvPr id="3" name="Subtítulo 2">
            <a:extLst>
              <a:ext uri="{FF2B5EF4-FFF2-40B4-BE49-F238E27FC236}">
                <a16:creationId xmlns:a16="http://schemas.microsoft.com/office/drawing/2014/main" id="{4D43861F-3603-4349-8175-0AB3AC15411C}"/>
              </a:ext>
            </a:extLst>
          </p:cNvPr>
          <p:cNvSpPr>
            <a:spLocks noGrp="1"/>
          </p:cNvSpPr>
          <p:nvPr>
            <p:ph type="subTitle" idx="1"/>
          </p:nvPr>
        </p:nvSpPr>
        <p:spPr>
          <a:xfrm>
            <a:off x="1881807" y="5496450"/>
            <a:ext cx="9144000" cy="1655762"/>
          </a:xfrm>
        </p:spPr>
        <p:txBody>
          <a:bodyPr/>
          <a:lstStyle/>
          <a:p>
            <a:r>
              <a:rPr lang="es-ES" dirty="0"/>
              <a:t>Autor: Víctor Bresó Pla</a:t>
            </a:r>
          </a:p>
          <a:p>
            <a:r>
              <a:rPr lang="es-ES" dirty="0"/>
              <a:t>Tutores: Martín Perelló Roselló y Marcel Vos</a:t>
            </a:r>
          </a:p>
        </p:txBody>
      </p:sp>
    </p:spTree>
    <p:extLst>
      <p:ext uri="{BB962C8B-B14F-4D97-AF65-F5344CB8AC3E}">
        <p14:creationId xmlns:p14="http://schemas.microsoft.com/office/powerpoint/2010/main" val="2403773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1FB710-5DBC-4636-8C46-D9A0DBF63B0B}"/>
              </a:ext>
            </a:extLst>
          </p:cNvPr>
          <p:cNvSpPr>
            <a:spLocks noGrp="1"/>
          </p:cNvSpPr>
          <p:nvPr>
            <p:ph type="title"/>
          </p:nvPr>
        </p:nvSpPr>
        <p:spPr/>
        <p:txBody>
          <a:bodyPr/>
          <a:lstStyle/>
          <a:p>
            <a:pPr algn="ctr"/>
            <a:r>
              <a:rPr lang="es-ES" dirty="0"/>
              <a:t>Restricciones para los parámetros BSM según distintos experimentos</a:t>
            </a:r>
          </a:p>
        </p:txBody>
      </p:sp>
      <p:sp>
        <p:nvSpPr>
          <p:cNvPr id="3" name="Marcador de contenido 2">
            <a:extLst>
              <a:ext uri="{FF2B5EF4-FFF2-40B4-BE49-F238E27FC236}">
                <a16:creationId xmlns:a16="http://schemas.microsoft.com/office/drawing/2014/main" id="{A74B5428-55FB-456D-BE77-FDA466892911}"/>
              </a:ext>
            </a:extLst>
          </p:cNvPr>
          <p:cNvSpPr>
            <a:spLocks noGrp="1"/>
          </p:cNvSpPr>
          <p:nvPr>
            <p:ph idx="1"/>
          </p:nvPr>
        </p:nvSpPr>
        <p:spPr>
          <a:xfrm>
            <a:off x="1261872" y="1915780"/>
            <a:ext cx="4023506" cy="4351337"/>
          </a:xfrm>
        </p:spPr>
        <p:txBody>
          <a:bodyPr>
            <a:normAutofit/>
          </a:bodyPr>
          <a:lstStyle/>
          <a:p>
            <a:r>
              <a:rPr lang="es-ES" sz="2800" dirty="0"/>
              <a:t>ATLAS:</a:t>
            </a:r>
          </a:p>
        </p:txBody>
      </p:sp>
      <p:pic>
        <p:nvPicPr>
          <p:cNvPr id="6" name="Imagen 5">
            <a:extLst>
              <a:ext uri="{FF2B5EF4-FFF2-40B4-BE49-F238E27FC236}">
                <a16:creationId xmlns:a16="http://schemas.microsoft.com/office/drawing/2014/main" id="{12D3EC24-EE2F-44C6-8A80-8891F0AA16B5}"/>
              </a:ext>
            </a:extLst>
          </p:cNvPr>
          <p:cNvPicPr>
            <a:picLocks noChangeAspect="1"/>
          </p:cNvPicPr>
          <p:nvPr/>
        </p:nvPicPr>
        <p:blipFill rotWithShape="1">
          <a:blip r:embed="rId2"/>
          <a:srcRect l="18398" t="20009" r="41485" b="14590"/>
          <a:stretch/>
        </p:blipFill>
        <p:spPr>
          <a:xfrm>
            <a:off x="965169" y="2374900"/>
            <a:ext cx="4494727" cy="4119802"/>
          </a:xfrm>
          <a:prstGeom prst="rect">
            <a:avLst/>
          </a:prstGeom>
        </p:spPr>
      </p:pic>
      <p:sp>
        <p:nvSpPr>
          <p:cNvPr id="4" name="CuadroTexto 3">
            <a:extLst>
              <a:ext uri="{FF2B5EF4-FFF2-40B4-BE49-F238E27FC236}">
                <a16:creationId xmlns:a16="http://schemas.microsoft.com/office/drawing/2014/main" id="{0D86A3BE-0279-4E7C-AE13-56F78636FD2E}"/>
              </a:ext>
            </a:extLst>
          </p:cNvPr>
          <p:cNvSpPr txBox="1"/>
          <p:nvPr/>
        </p:nvSpPr>
        <p:spPr>
          <a:xfrm>
            <a:off x="5841969" y="5809927"/>
            <a:ext cx="4320209" cy="430887"/>
          </a:xfrm>
          <a:prstGeom prst="rect">
            <a:avLst/>
          </a:prstGeom>
          <a:noFill/>
        </p:spPr>
        <p:txBody>
          <a:bodyPr wrap="square" rtlCol="0">
            <a:spAutoFit/>
          </a:bodyPr>
          <a:lstStyle/>
          <a:p>
            <a:pPr algn="ctr"/>
            <a:r>
              <a:rPr lang="es-ES" sz="1100" dirty="0"/>
              <a:t>Raoul </a:t>
            </a:r>
            <a:r>
              <a:rPr lang="es-ES" sz="1100" dirty="0" err="1"/>
              <a:t>Röntsch</a:t>
            </a:r>
            <a:r>
              <a:rPr lang="es-ES" sz="1100" dirty="0"/>
              <a:t> and Markus </a:t>
            </a:r>
            <a:r>
              <a:rPr lang="es-ES" sz="1100" dirty="0" err="1"/>
              <a:t>Schulze</a:t>
            </a:r>
            <a:r>
              <a:rPr lang="es-ES" sz="1100" dirty="0"/>
              <a:t>, </a:t>
            </a:r>
            <a:r>
              <a:rPr lang="en-US" sz="1100" i="1" dirty="0"/>
              <a:t>Probing top-Z dipole moments at the LHC and ILC, </a:t>
            </a:r>
            <a:r>
              <a:rPr lang="es-ES" sz="1100" dirty="0"/>
              <a:t>JHEP08(2015)044  [1501.05939]</a:t>
            </a:r>
            <a:endParaRPr lang="es-ES" sz="1100" i="1" dirty="0"/>
          </a:p>
        </p:txBody>
      </p:sp>
      <p:sp>
        <p:nvSpPr>
          <p:cNvPr id="7" name="Marcador de contenido 2">
            <a:extLst>
              <a:ext uri="{FF2B5EF4-FFF2-40B4-BE49-F238E27FC236}">
                <a16:creationId xmlns:a16="http://schemas.microsoft.com/office/drawing/2014/main" id="{E90CC798-99A6-4A05-AECC-90AC0DF19EBC}"/>
              </a:ext>
            </a:extLst>
          </p:cNvPr>
          <p:cNvSpPr txBox="1">
            <a:spLocks/>
          </p:cNvSpPr>
          <p:nvPr/>
        </p:nvSpPr>
        <p:spPr>
          <a:xfrm>
            <a:off x="5582081" y="1915779"/>
            <a:ext cx="4023506" cy="4351337"/>
          </a:xfrm>
          <a:prstGeom prst="rect">
            <a:avLst/>
          </a:prstGeom>
        </p:spPr>
        <p:txBody>
          <a:bodyPr vert="horz" lIns="91440" tIns="45720" rIns="91440" bIns="45720" rtlCol="0">
            <a:normAutofit/>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r>
              <a:rPr lang="es-ES" sz="2800" dirty="0"/>
              <a:t>ILC:</a:t>
            </a:r>
          </a:p>
        </p:txBody>
      </p:sp>
      <p:pic>
        <p:nvPicPr>
          <p:cNvPr id="8" name="Imagen 7">
            <a:extLst>
              <a:ext uri="{FF2B5EF4-FFF2-40B4-BE49-F238E27FC236}">
                <a16:creationId xmlns:a16="http://schemas.microsoft.com/office/drawing/2014/main" id="{938922FD-9746-47AB-A0F3-D2358804B5F1}"/>
              </a:ext>
            </a:extLst>
          </p:cNvPr>
          <p:cNvPicPr>
            <a:picLocks noChangeAspect="1"/>
          </p:cNvPicPr>
          <p:nvPr/>
        </p:nvPicPr>
        <p:blipFill rotWithShape="1">
          <a:blip r:embed="rId3"/>
          <a:srcRect l="10350" t="28531" r="35313" b="41038"/>
          <a:stretch/>
        </p:blipFill>
        <p:spPr>
          <a:xfrm>
            <a:off x="5285378" y="2592555"/>
            <a:ext cx="5955958" cy="1875366"/>
          </a:xfrm>
          <a:prstGeom prst="rect">
            <a:avLst/>
          </a:prstGeom>
        </p:spPr>
      </p:pic>
    </p:spTree>
    <p:extLst>
      <p:ext uri="{BB962C8B-B14F-4D97-AF65-F5344CB8AC3E}">
        <p14:creationId xmlns:p14="http://schemas.microsoft.com/office/powerpoint/2010/main" val="4196199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9FE5B08-546D-4C89-83B0-2CEDAA4C710C}"/>
              </a:ext>
            </a:extLst>
          </p:cNvPr>
          <p:cNvSpPr>
            <a:spLocks noGrp="1"/>
          </p:cNvSpPr>
          <p:nvPr>
            <p:ph type="title"/>
          </p:nvPr>
        </p:nvSpPr>
        <p:spPr>
          <a:xfrm>
            <a:off x="503579" y="-173034"/>
            <a:ext cx="11092073" cy="1325562"/>
          </a:xfrm>
        </p:spPr>
        <p:txBody>
          <a:bodyPr>
            <a:normAutofit/>
          </a:bodyPr>
          <a:lstStyle/>
          <a:p>
            <a:pPr algn="ctr"/>
            <a:r>
              <a:rPr lang="es-ES" dirty="0"/>
              <a:t>Resultados obtenidos y contrastación</a:t>
            </a:r>
          </a:p>
        </p:txBody>
      </p:sp>
      <mc:AlternateContent xmlns:mc="http://schemas.openxmlformats.org/markup-compatibility/2006" xmlns:a14="http://schemas.microsoft.com/office/drawing/2010/main">
        <mc:Choice Requires="a14">
          <p:graphicFrame>
            <p:nvGraphicFramePr>
              <p:cNvPr id="4" name="Marcador de contenido 3">
                <a:extLst>
                  <a:ext uri="{FF2B5EF4-FFF2-40B4-BE49-F238E27FC236}">
                    <a16:creationId xmlns:a16="http://schemas.microsoft.com/office/drawing/2014/main" id="{9B119BDC-C530-4CB0-BC89-0FF01D88DDC1}"/>
                  </a:ext>
                </a:extLst>
              </p:cNvPr>
              <p:cNvGraphicFramePr>
                <a:graphicFrameLocks noGrp="1"/>
              </p:cNvGraphicFramePr>
              <p:nvPr>
                <p:ph idx="1"/>
                <p:extLst>
                  <p:ext uri="{D42A27DB-BD31-4B8C-83A1-F6EECF244321}">
                    <p14:modId xmlns:p14="http://schemas.microsoft.com/office/powerpoint/2010/main" val="135222683"/>
                  </p:ext>
                </p:extLst>
              </p:nvPr>
            </p:nvGraphicFramePr>
            <p:xfrm>
              <a:off x="503579" y="1519046"/>
              <a:ext cx="10623400" cy="2270760"/>
            </p:xfrm>
            <a:graphic>
              <a:graphicData uri="http://schemas.openxmlformats.org/drawingml/2006/table">
                <a:tbl>
                  <a:tblPr firstRow="1" bandRow="1">
                    <a:tableStyleId>{5C22544A-7EE6-4342-B048-85BDC9FD1C3A}</a:tableStyleId>
                  </a:tblPr>
                  <a:tblGrid>
                    <a:gridCol w="2124680">
                      <a:extLst>
                        <a:ext uri="{9D8B030D-6E8A-4147-A177-3AD203B41FA5}">
                          <a16:colId xmlns:a16="http://schemas.microsoft.com/office/drawing/2014/main" val="3984116503"/>
                        </a:ext>
                      </a:extLst>
                    </a:gridCol>
                    <a:gridCol w="2124680">
                      <a:extLst>
                        <a:ext uri="{9D8B030D-6E8A-4147-A177-3AD203B41FA5}">
                          <a16:colId xmlns:a16="http://schemas.microsoft.com/office/drawing/2014/main" val="3739877767"/>
                        </a:ext>
                      </a:extLst>
                    </a:gridCol>
                    <a:gridCol w="2124680">
                      <a:extLst>
                        <a:ext uri="{9D8B030D-6E8A-4147-A177-3AD203B41FA5}">
                          <a16:colId xmlns:a16="http://schemas.microsoft.com/office/drawing/2014/main" val="2709534747"/>
                        </a:ext>
                      </a:extLst>
                    </a:gridCol>
                    <a:gridCol w="2124680">
                      <a:extLst>
                        <a:ext uri="{9D8B030D-6E8A-4147-A177-3AD203B41FA5}">
                          <a16:colId xmlns:a16="http://schemas.microsoft.com/office/drawing/2014/main" val="1345209045"/>
                        </a:ext>
                      </a:extLst>
                    </a:gridCol>
                    <a:gridCol w="2124680">
                      <a:extLst>
                        <a:ext uri="{9D8B030D-6E8A-4147-A177-3AD203B41FA5}">
                          <a16:colId xmlns:a16="http://schemas.microsoft.com/office/drawing/2014/main" val="1399940928"/>
                        </a:ext>
                      </a:extLst>
                    </a:gridCol>
                  </a:tblGrid>
                  <a:tr h="370840">
                    <a:tc rowSpan="2">
                      <a:txBody>
                        <a:bodyPr/>
                        <a:lstStyle/>
                        <a:p>
                          <a:pPr algn="ctr"/>
                          <a:r>
                            <a:rPr lang="es-ES" sz="1600" dirty="0"/>
                            <a:t>ATLAS</a:t>
                          </a:r>
                        </a:p>
                      </a:txBody>
                      <a:tcPr anchor="ctr"/>
                    </a:tc>
                    <a:tc gridSpan="2">
                      <a:txBody>
                        <a:bodyPr/>
                        <a:lstStyle/>
                        <a:p>
                          <a:pPr algn="ctr"/>
                          <a:r>
                            <a:rPr lang="es-ES" sz="1600" dirty="0" err="1"/>
                            <a:t>ctB</a:t>
                          </a:r>
                          <a:endParaRPr lang="es-ES" sz="1600" dirty="0"/>
                        </a:p>
                      </a:txBody>
                      <a:tcPr/>
                    </a:tc>
                    <a:tc hMerge="1">
                      <a:txBody>
                        <a:bodyPr/>
                        <a:lstStyle/>
                        <a:p>
                          <a:endParaRPr lang="es-ES" dirty="0"/>
                        </a:p>
                      </a:txBody>
                      <a:tcPr/>
                    </a:tc>
                    <a:tc gridSpan="2">
                      <a:txBody>
                        <a:bodyPr/>
                        <a:lstStyle/>
                        <a:p>
                          <a:pPr algn="ctr"/>
                          <a:r>
                            <a:rPr lang="es-ES" sz="1600" dirty="0" err="1"/>
                            <a:t>ctW</a:t>
                          </a:r>
                          <a:endParaRPr lang="es-ES" sz="1600" dirty="0"/>
                        </a:p>
                      </a:txBody>
                      <a:tcPr/>
                    </a:tc>
                    <a:tc hMerge="1">
                      <a:txBody>
                        <a:bodyPr/>
                        <a:lstStyle/>
                        <a:p>
                          <a:endParaRPr lang="es-ES" dirty="0"/>
                        </a:p>
                      </a:txBody>
                      <a:tcPr/>
                    </a:tc>
                    <a:extLst>
                      <a:ext uri="{0D108BD9-81ED-4DB2-BD59-A6C34878D82A}">
                        <a16:rowId xmlns:a16="http://schemas.microsoft.com/office/drawing/2014/main" val="1337163182"/>
                      </a:ext>
                    </a:extLst>
                  </a:tr>
                  <a:tr h="370840">
                    <a:tc vMerge="1">
                      <a:txBody>
                        <a:bodyPr/>
                        <a:lstStyle/>
                        <a:p>
                          <a:endParaRPr lang="es-ES" dirty="0"/>
                        </a:p>
                      </a:txBody>
                      <a:tcPr>
                        <a:solidFill>
                          <a:schemeClr val="accent1"/>
                        </a:solidFill>
                      </a:tcPr>
                    </a:tc>
                    <a:tc>
                      <a:txBody>
                        <a:bodyPr/>
                        <a:lstStyle/>
                        <a:p>
                          <a:pPr algn="ctr"/>
                          <a14:m>
                            <m:oMathPara xmlns:m="http://schemas.openxmlformats.org/officeDocument/2006/math">
                              <m:oMathParaPr>
                                <m:jc m:val="centerGroup"/>
                              </m:oMathParaPr>
                              <m:oMath xmlns:m="http://schemas.openxmlformats.org/officeDocument/2006/math">
                                <m:r>
                                  <a:rPr lang="es-ES" sz="1600" b="0" i="1" smtClean="0">
                                    <a:solidFill>
                                      <a:schemeClr val="bg1"/>
                                    </a:solidFill>
                                    <a:latin typeface="Cambria Math" panose="02040503050406030204" pitchFamily="18" charset="0"/>
                                  </a:rPr>
                                  <m:t>𝑡</m:t>
                                </m:r>
                                <m:acc>
                                  <m:accPr>
                                    <m:chr m:val="̅"/>
                                    <m:ctrlPr>
                                      <a:rPr lang="es-ES" sz="1600" b="0" i="1" smtClean="0">
                                        <a:solidFill>
                                          <a:schemeClr val="bg1"/>
                                        </a:solidFill>
                                        <a:latin typeface="Cambria Math" panose="02040503050406030204" pitchFamily="18" charset="0"/>
                                      </a:rPr>
                                    </m:ctrlPr>
                                  </m:accPr>
                                  <m:e>
                                    <m:r>
                                      <a:rPr lang="es-ES" sz="1600" b="0" i="1" smtClean="0">
                                        <a:solidFill>
                                          <a:schemeClr val="bg1"/>
                                        </a:solidFill>
                                        <a:latin typeface="Cambria Math" panose="02040503050406030204" pitchFamily="18" charset="0"/>
                                      </a:rPr>
                                      <m:t>𝑡</m:t>
                                    </m:r>
                                  </m:e>
                                </m:acc>
                                <m:r>
                                  <a:rPr lang="es-ES" sz="1600" b="0" i="1" smtClean="0">
                                    <a:solidFill>
                                      <a:schemeClr val="bg1"/>
                                    </a:solidFill>
                                    <a:latin typeface="Cambria Math" panose="02040503050406030204" pitchFamily="18" charset="0"/>
                                    <a:ea typeface="Cambria Math" panose="02040503050406030204" pitchFamily="18" charset="0"/>
                                  </a:rPr>
                                  <m:t>𝛾</m:t>
                                </m:r>
                              </m:oMath>
                            </m:oMathPara>
                          </a14:m>
                          <a:endParaRPr lang="es-ES" sz="1600" dirty="0">
                            <a:solidFill>
                              <a:schemeClr val="bg1"/>
                            </a:solidFill>
                          </a:endParaRPr>
                        </a:p>
                      </a:txBody>
                      <a:tcPr>
                        <a:solidFill>
                          <a:schemeClr val="accent1"/>
                        </a:solidFill>
                      </a:tcPr>
                    </a:tc>
                    <a:tc>
                      <a:txBody>
                        <a:bodyPr/>
                        <a:lstStyle/>
                        <a:p>
                          <a:pPr algn="ctr"/>
                          <a14:m>
                            <m:oMath xmlns:m="http://schemas.openxmlformats.org/officeDocument/2006/math">
                              <m:r>
                                <a:rPr lang="es-ES" sz="1600" b="0" i="1" smtClean="0">
                                  <a:solidFill>
                                    <a:schemeClr val="bg1"/>
                                  </a:solidFill>
                                  <a:latin typeface="Cambria Math" panose="02040503050406030204" pitchFamily="18" charset="0"/>
                                </a:rPr>
                                <m:t>𝑡</m:t>
                              </m:r>
                              <m:acc>
                                <m:accPr>
                                  <m:chr m:val="̅"/>
                                  <m:ctrlPr>
                                    <a:rPr lang="es-ES" sz="1600" b="0" i="1" smtClean="0">
                                      <a:solidFill>
                                        <a:schemeClr val="bg1"/>
                                      </a:solidFill>
                                      <a:latin typeface="Cambria Math" panose="02040503050406030204" pitchFamily="18" charset="0"/>
                                    </a:rPr>
                                  </m:ctrlPr>
                                </m:accPr>
                                <m:e>
                                  <m:r>
                                    <a:rPr lang="es-ES" sz="1600" b="0" i="1" smtClean="0">
                                      <a:solidFill>
                                        <a:schemeClr val="bg1"/>
                                      </a:solidFill>
                                      <a:latin typeface="Cambria Math" panose="02040503050406030204" pitchFamily="18" charset="0"/>
                                    </a:rPr>
                                    <m:t>𝑡</m:t>
                                  </m:r>
                                </m:e>
                              </m:acc>
                              <m:r>
                                <a:rPr lang="es-ES" sz="1600" b="0" i="1" smtClean="0">
                                  <a:solidFill>
                                    <a:schemeClr val="bg1"/>
                                  </a:solidFill>
                                  <a:latin typeface="Cambria Math" panose="02040503050406030204" pitchFamily="18" charset="0"/>
                                  <a:ea typeface="Cambria Math" panose="02040503050406030204" pitchFamily="18" charset="0"/>
                                </a:rPr>
                                <m:t>𝑍</m:t>
                              </m:r>
                            </m:oMath>
                          </a14:m>
                          <a:r>
                            <a:rPr lang="es-ES" sz="1600" dirty="0">
                              <a:solidFill>
                                <a:schemeClr val="bg1"/>
                              </a:solidFill>
                            </a:rPr>
                            <a:t> </a:t>
                          </a:r>
                        </a:p>
                      </a:txBody>
                      <a:tcPr>
                        <a:solidFill>
                          <a:schemeClr val="accent1"/>
                        </a:solidFill>
                      </a:tcPr>
                    </a:tc>
                    <a:tc>
                      <a:txBody>
                        <a:bodyPr/>
                        <a:lstStyle/>
                        <a:p>
                          <a:pPr/>
                          <a14:m>
                            <m:oMathPara xmlns:m="http://schemas.openxmlformats.org/officeDocument/2006/math">
                              <m:oMathParaPr>
                                <m:jc m:val="centerGroup"/>
                              </m:oMathParaPr>
                              <m:oMath xmlns:m="http://schemas.openxmlformats.org/officeDocument/2006/math">
                                <m:r>
                                  <a:rPr lang="es-ES" sz="1600" b="0" i="1" smtClean="0">
                                    <a:solidFill>
                                      <a:schemeClr val="bg1"/>
                                    </a:solidFill>
                                    <a:latin typeface="Cambria Math" panose="02040503050406030204" pitchFamily="18" charset="0"/>
                                  </a:rPr>
                                  <m:t>𝑡</m:t>
                                </m:r>
                                <m:acc>
                                  <m:accPr>
                                    <m:chr m:val="̅"/>
                                    <m:ctrlPr>
                                      <a:rPr lang="es-ES" sz="1600" b="0" i="1" smtClean="0">
                                        <a:solidFill>
                                          <a:schemeClr val="bg1"/>
                                        </a:solidFill>
                                        <a:latin typeface="Cambria Math" panose="02040503050406030204" pitchFamily="18" charset="0"/>
                                      </a:rPr>
                                    </m:ctrlPr>
                                  </m:accPr>
                                  <m:e>
                                    <m:r>
                                      <a:rPr lang="es-ES" sz="1600" b="0" i="1" smtClean="0">
                                        <a:solidFill>
                                          <a:schemeClr val="bg1"/>
                                        </a:solidFill>
                                        <a:latin typeface="Cambria Math" panose="02040503050406030204" pitchFamily="18" charset="0"/>
                                      </a:rPr>
                                      <m:t>𝑡</m:t>
                                    </m:r>
                                  </m:e>
                                </m:acc>
                                <m:r>
                                  <a:rPr lang="es-ES" sz="1600" b="0" i="1" smtClean="0">
                                    <a:solidFill>
                                      <a:schemeClr val="bg1"/>
                                    </a:solidFill>
                                    <a:latin typeface="Cambria Math" panose="02040503050406030204" pitchFamily="18" charset="0"/>
                                    <a:ea typeface="Cambria Math" panose="02040503050406030204" pitchFamily="18" charset="0"/>
                                  </a:rPr>
                                  <m:t>𝛾</m:t>
                                </m:r>
                              </m:oMath>
                            </m:oMathPara>
                          </a14:m>
                          <a:endParaRPr lang="es-ES" sz="1600" dirty="0">
                            <a:solidFill>
                              <a:schemeClr val="bg1"/>
                            </a:solidFill>
                          </a:endParaRPr>
                        </a:p>
                      </a:txBody>
                      <a:tcPr>
                        <a:solidFill>
                          <a:schemeClr val="accent1"/>
                        </a:solidFill>
                      </a:tcPr>
                    </a:tc>
                    <a:tc>
                      <a:txBody>
                        <a:bodyPr/>
                        <a:lstStyle/>
                        <a:p>
                          <a:pPr algn="ctr"/>
                          <a14:m>
                            <m:oMath xmlns:m="http://schemas.openxmlformats.org/officeDocument/2006/math">
                              <m:r>
                                <a:rPr lang="es-ES" sz="1600" b="0" i="1" smtClean="0">
                                  <a:solidFill>
                                    <a:schemeClr val="bg1"/>
                                  </a:solidFill>
                                  <a:latin typeface="Cambria Math" panose="02040503050406030204" pitchFamily="18" charset="0"/>
                                </a:rPr>
                                <m:t>𝑡</m:t>
                              </m:r>
                              <m:acc>
                                <m:accPr>
                                  <m:chr m:val="̅"/>
                                  <m:ctrlPr>
                                    <a:rPr lang="es-ES" sz="1600" b="0" i="1" smtClean="0">
                                      <a:solidFill>
                                        <a:schemeClr val="bg1"/>
                                      </a:solidFill>
                                      <a:latin typeface="Cambria Math" panose="02040503050406030204" pitchFamily="18" charset="0"/>
                                    </a:rPr>
                                  </m:ctrlPr>
                                </m:accPr>
                                <m:e>
                                  <m:r>
                                    <a:rPr lang="es-ES" sz="1600" b="0" i="1" smtClean="0">
                                      <a:solidFill>
                                        <a:schemeClr val="bg1"/>
                                      </a:solidFill>
                                      <a:latin typeface="Cambria Math" panose="02040503050406030204" pitchFamily="18" charset="0"/>
                                    </a:rPr>
                                    <m:t>𝑡</m:t>
                                  </m:r>
                                </m:e>
                              </m:acc>
                              <m:r>
                                <a:rPr lang="es-ES" sz="1600" b="0" i="1" smtClean="0">
                                  <a:solidFill>
                                    <a:schemeClr val="bg1"/>
                                  </a:solidFill>
                                  <a:latin typeface="Cambria Math" panose="02040503050406030204" pitchFamily="18" charset="0"/>
                                  <a:ea typeface="Cambria Math" panose="02040503050406030204" pitchFamily="18" charset="0"/>
                                </a:rPr>
                                <m:t>𝑍</m:t>
                              </m:r>
                            </m:oMath>
                          </a14:m>
                          <a:r>
                            <a:rPr lang="es-ES" sz="1600" dirty="0">
                              <a:solidFill>
                                <a:schemeClr val="bg1"/>
                              </a:solidFill>
                            </a:rPr>
                            <a:t> </a:t>
                          </a:r>
                        </a:p>
                      </a:txBody>
                      <a:tcPr>
                        <a:solidFill>
                          <a:schemeClr val="accent1"/>
                        </a:solidFill>
                      </a:tcPr>
                    </a:tc>
                    <a:extLst>
                      <a:ext uri="{0D108BD9-81ED-4DB2-BD59-A6C34878D82A}">
                        <a16:rowId xmlns:a16="http://schemas.microsoft.com/office/drawing/2014/main" val="1666787860"/>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dirty="0"/>
                            <a:t>Estimación de las referencias </a:t>
                          </a:r>
                        </a:p>
                      </a:txBody>
                      <a:tcPr anchor="ctr"/>
                    </a:tc>
                    <a:tc gridSpan="2">
                      <a:txBody>
                        <a:bodyPr/>
                        <a:lstStyle/>
                        <a:p>
                          <a:pPr algn="ctr"/>
                          <a:r>
                            <a:rPr lang="es-ES" sz="1600" b="0" i="0" u="none" strike="noStrike" kern="1200" baseline="0" dirty="0">
                              <a:solidFill>
                                <a:schemeClr val="dk1"/>
                              </a:solidFill>
                              <a:latin typeface="+mn-lt"/>
                              <a:ea typeface="+mn-ea"/>
                              <a:cs typeface="+mn-cs"/>
                            </a:rPr>
                            <a:t>[-1.2, 1.4]</a:t>
                          </a:r>
                          <a:r>
                            <a:rPr lang="es-ES" sz="1600" dirty="0"/>
                            <a:t> </a:t>
                          </a:r>
                        </a:p>
                      </a:txBody>
                      <a:tcPr anchor="ctr"/>
                    </a:tc>
                    <a:tc hMerge="1">
                      <a:txBody>
                        <a:bodyPr/>
                        <a:lstStyle/>
                        <a:p>
                          <a:pPr algn="ctr"/>
                          <a:endParaRPr lang="es-ES" dirty="0"/>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600" b="0" i="0" u="none" strike="noStrike" kern="1200" dirty="0">
                              <a:solidFill>
                                <a:schemeClr val="dk1"/>
                              </a:solidFill>
                              <a:latin typeface="+mn-lt"/>
                              <a:ea typeface="+mn-ea"/>
                              <a:cs typeface="+mn-cs"/>
                            </a:rPr>
                            <a:t>  </a:t>
                          </a:r>
                          <a:r>
                            <a:rPr lang="es-ES" sz="1600" b="0" i="0" u="none" strike="noStrike" kern="1200" baseline="0" dirty="0">
                              <a:solidFill>
                                <a:schemeClr val="dk1"/>
                              </a:solidFill>
                              <a:latin typeface="+mn-lt"/>
                              <a:ea typeface="+mn-ea"/>
                              <a:cs typeface="+mn-cs"/>
                            </a:rPr>
                            <a:t>[-1.9, 1.2]</a:t>
                          </a:r>
                          <a:endParaRPr lang="es-ES" sz="1600" dirty="0"/>
                        </a:p>
                      </a:txBody>
                      <a:tcPr anchor="ctr"/>
                    </a:tc>
                    <a:tc hMerge="1">
                      <a:txBody>
                        <a:bodyPr/>
                        <a:lstStyle/>
                        <a:p>
                          <a:pPr algn="ctr"/>
                          <a:endParaRPr lang="es-ES" dirty="0"/>
                        </a:p>
                      </a:txBody>
                      <a:tcPr/>
                    </a:tc>
                    <a:extLst>
                      <a:ext uri="{0D108BD9-81ED-4DB2-BD59-A6C34878D82A}">
                        <a16:rowId xmlns:a16="http://schemas.microsoft.com/office/drawing/2014/main" val="2577612110"/>
                      </a:ext>
                    </a:extLst>
                  </a:tr>
                  <a:tr h="370840">
                    <a:tc>
                      <a:txBody>
                        <a:bodyPr/>
                        <a:lstStyle/>
                        <a:p>
                          <a:r>
                            <a:rPr lang="es-ES" sz="1600" dirty="0"/>
                            <a:t>Nuestra estimación</a:t>
                          </a:r>
                        </a:p>
                      </a:txBody>
                      <a:tcPr anchor="ctr"/>
                    </a:tc>
                    <a:tc>
                      <a:txBody>
                        <a:bodyPr/>
                        <a:lstStyle/>
                        <a:p>
                          <a:pPr algn="ctr"/>
                          <a14:m>
                            <m:oMathPara xmlns:m="http://schemas.openxmlformats.org/officeDocument/2006/math">
                              <m:oMathParaPr>
                                <m:jc m:val="centerGroup"/>
                              </m:oMathParaPr>
                              <m:oMath xmlns:m="http://schemas.openxmlformats.org/officeDocument/2006/math">
                                <m:sSubSup>
                                  <m:sSubSupPr>
                                    <m:ctrlPr>
                                      <a:rPr lang="es-ES" sz="1600" i="1" smtClean="0">
                                        <a:latin typeface="Cambria Math" panose="02040503050406030204" pitchFamily="18" charset="0"/>
                                      </a:rPr>
                                    </m:ctrlPr>
                                  </m:sSubSupPr>
                                  <m:e>
                                    <m:r>
                                      <a:rPr lang="es-ES" sz="1600" b="0" i="1" smtClean="0">
                                        <a:latin typeface="Cambria Math" panose="02040503050406030204" pitchFamily="18" charset="0"/>
                                      </a:rPr>
                                      <m:t>1</m:t>
                                    </m:r>
                                  </m:e>
                                  <m:sub>
                                    <m:r>
                                      <a:rPr lang="es-ES" sz="1600" b="0" i="1" smtClean="0">
                                        <a:latin typeface="Cambria Math" panose="02040503050406030204" pitchFamily="18" charset="0"/>
                                      </a:rPr>
                                      <m:t>−4</m:t>
                                    </m:r>
                                  </m:sub>
                                  <m:sup>
                                    <m:r>
                                      <a:rPr lang="es-ES" sz="1600" b="0" i="1" smtClean="0">
                                        <a:latin typeface="Cambria Math" panose="02040503050406030204" pitchFamily="18" charset="0"/>
                                      </a:rPr>
                                      <m:t>+2</m:t>
                                    </m:r>
                                  </m:sup>
                                </m:sSubSup>
                              </m:oMath>
                            </m:oMathPara>
                          </a14:m>
                          <a:endParaRPr lang="es-ES" sz="1600" dirty="0"/>
                        </a:p>
                      </a:txBody>
                      <a:tcPr anchor="ctr"/>
                    </a:tc>
                    <a:tc>
                      <a:txBody>
                        <a:bodyPr/>
                        <a:lstStyle/>
                        <a:p>
                          <a:pPr algn="ctr"/>
                          <a14:m>
                            <m:oMathPara xmlns:m="http://schemas.openxmlformats.org/officeDocument/2006/math">
                              <m:oMathParaPr>
                                <m:jc m:val="centerGroup"/>
                              </m:oMathParaPr>
                              <m:oMath xmlns:m="http://schemas.openxmlformats.org/officeDocument/2006/math">
                                <m:sSubSup>
                                  <m:sSubSupPr>
                                    <m:ctrlPr>
                                      <a:rPr lang="es-ES" sz="1600" i="1" smtClean="0">
                                        <a:latin typeface="Cambria Math" panose="02040503050406030204" pitchFamily="18" charset="0"/>
                                      </a:rPr>
                                    </m:ctrlPr>
                                  </m:sSubSupPr>
                                  <m:e>
                                    <m:r>
                                      <a:rPr lang="es-ES" sz="1600" b="0" i="1" smtClean="0">
                                        <a:latin typeface="Cambria Math" panose="02040503050406030204" pitchFamily="18" charset="0"/>
                                      </a:rPr>
                                      <m:t>2</m:t>
                                    </m:r>
                                  </m:e>
                                  <m:sub>
                                    <m:r>
                                      <a:rPr lang="es-ES" sz="1600" b="0" i="1" smtClean="0">
                                        <a:latin typeface="Cambria Math" panose="02040503050406030204" pitchFamily="18" charset="0"/>
                                      </a:rPr>
                                      <m:t>−6</m:t>
                                    </m:r>
                                  </m:sub>
                                  <m:sup>
                                    <m:r>
                                      <a:rPr lang="es-ES" sz="1600" b="0" i="1" smtClean="0">
                                        <a:latin typeface="Cambria Math" panose="02040503050406030204" pitchFamily="18" charset="0"/>
                                      </a:rPr>
                                      <m:t>+3</m:t>
                                    </m:r>
                                  </m:sup>
                                </m:sSubSup>
                              </m:oMath>
                            </m:oMathPara>
                          </a14:m>
                          <a:endParaRPr lang="es-ES" sz="1600" dirty="0"/>
                        </a:p>
                      </a:txBody>
                      <a:tcPr anchor="ctr"/>
                    </a:tc>
                    <a:tc>
                      <a:txBody>
                        <a:bodyPr/>
                        <a:lstStyle/>
                        <a:p>
                          <a:pPr algn="ctr"/>
                          <a14:m>
                            <m:oMathPara xmlns:m="http://schemas.openxmlformats.org/officeDocument/2006/math">
                              <m:oMathParaPr>
                                <m:jc m:val="centerGroup"/>
                              </m:oMathParaPr>
                              <m:oMath xmlns:m="http://schemas.openxmlformats.org/officeDocument/2006/math">
                                <m:sSubSup>
                                  <m:sSubSupPr>
                                    <m:ctrlPr>
                                      <a:rPr lang="es-ES" sz="1600" i="1" smtClean="0">
                                        <a:latin typeface="Cambria Math" panose="02040503050406030204" pitchFamily="18" charset="0"/>
                                      </a:rPr>
                                    </m:ctrlPr>
                                  </m:sSubSupPr>
                                  <m:e>
                                    <m:r>
                                      <a:rPr lang="es-ES" sz="1600" b="0" i="1" smtClean="0">
                                        <a:latin typeface="Cambria Math" panose="02040503050406030204" pitchFamily="18" charset="0"/>
                                      </a:rPr>
                                      <m:t>2</m:t>
                                    </m:r>
                                  </m:e>
                                  <m:sub>
                                    <m:r>
                                      <a:rPr lang="es-ES" sz="1600" b="0" i="1" smtClean="0">
                                        <a:latin typeface="Cambria Math" panose="02040503050406030204" pitchFamily="18" charset="0"/>
                                      </a:rPr>
                                      <m:t>−8</m:t>
                                    </m:r>
                                  </m:sub>
                                  <m:sup>
                                    <m:r>
                                      <a:rPr lang="es-ES" sz="1600" b="0" i="1" smtClean="0">
                                        <a:latin typeface="Cambria Math" panose="02040503050406030204" pitchFamily="18" charset="0"/>
                                      </a:rPr>
                                      <m:t>+3</m:t>
                                    </m:r>
                                  </m:sup>
                                </m:sSubSup>
                              </m:oMath>
                            </m:oMathPara>
                          </a14:m>
                          <a:endParaRPr lang="es-ES" sz="1600" dirty="0"/>
                        </a:p>
                      </a:txBody>
                      <a:tcPr anchor="ctr"/>
                    </a:tc>
                    <a:tc>
                      <a:txBody>
                        <a:bodyPr/>
                        <a:lstStyle/>
                        <a:p>
                          <a:pPr algn="ctr"/>
                          <a:r>
                            <a:rPr lang="es-ES" sz="1600" b="0" i="0" u="none" strike="noStrike" kern="1200" dirty="0">
                              <a:solidFill>
                                <a:schemeClr val="dk1"/>
                              </a:solidFill>
                              <a:latin typeface="+mn-lt"/>
                              <a:ea typeface="+mn-ea"/>
                              <a:cs typeface="+mn-cs"/>
                            </a:rPr>
                            <a:t> </a:t>
                          </a:r>
                          <a14:m>
                            <m:oMath xmlns:m="http://schemas.openxmlformats.org/officeDocument/2006/math">
                              <m:sSubSup>
                                <m:sSubSupPr>
                                  <m:ctrlPr>
                                    <a:rPr lang="es-ES" sz="1600" i="1" smtClean="0">
                                      <a:latin typeface="Cambria Math" panose="02040503050406030204" pitchFamily="18" charset="0"/>
                                    </a:rPr>
                                  </m:ctrlPr>
                                </m:sSubSupPr>
                                <m:e>
                                  <m:r>
                                    <a:rPr lang="es-ES" sz="1600" b="0" i="1" smtClean="0">
                                      <a:latin typeface="Cambria Math" panose="02040503050406030204" pitchFamily="18" charset="0"/>
                                    </a:rPr>
                                    <m:t>1</m:t>
                                  </m:r>
                                </m:e>
                                <m:sub>
                                  <m:r>
                                    <a:rPr lang="es-ES" sz="1600" b="0" i="1" smtClean="0">
                                      <a:latin typeface="Cambria Math" panose="02040503050406030204" pitchFamily="18" charset="0"/>
                                    </a:rPr>
                                    <m:t>−4</m:t>
                                  </m:r>
                                </m:sub>
                                <m:sup>
                                  <m:r>
                                    <a:rPr lang="es-ES" sz="1600" b="0" i="1" smtClean="0">
                                      <a:latin typeface="Cambria Math" panose="02040503050406030204" pitchFamily="18" charset="0"/>
                                    </a:rPr>
                                    <m:t>+2</m:t>
                                  </m:r>
                                </m:sup>
                              </m:sSubSup>
                            </m:oMath>
                          </a14:m>
                          <a:endParaRPr lang="es-ES" sz="1600" dirty="0"/>
                        </a:p>
                      </a:txBody>
                      <a:tcPr anchor="ctr"/>
                    </a:tc>
                    <a:extLst>
                      <a:ext uri="{0D108BD9-81ED-4DB2-BD59-A6C34878D82A}">
                        <a16:rowId xmlns:a16="http://schemas.microsoft.com/office/drawing/2014/main" val="891620934"/>
                      </a:ext>
                    </a:extLst>
                  </a:tr>
                  <a:tr h="370840">
                    <a:tc>
                      <a:txBody>
                        <a:bodyPr/>
                        <a:lstStyle/>
                        <a:p>
                          <a:r>
                            <a:rPr lang="es-ES" sz="1600" dirty="0"/>
                            <a:t>Proporción entre los dos intervalos</a:t>
                          </a:r>
                        </a:p>
                      </a:txBody>
                      <a:tcPr anchor="ctr"/>
                    </a:tc>
                    <a:tc>
                      <a:txBody>
                        <a:bodyPr/>
                        <a:lstStyle/>
                        <a:p>
                          <a:pPr algn="ctr"/>
                          <a:r>
                            <a:rPr lang="es-ES" sz="1600" b="0" i="0" u="none" strike="noStrike" kern="1200" dirty="0">
                              <a:solidFill>
                                <a:schemeClr val="dk1"/>
                              </a:solidFill>
                              <a:latin typeface="+mn-lt"/>
                              <a:ea typeface="+mn-ea"/>
                              <a:cs typeface="+mn-cs"/>
                            </a:rPr>
                            <a:t>1.9</a:t>
                          </a:r>
                          <a:endParaRPr lang="es-ES" sz="1600" dirty="0"/>
                        </a:p>
                      </a:txBody>
                      <a:tcPr anchor="ctr"/>
                    </a:tc>
                    <a:tc>
                      <a:txBody>
                        <a:bodyPr/>
                        <a:lstStyle/>
                        <a:p>
                          <a:pPr algn="ctr"/>
                          <a:r>
                            <a:rPr lang="es-ES" sz="1600" b="0" i="0" u="none" strike="noStrike" kern="1200" dirty="0">
                              <a:solidFill>
                                <a:schemeClr val="dk1"/>
                              </a:solidFill>
                              <a:latin typeface="+mn-lt"/>
                              <a:ea typeface="+mn-ea"/>
                              <a:cs typeface="+mn-cs"/>
                            </a:rPr>
                            <a:t> 3.5</a:t>
                          </a:r>
                          <a:endParaRPr lang="es-ES" sz="1600" dirty="0"/>
                        </a:p>
                      </a:txBody>
                      <a:tcPr anchor="ctr"/>
                    </a:tc>
                    <a:tc>
                      <a:txBody>
                        <a:bodyPr/>
                        <a:lstStyle/>
                        <a:p>
                          <a:pPr algn="ctr"/>
                          <a:r>
                            <a:rPr lang="es-ES" sz="1600" b="0" i="0" u="none" strike="noStrike" kern="1200" dirty="0">
                              <a:solidFill>
                                <a:schemeClr val="dk1"/>
                              </a:solidFill>
                              <a:latin typeface="+mn-lt"/>
                              <a:ea typeface="+mn-ea"/>
                              <a:cs typeface="+mn-cs"/>
                            </a:rPr>
                            <a:t> 3.5</a:t>
                          </a:r>
                          <a:endParaRPr lang="es-ES" sz="1600" dirty="0"/>
                        </a:p>
                      </a:txBody>
                      <a:tcPr anchor="ctr"/>
                    </a:tc>
                    <a:tc>
                      <a:txBody>
                        <a:bodyPr/>
                        <a:lstStyle/>
                        <a:p>
                          <a:pPr algn="ctr"/>
                          <a:r>
                            <a:rPr lang="es-ES" sz="1600" b="0" i="0" u="none" strike="noStrike" kern="1200" dirty="0">
                              <a:solidFill>
                                <a:schemeClr val="dk1"/>
                              </a:solidFill>
                              <a:latin typeface="+mn-lt"/>
                              <a:ea typeface="+mn-ea"/>
                              <a:cs typeface="+mn-cs"/>
                            </a:rPr>
                            <a:t> 2.3</a:t>
                          </a:r>
                          <a:endParaRPr lang="es-ES" sz="1600" dirty="0"/>
                        </a:p>
                      </a:txBody>
                      <a:tcPr anchor="ctr"/>
                    </a:tc>
                    <a:extLst>
                      <a:ext uri="{0D108BD9-81ED-4DB2-BD59-A6C34878D82A}">
                        <a16:rowId xmlns:a16="http://schemas.microsoft.com/office/drawing/2014/main" val="2572597582"/>
                      </a:ext>
                    </a:extLst>
                  </a:tr>
                </a:tbl>
              </a:graphicData>
            </a:graphic>
          </p:graphicFrame>
        </mc:Choice>
        <mc:Fallback xmlns="">
          <p:graphicFrame>
            <p:nvGraphicFramePr>
              <p:cNvPr id="4" name="Marcador de contenido 3">
                <a:extLst>
                  <a:ext uri="{FF2B5EF4-FFF2-40B4-BE49-F238E27FC236}">
                    <a16:creationId xmlns:a16="http://schemas.microsoft.com/office/drawing/2014/main" id="{9B119BDC-C530-4CB0-BC89-0FF01D88DDC1}"/>
                  </a:ext>
                </a:extLst>
              </p:cNvPr>
              <p:cNvGraphicFramePr>
                <a:graphicFrameLocks noGrp="1"/>
              </p:cNvGraphicFramePr>
              <p:nvPr>
                <p:ph idx="1"/>
                <p:extLst>
                  <p:ext uri="{D42A27DB-BD31-4B8C-83A1-F6EECF244321}">
                    <p14:modId xmlns:p14="http://schemas.microsoft.com/office/powerpoint/2010/main" val="135222683"/>
                  </p:ext>
                </p:extLst>
              </p:nvPr>
            </p:nvGraphicFramePr>
            <p:xfrm>
              <a:off x="503579" y="1519046"/>
              <a:ext cx="10623400" cy="2270760"/>
            </p:xfrm>
            <a:graphic>
              <a:graphicData uri="http://schemas.openxmlformats.org/drawingml/2006/table">
                <a:tbl>
                  <a:tblPr firstRow="1" bandRow="1">
                    <a:tableStyleId>{5C22544A-7EE6-4342-B048-85BDC9FD1C3A}</a:tableStyleId>
                  </a:tblPr>
                  <a:tblGrid>
                    <a:gridCol w="2124680">
                      <a:extLst>
                        <a:ext uri="{9D8B030D-6E8A-4147-A177-3AD203B41FA5}">
                          <a16:colId xmlns:a16="http://schemas.microsoft.com/office/drawing/2014/main" val="3984116503"/>
                        </a:ext>
                      </a:extLst>
                    </a:gridCol>
                    <a:gridCol w="2124680">
                      <a:extLst>
                        <a:ext uri="{9D8B030D-6E8A-4147-A177-3AD203B41FA5}">
                          <a16:colId xmlns:a16="http://schemas.microsoft.com/office/drawing/2014/main" val="3739877767"/>
                        </a:ext>
                      </a:extLst>
                    </a:gridCol>
                    <a:gridCol w="2124680">
                      <a:extLst>
                        <a:ext uri="{9D8B030D-6E8A-4147-A177-3AD203B41FA5}">
                          <a16:colId xmlns:a16="http://schemas.microsoft.com/office/drawing/2014/main" val="2709534747"/>
                        </a:ext>
                      </a:extLst>
                    </a:gridCol>
                    <a:gridCol w="2124680">
                      <a:extLst>
                        <a:ext uri="{9D8B030D-6E8A-4147-A177-3AD203B41FA5}">
                          <a16:colId xmlns:a16="http://schemas.microsoft.com/office/drawing/2014/main" val="1345209045"/>
                        </a:ext>
                      </a:extLst>
                    </a:gridCol>
                    <a:gridCol w="2124680">
                      <a:extLst>
                        <a:ext uri="{9D8B030D-6E8A-4147-A177-3AD203B41FA5}">
                          <a16:colId xmlns:a16="http://schemas.microsoft.com/office/drawing/2014/main" val="1399940928"/>
                        </a:ext>
                      </a:extLst>
                    </a:gridCol>
                  </a:tblGrid>
                  <a:tr h="370840">
                    <a:tc rowSpan="2">
                      <a:txBody>
                        <a:bodyPr/>
                        <a:lstStyle/>
                        <a:p>
                          <a:pPr algn="ctr"/>
                          <a:r>
                            <a:rPr lang="es-ES" sz="1600" dirty="0"/>
                            <a:t>ATLAS</a:t>
                          </a:r>
                        </a:p>
                      </a:txBody>
                      <a:tcPr anchor="ctr"/>
                    </a:tc>
                    <a:tc gridSpan="2">
                      <a:txBody>
                        <a:bodyPr/>
                        <a:lstStyle/>
                        <a:p>
                          <a:pPr algn="ctr"/>
                          <a:r>
                            <a:rPr lang="es-ES" sz="1600" dirty="0" err="1"/>
                            <a:t>ctB</a:t>
                          </a:r>
                          <a:endParaRPr lang="es-ES" sz="1600" dirty="0"/>
                        </a:p>
                      </a:txBody>
                      <a:tcPr/>
                    </a:tc>
                    <a:tc hMerge="1">
                      <a:txBody>
                        <a:bodyPr/>
                        <a:lstStyle/>
                        <a:p>
                          <a:endParaRPr lang="es-ES" dirty="0"/>
                        </a:p>
                      </a:txBody>
                      <a:tcPr/>
                    </a:tc>
                    <a:tc gridSpan="2">
                      <a:txBody>
                        <a:bodyPr/>
                        <a:lstStyle/>
                        <a:p>
                          <a:pPr algn="ctr"/>
                          <a:r>
                            <a:rPr lang="es-ES" sz="1600" dirty="0" err="1"/>
                            <a:t>ctW</a:t>
                          </a:r>
                          <a:endParaRPr lang="es-ES" sz="1600" dirty="0"/>
                        </a:p>
                      </a:txBody>
                      <a:tcPr/>
                    </a:tc>
                    <a:tc hMerge="1">
                      <a:txBody>
                        <a:bodyPr/>
                        <a:lstStyle/>
                        <a:p>
                          <a:endParaRPr lang="es-ES" dirty="0"/>
                        </a:p>
                      </a:txBody>
                      <a:tcPr/>
                    </a:tc>
                    <a:extLst>
                      <a:ext uri="{0D108BD9-81ED-4DB2-BD59-A6C34878D82A}">
                        <a16:rowId xmlns:a16="http://schemas.microsoft.com/office/drawing/2014/main" val="1337163182"/>
                      </a:ext>
                    </a:extLst>
                  </a:tr>
                  <a:tr h="370840">
                    <a:tc vMerge="1">
                      <a:txBody>
                        <a:bodyPr/>
                        <a:lstStyle/>
                        <a:p>
                          <a:endParaRPr lang="es-ES" dirty="0"/>
                        </a:p>
                      </a:txBody>
                      <a:tcPr>
                        <a:solidFill>
                          <a:schemeClr val="accent1"/>
                        </a:solidFill>
                      </a:tcPr>
                    </a:tc>
                    <a:tc>
                      <a:txBody>
                        <a:bodyPr/>
                        <a:lstStyle/>
                        <a:p>
                          <a:endParaRPr lang="es-ES"/>
                        </a:p>
                      </a:txBody>
                      <a:tcPr>
                        <a:blipFill>
                          <a:blip r:embed="rId2"/>
                          <a:stretch>
                            <a:fillRect l="-100287" t="-104918" r="-300860" b="-432787"/>
                          </a:stretch>
                        </a:blipFill>
                      </a:tcPr>
                    </a:tc>
                    <a:tc>
                      <a:txBody>
                        <a:bodyPr/>
                        <a:lstStyle/>
                        <a:p>
                          <a:endParaRPr lang="es-ES"/>
                        </a:p>
                      </a:txBody>
                      <a:tcPr>
                        <a:blipFill>
                          <a:blip r:embed="rId2"/>
                          <a:stretch>
                            <a:fillRect l="-200862" t="-104918" r="-201724" b="-432787"/>
                          </a:stretch>
                        </a:blipFill>
                      </a:tcPr>
                    </a:tc>
                    <a:tc>
                      <a:txBody>
                        <a:bodyPr/>
                        <a:lstStyle/>
                        <a:p>
                          <a:endParaRPr lang="es-ES"/>
                        </a:p>
                      </a:txBody>
                      <a:tcPr>
                        <a:blipFill>
                          <a:blip r:embed="rId2"/>
                          <a:stretch>
                            <a:fillRect l="-300000" t="-104918" r="-101146" b="-432787"/>
                          </a:stretch>
                        </a:blipFill>
                      </a:tcPr>
                    </a:tc>
                    <a:tc>
                      <a:txBody>
                        <a:bodyPr/>
                        <a:lstStyle/>
                        <a:p>
                          <a:endParaRPr lang="es-ES"/>
                        </a:p>
                      </a:txBody>
                      <a:tcPr>
                        <a:blipFill>
                          <a:blip r:embed="rId2"/>
                          <a:stretch>
                            <a:fillRect l="-400000" t="-104918" r="-1146" b="-432787"/>
                          </a:stretch>
                        </a:blipFill>
                      </a:tcPr>
                    </a:tc>
                    <a:extLst>
                      <a:ext uri="{0D108BD9-81ED-4DB2-BD59-A6C34878D82A}">
                        <a16:rowId xmlns:a16="http://schemas.microsoft.com/office/drawing/2014/main" val="1666787860"/>
                      </a:ext>
                    </a:extLst>
                  </a:tr>
                  <a:tr h="5791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dirty="0"/>
                            <a:t>Estimación de las referencias </a:t>
                          </a:r>
                        </a:p>
                      </a:txBody>
                      <a:tcPr anchor="ctr"/>
                    </a:tc>
                    <a:tc gridSpan="2">
                      <a:txBody>
                        <a:bodyPr/>
                        <a:lstStyle/>
                        <a:p>
                          <a:pPr algn="ctr"/>
                          <a:r>
                            <a:rPr lang="es-ES" sz="1600" b="0" i="0" u="none" strike="noStrike" kern="1200" baseline="0" dirty="0">
                              <a:solidFill>
                                <a:schemeClr val="dk1"/>
                              </a:solidFill>
                              <a:latin typeface="+mn-lt"/>
                              <a:ea typeface="+mn-ea"/>
                              <a:cs typeface="+mn-cs"/>
                            </a:rPr>
                            <a:t>[-1.2, 1.4]</a:t>
                          </a:r>
                          <a:r>
                            <a:rPr lang="es-ES" sz="1600" dirty="0"/>
                            <a:t> </a:t>
                          </a:r>
                        </a:p>
                      </a:txBody>
                      <a:tcPr anchor="ctr"/>
                    </a:tc>
                    <a:tc hMerge="1">
                      <a:txBody>
                        <a:bodyPr/>
                        <a:lstStyle/>
                        <a:p>
                          <a:pPr algn="ctr"/>
                          <a:endParaRPr lang="es-ES" dirty="0"/>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600" b="0" i="0" u="none" strike="noStrike" kern="1200" dirty="0">
                              <a:solidFill>
                                <a:schemeClr val="dk1"/>
                              </a:solidFill>
                              <a:latin typeface="+mn-lt"/>
                              <a:ea typeface="+mn-ea"/>
                              <a:cs typeface="+mn-cs"/>
                            </a:rPr>
                            <a:t>  </a:t>
                          </a:r>
                          <a:r>
                            <a:rPr lang="es-ES" sz="1600" b="0" i="0" u="none" strike="noStrike" kern="1200" baseline="0" dirty="0">
                              <a:solidFill>
                                <a:schemeClr val="dk1"/>
                              </a:solidFill>
                              <a:latin typeface="+mn-lt"/>
                              <a:ea typeface="+mn-ea"/>
                              <a:cs typeface="+mn-cs"/>
                            </a:rPr>
                            <a:t>[-1.9, 1.2]</a:t>
                          </a:r>
                          <a:endParaRPr lang="es-ES" sz="1600" dirty="0"/>
                        </a:p>
                      </a:txBody>
                      <a:tcPr anchor="ctr"/>
                    </a:tc>
                    <a:tc hMerge="1">
                      <a:txBody>
                        <a:bodyPr/>
                        <a:lstStyle/>
                        <a:p>
                          <a:pPr algn="ctr"/>
                          <a:endParaRPr lang="es-ES" dirty="0"/>
                        </a:p>
                      </a:txBody>
                      <a:tcPr/>
                    </a:tc>
                    <a:extLst>
                      <a:ext uri="{0D108BD9-81ED-4DB2-BD59-A6C34878D82A}">
                        <a16:rowId xmlns:a16="http://schemas.microsoft.com/office/drawing/2014/main" val="2577612110"/>
                      </a:ext>
                    </a:extLst>
                  </a:tr>
                  <a:tr h="370840">
                    <a:tc>
                      <a:txBody>
                        <a:bodyPr/>
                        <a:lstStyle/>
                        <a:p>
                          <a:r>
                            <a:rPr lang="es-ES" sz="1600" dirty="0"/>
                            <a:t>Nuestra estimación</a:t>
                          </a:r>
                        </a:p>
                      </a:txBody>
                      <a:tcPr anchor="ctr"/>
                    </a:tc>
                    <a:tc>
                      <a:txBody>
                        <a:bodyPr/>
                        <a:lstStyle/>
                        <a:p>
                          <a:endParaRPr lang="es-ES"/>
                        </a:p>
                      </a:txBody>
                      <a:tcPr anchor="ctr">
                        <a:blipFill>
                          <a:blip r:embed="rId2"/>
                          <a:stretch>
                            <a:fillRect l="-100287" t="-360656" r="-300860" b="-177049"/>
                          </a:stretch>
                        </a:blipFill>
                      </a:tcPr>
                    </a:tc>
                    <a:tc>
                      <a:txBody>
                        <a:bodyPr/>
                        <a:lstStyle/>
                        <a:p>
                          <a:endParaRPr lang="es-ES"/>
                        </a:p>
                      </a:txBody>
                      <a:tcPr anchor="ctr">
                        <a:blipFill>
                          <a:blip r:embed="rId2"/>
                          <a:stretch>
                            <a:fillRect l="-200862" t="-360656" r="-201724" b="-177049"/>
                          </a:stretch>
                        </a:blipFill>
                      </a:tcPr>
                    </a:tc>
                    <a:tc>
                      <a:txBody>
                        <a:bodyPr/>
                        <a:lstStyle/>
                        <a:p>
                          <a:endParaRPr lang="es-ES"/>
                        </a:p>
                      </a:txBody>
                      <a:tcPr anchor="ctr">
                        <a:blipFill>
                          <a:blip r:embed="rId2"/>
                          <a:stretch>
                            <a:fillRect l="-300000" t="-360656" r="-101146" b="-177049"/>
                          </a:stretch>
                        </a:blipFill>
                      </a:tcPr>
                    </a:tc>
                    <a:tc>
                      <a:txBody>
                        <a:bodyPr/>
                        <a:lstStyle/>
                        <a:p>
                          <a:endParaRPr lang="es-ES"/>
                        </a:p>
                      </a:txBody>
                      <a:tcPr anchor="ctr">
                        <a:blipFill>
                          <a:blip r:embed="rId2"/>
                          <a:stretch>
                            <a:fillRect l="-400000" t="-360656" r="-1146" b="-177049"/>
                          </a:stretch>
                        </a:blipFill>
                      </a:tcPr>
                    </a:tc>
                    <a:extLst>
                      <a:ext uri="{0D108BD9-81ED-4DB2-BD59-A6C34878D82A}">
                        <a16:rowId xmlns:a16="http://schemas.microsoft.com/office/drawing/2014/main" val="891620934"/>
                      </a:ext>
                    </a:extLst>
                  </a:tr>
                  <a:tr h="579120">
                    <a:tc>
                      <a:txBody>
                        <a:bodyPr/>
                        <a:lstStyle/>
                        <a:p>
                          <a:r>
                            <a:rPr lang="es-ES" sz="1600" dirty="0"/>
                            <a:t>Proporción entre los dos intervalos</a:t>
                          </a:r>
                        </a:p>
                      </a:txBody>
                      <a:tcPr anchor="ctr"/>
                    </a:tc>
                    <a:tc>
                      <a:txBody>
                        <a:bodyPr/>
                        <a:lstStyle/>
                        <a:p>
                          <a:pPr algn="ctr"/>
                          <a:r>
                            <a:rPr lang="es-ES" sz="1600" b="0" i="0" u="none" strike="noStrike" kern="1200" dirty="0">
                              <a:solidFill>
                                <a:schemeClr val="dk1"/>
                              </a:solidFill>
                              <a:latin typeface="+mn-lt"/>
                              <a:ea typeface="+mn-ea"/>
                              <a:cs typeface="+mn-cs"/>
                            </a:rPr>
                            <a:t>1.9</a:t>
                          </a:r>
                          <a:endParaRPr lang="es-ES" sz="1600" dirty="0"/>
                        </a:p>
                      </a:txBody>
                      <a:tcPr anchor="ctr"/>
                    </a:tc>
                    <a:tc>
                      <a:txBody>
                        <a:bodyPr/>
                        <a:lstStyle/>
                        <a:p>
                          <a:pPr algn="ctr"/>
                          <a:r>
                            <a:rPr lang="es-ES" sz="1600" b="0" i="0" u="none" strike="noStrike" kern="1200" dirty="0">
                              <a:solidFill>
                                <a:schemeClr val="dk1"/>
                              </a:solidFill>
                              <a:latin typeface="+mn-lt"/>
                              <a:ea typeface="+mn-ea"/>
                              <a:cs typeface="+mn-cs"/>
                            </a:rPr>
                            <a:t> 3.5</a:t>
                          </a:r>
                          <a:endParaRPr lang="es-ES" sz="1600" dirty="0"/>
                        </a:p>
                      </a:txBody>
                      <a:tcPr anchor="ctr"/>
                    </a:tc>
                    <a:tc>
                      <a:txBody>
                        <a:bodyPr/>
                        <a:lstStyle/>
                        <a:p>
                          <a:pPr algn="ctr"/>
                          <a:r>
                            <a:rPr lang="es-ES" sz="1600" b="0" i="0" u="none" strike="noStrike" kern="1200" dirty="0">
                              <a:solidFill>
                                <a:schemeClr val="dk1"/>
                              </a:solidFill>
                              <a:latin typeface="+mn-lt"/>
                              <a:ea typeface="+mn-ea"/>
                              <a:cs typeface="+mn-cs"/>
                            </a:rPr>
                            <a:t> 3.5</a:t>
                          </a:r>
                          <a:endParaRPr lang="es-ES" sz="1600" dirty="0"/>
                        </a:p>
                      </a:txBody>
                      <a:tcPr anchor="ctr"/>
                    </a:tc>
                    <a:tc>
                      <a:txBody>
                        <a:bodyPr/>
                        <a:lstStyle/>
                        <a:p>
                          <a:pPr algn="ctr"/>
                          <a:r>
                            <a:rPr lang="es-ES" sz="1600" b="0" i="0" u="none" strike="noStrike" kern="1200" dirty="0">
                              <a:solidFill>
                                <a:schemeClr val="dk1"/>
                              </a:solidFill>
                              <a:latin typeface="+mn-lt"/>
                              <a:ea typeface="+mn-ea"/>
                              <a:cs typeface="+mn-cs"/>
                            </a:rPr>
                            <a:t> 2.3</a:t>
                          </a:r>
                          <a:endParaRPr lang="es-ES" sz="1600" dirty="0"/>
                        </a:p>
                      </a:txBody>
                      <a:tcPr anchor="ctr"/>
                    </a:tc>
                    <a:extLst>
                      <a:ext uri="{0D108BD9-81ED-4DB2-BD59-A6C34878D82A}">
                        <a16:rowId xmlns:a16="http://schemas.microsoft.com/office/drawing/2014/main" val="2572597582"/>
                      </a:ext>
                    </a:extLst>
                  </a:tr>
                </a:tbl>
              </a:graphicData>
            </a:graphic>
          </p:graphicFrame>
        </mc:Fallback>
      </mc:AlternateContent>
      <p:graphicFrame>
        <p:nvGraphicFramePr>
          <p:cNvPr id="3" name="Tabla 2">
            <a:extLst>
              <a:ext uri="{FF2B5EF4-FFF2-40B4-BE49-F238E27FC236}">
                <a16:creationId xmlns:a16="http://schemas.microsoft.com/office/drawing/2014/main" id="{59628B54-952C-4602-8BCF-C7E6B777192A}"/>
              </a:ext>
            </a:extLst>
          </p:cNvPr>
          <p:cNvGraphicFramePr>
            <a:graphicFrameLocks noGrp="1"/>
          </p:cNvGraphicFramePr>
          <p:nvPr>
            <p:extLst>
              <p:ext uri="{D42A27DB-BD31-4B8C-83A1-F6EECF244321}">
                <p14:modId xmlns:p14="http://schemas.microsoft.com/office/powerpoint/2010/main" val="1053257116"/>
              </p:ext>
            </p:extLst>
          </p:nvPr>
        </p:nvGraphicFramePr>
        <p:xfrm>
          <a:off x="503579" y="4324055"/>
          <a:ext cx="10623400" cy="2270760"/>
        </p:xfrm>
        <a:graphic>
          <a:graphicData uri="http://schemas.openxmlformats.org/drawingml/2006/table">
            <a:tbl>
              <a:tblPr firstRow="1" bandRow="1">
                <a:tableStyleId>{5C22544A-7EE6-4342-B048-85BDC9FD1C3A}</a:tableStyleId>
              </a:tblPr>
              <a:tblGrid>
                <a:gridCol w="2124680">
                  <a:extLst>
                    <a:ext uri="{9D8B030D-6E8A-4147-A177-3AD203B41FA5}">
                      <a16:colId xmlns:a16="http://schemas.microsoft.com/office/drawing/2014/main" val="3310602052"/>
                    </a:ext>
                  </a:extLst>
                </a:gridCol>
                <a:gridCol w="2124680">
                  <a:extLst>
                    <a:ext uri="{9D8B030D-6E8A-4147-A177-3AD203B41FA5}">
                      <a16:colId xmlns:a16="http://schemas.microsoft.com/office/drawing/2014/main" val="1272441362"/>
                    </a:ext>
                  </a:extLst>
                </a:gridCol>
                <a:gridCol w="2124680">
                  <a:extLst>
                    <a:ext uri="{9D8B030D-6E8A-4147-A177-3AD203B41FA5}">
                      <a16:colId xmlns:a16="http://schemas.microsoft.com/office/drawing/2014/main" val="593549829"/>
                    </a:ext>
                  </a:extLst>
                </a:gridCol>
                <a:gridCol w="2124680">
                  <a:extLst>
                    <a:ext uri="{9D8B030D-6E8A-4147-A177-3AD203B41FA5}">
                      <a16:colId xmlns:a16="http://schemas.microsoft.com/office/drawing/2014/main" val="2285365512"/>
                    </a:ext>
                  </a:extLst>
                </a:gridCol>
                <a:gridCol w="2124680">
                  <a:extLst>
                    <a:ext uri="{9D8B030D-6E8A-4147-A177-3AD203B41FA5}">
                      <a16:colId xmlns:a16="http://schemas.microsoft.com/office/drawing/2014/main" val="1760727345"/>
                    </a:ext>
                  </a:extLst>
                </a:gridCol>
              </a:tblGrid>
              <a:tr h="370840">
                <a:tc rowSpan="2">
                  <a:txBody>
                    <a:bodyPr/>
                    <a:lstStyle/>
                    <a:p>
                      <a:pPr algn="ctr"/>
                      <a:r>
                        <a:rPr lang="es-ES" sz="1600" dirty="0"/>
                        <a:t>ILC</a:t>
                      </a:r>
                    </a:p>
                  </a:txBody>
                  <a:tcPr anchor="ctr"/>
                </a:tc>
                <a:tc gridSpan="2">
                  <a:txBody>
                    <a:bodyPr/>
                    <a:lstStyle/>
                    <a:p>
                      <a:pPr algn="ctr"/>
                      <a:r>
                        <a:rPr lang="es-ES" sz="1600" dirty="0" err="1"/>
                        <a:t>ctB</a:t>
                      </a:r>
                      <a:endParaRPr lang="es-ES" sz="1600" dirty="0"/>
                    </a:p>
                  </a:txBody>
                  <a:tcPr anchor="ctr"/>
                </a:tc>
                <a:tc hMerge="1">
                  <a:txBody>
                    <a:bodyPr/>
                    <a:lstStyle/>
                    <a:p>
                      <a:endParaRPr lang="es-ES" dirty="0"/>
                    </a:p>
                  </a:txBody>
                  <a:tcPr/>
                </a:tc>
                <a:tc gridSpan="2">
                  <a:txBody>
                    <a:bodyPr/>
                    <a:lstStyle/>
                    <a:p>
                      <a:pPr algn="ctr"/>
                      <a:r>
                        <a:rPr lang="es-ES" sz="1600" dirty="0" err="1"/>
                        <a:t>ctW</a:t>
                      </a:r>
                      <a:endParaRPr lang="es-ES" sz="1600" dirty="0"/>
                    </a:p>
                  </a:txBody>
                  <a:tcPr anchor="ctr"/>
                </a:tc>
                <a:tc hMerge="1">
                  <a:txBody>
                    <a:bodyPr/>
                    <a:lstStyle/>
                    <a:p>
                      <a:endParaRPr lang="es-ES" dirty="0"/>
                    </a:p>
                  </a:txBody>
                  <a:tcPr/>
                </a:tc>
                <a:extLst>
                  <a:ext uri="{0D108BD9-81ED-4DB2-BD59-A6C34878D82A}">
                    <a16:rowId xmlns:a16="http://schemas.microsoft.com/office/drawing/2014/main" val="170399602"/>
                  </a:ext>
                </a:extLst>
              </a:tr>
              <a:tr h="370840">
                <a:tc vMerge="1">
                  <a:txBody>
                    <a:bodyPr/>
                    <a:lstStyle/>
                    <a:p>
                      <a:endParaRPr lang="es-ES" dirty="0"/>
                    </a:p>
                  </a:txBody>
                  <a:tcPr>
                    <a:solidFill>
                      <a:schemeClr val="accent1"/>
                    </a:solidFill>
                  </a:tcPr>
                </a:tc>
                <a:tc>
                  <a:txBody>
                    <a:bodyPr/>
                    <a:lstStyle/>
                    <a:p>
                      <a:pPr algn="ctr"/>
                      <a:r>
                        <a:rPr lang="es-ES" sz="1600" dirty="0">
                          <a:solidFill>
                            <a:schemeClr val="bg1"/>
                          </a:solidFill>
                        </a:rPr>
                        <a:t>Pol.1</a:t>
                      </a:r>
                    </a:p>
                  </a:txBody>
                  <a:tcPr anchor="ctr">
                    <a:solidFill>
                      <a:schemeClr val="accent1"/>
                    </a:solidFill>
                  </a:tcPr>
                </a:tc>
                <a:tc>
                  <a:txBody>
                    <a:bodyPr/>
                    <a:lstStyle/>
                    <a:p>
                      <a:pPr algn="ctr"/>
                      <a:r>
                        <a:rPr lang="es-ES" sz="1600" dirty="0">
                          <a:solidFill>
                            <a:schemeClr val="bg1"/>
                          </a:solidFill>
                        </a:rPr>
                        <a:t>Pol.2</a:t>
                      </a:r>
                    </a:p>
                  </a:txBody>
                  <a:tcPr anchor="ctr">
                    <a:solidFill>
                      <a:schemeClr val="accent1"/>
                    </a:solidFill>
                  </a:tcPr>
                </a:tc>
                <a:tc>
                  <a:txBody>
                    <a:bodyPr/>
                    <a:lstStyle/>
                    <a:p>
                      <a:pPr algn="ctr"/>
                      <a:r>
                        <a:rPr lang="es-ES" sz="1600" dirty="0">
                          <a:solidFill>
                            <a:schemeClr val="bg1"/>
                          </a:solidFill>
                        </a:rPr>
                        <a:t>Pol.1</a:t>
                      </a:r>
                    </a:p>
                  </a:txBody>
                  <a:tcPr anchor="ctr">
                    <a:solidFill>
                      <a:schemeClr val="accent1"/>
                    </a:solidFill>
                  </a:tcPr>
                </a:tc>
                <a:tc>
                  <a:txBody>
                    <a:bodyPr/>
                    <a:lstStyle/>
                    <a:p>
                      <a:pPr algn="ctr"/>
                      <a:r>
                        <a:rPr lang="es-ES" sz="1600" dirty="0">
                          <a:solidFill>
                            <a:schemeClr val="bg1"/>
                          </a:solidFill>
                        </a:rPr>
                        <a:t>Pol.2</a:t>
                      </a:r>
                    </a:p>
                  </a:txBody>
                  <a:tcPr anchor="ctr">
                    <a:solidFill>
                      <a:schemeClr val="accent1"/>
                    </a:solidFill>
                  </a:tcPr>
                </a:tc>
                <a:extLst>
                  <a:ext uri="{0D108BD9-81ED-4DB2-BD59-A6C34878D82A}">
                    <a16:rowId xmlns:a16="http://schemas.microsoft.com/office/drawing/2014/main" val="1960125283"/>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dirty="0"/>
                        <a:t>Estimación de las referencias </a:t>
                      </a:r>
                    </a:p>
                  </a:txBody>
                  <a:tcPr anchor="ctr"/>
                </a:tc>
                <a:tc gridSpan="2">
                  <a:txBody>
                    <a:bodyPr/>
                    <a:lstStyle/>
                    <a:p>
                      <a:pPr algn="ctr"/>
                      <a:r>
                        <a:rPr lang="es-ES" sz="1600" b="0" i="0" u="none" strike="noStrike" kern="1200" dirty="0">
                          <a:solidFill>
                            <a:schemeClr val="dk1"/>
                          </a:solidFill>
                          <a:latin typeface="+mn-lt"/>
                          <a:ea typeface="+mn-ea"/>
                          <a:cs typeface="+mn-cs"/>
                        </a:rPr>
                        <a:t>  [-0.1, 0.1]</a:t>
                      </a:r>
                      <a:endParaRPr lang="es-ES" sz="1600" dirty="0"/>
                    </a:p>
                  </a:txBody>
                  <a:tcPr anchor="ctr"/>
                </a:tc>
                <a:tc hMerge="1">
                  <a:txBody>
                    <a:bodyPr/>
                    <a:lstStyle/>
                    <a:p>
                      <a:pPr algn="ctr"/>
                      <a:endParaRPr lang="es-ES" dirty="0"/>
                    </a:p>
                  </a:txBody>
                  <a:tcPr/>
                </a:tc>
                <a:tc gridSpan="2">
                  <a:txBody>
                    <a:bodyPr/>
                    <a:lstStyle/>
                    <a:p>
                      <a:pPr algn="ctr"/>
                      <a:r>
                        <a:rPr lang="es-ES" sz="1600" b="0" i="0" u="none" strike="noStrike" kern="1200" dirty="0">
                          <a:solidFill>
                            <a:schemeClr val="dk1"/>
                          </a:solidFill>
                          <a:latin typeface="+mn-lt"/>
                          <a:ea typeface="+mn-ea"/>
                          <a:cs typeface="+mn-cs"/>
                        </a:rPr>
                        <a:t>[-0.2, 0.2]</a:t>
                      </a:r>
                      <a:endParaRPr lang="es-ES" sz="1600" dirty="0"/>
                    </a:p>
                  </a:txBody>
                  <a:tcPr anchor="ct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s-ES" dirty="0"/>
                    </a:p>
                  </a:txBody>
                  <a:tcPr/>
                </a:tc>
                <a:extLst>
                  <a:ext uri="{0D108BD9-81ED-4DB2-BD59-A6C34878D82A}">
                    <a16:rowId xmlns:a16="http://schemas.microsoft.com/office/drawing/2014/main" val="3047862041"/>
                  </a:ext>
                </a:extLst>
              </a:tr>
              <a:tr h="370840">
                <a:tc>
                  <a:txBody>
                    <a:bodyPr/>
                    <a:lstStyle/>
                    <a:p>
                      <a:r>
                        <a:rPr lang="es-ES" sz="1600" dirty="0"/>
                        <a:t>Nuestra estimación </a:t>
                      </a:r>
                    </a:p>
                  </a:txBody>
                  <a:tcPr anchor="ctr"/>
                </a:tc>
                <a:tc>
                  <a:txBody>
                    <a:bodyPr/>
                    <a:lstStyle/>
                    <a:p>
                      <a:pPr algn="ctr"/>
                      <a:r>
                        <a:rPr lang="es-ES" sz="1600" b="0" i="0" u="none" strike="noStrike" kern="1200" baseline="0" dirty="0">
                          <a:solidFill>
                            <a:schemeClr val="dk1"/>
                          </a:solidFill>
                          <a:latin typeface="+mn-lt"/>
                          <a:ea typeface="+mn-ea"/>
                          <a:cs typeface="+mn-cs"/>
                        </a:rPr>
                        <a:t>[-0.8, 0.6]</a:t>
                      </a:r>
                      <a:endParaRPr lang="es-ES" sz="1600" dirty="0"/>
                    </a:p>
                  </a:txBody>
                  <a:tcPr anchor="ctr"/>
                </a:tc>
                <a:tc>
                  <a:txBody>
                    <a:bodyPr/>
                    <a:lstStyle/>
                    <a:p>
                      <a:pPr algn="ctr"/>
                      <a:r>
                        <a:rPr lang="es-ES" sz="1600" b="0" i="0" u="none" strike="noStrike" kern="1200" baseline="0" dirty="0">
                          <a:solidFill>
                            <a:schemeClr val="dk1"/>
                          </a:solidFill>
                          <a:latin typeface="+mn-lt"/>
                          <a:ea typeface="+mn-ea"/>
                          <a:cs typeface="+mn-cs"/>
                        </a:rPr>
                        <a:t>[-0.5, 0.3]</a:t>
                      </a:r>
                      <a:endParaRPr lang="es-ES" sz="1600" dirty="0"/>
                    </a:p>
                  </a:txBody>
                  <a:tcPr anchor="ctr"/>
                </a:tc>
                <a:tc>
                  <a:txBody>
                    <a:bodyPr/>
                    <a:lstStyle/>
                    <a:p>
                      <a:pPr algn="ctr"/>
                      <a:r>
                        <a:rPr lang="es-ES" sz="1600" b="0" i="0" u="none" strike="noStrike" kern="1200" baseline="0" dirty="0">
                          <a:solidFill>
                            <a:schemeClr val="dk1"/>
                          </a:solidFill>
                          <a:latin typeface="+mn-lt"/>
                          <a:ea typeface="+mn-ea"/>
                          <a:cs typeface="+mn-cs"/>
                        </a:rPr>
                        <a:t>[-0.5, 0.3]</a:t>
                      </a:r>
                      <a:endParaRPr lang="es-ES" sz="1600" dirty="0"/>
                    </a:p>
                  </a:txBody>
                  <a:tcPr anchor="ctr"/>
                </a:tc>
                <a:tc>
                  <a:txBody>
                    <a:bodyPr/>
                    <a:lstStyle/>
                    <a:p>
                      <a:pPr algn="ctr"/>
                      <a:r>
                        <a:rPr lang="es-ES" sz="1600" b="0" i="0" u="none" strike="noStrike" kern="1200" baseline="0" dirty="0">
                          <a:solidFill>
                            <a:schemeClr val="dk1"/>
                          </a:solidFill>
                          <a:latin typeface="+mn-lt"/>
                          <a:ea typeface="+mn-ea"/>
                          <a:cs typeface="+mn-cs"/>
                        </a:rPr>
                        <a:t>[-5, 3]</a:t>
                      </a:r>
                      <a:endParaRPr lang="es-ES" sz="1600" dirty="0"/>
                    </a:p>
                  </a:txBody>
                  <a:tcPr anchor="ctr"/>
                </a:tc>
                <a:extLst>
                  <a:ext uri="{0D108BD9-81ED-4DB2-BD59-A6C34878D82A}">
                    <a16:rowId xmlns:a16="http://schemas.microsoft.com/office/drawing/2014/main" val="1100140729"/>
                  </a:ext>
                </a:extLst>
              </a:tr>
              <a:tr h="370840">
                <a:tc>
                  <a:txBody>
                    <a:bodyPr/>
                    <a:lstStyle/>
                    <a:p>
                      <a:r>
                        <a:rPr lang="es-ES" sz="1600" dirty="0"/>
                        <a:t>Proporción entre los dos intervalos</a:t>
                      </a:r>
                    </a:p>
                  </a:txBody>
                  <a:tcPr anchor="ctr"/>
                </a:tc>
                <a:tc>
                  <a:txBody>
                    <a:bodyPr/>
                    <a:lstStyle/>
                    <a:p>
                      <a:pPr algn="ctr"/>
                      <a:r>
                        <a:rPr lang="es-ES" sz="1600" b="0" i="0" u="none" strike="noStrike" kern="1200" dirty="0">
                          <a:solidFill>
                            <a:schemeClr val="dk1"/>
                          </a:solidFill>
                          <a:latin typeface="+mn-lt"/>
                          <a:ea typeface="+mn-ea"/>
                          <a:cs typeface="+mn-cs"/>
                        </a:rPr>
                        <a:t> 4.0 </a:t>
                      </a:r>
                      <a:endParaRPr lang="es-ES" sz="1600" dirty="0"/>
                    </a:p>
                  </a:txBody>
                  <a:tcPr anchor="ctr"/>
                </a:tc>
                <a:tc>
                  <a:txBody>
                    <a:bodyPr/>
                    <a:lstStyle/>
                    <a:p>
                      <a:pPr algn="ctr"/>
                      <a:r>
                        <a:rPr lang="es-ES" sz="1600" b="0" i="0" u="none" strike="noStrike" kern="1200">
                          <a:solidFill>
                            <a:schemeClr val="dk1"/>
                          </a:solidFill>
                          <a:latin typeface="+mn-lt"/>
                          <a:ea typeface="+mn-ea"/>
                          <a:cs typeface="+mn-cs"/>
                        </a:rPr>
                        <a:t> 1.3</a:t>
                      </a:r>
                      <a:endParaRPr lang="es-ES" sz="1600" dirty="0"/>
                    </a:p>
                  </a:txBody>
                  <a:tcPr anchor="ctr"/>
                </a:tc>
                <a:tc>
                  <a:txBody>
                    <a:bodyPr/>
                    <a:lstStyle/>
                    <a:p>
                      <a:pPr algn="ctr"/>
                      <a:r>
                        <a:rPr lang="es-ES" sz="1600" b="0" i="0" u="none" strike="noStrike" kern="1200" dirty="0">
                          <a:solidFill>
                            <a:schemeClr val="dk1"/>
                          </a:solidFill>
                          <a:latin typeface="+mn-lt"/>
                          <a:ea typeface="+mn-ea"/>
                          <a:cs typeface="+mn-cs"/>
                        </a:rPr>
                        <a:t>1.1</a:t>
                      </a:r>
                      <a:endParaRPr lang="es-ES" sz="1600" dirty="0"/>
                    </a:p>
                  </a:txBody>
                  <a:tcPr anchor="ctr"/>
                </a:tc>
                <a:tc>
                  <a:txBody>
                    <a:bodyPr/>
                    <a:lstStyle/>
                    <a:p>
                      <a:pPr algn="ctr"/>
                      <a:r>
                        <a:rPr lang="es-ES" sz="1600" b="0" i="0" u="none" strike="noStrike" kern="1200" dirty="0">
                          <a:solidFill>
                            <a:schemeClr val="dk1"/>
                          </a:solidFill>
                          <a:latin typeface="+mn-lt"/>
                          <a:ea typeface="+mn-ea"/>
                          <a:cs typeface="+mn-cs"/>
                        </a:rPr>
                        <a:t>9.8 </a:t>
                      </a:r>
                      <a:endParaRPr lang="es-ES" sz="1600" dirty="0"/>
                    </a:p>
                  </a:txBody>
                  <a:tcPr anchor="ctr"/>
                </a:tc>
                <a:extLst>
                  <a:ext uri="{0D108BD9-81ED-4DB2-BD59-A6C34878D82A}">
                    <a16:rowId xmlns:a16="http://schemas.microsoft.com/office/drawing/2014/main" val="1801113349"/>
                  </a:ext>
                </a:extLst>
              </a:tr>
            </a:tbl>
          </a:graphicData>
        </a:graphic>
      </p:graphicFrame>
    </p:spTree>
    <p:extLst>
      <p:ext uri="{BB962C8B-B14F-4D97-AF65-F5344CB8AC3E}">
        <p14:creationId xmlns:p14="http://schemas.microsoft.com/office/powerpoint/2010/main" val="3620309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DA0521E-51F3-4F8C-ACB1-01B9B594F45D}"/>
              </a:ext>
            </a:extLst>
          </p:cNvPr>
          <p:cNvSpPr>
            <a:spLocks noGrp="1"/>
          </p:cNvSpPr>
          <p:nvPr>
            <p:ph type="title"/>
          </p:nvPr>
        </p:nvSpPr>
        <p:spPr/>
        <p:txBody>
          <a:bodyPr/>
          <a:lstStyle/>
          <a:p>
            <a:pPr algn="ctr"/>
            <a:r>
              <a:rPr lang="es-ES" dirty="0"/>
              <a:t>Conclusiones </a:t>
            </a:r>
          </a:p>
        </p:txBody>
      </p:sp>
      <p:sp>
        <p:nvSpPr>
          <p:cNvPr id="3" name="Marcador de contenido 2">
            <a:extLst>
              <a:ext uri="{FF2B5EF4-FFF2-40B4-BE49-F238E27FC236}">
                <a16:creationId xmlns:a16="http://schemas.microsoft.com/office/drawing/2014/main" id="{B1EC3819-2FA6-4F7B-A2E6-0FC308DD2F5B}"/>
              </a:ext>
            </a:extLst>
          </p:cNvPr>
          <p:cNvSpPr>
            <a:spLocks noGrp="1"/>
          </p:cNvSpPr>
          <p:nvPr>
            <p:ph idx="1"/>
          </p:nvPr>
        </p:nvSpPr>
        <p:spPr>
          <a:xfrm>
            <a:off x="1261872" y="2080588"/>
            <a:ext cx="8595360" cy="4351337"/>
          </a:xfrm>
        </p:spPr>
        <p:txBody>
          <a:bodyPr>
            <a:normAutofit/>
          </a:bodyPr>
          <a:lstStyle/>
          <a:p>
            <a:pPr algn="just"/>
            <a:r>
              <a:rPr lang="es-ES" sz="2000" dirty="0"/>
              <a:t>El uso de un procedimiento basado en el estudio de la variación que sufren las secciones eficaces totales de ciertos procesos bajo la presencia de operadores de nueva física suprimidos a bajas energías es un buen método para acotar las constantes de acoplamiento de los mismos.</a:t>
            </a:r>
          </a:p>
          <a:p>
            <a:pPr algn="just"/>
            <a:r>
              <a:rPr lang="es-ES" sz="2000" dirty="0"/>
              <a:t>El estudio que hemos hecho nos sirve para comprobar la existencia de una mejora sustancial de la precisión en los intervalos de validez en el ILC con respecto a ATLAS.</a:t>
            </a:r>
          </a:p>
          <a:p>
            <a:pPr algn="just"/>
            <a:r>
              <a:rPr lang="es-ES" sz="2000" dirty="0"/>
              <a:t>Observamos que nuestras restricciones son generalmente menos severas que aquellas deducidas mediante métodos más exhaustivos, pero en todo caso difieren en menos de un orden de magnitud. Esto es entendible dadas las numerosas deficiencias que nuestro análisis presenta al compararse con estimaciones más escrupulosas. </a:t>
            </a:r>
          </a:p>
        </p:txBody>
      </p:sp>
    </p:spTree>
    <p:extLst>
      <p:ext uri="{BB962C8B-B14F-4D97-AF65-F5344CB8AC3E}">
        <p14:creationId xmlns:p14="http://schemas.microsoft.com/office/powerpoint/2010/main" val="922447963"/>
      </p:ext>
    </p:extLst>
  </p:cSld>
  <p:clrMapOvr>
    <a:masterClrMapping/>
  </p:clrMapOvr>
</p:sld>
</file>

<file path=ppt/theme/theme1.xml><?xml version="1.0" encoding="utf-8"?>
<a:theme xmlns:a="http://schemas.openxmlformats.org/drawingml/2006/main" name="Vista">
  <a:themeElements>
    <a:clrScheme name="Vista">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sta">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sta">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Vista</Template>
  <TotalTime>6</TotalTime>
  <Words>292</Words>
  <Application>Microsoft Office PowerPoint</Application>
  <PresentationFormat>Panorámica</PresentationFormat>
  <Paragraphs>52</Paragraphs>
  <Slides>4</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4</vt:i4>
      </vt:variant>
    </vt:vector>
  </HeadingPairs>
  <TitlesOfParts>
    <vt:vector size="9" baseType="lpstr">
      <vt:lpstr>Arial</vt:lpstr>
      <vt:lpstr>Cambria Math</vt:lpstr>
      <vt:lpstr>Century Schoolbook</vt:lpstr>
      <vt:lpstr>Wingdings 2</vt:lpstr>
      <vt:lpstr>Vista</vt:lpstr>
      <vt:lpstr>INTERPRETACIÓN MEDIANTE TEORÍAS EFECTIVAS DE DATOS EXPERIMENTALES DE LA FÍSICA DEL TOP</vt:lpstr>
      <vt:lpstr>Restricciones para los parámetros BSM según distintos experimentos</vt:lpstr>
      <vt:lpstr>Resultados obtenidos y contrastación</vt:lpstr>
      <vt:lpstr>Conclusiones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INTERPRETACIÓN MEDIANTE TEORÍAS EFECTIVAS DE DATOS EXPERIMENTALES DE LA FÍSICA DEL TOP</dc:title>
  <dc:creator>Víctor Bresó Pla</dc:creator>
  <cp:lastModifiedBy>Víctor Bresó Pla</cp:lastModifiedBy>
  <cp:revision>2</cp:revision>
  <dcterms:created xsi:type="dcterms:W3CDTF">2019-05-08T16:11:18Z</dcterms:created>
  <dcterms:modified xsi:type="dcterms:W3CDTF">2019-05-09T10:42:39Z</dcterms:modified>
</cp:coreProperties>
</file>