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257" r:id="rId3"/>
    <p:sldId id="258" r:id="rId4"/>
    <p:sldId id="306" r:id="rId5"/>
    <p:sldId id="307" r:id="rId6"/>
    <p:sldId id="308" r:id="rId7"/>
    <p:sldId id="309" r:id="rId8"/>
    <p:sldId id="259" r:id="rId9"/>
    <p:sldId id="311" r:id="rId10"/>
    <p:sldId id="286" r:id="rId11"/>
    <p:sldId id="312" r:id="rId12"/>
    <p:sldId id="313" r:id="rId13"/>
    <p:sldId id="314" r:id="rId14"/>
    <p:sldId id="305" r:id="rId15"/>
    <p:sldId id="287" r:id="rId16"/>
    <p:sldId id="304" r:id="rId17"/>
    <p:sldId id="288" r:id="rId18"/>
    <p:sldId id="289" r:id="rId19"/>
    <p:sldId id="290" r:id="rId20"/>
    <p:sldId id="291" r:id="rId21"/>
    <p:sldId id="292" r:id="rId22"/>
    <p:sldId id="294" r:id="rId23"/>
    <p:sldId id="295" r:id="rId24"/>
    <p:sldId id="299" r:id="rId25"/>
    <p:sldId id="300" r:id="rId26"/>
    <p:sldId id="301" r:id="rId27"/>
    <p:sldId id="302" r:id="rId28"/>
    <p:sldId id="303" r:id="rId29"/>
    <p:sldId id="315" r:id="rId30"/>
    <p:sldId id="285" r:id="rId31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DF58D"/>
    <a:srgbClr val="808080"/>
    <a:srgbClr val="FCFCFC"/>
    <a:srgbClr val="E8E8E8"/>
    <a:srgbClr val="FFD84B"/>
    <a:srgbClr val="CC3300"/>
    <a:srgbClr val="FFC31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4" autoAdjust="0"/>
    <p:restoredTop sz="81183" autoAdjust="0"/>
  </p:normalViewPr>
  <p:slideViewPr>
    <p:cSldViewPr>
      <p:cViewPr>
        <p:scale>
          <a:sx n="60" d="100"/>
          <a:sy n="60" d="100"/>
        </p:scale>
        <p:origin x="-1542" y="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0EF2FEF-2E81-43B6-AFB2-C920816111C4}" type="slidenum">
              <a:rPr lang="en-US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ED5E56F-7233-42B2-83A3-C5EC3996E369}" type="slidenum">
              <a:rPr lang="en-US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5E56F-7233-42B2-83A3-C5EC3996E36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5E56F-7233-42B2-83A3-C5EC3996E369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5E56F-7233-42B2-83A3-C5EC3996E369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5E56F-7233-42B2-83A3-C5EC3996E369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5E56F-7233-42B2-83A3-C5EC3996E369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5E56F-7233-42B2-83A3-C5EC3996E369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5E56F-7233-42B2-83A3-C5EC3996E369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5E56F-7233-42B2-83A3-C5EC3996E369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3991" y="4345776"/>
            <a:ext cx="5030018" cy="411600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3991" y="4345776"/>
            <a:ext cx="5030018" cy="411600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5E56F-7233-42B2-83A3-C5EC3996E369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5E56F-7233-42B2-83A3-C5EC3996E369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5E56F-7233-42B2-83A3-C5EC3996E369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5E56F-7233-42B2-83A3-C5EC3996E369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FR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5E56F-7233-42B2-83A3-C5EC3996E36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5E56F-7233-42B2-83A3-C5EC3996E369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5E56F-7233-42B2-83A3-C5EC3996E369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5E56F-7233-42B2-83A3-C5EC3996E369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5E56F-7233-42B2-83A3-C5EC3996E369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5E56F-7233-42B2-83A3-C5EC3996E369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5E56F-7233-42B2-83A3-C5EC3996E369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" name="Freeform 40"/>
          <p:cNvSpPr>
            <a:spLocks/>
          </p:cNvSpPr>
          <p:nvPr/>
        </p:nvSpPr>
        <p:spPr bwMode="gray">
          <a:xfrm>
            <a:off x="0" y="6048375"/>
            <a:ext cx="2762250" cy="8096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510"/>
              </a:cxn>
              <a:cxn ang="0">
                <a:pos x="1740" y="510"/>
              </a:cxn>
              <a:cxn ang="0">
                <a:pos x="1595" y="30"/>
              </a:cxn>
              <a:cxn ang="0">
                <a:pos x="0" y="0"/>
              </a:cxn>
            </a:cxnLst>
            <a:rect l="0" t="0" r="r" b="b"/>
            <a:pathLst>
              <a:path w="1740" h="510">
                <a:moveTo>
                  <a:pt x="0" y="0"/>
                </a:moveTo>
                <a:lnTo>
                  <a:pt x="0" y="510"/>
                </a:lnTo>
                <a:cubicBezTo>
                  <a:pt x="0" y="510"/>
                  <a:pt x="870" y="510"/>
                  <a:pt x="1740" y="510"/>
                </a:cubicBezTo>
                <a:cubicBezTo>
                  <a:pt x="1650" y="258"/>
                  <a:pt x="1595" y="30"/>
                  <a:pt x="1595" y="30"/>
                </a:cubicBezTo>
                <a:cubicBezTo>
                  <a:pt x="798" y="54"/>
                  <a:pt x="0" y="0"/>
                  <a:pt x="0" y="0"/>
                </a:cubicBez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113" name="Freeform 41"/>
          <p:cNvSpPr>
            <a:spLocks/>
          </p:cNvSpPr>
          <p:nvPr/>
        </p:nvSpPr>
        <p:spPr bwMode="gray">
          <a:xfrm>
            <a:off x="2590800" y="4705350"/>
            <a:ext cx="6400800" cy="2152650"/>
          </a:xfrm>
          <a:custGeom>
            <a:avLst/>
            <a:gdLst/>
            <a:ahLst/>
            <a:cxnLst>
              <a:cxn ang="0">
                <a:pos x="1116" y="0"/>
              </a:cxn>
              <a:cxn ang="0">
                <a:pos x="3840" y="636"/>
              </a:cxn>
              <a:cxn ang="0">
                <a:pos x="4032" y="1356"/>
              </a:cxn>
              <a:cxn ang="0">
                <a:pos x="288" y="1356"/>
              </a:cxn>
              <a:cxn ang="0">
                <a:pos x="0" y="828"/>
              </a:cxn>
              <a:cxn ang="0">
                <a:pos x="1116" y="0"/>
              </a:cxn>
            </a:cxnLst>
            <a:rect l="0" t="0" r="r" b="b"/>
            <a:pathLst>
              <a:path w="4032" h="1356">
                <a:moveTo>
                  <a:pt x="1116" y="0"/>
                </a:moveTo>
                <a:cubicBezTo>
                  <a:pt x="2370" y="1254"/>
                  <a:pt x="3840" y="636"/>
                  <a:pt x="3840" y="636"/>
                </a:cubicBezTo>
                <a:cubicBezTo>
                  <a:pt x="4032" y="966"/>
                  <a:pt x="4032" y="1356"/>
                  <a:pt x="4032" y="1356"/>
                </a:cubicBezTo>
                <a:cubicBezTo>
                  <a:pt x="4032" y="1356"/>
                  <a:pt x="2160" y="1356"/>
                  <a:pt x="288" y="1356"/>
                </a:cubicBezTo>
                <a:cubicBezTo>
                  <a:pt x="120" y="1140"/>
                  <a:pt x="0" y="828"/>
                  <a:pt x="0" y="828"/>
                </a:cubicBezTo>
                <a:lnTo>
                  <a:pt x="1116" y="0"/>
                </a:lnTo>
                <a:close/>
              </a:path>
            </a:pathLst>
          </a:custGeom>
          <a:solidFill>
            <a:schemeClr val="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114" name="Freeform 42"/>
          <p:cNvSpPr>
            <a:spLocks/>
          </p:cNvSpPr>
          <p:nvPr/>
        </p:nvSpPr>
        <p:spPr bwMode="gray">
          <a:xfrm>
            <a:off x="4400550" y="781050"/>
            <a:ext cx="4743450" cy="5048250"/>
          </a:xfrm>
          <a:custGeom>
            <a:avLst/>
            <a:gdLst/>
            <a:ahLst/>
            <a:cxnLst>
              <a:cxn ang="0">
                <a:pos x="510" y="1098"/>
              </a:cxn>
              <a:cxn ang="0">
                <a:pos x="2280" y="0"/>
              </a:cxn>
              <a:cxn ang="0">
                <a:pos x="2988" y="342"/>
              </a:cxn>
              <a:cxn ang="0">
                <a:pos x="2988" y="2772"/>
              </a:cxn>
              <a:cxn ang="0">
                <a:pos x="1452" y="3060"/>
              </a:cxn>
              <a:cxn ang="0">
                <a:pos x="0" y="2406"/>
              </a:cxn>
              <a:cxn ang="0">
                <a:pos x="510" y="1098"/>
              </a:cxn>
            </a:cxnLst>
            <a:rect l="0" t="0" r="r" b="b"/>
            <a:pathLst>
              <a:path w="2988" h="3180">
                <a:moveTo>
                  <a:pt x="510" y="1098"/>
                </a:moveTo>
                <a:cubicBezTo>
                  <a:pt x="1710" y="840"/>
                  <a:pt x="2280" y="0"/>
                  <a:pt x="2280" y="0"/>
                </a:cubicBezTo>
                <a:cubicBezTo>
                  <a:pt x="2700" y="96"/>
                  <a:pt x="2988" y="342"/>
                  <a:pt x="2988" y="342"/>
                </a:cubicBezTo>
                <a:lnTo>
                  <a:pt x="2988" y="2772"/>
                </a:lnTo>
                <a:cubicBezTo>
                  <a:pt x="2988" y="2772"/>
                  <a:pt x="2202" y="3180"/>
                  <a:pt x="1452" y="3060"/>
                </a:cubicBezTo>
                <a:cubicBezTo>
                  <a:pt x="636" y="2940"/>
                  <a:pt x="0" y="2406"/>
                  <a:pt x="0" y="2406"/>
                </a:cubicBezTo>
                <a:lnTo>
                  <a:pt x="510" y="1098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115" name="Freeform 43"/>
          <p:cNvSpPr>
            <a:spLocks/>
          </p:cNvSpPr>
          <p:nvPr/>
        </p:nvSpPr>
        <p:spPr bwMode="gray">
          <a:xfrm>
            <a:off x="4800600" y="0"/>
            <a:ext cx="3276600" cy="24098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76" y="1518"/>
              </a:cxn>
              <a:cxn ang="0">
                <a:pos x="2064" y="0"/>
              </a:cxn>
              <a:cxn ang="0">
                <a:pos x="0" y="0"/>
              </a:cxn>
            </a:cxnLst>
            <a:rect l="0" t="0" r="r" b="b"/>
            <a:pathLst>
              <a:path w="2064" h="1518">
                <a:moveTo>
                  <a:pt x="0" y="0"/>
                </a:moveTo>
                <a:cubicBezTo>
                  <a:pt x="0" y="0"/>
                  <a:pt x="138" y="759"/>
                  <a:pt x="276" y="1518"/>
                </a:cubicBezTo>
                <a:cubicBezTo>
                  <a:pt x="1518" y="1194"/>
                  <a:pt x="2064" y="0"/>
                  <a:pt x="2064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151" name="Freeform 79"/>
          <p:cNvSpPr>
            <a:spLocks/>
          </p:cNvSpPr>
          <p:nvPr/>
        </p:nvSpPr>
        <p:spPr bwMode="gray">
          <a:xfrm>
            <a:off x="0" y="0"/>
            <a:ext cx="6583363" cy="72675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612" y="0"/>
              </a:cxn>
              <a:cxn ang="0">
                <a:pos x="3222" y="3042"/>
              </a:cxn>
              <a:cxn ang="0">
                <a:pos x="0" y="3744"/>
              </a:cxn>
              <a:cxn ang="0">
                <a:pos x="0" y="0"/>
              </a:cxn>
            </a:cxnLst>
            <a:rect l="0" t="0" r="r" b="b"/>
            <a:pathLst>
              <a:path w="4014" h="4455">
                <a:moveTo>
                  <a:pt x="0" y="0"/>
                </a:moveTo>
                <a:lnTo>
                  <a:pt x="3612" y="0"/>
                </a:lnTo>
                <a:cubicBezTo>
                  <a:pt x="4014" y="984"/>
                  <a:pt x="3812" y="2307"/>
                  <a:pt x="3222" y="3042"/>
                </a:cubicBezTo>
                <a:cubicBezTo>
                  <a:pt x="1988" y="4455"/>
                  <a:pt x="0" y="3744"/>
                  <a:pt x="0" y="3744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117" name="Freeform 45"/>
          <p:cNvSpPr>
            <a:spLocks/>
          </p:cNvSpPr>
          <p:nvPr/>
        </p:nvSpPr>
        <p:spPr bwMode="gray">
          <a:xfrm>
            <a:off x="0" y="0"/>
            <a:ext cx="6372225" cy="70723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612" y="0"/>
              </a:cxn>
              <a:cxn ang="0">
                <a:pos x="3222" y="3042"/>
              </a:cxn>
              <a:cxn ang="0">
                <a:pos x="0" y="3744"/>
              </a:cxn>
              <a:cxn ang="0">
                <a:pos x="0" y="0"/>
              </a:cxn>
            </a:cxnLst>
            <a:rect l="0" t="0" r="r" b="b"/>
            <a:pathLst>
              <a:path w="4014" h="4455">
                <a:moveTo>
                  <a:pt x="0" y="0"/>
                </a:moveTo>
                <a:lnTo>
                  <a:pt x="3612" y="0"/>
                </a:lnTo>
                <a:cubicBezTo>
                  <a:pt x="4014" y="984"/>
                  <a:pt x="3812" y="2307"/>
                  <a:pt x="3222" y="3042"/>
                </a:cubicBezTo>
                <a:cubicBezTo>
                  <a:pt x="1988" y="4455"/>
                  <a:pt x="0" y="3744"/>
                  <a:pt x="0" y="3744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gamma/>
                  <a:tint val="25490"/>
                  <a:invGamma/>
                </a:schemeClr>
              </a:gs>
              <a:gs pos="100000">
                <a:schemeClr val="bg1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119" name="Line 47"/>
          <p:cNvSpPr>
            <a:spLocks noChangeShapeType="1"/>
          </p:cNvSpPr>
          <p:nvPr/>
        </p:nvSpPr>
        <p:spPr bwMode="gray">
          <a:xfrm>
            <a:off x="250825" y="1588"/>
            <a:ext cx="0" cy="601503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fr-FR"/>
          </a:p>
        </p:txBody>
      </p:sp>
      <p:sp>
        <p:nvSpPr>
          <p:cNvPr id="3120" name="Line 48"/>
          <p:cNvSpPr>
            <a:spLocks noChangeShapeType="1"/>
          </p:cNvSpPr>
          <p:nvPr/>
        </p:nvSpPr>
        <p:spPr bwMode="gray">
          <a:xfrm>
            <a:off x="1293813" y="1588"/>
            <a:ext cx="0" cy="62071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fr-FR"/>
          </a:p>
        </p:txBody>
      </p:sp>
      <p:sp>
        <p:nvSpPr>
          <p:cNvPr id="3121" name="Line 49"/>
          <p:cNvSpPr>
            <a:spLocks noChangeShapeType="1"/>
          </p:cNvSpPr>
          <p:nvPr/>
        </p:nvSpPr>
        <p:spPr bwMode="gray">
          <a:xfrm>
            <a:off x="2338388" y="1588"/>
            <a:ext cx="0" cy="6183312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fr-FR"/>
          </a:p>
        </p:txBody>
      </p:sp>
      <p:sp>
        <p:nvSpPr>
          <p:cNvPr id="3122" name="Line 50"/>
          <p:cNvSpPr>
            <a:spLocks noChangeShapeType="1"/>
          </p:cNvSpPr>
          <p:nvPr/>
        </p:nvSpPr>
        <p:spPr bwMode="gray">
          <a:xfrm>
            <a:off x="3382963" y="1588"/>
            <a:ext cx="0" cy="597217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fr-FR"/>
          </a:p>
        </p:txBody>
      </p:sp>
      <p:sp>
        <p:nvSpPr>
          <p:cNvPr id="3123" name="Line 51"/>
          <p:cNvSpPr>
            <a:spLocks noChangeShapeType="1"/>
          </p:cNvSpPr>
          <p:nvPr/>
        </p:nvSpPr>
        <p:spPr bwMode="gray">
          <a:xfrm>
            <a:off x="4427538" y="1588"/>
            <a:ext cx="0" cy="544988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fr-FR"/>
          </a:p>
        </p:txBody>
      </p:sp>
      <p:sp>
        <p:nvSpPr>
          <p:cNvPr id="3125" name="Line 53"/>
          <p:cNvSpPr>
            <a:spLocks noChangeShapeType="1"/>
          </p:cNvSpPr>
          <p:nvPr/>
        </p:nvSpPr>
        <p:spPr bwMode="gray">
          <a:xfrm rot="5400000">
            <a:off x="2913063" y="-2654300"/>
            <a:ext cx="0" cy="58134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fr-FR"/>
          </a:p>
        </p:txBody>
      </p:sp>
      <p:sp>
        <p:nvSpPr>
          <p:cNvPr id="3126" name="Line 54"/>
          <p:cNvSpPr>
            <a:spLocks noChangeShapeType="1"/>
          </p:cNvSpPr>
          <p:nvPr/>
        </p:nvSpPr>
        <p:spPr bwMode="gray">
          <a:xfrm rot="5400000">
            <a:off x="3006725" y="-1682750"/>
            <a:ext cx="0" cy="600075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fr-FR"/>
          </a:p>
        </p:txBody>
      </p:sp>
      <p:sp>
        <p:nvSpPr>
          <p:cNvPr id="3127" name="Line 55"/>
          <p:cNvSpPr>
            <a:spLocks noChangeShapeType="1"/>
          </p:cNvSpPr>
          <p:nvPr/>
        </p:nvSpPr>
        <p:spPr bwMode="gray">
          <a:xfrm rot="5400000">
            <a:off x="3011488" y="-622300"/>
            <a:ext cx="0" cy="601027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fr-FR"/>
          </a:p>
        </p:txBody>
      </p:sp>
      <p:sp>
        <p:nvSpPr>
          <p:cNvPr id="3128" name="Line 56"/>
          <p:cNvSpPr>
            <a:spLocks noChangeShapeType="1"/>
          </p:cNvSpPr>
          <p:nvPr/>
        </p:nvSpPr>
        <p:spPr bwMode="gray">
          <a:xfrm rot="5400000">
            <a:off x="2907507" y="548481"/>
            <a:ext cx="0" cy="5802313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fr-FR"/>
          </a:p>
        </p:txBody>
      </p:sp>
      <p:sp>
        <p:nvSpPr>
          <p:cNvPr id="3129" name="Line 57"/>
          <p:cNvSpPr>
            <a:spLocks noChangeShapeType="1"/>
          </p:cNvSpPr>
          <p:nvPr/>
        </p:nvSpPr>
        <p:spPr bwMode="gray">
          <a:xfrm rot="5400000">
            <a:off x="2666207" y="1854993"/>
            <a:ext cx="0" cy="5319713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fr-FR"/>
          </a:p>
        </p:txBody>
      </p:sp>
      <p:sp>
        <p:nvSpPr>
          <p:cNvPr id="3130" name="Line 58"/>
          <p:cNvSpPr>
            <a:spLocks noChangeShapeType="1"/>
          </p:cNvSpPr>
          <p:nvPr/>
        </p:nvSpPr>
        <p:spPr bwMode="gray">
          <a:xfrm rot="5400000">
            <a:off x="2115344" y="3472656"/>
            <a:ext cx="0" cy="42179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fr-FR"/>
          </a:p>
        </p:txBody>
      </p:sp>
      <p:sp>
        <p:nvSpPr>
          <p:cNvPr id="3131" name="Rectangle 59"/>
          <p:cNvSpPr>
            <a:spLocks noChangeArrowheads="1"/>
          </p:cNvSpPr>
          <p:nvPr/>
        </p:nvSpPr>
        <p:spPr bwMode="gray">
          <a:xfrm>
            <a:off x="2362200" y="277813"/>
            <a:ext cx="1012825" cy="1025525"/>
          </a:xfrm>
          <a:prstGeom prst="rect">
            <a:avLst/>
          </a:prstGeom>
          <a:solidFill>
            <a:srgbClr val="FFFFF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132" name="Rectangle 60"/>
          <p:cNvSpPr>
            <a:spLocks noChangeArrowheads="1"/>
          </p:cNvSpPr>
          <p:nvPr/>
        </p:nvSpPr>
        <p:spPr bwMode="gray">
          <a:xfrm>
            <a:off x="285750" y="2427288"/>
            <a:ext cx="1012825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133" name="Rectangle 61"/>
          <p:cNvSpPr>
            <a:spLocks noChangeArrowheads="1"/>
          </p:cNvSpPr>
          <p:nvPr/>
        </p:nvSpPr>
        <p:spPr bwMode="gray">
          <a:xfrm>
            <a:off x="0" y="271463"/>
            <a:ext cx="250825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134" name="Rectangle 62"/>
          <p:cNvSpPr>
            <a:spLocks noChangeArrowheads="1"/>
          </p:cNvSpPr>
          <p:nvPr/>
        </p:nvSpPr>
        <p:spPr bwMode="gray">
          <a:xfrm>
            <a:off x="1331913" y="1588"/>
            <a:ext cx="1012825" cy="234950"/>
          </a:xfrm>
          <a:prstGeom prst="rect">
            <a:avLst/>
          </a:prstGeom>
          <a:solidFill>
            <a:srgbClr val="FFFFF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136" name="Freeform 64"/>
          <p:cNvSpPr>
            <a:spLocks/>
          </p:cNvSpPr>
          <p:nvPr/>
        </p:nvSpPr>
        <p:spPr bwMode="gray">
          <a:xfrm>
            <a:off x="2365375" y="4541838"/>
            <a:ext cx="1009650" cy="10334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645"/>
              </a:cxn>
              <a:cxn ang="0">
                <a:pos x="636" y="651"/>
              </a:cxn>
              <a:cxn ang="0">
                <a:pos x="632" y="0"/>
              </a:cxn>
              <a:cxn ang="0">
                <a:pos x="0" y="0"/>
              </a:cxn>
            </a:cxnLst>
            <a:rect l="0" t="0" r="r" b="b"/>
            <a:pathLst>
              <a:path w="636" h="651">
                <a:moveTo>
                  <a:pt x="0" y="0"/>
                </a:moveTo>
                <a:lnTo>
                  <a:pt x="0" y="645"/>
                </a:lnTo>
                <a:lnTo>
                  <a:pt x="636" y="651"/>
                </a:lnTo>
                <a:lnTo>
                  <a:pt x="63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39999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103" name="Rectangle 31"/>
          <p:cNvSpPr>
            <a:spLocks noChangeArrowheads="1"/>
          </p:cNvSpPr>
          <p:nvPr/>
        </p:nvSpPr>
        <p:spPr bwMode="gray">
          <a:xfrm>
            <a:off x="285750" y="2435225"/>
            <a:ext cx="1012825" cy="1025525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3375" y="5084763"/>
            <a:ext cx="6400800" cy="457200"/>
          </a:xfrm>
        </p:spPr>
        <p:txBody>
          <a:bodyPr/>
          <a:lstStyle>
            <a:lvl1pPr marL="0" indent="0">
              <a:buFontTx/>
              <a:buNone/>
              <a:defRPr sz="1600">
                <a:latin typeface="Times New Roman" pitchFamily="18" charset="0"/>
              </a:defRPr>
            </a:lvl1pPr>
          </a:lstStyle>
          <a:p>
            <a:r>
              <a:rPr lang="fr-FR" smtClean="0"/>
              <a:t>Cliquez pour modifier le style des sous-titres du masque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07150"/>
            <a:ext cx="2133600" cy="314325"/>
          </a:xfrm>
        </p:spPr>
        <p:txBody>
          <a:bodyPr/>
          <a:lstStyle>
            <a:lvl1pPr>
              <a:defRPr/>
            </a:lvl1pPr>
          </a:lstStyle>
          <a:p>
            <a:fld id="{99492E1B-1BB5-4CFF-954F-05E4D9296CA5}" type="datetime1">
              <a:rPr lang="fr-FR" smtClean="0"/>
              <a:pPr/>
              <a:t>05/10/2010</a:t>
            </a:fld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407150"/>
            <a:ext cx="2895600" cy="3143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PCI2009 Workshop</a:t>
            </a: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07150"/>
            <a:ext cx="2133600" cy="314325"/>
          </a:xfrm>
        </p:spPr>
        <p:txBody>
          <a:bodyPr/>
          <a:lstStyle>
            <a:lvl1pPr>
              <a:defRPr/>
            </a:lvl1pPr>
          </a:lstStyle>
          <a:p>
            <a:fld id="{2489D211-BFF0-46B8-A763-E5FD05B42356}" type="slidenum">
              <a:rPr lang="en-US"/>
              <a:pPr/>
              <a:t>‹N°›</a:t>
            </a:fld>
            <a:endParaRPr lang="en-US"/>
          </a:p>
        </p:txBody>
      </p:sp>
      <p:sp>
        <p:nvSpPr>
          <p:cNvPr id="3110" name="Text Box 38"/>
          <p:cNvSpPr txBox="1">
            <a:spLocks noChangeArrowheads="1"/>
          </p:cNvSpPr>
          <p:nvPr/>
        </p:nvSpPr>
        <p:spPr bwMode="gray">
          <a:xfrm>
            <a:off x="333375" y="4714875"/>
            <a:ext cx="130333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200">
                <a:latin typeface="Arial Black" pitchFamily="34" charset="0"/>
              </a:rPr>
              <a:t>L/O/G/O</a:t>
            </a:r>
          </a:p>
        </p:txBody>
      </p:sp>
      <p:grpSp>
        <p:nvGrpSpPr>
          <p:cNvPr id="3143" name="Group 71"/>
          <p:cNvGrpSpPr>
            <a:grpSpLocks/>
          </p:cNvGrpSpPr>
          <p:nvPr/>
        </p:nvGrpSpPr>
        <p:grpSpPr bwMode="auto">
          <a:xfrm>
            <a:off x="8077200" y="0"/>
            <a:ext cx="1076325" cy="6858000"/>
            <a:chOff x="5088" y="0"/>
            <a:chExt cx="678" cy="4320"/>
          </a:xfrm>
        </p:grpSpPr>
        <p:sp>
          <p:nvSpPr>
            <p:cNvPr id="3138" name="Freeform 66"/>
            <p:cNvSpPr>
              <a:spLocks/>
            </p:cNvSpPr>
            <p:nvPr userDrawn="1"/>
          </p:nvSpPr>
          <p:spPr bwMode="gray">
            <a:xfrm>
              <a:off x="5088" y="0"/>
              <a:ext cx="672" cy="702"/>
            </a:xfrm>
            <a:custGeom>
              <a:avLst/>
              <a:gdLst/>
              <a:ahLst/>
              <a:cxnLst>
                <a:cxn ang="0">
                  <a:pos x="0" y="432"/>
                </a:cxn>
                <a:cxn ang="0">
                  <a:pos x="288" y="0"/>
                </a:cxn>
                <a:cxn ang="0">
                  <a:pos x="672" y="0"/>
                </a:cxn>
                <a:cxn ang="0">
                  <a:pos x="672" y="720"/>
                </a:cxn>
                <a:cxn ang="0">
                  <a:pos x="0" y="432"/>
                </a:cxn>
              </a:cxnLst>
              <a:rect l="0" t="0" r="r" b="b"/>
              <a:pathLst>
                <a:path w="672" h="720">
                  <a:moveTo>
                    <a:pt x="0" y="432"/>
                  </a:moveTo>
                  <a:cubicBezTo>
                    <a:pt x="186" y="216"/>
                    <a:pt x="288" y="0"/>
                    <a:pt x="288" y="0"/>
                  </a:cubicBezTo>
                  <a:lnTo>
                    <a:pt x="672" y="0"/>
                  </a:lnTo>
                  <a:lnTo>
                    <a:pt x="672" y="720"/>
                  </a:lnTo>
                  <a:cubicBezTo>
                    <a:pt x="672" y="720"/>
                    <a:pt x="384" y="516"/>
                    <a:pt x="0" y="432"/>
                  </a:cubicBezTo>
                  <a:close/>
                </a:path>
              </a:pathLst>
            </a:custGeom>
            <a:solidFill>
              <a:srgbClr val="E8E8E8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3139" name="Freeform 67"/>
            <p:cNvSpPr>
              <a:spLocks/>
            </p:cNvSpPr>
            <p:nvPr userDrawn="1"/>
          </p:nvSpPr>
          <p:spPr bwMode="gray">
            <a:xfrm>
              <a:off x="5602" y="3496"/>
              <a:ext cx="164" cy="824"/>
            </a:xfrm>
            <a:custGeom>
              <a:avLst/>
              <a:gdLst/>
              <a:ahLst/>
              <a:cxnLst>
                <a:cxn ang="0">
                  <a:pos x="206" y="0"/>
                </a:cxn>
                <a:cxn ang="0">
                  <a:pos x="0" y="82"/>
                </a:cxn>
                <a:cxn ang="0">
                  <a:pos x="168" y="824"/>
                </a:cxn>
                <a:cxn ang="0">
                  <a:pos x="212" y="822"/>
                </a:cxn>
                <a:cxn ang="0">
                  <a:pos x="206" y="0"/>
                </a:cxn>
              </a:cxnLst>
              <a:rect l="0" t="0" r="r" b="b"/>
              <a:pathLst>
                <a:path w="212" h="824">
                  <a:moveTo>
                    <a:pt x="206" y="0"/>
                  </a:moveTo>
                  <a:cubicBezTo>
                    <a:pt x="104" y="54"/>
                    <a:pt x="0" y="82"/>
                    <a:pt x="0" y="82"/>
                  </a:cubicBezTo>
                  <a:cubicBezTo>
                    <a:pt x="0" y="82"/>
                    <a:pt x="148" y="378"/>
                    <a:pt x="168" y="824"/>
                  </a:cubicBezTo>
                  <a:lnTo>
                    <a:pt x="212" y="822"/>
                  </a:lnTo>
                  <a:cubicBezTo>
                    <a:pt x="212" y="822"/>
                    <a:pt x="209" y="411"/>
                    <a:pt x="206" y="0"/>
                  </a:cubicBezTo>
                  <a:close/>
                </a:path>
              </a:pathLst>
            </a:custGeom>
            <a:solidFill>
              <a:srgbClr val="E8E8E8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3152" name="Rectangle 80"/>
          <p:cNvSpPr>
            <a:spLocks noChangeArrowheads="1"/>
          </p:cNvSpPr>
          <p:nvPr/>
        </p:nvSpPr>
        <p:spPr bwMode="gray">
          <a:xfrm>
            <a:off x="5495925" y="1333500"/>
            <a:ext cx="660400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153" name="Line 81"/>
          <p:cNvSpPr>
            <a:spLocks noChangeShapeType="1"/>
          </p:cNvSpPr>
          <p:nvPr/>
        </p:nvSpPr>
        <p:spPr bwMode="gray">
          <a:xfrm>
            <a:off x="5480050" y="1588"/>
            <a:ext cx="0" cy="42386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fr-FR"/>
          </a:p>
        </p:txBody>
      </p:sp>
      <p:sp>
        <p:nvSpPr>
          <p:cNvPr id="3154" name="Rectangle 82"/>
          <p:cNvSpPr>
            <a:spLocks noChangeArrowheads="1"/>
          </p:cNvSpPr>
          <p:nvPr/>
        </p:nvSpPr>
        <p:spPr bwMode="gray">
          <a:xfrm>
            <a:off x="4457700" y="3495675"/>
            <a:ext cx="1012825" cy="1025525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333375" y="1884363"/>
            <a:ext cx="8229600" cy="1470025"/>
          </a:xfrm>
          <a:effectLst/>
        </p:spPr>
        <p:txBody>
          <a:bodyPr/>
          <a:lstStyle>
            <a:lvl1pPr>
              <a:defRPr sz="4800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pic>
        <p:nvPicPr>
          <p:cNvPr id="3155" name="Picture 83" descr="water"/>
          <p:cNvPicPr>
            <a:picLocks noChangeAspect="1" noChangeArrowheads="1"/>
          </p:cNvPicPr>
          <p:nvPr/>
        </p:nvPicPr>
        <p:blipFill>
          <a:blip r:embed="rId2" cstate="print"/>
          <a:srcRect l="22409" t="16374" b="27486"/>
          <a:stretch>
            <a:fillRect/>
          </a:stretch>
        </p:blipFill>
        <p:spPr bwMode="gray">
          <a:xfrm rot="393398">
            <a:off x="2667000" y="609600"/>
            <a:ext cx="2663825" cy="2197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 tmFilter="0, 0; .2, .5; .8, .5; 1, 0"/>
                                        <p:tgtEl>
                                          <p:spTgt spid="31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1000" autoRev="1" fill="hold"/>
                                        <p:tgtEl>
                                          <p:spTgt spid="31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 tmFilter="0, 0; .2, .5; .8, .5; 1, 0"/>
                                        <p:tgtEl>
                                          <p:spTgt spid="31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1000" autoRev="1" fill="hold"/>
                                        <p:tgtEl>
                                          <p:spTgt spid="31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 tmFilter="0, 0; .2, .5; .8, .5; 1, 0"/>
                                        <p:tgtEl>
                                          <p:spTgt spid="31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1000" autoRev="1" fill="hold"/>
                                        <p:tgtEl>
                                          <p:spTgt spid="31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mph" presetSubtype="0" fill="hold" grpId="1" nodeType="withEffect">
                                  <p:stCondLst>
                                    <p:cond delay="1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 tmFilter="0, 0; .2, .5; .8, .5; 1, 0"/>
                                        <p:tgtEl>
                                          <p:spTgt spid="31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1000" autoRev="1" fill="hold"/>
                                        <p:tgtEl>
                                          <p:spTgt spid="31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600"/>
                            </p:stCondLst>
                            <p:childTnLst>
                              <p:par>
                                <p:cTn id="31" presetID="19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33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9" presetClass="emph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38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9" presetClass="emph" presetSubtype="0" fill="hold" grpId="2" nodeType="withEffect">
                                  <p:stCondLst>
                                    <p:cond delay="9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43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9" presetClass="emph" presetSubtype="0" fill="hold" grpId="2" nodeType="withEffect">
                                  <p:stCondLst>
                                    <p:cond delay="14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8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9000"/>
                            </p:stCondLst>
                            <p:childTnLst>
                              <p:par>
                                <p:cTn id="52" presetID="19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54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55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9" presetClass="emph" presetSubtype="0" fill="hold" grpId="3" nodeType="withEffect">
                                  <p:stCondLst>
                                    <p:cond delay="7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59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0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9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4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5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9" presetClass="emph" presetSubtype="0" fill="hold" grpId="3" nodeType="withEffect">
                                  <p:stCondLst>
                                    <p:cond delay="7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69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70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2" grpId="0" animBg="1"/>
      <p:bldP spid="3112" grpId="1" animBg="1"/>
      <p:bldP spid="3112" grpId="2" animBg="1"/>
      <p:bldP spid="3112" grpId="3" animBg="1"/>
      <p:bldP spid="3113" grpId="0" animBg="1"/>
      <p:bldP spid="3113" grpId="1" animBg="1"/>
      <p:bldP spid="3113" grpId="2" animBg="1"/>
      <p:bldP spid="3113" grpId="3" animBg="1"/>
      <p:bldP spid="3114" grpId="0" animBg="1"/>
      <p:bldP spid="3114" grpId="1" animBg="1"/>
      <p:bldP spid="3114" grpId="2" animBg="1"/>
      <p:bldP spid="3114" grpId="3" animBg="1"/>
      <p:bldP spid="3115" grpId="0" animBg="1"/>
      <p:bldP spid="3115" grpId="1" animBg="1"/>
      <p:bldP spid="3115" grpId="2" animBg="1"/>
      <p:bldP spid="3115" grpId="3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C84EFC-872A-40B5-B788-D2D80E2B50EB}" type="datetime1">
              <a:rPr lang="fr-FR" smtClean="0"/>
              <a:pPr/>
              <a:t>05/10/2010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PCI2009 Workshop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21AB0D-AA73-49AE-A596-4764434E2975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325438"/>
            <a:ext cx="2057400" cy="58007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325438"/>
            <a:ext cx="6019800" cy="58007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076CBB9-486E-4047-91D6-96635169A4CE}" type="datetime1">
              <a:rPr lang="fr-FR" smtClean="0"/>
              <a:pPr/>
              <a:t>05/10/2010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PCI2009 Workshop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A703F5-7FEF-44DC-AFD3-436C2C0B15F3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0F46B5D-478A-4AF3-98A5-3611549AB654}" type="datetime1">
              <a:rPr lang="fr-FR" smtClean="0"/>
              <a:pPr/>
              <a:t>05/10/2010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PCI2009 Workshop</a:t>
            </a: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5849441-EAD2-47E6-8AA6-E8040150BB22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re et texte sur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CB744BA-3C6D-4374-93BC-33EE5E0D4D57}" type="datetime1">
              <a:rPr lang="fr-FR" smtClean="0"/>
              <a:pPr/>
              <a:t>05/10/2010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PCI2009 Workshop</a:t>
            </a: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34D7240-6F19-4F04-BA1A-BA9565AD3715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fr-FR" smtClean="0"/>
              <a:t>Cliquez sur l'icône pour ajouter un tableau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93CD9BF-A8C0-4E92-9342-8F3ACDD86DE5}" type="datetime1">
              <a:rPr lang="fr-FR" smtClean="0"/>
              <a:pPr/>
              <a:t>05/10/2010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PCI2009 Workshop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3CD4883-3057-4EBD-B79B-0FE8DDFF07E8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re et 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fr-FR" smtClean="0"/>
              <a:t>Cliquez sur l'icône pour ajouter un graphique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B74CD3F-2A14-4C02-A2CB-BE8D922E493E}" type="datetime1">
              <a:rPr lang="fr-FR" smtClean="0"/>
              <a:pPr/>
              <a:t>05/10/2010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PCI2009 Workshop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C2DB4DE-A01B-4FEA-8908-17D9B89E8ACB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re et graphique ou organigramme hiérarc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graphique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fr-FR" smtClean="0"/>
              <a:t>Cliquez sur l'icône pour ajouter un graphique SmartArt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FC12C51-2F01-4522-883C-CB106BD321FC}" type="datetime1">
              <a:rPr lang="fr-FR" smtClean="0"/>
              <a:pPr/>
              <a:t>05/10/2010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PCI2009 Workshop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747CD62-C333-44C8-9CA5-8F8D6DF73DD5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7833BB9-D294-4EA8-BD3F-AE86F1CA6DC1}" type="datetime1">
              <a:rPr lang="fr-FR" smtClean="0"/>
              <a:pPr/>
              <a:t>05/10/2010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PCI2009 Workshop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340FCA-ABB1-430F-A6D5-04357B3FD6C3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EEEA47-9329-45A2-95AB-9B3E22EAED19}" type="datetime1">
              <a:rPr lang="fr-FR" smtClean="0"/>
              <a:pPr/>
              <a:t>05/10/2010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PCI2009 Workshop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1D122C-5823-477D-AE6A-3FA717775C9B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2390BCD-766E-4F1F-B9AC-D95182EDC361}" type="datetime1">
              <a:rPr lang="fr-FR" smtClean="0"/>
              <a:pPr/>
              <a:t>05/10/2010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PCI2009 Workshop</a:t>
            </a: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A980E2-2AE6-4A68-83D2-FC284E7DE943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FC70AE8-EADA-43C7-AAED-1487A1977D70}" type="datetime1">
              <a:rPr lang="fr-FR" smtClean="0"/>
              <a:pPr/>
              <a:t>05/10/2010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PCI2009 Workshop</a:t>
            </a:r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3665C1-A370-41AE-B6BF-629EB29519B1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61C443-D247-4593-8ACF-99D57045008D}" type="datetime1">
              <a:rPr lang="fr-FR" smtClean="0"/>
              <a:pPr/>
              <a:t>05/10/2010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PCI2009 Workshop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D46F01-9CC4-47AE-B129-613A270F2876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F0CED8-FA2D-42BD-A12F-F063D26E827B}" type="datetime1">
              <a:rPr lang="fr-FR" smtClean="0"/>
              <a:pPr/>
              <a:t>05/10/2010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PCI2009 Workshop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F84CB9-2ED3-4FEB-841B-F783540DBE15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46E673-7DE3-447D-AB5D-479D78E61B31}" type="datetime1">
              <a:rPr lang="fr-FR" smtClean="0"/>
              <a:pPr/>
              <a:t>05/10/2010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PCI2009 Workshop</a:t>
            </a: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551AD9-C31C-4B24-9B13-6232E6EA0E38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F95A59-C0A2-42B5-9D63-7DA73B5FA9CB}" type="datetime1">
              <a:rPr lang="fr-FR" smtClean="0"/>
              <a:pPr/>
              <a:t>05/10/2010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PCI2009 Workshop</a:t>
            </a: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8AA9F5-6686-47AE-80BE-BC677BCE5D25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Freeform 7"/>
          <p:cNvSpPr>
            <a:spLocks/>
          </p:cNvSpPr>
          <p:nvPr/>
        </p:nvSpPr>
        <p:spPr bwMode="gray">
          <a:xfrm>
            <a:off x="-9525" y="-9525"/>
            <a:ext cx="9156700" cy="6872288"/>
          </a:xfrm>
          <a:custGeom>
            <a:avLst/>
            <a:gdLst/>
            <a:ahLst/>
            <a:cxnLst>
              <a:cxn ang="0">
                <a:pos x="5766" y="605"/>
              </a:cxn>
              <a:cxn ang="0">
                <a:pos x="5768" y="4325"/>
              </a:cxn>
              <a:cxn ang="0">
                <a:pos x="1082" y="4329"/>
              </a:cxn>
              <a:cxn ang="0">
                <a:pos x="13" y="3351"/>
              </a:cxn>
              <a:cxn ang="0">
                <a:pos x="0" y="0"/>
              </a:cxn>
              <a:cxn ang="0">
                <a:pos x="2428" y="7"/>
              </a:cxn>
              <a:cxn ang="0">
                <a:pos x="5766" y="605"/>
              </a:cxn>
            </a:cxnLst>
            <a:rect l="0" t="0" r="r" b="b"/>
            <a:pathLst>
              <a:path w="5768" h="4329">
                <a:moveTo>
                  <a:pt x="5766" y="605"/>
                </a:moveTo>
                <a:cubicBezTo>
                  <a:pt x="5767" y="2464"/>
                  <a:pt x="5768" y="4325"/>
                  <a:pt x="5768" y="4325"/>
                </a:cubicBezTo>
                <a:lnTo>
                  <a:pt x="1082" y="4329"/>
                </a:lnTo>
                <a:cubicBezTo>
                  <a:pt x="318" y="3809"/>
                  <a:pt x="9" y="3349"/>
                  <a:pt x="13" y="3351"/>
                </a:cubicBezTo>
                <a:lnTo>
                  <a:pt x="0" y="0"/>
                </a:lnTo>
                <a:lnTo>
                  <a:pt x="2428" y="7"/>
                </a:lnTo>
                <a:cubicBezTo>
                  <a:pt x="2428" y="12"/>
                  <a:pt x="3096" y="401"/>
                  <a:pt x="5766" y="605"/>
                </a:cubicBezTo>
                <a:close/>
              </a:path>
            </a:pathLst>
          </a:custGeom>
          <a:gradFill rotWithShape="1">
            <a:gsLst>
              <a:gs pos="0">
                <a:schemeClr val="bg1">
                  <a:gamma/>
                  <a:tint val="3137"/>
                  <a:invGamma/>
                </a:schemeClr>
              </a:gs>
              <a:gs pos="100000">
                <a:schemeClr val="bg1">
                  <a:alpha val="70000"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033" name="Freeform 9"/>
          <p:cNvSpPr>
            <a:spLocks/>
          </p:cNvSpPr>
          <p:nvPr/>
        </p:nvSpPr>
        <p:spPr bwMode="gray">
          <a:xfrm>
            <a:off x="-4763" y="5500688"/>
            <a:ext cx="1441451" cy="13589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100"/>
              </a:cxn>
              <a:cxn ang="0">
                <a:pos x="1089" y="1100"/>
              </a:cxn>
              <a:cxn ang="0">
                <a:pos x="0" y="0"/>
              </a:cxn>
            </a:cxnLst>
            <a:rect l="0" t="0" r="r" b="b"/>
            <a:pathLst>
              <a:path w="1089" h="1100">
                <a:moveTo>
                  <a:pt x="0" y="0"/>
                </a:moveTo>
                <a:cubicBezTo>
                  <a:pt x="0" y="550"/>
                  <a:pt x="0" y="1100"/>
                  <a:pt x="0" y="1100"/>
                </a:cubicBezTo>
                <a:lnTo>
                  <a:pt x="1089" y="1100"/>
                </a:lnTo>
                <a:cubicBezTo>
                  <a:pt x="1089" y="1100"/>
                  <a:pt x="596" y="865"/>
                  <a:pt x="0" y="0"/>
                </a:cubicBez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037" name="Line 13"/>
          <p:cNvSpPr>
            <a:spLocks noChangeShapeType="1"/>
          </p:cNvSpPr>
          <p:nvPr/>
        </p:nvSpPr>
        <p:spPr bwMode="gray">
          <a:xfrm>
            <a:off x="527050" y="0"/>
            <a:ext cx="0" cy="5910263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fr-FR"/>
          </a:p>
        </p:txBody>
      </p:sp>
      <p:sp>
        <p:nvSpPr>
          <p:cNvPr id="1038" name="Line 14"/>
          <p:cNvSpPr>
            <a:spLocks noChangeShapeType="1"/>
          </p:cNvSpPr>
          <p:nvPr/>
        </p:nvSpPr>
        <p:spPr bwMode="gray">
          <a:xfrm>
            <a:off x="1677988" y="0"/>
            <a:ext cx="0" cy="68326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fr-FR"/>
          </a:p>
        </p:txBody>
      </p:sp>
      <p:sp>
        <p:nvSpPr>
          <p:cNvPr id="1039" name="Line 15"/>
          <p:cNvSpPr>
            <a:spLocks noChangeShapeType="1"/>
          </p:cNvSpPr>
          <p:nvPr/>
        </p:nvSpPr>
        <p:spPr bwMode="gray">
          <a:xfrm>
            <a:off x="2830513" y="0"/>
            <a:ext cx="0" cy="686117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fr-FR"/>
          </a:p>
        </p:txBody>
      </p:sp>
      <p:sp>
        <p:nvSpPr>
          <p:cNvPr id="1040" name="Line 16"/>
          <p:cNvSpPr>
            <a:spLocks noChangeShapeType="1"/>
          </p:cNvSpPr>
          <p:nvPr/>
        </p:nvSpPr>
        <p:spPr bwMode="gray">
          <a:xfrm>
            <a:off x="3983038" y="0"/>
            <a:ext cx="0" cy="6875463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fr-FR"/>
          </a:p>
        </p:txBody>
      </p:sp>
      <p:sp>
        <p:nvSpPr>
          <p:cNvPr id="1041" name="Line 17"/>
          <p:cNvSpPr>
            <a:spLocks noChangeShapeType="1"/>
          </p:cNvSpPr>
          <p:nvPr/>
        </p:nvSpPr>
        <p:spPr bwMode="gray">
          <a:xfrm>
            <a:off x="5133975" y="388938"/>
            <a:ext cx="0" cy="6486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fr-FR"/>
          </a:p>
        </p:txBody>
      </p:sp>
      <p:sp>
        <p:nvSpPr>
          <p:cNvPr id="1042" name="Line 18"/>
          <p:cNvSpPr>
            <a:spLocks noChangeShapeType="1"/>
          </p:cNvSpPr>
          <p:nvPr/>
        </p:nvSpPr>
        <p:spPr bwMode="gray">
          <a:xfrm>
            <a:off x="6286500" y="619125"/>
            <a:ext cx="0" cy="6256338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fr-FR"/>
          </a:p>
        </p:txBody>
      </p:sp>
      <p:sp>
        <p:nvSpPr>
          <p:cNvPr id="1043" name="Line 19"/>
          <p:cNvSpPr>
            <a:spLocks noChangeShapeType="1"/>
          </p:cNvSpPr>
          <p:nvPr/>
        </p:nvSpPr>
        <p:spPr bwMode="gray">
          <a:xfrm>
            <a:off x="7439025" y="773113"/>
            <a:ext cx="0" cy="610235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fr-FR"/>
          </a:p>
        </p:txBody>
      </p:sp>
      <p:sp>
        <p:nvSpPr>
          <p:cNvPr id="1044" name="Line 20"/>
          <p:cNvSpPr>
            <a:spLocks noChangeShapeType="1"/>
          </p:cNvSpPr>
          <p:nvPr/>
        </p:nvSpPr>
        <p:spPr bwMode="gray">
          <a:xfrm>
            <a:off x="8591550" y="900113"/>
            <a:ext cx="0" cy="597535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fr-FR"/>
          </a:p>
        </p:txBody>
      </p:sp>
      <p:sp>
        <p:nvSpPr>
          <p:cNvPr id="1046" name="Line 22"/>
          <p:cNvSpPr>
            <a:spLocks noChangeShapeType="1"/>
          </p:cNvSpPr>
          <p:nvPr/>
        </p:nvSpPr>
        <p:spPr bwMode="gray">
          <a:xfrm rot="5400000">
            <a:off x="2595563" y="-2176463"/>
            <a:ext cx="0" cy="51911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fr-FR"/>
          </a:p>
        </p:txBody>
      </p:sp>
      <p:sp>
        <p:nvSpPr>
          <p:cNvPr id="1047" name="Line 23"/>
          <p:cNvSpPr>
            <a:spLocks noChangeShapeType="1"/>
          </p:cNvSpPr>
          <p:nvPr/>
        </p:nvSpPr>
        <p:spPr bwMode="gray">
          <a:xfrm rot="5400000">
            <a:off x="4578350" y="-3036887"/>
            <a:ext cx="0" cy="91567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fr-FR"/>
          </a:p>
        </p:txBody>
      </p:sp>
      <p:sp>
        <p:nvSpPr>
          <p:cNvPr id="1048" name="Line 24"/>
          <p:cNvSpPr>
            <a:spLocks noChangeShapeType="1"/>
          </p:cNvSpPr>
          <p:nvPr/>
        </p:nvSpPr>
        <p:spPr bwMode="gray">
          <a:xfrm rot="5400000">
            <a:off x="4578350" y="-1912937"/>
            <a:ext cx="0" cy="91567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fr-FR"/>
          </a:p>
        </p:txBody>
      </p:sp>
      <p:sp>
        <p:nvSpPr>
          <p:cNvPr id="1049" name="Line 25"/>
          <p:cNvSpPr>
            <a:spLocks noChangeShapeType="1"/>
          </p:cNvSpPr>
          <p:nvPr/>
        </p:nvSpPr>
        <p:spPr bwMode="gray">
          <a:xfrm rot="5400000">
            <a:off x="4579938" y="-788988"/>
            <a:ext cx="0" cy="9153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fr-FR"/>
          </a:p>
        </p:txBody>
      </p:sp>
      <p:sp>
        <p:nvSpPr>
          <p:cNvPr id="1050" name="Line 26"/>
          <p:cNvSpPr>
            <a:spLocks noChangeShapeType="1"/>
          </p:cNvSpPr>
          <p:nvPr/>
        </p:nvSpPr>
        <p:spPr bwMode="gray">
          <a:xfrm rot="5400000">
            <a:off x="4579938" y="334962"/>
            <a:ext cx="0" cy="9153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fr-FR"/>
          </a:p>
        </p:txBody>
      </p:sp>
      <p:sp>
        <p:nvSpPr>
          <p:cNvPr id="1051" name="Line 27"/>
          <p:cNvSpPr>
            <a:spLocks noChangeShapeType="1"/>
          </p:cNvSpPr>
          <p:nvPr/>
        </p:nvSpPr>
        <p:spPr bwMode="gray">
          <a:xfrm rot="5400000">
            <a:off x="4905376" y="1824037"/>
            <a:ext cx="0" cy="842327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fr-FR"/>
          </a:p>
        </p:txBody>
      </p:sp>
      <p:sp>
        <p:nvSpPr>
          <p:cNvPr id="1052" name="Rectangle 28"/>
          <p:cNvSpPr>
            <a:spLocks noChangeArrowheads="1"/>
          </p:cNvSpPr>
          <p:nvPr/>
        </p:nvSpPr>
        <p:spPr bwMode="gray">
          <a:xfrm>
            <a:off x="4005263" y="2692400"/>
            <a:ext cx="1128712" cy="1079500"/>
          </a:xfrm>
          <a:prstGeom prst="rect">
            <a:avLst/>
          </a:prstGeom>
          <a:solidFill>
            <a:srgbClr val="FFFFFF">
              <a:alpha val="25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053" name="Rectangle 29"/>
          <p:cNvSpPr>
            <a:spLocks noChangeArrowheads="1"/>
          </p:cNvSpPr>
          <p:nvPr/>
        </p:nvSpPr>
        <p:spPr bwMode="gray">
          <a:xfrm>
            <a:off x="7459663" y="4937125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054" name="Rectangle 30"/>
          <p:cNvSpPr>
            <a:spLocks noChangeArrowheads="1"/>
          </p:cNvSpPr>
          <p:nvPr/>
        </p:nvSpPr>
        <p:spPr bwMode="gray">
          <a:xfrm>
            <a:off x="549275" y="3808413"/>
            <a:ext cx="1128713" cy="1079500"/>
          </a:xfrm>
          <a:prstGeom prst="rect">
            <a:avLst/>
          </a:prstGeom>
          <a:solidFill>
            <a:srgbClr val="FFFFFF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055" name="Rectangle 31"/>
          <p:cNvSpPr>
            <a:spLocks noChangeArrowheads="1"/>
          </p:cNvSpPr>
          <p:nvPr/>
        </p:nvSpPr>
        <p:spPr bwMode="gray">
          <a:xfrm>
            <a:off x="6307138" y="6064250"/>
            <a:ext cx="1128712" cy="796925"/>
          </a:xfrm>
          <a:prstGeom prst="rect">
            <a:avLst/>
          </a:prstGeom>
          <a:solidFill>
            <a:srgbClr val="FFFFFF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056" name="Rectangle 32"/>
          <p:cNvSpPr>
            <a:spLocks noChangeArrowheads="1"/>
          </p:cNvSpPr>
          <p:nvPr/>
        </p:nvSpPr>
        <p:spPr bwMode="gray">
          <a:xfrm>
            <a:off x="2846388" y="0"/>
            <a:ext cx="1128712" cy="404813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057" name="Rectangle 33"/>
          <p:cNvSpPr>
            <a:spLocks noChangeArrowheads="1"/>
          </p:cNvSpPr>
          <p:nvPr/>
        </p:nvSpPr>
        <p:spPr bwMode="gray">
          <a:xfrm>
            <a:off x="2852738" y="4938713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058" name="Rectangle 34"/>
          <p:cNvSpPr>
            <a:spLocks noChangeArrowheads="1"/>
          </p:cNvSpPr>
          <p:nvPr/>
        </p:nvSpPr>
        <p:spPr bwMode="gray">
          <a:xfrm>
            <a:off x="6300788" y="1566863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fld id="{77A9737B-522E-43D8-B6BD-DCE46912A40C}" type="datetime1">
              <a:rPr lang="fr-FR" smtClean="0"/>
              <a:pPr/>
              <a:t>05/10/2010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r>
              <a:rPr lang="en-US" smtClean="0"/>
              <a:t>PCI2009 Workshop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84AA8E0-A5CF-4BD0-8F2C-77162D9DEEB9}" type="slidenum">
              <a:rPr lang="en-US"/>
              <a:pPr/>
              <a:t>‹N°›</a:t>
            </a:fld>
            <a:endParaRPr lang="en-US"/>
          </a:p>
        </p:txBody>
      </p:sp>
      <p:sp>
        <p:nvSpPr>
          <p:cNvPr id="1060" name="Freeform 36"/>
          <p:cNvSpPr>
            <a:spLocks/>
          </p:cNvSpPr>
          <p:nvPr/>
        </p:nvSpPr>
        <p:spPr bwMode="gray">
          <a:xfrm>
            <a:off x="4041775" y="0"/>
            <a:ext cx="5105400" cy="739775"/>
          </a:xfrm>
          <a:custGeom>
            <a:avLst/>
            <a:gdLst/>
            <a:ahLst/>
            <a:cxnLst>
              <a:cxn ang="0">
                <a:pos x="3130" y="453"/>
              </a:cxn>
              <a:cxn ang="0">
                <a:pos x="3130" y="0"/>
              </a:cxn>
              <a:cxn ang="0">
                <a:pos x="0" y="0"/>
              </a:cxn>
              <a:cxn ang="0">
                <a:pos x="3130" y="453"/>
              </a:cxn>
            </a:cxnLst>
            <a:rect l="0" t="0" r="r" b="b"/>
            <a:pathLst>
              <a:path w="3130" h="453">
                <a:moveTo>
                  <a:pt x="3130" y="453"/>
                </a:moveTo>
                <a:cubicBezTo>
                  <a:pt x="3130" y="226"/>
                  <a:pt x="3130" y="0"/>
                  <a:pt x="3130" y="0"/>
                </a:cubicBezTo>
                <a:lnTo>
                  <a:pt x="0" y="0"/>
                </a:lnTo>
                <a:cubicBezTo>
                  <a:pt x="0" y="0"/>
                  <a:pt x="1298" y="389"/>
                  <a:pt x="3130" y="453"/>
                </a:cubicBezTo>
                <a:close/>
              </a:path>
            </a:pathLst>
          </a:custGeom>
          <a:solidFill>
            <a:schemeClr val="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457200" y="325438"/>
            <a:ext cx="822960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en-US" smtClean="0"/>
          </a:p>
        </p:txBody>
      </p:sp>
      <p:pic>
        <p:nvPicPr>
          <p:cNvPr id="1061" name="Picture 37" descr="water"/>
          <p:cNvPicPr>
            <a:picLocks noChangeAspect="1" noChangeArrowheads="1"/>
          </p:cNvPicPr>
          <p:nvPr/>
        </p:nvPicPr>
        <p:blipFill>
          <a:blip r:embed="rId18" cstate="print"/>
          <a:srcRect l="22409" t="16374" b="27486"/>
          <a:stretch>
            <a:fillRect/>
          </a:stretch>
        </p:blipFill>
        <p:spPr bwMode="gray">
          <a:xfrm rot="786797">
            <a:off x="6629400" y="-381000"/>
            <a:ext cx="2417763" cy="1995488"/>
          </a:xfrm>
          <a:prstGeom prst="rect">
            <a:avLst/>
          </a:prstGeom>
          <a:noFill/>
        </p:spPr>
      </p:pic>
      <p:pic>
        <p:nvPicPr>
          <p:cNvPr id="1062" name="Picture 38" descr="3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gray">
          <a:xfrm rot="20740733" flipH="1">
            <a:off x="49213" y="5726113"/>
            <a:ext cx="1223962" cy="13716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10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mph" presetSubtype="2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3" grpId="0" animBg="1"/>
      <p:bldP spid="1033" grpId="2" animBg="1"/>
      <p:bldP spid="1033" grpId="3" animBg="1"/>
      <p:bldP spid="1060" grpId="0" animBg="1"/>
      <p:bldP spid="1060" grpId="2" animBg="1"/>
      <p:bldP spid="1060" grpId="3" animBg="1"/>
      <p:bldP spid="1026" grpId="0"/>
    </p:bld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openxmlformats.org/officeDocument/2006/relationships/image" Target="../media/image15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13.xml"/><Relationship Id="rId1" Type="http://schemas.openxmlformats.org/officeDocument/2006/relationships/video" Target="file:///C:\Users\yassine\Desktop\matlab%20sim\Matlab%20image%20Perona%20Malik.avi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yassine\Desktop\video%20simulation\video%20simulation.wmv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 bwMode="black">
          <a:xfrm>
            <a:off x="71406" y="1530347"/>
            <a:ext cx="8572560" cy="1470025"/>
          </a:xfrm>
        </p:spPr>
        <p:txBody>
          <a:bodyPr/>
          <a:lstStyle/>
          <a:p>
            <a:pPr algn="ctr"/>
            <a:r>
              <a:rPr lang="fr-FR" sz="3600" kern="1200" dirty="0" err="1" smtClean="0">
                <a:solidFill>
                  <a:srgbClr val="0000CC"/>
                </a:solidFill>
                <a:latin typeface="Tempus Sans ITC" pitchFamily="80" charset="0"/>
                <a:ea typeface="+mn-ea"/>
                <a:cs typeface="+mn-cs"/>
              </a:rPr>
              <a:t>Filtering</a:t>
            </a:r>
            <a:r>
              <a:rPr lang="fr-FR" sz="3600" kern="1200" dirty="0" smtClean="0">
                <a:solidFill>
                  <a:srgbClr val="0000CC"/>
                </a:solidFill>
                <a:latin typeface="Tempus Sans ITC" pitchFamily="80" charset="0"/>
                <a:ea typeface="+mn-ea"/>
                <a:cs typeface="+mn-cs"/>
              </a:rPr>
              <a:t> images by </a:t>
            </a:r>
            <a:r>
              <a:rPr lang="en-US" sz="3600" kern="1200" dirty="0" smtClean="0">
                <a:solidFill>
                  <a:srgbClr val="0000CC"/>
                </a:solidFill>
                <a:latin typeface="Tempus Sans ITC" pitchFamily="80" charset="0"/>
                <a:ea typeface="+mn-ea"/>
                <a:cs typeface="+mn-cs"/>
              </a:rPr>
              <a:t>Using a New Approach of Anisotropic Diffusion</a:t>
            </a:r>
            <a:endParaRPr lang="fr-FR" sz="3600" kern="1200" dirty="0" smtClean="0">
              <a:solidFill>
                <a:srgbClr val="0000CC"/>
              </a:solidFill>
              <a:latin typeface="Tempus Sans ITC" pitchFamily="80" charset="0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71406" y="3286124"/>
            <a:ext cx="5572164" cy="257176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1406" y="3643030"/>
            <a:ext cx="5429288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Y. TOUFIQUE*</a:t>
            </a:r>
            <a:r>
              <a:rPr lang="fr-FR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R.CHERKAOUI EL MOURSLI*, L.MASMOUDI*, M. CHERKAOUI  MALKI**.</a:t>
            </a:r>
            <a:br>
              <a:rPr lang="fr-FR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*Université Mohammed V –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Agdal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, Faculté des Sciences de Rabat, Maroc </a:t>
            </a:r>
            <a:br>
              <a:rPr lang="fr-FR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**L’ Hôpital Internationale CHU Cheik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Zaïd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, Rabat, Maroc</a:t>
            </a:r>
          </a:p>
        </p:txBody>
      </p:sp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24" y="-24"/>
            <a:ext cx="1142976" cy="973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ZoneTexte 9"/>
          <p:cNvSpPr txBox="1"/>
          <p:nvPr/>
        </p:nvSpPr>
        <p:spPr>
          <a:xfrm>
            <a:off x="1142976" y="26235"/>
            <a:ext cx="30003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Université Mohammed-V-</a:t>
            </a:r>
            <a:r>
              <a:rPr lang="fr-FR" sz="1600" dirty="0" err="1" smtClean="0">
                <a:latin typeface="Times New Roman" pitchFamily="18" charset="0"/>
                <a:cs typeface="Times New Roman" pitchFamily="18" charset="0"/>
              </a:rPr>
              <a:t>Agdale</a:t>
            </a:r>
            <a:endParaRPr lang="fr-FR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Faculté des Sciences Rabat, Maroc</a:t>
            </a:r>
            <a:endParaRPr lang="fr-FR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4886991" y="26235"/>
            <a:ext cx="31140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latin typeface="Times New Roman" pitchFamily="18" charset="0"/>
                <a:cs typeface="Times New Roman" pitchFamily="18" charset="0"/>
              </a:rPr>
              <a:t>Hôpital universitaire internationale Sheikh </a:t>
            </a:r>
            <a:r>
              <a:rPr lang="fr-FR" sz="1600" dirty="0" err="1" smtClean="0">
                <a:latin typeface="Times New Roman" pitchFamily="18" charset="0"/>
                <a:cs typeface="Times New Roman" pitchFamily="18" charset="0"/>
              </a:rPr>
              <a:t>Zaïd</a:t>
            </a:r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600" dirty="0">
                <a:latin typeface="Times New Roman" pitchFamily="18" charset="0"/>
                <a:cs typeface="Times New Roman" pitchFamily="18" charset="0"/>
              </a:rPr>
              <a:t>de Rabat</a:t>
            </a:r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600" dirty="0">
                <a:latin typeface="Times New Roman" pitchFamily="18" charset="0"/>
                <a:cs typeface="Times New Roman" pitchFamily="18" charset="0"/>
              </a:rPr>
              <a:t>Maroc</a:t>
            </a:r>
          </a:p>
        </p:txBody>
      </p:sp>
      <p:pic>
        <p:nvPicPr>
          <p:cNvPr id="12" name="Picture 278" descr="Sans titre -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959" y="-126"/>
            <a:ext cx="1195456" cy="988592"/>
          </a:xfrm>
          <a:prstGeom prst="rect">
            <a:avLst/>
          </a:prstGeom>
          <a:noFill/>
        </p:spPr>
      </p:pic>
      <p:sp>
        <p:nvSpPr>
          <p:cNvPr id="15" name="Espace réservé du pied de page 1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PCI2009 Workshop</a:t>
            </a:r>
            <a:endParaRPr lang="en-US"/>
          </a:p>
        </p:txBody>
      </p:sp>
      <p:sp>
        <p:nvSpPr>
          <p:cNvPr id="14" name="Espace réservé de la date 3"/>
          <p:cNvSpPr>
            <a:spLocks noGrp="1"/>
          </p:cNvSpPr>
          <p:nvPr>
            <p:ph type="dt" sz="half" idx="4294967295"/>
          </p:nvPr>
        </p:nvSpPr>
        <p:spPr>
          <a:xfrm>
            <a:off x="457200" y="6409134"/>
            <a:ext cx="2133600" cy="476250"/>
          </a:xfrm>
          <a:prstGeom prst="rect">
            <a:avLst/>
          </a:prstGeom>
        </p:spPr>
        <p:txBody>
          <a:bodyPr/>
          <a:lstStyle/>
          <a:p>
            <a:r>
              <a:rPr lang="en-US" sz="1400" dirty="0" smtClean="0"/>
              <a:t>TOUFIQUE YASSINE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/>
          <p:cNvSpPr txBox="1"/>
          <p:nvPr/>
        </p:nvSpPr>
        <p:spPr>
          <a:xfrm>
            <a:off x="6499637" y="5733256"/>
            <a:ext cx="1659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New adaptive</a:t>
            </a:r>
            <a:endParaRPr lang="fr-FR" b="1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61962" y="1449364"/>
            <a:ext cx="4040386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invGray">
          <a:xfrm>
            <a:off x="395536" y="1444308"/>
            <a:ext cx="4008776" cy="4000916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  <p:sp>
        <p:nvSpPr>
          <p:cNvPr id="8" name="ZoneTexte 7"/>
          <p:cNvSpPr txBox="1"/>
          <p:nvPr/>
        </p:nvSpPr>
        <p:spPr>
          <a:xfrm>
            <a:off x="589373" y="5795972"/>
            <a:ext cx="3993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 k = 5 and </a:t>
            </a:r>
            <a:r>
              <a:rPr lang="fr-FR" b="1" dirty="0" err="1" smtClean="0"/>
              <a:t>number</a:t>
            </a:r>
            <a:r>
              <a:rPr lang="fr-FR" b="1" dirty="0" smtClean="0"/>
              <a:t> of </a:t>
            </a:r>
            <a:r>
              <a:rPr lang="fr-FR" b="1" dirty="0" err="1" smtClean="0"/>
              <a:t>iterations</a:t>
            </a:r>
            <a:r>
              <a:rPr lang="fr-FR" b="1" dirty="0" smtClean="0"/>
              <a:t> =15</a:t>
            </a:r>
            <a:endParaRPr lang="fr-FR" b="1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D7240-6F19-4F04-BA1A-BA9565AD3715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PCI2009 Workshop</a:t>
            </a:r>
            <a:endParaRPr lang="en-US"/>
          </a:p>
        </p:txBody>
      </p:sp>
      <p:sp>
        <p:nvSpPr>
          <p:cNvPr id="11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/>
          <a:p>
            <a:r>
              <a:rPr lang="en-US" dirty="0" smtClean="0"/>
              <a:t>TOUFIQUE YASSINE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invGray">
          <a:xfrm>
            <a:off x="5217471" y="3330202"/>
            <a:ext cx="3069305" cy="3081342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  <p:pic>
        <p:nvPicPr>
          <p:cNvPr id="8909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invGray">
          <a:xfrm>
            <a:off x="928662" y="3332312"/>
            <a:ext cx="3075184" cy="3081202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  <p:pic>
        <p:nvPicPr>
          <p:cNvPr id="8909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invGray">
          <a:xfrm>
            <a:off x="5214959" y="-27384"/>
            <a:ext cx="3071817" cy="3071817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  <p:pic>
        <p:nvPicPr>
          <p:cNvPr id="8909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invGray">
          <a:xfrm>
            <a:off x="928662" y="-21361"/>
            <a:ext cx="3071834" cy="3065811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  <p:sp>
        <p:nvSpPr>
          <p:cNvPr id="13" name="ZoneTexte 12"/>
          <p:cNvSpPr txBox="1"/>
          <p:nvPr/>
        </p:nvSpPr>
        <p:spPr>
          <a:xfrm>
            <a:off x="2287045" y="6453336"/>
            <a:ext cx="4365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For k = 5 and </a:t>
            </a:r>
            <a:r>
              <a:rPr lang="fr-FR" b="1" dirty="0" err="1" smtClean="0"/>
              <a:t>number</a:t>
            </a:r>
            <a:r>
              <a:rPr lang="fr-FR" b="1" dirty="0" smtClean="0"/>
              <a:t> of </a:t>
            </a:r>
            <a:r>
              <a:rPr lang="fr-FR" b="1" dirty="0" err="1" smtClean="0"/>
              <a:t>iterations</a:t>
            </a:r>
            <a:r>
              <a:rPr lang="fr-FR" b="1" dirty="0" smtClean="0"/>
              <a:t> =15</a:t>
            </a:r>
            <a:endParaRPr lang="fr-FR" b="1" dirty="0"/>
          </a:p>
        </p:txBody>
      </p:sp>
      <p:sp>
        <p:nvSpPr>
          <p:cNvPr id="14" name="ZoneTexte 13"/>
          <p:cNvSpPr txBox="1"/>
          <p:nvPr/>
        </p:nvSpPr>
        <p:spPr>
          <a:xfrm>
            <a:off x="1687113" y="11204"/>
            <a:ext cx="18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FFFF"/>
                </a:solidFill>
              </a:rPr>
              <a:t>Original image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5148064" y="0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 smtClean="0">
                <a:solidFill>
                  <a:srgbClr val="FFFFFF"/>
                </a:solidFill>
              </a:rPr>
              <a:t>Smoothed image using P-M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240561" y="3284984"/>
            <a:ext cx="24673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err="1" smtClean="0">
                <a:solidFill>
                  <a:srgbClr val="FFFFFF"/>
                </a:solidFill>
              </a:rPr>
              <a:t>Edge</a:t>
            </a:r>
            <a:r>
              <a:rPr lang="fr-FR" b="1" dirty="0" smtClean="0">
                <a:solidFill>
                  <a:srgbClr val="FFFFFF"/>
                </a:solidFill>
              </a:rPr>
              <a:t> image (orignal)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364088" y="3356992"/>
            <a:ext cx="28007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err="1" smtClean="0">
                <a:solidFill>
                  <a:srgbClr val="FFFFFF"/>
                </a:solidFill>
              </a:rPr>
              <a:t>Edge</a:t>
            </a:r>
            <a:r>
              <a:rPr lang="fr-FR" b="1" dirty="0" smtClean="0">
                <a:solidFill>
                  <a:srgbClr val="FFFFFF"/>
                </a:solidFill>
              </a:rPr>
              <a:t> Image (</a:t>
            </a:r>
            <a:r>
              <a:rPr lang="fr-FR" b="1" dirty="0" err="1" smtClean="0">
                <a:solidFill>
                  <a:srgbClr val="FFFFFF"/>
                </a:solidFill>
              </a:rPr>
              <a:t>smoothed</a:t>
            </a:r>
            <a:r>
              <a:rPr lang="fr-FR" b="1" dirty="0" smtClean="0">
                <a:solidFill>
                  <a:srgbClr val="FFFFFF"/>
                </a:solidFill>
              </a:rPr>
              <a:t>)</a:t>
            </a: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D7240-6F19-4F04-BA1A-BA9565AD3715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 descr="C:\Users\yassine\Desktop\lis invers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07846" y="3382131"/>
            <a:ext cx="3080578" cy="3080578"/>
          </a:xfrm>
          <a:prstGeom prst="rect">
            <a:avLst/>
          </a:prstGeom>
          <a:noFill/>
        </p:spPr>
      </p:pic>
      <p:pic>
        <p:nvPicPr>
          <p:cNvPr id="25602" name="Picture 2" descr="C:\Users\yassine\Desktop\li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7442" y="53997"/>
            <a:ext cx="3050982" cy="3069071"/>
          </a:xfrm>
          <a:prstGeom prst="rect">
            <a:avLst/>
          </a:prstGeom>
          <a:noFill/>
        </p:spPr>
      </p:pic>
      <p:pic>
        <p:nvPicPr>
          <p:cNvPr id="8909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invGray">
          <a:xfrm>
            <a:off x="928662" y="3356992"/>
            <a:ext cx="3116408" cy="3122507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  <p:pic>
        <p:nvPicPr>
          <p:cNvPr id="8909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invGray">
          <a:xfrm>
            <a:off x="928662" y="44624"/>
            <a:ext cx="3071834" cy="3065811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  <p:sp>
        <p:nvSpPr>
          <p:cNvPr id="13" name="ZoneTexte 12"/>
          <p:cNvSpPr txBox="1"/>
          <p:nvPr/>
        </p:nvSpPr>
        <p:spPr>
          <a:xfrm>
            <a:off x="3818090" y="6453336"/>
            <a:ext cx="1762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New </a:t>
            </a:r>
            <a:r>
              <a:rPr lang="fr-FR" b="1" dirty="0" err="1" smtClean="0"/>
              <a:t>approach</a:t>
            </a:r>
            <a:endParaRPr lang="fr-FR" b="1" dirty="0"/>
          </a:p>
        </p:txBody>
      </p:sp>
      <p:sp>
        <p:nvSpPr>
          <p:cNvPr id="14" name="ZoneTexte 13"/>
          <p:cNvSpPr txBox="1"/>
          <p:nvPr/>
        </p:nvSpPr>
        <p:spPr>
          <a:xfrm>
            <a:off x="1678562" y="35332"/>
            <a:ext cx="18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FFFF"/>
                </a:solidFill>
              </a:rPr>
              <a:t>Original image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5274192" y="0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 smtClean="0">
                <a:solidFill>
                  <a:srgbClr val="FFFFFF"/>
                </a:solidFill>
              </a:rPr>
              <a:t>Smoothed image using P-M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366689" y="3347700"/>
            <a:ext cx="24673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err="1" smtClean="0">
                <a:solidFill>
                  <a:srgbClr val="FFFFFF"/>
                </a:solidFill>
              </a:rPr>
              <a:t>Edge</a:t>
            </a:r>
            <a:r>
              <a:rPr lang="fr-FR" b="1" dirty="0" smtClean="0">
                <a:solidFill>
                  <a:srgbClr val="FFFFFF"/>
                </a:solidFill>
              </a:rPr>
              <a:t> image (orignal)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490216" y="3356992"/>
            <a:ext cx="28007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err="1" smtClean="0">
                <a:solidFill>
                  <a:srgbClr val="FFFFFF"/>
                </a:solidFill>
              </a:rPr>
              <a:t>Edge</a:t>
            </a:r>
            <a:r>
              <a:rPr lang="fr-FR" b="1" dirty="0" smtClean="0">
                <a:solidFill>
                  <a:srgbClr val="FFFFFF"/>
                </a:solidFill>
              </a:rPr>
              <a:t> Image (</a:t>
            </a:r>
            <a:r>
              <a:rPr lang="fr-FR" b="1" dirty="0" err="1" smtClean="0">
                <a:solidFill>
                  <a:srgbClr val="FFFFFF"/>
                </a:solidFill>
              </a:rPr>
              <a:t>smoothed</a:t>
            </a:r>
            <a:r>
              <a:rPr lang="fr-FR" b="1" dirty="0" smtClean="0">
                <a:solidFill>
                  <a:srgbClr val="FFFFFF"/>
                </a:solidFill>
              </a:rPr>
              <a:t>)</a:t>
            </a: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D7240-6F19-4F04-BA1A-BA9565AD3715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yassine\Desktop\lis invers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484784"/>
            <a:ext cx="3888432" cy="3888432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invGray">
          <a:xfrm>
            <a:off x="516963" y="1469018"/>
            <a:ext cx="3888947" cy="3904198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  <p:sp>
        <p:nvSpPr>
          <p:cNvPr id="7" name="ZoneTexte 6"/>
          <p:cNvSpPr txBox="1"/>
          <p:nvPr/>
        </p:nvSpPr>
        <p:spPr>
          <a:xfrm>
            <a:off x="6305800" y="5373216"/>
            <a:ext cx="1659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New adaptive</a:t>
            </a:r>
            <a:endParaRPr lang="fr-FR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395536" y="5435932"/>
            <a:ext cx="3993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 k = 5 and </a:t>
            </a:r>
            <a:r>
              <a:rPr lang="fr-FR" b="1" dirty="0" err="1" smtClean="0"/>
              <a:t>number</a:t>
            </a:r>
            <a:r>
              <a:rPr lang="fr-FR" b="1" dirty="0" smtClean="0"/>
              <a:t> of </a:t>
            </a:r>
            <a:r>
              <a:rPr lang="fr-FR" b="1" dirty="0" err="1" smtClean="0"/>
              <a:t>iterations</a:t>
            </a:r>
            <a:r>
              <a:rPr lang="fr-FR" b="1" dirty="0" smtClean="0"/>
              <a:t> =15</a:t>
            </a:r>
            <a:endParaRPr lang="fr-FR" b="1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D7240-6F19-4F04-BA1A-BA9565AD3715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PCI2009 Workshop</a:t>
            </a:r>
            <a:endParaRPr lang="en-US"/>
          </a:p>
        </p:txBody>
      </p:sp>
      <p:sp>
        <p:nvSpPr>
          <p:cNvPr id="12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/>
          <a:p>
            <a:r>
              <a:rPr lang="en-US" dirty="0" smtClean="0"/>
              <a:t>TOUFIQUE YASSINE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Matlab image Perona Malik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-1922463" y="-228600"/>
            <a:ext cx="12992101" cy="731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13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00034" y="1428736"/>
            <a:ext cx="835821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buFont typeface="Wingdings" pitchFamily="2" charset="2"/>
              <a:buChar char="ü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proposed approach, based on P-M technique, reduces noise and irrelevant details while preserving sharper boundaries. </a:t>
            </a:r>
          </a:p>
          <a:p>
            <a:pPr algn="just">
              <a:spcAft>
                <a:spcPts val="600"/>
              </a:spcAft>
              <a:buFont typeface="Wingdings" pitchFamily="2" charset="2"/>
              <a:buChar char="ü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Extension of this technique to others modalities (RMN,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PET,Echography,Doppler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…) and /or to 3D medical images can envisaged. </a:t>
            </a:r>
          </a:p>
          <a:p>
            <a:pPr algn="just">
              <a:buFont typeface="Wingdings" pitchFamily="2" charset="2"/>
              <a:buChar char="ü"/>
            </a:pPr>
            <a:endParaRPr lang="fr-FR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en-US" sz="3600" kern="1200" dirty="0" smtClean="0">
                <a:solidFill>
                  <a:srgbClr val="0000CC"/>
                </a:solidFill>
                <a:latin typeface="Tempus Sans ITC" pitchFamily="80" charset="0"/>
                <a:ea typeface="+mn-ea"/>
                <a:cs typeface="+mn-cs"/>
              </a:rPr>
              <a:t>Conclusion </a:t>
            </a:r>
            <a:endParaRPr lang="en-US" sz="3600" kern="1200" dirty="0">
              <a:solidFill>
                <a:srgbClr val="0000CC"/>
              </a:solidFill>
              <a:latin typeface="Tempus Sans ITC" pitchFamily="80" charset="0"/>
              <a:ea typeface="+mn-ea"/>
              <a:cs typeface="+mn-cs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D7240-6F19-4F04-BA1A-BA9565AD3715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PCI2009 Workshop</a:t>
            </a:r>
            <a:endParaRPr lang="en-US"/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/>
          <a:p>
            <a:r>
              <a:rPr lang="en-US" dirty="0" smtClean="0"/>
              <a:t>TOUFIQUE YASSINE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564904"/>
            <a:ext cx="1875208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3059832" y="2924944"/>
            <a:ext cx="5760640" cy="1252538"/>
          </a:xfrm>
        </p:spPr>
        <p:txBody>
          <a:bodyPr/>
          <a:lstStyle/>
          <a:p>
            <a:pPr algn="ctr"/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3600" kern="1200" dirty="0" smtClean="0">
                <a:solidFill>
                  <a:srgbClr val="0000CC"/>
                </a:solidFill>
                <a:latin typeface="Tempus Sans ITC" pitchFamily="80" charset="0"/>
                <a:ea typeface="+mn-ea"/>
                <a:cs typeface="+mn-cs"/>
              </a:rPr>
              <a:t>Simulation of  a ordinary PET with GATE</a:t>
            </a:r>
            <a:br>
              <a:rPr lang="en-US" sz="3600" kern="1200" dirty="0" smtClean="0">
                <a:solidFill>
                  <a:srgbClr val="0000CC"/>
                </a:solidFill>
                <a:latin typeface="Tempus Sans ITC" pitchFamily="80" charset="0"/>
                <a:ea typeface="+mn-ea"/>
                <a:cs typeface="+mn-cs"/>
              </a:rPr>
            </a:br>
            <a:endParaRPr lang="fr-FR" sz="3600" kern="1200" dirty="0" smtClean="0">
              <a:solidFill>
                <a:srgbClr val="0000CC"/>
              </a:solidFill>
              <a:latin typeface="Tempus Sans ITC" pitchFamily="80" charset="0"/>
              <a:ea typeface="+mn-ea"/>
              <a:cs typeface="+mn-cs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TOUFIQUE YASSINE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D7240-6F19-4F04-BA1A-BA9565AD3715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PCI2009 Workshop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3600" kern="1200" dirty="0" err="1" smtClean="0">
                <a:solidFill>
                  <a:srgbClr val="0000CC"/>
                </a:solidFill>
                <a:latin typeface="Tempus Sans ITC" pitchFamily="80" charset="0"/>
                <a:ea typeface="+mn-ea"/>
                <a:cs typeface="+mn-cs"/>
              </a:rPr>
              <a:t>Gate</a:t>
            </a:r>
            <a:r>
              <a:rPr lang="fr-FR" sz="3600" kern="1200" dirty="0" smtClean="0">
                <a:solidFill>
                  <a:srgbClr val="0000CC"/>
                </a:solidFill>
                <a:latin typeface="Tempus Sans ITC" pitchFamily="80" charset="0"/>
                <a:ea typeface="+mn-ea"/>
                <a:cs typeface="+mn-cs"/>
              </a:rPr>
              <a:t> 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251520" y="1268760"/>
            <a:ext cx="8316416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  <a:buFont typeface="Wingdings" pitchFamily="2" charset="2"/>
              <a:buChar char="ü"/>
            </a:pPr>
            <a:r>
              <a:rPr lang="en-US" sz="2400" dirty="0" smtClean="0"/>
              <a:t>an advanced </a:t>
            </a:r>
            <a:r>
              <a:rPr lang="en-US" sz="2400" dirty="0" err="1" smtClean="0"/>
              <a:t>opensource</a:t>
            </a:r>
            <a:r>
              <a:rPr lang="en-US" sz="2400" dirty="0" smtClean="0"/>
              <a:t> software developed by the international </a:t>
            </a:r>
            <a:r>
              <a:rPr lang="en-US" sz="2400" dirty="0" err="1" smtClean="0"/>
              <a:t>OpenGATE</a:t>
            </a:r>
            <a:r>
              <a:rPr lang="en-US" sz="2400" dirty="0" smtClean="0"/>
              <a:t> collaboration</a:t>
            </a:r>
          </a:p>
          <a:p>
            <a:pPr algn="just">
              <a:spcAft>
                <a:spcPts val="1200"/>
              </a:spcAft>
              <a:buFont typeface="Wingdings" pitchFamily="2" charset="2"/>
              <a:buChar char="ü"/>
            </a:pPr>
            <a:r>
              <a:rPr lang="en-US" sz="2400" dirty="0" smtClean="0"/>
              <a:t>dedicated to the numerical simulations in medical imaging.</a:t>
            </a:r>
          </a:p>
          <a:p>
            <a:pPr algn="just">
              <a:spcAft>
                <a:spcPts val="1200"/>
              </a:spcAft>
              <a:buFont typeface="Wingdings" pitchFamily="2" charset="2"/>
              <a:buChar char="ü"/>
            </a:pPr>
            <a:r>
              <a:rPr lang="en-US" sz="2400" dirty="0" smtClean="0"/>
              <a:t>supports simulations of </a:t>
            </a:r>
          </a:p>
          <a:p>
            <a:pPr marL="898525" algn="just">
              <a:buFont typeface="Wingdings" pitchFamily="2" charset="2"/>
              <a:buChar char="§"/>
            </a:pPr>
            <a:r>
              <a:rPr lang="en-US" sz="2400" dirty="0" smtClean="0"/>
              <a:t> Emission Tomography (Positron Emission Tomography - PET </a:t>
            </a:r>
          </a:p>
          <a:p>
            <a:pPr marL="898525" algn="just">
              <a:buFont typeface="Wingdings" pitchFamily="2" charset="2"/>
              <a:buChar char="§"/>
            </a:pPr>
            <a:r>
              <a:rPr lang="en-US" sz="2400" dirty="0" smtClean="0"/>
              <a:t> Single Photon Emission Computed Tomography - SPECT),</a:t>
            </a:r>
          </a:p>
          <a:p>
            <a:pPr marL="898525" algn="just">
              <a:buFont typeface="Wingdings" pitchFamily="2" charset="2"/>
              <a:buChar char="§"/>
            </a:pPr>
            <a:r>
              <a:rPr lang="en-US" sz="2400" dirty="0" smtClean="0"/>
              <a:t> Computed Tomography (CT).</a:t>
            </a:r>
            <a:endParaRPr lang="fr-FR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5013176"/>
            <a:ext cx="177165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31840" y="5157192"/>
            <a:ext cx="5320591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D7240-6F19-4F04-BA1A-BA9565AD3715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PCI2009 Workshop</a:t>
            </a:r>
            <a:endParaRPr lang="en-US"/>
          </a:p>
        </p:txBody>
      </p:sp>
      <p:sp>
        <p:nvSpPr>
          <p:cNvPr id="10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/>
          <a:p>
            <a:r>
              <a:rPr lang="en-US" dirty="0" smtClean="0"/>
              <a:t>TOUFIQUE YASSINE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008" y="0"/>
            <a:ext cx="8964488" cy="1252538"/>
          </a:xfrm>
        </p:spPr>
        <p:txBody>
          <a:bodyPr/>
          <a:lstStyle/>
          <a:p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3600" kern="1200" dirty="0" smtClean="0">
                <a:solidFill>
                  <a:srgbClr val="0000CC"/>
                </a:solidFill>
                <a:latin typeface="Tempus Sans ITC" pitchFamily="80" charset="0"/>
                <a:ea typeface="+mn-ea"/>
                <a:cs typeface="+mn-cs"/>
              </a:rPr>
              <a:t>Positron Emission Tomography – Computed Tomography (PET/CT).</a:t>
            </a:r>
            <a:br>
              <a:rPr lang="en-US" sz="3600" kern="1200" dirty="0" smtClean="0">
                <a:solidFill>
                  <a:srgbClr val="0000CC"/>
                </a:solidFill>
                <a:latin typeface="Tempus Sans ITC" pitchFamily="80" charset="0"/>
                <a:ea typeface="+mn-ea"/>
                <a:cs typeface="+mn-cs"/>
              </a:rPr>
            </a:br>
            <a:endParaRPr lang="fr-FR" sz="3600" kern="1200" dirty="0" smtClean="0">
              <a:solidFill>
                <a:srgbClr val="0000CC"/>
              </a:solidFill>
              <a:latin typeface="Tempus Sans ITC" pitchFamily="80" charset="0"/>
              <a:ea typeface="+mn-ea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126" y="1268760"/>
            <a:ext cx="8988874" cy="4762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D7240-6F19-4F04-BA1A-BA9565AD3715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PCI2009 Workshop</a:t>
            </a:r>
            <a:endParaRPr lang="en-US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/>
          <a:p>
            <a:r>
              <a:rPr lang="en-US" dirty="0" smtClean="0"/>
              <a:t>TOUFIQUE YASSINE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yassine\Documents\Downloads\test_2003-02-13_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764704"/>
            <a:ext cx="4032447" cy="5040560"/>
          </a:xfrm>
          <a:prstGeom prst="rect">
            <a:avLst/>
          </a:prstGeom>
          <a:noFill/>
        </p:spPr>
      </p:pic>
      <p:pic>
        <p:nvPicPr>
          <p:cNvPr id="3078" name="Picture 6" descr="C:\Users\yassine\Documents\Downloads\PET-MIPS-anim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692695"/>
            <a:ext cx="3384376" cy="5099327"/>
          </a:xfrm>
          <a:prstGeom prst="rect">
            <a:avLst/>
          </a:prstGeom>
          <a:noFill/>
        </p:spPr>
      </p:pic>
      <p:sp>
        <p:nvSpPr>
          <p:cNvPr id="12" name="ZoneTexte 11"/>
          <p:cNvSpPr txBox="1"/>
          <p:nvPr/>
        </p:nvSpPr>
        <p:spPr>
          <a:xfrm>
            <a:off x="1971349" y="6021288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PET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6128777" y="6021288"/>
            <a:ext cx="1005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PET-CT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D7240-6F19-4F04-BA1A-BA9565AD3715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PCI2009 Workshop</a:t>
            </a:r>
            <a:endParaRPr lang="en-US"/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/>
          <a:p>
            <a:r>
              <a:rPr lang="en-US" dirty="0" smtClean="0"/>
              <a:t>TOUFIQUE YASSINE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4"/>
          <p:cNvSpPr>
            <a:spLocks noGrp="1" noChangeArrowheads="1"/>
          </p:cNvSpPr>
          <p:nvPr>
            <p:ph type="title"/>
          </p:nvPr>
        </p:nvSpPr>
        <p:spPr>
          <a:xfrm>
            <a:off x="922338" y="325438"/>
            <a:ext cx="7764462" cy="927100"/>
          </a:xfrm>
        </p:spPr>
        <p:txBody>
          <a:bodyPr/>
          <a:lstStyle/>
          <a:p>
            <a:r>
              <a:rPr lang="en-US" sz="3600" kern="1200" dirty="0" smtClean="0">
                <a:solidFill>
                  <a:srgbClr val="0000CC"/>
                </a:solidFill>
                <a:latin typeface="Tempus Sans ITC" pitchFamily="80" charset="0"/>
                <a:ea typeface="+mn-ea"/>
                <a:cs typeface="+mn-cs"/>
              </a:rPr>
              <a:t>Object</a:t>
            </a:r>
            <a:endParaRPr lang="en-US" sz="3600" kern="1200" dirty="0">
              <a:solidFill>
                <a:srgbClr val="0000CC"/>
              </a:solidFill>
              <a:latin typeface="Tempus Sans ITC" pitchFamily="80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85786" y="1928802"/>
            <a:ext cx="778674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pre-processing methods that use a new approach of anisotropic diffusion equation to suppress noise or other small fluctuations in the image scanner while preserving frontiers between different regions.</a:t>
            </a:r>
            <a:endParaRPr lang="fr-FR" sz="2800" dirty="0" smtClean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40FCA-ABB1-430F-A6D5-04357B3FD6C3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PCI2009 Workshop</a:t>
            </a:r>
            <a:endParaRPr lang="en-US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/>
          <a:p>
            <a:r>
              <a:rPr lang="en-US" dirty="0" smtClean="0"/>
              <a:t>TOUFIQUE YASSINE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0" hangingPunct="0">
              <a:lnSpc>
                <a:spcPts val="3613"/>
              </a:lnSpc>
              <a:spcBef>
                <a:spcPts val="2250"/>
              </a:spcBef>
              <a:buClr>
                <a:srgbClr val="000000"/>
              </a:buClr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kern="1200" dirty="0" smtClean="0">
                <a:solidFill>
                  <a:srgbClr val="0000CC"/>
                </a:solidFill>
                <a:latin typeface="Tempus Sans ITC" pitchFamily="80" charset="0"/>
                <a:ea typeface="+mn-ea"/>
                <a:cs typeface="+mn-cs"/>
              </a:rPr>
              <a:t>Setting up a GATE simulation</a:t>
            </a:r>
            <a:br>
              <a:rPr lang="en-US" sz="3600" kern="1200" dirty="0" smtClean="0">
                <a:solidFill>
                  <a:srgbClr val="0000CC"/>
                </a:solidFill>
                <a:latin typeface="Tempus Sans ITC" pitchFamily="80" charset="0"/>
                <a:ea typeface="+mn-ea"/>
                <a:cs typeface="+mn-cs"/>
              </a:rPr>
            </a:br>
            <a:endParaRPr lang="fr-FR" sz="3600" kern="1200" dirty="0" smtClean="0">
              <a:solidFill>
                <a:srgbClr val="0000CC"/>
              </a:solidFill>
              <a:latin typeface="Tempus Sans ITC" pitchFamily="80" charset="0"/>
              <a:ea typeface="+mn-ea"/>
              <a:cs typeface="+mn-cs"/>
            </a:endParaRPr>
          </a:p>
        </p:txBody>
      </p:sp>
      <p:grpSp>
        <p:nvGrpSpPr>
          <p:cNvPr id="37" name="Groupe 36"/>
          <p:cNvGrpSpPr/>
          <p:nvPr/>
        </p:nvGrpSpPr>
        <p:grpSpPr>
          <a:xfrm>
            <a:off x="3461693" y="1340768"/>
            <a:ext cx="1830387" cy="4868862"/>
            <a:chOff x="6529388" y="1535113"/>
            <a:chExt cx="1830387" cy="4868862"/>
          </a:xfrm>
        </p:grpSpPr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6657975" y="1535113"/>
              <a:ext cx="1573213" cy="504825"/>
              <a:chOff x="4194" y="967"/>
              <a:chExt cx="991" cy="318"/>
            </a:xfrm>
          </p:grpSpPr>
          <p:sp>
            <p:nvSpPr>
              <p:cNvPr id="7" name="AutoShape 5"/>
              <p:cNvSpPr>
                <a:spLocks noChangeArrowheads="1"/>
              </p:cNvSpPr>
              <p:nvPr/>
            </p:nvSpPr>
            <p:spPr bwMode="auto">
              <a:xfrm>
                <a:off x="4194" y="967"/>
                <a:ext cx="992" cy="319"/>
              </a:xfrm>
              <a:prstGeom prst="roundRect">
                <a:avLst>
                  <a:gd name="adj" fmla="val 16667"/>
                </a:avLst>
              </a:prstGeom>
              <a:solidFill>
                <a:srgbClr val="FF00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grpSp>
            <p:nvGrpSpPr>
              <p:cNvPr id="8" name="Group 6"/>
              <p:cNvGrpSpPr>
                <a:grpSpLocks/>
              </p:cNvGrpSpPr>
              <p:nvPr/>
            </p:nvGrpSpPr>
            <p:grpSpPr bwMode="auto">
              <a:xfrm>
                <a:off x="4212" y="985"/>
                <a:ext cx="957" cy="284"/>
                <a:chOff x="4212" y="985"/>
                <a:chExt cx="957" cy="284"/>
              </a:xfrm>
            </p:grpSpPr>
            <p:sp>
              <p:nvSpPr>
                <p:cNvPr id="9" name="AutoShape 7"/>
                <p:cNvSpPr>
                  <a:spLocks noChangeArrowheads="1"/>
                </p:cNvSpPr>
                <p:nvPr/>
              </p:nvSpPr>
              <p:spPr bwMode="auto">
                <a:xfrm>
                  <a:off x="4212" y="985"/>
                  <a:ext cx="957" cy="284"/>
                </a:xfrm>
                <a:prstGeom prst="roundRect">
                  <a:avLst>
                    <a:gd name="adj" fmla="val 352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0" name="AutoShape 8"/>
                <p:cNvSpPr>
                  <a:spLocks noChangeArrowheads="1"/>
                </p:cNvSpPr>
                <p:nvPr/>
              </p:nvSpPr>
              <p:spPr bwMode="auto">
                <a:xfrm>
                  <a:off x="4212" y="985"/>
                  <a:ext cx="957" cy="284"/>
                </a:xfrm>
                <a:prstGeom prst="roundRect">
                  <a:avLst>
                    <a:gd name="adj" fmla="val 352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lIns="90000" tIns="46800" rIns="90000" bIns="46800">
                  <a:spAutoFit/>
                </a:bodyPr>
                <a:lstStyle/>
                <a:p>
                  <a:pPr algn="ctr">
                    <a:lnSpc>
                      <a:spcPts val="2400"/>
                    </a:lnSpc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</a:pPr>
                  <a:r>
                    <a:rPr lang="en-GB" dirty="0">
                      <a:solidFill>
                        <a:schemeClr val="tx1"/>
                      </a:solidFill>
                      <a:latin typeface="Tempus Sans ITC" pitchFamily="80" charset="0"/>
                      <a:ea typeface="굴림" pitchFamily="32" charset="-127"/>
                    </a:rPr>
                    <a:t>Geometry</a:t>
                  </a:r>
                </a:p>
              </p:txBody>
            </p:sp>
          </p:grpSp>
        </p:grpSp>
        <p:grpSp>
          <p:nvGrpSpPr>
            <p:cNvPr id="11" name="Group 9"/>
            <p:cNvGrpSpPr>
              <a:grpSpLocks/>
            </p:cNvGrpSpPr>
            <p:nvPr/>
          </p:nvGrpSpPr>
          <p:grpSpPr bwMode="auto">
            <a:xfrm>
              <a:off x="6800850" y="2608263"/>
              <a:ext cx="1285875" cy="504825"/>
              <a:chOff x="4284" y="1643"/>
              <a:chExt cx="810" cy="318"/>
            </a:xfrm>
          </p:grpSpPr>
          <p:sp>
            <p:nvSpPr>
              <p:cNvPr id="12" name="AutoShape 10"/>
              <p:cNvSpPr>
                <a:spLocks noChangeArrowheads="1"/>
              </p:cNvSpPr>
              <p:nvPr/>
            </p:nvSpPr>
            <p:spPr bwMode="auto">
              <a:xfrm>
                <a:off x="4284" y="1643"/>
                <a:ext cx="811" cy="319"/>
              </a:xfrm>
              <a:prstGeom prst="roundRect">
                <a:avLst>
                  <a:gd name="adj" fmla="val 16667"/>
                </a:avLst>
              </a:prstGeom>
              <a:solidFill>
                <a:srgbClr val="FF00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grpSp>
            <p:nvGrpSpPr>
              <p:cNvPr id="13" name="Group 11"/>
              <p:cNvGrpSpPr>
                <a:grpSpLocks/>
              </p:cNvGrpSpPr>
              <p:nvPr/>
            </p:nvGrpSpPr>
            <p:grpSpPr bwMode="auto">
              <a:xfrm>
                <a:off x="4302" y="1661"/>
                <a:ext cx="776" cy="284"/>
                <a:chOff x="4302" y="1661"/>
                <a:chExt cx="776" cy="284"/>
              </a:xfrm>
            </p:grpSpPr>
            <p:sp>
              <p:nvSpPr>
                <p:cNvPr id="14" name="AutoShape 12"/>
                <p:cNvSpPr>
                  <a:spLocks noChangeArrowheads="1"/>
                </p:cNvSpPr>
                <p:nvPr/>
              </p:nvSpPr>
              <p:spPr bwMode="auto">
                <a:xfrm>
                  <a:off x="4302" y="1661"/>
                  <a:ext cx="776" cy="284"/>
                </a:xfrm>
                <a:prstGeom prst="roundRect">
                  <a:avLst>
                    <a:gd name="adj" fmla="val 352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5" name="AutoShape 13"/>
                <p:cNvSpPr>
                  <a:spLocks noChangeArrowheads="1"/>
                </p:cNvSpPr>
                <p:nvPr/>
              </p:nvSpPr>
              <p:spPr bwMode="auto">
                <a:xfrm>
                  <a:off x="4302" y="1661"/>
                  <a:ext cx="776" cy="284"/>
                </a:xfrm>
                <a:prstGeom prst="roundRect">
                  <a:avLst>
                    <a:gd name="adj" fmla="val 352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lIns="90000" tIns="46800" rIns="90000" bIns="46800">
                  <a:spAutoFit/>
                </a:bodyPr>
                <a:lstStyle/>
                <a:p>
                  <a:pPr algn="ctr">
                    <a:lnSpc>
                      <a:spcPts val="2400"/>
                    </a:lnSpc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</a:pPr>
                  <a:r>
                    <a:rPr lang="en-GB" dirty="0">
                      <a:solidFill>
                        <a:schemeClr val="tx1"/>
                      </a:solidFill>
                      <a:latin typeface="Tempus Sans ITC" pitchFamily="80" charset="0"/>
                      <a:ea typeface="굴림" pitchFamily="32" charset="-127"/>
                    </a:rPr>
                    <a:t>Physics</a:t>
                  </a:r>
                </a:p>
              </p:txBody>
            </p:sp>
          </p:grpSp>
        </p:grpSp>
        <p:sp>
          <p:nvSpPr>
            <p:cNvPr id="16" name="Freeform 14"/>
            <p:cNvSpPr>
              <a:spLocks noChangeArrowheads="1"/>
            </p:cNvSpPr>
            <p:nvPr/>
          </p:nvSpPr>
          <p:spPr bwMode="auto">
            <a:xfrm>
              <a:off x="7358063" y="2052638"/>
              <a:ext cx="174625" cy="550862"/>
            </a:xfrm>
            <a:custGeom>
              <a:avLst/>
              <a:gdLst/>
              <a:ahLst/>
              <a:cxnLst>
                <a:cxn ang="0">
                  <a:pos x="121" y="0"/>
                </a:cxn>
                <a:cxn ang="0">
                  <a:pos x="121" y="1147"/>
                </a:cxn>
                <a:cxn ang="0">
                  <a:pos x="0" y="1147"/>
                </a:cxn>
                <a:cxn ang="0">
                  <a:pos x="242" y="1529"/>
                </a:cxn>
                <a:cxn ang="0">
                  <a:pos x="485" y="1147"/>
                </a:cxn>
                <a:cxn ang="0">
                  <a:pos x="364" y="1147"/>
                </a:cxn>
                <a:cxn ang="0">
                  <a:pos x="364" y="0"/>
                </a:cxn>
                <a:cxn ang="0">
                  <a:pos x="121" y="0"/>
                </a:cxn>
              </a:cxnLst>
              <a:rect l="0" t="0" r="r" b="b"/>
              <a:pathLst>
                <a:path w="486" h="1530">
                  <a:moveTo>
                    <a:pt x="121" y="0"/>
                  </a:moveTo>
                  <a:lnTo>
                    <a:pt x="121" y="1147"/>
                  </a:lnTo>
                  <a:lnTo>
                    <a:pt x="0" y="1147"/>
                  </a:lnTo>
                  <a:lnTo>
                    <a:pt x="242" y="1529"/>
                  </a:lnTo>
                  <a:lnTo>
                    <a:pt x="485" y="1147"/>
                  </a:lnTo>
                  <a:lnTo>
                    <a:pt x="364" y="1147"/>
                  </a:lnTo>
                  <a:lnTo>
                    <a:pt x="364" y="0"/>
                  </a:lnTo>
                  <a:lnTo>
                    <a:pt x="121" y="0"/>
                  </a:lnTo>
                </a:path>
              </a:pathLst>
            </a:custGeom>
            <a:solidFill>
              <a:srgbClr val="FF0000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17" name="Group 15"/>
            <p:cNvGrpSpPr>
              <a:grpSpLocks/>
            </p:cNvGrpSpPr>
            <p:nvPr/>
          </p:nvGrpSpPr>
          <p:grpSpPr bwMode="auto">
            <a:xfrm>
              <a:off x="6767513" y="4224338"/>
              <a:ext cx="1354137" cy="2179637"/>
              <a:chOff x="4263" y="2661"/>
              <a:chExt cx="853" cy="1373"/>
            </a:xfrm>
          </p:grpSpPr>
          <p:grpSp>
            <p:nvGrpSpPr>
              <p:cNvPr id="18" name="Group 16"/>
              <p:cNvGrpSpPr>
                <a:grpSpLocks/>
              </p:cNvGrpSpPr>
              <p:nvPr/>
            </p:nvGrpSpPr>
            <p:grpSpPr bwMode="auto">
              <a:xfrm>
                <a:off x="4263" y="3022"/>
                <a:ext cx="854" cy="319"/>
                <a:chOff x="4263" y="3022"/>
                <a:chExt cx="854" cy="319"/>
              </a:xfrm>
            </p:grpSpPr>
            <p:sp>
              <p:nvSpPr>
                <p:cNvPr id="26" name="AutoShape 17"/>
                <p:cNvSpPr>
                  <a:spLocks noChangeArrowheads="1"/>
                </p:cNvSpPr>
                <p:nvPr/>
              </p:nvSpPr>
              <p:spPr bwMode="auto">
                <a:xfrm>
                  <a:off x="4263" y="3022"/>
                  <a:ext cx="854" cy="319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FF00"/>
                </a:solidFill>
                <a:ln w="936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grpSp>
              <p:nvGrpSpPr>
                <p:cNvPr id="27" name="Group 18"/>
                <p:cNvGrpSpPr>
                  <a:grpSpLocks/>
                </p:cNvGrpSpPr>
                <p:nvPr/>
              </p:nvGrpSpPr>
              <p:grpSpPr bwMode="auto">
                <a:xfrm>
                  <a:off x="4281" y="3040"/>
                  <a:ext cx="819" cy="284"/>
                  <a:chOff x="4281" y="3040"/>
                  <a:chExt cx="819" cy="284"/>
                </a:xfrm>
              </p:grpSpPr>
              <p:sp>
                <p:nvSpPr>
                  <p:cNvPr id="28" name="AutoShape 19"/>
                  <p:cNvSpPr>
                    <a:spLocks noChangeArrowheads="1"/>
                  </p:cNvSpPr>
                  <p:nvPr/>
                </p:nvSpPr>
                <p:spPr bwMode="auto">
                  <a:xfrm>
                    <a:off x="4281" y="3040"/>
                    <a:ext cx="819" cy="284"/>
                  </a:xfrm>
                  <a:prstGeom prst="roundRect">
                    <a:avLst>
                      <a:gd name="adj" fmla="val 352"/>
                    </a:avLst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29" name="AutoShape 20"/>
                  <p:cNvSpPr>
                    <a:spLocks noChangeArrowheads="1"/>
                  </p:cNvSpPr>
                  <p:nvPr/>
                </p:nvSpPr>
                <p:spPr bwMode="auto">
                  <a:xfrm>
                    <a:off x="4281" y="3040"/>
                    <a:ext cx="819" cy="284"/>
                  </a:xfrm>
                  <a:prstGeom prst="roundRect">
                    <a:avLst>
                      <a:gd name="adj" fmla="val 352"/>
                    </a:avLst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lIns="90000" tIns="46800" rIns="90000" bIns="46800">
                    <a:spAutoFit/>
                  </a:bodyPr>
                  <a:lstStyle/>
                  <a:p>
                    <a:pPr algn="ctr">
                      <a:lnSpc>
                        <a:spcPts val="2400"/>
                      </a:lnSpc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>
                        <a:tab pos="0" algn="l"/>
                        <a:tab pos="457200" algn="l"/>
                        <a:tab pos="914400" algn="l"/>
                        <a:tab pos="1371600" algn="l"/>
                        <a:tab pos="1828800" algn="l"/>
                        <a:tab pos="2286000" algn="l"/>
                        <a:tab pos="2743200" algn="l"/>
                        <a:tab pos="3200400" algn="l"/>
                        <a:tab pos="3657600" algn="l"/>
                        <a:tab pos="4114800" algn="l"/>
                        <a:tab pos="4572000" algn="l"/>
                        <a:tab pos="5029200" algn="l"/>
                        <a:tab pos="5486400" algn="l"/>
                        <a:tab pos="5943600" algn="l"/>
                        <a:tab pos="6400800" algn="l"/>
                        <a:tab pos="6858000" algn="l"/>
                        <a:tab pos="7315200" algn="l"/>
                        <a:tab pos="7772400" algn="l"/>
                        <a:tab pos="8229600" algn="l"/>
                        <a:tab pos="8686800" algn="l"/>
                        <a:tab pos="9144000" algn="l"/>
                      </a:tabLst>
                    </a:pPr>
                    <a:r>
                      <a:rPr lang="en-GB" dirty="0">
                        <a:solidFill>
                          <a:schemeClr val="tx1"/>
                        </a:solidFill>
                        <a:latin typeface="Tempus Sans ITC" pitchFamily="80" charset="0"/>
                        <a:ea typeface="굴림" pitchFamily="32" charset="-127"/>
                      </a:rPr>
                      <a:t>Sources</a:t>
                    </a:r>
                  </a:p>
                </p:txBody>
              </p:sp>
            </p:grpSp>
          </p:grpSp>
          <p:grpSp>
            <p:nvGrpSpPr>
              <p:cNvPr id="19" name="Group 21"/>
              <p:cNvGrpSpPr>
                <a:grpSpLocks/>
              </p:cNvGrpSpPr>
              <p:nvPr/>
            </p:nvGrpSpPr>
            <p:grpSpPr bwMode="auto">
              <a:xfrm>
                <a:off x="4392" y="3716"/>
                <a:ext cx="596" cy="319"/>
                <a:chOff x="4392" y="3716"/>
                <a:chExt cx="596" cy="319"/>
              </a:xfrm>
            </p:grpSpPr>
            <p:sp>
              <p:nvSpPr>
                <p:cNvPr id="22" name="AutoShape 22"/>
                <p:cNvSpPr>
                  <a:spLocks noChangeArrowheads="1"/>
                </p:cNvSpPr>
                <p:nvPr/>
              </p:nvSpPr>
              <p:spPr bwMode="auto">
                <a:xfrm>
                  <a:off x="4392" y="3716"/>
                  <a:ext cx="596" cy="319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FF00"/>
                </a:solidFill>
                <a:ln w="936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grpSp>
              <p:nvGrpSpPr>
                <p:cNvPr id="23" name="Group 23"/>
                <p:cNvGrpSpPr>
                  <a:grpSpLocks/>
                </p:cNvGrpSpPr>
                <p:nvPr/>
              </p:nvGrpSpPr>
              <p:grpSpPr bwMode="auto">
                <a:xfrm>
                  <a:off x="4410" y="3734"/>
                  <a:ext cx="561" cy="284"/>
                  <a:chOff x="4410" y="3734"/>
                  <a:chExt cx="561" cy="284"/>
                </a:xfrm>
              </p:grpSpPr>
              <p:sp>
                <p:nvSpPr>
                  <p:cNvPr id="24" name="AutoShape 24"/>
                  <p:cNvSpPr>
                    <a:spLocks noChangeArrowheads="1"/>
                  </p:cNvSpPr>
                  <p:nvPr/>
                </p:nvSpPr>
                <p:spPr bwMode="auto">
                  <a:xfrm>
                    <a:off x="4410" y="3734"/>
                    <a:ext cx="561" cy="284"/>
                  </a:xfrm>
                  <a:prstGeom prst="roundRect">
                    <a:avLst>
                      <a:gd name="adj" fmla="val 352"/>
                    </a:avLst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25" name="AutoShape 25"/>
                  <p:cNvSpPr>
                    <a:spLocks noChangeArrowheads="1"/>
                  </p:cNvSpPr>
                  <p:nvPr/>
                </p:nvSpPr>
                <p:spPr bwMode="auto">
                  <a:xfrm>
                    <a:off x="4410" y="3734"/>
                    <a:ext cx="561" cy="284"/>
                  </a:xfrm>
                  <a:prstGeom prst="roundRect">
                    <a:avLst>
                      <a:gd name="adj" fmla="val 352"/>
                    </a:avLst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lIns="90000" tIns="46800" rIns="90000" bIns="46800">
                    <a:spAutoFit/>
                  </a:bodyPr>
                  <a:lstStyle/>
                  <a:p>
                    <a:pPr algn="ctr">
                      <a:lnSpc>
                        <a:spcPts val="2400"/>
                      </a:lnSpc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>
                        <a:tab pos="0" algn="l"/>
                        <a:tab pos="457200" algn="l"/>
                        <a:tab pos="914400" algn="l"/>
                        <a:tab pos="1371600" algn="l"/>
                        <a:tab pos="1828800" algn="l"/>
                        <a:tab pos="2286000" algn="l"/>
                        <a:tab pos="2743200" algn="l"/>
                        <a:tab pos="3200400" algn="l"/>
                        <a:tab pos="3657600" algn="l"/>
                        <a:tab pos="4114800" algn="l"/>
                        <a:tab pos="4572000" algn="l"/>
                        <a:tab pos="5029200" algn="l"/>
                        <a:tab pos="5486400" algn="l"/>
                        <a:tab pos="5943600" algn="l"/>
                        <a:tab pos="6400800" algn="l"/>
                        <a:tab pos="6858000" algn="l"/>
                        <a:tab pos="7315200" algn="l"/>
                        <a:tab pos="7772400" algn="l"/>
                        <a:tab pos="8229600" algn="l"/>
                        <a:tab pos="8686800" algn="l"/>
                        <a:tab pos="9144000" algn="l"/>
                      </a:tabLst>
                    </a:pPr>
                    <a:r>
                      <a:rPr lang="en-GB" dirty="0">
                        <a:solidFill>
                          <a:schemeClr val="tx1"/>
                        </a:solidFill>
                        <a:latin typeface="Tempus Sans ITC" pitchFamily="80" charset="0"/>
                        <a:ea typeface="굴림" pitchFamily="32" charset="-127"/>
                      </a:rPr>
                      <a:t>Runs</a:t>
                    </a:r>
                  </a:p>
                </p:txBody>
              </p:sp>
            </p:grpSp>
          </p:grpSp>
          <p:sp>
            <p:nvSpPr>
              <p:cNvPr id="20" name="Freeform 26"/>
              <p:cNvSpPr>
                <a:spLocks noChangeArrowheads="1"/>
              </p:cNvSpPr>
              <p:nvPr/>
            </p:nvSpPr>
            <p:spPr bwMode="auto">
              <a:xfrm>
                <a:off x="4635" y="3364"/>
                <a:ext cx="110" cy="347"/>
              </a:xfrm>
              <a:custGeom>
                <a:avLst/>
                <a:gdLst/>
                <a:ahLst/>
                <a:cxnLst>
                  <a:cxn ang="0">
                    <a:pos x="121" y="0"/>
                  </a:cxn>
                  <a:cxn ang="0">
                    <a:pos x="121" y="1147"/>
                  </a:cxn>
                  <a:cxn ang="0">
                    <a:pos x="0" y="1147"/>
                  </a:cxn>
                  <a:cxn ang="0">
                    <a:pos x="242" y="1529"/>
                  </a:cxn>
                  <a:cxn ang="0">
                    <a:pos x="485" y="1147"/>
                  </a:cxn>
                  <a:cxn ang="0">
                    <a:pos x="364" y="1147"/>
                  </a:cxn>
                  <a:cxn ang="0">
                    <a:pos x="364" y="0"/>
                  </a:cxn>
                  <a:cxn ang="0">
                    <a:pos x="121" y="0"/>
                  </a:cxn>
                </a:cxnLst>
                <a:rect l="0" t="0" r="r" b="b"/>
                <a:pathLst>
                  <a:path w="486" h="1530">
                    <a:moveTo>
                      <a:pt x="121" y="0"/>
                    </a:moveTo>
                    <a:lnTo>
                      <a:pt x="121" y="1147"/>
                    </a:lnTo>
                    <a:lnTo>
                      <a:pt x="0" y="1147"/>
                    </a:lnTo>
                    <a:lnTo>
                      <a:pt x="242" y="1529"/>
                    </a:lnTo>
                    <a:lnTo>
                      <a:pt x="485" y="1147"/>
                    </a:lnTo>
                    <a:lnTo>
                      <a:pt x="364" y="1147"/>
                    </a:lnTo>
                    <a:lnTo>
                      <a:pt x="364" y="0"/>
                    </a:lnTo>
                    <a:lnTo>
                      <a:pt x="121" y="0"/>
                    </a:lnTo>
                  </a:path>
                </a:pathLst>
              </a:custGeom>
              <a:solidFill>
                <a:srgbClr val="00FF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1" name="Freeform 27"/>
              <p:cNvSpPr>
                <a:spLocks noChangeArrowheads="1"/>
              </p:cNvSpPr>
              <p:nvPr/>
            </p:nvSpPr>
            <p:spPr bwMode="auto">
              <a:xfrm>
                <a:off x="4635" y="2661"/>
                <a:ext cx="110" cy="347"/>
              </a:xfrm>
              <a:custGeom>
                <a:avLst/>
                <a:gdLst/>
                <a:ahLst/>
                <a:cxnLst>
                  <a:cxn ang="0">
                    <a:pos x="121" y="0"/>
                  </a:cxn>
                  <a:cxn ang="0">
                    <a:pos x="121" y="1147"/>
                  </a:cxn>
                  <a:cxn ang="0">
                    <a:pos x="0" y="1147"/>
                  </a:cxn>
                  <a:cxn ang="0">
                    <a:pos x="242" y="1529"/>
                  </a:cxn>
                  <a:cxn ang="0">
                    <a:pos x="485" y="1147"/>
                  </a:cxn>
                  <a:cxn ang="0">
                    <a:pos x="364" y="1147"/>
                  </a:cxn>
                  <a:cxn ang="0">
                    <a:pos x="364" y="0"/>
                  </a:cxn>
                  <a:cxn ang="0">
                    <a:pos x="121" y="0"/>
                  </a:cxn>
                </a:cxnLst>
                <a:rect l="0" t="0" r="r" b="b"/>
                <a:pathLst>
                  <a:path w="486" h="1530">
                    <a:moveTo>
                      <a:pt x="121" y="0"/>
                    </a:moveTo>
                    <a:lnTo>
                      <a:pt x="121" y="1147"/>
                    </a:lnTo>
                    <a:lnTo>
                      <a:pt x="0" y="1147"/>
                    </a:lnTo>
                    <a:lnTo>
                      <a:pt x="242" y="1529"/>
                    </a:lnTo>
                    <a:lnTo>
                      <a:pt x="485" y="1147"/>
                    </a:lnTo>
                    <a:lnTo>
                      <a:pt x="364" y="1147"/>
                    </a:lnTo>
                    <a:lnTo>
                      <a:pt x="364" y="0"/>
                    </a:lnTo>
                    <a:lnTo>
                      <a:pt x="121" y="0"/>
                    </a:lnTo>
                  </a:path>
                </a:pathLst>
              </a:custGeom>
              <a:solidFill>
                <a:srgbClr val="00FF00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30" name="Group 28"/>
            <p:cNvGrpSpPr>
              <a:grpSpLocks/>
            </p:cNvGrpSpPr>
            <p:nvPr/>
          </p:nvGrpSpPr>
          <p:grpSpPr bwMode="auto">
            <a:xfrm>
              <a:off x="6529388" y="3106738"/>
              <a:ext cx="1830387" cy="1065212"/>
              <a:chOff x="4113" y="1957"/>
              <a:chExt cx="1153" cy="671"/>
            </a:xfrm>
          </p:grpSpPr>
          <p:sp>
            <p:nvSpPr>
              <p:cNvPr id="31" name="Freeform 29"/>
              <p:cNvSpPr>
                <a:spLocks noChangeArrowheads="1"/>
              </p:cNvSpPr>
              <p:nvPr/>
            </p:nvSpPr>
            <p:spPr bwMode="auto">
              <a:xfrm>
                <a:off x="4635" y="1957"/>
                <a:ext cx="110" cy="347"/>
              </a:xfrm>
              <a:custGeom>
                <a:avLst/>
                <a:gdLst/>
                <a:ahLst/>
                <a:cxnLst>
                  <a:cxn ang="0">
                    <a:pos x="121" y="0"/>
                  </a:cxn>
                  <a:cxn ang="0">
                    <a:pos x="121" y="1147"/>
                  </a:cxn>
                  <a:cxn ang="0">
                    <a:pos x="0" y="1147"/>
                  </a:cxn>
                  <a:cxn ang="0">
                    <a:pos x="242" y="1529"/>
                  </a:cxn>
                  <a:cxn ang="0">
                    <a:pos x="485" y="1147"/>
                  </a:cxn>
                  <a:cxn ang="0">
                    <a:pos x="364" y="1147"/>
                  </a:cxn>
                  <a:cxn ang="0">
                    <a:pos x="364" y="0"/>
                  </a:cxn>
                  <a:cxn ang="0">
                    <a:pos x="121" y="0"/>
                  </a:cxn>
                </a:cxnLst>
                <a:rect l="0" t="0" r="r" b="b"/>
                <a:pathLst>
                  <a:path w="486" h="1530">
                    <a:moveTo>
                      <a:pt x="121" y="0"/>
                    </a:moveTo>
                    <a:lnTo>
                      <a:pt x="121" y="1147"/>
                    </a:lnTo>
                    <a:lnTo>
                      <a:pt x="0" y="1147"/>
                    </a:lnTo>
                    <a:lnTo>
                      <a:pt x="242" y="1529"/>
                    </a:lnTo>
                    <a:lnTo>
                      <a:pt x="485" y="1147"/>
                    </a:lnTo>
                    <a:lnTo>
                      <a:pt x="364" y="1147"/>
                    </a:lnTo>
                    <a:lnTo>
                      <a:pt x="364" y="0"/>
                    </a:lnTo>
                    <a:lnTo>
                      <a:pt x="121" y="0"/>
                    </a:lnTo>
                  </a:path>
                </a:pathLst>
              </a:custGeom>
              <a:solidFill>
                <a:srgbClr val="FF9933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grpSp>
            <p:nvGrpSpPr>
              <p:cNvPr id="32" name="Group 30"/>
              <p:cNvGrpSpPr>
                <a:grpSpLocks/>
              </p:cNvGrpSpPr>
              <p:nvPr/>
            </p:nvGrpSpPr>
            <p:grpSpPr bwMode="auto">
              <a:xfrm>
                <a:off x="4113" y="2310"/>
                <a:ext cx="1154" cy="319"/>
                <a:chOff x="4113" y="2310"/>
                <a:chExt cx="1154" cy="319"/>
              </a:xfrm>
            </p:grpSpPr>
            <p:sp>
              <p:nvSpPr>
                <p:cNvPr id="33" name="AutoShape 31"/>
                <p:cNvSpPr>
                  <a:spLocks noChangeArrowheads="1"/>
                </p:cNvSpPr>
                <p:nvPr/>
              </p:nvSpPr>
              <p:spPr bwMode="auto">
                <a:xfrm>
                  <a:off x="4113" y="2310"/>
                  <a:ext cx="1154" cy="319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9933"/>
                </a:solidFill>
                <a:ln w="936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grpSp>
              <p:nvGrpSpPr>
                <p:cNvPr id="34" name="Group 32"/>
                <p:cNvGrpSpPr>
                  <a:grpSpLocks/>
                </p:cNvGrpSpPr>
                <p:nvPr/>
              </p:nvGrpSpPr>
              <p:grpSpPr bwMode="auto">
                <a:xfrm>
                  <a:off x="4131" y="2328"/>
                  <a:ext cx="1119" cy="284"/>
                  <a:chOff x="4131" y="2328"/>
                  <a:chExt cx="1119" cy="284"/>
                </a:xfrm>
              </p:grpSpPr>
              <p:sp>
                <p:nvSpPr>
                  <p:cNvPr id="35" name="AutoShape 33"/>
                  <p:cNvSpPr>
                    <a:spLocks noChangeArrowheads="1"/>
                  </p:cNvSpPr>
                  <p:nvPr/>
                </p:nvSpPr>
                <p:spPr bwMode="auto">
                  <a:xfrm>
                    <a:off x="4131" y="2328"/>
                    <a:ext cx="1119" cy="284"/>
                  </a:xfrm>
                  <a:prstGeom prst="roundRect">
                    <a:avLst>
                      <a:gd name="adj" fmla="val 352"/>
                    </a:avLst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36" name="AutoShape 34"/>
                  <p:cNvSpPr>
                    <a:spLocks noChangeArrowheads="1"/>
                  </p:cNvSpPr>
                  <p:nvPr/>
                </p:nvSpPr>
                <p:spPr bwMode="auto">
                  <a:xfrm>
                    <a:off x="4131" y="2328"/>
                    <a:ext cx="1119" cy="284"/>
                  </a:xfrm>
                  <a:prstGeom prst="roundRect">
                    <a:avLst>
                      <a:gd name="adj" fmla="val 352"/>
                    </a:avLst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lIns="90000" tIns="46800" rIns="90000" bIns="46800">
                    <a:spAutoFit/>
                  </a:bodyPr>
                  <a:lstStyle/>
                  <a:p>
                    <a:pPr algn="ctr">
                      <a:lnSpc>
                        <a:spcPts val="2400"/>
                      </a:lnSpc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>
                        <a:tab pos="0" algn="l"/>
                        <a:tab pos="457200" algn="l"/>
                        <a:tab pos="914400" algn="l"/>
                        <a:tab pos="1371600" algn="l"/>
                        <a:tab pos="1828800" algn="l"/>
                        <a:tab pos="2286000" algn="l"/>
                        <a:tab pos="2743200" algn="l"/>
                        <a:tab pos="3200400" algn="l"/>
                        <a:tab pos="3657600" algn="l"/>
                        <a:tab pos="4114800" algn="l"/>
                        <a:tab pos="4572000" algn="l"/>
                        <a:tab pos="5029200" algn="l"/>
                        <a:tab pos="5486400" algn="l"/>
                        <a:tab pos="5943600" algn="l"/>
                        <a:tab pos="6400800" algn="l"/>
                        <a:tab pos="6858000" algn="l"/>
                        <a:tab pos="7315200" algn="l"/>
                        <a:tab pos="7772400" algn="l"/>
                        <a:tab pos="8229600" algn="l"/>
                        <a:tab pos="8686800" algn="l"/>
                        <a:tab pos="9144000" algn="l"/>
                      </a:tabLst>
                    </a:pPr>
                    <a:r>
                      <a:rPr lang="en-GB" dirty="0">
                        <a:solidFill>
                          <a:schemeClr val="tx1"/>
                        </a:solidFill>
                        <a:latin typeface="Tempus Sans ITC" pitchFamily="80" charset="0"/>
                        <a:ea typeface="굴림" pitchFamily="32" charset="-127"/>
                      </a:rPr>
                      <a:t>Initialisation</a:t>
                    </a:r>
                  </a:p>
                </p:txBody>
              </p:sp>
            </p:grpSp>
          </p:grpSp>
        </p:grpSp>
      </p:grpSp>
      <p:sp>
        <p:nvSpPr>
          <p:cNvPr id="39" name="Espace réservé du numéro de diapositive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D7240-6F19-4F04-BA1A-BA9565AD3715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40" name="Espace réservé du pied de page 3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PCI2009 Workshop</a:t>
            </a:r>
            <a:endParaRPr lang="en-US"/>
          </a:p>
        </p:txBody>
      </p:sp>
      <p:sp>
        <p:nvSpPr>
          <p:cNvPr id="41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/>
          <a:p>
            <a:r>
              <a:rPr lang="en-US" dirty="0" smtClean="0"/>
              <a:t>TOUFIQUE YASSINE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solidFill>
                  <a:srgbClr val="0000CC"/>
                </a:solidFill>
                <a:latin typeface="Tempus Sans ITC" pitchFamily="80" charset="0"/>
              </a:rPr>
              <a:t>The World</a:t>
            </a:r>
            <a:endParaRPr lang="fr-FR" dirty="0"/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2895600" y="1524000"/>
            <a:ext cx="57150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ts val="1125"/>
              </a:spcBef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>
                <a:solidFill>
                  <a:schemeClr val="tx1"/>
                </a:solidFill>
              </a:rPr>
              <a:t>is the only volume initially present in GATE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874713" y="2178050"/>
            <a:ext cx="35052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ts val="1125"/>
              </a:spcBef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>
                <a:solidFill>
                  <a:schemeClr val="tx1"/>
                </a:solidFill>
              </a:rPr>
              <a:t>All volumes are daugthers or grand-daugthers of the world : </a:t>
            </a:r>
            <a:r>
              <a:rPr lang="en-GB" sz="1800" u="sng">
                <a:solidFill>
                  <a:srgbClr val="FF0000"/>
                </a:solidFill>
              </a:rPr>
              <a:t>the World volume is essential</a:t>
            </a:r>
          </a:p>
        </p:txBody>
      </p:sp>
      <p:grpSp>
        <p:nvGrpSpPr>
          <p:cNvPr id="9" name="Group 4"/>
          <p:cNvGrpSpPr>
            <a:grpSpLocks/>
          </p:cNvGrpSpPr>
          <p:nvPr/>
        </p:nvGrpSpPr>
        <p:grpSpPr bwMode="auto">
          <a:xfrm>
            <a:off x="1752600" y="1524000"/>
            <a:ext cx="1063625" cy="315913"/>
            <a:chOff x="1104" y="960"/>
            <a:chExt cx="670" cy="199"/>
          </a:xfrm>
        </p:grpSpPr>
        <p:sp>
          <p:nvSpPr>
            <p:cNvPr id="10" name="AutoShape 5"/>
            <p:cNvSpPr>
              <a:spLocks noChangeArrowheads="1"/>
            </p:cNvSpPr>
            <p:nvPr/>
          </p:nvSpPr>
          <p:spPr bwMode="auto">
            <a:xfrm>
              <a:off x="1104" y="960"/>
              <a:ext cx="671" cy="178"/>
            </a:xfrm>
            <a:prstGeom prst="roundRect">
              <a:avLst>
                <a:gd name="adj" fmla="val 560"/>
              </a:avLst>
            </a:prstGeom>
            <a:solidFill>
              <a:srgbClr val="FFFF99"/>
            </a:solidFill>
            <a:ln w="936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" name="Text Box 6"/>
            <p:cNvSpPr txBox="1">
              <a:spLocks noChangeArrowheads="1"/>
            </p:cNvSpPr>
            <p:nvPr/>
          </p:nvSpPr>
          <p:spPr bwMode="auto">
            <a:xfrm>
              <a:off x="1104" y="960"/>
              <a:ext cx="671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ts val="1125"/>
                </a:spcBef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800">
                  <a:solidFill>
                    <a:schemeClr val="tx1"/>
                  </a:solidFill>
                </a:rPr>
                <a:t>The World</a:t>
              </a:r>
            </a:p>
          </p:txBody>
        </p:sp>
      </p:grpSp>
      <p:grpSp>
        <p:nvGrpSpPr>
          <p:cNvPr id="12" name="Group 7"/>
          <p:cNvGrpSpPr>
            <a:grpSpLocks/>
          </p:cNvGrpSpPr>
          <p:nvPr/>
        </p:nvGrpSpPr>
        <p:grpSpPr bwMode="auto">
          <a:xfrm>
            <a:off x="320675" y="3303588"/>
            <a:ext cx="4416425" cy="2282825"/>
            <a:chOff x="202" y="2081"/>
            <a:chExt cx="2782" cy="1438"/>
          </a:xfrm>
        </p:grpSpPr>
        <p:grpSp>
          <p:nvGrpSpPr>
            <p:cNvPr id="13" name="Group 8"/>
            <p:cNvGrpSpPr>
              <a:grpSpLocks/>
            </p:cNvGrpSpPr>
            <p:nvPr/>
          </p:nvGrpSpPr>
          <p:grpSpPr bwMode="auto">
            <a:xfrm>
              <a:off x="1210" y="2081"/>
              <a:ext cx="767" cy="383"/>
              <a:chOff x="1210" y="2081"/>
              <a:chExt cx="767" cy="383"/>
            </a:xfrm>
          </p:grpSpPr>
          <p:sp>
            <p:nvSpPr>
              <p:cNvPr id="32" name="Oval 9"/>
              <p:cNvSpPr>
                <a:spLocks noChangeArrowheads="1"/>
              </p:cNvSpPr>
              <p:nvPr/>
            </p:nvSpPr>
            <p:spPr bwMode="auto">
              <a:xfrm>
                <a:off x="1210" y="2081"/>
                <a:ext cx="767" cy="383"/>
              </a:xfrm>
              <a:prstGeom prst="ellipse">
                <a:avLst/>
              </a:prstGeom>
              <a:solidFill>
                <a:srgbClr val="FFCC66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3" name="Text Box 10"/>
              <p:cNvSpPr txBox="1">
                <a:spLocks noChangeArrowheads="1"/>
              </p:cNvSpPr>
              <p:nvPr/>
            </p:nvSpPr>
            <p:spPr bwMode="auto">
              <a:xfrm>
                <a:off x="1306" y="2177"/>
                <a:ext cx="671" cy="2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0000" tIns="46800" rIns="90000" bIns="46800">
                <a:spAutoFit/>
              </a:bodyPr>
              <a:lstStyle/>
              <a:p>
                <a:pPr>
                  <a:spcBef>
                    <a:spcPts val="1000"/>
                  </a:spcBef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GB" sz="1600">
                    <a:solidFill>
                      <a:schemeClr val="tx1"/>
                    </a:solidFill>
                  </a:rPr>
                  <a:t>WORLD</a:t>
                </a:r>
              </a:p>
            </p:txBody>
          </p:sp>
        </p:grpSp>
        <p:grpSp>
          <p:nvGrpSpPr>
            <p:cNvPr id="14" name="Group 11"/>
            <p:cNvGrpSpPr>
              <a:grpSpLocks/>
            </p:cNvGrpSpPr>
            <p:nvPr/>
          </p:nvGrpSpPr>
          <p:grpSpPr bwMode="auto">
            <a:xfrm>
              <a:off x="202" y="2609"/>
              <a:ext cx="767" cy="383"/>
              <a:chOff x="202" y="2609"/>
              <a:chExt cx="767" cy="383"/>
            </a:xfrm>
          </p:grpSpPr>
          <p:sp>
            <p:nvSpPr>
              <p:cNvPr id="30" name="Oval 12"/>
              <p:cNvSpPr>
                <a:spLocks noChangeArrowheads="1"/>
              </p:cNvSpPr>
              <p:nvPr/>
            </p:nvSpPr>
            <p:spPr bwMode="auto">
              <a:xfrm>
                <a:off x="202" y="2609"/>
                <a:ext cx="767" cy="383"/>
              </a:xfrm>
              <a:prstGeom prst="ellipse">
                <a:avLst/>
              </a:prstGeom>
              <a:solidFill>
                <a:srgbClr val="FFCC66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1" name="Text Box 13"/>
              <p:cNvSpPr txBox="1">
                <a:spLocks noChangeArrowheads="1"/>
              </p:cNvSpPr>
              <p:nvPr/>
            </p:nvSpPr>
            <p:spPr bwMode="auto">
              <a:xfrm>
                <a:off x="298" y="2685"/>
                <a:ext cx="671" cy="2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0000" tIns="46800" rIns="90000" bIns="46800">
                <a:spAutoFit/>
              </a:bodyPr>
              <a:lstStyle/>
              <a:p>
                <a:pPr>
                  <a:spcBef>
                    <a:spcPts val="1000"/>
                  </a:spcBef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GB" sz="1600">
                    <a:solidFill>
                      <a:schemeClr val="tx1"/>
                    </a:solidFill>
                  </a:rPr>
                  <a:t>Volume 1</a:t>
                </a:r>
              </a:p>
            </p:txBody>
          </p:sp>
        </p:grpSp>
        <p:grpSp>
          <p:nvGrpSpPr>
            <p:cNvPr id="15" name="Group 14"/>
            <p:cNvGrpSpPr>
              <a:grpSpLocks/>
            </p:cNvGrpSpPr>
            <p:nvPr/>
          </p:nvGrpSpPr>
          <p:grpSpPr bwMode="auto">
            <a:xfrm>
              <a:off x="1210" y="2609"/>
              <a:ext cx="767" cy="383"/>
              <a:chOff x="1210" y="2609"/>
              <a:chExt cx="767" cy="383"/>
            </a:xfrm>
          </p:grpSpPr>
          <p:sp>
            <p:nvSpPr>
              <p:cNvPr id="28" name="Oval 15"/>
              <p:cNvSpPr>
                <a:spLocks noChangeArrowheads="1"/>
              </p:cNvSpPr>
              <p:nvPr/>
            </p:nvSpPr>
            <p:spPr bwMode="auto">
              <a:xfrm>
                <a:off x="1210" y="2609"/>
                <a:ext cx="767" cy="383"/>
              </a:xfrm>
              <a:prstGeom prst="ellipse">
                <a:avLst/>
              </a:prstGeom>
              <a:solidFill>
                <a:srgbClr val="FFCC66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9" name="Text Box 16"/>
              <p:cNvSpPr txBox="1">
                <a:spLocks noChangeArrowheads="1"/>
              </p:cNvSpPr>
              <p:nvPr/>
            </p:nvSpPr>
            <p:spPr bwMode="auto">
              <a:xfrm>
                <a:off x="1306" y="2705"/>
                <a:ext cx="671" cy="2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0000" tIns="46800" rIns="90000" bIns="46800">
                <a:spAutoFit/>
              </a:bodyPr>
              <a:lstStyle/>
              <a:p>
                <a:pPr>
                  <a:spcBef>
                    <a:spcPts val="1000"/>
                  </a:spcBef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GB" sz="1600">
                    <a:solidFill>
                      <a:schemeClr val="tx1"/>
                    </a:solidFill>
                  </a:rPr>
                  <a:t>Volume 2</a:t>
                </a:r>
              </a:p>
            </p:txBody>
          </p:sp>
        </p:grpSp>
        <p:grpSp>
          <p:nvGrpSpPr>
            <p:cNvPr id="16" name="Group 17"/>
            <p:cNvGrpSpPr>
              <a:grpSpLocks/>
            </p:cNvGrpSpPr>
            <p:nvPr/>
          </p:nvGrpSpPr>
          <p:grpSpPr bwMode="auto">
            <a:xfrm>
              <a:off x="2218" y="2609"/>
              <a:ext cx="767" cy="383"/>
              <a:chOff x="2218" y="2609"/>
              <a:chExt cx="767" cy="383"/>
            </a:xfrm>
          </p:grpSpPr>
          <p:sp>
            <p:nvSpPr>
              <p:cNvPr id="26" name="Oval 18"/>
              <p:cNvSpPr>
                <a:spLocks noChangeArrowheads="1"/>
              </p:cNvSpPr>
              <p:nvPr/>
            </p:nvSpPr>
            <p:spPr bwMode="auto">
              <a:xfrm>
                <a:off x="2218" y="2609"/>
                <a:ext cx="767" cy="383"/>
              </a:xfrm>
              <a:prstGeom prst="ellipse">
                <a:avLst/>
              </a:prstGeom>
              <a:solidFill>
                <a:srgbClr val="FFCC66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7" name="Text Box 19"/>
              <p:cNvSpPr txBox="1">
                <a:spLocks noChangeArrowheads="1"/>
              </p:cNvSpPr>
              <p:nvPr/>
            </p:nvSpPr>
            <p:spPr bwMode="auto">
              <a:xfrm>
                <a:off x="2314" y="2685"/>
                <a:ext cx="671" cy="2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0000" tIns="46800" rIns="90000" bIns="46800">
                <a:spAutoFit/>
              </a:bodyPr>
              <a:lstStyle/>
              <a:p>
                <a:pPr>
                  <a:spcBef>
                    <a:spcPts val="1000"/>
                  </a:spcBef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GB" sz="1600">
                    <a:solidFill>
                      <a:schemeClr val="tx1"/>
                    </a:solidFill>
                  </a:rPr>
                  <a:t>Volume 3</a:t>
                </a:r>
              </a:p>
            </p:txBody>
          </p:sp>
        </p:grpSp>
        <p:grpSp>
          <p:nvGrpSpPr>
            <p:cNvPr id="17" name="Group 20"/>
            <p:cNvGrpSpPr>
              <a:grpSpLocks/>
            </p:cNvGrpSpPr>
            <p:nvPr/>
          </p:nvGrpSpPr>
          <p:grpSpPr bwMode="auto">
            <a:xfrm>
              <a:off x="729" y="2465"/>
              <a:ext cx="1728" cy="143"/>
              <a:chOff x="729" y="2465"/>
              <a:chExt cx="1728" cy="143"/>
            </a:xfrm>
          </p:grpSpPr>
          <p:sp>
            <p:nvSpPr>
              <p:cNvPr id="23" name="Line 21"/>
              <p:cNvSpPr>
                <a:spLocks noChangeShapeType="1"/>
              </p:cNvSpPr>
              <p:nvPr/>
            </p:nvSpPr>
            <p:spPr bwMode="auto">
              <a:xfrm flipH="1">
                <a:off x="729" y="2465"/>
                <a:ext cx="867" cy="143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4" name="Line 22"/>
              <p:cNvSpPr>
                <a:spLocks noChangeShapeType="1"/>
              </p:cNvSpPr>
              <p:nvPr/>
            </p:nvSpPr>
            <p:spPr bwMode="auto">
              <a:xfrm>
                <a:off x="1594" y="2465"/>
                <a:ext cx="1" cy="143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5" name="Line 23"/>
              <p:cNvSpPr>
                <a:spLocks noChangeShapeType="1"/>
              </p:cNvSpPr>
              <p:nvPr/>
            </p:nvSpPr>
            <p:spPr bwMode="auto">
              <a:xfrm>
                <a:off x="1594" y="2465"/>
                <a:ext cx="863" cy="143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18" name="Group 24"/>
            <p:cNvGrpSpPr>
              <a:grpSpLocks/>
            </p:cNvGrpSpPr>
            <p:nvPr/>
          </p:nvGrpSpPr>
          <p:grpSpPr bwMode="auto">
            <a:xfrm>
              <a:off x="1210" y="2993"/>
              <a:ext cx="767" cy="527"/>
              <a:chOff x="1210" y="2993"/>
              <a:chExt cx="767" cy="527"/>
            </a:xfrm>
          </p:grpSpPr>
          <p:grpSp>
            <p:nvGrpSpPr>
              <p:cNvPr id="19" name="Group 25"/>
              <p:cNvGrpSpPr>
                <a:grpSpLocks/>
              </p:cNvGrpSpPr>
              <p:nvPr/>
            </p:nvGrpSpPr>
            <p:grpSpPr bwMode="auto">
              <a:xfrm>
                <a:off x="1210" y="3137"/>
                <a:ext cx="767" cy="383"/>
                <a:chOff x="1210" y="3137"/>
                <a:chExt cx="767" cy="383"/>
              </a:xfrm>
            </p:grpSpPr>
            <p:sp>
              <p:nvSpPr>
                <p:cNvPr id="21" name="Oval 26"/>
                <p:cNvSpPr>
                  <a:spLocks noChangeArrowheads="1"/>
                </p:cNvSpPr>
                <p:nvPr/>
              </p:nvSpPr>
              <p:spPr bwMode="auto">
                <a:xfrm>
                  <a:off x="1210" y="3137"/>
                  <a:ext cx="767" cy="383"/>
                </a:xfrm>
                <a:prstGeom prst="ellipse">
                  <a:avLst/>
                </a:prstGeom>
                <a:solidFill>
                  <a:srgbClr val="FFCC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1306" y="3213"/>
                  <a:ext cx="671" cy="23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>
                  <a:spAutoFit/>
                </a:bodyPr>
                <a:lstStyle/>
                <a:p>
                  <a:pPr>
                    <a:spcBef>
                      <a:spcPts val="1000"/>
                    </a:spcBef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</a:pPr>
                  <a:r>
                    <a:rPr lang="en-GB" sz="1600">
                      <a:solidFill>
                        <a:schemeClr val="tx1"/>
                      </a:solidFill>
                    </a:rPr>
                    <a:t>Volume 4</a:t>
                  </a:r>
                </a:p>
              </p:txBody>
            </p:sp>
          </p:grpSp>
          <p:sp>
            <p:nvSpPr>
              <p:cNvPr id="20" name="Line 28"/>
              <p:cNvSpPr>
                <a:spLocks noChangeShapeType="1"/>
              </p:cNvSpPr>
              <p:nvPr/>
            </p:nvSpPr>
            <p:spPr bwMode="auto">
              <a:xfrm>
                <a:off x="1594" y="2993"/>
                <a:ext cx="1" cy="144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</p:grpSp>
      </p:grpSp>
      <p:grpSp>
        <p:nvGrpSpPr>
          <p:cNvPr id="34" name="Group 29"/>
          <p:cNvGrpSpPr>
            <a:grpSpLocks/>
          </p:cNvGrpSpPr>
          <p:nvPr/>
        </p:nvGrpSpPr>
        <p:grpSpPr bwMode="auto">
          <a:xfrm>
            <a:off x="5008563" y="1855788"/>
            <a:ext cx="3706812" cy="3822700"/>
            <a:chOff x="3155" y="1169"/>
            <a:chExt cx="2335" cy="2408"/>
          </a:xfrm>
        </p:grpSpPr>
        <p:pic>
          <p:nvPicPr>
            <p:cNvPr id="35" name="Picture 3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155" y="1169"/>
              <a:ext cx="2336" cy="2409"/>
            </a:xfrm>
            <a:prstGeom prst="rect">
              <a:avLst/>
            </a:prstGeom>
            <a:noFill/>
          </p:spPr>
        </p:pic>
        <p:sp>
          <p:nvSpPr>
            <p:cNvPr id="36" name="Text Box 31"/>
            <p:cNvSpPr txBox="1">
              <a:spLocks noChangeArrowheads="1"/>
            </p:cNvSpPr>
            <p:nvPr/>
          </p:nvSpPr>
          <p:spPr bwMode="auto">
            <a:xfrm>
              <a:off x="4532" y="2873"/>
              <a:ext cx="874" cy="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ts val="1000"/>
                </a:spcBef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600">
                  <a:solidFill>
                    <a:srgbClr val="FFFFFF"/>
                  </a:solidFill>
                  <a:latin typeface="Courier New" pitchFamily="49" charset="0"/>
                </a:rPr>
                <a:t>X axis</a:t>
              </a:r>
            </a:p>
          </p:txBody>
        </p:sp>
        <p:sp>
          <p:nvSpPr>
            <p:cNvPr id="37" name="Text Box 32"/>
            <p:cNvSpPr txBox="1">
              <a:spLocks noChangeArrowheads="1"/>
            </p:cNvSpPr>
            <p:nvPr/>
          </p:nvSpPr>
          <p:spPr bwMode="auto">
            <a:xfrm>
              <a:off x="4022" y="1502"/>
              <a:ext cx="874" cy="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ts val="1000"/>
                </a:spcBef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600">
                  <a:solidFill>
                    <a:srgbClr val="FFFFFF"/>
                  </a:solidFill>
                  <a:latin typeface="Courier New" pitchFamily="49" charset="0"/>
                </a:rPr>
                <a:t>Y axis</a:t>
              </a:r>
            </a:p>
          </p:txBody>
        </p:sp>
        <p:sp>
          <p:nvSpPr>
            <p:cNvPr id="38" name="Text Box 33"/>
            <p:cNvSpPr txBox="1">
              <a:spLocks noChangeArrowheads="1"/>
            </p:cNvSpPr>
            <p:nvPr/>
          </p:nvSpPr>
          <p:spPr bwMode="auto">
            <a:xfrm>
              <a:off x="3374" y="2636"/>
              <a:ext cx="874" cy="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ts val="1000"/>
                </a:spcBef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600">
                  <a:solidFill>
                    <a:srgbClr val="FFFFFF"/>
                  </a:solidFill>
                  <a:latin typeface="Courier New" pitchFamily="49" charset="0"/>
                </a:rPr>
                <a:t>Z axis</a:t>
              </a:r>
            </a:p>
          </p:txBody>
        </p:sp>
      </p:grpSp>
      <p:sp>
        <p:nvSpPr>
          <p:cNvPr id="40" name="Espace réservé du numéro de diapositive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D7240-6F19-4F04-BA1A-BA9565AD3715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41" name="Espace réservé du pied de page 4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PCI2009 Workshop</a:t>
            </a:r>
            <a:endParaRPr lang="en-US"/>
          </a:p>
        </p:txBody>
      </p:sp>
      <p:sp>
        <p:nvSpPr>
          <p:cNvPr id="42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/>
          <a:p>
            <a:r>
              <a:rPr lang="en-US" dirty="0" smtClean="0"/>
              <a:t>TOUFIQUE YASSINE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1982788" y="242888"/>
            <a:ext cx="5176837" cy="69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ts val="3613"/>
              </a:lnSpc>
              <a:spcBef>
                <a:spcPts val="2250"/>
              </a:spcBef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600" b="1">
                <a:solidFill>
                  <a:srgbClr val="0000CC"/>
                </a:solidFill>
                <a:latin typeface="Tempus Sans ITC" pitchFamily="80" charset="0"/>
              </a:rPr>
              <a:t>Building a geometry (1)</a:t>
            </a:r>
          </a:p>
        </p:txBody>
      </p:sp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762000" y="1850253"/>
            <a:ext cx="70866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>
              <a:spcBef>
                <a:spcPts val="1125"/>
              </a:spcBef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dirty="0">
                <a:solidFill>
                  <a:schemeClr val="tx1"/>
                </a:solidFill>
              </a:rPr>
              <a:t>A new volume must be the daughter of an another volume  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49288" y="3131366"/>
            <a:ext cx="7742238" cy="571500"/>
            <a:chOff x="409" y="2151"/>
            <a:chExt cx="4877" cy="360"/>
          </a:xfrm>
        </p:grpSpPr>
        <p:sp>
          <p:nvSpPr>
            <p:cNvPr id="10244" name="Text Box 4"/>
            <p:cNvSpPr txBox="1">
              <a:spLocks noChangeArrowheads="1"/>
            </p:cNvSpPr>
            <p:nvPr/>
          </p:nvSpPr>
          <p:spPr bwMode="auto">
            <a:xfrm>
              <a:off x="409" y="2151"/>
              <a:ext cx="4877" cy="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l">
                <a:spcBef>
                  <a:spcPts val="1125"/>
                </a:spcBef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800" i="1" dirty="0">
                  <a:solidFill>
                    <a:schemeClr val="tx1"/>
                  </a:solidFill>
                </a:rPr>
                <a:t>New volume appear automatically in the Gate tree. To get information about a new volume, use:</a:t>
              </a:r>
            </a:p>
          </p:txBody>
        </p:sp>
        <p:sp>
          <p:nvSpPr>
            <p:cNvPr id="10245" name="Text Box 5"/>
            <p:cNvSpPr txBox="1">
              <a:spLocks noChangeArrowheads="1"/>
            </p:cNvSpPr>
            <p:nvPr/>
          </p:nvSpPr>
          <p:spPr bwMode="auto">
            <a:xfrm>
              <a:off x="1636" y="2333"/>
              <a:ext cx="2135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ts val="750"/>
                </a:spcBef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200" dirty="0">
                  <a:solidFill>
                    <a:srgbClr val="000000"/>
                  </a:solidFill>
                  <a:latin typeface="Courier New" pitchFamily="49" charset="0"/>
                  <a:ea typeface="MS Mincho" pitchFamily="49" charset="-128"/>
                </a:rPr>
                <a:t>/gate/</a:t>
              </a:r>
              <a:r>
                <a:rPr lang="en-GB" sz="1200" dirty="0" err="1">
                  <a:solidFill>
                    <a:srgbClr val="000000"/>
                  </a:solidFill>
                  <a:latin typeface="Courier New" pitchFamily="49" charset="0"/>
                  <a:ea typeface="MS Mincho" pitchFamily="49" charset="-128"/>
                </a:rPr>
                <a:t>new_volume</a:t>
              </a:r>
              <a:r>
                <a:rPr lang="en-GB" sz="1200" dirty="0">
                  <a:solidFill>
                    <a:srgbClr val="000000"/>
                  </a:solidFill>
                  <a:latin typeface="Courier New" pitchFamily="49" charset="0"/>
                  <a:ea typeface="MS Mincho" pitchFamily="49" charset="-128"/>
                </a:rPr>
                <a:t>/describe</a:t>
              </a:r>
            </a:p>
          </p:txBody>
        </p:sp>
      </p:grp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533400" y="1393053"/>
            <a:ext cx="6629400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ts val="1125"/>
              </a:spcBef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b="1" u="sng">
                <a:solidFill>
                  <a:schemeClr val="tx1"/>
                </a:solidFill>
              </a:rPr>
              <a:t>Generalities:</a:t>
            </a:r>
            <a:r>
              <a:rPr lang="en-GB" sz="180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576907" y="4468638"/>
            <a:ext cx="6629400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ts val="1125"/>
              </a:spcBef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b="1" u="sng">
                <a:solidFill>
                  <a:schemeClr val="tx1"/>
                </a:solidFill>
              </a:rPr>
              <a:t>To build a volume :</a:t>
            </a:r>
            <a:r>
              <a:rPr lang="en-GB" sz="180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970607" y="4849638"/>
            <a:ext cx="3505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>
              <a:spcBef>
                <a:spcPts val="1125"/>
              </a:spcBef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dirty="0">
                <a:solidFill>
                  <a:schemeClr val="tx1"/>
                </a:solidFill>
              </a:rPr>
              <a:t>1. Give the new volume a name</a:t>
            </a: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4817520" y="4881388"/>
            <a:ext cx="3402013" cy="261938"/>
            <a:chOff x="2880" y="2852"/>
            <a:chExt cx="2143" cy="165"/>
          </a:xfrm>
        </p:grpSpPr>
        <p:sp>
          <p:nvSpPr>
            <p:cNvPr id="10250" name="AutoShape 10"/>
            <p:cNvSpPr>
              <a:spLocks noChangeArrowheads="1"/>
            </p:cNvSpPr>
            <p:nvPr/>
          </p:nvSpPr>
          <p:spPr bwMode="auto">
            <a:xfrm>
              <a:off x="2880" y="2852"/>
              <a:ext cx="2144" cy="166"/>
            </a:xfrm>
            <a:prstGeom prst="roundRect">
              <a:avLst>
                <a:gd name="adj" fmla="val 602"/>
              </a:avLst>
            </a:prstGeom>
            <a:solidFill>
              <a:srgbClr val="FFCC99"/>
            </a:solidFill>
            <a:ln w="936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251" name="Text Box 11"/>
            <p:cNvSpPr txBox="1">
              <a:spLocks noChangeArrowheads="1"/>
            </p:cNvSpPr>
            <p:nvPr/>
          </p:nvSpPr>
          <p:spPr bwMode="auto">
            <a:xfrm>
              <a:off x="2880" y="2852"/>
              <a:ext cx="2144" cy="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36000" rIns="0" bIns="36000">
              <a:spAutoFit/>
            </a:bodyPr>
            <a:lstStyle/>
            <a:p>
              <a:pPr>
                <a:spcBef>
                  <a:spcPts val="750"/>
                </a:spcBef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200" dirty="0">
                  <a:solidFill>
                    <a:srgbClr val="000000"/>
                  </a:solidFill>
                  <a:latin typeface="Courier New" pitchFamily="49" charset="0"/>
                  <a:ea typeface="MS Mincho" pitchFamily="49" charset="-128"/>
                </a:rPr>
                <a:t>/gate/world/daughters/name </a:t>
              </a:r>
              <a:r>
                <a:rPr lang="en-GB" sz="1200" dirty="0" err="1">
                  <a:solidFill>
                    <a:srgbClr val="FF3300"/>
                  </a:solidFill>
                  <a:latin typeface="Courier New" pitchFamily="49" charset="0"/>
                  <a:ea typeface="MS Mincho" pitchFamily="49" charset="-128"/>
                </a:rPr>
                <a:t>vol_name</a:t>
              </a:r>
              <a:endParaRPr lang="en-GB" sz="1200" dirty="0">
                <a:solidFill>
                  <a:srgbClr val="FF3300"/>
                </a:solidFill>
                <a:latin typeface="Courier New" pitchFamily="49" charset="0"/>
                <a:ea typeface="MS Mincho" pitchFamily="49" charset="-128"/>
              </a:endParaRPr>
            </a:p>
          </p:txBody>
        </p:sp>
      </p:grpSp>
      <p:sp>
        <p:nvSpPr>
          <p:cNvPr id="10252" name="Text Box 12"/>
          <p:cNvSpPr txBox="1">
            <a:spLocks noChangeArrowheads="1"/>
          </p:cNvSpPr>
          <p:nvPr/>
        </p:nvSpPr>
        <p:spPr bwMode="auto">
          <a:xfrm>
            <a:off x="971600" y="5589240"/>
            <a:ext cx="73501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>
              <a:spcBef>
                <a:spcPts val="1125"/>
              </a:spcBef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dirty="0">
                <a:solidFill>
                  <a:schemeClr val="tx1"/>
                </a:solidFill>
              </a:rPr>
              <a:t>2. Assign a shape to the new volume </a:t>
            </a:r>
          </a:p>
        </p:txBody>
      </p: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4868688" y="5589240"/>
            <a:ext cx="3087688" cy="261938"/>
            <a:chOff x="2880" y="3328"/>
            <a:chExt cx="1945" cy="165"/>
          </a:xfrm>
        </p:grpSpPr>
        <p:sp>
          <p:nvSpPr>
            <p:cNvPr id="10254" name="AutoShape 14"/>
            <p:cNvSpPr>
              <a:spLocks noChangeArrowheads="1"/>
            </p:cNvSpPr>
            <p:nvPr/>
          </p:nvSpPr>
          <p:spPr bwMode="auto">
            <a:xfrm>
              <a:off x="2880" y="3328"/>
              <a:ext cx="1946" cy="166"/>
            </a:xfrm>
            <a:prstGeom prst="roundRect">
              <a:avLst>
                <a:gd name="adj" fmla="val 602"/>
              </a:avLst>
            </a:prstGeom>
            <a:solidFill>
              <a:srgbClr val="FFCC99"/>
            </a:solidFill>
            <a:ln w="936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255" name="Text Box 15"/>
            <p:cNvSpPr txBox="1">
              <a:spLocks noChangeArrowheads="1"/>
            </p:cNvSpPr>
            <p:nvPr/>
          </p:nvSpPr>
          <p:spPr bwMode="auto">
            <a:xfrm>
              <a:off x="2880" y="3328"/>
              <a:ext cx="1946" cy="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36000" rIns="0" bIns="36000">
              <a:spAutoFit/>
            </a:bodyPr>
            <a:lstStyle/>
            <a:p>
              <a:pPr>
                <a:spcBef>
                  <a:spcPts val="750"/>
                </a:spcBef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200" dirty="0">
                  <a:solidFill>
                    <a:srgbClr val="000000"/>
                  </a:solidFill>
                  <a:latin typeface="Courier New" pitchFamily="49" charset="0"/>
                  <a:ea typeface="MS Mincho" pitchFamily="49" charset="-128"/>
                </a:rPr>
                <a:t>/gate/world/daughters/insert </a:t>
              </a:r>
              <a:r>
                <a:rPr lang="en-GB" sz="1200" dirty="0">
                  <a:solidFill>
                    <a:srgbClr val="FF3300"/>
                  </a:solidFill>
                  <a:latin typeface="Courier New" pitchFamily="49" charset="0"/>
                  <a:ea typeface="MS Mincho" pitchFamily="49" charset="-128"/>
                </a:rPr>
                <a:t>box</a:t>
              </a:r>
            </a:p>
          </p:txBody>
        </p:sp>
      </p:grpSp>
      <p:sp>
        <p:nvSpPr>
          <p:cNvPr id="10256" name="Text Box 16"/>
          <p:cNvSpPr txBox="1">
            <a:spLocks noChangeArrowheads="1"/>
          </p:cNvSpPr>
          <p:nvPr/>
        </p:nvSpPr>
        <p:spPr bwMode="auto">
          <a:xfrm>
            <a:off x="467544" y="980728"/>
            <a:ext cx="7689850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ts val="1125"/>
              </a:spcBef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i="1" dirty="0">
                <a:solidFill>
                  <a:schemeClr val="tx1"/>
                </a:solidFill>
              </a:rPr>
              <a:t>The user can create a cylinder, a sphere, an ellipse, a </a:t>
            </a:r>
            <a:r>
              <a:rPr lang="en-GB" sz="1800" i="1" dirty="0" err="1">
                <a:solidFill>
                  <a:schemeClr val="tx1"/>
                </a:solidFill>
              </a:rPr>
              <a:t>hexagone</a:t>
            </a:r>
            <a:r>
              <a:rPr lang="en-GB" sz="1800" i="1" dirty="0">
                <a:solidFill>
                  <a:schemeClr val="tx1"/>
                </a:solidFill>
              </a:rPr>
              <a:t>, a box…...</a:t>
            </a:r>
          </a:p>
        </p:txBody>
      </p:sp>
      <p:sp>
        <p:nvSpPr>
          <p:cNvPr id="10257" name="Text Box 17"/>
          <p:cNvSpPr txBox="1">
            <a:spLocks noChangeArrowheads="1"/>
          </p:cNvSpPr>
          <p:nvPr/>
        </p:nvSpPr>
        <p:spPr bwMode="auto">
          <a:xfrm>
            <a:off x="4615507" y="6022801"/>
            <a:ext cx="2817813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ts val="750"/>
              </a:spcBef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200">
                <a:solidFill>
                  <a:srgbClr val="000000"/>
                </a:solidFill>
                <a:latin typeface="Courier New" pitchFamily="49" charset="0"/>
                <a:ea typeface="MS Mincho" pitchFamily="49" charset="-128"/>
              </a:rPr>
              <a:t>//create the volume </a:t>
            </a:r>
            <a:r>
              <a:rPr lang="en-GB" sz="1200">
                <a:solidFill>
                  <a:srgbClr val="FF3300"/>
                </a:solidFill>
                <a:latin typeface="Courier New" pitchFamily="49" charset="0"/>
                <a:ea typeface="MS Mincho" pitchFamily="49" charset="-128"/>
              </a:rPr>
              <a:t>vol_name</a:t>
            </a:r>
          </a:p>
        </p:txBody>
      </p: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2305050" y="2421753"/>
            <a:ext cx="6530975" cy="315913"/>
            <a:chOff x="1452" y="1704"/>
            <a:chExt cx="4114" cy="199"/>
          </a:xfrm>
        </p:grpSpPr>
        <p:sp>
          <p:nvSpPr>
            <p:cNvPr id="10259" name="Text Box 19"/>
            <p:cNvSpPr txBox="1">
              <a:spLocks noChangeArrowheads="1"/>
            </p:cNvSpPr>
            <p:nvPr/>
          </p:nvSpPr>
          <p:spPr bwMode="auto">
            <a:xfrm>
              <a:off x="2400" y="1704"/>
              <a:ext cx="3168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ts val="1125"/>
                </a:spcBef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800" dirty="0">
                  <a:solidFill>
                    <a:schemeClr val="tx1"/>
                  </a:solidFill>
                </a:rPr>
                <a:t>The first new volume is the daughter of the world.  </a:t>
              </a:r>
            </a:p>
          </p:txBody>
        </p:sp>
        <p:grpSp>
          <p:nvGrpSpPr>
            <p:cNvPr id="6" name="Group 20"/>
            <p:cNvGrpSpPr>
              <a:grpSpLocks/>
            </p:cNvGrpSpPr>
            <p:nvPr/>
          </p:nvGrpSpPr>
          <p:grpSpPr bwMode="auto">
            <a:xfrm>
              <a:off x="1452" y="1767"/>
              <a:ext cx="835" cy="131"/>
              <a:chOff x="1452" y="1767"/>
              <a:chExt cx="835" cy="131"/>
            </a:xfrm>
          </p:grpSpPr>
          <p:sp>
            <p:nvSpPr>
              <p:cNvPr id="10261" name="Freeform 21"/>
              <p:cNvSpPr>
                <a:spLocks noChangeArrowheads="1"/>
              </p:cNvSpPr>
              <p:nvPr/>
            </p:nvSpPr>
            <p:spPr bwMode="auto">
              <a:xfrm>
                <a:off x="1706" y="1767"/>
                <a:ext cx="582" cy="132"/>
              </a:xfrm>
              <a:custGeom>
                <a:avLst/>
                <a:gdLst/>
                <a:ahLst/>
                <a:cxnLst>
                  <a:cxn ang="0">
                    <a:pos x="730" y="579"/>
                  </a:cxn>
                  <a:cxn ang="0">
                    <a:pos x="2198" y="192"/>
                  </a:cxn>
                  <a:cxn ang="0">
                    <a:pos x="2567" y="192"/>
                  </a:cxn>
                  <a:cxn ang="0">
                    <a:pos x="1838" y="0"/>
                  </a:cxn>
                  <a:cxn ang="0">
                    <a:pos x="1099" y="192"/>
                  </a:cxn>
                  <a:cxn ang="0">
                    <a:pos x="1468" y="192"/>
                  </a:cxn>
                  <a:cxn ang="0">
                    <a:pos x="0" y="579"/>
                  </a:cxn>
                  <a:cxn ang="0">
                    <a:pos x="730" y="579"/>
                  </a:cxn>
                </a:cxnLst>
                <a:rect l="0" t="0" r="r" b="b"/>
                <a:pathLst>
                  <a:path w="2568" h="580">
                    <a:moveTo>
                      <a:pt x="730" y="579"/>
                    </a:moveTo>
                    <a:cubicBezTo>
                      <a:pt x="1468" y="578"/>
                      <a:pt x="2204" y="386"/>
                      <a:pt x="2198" y="192"/>
                    </a:cubicBezTo>
                    <a:lnTo>
                      <a:pt x="2567" y="192"/>
                    </a:lnTo>
                    <a:lnTo>
                      <a:pt x="1838" y="0"/>
                    </a:lnTo>
                    <a:lnTo>
                      <a:pt x="1099" y="192"/>
                    </a:lnTo>
                    <a:lnTo>
                      <a:pt x="1468" y="192"/>
                    </a:lnTo>
                    <a:cubicBezTo>
                      <a:pt x="1476" y="386"/>
                      <a:pt x="738" y="578"/>
                      <a:pt x="0" y="579"/>
                    </a:cubicBezTo>
                    <a:lnTo>
                      <a:pt x="730" y="579"/>
                    </a:lnTo>
                  </a:path>
                </a:pathLst>
              </a:custGeom>
              <a:solidFill>
                <a:srgbClr val="FFCC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262" name="Freeform 22"/>
              <p:cNvSpPr>
                <a:spLocks noChangeArrowheads="1"/>
              </p:cNvSpPr>
              <p:nvPr/>
            </p:nvSpPr>
            <p:spPr bwMode="auto">
              <a:xfrm>
                <a:off x="1452" y="1767"/>
                <a:ext cx="419" cy="13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17" y="579"/>
                  </a:cxn>
                  <a:cxn ang="0">
                    <a:pos x="1847" y="579"/>
                  </a:cxn>
                  <a:cxn ang="0">
                    <a:pos x="732" y="0"/>
                  </a:cxn>
                  <a:cxn ang="0">
                    <a:pos x="0" y="0"/>
                  </a:cxn>
                </a:cxnLst>
                <a:rect l="0" t="0" r="r" b="b"/>
                <a:pathLst>
                  <a:path w="1848" h="580">
                    <a:moveTo>
                      <a:pt x="0" y="0"/>
                    </a:moveTo>
                    <a:cubicBezTo>
                      <a:pt x="9" y="290"/>
                      <a:pt x="562" y="579"/>
                      <a:pt x="1117" y="579"/>
                    </a:cubicBezTo>
                    <a:lnTo>
                      <a:pt x="1847" y="579"/>
                    </a:lnTo>
                    <a:cubicBezTo>
                      <a:pt x="926" y="579"/>
                      <a:pt x="738" y="290"/>
                      <a:pt x="732" y="0"/>
                    </a:cubicBezTo>
                    <a:lnTo>
                      <a:pt x="0" y="0"/>
                    </a:lnTo>
                  </a:path>
                </a:pathLst>
              </a:custGeom>
              <a:solidFill>
                <a:srgbClr val="FFCC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  <p:sp>
        <p:nvSpPr>
          <p:cNvPr id="25" name="Espace réservé du numéro de diapositive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84CB9-2ED3-4FEB-841B-F783540DBE15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26" name="Espace réservé du pied de page 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PCI2009 Workshop</a:t>
            </a:r>
            <a:endParaRPr lang="en-US"/>
          </a:p>
        </p:txBody>
      </p:sp>
      <p:sp>
        <p:nvSpPr>
          <p:cNvPr id="27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/>
          <a:p>
            <a:r>
              <a:rPr lang="en-US" dirty="0" smtClean="0"/>
              <a:t>TOUFIQUE YASSINE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6" grpId="0"/>
      <p:bldP spid="10247" grpId="0"/>
      <p:bldP spid="10248" grpId="0"/>
      <p:bldP spid="10252" grpId="0"/>
      <p:bldP spid="10256" grpId="0"/>
      <p:bldP spid="1025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2516188" y="2006625"/>
            <a:ext cx="3932237" cy="554037"/>
            <a:chOff x="1585" y="1365"/>
            <a:chExt cx="2477" cy="349"/>
          </a:xfrm>
        </p:grpSpPr>
        <p:sp>
          <p:nvSpPr>
            <p:cNvPr id="11266" name="AutoShape 2"/>
            <p:cNvSpPr>
              <a:spLocks noChangeArrowheads="1"/>
            </p:cNvSpPr>
            <p:nvPr/>
          </p:nvSpPr>
          <p:spPr bwMode="auto">
            <a:xfrm>
              <a:off x="1585" y="1365"/>
              <a:ext cx="2478" cy="350"/>
            </a:xfrm>
            <a:prstGeom prst="roundRect">
              <a:avLst>
                <a:gd name="adj" fmla="val 282"/>
              </a:avLst>
            </a:prstGeom>
            <a:solidFill>
              <a:srgbClr val="FFCC99"/>
            </a:solidFill>
            <a:ln w="936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267" name="Text Box 3"/>
            <p:cNvSpPr txBox="1">
              <a:spLocks noChangeArrowheads="1"/>
            </p:cNvSpPr>
            <p:nvPr/>
          </p:nvSpPr>
          <p:spPr bwMode="auto">
            <a:xfrm>
              <a:off x="1585" y="1365"/>
              <a:ext cx="2478" cy="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200">
                  <a:solidFill>
                    <a:srgbClr val="000000"/>
                  </a:solidFill>
                  <a:latin typeface="Courier New" pitchFamily="49" charset="0"/>
                  <a:ea typeface="MS Mincho" pitchFamily="49" charset="-128"/>
                </a:rPr>
                <a:t>/gate/</a:t>
              </a:r>
              <a:r>
                <a:rPr lang="en-GB" sz="1200">
                  <a:solidFill>
                    <a:schemeClr val="tx1"/>
                  </a:solidFill>
                  <a:latin typeface="Courier New" pitchFamily="49" charset="0"/>
                  <a:ea typeface="MS Mincho" pitchFamily="49" charset="-128"/>
                </a:rPr>
                <a:t>vol_name</a:t>
              </a:r>
              <a:r>
                <a:rPr lang="en-GB" sz="1200">
                  <a:solidFill>
                    <a:srgbClr val="000000"/>
                  </a:solidFill>
                  <a:latin typeface="Courier New" pitchFamily="49" charset="0"/>
                  <a:ea typeface="MS Mincho" pitchFamily="49" charset="-128"/>
                </a:rPr>
                <a:t>/geometry/</a:t>
              </a:r>
              <a:r>
                <a:rPr lang="en-GB" sz="1200">
                  <a:solidFill>
                    <a:srgbClr val="FF3300"/>
                  </a:solidFill>
                  <a:latin typeface="Courier New" pitchFamily="49" charset="0"/>
                  <a:ea typeface="MS Mincho" pitchFamily="49" charset="-128"/>
                </a:rPr>
                <a:t>setXLength 20. cm</a:t>
              </a:r>
            </a:p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200">
                  <a:solidFill>
                    <a:srgbClr val="000000"/>
                  </a:solidFill>
                  <a:latin typeface="Courier New" pitchFamily="49" charset="0"/>
                  <a:ea typeface="MS Mincho" pitchFamily="49" charset="-128"/>
                </a:rPr>
                <a:t>/gate/</a:t>
              </a:r>
              <a:r>
                <a:rPr lang="en-GB" sz="1200">
                  <a:solidFill>
                    <a:schemeClr val="tx1"/>
                  </a:solidFill>
                  <a:latin typeface="Courier New" pitchFamily="49" charset="0"/>
                  <a:ea typeface="MS Mincho" pitchFamily="49" charset="-128"/>
                </a:rPr>
                <a:t>vol_name</a:t>
              </a:r>
              <a:r>
                <a:rPr lang="en-GB" sz="1200">
                  <a:solidFill>
                    <a:srgbClr val="000000"/>
                  </a:solidFill>
                  <a:latin typeface="Courier New" pitchFamily="49" charset="0"/>
                  <a:ea typeface="MS Mincho" pitchFamily="49" charset="-128"/>
                </a:rPr>
                <a:t>/geometry/</a:t>
              </a:r>
              <a:r>
                <a:rPr lang="en-GB" sz="1200">
                  <a:solidFill>
                    <a:srgbClr val="FF3300"/>
                  </a:solidFill>
                  <a:latin typeface="Courier New" pitchFamily="49" charset="0"/>
                  <a:ea typeface="MS Mincho" pitchFamily="49" charset="-128"/>
                </a:rPr>
                <a:t>setYLength 40. cm</a:t>
              </a:r>
            </a:p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200">
                  <a:solidFill>
                    <a:srgbClr val="000000"/>
                  </a:solidFill>
                  <a:latin typeface="Courier New" pitchFamily="49" charset="0"/>
                  <a:ea typeface="MS Mincho" pitchFamily="49" charset="-128"/>
                </a:rPr>
                <a:t>/gate/</a:t>
              </a:r>
              <a:r>
                <a:rPr lang="en-GB" sz="1200">
                  <a:solidFill>
                    <a:schemeClr val="tx1"/>
                  </a:solidFill>
                  <a:latin typeface="Courier New" pitchFamily="49" charset="0"/>
                  <a:ea typeface="MS Mincho" pitchFamily="49" charset="-128"/>
                </a:rPr>
                <a:t>vol_name</a:t>
              </a:r>
              <a:r>
                <a:rPr lang="en-GB" sz="1200">
                  <a:solidFill>
                    <a:srgbClr val="000000"/>
                  </a:solidFill>
                  <a:latin typeface="Courier New" pitchFamily="49" charset="0"/>
                  <a:ea typeface="MS Mincho" pitchFamily="49" charset="-128"/>
                </a:rPr>
                <a:t>/geometry/</a:t>
              </a:r>
              <a:r>
                <a:rPr lang="en-GB" sz="1200">
                  <a:solidFill>
                    <a:srgbClr val="FF3300"/>
                  </a:solidFill>
                  <a:latin typeface="Courier New" pitchFamily="49" charset="0"/>
                  <a:ea typeface="MS Mincho" pitchFamily="49" charset="-128"/>
                </a:rPr>
                <a:t>setZLength 40. cm</a:t>
              </a:r>
            </a:p>
          </p:txBody>
        </p:sp>
      </p:grp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990600" y="1600200"/>
            <a:ext cx="66294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ts val="1125"/>
              </a:spcBef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>
                <a:solidFill>
                  <a:schemeClr val="tx1"/>
                </a:solidFill>
              </a:rPr>
              <a:t>3. Define the size of the new volume  </a:t>
            </a:r>
          </a:p>
        </p:txBody>
      </p: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2103438" y="3432200"/>
            <a:ext cx="4959350" cy="261937"/>
            <a:chOff x="1325" y="2263"/>
            <a:chExt cx="3124" cy="165"/>
          </a:xfrm>
        </p:grpSpPr>
        <p:sp>
          <p:nvSpPr>
            <p:cNvPr id="11270" name="AutoShape 6"/>
            <p:cNvSpPr>
              <a:spLocks noChangeArrowheads="1"/>
            </p:cNvSpPr>
            <p:nvPr/>
          </p:nvSpPr>
          <p:spPr bwMode="auto">
            <a:xfrm>
              <a:off x="1325" y="2263"/>
              <a:ext cx="3125" cy="166"/>
            </a:xfrm>
            <a:prstGeom prst="roundRect">
              <a:avLst>
                <a:gd name="adj" fmla="val 602"/>
              </a:avLst>
            </a:prstGeom>
            <a:solidFill>
              <a:srgbClr val="FFCC99"/>
            </a:solidFill>
            <a:ln w="936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271" name="Text Box 7"/>
            <p:cNvSpPr txBox="1">
              <a:spLocks noChangeArrowheads="1"/>
            </p:cNvSpPr>
            <p:nvPr/>
          </p:nvSpPr>
          <p:spPr bwMode="auto">
            <a:xfrm>
              <a:off x="1325" y="2263"/>
              <a:ext cx="3125" cy="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36000" rIns="0" bIns="36000">
              <a:spAutoFit/>
            </a:bodyPr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200">
                  <a:solidFill>
                    <a:srgbClr val="000000"/>
                  </a:solidFill>
                  <a:latin typeface="Courier New" pitchFamily="49" charset="0"/>
                  <a:ea typeface="MS Mincho" pitchFamily="49" charset="-128"/>
                </a:rPr>
                <a:t>/gate</a:t>
              </a:r>
              <a:r>
                <a:rPr lang="en-GB" sz="1200">
                  <a:solidFill>
                    <a:schemeClr val="tx1"/>
                  </a:solidFill>
                  <a:latin typeface="Courier New" pitchFamily="49" charset="0"/>
                  <a:ea typeface="MS Mincho" pitchFamily="49" charset="-128"/>
                </a:rPr>
                <a:t>/vol_name</a:t>
              </a:r>
              <a:r>
                <a:rPr lang="en-GB" sz="1200">
                  <a:solidFill>
                    <a:srgbClr val="000000"/>
                  </a:solidFill>
                  <a:latin typeface="Courier New" pitchFamily="49" charset="0"/>
                  <a:ea typeface="MS Mincho" pitchFamily="49" charset="-128"/>
                </a:rPr>
                <a:t>/</a:t>
              </a:r>
              <a:r>
                <a:rPr lang="en-GB" sz="1200">
                  <a:solidFill>
                    <a:srgbClr val="FF3300"/>
                  </a:solidFill>
                  <a:latin typeface="Courier New" pitchFamily="49" charset="0"/>
                  <a:ea typeface="MS Mincho" pitchFamily="49" charset="-128"/>
                </a:rPr>
                <a:t>placement/setTranslation  10. 0. 0. cm</a:t>
              </a:r>
            </a:p>
          </p:txBody>
        </p:sp>
      </p:grp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2005013" y="3964012"/>
            <a:ext cx="450215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ts val="1125"/>
              </a:spcBef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dirty="0">
                <a:solidFill>
                  <a:srgbClr val="FF3300"/>
                </a:solidFill>
              </a:rPr>
              <a:t>Be careful: The position is always given with respect to the </a:t>
            </a:r>
            <a:r>
              <a:rPr lang="en-GB" sz="1800" dirty="0" err="1">
                <a:solidFill>
                  <a:srgbClr val="FF3300"/>
                </a:solidFill>
              </a:rPr>
              <a:t>center</a:t>
            </a:r>
            <a:r>
              <a:rPr lang="en-GB" sz="1800" dirty="0">
                <a:solidFill>
                  <a:srgbClr val="FF3300"/>
                </a:solidFill>
              </a:rPr>
              <a:t> of the father volume. </a:t>
            </a:r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990600" y="2895600"/>
            <a:ext cx="66294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ts val="1125"/>
              </a:spcBef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>
                <a:solidFill>
                  <a:schemeClr val="tx1"/>
                </a:solidFill>
              </a:rPr>
              <a:t>4. Place the new volume in the user’s geometry</a:t>
            </a:r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914400" y="4800600"/>
            <a:ext cx="66294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ts val="1125"/>
              </a:spcBef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>
                <a:solidFill>
                  <a:schemeClr val="tx1"/>
                </a:solidFill>
              </a:rPr>
              <a:t>5. Assign a material to the new volume  </a:t>
            </a:r>
          </a:p>
        </p:txBody>
      </p: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3086100" y="5172100"/>
            <a:ext cx="2992438" cy="261937"/>
            <a:chOff x="1944" y="3359"/>
            <a:chExt cx="1885" cy="165"/>
          </a:xfrm>
        </p:grpSpPr>
        <p:sp>
          <p:nvSpPr>
            <p:cNvPr id="11276" name="AutoShape 12"/>
            <p:cNvSpPr>
              <a:spLocks noChangeArrowheads="1"/>
            </p:cNvSpPr>
            <p:nvPr/>
          </p:nvSpPr>
          <p:spPr bwMode="auto">
            <a:xfrm>
              <a:off x="1944" y="3359"/>
              <a:ext cx="1886" cy="166"/>
            </a:xfrm>
            <a:prstGeom prst="roundRect">
              <a:avLst>
                <a:gd name="adj" fmla="val 602"/>
              </a:avLst>
            </a:prstGeom>
            <a:solidFill>
              <a:srgbClr val="FFCC99"/>
            </a:solidFill>
            <a:ln w="936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277" name="Text Box 13"/>
            <p:cNvSpPr txBox="1">
              <a:spLocks noChangeArrowheads="1"/>
            </p:cNvSpPr>
            <p:nvPr/>
          </p:nvSpPr>
          <p:spPr bwMode="auto">
            <a:xfrm>
              <a:off x="1944" y="3359"/>
              <a:ext cx="1886" cy="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36000" rIns="0" bIns="36000">
              <a:spAutoFit/>
            </a:bodyPr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200">
                  <a:solidFill>
                    <a:srgbClr val="000000"/>
                  </a:solidFill>
                  <a:latin typeface="Courier New" pitchFamily="49" charset="0"/>
                  <a:ea typeface="MS Mincho" pitchFamily="49" charset="-128"/>
                </a:rPr>
                <a:t>/gate/</a:t>
              </a:r>
              <a:r>
                <a:rPr lang="en-GB" sz="1200">
                  <a:solidFill>
                    <a:schemeClr val="tx1"/>
                  </a:solidFill>
                  <a:latin typeface="Courier New" pitchFamily="49" charset="0"/>
                  <a:ea typeface="MS Mincho" pitchFamily="49" charset="-128"/>
                </a:rPr>
                <a:t>vol_name</a:t>
              </a:r>
              <a:r>
                <a:rPr lang="en-GB" sz="1200">
                  <a:solidFill>
                    <a:srgbClr val="000000"/>
                  </a:solidFill>
                  <a:latin typeface="Courier New" pitchFamily="49" charset="0"/>
                  <a:ea typeface="MS Mincho" pitchFamily="49" charset="-128"/>
                </a:rPr>
                <a:t>/</a:t>
              </a:r>
              <a:r>
                <a:rPr lang="en-GB" sz="1200">
                  <a:solidFill>
                    <a:srgbClr val="FF3300"/>
                  </a:solidFill>
                  <a:latin typeface="Courier New" pitchFamily="49" charset="0"/>
                  <a:ea typeface="MS Mincho" pitchFamily="49" charset="-128"/>
                </a:rPr>
                <a:t>setMaterial Air</a:t>
              </a:r>
            </a:p>
          </p:txBody>
        </p:sp>
      </p:grpSp>
      <p:sp>
        <p:nvSpPr>
          <p:cNvPr id="11278" name="Text Box 14"/>
          <p:cNvSpPr txBox="1">
            <a:spLocks noChangeArrowheads="1"/>
          </p:cNvSpPr>
          <p:nvPr/>
        </p:nvSpPr>
        <p:spPr bwMode="auto">
          <a:xfrm>
            <a:off x="1270000" y="5915050"/>
            <a:ext cx="6629400" cy="32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ts val="1125"/>
              </a:spcBef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i="1">
                <a:solidFill>
                  <a:schemeClr val="tx1"/>
                </a:solidFill>
              </a:rPr>
              <a:t>The list of the available materials is in the GateMaterials.db file </a:t>
            </a:r>
          </a:p>
        </p:txBody>
      </p:sp>
      <p:sp>
        <p:nvSpPr>
          <p:cNvPr id="11279" name="Text Box 15"/>
          <p:cNvSpPr txBox="1">
            <a:spLocks noChangeArrowheads="1"/>
          </p:cNvSpPr>
          <p:nvPr/>
        </p:nvSpPr>
        <p:spPr bwMode="auto">
          <a:xfrm>
            <a:off x="1982788" y="242888"/>
            <a:ext cx="5176837" cy="69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ts val="3613"/>
              </a:lnSpc>
              <a:spcBef>
                <a:spcPts val="2250"/>
              </a:spcBef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600" b="1">
                <a:solidFill>
                  <a:srgbClr val="0000CC"/>
                </a:solidFill>
                <a:latin typeface="Tempus Sans ITC" pitchFamily="80" charset="0"/>
              </a:rPr>
              <a:t>Building a geometry (2)</a:t>
            </a:r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84CB9-2ED3-4FEB-841B-F783540DBE15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PCI2009 Workshop</a:t>
            </a:r>
            <a:endParaRPr lang="en-US"/>
          </a:p>
        </p:txBody>
      </p:sp>
      <p:sp>
        <p:nvSpPr>
          <p:cNvPr id="20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/>
          <a:p>
            <a:r>
              <a:rPr lang="en-US" dirty="0" smtClean="0"/>
              <a:t>TOUFIQUE YASSINE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3065463" y="228600"/>
            <a:ext cx="3011487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 eaLnBrk="0" hangingPunct="0">
              <a:lnSpc>
                <a:spcPts val="3613"/>
              </a:lnSpc>
              <a:spcBef>
                <a:spcPts val="2250"/>
              </a:spcBef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600" b="1" dirty="0" smtClean="0">
                <a:solidFill>
                  <a:srgbClr val="0000CC"/>
                </a:solidFill>
                <a:latin typeface="Tempus Sans ITC" pitchFamily="80" charset="0"/>
              </a:rPr>
              <a:t>Materials (1)</a:t>
            </a:r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086100" y="1554163"/>
            <a:ext cx="2992438" cy="261937"/>
            <a:chOff x="1944" y="979"/>
            <a:chExt cx="1885" cy="165"/>
          </a:xfrm>
        </p:grpSpPr>
        <p:sp>
          <p:nvSpPr>
            <p:cNvPr id="5" name="AutoShape 3"/>
            <p:cNvSpPr>
              <a:spLocks noChangeArrowheads="1"/>
            </p:cNvSpPr>
            <p:nvPr/>
          </p:nvSpPr>
          <p:spPr bwMode="auto">
            <a:xfrm>
              <a:off x="1944" y="979"/>
              <a:ext cx="1886" cy="166"/>
            </a:xfrm>
            <a:prstGeom prst="roundRect">
              <a:avLst>
                <a:gd name="adj" fmla="val 602"/>
              </a:avLst>
            </a:prstGeom>
            <a:solidFill>
              <a:srgbClr val="FFCC99"/>
            </a:solidFill>
            <a:ln w="936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eaLnBrk="0" hangingPunct="0"/>
              <a:endParaRPr lang="fr-FR" sz="2400" smtClean="0">
                <a:solidFill>
                  <a:srgbClr val="FFFFFF"/>
                </a:solidFill>
                <a:latin typeface="Times New Roman" pitchFamily="16" charset="0"/>
              </a:endParaRPr>
            </a:p>
          </p:txBody>
        </p:sp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1944" y="979"/>
              <a:ext cx="1886" cy="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36000" rIns="0" bIns="36000">
              <a:spAutoFit/>
            </a:bodyPr>
            <a:lstStyle/>
            <a:p>
              <a:pPr algn="l" eaLnBrk="0" hangingPunct="0"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200" smtClean="0">
                  <a:solidFill>
                    <a:srgbClr val="000000"/>
                  </a:solidFill>
                  <a:latin typeface="Courier New" pitchFamily="49" charset="0"/>
                  <a:ea typeface="MS Mincho" pitchFamily="49" charset="-128"/>
                </a:rPr>
                <a:t>/gate/vol_name/</a:t>
              </a:r>
              <a:r>
                <a:rPr lang="en-GB" sz="1200" smtClean="0">
                  <a:solidFill>
                    <a:srgbClr val="FF3300"/>
                  </a:solidFill>
                  <a:latin typeface="Courier New" pitchFamily="49" charset="0"/>
                  <a:ea typeface="MS Mincho" pitchFamily="49" charset="-128"/>
                </a:rPr>
                <a:t>setMaterial Air</a:t>
              </a:r>
            </a:p>
          </p:txBody>
        </p:sp>
      </p:grp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74663" y="2379663"/>
            <a:ext cx="5164137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 eaLnBrk="0" hangingPunct="0">
              <a:spcBef>
                <a:spcPts val="1125"/>
              </a:spcBef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mtClean="0">
                <a:solidFill>
                  <a:srgbClr val="000000"/>
                </a:solidFill>
                <a:latin typeface="Times New Roman" pitchFamily="16" charset="0"/>
              </a:rPr>
              <a:t>The material used must be in the </a:t>
            </a:r>
            <a:r>
              <a:rPr lang="en-GB" u="sng" smtClean="0">
                <a:solidFill>
                  <a:srgbClr val="000000"/>
                </a:solidFill>
                <a:latin typeface="Times New Roman" pitchFamily="16" charset="0"/>
              </a:rPr>
              <a:t>Gate material database</a:t>
            </a:r>
            <a:r>
              <a:rPr lang="en-GB" smtClean="0">
                <a:solidFill>
                  <a:srgbClr val="000000"/>
                </a:solidFill>
                <a:latin typeface="Times New Roman" pitchFamily="16" charset="0"/>
              </a:rPr>
              <a:t> </a:t>
            </a:r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2882900" y="2627313"/>
            <a:ext cx="2301875" cy="696912"/>
            <a:chOff x="1816" y="1655"/>
            <a:chExt cx="1450" cy="439"/>
          </a:xfrm>
        </p:grpSpPr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>
              <a:off x="1816" y="1894"/>
              <a:ext cx="1050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l" eaLnBrk="0" hangingPunct="0">
                <a:spcBef>
                  <a:spcPts val="1125"/>
                </a:spcBef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mtClean="0">
                  <a:solidFill>
                    <a:srgbClr val="000000"/>
                  </a:solidFill>
                  <a:latin typeface="Times New Roman" pitchFamily="16" charset="0"/>
                </a:rPr>
                <a:t>GateMaterials.db </a:t>
              </a:r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>
              <a:off x="3258" y="1655"/>
              <a:ext cx="1" cy="349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 eaLnBrk="0" hangingPunct="0"/>
              <a:endParaRPr lang="fr-FR" sz="2400" smtClean="0">
                <a:solidFill>
                  <a:srgbClr val="FFFFFF"/>
                </a:solidFill>
                <a:latin typeface="Times New Roman" pitchFamily="16" charset="0"/>
              </a:endParaRPr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 flipH="1">
              <a:off x="2894" y="2004"/>
              <a:ext cx="374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algn="l" eaLnBrk="0" hangingPunct="0"/>
              <a:endParaRPr lang="fr-FR" sz="2400" smtClean="0">
                <a:solidFill>
                  <a:srgbClr val="FFFFFF"/>
                </a:solidFill>
                <a:latin typeface="Times New Roman" pitchFamily="16" charset="0"/>
              </a:endParaRPr>
            </a:p>
          </p:txBody>
        </p:sp>
      </p:grpSp>
      <p:grpSp>
        <p:nvGrpSpPr>
          <p:cNvPr id="12" name="Group 10"/>
          <p:cNvGrpSpPr>
            <a:grpSpLocks/>
          </p:cNvGrpSpPr>
          <p:nvPr/>
        </p:nvGrpSpPr>
        <p:grpSpPr bwMode="auto">
          <a:xfrm>
            <a:off x="1784350" y="3808413"/>
            <a:ext cx="5545138" cy="1762125"/>
            <a:chOff x="1124" y="2399"/>
            <a:chExt cx="3493" cy="1110"/>
          </a:xfrm>
        </p:grpSpPr>
        <p:sp>
          <p:nvSpPr>
            <p:cNvPr id="13" name="Text Box 11"/>
            <p:cNvSpPr txBox="1">
              <a:spLocks noChangeArrowheads="1"/>
            </p:cNvSpPr>
            <p:nvPr/>
          </p:nvSpPr>
          <p:spPr bwMode="auto">
            <a:xfrm>
              <a:off x="1850" y="2399"/>
              <a:ext cx="2006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l" eaLnBrk="0" hangingPunct="0">
                <a:spcBef>
                  <a:spcPts val="1125"/>
                </a:spcBef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mtClean="0">
                  <a:solidFill>
                    <a:srgbClr val="000000"/>
                  </a:solidFill>
                  <a:latin typeface="Times New Roman" pitchFamily="16" charset="0"/>
                </a:rPr>
                <a:t>Various material definitions</a:t>
              </a:r>
            </a:p>
          </p:txBody>
        </p:sp>
        <p:sp>
          <p:nvSpPr>
            <p:cNvPr id="14" name="Text Box 12"/>
            <p:cNvSpPr txBox="1">
              <a:spLocks noChangeArrowheads="1"/>
            </p:cNvSpPr>
            <p:nvPr/>
          </p:nvSpPr>
          <p:spPr bwMode="auto">
            <a:xfrm>
              <a:off x="1883" y="3310"/>
              <a:ext cx="2360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l" eaLnBrk="0" hangingPunct="0">
                <a:spcBef>
                  <a:spcPts val="1125"/>
                </a:spcBef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mtClean="0">
                  <a:solidFill>
                    <a:srgbClr val="000000"/>
                  </a:solidFill>
                  <a:latin typeface="Times New Roman" pitchFamily="16" charset="0"/>
                </a:rPr>
                <a:t>Can be edited to add new materials</a:t>
              </a:r>
            </a:p>
          </p:txBody>
        </p:sp>
        <p:sp>
          <p:nvSpPr>
            <p:cNvPr id="15" name="Text Box 13"/>
            <p:cNvSpPr txBox="1">
              <a:spLocks noChangeArrowheads="1"/>
            </p:cNvSpPr>
            <p:nvPr/>
          </p:nvSpPr>
          <p:spPr bwMode="auto">
            <a:xfrm>
              <a:off x="2081" y="2653"/>
              <a:ext cx="2360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l" eaLnBrk="0" hangingPunct="0">
                <a:spcBef>
                  <a:spcPts val="1125"/>
                </a:spcBef>
                <a:buClr>
                  <a:srgbClr val="000000"/>
                </a:buClr>
                <a:buSzPct val="100000"/>
                <a:buFont typeface="Times New Roman" pitchFamily="16" charset="0"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mtClean="0">
                  <a:solidFill>
                    <a:srgbClr val="000000"/>
                  </a:solidFill>
                  <a:latin typeface="Times New Roman" pitchFamily="16" charset="0"/>
                </a:rPr>
                <a:t> Simple</a:t>
              </a:r>
            </a:p>
          </p:txBody>
        </p:sp>
        <p:sp>
          <p:nvSpPr>
            <p:cNvPr id="16" name="Text Box 14"/>
            <p:cNvSpPr txBox="1">
              <a:spLocks noChangeArrowheads="1"/>
            </p:cNvSpPr>
            <p:nvPr/>
          </p:nvSpPr>
          <p:spPr bwMode="auto">
            <a:xfrm>
              <a:off x="2076" y="2851"/>
              <a:ext cx="2542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l" eaLnBrk="0" hangingPunct="0">
                <a:spcBef>
                  <a:spcPts val="1125"/>
                </a:spcBef>
                <a:buClr>
                  <a:srgbClr val="000000"/>
                </a:buClr>
                <a:buSzPct val="100000"/>
                <a:buFont typeface="Times New Roman" pitchFamily="16" charset="0"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mtClean="0">
                  <a:solidFill>
                    <a:srgbClr val="000000"/>
                  </a:solidFill>
                  <a:latin typeface="Times New Roman" pitchFamily="16" charset="0"/>
                </a:rPr>
                <a:t> Compound, defined by number of atoms</a:t>
              </a:r>
            </a:p>
          </p:txBody>
        </p:sp>
        <p:sp>
          <p:nvSpPr>
            <p:cNvPr id="17" name="Text Box 15"/>
            <p:cNvSpPr txBox="1">
              <a:spLocks noChangeArrowheads="1"/>
            </p:cNvSpPr>
            <p:nvPr/>
          </p:nvSpPr>
          <p:spPr bwMode="auto">
            <a:xfrm>
              <a:off x="2068" y="3047"/>
              <a:ext cx="2360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l" eaLnBrk="0" hangingPunct="0">
                <a:spcBef>
                  <a:spcPts val="1125"/>
                </a:spcBef>
                <a:buClr>
                  <a:srgbClr val="000000"/>
                </a:buClr>
                <a:buSzPct val="100000"/>
                <a:buFont typeface="Times New Roman" pitchFamily="16" charset="0"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mtClean="0">
                  <a:solidFill>
                    <a:srgbClr val="000000"/>
                  </a:solidFill>
                  <a:latin typeface="Times New Roman" pitchFamily="16" charset="0"/>
                </a:rPr>
                <a:t> Compound, defined by fraction</a:t>
              </a:r>
            </a:p>
          </p:txBody>
        </p:sp>
        <p:grpSp>
          <p:nvGrpSpPr>
            <p:cNvPr id="18" name="Group 16"/>
            <p:cNvGrpSpPr>
              <a:grpSpLocks/>
            </p:cNvGrpSpPr>
            <p:nvPr/>
          </p:nvGrpSpPr>
          <p:grpSpPr bwMode="auto">
            <a:xfrm>
              <a:off x="1130" y="2459"/>
              <a:ext cx="678" cy="156"/>
              <a:chOff x="1130" y="2459"/>
              <a:chExt cx="678" cy="156"/>
            </a:xfrm>
          </p:grpSpPr>
          <p:sp>
            <p:nvSpPr>
              <p:cNvPr id="22" name="Freeform 17"/>
              <p:cNvSpPr>
                <a:spLocks noChangeArrowheads="1"/>
              </p:cNvSpPr>
              <p:nvPr/>
            </p:nvSpPr>
            <p:spPr bwMode="auto">
              <a:xfrm>
                <a:off x="1336" y="2459"/>
                <a:ext cx="472" cy="156"/>
              </a:xfrm>
              <a:custGeom>
                <a:avLst/>
                <a:gdLst/>
                <a:ahLst/>
                <a:cxnLst>
                  <a:cxn ang="0">
                    <a:pos x="591" y="686"/>
                  </a:cxn>
                  <a:cxn ang="0">
                    <a:pos x="1782" y="226"/>
                  </a:cxn>
                  <a:cxn ang="0">
                    <a:pos x="2082" y="226"/>
                  </a:cxn>
                  <a:cxn ang="0">
                    <a:pos x="1490" y="0"/>
                  </a:cxn>
                  <a:cxn ang="0">
                    <a:pos x="891" y="226"/>
                  </a:cxn>
                  <a:cxn ang="0">
                    <a:pos x="1190" y="226"/>
                  </a:cxn>
                  <a:cxn ang="0">
                    <a:pos x="0" y="686"/>
                  </a:cxn>
                  <a:cxn ang="0">
                    <a:pos x="591" y="686"/>
                  </a:cxn>
                </a:cxnLst>
                <a:rect l="0" t="0" r="r" b="b"/>
                <a:pathLst>
                  <a:path w="2083" h="687">
                    <a:moveTo>
                      <a:pt x="591" y="686"/>
                    </a:moveTo>
                    <a:cubicBezTo>
                      <a:pt x="1190" y="685"/>
                      <a:pt x="1787" y="457"/>
                      <a:pt x="1782" y="226"/>
                    </a:cubicBezTo>
                    <a:lnTo>
                      <a:pt x="2082" y="226"/>
                    </a:lnTo>
                    <a:lnTo>
                      <a:pt x="1490" y="0"/>
                    </a:lnTo>
                    <a:lnTo>
                      <a:pt x="891" y="226"/>
                    </a:lnTo>
                    <a:lnTo>
                      <a:pt x="1190" y="226"/>
                    </a:lnTo>
                    <a:cubicBezTo>
                      <a:pt x="1197" y="457"/>
                      <a:pt x="598" y="685"/>
                      <a:pt x="0" y="686"/>
                    </a:cubicBezTo>
                    <a:lnTo>
                      <a:pt x="591" y="686"/>
                    </a:lnTo>
                  </a:path>
                </a:pathLst>
              </a:custGeom>
              <a:solidFill>
                <a:srgbClr val="FFCC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 eaLnBrk="0" hangingPunct="0"/>
                <a:endParaRPr lang="fr-FR" sz="2400" smtClean="0">
                  <a:solidFill>
                    <a:srgbClr val="FFFFFF"/>
                  </a:solidFill>
                  <a:latin typeface="Times New Roman" pitchFamily="16" charset="0"/>
                </a:endParaRPr>
              </a:p>
            </p:txBody>
          </p:sp>
          <p:sp>
            <p:nvSpPr>
              <p:cNvPr id="23" name="Freeform 18"/>
              <p:cNvSpPr>
                <a:spLocks noChangeArrowheads="1"/>
              </p:cNvSpPr>
              <p:nvPr/>
            </p:nvSpPr>
            <p:spPr bwMode="auto">
              <a:xfrm>
                <a:off x="1130" y="2459"/>
                <a:ext cx="340" cy="15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05" y="685"/>
                  </a:cxn>
                  <a:cxn ang="0">
                    <a:pos x="1497" y="685"/>
                  </a:cxn>
                  <a:cxn ang="0">
                    <a:pos x="593" y="0"/>
                  </a:cxn>
                  <a:cxn ang="0">
                    <a:pos x="0" y="0"/>
                  </a:cxn>
                </a:cxnLst>
                <a:rect l="0" t="0" r="r" b="b"/>
                <a:pathLst>
                  <a:path w="1498" h="686">
                    <a:moveTo>
                      <a:pt x="0" y="0"/>
                    </a:moveTo>
                    <a:cubicBezTo>
                      <a:pt x="6" y="343"/>
                      <a:pt x="455" y="685"/>
                      <a:pt x="905" y="685"/>
                    </a:cubicBezTo>
                    <a:lnTo>
                      <a:pt x="1497" y="685"/>
                    </a:lnTo>
                    <a:cubicBezTo>
                      <a:pt x="750" y="685"/>
                      <a:pt x="598" y="343"/>
                      <a:pt x="593" y="0"/>
                    </a:cubicBezTo>
                    <a:lnTo>
                      <a:pt x="0" y="0"/>
                    </a:lnTo>
                  </a:path>
                </a:pathLst>
              </a:custGeom>
              <a:solidFill>
                <a:srgbClr val="FFCC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 eaLnBrk="0" hangingPunct="0"/>
                <a:endParaRPr lang="fr-FR" sz="2400" smtClean="0">
                  <a:solidFill>
                    <a:srgbClr val="FFFFFF"/>
                  </a:solidFill>
                  <a:latin typeface="Times New Roman" pitchFamily="16" charset="0"/>
                </a:endParaRPr>
              </a:p>
            </p:txBody>
          </p:sp>
        </p:grpSp>
        <p:grpSp>
          <p:nvGrpSpPr>
            <p:cNvPr id="19" name="Group 19"/>
            <p:cNvGrpSpPr>
              <a:grpSpLocks/>
            </p:cNvGrpSpPr>
            <p:nvPr/>
          </p:nvGrpSpPr>
          <p:grpSpPr bwMode="auto">
            <a:xfrm>
              <a:off x="1124" y="3346"/>
              <a:ext cx="678" cy="156"/>
              <a:chOff x="1124" y="3346"/>
              <a:chExt cx="678" cy="156"/>
            </a:xfrm>
          </p:grpSpPr>
          <p:sp>
            <p:nvSpPr>
              <p:cNvPr id="20" name="Freeform 20"/>
              <p:cNvSpPr>
                <a:spLocks noChangeArrowheads="1"/>
              </p:cNvSpPr>
              <p:nvPr/>
            </p:nvSpPr>
            <p:spPr bwMode="auto">
              <a:xfrm>
                <a:off x="1330" y="3346"/>
                <a:ext cx="472" cy="156"/>
              </a:xfrm>
              <a:custGeom>
                <a:avLst/>
                <a:gdLst/>
                <a:ahLst/>
                <a:cxnLst>
                  <a:cxn ang="0">
                    <a:pos x="592" y="687"/>
                  </a:cxn>
                  <a:cxn ang="0">
                    <a:pos x="1783" y="229"/>
                  </a:cxn>
                  <a:cxn ang="0">
                    <a:pos x="2082" y="229"/>
                  </a:cxn>
                  <a:cxn ang="0">
                    <a:pos x="1491" y="0"/>
                  </a:cxn>
                  <a:cxn ang="0">
                    <a:pos x="890" y="229"/>
                  </a:cxn>
                  <a:cxn ang="0">
                    <a:pos x="1190" y="229"/>
                  </a:cxn>
                  <a:cxn ang="0">
                    <a:pos x="0" y="687"/>
                  </a:cxn>
                  <a:cxn ang="0">
                    <a:pos x="592" y="687"/>
                  </a:cxn>
                </a:cxnLst>
                <a:rect l="0" t="0" r="r" b="b"/>
                <a:pathLst>
                  <a:path w="2083" h="688">
                    <a:moveTo>
                      <a:pt x="592" y="687"/>
                    </a:moveTo>
                    <a:cubicBezTo>
                      <a:pt x="1190" y="686"/>
                      <a:pt x="1788" y="458"/>
                      <a:pt x="1783" y="229"/>
                    </a:cubicBezTo>
                    <a:lnTo>
                      <a:pt x="2082" y="229"/>
                    </a:lnTo>
                    <a:lnTo>
                      <a:pt x="1491" y="0"/>
                    </a:lnTo>
                    <a:lnTo>
                      <a:pt x="890" y="229"/>
                    </a:lnTo>
                    <a:lnTo>
                      <a:pt x="1190" y="229"/>
                    </a:lnTo>
                    <a:cubicBezTo>
                      <a:pt x="1197" y="458"/>
                      <a:pt x="599" y="686"/>
                      <a:pt x="0" y="687"/>
                    </a:cubicBezTo>
                    <a:lnTo>
                      <a:pt x="592" y="687"/>
                    </a:lnTo>
                  </a:path>
                </a:pathLst>
              </a:custGeom>
              <a:solidFill>
                <a:srgbClr val="FFCC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 eaLnBrk="0" hangingPunct="0"/>
                <a:endParaRPr lang="fr-FR" sz="2400" smtClean="0">
                  <a:solidFill>
                    <a:srgbClr val="FFFFFF"/>
                  </a:solidFill>
                  <a:latin typeface="Times New Roman" pitchFamily="16" charset="0"/>
                </a:endParaRPr>
              </a:p>
            </p:txBody>
          </p:sp>
          <p:sp>
            <p:nvSpPr>
              <p:cNvPr id="21" name="Freeform 21"/>
              <p:cNvSpPr>
                <a:spLocks noChangeArrowheads="1"/>
              </p:cNvSpPr>
              <p:nvPr/>
            </p:nvSpPr>
            <p:spPr bwMode="auto">
              <a:xfrm>
                <a:off x="1124" y="3346"/>
                <a:ext cx="340" cy="15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06" y="686"/>
                  </a:cxn>
                  <a:cxn ang="0">
                    <a:pos x="1498" y="686"/>
                  </a:cxn>
                  <a:cxn ang="0">
                    <a:pos x="593" y="0"/>
                  </a:cxn>
                  <a:cxn ang="0">
                    <a:pos x="0" y="0"/>
                  </a:cxn>
                </a:cxnLst>
                <a:rect l="0" t="0" r="r" b="b"/>
                <a:pathLst>
                  <a:path w="1499" h="687">
                    <a:moveTo>
                      <a:pt x="0" y="0"/>
                    </a:moveTo>
                    <a:cubicBezTo>
                      <a:pt x="7" y="343"/>
                      <a:pt x="456" y="686"/>
                      <a:pt x="906" y="686"/>
                    </a:cubicBezTo>
                    <a:lnTo>
                      <a:pt x="1498" y="686"/>
                    </a:lnTo>
                    <a:cubicBezTo>
                      <a:pt x="751" y="686"/>
                      <a:pt x="598" y="343"/>
                      <a:pt x="593" y="0"/>
                    </a:cubicBezTo>
                    <a:lnTo>
                      <a:pt x="0" y="0"/>
                    </a:lnTo>
                  </a:path>
                </a:pathLst>
              </a:custGeom>
              <a:solidFill>
                <a:srgbClr val="FFCC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 eaLnBrk="0" hangingPunct="0"/>
                <a:endParaRPr lang="fr-FR" sz="2400" smtClean="0">
                  <a:solidFill>
                    <a:srgbClr val="FFFFFF"/>
                  </a:solidFill>
                  <a:latin typeface="Times New Roman" pitchFamily="16" charset="0"/>
                </a:endParaRPr>
              </a:p>
            </p:txBody>
          </p:sp>
        </p:grpSp>
      </p:grpSp>
      <p:sp>
        <p:nvSpPr>
          <p:cNvPr id="25" name="Espace réservé du numéro de diapositive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84CB9-2ED3-4FEB-841B-F783540DBE15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26" name="Espace réservé du pied de page 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PCI2009 Workshop</a:t>
            </a:r>
            <a:endParaRPr lang="en-US"/>
          </a:p>
        </p:txBody>
      </p:sp>
      <p:sp>
        <p:nvSpPr>
          <p:cNvPr id="27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/>
          <a:p>
            <a:r>
              <a:rPr lang="en-US" dirty="0" smtClean="0"/>
              <a:t>TOUFIQUE YASSINE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569913" y="1508125"/>
            <a:ext cx="8027987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l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 smtClean="0">
                <a:solidFill>
                  <a:srgbClr val="000000"/>
                </a:solidFill>
                <a:latin typeface="Courier New" pitchFamily="49" charset="0"/>
              </a:rPr>
              <a:t>[Elements]</a:t>
            </a:r>
          </a:p>
          <a:p>
            <a:pPr algn="l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 smtClean="0">
                <a:solidFill>
                  <a:srgbClr val="0000CC"/>
                </a:solidFill>
                <a:latin typeface="Courier New" pitchFamily="49" charset="0"/>
              </a:rPr>
              <a:t> Hydrogen:   S= H   ; Z=  1  ; A=   1.01  g/mole  </a:t>
            </a:r>
          </a:p>
          <a:p>
            <a:pPr algn="l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 smtClean="0">
                <a:solidFill>
                  <a:srgbClr val="0000CC"/>
                </a:solidFill>
                <a:latin typeface="Courier New" pitchFamily="49" charset="0"/>
              </a:rPr>
              <a:t> Carbon:     S= C   ; Z=  6  ; A=  12.01  g/mole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557213" y="2908300"/>
            <a:ext cx="8027987" cy="327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l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 smtClean="0">
                <a:solidFill>
                  <a:srgbClr val="000000"/>
                </a:solidFill>
                <a:latin typeface="Courier New" pitchFamily="49" charset="0"/>
              </a:rPr>
              <a:t>[Materials]</a:t>
            </a:r>
          </a:p>
          <a:p>
            <a:pPr algn="l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 smtClean="0">
                <a:solidFill>
                  <a:srgbClr val="FF3300"/>
                </a:solidFill>
                <a:latin typeface="Courier New" pitchFamily="49" charset="0"/>
              </a:rPr>
              <a:t> Aluminium: d=1.350 g/cm3 ; n=1 ; state=solid</a:t>
            </a:r>
          </a:p>
          <a:p>
            <a:pPr algn="l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 smtClean="0">
                <a:solidFill>
                  <a:srgbClr val="000000"/>
                </a:solidFill>
                <a:latin typeface="Courier New" pitchFamily="49" charset="0"/>
              </a:rPr>
              <a:t>	+el: name=auto ; </a:t>
            </a:r>
            <a:r>
              <a:rPr lang="en-GB" sz="1600" smtClean="0">
                <a:solidFill>
                  <a:srgbClr val="00CC66"/>
                </a:solidFill>
                <a:latin typeface="Courier New" pitchFamily="49" charset="0"/>
              </a:rPr>
              <a:t>n=1</a:t>
            </a:r>
          </a:p>
          <a:p>
            <a:pPr algn="l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1600" smtClean="0">
              <a:solidFill>
                <a:srgbClr val="000000"/>
              </a:solidFill>
              <a:latin typeface="Courier New" pitchFamily="49" charset="0"/>
            </a:endParaRPr>
          </a:p>
          <a:p>
            <a:pPr algn="l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 smtClean="0">
                <a:solidFill>
                  <a:srgbClr val="FF3300"/>
                </a:solidFill>
                <a:latin typeface="Courier New" pitchFamily="49" charset="0"/>
              </a:rPr>
              <a:t> NaI: d=3.67 g/cm3; n=2;  state=solid</a:t>
            </a:r>
          </a:p>
          <a:p>
            <a:pPr algn="l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 smtClean="0">
                <a:solidFill>
                  <a:srgbClr val="000000"/>
                </a:solidFill>
                <a:latin typeface="Courier New" pitchFamily="49" charset="0"/>
              </a:rPr>
              <a:t>	+el: name=Sodium ; </a:t>
            </a:r>
            <a:r>
              <a:rPr lang="en-GB" sz="1600" smtClean="0">
                <a:solidFill>
                  <a:srgbClr val="00CC66"/>
                </a:solidFill>
                <a:latin typeface="Courier New" pitchFamily="49" charset="0"/>
              </a:rPr>
              <a:t>n=1</a:t>
            </a:r>
          </a:p>
          <a:p>
            <a:pPr algn="l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 smtClean="0">
                <a:solidFill>
                  <a:srgbClr val="000000"/>
                </a:solidFill>
                <a:latin typeface="Courier New" pitchFamily="49" charset="0"/>
              </a:rPr>
              <a:t>  	+el: name=Iodine ; </a:t>
            </a:r>
            <a:r>
              <a:rPr lang="en-GB" sz="1600" smtClean="0">
                <a:solidFill>
                  <a:srgbClr val="00CC66"/>
                </a:solidFill>
                <a:latin typeface="Courier New" pitchFamily="49" charset="0"/>
              </a:rPr>
              <a:t>n=1</a:t>
            </a:r>
          </a:p>
          <a:p>
            <a:pPr algn="l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 smtClean="0">
                <a:solidFill>
                  <a:srgbClr val="000000"/>
                </a:solidFill>
                <a:latin typeface="Courier New" pitchFamily="49" charset="0"/>
              </a:rPr>
              <a:t>	</a:t>
            </a:r>
          </a:p>
          <a:p>
            <a:pPr algn="l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1600" smtClean="0">
              <a:solidFill>
                <a:srgbClr val="000000"/>
              </a:solidFill>
              <a:latin typeface="Courier New" pitchFamily="49" charset="0"/>
            </a:endParaRPr>
          </a:p>
          <a:p>
            <a:pPr algn="l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 smtClean="0">
                <a:solidFill>
                  <a:srgbClr val="FF3300"/>
                </a:solidFill>
                <a:latin typeface="Courier New" pitchFamily="49" charset="0"/>
              </a:rPr>
              <a:t> CsITl: d=4.51 g/cm3; n=3; state=solid</a:t>
            </a:r>
          </a:p>
          <a:p>
            <a:pPr algn="l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 smtClean="0">
                <a:solidFill>
                  <a:srgbClr val="000000"/>
                </a:solidFill>
                <a:latin typeface="Courier New" pitchFamily="49" charset="0"/>
              </a:rPr>
              <a:t>	+el: name=Cesium ; </a:t>
            </a:r>
            <a:r>
              <a:rPr lang="en-GB" sz="1600" smtClean="0">
                <a:solidFill>
                  <a:srgbClr val="FF33CC"/>
                </a:solidFill>
                <a:latin typeface="Courier New" pitchFamily="49" charset="0"/>
              </a:rPr>
              <a:t>f=0.511</a:t>
            </a:r>
          </a:p>
          <a:p>
            <a:pPr algn="l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 smtClean="0">
                <a:solidFill>
                  <a:srgbClr val="000000"/>
                </a:solidFill>
                <a:latin typeface="Courier New" pitchFamily="49" charset="0"/>
              </a:rPr>
              <a:t>  	+el: name=Iodine ; </a:t>
            </a:r>
            <a:r>
              <a:rPr lang="en-GB" sz="1600" smtClean="0">
                <a:solidFill>
                  <a:srgbClr val="FF33CC"/>
                </a:solidFill>
                <a:latin typeface="Courier New" pitchFamily="49" charset="0"/>
              </a:rPr>
              <a:t>f=0.488</a:t>
            </a:r>
          </a:p>
          <a:p>
            <a:pPr algn="l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 smtClean="0">
                <a:solidFill>
                  <a:srgbClr val="000000"/>
                </a:solidFill>
                <a:latin typeface="Courier New" pitchFamily="49" charset="0"/>
              </a:rPr>
              <a:t>	+el: name=Thallium ; </a:t>
            </a:r>
            <a:r>
              <a:rPr lang="en-GB" sz="1600" smtClean="0">
                <a:solidFill>
                  <a:srgbClr val="FF33CC"/>
                </a:solidFill>
                <a:latin typeface="Courier New" pitchFamily="49" charset="0"/>
              </a:rPr>
              <a:t>f=7.86e-04</a:t>
            </a:r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4791075" y="2471738"/>
            <a:ext cx="3294063" cy="315912"/>
            <a:chOff x="3018" y="1557"/>
            <a:chExt cx="2075" cy="199"/>
          </a:xfrm>
        </p:grpSpPr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3018" y="1613"/>
              <a:ext cx="607" cy="105"/>
              <a:chOff x="3018" y="1613"/>
              <a:chExt cx="607" cy="105"/>
            </a:xfrm>
          </p:grpSpPr>
          <p:sp>
            <p:nvSpPr>
              <p:cNvPr id="8" name="Freeform 5"/>
              <p:cNvSpPr>
                <a:spLocks noChangeArrowheads="1"/>
              </p:cNvSpPr>
              <p:nvPr/>
            </p:nvSpPr>
            <p:spPr bwMode="auto">
              <a:xfrm>
                <a:off x="3202" y="1613"/>
                <a:ext cx="423" cy="105"/>
              </a:xfrm>
              <a:custGeom>
                <a:avLst/>
                <a:gdLst/>
                <a:ahLst/>
                <a:cxnLst>
                  <a:cxn ang="0">
                    <a:pos x="530" y="460"/>
                  </a:cxn>
                  <a:cxn ang="0">
                    <a:pos x="1596" y="152"/>
                  </a:cxn>
                  <a:cxn ang="0">
                    <a:pos x="1865" y="152"/>
                  </a:cxn>
                  <a:cxn ang="0">
                    <a:pos x="1335" y="0"/>
                  </a:cxn>
                  <a:cxn ang="0">
                    <a:pos x="798" y="152"/>
                  </a:cxn>
                  <a:cxn ang="0">
                    <a:pos x="1066" y="152"/>
                  </a:cxn>
                  <a:cxn ang="0">
                    <a:pos x="0" y="460"/>
                  </a:cxn>
                  <a:cxn ang="0">
                    <a:pos x="530" y="460"/>
                  </a:cxn>
                </a:cxnLst>
                <a:rect l="0" t="0" r="r" b="b"/>
                <a:pathLst>
                  <a:path w="1866" h="461">
                    <a:moveTo>
                      <a:pt x="530" y="460"/>
                    </a:moveTo>
                    <a:cubicBezTo>
                      <a:pt x="1066" y="459"/>
                      <a:pt x="1601" y="306"/>
                      <a:pt x="1596" y="152"/>
                    </a:cubicBezTo>
                    <a:lnTo>
                      <a:pt x="1865" y="152"/>
                    </a:lnTo>
                    <a:lnTo>
                      <a:pt x="1335" y="0"/>
                    </a:lnTo>
                    <a:lnTo>
                      <a:pt x="798" y="152"/>
                    </a:lnTo>
                    <a:lnTo>
                      <a:pt x="1066" y="152"/>
                    </a:lnTo>
                    <a:cubicBezTo>
                      <a:pt x="1072" y="306"/>
                      <a:pt x="536" y="459"/>
                      <a:pt x="0" y="460"/>
                    </a:cubicBezTo>
                    <a:lnTo>
                      <a:pt x="530" y="460"/>
                    </a:lnTo>
                  </a:path>
                </a:pathLst>
              </a:custGeom>
              <a:solidFill>
                <a:srgbClr val="FFCC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 eaLnBrk="0" hangingPunct="0"/>
                <a:endParaRPr lang="fr-FR" sz="2400" smtClean="0">
                  <a:solidFill>
                    <a:srgbClr val="FFFFFF"/>
                  </a:solidFill>
                  <a:latin typeface="Times New Roman" pitchFamily="16" charset="0"/>
                </a:endParaRPr>
              </a:p>
            </p:txBody>
          </p:sp>
          <p:sp>
            <p:nvSpPr>
              <p:cNvPr id="9" name="Freeform 6"/>
              <p:cNvSpPr>
                <a:spLocks noChangeArrowheads="1"/>
              </p:cNvSpPr>
              <p:nvPr/>
            </p:nvSpPr>
            <p:spPr bwMode="auto">
              <a:xfrm>
                <a:off x="3018" y="1613"/>
                <a:ext cx="304" cy="10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11" y="460"/>
                  </a:cxn>
                  <a:cxn ang="0">
                    <a:pos x="1341" y="460"/>
                  </a:cxn>
                  <a:cxn ang="0">
                    <a:pos x="532" y="0"/>
                  </a:cxn>
                  <a:cxn ang="0">
                    <a:pos x="0" y="0"/>
                  </a:cxn>
                </a:cxnLst>
                <a:rect l="0" t="0" r="r" b="b"/>
                <a:pathLst>
                  <a:path w="1342" h="461">
                    <a:moveTo>
                      <a:pt x="0" y="0"/>
                    </a:moveTo>
                    <a:cubicBezTo>
                      <a:pt x="6" y="230"/>
                      <a:pt x="408" y="460"/>
                      <a:pt x="811" y="460"/>
                    </a:cubicBezTo>
                    <a:lnTo>
                      <a:pt x="1341" y="460"/>
                    </a:lnTo>
                    <a:cubicBezTo>
                      <a:pt x="672" y="460"/>
                      <a:pt x="536" y="230"/>
                      <a:pt x="532" y="0"/>
                    </a:cubicBezTo>
                    <a:lnTo>
                      <a:pt x="0" y="0"/>
                    </a:lnTo>
                  </a:path>
                </a:pathLst>
              </a:custGeom>
              <a:solidFill>
                <a:srgbClr val="FFCC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 eaLnBrk="0" hangingPunct="0"/>
                <a:endParaRPr lang="fr-FR" sz="2400" smtClean="0">
                  <a:solidFill>
                    <a:srgbClr val="FFFFFF"/>
                  </a:solidFill>
                  <a:latin typeface="Times New Roman" pitchFamily="16" charset="0"/>
                </a:endParaRPr>
              </a:p>
            </p:txBody>
          </p:sp>
        </p:grpSp>
        <p:sp>
          <p:nvSpPr>
            <p:cNvPr id="7" name="Text Box 7"/>
            <p:cNvSpPr txBox="1">
              <a:spLocks noChangeArrowheads="1"/>
            </p:cNvSpPr>
            <p:nvPr/>
          </p:nvSpPr>
          <p:spPr bwMode="auto">
            <a:xfrm>
              <a:off x="3641" y="1557"/>
              <a:ext cx="1453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l" eaLnBrk="0" hangingPunct="0">
                <a:spcBef>
                  <a:spcPts val="1125"/>
                </a:spcBef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mtClean="0">
                  <a:solidFill>
                    <a:srgbClr val="0000CC"/>
                  </a:solidFill>
                  <a:latin typeface="Times New Roman" pitchFamily="16" charset="0"/>
                </a:rPr>
                <a:t>Create a new element</a:t>
              </a:r>
            </a:p>
          </p:txBody>
        </p:sp>
      </p:grpSp>
      <p:grpSp>
        <p:nvGrpSpPr>
          <p:cNvPr id="10" name="Group 8"/>
          <p:cNvGrpSpPr>
            <a:grpSpLocks/>
          </p:cNvGrpSpPr>
          <p:nvPr/>
        </p:nvGrpSpPr>
        <p:grpSpPr bwMode="auto">
          <a:xfrm>
            <a:off x="4775200" y="3602038"/>
            <a:ext cx="3282950" cy="315912"/>
            <a:chOff x="3008" y="2269"/>
            <a:chExt cx="2068" cy="199"/>
          </a:xfrm>
        </p:grpSpPr>
        <p:grpSp>
          <p:nvGrpSpPr>
            <p:cNvPr id="11" name="Group 9"/>
            <p:cNvGrpSpPr>
              <a:grpSpLocks/>
            </p:cNvGrpSpPr>
            <p:nvPr/>
          </p:nvGrpSpPr>
          <p:grpSpPr bwMode="auto">
            <a:xfrm>
              <a:off x="3008" y="2335"/>
              <a:ext cx="607" cy="110"/>
              <a:chOff x="3008" y="2335"/>
              <a:chExt cx="607" cy="110"/>
            </a:xfrm>
          </p:grpSpPr>
          <p:sp>
            <p:nvSpPr>
              <p:cNvPr id="13" name="Freeform 10"/>
              <p:cNvSpPr>
                <a:spLocks noChangeArrowheads="1"/>
              </p:cNvSpPr>
              <p:nvPr/>
            </p:nvSpPr>
            <p:spPr bwMode="auto">
              <a:xfrm>
                <a:off x="3192" y="2335"/>
                <a:ext cx="423" cy="110"/>
              </a:xfrm>
              <a:custGeom>
                <a:avLst/>
                <a:gdLst/>
                <a:ahLst/>
                <a:cxnLst>
                  <a:cxn ang="0">
                    <a:pos x="531" y="483"/>
                  </a:cxn>
                  <a:cxn ang="0">
                    <a:pos x="1596" y="160"/>
                  </a:cxn>
                  <a:cxn ang="0">
                    <a:pos x="1864" y="160"/>
                  </a:cxn>
                  <a:cxn ang="0">
                    <a:pos x="1335" y="0"/>
                  </a:cxn>
                  <a:cxn ang="0">
                    <a:pos x="798" y="160"/>
                  </a:cxn>
                  <a:cxn ang="0">
                    <a:pos x="1066" y="160"/>
                  </a:cxn>
                  <a:cxn ang="0">
                    <a:pos x="0" y="483"/>
                  </a:cxn>
                  <a:cxn ang="0">
                    <a:pos x="531" y="483"/>
                  </a:cxn>
                </a:cxnLst>
                <a:rect l="0" t="0" r="r" b="b"/>
                <a:pathLst>
                  <a:path w="1865" h="484">
                    <a:moveTo>
                      <a:pt x="531" y="483"/>
                    </a:moveTo>
                    <a:cubicBezTo>
                      <a:pt x="1066" y="482"/>
                      <a:pt x="1601" y="322"/>
                      <a:pt x="1596" y="160"/>
                    </a:cubicBezTo>
                    <a:lnTo>
                      <a:pt x="1864" y="160"/>
                    </a:lnTo>
                    <a:lnTo>
                      <a:pt x="1335" y="0"/>
                    </a:lnTo>
                    <a:lnTo>
                      <a:pt x="798" y="160"/>
                    </a:lnTo>
                    <a:lnTo>
                      <a:pt x="1066" y="160"/>
                    </a:lnTo>
                    <a:cubicBezTo>
                      <a:pt x="1072" y="322"/>
                      <a:pt x="537" y="482"/>
                      <a:pt x="0" y="483"/>
                    </a:cubicBezTo>
                    <a:lnTo>
                      <a:pt x="531" y="483"/>
                    </a:lnTo>
                  </a:path>
                </a:pathLst>
              </a:custGeom>
              <a:solidFill>
                <a:srgbClr val="FFCC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 eaLnBrk="0" hangingPunct="0"/>
                <a:endParaRPr lang="fr-FR" sz="2400" smtClean="0">
                  <a:solidFill>
                    <a:srgbClr val="FFFFFF"/>
                  </a:solidFill>
                  <a:latin typeface="Times New Roman" pitchFamily="16" charset="0"/>
                </a:endParaRPr>
              </a:p>
            </p:txBody>
          </p:sp>
          <p:sp>
            <p:nvSpPr>
              <p:cNvPr id="14" name="Freeform 11"/>
              <p:cNvSpPr>
                <a:spLocks noChangeArrowheads="1"/>
              </p:cNvSpPr>
              <p:nvPr/>
            </p:nvSpPr>
            <p:spPr bwMode="auto">
              <a:xfrm>
                <a:off x="3008" y="2335"/>
                <a:ext cx="304" cy="11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10" y="483"/>
                  </a:cxn>
                  <a:cxn ang="0">
                    <a:pos x="1341" y="483"/>
                  </a:cxn>
                  <a:cxn ang="0">
                    <a:pos x="531" y="0"/>
                  </a:cxn>
                  <a:cxn ang="0">
                    <a:pos x="0" y="0"/>
                  </a:cxn>
                </a:cxnLst>
                <a:rect l="0" t="0" r="r" b="b"/>
                <a:pathLst>
                  <a:path w="1342" h="484">
                    <a:moveTo>
                      <a:pt x="0" y="0"/>
                    </a:moveTo>
                    <a:cubicBezTo>
                      <a:pt x="6" y="243"/>
                      <a:pt x="408" y="483"/>
                      <a:pt x="810" y="483"/>
                    </a:cubicBezTo>
                    <a:lnTo>
                      <a:pt x="1341" y="483"/>
                    </a:lnTo>
                    <a:cubicBezTo>
                      <a:pt x="671" y="483"/>
                      <a:pt x="535" y="243"/>
                      <a:pt x="531" y="0"/>
                    </a:cubicBezTo>
                    <a:lnTo>
                      <a:pt x="0" y="0"/>
                    </a:lnTo>
                  </a:path>
                </a:pathLst>
              </a:custGeom>
              <a:solidFill>
                <a:srgbClr val="FFCC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 eaLnBrk="0" hangingPunct="0"/>
                <a:endParaRPr lang="fr-FR" sz="2400" smtClean="0">
                  <a:solidFill>
                    <a:srgbClr val="FFFFFF"/>
                  </a:solidFill>
                  <a:latin typeface="Times New Roman" pitchFamily="16" charset="0"/>
                </a:endParaRPr>
              </a:p>
            </p:txBody>
          </p:sp>
        </p:grpSp>
        <p:sp>
          <p:nvSpPr>
            <p:cNvPr id="12" name="Text Box 12"/>
            <p:cNvSpPr txBox="1">
              <a:spLocks noChangeArrowheads="1"/>
            </p:cNvSpPr>
            <p:nvPr/>
          </p:nvSpPr>
          <p:spPr bwMode="auto">
            <a:xfrm>
              <a:off x="3623" y="2269"/>
              <a:ext cx="1454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l" eaLnBrk="0" hangingPunct="0">
                <a:spcBef>
                  <a:spcPts val="1125"/>
                </a:spcBef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mtClean="0">
                  <a:solidFill>
                    <a:srgbClr val="FF3300"/>
                  </a:solidFill>
                  <a:latin typeface="Times New Roman" pitchFamily="16" charset="0"/>
                </a:rPr>
                <a:t>Create a new material</a:t>
              </a:r>
            </a:p>
          </p:txBody>
        </p:sp>
      </p:grpSp>
      <p:grpSp>
        <p:nvGrpSpPr>
          <p:cNvPr id="15" name="Group 13"/>
          <p:cNvGrpSpPr>
            <a:grpSpLocks/>
          </p:cNvGrpSpPr>
          <p:nvPr/>
        </p:nvGrpSpPr>
        <p:grpSpPr bwMode="auto">
          <a:xfrm>
            <a:off x="4819650" y="4622800"/>
            <a:ext cx="4025900" cy="315913"/>
            <a:chOff x="3036" y="2912"/>
            <a:chExt cx="2536" cy="199"/>
          </a:xfrm>
        </p:grpSpPr>
        <p:grpSp>
          <p:nvGrpSpPr>
            <p:cNvPr id="16" name="Group 14"/>
            <p:cNvGrpSpPr>
              <a:grpSpLocks/>
            </p:cNvGrpSpPr>
            <p:nvPr/>
          </p:nvGrpSpPr>
          <p:grpSpPr bwMode="auto">
            <a:xfrm>
              <a:off x="3036" y="2976"/>
              <a:ext cx="607" cy="110"/>
              <a:chOff x="3036" y="2976"/>
              <a:chExt cx="607" cy="110"/>
            </a:xfrm>
          </p:grpSpPr>
          <p:sp>
            <p:nvSpPr>
              <p:cNvPr id="18" name="Freeform 15"/>
              <p:cNvSpPr>
                <a:spLocks noChangeArrowheads="1"/>
              </p:cNvSpPr>
              <p:nvPr/>
            </p:nvSpPr>
            <p:spPr bwMode="auto">
              <a:xfrm>
                <a:off x="3220" y="2976"/>
                <a:ext cx="423" cy="110"/>
              </a:xfrm>
              <a:custGeom>
                <a:avLst/>
                <a:gdLst/>
                <a:ahLst/>
                <a:cxnLst>
                  <a:cxn ang="0">
                    <a:pos x="529" y="482"/>
                  </a:cxn>
                  <a:cxn ang="0">
                    <a:pos x="1597" y="159"/>
                  </a:cxn>
                  <a:cxn ang="0">
                    <a:pos x="1866" y="159"/>
                  </a:cxn>
                  <a:cxn ang="0">
                    <a:pos x="1336" y="0"/>
                  </a:cxn>
                  <a:cxn ang="0">
                    <a:pos x="798" y="159"/>
                  </a:cxn>
                  <a:cxn ang="0">
                    <a:pos x="1067" y="159"/>
                  </a:cxn>
                  <a:cxn ang="0">
                    <a:pos x="0" y="482"/>
                  </a:cxn>
                  <a:cxn ang="0">
                    <a:pos x="529" y="482"/>
                  </a:cxn>
                </a:cxnLst>
                <a:rect l="0" t="0" r="r" b="b"/>
                <a:pathLst>
                  <a:path w="1867" h="483">
                    <a:moveTo>
                      <a:pt x="529" y="482"/>
                    </a:moveTo>
                    <a:cubicBezTo>
                      <a:pt x="1067" y="481"/>
                      <a:pt x="1602" y="321"/>
                      <a:pt x="1597" y="159"/>
                    </a:cubicBezTo>
                    <a:lnTo>
                      <a:pt x="1866" y="159"/>
                    </a:lnTo>
                    <a:lnTo>
                      <a:pt x="1336" y="0"/>
                    </a:lnTo>
                    <a:lnTo>
                      <a:pt x="798" y="159"/>
                    </a:lnTo>
                    <a:lnTo>
                      <a:pt x="1067" y="159"/>
                    </a:lnTo>
                    <a:cubicBezTo>
                      <a:pt x="1073" y="321"/>
                      <a:pt x="535" y="481"/>
                      <a:pt x="0" y="482"/>
                    </a:cubicBezTo>
                    <a:lnTo>
                      <a:pt x="529" y="482"/>
                    </a:lnTo>
                  </a:path>
                </a:pathLst>
              </a:custGeom>
              <a:solidFill>
                <a:srgbClr val="FFCC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 eaLnBrk="0" hangingPunct="0"/>
                <a:endParaRPr lang="fr-FR" sz="2400" smtClean="0">
                  <a:solidFill>
                    <a:srgbClr val="FFFFFF"/>
                  </a:solidFill>
                  <a:latin typeface="Times New Roman" pitchFamily="16" charset="0"/>
                </a:endParaRPr>
              </a:p>
            </p:txBody>
          </p:sp>
          <p:sp>
            <p:nvSpPr>
              <p:cNvPr id="19" name="Freeform 16"/>
              <p:cNvSpPr>
                <a:spLocks noChangeArrowheads="1"/>
              </p:cNvSpPr>
              <p:nvPr/>
            </p:nvSpPr>
            <p:spPr bwMode="auto">
              <a:xfrm>
                <a:off x="3036" y="2977"/>
                <a:ext cx="304" cy="10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12" y="478"/>
                  </a:cxn>
                  <a:cxn ang="0">
                    <a:pos x="1341" y="478"/>
                  </a:cxn>
                  <a:cxn ang="0">
                    <a:pos x="532" y="0"/>
                  </a:cxn>
                  <a:cxn ang="0">
                    <a:pos x="0" y="0"/>
                  </a:cxn>
                </a:cxnLst>
                <a:rect l="0" t="0" r="r" b="b"/>
                <a:pathLst>
                  <a:path w="1342" h="479">
                    <a:moveTo>
                      <a:pt x="0" y="0"/>
                    </a:moveTo>
                    <a:cubicBezTo>
                      <a:pt x="6" y="238"/>
                      <a:pt x="409" y="478"/>
                      <a:pt x="812" y="478"/>
                    </a:cubicBezTo>
                    <a:lnTo>
                      <a:pt x="1341" y="478"/>
                    </a:lnTo>
                    <a:cubicBezTo>
                      <a:pt x="673" y="478"/>
                      <a:pt x="537" y="238"/>
                      <a:pt x="532" y="0"/>
                    </a:cubicBezTo>
                    <a:lnTo>
                      <a:pt x="0" y="0"/>
                    </a:lnTo>
                  </a:path>
                </a:pathLst>
              </a:custGeom>
              <a:solidFill>
                <a:srgbClr val="FFCC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 eaLnBrk="0" hangingPunct="0"/>
                <a:endParaRPr lang="fr-FR" sz="2400" smtClean="0">
                  <a:solidFill>
                    <a:srgbClr val="FFFFFF"/>
                  </a:solidFill>
                  <a:latin typeface="Times New Roman" pitchFamily="16" charset="0"/>
                </a:endParaRPr>
              </a:p>
            </p:txBody>
          </p:sp>
        </p:grpSp>
        <p:sp>
          <p:nvSpPr>
            <p:cNvPr id="17" name="Text Box 17"/>
            <p:cNvSpPr txBox="1">
              <a:spLocks noChangeArrowheads="1"/>
            </p:cNvSpPr>
            <p:nvPr/>
          </p:nvSpPr>
          <p:spPr bwMode="auto">
            <a:xfrm>
              <a:off x="3638" y="2912"/>
              <a:ext cx="1935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l" eaLnBrk="0" hangingPunct="0">
                <a:spcBef>
                  <a:spcPts val="1125"/>
                </a:spcBef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mtClean="0">
                  <a:solidFill>
                    <a:srgbClr val="00CC66"/>
                  </a:solidFill>
                  <a:latin typeface="Times New Roman" pitchFamily="16" charset="0"/>
                </a:rPr>
                <a:t>Elements added by atom number</a:t>
              </a:r>
            </a:p>
          </p:txBody>
        </p:sp>
      </p:grpSp>
      <p:grpSp>
        <p:nvGrpSpPr>
          <p:cNvPr id="20" name="Group 18"/>
          <p:cNvGrpSpPr>
            <a:grpSpLocks/>
          </p:cNvGrpSpPr>
          <p:nvPr/>
        </p:nvGrpSpPr>
        <p:grpSpPr bwMode="auto">
          <a:xfrm>
            <a:off x="4813300" y="6283325"/>
            <a:ext cx="4327525" cy="315913"/>
            <a:chOff x="3032" y="3958"/>
            <a:chExt cx="2726" cy="199"/>
          </a:xfrm>
        </p:grpSpPr>
        <p:grpSp>
          <p:nvGrpSpPr>
            <p:cNvPr id="21" name="Group 19"/>
            <p:cNvGrpSpPr>
              <a:grpSpLocks/>
            </p:cNvGrpSpPr>
            <p:nvPr/>
          </p:nvGrpSpPr>
          <p:grpSpPr bwMode="auto">
            <a:xfrm>
              <a:off x="3032" y="4030"/>
              <a:ext cx="607" cy="112"/>
              <a:chOff x="3032" y="4030"/>
              <a:chExt cx="607" cy="112"/>
            </a:xfrm>
          </p:grpSpPr>
          <p:sp>
            <p:nvSpPr>
              <p:cNvPr id="23" name="Freeform 20"/>
              <p:cNvSpPr>
                <a:spLocks noChangeArrowheads="1"/>
              </p:cNvSpPr>
              <p:nvPr/>
            </p:nvSpPr>
            <p:spPr bwMode="auto">
              <a:xfrm>
                <a:off x="3216" y="4030"/>
                <a:ext cx="423" cy="112"/>
              </a:xfrm>
              <a:custGeom>
                <a:avLst/>
                <a:gdLst/>
                <a:ahLst/>
                <a:cxnLst>
                  <a:cxn ang="0">
                    <a:pos x="531" y="495"/>
                  </a:cxn>
                  <a:cxn ang="0">
                    <a:pos x="1596" y="164"/>
                  </a:cxn>
                  <a:cxn ang="0">
                    <a:pos x="1865" y="164"/>
                  </a:cxn>
                  <a:cxn ang="0">
                    <a:pos x="1335" y="0"/>
                  </a:cxn>
                  <a:cxn ang="0">
                    <a:pos x="798" y="164"/>
                  </a:cxn>
                  <a:cxn ang="0">
                    <a:pos x="1066" y="164"/>
                  </a:cxn>
                  <a:cxn ang="0">
                    <a:pos x="0" y="495"/>
                  </a:cxn>
                  <a:cxn ang="0">
                    <a:pos x="531" y="495"/>
                  </a:cxn>
                </a:cxnLst>
                <a:rect l="0" t="0" r="r" b="b"/>
                <a:pathLst>
                  <a:path w="1866" h="496">
                    <a:moveTo>
                      <a:pt x="531" y="495"/>
                    </a:moveTo>
                    <a:cubicBezTo>
                      <a:pt x="1066" y="494"/>
                      <a:pt x="1601" y="330"/>
                      <a:pt x="1596" y="164"/>
                    </a:cubicBezTo>
                    <a:lnTo>
                      <a:pt x="1865" y="164"/>
                    </a:lnTo>
                    <a:lnTo>
                      <a:pt x="1335" y="0"/>
                    </a:lnTo>
                    <a:lnTo>
                      <a:pt x="798" y="164"/>
                    </a:lnTo>
                    <a:lnTo>
                      <a:pt x="1066" y="164"/>
                    </a:lnTo>
                    <a:cubicBezTo>
                      <a:pt x="1072" y="330"/>
                      <a:pt x="537" y="494"/>
                      <a:pt x="0" y="495"/>
                    </a:cubicBezTo>
                    <a:lnTo>
                      <a:pt x="531" y="495"/>
                    </a:lnTo>
                  </a:path>
                </a:pathLst>
              </a:custGeom>
              <a:solidFill>
                <a:srgbClr val="FFCC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 eaLnBrk="0" hangingPunct="0"/>
                <a:endParaRPr lang="fr-FR" sz="2400" smtClean="0">
                  <a:solidFill>
                    <a:srgbClr val="FFFFFF"/>
                  </a:solidFill>
                  <a:latin typeface="Times New Roman" pitchFamily="16" charset="0"/>
                </a:endParaRPr>
              </a:p>
            </p:txBody>
          </p:sp>
          <p:sp>
            <p:nvSpPr>
              <p:cNvPr id="24" name="Freeform 21"/>
              <p:cNvSpPr>
                <a:spLocks noChangeArrowheads="1"/>
              </p:cNvSpPr>
              <p:nvPr/>
            </p:nvSpPr>
            <p:spPr bwMode="auto">
              <a:xfrm>
                <a:off x="3032" y="4030"/>
                <a:ext cx="305" cy="1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11" y="494"/>
                  </a:cxn>
                  <a:cxn ang="0">
                    <a:pos x="1342" y="494"/>
                  </a:cxn>
                  <a:cxn ang="0">
                    <a:pos x="532" y="0"/>
                  </a:cxn>
                  <a:cxn ang="0">
                    <a:pos x="0" y="0"/>
                  </a:cxn>
                </a:cxnLst>
                <a:rect l="0" t="0" r="r" b="b"/>
                <a:pathLst>
                  <a:path w="1343" h="495">
                    <a:moveTo>
                      <a:pt x="0" y="0"/>
                    </a:moveTo>
                    <a:cubicBezTo>
                      <a:pt x="6" y="248"/>
                      <a:pt x="408" y="494"/>
                      <a:pt x="811" y="494"/>
                    </a:cubicBezTo>
                    <a:lnTo>
                      <a:pt x="1342" y="494"/>
                    </a:lnTo>
                    <a:cubicBezTo>
                      <a:pt x="672" y="494"/>
                      <a:pt x="536" y="248"/>
                      <a:pt x="532" y="0"/>
                    </a:cubicBezTo>
                    <a:lnTo>
                      <a:pt x="0" y="0"/>
                    </a:lnTo>
                  </a:path>
                </a:pathLst>
              </a:custGeom>
              <a:solidFill>
                <a:srgbClr val="FFCC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 eaLnBrk="0" hangingPunct="0"/>
                <a:endParaRPr lang="fr-FR" sz="2400" smtClean="0">
                  <a:solidFill>
                    <a:srgbClr val="FFFFFF"/>
                  </a:solidFill>
                  <a:latin typeface="Times New Roman" pitchFamily="16" charset="0"/>
                </a:endParaRPr>
              </a:p>
            </p:txBody>
          </p:sp>
        </p:grpSp>
        <p:sp>
          <p:nvSpPr>
            <p:cNvPr id="22" name="Text Box 22"/>
            <p:cNvSpPr txBox="1">
              <a:spLocks noChangeArrowheads="1"/>
            </p:cNvSpPr>
            <p:nvPr/>
          </p:nvSpPr>
          <p:spPr bwMode="auto">
            <a:xfrm>
              <a:off x="3619" y="3958"/>
              <a:ext cx="2140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l" eaLnBrk="0" hangingPunct="0">
                <a:spcBef>
                  <a:spcPts val="1125"/>
                </a:spcBef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mtClean="0">
                  <a:solidFill>
                    <a:srgbClr val="FF33CC"/>
                  </a:solidFill>
                  <a:latin typeface="Times New Roman" pitchFamily="16" charset="0"/>
                </a:rPr>
                <a:t>Elements added by mass fraction</a:t>
              </a:r>
            </a:p>
          </p:txBody>
        </p:sp>
      </p:grpSp>
      <p:sp>
        <p:nvSpPr>
          <p:cNvPr id="25" name="Text Box 23"/>
          <p:cNvSpPr txBox="1">
            <a:spLocks noChangeArrowheads="1"/>
          </p:cNvSpPr>
          <p:nvPr/>
        </p:nvSpPr>
        <p:spPr bwMode="auto">
          <a:xfrm>
            <a:off x="2232025" y="295275"/>
            <a:ext cx="3011488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 eaLnBrk="0" hangingPunct="0">
              <a:lnSpc>
                <a:spcPts val="3613"/>
              </a:lnSpc>
              <a:spcBef>
                <a:spcPts val="2250"/>
              </a:spcBef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600" b="1" dirty="0" smtClean="0">
                <a:solidFill>
                  <a:srgbClr val="0000CC"/>
                </a:solidFill>
                <a:latin typeface="Tempus Sans ITC" pitchFamily="80" charset="0"/>
              </a:rPr>
              <a:t>Materials (2)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93675" y="998190"/>
            <a:ext cx="24384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l" eaLnBrk="0" hangingPunct="0">
              <a:spcBef>
                <a:spcPts val="1500"/>
              </a:spcBef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1" u="sng" smtClean="0">
                <a:solidFill>
                  <a:srgbClr val="000000"/>
                </a:solidFill>
                <a:latin typeface="Times New Roman" pitchFamily="16" charset="0"/>
              </a:rPr>
              <a:t>Linear repeater</a:t>
            </a:r>
            <a:r>
              <a:rPr lang="en-GB" sz="2400" b="1" smtClean="0">
                <a:solidFill>
                  <a:srgbClr val="000000"/>
                </a:solidFill>
                <a:latin typeface="Times New Roman" pitchFamily="16" charset="0"/>
              </a:rPr>
              <a:t> </a:t>
            </a: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263525" y="1444278"/>
            <a:ext cx="4779963" cy="809625"/>
            <a:chOff x="166" y="1071"/>
            <a:chExt cx="3011" cy="510"/>
          </a:xfrm>
        </p:grpSpPr>
        <p:sp>
          <p:nvSpPr>
            <p:cNvPr id="5" name="AutoShape 4"/>
            <p:cNvSpPr>
              <a:spLocks noChangeArrowheads="1"/>
            </p:cNvSpPr>
            <p:nvPr/>
          </p:nvSpPr>
          <p:spPr bwMode="auto">
            <a:xfrm>
              <a:off x="166" y="1071"/>
              <a:ext cx="3012" cy="511"/>
            </a:xfrm>
            <a:prstGeom prst="roundRect">
              <a:avLst>
                <a:gd name="adj" fmla="val 194"/>
              </a:avLst>
            </a:prstGeom>
            <a:solidFill>
              <a:srgbClr val="FFCC99"/>
            </a:solidFill>
            <a:ln w="936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eaLnBrk="0" hangingPunct="0"/>
              <a:endParaRPr lang="fr-FR" sz="2400" smtClean="0">
                <a:solidFill>
                  <a:srgbClr val="FFFFFF"/>
                </a:solidFill>
                <a:latin typeface="Times New Roman" pitchFamily="16" charset="0"/>
              </a:endParaRPr>
            </a:p>
          </p:txBody>
        </p:sp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>
              <a:off x="166" y="1071"/>
              <a:ext cx="3012" cy="5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36000" rIns="0" bIns="36000">
              <a:spAutoFit/>
            </a:bodyPr>
            <a:lstStyle/>
            <a:p>
              <a:pPr algn="l" eaLnBrk="0" hangingPunct="0"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515600" algn="l"/>
                </a:tabLst>
              </a:pPr>
              <a:r>
                <a:rPr lang="en-GB" sz="1200" smtClean="0">
                  <a:solidFill>
                    <a:srgbClr val="000000"/>
                  </a:solidFill>
                  <a:latin typeface="Courier New" pitchFamily="49" charset="0"/>
                  <a:ea typeface="MS Mincho" pitchFamily="49" charset="-128"/>
                </a:rPr>
                <a:t>/gate/vol_name/repeaters/insert linear	</a:t>
              </a:r>
            </a:p>
            <a:p>
              <a:pPr algn="l" eaLnBrk="0" hangingPunct="0"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515600" algn="l"/>
                </a:tabLst>
              </a:pPr>
              <a:r>
                <a:rPr lang="en-GB" sz="1200" smtClean="0">
                  <a:solidFill>
                    <a:srgbClr val="000000"/>
                  </a:solidFill>
                  <a:latin typeface="Courier New" pitchFamily="49" charset="0"/>
                  <a:ea typeface="MS Mincho" pitchFamily="49" charset="-128"/>
                </a:rPr>
                <a:t>/gate/vol_name/linear/setRepeatNumber 4</a:t>
              </a:r>
              <a:r>
                <a:rPr lang="en-GB" sz="2400" smtClean="0">
                  <a:solidFill>
                    <a:srgbClr val="000000"/>
                  </a:solidFill>
                  <a:latin typeface="Courier New" pitchFamily="49" charset="0"/>
                  <a:ea typeface="MS Mincho" pitchFamily="49" charset="-128"/>
                </a:rPr>
                <a:t> </a:t>
              </a:r>
            </a:p>
            <a:p>
              <a:pPr algn="l" eaLnBrk="0" hangingPunct="0"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515600" algn="l"/>
                </a:tabLst>
              </a:pPr>
              <a:r>
                <a:rPr lang="en-GB" sz="1200" smtClean="0">
                  <a:solidFill>
                    <a:srgbClr val="000000"/>
                  </a:solidFill>
                  <a:latin typeface="Courier New" pitchFamily="49" charset="0"/>
                  <a:ea typeface="MS Mincho" pitchFamily="49" charset="-128"/>
                </a:rPr>
                <a:t>/gate/vol_name/linear/setRepeatVector 0. 0. 5. mm</a:t>
              </a:r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720725" y="2309465"/>
            <a:ext cx="7699375" cy="320675"/>
            <a:chOff x="454" y="1616"/>
            <a:chExt cx="4850" cy="202"/>
          </a:xfrm>
        </p:grpSpPr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1130" y="1616"/>
              <a:ext cx="4176" cy="2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l" eaLnBrk="0" hangingPunct="0">
                <a:spcBef>
                  <a:spcPts val="1125"/>
                </a:spcBef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i="1" smtClean="0">
                  <a:solidFill>
                    <a:srgbClr val="000000"/>
                  </a:solidFill>
                  <a:latin typeface="Times New Roman" pitchFamily="16" charset="0"/>
                </a:rPr>
                <a:t>The volume is repeated four times along the Z axis every 5 mm.</a:t>
              </a:r>
            </a:p>
          </p:txBody>
        </p:sp>
        <p:grpSp>
          <p:nvGrpSpPr>
            <p:cNvPr id="9" name="Group 8"/>
            <p:cNvGrpSpPr>
              <a:grpSpLocks/>
            </p:cNvGrpSpPr>
            <p:nvPr/>
          </p:nvGrpSpPr>
          <p:grpSpPr bwMode="auto">
            <a:xfrm>
              <a:off x="454" y="1671"/>
              <a:ext cx="599" cy="95"/>
              <a:chOff x="454" y="1671"/>
              <a:chExt cx="599" cy="95"/>
            </a:xfrm>
          </p:grpSpPr>
          <p:sp>
            <p:nvSpPr>
              <p:cNvPr id="10" name="Freeform 9"/>
              <p:cNvSpPr>
                <a:spLocks noChangeArrowheads="1"/>
              </p:cNvSpPr>
              <p:nvPr/>
            </p:nvSpPr>
            <p:spPr bwMode="auto">
              <a:xfrm>
                <a:off x="636" y="1671"/>
                <a:ext cx="417" cy="95"/>
              </a:xfrm>
              <a:custGeom>
                <a:avLst/>
                <a:gdLst/>
                <a:ahLst/>
                <a:cxnLst>
                  <a:cxn ang="0">
                    <a:pos x="522" y="417"/>
                  </a:cxn>
                  <a:cxn ang="0">
                    <a:pos x="1576" y="139"/>
                  </a:cxn>
                  <a:cxn ang="0">
                    <a:pos x="1840" y="139"/>
                  </a:cxn>
                  <a:cxn ang="0">
                    <a:pos x="1317" y="0"/>
                  </a:cxn>
                  <a:cxn ang="0">
                    <a:pos x="787" y="139"/>
                  </a:cxn>
                  <a:cxn ang="0">
                    <a:pos x="1051" y="139"/>
                  </a:cxn>
                  <a:cxn ang="0">
                    <a:pos x="0" y="417"/>
                  </a:cxn>
                  <a:cxn ang="0">
                    <a:pos x="522" y="417"/>
                  </a:cxn>
                </a:cxnLst>
                <a:rect l="0" t="0" r="r" b="b"/>
                <a:pathLst>
                  <a:path w="1841" h="418">
                    <a:moveTo>
                      <a:pt x="522" y="417"/>
                    </a:moveTo>
                    <a:cubicBezTo>
                      <a:pt x="1051" y="416"/>
                      <a:pt x="1579" y="278"/>
                      <a:pt x="1576" y="139"/>
                    </a:cubicBezTo>
                    <a:lnTo>
                      <a:pt x="1840" y="139"/>
                    </a:lnTo>
                    <a:lnTo>
                      <a:pt x="1317" y="0"/>
                    </a:lnTo>
                    <a:lnTo>
                      <a:pt x="787" y="139"/>
                    </a:lnTo>
                    <a:lnTo>
                      <a:pt x="1051" y="139"/>
                    </a:lnTo>
                    <a:cubicBezTo>
                      <a:pt x="1058" y="278"/>
                      <a:pt x="528" y="416"/>
                      <a:pt x="0" y="417"/>
                    </a:cubicBezTo>
                    <a:lnTo>
                      <a:pt x="522" y="417"/>
                    </a:lnTo>
                  </a:path>
                </a:pathLst>
              </a:custGeom>
              <a:solidFill>
                <a:srgbClr val="FFCC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 eaLnBrk="0" hangingPunct="0"/>
                <a:endParaRPr lang="fr-FR" sz="2400" smtClean="0">
                  <a:solidFill>
                    <a:srgbClr val="FFFFFF"/>
                  </a:solidFill>
                  <a:latin typeface="Times New Roman" pitchFamily="16" charset="0"/>
                </a:endParaRPr>
              </a:p>
            </p:txBody>
          </p:sp>
          <p:sp>
            <p:nvSpPr>
              <p:cNvPr id="11" name="Freeform 10"/>
              <p:cNvSpPr>
                <a:spLocks noChangeArrowheads="1"/>
              </p:cNvSpPr>
              <p:nvPr/>
            </p:nvSpPr>
            <p:spPr bwMode="auto">
              <a:xfrm>
                <a:off x="454" y="1671"/>
                <a:ext cx="300" cy="9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00" y="416"/>
                  </a:cxn>
                  <a:cxn ang="0">
                    <a:pos x="1323" y="416"/>
                  </a:cxn>
                  <a:cxn ang="0">
                    <a:pos x="525" y="0"/>
                  </a:cxn>
                  <a:cxn ang="0">
                    <a:pos x="0" y="0"/>
                  </a:cxn>
                </a:cxnLst>
                <a:rect l="0" t="0" r="r" b="b"/>
                <a:pathLst>
                  <a:path w="1324" h="417">
                    <a:moveTo>
                      <a:pt x="0" y="0"/>
                    </a:moveTo>
                    <a:cubicBezTo>
                      <a:pt x="6" y="208"/>
                      <a:pt x="403" y="416"/>
                      <a:pt x="800" y="416"/>
                    </a:cubicBezTo>
                    <a:lnTo>
                      <a:pt x="1323" y="416"/>
                    </a:lnTo>
                    <a:cubicBezTo>
                      <a:pt x="664" y="416"/>
                      <a:pt x="529" y="208"/>
                      <a:pt x="525" y="0"/>
                    </a:cubicBezTo>
                    <a:lnTo>
                      <a:pt x="0" y="0"/>
                    </a:lnTo>
                  </a:path>
                </a:pathLst>
              </a:custGeom>
              <a:solidFill>
                <a:srgbClr val="FFCC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 eaLnBrk="0" hangingPunct="0"/>
                <a:endParaRPr lang="fr-FR" sz="2400" smtClean="0">
                  <a:solidFill>
                    <a:srgbClr val="FFFFFF"/>
                  </a:solidFill>
                  <a:latin typeface="Times New Roman" pitchFamily="16" charset="0"/>
                </a:endParaRPr>
              </a:p>
            </p:txBody>
          </p:sp>
        </p:grpSp>
      </p:grp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315913" y="2944465"/>
            <a:ext cx="4138612" cy="1174750"/>
            <a:chOff x="199" y="2016"/>
            <a:chExt cx="2607" cy="740"/>
          </a:xfrm>
        </p:grpSpPr>
        <p:sp>
          <p:nvSpPr>
            <p:cNvPr id="13" name="AutoShape 12"/>
            <p:cNvSpPr>
              <a:spLocks noChangeArrowheads="1"/>
            </p:cNvSpPr>
            <p:nvPr/>
          </p:nvSpPr>
          <p:spPr bwMode="auto">
            <a:xfrm>
              <a:off x="199" y="2016"/>
              <a:ext cx="2608" cy="741"/>
            </a:xfrm>
            <a:prstGeom prst="roundRect">
              <a:avLst>
                <a:gd name="adj" fmla="val 134"/>
              </a:avLst>
            </a:prstGeom>
            <a:solidFill>
              <a:srgbClr val="FFCC99"/>
            </a:solidFill>
            <a:ln w="936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eaLnBrk="0" hangingPunct="0"/>
              <a:endParaRPr lang="fr-FR" sz="2400" smtClean="0">
                <a:solidFill>
                  <a:srgbClr val="FFFFFF"/>
                </a:solidFill>
                <a:latin typeface="Times New Roman" pitchFamily="16" charset="0"/>
              </a:endParaRPr>
            </a:p>
          </p:txBody>
        </p:sp>
        <p:sp>
          <p:nvSpPr>
            <p:cNvPr id="14" name="Text Box 13"/>
            <p:cNvSpPr txBox="1">
              <a:spLocks noChangeArrowheads="1"/>
            </p:cNvSpPr>
            <p:nvPr/>
          </p:nvSpPr>
          <p:spPr bwMode="auto">
            <a:xfrm>
              <a:off x="199" y="2016"/>
              <a:ext cx="2608" cy="7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36000" rIns="0" bIns="36000">
              <a:spAutoFit/>
            </a:bodyPr>
            <a:lstStyle/>
            <a:p>
              <a:pPr algn="l" eaLnBrk="0" hangingPunct="0"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200" smtClean="0">
                  <a:solidFill>
                    <a:srgbClr val="000000"/>
                  </a:solidFill>
                  <a:latin typeface="Courier New" pitchFamily="49" charset="0"/>
                  <a:ea typeface="MS Mincho" pitchFamily="49" charset="-128"/>
                </a:rPr>
                <a:t>/gate/vol_name/repeaters/insert ring</a:t>
              </a:r>
            </a:p>
            <a:p>
              <a:pPr algn="l" eaLnBrk="0" hangingPunct="0"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200" smtClean="0">
                  <a:solidFill>
                    <a:srgbClr val="000000"/>
                  </a:solidFill>
                  <a:latin typeface="Courier New" pitchFamily="49" charset="0"/>
                  <a:ea typeface="MS Mincho" pitchFamily="49" charset="-128"/>
                </a:rPr>
                <a:t>/gate/vol_name/ring/setNumber 10</a:t>
              </a:r>
              <a:r>
                <a:rPr lang="en-GB" sz="2400" smtClean="0">
                  <a:solidFill>
                    <a:srgbClr val="000000"/>
                  </a:solidFill>
                  <a:latin typeface="Courier New" pitchFamily="49" charset="0"/>
                  <a:ea typeface="MS Mincho" pitchFamily="49" charset="-128"/>
                </a:rPr>
                <a:t> </a:t>
              </a:r>
            </a:p>
            <a:p>
              <a:pPr algn="l" eaLnBrk="0" hangingPunct="0"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200" smtClean="0">
                  <a:solidFill>
                    <a:srgbClr val="000000"/>
                  </a:solidFill>
                  <a:latin typeface="Courier New" pitchFamily="49" charset="0"/>
                  <a:ea typeface="MS Mincho" pitchFamily="49" charset="-128"/>
                </a:rPr>
                <a:t>/gate/vol_name/ring/setPoint1 0. 0. 1. mm</a:t>
              </a:r>
              <a:r>
                <a:rPr lang="en-GB" sz="2400" smtClean="0">
                  <a:solidFill>
                    <a:srgbClr val="000000"/>
                  </a:solidFill>
                  <a:latin typeface="Courier New" pitchFamily="49" charset="0"/>
                  <a:ea typeface="MS Mincho" pitchFamily="49" charset="-128"/>
                </a:rPr>
                <a:t> </a:t>
              </a:r>
            </a:p>
            <a:p>
              <a:pPr algn="l" eaLnBrk="0" hangingPunct="0"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200" smtClean="0">
                  <a:solidFill>
                    <a:srgbClr val="000000"/>
                  </a:solidFill>
                  <a:latin typeface="Courier New" pitchFamily="49" charset="0"/>
                  <a:ea typeface="MS Mincho" pitchFamily="49" charset="-128"/>
                </a:rPr>
                <a:t>/gate/vol_name/ring/setPoint2 0. 0. 0. mm</a:t>
              </a:r>
            </a:p>
          </p:txBody>
        </p:sp>
      </p:grp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198438" y="2449165"/>
            <a:ext cx="24384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l" eaLnBrk="0" hangingPunct="0">
              <a:spcBef>
                <a:spcPts val="1500"/>
              </a:spcBef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1" u="sng" smtClean="0">
                <a:solidFill>
                  <a:srgbClr val="000000"/>
                </a:solidFill>
                <a:latin typeface="Times New Roman" pitchFamily="16" charset="0"/>
              </a:rPr>
              <a:t>Ring repeater</a:t>
            </a:r>
            <a:r>
              <a:rPr lang="en-GB" sz="2400" b="1" smtClean="0">
                <a:solidFill>
                  <a:srgbClr val="000000"/>
                </a:solidFill>
                <a:latin typeface="Times New Roman" pitchFamily="16" charset="0"/>
              </a:rPr>
              <a:t> </a:t>
            </a:r>
          </a:p>
        </p:txBody>
      </p: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385763" y="4106515"/>
            <a:ext cx="8369300" cy="600075"/>
            <a:chOff x="243" y="2748"/>
            <a:chExt cx="5272" cy="378"/>
          </a:xfrm>
        </p:grpSpPr>
        <p:sp>
          <p:nvSpPr>
            <p:cNvPr id="17" name="Text Box 16"/>
            <p:cNvSpPr txBox="1">
              <a:spLocks noChangeArrowheads="1"/>
            </p:cNvSpPr>
            <p:nvPr/>
          </p:nvSpPr>
          <p:spPr bwMode="auto">
            <a:xfrm>
              <a:off x="915" y="2748"/>
              <a:ext cx="4601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l" eaLnBrk="0" hangingPunct="0">
                <a:spcBef>
                  <a:spcPts val="1125"/>
                </a:spcBef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i="1" smtClean="0">
                  <a:solidFill>
                    <a:srgbClr val="000000"/>
                  </a:solidFill>
                  <a:latin typeface="Times New Roman" pitchFamily="16" charset="0"/>
                </a:rPr>
                <a:t>Point 1 and Point 2 define the axis around which the volume will be repeated :In the above example, the Z axis is considered (default axis)</a:t>
              </a:r>
              <a:r>
                <a:rPr lang="en-GB" smtClean="0">
                  <a:solidFill>
                    <a:srgbClr val="000000"/>
                  </a:solidFill>
                  <a:latin typeface="Times New Roman" pitchFamily="16" charset="0"/>
                </a:rPr>
                <a:t>  </a:t>
              </a:r>
            </a:p>
          </p:txBody>
        </p:sp>
        <p:grpSp>
          <p:nvGrpSpPr>
            <p:cNvPr id="18" name="Group 17"/>
            <p:cNvGrpSpPr>
              <a:grpSpLocks/>
            </p:cNvGrpSpPr>
            <p:nvPr/>
          </p:nvGrpSpPr>
          <p:grpSpPr bwMode="auto">
            <a:xfrm>
              <a:off x="243" y="2921"/>
              <a:ext cx="599" cy="101"/>
              <a:chOff x="243" y="2921"/>
              <a:chExt cx="599" cy="101"/>
            </a:xfrm>
          </p:grpSpPr>
          <p:sp>
            <p:nvSpPr>
              <p:cNvPr id="19" name="Freeform 18"/>
              <p:cNvSpPr>
                <a:spLocks noChangeArrowheads="1"/>
              </p:cNvSpPr>
              <p:nvPr/>
            </p:nvSpPr>
            <p:spPr bwMode="auto">
              <a:xfrm>
                <a:off x="425" y="2921"/>
                <a:ext cx="417" cy="101"/>
              </a:xfrm>
              <a:custGeom>
                <a:avLst/>
                <a:gdLst/>
                <a:ahLst/>
                <a:cxnLst>
                  <a:cxn ang="0">
                    <a:pos x="522" y="444"/>
                  </a:cxn>
                  <a:cxn ang="0">
                    <a:pos x="1575" y="147"/>
                  </a:cxn>
                  <a:cxn ang="0">
                    <a:pos x="1840" y="147"/>
                  </a:cxn>
                  <a:cxn ang="0">
                    <a:pos x="1317" y="0"/>
                  </a:cxn>
                  <a:cxn ang="0">
                    <a:pos x="787" y="147"/>
                  </a:cxn>
                  <a:cxn ang="0">
                    <a:pos x="1051" y="147"/>
                  </a:cxn>
                  <a:cxn ang="0">
                    <a:pos x="0" y="444"/>
                  </a:cxn>
                  <a:cxn ang="0">
                    <a:pos x="522" y="444"/>
                  </a:cxn>
                </a:cxnLst>
                <a:rect l="0" t="0" r="r" b="b"/>
                <a:pathLst>
                  <a:path w="1841" h="445">
                    <a:moveTo>
                      <a:pt x="522" y="444"/>
                    </a:moveTo>
                    <a:cubicBezTo>
                      <a:pt x="1051" y="443"/>
                      <a:pt x="1579" y="295"/>
                      <a:pt x="1575" y="147"/>
                    </a:cubicBezTo>
                    <a:lnTo>
                      <a:pt x="1840" y="147"/>
                    </a:lnTo>
                    <a:lnTo>
                      <a:pt x="1317" y="0"/>
                    </a:lnTo>
                    <a:lnTo>
                      <a:pt x="787" y="147"/>
                    </a:lnTo>
                    <a:lnTo>
                      <a:pt x="1051" y="147"/>
                    </a:lnTo>
                    <a:cubicBezTo>
                      <a:pt x="1058" y="295"/>
                      <a:pt x="528" y="443"/>
                      <a:pt x="0" y="444"/>
                    </a:cubicBezTo>
                    <a:lnTo>
                      <a:pt x="522" y="444"/>
                    </a:lnTo>
                  </a:path>
                </a:pathLst>
              </a:custGeom>
              <a:solidFill>
                <a:srgbClr val="FFCC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 eaLnBrk="0" hangingPunct="0"/>
                <a:endParaRPr lang="fr-FR" sz="2400" smtClean="0">
                  <a:solidFill>
                    <a:srgbClr val="FFFFFF"/>
                  </a:solidFill>
                  <a:latin typeface="Times New Roman" pitchFamily="16" charset="0"/>
                </a:endParaRPr>
              </a:p>
            </p:txBody>
          </p:sp>
          <p:sp>
            <p:nvSpPr>
              <p:cNvPr id="20" name="Freeform 19"/>
              <p:cNvSpPr>
                <a:spLocks noChangeArrowheads="1"/>
              </p:cNvSpPr>
              <p:nvPr/>
            </p:nvSpPr>
            <p:spPr bwMode="auto">
              <a:xfrm>
                <a:off x="243" y="2921"/>
                <a:ext cx="300" cy="1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01" y="440"/>
                  </a:cxn>
                  <a:cxn ang="0">
                    <a:pos x="1324" y="440"/>
                  </a:cxn>
                  <a:cxn ang="0">
                    <a:pos x="525" y="0"/>
                  </a:cxn>
                  <a:cxn ang="0">
                    <a:pos x="0" y="0"/>
                  </a:cxn>
                </a:cxnLst>
                <a:rect l="0" t="0" r="r" b="b"/>
                <a:pathLst>
                  <a:path w="1325" h="441">
                    <a:moveTo>
                      <a:pt x="0" y="0"/>
                    </a:moveTo>
                    <a:cubicBezTo>
                      <a:pt x="6" y="221"/>
                      <a:pt x="403" y="440"/>
                      <a:pt x="801" y="440"/>
                    </a:cubicBezTo>
                    <a:lnTo>
                      <a:pt x="1324" y="440"/>
                    </a:lnTo>
                    <a:cubicBezTo>
                      <a:pt x="664" y="440"/>
                      <a:pt x="529" y="221"/>
                      <a:pt x="525" y="0"/>
                    </a:cubicBezTo>
                    <a:lnTo>
                      <a:pt x="0" y="0"/>
                    </a:lnTo>
                  </a:path>
                </a:pathLst>
              </a:custGeom>
              <a:solidFill>
                <a:srgbClr val="FFCC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 eaLnBrk="0" hangingPunct="0"/>
                <a:endParaRPr lang="fr-FR" sz="2400" smtClean="0">
                  <a:solidFill>
                    <a:srgbClr val="FFFFFF"/>
                  </a:solidFill>
                  <a:latin typeface="Times New Roman" pitchFamily="16" charset="0"/>
                </a:endParaRPr>
              </a:p>
            </p:txBody>
          </p:sp>
        </p:grpSp>
      </p:grpSp>
      <p:sp>
        <p:nvSpPr>
          <p:cNvPr id="21" name="Text Box 20"/>
          <p:cNvSpPr txBox="1">
            <a:spLocks noChangeArrowheads="1"/>
          </p:cNvSpPr>
          <p:nvPr/>
        </p:nvSpPr>
        <p:spPr bwMode="auto">
          <a:xfrm>
            <a:off x="252413" y="4608165"/>
            <a:ext cx="24384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l" eaLnBrk="0" hangingPunct="0">
              <a:spcBef>
                <a:spcPts val="1500"/>
              </a:spcBef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1" u="sng" smtClean="0">
                <a:solidFill>
                  <a:srgbClr val="000000"/>
                </a:solidFill>
                <a:latin typeface="Times New Roman" pitchFamily="16" charset="0"/>
              </a:rPr>
              <a:t>Cubic array repeater</a:t>
            </a:r>
            <a:r>
              <a:rPr lang="en-GB" sz="2400" b="1" smtClean="0">
                <a:solidFill>
                  <a:srgbClr val="000000"/>
                </a:solidFill>
                <a:latin typeface="Times New Roman" pitchFamily="16" charset="0"/>
              </a:rPr>
              <a:t> </a:t>
            </a:r>
          </a:p>
        </p:txBody>
      </p:sp>
      <p:grpSp>
        <p:nvGrpSpPr>
          <p:cNvPr id="22" name="Group 21"/>
          <p:cNvGrpSpPr>
            <a:grpSpLocks/>
          </p:cNvGrpSpPr>
          <p:nvPr/>
        </p:nvGrpSpPr>
        <p:grpSpPr bwMode="auto">
          <a:xfrm>
            <a:off x="352425" y="5028853"/>
            <a:ext cx="5537200" cy="993775"/>
            <a:chOff x="222" y="3329"/>
            <a:chExt cx="3488" cy="626"/>
          </a:xfrm>
        </p:grpSpPr>
        <p:sp>
          <p:nvSpPr>
            <p:cNvPr id="23" name="AutoShape 22"/>
            <p:cNvSpPr>
              <a:spLocks noChangeArrowheads="1"/>
            </p:cNvSpPr>
            <p:nvPr/>
          </p:nvSpPr>
          <p:spPr bwMode="auto">
            <a:xfrm>
              <a:off x="222" y="3329"/>
              <a:ext cx="3489" cy="626"/>
            </a:xfrm>
            <a:prstGeom prst="roundRect">
              <a:avLst>
                <a:gd name="adj" fmla="val 157"/>
              </a:avLst>
            </a:prstGeom>
            <a:solidFill>
              <a:srgbClr val="FFCC99"/>
            </a:solidFill>
            <a:ln w="936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eaLnBrk="0" hangingPunct="0"/>
              <a:endParaRPr lang="fr-FR" sz="2400" smtClean="0">
                <a:solidFill>
                  <a:srgbClr val="FFFFFF"/>
                </a:solidFill>
                <a:latin typeface="Times New Roman" pitchFamily="16" charset="0"/>
              </a:endParaRPr>
            </a:p>
          </p:txBody>
        </p:sp>
        <p:sp>
          <p:nvSpPr>
            <p:cNvPr id="24" name="Text Box 23"/>
            <p:cNvSpPr txBox="1">
              <a:spLocks noChangeArrowheads="1"/>
            </p:cNvSpPr>
            <p:nvPr/>
          </p:nvSpPr>
          <p:spPr bwMode="auto">
            <a:xfrm>
              <a:off x="222" y="3329"/>
              <a:ext cx="3489" cy="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36000" rIns="0" bIns="36000">
              <a:spAutoFit/>
            </a:bodyPr>
            <a:lstStyle/>
            <a:p>
              <a:pPr algn="l" eaLnBrk="0" hangingPunct="0"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200" smtClean="0">
                  <a:solidFill>
                    <a:srgbClr val="000000"/>
                  </a:solidFill>
                  <a:latin typeface="Courier New" pitchFamily="49" charset="0"/>
                  <a:ea typeface="MS Mincho" pitchFamily="49" charset="-128"/>
                </a:rPr>
                <a:t>/gate/vol_name/repeaters/insert cubicArray</a:t>
              </a:r>
            </a:p>
            <a:p>
              <a:pPr algn="l" eaLnBrk="0" hangingPunct="0"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200" smtClean="0">
                  <a:solidFill>
                    <a:srgbClr val="000000"/>
                  </a:solidFill>
                  <a:latin typeface="Courier New" pitchFamily="49" charset="0"/>
                  <a:ea typeface="MS Mincho" pitchFamily="49" charset="-128"/>
                </a:rPr>
                <a:t>/gate/vol_name/cubicArray/setRepeatNumberX 5 </a:t>
              </a:r>
            </a:p>
            <a:p>
              <a:pPr algn="l" eaLnBrk="0" hangingPunct="0"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200" smtClean="0">
                  <a:solidFill>
                    <a:srgbClr val="000000"/>
                  </a:solidFill>
                  <a:latin typeface="Courier New" pitchFamily="49" charset="0"/>
                  <a:ea typeface="MS Mincho" pitchFamily="49" charset="-128"/>
                </a:rPr>
                <a:t>/gate/vol_name/cubicArray/setRepeatNumberY 5</a:t>
              </a:r>
            </a:p>
            <a:p>
              <a:pPr algn="l" eaLnBrk="0" hangingPunct="0"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200" smtClean="0">
                  <a:solidFill>
                    <a:srgbClr val="000000"/>
                  </a:solidFill>
                  <a:latin typeface="Courier New" pitchFamily="49" charset="0"/>
                  <a:ea typeface="MS Mincho" pitchFamily="49" charset="-128"/>
                </a:rPr>
                <a:t>/gate/vol_name/cubicArray/setRepeatNumberZ 2</a:t>
              </a:r>
            </a:p>
            <a:p>
              <a:pPr algn="l" eaLnBrk="0" hangingPunct="0"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200" smtClean="0">
                  <a:solidFill>
                    <a:srgbClr val="000000"/>
                  </a:solidFill>
                  <a:latin typeface="Courier New" pitchFamily="49" charset="0"/>
                  <a:ea typeface="MS Mincho" pitchFamily="49" charset="-128"/>
                </a:rPr>
                <a:t>/gate/vol_name/cubicArray/setRepeatVector 5. 5.  15. cm</a:t>
              </a:r>
            </a:p>
          </p:txBody>
        </p:sp>
      </p:grpSp>
      <p:grpSp>
        <p:nvGrpSpPr>
          <p:cNvPr id="25" name="Group 24"/>
          <p:cNvGrpSpPr>
            <a:grpSpLocks/>
          </p:cNvGrpSpPr>
          <p:nvPr/>
        </p:nvGrpSpPr>
        <p:grpSpPr bwMode="auto">
          <a:xfrm>
            <a:off x="425450" y="6053385"/>
            <a:ext cx="8186738" cy="596900"/>
            <a:chOff x="268" y="3966"/>
            <a:chExt cx="5157" cy="376"/>
          </a:xfrm>
        </p:grpSpPr>
        <p:sp>
          <p:nvSpPr>
            <p:cNvPr id="26" name="Text Box 25"/>
            <p:cNvSpPr txBox="1">
              <a:spLocks noChangeArrowheads="1"/>
            </p:cNvSpPr>
            <p:nvPr/>
          </p:nvSpPr>
          <p:spPr bwMode="auto">
            <a:xfrm>
              <a:off x="963" y="3966"/>
              <a:ext cx="4463" cy="3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l" eaLnBrk="0" hangingPunct="0">
                <a:spcBef>
                  <a:spcPts val="1125"/>
                </a:spcBef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i="1" dirty="0" smtClean="0">
                  <a:solidFill>
                    <a:srgbClr val="000000"/>
                  </a:solidFill>
                  <a:latin typeface="Times New Roman" pitchFamily="16" charset="0"/>
                </a:rPr>
                <a:t>The volume is repeated five times along the X and Y axes and twice along the Z axis</a:t>
              </a:r>
            </a:p>
          </p:txBody>
        </p:sp>
        <p:grpSp>
          <p:nvGrpSpPr>
            <p:cNvPr id="27" name="Group 26"/>
            <p:cNvGrpSpPr>
              <a:grpSpLocks/>
            </p:cNvGrpSpPr>
            <p:nvPr/>
          </p:nvGrpSpPr>
          <p:grpSpPr bwMode="auto">
            <a:xfrm>
              <a:off x="268" y="4087"/>
              <a:ext cx="598" cy="101"/>
              <a:chOff x="268" y="4087"/>
              <a:chExt cx="598" cy="101"/>
            </a:xfrm>
          </p:grpSpPr>
          <p:sp>
            <p:nvSpPr>
              <p:cNvPr id="28" name="Freeform 27"/>
              <p:cNvSpPr>
                <a:spLocks noChangeArrowheads="1"/>
              </p:cNvSpPr>
              <p:nvPr/>
            </p:nvSpPr>
            <p:spPr bwMode="auto">
              <a:xfrm>
                <a:off x="449" y="4087"/>
                <a:ext cx="417" cy="101"/>
              </a:xfrm>
              <a:custGeom>
                <a:avLst/>
                <a:gdLst/>
                <a:ahLst/>
                <a:cxnLst>
                  <a:cxn ang="0">
                    <a:pos x="523" y="444"/>
                  </a:cxn>
                  <a:cxn ang="0">
                    <a:pos x="1576" y="148"/>
                  </a:cxn>
                  <a:cxn ang="0">
                    <a:pos x="1840" y="148"/>
                  </a:cxn>
                  <a:cxn ang="0">
                    <a:pos x="1318" y="0"/>
                  </a:cxn>
                  <a:cxn ang="0">
                    <a:pos x="788" y="148"/>
                  </a:cxn>
                  <a:cxn ang="0">
                    <a:pos x="1052" y="148"/>
                  </a:cxn>
                  <a:cxn ang="0">
                    <a:pos x="0" y="444"/>
                  </a:cxn>
                  <a:cxn ang="0">
                    <a:pos x="523" y="444"/>
                  </a:cxn>
                </a:cxnLst>
                <a:rect l="0" t="0" r="r" b="b"/>
                <a:pathLst>
                  <a:path w="1841" h="445">
                    <a:moveTo>
                      <a:pt x="523" y="444"/>
                    </a:moveTo>
                    <a:cubicBezTo>
                      <a:pt x="1052" y="443"/>
                      <a:pt x="1579" y="296"/>
                      <a:pt x="1576" y="148"/>
                    </a:cubicBezTo>
                    <a:lnTo>
                      <a:pt x="1840" y="148"/>
                    </a:lnTo>
                    <a:lnTo>
                      <a:pt x="1318" y="0"/>
                    </a:lnTo>
                    <a:lnTo>
                      <a:pt x="788" y="148"/>
                    </a:lnTo>
                    <a:lnTo>
                      <a:pt x="1052" y="148"/>
                    </a:lnTo>
                    <a:cubicBezTo>
                      <a:pt x="1059" y="296"/>
                      <a:pt x="529" y="443"/>
                      <a:pt x="0" y="444"/>
                    </a:cubicBezTo>
                    <a:lnTo>
                      <a:pt x="523" y="444"/>
                    </a:lnTo>
                  </a:path>
                </a:pathLst>
              </a:custGeom>
              <a:solidFill>
                <a:srgbClr val="FFCC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 eaLnBrk="0" hangingPunct="0"/>
                <a:endParaRPr lang="fr-FR" sz="2400" smtClean="0">
                  <a:solidFill>
                    <a:srgbClr val="FFFFFF"/>
                  </a:solidFill>
                  <a:latin typeface="Times New Roman" pitchFamily="16" charset="0"/>
                </a:endParaRPr>
              </a:p>
            </p:txBody>
          </p:sp>
          <p:sp>
            <p:nvSpPr>
              <p:cNvPr id="29" name="Freeform 28"/>
              <p:cNvSpPr>
                <a:spLocks noChangeArrowheads="1"/>
              </p:cNvSpPr>
              <p:nvPr/>
            </p:nvSpPr>
            <p:spPr bwMode="auto">
              <a:xfrm>
                <a:off x="268" y="4087"/>
                <a:ext cx="300" cy="10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00" y="444"/>
                  </a:cxn>
                  <a:cxn ang="0">
                    <a:pos x="1323" y="444"/>
                  </a:cxn>
                  <a:cxn ang="0">
                    <a:pos x="525" y="0"/>
                  </a:cxn>
                  <a:cxn ang="0">
                    <a:pos x="0" y="0"/>
                  </a:cxn>
                </a:cxnLst>
                <a:rect l="0" t="0" r="r" b="b"/>
                <a:pathLst>
                  <a:path w="1324" h="445">
                    <a:moveTo>
                      <a:pt x="0" y="0"/>
                    </a:moveTo>
                    <a:cubicBezTo>
                      <a:pt x="6" y="223"/>
                      <a:pt x="403" y="444"/>
                      <a:pt x="800" y="444"/>
                    </a:cubicBezTo>
                    <a:lnTo>
                      <a:pt x="1323" y="444"/>
                    </a:lnTo>
                    <a:cubicBezTo>
                      <a:pt x="664" y="444"/>
                      <a:pt x="529" y="223"/>
                      <a:pt x="525" y="0"/>
                    </a:cubicBezTo>
                    <a:lnTo>
                      <a:pt x="0" y="0"/>
                    </a:lnTo>
                  </a:path>
                </a:pathLst>
              </a:custGeom>
              <a:solidFill>
                <a:srgbClr val="FFCC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 eaLnBrk="0" hangingPunct="0"/>
                <a:endParaRPr lang="fr-FR" sz="2400" smtClean="0">
                  <a:solidFill>
                    <a:srgbClr val="FFFFFF"/>
                  </a:solidFill>
                  <a:latin typeface="Times New Roman" pitchFamily="16" charset="0"/>
                </a:endParaRPr>
              </a:p>
            </p:txBody>
          </p:sp>
        </p:grpSp>
      </p:grpSp>
      <p:pic>
        <p:nvPicPr>
          <p:cNvPr id="30" name="Picture 2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56250" y="980728"/>
            <a:ext cx="1287463" cy="1333500"/>
          </a:xfrm>
          <a:prstGeom prst="rect">
            <a:avLst/>
          </a:prstGeom>
          <a:noFill/>
        </p:spPr>
      </p:pic>
      <p:pic>
        <p:nvPicPr>
          <p:cNvPr id="31" name="Picture 3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7713" y="993428"/>
            <a:ext cx="1249362" cy="1303337"/>
          </a:xfrm>
          <a:prstGeom prst="rect">
            <a:avLst/>
          </a:prstGeom>
          <a:noFill/>
        </p:spPr>
      </p:pic>
      <p:pic>
        <p:nvPicPr>
          <p:cNvPr id="32" name="Picture 3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26088" y="2638078"/>
            <a:ext cx="1322387" cy="1366837"/>
          </a:xfrm>
          <a:prstGeom prst="rect">
            <a:avLst/>
          </a:prstGeom>
          <a:noFill/>
        </p:spPr>
      </p:pic>
      <p:pic>
        <p:nvPicPr>
          <p:cNvPr id="33" name="Picture 3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05663" y="2628553"/>
            <a:ext cx="1311275" cy="1354137"/>
          </a:xfrm>
          <a:prstGeom prst="rect">
            <a:avLst/>
          </a:prstGeom>
          <a:noFill/>
        </p:spPr>
      </p:pic>
      <p:pic>
        <p:nvPicPr>
          <p:cNvPr id="34" name="Picture 3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27738" y="4658965"/>
            <a:ext cx="1379537" cy="1430338"/>
          </a:xfrm>
          <a:prstGeom prst="rect">
            <a:avLst/>
          </a:prstGeom>
          <a:noFill/>
        </p:spPr>
      </p:pic>
      <p:pic>
        <p:nvPicPr>
          <p:cNvPr id="35" name="Picture 3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48563" y="4647853"/>
            <a:ext cx="1371600" cy="1417637"/>
          </a:xfrm>
          <a:prstGeom prst="rect">
            <a:avLst/>
          </a:prstGeom>
          <a:noFill/>
        </p:spPr>
      </p:pic>
      <p:sp>
        <p:nvSpPr>
          <p:cNvPr id="36" name="Text Box 1"/>
          <p:cNvSpPr txBox="1">
            <a:spLocks noChangeArrowheads="1"/>
          </p:cNvSpPr>
          <p:nvPr/>
        </p:nvSpPr>
        <p:spPr bwMode="auto">
          <a:xfrm>
            <a:off x="2195513" y="242888"/>
            <a:ext cx="5176837" cy="69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 eaLnBrk="0" hangingPunct="0">
              <a:lnSpc>
                <a:spcPts val="3613"/>
              </a:lnSpc>
              <a:spcBef>
                <a:spcPts val="2250"/>
              </a:spcBef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600" b="1" dirty="0" smtClean="0">
                <a:solidFill>
                  <a:srgbClr val="0000CC"/>
                </a:solidFill>
                <a:latin typeface="Tempus Sans ITC" pitchFamily="80" charset="0"/>
              </a:rPr>
              <a:t>Repeating a volume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Box 1"/>
          <p:cNvSpPr txBox="1">
            <a:spLocks noChangeArrowheads="1"/>
          </p:cNvSpPr>
          <p:nvPr/>
        </p:nvSpPr>
        <p:spPr bwMode="auto">
          <a:xfrm>
            <a:off x="443608" y="1139354"/>
            <a:ext cx="66294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200" dirty="0">
                <a:solidFill>
                  <a:srgbClr val="000000"/>
                </a:solidFill>
                <a:latin typeface="Courier New" pitchFamily="49" charset="0"/>
                <a:ea typeface="MS Mincho" pitchFamily="49" charset="-128"/>
              </a:rPr>
              <a:t>/gate/</a:t>
            </a:r>
            <a:r>
              <a:rPr lang="en-GB" sz="1200" dirty="0" err="1">
                <a:solidFill>
                  <a:schemeClr val="tx1"/>
                </a:solidFill>
                <a:latin typeface="Courier New" pitchFamily="49" charset="0"/>
                <a:ea typeface="MS Mincho" pitchFamily="49" charset="-128"/>
              </a:rPr>
              <a:t>vol_name</a:t>
            </a:r>
            <a:r>
              <a:rPr lang="en-GB" sz="1200" dirty="0">
                <a:solidFill>
                  <a:srgbClr val="000000"/>
                </a:solidFill>
                <a:latin typeface="Courier New" pitchFamily="49" charset="0"/>
                <a:ea typeface="MS Mincho" pitchFamily="49" charset="-128"/>
              </a:rPr>
              <a:t>/placement/</a:t>
            </a:r>
            <a:r>
              <a:rPr lang="en-GB" sz="1200" dirty="0" err="1">
                <a:solidFill>
                  <a:srgbClr val="000000"/>
                </a:solidFill>
                <a:latin typeface="Courier New" pitchFamily="49" charset="0"/>
                <a:ea typeface="MS Mincho" pitchFamily="49" charset="-128"/>
              </a:rPr>
              <a:t>setTranslation</a:t>
            </a:r>
            <a:r>
              <a:rPr lang="en-GB" sz="1200" dirty="0">
                <a:solidFill>
                  <a:srgbClr val="000000"/>
                </a:solidFill>
                <a:latin typeface="Courier New" pitchFamily="49" charset="0"/>
                <a:ea typeface="MS Mincho" pitchFamily="49" charset="-128"/>
              </a:rPr>
              <a:t>  10. 0. 0. cm</a:t>
            </a:r>
          </a:p>
        </p:txBody>
      </p:sp>
      <p:sp>
        <p:nvSpPr>
          <p:cNvPr id="25" name="Text Box 2"/>
          <p:cNvSpPr txBox="1">
            <a:spLocks noChangeArrowheads="1"/>
          </p:cNvSpPr>
          <p:nvPr/>
        </p:nvSpPr>
        <p:spPr bwMode="auto">
          <a:xfrm>
            <a:off x="308670" y="764704"/>
            <a:ext cx="2971800" cy="3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l">
              <a:spcBef>
                <a:spcPts val="1125"/>
              </a:spcBef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b="1" u="sng" dirty="0">
                <a:solidFill>
                  <a:schemeClr val="tx1"/>
                </a:solidFill>
              </a:rPr>
              <a:t>Translation</a:t>
            </a:r>
          </a:p>
        </p:txBody>
      </p:sp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2097783" y="1310804"/>
            <a:ext cx="679323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l">
              <a:spcBef>
                <a:spcPts val="1125"/>
              </a:spcBef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i="1" dirty="0">
                <a:solidFill>
                  <a:schemeClr val="tx1"/>
                </a:solidFill>
              </a:rPr>
              <a:t>Place the volume at the position : X = 10 cm - Y = 0 cm - Z = 0 cm</a:t>
            </a:r>
          </a:p>
        </p:txBody>
      </p:sp>
      <p:grpSp>
        <p:nvGrpSpPr>
          <p:cNvPr id="27" name="Group 4"/>
          <p:cNvGrpSpPr>
            <a:grpSpLocks/>
          </p:cNvGrpSpPr>
          <p:nvPr/>
        </p:nvGrpSpPr>
        <p:grpSpPr bwMode="auto">
          <a:xfrm>
            <a:off x="983358" y="1358429"/>
            <a:ext cx="1098550" cy="222250"/>
            <a:chOff x="575" y="1192"/>
            <a:chExt cx="692" cy="140"/>
          </a:xfrm>
        </p:grpSpPr>
        <p:sp>
          <p:nvSpPr>
            <p:cNvPr id="28" name="Freeform 5"/>
            <p:cNvSpPr>
              <a:spLocks noChangeArrowheads="1"/>
            </p:cNvSpPr>
            <p:nvPr/>
          </p:nvSpPr>
          <p:spPr bwMode="auto">
            <a:xfrm>
              <a:off x="785" y="1192"/>
              <a:ext cx="483" cy="141"/>
            </a:xfrm>
            <a:custGeom>
              <a:avLst/>
              <a:gdLst/>
              <a:ahLst/>
              <a:cxnLst>
                <a:cxn ang="0">
                  <a:pos x="606" y="622"/>
                </a:cxn>
                <a:cxn ang="0">
                  <a:pos x="1824" y="206"/>
                </a:cxn>
                <a:cxn ang="0">
                  <a:pos x="2131" y="206"/>
                </a:cxn>
                <a:cxn ang="0">
                  <a:pos x="1526" y="0"/>
                </a:cxn>
                <a:cxn ang="0">
                  <a:pos x="912" y="206"/>
                </a:cxn>
                <a:cxn ang="0">
                  <a:pos x="1219" y="206"/>
                </a:cxn>
                <a:cxn ang="0">
                  <a:pos x="0" y="622"/>
                </a:cxn>
                <a:cxn ang="0">
                  <a:pos x="606" y="622"/>
                </a:cxn>
              </a:cxnLst>
              <a:rect l="0" t="0" r="r" b="b"/>
              <a:pathLst>
                <a:path w="2132" h="623">
                  <a:moveTo>
                    <a:pt x="606" y="622"/>
                  </a:moveTo>
                  <a:cubicBezTo>
                    <a:pt x="1219" y="621"/>
                    <a:pt x="1830" y="415"/>
                    <a:pt x="1824" y="206"/>
                  </a:cubicBezTo>
                  <a:lnTo>
                    <a:pt x="2131" y="206"/>
                  </a:lnTo>
                  <a:lnTo>
                    <a:pt x="1526" y="0"/>
                  </a:lnTo>
                  <a:lnTo>
                    <a:pt x="912" y="206"/>
                  </a:lnTo>
                  <a:lnTo>
                    <a:pt x="1219" y="206"/>
                  </a:lnTo>
                  <a:cubicBezTo>
                    <a:pt x="1226" y="415"/>
                    <a:pt x="613" y="621"/>
                    <a:pt x="0" y="622"/>
                  </a:cubicBezTo>
                  <a:lnTo>
                    <a:pt x="606" y="622"/>
                  </a:lnTo>
                </a:path>
              </a:pathLst>
            </a:custGeom>
            <a:solidFill>
              <a:srgbClr val="FFCC99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9" name="Freeform 6"/>
            <p:cNvSpPr>
              <a:spLocks noChangeArrowheads="1"/>
            </p:cNvSpPr>
            <p:nvPr/>
          </p:nvSpPr>
          <p:spPr bwMode="auto">
            <a:xfrm>
              <a:off x="575" y="1192"/>
              <a:ext cx="348" cy="1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26" y="621"/>
                </a:cxn>
                <a:cxn ang="0">
                  <a:pos x="1532" y="621"/>
                </a:cxn>
                <a:cxn ang="0">
                  <a:pos x="607" y="0"/>
                </a:cxn>
                <a:cxn ang="0">
                  <a:pos x="0" y="0"/>
                </a:cxn>
              </a:cxnLst>
              <a:rect l="0" t="0" r="r" b="b"/>
              <a:pathLst>
                <a:path w="1533" h="622">
                  <a:moveTo>
                    <a:pt x="0" y="0"/>
                  </a:moveTo>
                  <a:cubicBezTo>
                    <a:pt x="7" y="311"/>
                    <a:pt x="467" y="621"/>
                    <a:pt x="926" y="621"/>
                  </a:cubicBezTo>
                  <a:lnTo>
                    <a:pt x="1532" y="621"/>
                  </a:lnTo>
                  <a:cubicBezTo>
                    <a:pt x="768" y="621"/>
                    <a:pt x="612" y="311"/>
                    <a:pt x="607" y="0"/>
                  </a:cubicBez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422970" y="2061692"/>
            <a:ext cx="6629400" cy="37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200" dirty="0">
                <a:solidFill>
                  <a:srgbClr val="000000"/>
                </a:solidFill>
                <a:latin typeface="Courier New" pitchFamily="49" charset="0"/>
                <a:ea typeface="MS Mincho" pitchFamily="49" charset="-128"/>
              </a:rPr>
              <a:t>/gate/</a:t>
            </a:r>
            <a:r>
              <a:rPr lang="en-GB" sz="1200" dirty="0" err="1">
                <a:solidFill>
                  <a:srgbClr val="000000"/>
                </a:solidFill>
                <a:latin typeface="Courier New" pitchFamily="49" charset="0"/>
                <a:ea typeface="MS Mincho" pitchFamily="49" charset="-128"/>
              </a:rPr>
              <a:t>vol_name</a:t>
            </a:r>
            <a:r>
              <a:rPr lang="en-GB" sz="1200" dirty="0">
                <a:solidFill>
                  <a:srgbClr val="000000"/>
                </a:solidFill>
                <a:latin typeface="Courier New" pitchFamily="49" charset="0"/>
                <a:ea typeface="MS Mincho" pitchFamily="49" charset="-128"/>
              </a:rPr>
              <a:t>/placement/</a:t>
            </a:r>
            <a:r>
              <a:rPr lang="en-GB" sz="1200" dirty="0" err="1">
                <a:solidFill>
                  <a:srgbClr val="000000"/>
                </a:solidFill>
                <a:latin typeface="Courier New" pitchFamily="49" charset="0"/>
                <a:ea typeface="MS Mincho" pitchFamily="49" charset="-128"/>
              </a:rPr>
              <a:t>setRotationAxis</a:t>
            </a:r>
            <a:r>
              <a:rPr lang="en-GB" sz="1200" dirty="0">
                <a:solidFill>
                  <a:srgbClr val="000000"/>
                </a:solidFill>
                <a:latin typeface="Courier New" pitchFamily="49" charset="0"/>
                <a:ea typeface="MS Mincho" pitchFamily="49" charset="-128"/>
              </a:rPr>
              <a:t> 0 1 0</a:t>
            </a:r>
          </a:p>
          <a:p>
            <a:pPr algn="l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200" dirty="0">
                <a:solidFill>
                  <a:srgbClr val="000000"/>
                </a:solidFill>
                <a:latin typeface="Courier New" pitchFamily="49" charset="0"/>
                <a:ea typeface="MS Mincho" pitchFamily="49" charset="-128"/>
              </a:rPr>
              <a:t>/gate/</a:t>
            </a:r>
            <a:r>
              <a:rPr lang="en-GB" sz="1200" dirty="0" err="1">
                <a:solidFill>
                  <a:srgbClr val="000000"/>
                </a:solidFill>
                <a:latin typeface="Courier New" pitchFamily="49" charset="0"/>
                <a:ea typeface="MS Mincho" pitchFamily="49" charset="-128"/>
              </a:rPr>
              <a:t>vol_name</a:t>
            </a:r>
            <a:r>
              <a:rPr lang="en-GB" sz="1200" dirty="0">
                <a:solidFill>
                  <a:srgbClr val="000000"/>
                </a:solidFill>
                <a:latin typeface="Courier New" pitchFamily="49" charset="0"/>
                <a:ea typeface="MS Mincho" pitchFamily="49" charset="-128"/>
              </a:rPr>
              <a:t>/placement/</a:t>
            </a:r>
            <a:r>
              <a:rPr lang="en-GB" sz="1200" dirty="0" err="1">
                <a:solidFill>
                  <a:srgbClr val="000000"/>
                </a:solidFill>
                <a:latin typeface="Courier New" pitchFamily="49" charset="0"/>
                <a:ea typeface="MS Mincho" pitchFamily="49" charset="-128"/>
              </a:rPr>
              <a:t>setRotationAngle</a:t>
            </a:r>
            <a:r>
              <a:rPr lang="en-GB" sz="1200" dirty="0">
                <a:solidFill>
                  <a:srgbClr val="000000"/>
                </a:solidFill>
                <a:latin typeface="Courier New" pitchFamily="49" charset="0"/>
                <a:ea typeface="MS Mincho" pitchFamily="49" charset="-128"/>
              </a:rPr>
              <a:t> 90 deg</a:t>
            </a:r>
          </a:p>
        </p:txBody>
      </p:sp>
      <p:sp>
        <p:nvSpPr>
          <p:cNvPr id="31" name="Text Box 13"/>
          <p:cNvSpPr txBox="1">
            <a:spLocks noChangeArrowheads="1"/>
          </p:cNvSpPr>
          <p:nvPr/>
        </p:nvSpPr>
        <p:spPr bwMode="auto">
          <a:xfrm>
            <a:off x="337245" y="1688629"/>
            <a:ext cx="2971800" cy="3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l">
              <a:spcBef>
                <a:spcPts val="1125"/>
              </a:spcBef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b="1" u="sng" dirty="0">
                <a:solidFill>
                  <a:schemeClr val="tx1"/>
                </a:solidFill>
              </a:rPr>
              <a:t>Rotation</a:t>
            </a:r>
          </a:p>
        </p:txBody>
      </p:sp>
      <p:sp>
        <p:nvSpPr>
          <p:cNvPr id="32" name="Text Box 14"/>
          <p:cNvSpPr txBox="1">
            <a:spLocks noChangeArrowheads="1"/>
          </p:cNvSpPr>
          <p:nvPr/>
        </p:nvSpPr>
        <p:spPr bwMode="auto">
          <a:xfrm>
            <a:off x="251520" y="2806229"/>
            <a:ext cx="2438400" cy="3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l">
              <a:spcBef>
                <a:spcPts val="1500"/>
              </a:spcBef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b="1" u="sng" dirty="0">
                <a:solidFill>
                  <a:schemeClr val="tx1"/>
                </a:solidFill>
              </a:rPr>
              <a:t>Move with time</a:t>
            </a:r>
            <a:r>
              <a:rPr lang="en-GB" b="1" dirty="0">
                <a:solidFill>
                  <a:schemeClr val="tx1"/>
                </a:solidFill>
              </a:rPr>
              <a:t> </a:t>
            </a:r>
          </a:p>
        </p:txBody>
      </p:sp>
      <p:grpSp>
        <p:nvGrpSpPr>
          <p:cNvPr id="33" name="Group 15"/>
          <p:cNvGrpSpPr>
            <a:grpSpLocks/>
          </p:cNvGrpSpPr>
          <p:nvPr/>
        </p:nvGrpSpPr>
        <p:grpSpPr bwMode="auto">
          <a:xfrm>
            <a:off x="413445" y="3307881"/>
            <a:ext cx="6704013" cy="1041401"/>
            <a:chOff x="216" y="2420"/>
            <a:chExt cx="4223" cy="656"/>
          </a:xfrm>
        </p:grpSpPr>
        <p:sp>
          <p:nvSpPr>
            <p:cNvPr id="34" name="Text Box 16"/>
            <p:cNvSpPr txBox="1">
              <a:spLocks noChangeArrowheads="1"/>
            </p:cNvSpPr>
            <p:nvPr/>
          </p:nvSpPr>
          <p:spPr bwMode="auto">
            <a:xfrm>
              <a:off x="216" y="2420"/>
              <a:ext cx="4175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l">
                <a:spcBef>
                  <a:spcPts val="1125"/>
                </a:spcBef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800" dirty="0">
                  <a:solidFill>
                    <a:schemeClr val="tx1"/>
                  </a:solidFill>
                  <a:latin typeface="Wingdings" charset="2"/>
                </a:rPr>
                <a:t></a:t>
              </a:r>
              <a:r>
                <a:rPr lang="en-GB" sz="1800" dirty="0">
                  <a:solidFill>
                    <a:schemeClr val="tx1"/>
                  </a:solidFill>
                </a:rPr>
                <a:t> Rotation  </a:t>
              </a:r>
            </a:p>
          </p:txBody>
        </p:sp>
        <p:sp>
          <p:nvSpPr>
            <p:cNvPr id="35" name="Text Box 17"/>
            <p:cNvSpPr txBox="1">
              <a:spLocks noChangeArrowheads="1"/>
            </p:cNvSpPr>
            <p:nvPr/>
          </p:nvSpPr>
          <p:spPr bwMode="auto">
            <a:xfrm>
              <a:off x="264" y="2610"/>
              <a:ext cx="4175" cy="4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l"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200" dirty="0">
                  <a:solidFill>
                    <a:srgbClr val="000000"/>
                  </a:solidFill>
                  <a:latin typeface="Courier New" pitchFamily="49" charset="0"/>
                  <a:ea typeface="MS Mincho" pitchFamily="49" charset="-128"/>
                </a:rPr>
                <a:t>/gate/</a:t>
              </a:r>
              <a:r>
                <a:rPr lang="en-GB" sz="1200" dirty="0" err="1">
                  <a:solidFill>
                    <a:srgbClr val="000000"/>
                  </a:solidFill>
                  <a:latin typeface="Courier New" pitchFamily="49" charset="0"/>
                  <a:ea typeface="MS Mincho" pitchFamily="49" charset="-128"/>
                </a:rPr>
                <a:t>vol_name</a:t>
              </a:r>
              <a:r>
                <a:rPr lang="en-GB" sz="1200" dirty="0">
                  <a:solidFill>
                    <a:srgbClr val="000000"/>
                  </a:solidFill>
                  <a:latin typeface="Courier New" pitchFamily="49" charset="0"/>
                  <a:ea typeface="MS Mincho" pitchFamily="49" charset="-128"/>
                </a:rPr>
                <a:t>/moves/insert rotation</a:t>
              </a:r>
            </a:p>
            <a:p>
              <a:pPr algn="l"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200" dirty="0">
                  <a:solidFill>
                    <a:srgbClr val="000000"/>
                  </a:solidFill>
                  <a:latin typeface="Courier New" pitchFamily="49" charset="0"/>
                  <a:ea typeface="MS Mincho" pitchFamily="49" charset="-128"/>
                </a:rPr>
                <a:t>/gate/</a:t>
              </a:r>
              <a:r>
                <a:rPr lang="en-GB" sz="1200" dirty="0" err="1">
                  <a:solidFill>
                    <a:srgbClr val="000000"/>
                  </a:solidFill>
                  <a:latin typeface="Courier New" pitchFamily="49" charset="0"/>
                  <a:ea typeface="MS Mincho" pitchFamily="49" charset="-128"/>
                </a:rPr>
                <a:t>vol_name</a:t>
              </a:r>
              <a:r>
                <a:rPr lang="en-GB" sz="1200" dirty="0">
                  <a:solidFill>
                    <a:srgbClr val="000000"/>
                  </a:solidFill>
                  <a:latin typeface="Courier New" pitchFamily="49" charset="0"/>
                  <a:ea typeface="MS Mincho" pitchFamily="49" charset="-128"/>
                </a:rPr>
                <a:t>/rotation/</a:t>
              </a:r>
              <a:r>
                <a:rPr lang="en-GB" sz="1200" dirty="0" err="1">
                  <a:solidFill>
                    <a:srgbClr val="000000"/>
                  </a:solidFill>
                  <a:latin typeface="Courier New" pitchFamily="49" charset="0"/>
                  <a:ea typeface="MS Mincho" pitchFamily="49" charset="-128"/>
                </a:rPr>
                <a:t>setSpeed</a:t>
              </a:r>
              <a:r>
                <a:rPr lang="en-GB" sz="1200" dirty="0">
                  <a:solidFill>
                    <a:srgbClr val="000000"/>
                  </a:solidFill>
                  <a:latin typeface="Courier New" pitchFamily="49" charset="0"/>
                  <a:ea typeface="MS Mincho" pitchFamily="49" charset="-128"/>
                </a:rPr>
                <a:t> 1 deg/s</a:t>
              </a:r>
            </a:p>
            <a:p>
              <a:pPr algn="l"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endParaRPr lang="en-GB" sz="1200" dirty="0">
                <a:solidFill>
                  <a:srgbClr val="000000"/>
                </a:solidFill>
                <a:latin typeface="Courier New" pitchFamily="49" charset="0"/>
                <a:ea typeface="MS Mincho" pitchFamily="49" charset="-128"/>
              </a:endParaRPr>
            </a:p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endParaRPr lang="en-GB" sz="1200" dirty="0">
                <a:solidFill>
                  <a:srgbClr val="000000"/>
                </a:solidFill>
                <a:latin typeface="Courier New" pitchFamily="49" charset="0"/>
                <a:ea typeface="MS Mincho" pitchFamily="49" charset="-128"/>
              </a:endParaRPr>
            </a:p>
          </p:txBody>
        </p:sp>
      </p:grpSp>
      <p:grpSp>
        <p:nvGrpSpPr>
          <p:cNvPr id="36" name="Group 18"/>
          <p:cNvGrpSpPr>
            <a:grpSpLocks/>
          </p:cNvGrpSpPr>
          <p:nvPr/>
        </p:nvGrpSpPr>
        <p:grpSpPr bwMode="auto">
          <a:xfrm>
            <a:off x="410270" y="4804894"/>
            <a:ext cx="6780213" cy="1306513"/>
            <a:chOff x="214" y="3363"/>
            <a:chExt cx="4271" cy="823"/>
          </a:xfrm>
        </p:grpSpPr>
        <p:sp>
          <p:nvSpPr>
            <p:cNvPr id="37" name="Text Box 19"/>
            <p:cNvSpPr txBox="1">
              <a:spLocks noChangeArrowheads="1"/>
            </p:cNvSpPr>
            <p:nvPr/>
          </p:nvSpPr>
          <p:spPr bwMode="auto">
            <a:xfrm>
              <a:off x="310" y="3642"/>
              <a:ext cx="4175" cy="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l"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200" dirty="0">
                  <a:solidFill>
                    <a:srgbClr val="000000"/>
                  </a:solidFill>
                  <a:latin typeface="Courier New" pitchFamily="49" charset="0"/>
                  <a:ea typeface="MS Mincho" pitchFamily="49" charset="-128"/>
                </a:rPr>
                <a:t>/gate/</a:t>
              </a:r>
              <a:r>
                <a:rPr lang="en-GB" sz="1200" dirty="0" err="1">
                  <a:solidFill>
                    <a:srgbClr val="000000"/>
                  </a:solidFill>
                  <a:latin typeface="Courier New" pitchFamily="49" charset="0"/>
                  <a:ea typeface="MS Mincho" pitchFamily="49" charset="-128"/>
                </a:rPr>
                <a:t>SPECThead</a:t>
              </a:r>
              <a:r>
                <a:rPr lang="en-GB" sz="1200" dirty="0">
                  <a:solidFill>
                    <a:srgbClr val="000000"/>
                  </a:solidFill>
                  <a:latin typeface="Courier New" pitchFamily="49" charset="0"/>
                  <a:ea typeface="MS Mincho" pitchFamily="49" charset="-128"/>
                </a:rPr>
                <a:t>/moves/insert orbiting</a:t>
              </a:r>
            </a:p>
            <a:p>
              <a:pPr algn="l"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200" dirty="0">
                  <a:solidFill>
                    <a:srgbClr val="000000"/>
                  </a:solidFill>
                  <a:latin typeface="Courier New" pitchFamily="49" charset="0"/>
                  <a:ea typeface="MS Mincho" pitchFamily="49" charset="-128"/>
                </a:rPr>
                <a:t>/gate/</a:t>
              </a:r>
              <a:r>
                <a:rPr lang="en-GB" sz="1200" dirty="0" err="1">
                  <a:solidFill>
                    <a:srgbClr val="000000"/>
                  </a:solidFill>
                  <a:latin typeface="Courier New" pitchFamily="49" charset="0"/>
                  <a:ea typeface="MS Mincho" pitchFamily="49" charset="-128"/>
                </a:rPr>
                <a:t>SPECThead</a:t>
              </a:r>
              <a:r>
                <a:rPr lang="en-GB" sz="1200" dirty="0">
                  <a:solidFill>
                    <a:srgbClr val="000000"/>
                  </a:solidFill>
                  <a:latin typeface="Courier New" pitchFamily="49" charset="0"/>
                  <a:ea typeface="MS Mincho" pitchFamily="49" charset="-128"/>
                </a:rPr>
                <a:t>/orbiting/</a:t>
              </a:r>
              <a:r>
                <a:rPr lang="en-GB" sz="1200" dirty="0" err="1">
                  <a:solidFill>
                    <a:srgbClr val="000000"/>
                  </a:solidFill>
                  <a:latin typeface="Courier New" pitchFamily="49" charset="0"/>
                  <a:ea typeface="MS Mincho" pitchFamily="49" charset="-128"/>
                </a:rPr>
                <a:t>setSpeed</a:t>
              </a:r>
              <a:r>
                <a:rPr lang="en-GB" sz="1200" dirty="0">
                  <a:solidFill>
                    <a:srgbClr val="000000"/>
                  </a:solidFill>
                  <a:latin typeface="Courier New" pitchFamily="49" charset="0"/>
                  <a:ea typeface="MS Mincho" pitchFamily="49" charset="-128"/>
                </a:rPr>
                <a:t> 1. deg/s</a:t>
              </a:r>
            </a:p>
            <a:p>
              <a:pPr algn="l"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200" dirty="0">
                  <a:solidFill>
                    <a:srgbClr val="000000"/>
                  </a:solidFill>
                  <a:latin typeface="Courier New" pitchFamily="49" charset="0"/>
                  <a:ea typeface="MS Mincho" pitchFamily="49" charset="-128"/>
                </a:rPr>
                <a:t>/gate/</a:t>
              </a:r>
              <a:r>
                <a:rPr lang="en-GB" sz="1200" dirty="0" err="1">
                  <a:solidFill>
                    <a:srgbClr val="000000"/>
                  </a:solidFill>
                  <a:latin typeface="Courier New" pitchFamily="49" charset="0"/>
                  <a:ea typeface="MS Mincho" pitchFamily="49" charset="-128"/>
                </a:rPr>
                <a:t>SPECThead</a:t>
              </a:r>
              <a:r>
                <a:rPr lang="en-GB" sz="1200" dirty="0">
                  <a:solidFill>
                    <a:srgbClr val="000000"/>
                  </a:solidFill>
                  <a:latin typeface="Courier New" pitchFamily="49" charset="0"/>
                  <a:ea typeface="MS Mincho" pitchFamily="49" charset="-128"/>
                </a:rPr>
                <a:t>/orbiting/setPoint1 0 0 0 </a:t>
              </a:r>
            </a:p>
            <a:p>
              <a:pPr algn="l"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200" dirty="0">
                  <a:solidFill>
                    <a:srgbClr val="000000"/>
                  </a:solidFill>
                  <a:latin typeface="Courier New" pitchFamily="49" charset="0"/>
                  <a:ea typeface="MS Mincho" pitchFamily="49" charset="-128"/>
                </a:rPr>
                <a:t>/gate/</a:t>
              </a:r>
              <a:r>
                <a:rPr lang="en-GB" sz="1200" dirty="0" err="1">
                  <a:solidFill>
                    <a:srgbClr val="000000"/>
                  </a:solidFill>
                  <a:latin typeface="Courier New" pitchFamily="49" charset="0"/>
                  <a:ea typeface="MS Mincho" pitchFamily="49" charset="-128"/>
                </a:rPr>
                <a:t>SPECThead</a:t>
              </a:r>
              <a:r>
                <a:rPr lang="en-GB" sz="1200" dirty="0">
                  <a:solidFill>
                    <a:srgbClr val="000000"/>
                  </a:solidFill>
                  <a:latin typeface="Courier New" pitchFamily="49" charset="0"/>
                  <a:ea typeface="MS Mincho" pitchFamily="49" charset="-128"/>
                </a:rPr>
                <a:t>/orbiting/setPoint2 0 0 1</a:t>
              </a:r>
              <a:r>
                <a:rPr lang="en-GB" sz="1800" dirty="0">
                  <a:solidFill>
                    <a:schemeClr val="tx1"/>
                  </a:solidFill>
                </a:rPr>
                <a:t>  </a:t>
              </a:r>
            </a:p>
          </p:txBody>
        </p:sp>
        <p:sp>
          <p:nvSpPr>
            <p:cNvPr id="38" name="Text Box 20"/>
            <p:cNvSpPr txBox="1">
              <a:spLocks noChangeArrowheads="1"/>
            </p:cNvSpPr>
            <p:nvPr/>
          </p:nvSpPr>
          <p:spPr bwMode="auto">
            <a:xfrm>
              <a:off x="214" y="3363"/>
              <a:ext cx="4175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l">
                <a:spcBef>
                  <a:spcPts val="1125"/>
                </a:spcBef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800" dirty="0">
                  <a:solidFill>
                    <a:schemeClr val="tx1"/>
                  </a:solidFill>
                  <a:latin typeface="Wingdings" charset="2"/>
                </a:rPr>
                <a:t></a:t>
              </a:r>
              <a:r>
                <a:rPr lang="en-GB" sz="1800" dirty="0">
                  <a:solidFill>
                    <a:schemeClr val="tx1"/>
                  </a:solidFill>
                </a:rPr>
                <a:t> Orbiting  </a:t>
              </a:r>
            </a:p>
          </p:txBody>
        </p:sp>
      </p:grpSp>
      <p:grpSp>
        <p:nvGrpSpPr>
          <p:cNvPr id="39" name="Group 21"/>
          <p:cNvGrpSpPr>
            <a:grpSpLocks/>
          </p:cNvGrpSpPr>
          <p:nvPr/>
        </p:nvGrpSpPr>
        <p:grpSpPr bwMode="auto">
          <a:xfrm>
            <a:off x="388045" y="4012732"/>
            <a:ext cx="6780213" cy="750888"/>
            <a:chOff x="200" y="2864"/>
            <a:chExt cx="4271" cy="473"/>
          </a:xfrm>
        </p:grpSpPr>
        <p:sp>
          <p:nvSpPr>
            <p:cNvPr id="40" name="Text Box 22"/>
            <p:cNvSpPr txBox="1">
              <a:spLocks noChangeArrowheads="1"/>
            </p:cNvSpPr>
            <p:nvPr/>
          </p:nvSpPr>
          <p:spPr bwMode="auto">
            <a:xfrm>
              <a:off x="296" y="3102"/>
              <a:ext cx="4175" cy="2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l"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200" dirty="0">
                  <a:solidFill>
                    <a:srgbClr val="000000"/>
                  </a:solidFill>
                  <a:latin typeface="Courier New" pitchFamily="49" charset="0"/>
                  <a:ea typeface="MS Mincho" pitchFamily="49" charset="-128"/>
                </a:rPr>
                <a:t>/gate/</a:t>
              </a:r>
              <a:r>
                <a:rPr lang="en-GB" sz="1200" dirty="0" err="1">
                  <a:solidFill>
                    <a:srgbClr val="000000"/>
                  </a:solidFill>
                  <a:latin typeface="Courier New" pitchFamily="49" charset="0"/>
                  <a:ea typeface="MS Mincho" pitchFamily="49" charset="-128"/>
                </a:rPr>
                <a:t>SPECThead</a:t>
              </a:r>
              <a:r>
                <a:rPr lang="en-GB" sz="1200" dirty="0">
                  <a:solidFill>
                    <a:srgbClr val="000000"/>
                  </a:solidFill>
                  <a:latin typeface="Courier New" pitchFamily="49" charset="0"/>
                  <a:ea typeface="MS Mincho" pitchFamily="49" charset="-128"/>
                </a:rPr>
                <a:t>/moves/insert translation</a:t>
              </a:r>
            </a:p>
            <a:p>
              <a:pPr algn="l"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200" dirty="0">
                  <a:solidFill>
                    <a:srgbClr val="000000"/>
                  </a:solidFill>
                  <a:latin typeface="Courier New" pitchFamily="49" charset="0"/>
                  <a:ea typeface="MS Mincho" pitchFamily="49" charset="-128"/>
                </a:rPr>
                <a:t>/gate/</a:t>
              </a:r>
              <a:r>
                <a:rPr lang="en-GB" sz="1200" dirty="0" err="1">
                  <a:solidFill>
                    <a:srgbClr val="000000"/>
                  </a:solidFill>
                  <a:latin typeface="Courier New" pitchFamily="49" charset="0"/>
                  <a:ea typeface="MS Mincho" pitchFamily="49" charset="-128"/>
                </a:rPr>
                <a:t>SPECThead</a:t>
              </a:r>
              <a:r>
                <a:rPr lang="en-GB" sz="1200" dirty="0">
                  <a:solidFill>
                    <a:srgbClr val="000000"/>
                  </a:solidFill>
                  <a:latin typeface="Courier New" pitchFamily="49" charset="0"/>
                  <a:ea typeface="MS Mincho" pitchFamily="49" charset="-128"/>
                </a:rPr>
                <a:t>/translation/</a:t>
              </a:r>
              <a:r>
                <a:rPr lang="en-GB" sz="1200" dirty="0" err="1">
                  <a:solidFill>
                    <a:srgbClr val="000000"/>
                  </a:solidFill>
                  <a:latin typeface="Courier New" pitchFamily="49" charset="0"/>
                  <a:ea typeface="MS Mincho" pitchFamily="49" charset="-128"/>
                </a:rPr>
                <a:t>setSpeed</a:t>
              </a:r>
              <a:r>
                <a:rPr lang="en-GB" sz="1200" dirty="0">
                  <a:solidFill>
                    <a:srgbClr val="000000"/>
                  </a:solidFill>
                  <a:latin typeface="Courier New" pitchFamily="49" charset="0"/>
                  <a:ea typeface="MS Mincho" pitchFamily="49" charset="-128"/>
                </a:rPr>
                <a:t> 0 0 1 cm/s </a:t>
              </a:r>
            </a:p>
          </p:txBody>
        </p:sp>
        <p:sp>
          <p:nvSpPr>
            <p:cNvPr id="41" name="Text Box 23"/>
            <p:cNvSpPr txBox="1">
              <a:spLocks noChangeArrowheads="1"/>
            </p:cNvSpPr>
            <p:nvPr/>
          </p:nvSpPr>
          <p:spPr bwMode="auto">
            <a:xfrm>
              <a:off x="200" y="2864"/>
              <a:ext cx="4175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l">
                <a:spcBef>
                  <a:spcPts val="1125"/>
                </a:spcBef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800" dirty="0">
                  <a:solidFill>
                    <a:schemeClr val="tx1"/>
                  </a:solidFill>
                  <a:latin typeface="Wingdings" charset="2"/>
                </a:rPr>
                <a:t></a:t>
              </a:r>
              <a:r>
                <a:rPr lang="en-GB" sz="1800" dirty="0">
                  <a:solidFill>
                    <a:schemeClr val="tx1"/>
                  </a:solidFill>
                </a:rPr>
                <a:t> Translation  </a:t>
              </a:r>
            </a:p>
          </p:txBody>
        </p:sp>
      </p:grpSp>
      <p:grpSp>
        <p:nvGrpSpPr>
          <p:cNvPr id="42" name="Group 24"/>
          <p:cNvGrpSpPr>
            <a:grpSpLocks/>
          </p:cNvGrpSpPr>
          <p:nvPr/>
        </p:nvGrpSpPr>
        <p:grpSpPr bwMode="auto">
          <a:xfrm>
            <a:off x="2352675" y="215900"/>
            <a:ext cx="3890963" cy="639763"/>
            <a:chOff x="1482" y="136"/>
            <a:chExt cx="2451" cy="403"/>
          </a:xfrm>
        </p:grpSpPr>
        <p:sp>
          <p:nvSpPr>
            <p:cNvPr id="43" name="AutoShape 25"/>
            <p:cNvSpPr>
              <a:spLocks noChangeArrowheads="1"/>
            </p:cNvSpPr>
            <p:nvPr/>
          </p:nvSpPr>
          <p:spPr bwMode="auto">
            <a:xfrm>
              <a:off x="1482" y="136"/>
              <a:ext cx="2452" cy="404"/>
            </a:xfrm>
            <a:prstGeom prst="roundRect">
              <a:avLst>
                <a:gd name="adj" fmla="val 245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4" name="AutoShape 26"/>
            <p:cNvSpPr>
              <a:spLocks noChangeArrowheads="1"/>
            </p:cNvSpPr>
            <p:nvPr/>
          </p:nvSpPr>
          <p:spPr bwMode="auto">
            <a:xfrm>
              <a:off x="1482" y="136"/>
              <a:ext cx="2452" cy="404"/>
            </a:xfrm>
            <a:prstGeom prst="roundRect">
              <a:avLst>
                <a:gd name="adj" fmla="val 245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ts val="3613"/>
                </a:lnSpc>
                <a:spcBef>
                  <a:spcPts val="2250"/>
                </a:spcBef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3600" b="1" dirty="0">
                  <a:solidFill>
                    <a:srgbClr val="0000CC"/>
                  </a:solidFill>
                  <a:latin typeface="Tempus Sans ITC" pitchFamily="80" charset="0"/>
                </a:rPr>
                <a:t>Moving a volume</a:t>
              </a:r>
            </a:p>
          </p:txBody>
        </p:sp>
      </p:grpSp>
      <p:sp>
        <p:nvSpPr>
          <p:cNvPr id="45" name="Espace réservé du numéro de diapositive 4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84CB9-2ED3-4FEB-841B-F783540DBE15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46" name="Espace réservé du pied de page 4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PCI2009 Workshop</a:t>
            </a:r>
            <a:endParaRPr lang="en-US"/>
          </a:p>
        </p:txBody>
      </p:sp>
      <p:sp>
        <p:nvSpPr>
          <p:cNvPr id="47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/>
          <a:p>
            <a:r>
              <a:rPr lang="en-US" dirty="0" smtClean="0"/>
              <a:t>TOUFIQUE YASSINE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2352675" y="215900"/>
            <a:ext cx="3892551" cy="641351"/>
            <a:chOff x="1482" y="136"/>
            <a:chExt cx="2452" cy="404"/>
          </a:xfrm>
        </p:grpSpPr>
        <p:sp>
          <p:nvSpPr>
            <p:cNvPr id="4" name="AutoShape 25"/>
            <p:cNvSpPr>
              <a:spLocks noChangeArrowheads="1"/>
            </p:cNvSpPr>
            <p:nvPr/>
          </p:nvSpPr>
          <p:spPr bwMode="auto">
            <a:xfrm>
              <a:off x="1482" y="136"/>
              <a:ext cx="2452" cy="404"/>
            </a:xfrm>
            <a:prstGeom prst="roundRect">
              <a:avLst>
                <a:gd name="adj" fmla="val 245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" name="AutoShape 26"/>
            <p:cNvSpPr>
              <a:spLocks noChangeArrowheads="1"/>
            </p:cNvSpPr>
            <p:nvPr/>
          </p:nvSpPr>
          <p:spPr bwMode="auto">
            <a:xfrm>
              <a:off x="1747" y="136"/>
              <a:ext cx="1922" cy="365"/>
            </a:xfrm>
            <a:prstGeom prst="roundRect">
              <a:avLst>
                <a:gd name="adj" fmla="val 245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ts val="3613"/>
                </a:lnSpc>
                <a:spcBef>
                  <a:spcPts val="2250"/>
                </a:spcBef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3600" b="1" dirty="0" smtClean="0">
                  <a:solidFill>
                    <a:srgbClr val="0000CC"/>
                  </a:solidFill>
                  <a:latin typeface="Tempus Sans ITC" pitchFamily="80" charset="0"/>
                </a:rPr>
                <a:t>My Simulation</a:t>
              </a:r>
              <a:endParaRPr lang="en-GB" sz="3600" b="1" dirty="0">
                <a:solidFill>
                  <a:srgbClr val="0000CC"/>
                </a:solidFill>
                <a:latin typeface="Tempus Sans ITC" pitchFamily="80" charset="0"/>
              </a:endParaRPr>
            </a:p>
          </p:txBody>
        </p:sp>
      </p:grpSp>
      <p:pic>
        <p:nvPicPr>
          <p:cNvPr id="6" name="video simulation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449288"/>
            <a:ext cx="9663213" cy="67961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04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67136" y="332656"/>
            <a:ext cx="23294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 err="1" smtClean="0">
                <a:solidFill>
                  <a:srgbClr val="0000CC"/>
                </a:solidFill>
                <a:latin typeface="Tempus Sans ITC" pitchFamily="80" charset="0"/>
              </a:rPr>
              <a:t>Thank</a:t>
            </a:r>
            <a:r>
              <a:rPr lang="fr-FR" sz="3600" b="1" dirty="0" smtClean="0">
                <a:solidFill>
                  <a:srgbClr val="0000CC"/>
                </a:solidFill>
                <a:latin typeface="Tempus Sans ITC" pitchFamily="80" charset="0"/>
              </a:rPr>
              <a:t> </a:t>
            </a:r>
            <a:r>
              <a:rPr lang="fr-FR" sz="3600" b="1" dirty="0" err="1" smtClean="0">
                <a:solidFill>
                  <a:srgbClr val="0000CC"/>
                </a:solidFill>
                <a:latin typeface="Tempus Sans ITC" pitchFamily="80" charset="0"/>
              </a:rPr>
              <a:t>you</a:t>
            </a:r>
            <a:r>
              <a:rPr lang="fr-FR" dirty="0" smtClean="0"/>
              <a:t>:</a:t>
            </a:r>
          </a:p>
        </p:txBody>
      </p:sp>
      <p:sp>
        <p:nvSpPr>
          <p:cNvPr id="3" name="Rectangle 2"/>
          <p:cNvSpPr/>
          <p:nvPr/>
        </p:nvSpPr>
        <p:spPr>
          <a:xfrm>
            <a:off x="683568" y="1340768"/>
            <a:ext cx="727280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en-US" b="1" dirty="0" smtClean="0"/>
              <a:t>I thank Pr. Magdalena </a:t>
            </a:r>
            <a:r>
              <a:rPr lang="fr-FR" b="1" dirty="0" err="1" smtClean="0"/>
              <a:t>Rafecas</a:t>
            </a:r>
            <a:r>
              <a:rPr lang="fr-FR" b="1" dirty="0" smtClean="0"/>
              <a:t> Lopez</a:t>
            </a:r>
            <a:r>
              <a:rPr lang="en-US" b="1" dirty="0" smtClean="0"/>
              <a:t> and her group for their help and training during our stay in </a:t>
            </a:r>
            <a:r>
              <a:rPr lang="en-US" b="1" dirty="0" err="1" smtClean="0"/>
              <a:t>valencia</a:t>
            </a:r>
            <a:r>
              <a:rPr lang="en-US" b="1" dirty="0" smtClean="0"/>
              <a:t>.</a:t>
            </a:r>
          </a:p>
          <a:p>
            <a:pPr algn="just">
              <a:buFont typeface="Wingdings" pitchFamily="2" charset="2"/>
              <a:buChar char="v"/>
            </a:pPr>
            <a:endParaRPr lang="en-US" b="1" dirty="0" smtClean="0"/>
          </a:p>
          <a:p>
            <a:pPr algn="just">
              <a:buFont typeface="Wingdings" pitchFamily="2" charset="2"/>
              <a:buChar char="v"/>
            </a:pPr>
            <a:r>
              <a:rPr lang="en-US" b="1" dirty="0" smtClean="0"/>
              <a:t>I also want to thank Pr. </a:t>
            </a:r>
            <a:r>
              <a:rPr lang="fr-FR" b="1" dirty="0" smtClean="0"/>
              <a:t>Jose Salt </a:t>
            </a:r>
            <a:r>
              <a:rPr lang="fr-FR" b="1" dirty="0" err="1" smtClean="0"/>
              <a:t>Cairols</a:t>
            </a:r>
            <a:r>
              <a:rPr lang="en-US" b="1" dirty="0" smtClean="0"/>
              <a:t> and Pr. Santiago </a:t>
            </a:r>
            <a:r>
              <a:rPr lang="fr-FR" b="1" dirty="0" smtClean="0"/>
              <a:t>Gonzalez de la </a:t>
            </a:r>
            <a:r>
              <a:rPr lang="fr-FR" b="1" dirty="0" err="1" smtClean="0"/>
              <a:t>Hoz</a:t>
            </a:r>
            <a:r>
              <a:rPr lang="en-US" b="1" dirty="0" smtClean="0"/>
              <a:t> and their group for everything they have done to achieve this collaboration.</a:t>
            </a:r>
          </a:p>
          <a:p>
            <a:pPr algn="just">
              <a:buFont typeface="Wingdings" pitchFamily="2" charset="2"/>
              <a:buChar char="v"/>
            </a:pPr>
            <a:endParaRPr lang="en-US" b="1" dirty="0" smtClean="0"/>
          </a:p>
          <a:p>
            <a:pPr algn="just">
              <a:buFont typeface="Wingdings" pitchFamily="2" charset="2"/>
              <a:buChar char="v"/>
            </a:pPr>
            <a:r>
              <a:rPr lang="en-US" b="1" dirty="0" smtClean="0"/>
              <a:t>all my sincere thanks to Professor </a:t>
            </a:r>
            <a:r>
              <a:rPr lang="en-US" b="1" dirty="0" err="1" smtClean="0"/>
              <a:t>Farida</a:t>
            </a:r>
            <a:r>
              <a:rPr lang="en-US" b="1" dirty="0" smtClean="0"/>
              <a:t> </a:t>
            </a:r>
            <a:r>
              <a:rPr lang="en-US" b="1" dirty="0" err="1" smtClean="0"/>
              <a:t>Fassi</a:t>
            </a:r>
            <a:r>
              <a:rPr lang="en-US" b="1" dirty="0" smtClean="0"/>
              <a:t> for her support in helping us to have this collaboration with our colleagues in Spain.</a:t>
            </a:r>
          </a:p>
          <a:p>
            <a:pPr algn="just">
              <a:buFont typeface="Wingdings" pitchFamily="2" charset="2"/>
              <a:buChar char="v"/>
            </a:pPr>
            <a:endParaRPr lang="en-US" b="1" dirty="0" smtClean="0"/>
          </a:p>
          <a:p>
            <a:pPr algn="just">
              <a:buFont typeface="Wingdings" pitchFamily="2" charset="2"/>
              <a:buChar char="v"/>
            </a:pPr>
            <a:r>
              <a:rPr lang="en-US" b="1" dirty="0" smtClean="0"/>
              <a:t>and finally I thank all who participated in this workshop</a:t>
            </a:r>
          </a:p>
          <a:p>
            <a:pPr algn="just"/>
            <a:endParaRPr lang="en-US" dirty="0" smtClean="0"/>
          </a:p>
          <a:p>
            <a:pPr algn="just"/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84CB9-2ED3-4FEB-841B-F783540DBE15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PCI2009 Workshop</a:t>
            </a:r>
            <a:endParaRPr lang="en-US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/>
          <a:p>
            <a:r>
              <a:rPr lang="en-US" dirty="0" smtClean="0"/>
              <a:t>TOUFIQUE YASSINE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kern="1200" dirty="0" smtClean="0">
                <a:solidFill>
                  <a:srgbClr val="0000CC"/>
                </a:solidFill>
                <a:latin typeface="Tempus Sans ITC" pitchFamily="80" charset="0"/>
                <a:ea typeface="+mn-ea"/>
                <a:cs typeface="+mn-cs"/>
              </a:rPr>
              <a:t>Introduction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42910" y="1285860"/>
            <a:ext cx="7786742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  <a:buFont typeface="Wingdings" pitchFamily="2" charset="2"/>
              <a:buChar char="ü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pre-processing is an improvement of the image data that correct some degradation in the image or enhances some image features important for further processing and analysis.</a:t>
            </a:r>
          </a:p>
          <a:p>
            <a:pPr algn="just">
              <a:spcAft>
                <a:spcPts val="1200"/>
              </a:spcAft>
              <a:buFont typeface="Wingdings" pitchFamily="2" charset="2"/>
              <a:buChar char="ü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 new implementation of the anisotropic diffusion technique, based on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Perona-Malik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(P-M) equation, which allows us to reduce the noise and better preserve small structures and discontinuities between different regions in the images. </a:t>
            </a:r>
          </a:p>
          <a:p>
            <a:pPr algn="just">
              <a:spcAft>
                <a:spcPts val="1200"/>
              </a:spcAft>
              <a:buFont typeface="Wingdings" pitchFamily="2" charset="2"/>
              <a:buChar char="ü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Experimental results on real medical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images scanner(CT)e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fr-FR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Aft>
                <a:spcPts val="1200"/>
              </a:spcAft>
            </a:pPr>
            <a:endParaRPr lang="fr-FR" sz="2800" dirty="0" smtClean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49441-EAD2-47E6-8AA6-E8040150BB22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PCI2009 Workshop</a:t>
            </a:r>
            <a:endParaRPr lang="en-US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/>
          <a:p>
            <a:r>
              <a:rPr lang="en-US" dirty="0" smtClean="0"/>
              <a:t>TOUFIQUE YASSINE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dirty="0" smtClean="0"/>
              <a:t>Thank you</a:t>
            </a:r>
            <a:endParaRPr lang="en-US" sz="6000" dirty="0"/>
          </a:p>
        </p:txBody>
      </p:sp>
      <p:sp>
        <p:nvSpPr>
          <p:cNvPr id="3" name="Rectangle 2"/>
          <p:cNvSpPr/>
          <p:nvPr/>
        </p:nvSpPr>
        <p:spPr bwMode="auto">
          <a:xfrm>
            <a:off x="285720" y="4714884"/>
            <a:ext cx="1285884" cy="35719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489D211-BFF0-46B8-A763-E5FD05B42356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PCI2009 Workshop</a:t>
            </a:r>
            <a:endParaRPr lang="en-US"/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4294967295"/>
          </p:nvPr>
        </p:nvSpPr>
        <p:spPr>
          <a:xfrm>
            <a:off x="457200" y="6409134"/>
            <a:ext cx="2133600" cy="476250"/>
          </a:xfrm>
          <a:prstGeom prst="rect">
            <a:avLst/>
          </a:prstGeom>
        </p:spPr>
        <p:txBody>
          <a:bodyPr/>
          <a:lstStyle/>
          <a:p>
            <a:r>
              <a:rPr lang="en-US" sz="1400" dirty="0" smtClean="0"/>
              <a:t>TOUFIQUE YASSINE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en-US" sz="3600" kern="1200" dirty="0" smtClean="0">
                <a:solidFill>
                  <a:srgbClr val="0000CC"/>
                </a:solidFill>
                <a:latin typeface="Tempus Sans ITC" pitchFamily="80" charset="0"/>
                <a:ea typeface="+mn-ea"/>
                <a:cs typeface="+mn-cs"/>
              </a:rPr>
              <a:t>Explication </a:t>
            </a:r>
            <a:endParaRPr lang="en-US" sz="3600" kern="1200" dirty="0">
              <a:solidFill>
                <a:srgbClr val="0000CC"/>
              </a:solidFill>
              <a:latin typeface="Tempus Sans ITC" pitchFamily="80" charset="0"/>
              <a:ea typeface="+mn-ea"/>
              <a:cs typeface="+mn-cs"/>
            </a:endParaRPr>
          </a:p>
        </p:txBody>
      </p:sp>
      <p:graphicFrame>
        <p:nvGraphicFramePr>
          <p:cNvPr id="7" name="Tableau 6"/>
          <p:cNvGraphicFramePr>
            <a:graphicFrameLocks noGrp="1"/>
          </p:cNvGraphicFramePr>
          <p:nvPr/>
        </p:nvGraphicFramePr>
        <p:xfrm>
          <a:off x="6732240" y="1494076"/>
          <a:ext cx="1872207" cy="11521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4069"/>
                <a:gridCol w="624069"/>
                <a:gridCol w="624069"/>
              </a:tblGrid>
              <a:tr h="384042">
                <a:tc>
                  <a:txBody>
                    <a:bodyPr/>
                    <a:lstStyle/>
                    <a:p>
                      <a:pPr algn="ctr"/>
                      <a:r>
                        <a:rPr lang="fr-FR" b="0" dirty="0" smtClean="0">
                          <a:solidFill>
                            <a:srgbClr val="FFFFFF"/>
                          </a:solidFill>
                        </a:rPr>
                        <a:t>12</a:t>
                      </a:r>
                      <a:endParaRPr lang="fr-FR" b="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 smtClean="0">
                          <a:solidFill>
                            <a:srgbClr val="FFFFFF"/>
                          </a:solidFill>
                        </a:rPr>
                        <a:t>14</a:t>
                      </a:r>
                      <a:endParaRPr lang="fr-FR" b="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 smtClean="0">
                          <a:solidFill>
                            <a:srgbClr val="FFFFFF"/>
                          </a:solidFill>
                        </a:rPr>
                        <a:t>38</a:t>
                      </a:r>
                      <a:endParaRPr lang="fr-FR" b="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384042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rgbClr val="FFFFFF"/>
                          </a:solidFill>
                        </a:rPr>
                        <a:t>23</a:t>
                      </a:r>
                      <a:endParaRPr lang="fr-FR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40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rgbClr val="FFFFFF"/>
                          </a:solidFill>
                        </a:rPr>
                        <a:t>19</a:t>
                      </a:r>
                      <a:endParaRPr lang="fr-FR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384042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rgbClr val="FFFFFF"/>
                          </a:solidFill>
                        </a:rPr>
                        <a:t>22</a:t>
                      </a:r>
                      <a:endParaRPr lang="fr-FR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rgbClr val="FFFFFF"/>
                          </a:solidFill>
                        </a:rPr>
                        <a:t>30</a:t>
                      </a:r>
                      <a:endParaRPr lang="fr-FR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rgbClr val="FFFFFF"/>
                          </a:solidFill>
                        </a:rPr>
                        <a:t>13</a:t>
                      </a:r>
                      <a:endParaRPr lang="fr-FR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40" name="ZoneTexte 39"/>
          <p:cNvSpPr txBox="1"/>
          <p:nvPr/>
        </p:nvSpPr>
        <p:spPr>
          <a:xfrm>
            <a:off x="323528" y="1340768"/>
            <a:ext cx="60486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In practice, this amounts to calculating a "weighted average" of neighboring the central pixel. The weights reflect the difference in intensity with the central pixel. </a:t>
            </a:r>
            <a:r>
              <a:rPr lang="en-US" dirty="0" err="1" smtClean="0"/>
              <a:t>Malik</a:t>
            </a:r>
            <a:r>
              <a:rPr lang="en-US" dirty="0" smtClean="0"/>
              <a:t> and </a:t>
            </a:r>
            <a:r>
              <a:rPr lang="en-US" dirty="0" err="1" smtClean="0"/>
              <a:t>Perona</a:t>
            </a:r>
            <a:r>
              <a:rPr lang="en-US" dirty="0" smtClean="0"/>
              <a:t> proposed the following functions to calculate the weights:</a:t>
            </a:r>
            <a:endParaRPr lang="fr-FR" dirty="0"/>
          </a:p>
        </p:txBody>
      </p:sp>
      <p:sp>
        <p:nvSpPr>
          <p:cNvPr id="41" name="Rectangle 40"/>
          <p:cNvSpPr/>
          <p:nvPr/>
        </p:nvSpPr>
        <p:spPr bwMode="auto">
          <a:xfrm>
            <a:off x="6660232" y="1422068"/>
            <a:ext cx="2016224" cy="1296144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6804248" y="980728"/>
            <a:ext cx="1633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Matrice image</a:t>
            </a:r>
            <a:endParaRPr lang="fr-FR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809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3848" y="2996952"/>
            <a:ext cx="1800201" cy="489928"/>
          </a:xfrm>
          <a:prstGeom prst="rect">
            <a:avLst/>
          </a:prstGeom>
          <a:noFill/>
        </p:spPr>
      </p:pic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2852936"/>
            <a:ext cx="2028825" cy="1085850"/>
          </a:xfrm>
          <a:prstGeom prst="rect">
            <a:avLst/>
          </a:prstGeom>
          <a:noFill/>
        </p:spPr>
      </p:pic>
      <p:sp>
        <p:nvSpPr>
          <p:cNvPr id="27" name="ZoneTexte 26"/>
          <p:cNvSpPr txBox="1"/>
          <p:nvPr/>
        </p:nvSpPr>
        <p:spPr>
          <a:xfrm>
            <a:off x="179512" y="3975447"/>
            <a:ext cx="8773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fr-FR" sz="2400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t+1</a:t>
            </a:r>
            <a:r>
              <a:rPr lang="fr-FR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FR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i,j</a:t>
            </a:r>
            <a:r>
              <a:rPr lang="fr-FR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im</a:t>
            </a:r>
            <a:r>
              <a:rPr lang="fr-FR" sz="2400" baseline="30000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i,j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)+delta*[f[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im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i,j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)-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im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i,j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-1)]+ f[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im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i,j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)-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im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i,j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+1)]+ …. ]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51520" y="4725144"/>
            <a:ext cx="44644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/>
              <a:t>The factor "delta" is used to control the spread of the force, and thus avoid saturating the new value. In practice, we use a low value of "delta" (about 0.1) and performs multiple iterations.</a:t>
            </a:r>
            <a:endParaRPr lang="fr-FR" dirty="0"/>
          </a:p>
        </p:txBody>
      </p:sp>
      <p:graphicFrame>
        <p:nvGraphicFramePr>
          <p:cNvPr id="29" name="Tableau 28"/>
          <p:cNvGraphicFramePr>
            <a:graphicFrameLocks noGrp="1"/>
          </p:cNvGraphicFramePr>
          <p:nvPr/>
        </p:nvGraphicFramePr>
        <p:xfrm>
          <a:off x="6848492" y="5391726"/>
          <a:ext cx="624069" cy="3840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4069"/>
              </a:tblGrid>
              <a:tr h="384042">
                <a:tc>
                  <a:txBody>
                    <a:bodyPr/>
                    <a:lstStyle/>
                    <a:p>
                      <a:pPr algn="ctr"/>
                      <a:r>
                        <a:rPr lang="fr-FR" b="0" dirty="0" smtClean="0">
                          <a:solidFill>
                            <a:srgbClr val="FF0000"/>
                          </a:solidFill>
                        </a:rPr>
                        <a:t>40</a:t>
                      </a:r>
                      <a:endParaRPr lang="fr-FR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0" name="Tableau 29"/>
          <p:cNvGraphicFramePr>
            <a:graphicFrameLocks noGrp="1"/>
          </p:cNvGraphicFramePr>
          <p:nvPr/>
        </p:nvGraphicFramePr>
        <p:xfrm>
          <a:off x="5364088" y="5373216"/>
          <a:ext cx="985841" cy="432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5841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fr-FR" b="0" dirty="0" smtClean="0">
                          <a:solidFill>
                            <a:srgbClr val="FFFFFF"/>
                          </a:solidFill>
                        </a:rPr>
                        <a:t>(i , j -1)</a:t>
                      </a:r>
                      <a:endParaRPr lang="fr-FR" b="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cxnSp>
        <p:nvCxnSpPr>
          <p:cNvPr id="31" name="Connecteur droit avec flèche 30"/>
          <p:cNvCxnSpPr/>
          <p:nvPr/>
        </p:nvCxnSpPr>
        <p:spPr bwMode="auto">
          <a:xfrm rot="5400000">
            <a:off x="6920500" y="5175702"/>
            <a:ext cx="432048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Connecteur droit avec flèche 31"/>
          <p:cNvCxnSpPr/>
          <p:nvPr/>
        </p:nvCxnSpPr>
        <p:spPr bwMode="auto">
          <a:xfrm>
            <a:off x="6344436" y="5607750"/>
            <a:ext cx="504056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" name="Connecteur droit avec flèche 38"/>
          <p:cNvCxnSpPr/>
          <p:nvPr/>
        </p:nvCxnSpPr>
        <p:spPr bwMode="auto">
          <a:xfrm rot="10800000">
            <a:off x="7481816" y="5607750"/>
            <a:ext cx="576064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3" name="Connecteur droit avec flèche 42"/>
          <p:cNvCxnSpPr/>
          <p:nvPr/>
        </p:nvCxnSpPr>
        <p:spPr bwMode="auto">
          <a:xfrm rot="5400000" flipH="1" flipV="1">
            <a:off x="6920500" y="6039798"/>
            <a:ext cx="432048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44" name="Tableau 43"/>
          <p:cNvGraphicFramePr>
            <a:graphicFrameLocks noGrp="1"/>
          </p:cNvGraphicFramePr>
          <p:nvPr/>
        </p:nvGraphicFramePr>
        <p:xfrm>
          <a:off x="8014143" y="5373216"/>
          <a:ext cx="985841" cy="432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5841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fr-FR" b="0" dirty="0" smtClean="0">
                          <a:solidFill>
                            <a:srgbClr val="FFFFFF"/>
                          </a:solidFill>
                        </a:rPr>
                        <a:t>(i , j +1)</a:t>
                      </a:r>
                      <a:endParaRPr lang="fr-FR" b="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5" name="Tableau 44"/>
          <p:cNvGraphicFramePr>
            <a:graphicFrameLocks noGrp="1"/>
          </p:cNvGraphicFramePr>
          <p:nvPr/>
        </p:nvGraphicFramePr>
        <p:xfrm>
          <a:off x="6660232" y="4509120"/>
          <a:ext cx="1008112" cy="432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112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fr-FR" b="0" dirty="0" smtClean="0">
                          <a:solidFill>
                            <a:srgbClr val="FFFFFF"/>
                          </a:solidFill>
                        </a:rPr>
                        <a:t>(i - 1, j)</a:t>
                      </a:r>
                      <a:endParaRPr lang="fr-FR" b="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6" name="Tableau 45"/>
          <p:cNvGraphicFramePr>
            <a:graphicFrameLocks noGrp="1"/>
          </p:cNvGraphicFramePr>
          <p:nvPr/>
        </p:nvGraphicFramePr>
        <p:xfrm>
          <a:off x="6660232" y="6309320"/>
          <a:ext cx="1008112" cy="432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112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fr-FR" b="0" dirty="0" smtClean="0">
                          <a:solidFill>
                            <a:srgbClr val="FFFFFF"/>
                          </a:solidFill>
                        </a:rPr>
                        <a:t>(i + 1, j)</a:t>
                      </a:r>
                      <a:endParaRPr lang="fr-FR" b="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26" name="Espace réservé du numéro de diapositive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49441-EAD2-47E6-8AA6-E8040150BB22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3" name="Espace réservé du pied de page 3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PCI2009 Workshop</a:t>
            </a:r>
            <a:endParaRPr lang="en-US"/>
          </a:p>
        </p:txBody>
      </p:sp>
      <p:sp>
        <p:nvSpPr>
          <p:cNvPr id="3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/>
          <a:p>
            <a:r>
              <a:rPr lang="en-US" dirty="0" smtClean="0"/>
              <a:t>TOUFIQUE YASSINE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16632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00CC"/>
                </a:solidFill>
                <a:latin typeface="Tempus Sans ITC" pitchFamily="80" charset="0"/>
              </a:rPr>
              <a:t>Anisotropic diffusion with adaptive edge magnitude parameter :k</a:t>
            </a:r>
            <a:endParaRPr lang="fr-FR" sz="3600" b="1" dirty="0" smtClean="0">
              <a:solidFill>
                <a:srgbClr val="0000CC"/>
              </a:solidFill>
              <a:latin typeface="Tempus Sans ITC" pitchFamily="80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5536" y="1582341"/>
            <a:ext cx="8424936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 the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Perona-Malik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anisotropic diffusion method, the gradient magnitude ‘k’ is used to detect an image edge or boundary as a step discontinuity in intensity.</a:t>
            </a:r>
          </a:p>
          <a:p>
            <a:pPr algn="just">
              <a:spcAft>
                <a:spcPts val="1200"/>
              </a:spcAft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But If ∇I&gt;&gt; k , then c( ∇I )→0 , and we have an all-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passfilter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spcAft>
                <a:spcPts val="1200"/>
              </a:spcAft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If ∇I &lt;&lt; k , then c( ∇I )→1, and we achieve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isotropic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diffusion (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Gaussian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filtering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just">
              <a:spcAft>
                <a:spcPts val="1200"/>
              </a:spcAft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Where c(.) is the conductivity function (or diffusivity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function), and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is the gradient operator;</a:t>
            </a:r>
          </a:p>
          <a:p>
            <a:pPr algn="just">
              <a:spcAft>
                <a:spcPts val="1200"/>
              </a:spcAft>
            </a:pPr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49441-EAD2-47E6-8AA6-E8040150BB22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PCI2009 Workshop</a:t>
            </a:r>
            <a:endParaRPr lang="en-US"/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/>
          <a:p>
            <a:r>
              <a:rPr lang="en-US" dirty="0" smtClean="0"/>
              <a:t>TOUFIQUE YASSINE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27584" y="260648"/>
            <a:ext cx="71881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b="1" dirty="0" smtClean="0">
                <a:solidFill>
                  <a:srgbClr val="0000CC"/>
                </a:solidFill>
                <a:latin typeface="Tempus Sans ITC" pitchFamily="80" charset="0"/>
              </a:rPr>
              <a:t>Adaptive </a:t>
            </a:r>
            <a:r>
              <a:rPr lang="fr-FR" sz="3600" b="1" dirty="0" err="1" smtClean="0">
                <a:solidFill>
                  <a:srgbClr val="0000CC"/>
                </a:solidFill>
                <a:latin typeface="Tempus Sans ITC" pitchFamily="80" charset="0"/>
              </a:rPr>
              <a:t>edge</a:t>
            </a:r>
            <a:r>
              <a:rPr lang="fr-FR" sz="3600" b="1" dirty="0" smtClean="0">
                <a:solidFill>
                  <a:srgbClr val="0000CC"/>
                </a:solidFill>
                <a:latin typeface="Tempus Sans ITC" pitchFamily="80" charset="0"/>
              </a:rPr>
              <a:t> magnitude </a:t>
            </a:r>
            <a:r>
              <a:rPr lang="fr-FR" sz="3600" b="1" dirty="0" err="1" smtClean="0">
                <a:solidFill>
                  <a:srgbClr val="0000CC"/>
                </a:solidFill>
                <a:latin typeface="Tempus Sans ITC" pitchFamily="80" charset="0"/>
              </a:rPr>
              <a:t>parameter</a:t>
            </a:r>
            <a:endParaRPr lang="fr-FR" sz="3600" b="1" dirty="0" smtClean="0">
              <a:solidFill>
                <a:srgbClr val="0000CC"/>
              </a:solidFill>
              <a:latin typeface="Tempus Sans ITC" pitchFamily="80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9552" y="1305342"/>
            <a:ext cx="8208912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To solve the above problem, we proposed an adaptive determination of k parameter according to the local intensity variance V(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i,j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pPr algn="just">
              <a:spcAft>
                <a:spcPts val="1200"/>
              </a:spcAft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400" baseline="-25000" dirty="0" err="1" smtClean="0">
                <a:latin typeface="Times New Roman" pitchFamily="18" charset="0"/>
                <a:cs typeface="Times New Roman" pitchFamily="18" charset="0"/>
              </a:rPr>
              <a:t>i,j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should increase when the variance V(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i,j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 decrease and should decrease when V(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i,j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 increase. </a:t>
            </a:r>
          </a:p>
          <a:p>
            <a:pPr algn="just">
              <a:spcAft>
                <a:spcPts val="1200"/>
              </a:spcAft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Moreover,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400" baseline="-25000" dirty="0" err="1" smtClean="0">
                <a:latin typeface="Times New Roman" pitchFamily="18" charset="0"/>
                <a:cs typeface="Times New Roman" pitchFamily="18" charset="0"/>
              </a:rPr>
              <a:t>i,j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should be limited between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400" baseline="-25000" dirty="0" err="1" smtClean="0"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400" baseline="-25000" dirty="0" err="1" smtClean="0">
                <a:latin typeface="Times New Roman" pitchFamily="18" charset="0"/>
                <a:cs typeface="Times New Roman" pitchFamily="18" charset="0"/>
              </a:rPr>
              <a:t>min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. Hence, we use this formulation:</a:t>
            </a:r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Objet 8"/>
          <p:cNvGraphicFramePr>
            <a:graphicFrameLocks noChangeAspect="1"/>
          </p:cNvGraphicFramePr>
          <p:nvPr/>
        </p:nvGraphicFramePr>
        <p:xfrm>
          <a:off x="1763688" y="4293096"/>
          <a:ext cx="4972342" cy="1152128"/>
        </p:xfrm>
        <a:graphic>
          <a:graphicData uri="http://schemas.openxmlformats.org/presentationml/2006/ole">
            <p:oleObj spid="_x0000_s1027" name="Equation" r:id="rId4" imgW="2082600" imgH="482400" progId="Equation.DSMT4">
              <p:embed/>
            </p:oleObj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774580" y="5795972"/>
            <a:ext cx="35595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fr-FR" sz="2400" baseline="-25000" dirty="0" err="1" smtClean="0"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=100 and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fr-FR" sz="2400" baseline="-25000" dirty="0" err="1" smtClean="0">
                <a:latin typeface="Times New Roman" pitchFamily="18" charset="0"/>
                <a:cs typeface="Times New Roman" pitchFamily="18" charset="0"/>
              </a:rPr>
              <a:t>min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=10</a:t>
            </a: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49441-EAD2-47E6-8AA6-E8040150BB2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PCI2009 Workshop</a:t>
            </a:r>
            <a:endParaRPr lang="en-US"/>
          </a:p>
        </p:txBody>
      </p:sp>
      <p:sp>
        <p:nvSpPr>
          <p:cNvPr id="12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/>
          <a:p>
            <a:r>
              <a:rPr lang="en-US" dirty="0" smtClean="0"/>
              <a:t>TOUFIQUE YASSINE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411760" y="2564904"/>
            <a:ext cx="411683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6000" b="1" dirty="0" smtClean="0">
                <a:solidFill>
                  <a:srgbClr val="0000CC"/>
                </a:solidFill>
                <a:latin typeface="Tempus Sans ITC" pitchFamily="80" charset="0"/>
              </a:rPr>
              <a:t>Observation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49441-EAD2-47E6-8AA6-E8040150BB22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PCI2009 Workshop</a:t>
            </a:r>
            <a:endParaRPr lang="en-US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/>
          <a:p>
            <a:r>
              <a:rPr lang="en-US" dirty="0" smtClean="0"/>
              <a:t>TOUFIQUE YASSINE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417" name="Picture 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invGray">
          <a:xfrm>
            <a:off x="928662" y="23346"/>
            <a:ext cx="3071834" cy="3071834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  <p:pic>
        <p:nvPicPr>
          <p:cNvPr id="59418" name="Picture 2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invGray">
          <a:xfrm>
            <a:off x="5211452" y="23346"/>
            <a:ext cx="3075324" cy="3081342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  <p:pic>
        <p:nvPicPr>
          <p:cNvPr id="59419" name="Picture 2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invGray">
          <a:xfrm>
            <a:off x="928662" y="3304748"/>
            <a:ext cx="3076580" cy="307658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  <p:pic>
        <p:nvPicPr>
          <p:cNvPr id="59420" name="Picture 2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invGray">
          <a:xfrm>
            <a:off x="5214942" y="3356992"/>
            <a:ext cx="3073081" cy="306705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  <p:sp>
        <p:nvSpPr>
          <p:cNvPr id="38" name="ZoneTexte 37"/>
          <p:cNvSpPr txBox="1"/>
          <p:nvPr/>
        </p:nvSpPr>
        <p:spPr>
          <a:xfrm>
            <a:off x="1687113" y="11204"/>
            <a:ext cx="18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FFFF"/>
                </a:solidFill>
              </a:rPr>
              <a:t>Original image</a:t>
            </a:r>
          </a:p>
        </p:txBody>
      </p:sp>
      <p:sp>
        <p:nvSpPr>
          <p:cNvPr id="41" name="ZoneTexte 40"/>
          <p:cNvSpPr txBox="1"/>
          <p:nvPr/>
        </p:nvSpPr>
        <p:spPr>
          <a:xfrm>
            <a:off x="5148064" y="0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 smtClean="0">
                <a:solidFill>
                  <a:srgbClr val="FFFFFF"/>
                </a:solidFill>
              </a:rPr>
              <a:t>Smoothed image using P-M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2287045" y="6453336"/>
            <a:ext cx="4365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For k = 5 and </a:t>
            </a:r>
            <a:r>
              <a:rPr lang="fr-FR" b="1" dirty="0" err="1" smtClean="0"/>
              <a:t>number</a:t>
            </a:r>
            <a:r>
              <a:rPr lang="fr-FR" b="1" dirty="0" smtClean="0"/>
              <a:t> of </a:t>
            </a:r>
            <a:r>
              <a:rPr lang="fr-FR" b="1" dirty="0" err="1" smtClean="0"/>
              <a:t>iterations</a:t>
            </a:r>
            <a:r>
              <a:rPr lang="fr-FR" b="1" dirty="0" smtClean="0"/>
              <a:t> =15</a:t>
            </a:r>
            <a:endParaRPr lang="fr-FR" b="1" dirty="0"/>
          </a:p>
        </p:txBody>
      </p:sp>
      <p:sp>
        <p:nvSpPr>
          <p:cNvPr id="11" name="Rectangle 10"/>
          <p:cNvSpPr/>
          <p:nvPr/>
        </p:nvSpPr>
        <p:spPr>
          <a:xfrm>
            <a:off x="1240561" y="3284984"/>
            <a:ext cx="24673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err="1" smtClean="0">
                <a:solidFill>
                  <a:srgbClr val="FFFFFF"/>
                </a:solidFill>
              </a:rPr>
              <a:t>Edge</a:t>
            </a:r>
            <a:r>
              <a:rPr lang="fr-FR" b="1" dirty="0" smtClean="0">
                <a:solidFill>
                  <a:srgbClr val="FFFFFF"/>
                </a:solidFill>
              </a:rPr>
              <a:t> image (orignal)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364088" y="3356992"/>
            <a:ext cx="28007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err="1" smtClean="0">
                <a:solidFill>
                  <a:srgbClr val="FFFFFF"/>
                </a:solidFill>
              </a:rPr>
              <a:t>Edge</a:t>
            </a:r>
            <a:r>
              <a:rPr lang="fr-FR" b="1" dirty="0" smtClean="0">
                <a:solidFill>
                  <a:srgbClr val="FFFFFF"/>
                </a:solidFill>
              </a:rPr>
              <a:t> Image (</a:t>
            </a:r>
            <a:r>
              <a:rPr lang="fr-FR" b="1" dirty="0" err="1" smtClean="0">
                <a:solidFill>
                  <a:srgbClr val="FFFFFF"/>
                </a:solidFill>
              </a:rPr>
              <a:t>smoothed</a:t>
            </a:r>
            <a:r>
              <a:rPr lang="fr-FR" b="1" dirty="0" smtClean="0">
                <a:solidFill>
                  <a:srgbClr val="FFFFFF"/>
                </a:solidFill>
              </a:rPr>
              <a:t>)</a:t>
            </a:r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D7240-6F19-4F04-BA1A-BA9565AD3715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yassine\Desktop\lissé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44624"/>
            <a:ext cx="3024336" cy="3006369"/>
          </a:xfrm>
          <a:prstGeom prst="rect">
            <a:avLst/>
          </a:prstGeom>
          <a:noFill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3284984"/>
            <a:ext cx="3096344" cy="3090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417" name="Picture 2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invGray">
          <a:xfrm>
            <a:off x="928662" y="23346"/>
            <a:ext cx="3071834" cy="3071834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  <p:pic>
        <p:nvPicPr>
          <p:cNvPr id="59419" name="Picture 2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invGray">
          <a:xfrm>
            <a:off x="928662" y="3304748"/>
            <a:ext cx="3076580" cy="307658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  <p:sp>
        <p:nvSpPr>
          <p:cNvPr id="10" name="ZoneTexte 9"/>
          <p:cNvSpPr txBox="1"/>
          <p:nvPr/>
        </p:nvSpPr>
        <p:spPr>
          <a:xfrm>
            <a:off x="3519236" y="6444044"/>
            <a:ext cx="2708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/>
              <a:t>With</a:t>
            </a:r>
            <a:r>
              <a:rPr lang="fr-FR" b="1" dirty="0" smtClean="0"/>
              <a:t> the new </a:t>
            </a:r>
            <a:r>
              <a:rPr lang="fr-FR" b="1" dirty="0" err="1" smtClean="0"/>
              <a:t>approach</a:t>
            </a:r>
            <a:endParaRPr lang="fr-FR" b="1" dirty="0"/>
          </a:p>
        </p:txBody>
      </p:sp>
      <p:sp>
        <p:nvSpPr>
          <p:cNvPr id="16" name="ZoneTexte 15"/>
          <p:cNvSpPr txBox="1"/>
          <p:nvPr/>
        </p:nvSpPr>
        <p:spPr>
          <a:xfrm>
            <a:off x="1547664" y="11204"/>
            <a:ext cx="18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FFFF"/>
                </a:solidFill>
              </a:rPr>
              <a:t>Original image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5270675" y="0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 smtClean="0">
                <a:solidFill>
                  <a:srgbClr val="FFFFFF"/>
                </a:solidFill>
              </a:rPr>
              <a:t>Smoothed image using P-M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331640" y="3284984"/>
            <a:ext cx="24673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err="1" smtClean="0">
                <a:solidFill>
                  <a:srgbClr val="FFFFFF"/>
                </a:solidFill>
              </a:rPr>
              <a:t>Edge</a:t>
            </a:r>
            <a:r>
              <a:rPr lang="fr-FR" b="1" dirty="0" smtClean="0">
                <a:solidFill>
                  <a:srgbClr val="FFFFFF"/>
                </a:solidFill>
              </a:rPr>
              <a:t> image (orignal)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455167" y="3356992"/>
            <a:ext cx="28007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err="1" smtClean="0">
                <a:solidFill>
                  <a:srgbClr val="FFFFFF"/>
                </a:solidFill>
              </a:rPr>
              <a:t>Edge</a:t>
            </a:r>
            <a:r>
              <a:rPr lang="fr-FR" b="1" dirty="0" smtClean="0">
                <a:solidFill>
                  <a:srgbClr val="FFFFFF"/>
                </a:solidFill>
              </a:rPr>
              <a:t> Image (</a:t>
            </a:r>
            <a:r>
              <a:rPr lang="fr-FR" b="1" dirty="0" err="1" smtClean="0">
                <a:solidFill>
                  <a:srgbClr val="FFFFFF"/>
                </a:solidFill>
              </a:rPr>
              <a:t>smoothed</a:t>
            </a:r>
            <a:r>
              <a:rPr lang="fr-FR" b="1" dirty="0" smtClean="0">
                <a:solidFill>
                  <a:srgbClr val="FFFFFF"/>
                </a:solidFill>
              </a:rPr>
              <a:t>)</a:t>
            </a:r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D7240-6F19-4F04-BA1A-BA9565AD3715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80TGp_general_light_ani">
  <a:themeElements>
    <a:clrScheme name="Default Design 1">
      <a:dk1>
        <a:srgbClr val="000000"/>
      </a:dk1>
      <a:lt1>
        <a:srgbClr val="FDF58D"/>
      </a:lt1>
      <a:dk2>
        <a:srgbClr val="CC3300"/>
      </a:dk2>
      <a:lt2>
        <a:srgbClr val="808080"/>
      </a:lt2>
      <a:accent1>
        <a:srgbClr val="FF6161"/>
      </a:accent1>
      <a:accent2>
        <a:srgbClr val="FFC319"/>
      </a:accent2>
      <a:accent3>
        <a:srgbClr val="FEF9C5"/>
      </a:accent3>
      <a:accent4>
        <a:srgbClr val="000000"/>
      </a:accent4>
      <a:accent5>
        <a:srgbClr val="FFB7B7"/>
      </a:accent5>
      <a:accent6>
        <a:srgbClr val="E7B016"/>
      </a:accent6>
      <a:hlink>
        <a:srgbClr val="A8D02A"/>
      </a:hlink>
      <a:folHlink>
        <a:srgbClr val="5CB1FE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DF58D"/>
        </a:lt1>
        <a:dk2>
          <a:srgbClr val="CC3300"/>
        </a:dk2>
        <a:lt2>
          <a:srgbClr val="808080"/>
        </a:lt2>
        <a:accent1>
          <a:srgbClr val="FF6161"/>
        </a:accent1>
        <a:accent2>
          <a:srgbClr val="FFC319"/>
        </a:accent2>
        <a:accent3>
          <a:srgbClr val="FEF9C5"/>
        </a:accent3>
        <a:accent4>
          <a:srgbClr val="000000"/>
        </a:accent4>
        <a:accent5>
          <a:srgbClr val="FFB7B7"/>
        </a:accent5>
        <a:accent6>
          <a:srgbClr val="E7B016"/>
        </a:accent6>
        <a:hlink>
          <a:srgbClr val="A8D02A"/>
        </a:hlink>
        <a:folHlink>
          <a:srgbClr val="5CB1F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E1F4D8"/>
        </a:lt1>
        <a:dk2>
          <a:srgbClr val="003366"/>
        </a:dk2>
        <a:lt2>
          <a:srgbClr val="808080"/>
        </a:lt2>
        <a:accent1>
          <a:srgbClr val="FFC319"/>
        </a:accent1>
        <a:accent2>
          <a:srgbClr val="A8D02A"/>
        </a:accent2>
        <a:accent3>
          <a:srgbClr val="EEF8E9"/>
        </a:accent3>
        <a:accent4>
          <a:srgbClr val="000000"/>
        </a:accent4>
        <a:accent5>
          <a:srgbClr val="FFDEAB"/>
        </a:accent5>
        <a:accent6>
          <a:srgbClr val="98BC25"/>
        </a:accent6>
        <a:hlink>
          <a:srgbClr val="5CB1FE"/>
        </a:hlink>
        <a:folHlink>
          <a:srgbClr val="FF616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EE9DE"/>
        </a:lt1>
        <a:dk2>
          <a:srgbClr val="000066"/>
        </a:dk2>
        <a:lt2>
          <a:srgbClr val="808080"/>
        </a:lt2>
        <a:accent1>
          <a:srgbClr val="5CB1FE"/>
        </a:accent1>
        <a:accent2>
          <a:srgbClr val="FF7575"/>
        </a:accent2>
        <a:accent3>
          <a:srgbClr val="FEF2EC"/>
        </a:accent3>
        <a:accent4>
          <a:srgbClr val="000000"/>
        </a:accent4>
        <a:accent5>
          <a:srgbClr val="B5D5FE"/>
        </a:accent5>
        <a:accent6>
          <a:srgbClr val="E76969"/>
        </a:accent6>
        <a:hlink>
          <a:srgbClr val="FFC319"/>
        </a:hlink>
        <a:folHlink>
          <a:srgbClr val="A8D02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580TGp_general_light_ani</Template>
  <TotalTime>918</TotalTime>
  <Words>1408</Words>
  <Application>Microsoft Office PowerPoint</Application>
  <PresentationFormat>Affichage à l'écran (4:3)</PresentationFormat>
  <Paragraphs>290</Paragraphs>
  <Slides>30</Slides>
  <Notes>21</Notes>
  <HiddenSlides>0</HiddenSlides>
  <MMClips>2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30</vt:i4>
      </vt:variant>
    </vt:vector>
  </HeadingPairs>
  <TitlesOfParts>
    <vt:vector size="32" baseType="lpstr">
      <vt:lpstr>580TGp_general_light_ani</vt:lpstr>
      <vt:lpstr>Equation</vt:lpstr>
      <vt:lpstr>Filtering images by Using a New Approach of Anisotropic Diffusion</vt:lpstr>
      <vt:lpstr>Object</vt:lpstr>
      <vt:lpstr>Introduction </vt:lpstr>
      <vt:lpstr>Explication 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Conclusion </vt:lpstr>
      <vt:lpstr> Simulation of  a ordinary PET with GATE </vt:lpstr>
      <vt:lpstr>Gate </vt:lpstr>
      <vt:lpstr> Positron Emission Tomography – Computed Tomography (PET/CT). </vt:lpstr>
      <vt:lpstr>Diapositive 19</vt:lpstr>
      <vt:lpstr> Setting up a GATE simulation </vt:lpstr>
      <vt:lpstr>The World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Post-traitement 3D en Scanner</dc:title>
  <dc:creator>yassine</dc:creator>
  <cp:lastModifiedBy>yassine</cp:lastModifiedBy>
  <cp:revision>188</cp:revision>
  <dcterms:created xsi:type="dcterms:W3CDTF">2010-04-06T17:30:00Z</dcterms:created>
  <dcterms:modified xsi:type="dcterms:W3CDTF">2010-10-05T23:19:40Z</dcterms:modified>
</cp:coreProperties>
</file>