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59" r:id="rId1"/>
  </p:sldMasterIdLst>
  <p:notesMasterIdLst>
    <p:notesMasterId r:id="rId25"/>
  </p:notesMasterIdLst>
  <p:handoutMasterIdLst>
    <p:handoutMasterId r:id="rId26"/>
  </p:handoutMasterIdLst>
  <p:sldIdLst>
    <p:sldId id="486" r:id="rId2"/>
    <p:sldId id="377" r:id="rId3"/>
    <p:sldId id="284" r:id="rId4"/>
    <p:sldId id="330" r:id="rId5"/>
    <p:sldId id="273" r:id="rId6"/>
    <p:sldId id="441" r:id="rId7"/>
    <p:sldId id="466" r:id="rId8"/>
    <p:sldId id="400" r:id="rId9"/>
    <p:sldId id="496" r:id="rId10"/>
    <p:sldId id="331" r:id="rId11"/>
    <p:sldId id="487" r:id="rId12"/>
    <p:sldId id="488" r:id="rId13"/>
    <p:sldId id="493" r:id="rId14"/>
    <p:sldId id="491" r:id="rId15"/>
    <p:sldId id="492" r:id="rId16"/>
    <p:sldId id="494" r:id="rId17"/>
    <p:sldId id="307" r:id="rId18"/>
    <p:sldId id="309" r:id="rId19"/>
    <p:sldId id="364" r:id="rId20"/>
    <p:sldId id="372" r:id="rId21"/>
    <p:sldId id="438" r:id="rId22"/>
    <p:sldId id="437" r:id="rId23"/>
    <p:sldId id="490" r:id="rId24"/>
  </p:sldIdLst>
  <p:sldSz cx="9144000" cy="6858000" type="screen4x3"/>
  <p:notesSz cx="6858000" cy="9144000"/>
  <p:defaultTextStyle>
    <a:defPPr>
      <a:defRPr lang="es-E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 Rounded MT Bold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 Rounded MT Bold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 Rounded MT Bold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 Rounded MT Bold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 Rounded MT Bold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 Rounded MT Bold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 Rounded MT Bold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 Rounded MT Bold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 Rounded MT Bold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ADF2F2"/>
    <a:srgbClr val="A5E6E6"/>
    <a:srgbClr val="B7FFFF"/>
    <a:srgbClr val="90FFF6"/>
    <a:srgbClr val="F6C512"/>
    <a:srgbClr val="E4AA22"/>
    <a:srgbClr val="3D5BBB"/>
    <a:srgbClr val="4A6CDE"/>
    <a:srgbClr val="584EDE"/>
    <a:srgbClr val="534AD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5266" autoAdjust="0"/>
    <p:restoredTop sz="93627" autoAdjust="0"/>
  </p:normalViewPr>
  <p:slideViewPr>
    <p:cSldViewPr>
      <p:cViewPr varScale="1">
        <p:scale>
          <a:sx n="90" d="100"/>
          <a:sy n="90" d="100"/>
        </p:scale>
        <p:origin x="-1216" y="-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33" d="100"/>
        <a:sy n="33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notesMaster" Target="notesMasters/notesMaster1.xml"/><Relationship Id="rId26" Type="http://schemas.openxmlformats.org/officeDocument/2006/relationships/handoutMaster" Target="handoutMasters/handoutMaster1.xml"/><Relationship Id="rId27" Type="http://schemas.openxmlformats.org/officeDocument/2006/relationships/printerSettings" Target="printerSettings/printerSettings1.bin"/><Relationship Id="rId28" Type="http://schemas.openxmlformats.org/officeDocument/2006/relationships/presProps" Target="presProps.xml"/><Relationship Id="rId29" Type="http://schemas.openxmlformats.org/officeDocument/2006/relationships/viewProps" Target="viewProps.xml"/><Relationship Id="rId30" Type="http://schemas.openxmlformats.org/officeDocument/2006/relationships/theme" Target="theme/theme1.xml"/><Relationship Id="rId3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2.png"/><Relationship Id="rId2" Type="http://schemas.openxmlformats.org/officeDocument/2006/relationships/image" Target="../media/image93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48D9B7-C6FA-A849-AC62-45620E28E301}" type="datetimeFigureOut">
              <a:rPr lang="es-ES_tradnl" smtClean="0"/>
              <a:pPr/>
              <a:t>25/3/19</a:t>
            </a:fld>
            <a:endParaRPr lang="es-ES_tradnl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DDA10B-8479-D04B-A1CB-02A85577E326}" type="slidenum">
              <a:rPr lang="es-ES_tradnl" smtClean="0"/>
              <a:pPr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15489603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A8850D-3FE2-424D-944C-731CD3CE492A}" type="datetimeFigureOut">
              <a:rPr lang="es-ES" smtClean="0"/>
              <a:pPr/>
              <a:t>25/3/19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BF55C5-F219-2E48-BD24-88A25292C4F9}" type="slidenum">
              <a:rPr lang="es-ES" smtClean="0"/>
              <a:pPr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4753193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BF55C5-F219-2E48-BD24-88A25292C4F9}" type="slidenum">
              <a:rPr lang="es-ES" smtClean="0"/>
              <a:pPr/>
              <a:t>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250035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BF55C5-F219-2E48-BD24-88A25292C4F9}" type="slidenum">
              <a:rPr lang="es-ES" smtClean="0"/>
              <a:pPr/>
              <a:t>18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44348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BF55C5-F219-2E48-BD24-88A25292C4F9}" type="slidenum">
              <a:rPr lang="es-ES" smtClean="0"/>
              <a:pPr/>
              <a:t>23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677347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BF55C5-F219-2E48-BD24-88A25292C4F9}" type="slidenum">
              <a:rPr lang="es-ES" smtClean="0"/>
              <a:pPr/>
              <a:t>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578546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BF55C5-F219-2E48-BD24-88A25292C4F9}" type="slidenum">
              <a:rPr lang="es-ES" smtClean="0"/>
              <a:pPr/>
              <a:t>10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677347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BF55C5-F219-2E48-BD24-88A25292C4F9}" type="slidenum">
              <a:rPr lang="es-ES" smtClean="0"/>
              <a:pPr/>
              <a:t>11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677347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BF55C5-F219-2E48-BD24-88A25292C4F9}" type="slidenum">
              <a:rPr lang="es-ES" smtClean="0"/>
              <a:pPr/>
              <a:t>12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677347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BF55C5-F219-2E48-BD24-88A25292C4F9}" type="slidenum">
              <a:rPr lang="es-ES" smtClean="0"/>
              <a:pPr/>
              <a:t>13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677347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BF55C5-F219-2E48-BD24-88A25292C4F9}" type="slidenum">
              <a:rPr lang="es-ES" smtClean="0"/>
              <a:pPr/>
              <a:t>14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677347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BF55C5-F219-2E48-BD24-88A25292C4F9}" type="slidenum">
              <a:rPr lang="es-ES" smtClean="0"/>
              <a:pPr/>
              <a:t>15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677347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BF55C5-F219-2E48-BD24-88A25292C4F9}" type="slidenum">
              <a:rPr lang="es-ES" smtClean="0"/>
              <a:pPr/>
              <a:t>16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677347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smtClean="0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1F94B-1AD6-AB45-AA4A-09C750BE35B8}" type="datetime1">
              <a:rPr lang="en-US" smtClean="0"/>
              <a:pPr/>
              <a:t>25/3/19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F055B1-D7F4-C649-AC10-97544266DB73}" type="slidenum">
              <a:rPr lang="es-ES" smtClean="0"/>
              <a:pPr>
                <a:defRPr/>
              </a:pPr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523107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2EBB5-E94F-274E-9249-604C87A4E6CD}" type="datetime1">
              <a:rPr lang="en-US" smtClean="0"/>
              <a:pPr/>
              <a:t>25/3/19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09EB12-9DC9-BE4C-8339-5FC77CA2EADD}" type="slidenum">
              <a:rPr lang="es-ES" smtClean="0"/>
              <a:pPr>
                <a:defRPr/>
              </a:pPr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336440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27C676-DDA3-FD49-B694-79822B39C428}" type="datetime1">
              <a:rPr lang="en-US" smtClean="0"/>
              <a:pPr/>
              <a:t>25/3/19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8DEEC0E-B5FC-384C-A026-3C2FE8802353}" type="slidenum">
              <a:rPr lang="es-ES" smtClean="0"/>
              <a:pPr>
                <a:defRPr/>
              </a:pPr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801581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D035E-812D-C544-84F6-2D2FAA75467F}" type="datetime1">
              <a:rPr lang="en-US" smtClean="0"/>
              <a:pPr/>
              <a:t>25/3/19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E33E46-4A37-2C43-9DEB-B3856EDA510F}" type="slidenum">
              <a:rPr lang="es-ES" smtClean="0"/>
              <a:pPr>
                <a:defRPr/>
              </a:pPr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857714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F3C39-F087-244A-9E2D-0920DCA4E339}" type="datetime1">
              <a:rPr lang="en-US" smtClean="0"/>
              <a:pPr/>
              <a:t>25/3/19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ED372C-E680-6E45-9D81-8516328A176F}" type="slidenum">
              <a:rPr lang="es-ES" smtClean="0"/>
              <a:pPr>
                <a:defRPr/>
              </a:pPr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061372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20C4D-CE8D-A143-896F-27F1B9B78379}" type="datetime1">
              <a:rPr lang="en-US" smtClean="0"/>
              <a:pPr/>
              <a:t>25/3/19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F62065-7462-8241-BAAD-22F689A75B3A}" type="slidenum">
              <a:rPr lang="es-ES" smtClean="0"/>
              <a:pPr>
                <a:defRPr/>
              </a:pPr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519165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F07E0-7488-0846-974B-0AF620E68114}" type="datetime1">
              <a:rPr lang="en-US" smtClean="0"/>
              <a:pPr/>
              <a:t>25/3/19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0A1707-3C23-F042-B8E3-D14F5CCF4510}" type="slidenum">
              <a:rPr lang="es-ES" smtClean="0"/>
              <a:pPr>
                <a:defRPr/>
              </a:pPr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276565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F10C1-2101-5945-9540-5F910CC3142E}" type="datetime1">
              <a:rPr lang="en-US" smtClean="0"/>
              <a:pPr/>
              <a:t>25/3/19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E176661-1495-4C40-98BC-93E1B63D6CD2}" type="slidenum">
              <a:rPr lang="es-ES" smtClean="0"/>
              <a:pPr>
                <a:defRPr/>
              </a:pPr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473842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FBD19-212D-5849-AD85-ED508AA4A4FA}" type="datetime1">
              <a:rPr lang="en-US" smtClean="0"/>
              <a:pPr/>
              <a:t>25/3/19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5F84A5A-DB55-DF44-8831-DF684BE11793}" type="slidenum">
              <a:rPr lang="es-ES" smtClean="0"/>
              <a:pPr>
                <a:defRPr/>
              </a:pPr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143950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C5C12-958A-4F46-A571-B7D09CECFCFB}" type="datetime1">
              <a:rPr lang="en-US" smtClean="0"/>
              <a:pPr/>
              <a:t>25/3/19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136988-5831-BF43-8F32-90C06D999CDA}" type="slidenum">
              <a:rPr lang="es-ES" smtClean="0"/>
              <a:pPr>
                <a:defRPr/>
              </a:pPr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384005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4D82F-A9A8-6F4D-A237-0DEC264D68EC}" type="datetime1">
              <a:rPr lang="en-US" smtClean="0"/>
              <a:pPr/>
              <a:t>25/3/19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EA862C-B848-134C-BFD8-8B9E99E0BEAB}" type="slidenum">
              <a:rPr lang="es-ES" smtClean="0"/>
              <a:pPr>
                <a:defRPr/>
              </a:pPr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80398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3B4296-66BA-E842-9586-2AC9E753764D}" type="datetime1">
              <a:rPr lang="en-US" smtClean="0"/>
              <a:pPr/>
              <a:t>25/3/19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513B785-B7EE-BE44-9CB1-28BB882ECA7E}" type="slidenum">
              <a:rPr lang="es-ES" smtClean="0"/>
              <a:pPr>
                <a:defRPr/>
              </a:pPr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407377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  <p:sldLayoutId id="2147483769" r:id="rId10"/>
    <p:sldLayoutId id="2147483770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4" Type="http://schemas.openxmlformats.org/officeDocument/2006/relationships/image" Target="../media/image63.png"/><Relationship Id="rId5" Type="http://schemas.openxmlformats.org/officeDocument/2006/relationships/image" Target="../media/image64.png"/><Relationship Id="rId6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4" Type="http://schemas.openxmlformats.org/officeDocument/2006/relationships/image" Target="../media/image67.png"/><Relationship Id="rId5" Type="http://schemas.openxmlformats.org/officeDocument/2006/relationships/image" Target="../media/image68.png"/><Relationship Id="rId6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7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4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4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4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7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8.png"/><Relationship Id="rId3" Type="http://schemas.openxmlformats.org/officeDocument/2006/relationships/image" Target="../media/image7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gif"/><Relationship Id="rId4" Type="http://schemas.openxmlformats.org/officeDocument/2006/relationships/image" Target="../media/image78.png"/><Relationship Id="rId5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12.png"/><Relationship Id="rId7" Type="http://schemas.openxmlformats.org/officeDocument/2006/relationships/image" Target="../media/image13.gif"/><Relationship Id="rId8" Type="http://schemas.openxmlformats.org/officeDocument/2006/relationships/image" Target="../media/image14.png"/><Relationship Id="rId9" Type="http://schemas.openxmlformats.org/officeDocument/2006/relationships/image" Target="../media/image15.png"/><Relationship Id="rId10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2.png"/><Relationship Id="rId3" Type="http://schemas.openxmlformats.org/officeDocument/2006/relationships/image" Target="../media/image8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4" Type="http://schemas.openxmlformats.org/officeDocument/2006/relationships/image" Target="../media/image86.gif"/><Relationship Id="rId5" Type="http://schemas.openxmlformats.org/officeDocument/2006/relationships/image" Target="../media/image87.png"/><Relationship Id="rId6" Type="http://schemas.openxmlformats.org/officeDocument/2006/relationships/image" Target="../media/image88.jpeg"/><Relationship Id="rId7" Type="http://schemas.openxmlformats.org/officeDocument/2006/relationships/image" Target="../media/image89.png"/><Relationship Id="rId8" Type="http://schemas.openxmlformats.org/officeDocument/2006/relationships/image" Target="../media/image90.jpeg"/><Relationship Id="rId9" Type="http://schemas.openxmlformats.org/officeDocument/2006/relationships/image" Target="../media/image91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4.png"/></Relationships>
</file>

<file path=ppt/slides/_rels/slide2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97.png"/><Relationship Id="rId12" Type="http://schemas.openxmlformats.org/officeDocument/2006/relationships/image" Target="../media/image98.png"/><Relationship Id="rId13" Type="http://schemas.openxmlformats.org/officeDocument/2006/relationships/oleObject" Target="../embeddings/oleObject2.bin"/><Relationship Id="rId14" Type="http://schemas.openxmlformats.org/officeDocument/2006/relationships/image" Target="../media/image93.emf"/><Relationship Id="rId15" Type="http://schemas.openxmlformats.org/officeDocument/2006/relationships/image" Target="../media/image99.png"/><Relationship Id="rId16" Type="http://schemas.openxmlformats.org/officeDocument/2006/relationships/image" Target="../media/image100.png"/><Relationship Id="rId17" Type="http://schemas.openxmlformats.org/officeDocument/2006/relationships/image" Target="../media/image101.png"/><Relationship Id="rId18" Type="http://schemas.openxmlformats.org/officeDocument/2006/relationships/image" Target="../media/image102.png"/><Relationship Id="rId19" Type="http://schemas.openxmlformats.org/officeDocument/2006/relationships/image" Target="../media/image103.png"/><Relationship Id="rId1" Type="http://schemas.openxmlformats.org/officeDocument/2006/relationships/vmlDrawing" Target="../drawings/vmlDrawing1.vml"/><Relationship Id="rId2" Type="http://schemas.microsoft.com/office/2007/relationships/media" Target="PCA_mouse12_BoneBaI.wmv" TargetMode="External"/><Relationship Id="rId3" Type="http://schemas.openxmlformats.org/officeDocument/2006/relationships/video" Target="PCA_mouse12_BoneBaI.wmv" TargetMode="External"/><Relationship Id="rId4" Type="http://schemas.openxmlformats.org/officeDocument/2006/relationships/slideLayout" Target="../slideLayouts/slideLayout6.xml"/><Relationship Id="rId5" Type="http://schemas.openxmlformats.org/officeDocument/2006/relationships/image" Target="../media/image94.jpeg"/><Relationship Id="rId6" Type="http://schemas.openxmlformats.org/officeDocument/2006/relationships/image" Target="../media/image85.jpeg"/><Relationship Id="rId7" Type="http://schemas.openxmlformats.org/officeDocument/2006/relationships/oleObject" Target="../embeddings/oleObject1.bin"/><Relationship Id="rId8" Type="http://schemas.openxmlformats.org/officeDocument/2006/relationships/image" Target="../media/image92.png"/><Relationship Id="rId9" Type="http://schemas.openxmlformats.org/officeDocument/2006/relationships/image" Target="../media/image95.jpeg"/><Relationship Id="rId10" Type="http://schemas.openxmlformats.org/officeDocument/2006/relationships/image" Target="../media/image96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04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24.gif"/><Relationship Id="rId20" Type="http://schemas.openxmlformats.org/officeDocument/2006/relationships/image" Target="../media/image35.gif"/><Relationship Id="rId21" Type="http://schemas.openxmlformats.org/officeDocument/2006/relationships/image" Target="../media/image36.gif"/><Relationship Id="rId22" Type="http://schemas.openxmlformats.org/officeDocument/2006/relationships/image" Target="../media/image11.png"/><Relationship Id="rId10" Type="http://schemas.openxmlformats.org/officeDocument/2006/relationships/image" Target="../media/image25.gif"/><Relationship Id="rId11" Type="http://schemas.openxmlformats.org/officeDocument/2006/relationships/image" Target="../media/image26.gif"/><Relationship Id="rId12" Type="http://schemas.openxmlformats.org/officeDocument/2006/relationships/image" Target="../media/image27.gif"/><Relationship Id="rId13" Type="http://schemas.openxmlformats.org/officeDocument/2006/relationships/image" Target="../media/image28.gif"/><Relationship Id="rId14" Type="http://schemas.openxmlformats.org/officeDocument/2006/relationships/image" Target="../media/image29.gif"/><Relationship Id="rId15" Type="http://schemas.openxmlformats.org/officeDocument/2006/relationships/image" Target="../media/image30.gif"/><Relationship Id="rId16" Type="http://schemas.openxmlformats.org/officeDocument/2006/relationships/image" Target="../media/image31.gif"/><Relationship Id="rId17" Type="http://schemas.openxmlformats.org/officeDocument/2006/relationships/image" Target="../media/image32.gif"/><Relationship Id="rId18" Type="http://schemas.openxmlformats.org/officeDocument/2006/relationships/image" Target="../media/image33.gif"/><Relationship Id="rId19" Type="http://schemas.openxmlformats.org/officeDocument/2006/relationships/image" Target="../media/image34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gif"/><Relationship Id="rId3" Type="http://schemas.openxmlformats.org/officeDocument/2006/relationships/image" Target="../media/image18.gif"/><Relationship Id="rId4" Type="http://schemas.openxmlformats.org/officeDocument/2006/relationships/image" Target="../media/image19.gif"/><Relationship Id="rId5" Type="http://schemas.openxmlformats.org/officeDocument/2006/relationships/image" Target="../media/image20.gif"/><Relationship Id="rId6" Type="http://schemas.openxmlformats.org/officeDocument/2006/relationships/image" Target="../media/image21.gif"/><Relationship Id="rId7" Type="http://schemas.openxmlformats.org/officeDocument/2006/relationships/image" Target="../media/image22.gif"/><Relationship Id="rId8" Type="http://schemas.openxmlformats.org/officeDocument/2006/relationships/image" Target="../media/image23.gif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23.gif"/><Relationship Id="rId20" Type="http://schemas.openxmlformats.org/officeDocument/2006/relationships/image" Target="../media/image34.gif"/><Relationship Id="rId21" Type="http://schemas.openxmlformats.org/officeDocument/2006/relationships/image" Target="../media/image35.gif"/><Relationship Id="rId22" Type="http://schemas.openxmlformats.org/officeDocument/2006/relationships/image" Target="../media/image36.gif"/><Relationship Id="rId23" Type="http://schemas.openxmlformats.org/officeDocument/2006/relationships/image" Target="../media/image37.gif"/><Relationship Id="rId24" Type="http://schemas.openxmlformats.org/officeDocument/2006/relationships/image" Target="../media/image38.png"/><Relationship Id="rId10" Type="http://schemas.openxmlformats.org/officeDocument/2006/relationships/image" Target="../media/image24.gif"/><Relationship Id="rId11" Type="http://schemas.openxmlformats.org/officeDocument/2006/relationships/image" Target="../media/image25.gif"/><Relationship Id="rId12" Type="http://schemas.openxmlformats.org/officeDocument/2006/relationships/image" Target="../media/image26.gif"/><Relationship Id="rId13" Type="http://schemas.openxmlformats.org/officeDocument/2006/relationships/image" Target="../media/image27.gif"/><Relationship Id="rId14" Type="http://schemas.openxmlformats.org/officeDocument/2006/relationships/image" Target="../media/image28.gif"/><Relationship Id="rId15" Type="http://schemas.openxmlformats.org/officeDocument/2006/relationships/image" Target="../media/image29.gif"/><Relationship Id="rId16" Type="http://schemas.openxmlformats.org/officeDocument/2006/relationships/image" Target="../media/image30.gif"/><Relationship Id="rId17" Type="http://schemas.openxmlformats.org/officeDocument/2006/relationships/image" Target="../media/image31.gif"/><Relationship Id="rId18" Type="http://schemas.openxmlformats.org/officeDocument/2006/relationships/image" Target="../media/image32.gif"/><Relationship Id="rId19" Type="http://schemas.openxmlformats.org/officeDocument/2006/relationships/image" Target="../media/image33.gi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7.gif"/><Relationship Id="rId4" Type="http://schemas.openxmlformats.org/officeDocument/2006/relationships/image" Target="../media/image18.gif"/><Relationship Id="rId5" Type="http://schemas.openxmlformats.org/officeDocument/2006/relationships/image" Target="../media/image19.gif"/><Relationship Id="rId6" Type="http://schemas.openxmlformats.org/officeDocument/2006/relationships/image" Target="../media/image20.gif"/><Relationship Id="rId7" Type="http://schemas.openxmlformats.org/officeDocument/2006/relationships/image" Target="../media/image21.gif"/><Relationship Id="rId8" Type="http://schemas.openxmlformats.org/officeDocument/2006/relationships/image" Target="../media/image22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jpeg"/><Relationship Id="rId5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Relationship Id="rId3" Type="http://schemas.openxmlformats.org/officeDocument/2006/relationships/image" Target="../media/image4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Relationship Id="rId3" Type="http://schemas.openxmlformats.org/officeDocument/2006/relationships/image" Target="../media/image4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8.jpeg"/><Relationship Id="rId5" Type="http://schemas.openxmlformats.org/officeDocument/2006/relationships/image" Target="../media/image49.png"/><Relationship Id="rId6" Type="http://schemas.openxmlformats.org/officeDocument/2006/relationships/image" Target="../media/image50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60.png"/><Relationship Id="rId1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jpeg"/><Relationship Id="rId3" Type="http://schemas.openxmlformats.org/officeDocument/2006/relationships/image" Target="../media/image52.jpeg"/><Relationship Id="rId4" Type="http://schemas.openxmlformats.org/officeDocument/2006/relationships/image" Target="../media/image53.jpeg"/><Relationship Id="rId5" Type="http://schemas.openxmlformats.org/officeDocument/2006/relationships/image" Target="../media/image54.png"/><Relationship Id="rId6" Type="http://schemas.openxmlformats.org/officeDocument/2006/relationships/image" Target="../media/image55.jpeg"/><Relationship Id="rId7" Type="http://schemas.openxmlformats.org/officeDocument/2006/relationships/image" Target="../media/image56.jpeg"/><Relationship Id="rId8" Type="http://schemas.openxmlformats.org/officeDocument/2006/relationships/image" Target="../media/image57.jpeg"/><Relationship Id="rId9" Type="http://schemas.openxmlformats.org/officeDocument/2006/relationships/image" Target="../media/image58.jpeg"/><Relationship Id="rId10" Type="http://schemas.openxmlformats.org/officeDocument/2006/relationships/image" Target="../media/image5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0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5496" y="2800540"/>
            <a:ext cx="3456384" cy="4156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  <p:sp>
        <p:nvSpPr>
          <p:cNvPr id="17411" name="3 CuadroTexto"/>
          <p:cNvSpPr txBox="1">
            <a:spLocks noChangeArrowheads="1"/>
          </p:cNvSpPr>
          <p:nvPr/>
        </p:nvSpPr>
        <p:spPr bwMode="auto">
          <a:xfrm>
            <a:off x="580578" y="2444695"/>
            <a:ext cx="874395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s-ES" sz="3600" b="1" dirty="0" smtClean="0">
                <a:solidFill>
                  <a:srgbClr val="FF0000"/>
                </a:solidFill>
                <a:latin typeface="Arial"/>
                <a:cs typeface="Arial"/>
              </a:rPr>
              <a:t>     </a:t>
            </a:r>
            <a:r>
              <a:rPr lang="en-GB" sz="3600" b="1" dirty="0" smtClean="0">
                <a:solidFill>
                  <a:srgbClr val="FF0000"/>
                </a:solidFill>
                <a:latin typeface="Arial"/>
                <a:cs typeface="Arial"/>
              </a:rPr>
              <a:t>    Introduction to LHC </a:t>
            </a:r>
          </a:p>
          <a:p>
            <a:pPr eaLnBrk="1" hangingPunct="1"/>
            <a:r>
              <a:rPr lang="en-GB" sz="3600" b="1" dirty="0" smtClean="0">
                <a:solidFill>
                  <a:srgbClr val="FF0000"/>
                </a:solidFill>
                <a:latin typeface="Arial"/>
                <a:cs typeface="Arial"/>
              </a:rPr>
              <a:t>                              &amp; ATLAS experiment</a:t>
            </a:r>
            <a:endParaRPr lang="en-GB" sz="36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17412" name="4 CuadroTexto"/>
          <p:cNvSpPr txBox="1">
            <a:spLocks noChangeArrowheads="1"/>
          </p:cNvSpPr>
          <p:nvPr/>
        </p:nvSpPr>
        <p:spPr bwMode="auto">
          <a:xfrm>
            <a:off x="3856423" y="3955636"/>
            <a:ext cx="4349451" cy="1754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s-ES" b="1" i="1" dirty="0" smtClean="0">
                <a:solidFill>
                  <a:srgbClr val="FF0000"/>
                </a:solidFill>
                <a:latin typeface="Arial"/>
                <a:cs typeface="Arial"/>
              </a:rPr>
              <a:t>José Salt</a:t>
            </a:r>
            <a:endParaRPr lang="es-ES" b="1" i="1" dirty="0">
              <a:solidFill>
                <a:srgbClr val="FF0000"/>
              </a:solidFill>
              <a:latin typeface="Arial"/>
              <a:cs typeface="Arial"/>
            </a:endParaRPr>
          </a:p>
          <a:p>
            <a:pPr eaLnBrk="1" hangingPunct="1"/>
            <a:r>
              <a:rPr lang="es-ES" b="1" i="1" dirty="0" smtClean="0">
                <a:solidFill>
                  <a:srgbClr val="FF0000"/>
                </a:solidFill>
                <a:latin typeface="Arial"/>
                <a:cs typeface="Arial"/>
              </a:rPr>
              <a:t>26th/</a:t>
            </a:r>
            <a:r>
              <a:rPr lang="es-ES" b="1" i="1" dirty="0" err="1" smtClean="0">
                <a:solidFill>
                  <a:srgbClr val="FF0000"/>
                </a:solidFill>
                <a:latin typeface="Arial"/>
                <a:cs typeface="Arial"/>
              </a:rPr>
              <a:t>March</a:t>
            </a:r>
            <a:r>
              <a:rPr lang="es-ES" b="1" i="1" dirty="0" smtClean="0">
                <a:solidFill>
                  <a:srgbClr val="FF0000"/>
                </a:solidFill>
                <a:latin typeface="Arial"/>
                <a:cs typeface="Arial"/>
              </a:rPr>
              <a:t>/2018</a:t>
            </a:r>
          </a:p>
          <a:p>
            <a:pPr eaLnBrk="1" hangingPunct="1"/>
            <a:r>
              <a:rPr lang="es-ES" sz="1800" b="1" i="1" dirty="0" err="1" smtClean="0">
                <a:solidFill>
                  <a:srgbClr val="FF0000"/>
                </a:solidFill>
                <a:latin typeface="Arial"/>
                <a:cs typeface="Arial"/>
              </a:rPr>
              <a:t>Special</a:t>
            </a:r>
            <a:r>
              <a:rPr lang="es-ES" sz="1800" b="1" i="1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s-ES" sz="1800" b="1" i="1" dirty="0" err="1" smtClean="0">
                <a:solidFill>
                  <a:srgbClr val="FF0000"/>
                </a:solidFill>
                <a:latin typeface="Arial"/>
                <a:cs typeface="Arial"/>
              </a:rPr>
              <a:t>thanks</a:t>
            </a:r>
            <a:r>
              <a:rPr lang="es-ES" sz="1800" b="1" i="1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s-ES" sz="1800" b="1" i="1" dirty="0" err="1" smtClean="0">
                <a:solidFill>
                  <a:srgbClr val="FF0000"/>
                </a:solidFill>
                <a:latin typeface="Arial"/>
                <a:cs typeface="Arial"/>
              </a:rPr>
              <a:t>to</a:t>
            </a:r>
            <a:r>
              <a:rPr lang="es-ES" sz="1800" b="1" i="1" dirty="0" smtClean="0">
                <a:solidFill>
                  <a:srgbClr val="FF0000"/>
                </a:solidFill>
                <a:latin typeface="Arial"/>
                <a:cs typeface="Arial"/>
              </a:rPr>
              <a:t> S. Martí &amp; C. </a:t>
            </a:r>
            <a:r>
              <a:rPr lang="es-ES" sz="1800" b="1" i="1" smtClean="0">
                <a:solidFill>
                  <a:srgbClr val="FF0000"/>
                </a:solidFill>
                <a:latin typeface="Arial"/>
                <a:cs typeface="Arial"/>
              </a:rPr>
              <a:t>García</a:t>
            </a:r>
            <a:endParaRPr lang="es-ES" sz="1800" b="1" i="1" dirty="0">
              <a:solidFill>
                <a:srgbClr val="FF0000"/>
              </a:solidFill>
              <a:latin typeface="Arial"/>
              <a:cs typeface="Arial"/>
            </a:endParaRPr>
          </a:p>
          <a:p>
            <a:pPr eaLnBrk="1" hangingPunct="1"/>
            <a:endParaRPr lang="es-ES" b="1" i="1" dirty="0">
              <a:latin typeface="Arial"/>
              <a:cs typeface="Arial"/>
            </a:endParaRPr>
          </a:p>
          <a:p>
            <a:pPr eaLnBrk="1" hangingPunct="1"/>
            <a:r>
              <a:rPr lang="es-ES" sz="1800" b="1" i="1" dirty="0">
                <a:latin typeface="Arial"/>
                <a:cs typeface="Arial"/>
              </a:rPr>
              <a:t>              </a:t>
            </a:r>
            <a:endParaRPr lang="es-ES" b="1" i="1" dirty="0">
              <a:latin typeface="Arial"/>
              <a:cs typeface="Arial"/>
            </a:endParaRPr>
          </a:p>
        </p:txBody>
      </p:sp>
      <p:pic>
        <p:nvPicPr>
          <p:cNvPr id="17414" name="Imagen 7" descr="Captura de pantalla 2012-03-05 a las 22.31.4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81000"/>
            <a:ext cx="91440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3848" y="5733256"/>
            <a:ext cx="1740676" cy="1124744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83523" y="3954677"/>
            <a:ext cx="1800000" cy="603093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32040" y="5733256"/>
            <a:ext cx="2358336" cy="1124744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86666" y="5835288"/>
            <a:ext cx="1957334" cy="474032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36296" y="6309320"/>
            <a:ext cx="1835696" cy="553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9929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05600"/>
          </a:xfrm>
          <a:solidFill>
            <a:srgbClr val="FF66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GB" sz="4000" b="1" smtClean="0">
                <a:solidFill>
                  <a:srgbClr val="FFFFFF"/>
                </a:solidFill>
              </a:rPr>
              <a:t>Particle detectors and ATLAS</a:t>
            </a:r>
          </a:p>
        </p:txBody>
      </p:sp>
      <p:sp>
        <p:nvSpPr>
          <p:cNvPr id="2" name="Marcador de contenido 1"/>
          <p:cNvSpPr>
            <a:spLocks noGrp="1"/>
          </p:cNvSpPr>
          <p:nvPr>
            <p:ph idx="1"/>
          </p:nvPr>
        </p:nvSpPr>
        <p:spPr>
          <a:xfrm>
            <a:off x="107504" y="762000"/>
            <a:ext cx="8928992" cy="2304256"/>
          </a:xfrm>
        </p:spPr>
        <p:txBody>
          <a:bodyPr>
            <a:normAutofit/>
          </a:bodyPr>
          <a:lstStyle/>
          <a:p>
            <a:r>
              <a:rPr lang="en-GB" sz="2400" dirty="0" smtClean="0"/>
              <a:t>Each of the detectors is specialized in the detection and extraction of the properties of a given type of particles.</a:t>
            </a:r>
            <a:endParaRPr lang="en-GB" sz="2400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E33E46-4A37-2C43-9DEB-B3856EDA510F}" type="slidenum">
              <a:rPr lang="en-GB" smtClean="0"/>
              <a:pPr>
                <a:defRPr/>
              </a:pPr>
              <a:t>10</a:t>
            </a:fld>
            <a:endParaRPr lang="en-GB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1680" y="1560538"/>
            <a:ext cx="5737324" cy="5297462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9632" y="2276872"/>
            <a:ext cx="5956300" cy="393700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03648" y="1505536"/>
            <a:ext cx="6710800" cy="5371866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7584" y="1484784"/>
            <a:ext cx="7677340" cy="5373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07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05600"/>
          </a:xfrm>
          <a:solidFill>
            <a:srgbClr val="FF66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GB" sz="4000" b="1" smtClean="0">
                <a:solidFill>
                  <a:srgbClr val="FFFFFF"/>
                </a:solidFill>
              </a:rPr>
              <a:t>Particle detectors and ATLAS</a:t>
            </a:r>
          </a:p>
        </p:txBody>
      </p:sp>
      <p:sp>
        <p:nvSpPr>
          <p:cNvPr id="2" name="Marcador de contenido 1"/>
          <p:cNvSpPr>
            <a:spLocks noGrp="1"/>
          </p:cNvSpPr>
          <p:nvPr>
            <p:ph idx="1"/>
          </p:nvPr>
        </p:nvSpPr>
        <p:spPr>
          <a:xfrm>
            <a:off x="107504" y="762000"/>
            <a:ext cx="8928992" cy="2304256"/>
          </a:xfrm>
        </p:spPr>
        <p:txBody>
          <a:bodyPr>
            <a:normAutofit/>
          </a:bodyPr>
          <a:lstStyle/>
          <a:p>
            <a:r>
              <a:rPr lang="en-GB" sz="2400" dirty="0" smtClean="0"/>
              <a:t>Tracking detectors: located closer to the interaction point</a:t>
            </a:r>
          </a:p>
          <a:p>
            <a:pPr lvl="1"/>
            <a:r>
              <a:rPr lang="en-GB" sz="2000" dirty="0" smtClean="0"/>
              <a:t>Precise reconstruction of the trajectory</a:t>
            </a:r>
            <a:r>
              <a:rPr lang="en-GB" sz="2000" dirty="0"/>
              <a:t> </a:t>
            </a:r>
            <a:r>
              <a:rPr lang="en-GB" sz="2000" dirty="0" smtClean="0"/>
              <a:t>thanks to their high spatial resolution</a:t>
            </a:r>
          </a:p>
          <a:p>
            <a:pPr lvl="1"/>
            <a:r>
              <a:rPr lang="en-GB" sz="2000" dirty="0" smtClean="0"/>
              <a:t>Precise reconstruction of interaction vertices</a:t>
            </a:r>
          </a:p>
          <a:p>
            <a:pPr lvl="2"/>
            <a:r>
              <a:rPr lang="en-GB" sz="1600" dirty="0"/>
              <a:t>Able to see short-lived </a:t>
            </a:r>
            <a:r>
              <a:rPr lang="en-GB" sz="1600" dirty="0" smtClean="0"/>
              <a:t>particles</a:t>
            </a:r>
          </a:p>
          <a:p>
            <a:pPr lvl="1"/>
            <a:r>
              <a:rPr lang="en-GB" sz="2000" dirty="0" smtClean="0"/>
              <a:t>Solenoid field </a:t>
            </a:r>
            <a:r>
              <a:rPr lang="en-GB" sz="2000" dirty="0" smtClean="0">
                <a:sym typeface="Wingdings"/>
              </a:rPr>
              <a:t> curvature of the trajectories:  </a:t>
            </a:r>
            <a:endParaRPr lang="en-GB" sz="2000" b="1" dirty="0" smtClean="0"/>
          </a:p>
          <a:p>
            <a:pPr marL="914400" lvl="2" indent="0">
              <a:buNone/>
            </a:pPr>
            <a:endParaRPr lang="en-GB" sz="1600" dirty="0" smtClean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E33E46-4A37-2C43-9DEB-B3856EDA510F}" type="slidenum">
              <a:rPr lang="en-GB" smtClean="0"/>
              <a:pPr>
                <a:defRPr/>
              </a:pPr>
              <a:t>11</a:t>
            </a:fld>
            <a:endParaRPr lang="en-GB"/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5736" y="3068960"/>
            <a:ext cx="4464496" cy="3673457"/>
          </a:xfrm>
          <a:prstGeom prst="rect">
            <a:avLst/>
          </a:prstGeom>
        </p:spPr>
      </p:pic>
      <p:grpSp>
        <p:nvGrpSpPr>
          <p:cNvPr id="11" name="Agrupar 10"/>
          <p:cNvGrpSpPr/>
          <p:nvPr/>
        </p:nvGrpSpPr>
        <p:grpSpPr>
          <a:xfrm>
            <a:off x="179512" y="3645024"/>
            <a:ext cx="8998280" cy="2812766"/>
            <a:chOff x="179512" y="3645024"/>
            <a:chExt cx="8998280" cy="2812766"/>
          </a:xfrm>
        </p:grpSpPr>
        <p:pic>
          <p:nvPicPr>
            <p:cNvPr id="8" name="Picture 6" descr="tracking_60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3645024"/>
              <a:ext cx="4114800" cy="2606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Imagen 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311664" y="3645024"/>
              <a:ext cx="4866128" cy="2812766"/>
            </a:xfrm>
            <a:prstGeom prst="rect">
              <a:avLst/>
            </a:prstGeom>
          </p:spPr>
        </p:pic>
      </p:grpSp>
      <p:pic>
        <p:nvPicPr>
          <p:cNvPr id="9" name="Imagen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22337" y="1942890"/>
            <a:ext cx="3458175" cy="910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4138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05600"/>
          </a:xfrm>
          <a:solidFill>
            <a:srgbClr val="FF66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GB" sz="4000" b="1" smtClean="0">
                <a:solidFill>
                  <a:srgbClr val="FFFFFF"/>
                </a:solidFill>
              </a:rPr>
              <a:t>Particle detectors and ATLAS</a:t>
            </a:r>
          </a:p>
        </p:txBody>
      </p:sp>
      <p:sp>
        <p:nvSpPr>
          <p:cNvPr id="2" name="Marcador de contenido 1"/>
          <p:cNvSpPr>
            <a:spLocks noGrp="1"/>
          </p:cNvSpPr>
          <p:nvPr>
            <p:ph idx="1"/>
          </p:nvPr>
        </p:nvSpPr>
        <p:spPr>
          <a:xfrm>
            <a:off x="107504" y="762000"/>
            <a:ext cx="8928992" cy="2811016"/>
          </a:xfrm>
        </p:spPr>
        <p:txBody>
          <a:bodyPr>
            <a:normAutofit/>
          </a:bodyPr>
          <a:lstStyle/>
          <a:p>
            <a:r>
              <a:rPr lang="en-GB" sz="2400" dirty="0"/>
              <a:t>Calorimeters: measurement of the energy of the particles by stopping them</a:t>
            </a:r>
          </a:p>
          <a:p>
            <a:pPr lvl="1"/>
            <a:r>
              <a:rPr lang="en-GB" sz="2000" dirty="0"/>
              <a:t>Passive material acting as stopper (high density: iron, lead crystals…)</a:t>
            </a:r>
          </a:p>
          <a:p>
            <a:pPr lvl="1"/>
            <a:r>
              <a:rPr lang="en-GB" sz="2000" dirty="0"/>
              <a:t>Active material acting as absorber that measures the energy deposited</a:t>
            </a:r>
          </a:p>
          <a:p>
            <a:r>
              <a:rPr lang="en-GB" sz="2400" dirty="0" smtClean="0"/>
              <a:t>Two main types:  </a:t>
            </a:r>
          </a:p>
          <a:p>
            <a:pPr lvl="1"/>
            <a:r>
              <a:rPr lang="en-GB" sz="2000" dirty="0" smtClean="0"/>
              <a:t>Electromagnetic: for electrons and photons</a:t>
            </a:r>
          </a:p>
          <a:p>
            <a:pPr lvl="1"/>
            <a:r>
              <a:rPr lang="en-GB" sz="2000" dirty="0" err="1" smtClean="0"/>
              <a:t>Hadronic</a:t>
            </a:r>
            <a:r>
              <a:rPr lang="en-GB" sz="2000" dirty="0" smtClean="0"/>
              <a:t>: for hadrons (</a:t>
            </a:r>
            <a:r>
              <a:rPr lang="en-GB" sz="2000" dirty="0" err="1" smtClean="0"/>
              <a:t>pions</a:t>
            </a:r>
            <a:r>
              <a:rPr lang="en-GB" sz="2000" dirty="0" smtClean="0"/>
              <a:t>, </a:t>
            </a:r>
            <a:r>
              <a:rPr lang="en-GB" sz="2000" dirty="0" err="1" smtClean="0"/>
              <a:t>kaons</a:t>
            </a:r>
            <a:r>
              <a:rPr lang="en-GB" sz="2000" dirty="0" smtClean="0"/>
              <a:t>, protons, deuterons…)</a:t>
            </a:r>
          </a:p>
          <a:p>
            <a:pPr marL="914400" lvl="2" indent="0">
              <a:buNone/>
            </a:pPr>
            <a:endParaRPr lang="en-GB" sz="1600" dirty="0" smtClean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E33E46-4A37-2C43-9DEB-B3856EDA510F}" type="slidenum">
              <a:rPr lang="en-GB" smtClean="0"/>
              <a:pPr>
                <a:defRPr/>
              </a:pPr>
              <a:t>12</a:t>
            </a:fld>
            <a:endParaRPr lang="en-GB"/>
          </a:p>
        </p:txBody>
      </p:sp>
      <p:pic>
        <p:nvPicPr>
          <p:cNvPr id="12" name="Picture 7" descr="calorimeter_6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3429000"/>
            <a:ext cx="5256584" cy="3022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394260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05600"/>
          </a:xfrm>
          <a:solidFill>
            <a:srgbClr val="FF66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GB" sz="4000" b="1" dirty="0" smtClean="0">
                <a:solidFill>
                  <a:srgbClr val="FFFFFF"/>
                </a:solidFill>
              </a:rPr>
              <a:t>Particles in ATLAS</a:t>
            </a: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E33E46-4A37-2C43-9DEB-B3856EDA510F}" type="slidenum">
              <a:rPr lang="en-GB" smtClean="0"/>
              <a:pPr>
                <a:defRPr/>
              </a:pPr>
              <a:t>13</a:t>
            </a:fld>
            <a:endParaRPr lang="en-GB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052736"/>
            <a:ext cx="4320000" cy="3380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052735"/>
            <a:ext cx="4320000" cy="3407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6 CuadroTexto"/>
          <p:cNvSpPr txBox="1">
            <a:spLocks noChangeArrowheads="1"/>
          </p:cNvSpPr>
          <p:nvPr/>
        </p:nvSpPr>
        <p:spPr bwMode="auto">
          <a:xfrm>
            <a:off x="1547664" y="4509120"/>
            <a:ext cx="127961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s-ES" dirty="0" err="1" smtClean="0">
                <a:latin typeface="Arial"/>
                <a:cs typeface="Arial"/>
              </a:rPr>
              <a:t>electron</a:t>
            </a:r>
            <a:endParaRPr lang="es-ES" dirty="0">
              <a:latin typeface="Arial"/>
              <a:cs typeface="Arial"/>
            </a:endParaRPr>
          </a:p>
        </p:txBody>
      </p:sp>
      <p:sp>
        <p:nvSpPr>
          <p:cNvPr id="15" name="6 CuadroTexto"/>
          <p:cNvSpPr txBox="1">
            <a:spLocks noChangeArrowheads="1"/>
          </p:cNvSpPr>
          <p:nvPr/>
        </p:nvSpPr>
        <p:spPr bwMode="auto">
          <a:xfrm>
            <a:off x="5868144" y="4509120"/>
            <a:ext cx="127961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s-ES" dirty="0" err="1" smtClean="0">
                <a:latin typeface="Arial"/>
                <a:cs typeface="Arial"/>
              </a:rPr>
              <a:t>positron</a:t>
            </a:r>
            <a:endParaRPr lang="es-E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868054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05600"/>
          </a:xfrm>
          <a:solidFill>
            <a:srgbClr val="FF66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GB" sz="4000" b="1" dirty="0" smtClean="0">
                <a:solidFill>
                  <a:srgbClr val="FFFFFF"/>
                </a:solidFill>
              </a:rPr>
              <a:t>Particles in ATLAS</a:t>
            </a: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E33E46-4A37-2C43-9DEB-B3856EDA510F}" type="slidenum">
              <a:rPr lang="en-GB" smtClean="0"/>
              <a:pPr>
                <a:defRPr/>
              </a:pPr>
              <a:t>14</a:t>
            </a:fld>
            <a:endParaRPr lang="en-GB"/>
          </a:p>
        </p:txBody>
      </p:sp>
      <p:pic>
        <p:nvPicPr>
          <p:cNvPr id="18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862979"/>
            <a:ext cx="4320000" cy="3358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6 CuadroTexto"/>
          <p:cNvSpPr txBox="1">
            <a:spLocks noChangeArrowheads="1"/>
          </p:cNvSpPr>
          <p:nvPr/>
        </p:nvSpPr>
        <p:spPr bwMode="auto">
          <a:xfrm>
            <a:off x="1475656" y="692696"/>
            <a:ext cx="95455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s-ES" dirty="0" smtClean="0">
                <a:latin typeface="Arial"/>
                <a:cs typeface="Arial"/>
              </a:rPr>
              <a:t>muon</a:t>
            </a:r>
            <a:endParaRPr lang="es-ES" dirty="0">
              <a:latin typeface="Arial"/>
              <a:cs typeface="Arial"/>
            </a:endParaRPr>
          </a:p>
        </p:txBody>
      </p:sp>
      <p:pic>
        <p:nvPicPr>
          <p:cNvPr id="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504" y="3573016"/>
            <a:ext cx="4320000" cy="323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6 CuadroTexto"/>
          <p:cNvSpPr txBox="1">
            <a:spLocks noChangeArrowheads="1"/>
          </p:cNvSpPr>
          <p:nvPr/>
        </p:nvSpPr>
        <p:spPr bwMode="auto">
          <a:xfrm>
            <a:off x="6299436" y="3356992"/>
            <a:ext cx="12969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s-ES" dirty="0" smtClean="0">
                <a:latin typeface="Arial"/>
                <a:cs typeface="Arial"/>
              </a:rPr>
              <a:t>neutrino</a:t>
            </a:r>
            <a:endParaRPr lang="es-ES" dirty="0">
              <a:latin typeface="Arial"/>
              <a:cs typeface="Arial"/>
            </a:endParaRPr>
          </a:p>
        </p:txBody>
      </p:sp>
      <p:sp>
        <p:nvSpPr>
          <p:cNvPr id="22" name="Marcador de contenido 2"/>
          <p:cNvSpPr>
            <a:spLocks noGrp="1"/>
          </p:cNvSpPr>
          <p:nvPr>
            <p:ph idx="1"/>
          </p:nvPr>
        </p:nvSpPr>
        <p:spPr>
          <a:xfrm>
            <a:off x="5004048" y="980728"/>
            <a:ext cx="3693096" cy="1800200"/>
          </a:xfrm>
        </p:spPr>
        <p:txBody>
          <a:bodyPr>
            <a:normAutofit fontScale="70000" lnSpcReduction="20000"/>
          </a:bodyPr>
          <a:lstStyle/>
          <a:p>
            <a:r>
              <a:rPr lang="en-GB" dirty="0" err="1" smtClean="0"/>
              <a:t>Muon</a:t>
            </a:r>
            <a:r>
              <a:rPr lang="en-GB" dirty="0" smtClean="0"/>
              <a:t> chambers: </a:t>
            </a:r>
          </a:p>
          <a:p>
            <a:pPr lvl="1"/>
            <a:r>
              <a:rPr lang="en-GB" dirty="0" smtClean="0"/>
              <a:t>specialized tracking detector located in the outer layers. Large lever arm for improved momentum measurement</a:t>
            </a:r>
            <a:endParaRPr lang="en-GB" dirty="0"/>
          </a:p>
        </p:txBody>
      </p:sp>
      <p:sp>
        <p:nvSpPr>
          <p:cNvPr id="23" name="CuadroTexto 22"/>
          <p:cNvSpPr txBox="1"/>
          <p:nvPr/>
        </p:nvSpPr>
        <p:spPr>
          <a:xfrm>
            <a:off x="1403648" y="4725144"/>
            <a:ext cx="3443258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 smtClean="0">
                <a:latin typeface="Arial"/>
                <a:cs typeface="Arial"/>
              </a:rPr>
              <a:t>Neutrinos: very elusive particles</a:t>
            </a:r>
          </a:p>
          <a:p>
            <a:r>
              <a:rPr lang="en-AU" dirty="0" smtClean="0">
                <a:latin typeface="Arial"/>
                <a:cs typeface="Arial"/>
              </a:rPr>
              <a:t>that scape undetected</a:t>
            </a:r>
          </a:p>
          <a:p>
            <a:endParaRPr lang="en-AU" dirty="0">
              <a:latin typeface="Arial"/>
              <a:cs typeface="Arial"/>
            </a:endParaRPr>
          </a:p>
          <a:p>
            <a:r>
              <a:rPr lang="en-AU" dirty="0" smtClean="0">
                <a:latin typeface="Arial"/>
                <a:cs typeface="Arial"/>
              </a:rPr>
              <a:t>Hint: use momentum </a:t>
            </a:r>
          </a:p>
          <a:p>
            <a:r>
              <a:rPr lang="en-AU" dirty="0" smtClean="0">
                <a:latin typeface="Arial"/>
                <a:cs typeface="Arial"/>
              </a:rPr>
              <a:t>conservation to guess the</a:t>
            </a:r>
          </a:p>
          <a:p>
            <a:r>
              <a:rPr lang="en-AU" dirty="0">
                <a:latin typeface="Arial"/>
                <a:cs typeface="Arial"/>
              </a:rPr>
              <a:t>p</a:t>
            </a:r>
            <a:r>
              <a:rPr lang="en-AU" dirty="0" smtClean="0">
                <a:latin typeface="Arial"/>
                <a:cs typeface="Arial"/>
              </a:rPr>
              <a:t>resence of a neutrino  </a:t>
            </a:r>
            <a:endParaRPr lang="en-AU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924998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488" y="3333240"/>
            <a:ext cx="4320000" cy="3264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673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05600"/>
          </a:xfrm>
          <a:solidFill>
            <a:srgbClr val="FF66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GB" sz="4000" b="1" dirty="0" smtClean="0">
                <a:solidFill>
                  <a:srgbClr val="FFFFFF"/>
                </a:solidFill>
              </a:rPr>
              <a:t>Particles in ATLAS</a:t>
            </a: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E33E46-4A37-2C43-9DEB-B3856EDA510F}" type="slidenum">
              <a:rPr lang="en-GB" smtClean="0"/>
              <a:pPr>
                <a:defRPr/>
              </a:pPr>
              <a:t>15</a:t>
            </a:fld>
            <a:endParaRPr lang="en-GB"/>
          </a:p>
        </p:txBody>
      </p:sp>
      <p:sp>
        <p:nvSpPr>
          <p:cNvPr id="14" name="6 CuadroTexto"/>
          <p:cNvSpPr txBox="1">
            <a:spLocks noChangeArrowheads="1"/>
          </p:cNvSpPr>
          <p:nvPr/>
        </p:nvSpPr>
        <p:spPr bwMode="auto">
          <a:xfrm>
            <a:off x="107104" y="720561"/>
            <a:ext cx="405171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s-ES" dirty="0" err="1" smtClean="0">
                <a:latin typeface="Arial"/>
                <a:cs typeface="Arial"/>
              </a:rPr>
              <a:t>Charged</a:t>
            </a:r>
            <a:r>
              <a:rPr lang="es-ES" dirty="0" smtClean="0">
                <a:latin typeface="Arial"/>
                <a:cs typeface="Arial"/>
              </a:rPr>
              <a:t> </a:t>
            </a:r>
            <a:r>
              <a:rPr lang="es-ES" dirty="0" err="1" smtClean="0">
                <a:latin typeface="Arial"/>
                <a:cs typeface="Arial"/>
              </a:rPr>
              <a:t>hadron</a:t>
            </a:r>
            <a:r>
              <a:rPr lang="es-ES" dirty="0" smtClean="0">
                <a:latin typeface="Arial"/>
                <a:cs typeface="Arial"/>
              </a:rPr>
              <a:t>: </a:t>
            </a:r>
            <a:r>
              <a:rPr lang="es-ES" dirty="0" err="1" smtClean="0">
                <a:latin typeface="Arial"/>
                <a:cs typeface="Arial"/>
              </a:rPr>
              <a:t>e.g</a:t>
            </a:r>
            <a:r>
              <a:rPr lang="es-ES" dirty="0" smtClean="0">
                <a:latin typeface="Arial"/>
                <a:cs typeface="Arial"/>
              </a:rPr>
              <a:t>. </a:t>
            </a:r>
            <a:r>
              <a:rPr lang="es-ES" dirty="0" err="1" smtClean="0">
                <a:latin typeface="Arial"/>
                <a:cs typeface="Arial"/>
              </a:rPr>
              <a:t>proton</a:t>
            </a:r>
            <a:endParaRPr lang="es-ES" dirty="0">
              <a:latin typeface="Arial"/>
              <a:cs typeface="Arial"/>
            </a:endParaRPr>
          </a:p>
        </p:txBody>
      </p:sp>
      <p:sp>
        <p:nvSpPr>
          <p:cNvPr id="17" name="6 CuadroTexto"/>
          <p:cNvSpPr txBox="1">
            <a:spLocks noChangeArrowheads="1"/>
          </p:cNvSpPr>
          <p:nvPr/>
        </p:nvSpPr>
        <p:spPr bwMode="auto">
          <a:xfrm>
            <a:off x="4716016" y="2852936"/>
            <a:ext cx="403442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s-ES" dirty="0" smtClean="0">
                <a:latin typeface="Arial"/>
                <a:cs typeface="Arial"/>
              </a:rPr>
              <a:t>Neutral </a:t>
            </a:r>
            <a:r>
              <a:rPr lang="es-ES" dirty="0" err="1" smtClean="0">
                <a:latin typeface="Arial"/>
                <a:cs typeface="Arial"/>
              </a:rPr>
              <a:t>hadron</a:t>
            </a:r>
            <a:r>
              <a:rPr lang="es-ES" dirty="0" smtClean="0">
                <a:latin typeface="Arial"/>
                <a:cs typeface="Arial"/>
              </a:rPr>
              <a:t>: </a:t>
            </a:r>
            <a:r>
              <a:rPr lang="es-ES" dirty="0" err="1" smtClean="0">
                <a:latin typeface="Arial"/>
                <a:cs typeface="Arial"/>
              </a:rPr>
              <a:t>e.g</a:t>
            </a:r>
            <a:r>
              <a:rPr lang="es-ES" dirty="0" smtClean="0">
                <a:latin typeface="Arial"/>
                <a:cs typeface="Arial"/>
              </a:rPr>
              <a:t>. </a:t>
            </a:r>
            <a:r>
              <a:rPr lang="es-ES" dirty="0" err="1" smtClean="0">
                <a:latin typeface="Arial"/>
                <a:cs typeface="Arial"/>
              </a:rPr>
              <a:t>neutron</a:t>
            </a:r>
            <a:endParaRPr lang="es-ES" dirty="0">
              <a:latin typeface="Arial"/>
              <a:cs typeface="Arial"/>
            </a:endParaRPr>
          </a:p>
        </p:txBody>
      </p:sp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240895"/>
            <a:ext cx="4320000" cy="32305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259692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1628800"/>
            <a:ext cx="5040000" cy="3902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673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05600"/>
          </a:xfrm>
          <a:solidFill>
            <a:srgbClr val="FF66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GB" sz="4000" b="1" dirty="0" smtClean="0">
                <a:solidFill>
                  <a:srgbClr val="FFFFFF"/>
                </a:solidFill>
              </a:rPr>
              <a:t>Particles in ATLAS</a:t>
            </a: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E33E46-4A37-2C43-9DEB-B3856EDA510F}" type="slidenum">
              <a:rPr lang="en-GB" smtClean="0"/>
              <a:pPr>
                <a:defRPr/>
              </a:pPr>
              <a:t>16</a:t>
            </a:fld>
            <a:endParaRPr lang="en-GB"/>
          </a:p>
        </p:txBody>
      </p:sp>
      <p:sp>
        <p:nvSpPr>
          <p:cNvPr id="14" name="6 CuadroTexto"/>
          <p:cNvSpPr txBox="1">
            <a:spLocks noChangeArrowheads="1"/>
          </p:cNvSpPr>
          <p:nvPr/>
        </p:nvSpPr>
        <p:spPr bwMode="auto">
          <a:xfrm>
            <a:off x="323528" y="2276872"/>
            <a:ext cx="3608680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2000" dirty="0" smtClean="0">
                <a:latin typeface="Arial"/>
                <a:cs typeface="Arial"/>
              </a:rPr>
              <a:t>Hadron particle jets:</a:t>
            </a:r>
          </a:p>
          <a:p>
            <a:pPr eaLnBrk="1" hangingPunct="1"/>
            <a:r>
              <a:rPr lang="en-GB" sz="2000" dirty="0" smtClean="0">
                <a:latin typeface="Arial"/>
                <a:cs typeface="Arial"/>
              </a:rPr>
              <a:t>Quarks can not appear in </a:t>
            </a:r>
          </a:p>
          <a:p>
            <a:pPr eaLnBrk="1" hangingPunct="1"/>
            <a:r>
              <a:rPr lang="en-GB" sz="2000" dirty="0">
                <a:latin typeface="Arial"/>
                <a:cs typeface="Arial"/>
              </a:rPr>
              <a:t>f</a:t>
            </a:r>
            <a:r>
              <a:rPr lang="en-GB" sz="2000" dirty="0" smtClean="0">
                <a:latin typeface="Arial"/>
                <a:cs typeface="Arial"/>
              </a:rPr>
              <a:t>ree states. They appear in </a:t>
            </a:r>
          </a:p>
          <a:p>
            <a:pPr eaLnBrk="1" hangingPunct="1"/>
            <a:r>
              <a:rPr lang="en-GB" sz="2000" dirty="0">
                <a:latin typeface="Arial"/>
                <a:cs typeface="Arial"/>
              </a:rPr>
              <a:t>b</a:t>
            </a:r>
            <a:r>
              <a:rPr lang="en-GB" sz="2000" dirty="0" smtClean="0">
                <a:latin typeface="Arial"/>
                <a:cs typeface="Arial"/>
              </a:rPr>
              <a:t>ound states called </a:t>
            </a:r>
          </a:p>
          <a:p>
            <a:pPr eaLnBrk="1" hangingPunct="1"/>
            <a:r>
              <a:rPr lang="en-GB" sz="2000" dirty="0" smtClean="0">
                <a:latin typeface="Arial"/>
                <a:cs typeface="Arial"/>
              </a:rPr>
              <a:t>Hadrons. </a:t>
            </a:r>
          </a:p>
          <a:p>
            <a:pPr eaLnBrk="1" hangingPunct="1"/>
            <a:r>
              <a:rPr lang="en-GB" sz="2000" dirty="0" smtClean="0">
                <a:latin typeface="Arial"/>
                <a:cs typeface="Arial"/>
              </a:rPr>
              <a:t>Due to the strong interaction</a:t>
            </a:r>
          </a:p>
          <a:p>
            <a:pPr eaLnBrk="1" hangingPunct="1"/>
            <a:r>
              <a:rPr lang="en-GB" sz="2000" dirty="0">
                <a:latin typeface="Arial"/>
                <a:cs typeface="Arial"/>
              </a:rPr>
              <a:t>a</a:t>
            </a:r>
            <a:r>
              <a:rPr lang="en-GB" sz="2000" dirty="0" smtClean="0">
                <a:latin typeface="Arial"/>
                <a:cs typeface="Arial"/>
              </a:rPr>
              <a:t> quark may give rise to many</a:t>
            </a:r>
          </a:p>
          <a:p>
            <a:pPr eaLnBrk="1" hangingPunct="1"/>
            <a:r>
              <a:rPr lang="en-GB" sz="2000" dirty="0">
                <a:latin typeface="Arial"/>
                <a:cs typeface="Arial"/>
              </a:rPr>
              <a:t>o</a:t>
            </a:r>
            <a:r>
              <a:rPr lang="en-GB" sz="2000" dirty="0" smtClean="0">
                <a:latin typeface="Arial"/>
                <a:cs typeface="Arial"/>
              </a:rPr>
              <a:t>ther quarks, forming a </a:t>
            </a:r>
          </a:p>
          <a:p>
            <a:pPr eaLnBrk="1" hangingPunct="1"/>
            <a:r>
              <a:rPr lang="en-GB" sz="2000" dirty="0" smtClean="0">
                <a:latin typeface="Arial"/>
                <a:cs typeface="Arial"/>
              </a:rPr>
              <a:t>JET of particles</a:t>
            </a:r>
            <a:endParaRPr lang="en-GB" sz="20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047050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7000">
              <a:schemeClr val="bg1">
                <a:lumMod val="85000"/>
                <a:alpha val="68000"/>
              </a:schemeClr>
            </a:gs>
            <a:gs pos="100000">
              <a:srgbClr val="000000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64704"/>
            <a:ext cx="9144000" cy="1295400"/>
          </a:xfrm>
          <a:solidFill>
            <a:schemeClr val="tx2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s-ES" sz="3200" b="1" dirty="0" err="1" smtClean="0">
                <a:solidFill>
                  <a:schemeClr val="tx2"/>
                </a:solidFill>
                <a:cs typeface="+mj-cs"/>
              </a:rPr>
              <a:t>Not</a:t>
            </a:r>
            <a:r>
              <a:rPr lang="es-ES" sz="3200" b="1" dirty="0" smtClean="0">
                <a:solidFill>
                  <a:schemeClr val="tx2"/>
                </a:solidFill>
                <a:cs typeface="+mj-cs"/>
              </a:rPr>
              <a:t> </a:t>
            </a:r>
            <a:r>
              <a:rPr lang="es-ES" sz="3200" b="1" dirty="0" err="1" smtClean="0">
                <a:solidFill>
                  <a:schemeClr val="tx2"/>
                </a:solidFill>
                <a:cs typeface="+mj-cs"/>
              </a:rPr>
              <a:t>all</a:t>
            </a:r>
            <a:r>
              <a:rPr lang="es-ES" sz="3200" b="1" dirty="0" smtClean="0">
                <a:solidFill>
                  <a:schemeClr val="tx2"/>
                </a:solidFill>
                <a:cs typeface="+mj-cs"/>
              </a:rPr>
              <a:t> </a:t>
            </a:r>
            <a:r>
              <a:rPr lang="es-ES" sz="3200" b="1" dirty="0" err="1" smtClean="0">
                <a:solidFill>
                  <a:schemeClr val="tx2"/>
                </a:solidFill>
                <a:cs typeface="+mj-cs"/>
              </a:rPr>
              <a:t>the</a:t>
            </a:r>
            <a:r>
              <a:rPr lang="es-ES" sz="3200" b="1" dirty="0" smtClean="0">
                <a:solidFill>
                  <a:schemeClr val="tx2"/>
                </a:solidFill>
                <a:cs typeface="+mj-cs"/>
              </a:rPr>
              <a:t> </a:t>
            </a:r>
            <a:r>
              <a:rPr lang="es-ES" sz="3200" b="1" dirty="0" err="1" smtClean="0">
                <a:solidFill>
                  <a:schemeClr val="tx2"/>
                </a:solidFill>
                <a:cs typeface="+mj-cs"/>
              </a:rPr>
              <a:t>collisions</a:t>
            </a:r>
            <a:r>
              <a:rPr lang="es-ES" sz="3200" b="1" dirty="0" smtClean="0">
                <a:solidFill>
                  <a:schemeClr val="tx2"/>
                </a:solidFill>
                <a:cs typeface="+mj-cs"/>
              </a:rPr>
              <a:t> are </a:t>
            </a:r>
            <a:r>
              <a:rPr lang="es-ES" sz="3200" b="1" dirty="0" err="1" smtClean="0">
                <a:solidFill>
                  <a:schemeClr val="tx2"/>
                </a:solidFill>
                <a:cs typeface="+mj-cs"/>
              </a:rPr>
              <a:t>intereting</a:t>
            </a:r>
            <a:r>
              <a:rPr lang="es-ES" sz="3200" b="1" dirty="0" smtClean="0">
                <a:solidFill>
                  <a:schemeClr val="tx2"/>
                </a:solidFill>
                <a:cs typeface="+mj-cs"/>
              </a:rPr>
              <a:t>, </a:t>
            </a:r>
            <a:br>
              <a:rPr lang="es-ES" sz="3200" b="1" dirty="0" smtClean="0">
                <a:solidFill>
                  <a:schemeClr val="tx2"/>
                </a:solidFill>
                <a:cs typeface="+mj-cs"/>
              </a:rPr>
            </a:br>
            <a:r>
              <a:rPr lang="es-ES" sz="2400" b="1" dirty="0" smtClean="0">
                <a:solidFill>
                  <a:schemeClr val="tx2"/>
                </a:solidFill>
                <a:cs typeface="+mj-cs"/>
              </a:rPr>
              <a:t>So, </a:t>
            </a:r>
            <a:r>
              <a:rPr lang="es-ES" sz="2400" b="1" dirty="0" err="1" smtClean="0">
                <a:solidFill>
                  <a:schemeClr val="tx2"/>
                </a:solidFill>
                <a:cs typeface="+mj-cs"/>
              </a:rPr>
              <a:t>we</a:t>
            </a:r>
            <a:r>
              <a:rPr lang="es-ES" sz="2400" b="1" dirty="0" smtClean="0">
                <a:solidFill>
                  <a:schemeClr val="tx2"/>
                </a:solidFill>
                <a:cs typeface="+mj-cs"/>
              </a:rPr>
              <a:t> </a:t>
            </a:r>
            <a:r>
              <a:rPr lang="es-ES" sz="2400" b="1" dirty="0" err="1" smtClean="0">
                <a:solidFill>
                  <a:schemeClr val="tx2"/>
                </a:solidFill>
                <a:cs typeface="+mj-cs"/>
              </a:rPr>
              <a:t>keep</a:t>
            </a:r>
            <a:r>
              <a:rPr lang="es-ES" sz="2400" b="1" dirty="0" smtClean="0">
                <a:solidFill>
                  <a:schemeClr val="tx2"/>
                </a:solidFill>
                <a:cs typeface="+mj-cs"/>
              </a:rPr>
              <a:t> 1 </a:t>
            </a:r>
            <a:r>
              <a:rPr lang="es-ES" sz="2400" b="1" dirty="0" err="1" smtClean="0">
                <a:solidFill>
                  <a:schemeClr val="tx2"/>
                </a:solidFill>
                <a:cs typeface="+mj-cs"/>
              </a:rPr>
              <a:t>out</a:t>
            </a:r>
            <a:r>
              <a:rPr lang="es-ES" sz="2400" b="1" dirty="0" smtClean="0">
                <a:solidFill>
                  <a:schemeClr val="tx2"/>
                </a:solidFill>
                <a:cs typeface="+mj-cs"/>
              </a:rPr>
              <a:t> of 500.000</a:t>
            </a:r>
            <a:endParaRPr lang="es-ES" sz="3200" b="1" dirty="0" smtClean="0">
              <a:solidFill>
                <a:schemeClr val="tx2"/>
              </a:solidFill>
              <a:cs typeface="+mj-cs"/>
            </a:endParaRPr>
          </a:p>
        </p:txBody>
      </p:sp>
      <p:sp>
        <p:nvSpPr>
          <p:cNvPr id="25" name="Marcador de número de diapositiva 2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E33E46-4A37-2C43-9DEB-B3856EDA510F}" type="slidenum">
              <a:rPr lang="es-ES" smtClean="0"/>
              <a:pPr>
                <a:defRPr/>
              </a:pPr>
              <a:t>17</a:t>
            </a:fld>
            <a:endParaRPr lang="es-ES"/>
          </a:p>
        </p:txBody>
      </p:sp>
      <p:pic>
        <p:nvPicPr>
          <p:cNvPr id="94213" name="Picture 5" descr="EventcleanTrans"/>
          <p:cNvPicPr>
            <a:picLocks noChangeAspect="1" noChangeArrowheads="1"/>
          </p:cNvPicPr>
          <p:nvPr/>
        </p:nvPicPr>
        <p:blipFill>
          <a:blip r:embed="rId2">
            <a:lum bright="68000" contrast="68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2263" y="1789113"/>
            <a:ext cx="2074862" cy="208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214" name="Picture 6" descr="EventcleanTrans"/>
          <p:cNvPicPr>
            <a:picLocks noChangeAspect="1" noChangeArrowheads="1"/>
          </p:cNvPicPr>
          <p:nvPr/>
        </p:nvPicPr>
        <p:blipFill>
          <a:blip r:embed="rId2">
            <a:lum bright="68000" contrast="68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9088" y="1785938"/>
            <a:ext cx="2074862" cy="208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215" name="Picture 7" descr="EventcleanTrans"/>
          <p:cNvPicPr>
            <a:picLocks noChangeAspect="1" noChangeArrowheads="1"/>
          </p:cNvPicPr>
          <p:nvPr/>
        </p:nvPicPr>
        <p:blipFill>
          <a:blip r:embed="rId2">
            <a:lum bright="68000" contrast="68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675" y="1778000"/>
            <a:ext cx="2074863" cy="208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216" name="Picture 8" descr="EventcleanTrans"/>
          <p:cNvPicPr>
            <a:picLocks noChangeAspect="1" noChangeArrowheads="1"/>
          </p:cNvPicPr>
          <p:nvPr/>
        </p:nvPicPr>
        <p:blipFill>
          <a:blip r:embed="rId2">
            <a:lum bright="68000" contrast="68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1150" y="1787525"/>
            <a:ext cx="2074863" cy="208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217" name="Picture 9" descr="EventcleanTrans"/>
          <p:cNvPicPr>
            <a:picLocks noChangeAspect="1" noChangeArrowheads="1"/>
          </p:cNvPicPr>
          <p:nvPr/>
        </p:nvPicPr>
        <p:blipFill>
          <a:blip r:embed="rId2">
            <a:lum bright="68000" contrast="68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7400" y="2843213"/>
            <a:ext cx="2074863" cy="208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218" name="Picture 10" descr="EventcleanTrans"/>
          <p:cNvPicPr>
            <a:picLocks noChangeAspect="1" noChangeArrowheads="1"/>
          </p:cNvPicPr>
          <p:nvPr/>
        </p:nvPicPr>
        <p:blipFill>
          <a:blip r:embed="rId2">
            <a:lum bright="68000" contrast="68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4225" y="2840038"/>
            <a:ext cx="2074863" cy="208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219" name="Picture 11" descr="EventcleanTrans"/>
          <p:cNvPicPr>
            <a:picLocks noChangeAspect="1" noChangeArrowheads="1"/>
          </p:cNvPicPr>
          <p:nvPr/>
        </p:nvPicPr>
        <p:blipFill>
          <a:blip r:embed="rId2">
            <a:lum bright="68000" contrast="68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5813" y="2832100"/>
            <a:ext cx="2074862" cy="208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220" name="Picture 12" descr="EventcleanTrans"/>
          <p:cNvPicPr>
            <a:picLocks noChangeAspect="1" noChangeArrowheads="1"/>
          </p:cNvPicPr>
          <p:nvPr/>
        </p:nvPicPr>
        <p:blipFill>
          <a:blip r:embed="rId2">
            <a:lum bright="68000" contrast="68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6288" y="2841625"/>
            <a:ext cx="2074862" cy="208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221" name="Picture 13" descr="EventcleanTrans"/>
          <p:cNvPicPr>
            <a:picLocks noChangeAspect="1" noChangeArrowheads="1"/>
          </p:cNvPicPr>
          <p:nvPr/>
        </p:nvPicPr>
        <p:blipFill>
          <a:blip r:embed="rId2">
            <a:lum bright="68000" contrast="68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8913" y="4237038"/>
            <a:ext cx="2074862" cy="208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222" name="Picture 14" descr="EventcleanTrans"/>
          <p:cNvPicPr>
            <a:picLocks noChangeAspect="1" noChangeArrowheads="1"/>
          </p:cNvPicPr>
          <p:nvPr/>
        </p:nvPicPr>
        <p:blipFill>
          <a:blip r:embed="rId2">
            <a:lum bright="68000" contrast="68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5738" y="4233863"/>
            <a:ext cx="2074862" cy="208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223" name="Picture 15" descr="EventcleanTrans"/>
          <p:cNvPicPr>
            <a:picLocks noChangeAspect="1" noChangeArrowheads="1"/>
          </p:cNvPicPr>
          <p:nvPr/>
        </p:nvPicPr>
        <p:blipFill>
          <a:blip r:embed="rId2">
            <a:lum bright="68000" contrast="68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7325" y="4225925"/>
            <a:ext cx="2074863" cy="208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224" name="Picture 16" descr="EventcleanTrans"/>
          <p:cNvPicPr>
            <a:picLocks noChangeAspect="1" noChangeArrowheads="1"/>
          </p:cNvPicPr>
          <p:nvPr/>
        </p:nvPicPr>
        <p:blipFill>
          <a:blip r:embed="rId2">
            <a:lum bright="68000" contrast="68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4235450"/>
            <a:ext cx="2074863" cy="208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225" name="Picture 17" descr="EventcleanTrans"/>
          <p:cNvPicPr>
            <a:picLocks noChangeAspect="1" noChangeArrowheads="1"/>
          </p:cNvPicPr>
          <p:nvPr/>
        </p:nvPicPr>
        <p:blipFill>
          <a:blip r:embed="rId2">
            <a:lum bright="68000" contrast="68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2305050"/>
            <a:ext cx="2074862" cy="208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226" name="Picture 18" descr="EventcleanTrans"/>
          <p:cNvPicPr>
            <a:picLocks noChangeAspect="1" noChangeArrowheads="1"/>
          </p:cNvPicPr>
          <p:nvPr/>
        </p:nvPicPr>
        <p:blipFill>
          <a:blip r:embed="rId2">
            <a:lum bright="68000" contrast="68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8" y="2301875"/>
            <a:ext cx="2074862" cy="208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227" name="Picture 19" descr="EventcleanTrans"/>
          <p:cNvPicPr>
            <a:picLocks noChangeAspect="1" noChangeArrowheads="1"/>
          </p:cNvPicPr>
          <p:nvPr/>
        </p:nvPicPr>
        <p:blipFill>
          <a:blip r:embed="rId2">
            <a:lum bright="68000" contrast="68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2293938"/>
            <a:ext cx="2074863" cy="208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228" name="Picture 20" descr="EventcleanTrans"/>
          <p:cNvPicPr>
            <a:picLocks noChangeAspect="1" noChangeArrowheads="1"/>
          </p:cNvPicPr>
          <p:nvPr/>
        </p:nvPicPr>
        <p:blipFill>
          <a:blip r:embed="rId2">
            <a:lum bright="68000" contrast="68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03463"/>
            <a:ext cx="2074863" cy="208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4229" name="Text Box 21"/>
          <p:cNvSpPr txBox="1">
            <a:spLocks noChangeArrowheads="1"/>
          </p:cNvSpPr>
          <p:nvPr/>
        </p:nvSpPr>
        <p:spPr bwMode="auto">
          <a:xfrm>
            <a:off x="1785938" y="819150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endParaRPr lang="en-GB" sz="2400">
              <a:latin typeface="Times" charset="0"/>
              <a:cs typeface="+mn-cs"/>
            </a:endParaRPr>
          </a:p>
        </p:txBody>
      </p:sp>
      <p:pic>
        <p:nvPicPr>
          <p:cNvPr id="94231" name="Picture 23" descr="EventcleanTran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0088" y="2219325"/>
            <a:ext cx="1346200" cy="135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4234" name="Rectangle 26"/>
          <p:cNvSpPr>
            <a:spLocks noChangeArrowheads="1"/>
          </p:cNvSpPr>
          <p:nvPr/>
        </p:nvSpPr>
        <p:spPr bwMode="auto">
          <a:xfrm>
            <a:off x="967835" y="4221163"/>
            <a:ext cx="4531809" cy="584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eaLnBrk="0" hangingPunct="0">
              <a:defRPr/>
            </a:pPr>
            <a:r>
              <a:rPr lang="en-US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charset="0"/>
                <a:cs typeface="+mn-cs"/>
              </a:rPr>
              <a:t>Enough data to fill</a:t>
            </a:r>
            <a:endParaRPr lang="en-US" sz="3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Verdana" charset="0"/>
              <a:cs typeface="+mn-cs"/>
            </a:endParaRPr>
          </a:p>
        </p:txBody>
      </p:sp>
      <p:sp>
        <p:nvSpPr>
          <p:cNvPr id="94235" name="Rectangle 27"/>
          <p:cNvSpPr>
            <a:spLocks noChangeArrowheads="1"/>
          </p:cNvSpPr>
          <p:nvPr/>
        </p:nvSpPr>
        <p:spPr bwMode="auto">
          <a:xfrm>
            <a:off x="968019" y="5046663"/>
            <a:ext cx="3959938" cy="584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eaLnBrk="0" hangingPunct="0">
              <a:defRPr/>
            </a:pPr>
            <a:r>
              <a:rPr lang="fr-CH" sz="3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charset="0"/>
                <a:cs typeface="+mn-cs"/>
              </a:rPr>
              <a:t>1 CD /</a:t>
            </a:r>
            <a:r>
              <a:rPr lang="fr-CH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charset="0"/>
                <a:cs typeface="+mn-cs"/>
              </a:rPr>
              <a:t> 2 segons</a:t>
            </a:r>
            <a:endParaRPr lang="en-US" sz="3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Verdana" charset="0"/>
              <a:cs typeface="+mn-cs"/>
            </a:endParaRPr>
          </a:p>
        </p:txBody>
      </p:sp>
      <p:pic>
        <p:nvPicPr>
          <p:cNvPr id="27" name="Imagen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0503" y="4550601"/>
            <a:ext cx="3215440" cy="2118759"/>
          </a:xfrm>
          <a:prstGeom prst="rect">
            <a:avLst/>
          </a:prstGeom>
        </p:spPr>
      </p:pic>
      <p:sp>
        <p:nvSpPr>
          <p:cNvPr id="28" name="Text Box 12"/>
          <p:cNvSpPr txBox="1">
            <a:spLocks noChangeAspect="1" noChangeArrowheads="1"/>
          </p:cNvSpPr>
          <p:nvPr/>
        </p:nvSpPr>
        <p:spPr bwMode="auto">
          <a:xfrm>
            <a:off x="6701940" y="5622339"/>
            <a:ext cx="1723549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reflection blurRad="12700" stA="28000" endPos="45000" dist="1000" dir="5400000" sy="-100000" algn="bl" rotWithShape="0"/>
                </a:effectLst>
                <a:cs typeface="+mn-cs"/>
              </a:rPr>
              <a:t>DATA</a:t>
            </a:r>
          </a:p>
          <a:p>
            <a:pPr algn="ctr">
              <a:defRPr/>
            </a:pPr>
            <a:r>
              <a:rPr lang="en-US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reflection blurRad="12700" stA="28000" endPos="45000" dist="1000" dir="5400000" sy="-100000" algn="bl" rotWithShape="0"/>
                </a:effectLst>
                <a:cs typeface="+mn-cs"/>
              </a:rPr>
              <a:t>STORAGE</a:t>
            </a:r>
          </a:p>
        </p:txBody>
      </p:sp>
      <p:sp>
        <p:nvSpPr>
          <p:cNvPr id="26" name="Rectangle 5"/>
          <p:cNvSpPr txBox="1">
            <a:spLocks noChangeArrowheads="1"/>
          </p:cNvSpPr>
          <p:nvPr/>
        </p:nvSpPr>
        <p:spPr>
          <a:xfrm>
            <a:off x="0" y="0"/>
            <a:ext cx="9144000" cy="705600"/>
          </a:xfrm>
          <a:prstGeom prst="rect">
            <a:avLst/>
          </a:prstGeom>
          <a:solidFill>
            <a:srgbClr val="FF66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 fontScale="97500" lnSpcReduction="100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4400" noProof="0" dirty="0" err="1" smtClean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Information</a:t>
            </a:r>
            <a:r>
              <a:rPr lang="es-ES" sz="4400" noProof="0" dirty="0" smtClean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s-ES" sz="4400" noProof="0" dirty="0" err="1" smtClean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technologies</a:t>
            </a:r>
            <a:r>
              <a:rPr lang="es-ES" sz="4400" noProof="0" dirty="0" smtClean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in HEP</a:t>
            </a:r>
            <a:endParaRPr kumimoji="0" lang="es-ES" sz="4400" b="0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400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4.04624E-6 C 0.0132 -0.0437 0.02709 -0.08763 0.0441 -0.1163 C 0.06094 -0.14474 0.0783 -0.16 0.10139 -0.17064 C 0.12431 -0.1822 0.15313 -0.18937 0.18229 -0.18313 C 0.21129 -0.17526 0.24931 -0.1496 0.27604 -0.1281 C 0.30278 -0.1059 0.32084 -0.07977 0.34271 -0.04879 C 0.36476 -0.01711 0.38837 0.02335 0.40677 0.0615 C 0.42483 0.09872 0.44167 0.14474 0.45209 0.17664 C 0.46302 0.21017 0.46667 0.23491 0.47066 0.25687 C 0.47448 0.27907 0.47483 0.30312 0.47604 0.31237 " pathEditMode="relative" rAng="0" ptsTypes="aaaaaaaaaA">
                                      <p:cBhvr>
                                        <p:cTn id="6" dur="3000" fill="hold"/>
                                        <p:tgtEl>
                                          <p:spTgt spid="942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802" y="615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3" presetClass="entr" presetSubtype="16" repeatCount="24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42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42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7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1.11022E-16 C -0.00139 -0.01273 -0.00313 -0.02847 -0.00643 -0.04468 C -0.01042 -0.06204 -0.01511 -0.07963 -0.02205 -0.10231 C -0.0283 -0.12384 -0.0375 -0.15139 -0.04757 -0.18009 C -0.05712 -0.20671 -0.07049 -0.23981 -0.08091 -0.26528 C -0.09098 -0.29051 -0.09809 -0.30579 -0.10729 -0.32569 C -0.11598 -0.34468 -0.12639 -0.3662 -0.13455 -0.38264 C -0.14306 -0.39838 -0.1507 -0.41157 -0.15625 -0.42037 C -0.16163 -0.42963 -0.16459 -0.43287 -0.16736 -0.43565 C -0.16945 -0.4375 -0.1717 -0.43819 -0.17188 -0.43681 " pathEditMode="relative" rAng="0" ptsTypes="aaaaaaaaaA">
                                      <p:cBhvr>
                                        <p:cTn id="12" dur="2000" fill="hold"/>
                                        <p:tgtEl>
                                          <p:spTgt spid="942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38" y="-22245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0" presetClass="exit" presetSubtype="0" repeatCount="7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942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4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3" presetClass="entr" presetSubtype="16" repeatCount="24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42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42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0" presetClass="path" presetSubtype="0" repeatCount="7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1.85185E-6 C 0.01458 -0.01759 0.0335 -0.04005 0.04357 -0.05787 C 0.05121 -0.0757 0.05555 -0.0919 0.05521 -0.1088 C 0.05642 -0.12639 0.05104 -0.14468 0.04375 -0.16296 C 0.03437 -0.17847 0.01441 -0.19329 -0.00191 -0.20417 C -0.01684 -0.21597 -0.03195 -0.21968 -0.05157 -0.22454 C -0.06945 -0.22917 -0.09306 -0.23357 -0.1132 -0.23542 C -0.13507 -0.23565 -0.15782 -0.2338 -0.175 -0.23125 C -0.19097 -0.23009 -0.20347 -0.2257 -0.21441 -0.22153 C -0.22431 -0.21783 -0.23716 -0.21158 -0.24045 -0.20834 " pathEditMode="relative" rAng="0" ptsTypes="aaaaaaaaaA">
                                      <p:cBhvr>
                                        <p:cTn id="21" dur="2000" fill="hold"/>
                                        <p:tgtEl>
                                          <p:spTgt spid="942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82" y="-12986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10" presetClass="exit" presetSubtype="0" repeatCount="7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000"/>
                                        <p:tgtEl>
                                          <p:spTgt spid="942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4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3" presetClass="entr" presetSubtype="16" repeatCount="24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42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42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0" presetClass="path" presetSubtype="0" repeatCount="7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4.81481E-6 C -0.00226 0.01042 -0.0033 0.02362 -0.0033 0.03519 C -0.00174 0.04746 0.00017 0.05973 0.00538 0.07408 C 0.01007 0.08797 0.01754 0.10394 0.02552 0.12084 C 0.03281 0.13681 0.04635 0.15394 0.05556 0.16806 C 0.0658 0.18172 0.07413 0.18843 0.08299 0.19769 C 0.09219 0.20741 0.10417 0.21644 0.1132 0.22362 C 0.12274 0.22987 0.13177 0.23496 0.13872 0.23727 C 0.14549 0.24098 0.14948 0.24075 0.15278 0.24051 C 0.15642 0.24028 0.1599 0.2382 0.16111 0.23681 " pathEditMode="relative" rAng="0" ptsTypes="aaaaaaaaaA">
                                      <p:cBhvr>
                                        <p:cTn id="30" dur="2000" fill="hold"/>
                                        <p:tgtEl>
                                          <p:spTgt spid="942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62" y="12755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10" presetClass="exit" presetSubtype="0" repeatCount="7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2000"/>
                                        <p:tgtEl>
                                          <p:spTgt spid="942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4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3" presetClass="entr" presetSubtype="16" repeatCount="24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42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42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0" presetClass="path" presetSubtype="0" repeatCount="7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2.96296E-6 C 0.02847 -0.01713 0.06059 -0.05463 0.0809 -0.07268 C 0.1 -0.08402 0.11042 -0.10324 0.1158 -0.11227 C 0.1276 -0.11365 0.12344 -0.1294 0.12031 -0.13379 C 0.10937 -0.1456 0.08906 -0.13264 0.06267 -0.14745 C 0.04913 -0.13379 0.03212 -0.11713 2.77778E-7 -0.12199 C -0.02413 -0.11389 -0.06076 -0.11018 -0.08993 -0.09838 C -0.1224 -0.08472 -0.15503 -0.06527 -0.17795 -0.0456 C -0.2066 -0.04676 -0.22309 -0.02453 -0.24132 -0.01944 C -0.25694 -0.00972 -0.27951 -0.00277 -0.28299 0.01181 " pathEditMode="relative" rAng="0" ptsTypes="aaaaaaaaaA">
                                      <p:cBhvr>
                                        <p:cTn id="39" dur="2000" fill="hold"/>
                                        <p:tgtEl>
                                          <p:spTgt spid="942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378" y="-4120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10" presetClass="exit" presetSubtype="0" repeatCount="7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2000"/>
                                        <p:tgtEl>
                                          <p:spTgt spid="942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4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3" presetClass="entr" presetSubtype="16" repeatCount="24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942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942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0" presetClass="path" presetSubtype="0" repeatCount="700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05556E-6 1.11022E-16 C -0.00139 -0.01273 -0.00313 -0.02847 -0.00643 -0.04468 C -0.01042 -0.06204 -0.01511 -0.07963 -0.02205 -0.10231 C -0.0283 -0.12384 -0.0375 -0.15139 -0.04757 -0.18009 C -0.05712 -0.20671 -0.07049 -0.23981 -0.08091 -0.26528 C -0.09098 -0.29051 -0.09809 -0.30579 -0.10729 -0.32569 C -0.11598 -0.34468 -0.12639 -0.3662 -0.13455 -0.38264 C -0.14306 -0.39838 -0.1507 -0.41157 -0.15625 -0.42037 C -0.16163 -0.42963 -0.16459 -0.43287 -0.16736 -0.43565 C -0.16945 -0.4375 -0.1717 -0.43819 -0.17188 -0.43681 " pathEditMode="relative" rAng="0" ptsTypes="aaaaaaaaaA">
                                      <p:cBhvr>
                                        <p:cTn id="48" dur="2000" fill="hold"/>
                                        <p:tgtEl>
                                          <p:spTgt spid="942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38" y="-22245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10" presetClass="exit" presetSubtype="0" repeatCount="7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2000"/>
                                        <p:tgtEl>
                                          <p:spTgt spid="942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4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23" presetClass="entr" presetSubtype="16" repeatCount="24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94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94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0" presetClass="path" presetSubtype="0" repeatCount="700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2.22222E-6 -3.12139E-6 C -0.00312 0.00948 -0.00677 0.02197 -0.00868 0.03653 C -0.00937 0.05226 -0.0092 0.06798 -0.00833 0.0874 C -0.00659 0.10752 -0.00312 0.13203 0.00035 0.15723 C 0.00469 0.18081 0.01163 0.21156 0.01684 0.23376 C 0.02257 0.25758 0.02865 0.27006 0.0349 0.28879 C 0.04063 0.30544 0.04775 0.32463 0.05452 0.34035 C 0.06077 0.35376 0.06875 0.36578 0.07275 0.37457 C 0.07743 0.38359 0.0816 0.38636 0.0849 0.38798 C 0.0882 0.39075 0.09045 0.39168 0.09132 0.38937 " pathEditMode="relative" rAng="0" ptsTypes="aaaaaaaaaA">
                                      <p:cBhvr>
                                        <p:cTn id="57" dur="2000" fill="hold"/>
                                        <p:tgtEl>
                                          <p:spTgt spid="942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42" y="19815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10" presetClass="exit" presetSubtype="0" repeatCount="7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2000"/>
                                        <p:tgtEl>
                                          <p:spTgt spid="942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4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3" presetClass="entr" presetSubtype="16" repeatCount="24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942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942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0" presetClass="path" presetSubtype="0" repeatCount="700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2.22222E-6 -4.85549E-6 C 0.00781 -0.00924 0.01511 -0.02127 0.02031 -0.03237 C 0.02344 -0.04393 0.02604 -0.05549 0.02483 -0.06913 C 0.02431 -0.08254 0.02101 -0.09826 0.01667 -0.11445 C 0.01354 -0.12994 0.00174 -0.14728 -0.00521 -0.16092 C -0.01371 -0.17479 -0.02239 -0.1815 -0.0309 -0.19075 C -0.03993 -0.20046 -0.05278 -0.20994 -0.0625 -0.2171 C -0.07309 -0.22381 -0.08385 -0.22936 -0.09288 -0.2319 C -0.10069 -0.23583 -0.10642 -0.2363 -0.11128 -0.23606 C -0.11666 -0.23583 -0.12239 -0.23445 -0.125 -0.23283 " pathEditMode="relative" rAng="0" ptsTypes="aaaaaaaaaA">
                                      <p:cBhvr>
                                        <p:cTn id="66" dur="2000" fill="hold"/>
                                        <p:tgtEl>
                                          <p:spTgt spid="942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06" y="-12416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10" presetClass="exit" presetSubtype="0" repeatCount="7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2000"/>
                                        <p:tgtEl>
                                          <p:spTgt spid="942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4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23" presetClass="entr" presetSubtype="16" repeatCount="24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94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94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0" presetClass="path" presetSubtype="0" repeatCount="700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2.77778E-7 -2.96296E-6 C 0.02847 -0.01713 0.06059 -0.05463 0.0809 -0.07268 C 0.1 -0.08402 0.11042 -0.10324 0.1158 -0.11227 C 0.1276 -0.11365 0.12344 -0.1294 0.12031 -0.13379 C 0.10937 -0.1456 0.08906 -0.13264 0.06267 -0.14745 C 0.04913 -0.13379 0.03212 -0.11713 2.77778E-7 -0.12199 C -0.02413 -0.11389 -0.06076 -0.11018 -0.08993 -0.09838 C -0.1224 -0.08472 -0.15503 -0.06527 -0.17795 -0.0456 C -0.2066 -0.04676 -0.22309 -0.02453 -0.24132 -0.01944 C -0.25694 -0.00972 -0.27951 -0.00277 -0.28299 0.01181 " pathEditMode="relative" rAng="0" ptsTypes="aaaaaaaaaA">
                                      <p:cBhvr>
                                        <p:cTn id="75" dur="2000" fill="hold"/>
                                        <p:tgtEl>
                                          <p:spTgt spid="942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378" y="-4120"/>
                                    </p:animMotion>
                                  </p:childTnLst>
                                </p:cTn>
                              </p:par>
                              <p:par>
                                <p:cTn id="76" presetID="10" presetClass="exit" presetSubtype="0" repeatCount="7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2000"/>
                                        <p:tgtEl>
                                          <p:spTgt spid="942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4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23" presetClass="entr" presetSubtype="16" repeatCount="24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942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942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0" presetClass="path" presetSubtype="0" repeatCount="700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05556E-6 1.11022E-16 C -0.00139 -0.01273 -0.00313 -0.02847 -0.00643 -0.04468 C -0.01042 -0.06204 -0.01511 -0.07963 -0.02205 -0.10231 C -0.0283 -0.12384 -0.0375 -0.15139 -0.04757 -0.18009 C -0.05712 -0.20671 -0.07049 -0.23981 -0.08091 -0.26528 C -0.09098 -0.29051 -0.09809 -0.30579 -0.10729 -0.32569 C -0.11598 -0.34468 -0.12639 -0.3662 -0.13455 -0.38264 C -0.14306 -0.39838 -0.1507 -0.41157 -0.15625 -0.42037 C -0.16163 -0.42963 -0.16459 -0.43287 -0.16736 -0.43565 C -0.16945 -0.4375 -0.1717 -0.43819 -0.17188 -0.43681 " pathEditMode="relative" rAng="0" ptsTypes="aaaaaaaaaA">
                                      <p:cBhvr>
                                        <p:cTn id="84" dur="2000" fill="hold"/>
                                        <p:tgtEl>
                                          <p:spTgt spid="942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38" y="-22245"/>
                                    </p:animMotion>
                                  </p:childTnLst>
                                </p:cTn>
                              </p:par>
                              <p:par>
                                <p:cTn id="85" presetID="10" presetClass="exit" presetSubtype="0" repeatCount="7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2000"/>
                                        <p:tgtEl>
                                          <p:spTgt spid="942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4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23" presetClass="entr" presetSubtype="16" repeatCount="24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942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942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0" presetClass="path" presetSubtype="0" repeatCount="7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1.85185E-6 C 0.01458 -0.01759 0.0335 -0.04005 0.04357 -0.05787 C 0.05121 -0.0757 0.05555 -0.0919 0.05521 -0.1088 C 0.05642 -0.12639 0.05104 -0.14468 0.04375 -0.16296 C 0.03437 -0.17847 0.01441 -0.19329 -0.00191 -0.20417 C -0.01684 -0.21597 -0.03195 -0.21968 -0.05157 -0.22454 C -0.06945 -0.22917 -0.09306 -0.23357 -0.1132 -0.23542 C -0.13507 -0.23565 -0.15782 -0.2338 -0.175 -0.23125 C -0.19097 -0.23009 -0.20347 -0.2257 -0.21441 -0.22153 C -0.22431 -0.21783 -0.23716 -0.21158 -0.24045 -0.20834 " pathEditMode="relative" rAng="0" ptsTypes="aaaaaaaaaA">
                                      <p:cBhvr>
                                        <p:cTn id="93" dur="2000" fill="hold"/>
                                        <p:tgtEl>
                                          <p:spTgt spid="942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82" y="-12986"/>
                                    </p:animMotion>
                                  </p:childTnLst>
                                </p:cTn>
                              </p:par>
                              <p:par>
                                <p:cTn id="94" presetID="10" presetClass="exit" presetSubtype="0" repeatCount="7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2000"/>
                                        <p:tgtEl>
                                          <p:spTgt spid="942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4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23" presetClass="entr" presetSubtype="16" repeatCount="24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942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942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0" presetClass="path" presetSubtype="0" repeatCount="7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4.81481E-6 C -0.00226 0.01042 -0.0033 0.02362 -0.0033 0.03519 C -0.00174 0.04746 0.00017 0.05973 0.00538 0.07408 C 0.01007 0.08797 0.01754 0.10394 0.02552 0.12084 C 0.03281 0.13681 0.04635 0.15394 0.05556 0.16806 C 0.0658 0.18172 0.07413 0.18843 0.08299 0.19769 C 0.09219 0.20741 0.10417 0.21644 0.1132 0.22362 C 0.12274 0.22987 0.13177 0.23496 0.13872 0.23727 C 0.14549 0.24098 0.14948 0.24075 0.15278 0.24051 C 0.15642 0.24028 0.1599 0.2382 0.16111 0.23681 " pathEditMode="relative" rAng="0" ptsTypes="aaaaaaaaaA">
                                      <p:cBhvr>
                                        <p:cTn id="102" dur="2000" fill="hold"/>
                                        <p:tgtEl>
                                          <p:spTgt spid="942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62" y="12755"/>
                                    </p:animMotion>
                                  </p:childTnLst>
                                </p:cTn>
                              </p:par>
                              <p:par>
                                <p:cTn id="103" presetID="10" presetClass="exit" presetSubtype="0" repeatCount="7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2000"/>
                                        <p:tgtEl>
                                          <p:spTgt spid="942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4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23" presetClass="entr" presetSubtype="16" repeatCount="24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942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942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0" presetClass="path" presetSubtype="0" repeatCount="700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2.77778E-7 -2.96296E-6 C 0.02847 -0.01713 0.06059 -0.05463 0.0809 -0.07268 C 0.1 -0.08402 0.11042 -0.10324 0.1158 -0.11227 C 0.1276 -0.11365 0.12344 -0.1294 0.12031 -0.13379 C 0.10937 -0.1456 0.08906 -0.13264 0.06267 -0.14745 C 0.04913 -0.13379 0.03212 -0.11713 2.77778E-7 -0.12199 C -0.02413 -0.11389 -0.06076 -0.11018 -0.08993 -0.09838 C -0.1224 -0.08472 -0.15503 -0.06527 -0.17795 -0.0456 C -0.2066 -0.04676 -0.22309 -0.02453 -0.24132 -0.01944 C -0.25694 -0.00972 -0.27951 -0.00277 -0.28299 0.01181 " pathEditMode="relative" rAng="0" ptsTypes="aaaaaaaaaA">
                                      <p:cBhvr>
                                        <p:cTn id="111" dur="2000" fill="hold"/>
                                        <p:tgtEl>
                                          <p:spTgt spid="942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378" y="-4120"/>
                                    </p:animMotion>
                                  </p:childTnLst>
                                </p:cTn>
                              </p:par>
                              <p:par>
                                <p:cTn id="112" presetID="10" presetClass="exit" presetSubtype="0" repeatCount="7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2000"/>
                                        <p:tgtEl>
                                          <p:spTgt spid="942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4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23" presetClass="entr" presetSubtype="16" repeatCount="24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942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942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0" presetClass="path" presetSubtype="0" repeatCount="7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1.11022E-16 C -0.00139 -0.01273 -0.00313 -0.02847 -0.00643 -0.04468 C -0.01042 -0.06204 -0.01511 -0.07963 -0.02205 -0.10231 C -0.0283 -0.12384 -0.0375 -0.15139 -0.04757 -0.18009 C -0.05712 -0.20671 -0.07049 -0.23981 -0.08091 -0.26528 C -0.09098 -0.29051 -0.09809 -0.30579 -0.10729 -0.32569 C -0.11598 -0.34468 -0.12639 -0.3662 -0.13455 -0.38264 C -0.14306 -0.39838 -0.1507 -0.41157 -0.15625 -0.42037 C -0.16163 -0.42963 -0.16459 -0.43287 -0.16736 -0.43565 C -0.16945 -0.4375 -0.1717 -0.43819 -0.17188 -0.43681 " pathEditMode="relative" rAng="0" ptsTypes="aaaaaaaaaA">
                                      <p:cBhvr>
                                        <p:cTn id="120" dur="2000" fill="hold"/>
                                        <p:tgtEl>
                                          <p:spTgt spid="942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38" y="-22245"/>
                                    </p:animMotion>
                                  </p:childTnLst>
                                </p:cTn>
                              </p:par>
                              <p:par>
                                <p:cTn id="121" presetID="10" presetClass="exit" presetSubtype="0" repeatCount="7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2000"/>
                                        <p:tgtEl>
                                          <p:spTgt spid="942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4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942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942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94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23" presetClass="entr" presetSubtype="16" repeatCount="24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942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942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3" presetID="0" presetClass="path" presetSubtype="0" repeatCount="7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1.85185E-6 C 0.01458 -0.01759 0.0335 -0.04005 0.04357 -0.05787 C 0.05121 -0.0757 0.05555 -0.0919 0.05521 -0.1088 C 0.05642 -0.12639 0.05104 -0.14468 0.04375 -0.16296 C 0.03437 -0.17847 0.01441 -0.19329 -0.00191 -0.20417 C -0.01684 -0.21597 -0.03195 -0.21968 -0.05157 -0.22454 C -0.06945 -0.22917 -0.09306 -0.23357 -0.1132 -0.23542 C -0.13507 -0.23565 -0.15782 -0.2338 -0.175 -0.23125 C -0.19097 -0.23009 -0.20347 -0.2257 -0.21441 -0.22153 C -0.22431 -0.21783 -0.23716 -0.21158 -0.24045 -0.20834 " pathEditMode="relative" rAng="0" ptsTypes="aaaaaaaaaA">
                                      <p:cBhvr>
                                        <p:cTn id="134" dur="2000" fill="hold"/>
                                        <p:tgtEl>
                                          <p:spTgt spid="942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82" y="-12986"/>
                                    </p:animMotion>
                                  </p:childTnLst>
                                </p:cTn>
                              </p:par>
                              <p:par>
                                <p:cTn id="135" presetID="10" presetClass="exit" presetSubtype="0" repeatCount="7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2000"/>
                                        <p:tgtEl>
                                          <p:spTgt spid="942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4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23" presetClass="entr" presetSubtype="16" repeatCount="24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942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942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2" presetID="0" presetClass="path" presetSubtype="0" repeatCount="7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5.55112E-17 C -0.01806 0.01665 -0.03594 0.03514 -0.04896 0.04925 C -0.05851 0.0615 -0.06719 0.07237 -0.06893 0.07954 C -0.07136 0.08694 -0.0691 0.09225 -0.0658 0.09665 C -0.06372 0.10127 -0.04532 0.09526 -0.03594 0.09434 C -0.02275 0.09017 -0.00712 0.08162 0.00659 0.07561 C 0.0217 0.0689 0.04427 0.05595 0.0618 0.04624 C 0.08073 0.03514 0.1 0.02335 0.11666 0.01202 C 0.13125 0.00301 0.14271 -0.00532 0.15208 -0.01225 C 0.16302 -0.01988 0.17448 -0.02913 0.17986 -0.03376 " pathEditMode="relative" rAng="0" ptsTypes="aaaaaaaaaA">
                                      <p:cBhvr>
                                        <p:cTn id="143" dur="2000" fill="hold"/>
                                        <p:tgtEl>
                                          <p:spTgt spid="942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48" y="1618"/>
                                    </p:animMotion>
                                  </p:childTnLst>
                                </p:cTn>
                              </p:par>
                              <p:par>
                                <p:cTn id="144" presetID="10" presetClass="exit" presetSubtype="0" repeatCount="7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2000"/>
                                        <p:tgtEl>
                                          <p:spTgt spid="942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4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23" presetClass="entr" presetSubtype="16" repeatCount="24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942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942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1" presetID="0" presetClass="path" presetSubtype="0" repeatCount="7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2.31214E-7 C 0.02847 -0.01711 0.06059 -0.05434 0.0809 -0.07237 C 0.10017 -0.0837 0.11024 -0.10312 0.1158 -0.11214 C 0.12778 -0.11353 0.12326 -0.12925 0.12031 -0.13364 C 0.10937 -0.14543 0.08906 -0.13225 0.06267 -0.14705 C 0.0493 -0.13364 0.03194 -0.11699 2.22222E-6 -0.12185 C -0.02413 -0.11353 -0.06077 -0.11006 -0.08976 -0.09803 C -0.12222 -0.08416 -0.15486 -0.06497 -0.17778 -0.04532 C -0.20643 -0.04647 -0.22309 -0.02428 -0.24115 -0.01919 C -0.25695 -0.00948 -0.27934 -0.00254 -0.28299 0.01225 " pathEditMode="relative" rAng="0" ptsTypes="aaaaaaaaaA">
                                      <p:cBhvr>
                                        <p:cTn id="152" dur="2000" fill="hold"/>
                                        <p:tgtEl>
                                          <p:spTgt spid="942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396" y="-4092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repeatCount="7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2000"/>
                                        <p:tgtEl>
                                          <p:spTgt spid="942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4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ntr" presetSubtype="0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1000"/>
                                        <p:tgtEl>
                                          <p:spTgt spid="94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1000"/>
                                        <p:tgtEl>
                                          <p:spTgt spid="942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6" presetClass="emph" presetSubtype="0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animScale>
                                      <p:cBhvr>
                                        <p:cTn id="163" dur="2000" fill="hold"/>
                                        <p:tgtEl>
                                          <p:spTgt spid="942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234" grpId="0"/>
      <p:bldP spid="94235" grpId="0" build="allAtOnce"/>
      <p:bldP spid="2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6000">
              <a:schemeClr val="bg1">
                <a:lumMod val="85000"/>
              </a:schemeClr>
            </a:gs>
            <a:gs pos="91000">
              <a:srgbClr val="000000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29" name="Picture 19" descr="Ea9_45-end-d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237950"/>
            <a:ext cx="6697960" cy="445923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263" name="Picture 7" descr="EventcleanTran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7275" y="4562475"/>
            <a:ext cx="1346200" cy="135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265" name="Text Box 9"/>
          <p:cNvSpPr txBox="1">
            <a:spLocks noChangeArrowheads="1"/>
          </p:cNvSpPr>
          <p:nvPr/>
        </p:nvSpPr>
        <p:spPr bwMode="auto">
          <a:xfrm>
            <a:off x="1785938" y="819150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endParaRPr lang="en-GB" sz="2400">
              <a:latin typeface="Times" charset="0"/>
              <a:cs typeface="+mn-cs"/>
            </a:endParaRPr>
          </a:p>
        </p:txBody>
      </p:sp>
      <p:sp>
        <p:nvSpPr>
          <p:cNvPr id="96274" name="WordArt 18" descr="Bolsa de papel"/>
          <p:cNvSpPr>
            <a:spLocks noChangeArrowheads="1" noChangeShapeType="1" noTextEdit="1"/>
          </p:cNvSpPr>
          <p:nvPr/>
        </p:nvSpPr>
        <p:spPr bwMode="auto">
          <a:xfrm>
            <a:off x="323528" y="5229200"/>
            <a:ext cx="5622925" cy="992187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GB" sz="3600" b="1" kern="10" cap="all" dirty="0" smtClean="0">
                <a:ln w="0"/>
                <a:solidFill>
                  <a:srgbClr val="000090"/>
                </a:solidFill>
                <a:effectLst>
                  <a:reflection blurRad="12700" stA="50000" endPos="50000" dist="5000" dir="5400000" sy="-100000" rotWithShape="0"/>
                </a:effectLst>
                <a:latin typeface="Arial Black"/>
                <a:ea typeface="Arial Black"/>
                <a:cs typeface="Arial Black"/>
              </a:rPr>
              <a:t>GRID: </a:t>
            </a:r>
            <a:r>
              <a:rPr lang="en-GB" sz="3600" b="1" kern="10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Arial Black"/>
                <a:ea typeface="Arial Black"/>
                <a:cs typeface="Arial Black"/>
              </a:rPr>
              <a:t>the NETWORK OF NETWORKS</a:t>
            </a:r>
            <a:endParaRPr lang="en-GB" sz="3600" b="1" kern="10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Arial Black"/>
              <a:ea typeface="Arial Black"/>
              <a:cs typeface="Arial Black"/>
            </a:endParaRPr>
          </a:p>
        </p:txBody>
      </p:sp>
      <p:sp>
        <p:nvSpPr>
          <p:cNvPr id="14" name="Marcador de número de diapositiva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E33E46-4A37-2C43-9DEB-B3856EDA510F}" type="slidenum">
              <a:rPr lang="es-ES" smtClean="0"/>
              <a:pPr>
                <a:defRPr/>
              </a:pPr>
              <a:t>18</a:t>
            </a:fld>
            <a:endParaRPr lang="es-ES"/>
          </a:p>
        </p:txBody>
      </p:sp>
      <p:sp>
        <p:nvSpPr>
          <p:cNvPr id="15" name="Marcador de número de diapositiva 24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Arial Rounded MT Bold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 Rounded MT Bold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 Rounded MT Bold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 Rounded MT Bold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 Rounded MT Bold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 Rounded MT Bold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 Rounded MT Bold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 Rounded MT Bold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 Rounded MT Bold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fld id="{1BE33E46-4A37-2C43-9DEB-B3856EDA510F}" type="slidenum">
              <a:rPr lang="es-ES" smtClean="0"/>
              <a:pPr>
                <a:defRPr/>
              </a:pPr>
              <a:t>18</a:t>
            </a:fld>
            <a:endParaRPr lang="es-ES"/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50503" y="4550601"/>
            <a:ext cx="3215440" cy="2118759"/>
          </a:xfrm>
          <a:prstGeom prst="rect">
            <a:avLst/>
          </a:prstGeom>
        </p:spPr>
      </p:pic>
      <p:sp>
        <p:nvSpPr>
          <p:cNvPr id="17" name="Text Box 12"/>
          <p:cNvSpPr txBox="1">
            <a:spLocks noChangeAspect="1" noChangeArrowheads="1"/>
          </p:cNvSpPr>
          <p:nvPr/>
        </p:nvSpPr>
        <p:spPr bwMode="auto">
          <a:xfrm>
            <a:off x="6701940" y="5622339"/>
            <a:ext cx="1723549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reflection blurRad="12700" stA="28000" endPos="45000" dist="1000" dir="5400000" sy="-100000" algn="bl" rotWithShape="0"/>
                </a:effectLst>
                <a:cs typeface="+mn-cs"/>
              </a:rPr>
              <a:t>DATA</a:t>
            </a:r>
          </a:p>
          <a:p>
            <a:pPr algn="ctr">
              <a:defRPr/>
            </a:pPr>
            <a:r>
              <a:rPr lang="en-US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reflection blurRad="12700" stA="28000" endPos="45000" dist="1000" dir="5400000" sy="-100000" algn="bl" rotWithShape="0"/>
                </a:effectLst>
                <a:cs typeface="+mn-cs"/>
              </a:rPr>
              <a:t>STORAGE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6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0" presetClass="path" presetSubtype="0" repeatCount="22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972 -0.05943 C 0.07257 -0.08927 0.08594 -0.11933 0.09115 -0.14454 C 0.09618 -0.17044 0.09566 -0.19079 0.08924 -0.21346 C 0.08524 -0.2352 0.0757 -0.26133 0.06042 -0.28122 C 0.04462 -0.29972 0.01736 -0.31799 -0.0033 -0.32909 C -0.02448 -0.34042 -0.04462 -0.3432 -0.06719 -0.3462 C -0.09097 -0.3499 -0.11875 -0.3499 -0.14305 -0.34782 C -0.16736 -0.34574 -0.19583 -0.34158 -0.21267 -0.33302 C -0.23264 -0.32678 -0.24444 -0.31845 -0.25607 -0.31267 C -0.26701 -0.30527 -0.27726 -0.29509 -0.28125 -0.29116 " pathEditMode="relative" rAng="0" ptsTypes="aaaaaaaaaA">
                                      <p:cBhvr>
                                        <p:cTn id="13" dur="500" fill="hold"/>
                                        <p:tgtEl>
                                          <p:spTgt spid="962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917" y="-15703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2"/>
                                            </p:cond>
                                          </p:stCondLst>
                                        </p:cTn>
                                        <p:tgtEl>
                                          <p:spTgt spid="96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274" grpId="0"/>
      <p:bldP spid="1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0"/>
            <a:ext cx="9144000" cy="6089650"/>
          </a:xfrm>
          <a:prstGeom prst="rect">
            <a:avLst/>
          </a:prstGeom>
        </p:spPr>
      </p:pic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5F84A5A-DB55-DF44-8831-DF684BE11793}" type="slidenum">
              <a:rPr lang="es-ES" smtClean="0"/>
              <a:pPr>
                <a:defRPr/>
              </a:pPr>
              <a:t>19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993064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1102422"/>
            <a:ext cx="864096" cy="814410"/>
          </a:xfrm>
          <a:prstGeom prst="rect">
            <a:avLst/>
          </a:prstGeom>
        </p:spPr>
      </p:pic>
      <p:sp>
        <p:nvSpPr>
          <p:cNvPr id="3" name="Trapecio 2"/>
          <p:cNvSpPr/>
          <p:nvPr/>
        </p:nvSpPr>
        <p:spPr>
          <a:xfrm rot="17800391">
            <a:off x="3797076" y="-652738"/>
            <a:ext cx="1080120" cy="9242170"/>
          </a:xfrm>
          <a:prstGeom prst="trapezoid">
            <a:avLst/>
          </a:prstGeom>
          <a:gradFill flip="none" rotWithShape="1">
            <a:gsLst>
              <a:gs pos="0">
                <a:srgbClr val="E8BF0E"/>
              </a:gs>
              <a:gs pos="100000">
                <a:srgbClr val="FFFFFF"/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E8BF0E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0" name="Agrupar 9"/>
          <p:cNvGrpSpPr/>
          <p:nvPr/>
        </p:nvGrpSpPr>
        <p:grpSpPr>
          <a:xfrm>
            <a:off x="755576" y="3429000"/>
            <a:ext cx="1883508" cy="1590849"/>
            <a:chOff x="755576" y="3429000"/>
            <a:chExt cx="1883508" cy="1590849"/>
          </a:xfrm>
        </p:grpSpPr>
        <p:pic>
          <p:nvPicPr>
            <p:cNvPr id="42" name="Picture 32" descr="Obs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5616" y="3429000"/>
              <a:ext cx="1248507" cy="119538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3" name="Text Box 33"/>
            <p:cNvSpPr txBox="1">
              <a:spLocks noChangeArrowheads="1"/>
            </p:cNvSpPr>
            <p:nvPr/>
          </p:nvSpPr>
          <p:spPr bwMode="auto">
            <a:xfrm>
              <a:off x="755576" y="4653136"/>
              <a:ext cx="1883508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GB" b="1" smtClean="0">
                  <a:latin typeface="Arial" charset="0"/>
                  <a:cs typeface="Arial" charset="0"/>
                </a:rPr>
                <a:t>Microscope</a:t>
              </a:r>
              <a:endParaRPr lang="en-GB" b="1">
                <a:latin typeface="Arial" charset="0"/>
                <a:cs typeface="Arial" charset="0"/>
              </a:endParaRPr>
            </a:p>
          </p:txBody>
        </p:sp>
      </p:grpSp>
      <p:pic>
        <p:nvPicPr>
          <p:cNvPr id="52" name="Picture 15" descr="The nucleus of a nitrogen atom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3068960"/>
            <a:ext cx="1328615" cy="1068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Picture 17" descr="QUARK01[1]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3717032"/>
            <a:ext cx="1279079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 Box 40"/>
          <p:cNvSpPr txBox="1">
            <a:spLocks noChangeArrowheads="1"/>
          </p:cNvSpPr>
          <p:nvPr/>
        </p:nvSpPr>
        <p:spPr bwMode="auto">
          <a:xfrm>
            <a:off x="2359025" y="1004813"/>
            <a:ext cx="9175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GB" sz="2000" b="1" smtClean="0">
                <a:latin typeface="Arial" charset="0"/>
                <a:cs typeface="Arial" charset="0"/>
              </a:rPr>
              <a:t>50 μm</a:t>
            </a:r>
            <a:endParaRPr lang="en-GB" sz="2000" b="1">
              <a:latin typeface="Arial" charset="0"/>
              <a:cs typeface="Arial" charset="0"/>
            </a:endParaRPr>
          </a:p>
        </p:txBody>
      </p:sp>
      <p:sp>
        <p:nvSpPr>
          <p:cNvPr id="20" name="Text Box 31"/>
          <p:cNvSpPr txBox="1">
            <a:spLocks noChangeArrowheads="1"/>
          </p:cNvSpPr>
          <p:nvPr/>
        </p:nvSpPr>
        <p:spPr bwMode="auto">
          <a:xfrm>
            <a:off x="4011736" y="1292101"/>
            <a:ext cx="776288" cy="3968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GB" sz="2000" b="1" dirty="0" smtClean="0">
                <a:latin typeface="Arial" charset="0"/>
                <a:cs typeface="Arial" charset="0"/>
              </a:rPr>
              <a:t>2 nm</a:t>
            </a:r>
            <a:endParaRPr lang="en-GB" sz="2000" b="1" dirty="0">
              <a:latin typeface="Arial" charset="0"/>
              <a:cs typeface="Arial" charset="0"/>
            </a:endParaRPr>
          </a:p>
        </p:txBody>
      </p:sp>
      <p:sp>
        <p:nvSpPr>
          <p:cNvPr id="21" name="Text Box 28"/>
          <p:cNvSpPr txBox="1">
            <a:spLocks noChangeArrowheads="1"/>
          </p:cNvSpPr>
          <p:nvPr/>
        </p:nvSpPr>
        <p:spPr bwMode="auto">
          <a:xfrm>
            <a:off x="5660504" y="2492896"/>
            <a:ext cx="933938" cy="427038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2200" b="1" smtClean="0">
                <a:latin typeface="Arial" charset="0"/>
                <a:cs typeface="Arial" charset="0"/>
              </a:rPr>
              <a:t>2 fm</a:t>
            </a:r>
            <a:endParaRPr lang="en-GB" sz="2200" b="1">
              <a:latin typeface="Arial" charset="0"/>
              <a:cs typeface="Arial" charset="0"/>
            </a:endParaRPr>
          </a:p>
        </p:txBody>
      </p:sp>
      <p:sp>
        <p:nvSpPr>
          <p:cNvPr id="22" name="Text Box 29"/>
          <p:cNvSpPr txBox="1">
            <a:spLocks noChangeArrowheads="1"/>
          </p:cNvSpPr>
          <p:nvPr/>
        </p:nvSpPr>
        <p:spPr bwMode="auto">
          <a:xfrm>
            <a:off x="7164288" y="3212976"/>
            <a:ext cx="1307122" cy="427038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2200" b="1" smtClean="0">
                <a:latin typeface="Arial" charset="0"/>
                <a:cs typeface="Arial" charset="0"/>
              </a:rPr>
              <a:t>&lt; 1 am</a:t>
            </a:r>
            <a:endParaRPr lang="en-GB" sz="2200" b="1">
              <a:latin typeface="Arial" charset="0"/>
              <a:cs typeface="Arial" charset="0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6876256" y="5157192"/>
            <a:ext cx="1152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smtClean="0">
                <a:solidFill>
                  <a:srgbClr val="984807"/>
                </a:solidFill>
              </a:rPr>
              <a:t>10</a:t>
            </a:r>
            <a:r>
              <a:rPr lang="en-GB" sz="2400" baseline="30000" smtClean="0">
                <a:solidFill>
                  <a:srgbClr val="984807"/>
                </a:solidFill>
              </a:rPr>
              <a:t>-18</a:t>
            </a:r>
            <a:endParaRPr lang="en-GB" sz="2400" baseline="30000">
              <a:solidFill>
                <a:srgbClr val="984807"/>
              </a:solidFill>
            </a:endParaRPr>
          </a:p>
        </p:txBody>
      </p:sp>
      <p:sp>
        <p:nvSpPr>
          <p:cNvPr id="24" name="CuadroTexto 23"/>
          <p:cNvSpPr txBox="1"/>
          <p:nvPr/>
        </p:nvSpPr>
        <p:spPr>
          <a:xfrm>
            <a:off x="5508104" y="4509120"/>
            <a:ext cx="1152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300" smtClean="0">
                <a:solidFill>
                  <a:srgbClr val="984807"/>
                </a:solidFill>
              </a:rPr>
              <a:t>10</a:t>
            </a:r>
            <a:r>
              <a:rPr lang="en-GB" sz="2300" baseline="30000" smtClean="0">
                <a:solidFill>
                  <a:srgbClr val="984807"/>
                </a:solidFill>
              </a:rPr>
              <a:t>-15</a:t>
            </a:r>
            <a:endParaRPr lang="en-GB" sz="2300" baseline="30000">
              <a:solidFill>
                <a:srgbClr val="984807"/>
              </a:solidFill>
            </a:endParaRPr>
          </a:p>
        </p:txBody>
      </p:sp>
      <p:sp>
        <p:nvSpPr>
          <p:cNvPr id="25" name="CuadroTexto 24"/>
          <p:cNvSpPr txBox="1"/>
          <p:nvPr/>
        </p:nvSpPr>
        <p:spPr>
          <a:xfrm>
            <a:off x="3275856" y="3356992"/>
            <a:ext cx="11521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smtClean="0">
                <a:solidFill>
                  <a:srgbClr val="984807"/>
                </a:solidFill>
              </a:rPr>
              <a:t>10</a:t>
            </a:r>
            <a:r>
              <a:rPr lang="en-GB" sz="2000" baseline="30000" smtClean="0">
                <a:solidFill>
                  <a:srgbClr val="984807"/>
                </a:solidFill>
              </a:rPr>
              <a:t>-9</a:t>
            </a:r>
            <a:endParaRPr lang="en-GB" sz="2000" baseline="30000">
              <a:solidFill>
                <a:srgbClr val="984807"/>
              </a:solidFill>
            </a:endParaRPr>
          </a:p>
        </p:txBody>
      </p:sp>
      <p:sp>
        <p:nvSpPr>
          <p:cNvPr id="26" name="CuadroTexto 25"/>
          <p:cNvSpPr txBox="1"/>
          <p:nvPr/>
        </p:nvSpPr>
        <p:spPr>
          <a:xfrm>
            <a:off x="4355976" y="3933056"/>
            <a:ext cx="115212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smtClean="0">
                <a:solidFill>
                  <a:srgbClr val="984807"/>
                </a:solidFill>
              </a:rPr>
              <a:t>10</a:t>
            </a:r>
            <a:r>
              <a:rPr lang="en-GB" sz="2200" baseline="30000" smtClean="0">
                <a:solidFill>
                  <a:srgbClr val="984807"/>
                </a:solidFill>
              </a:rPr>
              <a:t>-12</a:t>
            </a:r>
            <a:endParaRPr lang="en-GB" sz="2200" baseline="30000">
              <a:solidFill>
                <a:srgbClr val="984807"/>
              </a:solidFill>
            </a:endParaRPr>
          </a:p>
        </p:txBody>
      </p:sp>
      <p:sp>
        <p:nvSpPr>
          <p:cNvPr id="28" name="CuadroTexto 27"/>
          <p:cNvSpPr txBox="1"/>
          <p:nvPr/>
        </p:nvSpPr>
        <p:spPr>
          <a:xfrm>
            <a:off x="2212353" y="2852936"/>
            <a:ext cx="1063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mtClean="0">
                <a:solidFill>
                  <a:srgbClr val="984807"/>
                </a:solidFill>
              </a:rPr>
              <a:t>10</a:t>
            </a:r>
            <a:r>
              <a:rPr lang="en-GB" baseline="30000" smtClean="0">
                <a:solidFill>
                  <a:srgbClr val="984807"/>
                </a:solidFill>
              </a:rPr>
              <a:t>-6</a:t>
            </a:r>
            <a:endParaRPr lang="en-GB" baseline="30000">
              <a:solidFill>
                <a:srgbClr val="984807"/>
              </a:solidFill>
            </a:endParaRPr>
          </a:p>
        </p:txBody>
      </p:sp>
      <p:sp>
        <p:nvSpPr>
          <p:cNvPr id="31" name="CuadroTexto 30"/>
          <p:cNvSpPr txBox="1"/>
          <p:nvPr/>
        </p:nvSpPr>
        <p:spPr>
          <a:xfrm>
            <a:off x="467544" y="1916832"/>
            <a:ext cx="11521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smtClean="0">
                <a:solidFill>
                  <a:schemeClr val="accent6">
                    <a:lumMod val="50000"/>
                  </a:schemeClr>
                </a:solidFill>
              </a:rPr>
              <a:t>1</a:t>
            </a:r>
            <a:endParaRPr lang="en-GB" sz="1400" baseline="3000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3" name="CuadroTexto 32"/>
          <p:cNvSpPr txBox="1"/>
          <p:nvPr/>
        </p:nvSpPr>
        <p:spPr>
          <a:xfrm>
            <a:off x="1132233" y="2276872"/>
            <a:ext cx="10635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smtClean="0">
                <a:solidFill>
                  <a:srgbClr val="984807"/>
                </a:solidFill>
              </a:rPr>
              <a:t>10</a:t>
            </a:r>
            <a:r>
              <a:rPr lang="en-GB" sz="1600" baseline="30000" smtClean="0">
                <a:solidFill>
                  <a:srgbClr val="984807"/>
                </a:solidFill>
              </a:rPr>
              <a:t>-3</a:t>
            </a:r>
            <a:endParaRPr lang="en-GB" sz="1600" baseline="30000">
              <a:solidFill>
                <a:srgbClr val="984807"/>
              </a:solidFill>
            </a:endParaRPr>
          </a:p>
        </p:txBody>
      </p:sp>
      <p:grpSp>
        <p:nvGrpSpPr>
          <p:cNvPr id="11" name="Agrupar 10"/>
          <p:cNvGrpSpPr/>
          <p:nvPr/>
        </p:nvGrpSpPr>
        <p:grpSpPr>
          <a:xfrm>
            <a:off x="2051720" y="4114800"/>
            <a:ext cx="1961662" cy="1942475"/>
            <a:chOff x="2051720" y="4221088"/>
            <a:chExt cx="1961662" cy="1942475"/>
          </a:xfrm>
        </p:grpSpPr>
        <p:sp>
          <p:nvSpPr>
            <p:cNvPr id="45" name="Text Box 26"/>
            <p:cNvSpPr txBox="1">
              <a:spLocks noChangeArrowheads="1"/>
            </p:cNvSpPr>
            <p:nvPr/>
          </p:nvSpPr>
          <p:spPr bwMode="auto">
            <a:xfrm>
              <a:off x="2051720" y="5517232"/>
              <a:ext cx="1961662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GB" b="1" smtClean="0">
                  <a:latin typeface="Arial" charset="0"/>
                  <a:cs typeface="Arial" charset="0"/>
                </a:rPr>
                <a:t>Electronic</a:t>
              </a:r>
            </a:p>
            <a:p>
              <a:pPr algn="ctr">
                <a:defRPr/>
              </a:pPr>
              <a:r>
                <a:rPr lang="en-GB" b="1" smtClean="0">
                  <a:latin typeface="Arial" charset="0"/>
                  <a:cs typeface="Arial" charset="0"/>
                </a:rPr>
                <a:t>microscope</a:t>
              </a:r>
              <a:endParaRPr lang="en-GB" b="1">
                <a:latin typeface="Arial" charset="0"/>
                <a:cs typeface="Arial" charset="0"/>
              </a:endParaRPr>
            </a:p>
          </p:txBody>
        </p:sp>
        <p:pic>
          <p:nvPicPr>
            <p:cNvPr id="6" name="Imagen 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411760" y="4221088"/>
              <a:ext cx="1250907" cy="1253513"/>
            </a:xfrm>
            <a:prstGeom prst="rect">
              <a:avLst/>
            </a:prstGeom>
          </p:spPr>
        </p:pic>
      </p:grpSp>
      <p:pic>
        <p:nvPicPr>
          <p:cNvPr id="7" name="Imagen 6" descr="DNA_orbit_animated.gi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3690" y="1700808"/>
            <a:ext cx="1114334" cy="1584176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23728" y="1511788"/>
            <a:ext cx="1296144" cy="105311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9" name="Agrupar 8"/>
          <p:cNvGrpSpPr/>
          <p:nvPr/>
        </p:nvGrpSpPr>
        <p:grpSpPr>
          <a:xfrm>
            <a:off x="28854" y="2780928"/>
            <a:ext cx="1115616" cy="1086793"/>
            <a:chOff x="28854" y="2780928"/>
            <a:chExt cx="1115616" cy="1086793"/>
          </a:xfrm>
        </p:grpSpPr>
        <p:pic>
          <p:nvPicPr>
            <p:cNvPr id="5" name="Imagen 4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8854" y="2780928"/>
              <a:ext cx="1115616" cy="859024"/>
            </a:xfrm>
            <a:prstGeom prst="rect">
              <a:avLst/>
            </a:prstGeom>
          </p:spPr>
        </p:pic>
        <p:sp>
          <p:nvSpPr>
            <p:cNvPr id="39" name="Text Box 33"/>
            <p:cNvSpPr txBox="1">
              <a:spLocks noChangeArrowheads="1"/>
            </p:cNvSpPr>
            <p:nvPr/>
          </p:nvSpPr>
          <p:spPr bwMode="auto">
            <a:xfrm>
              <a:off x="179512" y="3501008"/>
              <a:ext cx="720080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GB" b="1" smtClean="0">
                  <a:latin typeface="Arial" charset="0"/>
                  <a:cs typeface="Arial" charset="0"/>
                </a:rPr>
                <a:t>Eye</a:t>
              </a:r>
              <a:endParaRPr lang="en-GB" b="1">
                <a:latin typeface="Arial" charset="0"/>
                <a:cs typeface="Arial" charset="0"/>
              </a:endParaRPr>
            </a:p>
          </p:txBody>
        </p:sp>
      </p:grpSp>
      <p:sp>
        <p:nvSpPr>
          <p:cNvPr id="13" name="CuadroTexto 12"/>
          <p:cNvSpPr txBox="1"/>
          <p:nvPr/>
        </p:nvSpPr>
        <p:spPr>
          <a:xfrm rot="17883260">
            <a:off x="74" y="1728182"/>
            <a:ext cx="610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solidFill>
                  <a:srgbClr val="984807"/>
                </a:solidFill>
              </a:rPr>
              <a:t>m</a:t>
            </a:r>
            <a:endParaRPr lang="en-GB" dirty="0">
              <a:solidFill>
                <a:srgbClr val="984807"/>
              </a:solidFill>
            </a:endParaRPr>
          </a:p>
        </p:txBody>
      </p:sp>
      <p:sp>
        <p:nvSpPr>
          <p:cNvPr id="36" name="Marcador de número de diapositiva 35"/>
          <p:cNvSpPr>
            <a:spLocks noGrp="1"/>
          </p:cNvSpPr>
          <p:nvPr>
            <p:ph type="sldNum" sz="quarter" idx="12"/>
          </p:nvPr>
        </p:nvSpPr>
        <p:spPr>
          <a:xfrm>
            <a:off x="6588224" y="6381328"/>
            <a:ext cx="2133600" cy="365125"/>
          </a:xfrm>
        </p:spPr>
        <p:txBody>
          <a:bodyPr/>
          <a:lstStyle/>
          <a:p>
            <a:pPr>
              <a:defRPr/>
            </a:pPr>
            <a:fld id="{1BE33E46-4A37-2C43-9DEB-B3856EDA510F}" type="slidenum">
              <a:rPr lang="en-GB" smtClean="0"/>
              <a:pPr>
                <a:defRPr/>
              </a:pPr>
              <a:t>2</a:t>
            </a:fld>
            <a:endParaRPr lang="en-GB" dirty="0"/>
          </a:p>
        </p:txBody>
      </p:sp>
      <p:sp>
        <p:nvSpPr>
          <p:cNvPr id="37" name="Text Box 40"/>
          <p:cNvSpPr txBox="1">
            <a:spLocks noChangeArrowheads="1"/>
          </p:cNvSpPr>
          <p:nvPr/>
        </p:nvSpPr>
        <p:spPr bwMode="auto">
          <a:xfrm>
            <a:off x="347729" y="836712"/>
            <a:ext cx="91190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GB" sz="2000" b="1" dirty="0" smtClean="0">
                <a:latin typeface="Arial" charset="0"/>
                <a:cs typeface="Arial" charset="0"/>
              </a:rPr>
              <a:t>10 cm</a:t>
            </a:r>
            <a:endParaRPr lang="en-GB" sz="2000" b="1" dirty="0">
              <a:latin typeface="Arial" charset="0"/>
              <a:cs typeface="Arial" charset="0"/>
            </a:endParaRPr>
          </a:p>
        </p:txBody>
      </p:sp>
      <p:sp>
        <p:nvSpPr>
          <p:cNvPr id="34" name="Rectangle 49"/>
          <p:cNvSpPr>
            <a:spLocks noChangeArrowheads="1"/>
          </p:cNvSpPr>
          <p:nvPr/>
        </p:nvSpPr>
        <p:spPr bwMode="auto">
          <a:xfrm>
            <a:off x="0" y="9151"/>
            <a:ext cx="9144000" cy="777875"/>
          </a:xfrm>
          <a:prstGeom prst="rect">
            <a:avLst/>
          </a:prstGeom>
          <a:solidFill>
            <a:srgbClr val="FF6600"/>
          </a:solidFill>
          <a:ln>
            <a:noFill/>
          </a:ln>
          <a:effectLst/>
          <a:extLst/>
        </p:spPr>
        <p:txBody>
          <a:bodyPr anchor="ctr"/>
          <a:lstStyle/>
          <a:p>
            <a:pPr algn="ctr">
              <a:defRPr/>
            </a:pPr>
            <a:r>
              <a:rPr lang="en-GB" sz="3600" dirty="0" smtClean="0">
                <a:solidFill>
                  <a:srgbClr val="FFFFFF"/>
                </a:solidFill>
                <a:latin typeface="Arial" charset="0"/>
                <a:cs typeface="+mn-cs"/>
              </a:rPr>
              <a:t>A particle collider is a … microscope</a:t>
            </a:r>
            <a:endParaRPr lang="en-GB" sz="3600" dirty="0">
              <a:solidFill>
                <a:srgbClr val="FFFFFF"/>
              </a:solidFill>
              <a:latin typeface="Arial" charset="0"/>
              <a:cs typeface="+mn-cs"/>
            </a:endParaRPr>
          </a:p>
        </p:txBody>
      </p:sp>
      <p:grpSp>
        <p:nvGrpSpPr>
          <p:cNvPr id="29" name="Agrupar 28"/>
          <p:cNvGrpSpPr/>
          <p:nvPr/>
        </p:nvGrpSpPr>
        <p:grpSpPr>
          <a:xfrm>
            <a:off x="4067944" y="5181600"/>
            <a:ext cx="2880320" cy="1569060"/>
            <a:chOff x="4067944" y="5181600"/>
            <a:chExt cx="2880320" cy="1569060"/>
          </a:xfrm>
        </p:grpSpPr>
        <p:sp>
          <p:nvSpPr>
            <p:cNvPr id="48" name="Text Box 27"/>
            <p:cNvSpPr txBox="1">
              <a:spLocks noChangeArrowheads="1"/>
            </p:cNvSpPr>
            <p:nvPr/>
          </p:nvSpPr>
          <p:spPr bwMode="auto">
            <a:xfrm>
              <a:off x="4067944" y="6381328"/>
              <a:ext cx="2376264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GB" b="1" dirty="0" smtClean="0">
                  <a:latin typeface="Arial" charset="0"/>
                  <a:cs typeface="Arial" charset="0"/>
                </a:rPr>
                <a:t>Particle accelerator</a:t>
              </a:r>
              <a:endParaRPr lang="en-GB" b="1" dirty="0">
                <a:latin typeface="Arial" charset="0"/>
                <a:cs typeface="Arial" charset="0"/>
              </a:endParaRPr>
            </a:p>
          </p:txBody>
        </p:sp>
        <p:pic>
          <p:nvPicPr>
            <p:cNvPr id="49" name="Picture 35" descr="lhc_magnets[1]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85456" y="5181600"/>
              <a:ext cx="1800200" cy="1172952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7" name="Agrupar 26"/>
            <p:cNvGrpSpPr/>
            <p:nvPr/>
          </p:nvGrpSpPr>
          <p:grpSpPr>
            <a:xfrm>
              <a:off x="5940152" y="5805264"/>
              <a:ext cx="1008112" cy="657364"/>
              <a:chOff x="5940152" y="5805264"/>
              <a:chExt cx="1008112" cy="657364"/>
            </a:xfrm>
          </p:grpSpPr>
          <p:sp>
            <p:nvSpPr>
              <p:cNvPr id="14" name="CuadroTexto 13"/>
              <p:cNvSpPr txBox="1"/>
              <p:nvPr/>
            </p:nvSpPr>
            <p:spPr>
              <a:xfrm>
                <a:off x="5940152" y="5949280"/>
                <a:ext cx="58467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ES_tradnl" dirty="0" smtClean="0">
                    <a:latin typeface="Lucida Grande"/>
                    <a:ea typeface="Lucida Grande"/>
                    <a:cs typeface="Lucida Grande"/>
                  </a:rPr>
                  <a:t> </a:t>
                </a:r>
                <a:r>
                  <a:rPr lang="es-ES_tradnl" dirty="0" err="1" smtClean="0">
                    <a:latin typeface="Lucida Grande"/>
                    <a:ea typeface="Lucida Grande"/>
                    <a:cs typeface="Lucida Grande"/>
                  </a:rPr>
                  <a:t>λ</a:t>
                </a:r>
                <a:r>
                  <a:rPr lang="es-ES" dirty="0" smtClean="0"/>
                  <a:t> = </a:t>
                </a:r>
                <a:endParaRPr lang="es-ES" dirty="0"/>
              </a:p>
            </p:txBody>
          </p:sp>
          <p:cxnSp>
            <p:nvCxnSpPr>
              <p:cNvPr id="16" name="Conector recto 15"/>
              <p:cNvCxnSpPr/>
              <p:nvPr/>
            </p:nvCxnSpPr>
            <p:spPr>
              <a:xfrm>
                <a:off x="6516216" y="6165304"/>
                <a:ext cx="432048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CuadroTexto 17"/>
              <p:cNvSpPr txBox="1"/>
              <p:nvPr/>
            </p:nvSpPr>
            <p:spPr>
              <a:xfrm>
                <a:off x="6552166" y="5805264"/>
                <a:ext cx="39141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ES" i="1" dirty="0" smtClean="0"/>
                  <a:t>h</a:t>
                </a:r>
                <a:endParaRPr lang="es-ES" i="1" dirty="0"/>
              </a:p>
            </p:txBody>
          </p:sp>
          <p:sp>
            <p:nvSpPr>
              <p:cNvPr id="23" name="CuadroTexto 22"/>
              <p:cNvSpPr txBox="1"/>
              <p:nvPr/>
            </p:nvSpPr>
            <p:spPr>
              <a:xfrm>
                <a:off x="6547320" y="6093296"/>
                <a:ext cx="39626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ES" i="1" dirty="0" smtClean="0"/>
                  <a:t>p</a:t>
                </a:r>
                <a:endParaRPr lang="es-ES" i="1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020478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2300"/>
            <a:ext cx="9144000" cy="561213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0653" y="304800"/>
            <a:ext cx="2486615" cy="1905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5F84A5A-DB55-DF44-8831-DF684BE11793}" type="slidenum">
              <a:rPr lang="es-ES" smtClean="0"/>
              <a:pPr>
                <a:defRPr/>
              </a:pPr>
              <a:t>20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624482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2200" y="2083494"/>
            <a:ext cx="6586684" cy="13405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8" descr="grid-small"/>
          <p:cNvPicPr>
            <a:picLocks noChangeAspect="1" noChangeArrowheads="1"/>
          </p:cNvPicPr>
          <p:nvPr/>
        </p:nvPicPr>
        <p:blipFill>
          <a:blip r:embed="rId3" cstate="print">
            <a:lum bright="42000" contrast="-52000"/>
          </a:blip>
          <a:srcRect/>
          <a:stretch>
            <a:fillRect/>
          </a:stretch>
        </p:blipFill>
        <p:spPr bwMode="auto">
          <a:xfrm>
            <a:off x="152400" y="2205608"/>
            <a:ext cx="1963700" cy="1295400"/>
          </a:xfrm>
          <a:prstGeom prst="rect">
            <a:avLst/>
          </a:prstGeom>
          <a:ln>
            <a:solidFill>
              <a:srgbClr val="3366FF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Rectángulo 6"/>
          <p:cNvSpPr/>
          <p:nvPr/>
        </p:nvSpPr>
        <p:spPr>
          <a:xfrm>
            <a:off x="6444208" y="2649686"/>
            <a:ext cx="196054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1" cap="none" spc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GRID</a:t>
            </a:r>
            <a:endParaRPr lang="en-GB" sz="5400" b="1" cap="none" spc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152400" y="3602047"/>
            <a:ext cx="4644008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rgbClr val="FF0000"/>
              </a:buClr>
              <a:buFont typeface="Wingdings" charset="2"/>
              <a:buChar char="ü"/>
            </a:pPr>
            <a:r>
              <a:rPr lang="en-GB" dirty="0" smtClean="0"/>
              <a:t>Bioinformatics</a:t>
            </a:r>
            <a:r>
              <a:rPr lang="en-GB" dirty="0" smtClean="0">
                <a:solidFill>
                  <a:schemeClr val="tx2"/>
                </a:solidFill>
              </a:rPr>
              <a:t> (genomics and proteomics studies)</a:t>
            </a:r>
          </a:p>
          <a:p>
            <a:pPr marL="285750" indent="-285750">
              <a:buClr>
                <a:srgbClr val="FF0000"/>
              </a:buClr>
              <a:buFont typeface="Wingdings" charset="2"/>
              <a:buChar char="ü"/>
            </a:pPr>
            <a:r>
              <a:rPr lang="en-GB" dirty="0" smtClean="0"/>
              <a:t>Nanotechnology </a:t>
            </a:r>
            <a:r>
              <a:rPr lang="en-GB" dirty="0" smtClean="0">
                <a:solidFill>
                  <a:schemeClr val="tx2"/>
                </a:solidFill>
              </a:rPr>
              <a:t>(new materials at molecular scale)</a:t>
            </a:r>
          </a:p>
          <a:p>
            <a:pPr marL="285750" indent="-285750">
              <a:buClr>
                <a:srgbClr val="FF0000"/>
              </a:buClr>
              <a:buFont typeface="Wingdings" charset="2"/>
              <a:buChar char="ü"/>
            </a:pPr>
            <a:r>
              <a:rPr lang="en-GB" dirty="0" smtClean="0"/>
              <a:t>Engineering </a:t>
            </a:r>
            <a:r>
              <a:rPr lang="en-GB" dirty="0" smtClean="0">
                <a:solidFill>
                  <a:schemeClr val="tx2"/>
                </a:solidFill>
              </a:rPr>
              <a:t>(design, simulation, analysis of structures...)</a:t>
            </a:r>
          </a:p>
          <a:p>
            <a:pPr marL="285750" indent="-285750">
              <a:buClr>
                <a:srgbClr val="FF0000"/>
              </a:buClr>
              <a:buFont typeface="Wingdings" charset="2"/>
              <a:buChar char="ü"/>
            </a:pPr>
            <a:r>
              <a:rPr lang="en-GB" dirty="0" smtClean="0"/>
              <a:t>Natural resources and environment </a:t>
            </a:r>
            <a:r>
              <a:rPr lang="en-GB" dirty="0" smtClean="0">
                <a:solidFill>
                  <a:schemeClr val="tx2"/>
                </a:solidFill>
              </a:rPr>
              <a:t>(weather forecast, planet watching, models and complex systems evolution…)</a:t>
            </a:r>
          </a:p>
          <a:p>
            <a:pPr>
              <a:buClr>
                <a:srgbClr val="FF0000"/>
              </a:buClr>
            </a:pPr>
            <a:r>
              <a:rPr lang="en-GB" dirty="0" smtClean="0">
                <a:solidFill>
                  <a:schemeClr val="tx2"/>
                </a:solidFill>
              </a:rPr>
              <a:t> </a:t>
            </a:r>
            <a:endParaRPr lang="en-GB" dirty="0">
              <a:solidFill>
                <a:schemeClr val="tx2"/>
              </a:solidFill>
            </a:endParaRPr>
          </a:p>
        </p:txBody>
      </p:sp>
      <p:pic>
        <p:nvPicPr>
          <p:cNvPr id="9" name="Picture 2" descr="engine-flat-4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448893"/>
            <a:ext cx="1944216" cy="1579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climate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3448893"/>
            <a:ext cx="1758335" cy="1296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2" descr="folding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4673029"/>
            <a:ext cx="2023081" cy="1370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5" descr="Fig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4961061"/>
            <a:ext cx="1171575" cy="1306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0"/>
          <p:cNvPicPr>
            <a:picLocks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6041181"/>
            <a:ext cx="1219200" cy="800100"/>
          </a:xfrm>
          <a:prstGeom prst="rect">
            <a:avLst/>
          </a:prstGeom>
          <a:noFill/>
          <a:ln w="63500">
            <a:solidFill>
              <a:srgbClr val="35339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Marcador de número de diapositiva 13"/>
          <p:cNvSpPr>
            <a:spLocks noGrp="1"/>
          </p:cNvSpPr>
          <p:nvPr>
            <p:ph type="sldNum" sz="quarter" idx="12"/>
          </p:nvPr>
        </p:nvSpPr>
        <p:spPr>
          <a:xfrm>
            <a:off x="6553200" y="6592267"/>
            <a:ext cx="2133600" cy="365125"/>
          </a:xfrm>
        </p:spPr>
        <p:txBody>
          <a:bodyPr/>
          <a:lstStyle/>
          <a:p>
            <a:pPr>
              <a:defRPr/>
            </a:pPr>
            <a:fld id="{9E176661-1495-4C40-98BC-93E1B63D6CD2}" type="slidenum">
              <a:rPr lang="en-GB" smtClean="0"/>
              <a:pPr>
                <a:defRPr/>
              </a:pPr>
              <a:t>21</a:t>
            </a:fld>
            <a:endParaRPr lang="en-GB"/>
          </a:p>
        </p:txBody>
      </p:sp>
      <p:sp>
        <p:nvSpPr>
          <p:cNvPr id="16" name="Título 1"/>
          <p:cNvSpPr txBox="1">
            <a:spLocks/>
          </p:cNvSpPr>
          <p:nvPr/>
        </p:nvSpPr>
        <p:spPr>
          <a:xfrm>
            <a:off x="0" y="0"/>
            <a:ext cx="9144000" cy="705600"/>
          </a:xfrm>
          <a:prstGeom prst="rect">
            <a:avLst/>
          </a:prstGeom>
          <a:solidFill>
            <a:srgbClr val="FF66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Informació i tecnologia de les comunicacions</a:t>
            </a:r>
            <a:endParaRPr kumimoji="0" lang="en-GB" sz="3600" b="1" i="0" u="none" strike="noStrike" kern="1200" cap="none" spc="0" normalizeH="0" baseline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5" name="Imagen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7544" y="911022"/>
            <a:ext cx="1440000" cy="10778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CuadroTexto 16"/>
          <p:cNvSpPr txBox="1"/>
          <p:nvPr/>
        </p:nvSpPr>
        <p:spPr>
          <a:xfrm>
            <a:off x="1992288" y="836712"/>
            <a:ext cx="71517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smtClean="0">
                <a:latin typeface="+mn-lt"/>
              </a:rPr>
              <a:t>The most important example: World Wide Web was born at CERN</a:t>
            </a:r>
          </a:p>
        </p:txBody>
      </p:sp>
    </p:spTree>
    <p:extLst>
      <p:ext uri="{BB962C8B-B14F-4D97-AF65-F5344CB8AC3E}">
        <p14:creationId xmlns:p14="http://schemas.microsoft.com/office/powerpoint/2010/main" val="9095264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05600"/>
          </a:xfrm>
          <a:solidFill>
            <a:srgbClr val="FF66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 fontScale="90000"/>
          </a:bodyPr>
          <a:lstStyle/>
          <a:p>
            <a:r>
              <a:rPr lang="es-ES" dirty="0" smtClean="0">
                <a:solidFill>
                  <a:srgbClr val="FFFFFF"/>
                </a:solidFill>
              </a:rPr>
              <a:t>Medical </a:t>
            </a:r>
            <a:r>
              <a:rPr lang="es-ES" dirty="0" err="1" smtClean="0">
                <a:solidFill>
                  <a:srgbClr val="FFFFFF"/>
                </a:solidFill>
              </a:rPr>
              <a:t>Physics</a:t>
            </a:r>
            <a:endParaRPr lang="es-ES" dirty="0">
              <a:solidFill>
                <a:srgbClr val="FFFFFF"/>
              </a:solidFill>
            </a:endParaRPr>
          </a:p>
        </p:txBody>
      </p:sp>
      <p:sp>
        <p:nvSpPr>
          <p:cNvPr id="37" name="Marcador de número de diapositiva 3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E176661-1495-4C40-98BC-93E1B63D6CD2}" type="slidenum">
              <a:rPr lang="es-ES" smtClean="0"/>
              <a:pPr>
                <a:defRPr/>
              </a:pPr>
              <a:t>22</a:t>
            </a:fld>
            <a:endParaRPr lang="es-ES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395536" y="980728"/>
            <a:ext cx="8382000" cy="5143536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Arial"/>
              <a:buNone/>
            </a:pPr>
            <a:r>
              <a:rPr lang="es-ES_tradnl" sz="2000" dirty="0" err="1" smtClean="0"/>
              <a:t>Particle</a:t>
            </a:r>
            <a:r>
              <a:rPr lang="es-ES_tradnl" sz="2000" dirty="0" smtClean="0"/>
              <a:t> </a:t>
            </a:r>
            <a:r>
              <a:rPr lang="es-ES_tradnl" sz="2000" dirty="0" err="1" smtClean="0"/>
              <a:t>accelerators</a:t>
            </a:r>
            <a:r>
              <a:rPr lang="es-ES_tradnl" sz="2000" dirty="0" smtClean="0"/>
              <a:t> </a:t>
            </a:r>
            <a:r>
              <a:rPr lang="es-ES_tradnl" sz="2000" dirty="0" err="1" smtClean="0"/>
              <a:t>for</a:t>
            </a:r>
            <a:r>
              <a:rPr lang="es-ES_tradnl" sz="2000" dirty="0" smtClean="0"/>
              <a:t> </a:t>
            </a:r>
            <a:r>
              <a:rPr lang="es-ES_tradnl" sz="2000" dirty="0" err="1" smtClean="0">
                <a:solidFill>
                  <a:srgbClr val="FF0000"/>
                </a:solidFill>
              </a:rPr>
              <a:t>terapy</a:t>
            </a:r>
            <a:endParaRPr lang="en-US" dirty="0" smtClean="0"/>
          </a:p>
          <a:p>
            <a:pPr marL="514350" indent="-514350">
              <a:buFont typeface="Arial"/>
              <a:buNone/>
            </a:pPr>
            <a:endParaRPr lang="en-US" dirty="0" smtClean="0"/>
          </a:p>
          <a:p>
            <a:pPr marL="514350" indent="-514350">
              <a:buFont typeface="Arial"/>
              <a:buNone/>
            </a:pPr>
            <a:endParaRPr lang="en-US" sz="600" dirty="0" smtClean="0"/>
          </a:p>
          <a:p>
            <a:pPr marL="514350" indent="-514350">
              <a:buFont typeface="Arial"/>
              <a:buNone/>
            </a:pPr>
            <a:endParaRPr lang="en-US" sz="1200" dirty="0" smtClean="0"/>
          </a:p>
          <a:p>
            <a:pPr marL="514350" indent="-514350">
              <a:buFont typeface="Arial"/>
              <a:buNone/>
            </a:pPr>
            <a:endParaRPr lang="en-US" sz="2000" dirty="0" smtClean="0"/>
          </a:p>
          <a:p>
            <a:pPr marL="514350" indent="-514350">
              <a:buFont typeface="Arial"/>
              <a:buNone/>
            </a:pPr>
            <a:endParaRPr lang="en-US" sz="2000" dirty="0"/>
          </a:p>
          <a:p>
            <a:pPr marL="514350" indent="-514350">
              <a:buFont typeface="Arial"/>
              <a:buNone/>
            </a:pPr>
            <a:r>
              <a:rPr lang="en-US" sz="2000" dirty="0" smtClean="0"/>
              <a:t>Particle detectors for </a:t>
            </a:r>
            <a:r>
              <a:rPr lang="en-US" sz="2000" dirty="0" smtClean="0">
                <a:solidFill>
                  <a:srgbClr val="FF0000"/>
                </a:solidFill>
              </a:rPr>
              <a:t>imaging</a:t>
            </a:r>
            <a:endParaRPr lang="en-US" sz="2400" dirty="0" smtClean="0"/>
          </a:p>
          <a:p>
            <a:pPr marL="514350" indent="-514350">
              <a:buFont typeface="+mj-lt"/>
              <a:buAutoNum type="arabicPeriod"/>
            </a:pPr>
            <a:endParaRPr lang="en-US" sz="2400" dirty="0" smtClean="0"/>
          </a:p>
          <a:p>
            <a:pPr marL="514350" indent="-514350">
              <a:buFont typeface="+mj-lt"/>
              <a:buAutoNum type="arabicPeriod"/>
            </a:pPr>
            <a:endParaRPr lang="en-US" sz="2400" dirty="0" smtClean="0"/>
          </a:p>
          <a:p>
            <a:pPr marL="514350" indent="-514350">
              <a:buFont typeface="Arial"/>
              <a:buNone/>
            </a:pPr>
            <a:endParaRPr lang="en-US" sz="2400" dirty="0" smtClean="0"/>
          </a:p>
          <a:p>
            <a:pPr marL="514350" indent="-514350">
              <a:buFont typeface="Arial"/>
              <a:buNone/>
            </a:pPr>
            <a:endParaRPr lang="en-US" sz="1200" dirty="0" smtClean="0"/>
          </a:p>
          <a:p>
            <a:pPr marL="514350" indent="-514350">
              <a:buFont typeface="Arial"/>
              <a:buNone/>
            </a:pPr>
            <a:r>
              <a:rPr lang="es-ES_tradnl" sz="2000" dirty="0" smtClean="0"/>
              <a:t>GRID </a:t>
            </a:r>
            <a:r>
              <a:rPr lang="es-ES_tradnl" sz="2000" dirty="0" err="1" smtClean="0"/>
              <a:t>computation</a:t>
            </a:r>
            <a:r>
              <a:rPr lang="es-ES_tradnl" sz="2000" dirty="0" smtClean="0"/>
              <a:t> </a:t>
            </a:r>
            <a:r>
              <a:rPr lang="es-ES_tradnl" sz="2000" dirty="0" err="1" smtClean="0"/>
              <a:t>for</a:t>
            </a:r>
            <a:r>
              <a:rPr lang="es-ES_tradnl" sz="2000" dirty="0" smtClean="0"/>
              <a:t> </a:t>
            </a:r>
            <a:r>
              <a:rPr lang="es-ES_tradnl" sz="2000" dirty="0" err="1" smtClean="0">
                <a:solidFill>
                  <a:srgbClr val="FF0000"/>
                </a:solidFill>
              </a:rPr>
              <a:t>treatment</a:t>
            </a:r>
            <a:r>
              <a:rPr lang="es-ES_tradnl" sz="2000" dirty="0" smtClean="0">
                <a:solidFill>
                  <a:srgbClr val="FF0000"/>
                </a:solidFill>
              </a:rPr>
              <a:t> </a:t>
            </a:r>
            <a:r>
              <a:rPr lang="es-ES_tradnl" sz="2000" dirty="0" err="1" smtClean="0">
                <a:solidFill>
                  <a:srgbClr val="FF0000"/>
                </a:solidFill>
              </a:rPr>
              <a:t>simulations</a:t>
            </a:r>
            <a:r>
              <a:rPr lang="es-ES_tradnl" sz="2000" dirty="0" smtClean="0">
                <a:solidFill>
                  <a:srgbClr val="FF0000"/>
                </a:solidFill>
              </a:rPr>
              <a:t> and data </a:t>
            </a:r>
            <a:r>
              <a:rPr lang="es-ES_tradnl" sz="2000" dirty="0" err="1" smtClean="0">
                <a:solidFill>
                  <a:srgbClr val="FF0000"/>
                </a:solidFill>
              </a:rPr>
              <a:t>analysis</a:t>
            </a:r>
            <a:endParaRPr lang="es-ES_tradnl" sz="2000" dirty="0" smtClean="0">
              <a:solidFill>
                <a:srgbClr val="FF0000"/>
              </a:solidFill>
            </a:endParaRPr>
          </a:p>
        </p:txBody>
      </p:sp>
      <p:pic>
        <p:nvPicPr>
          <p:cNvPr id="5" name="Picture 2" descr="Capture-003924web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7584" y="1861486"/>
            <a:ext cx="1663300" cy="11430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8" descr="grid-small"/>
          <p:cNvPicPr>
            <a:picLocks noChangeAspect="1" noChangeArrowheads="1"/>
          </p:cNvPicPr>
          <p:nvPr/>
        </p:nvPicPr>
        <p:blipFill>
          <a:blip r:embed="rId6" cstate="print">
            <a:lum bright="42000" contrast="-52000"/>
          </a:blip>
          <a:srcRect/>
          <a:stretch>
            <a:fillRect/>
          </a:stretch>
        </p:blipFill>
        <p:spPr bwMode="auto">
          <a:xfrm>
            <a:off x="827584" y="5507673"/>
            <a:ext cx="1571636" cy="942514"/>
          </a:xfrm>
          <a:prstGeom prst="rect">
            <a:avLst/>
          </a:prstGeom>
          <a:ln>
            <a:solidFill>
              <a:srgbClr val="3366FF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8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90536490"/>
              </p:ext>
            </p:extLst>
          </p:nvPr>
        </p:nvGraphicFramePr>
        <p:xfrm>
          <a:off x="4685236" y="1861486"/>
          <a:ext cx="3322609" cy="1105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8" name="Bitmap Image" r:id="rId7" imgW="7000000" imgH="2657846" progId="">
                  <p:embed/>
                </p:oleObj>
              </mc:Choice>
              <mc:Fallback>
                <p:oleObj name="Bitmap Image" r:id="rId7" imgW="7000000" imgH="2657846" progId="">
                  <p:embed/>
                  <p:pic>
                    <p:nvPicPr>
                      <p:cNvPr id="0" name="Picture 6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b="7225"/>
                      <a:stretch>
                        <a:fillRect/>
                      </a:stretch>
                    </p:blipFill>
                    <p:spPr bwMode="auto">
                      <a:xfrm>
                        <a:off x="4685236" y="1861486"/>
                        <a:ext cx="3322609" cy="11052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28575">
                            <a:solidFill>
                              <a:srgbClr val="FFFF66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4788024" y="2636912"/>
            <a:ext cx="1313456" cy="26161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spcBef>
                <a:spcPct val="25000"/>
              </a:spcBef>
            </a:pPr>
            <a:r>
              <a:rPr lang="en-US" sz="1100" b="1" dirty="0" err="1" smtClean="0">
                <a:solidFill>
                  <a:schemeClr val="bg1"/>
                </a:solidFill>
                <a:latin typeface="Arial" charset="0"/>
              </a:rPr>
              <a:t>Haz</a:t>
            </a:r>
            <a:r>
              <a:rPr lang="en-US" sz="1100" b="1" dirty="0" smtClean="0">
                <a:solidFill>
                  <a:schemeClr val="bg1"/>
                </a:solidFill>
                <a:latin typeface="Arial" charset="0"/>
              </a:rPr>
              <a:t> de </a:t>
            </a:r>
            <a:r>
              <a:rPr lang="en-US" sz="1100" b="1" dirty="0" err="1" smtClean="0">
                <a:solidFill>
                  <a:schemeClr val="bg1"/>
                </a:solidFill>
                <a:latin typeface="Arial" charset="0"/>
              </a:rPr>
              <a:t>hadrones</a:t>
            </a:r>
            <a:endParaRPr lang="en-US" sz="1050" b="1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7390078" y="1949593"/>
            <a:ext cx="595035" cy="253916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050" b="1" dirty="0" smtClean="0">
                <a:solidFill>
                  <a:schemeClr val="bg1"/>
                </a:solidFill>
                <a:latin typeface="Arial" charset="0"/>
              </a:rPr>
              <a:t>Tumor</a:t>
            </a:r>
            <a:endParaRPr lang="en-US" sz="1050" b="1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11" name="Right Arrow 11"/>
          <p:cNvSpPr/>
          <p:nvPr/>
        </p:nvSpPr>
        <p:spPr bwMode="auto">
          <a:xfrm>
            <a:off x="2827848" y="2218676"/>
            <a:ext cx="1285884" cy="357190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2" name="Right Arrow 12"/>
          <p:cNvSpPr/>
          <p:nvPr/>
        </p:nvSpPr>
        <p:spPr bwMode="auto">
          <a:xfrm>
            <a:off x="2756410" y="4235609"/>
            <a:ext cx="1455550" cy="357190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4" name="Right Arrow 15"/>
          <p:cNvSpPr/>
          <p:nvPr/>
        </p:nvSpPr>
        <p:spPr bwMode="auto">
          <a:xfrm>
            <a:off x="2756410" y="5735807"/>
            <a:ext cx="1455550" cy="357190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pic>
        <p:nvPicPr>
          <p:cNvPr id="15" name="Picture 16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>
          <a:xfrm>
            <a:off x="4499992" y="5445224"/>
            <a:ext cx="2031172" cy="12071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20" name="Group 27"/>
          <p:cNvGrpSpPr>
            <a:grpSpLocks/>
          </p:cNvGrpSpPr>
          <p:nvPr/>
        </p:nvGrpSpPr>
        <p:grpSpPr bwMode="auto">
          <a:xfrm>
            <a:off x="4283968" y="1124744"/>
            <a:ext cx="4327525" cy="2435572"/>
            <a:chOff x="1882" y="1880"/>
            <a:chExt cx="3500" cy="2468"/>
          </a:xfrm>
        </p:grpSpPr>
        <p:sp>
          <p:nvSpPr>
            <p:cNvPr id="23" name="Rectangle 14"/>
            <p:cNvSpPr>
              <a:spLocks noChangeArrowheads="1"/>
            </p:cNvSpPr>
            <p:nvPr/>
          </p:nvSpPr>
          <p:spPr bwMode="auto">
            <a:xfrm>
              <a:off x="1882" y="1928"/>
              <a:ext cx="3500" cy="2392"/>
            </a:xfrm>
            <a:prstGeom prst="rect">
              <a:avLst/>
            </a:prstGeom>
            <a:solidFill>
              <a:schemeClr val="bg2"/>
            </a:solidFill>
            <a:ln w="28575">
              <a:solidFill>
                <a:schemeClr val="bg2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GB"/>
            </a:p>
          </p:txBody>
        </p:sp>
        <p:grpSp>
          <p:nvGrpSpPr>
            <p:cNvPr id="24" name="Group 15"/>
            <p:cNvGrpSpPr>
              <a:grpSpLocks noChangeAspect="1"/>
            </p:cNvGrpSpPr>
            <p:nvPr/>
          </p:nvGrpSpPr>
          <p:grpSpPr bwMode="auto">
            <a:xfrm>
              <a:off x="2191" y="1935"/>
              <a:ext cx="3078" cy="2413"/>
              <a:chOff x="2191" y="1935"/>
              <a:chExt cx="3078" cy="2413"/>
            </a:xfrm>
          </p:grpSpPr>
          <p:sp>
            <p:nvSpPr>
              <p:cNvPr id="30" name="AutoShape 16"/>
              <p:cNvSpPr>
                <a:spLocks noChangeAspect="1" noChangeArrowheads="1" noTextEdit="1"/>
              </p:cNvSpPr>
              <p:nvPr/>
            </p:nvSpPr>
            <p:spPr bwMode="auto">
              <a:xfrm>
                <a:off x="2192" y="1936"/>
                <a:ext cx="3077" cy="233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1" name="Rectangle 17"/>
              <p:cNvSpPr>
                <a:spLocks noChangeArrowheads="1"/>
              </p:cNvSpPr>
              <p:nvPr/>
            </p:nvSpPr>
            <p:spPr bwMode="auto">
              <a:xfrm>
                <a:off x="2191" y="1935"/>
                <a:ext cx="3078" cy="2413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pic>
            <p:nvPicPr>
              <p:cNvPr id="32" name="Picture 18"/>
              <p:cNvPicPr>
                <a:picLocks noChangeAspect="1" noChangeArrowheads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 bwMode="auto">
              <a:xfrm>
                <a:off x="2295" y="2365"/>
                <a:ext cx="1410" cy="147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3" name="Picture 19"/>
              <p:cNvPicPr>
                <a:picLocks noChangeAspect="1" noChangeArrowheads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 bwMode="auto">
              <a:xfrm>
                <a:off x="3782" y="2365"/>
                <a:ext cx="1360" cy="147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4" name="Picture 20"/>
              <p:cNvPicPr>
                <a:picLocks noChangeAspect="1" noChangeArrowheads="1"/>
              </p:cNvPicPr>
              <p:nvPr/>
            </p:nvPicPr>
            <p:blipFill>
              <a:blip r:embed="rId12"/>
              <a:srcRect/>
              <a:stretch>
                <a:fillRect/>
              </a:stretch>
            </p:blipFill>
            <p:spPr bwMode="auto">
              <a:xfrm>
                <a:off x="3576" y="3518"/>
                <a:ext cx="390" cy="7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5" name="Rectangle 21"/>
              <p:cNvSpPr>
                <a:spLocks noChangeArrowheads="1"/>
              </p:cNvSpPr>
              <p:nvPr/>
            </p:nvSpPr>
            <p:spPr bwMode="auto">
              <a:xfrm>
                <a:off x="2765" y="2120"/>
                <a:ext cx="461" cy="16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1300" b="1">
                    <a:solidFill>
                      <a:srgbClr val="FFFFFF"/>
                    </a:solidFill>
                    <a:latin typeface="Times New Roman" pitchFamily="18" charset="0"/>
                  </a:rPr>
                  <a:t>Photons</a:t>
                </a:r>
                <a:endParaRPr lang="en-US" sz="1600" b="1">
                  <a:solidFill>
                    <a:schemeClr val="folHlink"/>
                  </a:solidFill>
                  <a:latin typeface="Arial" charset="0"/>
                </a:endParaRPr>
              </a:p>
            </p:txBody>
          </p:sp>
          <p:sp>
            <p:nvSpPr>
              <p:cNvPr id="36" name="Rectangle 22"/>
              <p:cNvSpPr>
                <a:spLocks noChangeArrowheads="1"/>
              </p:cNvSpPr>
              <p:nvPr/>
            </p:nvSpPr>
            <p:spPr bwMode="auto">
              <a:xfrm>
                <a:off x="4180" y="2120"/>
                <a:ext cx="446" cy="16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1300" b="1">
                    <a:solidFill>
                      <a:srgbClr val="FFFFFF"/>
                    </a:solidFill>
                    <a:latin typeface="Times New Roman" pitchFamily="18" charset="0"/>
                  </a:rPr>
                  <a:t>Protons</a:t>
                </a:r>
                <a:endParaRPr lang="en-US" sz="1600" b="1">
                  <a:solidFill>
                    <a:schemeClr val="folHlink"/>
                  </a:solidFill>
                  <a:latin typeface="Arial" charset="0"/>
                </a:endParaRPr>
              </a:p>
            </p:txBody>
          </p:sp>
        </p:grpSp>
        <p:grpSp>
          <p:nvGrpSpPr>
            <p:cNvPr id="25" name="Group 23"/>
            <p:cNvGrpSpPr>
              <a:grpSpLocks/>
            </p:cNvGrpSpPr>
            <p:nvPr/>
          </p:nvGrpSpPr>
          <p:grpSpPr bwMode="auto">
            <a:xfrm>
              <a:off x="1882" y="1880"/>
              <a:ext cx="3500" cy="2409"/>
              <a:chOff x="1920" y="1855"/>
              <a:chExt cx="3500" cy="2409"/>
            </a:xfrm>
          </p:grpSpPr>
          <p:sp>
            <p:nvSpPr>
              <p:cNvPr id="28" name="Rectangle 24"/>
              <p:cNvSpPr>
                <a:spLocks noChangeArrowheads="1"/>
              </p:cNvSpPr>
              <p:nvPr/>
            </p:nvSpPr>
            <p:spPr bwMode="auto">
              <a:xfrm>
                <a:off x="1920" y="1855"/>
                <a:ext cx="3500" cy="2392"/>
              </a:xfrm>
              <a:prstGeom prst="rect">
                <a:avLst/>
              </a:prstGeom>
              <a:solidFill>
                <a:schemeClr val="bg2"/>
              </a:solidFill>
              <a:ln w="28575">
                <a:solidFill>
                  <a:schemeClr val="bg2"/>
                </a:solidFill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en-GB"/>
              </a:p>
            </p:txBody>
          </p:sp>
          <p:graphicFrame>
            <p:nvGraphicFramePr>
              <p:cNvPr id="29" name="Object 25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563491655"/>
                  </p:ext>
                </p:extLst>
              </p:nvPr>
            </p:nvGraphicFramePr>
            <p:xfrm>
              <a:off x="2269" y="1928"/>
              <a:ext cx="3077" cy="233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359" name="Slide" r:id="rId13" imgW="5092700" imgH="3390900" progId="">
                      <p:embed/>
                    </p:oleObj>
                  </mc:Choice>
                  <mc:Fallback>
                    <p:oleObj name="Slide" r:id="rId13" imgW="5092700" imgH="3390900" progId="">
                      <p:embed/>
                      <p:pic>
                        <p:nvPicPr>
                          <p:cNvPr id="0" name="Picture 64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 b="3232"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269" y="1928"/>
                            <a:ext cx="3077" cy="233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7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pic>
        <p:nvPicPr>
          <p:cNvPr id="38" name="Imagen 37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419600" y="3693935"/>
            <a:ext cx="1794341" cy="12590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9" name="CuadroTexto 38"/>
          <p:cNvSpPr txBox="1"/>
          <p:nvPr/>
        </p:nvSpPr>
        <p:spPr>
          <a:xfrm>
            <a:off x="4495800" y="4583668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solidFill>
                  <a:schemeClr val="bg1"/>
                </a:solidFill>
              </a:rPr>
              <a:t>PET</a:t>
            </a:r>
            <a:endParaRPr lang="es-ES" dirty="0">
              <a:solidFill>
                <a:schemeClr val="bg1"/>
              </a:solidFill>
            </a:endParaRPr>
          </a:p>
        </p:txBody>
      </p:sp>
      <p:pic>
        <p:nvPicPr>
          <p:cNvPr id="40" name="PCA_mouse12_BoneBaI.wmv">
            <a:hlinkClick r:id="" action="ppaction://media"/>
          </p:cNvPr>
          <p:cNvPicPr/>
          <p:nvPr>
            <a:videoFile r:link="rId3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3733800"/>
            <a:ext cx="2088232" cy="12181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CuadroTexto 40"/>
          <p:cNvSpPr txBox="1"/>
          <p:nvPr/>
        </p:nvSpPr>
        <p:spPr>
          <a:xfrm>
            <a:off x="8100392" y="3861048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solidFill>
                  <a:srgbClr val="FFFFFF"/>
                </a:solidFill>
              </a:rPr>
              <a:t>CT</a:t>
            </a:r>
            <a:endParaRPr lang="es-ES" dirty="0">
              <a:solidFill>
                <a:srgbClr val="FFFFFF"/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020272" y="5445224"/>
            <a:ext cx="1656184" cy="10673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2" name="Picture 7" descr="mg6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21" b="24413"/>
          <a:stretch>
            <a:fillRect/>
          </a:stretch>
        </p:blipFill>
        <p:spPr bwMode="auto">
          <a:xfrm>
            <a:off x="6804248" y="6033146"/>
            <a:ext cx="1008112" cy="559930"/>
          </a:xfrm>
          <a:prstGeom prst="rect">
            <a:avLst/>
          </a:prstGeom>
          <a:ln>
            <a:solidFill>
              <a:srgbClr val="3366FF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Imagen 42" descr="SCT_Barrel_Modul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26720" y="3518154"/>
            <a:ext cx="2011680" cy="1511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5284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05600"/>
          </a:xfrm>
          <a:solidFill>
            <a:srgbClr val="FF66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GB" sz="4000" b="1" dirty="0" smtClean="0">
                <a:solidFill>
                  <a:srgbClr val="FFFFFF"/>
                </a:solidFill>
              </a:rPr>
              <a:t>Summary</a:t>
            </a: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E33E46-4A37-2C43-9DEB-B3856EDA510F}" type="slidenum">
              <a:rPr lang="en-GB" smtClean="0"/>
              <a:pPr>
                <a:defRPr/>
              </a:pPr>
              <a:t>23</a:t>
            </a:fld>
            <a:endParaRPr lang="en-GB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67544" y="836713"/>
            <a:ext cx="8229600" cy="2016223"/>
          </a:xfrm>
        </p:spPr>
        <p:txBody>
          <a:bodyPr>
            <a:normAutofit fontScale="85000" lnSpcReduction="20000"/>
          </a:bodyPr>
          <a:lstStyle/>
          <a:p>
            <a:r>
              <a:rPr lang="en-GB" dirty="0" smtClean="0"/>
              <a:t>High Energy experimental physics uses detectors to register the passage of particles and measure their properties with accuracy</a:t>
            </a:r>
          </a:p>
          <a:p>
            <a:r>
              <a:rPr lang="en-GB" dirty="0" smtClean="0"/>
              <a:t>It is the physicist duty to analyse and interpret the data</a:t>
            </a:r>
          </a:p>
          <a:p>
            <a:r>
              <a:rPr lang="en-GB" dirty="0" smtClean="0"/>
              <a:t>A discovery may be around the corner! </a:t>
            </a:r>
            <a:endParaRPr lang="en-GB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1880" y="2780928"/>
            <a:ext cx="5390768" cy="3860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6326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78" name="Rectangle 34"/>
          <p:cNvSpPr>
            <a:spLocks noChangeArrowheads="1"/>
          </p:cNvSpPr>
          <p:nvPr/>
        </p:nvSpPr>
        <p:spPr bwMode="auto">
          <a:xfrm>
            <a:off x="323850" y="1125538"/>
            <a:ext cx="8496300" cy="518318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s-ES">
              <a:cs typeface="+mn-cs"/>
            </a:endParaRPr>
          </a:p>
        </p:txBody>
      </p:sp>
      <p:sp>
        <p:nvSpPr>
          <p:cNvPr id="36" name="Marcador de número de diapositiva 3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E33E46-4A37-2C43-9DEB-B3856EDA510F}" type="slidenum">
              <a:rPr lang="es-ES" smtClean="0"/>
              <a:pPr>
                <a:defRPr/>
              </a:pPr>
              <a:t>3</a:t>
            </a:fld>
            <a:endParaRPr lang="es-ES"/>
          </a:p>
        </p:txBody>
      </p:sp>
      <p:pic>
        <p:nvPicPr>
          <p:cNvPr id="57353" name="Picture 9" descr="cloclarm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638" y="3789363"/>
            <a:ext cx="468312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5" name="Picture 11" descr="chreloj16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0" y="3789363"/>
            <a:ext cx="576263" cy="56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6" name="Picture 12" descr="chreloj18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5" y="3644900"/>
            <a:ext cx="614363" cy="811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7" name="Picture 13" descr="95g1h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0" y="3860800"/>
            <a:ext cx="338138" cy="40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8" name="Picture 14" descr="despertador2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8" y="3573463"/>
            <a:ext cx="695325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9" name="Picture 15" descr="SCA2EJ0T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484069">
            <a:off x="4147343" y="3853657"/>
            <a:ext cx="360363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63" name="Picture 19" descr="0073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0" y="3860800"/>
            <a:ext cx="358775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65" name="Picture 21" descr="boton-links2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0" y="3860800"/>
            <a:ext cx="904875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66" name="Picture 22" descr="bubbles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0" y="3860800"/>
            <a:ext cx="7620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67" name="Picture 23" descr="depulsera2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0" y="3644900"/>
            <a:ext cx="549275" cy="78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68" name="Picture 24" descr="despertador1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3500438"/>
            <a:ext cx="80010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69" name="Picture 25" descr="saege12_5kb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638" y="3805238"/>
            <a:ext cx="504825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70" name="Picture 26" descr="SCA0E40T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284663" y="3860800"/>
            <a:ext cx="420687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71" name="Picture 27" descr="SCA0EJ0T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494431">
            <a:off x="4106069" y="3966369"/>
            <a:ext cx="877888" cy="23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72" name="Picture 28" descr="SCA1E40T"/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0" y="3933825"/>
            <a:ext cx="606425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73" name="Picture 29" descr="SCA1EJ0T"/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89274">
            <a:off x="4211638" y="3933825"/>
            <a:ext cx="569912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74" name="Picture 30" descr="SCA2E40T"/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396696">
            <a:off x="4211638" y="3789363"/>
            <a:ext cx="393700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75" name="Picture 31" descr="SCA2EJ0T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63579">
            <a:off x="4133057" y="3940969"/>
            <a:ext cx="679450" cy="37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76" name="Picture 32" descr="SCA4E40T"/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3716338"/>
            <a:ext cx="319087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79" name="Picture 35" descr="despertador1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5113" y="3500438"/>
            <a:ext cx="80010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80" name="Picture 36" descr="saege12_5kb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638" y="3860800"/>
            <a:ext cx="360362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81" name="Picture 37" descr="saege12_5kb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638" y="3933825"/>
            <a:ext cx="4318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84" name="Picture 40" descr="vis"/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638" y="3933825"/>
            <a:ext cx="447675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86" name="Picture 42" descr="0044"/>
          <p:cNvPicPr>
            <a:picLocks noChangeAspect="1" noChangeArrowheads="1" noCrop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933622">
            <a:off x="4211638" y="3933825"/>
            <a:ext cx="57785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87" name="Picture 43" descr="vis"/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3933825"/>
            <a:ext cx="244475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52" name="AutoShape 8"/>
          <p:cNvSpPr>
            <a:spLocks noChangeArrowheads="1"/>
          </p:cNvSpPr>
          <p:nvPr/>
        </p:nvSpPr>
        <p:spPr bwMode="auto">
          <a:xfrm>
            <a:off x="3132138" y="2781300"/>
            <a:ext cx="2519362" cy="2492375"/>
          </a:xfrm>
          <a:prstGeom prst="irregularSeal2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es-ES">
              <a:solidFill>
                <a:srgbClr val="FF0000"/>
              </a:solidFill>
              <a:cs typeface="+mn-cs"/>
            </a:endParaRPr>
          </a:p>
        </p:txBody>
      </p:sp>
      <p:sp>
        <p:nvSpPr>
          <p:cNvPr id="57389" name="AutoShape 45"/>
          <p:cNvSpPr>
            <a:spLocks noChangeArrowheads="1"/>
          </p:cNvSpPr>
          <p:nvPr/>
        </p:nvSpPr>
        <p:spPr bwMode="auto">
          <a:xfrm>
            <a:off x="1908175" y="1557338"/>
            <a:ext cx="5472113" cy="4679950"/>
          </a:xfrm>
          <a:prstGeom prst="irregularSeal2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s-ES">
              <a:cs typeface="+mn-cs"/>
            </a:endParaRPr>
          </a:p>
        </p:txBody>
      </p:sp>
      <p:pic>
        <p:nvPicPr>
          <p:cNvPr id="57394" name="Picture 50" descr="QUARK01[1]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3357563"/>
            <a:ext cx="1146175" cy="1201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95" name="Picture 51" descr="QUARK01[1]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3284538"/>
            <a:ext cx="1146175" cy="1201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96" name="Rectangle 52"/>
          <p:cNvSpPr>
            <a:spLocks noChangeArrowheads="1"/>
          </p:cNvSpPr>
          <p:nvPr/>
        </p:nvSpPr>
        <p:spPr bwMode="auto">
          <a:xfrm>
            <a:off x="0" y="0"/>
            <a:ext cx="9144000" cy="777875"/>
          </a:xfrm>
          <a:prstGeom prst="rect">
            <a:avLst/>
          </a:prstGeom>
          <a:solidFill>
            <a:srgbClr val="FF6600"/>
          </a:solidFill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/>
        </p:spPr>
        <p:txBody>
          <a:bodyPr anchor="ctr"/>
          <a:lstStyle/>
          <a:p>
            <a:pPr algn="ctr">
              <a:defRPr/>
            </a:pPr>
            <a:r>
              <a:rPr lang="es-ES" sz="3600" dirty="0" err="1" smtClean="0">
                <a:solidFill>
                  <a:srgbClr val="FFFFFF"/>
                </a:solidFill>
                <a:latin typeface="Arial" charset="0"/>
                <a:cs typeface="+mn-cs"/>
              </a:rPr>
              <a:t>Particle</a:t>
            </a:r>
            <a:r>
              <a:rPr lang="es-ES" sz="3600" dirty="0" smtClean="0">
                <a:solidFill>
                  <a:srgbClr val="FFFFFF"/>
                </a:solidFill>
                <a:latin typeface="Arial" charset="0"/>
                <a:cs typeface="+mn-cs"/>
              </a:rPr>
              <a:t> </a:t>
            </a:r>
            <a:r>
              <a:rPr lang="es-ES" sz="3600" dirty="0" err="1" smtClean="0">
                <a:solidFill>
                  <a:srgbClr val="FFFFFF"/>
                </a:solidFill>
                <a:latin typeface="Arial" charset="0"/>
                <a:cs typeface="+mn-cs"/>
              </a:rPr>
              <a:t>collisions</a:t>
            </a:r>
            <a:r>
              <a:rPr lang="es-ES" sz="3600" dirty="0" smtClean="0">
                <a:solidFill>
                  <a:srgbClr val="FFFFFF"/>
                </a:solidFill>
                <a:latin typeface="Arial" charset="0"/>
                <a:cs typeface="+mn-cs"/>
              </a:rPr>
              <a:t>: </a:t>
            </a:r>
            <a:r>
              <a:rPr lang="es-ES" sz="3600" dirty="0" err="1" smtClean="0">
                <a:solidFill>
                  <a:srgbClr val="FFFFFF"/>
                </a:solidFill>
                <a:latin typeface="Arial" charset="0"/>
                <a:cs typeface="+mn-cs"/>
              </a:rPr>
              <a:t>what</a:t>
            </a:r>
            <a:r>
              <a:rPr lang="es-ES" sz="3600" dirty="0" smtClean="0">
                <a:solidFill>
                  <a:srgbClr val="FFFFFF"/>
                </a:solidFill>
                <a:latin typeface="Arial" charset="0"/>
                <a:cs typeface="+mn-cs"/>
              </a:rPr>
              <a:t> </a:t>
            </a:r>
            <a:r>
              <a:rPr lang="es-ES" sz="3600" dirty="0" err="1" smtClean="0">
                <a:solidFill>
                  <a:srgbClr val="FFFFFF"/>
                </a:solidFill>
                <a:latin typeface="Arial" charset="0"/>
                <a:cs typeface="+mn-cs"/>
              </a:rPr>
              <a:t>for</a:t>
            </a:r>
            <a:r>
              <a:rPr lang="es-ES" sz="3600" dirty="0" smtClean="0">
                <a:solidFill>
                  <a:srgbClr val="FFFFFF"/>
                </a:solidFill>
                <a:latin typeface="Arial" charset="0"/>
                <a:cs typeface="+mn-cs"/>
              </a:rPr>
              <a:t> ?  </a:t>
            </a:r>
            <a:endParaRPr lang="es-ES" sz="3600" dirty="0">
              <a:solidFill>
                <a:srgbClr val="FFFFFF"/>
              </a:solidFill>
              <a:latin typeface="Arial" charset="0"/>
              <a:cs typeface="+mn-cs"/>
            </a:endParaRPr>
          </a:p>
        </p:txBody>
      </p:sp>
      <p:sp>
        <p:nvSpPr>
          <p:cNvPr id="35" name="CuadroTexto 34"/>
          <p:cNvSpPr txBox="1"/>
          <p:nvPr/>
        </p:nvSpPr>
        <p:spPr>
          <a:xfrm>
            <a:off x="5364088" y="5867400"/>
            <a:ext cx="3303240" cy="40011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s-ES" sz="2000" b="1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CLASSICAL MECHANICS</a:t>
            </a:r>
            <a:endParaRPr lang="es-ES" sz="2000" b="1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7393" name="Rectangle 49"/>
          <p:cNvSpPr>
            <a:spLocks noChangeArrowheads="1"/>
          </p:cNvSpPr>
          <p:nvPr/>
        </p:nvSpPr>
        <p:spPr bwMode="auto">
          <a:xfrm>
            <a:off x="0" y="0"/>
            <a:ext cx="9144000" cy="777875"/>
          </a:xfrm>
          <a:prstGeom prst="rect">
            <a:avLst/>
          </a:prstGeom>
          <a:solidFill>
            <a:srgbClr val="FF6600"/>
          </a:solidFill>
          <a:ln>
            <a:noFill/>
          </a:ln>
          <a:effectLst/>
          <a:extLst/>
        </p:spPr>
        <p:txBody>
          <a:bodyPr anchor="ctr"/>
          <a:lstStyle/>
          <a:p>
            <a:pPr algn="ctr">
              <a:defRPr/>
            </a:pPr>
            <a:r>
              <a:rPr lang="es-ES" sz="3600" dirty="0" err="1" smtClean="0">
                <a:solidFill>
                  <a:srgbClr val="FFFFFF"/>
                </a:solidFill>
                <a:latin typeface="Arial" charset="0"/>
                <a:cs typeface="+mn-cs"/>
              </a:rPr>
              <a:t>Particle</a:t>
            </a:r>
            <a:r>
              <a:rPr lang="es-ES" sz="3600" dirty="0" smtClean="0">
                <a:solidFill>
                  <a:srgbClr val="FFFFFF"/>
                </a:solidFill>
                <a:latin typeface="Arial" charset="0"/>
                <a:cs typeface="+mn-cs"/>
              </a:rPr>
              <a:t> </a:t>
            </a:r>
            <a:r>
              <a:rPr lang="es-ES" sz="3600" dirty="0" err="1" smtClean="0">
                <a:solidFill>
                  <a:srgbClr val="FFFFFF"/>
                </a:solidFill>
                <a:latin typeface="Arial" charset="0"/>
                <a:cs typeface="+mn-cs"/>
              </a:rPr>
              <a:t>collisions</a:t>
            </a:r>
            <a:r>
              <a:rPr lang="es-ES" sz="3600" dirty="0" smtClean="0">
                <a:solidFill>
                  <a:srgbClr val="FFFFFF"/>
                </a:solidFill>
                <a:latin typeface="Arial" charset="0"/>
                <a:cs typeface="+mn-cs"/>
              </a:rPr>
              <a:t>: </a:t>
            </a:r>
            <a:r>
              <a:rPr lang="es-ES" sz="3600" dirty="0" err="1" smtClean="0">
                <a:solidFill>
                  <a:srgbClr val="FFFFFF"/>
                </a:solidFill>
                <a:latin typeface="Arial" charset="0"/>
                <a:cs typeface="+mn-cs"/>
              </a:rPr>
              <a:t>what</a:t>
            </a:r>
            <a:r>
              <a:rPr lang="es-ES" sz="3600" dirty="0" smtClean="0">
                <a:solidFill>
                  <a:srgbClr val="FFFFFF"/>
                </a:solidFill>
                <a:latin typeface="Arial" charset="0"/>
                <a:cs typeface="+mn-cs"/>
              </a:rPr>
              <a:t> </a:t>
            </a:r>
            <a:r>
              <a:rPr lang="es-ES" sz="3600" dirty="0" err="1" smtClean="0">
                <a:solidFill>
                  <a:srgbClr val="FFFFFF"/>
                </a:solidFill>
                <a:latin typeface="Arial" charset="0"/>
                <a:cs typeface="+mn-cs"/>
              </a:rPr>
              <a:t>for</a:t>
            </a:r>
            <a:r>
              <a:rPr lang="es-ES" sz="3600" dirty="0" smtClean="0">
                <a:solidFill>
                  <a:srgbClr val="FFFFFF"/>
                </a:solidFill>
                <a:latin typeface="Arial" charset="0"/>
                <a:cs typeface="+mn-cs"/>
              </a:rPr>
              <a:t> ?</a:t>
            </a:r>
            <a:endParaRPr lang="es-ES" sz="3600" dirty="0">
              <a:solidFill>
                <a:srgbClr val="FFFFFF"/>
              </a:solidFill>
              <a:latin typeface="Arial" charset="0"/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73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7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0"/>
                                        <p:tgtEl>
                                          <p:spTgt spid="573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7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573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7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778E-17 2.48844E-6 L 0.38194 0.00763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573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097" y="37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2.87697E-6 L -0.39028 0.00139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573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14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73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73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2.48844E-6 L 0.16337 -0.36726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573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160" y="-18363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4.54209E-6 L -0.16545 -0.20975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573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81" y="-10500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54209E-6 L -0.13924 0.28215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573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62" y="14107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344 -0.02544 L 0.15538 0.20213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573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41" y="11378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4.81036E-7 L -0.25 -4.81036E-7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573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77521E-8 L 0.2842 -0.23728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573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201" y="-11864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066 -0.0222 L 0.00833 -0.20976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573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41" y="-9389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125 -0.02128 L 0.24983 0.11633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573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45" y="6869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406 -0.03608 L -0.27482 0.1598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573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38" y="9783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9.89824E-7 L -0.26771 -0.13645 " pathEditMode="relative" ptsTypes="AA">
                                      <p:cBhvr>
                                        <p:cTn id="71" dur="2000" fill="hold"/>
                                        <p:tgtEl>
                                          <p:spTgt spid="573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39 -0.01689 L 0.26632 -0.05898 " pathEditMode="relative" ptsTypes="AA">
                                      <p:cBhvr>
                                        <p:cTn id="75" dur="2000" fill="hold"/>
                                        <p:tgtEl>
                                          <p:spTgt spid="573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1.70213E-6 L -0.10243 -0.30435 " pathEditMode="relative" ptsTypes="AA">
                                      <p:cBhvr>
                                        <p:cTn id="79" dur="2000" fill="hold"/>
                                        <p:tgtEl>
                                          <p:spTgt spid="573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6.47549E-6 L 0.0158 0.18871 " pathEditMode="relative" ptsTypes="AA">
                                      <p:cBhvr>
                                        <p:cTn id="83" dur="2000" fill="hold"/>
                                        <p:tgtEl>
                                          <p:spTgt spid="573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1.26735E-6 L 0.14965 -0.18895 " pathEditMode="relative" ptsTypes="AA">
                                      <p:cBhvr>
                                        <p:cTn id="87" dur="2000" fill="hold"/>
                                        <p:tgtEl>
                                          <p:spTgt spid="573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875 -0.02036 L 0.05451 0.2123 " pathEditMode="relative" rAng="0" ptsTypes="AA">
                                      <p:cBhvr>
                                        <p:cTn id="91" dur="2000" fill="hold"/>
                                        <p:tgtEl>
                                          <p:spTgt spid="573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63" y="11633"/>
                                    </p:animMotion>
                                  </p:childTnLst>
                                </p:cTn>
                              </p:par>
                              <p:par>
                                <p:cTn id="9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2.09991E-6 L -0.25191 -0.2833 " pathEditMode="relative" ptsTypes="AA">
                                      <p:cBhvr>
                                        <p:cTn id="95" dur="2000" fill="hold"/>
                                        <p:tgtEl>
                                          <p:spTgt spid="573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3.82054E-6 L -0.14167 0.14685 " pathEditMode="relative" ptsTypes="AA">
                                      <p:cBhvr>
                                        <p:cTn id="99" dur="2000" fill="hold"/>
                                        <p:tgtEl>
                                          <p:spTgt spid="573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2000" fill="hold"/>
                                        <p:tgtEl>
                                          <p:spTgt spid="573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2000" fill="hold"/>
                                        <p:tgtEl>
                                          <p:spTgt spid="573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17" presetID="30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8" dur="2000" fill="hold"/>
                                        <p:tgtEl>
                                          <p:spTgt spid="5738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19" dur="2000" fill="hold"/>
                                        <p:tgtEl>
                                          <p:spTgt spid="5738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20" dur="2000" fill="hold"/>
                                        <p:tgtEl>
                                          <p:spTgt spid="5738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21" dur="2000" fill="hold"/>
                                        <p:tgtEl>
                                          <p:spTgt spid="5738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30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3" dur="2000" fill="hold"/>
                                        <p:tgtEl>
                                          <p:spTgt spid="573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24" dur="2000" fill="hold"/>
                                        <p:tgtEl>
                                          <p:spTgt spid="573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25" dur="2000" fill="hold"/>
                                        <p:tgtEl>
                                          <p:spTgt spid="5735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26" dur="2000" fill="hold"/>
                                        <p:tgtEl>
                                          <p:spTgt spid="573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352" grpId="0" animBg="1"/>
      <p:bldP spid="57352" grpId="1" animBg="1"/>
      <p:bldP spid="57389" grpId="0" animBg="1"/>
      <p:bldP spid="57389" grpId="1" animBg="1"/>
      <p:bldP spid="57396" grpId="0" animBg="1"/>
      <p:bldP spid="5739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Marcador de número de diapositiva 4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E33E46-4A37-2C43-9DEB-B3856EDA510F}" type="slidenum">
              <a:rPr lang="es-ES" smtClean="0"/>
              <a:pPr>
                <a:defRPr/>
              </a:pPr>
              <a:t>4</a:t>
            </a:fld>
            <a:endParaRPr lang="es-ES"/>
          </a:p>
        </p:txBody>
      </p:sp>
      <p:sp>
        <p:nvSpPr>
          <p:cNvPr id="60454" name="Rectangle 38"/>
          <p:cNvSpPr>
            <a:spLocks noChangeArrowheads="1"/>
          </p:cNvSpPr>
          <p:nvPr/>
        </p:nvSpPr>
        <p:spPr bwMode="auto">
          <a:xfrm>
            <a:off x="0" y="0"/>
            <a:ext cx="9144000" cy="777875"/>
          </a:xfrm>
          <a:prstGeom prst="rect">
            <a:avLst/>
          </a:prstGeom>
          <a:solidFill>
            <a:srgbClr val="FF6600"/>
          </a:solidFill>
          <a:ln>
            <a:noFill/>
          </a:ln>
          <a:effectLst/>
          <a:extLst/>
        </p:spPr>
        <p:txBody>
          <a:bodyPr anchor="ctr"/>
          <a:lstStyle/>
          <a:p>
            <a:pPr algn="ctr">
              <a:defRPr/>
            </a:pPr>
            <a:r>
              <a:rPr lang="es-ES" sz="3600" dirty="0" err="1" smtClean="0">
                <a:solidFill>
                  <a:srgbClr val="FFFFFF"/>
                </a:solidFill>
                <a:latin typeface="Arial" charset="0"/>
                <a:cs typeface="+mn-cs"/>
              </a:rPr>
              <a:t>Particle</a:t>
            </a:r>
            <a:r>
              <a:rPr lang="es-ES" sz="3600" dirty="0" smtClean="0">
                <a:solidFill>
                  <a:srgbClr val="FFFFFF"/>
                </a:solidFill>
                <a:latin typeface="Arial" charset="0"/>
                <a:cs typeface="+mn-cs"/>
              </a:rPr>
              <a:t> </a:t>
            </a:r>
            <a:r>
              <a:rPr lang="es-ES" sz="3600" dirty="0" err="1" smtClean="0">
                <a:solidFill>
                  <a:srgbClr val="FFFFFF"/>
                </a:solidFill>
                <a:latin typeface="Arial" charset="0"/>
                <a:cs typeface="+mn-cs"/>
              </a:rPr>
              <a:t>collisions</a:t>
            </a:r>
            <a:r>
              <a:rPr lang="es-ES" sz="3600" dirty="0" smtClean="0">
                <a:solidFill>
                  <a:srgbClr val="FFFFFF"/>
                </a:solidFill>
                <a:latin typeface="Arial" charset="0"/>
                <a:cs typeface="+mn-cs"/>
              </a:rPr>
              <a:t>: </a:t>
            </a:r>
            <a:r>
              <a:rPr lang="es-ES" sz="3600" dirty="0" err="1" smtClean="0">
                <a:solidFill>
                  <a:srgbClr val="FFFFFF"/>
                </a:solidFill>
                <a:latin typeface="Arial" charset="0"/>
                <a:cs typeface="+mn-cs"/>
              </a:rPr>
              <a:t>what</a:t>
            </a:r>
            <a:r>
              <a:rPr lang="es-ES" sz="3600" dirty="0" smtClean="0">
                <a:solidFill>
                  <a:srgbClr val="FFFFFF"/>
                </a:solidFill>
                <a:latin typeface="Arial" charset="0"/>
                <a:cs typeface="+mn-cs"/>
              </a:rPr>
              <a:t> </a:t>
            </a:r>
            <a:r>
              <a:rPr lang="es-ES" sz="3600" dirty="0" err="1" smtClean="0">
                <a:solidFill>
                  <a:srgbClr val="FFFFFF"/>
                </a:solidFill>
                <a:latin typeface="Arial" charset="0"/>
                <a:cs typeface="+mn-cs"/>
              </a:rPr>
              <a:t>for</a:t>
            </a:r>
            <a:r>
              <a:rPr lang="es-ES" sz="3600" dirty="0" smtClean="0">
                <a:solidFill>
                  <a:srgbClr val="FFFFFF"/>
                </a:solidFill>
                <a:latin typeface="Arial" charset="0"/>
                <a:cs typeface="+mn-cs"/>
              </a:rPr>
              <a:t> ?</a:t>
            </a:r>
            <a:endParaRPr lang="es-ES" sz="3600" dirty="0">
              <a:solidFill>
                <a:srgbClr val="FFFFFF"/>
              </a:solidFill>
              <a:latin typeface="Arial" charset="0"/>
              <a:cs typeface="+mn-cs"/>
            </a:endParaRPr>
          </a:p>
        </p:txBody>
      </p:sp>
      <p:sp>
        <p:nvSpPr>
          <p:cNvPr id="53" name="Rectangle 2"/>
          <p:cNvSpPr>
            <a:spLocks noChangeArrowheads="1"/>
          </p:cNvSpPr>
          <p:nvPr/>
        </p:nvSpPr>
        <p:spPr bwMode="auto">
          <a:xfrm>
            <a:off x="323850" y="1125538"/>
            <a:ext cx="8496300" cy="518318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s-ES">
              <a:cs typeface="+mn-cs"/>
            </a:endParaRPr>
          </a:p>
        </p:txBody>
      </p:sp>
      <p:pic>
        <p:nvPicPr>
          <p:cNvPr id="54" name="Picture 5" descr="cloclarm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638" y="3789363"/>
            <a:ext cx="468312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" name="Picture 6" descr="chreloj16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0" y="3789363"/>
            <a:ext cx="576263" cy="56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" name="Picture 7" descr="chreloj18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5" y="3644900"/>
            <a:ext cx="614363" cy="811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" name="Picture 8" descr="95g1h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0" y="3860800"/>
            <a:ext cx="338138" cy="40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" name="Picture 9" descr="despertador2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8" y="3573463"/>
            <a:ext cx="695325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" name="Picture 10" descr="SCA2EJ0T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484069">
            <a:off x="4147343" y="3853657"/>
            <a:ext cx="360363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" name="Picture 13" descr="0073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0" y="3860800"/>
            <a:ext cx="358775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" name="Picture 15" descr="boton-links2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0" y="3860800"/>
            <a:ext cx="904875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" name="Picture 16" descr="bubbles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0" y="3860800"/>
            <a:ext cx="7620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" name="Picture 17" descr="depulsera2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0" y="3644900"/>
            <a:ext cx="549275" cy="78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" name="Picture 18" descr="despertador1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3500438"/>
            <a:ext cx="80010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" name="Picture 19" descr="saege12_5kb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638" y="3805238"/>
            <a:ext cx="504825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" name="Picture 20" descr="SCA0E40T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284663" y="3860800"/>
            <a:ext cx="420687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" name="Picture 21" descr="SCA0EJ0T"/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105569">
            <a:off x="4106069" y="3966369"/>
            <a:ext cx="877888" cy="23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" name="Picture 22" descr="SCA1E40T"/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0" y="3933825"/>
            <a:ext cx="606425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" name="Picture 23" descr="SCA1EJ0T"/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89274">
            <a:off x="4211638" y="3933825"/>
            <a:ext cx="569912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" name="Picture 24" descr="SCA2E40T"/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03304">
            <a:off x="4211638" y="3789363"/>
            <a:ext cx="393700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" name="Picture 25" descr="SCA2EJ0T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63579">
            <a:off x="4133057" y="3940969"/>
            <a:ext cx="679450" cy="37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" name="Picture 26" descr="SCA4E40T"/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3716338"/>
            <a:ext cx="319087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" name="Picture 28" descr="despertador1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5113" y="3500438"/>
            <a:ext cx="80010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" name="Picture 29" descr="saege12_5kb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638" y="3860800"/>
            <a:ext cx="360362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" name="Picture 30" descr="saege12_5kb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638" y="3933825"/>
            <a:ext cx="4318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" name="Picture 32" descr="vis"/>
          <p:cNvPicPr>
            <a:picLocks noChangeAspect="1" noChangeArrowheads="1" noCrop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638" y="3933825"/>
            <a:ext cx="447675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" name="Picture 34" descr="0044"/>
          <p:cNvPicPr>
            <a:picLocks noChangeAspect="1" noChangeArrowheads="1" noCrop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933622">
            <a:off x="4211638" y="3933825"/>
            <a:ext cx="57785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" name="Picture 35" descr="vis"/>
          <p:cNvPicPr>
            <a:picLocks noChangeAspect="1" noChangeArrowheads="1" noCrop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3933825"/>
            <a:ext cx="244475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" name="AutoShape 36"/>
          <p:cNvSpPr>
            <a:spLocks noChangeArrowheads="1"/>
          </p:cNvSpPr>
          <p:nvPr/>
        </p:nvSpPr>
        <p:spPr bwMode="auto">
          <a:xfrm>
            <a:off x="3132138" y="2781300"/>
            <a:ext cx="2519362" cy="2492375"/>
          </a:xfrm>
          <a:prstGeom prst="irregularSeal2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es-ES">
              <a:solidFill>
                <a:srgbClr val="FF0000"/>
              </a:solidFill>
              <a:cs typeface="+mn-cs"/>
            </a:endParaRPr>
          </a:p>
        </p:txBody>
      </p:sp>
      <p:sp>
        <p:nvSpPr>
          <p:cNvPr id="80" name="AutoShape 37"/>
          <p:cNvSpPr>
            <a:spLocks noChangeArrowheads="1"/>
          </p:cNvSpPr>
          <p:nvPr/>
        </p:nvSpPr>
        <p:spPr bwMode="auto">
          <a:xfrm>
            <a:off x="1908175" y="1557338"/>
            <a:ext cx="5472113" cy="4679950"/>
          </a:xfrm>
          <a:prstGeom prst="irregularSeal2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s-ES">
              <a:cs typeface="+mn-cs"/>
            </a:endParaRPr>
          </a:p>
        </p:txBody>
      </p:sp>
      <p:grpSp>
        <p:nvGrpSpPr>
          <p:cNvPr id="81" name="Group 41"/>
          <p:cNvGrpSpPr>
            <a:grpSpLocks/>
          </p:cNvGrpSpPr>
          <p:nvPr/>
        </p:nvGrpSpPr>
        <p:grpSpPr bwMode="auto">
          <a:xfrm>
            <a:off x="7561263" y="4509120"/>
            <a:ext cx="1582737" cy="1382713"/>
            <a:chOff x="4513" y="2931"/>
            <a:chExt cx="997" cy="871"/>
          </a:xfrm>
        </p:grpSpPr>
        <p:pic>
          <p:nvPicPr>
            <p:cNvPr id="82" name="Picture 39" descr="alberteinstein"/>
            <p:cNvPicPr>
              <a:picLocks noChangeAspect="1" noChangeArrowheads="1" noCrop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17" y="2931"/>
              <a:ext cx="429" cy="5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3" name="Text Box 40"/>
            <p:cNvSpPr txBox="1">
              <a:spLocks noChangeArrowheads="1"/>
            </p:cNvSpPr>
            <p:nvPr/>
          </p:nvSpPr>
          <p:spPr bwMode="auto">
            <a:xfrm>
              <a:off x="4513" y="3475"/>
              <a:ext cx="997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s-ES" sz="2800" b="1" dirty="0">
                  <a:ln w="11430"/>
                  <a:solidFill>
                    <a:srgbClr val="0000FF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Bradley Hand ITC" charset="0"/>
                  <a:cs typeface="+mn-cs"/>
                </a:rPr>
                <a:t>E=mc</a:t>
              </a:r>
              <a:r>
                <a:rPr lang="es-ES" sz="2800" b="1" baseline="30000" dirty="0">
                  <a:ln w="11430"/>
                  <a:solidFill>
                    <a:srgbClr val="0000FF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Bradley Hand ITC" charset="0"/>
                  <a:cs typeface="+mn-cs"/>
                </a:rPr>
                <a:t>2</a:t>
              </a:r>
            </a:p>
          </p:txBody>
        </p:sp>
      </p:grpSp>
      <p:grpSp>
        <p:nvGrpSpPr>
          <p:cNvPr id="84" name="Group 44"/>
          <p:cNvGrpSpPr>
            <a:grpSpLocks/>
          </p:cNvGrpSpPr>
          <p:nvPr/>
        </p:nvGrpSpPr>
        <p:grpSpPr bwMode="auto">
          <a:xfrm>
            <a:off x="323850" y="3716338"/>
            <a:ext cx="2098675" cy="885825"/>
            <a:chOff x="-431" y="4101"/>
            <a:chExt cx="1322" cy="558"/>
          </a:xfrm>
        </p:grpSpPr>
        <p:sp>
          <p:nvSpPr>
            <p:cNvPr id="85" name="Text Box 42"/>
            <p:cNvSpPr txBox="1">
              <a:spLocks noChangeArrowheads="1"/>
            </p:cNvSpPr>
            <p:nvPr/>
          </p:nvSpPr>
          <p:spPr bwMode="auto">
            <a:xfrm rot="-2070512">
              <a:off x="-431" y="4428"/>
              <a:ext cx="1270" cy="231"/>
            </a:xfrm>
            <a:prstGeom prst="rect">
              <a:avLst/>
            </a:prstGeom>
            <a:gradFill rotWithShape="1">
              <a:gsLst>
                <a:gs pos="0">
                  <a:srgbClr val="0000CC">
                    <a:alpha val="30000"/>
                  </a:srgbClr>
                </a:gs>
                <a:gs pos="100000">
                  <a:srgbClr val="9999FF">
                    <a:alpha val="3000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s-ES" dirty="0" err="1" smtClean="0">
                  <a:solidFill>
                    <a:srgbClr val="0000CC"/>
                  </a:solidFill>
                  <a:cs typeface="+mn-cs"/>
                </a:rPr>
                <a:t>Higgs</a:t>
              </a:r>
              <a:r>
                <a:rPr lang="es-ES" dirty="0" smtClean="0">
                  <a:solidFill>
                    <a:srgbClr val="0000CC"/>
                  </a:solidFill>
                  <a:cs typeface="+mn-cs"/>
                </a:rPr>
                <a:t> </a:t>
              </a:r>
              <a:r>
                <a:rPr lang="es-ES" dirty="0" err="1" smtClean="0">
                  <a:solidFill>
                    <a:srgbClr val="0000CC"/>
                  </a:solidFill>
                  <a:cs typeface="+mn-cs"/>
                </a:rPr>
                <a:t>Boson</a:t>
              </a:r>
              <a:r>
                <a:rPr lang="es-ES" dirty="0" smtClean="0">
                  <a:solidFill>
                    <a:srgbClr val="0000CC"/>
                  </a:solidFill>
                  <a:cs typeface="+mn-cs"/>
                </a:rPr>
                <a:t> ?</a:t>
              </a:r>
              <a:endParaRPr lang="es-ES" dirty="0">
                <a:solidFill>
                  <a:srgbClr val="0000CC"/>
                </a:solidFill>
                <a:cs typeface="+mn-cs"/>
              </a:endParaRPr>
            </a:p>
          </p:txBody>
        </p:sp>
        <p:sp>
          <p:nvSpPr>
            <p:cNvPr id="86" name="Line 43"/>
            <p:cNvSpPr>
              <a:spLocks noChangeShapeType="1"/>
            </p:cNvSpPr>
            <p:nvPr/>
          </p:nvSpPr>
          <p:spPr bwMode="auto">
            <a:xfrm flipV="1">
              <a:off x="710" y="4101"/>
              <a:ext cx="181" cy="137"/>
            </a:xfrm>
            <a:prstGeom prst="line">
              <a:avLst/>
            </a:prstGeom>
            <a:noFill/>
            <a:ln w="1905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s-ES">
                <a:cs typeface="+mn-cs"/>
              </a:endParaRPr>
            </a:p>
          </p:txBody>
        </p:sp>
      </p:grpSp>
      <p:grpSp>
        <p:nvGrpSpPr>
          <p:cNvPr id="87" name="Group 47"/>
          <p:cNvGrpSpPr>
            <a:grpSpLocks/>
          </p:cNvGrpSpPr>
          <p:nvPr/>
        </p:nvGrpSpPr>
        <p:grpSpPr bwMode="auto">
          <a:xfrm>
            <a:off x="6516689" y="1557338"/>
            <a:ext cx="2474913" cy="792162"/>
            <a:chOff x="4105" y="981"/>
            <a:chExt cx="1559" cy="499"/>
          </a:xfrm>
        </p:grpSpPr>
        <p:sp>
          <p:nvSpPr>
            <p:cNvPr id="88" name="Text Box 45"/>
            <p:cNvSpPr txBox="1">
              <a:spLocks noChangeArrowheads="1"/>
            </p:cNvSpPr>
            <p:nvPr/>
          </p:nvSpPr>
          <p:spPr bwMode="auto">
            <a:xfrm>
              <a:off x="4332" y="981"/>
              <a:ext cx="1332" cy="233"/>
            </a:xfrm>
            <a:prstGeom prst="rect">
              <a:avLst/>
            </a:prstGeom>
            <a:gradFill rotWithShape="1">
              <a:gsLst>
                <a:gs pos="0">
                  <a:schemeClr val="tx1">
                    <a:alpha val="24001"/>
                  </a:schemeClr>
                </a:gs>
                <a:gs pos="50000">
                  <a:schemeClr val="tx1">
                    <a:gamma/>
                    <a:tint val="0"/>
                    <a:invGamma/>
                    <a:alpha val="25999"/>
                  </a:schemeClr>
                </a:gs>
                <a:gs pos="100000">
                  <a:schemeClr val="tx1">
                    <a:alpha val="24001"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s-ES" dirty="0" err="1" smtClean="0">
                  <a:cs typeface="+mn-cs"/>
                </a:rPr>
                <a:t>Dark</a:t>
              </a:r>
              <a:r>
                <a:rPr lang="es-ES" dirty="0" smtClean="0">
                  <a:cs typeface="+mn-cs"/>
                </a:rPr>
                <a:t> </a:t>
              </a:r>
              <a:r>
                <a:rPr lang="es-ES" dirty="0" err="1" smtClean="0">
                  <a:cs typeface="+mn-cs"/>
                </a:rPr>
                <a:t>matter</a:t>
              </a:r>
              <a:r>
                <a:rPr lang="es-ES" dirty="0" smtClean="0">
                  <a:cs typeface="+mn-cs"/>
                </a:rPr>
                <a:t> ?</a:t>
              </a:r>
              <a:endParaRPr lang="es-ES" dirty="0">
                <a:cs typeface="+mn-cs"/>
              </a:endParaRPr>
            </a:p>
          </p:txBody>
        </p:sp>
        <p:sp>
          <p:nvSpPr>
            <p:cNvPr id="89" name="Line 46"/>
            <p:cNvSpPr>
              <a:spLocks noChangeShapeType="1"/>
            </p:cNvSpPr>
            <p:nvPr/>
          </p:nvSpPr>
          <p:spPr bwMode="auto">
            <a:xfrm flipH="1">
              <a:off x="4105" y="1207"/>
              <a:ext cx="227" cy="27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s-ES">
                <a:cs typeface="+mn-cs"/>
              </a:endParaRPr>
            </a:p>
          </p:txBody>
        </p:sp>
      </p:grpSp>
      <p:sp>
        <p:nvSpPr>
          <p:cNvPr id="90" name="Oval 48"/>
          <p:cNvSpPr>
            <a:spLocks noChangeArrowheads="1"/>
          </p:cNvSpPr>
          <p:nvPr/>
        </p:nvSpPr>
        <p:spPr bwMode="auto">
          <a:xfrm>
            <a:off x="3708400" y="1412875"/>
            <a:ext cx="1150938" cy="1079500"/>
          </a:xfrm>
          <a:prstGeom prst="ellipse">
            <a:avLst/>
          </a:prstGeom>
          <a:gradFill rotWithShape="1">
            <a:gsLst>
              <a:gs pos="0">
                <a:srgbClr val="FF9900">
                  <a:alpha val="36000"/>
                </a:srgbClr>
              </a:gs>
              <a:gs pos="100000">
                <a:srgbClr val="FF9900">
                  <a:gamma/>
                  <a:shade val="46275"/>
                  <a:invGamma/>
                  <a:alpha val="31000"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s-ES">
              <a:cs typeface="+mn-cs"/>
            </a:endParaRPr>
          </a:p>
        </p:txBody>
      </p:sp>
      <p:sp>
        <p:nvSpPr>
          <p:cNvPr id="91" name="Oval 49"/>
          <p:cNvSpPr>
            <a:spLocks noChangeArrowheads="1"/>
          </p:cNvSpPr>
          <p:nvPr/>
        </p:nvSpPr>
        <p:spPr bwMode="auto">
          <a:xfrm>
            <a:off x="5940425" y="3789363"/>
            <a:ext cx="935038" cy="863600"/>
          </a:xfrm>
          <a:prstGeom prst="ellipse">
            <a:avLst/>
          </a:prstGeom>
          <a:gradFill rotWithShape="1">
            <a:gsLst>
              <a:gs pos="0">
                <a:srgbClr val="9999FF">
                  <a:alpha val="41000"/>
                </a:srgbClr>
              </a:gs>
              <a:gs pos="100000">
                <a:srgbClr val="0000CC">
                  <a:alpha val="41000"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s-ES">
              <a:cs typeface="+mn-cs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5652120" y="5877272"/>
            <a:ext cx="3312368" cy="40011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s-ES" sz="2000" b="1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QUANTUM MECHANICS</a:t>
            </a:r>
            <a:endParaRPr lang="es-ES" sz="2000" b="1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4283968" y="5805264"/>
            <a:ext cx="1437015" cy="498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3106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4.81036E-7 L 0.37066 0.00624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524" y="30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2.87697E-6 L -0.39028 0.00139 " pathEditMode="relative" rAng="0" ptsTypes="AA">
                                      <p:cBhvr>
                                        <p:cTn id="8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14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2.48844E-6 L 0.16337 -0.36726 " pathEditMode="relative" rAng="0" ptsTypes="AA">
                                      <p:cBhvr>
                                        <p:cTn id="1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160" y="-18363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4.54209E-6 L -0.16545 -0.20975 " pathEditMode="relative" rAng="0" ptsTypes="AA">
                                      <p:cBhvr>
                                        <p:cTn id="21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81" y="-10500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54209E-6 L -0.13924 0.28215 " pathEditMode="relative" rAng="0" ptsTypes="AA">
                                      <p:cBhvr>
                                        <p:cTn id="25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62" y="14107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344 -0.02544 L 0.15538 0.20213 " pathEditMode="relative" rAng="0" ptsTypes="AA">
                                      <p:cBhvr>
                                        <p:cTn id="29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41" y="11378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-0.25 0  E" pathEditMode="relative" rAng="0" ptsTypes="">
                                      <p:cBhvr>
                                        <p:cTn id="3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77521E-8 L 0.2842 -0.23728 " pathEditMode="relative" rAng="0" ptsTypes="AA">
                                      <p:cBhvr>
                                        <p:cTn id="3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201" y="-11864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066 -0.0222 L 0.00833 -0.20976 " pathEditMode="relative" rAng="0" ptsTypes="AA">
                                      <p:cBhvr>
                                        <p:cTn id="41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41" y="-9389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125 -0.02128 L 0.24983 0.11633 " pathEditMode="relative" rAng="0" ptsTypes="AA">
                                      <p:cBhvr>
                                        <p:cTn id="4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45" y="6869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406 -0.03608 L -0.27482 0.1598 " pathEditMode="relative" rAng="0" ptsTypes="AA">
                                      <p:cBhvr>
                                        <p:cTn id="49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38" y="9783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9.89824E-7 L -0.26771 -0.13645 " pathEditMode="relative" ptsTypes="AA">
                                      <p:cBhvr>
                                        <p:cTn id="53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39 -0.01689 L 0.26632 -0.05898 " pathEditMode="relative" ptsTypes="AA">
                                      <p:cBhvr>
                                        <p:cTn id="5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1.70213E-6 L -0.10243 -0.30435 " pathEditMode="relative" ptsTypes="AA">
                                      <p:cBhvr>
                                        <p:cTn id="61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6.47549E-6 L 0.0158 0.18871 " pathEditMode="relative" ptsTypes="AA">
                                      <p:cBhvr>
                                        <p:cTn id="65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1.26735E-6 L 0.14965 -0.18895 " pathEditMode="relative" ptsTypes="AA">
                                      <p:cBhvr>
                                        <p:cTn id="69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875 -0.02036 L 0.05451 0.2123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63" y="11633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2.09991E-6 L -0.25191 -0.2833 " pathEditMode="relative" ptsTypes="AA">
                                      <p:cBhvr>
                                        <p:cTn id="7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3.82054E-6 L -0.14167 0.14685 " pathEditMode="relative" ptsTypes="AA">
                                      <p:cBhvr>
                                        <p:cTn id="81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32 -0.02174 L 0.15225 0.08372 " pathEditMode="relative" rAng="0" ptsTypes="AA">
                                      <p:cBhvr>
                                        <p:cTn id="8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64" y="5273"/>
                                    </p:animMotion>
                                  </p:childTnLst>
                                </p:cTn>
                              </p:par>
                              <p:par>
                                <p:cTn id="8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1.54487E-6 L -0.19687 -0.07331 " pathEditMode="relative" ptsTypes="AA">
                                      <p:cBhvr>
                                        <p:cTn id="8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2.93247E-6 L -0.00781 -0.29394 " pathEditMode="relative" rAng="0" ptsTypes="AA">
                                      <p:cBhvr>
                                        <p:cTn id="9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  <p:par>
                                <p:cTn id="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1.40611E-6 L -0.10226 -0.18871 " pathEditMode="relative" rAng="0" ptsTypes="AA">
                                      <p:cBhvr>
                                        <p:cTn id="9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  <p:par>
                                <p:cTn id="9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5.3469E-6 L 0.21268 -0.20975 " pathEditMode="relative" ptsTypes="AA">
                                      <p:cBhvr>
                                        <p:cTn id="10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2.25717E-6 L 0.2125 0.03145 " pathEditMode="relative" ptsTypes="AA">
                                      <p:cBhvr>
                                        <p:cTn id="10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6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1" presetID="30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2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13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14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30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7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18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19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20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 animBg="1"/>
      <p:bldP spid="79" grpId="1" animBg="1"/>
      <p:bldP spid="80" grpId="0" animBg="1"/>
      <p:bldP spid="80" grpId="1" animBg="1"/>
      <p:bldP spid="90" grpId="0" animBg="1"/>
      <p:bldP spid="9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4648200"/>
            <a:ext cx="2708019" cy="2031014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/>
          <a:srcRect l="37148" t="2037" r="23302" b="5308"/>
          <a:stretch/>
        </p:blipFill>
        <p:spPr>
          <a:xfrm rot="16200000">
            <a:off x="2431408" y="2473248"/>
            <a:ext cx="458291" cy="1073650"/>
          </a:xfrm>
          <a:prstGeom prst="rect">
            <a:avLst/>
          </a:prstGeom>
        </p:spPr>
      </p:pic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05600"/>
          </a:xfrm>
          <a:solidFill>
            <a:srgbClr val="FF66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GB" sz="3200" dirty="0" smtClean="0">
                <a:solidFill>
                  <a:srgbClr val="FFFFFF"/>
                </a:solidFill>
                <a:cs typeface="+mj-cs"/>
              </a:rPr>
              <a:t> </a:t>
            </a:r>
            <a:r>
              <a:rPr lang="en-GB" sz="3600" dirty="0" smtClean="0">
                <a:solidFill>
                  <a:srgbClr val="FFFFFF"/>
                </a:solidFill>
              </a:rPr>
              <a:t>Particle accelerators</a:t>
            </a:r>
          </a:p>
        </p:txBody>
      </p:sp>
      <p:sp>
        <p:nvSpPr>
          <p:cNvPr id="46083" name="Rectangle 3"/>
          <p:cNvSpPr>
            <a:spLocks noGrp="1" noChangeArrowheads="1"/>
          </p:cNvSpPr>
          <p:nvPr>
            <p:ph idx="1"/>
          </p:nvPr>
        </p:nvSpPr>
        <p:spPr>
          <a:xfrm>
            <a:off x="4953000" y="1244600"/>
            <a:ext cx="3924300" cy="2108200"/>
          </a:xfrm>
          <a:solidFill>
            <a:schemeClr val="tx2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  <a:buSzPct val="65000"/>
              <a:buFont typeface="Wingdings" charset="2"/>
              <a:buChar char="q"/>
              <a:defRPr/>
            </a:pPr>
            <a:r>
              <a:rPr lang="en-GB" sz="2400" b="1" dirty="0" smtClean="0">
                <a:solidFill>
                  <a:schemeClr val="tx2"/>
                </a:solidFill>
              </a:rPr>
              <a:t>Apply a potential difference (</a:t>
            </a:r>
            <a:r>
              <a:rPr lang="en-GB" sz="2400" b="1" dirty="0" err="1" smtClean="0">
                <a:solidFill>
                  <a:schemeClr val="tx2"/>
                </a:solidFill>
              </a:rPr>
              <a:t>voltatge</a:t>
            </a:r>
            <a:r>
              <a:rPr lang="en-GB" sz="2400" b="1" dirty="0" smtClean="0">
                <a:solidFill>
                  <a:schemeClr val="tx2"/>
                </a:solidFill>
              </a:rPr>
              <a:t>)</a:t>
            </a:r>
          </a:p>
          <a:p>
            <a:pPr eaLnBrk="1" hangingPunct="1">
              <a:lnSpc>
                <a:spcPct val="80000"/>
              </a:lnSpc>
              <a:buSzPct val="65000"/>
              <a:buFont typeface="Wingdings" charset="2"/>
              <a:buChar char="q"/>
              <a:defRPr/>
            </a:pPr>
            <a:r>
              <a:rPr lang="en-GB" sz="2400" b="1" dirty="0" smtClean="0">
                <a:solidFill>
                  <a:schemeClr val="tx2"/>
                </a:solidFill>
              </a:rPr>
              <a:t>One can use a battery to build an easy-accelerator</a:t>
            </a:r>
          </a:p>
          <a:p>
            <a:pPr eaLnBrk="1" hangingPunct="1">
              <a:lnSpc>
                <a:spcPct val="80000"/>
              </a:lnSpc>
              <a:buSzPct val="65000"/>
              <a:buFont typeface="Wingdings" charset="2"/>
              <a:buChar char="q"/>
              <a:defRPr/>
            </a:pPr>
            <a:r>
              <a:rPr lang="en-GB" sz="2400" b="1" dirty="0" err="1" smtClean="0">
                <a:solidFill>
                  <a:schemeClr val="tx2"/>
                </a:solidFill>
              </a:rPr>
              <a:t>Voltatge</a:t>
            </a:r>
            <a:r>
              <a:rPr lang="en-GB" sz="2400" b="1" dirty="0" smtClean="0">
                <a:solidFill>
                  <a:schemeClr val="tx2"/>
                </a:solidFill>
              </a:rPr>
              <a:t> ~ Energy</a:t>
            </a:r>
          </a:p>
        </p:txBody>
      </p:sp>
      <p:sp>
        <p:nvSpPr>
          <p:cNvPr id="38" name="Marcador de número de diapositiva 37"/>
          <p:cNvSpPr>
            <a:spLocks noGrp="1"/>
          </p:cNvSpPr>
          <p:nvPr>
            <p:ph type="sldNum" sz="quarter" idx="12"/>
          </p:nvPr>
        </p:nvSpPr>
        <p:spPr>
          <a:xfrm>
            <a:off x="6664595" y="6304235"/>
            <a:ext cx="2133600" cy="365125"/>
          </a:xfrm>
        </p:spPr>
        <p:txBody>
          <a:bodyPr/>
          <a:lstStyle/>
          <a:p>
            <a:pPr>
              <a:defRPr/>
            </a:pPr>
            <a:fld id="{1BE33E46-4A37-2C43-9DEB-B3856EDA510F}" type="slidenum">
              <a:rPr lang="en-GB" smtClean="0"/>
              <a:pPr>
                <a:defRPr/>
              </a:pPr>
              <a:t>5</a:t>
            </a:fld>
            <a:endParaRPr lang="en-GB" dirty="0"/>
          </a:p>
        </p:txBody>
      </p:sp>
      <p:grpSp>
        <p:nvGrpSpPr>
          <p:cNvPr id="24580" name="Group 22"/>
          <p:cNvGrpSpPr>
            <a:grpSpLocks/>
          </p:cNvGrpSpPr>
          <p:nvPr/>
        </p:nvGrpSpPr>
        <p:grpSpPr bwMode="auto">
          <a:xfrm>
            <a:off x="683568" y="1340768"/>
            <a:ext cx="3825875" cy="2158999"/>
            <a:chOff x="793" y="890"/>
            <a:chExt cx="2410" cy="1360"/>
          </a:xfrm>
        </p:grpSpPr>
        <p:sp>
          <p:nvSpPr>
            <p:cNvPr id="46085" name="Line 5"/>
            <p:cNvSpPr>
              <a:spLocks noChangeShapeType="1"/>
            </p:cNvSpPr>
            <p:nvPr/>
          </p:nvSpPr>
          <p:spPr bwMode="auto">
            <a:xfrm>
              <a:off x="1156" y="981"/>
              <a:ext cx="0" cy="363"/>
            </a:xfrm>
            <a:prstGeom prst="line">
              <a:avLst/>
            </a:prstGeom>
            <a:ln>
              <a:headEnd/>
              <a:tailEnd/>
            </a:ln>
            <a:extLst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pPr>
                <a:defRPr/>
              </a:pPr>
              <a:endParaRPr lang="en-GB">
                <a:cs typeface="+mn-cs"/>
              </a:endParaRPr>
            </a:p>
          </p:txBody>
        </p:sp>
        <p:sp>
          <p:nvSpPr>
            <p:cNvPr id="46087" name="Line 7"/>
            <p:cNvSpPr>
              <a:spLocks noChangeShapeType="1"/>
            </p:cNvSpPr>
            <p:nvPr/>
          </p:nvSpPr>
          <p:spPr bwMode="auto">
            <a:xfrm flipH="1" flipV="1">
              <a:off x="794" y="1162"/>
              <a:ext cx="362" cy="0"/>
            </a:xfrm>
            <a:prstGeom prst="line">
              <a:avLst/>
            </a:prstGeom>
            <a:ln>
              <a:headEnd/>
              <a:tailEnd/>
            </a:ln>
            <a:extLst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pPr>
                <a:defRPr/>
              </a:pPr>
              <a:endParaRPr lang="en-GB">
                <a:cs typeface="+mn-cs"/>
              </a:endParaRPr>
            </a:p>
          </p:txBody>
        </p:sp>
        <p:sp>
          <p:nvSpPr>
            <p:cNvPr id="46088" name="Line 8"/>
            <p:cNvSpPr>
              <a:spLocks noChangeShapeType="1"/>
            </p:cNvSpPr>
            <p:nvPr/>
          </p:nvSpPr>
          <p:spPr bwMode="auto">
            <a:xfrm flipH="1">
              <a:off x="2835" y="1162"/>
              <a:ext cx="363" cy="0"/>
            </a:xfrm>
            <a:prstGeom prst="line">
              <a:avLst/>
            </a:prstGeom>
            <a:ln>
              <a:headEnd/>
              <a:tailEnd/>
            </a:ln>
            <a:extLst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pPr>
                <a:defRPr/>
              </a:pPr>
              <a:endParaRPr lang="en-GB">
                <a:cs typeface="+mn-cs"/>
              </a:endParaRPr>
            </a:p>
          </p:txBody>
        </p:sp>
        <p:sp>
          <p:nvSpPr>
            <p:cNvPr id="46089" name="Line 9"/>
            <p:cNvSpPr>
              <a:spLocks noChangeShapeType="1"/>
            </p:cNvSpPr>
            <p:nvPr/>
          </p:nvSpPr>
          <p:spPr bwMode="auto">
            <a:xfrm>
              <a:off x="2835" y="981"/>
              <a:ext cx="0" cy="363"/>
            </a:xfrm>
            <a:prstGeom prst="line">
              <a:avLst/>
            </a:prstGeom>
            <a:ln>
              <a:headEnd/>
              <a:tailEnd/>
            </a:ln>
            <a:extLst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pPr>
                <a:defRPr/>
              </a:pPr>
              <a:endParaRPr lang="en-GB">
                <a:cs typeface="+mn-cs"/>
              </a:endParaRPr>
            </a:p>
          </p:txBody>
        </p:sp>
        <p:sp>
          <p:nvSpPr>
            <p:cNvPr id="46091" name="Line 11"/>
            <p:cNvSpPr>
              <a:spLocks noChangeShapeType="1"/>
            </p:cNvSpPr>
            <p:nvPr/>
          </p:nvSpPr>
          <p:spPr bwMode="auto">
            <a:xfrm flipH="1">
              <a:off x="793" y="1162"/>
              <a:ext cx="1" cy="771"/>
            </a:xfrm>
            <a:prstGeom prst="line">
              <a:avLst/>
            </a:prstGeom>
            <a:ln>
              <a:headEnd/>
              <a:tailEnd/>
            </a:ln>
            <a:extLst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pPr>
                <a:defRPr/>
              </a:pPr>
              <a:endParaRPr lang="en-GB">
                <a:cs typeface="+mn-cs"/>
              </a:endParaRPr>
            </a:p>
          </p:txBody>
        </p:sp>
        <p:sp>
          <p:nvSpPr>
            <p:cNvPr id="46093" name="Line 13"/>
            <p:cNvSpPr>
              <a:spLocks noChangeShapeType="1"/>
            </p:cNvSpPr>
            <p:nvPr/>
          </p:nvSpPr>
          <p:spPr bwMode="auto">
            <a:xfrm>
              <a:off x="3198" y="1162"/>
              <a:ext cx="0" cy="771"/>
            </a:xfrm>
            <a:prstGeom prst="line">
              <a:avLst/>
            </a:prstGeom>
            <a:ln>
              <a:headEnd/>
              <a:tailEnd/>
            </a:ln>
            <a:extLst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pPr>
                <a:defRPr/>
              </a:pPr>
              <a:endParaRPr lang="en-GB">
                <a:cs typeface="+mn-cs"/>
              </a:endParaRPr>
            </a:p>
          </p:txBody>
        </p:sp>
        <p:sp>
          <p:nvSpPr>
            <p:cNvPr id="46094" name="Oval 14"/>
            <p:cNvSpPr>
              <a:spLocks noChangeArrowheads="1"/>
            </p:cNvSpPr>
            <p:nvPr/>
          </p:nvSpPr>
          <p:spPr bwMode="auto">
            <a:xfrm>
              <a:off x="1701" y="1615"/>
              <a:ext cx="726" cy="635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GB">
                <a:cs typeface="+mn-cs"/>
              </a:endParaRPr>
            </a:p>
          </p:txBody>
        </p:sp>
        <p:sp>
          <p:nvSpPr>
            <p:cNvPr id="46095" name="Line 15"/>
            <p:cNvSpPr>
              <a:spLocks noChangeShapeType="1"/>
            </p:cNvSpPr>
            <p:nvPr/>
          </p:nvSpPr>
          <p:spPr bwMode="auto">
            <a:xfrm flipV="1">
              <a:off x="793" y="1933"/>
              <a:ext cx="908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GB">
                <a:cs typeface="+mn-cs"/>
              </a:endParaRPr>
            </a:p>
          </p:txBody>
        </p:sp>
        <p:sp>
          <p:nvSpPr>
            <p:cNvPr id="46096" name="Line 16"/>
            <p:cNvSpPr>
              <a:spLocks noChangeShapeType="1"/>
            </p:cNvSpPr>
            <p:nvPr/>
          </p:nvSpPr>
          <p:spPr bwMode="auto">
            <a:xfrm flipV="1">
              <a:off x="2427" y="1917"/>
              <a:ext cx="776" cy="16"/>
            </a:xfrm>
            <a:prstGeom prst="line">
              <a:avLst/>
            </a:prstGeom>
            <a:ln>
              <a:headEnd/>
              <a:tailEnd/>
            </a:ln>
            <a:extLst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pPr>
                <a:defRPr/>
              </a:pPr>
              <a:endParaRPr lang="en-GB">
                <a:cs typeface="+mn-cs"/>
              </a:endParaRPr>
            </a:p>
          </p:txBody>
        </p:sp>
        <p:sp>
          <p:nvSpPr>
            <p:cNvPr id="46098" name="Line 18"/>
            <p:cNvSpPr>
              <a:spLocks noChangeShapeType="1"/>
            </p:cNvSpPr>
            <p:nvPr/>
          </p:nvSpPr>
          <p:spPr bwMode="auto">
            <a:xfrm flipV="1">
              <a:off x="793" y="1933"/>
              <a:ext cx="908" cy="0"/>
            </a:xfrm>
            <a:prstGeom prst="line">
              <a:avLst/>
            </a:prstGeom>
            <a:ln>
              <a:headEnd/>
              <a:tailEnd/>
            </a:ln>
            <a:extLst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pPr>
                <a:defRPr/>
              </a:pPr>
              <a:endParaRPr lang="en-GB">
                <a:cs typeface="+mn-cs"/>
              </a:endParaRPr>
            </a:p>
          </p:txBody>
        </p:sp>
        <p:sp>
          <p:nvSpPr>
            <p:cNvPr id="46100" name="Text Box 20"/>
            <p:cNvSpPr txBox="1">
              <a:spLocks noChangeArrowheads="1"/>
            </p:cNvSpPr>
            <p:nvPr/>
          </p:nvSpPr>
          <p:spPr bwMode="auto">
            <a:xfrm>
              <a:off x="927" y="890"/>
              <a:ext cx="272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GB" sz="2000" smtClean="0">
                  <a:cs typeface="+mn-cs"/>
                </a:rPr>
                <a:t>+</a:t>
              </a:r>
              <a:endParaRPr lang="en-GB" sz="2000">
                <a:cs typeface="+mn-cs"/>
              </a:endParaRPr>
            </a:p>
          </p:txBody>
        </p:sp>
        <p:sp>
          <p:nvSpPr>
            <p:cNvPr id="46101" name="Line 21"/>
            <p:cNvSpPr>
              <a:spLocks noChangeShapeType="1"/>
            </p:cNvSpPr>
            <p:nvPr/>
          </p:nvSpPr>
          <p:spPr bwMode="auto">
            <a:xfrm>
              <a:off x="2880" y="1026"/>
              <a:ext cx="91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GB">
                <a:cs typeface="+mn-cs"/>
              </a:endParaRPr>
            </a:p>
          </p:txBody>
        </p:sp>
      </p:grpSp>
      <p:sp>
        <p:nvSpPr>
          <p:cNvPr id="46111" name="Text Box 31"/>
          <p:cNvSpPr txBox="1">
            <a:spLocks noChangeArrowheads="1"/>
          </p:cNvSpPr>
          <p:nvPr/>
        </p:nvSpPr>
        <p:spPr bwMode="auto">
          <a:xfrm>
            <a:off x="395536" y="3573016"/>
            <a:ext cx="8424862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sz="2000" dirty="0" smtClean="0">
                <a:cs typeface="+mn-cs"/>
              </a:rPr>
              <a:t>The LHC accelerates protons with 7.000.000.000.000 Volts / beam</a:t>
            </a:r>
          </a:p>
          <a:p>
            <a:pPr>
              <a:spcBef>
                <a:spcPct val="50000"/>
              </a:spcBef>
              <a:defRPr/>
            </a:pPr>
            <a:r>
              <a:rPr lang="en-GB" sz="2000" dirty="0">
                <a:cs typeface="+mn-cs"/>
              </a:rPr>
              <a:t>x</a:t>
            </a:r>
            <a:r>
              <a:rPr lang="en-GB" sz="2000" dirty="0" smtClean="0">
                <a:cs typeface="+mn-cs"/>
              </a:rPr>
              <a:t> 2 beams </a:t>
            </a:r>
            <a:r>
              <a:rPr lang="en-GB" sz="2000" dirty="0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GB" sz="2000" dirty="0" smtClean="0">
                <a:cs typeface="+mn-cs"/>
              </a:rPr>
              <a:t> 14 </a:t>
            </a:r>
            <a:r>
              <a:rPr lang="en-GB" sz="2000" dirty="0" err="1" smtClean="0">
                <a:cs typeface="+mn-cs"/>
              </a:rPr>
              <a:t>TeV</a:t>
            </a:r>
            <a:endParaRPr lang="en-GB" sz="2000" dirty="0">
              <a:cs typeface="+mn-cs"/>
            </a:endParaRPr>
          </a:p>
        </p:txBody>
      </p:sp>
      <p:sp>
        <p:nvSpPr>
          <p:cNvPr id="46113" name="Text Box 33"/>
          <p:cNvSpPr txBox="1">
            <a:spLocks noChangeArrowheads="1"/>
          </p:cNvSpPr>
          <p:nvPr/>
        </p:nvSpPr>
        <p:spPr bwMode="auto">
          <a:xfrm>
            <a:off x="3099219" y="5249093"/>
            <a:ext cx="5865269" cy="78483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/>
          <a:ex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kumimoji="1" lang="en-GB" b="1" dirty="0" smtClean="0">
                <a:solidFill>
                  <a:schemeClr val="tx2"/>
                </a:solidFill>
                <a:latin typeface="Arial" charset="0"/>
              </a:rPr>
              <a:t>10,000,000,000,000 AA type batteries</a:t>
            </a:r>
          </a:p>
          <a:p>
            <a:pPr algn="ctr">
              <a:spcBef>
                <a:spcPct val="50000"/>
              </a:spcBef>
              <a:defRPr/>
            </a:pPr>
            <a:r>
              <a:rPr kumimoji="1" lang="en-GB" b="1" dirty="0" smtClean="0">
                <a:solidFill>
                  <a:schemeClr val="tx2"/>
                </a:solidFill>
                <a:latin typeface="Arial" charset="0"/>
              </a:rPr>
              <a:t>0,05m x 10</a:t>
            </a:r>
            <a:r>
              <a:rPr kumimoji="1" lang="en-GB" b="1" baseline="30000" dirty="0" smtClean="0">
                <a:solidFill>
                  <a:schemeClr val="tx2"/>
                </a:solidFill>
                <a:latin typeface="Arial" charset="0"/>
              </a:rPr>
              <a:t>13</a:t>
            </a:r>
            <a:r>
              <a:rPr kumimoji="1" lang="en-GB" b="1" dirty="0" smtClean="0">
                <a:solidFill>
                  <a:schemeClr val="tx2"/>
                </a:solidFill>
                <a:latin typeface="Arial" charset="0"/>
              </a:rPr>
              <a:t> = 500 </a:t>
            </a:r>
            <a:r>
              <a:rPr kumimoji="1" lang="en-GB" b="1" dirty="0" err="1" smtClean="0">
                <a:solidFill>
                  <a:schemeClr val="tx2"/>
                </a:solidFill>
                <a:latin typeface="Arial" charset="0"/>
              </a:rPr>
              <a:t>Gm</a:t>
            </a:r>
            <a:r>
              <a:rPr kumimoji="1" lang="en-GB" b="1" dirty="0" smtClean="0">
                <a:solidFill>
                  <a:schemeClr val="tx2"/>
                </a:solidFill>
                <a:latin typeface="Arial" charset="0"/>
              </a:rPr>
              <a:t> ~ 3 x Earth-to-Sun distance</a:t>
            </a:r>
            <a:endParaRPr kumimoji="1" lang="en-GB" b="1" dirty="0">
              <a:solidFill>
                <a:schemeClr val="tx2"/>
              </a:solidFill>
              <a:latin typeface="Arial" charset="0"/>
            </a:endParaRPr>
          </a:p>
        </p:txBody>
      </p:sp>
      <p:grpSp>
        <p:nvGrpSpPr>
          <p:cNvPr id="6" name="Agrupar 5"/>
          <p:cNvGrpSpPr/>
          <p:nvPr/>
        </p:nvGrpSpPr>
        <p:grpSpPr>
          <a:xfrm>
            <a:off x="1403648" y="1484784"/>
            <a:ext cx="504056" cy="523220"/>
            <a:chOff x="1403648" y="1484784"/>
            <a:chExt cx="504056" cy="523220"/>
          </a:xfrm>
        </p:grpSpPr>
        <p:sp>
          <p:nvSpPr>
            <p:cNvPr id="4" name="Elipse 3"/>
            <p:cNvSpPr/>
            <p:nvPr/>
          </p:nvSpPr>
          <p:spPr>
            <a:xfrm>
              <a:off x="1403648" y="1556792"/>
              <a:ext cx="504056" cy="432048"/>
            </a:xfrm>
            <a:prstGeom prst="ellipse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CuadroTexto 4"/>
            <p:cNvSpPr txBox="1"/>
            <p:nvPr/>
          </p:nvSpPr>
          <p:spPr>
            <a:xfrm>
              <a:off x="1475656" y="1484784"/>
              <a:ext cx="43204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800" dirty="0" smtClean="0">
                  <a:solidFill>
                    <a:srgbClr val="000090"/>
                  </a:solidFill>
                </a:rPr>
                <a:t>+</a:t>
              </a:r>
              <a:endParaRPr lang="en-GB" sz="2800" dirty="0">
                <a:solidFill>
                  <a:srgbClr val="000090"/>
                </a:solidFill>
              </a:endParaRPr>
            </a:p>
          </p:txBody>
        </p:sp>
      </p:grpSp>
      <p:grpSp>
        <p:nvGrpSpPr>
          <p:cNvPr id="9" name="Agrupar 8"/>
          <p:cNvGrpSpPr/>
          <p:nvPr/>
        </p:nvGrpSpPr>
        <p:grpSpPr>
          <a:xfrm>
            <a:off x="3059832" y="4221088"/>
            <a:ext cx="5976664" cy="2451384"/>
            <a:chOff x="3059832" y="4221088"/>
            <a:chExt cx="5976664" cy="2451384"/>
          </a:xfrm>
        </p:grpSpPr>
        <p:pic>
          <p:nvPicPr>
            <p:cNvPr id="25" name="Picture 5" descr="tesla_cavity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40152" y="4509120"/>
              <a:ext cx="3096344" cy="2160240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" name="Rectangle 2"/>
            <p:cNvSpPr txBox="1">
              <a:spLocks noChangeArrowheads="1"/>
            </p:cNvSpPr>
            <p:nvPr/>
          </p:nvSpPr>
          <p:spPr>
            <a:xfrm>
              <a:off x="3563888" y="4221088"/>
              <a:ext cx="4896544" cy="288033"/>
            </a:xfrm>
            <a:prstGeom prst="rect">
              <a:avLst/>
            </a:prstGeom>
            <a:solidFill>
              <a:srgbClr val="0000FF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lIns="91440" tIns="45720" rIns="91440" bIns="45720" rtlCol="0" anchor="ctr">
              <a:noAutofit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defRPr/>
              </a:pPr>
              <a:r>
                <a:rPr lang="en-GB" sz="1800" dirty="0" smtClean="0">
                  <a:solidFill>
                    <a:srgbClr val="FFFFFF"/>
                  </a:solidFill>
                  <a:latin typeface="Arial"/>
                  <a:cs typeface="Arial"/>
                </a:rPr>
                <a:t>Radio-frequency cavities</a:t>
              </a:r>
            </a:p>
          </p:txBody>
        </p:sp>
        <p:grpSp>
          <p:nvGrpSpPr>
            <p:cNvPr id="8" name="Agrupar 7"/>
            <p:cNvGrpSpPr/>
            <p:nvPr/>
          </p:nvGrpSpPr>
          <p:grpSpPr>
            <a:xfrm>
              <a:off x="3059832" y="4509120"/>
              <a:ext cx="2880320" cy="2163352"/>
              <a:chOff x="3059832" y="4509120"/>
              <a:chExt cx="2880320" cy="2163352"/>
            </a:xfrm>
          </p:grpSpPr>
          <p:pic>
            <p:nvPicPr>
              <p:cNvPr id="24" name="Picture 61" descr="tesla_fields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59832" y="4509120"/>
                <a:ext cx="2880320" cy="2163352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7" name="CuadroTexto 6"/>
              <p:cNvSpPr txBox="1"/>
              <p:nvPr/>
            </p:nvSpPr>
            <p:spPr>
              <a:xfrm>
                <a:off x="5004048" y="6165304"/>
                <a:ext cx="80480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ES" dirty="0" smtClean="0">
                    <a:solidFill>
                      <a:schemeClr val="bg1">
                        <a:lumMod val="85000"/>
                      </a:schemeClr>
                    </a:solidFill>
                  </a:rPr>
                  <a:t>MV/m</a:t>
                </a:r>
                <a:endParaRPr lang="es-ES" dirty="0">
                  <a:solidFill>
                    <a:schemeClr val="bg1">
                      <a:lumMod val="85000"/>
                    </a:schemeClr>
                  </a:solidFill>
                </a:endParaRPr>
              </a:p>
            </p:txBody>
          </p:sp>
        </p:grp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86364E-6 6.63582E-6 L 0.20479 6.63582E-6 " pathEditMode="relative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61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61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1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/>
          <p:cNvSpPr txBox="1">
            <a:spLocks/>
          </p:cNvSpPr>
          <p:nvPr/>
        </p:nvSpPr>
        <p:spPr>
          <a:xfrm>
            <a:off x="0" y="0"/>
            <a:ext cx="9144000" cy="633600"/>
          </a:xfrm>
          <a:prstGeom prst="rect">
            <a:avLst/>
          </a:prstGeom>
          <a:solidFill>
            <a:srgbClr val="FF66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 fontScale="90000" lnSpcReduction="200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High Energy Physics</a:t>
            </a:r>
            <a:endParaRPr kumimoji="0" lang="en-US" sz="4400" b="0" i="0" u="none" strike="noStrike" kern="1200" cap="none" spc="0" normalizeH="0" baseline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8" name="2 Marcador de contenido"/>
          <p:cNvSpPr txBox="1">
            <a:spLocks/>
          </p:cNvSpPr>
          <p:nvPr/>
        </p:nvSpPr>
        <p:spPr bwMode="auto">
          <a:xfrm>
            <a:off x="467544" y="764704"/>
            <a:ext cx="80010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2001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  <a:buFontTx/>
              <a:buChar char="•"/>
            </a:pPr>
            <a:r>
              <a:rPr lang="en-US" sz="2000" dirty="0" smtClean="0">
                <a:latin typeface="Arial"/>
                <a:cs typeface="Arial"/>
              </a:rPr>
              <a:t>Also known as Elementary Particles Physics</a:t>
            </a:r>
          </a:p>
          <a:p>
            <a:pPr>
              <a:spcBef>
                <a:spcPct val="20000"/>
              </a:spcBef>
              <a:buFontTx/>
              <a:buChar char="•"/>
            </a:pPr>
            <a:r>
              <a:rPr lang="en-US" sz="2000" dirty="0" smtClean="0">
                <a:latin typeface="Arial"/>
                <a:cs typeface="Arial"/>
              </a:rPr>
              <a:t>It serves to study how the matter constituents interact</a:t>
            </a:r>
          </a:p>
          <a:p>
            <a:pPr lvl="1">
              <a:spcBef>
                <a:spcPct val="20000"/>
              </a:spcBef>
              <a:buFontTx/>
              <a:buChar char="–"/>
            </a:pPr>
            <a:r>
              <a:rPr lang="en-US" sz="2000" dirty="0" smtClean="0">
                <a:latin typeface="Arial"/>
                <a:cs typeface="Arial"/>
              </a:rPr>
              <a:t>Of course, “high energy” is an evolving concept dependent on our technical capabilities</a:t>
            </a:r>
          </a:p>
          <a:p>
            <a:pPr lvl="1">
              <a:spcBef>
                <a:spcPct val="20000"/>
              </a:spcBef>
              <a:buFontTx/>
              <a:buChar char="–"/>
            </a:pPr>
            <a:r>
              <a:rPr lang="en-US" sz="2000" dirty="0" smtClean="0">
                <a:latin typeface="Arial"/>
                <a:cs typeface="Arial"/>
              </a:rPr>
              <a:t>Today:  </a:t>
            </a:r>
            <a:r>
              <a:rPr lang="en-US" sz="2000" dirty="0" err="1" smtClean="0">
                <a:latin typeface="Arial"/>
                <a:cs typeface="Arial"/>
              </a:rPr>
              <a:t>TeV</a:t>
            </a:r>
            <a:r>
              <a:rPr lang="en-US" sz="2000" dirty="0" smtClean="0">
                <a:latin typeface="Arial"/>
                <a:cs typeface="Arial"/>
              </a:rPr>
              <a:t> (</a:t>
            </a:r>
            <a:r>
              <a:rPr lang="en-US" sz="2000" dirty="0" err="1" smtClean="0">
                <a:latin typeface="Arial"/>
                <a:cs typeface="Arial"/>
              </a:rPr>
              <a:t>Tera-electronvolt</a:t>
            </a:r>
            <a:r>
              <a:rPr lang="en-US" sz="2000" dirty="0" smtClean="0">
                <a:latin typeface="Arial"/>
                <a:cs typeface="Arial"/>
              </a:rPr>
              <a:t> = 10</a:t>
            </a:r>
            <a:r>
              <a:rPr lang="en-US" sz="2000" baseline="30000" dirty="0" smtClean="0">
                <a:latin typeface="Arial"/>
                <a:cs typeface="Arial"/>
              </a:rPr>
              <a:t>12</a:t>
            </a:r>
            <a:r>
              <a:rPr lang="en-US" sz="2000" dirty="0" smtClean="0">
                <a:latin typeface="Arial"/>
                <a:cs typeface="Arial"/>
              </a:rPr>
              <a:t> </a:t>
            </a:r>
            <a:r>
              <a:rPr lang="en-US" sz="2000" dirty="0" err="1" smtClean="0">
                <a:latin typeface="Arial"/>
                <a:cs typeface="Arial"/>
              </a:rPr>
              <a:t>electronvolt</a:t>
            </a:r>
            <a:r>
              <a:rPr lang="en-US" sz="2000" dirty="0" smtClean="0">
                <a:latin typeface="Arial"/>
                <a:cs typeface="Arial"/>
              </a:rPr>
              <a:t>)</a:t>
            </a:r>
          </a:p>
          <a:p>
            <a:pPr marL="457200" lvl="1" indent="0">
              <a:spcBef>
                <a:spcPct val="20000"/>
              </a:spcBef>
            </a:pPr>
            <a:endParaRPr lang="en-US" sz="2000" dirty="0" smtClean="0">
              <a:latin typeface="Arial"/>
              <a:cs typeface="Arial"/>
            </a:endParaRPr>
          </a:p>
          <a:p>
            <a:pPr lvl="1">
              <a:spcBef>
                <a:spcPct val="20000"/>
              </a:spcBef>
              <a:buFontTx/>
              <a:buChar char="–"/>
            </a:pPr>
            <a:r>
              <a:rPr lang="en-US" sz="2000" dirty="0" smtClean="0">
                <a:latin typeface="Arial"/>
                <a:cs typeface="Arial"/>
              </a:rPr>
              <a:t>Kinetic energy of a mosquito</a:t>
            </a:r>
          </a:p>
          <a:p>
            <a:pPr lvl="2">
              <a:spcBef>
                <a:spcPct val="20000"/>
              </a:spcBef>
              <a:buFontTx/>
              <a:buChar char="–"/>
            </a:pPr>
            <a:r>
              <a:rPr lang="en-US" sz="1600" dirty="0" err="1" smtClean="0">
                <a:latin typeface="Arial"/>
                <a:cs typeface="Arial"/>
              </a:rPr>
              <a:t>M_mosquito</a:t>
            </a:r>
            <a:r>
              <a:rPr lang="en-US" sz="1600" dirty="0" smtClean="0">
                <a:latin typeface="Arial"/>
                <a:cs typeface="Arial"/>
              </a:rPr>
              <a:t> ~ 2 mg 	</a:t>
            </a:r>
          </a:p>
          <a:p>
            <a:pPr lvl="2">
              <a:spcBef>
                <a:spcPct val="20000"/>
              </a:spcBef>
              <a:buFontTx/>
              <a:buChar char="–"/>
            </a:pPr>
            <a:r>
              <a:rPr lang="en-US" sz="1600" dirty="0" err="1" smtClean="0">
                <a:latin typeface="Arial"/>
                <a:cs typeface="Arial"/>
              </a:rPr>
              <a:t>V_mosquito</a:t>
            </a:r>
            <a:r>
              <a:rPr lang="en-US" sz="1600" dirty="0" smtClean="0">
                <a:latin typeface="Arial"/>
                <a:cs typeface="Arial"/>
              </a:rPr>
              <a:t> ~ 3,6 Km/h                                             E = ½ m v</a:t>
            </a:r>
            <a:r>
              <a:rPr lang="en-US" sz="1600" baseline="30000" dirty="0" smtClean="0">
                <a:latin typeface="Arial"/>
                <a:cs typeface="Arial"/>
              </a:rPr>
              <a:t>2</a:t>
            </a:r>
            <a:r>
              <a:rPr lang="en-US" sz="1600" dirty="0" smtClean="0">
                <a:latin typeface="Arial"/>
                <a:cs typeface="Arial"/>
              </a:rPr>
              <a:t>  ~ 10</a:t>
            </a:r>
            <a:r>
              <a:rPr lang="en-US" sz="1600" baseline="30000" dirty="0" smtClean="0">
                <a:latin typeface="Arial"/>
                <a:cs typeface="Arial"/>
              </a:rPr>
              <a:t>-6 </a:t>
            </a:r>
            <a:r>
              <a:rPr lang="en-US" sz="1600" dirty="0" smtClean="0">
                <a:latin typeface="Arial"/>
                <a:cs typeface="Arial"/>
              </a:rPr>
              <a:t>J </a:t>
            </a:r>
          </a:p>
          <a:p>
            <a:pPr lvl="2">
              <a:spcBef>
                <a:spcPct val="20000"/>
              </a:spcBef>
              <a:buFontTx/>
              <a:buChar char="–"/>
            </a:pPr>
            <a:r>
              <a:rPr lang="en-US" sz="1600" dirty="0" smtClean="0">
                <a:latin typeface="Arial"/>
                <a:cs typeface="Arial"/>
              </a:rPr>
              <a:t>Energy of an LHC proton </a:t>
            </a:r>
            <a:r>
              <a:rPr lang="en-US" sz="1600" dirty="0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1600" dirty="0" smtClean="0">
                <a:latin typeface="Arial"/>
                <a:cs typeface="Arial"/>
              </a:rPr>
              <a:t> 6,5 </a:t>
            </a:r>
            <a:r>
              <a:rPr lang="en-US" sz="1600" dirty="0" err="1" smtClean="0">
                <a:latin typeface="Arial"/>
                <a:cs typeface="Arial"/>
              </a:rPr>
              <a:t>TeV</a:t>
            </a:r>
            <a:endParaRPr lang="en-US" sz="1600" dirty="0">
              <a:latin typeface="Arial"/>
              <a:cs typeface="Arial"/>
            </a:endParaRPr>
          </a:p>
        </p:txBody>
      </p:sp>
      <p:pic>
        <p:nvPicPr>
          <p:cNvPr id="2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4258358"/>
            <a:ext cx="4088765" cy="2627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10 Rectángulo"/>
          <p:cNvSpPr>
            <a:spLocks noChangeArrowheads="1"/>
          </p:cNvSpPr>
          <p:nvPr/>
        </p:nvSpPr>
        <p:spPr bwMode="auto">
          <a:xfrm>
            <a:off x="4427984" y="5229200"/>
            <a:ext cx="4572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dirty="0" smtClean="0"/>
              <a:t>Even higher energies are obtained in experiments watching the cosmic rays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8264" y="1916832"/>
            <a:ext cx="1367992" cy="1708818"/>
          </a:xfrm>
          <a:prstGeom prst="rect">
            <a:avLst/>
          </a:prstGeom>
        </p:spPr>
      </p:pic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E33E46-4A37-2C43-9DEB-B3856EDA510F}" type="slidenum">
              <a:rPr lang="es-ES" smtClean="0"/>
              <a:pPr>
                <a:defRPr/>
              </a:pPr>
              <a:t>6</a:t>
            </a:fld>
            <a:endParaRPr lang="es-ES"/>
          </a:p>
        </p:txBody>
      </p:sp>
      <p:sp>
        <p:nvSpPr>
          <p:cNvPr id="6" name="CuadroTexto 5"/>
          <p:cNvSpPr txBox="1"/>
          <p:nvPr/>
        </p:nvSpPr>
        <p:spPr>
          <a:xfrm>
            <a:off x="5002589" y="3821559"/>
            <a:ext cx="3313827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2"/>
            <a:r>
              <a:rPr lang="en-US" sz="1600" dirty="0">
                <a:latin typeface="Arial"/>
                <a:cs typeface="Arial"/>
              </a:rPr>
              <a:t>= 6,5 x 10</a:t>
            </a:r>
            <a:r>
              <a:rPr lang="en-US" sz="1600" baseline="30000" dirty="0">
                <a:latin typeface="Arial"/>
                <a:cs typeface="Arial"/>
              </a:rPr>
              <a:t>12 </a:t>
            </a:r>
            <a:r>
              <a:rPr lang="en-US" sz="1600" dirty="0">
                <a:latin typeface="Arial"/>
                <a:cs typeface="Arial"/>
              </a:rPr>
              <a:t>V x 1,6 10</a:t>
            </a:r>
            <a:r>
              <a:rPr lang="en-US" sz="1600" baseline="30000" dirty="0">
                <a:latin typeface="Arial"/>
                <a:cs typeface="Arial"/>
              </a:rPr>
              <a:t>-19 </a:t>
            </a:r>
            <a:r>
              <a:rPr lang="en-US" sz="1600" dirty="0">
                <a:latin typeface="Arial"/>
                <a:cs typeface="Arial"/>
              </a:rPr>
              <a:t>C ~ 10</a:t>
            </a:r>
            <a:r>
              <a:rPr lang="en-US" sz="1600" baseline="30000" dirty="0">
                <a:latin typeface="Arial"/>
                <a:cs typeface="Arial"/>
              </a:rPr>
              <a:t>-6 </a:t>
            </a:r>
            <a:r>
              <a:rPr lang="en-US" sz="1600" dirty="0">
                <a:latin typeface="Arial"/>
                <a:cs typeface="Arial"/>
              </a:rPr>
              <a:t>J</a:t>
            </a:r>
          </a:p>
          <a:p>
            <a:endParaRPr lang="es-E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457200"/>
            <a:ext cx="6400800" cy="6400800"/>
          </a:xfrm>
          <a:prstGeom prst="rect">
            <a:avLst/>
          </a:prstGeom>
        </p:spPr>
      </p:pic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E33E46-4A37-2C43-9DEB-B3856EDA510F}" type="slidenum">
              <a:rPr lang="en-GB" smtClean="0"/>
              <a:pPr>
                <a:defRPr/>
              </a:pPr>
              <a:t>7</a:t>
            </a:fld>
            <a:endParaRPr lang="en-GB"/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0" y="0"/>
            <a:ext cx="9144000" cy="647700"/>
          </a:xfrm>
          <a:prstGeom prst="rect">
            <a:avLst/>
          </a:prstGeom>
          <a:solidFill>
            <a:srgbClr val="FF66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CERN</a:t>
            </a:r>
            <a:endParaRPr kumimoji="0" lang="en-GB" sz="3600" b="1" i="0" u="none" strike="noStrike" kern="1200" cap="none" spc="0" normalizeH="0" baseline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228600" y="914400"/>
            <a:ext cx="2952328" cy="203132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GB" dirty="0" smtClean="0">
                <a:solidFill>
                  <a:schemeClr val="tx2"/>
                </a:solidFill>
              </a:rPr>
              <a:t> CERN is a </a:t>
            </a:r>
            <a:r>
              <a:rPr lang="en-GB" dirty="0" err="1" smtClean="0">
                <a:solidFill>
                  <a:schemeClr val="tx2"/>
                </a:solidFill>
              </a:rPr>
              <a:t>european</a:t>
            </a:r>
            <a:r>
              <a:rPr lang="en-GB" dirty="0" smtClean="0">
                <a:solidFill>
                  <a:schemeClr val="tx2"/>
                </a:solidFill>
              </a:rPr>
              <a:t> research laboratory for particle and nuclear physics</a:t>
            </a:r>
          </a:p>
          <a:p>
            <a:pPr>
              <a:buFont typeface="Arial"/>
              <a:buChar char="•"/>
            </a:pPr>
            <a:r>
              <a:rPr lang="en-GB" dirty="0" smtClean="0">
                <a:solidFill>
                  <a:schemeClr val="tx2"/>
                </a:solidFill>
              </a:rPr>
              <a:t> Established in 1954 </a:t>
            </a:r>
          </a:p>
          <a:p>
            <a:pPr lvl="1">
              <a:buFont typeface="Arial"/>
              <a:buChar char="•"/>
            </a:pPr>
            <a:r>
              <a:rPr lang="en-GB" dirty="0">
                <a:solidFill>
                  <a:schemeClr val="tx2"/>
                </a:solidFill>
              </a:rPr>
              <a:t> </a:t>
            </a:r>
            <a:r>
              <a:rPr lang="en-GB" dirty="0" smtClean="0">
                <a:solidFill>
                  <a:schemeClr val="tx2"/>
                </a:solidFill>
              </a:rPr>
              <a:t>Before the European Union (1957)</a:t>
            </a:r>
          </a:p>
          <a:p>
            <a:endParaRPr lang="en-GB" dirty="0" smtClean="0">
              <a:solidFill>
                <a:schemeClr val="tx2"/>
              </a:solidFill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7864" y="908719"/>
            <a:ext cx="5616624" cy="4334149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179512" y="3573016"/>
            <a:ext cx="3024336" cy="175432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GB" dirty="0" smtClean="0">
                <a:solidFill>
                  <a:schemeClr val="tx2"/>
                </a:solidFill>
              </a:rPr>
              <a:t> It is located in the outskirt of Geneva</a:t>
            </a:r>
          </a:p>
          <a:p>
            <a:pPr>
              <a:buFont typeface="Arial"/>
              <a:buChar char="•"/>
            </a:pPr>
            <a:r>
              <a:rPr lang="en-GB" dirty="0">
                <a:solidFill>
                  <a:schemeClr val="tx2"/>
                </a:solidFill>
              </a:rPr>
              <a:t> </a:t>
            </a:r>
            <a:r>
              <a:rPr lang="en-GB" dirty="0" smtClean="0">
                <a:solidFill>
                  <a:schemeClr val="tx2"/>
                </a:solidFill>
              </a:rPr>
              <a:t>Just in the border between Switzerland and France </a:t>
            </a:r>
          </a:p>
          <a:p>
            <a:pPr>
              <a:buFont typeface="Arial"/>
              <a:buChar char="•"/>
            </a:pPr>
            <a:r>
              <a:rPr lang="en-GB" dirty="0">
                <a:solidFill>
                  <a:schemeClr val="tx2"/>
                </a:solidFill>
              </a:rPr>
              <a:t> </a:t>
            </a:r>
            <a:r>
              <a:rPr lang="en-GB" dirty="0" smtClean="0">
                <a:solidFill>
                  <a:schemeClr val="tx2"/>
                </a:solidFill>
              </a:rPr>
              <a:t>There exist CERN facilities at both sides of the border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CuadroTexto 55"/>
          <p:cNvSpPr txBox="1"/>
          <p:nvPr/>
        </p:nvSpPr>
        <p:spPr>
          <a:xfrm>
            <a:off x="152400" y="5562600"/>
            <a:ext cx="17620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/>
              <a:t>Lawrence and the </a:t>
            </a:r>
          </a:p>
          <a:p>
            <a:r>
              <a:rPr lang="en-GB" sz="1400" dirty="0" smtClean="0"/>
              <a:t>first accelerator</a:t>
            </a:r>
            <a:endParaRPr lang="en-GB" sz="1400" dirty="0"/>
          </a:p>
        </p:txBody>
      </p:sp>
      <p:pic>
        <p:nvPicPr>
          <p:cNvPr id="55" name="Imagen 5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66800"/>
            <a:ext cx="3263900" cy="4445000"/>
          </a:xfrm>
          <a:prstGeom prst="rect">
            <a:avLst/>
          </a:prstGeom>
        </p:spPr>
      </p:pic>
      <p:grpSp>
        <p:nvGrpSpPr>
          <p:cNvPr id="30780" name="Group 60"/>
          <p:cNvGrpSpPr>
            <a:grpSpLocks/>
          </p:cNvGrpSpPr>
          <p:nvPr/>
        </p:nvGrpSpPr>
        <p:grpSpPr bwMode="auto">
          <a:xfrm>
            <a:off x="3200400" y="1143000"/>
            <a:ext cx="5943600" cy="4267200"/>
            <a:chOff x="1380" y="754"/>
            <a:chExt cx="3583" cy="2831"/>
          </a:xfrm>
        </p:grpSpPr>
        <p:grpSp>
          <p:nvGrpSpPr>
            <p:cNvPr id="29739" name="Group 11"/>
            <p:cNvGrpSpPr>
              <a:grpSpLocks/>
            </p:cNvGrpSpPr>
            <p:nvPr/>
          </p:nvGrpSpPr>
          <p:grpSpPr bwMode="auto">
            <a:xfrm>
              <a:off x="1380" y="754"/>
              <a:ext cx="3583" cy="2831"/>
              <a:chOff x="1267" y="754"/>
              <a:chExt cx="3583" cy="2831"/>
            </a:xfrm>
          </p:grpSpPr>
          <p:pic>
            <p:nvPicPr>
              <p:cNvPr id="29741" name="Picture 5" descr="8701973-A4-at-144-dpi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67" y="754"/>
                <a:ext cx="3583" cy="2831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0726" name="Text Box 6"/>
              <p:cNvSpPr txBox="1">
                <a:spLocks noChangeArrowheads="1"/>
              </p:cNvSpPr>
              <p:nvPr/>
            </p:nvSpPr>
            <p:spPr bwMode="auto">
              <a:xfrm>
                <a:off x="2492" y="2886"/>
                <a:ext cx="499" cy="24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en-GB" b="1" dirty="0" err="1" smtClean="0">
                    <a:solidFill>
                      <a:srgbClr val="FFFFFF"/>
                    </a:solidFill>
                    <a:cs typeface="+mn-cs"/>
                  </a:rPr>
                  <a:t>Suiza</a:t>
                </a:r>
                <a:endParaRPr lang="en-GB" b="1" dirty="0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30727" name="Text Box 7"/>
              <p:cNvSpPr txBox="1">
                <a:spLocks noChangeArrowheads="1"/>
              </p:cNvSpPr>
              <p:nvPr/>
            </p:nvSpPr>
            <p:spPr bwMode="auto">
              <a:xfrm>
                <a:off x="2038" y="1299"/>
                <a:ext cx="817" cy="24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en-GB" b="1" smtClean="0">
                    <a:solidFill>
                      <a:srgbClr val="FFFFFF"/>
                    </a:solidFill>
                    <a:cs typeface="+mn-cs"/>
                  </a:rPr>
                  <a:t>Francia</a:t>
                </a:r>
                <a:endParaRPr lang="en-GB" b="1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30729" name="Freeform 9"/>
              <p:cNvSpPr>
                <a:spLocks/>
              </p:cNvSpPr>
              <p:nvPr/>
            </p:nvSpPr>
            <p:spPr bwMode="auto">
              <a:xfrm rot="10800000">
                <a:off x="1993" y="1661"/>
                <a:ext cx="317" cy="227"/>
              </a:xfrm>
              <a:custGeom>
                <a:avLst/>
                <a:gdLst>
                  <a:gd name="T0" fmla="*/ 226 w 317"/>
                  <a:gd name="T1" fmla="*/ 0 h 227"/>
                  <a:gd name="T2" fmla="*/ 317 w 317"/>
                  <a:gd name="T3" fmla="*/ 91 h 227"/>
                  <a:gd name="T4" fmla="*/ 0 w 317"/>
                  <a:gd name="T5" fmla="*/ 227 h 227"/>
                  <a:gd name="T6" fmla="*/ 226 w 317"/>
                  <a:gd name="T7" fmla="*/ 0 h 2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7" h="227">
                    <a:moveTo>
                      <a:pt x="226" y="0"/>
                    </a:moveTo>
                    <a:lnTo>
                      <a:pt x="317" y="91"/>
                    </a:lnTo>
                    <a:lnTo>
                      <a:pt x="0" y="227"/>
                    </a:lnTo>
                    <a:lnTo>
                      <a:pt x="226" y="0"/>
                    </a:lnTo>
                    <a:close/>
                  </a:path>
                </a:pathLst>
              </a:custGeom>
              <a:noFill/>
              <a:ln w="28575" cmpd="sng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cs typeface="+mn-cs"/>
                </a:endParaRPr>
              </a:p>
            </p:txBody>
          </p:sp>
          <p:sp>
            <p:nvSpPr>
              <p:cNvPr id="30730" name="Text Box 10"/>
              <p:cNvSpPr txBox="1">
                <a:spLocks noChangeArrowheads="1"/>
              </p:cNvSpPr>
              <p:nvPr/>
            </p:nvSpPr>
            <p:spPr bwMode="auto">
              <a:xfrm>
                <a:off x="1403" y="1661"/>
                <a:ext cx="545" cy="24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en-GB" smtClean="0">
                    <a:solidFill>
                      <a:srgbClr val="FFFF00"/>
                    </a:solidFill>
                    <a:cs typeface="+mn-cs"/>
                  </a:rPr>
                  <a:t>CERN</a:t>
                </a:r>
                <a:endParaRPr lang="en-GB">
                  <a:solidFill>
                    <a:srgbClr val="FFFF00"/>
                  </a:solidFill>
                  <a:cs typeface="+mn-cs"/>
                </a:endParaRPr>
              </a:p>
            </p:txBody>
          </p:sp>
        </p:grpSp>
        <p:sp>
          <p:nvSpPr>
            <p:cNvPr id="30779" name="Text Box 59"/>
            <p:cNvSpPr txBox="1">
              <a:spLocks noChangeArrowheads="1"/>
            </p:cNvSpPr>
            <p:nvPr/>
          </p:nvSpPr>
          <p:spPr bwMode="auto">
            <a:xfrm>
              <a:off x="4308" y="1745"/>
              <a:ext cx="635" cy="2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GB" dirty="0" smtClean="0">
                  <a:solidFill>
                    <a:schemeClr val="bg1"/>
                  </a:solidFill>
                  <a:cs typeface="+mn-cs"/>
                </a:rPr>
                <a:t>27 km</a:t>
              </a:r>
              <a:endParaRPr lang="en-GB" dirty="0">
                <a:solidFill>
                  <a:schemeClr val="bg1"/>
                </a:solidFill>
                <a:cs typeface="+mn-cs"/>
              </a:endParaRPr>
            </a:p>
          </p:txBody>
        </p:sp>
      </p:grpSp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47700"/>
          </a:xfrm>
          <a:solidFill>
            <a:srgbClr val="FF66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GB" sz="3600" b="1" smtClean="0">
                <a:solidFill>
                  <a:srgbClr val="FFFFFF"/>
                </a:solidFill>
                <a:cs typeface="+mj-cs"/>
              </a:rPr>
              <a:t>The Large Hadron Collider (LHC)</a:t>
            </a:r>
          </a:p>
        </p:txBody>
      </p:sp>
      <p:sp>
        <p:nvSpPr>
          <p:cNvPr id="53" name="Marcador de número de diapositiva 5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E33E46-4A37-2C43-9DEB-B3856EDA510F}" type="slidenum">
              <a:rPr lang="en-GB" smtClean="0"/>
              <a:pPr>
                <a:defRPr/>
              </a:pPr>
              <a:t>8</a:t>
            </a:fld>
            <a:endParaRPr lang="en-GB"/>
          </a:p>
        </p:txBody>
      </p:sp>
      <p:grpSp>
        <p:nvGrpSpPr>
          <p:cNvPr id="14" name="Agrupar 13"/>
          <p:cNvGrpSpPr/>
          <p:nvPr/>
        </p:nvGrpSpPr>
        <p:grpSpPr>
          <a:xfrm>
            <a:off x="5868144" y="2348880"/>
            <a:ext cx="1897434" cy="1593427"/>
            <a:chOff x="5868144" y="2348880"/>
            <a:chExt cx="1897434" cy="1593427"/>
          </a:xfrm>
        </p:grpSpPr>
        <p:pic>
          <p:nvPicPr>
            <p:cNvPr id="4" name="Imagen 3" descr="LortentzForce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68144" y="2348880"/>
              <a:ext cx="1897434" cy="469214"/>
            </a:xfrm>
            <a:prstGeom prst="rect">
              <a:avLst/>
            </a:prstGeom>
          </p:spPr>
        </p:pic>
        <p:cxnSp>
          <p:nvCxnSpPr>
            <p:cNvPr id="6" name="Conector recto de flecha 5"/>
            <p:cNvCxnSpPr/>
            <p:nvPr/>
          </p:nvCxnSpPr>
          <p:spPr>
            <a:xfrm flipH="1">
              <a:off x="6228184" y="3645024"/>
              <a:ext cx="648072" cy="0"/>
            </a:xfrm>
            <a:prstGeom prst="straightConnector1">
              <a:avLst/>
            </a:prstGeom>
            <a:ln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ector recto de flecha 21"/>
            <p:cNvCxnSpPr/>
            <p:nvPr/>
          </p:nvCxnSpPr>
          <p:spPr>
            <a:xfrm flipH="1" flipV="1">
              <a:off x="6876256" y="3140968"/>
              <a:ext cx="8384" cy="504056"/>
            </a:xfrm>
            <a:prstGeom prst="straightConnector1">
              <a:avLst/>
            </a:prstGeom>
            <a:ln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 Box 6"/>
            <p:cNvSpPr txBox="1">
              <a:spLocks noChangeArrowheads="1"/>
            </p:cNvSpPr>
            <p:nvPr/>
          </p:nvSpPr>
          <p:spPr bwMode="auto">
            <a:xfrm>
              <a:off x="6264522" y="3573016"/>
              <a:ext cx="323702" cy="369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GB" b="1" dirty="0">
                  <a:solidFill>
                    <a:srgbClr val="FFFFFF"/>
                  </a:solidFill>
                  <a:cs typeface="+mn-cs"/>
                </a:rPr>
                <a:t>v</a:t>
              </a:r>
            </a:p>
          </p:txBody>
        </p:sp>
        <p:sp>
          <p:nvSpPr>
            <p:cNvPr id="28" name="Text Box 6"/>
            <p:cNvSpPr txBox="1">
              <a:spLocks noChangeArrowheads="1"/>
            </p:cNvSpPr>
            <p:nvPr/>
          </p:nvSpPr>
          <p:spPr bwMode="auto">
            <a:xfrm>
              <a:off x="6876256" y="3212976"/>
              <a:ext cx="323702" cy="369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GB" b="1" dirty="0" smtClean="0">
                  <a:solidFill>
                    <a:srgbClr val="FFFFFF"/>
                  </a:solidFill>
                  <a:cs typeface="+mn-cs"/>
                </a:rPr>
                <a:t>B</a:t>
              </a:r>
              <a:endParaRPr lang="en-GB" b="1" dirty="0">
                <a:solidFill>
                  <a:srgbClr val="FFFFFF"/>
                </a:solidFill>
                <a:cs typeface="+mn-cs"/>
              </a:endParaRPr>
            </a:p>
          </p:txBody>
        </p:sp>
      </p:grpSp>
      <p:grpSp>
        <p:nvGrpSpPr>
          <p:cNvPr id="5" name="Agrupar 4"/>
          <p:cNvGrpSpPr/>
          <p:nvPr/>
        </p:nvGrpSpPr>
        <p:grpSpPr>
          <a:xfrm>
            <a:off x="3070120" y="1124745"/>
            <a:ext cx="6073880" cy="5592816"/>
            <a:chOff x="3070120" y="1124745"/>
            <a:chExt cx="6073880" cy="5592816"/>
          </a:xfrm>
        </p:grpSpPr>
        <p:sp>
          <p:nvSpPr>
            <p:cNvPr id="3" name="CuadroTexto 2"/>
            <p:cNvSpPr txBox="1"/>
            <p:nvPr/>
          </p:nvSpPr>
          <p:spPr>
            <a:xfrm>
              <a:off x="3491880" y="5517232"/>
              <a:ext cx="4896544" cy="1200329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>
                <a:buFont typeface="Arial"/>
                <a:buChar char="•"/>
              </a:pPr>
              <a:r>
                <a:rPr lang="en-GB" dirty="0" smtClean="0">
                  <a:solidFill>
                    <a:schemeClr val="tx2"/>
                  </a:solidFill>
                </a:rPr>
                <a:t> The LHC is the largest and most </a:t>
              </a:r>
              <a:r>
                <a:rPr lang="en-GB" dirty="0" err="1" smtClean="0">
                  <a:solidFill>
                    <a:schemeClr val="tx2"/>
                  </a:solidFill>
                </a:rPr>
                <a:t>powerfull</a:t>
              </a:r>
              <a:r>
                <a:rPr lang="en-GB" dirty="0" smtClean="0">
                  <a:solidFill>
                    <a:schemeClr val="tx2"/>
                  </a:solidFill>
                </a:rPr>
                <a:t> particle accelerator</a:t>
              </a:r>
            </a:p>
            <a:p>
              <a:pPr>
                <a:buFont typeface="Arial"/>
                <a:buChar char="•"/>
              </a:pPr>
              <a:r>
                <a:rPr lang="en-GB" dirty="0" smtClean="0">
                  <a:solidFill>
                    <a:schemeClr val="tx2"/>
                  </a:solidFill>
                </a:rPr>
                <a:t> It is 27 km long. </a:t>
              </a:r>
            </a:p>
            <a:p>
              <a:pPr>
                <a:buFont typeface="Arial"/>
                <a:buChar char="•"/>
              </a:pPr>
              <a:r>
                <a:rPr lang="en-GB" dirty="0" smtClean="0">
                  <a:solidFill>
                    <a:schemeClr val="tx2"/>
                  </a:solidFill>
                </a:rPr>
                <a:t>Built ~100 m underground</a:t>
              </a:r>
            </a:p>
          </p:txBody>
        </p:sp>
        <p:pic>
          <p:nvPicPr>
            <p:cNvPr id="2" name="Imagen 1" descr="LHC-baixterra.jp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70120" y="1124745"/>
              <a:ext cx="6073880" cy="425171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960210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>
          <a:xfrm>
            <a:off x="5148263" y="152400"/>
            <a:ext cx="2952750" cy="1066800"/>
          </a:xfrm>
          <a:solidFill>
            <a:schemeClr val="bg1"/>
          </a:solidFill>
        </p:spPr>
        <p:txBody>
          <a:bodyPr/>
          <a:lstStyle/>
          <a:p>
            <a:pPr eaLnBrk="1" hangingPunct="1">
              <a:defRPr/>
            </a:pPr>
            <a:endParaRPr lang="es-ES" dirty="0" smtClean="0">
              <a:cs typeface="+mj-cs"/>
            </a:endParaRPr>
          </a:p>
        </p:txBody>
      </p:sp>
      <p:sp>
        <p:nvSpPr>
          <p:cNvPr id="14" name="Marcador de número de diapositiva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E33E46-4A37-2C43-9DEB-B3856EDA510F}" type="slidenum">
              <a:rPr lang="es-ES" smtClean="0"/>
              <a:pPr>
                <a:defRPr/>
              </a:pPr>
              <a:t>9</a:t>
            </a:fld>
            <a:endParaRPr lang="es-ES"/>
          </a:p>
        </p:txBody>
      </p:sp>
      <p:pic>
        <p:nvPicPr>
          <p:cNvPr id="36866" name="Picture 4" descr="01_Surface+Underground_800x6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33375"/>
            <a:ext cx="4319588" cy="32400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7" name="Picture 5" descr="02_ATLAS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7813" y="1295400"/>
            <a:ext cx="5056187" cy="3792538"/>
          </a:xfrm>
          <a:prstGeom prst="roundRect">
            <a:avLst>
              <a:gd name="adj" fmla="val 16667"/>
            </a:avLst>
          </a:prstGeom>
          <a:ln w="28575" cmpd="sng">
            <a:solidFill>
              <a:srgbClr val="0000FF"/>
            </a:solidFill>
            <a:miter lim="800000"/>
            <a:headEnd/>
            <a:tailEnd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871" name="WordArt 9"/>
          <p:cNvSpPr>
            <a:spLocks noChangeArrowheads="1" noChangeShapeType="1" noTextEdit="1"/>
          </p:cNvSpPr>
          <p:nvPr/>
        </p:nvSpPr>
        <p:spPr bwMode="auto">
          <a:xfrm>
            <a:off x="5940425" y="476250"/>
            <a:ext cx="16764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blurRad="63500" dist="38099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/>
                <a:ea typeface="Arial Black"/>
                <a:cs typeface="Arial Black"/>
              </a:rPr>
              <a:t>ATLAS</a:t>
            </a:r>
          </a:p>
        </p:txBody>
      </p:sp>
      <p:pic>
        <p:nvPicPr>
          <p:cNvPr id="36870" name="Picture 8" descr="ATLAS_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333375"/>
            <a:ext cx="511175" cy="100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 Box 6"/>
          <p:cNvSpPr txBox="1">
            <a:spLocks noChangeArrowheads="1"/>
          </p:cNvSpPr>
          <p:nvPr/>
        </p:nvSpPr>
        <p:spPr bwMode="auto">
          <a:xfrm>
            <a:off x="251520" y="5229200"/>
            <a:ext cx="4320480" cy="132343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en-US" sz="1600" b="1" dirty="0" smtClean="0">
                <a:solidFill>
                  <a:schemeClr val="tx2"/>
                </a:solidFill>
                <a:latin typeface="Arial" charset="0"/>
                <a:cs typeface="+mn-cs"/>
              </a:rPr>
              <a:t>Diameter		               	 </a:t>
            </a:r>
            <a:r>
              <a:rPr lang="en-US" sz="1600" b="1" dirty="0">
                <a:solidFill>
                  <a:schemeClr val="tx2"/>
                </a:solidFill>
                <a:latin typeface="Arial" charset="0"/>
                <a:cs typeface="+mn-cs"/>
              </a:rPr>
              <a:t> </a:t>
            </a:r>
            <a:r>
              <a:rPr lang="en-US" sz="1600" b="1" dirty="0" smtClean="0">
                <a:solidFill>
                  <a:schemeClr val="tx2"/>
                </a:solidFill>
                <a:latin typeface="Arial" charset="0"/>
                <a:cs typeface="+mn-cs"/>
              </a:rPr>
              <a:t>        25 m</a:t>
            </a:r>
          </a:p>
          <a:p>
            <a:pPr eaLnBrk="0" hangingPunct="0">
              <a:defRPr/>
            </a:pPr>
            <a:r>
              <a:rPr lang="en-US" sz="1600" b="1" dirty="0" smtClean="0">
                <a:solidFill>
                  <a:schemeClr val="tx2"/>
                </a:solidFill>
                <a:latin typeface="Arial" charset="0"/>
                <a:cs typeface="+mn-cs"/>
              </a:rPr>
              <a:t>Length	                               </a:t>
            </a:r>
            <a:r>
              <a:rPr lang="en-US" sz="1600" b="1" dirty="0">
                <a:solidFill>
                  <a:schemeClr val="tx2"/>
                </a:solidFill>
                <a:latin typeface="Arial" charset="0"/>
                <a:cs typeface="+mn-cs"/>
              </a:rPr>
              <a:t> </a:t>
            </a:r>
            <a:r>
              <a:rPr lang="en-US" sz="1600" b="1" dirty="0" smtClean="0">
                <a:solidFill>
                  <a:schemeClr val="tx2"/>
                </a:solidFill>
                <a:latin typeface="Arial" charset="0"/>
                <a:cs typeface="+mn-cs"/>
              </a:rPr>
              <a:t>          46 m</a:t>
            </a:r>
          </a:p>
          <a:p>
            <a:pPr eaLnBrk="0" hangingPunct="0">
              <a:defRPr/>
            </a:pPr>
            <a:r>
              <a:rPr lang="en-US" sz="1600" b="1" dirty="0" smtClean="0">
                <a:solidFill>
                  <a:schemeClr val="tx2"/>
                </a:solidFill>
                <a:latin typeface="Arial" charset="0"/>
                <a:cs typeface="+mn-cs"/>
              </a:rPr>
              <a:t>Weight	 	                 7000 Tons</a:t>
            </a:r>
          </a:p>
          <a:p>
            <a:pPr eaLnBrk="0" hangingPunct="0">
              <a:defRPr/>
            </a:pPr>
            <a:r>
              <a:rPr lang="en-US" sz="1600" b="1" dirty="0" smtClean="0">
                <a:solidFill>
                  <a:schemeClr val="tx2"/>
                </a:solidFill>
                <a:latin typeface="Arial" charset="0"/>
                <a:cs typeface="+mn-cs"/>
              </a:rPr>
              <a:t>Cables 			   3000 Km </a:t>
            </a:r>
          </a:p>
          <a:p>
            <a:pPr eaLnBrk="0" hangingPunct="0">
              <a:defRPr/>
            </a:pPr>
            <a:r>
              <a:rPr lang="en-US" sz="1600" b="1" dirty="0" smtClean="0">
                <a:solidFill>
                  <a:schemeClr val="tx2"/>
                </a:solidFill>
                <a:latin typeface="Arial" charset="0"/>
                <a:cs typeface="+mn-cs"/>
              </a:rPr>
              <a:t>Electronics channels          100.000.000</a:t>
            </a:r>
            <a:endParaRPr lang="en-US" sz="1600" b="1" dirty="0">
              <a:solidFill>
                <a:schemeClr val="tx2"/>
              </a:solidFill>
              <a:latin typeface="Arial" charset="0"/>
              <a:cs typeface="+mn-cs"/>
            </a:endParaRPr>
          </a:p>
        </p:txBody>
      </p:sp>
      <p:sp>
        <p:nvSpPr>
          <p:cNvPr id="22" name="Text Box 10"/>
          <p:cNvSpPr txBox="1">
            <a:spLocks noChangeArrowheads="1"/>
          </p:cNvSpPr>
          <p:nvPr/>
        </p:nvSpPr>
        <p:spPr bwMode="auto">
          <a:xfrm>
            <a:off x="5478338" y="5345921"/>
            <a:ext cx="3486150" cy="132343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1" dirty="0" smtClean="0">
                <a:solidFill>
                  <a:schemeClr val="tx2"/>
                </a:solidFill>
                <a:latin typeface="+mj-lt"/>
              </a:rPr>
              <a:t>It is like a giant camera</a:t>
            </a:r>
          </a:p>
          <a:p>
            <a:pPr algn="ctr">
              <a:spcBef>
                <a:spcPct val="50000"/>
              </a:spcBef>
              <a:defRPr/>
            </a:pPr>
            <a:r>
              <a:rPr lang="en-US" sz="2000" b="1" dirty="0" smtClean="0">
                <a:solidFill>
                  <a:schemeClr val="tx2"/>
                </a:solidFill>
                <a:latin typeface="+mj-lt"/>
                <a:cs typeface="+mn-cs"/>
              </a:rPr>
              <a:t> 1 </a:t>
            </a:r>
            <a:r>
              <a:rPr lang="en-US" sz="2000" b="1" dirty="0" smtClean="0">
                <a:solidFill>
                  <a:schemeClr val="tx2"/>
                </a:solidFill>
                <a:latin typeface="+mj-lt"/>
              </a:rPr>
              <a:t>picture</a:t>
            </a:r>
            <a:r>
              <a:rPr lang="en-US" sz="2000" b="1" dirty="0" smtClean="0">
                <a:solidFill>
                  <a:schemeClr val="tx2"/>
                </a:solidFill>
                <a:latin typeface="+mj-lt"/>
                <a:cs typeface="+mn-cs"/>
              </a:rPr>
              <a:t> every 25 ns        </a:t>
            </a:r>
          </a:p>
          <a:p>
            <a:pPr algn="ctr">
              <a:spcBef>
                <a:spcPct val="50000"/>
              </a:spcBef>
              <a:defRPr/>
            </a:pPr>
            <a:r>
              <a:rPr lang="en-US" sz="2000" b="1" dirty="0" smtClean="0">
                <a:solidFill>
                  <a:schemeClr val="tx2"/>
                </a:solidFill>
                <a:latin typeface="+mj-lt"/>
                <a:cs typeface="+mn-cs"/>
              </a:rPr>
              <a:t>40.000.000 </a:t>
            </a:r>
            <a:r>
              <a:rPr lang="en-US" sz="2000" b="1" dirty="0" smtClean="0">
                <a:solidFill>
                  <a:schemeClr val="tx2"/>
                </a:solidFill>
                <a:latin typeface="+mj-lt"/>
              </a:rPr>
              <a:t>pictures</a:t>
            </a:r>
            <a:r>
              <a:rPr lang="en-US" sz="2000" b="1" dirty="0" smtClean="0">
                <a:solidFill>
                  <a:schemeClr val="tx2"/>
                </a:solidFill>
                <a:latin typeface="+mj-lt"/>
                <a:cs typeface="+mn-cs"/>
              </a:rPr>
              <a:t>/second</a:t>
            </a:r>
            <a:endParaRPr lang="en-US" sz="2000" b="1" dirty="0">
              <a:solidFill>
                <a:schemeClr val="tx2"/>
              </a:solidFill>
              <a:latin typeface="+mj-lt"/>
              <a:cs typeface="+mn-cs"/>
            </a:endParaRPr>
          </a:p>
        </p:txBody>
      </p:sp>
      <p:pic>
        <p:nvPicPr>
          <p:cNvPr id="15" name="Imagen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88640"/>
            <a:ext cx="9180512" cy="6577608"/>
          </a:xfrm>
          <a:prstGeom prst="rect">
            <a:avLst/>
          </a:prstGeom>
        </p:spPr>
      </p:pic>
      <p:pic>
        <p:nvPicPr>
          <p:cNvPr id="76811" name="Picture 11" descr="0608015_09-A4-at-144-dpi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404663"/>
            <a:ext cx="9108504" cy="60964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12" name="Picture 12" descr="atlas_cal_toroid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0"/>
            <a:ext cx="5296221" cy="706093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13" name="Picture 13" descr="0511013_0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3" y="258593"/>
            <a:ext cx="9937104" cy="64720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14" name="Picture 14" descr="0709005_02-A4-at-144-dpi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-152400"/>
            <a:ext cx="5094056" cy="76111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Agrupar 4"/>
          <p:cNvGrpSpPr/>
          <p:nvPr/>
        </p:nvGrpSpPr>
        <p:grpSpPr>
          <a:xfrm>
            <a:off x="-252536" y="116632"/>
            <a:ext cx="9396536" cy="6381328"/>
            <a:chOff x="0" y="368300"/>
            <a:chExt cx="9144000" cy="6129660"/>
          </a:xfrm>
        </p:grpSpPr>
        <p:pic>
          <p:nvPicPr>
            <p:cNvPr id="2" name="Imagen 1" descr="ATLAS_picture.png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68300"/>
              <a:ext cx="9144000" cy="6120535"/>
            </a:xfrm>
            <a:prstGeom prst="rect">
              <a:avLst/>
            </a:prstGeom>
          </p:spPr>
        </p:pic>
        <p:pic>
          <p:nvPicPr>
            <p:cNvPr id="3" name="Imagen 2" descr="C3PO_StarWars.png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84500" y="3573016"/>
              <a:ext cx="1512492" cy="2903984"/>
            </a:xfrm>
            <a:prstGeom prst="rect">
              <a:avLst/>
            </a:prstGeom>
          </p:spPr>
        </p:pic>
        <p:pic>
          <p:nvPicPr>
            <p:cNvPr id="4" name="Imagen 3" descr="R2D2_StarWars.png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48064" y="4725144"/>
              <a:ext cx="1131648" cy="177281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554606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68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68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68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68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68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68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68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68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68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68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68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768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68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68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68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768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29794</TotalTime>
  <Words>804</Words>
  <Application>Microsoft Macintosh PowerPoint</Application>
  <PresentationFormat>Presentación en pantalla (4:3)</PresentationFormat>
  <Paragraphs>205</Paragraphs>
  <Slides>23</Slides>
  <Notes>11</Notes>
  <HiddenSlides>0</HiddenSlides>
  <MMClips>1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incrustados</vt:lpstr>
      </vt:variant>
      <vt:variant>
        <vt:i4>2</vt:i4>
      </vt:variant>
      <vt:variant>
        <vt:lpstr>Títulos de diapositiva</vt:lpstr>
      </vt:variant>
      <vt:variant>
        <vt:i4>23</vt:i4>
      </vt:variant>
    </vt:vector>
  </HeadingPairs>
  <TitlesOfParts>
    <vt:vector size="26" baseType="lpstr">
      <vt:lpstr>Tema de Office</vt:lpstr>
      <vt:lpstr>Bitmap Image</vt:lpstr>
      <vt:lpstr>Slide</vt:lpstr>
      <vt:lpstr>Presentación de PowerPoint</vt:lpstr>
      <vt:lpstr>Presentación de PowerPoint</vt:lpstr>
      <vt:lpstr>Presentación de PowerPoint</vt:lpstr>
      <vt:lpstr>Presentación de PowerPoint</vt:lpstr>
      <vt:lpstr> Particle accelerators</vt:lpstr>
      <vt:lpstr>Presentación de PowerPoint</vt:lpstr>
      <vt:lpstr>Presentación de PowerPoint</vt:lpstr>
      <vt:lpstr>The Large Hadron Collider (LHC)</vt:lpstr>
      <vt:lpstr>Presentación de PowerPoint</vt:lpstr>
      <vt:lpstr>Particle detectors and ATLAS</vt:lpstr>
      <vt:lpstr>Particle detectors and ATLAS</vt:lpstr>
      <vt:lpstr>Particle detectors and ATLAS</vt:lpstr>
      <vt:lpstr>Particles in ATLAS</vt:lpstr>
      <vt:lpstr>Particles in ATLAS</vt:lpstr>
      <vt:lpstr>Particles in ATLAS</vt:lpstr>
      <vt:lpstr>Particles in ATLAS</vt:lpstr>
      <vt:lpstr>Not all the collisions are intereting,  So, we keep 1 out of 500.000</vt:lpstr>
      <vt:lpstr>Presentación de PowerPoint</vt:lpstr>
      <vt:lpstr>Presentación de PowerPoint</vt:lpstr>
      <vt:lpstr>Presentación de PowerPoint</vt:lpstr>
      <vt:lpstr>Presentación de PowerPoint</vt:lpstr>
      <vt:lpstr>Medical Physics</vt:lpstr>
      <vt:lpstr>Summary</vt:lpstr>
    </vt:vector>
  </TitlesOfParts>
  <Manager/>
  <Company>IFIC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LHC</dc:title>
  <dc:subject/>
  <dc:creator> Carmen Garcia &amp; Salvador Martí</dc:creator>
  <cp:keywords/>
  <dc:description/>
  <cp:lastModifiedBy>Jose Salt</cp:lastModifiedBy>
  <cp:revision>799</cp:revision>
  <cp:lastPrinted>2013-11-28T08:26:06Z</cp:lastPrinted>
  <dcterms:created xsi:type="dcterms:W3CDTF">2013-05-13T08:12:03Z</dcterms:created>
  <dcterms:modified xsi:type="dcterms:W3CDTF">2019-03-25T20:34:46Z</dcterms:modified>
  <cp:category/>
</cp:coreProperties>
</file>