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68" r:id="rId16"/>
    <p:sldId id="270" r:id="rId17"/>
    <p:sldId id="272" r:id="rId18"/>
    <p:sldId id="273" r:id="rId19"/>
    <p:sldId id="271" r:id="rId20"/>
    <p:sldId id="265" r:id="rId21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14D0"/>
    <a:srgbClr val="394404"/>
    <a:srgbClr val="00D03B"/>
    <a:srgbClr val="FF3121"/>
    <a:srgbClr val="F21100"/>
    <a:srgbClr val="BC5500"/>
    <a:srgbClr val="FFFC93"/>
    <a:srgbClr val="5F6F0F"/>
    <a:srgbClr val="718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>
      <p:cViewPr varScale="1">
        <p:scale>
          <a:sx n="84" d="100"/>
          <a:sy n="84" d="100"/>
        </p:scale>
        <p:origin x="96" y="1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20/07/2018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c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íne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b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2" name="Marcador de posición de fech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2E67D-14C0-4ED9-A218-9C14494A6A84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23" name="Marcador de posición de pie de pá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4" name="Marcador de posición de número de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A1DB83-C382-4684-8887-65A03EA4FFF0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E81D3-9B82-44CA-B1F9-FCEFDC87935B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E48AAE-5AE8-418A-A225-B506C222F2F9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1D35CA-82F5-4AD4-B9EC-66E805B73542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4CCE92-710B-4678-B1B1-EFCAA5CDF075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FB0F2C-25D9-4D7E-B43A-29A2E16C960D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34687D-B11B-47A5-95F6-B79DA932A6DF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C656DE-1E46-4450-9484-A739B4FADFBC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A77F8B-D469-4ECD-B91E-3B01AD692331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BA7B1C-709E-4257-93A5-EC2F0807D42F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íneas a la izqui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b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20/07/2018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remix3d.com/details/G009SVG95ZC1" TargetMode="External"/><Relationship Id="rId10" Type="http://schemas.openxmlformats.org/officeDocument/2006/relationships/image" Target="../media/image11.png"/><Relationship Id="rId4" Type="http://schemas.microsoft.com/office/2017/06/relationships/model3d" Target="../media/model3d1.glb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892" y="2428875"/>
            <a:ext cx="8735325" cy="1000125"/>
          </a:xfrm>
        </p:spPr>
        <p:txBody>
          <a:bodyPr rtlCol="0"/>
          <a:lstStyle/>
          <a:p>
            <a:pPr rtl="0"/>
            <a:r>
              <a:rPr lang="es-ES" dirty="0"/>
              <a:t>Oscilaciones de neutrinos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FA668F-E169-4245-A862-7762023E4255}"/>
              </a:ext>
            </a:extLst>
          </p:cNvPr>
          <p:cNvSpPr txBox="1"/>
          <p:nvPr/>
        </p:nvSpPr>
        <p:spPr>
          <a:xfrm>
            <a:off x="9509067" y="60932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dirty="0"/>
              <a:t>Pablo Muñoz Candela</a:t>
            </a:r>
          </a:p>
          <a:p>
            <a:pPr algn="r"/>
            <a:r>
              <a:rPr lang="es-ES" sz="1800" dirty="0"/>
              <a:t>IFIC Summer Student 2018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km3net.org/wp-content/uploads/2015/08/IMG_41321.jpg">
            <a:extLst>
              <a:ext uri="{FF2B5EF4-FFF2-40B4-BE49-F238E27FC236}">
                <a16:creationId xmlns:a16="http://schemas.microsoft.com/office/drawing/2014/main" id="{13DD17C7-580A-4583-8054-51C89DC7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" y="1203598"/>
            <a:ext cx="6676206" cy="44508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km3net.org/wp-content/uploads/2015/08/km3net-geometry-cylinder-example.jpg">
            <a:extLst>
              <a:ext uri="{FF2B5EF4-FFF2-40B4-BE49-F238E27FC236}">
                <a16:creationId xmlns:a16="http://schemas.microsoft.com/office/drawing/2014/main" id="{348BB488-8590-41D1-B6CE-8EF06FDA1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 bwMode="auto">
          <a:xfrm>
            <a:off x="6594674" y="1368152"/>
            <a:ext cx="4832350" cy="50851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399565-A6F9-40F2-AD82-907ECABC55BB}"/>
              </a:ext>
            </a:extLst>
          </p:cNvPr>
          <p:cNvSpPr txBox="1"/>
          <p:nvPr/>
        </p:nvSpPr>
        <p:spPr>
          <a:xfrm>
            <a:off x="4037948" y="370229"/>
            <a:ext cx="379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ORCA (KM3Net)</a:t>
            </a:r>
          </a:p>
        </p:txBody>
      </p:sp>
    </p:spTree>
    <p:extLst>
      <p:ext uri="{BB962C8B-B14F-4D97-AF65-F5344CB8AC3E}">
        <p14:creationId xmlns:p14="http://schemas.microsoft.com/office/powerpoint/2010/main" val="17616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A00C51-9588-4555-9DF7-E77C55C740A3}"/>
              </a:ext>
            </a:extLst>
          </p:cNvPr>
          <p:cNvSpPr txBox="1"/>
          <p:nvPr/>
        </p:nvSpPr>
        <p:spPr>
          <a:xfrm>
            <a:off x="2473892" y="332656"/>
            <a:ext cx="724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¿Cómo se detectan los neutrinos?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F3E701C-CC13-42CD-874C-339BC0B14F3B}"/>
                  </a:ext>
                </a:extLst>
              </p:cNvPr>
              <p:cNvSpPr txBox="1"/>
              <p:nvPr/>
            </p:nvSpPr>
            <p:spPr>
              <a:xfrm>
                <a:off x="1701924" y="3196211"/>
                <a:ext cx="261302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F3E701C-CC13-42CD-874C-339BC0B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24" y="3196211"/>
                <a:ext cx="2613023" cy="465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www.km3net.org/wp-content/uploads/2016/01/KM3NeT-NeutrinoToMuon-e1453717877680.png">
            <a:extLst>
              <a:ext uri="{FF2B5EF4-FFF2-40B4-BE49-F238E27FC236}">
                <a16:creationId xmlns:a16="http://schemas.microsoft.com/office/drawing/2014/main" id="{CCAD7EAD-DF2A-4873-A077-93BA8446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196752"/>
            <a:ext cx="6756804" cy="5229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8D2139-74C7-4349-90DE-3BC0E75C8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" r="-1"/>
          <a:stretch/>
        </p:blipFill>
        <p:spPr>
          <a:xfrm>
            <a:off x="1004296" y="1617558"/>
            <a:ext cx="4680000" cy="345285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BE65C7-CEC6-41E3-8D84-AD76FA8B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1617558"/>
            <a:ext cx="4760738" cy="3452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8FBC4A-B7E3-44F7-814A-F2A2452B30E4}"/>
              </a:ext>
            </a:extLst>
          </p:cNvPr>
          <p:cNvSpPr txBox="1"/>
          <p:nvPr/>
        </p:nvSpPr>
        <p:spPr>
          <a:xfrm>
            <a:off x="2084156" y="52603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like event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3DA49-0434-4BE5-A527-66383191888B}"/>
              </a:ext>
            </a:extLst>
          </p:cNvPr>
          <p:cNvSpPr txBox="1"/>
          <p:nvPr/>
        </p:nvSpPr>
        <p:spPr>
          <a:xfrm>
            <a:off x="7430665" y="52603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Shower like event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3B268-AC88-4AB0-B2CF-1B69F1344D55}"/>
              </a:ext>
            </a:extLst>
          </p:cNvPr>
          <p:cNvSpPr txBox="1"/>
          <p:nvPr/>
        </p:nvSpPr>
        <p:spPr>
          <a:xfrm>
            <a:off x="2473892" y="332656"/>
            <a:ext cx="724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¿Cómo se detectan los neutrinos?</a:t>
            </a:r>
          </a:p>
        </p:txBody>
      </p:sp>
    </p:spTree>
    <p:extLst>
      <p:ext uri="{BB962C8B-B14F-4D97-AF65-F5344CB8AC3E}">
        <p14:creationId xmlns:p14="http://schemas.microsoft.com/office/powerpoint/2010/main" val="42412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7AE01-7799-4574-8D6A-3D6A2C31C04D}"/>
              </a:ext>
            </a:extLst>
          </p:cNvPr>
          <p:cNvSpPr txBox="1"/>
          <p:nvPr/>
        </p:nvSpPr>
        <p:spPr>
          <a:xfrm>
            <a:off x="4608188" y="332656"/>
            <a:ext cx="297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Simulaciones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893EB0-7B6F-4164-B415-D0B915C4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1232938"/>
            <a:ext cx="6768752" cy="5256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388E2B9-89D5-4853-B07B-EAD0FF2317DE}"/>
              </a:ext>
            </a:extLst>
          </p:cNvPr>
          <p:cNvSpPr/>
          <p:nvPr/>
        </p:nvSpPr>
        <p:spPr>
          <a:xfrm>
            <a:off x="7037032" y="4077072"/>
            <a:ext cx="1087208" cy="459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4276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3477B-7729-4B4D-930C-AAE1E00AF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/>
          <a:stretch/>
        </p:blipFill>
        <p:spPr>
          <a:xfrm>
            <a:off x="549796" y="1556792"/>
            <a:ext cx="3771900" cy="40783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E1E9F1-2A17-458B-B4A7-22EAA90324F8}"/>
              </a:ext>
            </a:extLst>
          </p:cNvPr>
          <p:cNvSpPr txBox="1"/>
          <p:nvPr/>
        </p:nvSpPr>
        <p:spPr>
          <a:xfrm>
            <a:off x="4608188" y="332656"/>
            <a:ext cx="297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Simulaciones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E4CE82-D76F-4EDF-9EE8-1D43E167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848" y="1924050"/>
            <a:ext cx="4676775" cy="30099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75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3477B-7729-4B4D-930C-AAE1E00AF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/>
          <a:stretch/>
        </p:blipFill>
        <p:spPr>
          <a:xfrm>
            <a:off x="549796" y="1556792"/>
            <a:ext cx="3771900" cy="40783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05EA7F-7F20-4439-81C2-B0E23E73B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660684"/>
            <a:ext cx="6840760" cy="358325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0FF43A-382A-4F23-B01F-26A314E73514}"/>
              </a:ext>
            </a:extLst>
          </p:cNvPr>
          <p:cNvSpPr/>
          <p:nvPr/>
        </p:nvSpPr>
        <p:spPr>
          <a:xfrm>
            <a:off x="1917948" y="3236288"/>
            <a:ext cx="136815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829DCE-B55C-4287-B0AD-C58BCEAE753A}"/>
              </a:ext>
            </a:extLst>
          </p:cNvPr>
          <p:cNvSpPr/>
          <p:nvPr/>
        </p:nvSpPr>
        <p:spPr>
          <a:xfrm>
            <a:off x="1917948" y="4435733"/>
            <a:ext cx="136815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E1E9F1-2A17-458B-B4A7-22EAA90324F8}"/>
              </a:ext>
            </a:extLst>
          </p:cNvPr>
          <p:cNvSpPr txBox="1"/>
          <p:nvPr/>
        </p:nvSpPr>
        <p:spPr>
          <a:xfrm>
            <a:off x="4608188" y="332656"/>
            <a:ext cx="297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Simulaciones</a:t>
            </a:r>
          </a:p>
        </p:txBody>
      </p:sp>
    </p:spTree>
    <p:extLst>
      <p:ext uri="{BB962C8B-B14F-4D97-AF65-F5344CB8AC3E}">
        <p14:creationId xmlns:p14="http://schemas.microsoft.com/office/powerpoint/2010/main" val="21851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3477B-7729-4B4D-930C-AAE1E00AF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/>
          <a:stretch/>
        </p:blipFill>
        <p:spPr>
          <a:xfrm>
            <a:off x="549796" y="1556792"/>
            <a:ext cx="3771900" cy="40783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0FF43A-382A-4F23-B01F-26A314E73514}"/>
              </a:ext>
            </a:extLst>
          </p:cNvPr>
          <p:cNvSpPr/>
          <p:nvPr/>
        </p:nvSpPr>
        <p:spPr>
          <a:xfrm>
            <a:off x="2566020" y="5085184"/>
            <a:ext cx="720080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829DCE-B55C-4287-B0AD-C58BCEAE753A}"/>
              </a:ext>
            </a:extLst>
          </p:cNvPr>
          <p:cNvSpPr/>
          <p:nvPr/>
        </p:nvSpPr>
        <p:spPr>
          <a:xfrm>
            <a:off x="2494012" y="4771082"/>
            <a:ext cx="864096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E1E9F1-2A17-458B-B4A7-22EAA90324F8}"/>
              </a:ext>
            </a:extLst>
          </p:cNvPr>
          <p:cNvSpPr txBox="1"/>
          <p:nvPr/>
        </p:nvSpPr>
        <p:spPr>
          <a:xfrm>
            <a:off x="4608188" y="332656"/>
            <a:ext cx="297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Simulaciones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6EF4510-6D06-4E7E-840D-330A24CB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859" b="2454"/>
          <a:stretch/>
        </p:blipFill>
        <p:spPr>
          <a:xfrm>
            <a:off x="7857784" y="3933056"/>
            <a:ext cx="3960000" cy="26630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3C1E4D-041A-47B9-9210-130FD232C8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2631" b="2631"/>
          <a:stretch/>
        </p:blipFill>
        <p:spPr>
          <a:xfrm>
            <a:off x="5014292" y="1196752"/>
            <a:ext cx="3960000" cy="25794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7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2D8DAC3-63AC-40A9-A99D-4B9ABCF5CAD7}"/>
              </a:ext>
            </a:extLst>
          </p:cNvPr>
          <p:cNvSpPr txBox="1"/>
          <p:nvPr/>
        </p:nvSpPr>
        <p:spPr>
          <a:xfrm>
            <a:off x="5446340" y="292116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1655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A8D8E72-BD61-4A09-9B36-8BC35DEB24FA}"/>
              </a:ext>
            </a:extLst>
          </p:cNvPr>
          <p:cNvSpPr/>
          <p:nvPr/>
        </p:nvSpPr>
        <p:spPr>
          <a:xfrm>
            <a:off x="4615543" y="519556"/>
            <a:ext cx="12174762" cy="1217476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86000">
                <a:srgbClr val="FFFF00">
                  <a:lumMod val="99000"/>
                  <a:lumOff val="1000"/>
                </a:srgb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52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   </a:t>
            </a:r>
          </a:p>
        </p:txBody>
      </p:sp>
      <p:pic>
        <p:nvPicPr>
          <p:cNvPr id="1026" name="Picture 2" descr="Resultado de imagen de earth png">
            <a:extLst>
              <a:ext uri="{FF2B5EF4-FFF2-40B4-BE49-F238E27FC236}">
                <a16:creationId xmlns:a16="http://schemas.microsoft.com/office/drawing/2014/main" id="{EAC7EBBC-7149-45A5-9766-75A9D07C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812">
            <a:off x="5777882" y="1680410"/>
            <a:ext cx="9853053" cy="98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46B4854-36B7-4673-9845-CF8FF65465EE}"/>
              </a:ext>
            </a:extLst>
          </p:cNvPr>
          <p:cNvCxnSpPr>
            <a:cxnSpLocks/>
          </p:cNvCxnSpPr>
          <p:nvPr/>
        </p:nvCxnSpPr>
        <p:spPr>
          <a:xfrm flipV="1">
            <a:off x="-2906588" y="5100943"/>
            <a:ext cx="7992888" cy="43204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glow rad="127000">
              <a:srgbClr val="7030A0">
                <a:alpha val="24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D869B74-0A22-439E-8B9D-9F9E9D7F5FA0}"/>
              </a:ext>
            </a:extLst>
          </p:cNvPr>
          <p:cNvCxnSpPr>
            <a:cxnSpLocks/>
          </p:cNvCxnSpPr>
          <p:nvPr/>
        </p:nvCxnSpPr>
        <p:spPr>
          <a:xfrm>
            <a:off x="-530324" y="1301728"/>
            <a:ext cx="6084411" cy="2343296"/>
          </a:xfrm>
          <a:prstGeom prst="straightConnector1">
            <a:avLst/>
          </a:prstGeom>
          <a:ln w="38100" cap="flat" cmpd="sng" algn="ctr">
            <a:solidFill>
              <a:srgbClr val="FFFC93"/>
            </a:solidFill>
            <a:prstDash val="solid"/>
            <a:round/>
            <a:headEnd type="none" w="med" len="med"/>
            <a:tailEnd type="arrow" w="med" len="med"/>
          </a:ln>
          <a:effectLst>
            <a:glow rad="127000">
              <a:srgbClr val="FFFC93">
                <a:alpha val="39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DC2EEA8-F0F2-47E0-A93D-DD2C4DFD49AF}"/>
              </a:ext>
            </a:extLst>
          </p:cNvPr>
          <p:cNvCxnSpPr>
            <a:cxnSpLocks/>
          </p:cNvCxnSpPr>
          <p:nvPr/>
        </p:nvCxnSpPr>
        <p:spPr>
          <a:xfrm flipH="1">
            <a:off x="11495012" y="-2835696"/>
            <a:ext cx="1016629" cy="386148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glow rad="127000">
              <a:schemeClr val="accent1">
                <a:lumMod val="75000"/>
                <a:alpha val="3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EAA887C-235A-4D8E-99FC-52FAA5110AB1}"/>
              </a:ext>
            </a:extLst>
          </p:cNvPr>
          <p:cNvCxnSpPr/>
          <p:nvPr/>
        </p:nvCxnSpPr>
        <p:spPr>
          <a:xfrm flipV="1">
            <a:off x="5554087" y="3429000"/>
            <a:ext cx="972373" cy="21602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168A1C8-2E47-47C3-837F-DA070A2481D3}"/>
              </a:ext>
            </a:extLst>
          </p:cNvPr>
          <p:cNvCxnSpPr>
            <a:cxnSpLocks/>
          </p:cNvCxnSpPr>
          <p:nvPr/>
        </p:nvCxnSpPr>
        <p:spPr>
          <a:xfrm>
            <a:off x="5554087" y="3645024"/>
            <a:ext cx="486186" cy="582083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BA4C291-DCB7-4E24-932C-60B0D563219D}"/>
              </a:ext>
            </a:extLst>
          </p:cNvPr>
          <p:cNvCxnSpPr>
            <a:cxnSpLocks/>
          </p:cNvCxnSpPr>
          <p:nvPr/>
        </p:nvCxnSpPr>
        <p:spPr>
          <a:xfrm flipH="1">
            <a:off x="6035307" y="4221088"/>
            <a:ext cx="504054" cy="1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0EF2B47-0E6B-4191-AA70-B8A9C970E48B}"/>
              </a:ext>
            </a:extLst>
          </p:cNvPr>
          <p:cNvCxnSpPr>
            <a:cxnSpLocks/>
          </p:cNvCxnSpPr>
          <p:nvPr/>
        </p:nvCxnSpPr>
        <p:spPr>
          <a:xfrm flipH="1" flipV="1">
            <a:off x="6042001" y="4225379"/>
            <a:ext cx="177454" cy="35273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5F8E4F5-E7AE-4C6F-A017-2E3711CFCA67}"/>
              </a:ext>
            </a:extLst>
          </p:cNvPr>
          <p:cNvCxnSpPr>
            <a:cxnSpLocks/>
          </p:cNvCxnSpPr>
          <p:nvPr/>
        </p:nvCxnSpPr>
        <p:spPr>
          <a:xfrm flipH="1" flipV="1">
            <a:off x="6539362" y="3429000"/>
            <a:ext cx="491154" cy="31216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154D809-2F22-45E6-8908-C764BFBDB754}"/>
              </a:ext>
            </a:extLst>
          </p:cNvPr>
          <p:cNvCxnSpPr>
            <a:cxnSpLocks/>
          </p:cNvCxnSpPr>
          <p:nvPr/>
        </p:nvCxnSpPr>
        <p:spPr>
          <a:xfrm>
            <a:off x="6526460" y="3429000"/>
            <a:ext cx="1106063" cy="8925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7EFCA76-BBE8-4F9C-9E36-14D417AE0065}"/>
              </a:ext>
            </a:extLst>
          </p:cNvPr>
          <p:cNvCxnSpPr>
            <a:cxnSpLocks/>
          </p:cNvCxnSpPr>
          <p:nvPr/>
        </p:nvCxnSpPr>
        <p:spPr>
          <a:xfrm flipH="1" flipV="1">
            <a:off x="6526461" y="4222369"/>
            <a:ext cx="116173" cy="35875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EDB55AC-C199-4FC9-AEE8-09F51B2737B3}"/>
              </a:ext>
            </a:extLst>
          </p:cNvPr>
          <p:cNvCxnSpPr>
            <a:cxnSpLocks/>
          </p:cNvCxnSpPr>
          <p:nvPr/>
        </p:nvCxnSpPr>
        <p:spPr>
          <a:xfrm flipH="1">
            <a:off x="6531427" y="4150361"/>
            <a:ext cx="539309" cy="70727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27000">
              <a:schemeClr val="tx1">
                <a:lumMod val="7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0537E731-8A6A-418B-A1B2-01491E7013D7}"/>
                  </a:ext>
                </a:extLst>
              </p:cNvPr>
              <p:cNvSpPr txBox="1"/>
              <p:nvPr/>
            </p:nvSpPr>
            <p:spPr>
              <a:xfrm>
                <a:off x="5889700" y="3068088"/>
                <a:ext cx="482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s-E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0537E731-8A6A-418B-A1B2-01491E70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00" y="3068088"/>
                <a:ext cx="4820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B10D22C-293E-4737-AB39-760511D836FF}"/>
                  </a:ext>
                </a:extLst>
              </p:cNvPr>
              <p:cNvSpPr txBox="1"/>
              <p:nvPr/>
            </p:nvSpPr>
            <p:spPr>
              <a:xfrm>
                <a:off x="5369615" y="4006225"/>
                <a:ext cx="5205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B10D22C-293E-4737-AB39-760511D83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15" y="4006225"/>
                <a:ext cx="5205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333FE4C4-C8BC-4D38-ABD3-FCAF370EAF23}"/>
                  </a:ext>
                </a:extLst>
              </p:cNvPr>
              <p:cNvSpPr txBox="1"/>
              <p:nvPr/>
            </p:nvSpPr>
            <p:spPr>
              <a:xfrm>
                <a:off x="7087031" y="3040500"/>
                <a:ext cx="199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s-E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333FE4C4-C8BC-4D38-ABD3-FCAF370E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31" y="3040500"/>
                <a:ext cx="199221" cy="307777"/>
              </a:xfrm>
              <a:prstGeom prst="rect">
                <a:avLst/>
              </a:prstGeom>
              <a:blipFill>
                <a:blip r:embed="rId5"/>
                <a:stretch>
                  <a:fillRect l="-31250" r="-28125" b="-2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1255EDE-7FDE-4B34-B49A-6701A829EF3A}"/>
                  </a:ext>
                </a:extLst>
              </p:cNvPr>
              <p:cNvSpPr txBox="1"/>
              <p:nvPr/>
            </p:nvSpPr>
            <p:spPr>
              <a:xfrm>
                <a:off x="6585718" y="3637838"/>
                <a:ext cx="199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s-E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1255EDE-7FDE-4B34-B49A-6701A829E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18" y="3637838"/>
                <a:ext cx="199221" cy="307777"/>
              </a:xfrm>
              <a:prstGeom prst="rect">
                <a:avLst/>
              </a:prstGeom>
              <a:blipFill>
                <a:blip r:embed="rId6"/>
                <a:stretch>
                  <a:fillRect l="-27273" r="-27273" b="-2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A8B0D87D-AC73-4DFC-984A-05DD6BA69280}"/>
              </a:ext>
            </a:extLst>
          </p:cNvPr>
          <p:cNvSpPr txBox="1"/>
          <p:nvPr/>
        </p:nvSpPr>
        <p:spPr>
          <a:xfrm>
            <a:off x="2997999" y="272842"/>
            <a:ext cx="607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NEUTRINOS ATMOSFÉRICOS</a:t>
            </a:r>
          </a:p>
        </p:txBody>
      </p:sp>
    </p:spTree>
    <p:extLst>
      <p:ext uri="{BB962C8B-B14F-4D97-AF65-F5344CB8AC3E}">
        <p14:creationId xmlns:p14="http://schemas.microsoft.com/office/powerpoint/2010/main" val="7560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7888298-6AF2-4F33-8413-D11CFB788050}"/>
                  </a:ext>
                </a:extLst>
              </p:cNvPr>
              <p:cNvSpPr txBox="1"/>
              <p:nvPr/>
            </p:nvSpPr>
            <p:spPr>
              <a:xfrm>
                <a:off x="1269876" y="1340768"/>
                <a:ext cx="2363980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7888298-6AF2-4F33-8413-D11CFB788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1340768"/>
                <a:ext cx="2363980" cy="465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5A6FE5-1A82-4C49-A5F2-DB60E47A57C0}"/>
                  </a:ext>
                </a:extLst>
              </p:cNvPr>
              <p:cNvSpPr txBox="1"/>
              <p:nvPr/>
            </p:nvSpPr>
            <p:spPr>
              <a:xfrm>
                <a:off x="4906280" y="1340767"/>
                <a:ext cx="3010248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5A6FE5-1A82-4C49-A5F2-DB60E47A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0" y="1340767"/>
                <a:ext cx="3010248" cy="465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5935F99-E205-4AF0-9D94-D33A98BA2B3B}"/>
              </a:ext>
            </a:extLst>
          </p:cNvPr>
          <p:cNvCxnSpPr>
            <a:cxnSpLocks/>
          </p:cNvCxnSpPr>
          <p:nvPr/>
        </p:nvCxnSpPr>
        <p:spPr>
          <a:xfrm>
            <a:off x="3862164" y="1597964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3" name="Modelo 3D 22" descr="Layers of the earth">
                <a:extLst>
                  <a:ext uri="{FF2B5EF4-FFF2-40B4-BE49-F238E27FC236}">
                    <a16:creationId xmlns:a16="http://schemas.microsoft.com/office/drawing/2014/main" id="{38FDD09A-B603-4C63-8099-076CAD6891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13870"/>
                  </p:ext>
                </p:extLst>
              </p:nvPr>
            </p:nvGraphicFramePr>
            <p:xfrm>
              <a:off x="8326660" y="2581668"/>
              <a:ext cx="2892533" cy="395820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892533" cy="3958202"/>
                    </a:xfrm>
                    <a:prstGeom prst="rect">
                      <a:avLst/>
                    </a:prstGeom>
                  </am3d:spPr>
                  <am3d:camera>
                    <am3d:pos x="0" y="0" z="742512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84025" d="1000000"/>
                    <am3d:preTrans dx="-2342800" dy="-903592" dz="-12384741"/>
                    <am3d:scale>
                      <am3d:sx n="1000000" d="1000000"/>
                      <am3d:sy n="1000000" d="1000000"/>
                      <am3d:sz n="1000000" d="1000000"/>
                    </am3d:scale>
                    <am3d:rot ax="1337024" ay="-3808818" az="-1616923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62798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3" name="Modelo 3D 22" descr="Layers of the earth">
                <a:extLst>
                  <a:ext uri="{FF2B5EF4-FFF2-40B4-BE49-F238E27FC236}">
                    <a16:creationId xmlns:a16="http://schemas.microsoft.com/office/drawing/2014/main" id="{38FDD09A-B603-4C63-8099-076CAD6891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6660" y="2581668"/>
                <a:ext cx="2892533" cy="3958202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ACA23E6-F7CD-4F24-96C9-189383A09312}"/>
              </a:ext>
            </a:extLst>
          </p:cNvPr>
          <p:cNvCxnSpPr>
            <a:cxnSpLocks/>
          </p:cNvCxnSpPr>
          <p:nvPr/>
        </p:nvCxnSpPr>
        <p:spPr>
          <a:xfrm flipV="1">
            <a:off x="8612536" y="2924944"/>
            <a:ext cx="1298300" cy="3256404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7F83A66-936C-41F7-A29C-243E596257F5}"/>
              </a:ext>
            </a:extLst>
          </p:cNvPr>
          <p:cNvCxnSpPr>
            <a:cxnSpLocks/>
          </p:cNvCxnSpPr>
          <p:nvPr/>
        </p:nvCxnSpPr>
        <p:spPr>
          <a:xfrm flipH="1">
            <a:off x="10173822" y="2132856"/>
            <a:ext cx="313078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773A352-837A-4936-B615-ABC186DB8E3B}"/>
              </a:ext>
            </a:extLst>
          </p:cNvPr>
          <p:cNvSpPr txBox="1"/>
          <p:nvPr/>
        </p:nvSpPr>
        <p:spPr>
          <a:xfrm>
            <a:off x="2997999" y="272842"/>
            <a:ext cx="607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NEUTRINOS ATMOSFÉRICOS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B3C3EDA-3C14-41F8-9C83-608F09ED2167}"/>
              </a:ext>
            </a:extLst>
          </p:cNvPr>
          <p:cNvSpPr/>
          <p:nvPr/>
        </p:nvSpPr>
        <p:spPr>
          <a:xfrm>
            <a:off x="1701925" y="2288732"/>
            <a:ext cx="1266282" cy="12662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626080B-0FD6-493B-8B94-D81598C89E08}"/>
              </a:ext>
            </a:extLst>
          </p:cNvPr>
          <p:cNvSpPr/>
          <p:nvPr/>
        </p:nvSpPr>
        <p:spPr>
          <a:xfrm>
            <a:off x="5029189" y="2286303"/>
            <a:ext cx="1266282" cy="1266282"/>
          </a:xfrm>
          <a:prstGeom prst="ellipse">
            <a:avLst/>
          </a:prstGeom>
          <a:solidFill>
            <a:srgbClr val="00D03B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CFD6ACB3-22B2-474F-AD23-7203A8D5A774}"/>
              </a:ext>
            </a:extLst>
          </p:cNvPr>
          <p:cNvSpPr/>
          <p:nvPr/>
        </p:nvSpPr>
        <p:spPr>
          <a:xfrm>
            <a:off x="3378048" y="5135525"/>
            <a:ext cx="1266282" cy="126628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F88F7FD1-ED65-4CFC-86C6-2E16C5248BE9}"/>
                  </a:ext>
                </a:extLst>
              </p:cNvPr>
              <p:cNvSpPr txBox="1"/>
              <p:nvPr/>
            </p:nvSpPr>
            <p:spPr>
              <a:xfrm>
                <a:off x="1962083" y="2420888"/>
                <a:ext cx="79951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ES" sz="5400" dirty="0"/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F88F7FD1-ED65-4CFC-86C6-2E16C524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083" y="2420888"/>
                <a:ext cx="79951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96E69C9-E8F3-4EE8-AACC-8324062ACCED}"/>
                  </a:ext>
                </a:extLst>
              </p:cNvPr>
              <p:cNvSpPr txBox="1"/>
              <p:nvPr/>
            </p:nvSpPr>
            <p:spPr>
              <a:xfrm>
                <a:off x="5286226" y="2444590"/>
                <a:ext cx="823559" cy="89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s-ES" sz="5400" dirty="0"/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96E69C9-E8F3-4EE8-AACC-8324062AC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26" y="2444590"/>
                <a:ext cx="823559" cy="8978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C03D6A3-0F8A-47FA-A1AA-AE60038ACCD1}"/>
                  </a:ext>
                </a:extLst>
              </p:cNvPr>
              <p:cNvSpPr txBox="1"/>
              <p:nvPr/>
            </p:nvSpPr>
            <p:spPr>
              <a:xfrm>
                <a:off x="3633856" y="5260036"/>
                <a:ext cx="77739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5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s-ES" sz="5400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C03D6A3-0F8A-47FA-A1AA-AE60038A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56" y="5260036"/>
                <a:ext cx="77739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1A2F06A3-1AD8-419B-A24E-DBFC598EEAB9}"/>
              </a:ext>
            </a:extLst>
          </p:cNvPr>
          <p:cNvSpPr/>
          <p:nvPr/>
        </p:nvSpPr>
        <p:spPr>
          <a:xfrm>
            <a:off x="3186457" y="2984542"/>
            <a:ext cx="1578693" cy="14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51" name="Flecha: a la derecha 50">
            <a:extLst>
              <a:ext uri="{FF2B5EF4-FFF2-40B4-BE49-F238E27FC236}">
                <a16:creationId xmlns:a16="http://schemas.microsoft.com/office/drawing/2014/main" id="{D6876E99-C4A7-4B0D-A6F0-72588BCD8B7B}"/>
              </a:ext>
            </a:extLst>
          </p:cNvPr>
          <p:cNvSpPr/>
          <p:nvPr/>
        </p:nvSpPr>
        <p:spPr>
          <a:xfrm rot="7070726">
            <a:off x="3971908" y="4198368"/>
            <a:ext cx="1578693" cy="14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52" name="Flecha: a la derecha 51">
            <a:extLst>
              <a:ext uri="{FF2B5EF4-FFF2-40B4-BE49-F238E27FC236}">
                <a16:creationId xmlns:a16="http://schemas.microsoft.com/office/drawing/2014/main" id="{CEE35694-DF9D-4EE5-9C8D-E4A8A8AA45B0}"/>
              </a:ext>
            </a:extLst>
          </p:cNvPr>
          <p:cNvSpPr/>
          <p:nvPr/>
        </p:nvSpPr>
        <p:spPr>
          <a:xfrm rot="14488522">
            <a:off x="2464736" y="4198368"/>
            <a:ext cx="1578693" cy="14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5293D709-4FBB-4D8C-AD11-9254B0D53EB7}"/>
              </a:ext>
            </a:extLst>
          </p:cNvPr>
          <p:cNvSpPr/>
          <p:nvPr/>
        </p:nvSpPr>
        <p:spPr>
          <a:xfrm rot="3669618">
            <a:off x="2178860" y="4310274"/>
            <a:ext cx="1578693" cy="144012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55" name="Flecha: a la derecha 54">
            <a:extLst>
              <a:ext uri="{FF2B5EF4-FFF2-40B4-BE49-F238E27FC236}">
                <a16:creationId xmlns:a16="http://schemas.microsoft.com/office/drawing/2014/main" id="{A66F757C-BF10-496D-A0F0-2DF4B48483E7}"/>
              </a:ext>
            </a:extLst>
          </p:cNvPr>
          <p:cNvSpPr/>
          <p:nvPr/>
        </p:nvSpPr>
        <p:spPr>
          <a:xfrm rot="17766975">
            <a:off x="4255758" y="4354602"/>
            <a:ext cx="1578693" cy="144012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id="{8F005AE6-47DC-4369-960D-8134943EDA86}"/>
              </a:ext>
            </a:extLst>
          </p:cNvPr>
          <p:cNvSpPr/>
          <p:nvPr/>
        </p:nvSpPr>
        <p:spPr>
          <a:xfrm rot="10800000">
            <a:off x="3145159" y="2665818"/>
            <a:ext cx="1578693" cy="144012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35764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 animBg="1"/>
      <p:bldP spid="43" grpId="0" animBg="1"/>
      <p:bldP spid="44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D66AEB-864E-48D5-8DB0-40B202F1B486}"/>
              </a:ext>
            </a:extLst>
          </p:cNvPr>
          <p:cNvSpPr txBox="1"/>
          <p:nvPr/>
        </p:nvSpPr>
        <p:spPr>
          <a:xfrm>
            <a:off x="2782009" y="260648"/>
            <a:ext cx="66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OSCILACIONES DE NEUTRINOS</a:t>
            </a:r>
          </a:p>
        </p:txBody>
      </p:sp>
      <p:pic>
        <p:nvPicPr>
          <p:cNvPr id="2050" name="Picture 2" descr="Resultado de imagen de neutrino oscillation">
            <a:extLst>
              <a:ext uri="{FF2B5EF4-FFF2-40B4-BE49-F238E27FC236}">
                <a16:creationId xmlns:a16="http://schemas.microsoft.com/office/drawing/2014/main" id="{03075317-0D54-4365-B9C7-CED1A4D8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492896"/>
            <a:ext cx="6120680" cy="227518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distance travelled neutrino oscillation">
            <a:extLst>
              <a:ext uri="{FF2B5EF4-FFF2-40B4-BE49-F238E27FC236}">
                <a16:creationId xmlns:a16="http://schemas.microsoft.com/office/drawing/2014/main" id="{8310509E-B4A6-4BAB-8EF4-EA5173DB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8" y="1628800"/>
            <a:ext cx="4100711" cy="43512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C363794-35A4-40B1-8110-D1F353F91C7A}"/>
              </a:ext>
            </a:extLst>
          </p:cNvPr>
          <p:cNvSpPr txBox="1"/>
          <p:nvPr/>
        </p:nvSpPr>
        <p:spPr>
          <a:xfrm>
            <a:off x="8362698" y="609329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http://hep.bu.edu/~superk/osc.html</a:t>
            </a:r>
          </a:p>
        </p:txBody>
      </p:sp>
    </p:spTree>
    <p:extLst>
      <p:ext uri="{BB962C8B-B14F-4D97-AF65-F5344CB8AC3E}">
        <p14:creationId xmlns:p14="http://schemas.microsoft.com/office/powerpoint/2010/main" val="5062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D66AEB-864E-48D5-8DB0-40B202F1B486}"/>
              </a:ext>
            </a:extLst>
          </p:cNvPr>
          <p:cNvSpPr txBox="1"/>
          <p:nvPr/>
        </p:nvSpPr>
        <p:spPr>
          <a:xfrm>
            <a:off x="2782009" y="260648"/>
            <a:ext cx="66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OSCILACIONES DE NEUTRINOS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98B0A0F-E5B7-4A66-BB68-D9C36A59B771}"/>
              </a:ext>
            </a:extLst>
          </p:cNvPr>
          <p:cNvCxnSpPr/>
          <p:nvPr/>
        </p:nvCxnSpPr>
        <p:spPr>
          <a:xfrm flipV="1">
            <a:off x="2133972" y="3212976"/>
            <a:ext cx="2448272" cy="165618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127DA21-7D2F-4845-919B-CAFB8A99FEFA}"/>
              </a:ext>
            </a:extLst>
          </p:cNvPr>
          <p:cNvCxnSpPr>
            <a:cxnSpLocks/>
          </p:cNvCxnSpPr>
          <p:nvPr/>
        </p:nvCxnSpPr>
        <p:spPr>
          <a:xfrm>
            <a:off x="2133972" y="4869160"/>
            <a:ext cx="3240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3FF05D7-A0D1-4F54-AC9F-3747DD1E60F9}"/>
              </a:ext>
            </a:extLst>
          </p:cNvPr>
          <p:cNvCxnSpPr>
            <a:cxnSpLocks/>
          </p:cNvCxnSpPr>
          <p:nvPr/>
        </p:nvCxnSpPr>
        <p:spPr>
          <a:xfrm flipV="1">
            <a:off x="2133972" y="198884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E44916-722F-458C-8BF0-44B0F05F43B5}"/>
              </a:ext>
            </a:extLst>
          </p:cNvPr>
          <p:cNvSpPr txBox="1"/>
          <p:nvPr/>
        </p:nvSpPr>
        <p:spPr>
          <a:xfrm>
            <a:off x="2638028" y="5445224"/>
            <a:ext cx="18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#1 Masa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2674ABC-9C67-431D-ADD4-7AF845B906F7}"/>
                  </a:ext>
                </a:extLst>
              </p:cNvPr>
              <p:cNvSpPr txBox="1"/>
              <p:nvPr/>
            </p:nvSpPr>
            <p:spPr>
              <a:xfrm>
                <a:off x="4946836" y="4913174"/>
                <a:ext cx="416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2674ABC-9C67-431D-ADD4-7AF845B90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836" y="4913174"/>
                <a:ext cx="4163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FF6C032-B970-46AE-B884-80CD246B3CAB}"/>
                  </a:ext>
                </a:extLst>
              </p:cNvPr>
              <p:cNvSpPr txBox="1"/>
              <p:nvPr/>
            </p:nvSpPr>
            <p:spPr>
              <a:xfrm>
                <a:off x="1654287" y="1988840"/>
                <a:ext cx="4246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FF6C032-B970-46AE-B884-80CD246B3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87" y="1988840"/>
                <a:ext cx="42466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DADEB12-DD1F-4EAF-8C02-D5DC4C3054AA}"/>
              </a:ext>
            </a:extLst>
          </p:cNvPr>
          <p:cNvCxnSpPr/>
          <p:nvPr/>
        </p:nvCxnSpPr>
        <p:spPr>
          <a:xfrm flipV="1">
            <a:off x="7390556" y="3256990"/>
            <a:ext cx="2448272" cy="165618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3EAC3CF-A637-4633-BA7C-2C2F7FDFCD39}"/>
              </a:ext>
            </a:extLst>
          </p:cNvPr>
          <p:cNvCxnSpPr>
            <a:cxnSpLocks/>
          </p:cNvCxnSpPr>
          <p:nvPr/>
        </p:nvCxnSpPr>
        <p:spPr>
          <a:xfrm>
            <a:off x="7390556" y="4913174"/>
            <a:ext cx="3240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C773A3DA-C583-406E-88FA-775DC0AC15C7}"/>
              </a:ext>
            </a:extLst>
          </p:cNvPr>
          <p:cNvCxnSpPr>
            <a:cxnSpLocks/>
          </p:cNvCxnSpPr>
          <p:nvPr/>
        </p:nvCxnSpPr>
        <p:spPr>
          <a:xfrm flipV="1">
            <a:off x="7390556" y="2032854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EE459C-FA07-4F5A-ADF3-7AFB0F84EAEF}"/>
              </a:ext>
            </a:extLst>
          </p:cNvPr>
          <p:cNvSpPr txBox="1"/>
          <p:nvPr/>
        </p:nvSpPr>
        <p:spPr>
          <a:xfrm>
            <a:off x="8326660" y="5445224"/>
            <a:ext cx="18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#2 Sabor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5909D6E1-75D3-496F-AC30-393DA9C411E6}"/>
                  </a:ext>
                </a:extLst>
              </p:cNvPr>
              <p:cNvSpPr txBox="1"/>
              <p:nvPr/>
            </p:nvSpPr>
            <p:spPr>
              <a:xfrm>
                <a:off x="10203420" y="4957188"/>
                <a:ext cx="415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5909D6E1-75D3-496F-AC30-393DA9C41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420" y="4957188"/>
                <a:ext cx="4152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6D13C534-C46B-4736-A93A-4E222A8B090D}"/>
                  </a:ext>
                </a:extLst>
              </p:cNvPr>
              <p:cNvSpPr txBox="1"/>
              <p:nvPr/>
            </p:nvSpPr>
            <p:spPr>
              <a:xfrm>
                <a:off x="6910871" y="2032854"/>
                <a:ext cx="42755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6D13C534-C46B-4736-A93A-4E222A8B0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71" y="2032854"/>
                <a:ext cx="427553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id="{D7D76456-0B13-4CE4-80F9-7D3366343865}"/>
              </a:ext>
            </a:extLst>
          </p:cNvPr>
          <p:cNvSpPr/>
          <p:nvPr/>
        </p:nvSpPr>
        <p:spPr>
          <a:xfrm>
            <a:off x="5590356" y="3645024"/>
            <a:ext cx="1320515" cy="360040"/>
          </a:xfrm>
          <a:prstGeom prst="left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D98F50C-9855-4832-8F2F-D2B59A960BDE}"/>
              </a:ext>
            </a:extLst>
          </p:cNvPr>
          <p:cNvSpPr txBox="1"/>
          <p:nvPr/>
        </p:nvSpPr>
        <p:spPr>
          <a:xfrm>
            <a:off x="6041558" y="2996952"/>
            <a:ext cx="55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63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4" grpId="0"/>
      <p:bldP spid="25" grpId="0"/>
      <p:bldP spid="26" grpId="0"/>
      <p:bldP spid="18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F9BA884-250A-497E-A061-2CE34906579A}"/>
              </a:ext>
            </a:extLst>
          </p:cNvPr>
          <p:cNvSpPr txBox="1"/>
          <p:nvPr/>
        </p:nvSpPr>
        <p:spPr>
          <a:xfrm>
            <a:off x="2782009" y="260648"/>
            <a:ext cx="66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OSCILACIONES DE NEUTRINOS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1D8B268-B386-4CC1-B640-6B89E6707574}"/>
              </a:ext>
            </a:extLst>
          </p:cNvPr>
          <p:cNvCxnSpPr>
            <a:cxnSpLocks/>
          </p:cNvCxnSpPr>
          <p:nvPr/>
        </p:nvCxnSpPr>
        <p:spPr>
          <a:xfrm>
            <a:off x="2926060" y="4957188"/>
            <a:ext cx="3240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E0D3854-0DAB-4263-8130-07318EDF9E83}"/>
              </a:ext>
            </a:extLst>
          </p:cNvPr>
          <p:cNvCxnSpPr>
            <a:cxnSpLocks/>
          </p:cNvCxnSpPr>
          <p:nvPr/>
        </p:nvCxnSpPr>
        <p:spPr>
          <a:xfrm flipV="1">
            <a:off x="2926060" y="20768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4C6572E-C5D3-4E33-98BC-A9384DF2AA48}"/>
                  </a:ext>
                </a:extLst>
              </p:cNvPr>
              <p:cNvSpPr txBox="1"/>
              <p:nvPr/>
            </p:nvSpPr>
            <p:spPr>
              <a:xfrm>
                <a:off x="5738924" y="5001202"/>
                <a:ext cx="416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4C6572E-C5D3-4E33-98BC-A9384DF2A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24" y="5001202"/>
                <a:ext cx="4163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096961-24EC-41AE-8D4B-4DC90B47463A}"/>
                  </a:ext>
                </a:extLst>
              </p:cNvPr>
              <p:cNvSpPr txBox="1"/>
              <p:nvPr/>
            </p:nvSpPr>
            <p:spPr>
              <a:xfrm>
                <a:off x="2446375" y="2076868"/>
                <a:ext cx="4246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096961-24EC-41AE-8D4B-4DC90B474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375" y="2076868"/>
                <a:ext cx="42466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EF8F1AF-41C6-4AC0-9D30-DC1B9A531186}"/>
              </a:ext>
            </a:extLst>
          </p:cNvPr>
          <p:cNvCxnSpPr>
            <a:cxnSpLocks/>
          </p:cNvCxnSpPr>
          <p:nvPr/>
        </p:nvCxnSpPr>
        <p:spPr>
          <a:xfrm rot="-1200000" flipV="1">
            <a:off x="2433497" y="217593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33590DC-55A5-4F30-9A1D-0CFE86459A19}"/>
                  </a:ext>
                </a:extLst>
              </p:cNvPr>
              <p:cNvSpPr txBox="1"/>
              <p:nvPr/>
            </p:nvSpPr>
            <p:spPr>
              <a:xfrm>
                <a:off x="5632674" y="4017034"/>
                <a:ext cx="415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33590DC-55A5-4F30-9A1D-0CFE86459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74" y="4017034"/>
                <a:ext cx="4152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A3DC686-2C51-44E3-9A8A-988A0577EFAF}"/>
                  </a:ext>
                </a:extLst>
              </p:cNvPr>
              <p:cNvSpPr txBox="1"/>
              <p:nvPr/>
            </p:nvSpPr>
            <p:spPr>
              <a:xfrm>
                <a:off x="1458362" y="2310825"/>
                <a:ext cx="42755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A3DC686-2C51-44E3-9A8A-988A0577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62" y="2310825"/>
                <a:ext cx="427553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AF5D4F-F582-4F87-8E2A-A9A89167BCAB}"/>
              </a:ext>
            </a:extLst>
          </p:cNvPr>
          <p:cNvCxnSpPr>
            <a:cxnSpLocks/>
          </p:cNvCxnSpPr>
          <p:nvPr/>
        </p:nvCxnSpPr>
        <p:spPr>
          <a:xfrm rot="4200000" flipV="1">
            <a:off x="4279366" y="3036675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o 15">
            <a:extLst>
              <a:ext uri="{FF2B5EF4-FFF2-40B4-BE49-F238E27FC236}">
                <a16:creationId xmlns:a16="http://schemas.microsoft.com/office/drawing/2014/main" id="{38836F15-11B2-42FA-8B2E-18A8FBB9D9A6}"/>
              </a:ext>
            </a:extLst>
          </p:cNvPr>
          <p:cNvSpPr/>
          <p:nvPr/>
        </p:nvSpPr>
        <p:spPr>
          <a:xfrm rot="1408442">
            <a:off x="4158057" y="4279320"/>
            <a:ext cx="886885" cy="1018266"/>
          </a:xfrm>
          <a:prstGeom prst="arc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9AFADBD-2927-465A-A29F-99A2679F797C}"/>
                  </a:ext>
                </a:extLst>
              </p:cNvPr>
              <p:cNvSpPr txBox="1"/>
              <p:nvPr/>
            </p:nvSpPr>
            <p:spPr>
              <a:xfrm>
                <a:off x="5098928" y="4335559"/>
                <a:ext cx="294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9AFADBD-2927-465A-A29F-99A2679F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28" y="4335559"/>
                <a:ext cx="2942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A5848F5-6398-4569-8CFB-7739D5B1217A}"/>
                  </a:ext>
                </a:extLst>
              </p:cNvPr>
              <p:cNvSpPr txBox="1"/>
              <p:nvPr/>
            </p:nvSpPr>
            <p:spPr>
              <a:xfrm>
                <a:off x="7935846" y="2392226"/>
                <a:ext cx="2085763" cy="768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A5848F5-6398-4569-8CFB-7739D5B1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46" y="2392226"/>
                <a:ext cx="2085763" cy="768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BCAF366-710D-46BB-B5B6-D714219C21E1}"/>
                  </a:ext>
                </a:extLst>
              </p:cNvPr>
              <p:cNvSpPr txBox="1"/>
              <p:nvPr/>
            </p:nvSpPr>
            <p:spPr>
              <a:xfrm>
                <a:off x="7352063" y="4017034"/>
                <a:ext cx="3253327" cy="722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sz="28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28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BCAF366-710D-46BB-B5B6-D714219C2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63" y="4017034"/>
                <a:ext cx="3253327" cy="7221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953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17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7B9F1F-AA2D-4217-AFBD-FBCC0A69E251}"/>
              </a:ext>
            </a:extLst>
          </p:cNvPr>
          <p:cNvSpPr txBox="1"/>
          <p:nvPr/>
        </p:nvSpPr>
        <p:spPr>
          <a:xfrm>
            <a:off x="4593024" y="303034"/>
            <a:ext cx="300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Matriz PMNS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185DE46-57CD-4316-8F06-7DB71B6E5215}"/>
                  </a:ext>
                </a:extLst>
              </p:cNvPr>
              <p:cNvSpPr txBox="1"/>
              <p:nvPr/>
            </p:nvSpPr>
            <p:spPr>
              <a:xfrm>
                <a:off x="4942284" y="4509120"/>
                <a:ext cx="2124364" cy="114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185DE46-57CD-4316-8F06-7DB71B6E5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84" y="4509120"/>
                <a:ext cx="2124364" cy="1140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4CF7C2E-739A-4739-AFE7-631B4B324951}"/>
                  </a:ext>
                </a:extLst>
              </p:cNvPr>
              <p:cNvSpPr txBox="1"/>
              <p:nvPr/>
            </p:nvSpPr>
            <p:spPr>
              <a:xfrm>
                <a:off x="1348789" y="1405353"/>
                <a:ext cx="9995942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s-E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s-E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4CF7C2E-739A-4739-AFE7-631B4B324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89" y="1405353"/>
                <a:ext cx="9995942" cy="1369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DD1862E-D0A9-4399-9314-80B2570FE020}"/>
                  </a:ext>
                </a:extLst>
              </p:cNvPr>
              <p:cNvSpPr txBox="1"/>
              <p:nvPr/>
            </p:nvSpPr>
            <p:spPr>
              <a:xfrm>
                <a:off x="1346902" y="3211649"/>
                <a:ext cx="4437882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DD1862E-D0A9-4399-9314-80B2570FE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02" y="3211649"/>
                <a:ext cx="4437882" cy="496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108E27E-D507-45E9-A5EE-69E5159D1A35}"/>
              </a:ext>
            </a:extLst>
          </p:cNvPr>
          <p:cNvSpPr/>
          <p:nvPr/>
        </p:nvSpPr>
        <p:spPr>
          <a:xfrm>
            <a:off x="3909029" y="5007364"/>
            <a:ext cx="720080" cy="144016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40506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371E8E-F5D2-476F-959C-44CF5866C241}"/>
              </a:ext>
            </a:extLst>
          </p:cNvPr>
          <p:cNvSpPr txBox="1"/>
          <p:nvPr/>
        </p:nvSpPr>
        <p:spPr>
          <a:xfrm>
            <a:off x="2967453" y="260648"/>
            <a:ext cx="625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Probabilidad de la oscilación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D3118DE-930D-4CD4-8074-FB23363079F8}"/>
                  </a:ext>
                </a:extLst>
              </p:cNvPr>
              <p:cNvSpPr txBox="1"/>
              <p:nvPr/>
            </p:nvSpPr>
            <p:spPr>
              <a:xfrm>
                <a:off x="1557907" y="1340768"/>
                <a:ext cx="9073008" cy="7802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p>
                      <m:sSup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S" sz="3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</m:oMath>
                </a14:m>
                <a:r>
                  <a:rPr lang="es-ES" sz="3200" dirty="0"/>
                  <a:t> </a:t>
                </a:r>
                <a:r>
                  <a:rPr lang="es-ES" dirty="0"/>
                  <a:t>(unidades naturales)</a:t>
                </a:r>
                <a:endParaRPr lang="es-ES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D3118DE-930D-4CD4-8074-FB2336307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7" y="1340768"/>
                <a:ext cx="9073008" cy="780278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38414DD-AB35-4333-92E3-2C489ED4510E}"/>
                  </a:ext>
                </a:extLst>
              </p:cNvPr>
              <p:cNvSpPr txBox="1"/>
              <p:nvPr/>
            </p:nvSpPr>
            <p:spPr>
              <a:xfrm>
                <a:off x="1557907" y="2492896"/>
                <a:ext cx="4133824" cy="50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38414DD-AB35-4333-92E3-2C489ED45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7" y="2492896"/>
                <a:ext cx="4133824" cy="502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C0D07E86-3C5C-4CC4-948F-3AEB6890DE24}"/>
              </a:ext>
            </a:extLst>
          </p:cNvPr>
          <p:cNvSpPr txBox="1"/>
          <p:nvPr/>
        </p:nvSpPr>
        <p:spPr>
          <a:xfrm>
            <a:off x="1557907" y="3661023"/>
            <a:ext cx="842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  <a:latin typeface="+mj-lt"/>
              </a:rPr>
              <a:t>¿Qué sabemos?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CE1ACCC-0CFE-4B33-9C50-DE8957DD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3278650"/>
            <a:ext cx="6724278" cy="33187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3E91EA-B39F-456B-8BF5-1BC3DBA0A60D}"/>
              </a:ext>
            </a:extLst>
          </p:cNvPr>
          <p:cNvSpPr/>
          <p:nvPr/>
        </p:nvSpPr>
        <p:spPr>
          <a:xfrm>
            <a:off x="5014292" y="4653136"/>
            <a:ext cx="1728192" cy="268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5345BE-6F4E-4F48-9A75-5872A43B6B28}"/>
              </a:ext>
            </a:extLst>
          </p:cNvPr>
          <p:cNvSpPr/>
          <p:nvPr/>
        </p:nvSpPr>
        <p:spPr>
          <a:xfrm>
            <a:off x="5014292" y="6165304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7594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3184A1-94E0-4FB4-A7C8-11EE2B59F283}"/>
              </a:ext>
            </a:extLst>
          </p:cNvPr>
          <p:cNvSpPr txBox="1"/>
          <p:nvPr/>
        </p:nvSpPr>
        <p:spPr>
          <a:xfrm>
            <a:off x="4037948" y="370229"/>
            <a:ext cx="379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ORCA (KM3Net)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A6ECDE-8EA7-49A4-BC5C-8452AD026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" t="511" r="1637" b="1172"/>
          <a:stretch/>
        </p:blipFill>
        <p:spPr>
          <a:xfrm>
            <a:off x="3070076" y="1484784"/>
            <a:ext cx="5731472" cy="42951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14300">
              <a:schemeClr val="accent1">
                <a:alpha val="24000"/>
              </a:schemeClr>
            </a:glo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7AD005E-863B-41FD-913B-FC63C1D248E4}"/>
              </a:ext>
            </a:extLst>
          </p:cNvPr>
          <p:cNvSpPr/>
          <p:nvPr/>
        </p:nvSpPr>
        <p:spPr>
          <a:xfrm>
            <a:off x="5014292" y="4293096"/>
            <a:ext cx="792088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1509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cnologí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60_TF02787990_TF02787990.potx" id="{711CCDD4-BD90-4388-A31E-EA977055FCFF}" vid="{C5F9FE6A-8390-4E5A-B0DB-91EA047CC61C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circuito de líneas triple (pantalla panorámica)</Template>
  <TotalTime>845</TotalTime>
  <Words>168</Words>
  <Application>Microsoft Office PowerPoint</Application>
  <PresentationFormat>Personalizado</PresentationFormat>
  <Paragraphs>54</Paragraphs>
  <Slides>17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Tecnología 16x9</vt:lpstr>
      <vt:lpstr>Oscilaciones de neutrinos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Pablo Muñoz Candela</dc:creator>
  <cp:lastModifiedBy>Pablo</cp:lastModifiedBy>
  <cp:revision>54</cp:revision>
  <dcterms:created xsi:type="dcterms:W3CDTF">2018-07-16T20:54:04Z</dcterms:created>
  <dcterms:modified xsi:type="dcterms:W3CDTF">2018-07-20T07:04:19Z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