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9"/>
  </p:notesMasterIdLst>
  <p:handoutMasterIdLst>
    <p:handoutMasterId r:id="rId100"/>
  </p:handoutMasterIdLst>
  <p:sldIdLst>
    <p:sldId id="359" r:id="rId2"/>
    <p:sldId id="633" r:id="rId3"/>
    <p:sldId id="627" r:id="rId4"/>
    <p:sldId id="503" r:id="rId5"/>
    <p:sldId id="592" r:id="rId6"/>
    <p:sldId id="595" r:id="rId7"/>
    <p:sldId id="500" r:id="rId8"/>
    <p:sldId id="505" r:id="rId9"/>
    <p:sldId id="507" r:id="rId10"/>
    <p:sldId id="501" r:id="rId11"/>
    <p:sldId id="506" r:id="rId12"/>
    <p:sldId id="596" r:id="rId13"/>
    <p:sldId id="619" r:id="rId14"/>
    <p:sldId id="508" r:id="rId15"/>
    <p:sldId id="504" r:id="rId16"/>
    <p:sldId id="584" r:id="rId17"/>
    <p:sldId id="509" r:id="rId18"/>
    <p:sldId id="517" r:id="rId19"/>
    <p:sldId id="518" r:id="rId20"/>
    <p:sldId id="519" r:id="rId21"/>
    <p:sldId id="603" r:id="rId22"/>
    <p:sldId id="601" r:id="rId23"/>
    <p:sldId id="597" r:id="rId24"/>
    <p:sldId id="598" r:id="rId25"/>
    <p:sldId id="599" r:id="rId26"/>
    <p:sldId id="600" r:id="rId27"/>
    <p:sldId id="582" r:id="rId28"/>
    <p:sldId id="625" r:id="rId29"/>
    <p:sldId id="520" r:id="rId30"/>
    <p:sldId id="522" r:id="rId31"/>
    <p:sldId id="524" r:id="rId32"/>
    <p:sldId id="525" r:id="rId33"/>
    <p:sldId id="526" r:id="rId34"/>
    <p:sldId id="527" r:id="rId35"/>
    <p:sldId id="528" r:id="rId36"/>
    <p:sldId id="583" r:id="rId37"/>
    <p:sldId id="531" r:id="rId38"/>
    <p:sldId id="532" r:id="rId39"/>
    <p:sldId id="533" r:id="rId40"/>
    <p:sldId id="534" r:id="rId41"/>
    <p:sldId id="535" r:id="rId42"/>
    <p:sldId id="536" r:id="rId43"/>
    <p:sldId id="629" r:id="rId44"/>
    <p:sldId id="537" r:id="rId45"/>
    <p:sldId id="615" r:id="rId46"/>
    <p:sldId id="538" r:id="rId47"/>
    <p:sldId id="616" r:id="rId48"/>
    <p:sldId id="539" r:id="rId49"/>
    <p:sldId id="541" r:id="rId50"/>
    <p:sldId id="542" r:id="rId51"/>
    <p:sldId id="543" r:id="rId52"/>
    <p:sldId id="544" r:id="rId53"/>
    <p:sldId id="545" r:id="rId54"/>
    <p:sldId id="546" r:id="rId55"/>
    <p:sldId id="547" r:id="rId56"/>
    <p:sldId id="548" r:id="rId57"/>
    <p:sldId id="549" r:id="rId58"/>
    <p:sldId id="550" r:id="rId59"/>
    <p:sldId id="551" r:id="rId60"/>
    <p:sldId id="552" r:id="rId61"/>
    <p:sldId id="553" r:id="rId62"/>
    <p:sldId id="554" r:id="rId63"/>
    <p:sldId id="555" r:id="rId64"/>
    <p:sldId id="556" r:id="rId65"/>
    <p:sldId id="557" r:id="rId66"/>
    <p:sldId id="558" r:id="rId67"/>
    <p:sldId id="559" r:id="rId68"/>
    <p:sldId id="617" r:id="rId69"/>
    <p:sldId id="618" r:id="rId70"/>
    <p:sldId id="585" r:id="rId71"/>
    <p:sldId id="586" r:id="rId72"/>
    <p:sldId id="604" r:id="rId73"/>
    <p:sldId id="605" r:id="rId74"/>
    <p:sldId id="610" r:id="rId75"/>
    <p:sldId id="589" r:id="rId76"/>
    <p:sldId id="590" r:id="rId77"/>
    <p:sldId id="564" r:id="rId78"/>
    <p:sldId id="611" r:id="rId79"/>
    <p:sldId id="608" r:id="rId80"/>
    <p:sldId id="613" r:id="rId81"/>
    <p:sldId id="612" r:id="rId82"/>
    <p:sldId id="567" r:id="rId83"/>
    <p:sldId id="568" r:id="rId84"/>
    <p:sldId id="579" r:id="rId85"/>
    <p:sldId id="632" r:id="rId86"/>
    <p:sldId id="580" r:id="rId87"/>
    <p:sldId id="620" r:id="rId88"/>
    <p:sldId id="289" r:id="rId89"/>
    <p:sldId id="621" r:id="rId90"/>
    <p:sldId id="626" r:id="rId91"/>
    <p:sldId id="630" r:id="rId92"/>
    <p:sldId id="631" r:id="rId93"/>
    <p:sldId id="634" r:id="rId94"/>
    <p:sldId id="635" r:id="rId95"/>
    <p:sldId id="622" r:id="rId96"/>
    <p:sldId id="623" r:id="rId97"/>
    <p:sldId id="624" r:id="rId98"/>
  </p:sldIdLst>
  <p:sldSz cx="9144000" cy="6858000" type="screen4x3"/>
  <p:notesSz cx="6797675" cy="9928225"/>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D92313DB-7098-6E41-9E42-73E202163431}">
          <p14:sldIdLst>
            <p14:sldId id="359"/>
            <p14:sldId id="633"/>
            <p14:sldId id="627"/>
            <p14:sldId id="503"/>
            <p14:sldId id="592"/>
            <p14:sldId id="595"/>
            <p14:sldId id="500"/>
            <p14:sldId id="505"/>
            <p14:sldId id="507"/>
            <p14:sldId id="501"/>
            <p14:sldId id="506"/>
            <p14:sldId id="596"/>
            <p14:sldId id="619"/>
            <p14:sldId id="508"/>
            <p14:sldId id="504"/>
            <p14:sldId id="584"/>
            <p14:sldId id="509"/>
            <p14:sldId id="517"/>
            <p14:sldId id="518"/>
            <p14:sldId id="519"/>
            <p14:sldId id="603"/>
            <p14:sldId id="601"/>
            <p14:sldId id="597"/>
            <p14:sldId id="598"/>
            <p14:sldId id="599"/>
            <p14:sldId id="600"/>
            <p14:sldId id="582"/>
            <p14:sldId id="625"/>
            <p14:sldId id="520"/>
            <p14:sldId id="522"/>
            <p14:sldId id="524"/>
            <p14:sldId id="525"/>
            <p14:sldId id="526"/>
            <p14:sldId id="527"/>
            <p14:sldId id="528"/>
            <p14:sldId id="583"/>
            <p14:sldId id="531"/>
            <p14:sldId id="532"/>
            <p14:sldId id="533"/>
            <p14:sldId id="534"/>
            <p14:sldId id="535"/>
            <p14:sldId id="536"/>
            <p14:sldId id="629"/>
            <p14:sldId id="537"/>
            <p14:sldId id="615"/>
            <p14:sldId id="538"/>
            <p14:sldId id="616"/>
            <p14:sldId id="539"/>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617"/>
            <p14:sldId id="618"/>
            <p14:sldId id="585"/>
            <p14:sldId id="586"/>
            <p14:sldId id="604"/>
            <p14:sldId id="605"/>
            <p14:sldId id="610"/>
            <p14:sldId id="589"/>
            <p14:sldId id="590"/>
            <p14:sldId id="564"/>
            <p14:sldId id="611"/>
            <p14:sldId id="608"/>
            <p14:sldId id="613"/>
            <p14:sldId id="612"/>
            <p14:sldId id="567"/>
            <p14:sldId id="568"/>
            <p14:sldId id="579"/>
            <p14:sldId id="632"/>
            <p14:sldId id="580"/>
            <p14:sldId id="620"/>
            <p14:sldId id="289"/>
            <p14:sldId id="621"/>
            <p14:sldId id="626"/>
            <p14:sldId id="630"/>
            <p14:sldId id="631"/>
            <p14:sldId id="634"/>
            <p14:sldId id="635"/>
            <p14:sldId id="622"/>
            <p14:sldId id="623"/>
            <p14:sldId id="62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092"/>
    <a:srgbClr val="FF9300"/>
    <a:srgbClr val="FF6666"/>
    <a:srgbClr val="941100"/>
    <a:srgbClr val="0080FF"/>
    <a:srgbClr val="66CCFF"/>
    <a:srgbClr val="45DF6F"/>
    <a:srgbClr val="FFCC66"/>
    <a:srgbClr val="8000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6132" autoAdjust="0"/>
  </p:normalViewPr>
  <p:slideViewPr>
    <p:cSldViewPr>
      <p:cViewPr varScale="1">
        <p:scale>
          <a:sx n="86" d="100"/>
          <a:sy n="86" d="100"/>
        </p:scale>
        <p:origin x="1387" y="38"/>
      </p:cViewPr>
      <p:guideLst>
        <p:guide orient="horz" pos="2160"/>
        <p:guide pos="2880"/>
      </p:guideLst>
    </p:cSldViewPr>
  </p:slideViewPr>
  <p:notesTextViewPr>
    <p:cViewPr>
      <p:scale>
        <a:sx n="1" d="1"/>
        <a:sy n="1" d="1"/>
      </p:scale>
      <p:origin x="0" y="0"/>
    </p:cViewPr>
  </p:notesTextViewPr>
  <p:notesViewPr>
    <p:cSldViewPr>
      <p:cViewPr varScale="1">
        <p:scale>
          <a:sx n="71" d="100"/>
          <a:sy n="71" d="100"/>
        </p:scale>
        <p:origin x="2904"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ern.ch\dfs\Workspaces\p\PARTNER\KTT%20REPORT%202008\Patients-escalationv2.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9273563240457"/>
          <c:y val="6.3276567938283998E-2"/>
          <c:w val="0.75619188279740301"/>
          <c:h val="0.81962864721485695"/>
        </c:manualLayout>
      </c:layout>
      <c:scatterChart>
        <c:scatterStyle val="lineMarker"/>
        <c:varyColors val="0"/>
        <c:ser>
          <c:idx val="2"/>
          <c:order val="2"/>
          <c:tx>
            <c:v>Carbon Ion centres</c:v>
          </c:tx>
          <c:spPr>
            <a:ln>
              <a:noFill/>
            </a:ln>
            <a:effectLst>
              <a:outerShdw dist="50800" dir="5400000" algn="ctr" rotWithShape="0">
                <a:sysClr val="windowText" lastClr="000000"/>
              </a:outerShdw>
            </a:effectLst>
          </c:spPr>
          <c:marker>
            <c:symbol val="circle"/>
            <c:size val="6"/>
            <c:spPr>
              <a:noFill/>
              <a:ln w="12700">
                <a:solidFill>
                  <a:sysClr val="windowText" lastClr="000000"/>
                </a:solidFill>
              </a:ln>
            </c:spPr>
          </c:marker>
          <c:xVal>
            <c:numRef>
              <c:f>Sheet1!$E$24:$E$30</c:f>
              <c:numCache>
                <c:formatCode>General</c:formatCode>
                <c:ptCount val="7"/>
                <c:pt idx="0">
                  <c:v>1994</c:v>
                </c:pt>
                <c:pt idx="1">
                  <c:v>1997</c:v>
                </c:pt>
                <c:pt idx="2">
                  <c:v>2002</c:v>
                </c:pt>
                <c:pt idx="3">
                  <c:v>2009</c:v>
                </c:pt>
                <c:pt idx="4">
                  <c:v>2010</c:v>
                </c:pt>
                <c:pt idx="5">
                  <c:v>2012</c:v>
                </c:pt>
                <c:pt idx="6">
                  <c:v>2013</c:v>
                </c:pt>
              </c:numCache>
            </c:numRef>
          </c:xVal>
          <c:yVal>
            <c:numRef>
              <c:f>Sheet1!$F$24:$F$30</c:f>
              <c:numCache>
                <c:formatCode>General</c:formatCode>
                <c:ptCount val="7"/>
                <c:pt idx="0">
                  <c:v>1</c:v>
                </c:pt>
                <c:pt idx="1">
                  <c:v>2</c:v>
                </c:pt>
                <c:pt idx="2">
                  <c:v>3</c:v>
                </c:pt>
                <c:pt idx="3">
                  <c:v>8</c:v>
                </c:pt>
                <c:pt idx="5">
                  <c:v>12</c:v>
                </c:pt>
                <c:pt idx="6">
                  <c:v>13</c:v>
                </c:pt>
              </c:numCache>
            </c:numRef>
          </c:yVal>
          <c:smooth val="0"/>
          <c:extLst>
            <c:ext xmlns:c16="http://schemas.microsoft.com/office/drawing/2014/chart" uri="{C3380CC4-5D6E-409C-BE32-E72D297353CC}">
              <c16:uniqueId val="{00000001-16CA-464B-87E3-0FCC341E4F56}"/>
            </c:ext>
          </c:extLst>
        </c:ser>
        <c:dLbls>
          <c:showLegendKey val="0"/>
          <c:showVal val="0"/>
          <c:showCatName val="0"/>
          <c:showSerName val="0"/>
          <c:showPercent val="0"/>
          <c:showBubbleSize val="0"/>
        </c:dLbls>
        <c:axId val="1031848608"/>
        <c:axId val="1017903328"/>
      </c:scatterChart>
      <c:scatterChart>
        <c:scatterStyle val="smoothMarker"/>
        <c:varyColors val="0"/>
        <c:ser>
          <c:idx val="1"/>
          <c:order val="1"/>
          <c:tx>
            <c:strRef>
              <c:f>Sheet1!$D$23</c:f>
              <c:strCache>
                <c:ptCount val="1"/>
                <c:pt idx="0">
                  <c:v>Proton therapy centres</c:v>
                </c:pt>
              </c:strCache>
            </c:strRef>
          </c:tx>
          <c:spPr>
            <a:ln w="12700">
              <a:solidFill>
                <a:schemeClr val="tx1"/>
              </a:solidFill>
            </a:ln>
          </c:spPr>
          <c:marker>
            <c:symbol val="square"/>
            <c:size val="6"/>
            <c:spPr>
              <a:solidFill>
                <a:schemeClr val="tx1"/>
              </a:solidFill>
              <a:ln>
                <a:solidFill>
                  <a:schemeClr val="tx1"/>
                </a:solidFill>
                <a:prstDash val="solid"/>
              </a:ln>
            </c:spPr>
          </c:marker>
          <c:xVal>
            <c:numRef>
              <c:f>Sheet1!$B$24:$B$31</c:f>
              <c:numCache>
                <c:formatCode>General</c:formatCode>
                <c:ptCount val="8"/>
                <c:pt idx="0">
                  <c:v>1953</c:v>
                </c:pt>
                <c:pt idx="1">
                  <c:v>1960</c:v>
                </c:pt>
                <c:pt idx="2">
                  <c:v>1970</c:v>
                </c:pt>
                <c:pt idx="3">
                  <c:v>1980</c:v>
                </c:pt>
                <c:pt idx="4">
                  <c:v>1990</c:v>
                </c:pt>
                <c:pt idx="5">
                  <c:v>2000</c:v>
                </c:pt>
                <c:pt idx="6">
                  <c:v>2004</c:v>
                </c:pt>
                <c:pt idx="7">
                  <c:v>2008</c:v>
                </c:pt>
              </c:numCache>
            </c:numRef>
          </c:xVal>
          <c:yVal>
            <c:numRef>
              <c:f>Sheet1!$D$24:$D$31</c:f>
              <c:numCache>
                <c:formatCode>General</c:formatCode>
                <c:ptCount val="8"/>
                <c:pt idx="1">
                  <c:v>2</c:v>
                </c:pt>
                <c:pt idx="2">
                  <c:v>3</c:v>
                </c:pt>
                <c:pt idx="3">
                  <c:v>5</c:v>
                </c:pt>
                <c:pt idx="4">
                  <c:v>10</c:v>
                </c:pt>
                <c:pt idx="5">
                  <c:v>17</c:v>
                </c:pt>
                <c:pt idx="6">
                  <c:v>22</c:v>
                </c:pt>
                <c:pt idx="7">
                  <c:v>29</c:v>
                </c:pt>
              </c:numCache>
            </c:numRef>
          </c:yVal>
          <c:smooth val="1"/>
          <c:extLst>
            <c:ext xmlns:c16="http://schemas.microsoft.com/office/drawing/2014/chart" uri="{C3380CC4-5D6E-409C-BE32-E72D297353CC}">
              <c16:uniqueId val="{00000000-16CA-464B-87E3-0FCC341E4F56}"/>
            </c:ext>
          </c:extLst>
        </c:ser>
        <c:dLbls>
          <c:showLegendKey val="0"/>
          <c:showVal val="0"/>
          <c:showCatName val="0"/>
          <c:showSerName val="0"/>
          <c:showPercent val="0"/>
          <c:showBubbleSize val="0"/>
        </c:dLbls>
        <c:axId val="1031848608"/>
        <c:axId val="1017903328"/>
      </c:scatterChart>
      <c:scatterChart>
        <c:scatterStyle val="smoothMarker"/>
        <c:varyColors val="0"/>
        <c:ser>
          <c:idx val="0"/>
          <c:order val="0"/>
          <c:tx>
            <c:strRef>
              <c:f>Sheet1!$C$23</c:f>
              <c:strCache>
                <c:ptCount val="1"/>
                <c:pt idx="0">
                  <c:v>Proton therapy patients</c:v>
                </c:pt>
              </c:strCache>
            </c:strRef>
          </c:tx>
          <c:spPr>
            <a:ln w="15875">
              <a:solidFill>
                <a:schemeClr val="tx1"/>
              </a:solidFill>
            </a:ln>
          </c:spPr>
          <c:marker>
            <c:symbol val="square"/>
            <c:size val="6"/>
            <c:spPr>
              <a:noFill/>
              <a:ln>
                <a:solidFill>
                  <a:srgbClr val="000080"/>
                </a:solidFill>
                <a:prstDash val="solid"/>
              </a:ln>
            </c:spPr>
          </c:marker>
          <c:xVal>
            <c:numRef>
              <c:f>Sheet1!$B$24:$B$31</c:f>
              <c:numCache>
                <c:formatCode>General</c:formatCode>
                <c:ptCount val="8"/>
                <c:pt idx="0">
                  <c:v>1953</c:v>
                </c:pt>
                <c:pt idx="1">
                  <c:v>1960</c:v>
                </c:pt>
                <c:pt idx="2">
                  <c:v>1970</c:v>
                </c:pt>
                <c:pt idx="3">
                  <c:v>1980</c:v>
                </c:pt>
                <c:pt idx="4">
                  <c:v>1990</c:v>
                </c:pt>
                <c:pt idx="5">
                  <c:v>2000</c:v>
                </c:pt>
                <c:pt idx="6">
                  <c:v>2004</c:v>
                </c:pt>
                <c:pt idx="7">
                  <c:v>2008</c:v>
                </c:pt>
              </c:numCache>
            </c:numRef>
          </c:xVal>
          <c:yVal>
            <c:numRef>
              <c:f>Sheet1!$C$24:$C$31</c:f>
              <c:numCache>
                <c:formatCode>General</c:formatCode>
                <c:ptCount val="8"/>
                <c:pt idx="0">
                  <c:v>50</c:v>
                </c:pt>
                <c:pt idx="1">
                  <c:v>376</c:v>
                </c:pt>
                <c:pt idx="2">
                  <c:v>908</c:v>
                </c:pt>
                <c:pt idx="3">
                  <c:v>2629</c:v>
                </c:pt>
                <c:pt idx="4">
                  <c:v>9415</c:v>
                </c:pt>
                <c:pt idx="5">
                  <c:v>29642</c:v>
                </c:pt>
                <c:pt idx="6">
                  <c:v>41123</c:v>
                </c:pt>
                <c:pt idx="7">
                  <c:v>55093</c:v>
                </c:pt>
              </c:numCache>
            </c:numRef>
          </c:yVal>
          <c:smooth val="1"/>
          <c:extLst>
            <c:ext xmlns:c16="http://schemas.microsoft.com/office/drawing/2014/chart" uri="{C3380CC4-5D6E-409C-BE32-E72D297353CC}">
              <c16:uniqueId val="{00000002-16CA-464B-87E3-0FCC341E4F56}"/>
            </c:ext>
          </c:extLst>
        </c:ser>
        <c:dLbls>
          <c:showLegendKey val="0"/>
          <c:showVal val="0"/>
          <c:showCatName val="0"/>
          <c:showSerName val="0"/>
          <c:showPercent val="0"/>
          <c:showBubbleSize val="0"/>
        </c:dLbls>
        <c:axId val="1032922352"/>
        <c:axId val="1032923712"/>
      </c:scatterChart>
      <c:valAx>
        <c:axId val="1031848608"/>
        <c:scaling>
          <c:orientation val="minMax"/>
          <c:max val="2015"/>
          <c:min val="1950"/>
        </c:scaling>
        <c:delete val="0"/>
        <c:axPos val="b"/>
        <c:numFmt formatCode="General" sourceLinked="1"/>
        <c:majorTickMark val="out"/>
        <c:minorTickMark val="none"/>
        <c:tickLblPos val="low"/>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s-ES"/>
          </a:p>
        </c:txPr>
        <c:crossAx val="1017903328"/>
        <c:crossesAt val="30"/>
        <c:crossBetween val="midCat"/>
      </c:valAx>
      <c:valAx>
        <c:axId val="1017903328"/>
        <c:scaling>
          <c:orientation val="minMax"/>
          <c:max val="30"/>
        </c:scaling>
        <c:delete val="0"/>
        <c:axPos val="r"/>
        <c:numFmt formatCode="General" sourceLinked="1"/>
        <c:majorTickMark val="out"/>
        <c:minorTickMark val="none"/>
        <c:tickLblPos val="low"/>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s-ES"/>
          </a:p>
        </c:txPr>
        <c:crossAx val="1031848608"/>
        <c:crosses val="max"/>
        <c:crossBetween val="midCat"/>
      </c:valAx>
      <c:valAx>
        <c:axId val="1032922352"/>
        <c:scaling>
          <c:orientation val="minMax"/>
        </c:scaling>
        <c:delete val="1"/>
        <c:axPos val="b"/>
        <c:numFmt formatCode="General" sourceLinked="1"/>
        <c:majorTickMark val="out"/>
        <c:minorTickMark val="none"/>
        <c:tickLblPos val="none"/>
        <c:crossAx val="1032923712"/>
        <c:crosses val="autoZero"/>
        <c:crossBetween val="midCat"/>
      </c:valAx>
      <c:valAx>
        <c:axId val="1032923712"/>
        <c:scaling>
          <c:orientation val="minMax"/>
        </c:scaling>
        <c:delete val="0"/>
        <c:axPos val="r"/>
        <c:numFmt formatCode="General" sourceLinked="1"/>
        <c:majorTickMark val="none"/>
        <c:minorTickMark val="none"/>
        <c:tickLblPos val="none"/>
        <c:spPr>
          <a:ln w="3175">
            <a:solidFill>
              <a:srgbClr val="000000"/>
            </a:solidFill>
            <a:prstDash val="solid"/>
          </a:ln>
        </c:spPr>
        <c:crossAx val="1032922352"/>
        <c:crosses val="max"/>
        <c:crossBetween val="midCat"/>
      </c:valAx>
      <c:spPr>
        <a:noFill/>
        <a:ln w="12700">
          <a:solidFill>
            <a:schemeClr val="tx1"/>
          </a:solidFill>
          <a:prstDash val="solid"/>
        </a:ln>
      </c:spPr>
    </c:plotArea>
    <c:legend>
      <c:legendPos val="r"/>
      <c:layout>
        <c:manualLayout>
          <c:xMode val="edge"/>
          <c:yMode val="edge"/>
          <c:x val="0.14857169211676"/>
          <c:y val="0.159151041371627"/>
          <c:w val="0.36491596655460301"/>
          <c:h val="0.22535101362238399"/>
        </c:manualLayout>
      </c:layout>
      <c:overlay val="0"/>
      <c:spPr>
        <a:solidFill>
          <a:srgbClr val="FFFFFF"/>
        </a:solidFill>
        <a:ln w="3175">
          <a:solidFill>
            <a:srgbClr val="000000"/>
          </a:solidFill>
          <a:prstDash val="solid"/>
        </a:ln>
      </c:spPr>
      <c:txPr>
        <a:bodyPr/>
        <a:lstStyle/>
        <a:p>
          <a:pPr>
            <a:defRPr sz="940" b="0" i="0" u="none" strike="noStrike" baseline="0">
              <a:solidFill>
                <a:srgbClr val="000000"/>
              </a:solidFill>
              <a:latin typeface="Arial"/>
              <a:ea typeface="Arial"/>
              <a:cs typeface="Arial"/>
            </a:defRPr>
          </a:pPr>
          <a:endParaRPr lang="es-ES"/>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s-ES"/>
    </a:p>
  </c:txPr>
  <c:externalData r:id="rId2">
    <c:autoUpdate val="0"/>
  </c:externalData>
  <c:userShapes r:id="rId3"/>
</c:chartSpace>
</file>

<file path=ppt/drawings/_rels/vmlDrawing1.v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image" Target="../media/image140.emf"/></Relationships>
</file>

<file path=ppt/drawings/drawing1.xml><?xml version="1.0" encoding="utf-8"?>
<c:userShapes xmlns:c="http://schemas.openxmlformats.org/drawingml/2006/chart">
  <cdr:relSizeAnchor xmlns:cdr="http://schemas.openxmlformats.org/drawingml/2006/chartDrawing">
    <cdr:from>
      <cdr:x>0.86906</cdr:x>
      <cdr:y>0.14894</cdr:y>
    </cdr:from>
    <cdr:to>
      <cdr:x>1</cdr:x>
      <cdr:y>0.60483</cdr:y>
    </cdr:to>
    <cdr:sp macro="" textlink="">
      <cdr:nvSpPr>
        <cdr:cNvPr id="2" name="TextBox 1"/>
        <cdr:cNvSpPr txBox="1"/>
      </cdr:nvSpPr>
      <cdr:spPr>
        <a:xfrm xmlns:a="http://schemas.openxmlformats.org/drawingml/2006/main" rot="5400000">
          <a:off x="3907888" y="937999"/>
          <a:ext cx="1530673" cy="65480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en-US" sz="1000" b="1" dirty="0"/>
            <a:t>Number</a:t>
          </a:r>
          <a:r>
            <a:rPr lang="en-US" sz="1200" b="1" dirty="0"/>
            <a:t> </a:t>
          </a:r>
          <a:r>
            <a:rPr lang="en-US" sz="1000" b="1" dirty="0"/>
            <a:t>of patients</a:t>
          </a:r>
        </a:p>
      </cdr:txBody>
    </cdr:sp>
  </cdr:relSizeAnchor>
  <cdr:relSizeAnchor xmlns:cdr="http://schemas.openxmlformats.org/drawingml/2006/chartDrawing">
    <cdr:from>
      <cdr:x>0</cdr:x>
      <cdr:y>0.13536</cdr:y>
    </cdr:from>
    <cdr:to>
      <cdr:x>0.05482</cdr:x>
      <cdr:y>0.59774</cdr:y>
    </cdr:to>
    <cdr:sp macro="" textlink="">
      <cdr:nvSpPr>
        <cdr:cNvPr id="3" name="TextBox 1"/>
        <cdr:cNvSpPr txBox="1"/>
      </cdr:nvSpPr>
      <cdr:spPr>
        <a:xfrm xmlns:a="http://schemas.openxmlformats.org/drawingml/2006/main" rot="16200000">
          <a:off x="-638934" y="1105659"/>
          <a:ext cx="1594321" cy="3164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a:t>Number of centres</a:t>
          </a:r>
        </a:p>
      </cdr:txBody>
    </cdr:sp>
  </cdr:relSizeAnchor>
  <cdr:relSizeAnchor xmlns:cdr="http://schemas.openxmlformats.org/drawingml/2006/chartDrawing">
    <cdr:from>
      <cdr:x>0</cdr:x>
      <cdr:y>0.13536</cdr:y>
    </cdr:from>
    <cdr:to>
      <cdr:x>0.05482</cdr:x>
      <cdr:y>0.59774</cdr:y>
    </cdr:to>
    <cdr:sp macro="" textlink="">
      <cdr:nvSpPr>
        <cdr:cNvPr id="5" name="TextBox 1"/>
        <cdr:cNvSpPr txBox="1"/>
      </cdr:nvSpPr>
      <cdr:spPr>
        <a:xfrm xmlns:a="http://schemas.openxmlformats.org/drawingml/2006/main" rot="16200000">
          <a:off x="-638934" y="1105659"/>
          <a:ext cx="1594321" cy="31645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a:t>Number of centres</a:t>
          </a:r>
        </a:p>
      </cdr:txBody>
    </cdr:sp>
  </cdr:relSizeAnchor>
  <cdr:relSizeAnchor xmlns:cdr="http://schemas.openxmlformats.org/drawingml/2006/chartDrawing">
    <cdr:from>
      <cdr:x>0</cdr:x>
      <cdr:y>0.13536</cdr:y>
    </cdr:from>
    <cdr:to>
      <cdr:x>0.05482</cdr:x>
      <cdr:y>0.59774</cdr:y>
    </cdr:to>
    <cdr:sp macro="" textlink="">
      <cdr:nvSpPr>
        <cdr:cNvPr id="7" name="TextBox 1"/>
        <cdr:cNvSpPr txBox="1"/>
      </cdr:nvSpPr>
      <cdr:spPr>
        <a:xfrm xmlns:a="http://schemas.openxmlformats.org/drawingml/2006/main" rot="16200000">
          <a:off x="-639168" y="1093648"/>
          <a:ext cx="1552469" cy="2741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200" b="1" dirty="0"/>
            <a:t>Number of centres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F98EEFAC-B339-4CAD-AD67-C3A742F72CB7}" type="datetimeFigureOut">
              <a:rPr lang="en-GB" smtClean="0"/>
              <a:t>18/07/2018</a:t>
            </a:fld>
            <a:endParaRPr lang="en-GB"/>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F413D1F9-8E11-48E7-B51B-ECA7BD7319D0}" type="slidenum">
              <a:rPr lang="en-GB" smtClean="0"/>
              <a:t>‹Nº›</a:t>
            </a:fld>
            <a:endParaRPr lang="en-GB"/>
          </a:p>
        </p:txBody>
      </p:sp>
    </p:spTree>
    <p:extLst>
      <p:ext uri="{BB962C8B-B14F-4D97-AF65-F5344CB8AC3E}">
        <p14:creationId xmlns:p14="http://schemas.microsoft.com/office/powerpoint/2010/main" val="3951143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B9297796-EFE5-467D-B857-3DD2DE450D78}" type="datetimeFigureOut">
              <a:rPr lang="es-ES" smtClean="0"/>
              <a:t>18/07/2018</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EB9989F9-DC1C-4507-9F0D-4BB8C20A4D4A}" type="slidenum">
              <a:rPr lang="es-ES" smtClean="0"/>
              <a:t>‹Nº›</a:t>
            </a:fld>
            <a:endParaRPr lang="es-ES"/>
          </a:p>
        </p:txBody>
      </p:sp>
    </p:spTree>
    <p:extLst>
      <p:ext uri="{BB962C8B-B14F-4D97-AF65-F5344CB8AC3E}">
        <p14:creationId xmlns:p14="http://schemas.microsoft.com/office/powerpoint/2010/main" val="289617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17575" y="744538"/>
            <a:ext cx="4962525" cy="3722687"/>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EB9989F9-DC1C-4507-9F0D-4BB8C20A4D4A}" type="slidenum">
              <a:rPr lang="es-ES" smtClean="0"/>
              <a:t>8</a:t>
            </a:fld>
            <a:endParaRPr lang="es-ES"/>
          </a:p>
        </p:txBody>
      </p:sp>
    </p:spTree>
    <p:extLst>
      <p:ext uri="{BB962C8B-B14F-4D97-AF65-F5344CB8AC3E}">
        <p14:creationId xmlns:p14="http://schemas.microsoft.com/office/powerpoint/2010/main" val="46301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b="1">
                <a:solidFill>
                  <a:schemeClr val="folHlink"/>
                </a:solidFill>
                <a:latin typeface="Arial" charset="0"/>
                <a:ea typeface="ＭＳ Ｐゴシック" pitchFamily="34" charset="-128"/>
              </a:defRPr>
            </a:lvl1pPr>
            <a:lvl2pPr marL="742950" indent="-285750" defTabSz="954088" eaLnBrk="0" hangingPunct="0">
              <a:defRPr b="1">
                <a:solidFill>
                  <a:schemeClr val="folHlink"/>
                </a:solidFill>
                <a:latin typeface="Arial" charset="0"/>
                <a:ea typeface="ＭＳ Ｐゴシック" pitchFamily="34" charset="-128"/>
              </a:defRPr>
            </a:lvl2pPr>
            <a:lvl3pPr marL="1143000" indent="-228600" defTabSz="954088" eaLnBrk="0" hangingPunct="0">
              <a:defRPr b="1">
                <a:solidFill>
                  <a:schemeClr val="folHlink"/>
                </a:solidFill>
                <a:latin typeface="Arial" charset="0"/>
                <a:ea typeface="ＭＳ Ｐゴシック" pitchFamily="34" charset="-128"/>
              </a:defRPr>
            </a:lvl3pPr>
            <a:lvl4pPr marL="1600200" indent="-228600" defTabSz="954088" eaLnBrk="0" hangingPunct="0">
              <a:defRPr b="1">
                <a:solidFill>
                  <a:schemeClr val="folHlink"/>
                </a:solidFill>
                <a:latin typeface="Arial" charset="0"/>
                <a:ea typeface="ＭＳ Ｐゴシック" pitchFamily="34" charset="-128"/>
              </a:defRPr>
            </a:lvl4pPr>
            <a:lvl5pPr marL="2057400" indent="-228600" defTabSz="954088" eaLnBrk="0" hangingPunct="0">
              <a:defRPr b="1">
                <a:solidFill>
                  <a:schemeClr val="folHlink"/>
                </a:solidFill>
                <a:latin typeface="Arial" charset="0"/>
                <a:ea typeface="ＭＳ Ｐゴシック" pitchFamily="34" charset="-128"/>
              </a:defRPr>
            </a:lvl5pPr>
            <a:lvl6pPr marL="2514600" indent="-228600" algn="ctr" defTabSz="954088" eaLnBrk="0" fontAlgn="base" hangingPunct="0">
              <a:spcBef>
                <a:spcPct val="50000"/>
              </a:spcBef>
              <a:spcAft>
                <a:spcPct val="0"/>
              </a:spcAft>
              <a:defRPr b="1">
                <a:solidFill>
                  <a:schemeClr val="folHlink"/>
                </a:solidFill>
                <a:latin typeface="Arial" charset="0"/>
                <a:ea typeface="ＭＳ Ｐゴシック" pitchFamily="34" charset="-128"/>
              </a:defRPr>
            </a:lvl6pPr>
            <a:lvl7pPr marL="2971800" indent="-228600" algn="ctr" defTabSz="954088" eaLnBrk="0" fontAlgn="base" hangingPunct="0">
              <a:spcBef>
                <a:spcPct val="50000"/>
              </a:spcBef>
              <a:spcAft>
                <a:spcPct val="0"/>
              </a:spcAft>
              <a:defRPr b="1">
                <a:solidFill>
                  <a:schemeClr val="folHlink"/>
                </a:solidFill>
                <a:latin typeface="Arial" charset="0"/>
                <a:ea typeface="ＭＳ Ｐゴシック" pitchFamily="34" charset="-128"/>
              </a:defRPr>
            </a:lvl7pPr>
            <a:lvl8pPr marL="3429000" indent="-228600" algn="ctr" defTabSz="954088" eaLnBrk="0" fontAlgn="base" hangingPunct="0">
              <a:spcBef>
                <a:spcPct val="50000"/>
              </a:spcBef>
              <a:spcAft>
                <a:spcPct val="0"/>
              </a:spcAft>
              <a:defRPr b="1">
                <a:solidFill>
                  <a:schemeClr val="folHlink"/>
                </a:solidFill>
                <a:latin typeface="Arial" charset="0"/>
                <a:ea typeface="ＭＳ Ｐゴシック" pitchFamily="34" charset="-128"/>
              </a:defRPr>
            </a:lvl8pPr>
            <a:lvl9pPr marL="3886200" indent="-228600" algn="ctr" defTabSz="954088" eaLnBrk="0" fontAlgn="base" hangingPunct="0">
              <a:spcBef>
                <a:spcPct val="50000"/>
              </a:spcBef>
              <a:spcAft>
                <a:spcPct val="0"/>
              </a:spcAft>
              <a:defRPr b="1">
                <a:solidFill>
                  <a:schemeClr val="folHlink"/>
                </a:solidFill>
                <a:latin typeface="Arial" charset="0"/>
                <a:ea typeface="ＭＳ Ｐゴシック" pitchFamily="34" charset="-128"/>
              </a:defRPr>
            </a:lvl9pPr>
          </a:lstStyle>
          <a:p>
            <a:pPr eaLnBrk="1" hangingPunct="1"/>
            <a:fld id="{2D523BF7-8C5C-4FE0-886E-F271BE231304}" type="slidenum">
              <a:rPr lang="en-GB" sz="1300" b="0" smtClean="0">
                <a:solidFill>
                  <a:schemeClr val="tx1"/>
                </a:solidFill>
                <a:latin typeface="Arial Unicode MS" pitchFamily="34" charset="-128"/>
              </a:rPr>
              <a:pPr eaLnBrk="1" hangingPunct="1"/>
              <a:t>44</a:t>
            </a:fld>
            <a:endParaRPr lang="en-GB" sz="1300" b="0" smtClean="0">
              <a:solidFill>
                <a:schemeClr val="tx1"/>
              </a:solidFill>
              <a:latin typeface="Arial Unicode MS" pitchFamily="34" charset="-128"/>
            </a:endParaRPr>
          </a:p>
        </p:txBody>
      </p:sp>
      <p:sp>
        <p:nvSpPr>
          <p:cNvPr id="69635" name="Rectangle 2"/>
          <p:cNvSpPr>
            <a:spLocks noGrp="1" noRot="1" noChangeAspect="1" noChangeArrowheads="1" noTextEdit="1"/>
          </p:cNvSpPr>
          <p:nvPr>
            <p:ph type="sldImg"/>
          </p:nvPr>
        </p:nvSpPr>
        <p:spPr>
          <a:xfrm>
            <a:off x="2978150" y="549275"/>
            <a:ext cx="3654425" cy="2741613"/>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
        <p:nvSpPr>
          <p:cNvPr id="2" name="Date Placeholder 1"/>
          <p:cNvSpPr>
            <a:spLocks noGrp="1"/>
          </p:cNvSpPr>
          <p:nvPr>
            <p:ph type="dt" idx="10"/>
          </p:nvPr>
        </p:nvSpPr>
        <p:spPr/>
        <p:txBody>
          <a:bodyPr/>
          <a:lstStyle/>
          <a:p>
            <a:r>
              <a:rPr lang="en-US" smtClean="0"/>
              <a:t>2/6/2013</a:t>
            </a:r>
            <a:endParaRPr lang="en-US"/>
          </a:p>
        </p:txBody>
      </p:sp>
      <p:sp>
        <p:nvSpPr>
          <p:cNvPr id="3" name="Footer Placeholder 2"/>
          <p:cNvSpPr>
            <a:spLocks noGrp="1"/>
          </p:cNvSpPr>
          <p:nvPr>
            <p:ph type="ftr" sz="quarter" idx="11"/>
          </p:nvPr>
        </p:nvSpPr>
        <p:spPr/>
        <p:txBody>
          <a:bodyPr/>
          <a:lstStyle/>
          <a:p>
            <a:r>
              <a:rPr lang="en-US" smtClean="0"/>
              <a:t>JUAS 2013</a:t>
            </a:r>
            <a:endParaRPr lang="en-US"/>
          </a:p>
        </p:txBody>
      </p:sp>
      <p:sp>
        <p:nvSpPr>
          <p:cNvPr id="4" name="Header Placeholder 3"/>
          <p:cNvSpPr>
            <a:spLocks noGrp="1"/>
          </p:cNvSpPr>
          <p:nvPr>
            <p:ph type="hdr" sz="quarter" idx="12"/>
          </p:nvPr>
        </p:nvSpPr>
        <p:spPr/>
        <p:txBody>
          <a:bodyPr/>
          <a:lstStyle/>
          <a:p>
            <a:r>
              <a:rPr lang="en-US" smtClean="0"/>
              <a:t>A. Degiovanni</a:t>
            </a:r>
            <a:endParaRPr lang="en-US"/>
          </a:p>
        </p:txBody>
      </p:sp>
    </p:spTree>
    <p:extLst>
      <p:ext uri="{BB962C8B-B14F-4D97-AF65-F5344CB8AC3E}">
        <p14:creationId xmlns:p14="http://schemas.microsoft.com/office/powerpoint/2010/main" val="163041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6C0F321-C58D-4AF8-A21E-6304C36D79E9}" type="slidenum">
              <a:rPr lang="en-GB" smtClean="0"/>
              <a:pPr/>
              <a:t>49</a:t>
            </a:fld>
            <a:endParaRPr lang="en-GB" smtClean="0"/>
          </a:p>
        </p:txBody>
      </p:sp>
      <p:sp>
        <p:nvSpPr>
          <p:cNvPr id="75779" name="Rectangle 2"/>
          <p:cNvSpPr>
            <a:spLocks noGrp="1" noRot="1" noChangeAspect="1" noChangeArrowheads="1" noTextEdit="1"/>
          </p:cNvSpPr>
          <p:nvPr>
            <p:ph type="sldImg"/>
          </p:nvPr>
        </p:nvSpPr>
        <p:spPr>
          <a:xfrm>
            <a:off x="3098800" y="641350"/>
            <a:ext cx="3406775" cy="2555875"/>
          </a:xfrm>
          <a:ln/>
        </p:spPr>
      </p:sp>
      <p:sp>
        <p:nvSpPr>
          <p:cNvPr id="75780" name="Rectangle 3"/>
          <p:cNvSpPr>
            <a:spLocks noGrp="1" noChangeArrowheads="1"/>
          </p:cNvSpPr>
          <p:nvPr>
            <p:ph type="body" idx="1"/>
          </p:nvPr>
        </p:nvSpPr>
        <p:spPr>
          <a:xfrm>
            <a:off x="1278656" y="3474281"/>
            <a:ext cx="7043892" cy="3291547"/>
          </a:xfrm>
          <a:noFill/>
          <a:ln/>
        </p:spPr>
        <p:txBody>
          <a:bodyPr/>
          <a:lstStyle/>
          <a:p>
            <a:pPr eaLnBrk="1" hangingPunct="1"/>
            <a:endParaRPr lang="it-IT" smtClean="0"/>
          </a:p>
        </p:txBody>
      </p:sp>
      <p:sp>
        <p:nvSpPr>
          <p:cNvPr id="2" name="Date Placeholder 1"/>
          <p:cNvSpPr>
            <a:spLocks noGrp="1"/>
          </p:cNvSpPr>
          <p:nvPr>
            <p:ph type="dt" idx="10"/>
          </p:nvPr>
        </p:nvSpPr>
        <p:spPr/>
        <p:txBody>
          <a:bodyPr/>
          <a:lstStyle/>
          <a:p>
            <a:r>
              <a:rPr lang="en-US" smtClean="0"/>
              <a:t>2/6/2013</a:t>
            </a:r>
            <a:endParaRPr lang="en-US"/>
          </a:p>
        </p:txBody>
      </p:sp>
      <p:sp>
        <p:nvSpPr>
          <p:cNvPr id="3" name="Footer Placeholder 2"/>
          <p:cNvSpPr>
            <a:spLocks noGrp="1"/>
          </p:cNvSpPr>
          <p:nvPr>
            <p:ph type="ftr" sz="quarter" idx="11"/>
          </p:nvPr>
        </p:nvSpPr>
        <p:spPr/>
        <p:txBody>
          <a:bodyPr/>
          <a:lstStyle/>
          <a:p>
            <a:r>
              <a:rPr lang="en-US" smtClean="0"/>
              <a:t>JUAS 2013</a:t>
            </a:r>
            <a:endParaRPr lang="en-US"/>
          </a:p>
        </p:txBody>
      </p:sp>
      <p:sp>
        <p:nvSpPr>
          <p:cNvPr id="4" name="Header Placeholder 3"/>
          <p:cNvSpPr>
            <a:spLocks noGrp="1"/>
          </p:cNvSpPr>
          <p:nvPr>
            <p:ph type="hdr" sz="quarter" idx="12"/>
          </p:nvPr>
        </p:nvSpPr>
        <p:spPr/>
        <p:txBody>
          <a:bodyPr/>
          <a:lstStyle/>
          <a:p>
            <a:r>
              <a:rPr lang="en-US" smtClean="0"/>
              <a:t>A. Degiovanni</a:t>
            </a:r>
            <a:endParaRPr lang="en-US"/>
          </a:p>
        </p:txBody>
      </p:sp>
    </p:spTree>
    <p:extLst>
      <p:ext uri="{BB962C8B-B14F-4D97-AF65-F5344CB8AC3E}">
        <p14:creationId xmlns:p14="http://schemas.microsoft.com/office/powerpoint/2010/main" val="1460241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AB16725C-1ACC-4E34-AC62-BF0FDD2066DE}" type="slidenum">
              <a:rPr lang="en-GB" smtClean="0"/>
              <a:pPr/>
              <a:t>52</a:t>
            </a:fld>
            <a:endParaRPr lang="en-GB" smtClean="0"/>
          </a:p>
        </p:txBody>
      </p:sp>
      <p:sp>
        <p:nvSpPr>
          <p:cNvPr id="77827" name="Rectangle 7"/>
          <p:cNvSpPr txBox="1">
            <a:spLocks noGrp="1" noChangeArrowheads="1"/>
          </p:cNvSpPr>
          <p:nvPr/>
        </p:nvSpPr>
        <p:spPr bwMode="auto">
          <a:xfrm>
            <a:off x="5437670" y="6949733"/>
            <a:ext cx="4163531" cy="365467"/>
          </a:xfrm>
          <a:prstGeom prst="rect">
            <a:avLst/>
          </a:prstGeom>
          <a:noFill/>
          <a:ln w="9525">
            <a:noFill/>
            <a:miter lim="800000"/>
            <a:headEnd/>
            <a:tailEnd/>
          </a:ln>
        </p:spPr>
        <p:txBody>
          <a:bodyPr lIns="99452" tIns="49725" rIns="99452" bIns="49725" anchor="b"/>
          <a:lstStyle/>
          <a:p>
            <a:pPr algn="r" defTabSz="992198">
              <a:spcBef>
                <a:spcPct val="0"/>
              </a:spcBef>
            </a:pPr>
            <a:fld id="{87166FEF-3BAB-46C4-A1FA-F185EF223EB6}" type="slidenum">
              <a:rPr lang="en-GB" sz="1300">
                <a:latin typeface="Arial Unicode MS" pitchFamily="34" charset="-128"/>
              </a:rPr>
              <a:pPr algn="r" defTabSz="992198">
                <a:spcBef>
                  <a:spcPct val="0"/>
                </a:spcBef>
              </a:pPr>
              <a:t>52</a:t>
            </a:fld>
            <a:endParaRPr lang="en-GB" sz="1300">
              <a:latin typeface="Arial Unicode MS" pitchFamily="34" charset="-128"/>
            </a:endParaRPr>
          </a:p>
        </p:txBody>
      </p:sp>
      <p:sp>
        <p:nvSpPr>
          <p:cNvPr id="77828" name="Rectangle 2"/>
          <p:cNvSpPr>
            <a:spLocks noGrp="1" noRot="1" noChangeAspect="1" noChangeArrowheads="1" noTextEdit="1"/>
          </p:cNvSpPr>
          <p:nvPr>
            <p:ph type="sldImg"/>
          </p:nvPr>
        </p:nvSpPr>
        <p:spPr>
          <a:xfrm>
            <a:off x="2971800" y="546100"/>
            <a:ext cx="3660775" cy="2744788"/>
          </a:xfrm>
          <a:ln/>
        </p:spPr>
      </p:sp>
      <p:sp>
        <p:nvSpPr>
          <p:cNvPr id="77829" name="Rectangle 3"/>
          <p:cNvSpPr>
            <a:spLocks noGrp="1" noChangeArrowheads="1"/>
          </p:cNvSpPr>
          <p:nvPr>
            <p:ph type="body" idx="1"/>
          </p:nvPr>
        </p:nvSpPr>
        <p:spPr>
          <a:noFill/>
          <a:ln/>
        </p:spPr>
        <p:txBody>
          <a:bodyPr/>
          <a:lstStyle/>
          <a:p>
            <a:pPr eaLnBrk="1" hangingPunct="1"/>
            <a:endParaRPr lang="it-IT" smtClean="0"/>
          </a:p>
        </p:txBody>
      </p:sp>
      <p:sp>
        <p:nvSpPr>
          <p:cNvPr id="2" name="Date Placeholder 1"/>
          <p:cNvSpPr>
            <a:spLocks noGrp="1"/>
          </p:cNvSpPr>
          <p:nvPr>
            <p:ph type="dt" idx="10"/>
          </p:nvPr>
        </p:nvSpPr>
        <p:spPr/>
        <p:txBody>
          <a:bodyPr/>
          <a:lstStyle/>
          <a:p>
            <a:r>
              <a:rPr lang="en-US" smtClean="0"/>
              <a:t>2/6/2013</a:t>
            </a:r>
            <a:endParaRPr lang="en-US"/>
          </a:p>
        </p:txBody>
      </p:sp>
      <p:sp>
        <p:nvSpPr>
          <p:cNvPr id="3" name="Footer Placeholder 2"/>
          <p:cNvSpPr>
            <a:spLocks noGrp="1"/>
          </p:cNvSpPr>
          <p:nvPr>
            <p:ph type="ftr" sz="quarter" idx="11"/>
          </p:nvPr>
        </p:nvSpPr>
        <p:spPr/>
        <p:txBody>
          <a:bodyPr/>
          <a:lstStyle/>
          <a:p>
            <a:r>
              <a:rPr lang="en-US" smtClean="0"/>
              <a:t>JUAS 2013</a:t>
            </a:r>
            <a:endParaRPr lang="en-US"/>
          </a:p>
        </p:txBody>
      </p:sp>
      <p:sp>
        <p:nvSpPr>
          <p:cNvPr id="4" name="Header Placeholder 3"/>
          <p:cNvSpPr>
            <a:spLocks noGrp="1"/>
          </p:cNvSpPr>
          <p:nvPr>
            <p:ph type="hdr" sz="quarter" idx="12"/>
          </p:nvPr>
        </p:nvSpPr>
        <p:spPr/>
        <p:txBody>
          <a:bodyPr/>
          <a:lstStyle/>
          <a:p>
            <a:r>
              <a:rPr lang="en-US" smtClean="0"/>
              <a:t>A. Degiovanni</a:t>
            </a:r>
            <a:endParaRPr lang="en-US"/>
          </a:p>
        </p:txBody>
      </p:sp>
    </p:spTree>
    <p:extLst>
      <p:ext uri="{BB962C8B-B14F-4D97-AF65-F5344CB8AC3E}">
        <p14:creationId xmlns:p14="http://schemas.microsoft.com/office/powerpoint/2010/main" val="2135707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fr-CH" smtClean="0"/>
              <a:t>ADD GUNMA center</a:t>
            </a:r>
            <a:endParaRPr lang="en-US"/>
          </a:p>
        </p:txBody>
      </p:sp>
      <p:sp>
        <p:nvSpPr>
          <p:cNvPr id="4" name="Slide Number Placeholder 3"/>
          <p:cNvSpPr>
            <a:spLocks noGrp="1"/>
          </p:cNvSpPr>
          <p:nvPr>
            <p:ph type="sldNum" sz="quarter" idx="10"/>
          </p:nvPr>
        </p:nvSpPr>
        <p:spPr/>
        <p:txBody>
          <a:bodyPr/>
          <a:lstStyle/>
          <a:p>
            <a:fld id="{CE558A23-BE7E-425A-A2B8-916B5D9EC722}" type="slidenum">
              <a:rPr lang="en-US" smtClean="0"/>
              <a:pPr/>
              <a:t>55</a:t>
            </a:fld>
            <a:endParaRPr lang="en-US"/>
          </a:p>
        </p:txBody>
      </p:sp>
      <p:sp>
        <p:nvSpPr>
          <p:cNvPr id="5" name="Date Placeholder 4"/>
          <p:cNvSpPr>
            <a:spLocks noGrp="1"/>
          </p:cNvSpPr>
          <p:nvPr>
            <p:ph type="dt" idx="11"/>
          </p:nvPr>
        </p:nvSpPr>
        <p:spPr/>
        <p:txBody>
          <a:bodyPr/>
          <a:lstStyle/>
          <a:p>
            <a:r>
              <a:rPr lang="en-US" smtClean="0"/>
              <a:t>2/6/2013</a:t>
            </a:r>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1522571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8A3C72B-C7E1-4749-A466-A559B3276AC6}" type="slidenum">
              <a:rPr lang="en-GB" smtClean="0"/>
              <a:pPr/>
              <a:t>56</a:t>
            </a:fld>
            <a:endParaRPr lang="en-GB" smtClean="0"/>
          </a:p>
        </p:txBody>
      </p:sp>
      <p:sp>
        <p:nvSpPr>
          <p:cNvPr id="79875" name="Rectangle 7"/>
          <p:cNvSpPr txBox="1">
            <a:spLocks noGrp="1" noChangeArrowheads="1"/>
          </p:cNvSpPr>
          <p:nvPr/>
        </p:nvSpPr>
        <p:spPr bwMode="auto">
          <a:xfrm>
            <a:off x="5437670" y="6949733"/>
            <a:ext cx="4163531" cy="365467"/>
          </a:xfrm>
          <a:prstGeom prst="rect">
            <a:avLst/>
          </a:prstGeom>
          <a:noFill/>
          <a:ln w="9525">
            <a:noFill/>
            <a:miter lim="800000"/>
            <a:headEnd/>
            <a:tailEnd/>
          </a:ln>
        </p:spPr>
        <p:txBody>
          <a:bodyPr lIns="99364" tIns="49683" rIns="99364" bIns="49683" anchor="b"/>
          <a:lstStyle/>
          <a:p>
            <a:pPr algn="r" defTabSz="992198">
              <a:spcBef>
                <a:spcPct val="0"/>
              </a:spcBef>
            </a:pPr>
            <a:fld id="{4C2E4035-58E8-42C8-97CE-49CBE530FCE3}" type="slidenum">
              <a:rPr lang="en-GB" sz="1300">
                <a:latin typeface="Arial Unicode MS" pitchFamily="34" charset="-128"/>
              </a:rPr>
              <a:pPr algn="r" defTabSz="992198">
                <a:spcBef>
                  <a:spcPct val="0"/>
                </a:spcBef>
              </a:pPr>
              <a:t>56</a:t>
            </a:fld>
            <a:endParaRPr lang="en-GB" sz="1300">
              <a:latin typeface="Arial Unicode MS" pitchFamily="34" charset="-128"/>
            </a:endParaRPr>
          </a:p>
        </p:txBody>
      </p:sp>
      <p:sp>
        <p:nvSpPr>
          <p:cNvPr id="79876" name="Rectangle 2"/>
          <p:cNvSpPr>
            <a:spLocks noGrp="1" noRot="1" noChangeAspect="1" noChangeArrowheads="1" noTextEdit="1"/>
          </p:cNvSpPr>
          <p:nvPr>
            <p:ph type="sldImg"/>
          </p:nvPr>
        </p:nvSpPr>
        <p:spPr>
          <a:xfrm>
            <a:off x="2976563" y="549275"/>
            <a:ext cx="3654425" cy="2741613"/>
          </a:xfrm>
          <a:ln/>
        </p:spPr>
      </p:sp>
      <p:sp>
        <p:nvSpPr>
          <p:cNvPr id="79877" name="Rectangle 3"/>
          <p:cNvSpPr>
            <a:spLocks noGrp="1" noChangeArrowheads="1"/>
          </p:cNvSpPr>
          <p:nvPr>
            <p:ph type="body" idx="1"/>
          </p:nvPr>
        </p:nvSpPr>
        <p:spPr>
          <a:xfrm>
            <a:off x="1280916" y="3473110"/>
            <a:ext cx="7039373" cy="3292718"/>
          </a:xfrm>
          <a:noFill/>
          <a:ln/>
        </p:spPr>
        <p:txBody>
          <a:bodyPr lIns="99364" tIns="49683" rIns="99364" bIns="49683"/>
          <a:lstStyle/>
          <a:p>
            <a:pPr eaLnBrk="1" hangingPunct="1"/>
            <a:endParaRPr lang="en-US" smtClean="0"/>
          </a:p>
        </p:txBody>
      </p:sp>
      <p:sp>
        <p:nvSpPr>
          <p:cNvPr id="2" name="Date Placeholder 1"/>
          <p:cNvSpPr>
            <a:spLocks noGrp="1"/>
          </p:cNvSpPr>
          <p:nvPr>
            <p:ph type="dt" idx="10"/>
          </p:nvPr>
        </p:nvSpPr>
        <p:spPr/>
        <p:txBody>
          <a:bodyPr/>
          <a:lstStyle/>
          <a:p>
            <a:r>
              <a:rPr lang="en-US" smtClean="0"/>
              <a:t>2/6/2013</a:t>
            </a:r>
            <a:endParaRPr lang="en-US"/>
          </a:p>
        </p:txBody>
      </p:sp>
      <p:sp>
        <p:nvSpPr>
          <p:cNvPr id="3" name="Footer Placeholder 2"/>
          <p:cNvSpPr>
            <a:spLocks noGrp="1"/>
          </p:cNvSpPr>
          <p:nvPr>
            <p:ph type="ftr" sz="quarter" idx="11"/>
          </p:nvPr>
        </p:nvSpPr>
        <p:spPr/>
        <p:txBody>
          <a:bodyPr/>
          <a:lstStyle/>
          <a:p>
            <a:r>
              <a:rPr lang="en-US" smtClean="0"/>
              <a:t>JUAS 2013</a:t>
            </a:r>
            <a:endParaRPr lang="en-US"/>
          </a:p>
        </p:txBody>
      </p:sp>
      <p:sp>
        <p:nvSpPr>
          <p:cNvPr id="4" name="Header Placeholder 3"/>
          <p:cNvSpPr>
            <a:spLocks noGrp="1"/>
          </p:cNvSpPr>
          <p:nvPr>
            <p:ph type="hdr" sz="quarter" idx="12"/>
          </p:nvPr>
        </p:nvSpPr>
        <p:spPr/>
        <p:txBody>
          <a:bodyPr/>
          <a:lstStyle/>
          <a:p>
            <a:r>
              <a:rPr lang="en-US" smtClean="0"/>
              <a:t>A. Degiovanni</a:t>
            </a:r>
            <a:endParaRPr lang="en-US"/>
          </a:p>
        </p:txBody>
      </p:sp>
    </p:spTree>
    <p:extLst>
      <p:ext uri="{BB962C8B-B14F-4D97-AF65-F5344CB8AC3E}">
        <p14:creationId xmlns:p14="http://schemas.microsoft.com/office/powerpoint/2010/main" val="776523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57</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174018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58</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280514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AB90242-2DBB-4B9F-9486-6B8E2CCA5956}" type="slidenum">
              <a:rPr lang="en-GB" smtClean="0"/>
              <a:pPr/>
              <a:t>60</a:t>
            </a:fld>
            <a:endParaRPr lang="en-GB" smtClean="0"/>
          </a:p>
        </p:txBody>
      </p:sp>
      <p:sp>
        <p:nvSpPr>
          <p:cNvPr id="55299" name="Rectangle 2"/>
          <p:cNvSpPr>
            <a:spLocks noGrp="1" noRot="1" noChangeAspect="1" noChangeArrowheads="1" noTextEdit="1"/>
          </p:cNvSpPr>
          <p:nvPr>
            <p:ph type="sldImg"/>
          </p:nvPr>
        </p:nvSpPr>
        <p:spPr>
          <a:xfrm>
            <a:off x="917575" y="744538"/>
            <a:ext cx="4962525" cy="3722687"/>
          </a:xfrm>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
        <p:nvSpPr>
          <p:cNvPr id="2" name="Date Placeholder 1"/>
          <p:cNvSpPr>
            <a:spLocks noGrp="1"/>
          </p:cNvSpPr>
          <p:nvPr>
            <p:ph type="dt" idx="10"/>
          </p:nvPr>
        </p:nvSpPr>
        <p:spPr/>
        <p:txBody>
          <a:bodyPr/>
          <a:lstStyle/>
          <a:p>
            <a:r>
              <a:rPr lang="en-US" smtClean="0"/>
              <a:t>2/6/2013</a:t>
            </a:r>
            <a:endParaRPr lang="en-US"/>
          </a:p>
        </p:txBody>
      </p:sp>
      <p:sp>
        <p:nvSpPr>
          <p:cNvPr id="3" name="Footer Placeholder 2"/>
          <p:cNvSpPr>
            <a:spLocks noGrp="1"/>
          </p:cNvSpPr>
          <p:nvPr>
            <p:ph type="ftr" sz="quarter" idx="11"/>
          </p:nvPr>
        </p:nvSpPr>
        <p:spPr/>
        <p:txBody>
          <a:bodyPr/>
          <a:lstStyle/>
          <a:p>
            <a:r>
              <a:rPr lang="en-US" smtClean="0"/>
              <a:t>JUAS 2013</a:t>
            </a:r>
            <a:endParaRPr lang="en-US"/>
          </a:p>
        </p:txBody>
      </p:sp>
      <p:sp>
        <p:nvSpPr>
          <p:cNvPr id="4" name="Header Placeholder 3"/>
          <p:cNvSpPr>
            <a:spLocks noGrp="1"/>
          </p:cNvSpPr>
          <p:nvPr>
            <p:ph type="hdr" sz="quarter" idx="12"/>
          </p:nvPr>
        </p:nvSpPr>
        <p:spPr/>
        <p:txBody>
          <a:bodyPr/>
          <a:lstStyle/>
          <a:p>
            <a:r>
              <a:rPr lang="en-US" smtClean="0"/>
              <a:t>A. Degiovanni</a:t>
            </a:r>
            <a:endParaRPr lang="en-US"/>
          </a:p>
        </p:txBody>
      </p:sp>
    </p:spTree>
    <p:extLst>
      <p:ext uri="{BB962C8B-B14F-4D97-AF65-F5344CB8AC3E}">
        <p14:creationId xmlns:p14="http://schemas.microsoft.com/office/powerpoint/2010/main" val="1772784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A14C083-DE92-4293-8A3A-9749C178C60E}" type="slidenum">
              <a:rPr lang="en-GB" smtClean="0"/>
              <a:pPr/>
              <a:t>63</a:t>
            </a:fld>
            <a:endParaRPr lang="en-GB" smtClean="0"/>
          </a:p>
        </p:txBody>
      </p:sp>
      <p:sp>
        <p:nvSpPr>
          <p:cNvPr id="56323" name="Rectangle 2"/>
          <p:cNvSpPr>
            <a:spLocks noGrp="1" noRot="1" noChangeAspect="1" noChangeArrowheads="1" noTextEdit="1"/>
          </p:cNvSpPr>
          <p:nvPr>
            <p:ph type="sldImg"/>
          </p:nvPr>
        </p:nvSpPr>
        <p:spPr>
          <a:xfrm>
            <a:off x="2974975" y="552450"/>
            <a:ext cx="3648075" cy="2735263"/>
          </a:xfrm>
          <a:ln/>
        </p:spPr>
      </p:sp>
      <p:sp>
        <p:nvSpPr>
          <p:cNvPr id="56324" name="Rectangle 3"/>
          <p:cNvSpPr>
            <a:spLocks noGrp="1" noChangeArrowheads="1"/>
          </p:cNvSpPr>
          <p:nvPr>
            <p:ph type="body" idx="1"/>
          </p:nvPr>
        </p:nvSpPr>
        <p:spPr>
          <a:xfrm>
            <a:off x="1278655" y="3474281"/>
            <a:ext cx="7041632" cy="3291547"/>
          </a:xfrm>
          <a:noFill/>
          <a:ln/>
        </p:spPr>
        <p:txBody>
          <a:bodyPr/>
          <a:lstStyle/>
          <a:p>
            <a:pPr eaLnBrk="1" hangingPunct="1"/>
            <a:endParaRPr lang="en-US" smtClean="0"/>
          </a:p>
        </p:txBody>
      </p:sp>
      <p:sp>
        <p:nvSpPr>
          <p:cNvPr id="2" name="Date Placeholder 1"/>
          <p:cNvSpPr>
            <a:spLocks noGrp="1"/>
          </p:cNvSpPr>
          <p:nvPr>
            <p:ph type="dt" idx="10"/>
          </p:nvPr>
        </p:nvSpPr>
        <p:spPr/>
        <p:txBody>
          <a:bodyPr/>
          <a:lstStyle/>
          <a:p>
            <a:r>
              <a:rPr lang="en-US" smtClean="0"/>
              <a:t>2/6/2013</a:t>
            </a:r>
            <a:endParaRPr lang="en-US"/>
          </a:p>
        </p:txBody>
      </p:sp>
      <p:sp>
        <p:nvSpPr>
          <p:cNvPr id="3" name="Footer Placeholder 2"/>
          <p:cNvSpPr>
            <a:spLocks noGrp="1"/>
          </p:cNvSpPr>
          <p:nvPr>
            <p:ph type="ftr" sz="quarter" idx="11"/>
          </p:nvPr>
        </p:nvSpPr>
        <p:spPr/>
        <p:txBody>
          <a:bodyPr/>
          <a:lstStyle/>
          <a:p>
            <a:r>
              <a:rPr lang="en-US" smtClean="0"/>
              <a:t>JUAS 2013</a:t>
            </a:r>
            <a:endParaRPr lang="en-US"/>
          </a:p>
        </p:txBody>
      </p:sp>
      <p:sp>
        <p:nvSpPr>
          <p:cNvPr id="4" name="Header Placeholder 3"/>
          <p:cNvSpPr>
            <a:spLocks noGrp="1"/>
          </p:cNvSpPr>
          <p:nvPr>
            <p:ph type="hdr" sz="quarter" idx="12"/>
          </p:nvPr>
        </p:nvSpPr>
        <p:spPr/>
        <p:txBody>
          <a:bodyPr/>
          <a:lstStyle/>
          <a:p>
            <a:r>
              <a:rPr lang="en-US" smtClean="0"/>
              <a:t>A. Degiovanni</a:t>
            </a:r>
            <a:endParaRPr lang="en-US"/>
          </a:p>
        </p:txBody>
      </p:sp>
    </p:spTree>
    <p:extLst>
      <p:ext uri="{BB962C8B-B14F-4D97-AF65-F5344CB8AC3E}">
        <p14:creationId xmlns:p14="http://schemas.microsoft.com/office/powerpoint/2010/main" val="1375361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A14C083-DE92-4293-8A3A-9749C178C60E}" type="slidenum">
              <a:rPr lang="en-GB" smtClean="0"/>
              <a:pPr/>
              <a:t>64</a:t>
            </a:fld>
            <a:endParaRPr lang="en-GB" smtClean="0"/>
          </a:p>
        </p:txBody>
      </p:sp>
      <p:sp>
        <p:nvSpPr>
          <p:cNvPr id="56323" name="Rectangle 2"/>
          <p:cNvSpPr>
            <a:spLocks noGrp="1" noRot="1" noChangeAspect="1" noChangeArrowheads="1" noTextEdit="1"/>
          </p:cNvSpPr>
          <p:nvPr>
            <p:ph type="sldImg"/>
          </p:nvPr>
        </p:nvSpPr>
        <p:spPr>
          <a:xfrm>
            <a:off x="2974975" y="552450"/>
            <a:ext cx="3648075" cy="2735263"/>
          </a:xfrm>
          <a:ln/>
        </p:spPr>
      </p:sp>
      <p:sp>
        <p:nvSpPr>
          <p:cNvPr id="56324" name="Rectangle 3"/>
          <p:cNvSpPr>
            <a:spLocks noGrp="1" noChangeArrowheads="1"/>
          </p:cNvSpPr>
          <p:nvPr>
            <p:ph type="body" idx="1"/>
          </p:nvPr>
        </p:nvSpPr>
        <p:spPr>
          <a:xfrm>
            <a:off x="1278655" y="3474281"/>
            <a:ext cx="7041632" cy="3291547"/>
          </a:xfrm>
          <a:noFill/>
          <a:ln/>
        </p:spPr>
        <p:txBody>
          <a:bodyPr/>
          <a:lstStyle/>
          <a:p>
            <a:pPr eaLnBrk="1" hangingPunct="1"/>
            <a:endParaRPr lang="en-US" smtClean="0"/>
          </a:p>
        </p:txBody>
      </p:sp>
      <p:sp>
        <p:nvSpPr>
          <p:cNvPr id="2" name="Date Placeholder 1"/>
          <p:cNvSpPr>
            <a:spLocks noGrp="1"/>
          </p:cNvSpPr>
          <p:nvPr>
            <p:ph type="dt" idx="10"/>
          </p:nvPr>
        </p:nvSpPr>
        <p:spPr/>
        <p:txBody>
          <a:bodyPr/>
          <a:lstStyle/>
          <a:p>
            <a:r>
              <a:rPr lang="en-US" smtClean="0"/>
              <a:t>2/6/2013</a:t>
            </a:r>
            <a:endParaRPr lang="en-US"/>
          </a:p>
        </p:txBody>
      </p:sp>
      <p:sp>
        <p:nvSpPr>
          <p:cNvPr id="3" name="Footer Placeholder 2"/>
          <p:cNvSpPr>
            <a:spLocks noGrp="1"/>
          </p:cNvSpPr>
          <p:nvPr>
            <p:ph type="ftr" sz="quarter" idx="11"/>
          </p:nvPr>
        </p:nvSpPr>
        <p:spPr/>
        <p:txBody>
          <a:bodyPr/>
          <a:lstStyle/>
          <a:p>
            <a:r>
              <a:rPr lang="en-US" smtClean="0"/>
              <a:t>JUAS 2013</a:t>
            </a:r>
            <a:endParaRPr lang="en-US"/>
          </a:p>
        </p:txBody>
      </p:sp>
      <p:sp>
        <p:nvSpPr>
          <p:cNvPr id="4" name="Header Placeholder 3"/>
          <p:cNvSpPr>
            <a:spLocks noGrp="1"/>
          </p:cNvSpPr>
          <p:nvPr>
            <p:ph type="hdr" sz="quarter" idx="12"/>
          </p:nvPr>
        </p:nvSpPr>
        <p:spPr/>
        <p:txBody>
          <a:bodyPr/>
          <a:lstStyle/>
          <a:p>
            <a:r>
              <a:rPr lang="en-US" smtClean="0"/>
              <a:t>A. Degiovanni</a:t>
            </a:r>
            <a:endParaRPr lang="en-US"/>
          </a:p>
        </p:txBody>
      </p:sp>
    </p:spTree>
    <p:extLst>
      <p:ext uri="{BB962C8B-B14F-4D97-AF65-F5344CB8AC3E}">
        <p14:creationId xmlns:p14="http://schemas.microsoft.com/office/powerpoint/2010/main" val="32346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31</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1081959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67</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639689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68</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68521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69</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630881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143000" y="685800"/>
            <a:ext cx="4572000" cy="3429000"/>
          </a:xfrm>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en-US" smtClean="0">
                <a:ea typeface="ＭＳ Ｐゴシック" pitchFamily="34" charset="-128"/>
              </a:rPr>
              <a:t>As you can see, in comparison with the 20 MeV electron linacs, the beam energy required for protons is above 200 MeV corresponding to 30 cm in the human body.</a:t>
            </a:r>
            <a:endParaRPr lang="en-GB" altLang="en-US" smtClean="0">
              <a:ea typeface="ＭＳ Ｐゴシック" pitchFamily="34" charset="-128"/>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0719" eaLnBrk="0" hangingPunct="0">
              <a:spcBef>
                <a:spcPct val="30000"/>
              </a:spcBef>
              <a:defRPr sz="1100">
                <a:solidFill>
                  <a:schemeClr val="tx1"/>
                </a:solidFill>
                <a:latin typeface="Arial Unicode MS" pitchFamily="34" charset="-128"/>
                <a:ea typeface="ＭＳ Ｐゴシック" pitchFamily="34" charset="-128"/>
              </a:defRPr>
            </a:lvl1pPr>
            <a:lvl2pPr marL="685817" indent="-263776" defTabSz="880719" eaLnBrk="0" hangingPunct="0">
              <a:spcBef>
                <a:spcPct val="30000"/>
              </a:spcBef>
              <a:defRPr sz="1100">
                <a:solidFill>
                  <a:schemeClr val="tx1"/>
                </a:solidFill>
                <a:latin typeface="Arial Unicode MS" pitchFamily="34" charset="-128"/>
                <a:ea typeface="ＭＳ Ｐゴシック" pitchFamily="34" charset="-128"/>
              </a:defRPr>
            </a:lvl2pPr>
            <a:lvl3pPr marL="1055103" indent="-211021" defTabSz="880719" eaLnBrk="0" hangingPunct="0">
              <a:spcBef>
                <a:spcPct val="30000"/>
              </a:spcBef>
              <a:defRPr sz="1100">
                <a:solidFill>
                  <a:schemeClr val="tx1"/>
                </a:solidFill>
                <a:latin typeface="Arial Unicode MS" pitchFamily="34" charset="-128"/>
                <a:ea typeface="ＭＳ Ｐゴシック" pitchFamily="34" charset="-128"/>
              </a:defRPr>
            </a:lvl3pPr>
            <a:lvl4pPr marL="1477145" indent="-211021" defTabSz="880719" eaLnBrk="0" hangingPunct="0">
              <a:spcBef>
                <a:spcPct val="30000"/>
              </a:spcBef>
              <a:defRPr sz="1100">
                <a:solidFill>
                  <a:schemeClr val="tx1"/>
                </a:solidFill>
                <a:latin typeface="Arial Unicode MS" pitchFamily="34" charset="-128"/>
                <a:ea typeface="ＭＳ Ｐゴシック" pitchFamily="34" charset="-128"/>
              </a:defRPr>
            </a:lvl4pPr>
            <a:lvl5pPr marL="1899186" indent="-211021" defTabSz="880719" eaLnBrk="0" hangingPunct="0">
              <a:spcBef>
                <a:spcPct val="30000"/>
              </a:spcBef>
              <a:defRPr sz="1100">
                <a:solidFill>
                  <a:schemeClr val="tx1"/>
                </a:solidFill>
                <a:latin typeface="Arial Unicode MS" pitchFamily="34" charset="-128"/>
                <a:ea typeface="ＭＳ Ｐゴシック" pitchFamily="34" charset="-128"/>
              </a:defRPr>
            </a:lvl5pPr>
            <a:lvl6pPr marL="2321227" indent="-211021" defTabSz="880719" eaLnBrk="0" fontAlgn="base" hangingPunct="0">
              <a:spcBef>
                <a:spcPct val="30000"/>
              </a:spcBef>
              <a:spcAft>
                <a:spcPct val="0"/>
              </a:spcAft>
              <a:defRPr sz="1100">
                <a:solidFill>
                  <a:schemeClr val="tx1"/>
                </a:solidFill>
                <a:latin typeface="Arial Unicode MS" pitchFamily="34" charset="-128"/>
                <a:ea typeface="ＭＳ Ｐゴシック" pitchFamily="34" charset="-128"/>
              </a:defRPr>
            </a:lvl6pPr>
            <a:lvl7pPr marL="2743269" indent="-211021" defTabSz="880719" eaLnBrk="0" fontAlgn="base" hangingPunct="0">
              <a:spcBef>
                <a:spcPct val="30000"/>
              </a:spcBef>
              <a:spcAft>
                <a:spcPct val="0"/>
              </a:spcAft>
              <a:defRPr sz="1100">
                <a:solidFill>
                  <a:schemeClr val="tx1"/>
                </a:solidFill>
                <a:latin typeface="Arial Unicode MS" pitchFamily="34" charset="-128"/>
                <a:ea typeface="ＭＳ Ｐゴシック" pitchFamily="34" charset="-128"/>
              </a:defRPr>
            </a:lvl7pPr>
            <a:lvl8pPr marL="3165310" indent="-211021" defTabSz="880719" eaLnBrk="0" fontAlgn="base" hangingPunct="0">
              <a:spcBef>
                <a:spcPct val="30000"/>
              </a:spcBef>
              <a:spcAft>
                <a:spcPct val="0"/>
              </a:spcAft>
              <a:defRPr sz="1100">
                <a:solidFill>
                  <a:schemeClr val="tx1"/>
                </a:solidFill>
                <a:latin typeface="Arial Unicode MS" pitchFamily="34" charset="-128"/>
                <a:ea typeface="ＭＳ Ｐゴシック" pitchFamily="34" charset="-128"/>
              </a:defRPr>
            </a:lvl8pPr>
            <a:lvl9pPr marL="3587351" indent="-211021" defTabSz="880719" eaLnBrk="0" fontAlgn="base" hangingPunct="0">
              <a:spcBef>
                <a:spcPct val="30000"/>
              </a:spcBef>
              <a:spcAft>
                <a:spcPct val="0"/>
              </a:spcAft>
              <a:defRPr sz="1100">
                <a:solidFill>
                  <a:schemeClr val="tx1"/>
                </a:solidFill>
                <a:latin typeface="Arial Unicode MS" pitchFamily="34" charset="-128"/>
                <a:ea typeface="ＭＳ Ｐゴシック" pitchFamily="34" charset="-128"/>
              </a:defRPr>
            </a:lvl9pPr>
          </a:lstStyle>
          <a:p>
            <a:pPr eaLnBrk="1" hangingPunct="1">
              <a:spcBef>
                <a:spcPct val="0"/>
              </a:spcBef>
            </a:pPr>
            <a:fld id="{95291956-6708-4198-8032-BDAC26617066}" type="slidenum">
              <a:rPr lang="en-GB" altLang="en-US" sz="1200"/>
              <a:pPr eaLnBrk="1" hangingPunct="1">
                <a:spcBef>
                  <a:spcPct val="0"/>
                </a:spcBef>
              </a:pPr>
              <a:t>71</a:t>
            </a:fld>
            <a:endParaRPr lang="en-GB" altLang="en-US" sz="1200"/>
          </a:p>
        </p:txBody>
      </p:sp>
    </p:spTree>
    <p:extLst>
      <p:ext uri="{BB962C8B-B14F-4D97-AF65-F5344CB8AC3E}">
        <p14:creationId xmlns:p14="http://schemas.microsoft.com/office/powerpoint/2010/main" val="2068893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72</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935968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74</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1686573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82</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1743002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83</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472569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917575" y="744538"/>
            <a:ext cx="4962525" cy="3722687"/>
          </a:xfrm>
          <a:solidFill>
            <a:srgbClr val="FFFFFF"/>
          </a:solidFill>
          <a:ln/>
        </p:spPr>
      </p:sp>
      <p:sp>
        <p:nvSpPr>
          <p:cNvPr id="181251" name="Rectangle 3"/>
          <p:cNvSpPr>
            <a:spLocks noGrp="1" noChangeArrowheads="1"/>
          </p:cNvSpPr>
          <p:nvPr>
            <p:ph type="body" idx="1"/>
          </p:nvPr>
        </p:nvSpPr>
        <p:spPr>
          <a:noFill/>
          <a:ln>
            <a:solidFill>
              <a:srgbClr val="000000"/>
            </a:solidFill>
          </a:ln>
        </p:spPr>
        <p:txBody>
          <a:bodyPr/>
          <a:lstStyle/>
          <a:p>
            <a:endParaRPr lang="en-US" smtClean="0">
              <a:latin typeface="Times" charset="0"/>
              <a:ea typeface="ＭＳ Ｐゴシック" charset="-128"/>
            </a:endParaRPr>
          </a:p>
        </p:txBody>
      </p:sp>
      <p:sp>
        <p:nvSpPr>
          <p:cNvPr id="2" name="Date Placeholder 1"/>
          <p:cNvSpPr>
            <a:spLocks noGrp="1"/>
          </p:cNvSpPr>
          <p:nvPr>
            <p:ph type="dt" idx="10"/>
          </p:nvPr>
        </p:nvSpPr>
        <p:spPr/>
        <p:txBody>
          <a:bodyPr/>
          <a:lstStyle/>
          <a:p>
            <a:r>
              <a:rPr lang="en-US" smtClean="0"/>
              <a:t>2/6/2013</a:t>
            </a:r>
            <a:endParaRPr lang="en-US"/>
          </a:p>
        </p:txBody>
      </p:sp>
      <p:sp>
        <p:nvSpPr>
          <p:cNvPr id="3" name="Slide Number Placeholder 2"/>
          <p:cNvSpPr>
            <a:spLocks noGrp="1"/>
          </p:cNvSpPr>
          <p:nvPr>
            <p:ph type="sldNum" sz="quarter" idx="11"/>
          </p:nvPr>
        </p:nvSpPr>
        <p:spPr/>
        <p:txBody>
          <a:bodyPr/>
          <a:lstStyle/>
          <a:p>
            <a:fld id="{CE558A23-BE7E-425A-A2B8-916B5D9EC722}" type="slidenum">
              <a:rPr lang="en-US" smtClean="0"/>
              <a:pPr/>
              <a:t>91</a:t>
            </a:fld>
            <a:endParaRPr lang="en-US"/>
          </a:p>
        </p:txBody>
      </p:sp>
      <p:sp>
        <p:nvSpPr>
          <p:cNvPr id="4" name="Footer Placeholder 3"/>
          <p:cNvSpPr>
            <a:spLocks noGrp="1"/>
          </p:cNvSpPr>
          <p:nvPr>
            <p:ph type="ftr" sz="quarter" idx="12"/>
          </p:nvPr>
        </p:nvSpPr>
        <p:spPr/>
        <p:txBody>
          <a:bodyPr/>
          <a:lstStyle/>
          <a:p>
            <a:r>
              <a:rPr lang="en-US" smtClean="0"/>
              <a:t>JUAS 2013</a:t>
            </a:r>
            <a:endParaRPr lang="en-US"/>
          </a:p>
        </p:txBody>
      </p:sp>
      <p:sp>
        <p:nvSpPr>
          <p:cNvPr id="5" name="Header Placeholder 4"/>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1317908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p:txBody>
          <a:bodyPr/>
          <a:lstStyle/>
          <a:p>
            <a:pPr>
              <a:defRPr/>
            </a:pPr>
            <a:fld id="{28205D46-0CC5-440C-90DA-04D92516520A}" type="slidenum">
              <a:rPr lang="en-GB" smtClean="0"/>
              <a:pPr>
                <a:defRPr/>
              </a:pPr>
              <a:t>32</a:t>
            </a:fld>
            <a:endParaRPr lang="en-GB" smtClean="0"/>
          </a:p>
        </p:txBody>
      </p:sp>
      <p:sp>
        <p:nvSpPr>
          <p:cNvPr id="56323" name="Rectangle 2"/>
          <p:cNvSpPr>
            <a:spLocks noGrp="1" noRot="1" noChangeAspect="1" noChangeArrowheads="1" noTextEdit="1"/>
          </p:cNvSpPr>
          <p:nvPr>
            <p:ph type="sldImg"/>
          </p:nvPr>
        </p:nvSpPr>
        <p:spPr>
          <a:xfrm>
            <a:off x="2976563" y="549275"/>
            <a:ext cx="3654425" cy="2741613"/>
          </a:xfrm>
          <a:ln/>
        </p:spPr>
      </p:sp>
      <p:sp>
        <p:nvSpPr>
          <p:cNvPr id="56324" name="Rectangle 3"/>
          <p:cNvSpPr>
            <a:spLocks noGrp="1" noChangeArrowheads="1"/>
          </p:cNvSpPr>
          <p:nvPr>
            <p:ph type="body" idx="1"/>
          </p:nvPr>
        </p:nvSpPr>
        <p:spPr>
          <a:xfrm>
            <a:off x="1281412" y="3472543"/>
            <a:ext cx="7038379" cy="3293533"/>
          </a:xfrm>
          <a:noFill/>
          <a:ln/>
        </p:spPr>
        <p:txBody>
          <a:bodyPr/>
          <a:lstStyle/>
          <a:p>
            <a:pPr eaLnBrk="1" hangingPunct="1"/>
            <a:endParaRPr lang="en-US" smtClean="0"/>
          </a:p>
        </p:txBody>
      </p:sp>
      <p:sp>
        <p:nvSpPr>
          <p:cNvPr id="2" name="Date Placeholder 1"/>
          <p:cNvSpPr>
            <a:spLocks noGrp="1"/>
          </p:cNvSpPr>
          <p:nvPr>
            <p:ph type="dt" idx="10"/>
          </p:nvPr>
        </p:nvSpPr>
        <p:spPr/>
        <p:txBody>
          <a:bodyPr/>
          <a:lstStyle/>
          <a:p>
            <a:r>
              <a:rPr lang="en-US" smtClean="0"/>
              <a:t>2/6/2013</a:t>
            </a:r>
            <a:endParaRPr lang="en-US"/>
          </a:p>
        </p:txBody>
      </p:sp>
      <p:sp>
        <p:nvSpPr>
          <p:cNvPr id="3" name="Footer Placeholder 2"/>
          <p:cNvSpPr>
            <a:spLocks noGrp="1"/>
          </p:cNvSpPr>
          <p:nvPr>
            <p:ph type="ftr" sz="quarter" idx="11"/>
          </p:nvPr>
        </p:nvSpPr>
        <p:spPr/>
        <p:txBody>
          <a:bodyPr/>
          <a:lstStyle/>
          <a:p>
            <a:r>
              <a:rPr lang="en-US" smtClean="0"/>
              <a:t>JUAS 2013</a:t>
            </a:r>
            <a:endParaRPr lang="en-US"/>
          </a:p>
        </p:txBody>
      </p:sp>
      <p:sp>
        <p:nvSpPr>
          <p:cNvPr id="4" name="Header Placeholder 3"/>
          <p:cNvSpPr>
            <a:spLocks noGrp="1"/>
          </p:cNvSpPr>
          <p:nvPr>
            <p:ph type="hdr" sz="quarter" idx="12"/>
          </p:nvPr>
        </p:nvSpPr>
        <p:spPr/>
        <p:txBody>
          <a:bodyPr/>
          <a:lstStyle/>
          <a:p>
            <a:r>
              <a:rPr lang="en-US" smtClean="0"/>
              <a:t>A. Degiovanni</a:t>
            </a:r>
            <a:endParaRPr lang="en-US"/>
          </a:p>
        </p:txBody>
      </p:sp>
    </p:spTree>
    <p:extLst>
      <p:ext uri="{BB962C8B-B14F-4D97-AF65-F5344CB8AC3E}">
        <p14:creationId xmlns:p14="http://schemas.microsoft.com/office/powerpoint/2010/main" val="229396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p>
            <a:pPr>
              <a:defRPr/>
            </a:pPr>
            <a:fld id="{01758EE6-6F0F-4B17-A508-487C61E1776B}" type="slidenum">
              <a:rPr lang="en-GB" smtClean="0"/>
              <a:pPr>
                <a:defRPr/>
              </a:pPr>
              <a:t>34</a:t>
            </a:fld>
            <a:endParaRPr lang="en-GB" smtClean="0"/>
          </a:p>
        </p:txBody>
      </p:sp>
      <p:sp>
        <p:nvSpPr>
          <p:cNvPr id="58371" name="Rectangle 2"/>
          <p:cNvSpPr>
            <a:spLocks noGrp="1" noRot="1" noChangeAspect="1" noChangeArrowheads="1" noTextEdit="1"/>
          </p:cNvSpPr>
          <p:nvPr>
            <p:ph type="sldImg"/>
          </p:nvPr>
        </p:nvSpPr>
        <p:spPr>
          <a:xfrm>
            <a:off x="2976563" y="549275"/>
            <a:ext cx="3654425" cy="2741613"/>
          </a:xfrm>
          <a:ln/>
        </p:spPr>
      </p:sp>
      <p:sp>
        <p:nvSpPr>
          <p:cNvPr id="58372" name="Rectangle 3"/>
          <p:cNvSpPr>
            <a:spLocks noGrp="1" noChangeArrowheads="1"/>
          </p:cNvSpPr>
          <p:nvPr>
            <p:ph type="body" idx="1"/>
          </p:nvPr>
        </p:nvSpPr>
        <p:spPr>
          <a:xfrm>
            <a:off x="1281412" y="3472543"/>
            <a:ext cx="7038379" cy="3293533"/>
          </a:xfrm>
          <a:noFill/>
          <a:ln/>
        </p:spPr>
        <p:txBody>
          <a:bodyPr/>
          <a:lstStyle/>
          <a:p>
            <a:pPr eaLnBrk="1" hangingPunct="1"/>
            <a:endParaRPr lang="en-US" smtClean="0"/>
          </a:p>
        </p:txBody>
      </p:sp>
      <p:sp>
        <p:nvSpPr>
          <p:cNvPr id="2" name="Date Placeholder 1"/>
          <p:cNvSpPr>
            <a:spLocks noGrp="1"/>
          </p:cNvSpPr>
          <p:nvPr>
            <p:ph type="dt" idx="10"/>
          </p:nvPr>
        </p:nvSpPr>
        <p:spPr/>
        <p:txBody>
          <a:bodyPr/>
          <a:lstStyle/>
          <a:p>
            <a:r>
              <a:rPr lang="en-US" smtClean="0"/>
              <a:t>2/6/2013</a:t>
            </a:r>
            <a:endParaRPr lang="en-US"/>
          </a:p>
        </p:txBody>
      </p:sp>
      <p:sp>
        <p:nvSpPr>
          <p:cNvPr id="3" name="Footer Placeholder 2"/>
          <p:cNvSpPr>
            <a:spLocks noGrp="1"/>
          </p:cNvSpPr>
          <p:nvPr>
            <p:ph type="ftr" sz="quarter" idx="11"/>
          </p:nvPr>
        </p:nvSpPr>
        <p:spPr/>
        <p:txBody>
          <a:bodyPr/>
          <a:lstStyle/>
          <a:p>
            <a:r>
              <a:rPr lang="en-US" smtClean="0"/>
              <a:t>JUAS 2013</a:t>
            </a:r>
            <a:endParaRPr lang="en-US"/>
          </a:p>
        </p:txBody>
      </p:sp>
      <p:sp>
        <p:nvSpPr>
          <p:cNvPr id="4" name="Header Placeholder 3"/>
          <p:cNvSpPr>
            <a:spLocks noGrp="1"/>
          </p:cNvSpPr>
          <p:nvPr>
            <p:ph type="hdr" sz="quarter" idx="12"/>
          </p:nvPr>
        </p:nvSpPr>
        <p:spPr/>
        <p:txBody>
          <a:bodyPr/>
          <a:lstStyle/>
          <a:p>
            <a:r>
              <a:rPr lang="en-US" smtClean="0"/>
              <a:t>A. Degiovanni</a:t>
            </a:r>
            <a:endParaRPr lang="en-US"/>
          </a:p>
        </p:txBody>
      </p:sp>
    </p:spTree>
    <p:extLst>
      <p:ext uri="{BB962C8B-B14F-4D97-AF65-F5344CB8AC3E}">
        <p14:creationId xmlns:p14="http://schemas.microsoft.com/office/powerpoint/2010/main" val="1057560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2936D74-3008-4DDF-92A6-6DEEC4979681}" type="slidenum">
              <a:rPr lang="en-GB" smtClean="0"/>
              <a:pPr/>
              <a:t>35</a:t>
            </a:fld>
            <a:endParaRPr lang="en-GB" smtClean="0"/>
          </a:p>
        </p:txBody>
      </p:sp>
      <p:sp>
        <p:nvSpPr>
          <p:cNvPr id="58371" name="Rectangle 7"/>
          <p:cNvSpPr txBox="1">
            <a:spLocks noGrp="1" noChangeArrowheads="1"/>
          </p:cNvSpPr>
          <p:nvPr/>
        </p:nvSpPr>
        <p:spPr bwMode="auto">
          <a:xfrm>
            <a:off x="5437670" y="6949733"/>
            <a:ext cx="4163531" cy="365467"/>
          </a:xfrm>
          <a:prstGeom prst="rect">
            <a:avLst/>
          </a:prstGeom>
          <a:noFill/>
          <a:ln w="9525">
            <a:noFill/>
            <a:miter lim="800000"/>
            <a:headEnd/>
            <a:tailEnd/>
          </a:ln>
        </p:spPr>
        <p:txBody>
          <a:bodyPr lIns="99452" tIns="49725" rIns="99452" bIns="49725" anchor="b"/>
          <a:lstStyle/>
          <a:p>
            <a:pPr algn="r" defTabSz="992198">
              <a:spcBef>
                <a:spcPct val="0"/>
              </a:spcBef>
            </a:pPr>
            <a:fld id="{E28C65B5-E9BF-4B19-A174-F5B2A0B21DFC}" type="slidenum">
              <a:rPr lang="en-GB" sz="1300">
                <a:latin typeface="Arial Unicode MS" pitchFamily="34" charset="-128"/>
              </a:rPr>
              <a:pPr algn="r" defTabSz="992198">
                <a:spcBef>
                  <a:spcPct val="0"/>
                </a:spcBef>
              </a:pPr>
              <a:t>35</a:t>
            </a:fld>
            <a:endParaRPr lang="en-GB" sz="1300">
              <a:latin typeface="Arial Unicode MS" pitchFamily="34" charset="-128"/>
            </a:endParaRPr>
          </a:p>
        </p:txBody>
      </p:sp>
      <p:sp>
        <p:nvSpPr>
          <p:cNvPr id="58372" name="Rectangle 2"/>
          <p:cNvSpPr>
            <a:spLocks noGrp="1" noRot="1" noChangeAspect="1" noChangeArrowheads="1" noTextEdit="1"/>
          </p:cNvSpPr>
          <p:nvPr>
            <p:ph type="sldImg"/>
          </p:nvPr>
        </p:nvSpPr>
        <p:spPr>
          <a:xfrm>
            <a:off x="2976563" y="549275"/>
            <a:ext cx="3654425" cy="2741613"/>
          </a:xfrm>
          <a:ln/>
        </p:spPr>
      </p:sp>
      <p:sp>
        <p:nvSpPr>
          <p:cNvPr id="58373" name="Rectangle 3"/>
          <p:cNvSpPr>
            <a:spLocks noGrp="1" noChangeArrowheads="1"/>
          </p:cNvSpPr>
          <p:nvPr>
            <p:ph type="body" idx="1"/>
          </p:nvPr>
        </p:nvSpPr>
        <p:spPr>
          <a:xfrm>
            <a:off x="1280916" y="3473110"/>
            <a:ext cx="7039373" cy="3292718"/>
          </a:xfrm>
          <a:noFill/>
          <a:ln/>
        </p:spPr>
        <p:txBody>
          <a:bodyPr/>
          <a:lstStyle/>
          <a:p>
            <a:pPr eaLnBrk="1" hangingPunct="1"/>
            <a:endParaRPr lang="en-US" smtClean="0"/>
          </a:p>
        </p:txBody>
      </p:sp>
      <p:sp>
        <p:nvSpPr>
          <p:cNvPr id="2" name="Date Placeholder 1"/>
          <p:cNvSpPr>
            <a:spLocks noGrp="1"/>
          </p:cNvSpPr>
          <p:nvPr>
            <p:ph type="dt" idx="10"/>
          </p:nvPr>
        </p:nvSpPr>
        <p:spPr/>
        <p:txBody>
          <a:bodyPr/>
          <a:lstStyle/>
          <a:p>
            <a:r>
              <a:rPr lang="en-US" smtClean="0"/>
              <a:t>2/6/2013</a:t>
            </a:r>
            <a:endParaRPr lang="en-US"/>
          </a:p>
        </p:txBody>
      </p:sp>
      <p:sp>
        <p:nvSpPr>
          <p:cNvPr id="3" name="Footer Placeholder 2"/>
          <p:cNvSpPr>
            <a:spLocks noGrp="1"/>
          </p:cNvSpPr>
          <p:nvPr>
            <p:ph type="ftr" sz="quarter" idx="11"/>
          </p:nvPr>
        </p:nvSpPr>
        <p:spPr/>
        <p:txBody>
          <a:bodyPr/>
          <a:lstStyle/>
          <a:p>
            <a:r>
              <a:rPr lang="en-US" smtClean="0"/>
              <a:t>JUAS 2013</a:t>
            </a:r>
            <a:endParaRPr lang="en-US"/>
          </a:p>
        </p:txBody>
      </p:sp>
      <p:sp>
        <p:nvSpPr>
          <p:cNvPr id="4" name="Header Placeholder 3"/>
          <p:cNvSpPr>
            <a:spLocks noGrp="1"/>
          </p:cNvSpPr>
          <p:nvPr>
            <p:ph type="hdr" sz="quarter" idx="12"/>
          </p:nvPr>
        </p:nvSpPr>
        <p:spPr/>
        <p:txBody>
          <a:bodyPr/>
          <a:lstStyle/>
          <a:p>
            <a:r>
              <a:rPr lang="en-US" smtClean="0"/>
              <a:t>A. Degiovanni</a:t>
            </a:r>
            <a:endParaRPr lang="en-US"/>
          </a:p>
        </p:txBody>
      </p:sp>
    </p:spTree>
    <p:extLst>
      <p:ext uri="{BB962C8B-B14F-4D97-AF65-F5344CB8AC3E}">
        <p14:creationId xmlns:p14="http://schemas.microsoft.com/office/powerpoint/2010/main" val="167958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37</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1933480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38</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145589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17575" y="744538"/>
            <a:ext cx="4962525" cy="3722687"/>
          </a:xfrm>
        </p:spPr>
      </p:sp>
      <p:sp>
        <p:nvSpPr>
          <p:cNvPr id="3" name="Segnaposto note 2"/>
          <p:cNvSpPr>
            <a:spLocks noGrp="1"/>
          </p:cNvSpPr>
          <p:nvPr>
            <p:ph type="body" idx="1"/>
          </p:nvPr>
        </p:nvSpPr>
        <p:spPr/>
        <p:txBody>
          <a:bodyPr>
            <a:normAutofit/>
          </a:bodyPr>
          <a:lstStyle/>
          <a:p>
            <a:endParaRPr lang="it-IT"/>
          </a:p>
        </p:txBody>
      </p:sp>
      <p:sp>
        <p:nvSpPr>
          <p:cNvPr id="4" name="Date Placeholder 3"/>
          <p:cNvSpPr>
            <a:spLocks noGrp="1"/>
          </p:cNvSpPr>
          <p:nvPr>
            <p:ph type="dt" idx="10"/>
          </p:nvPr>
        </p:nvSpPr>
        <p:spPr/>
        <p:txBody>
          <a:bodyPr/>
          <a:lstStyle/>
          <a:p>
            <a:r>
              <a:rPr lang="en-US" smtClean="0"/>
              <a:t>2/6/2013</a:t>
            </a:r>
            <a:endParaRPr lang="en-US"/>
          </a:p>
        </p:txBody>
      </p:sp>
      <p:sp>
        <p:nvSpPr>
          <p:cNvPr id="5" name="Slide Number Placeholder 4"/>
          <p:cNvSpPr>
            <a:spLocks noGrp="1"/>
          </p:cNvSpPr>
          <p:nvPr>
            <p:ph type="sldNum" sz="quarter" idx="11"/>
          </p:nvPr>
        </p:nvSpPr>
        <p:spPr/>
        <p:txBody>
          <a:bodyPr/>
          <a:lstStyle/>
          <a:p>
            <a:fld id="{CE558A23-BE7E-425A-A2B8-916B5D9EC722}" type="slidenum">
              <a:rPr lang="en-US" smtClean="0"/>
              <a:pPr/>
              <a:t>39</a:t>
            </a:fld>
            <a:endParaRPr lang="en-US"/>
          </a:p>
        </p:txBody>
      </p:sp>
      <p:sp>
        <p:nvSpPr>
          <p:cNvPr id="6" name="Footer Placeholder 5"/>
          <p:cNvSpPr>
            <a:spLocks noGrp="1"/>
          </p:cNvSpPr>
          <p:nvPr>
            <p:ph type="ftr" sz="quarter" idx="12"/>
          </p:nvPr>
        </p:nvSpPr>
        <p:spPr/>
        <p:txBody>
          <a:bodyPr/>
          <a:lstStyle/>
          <a:p>
            <a:r>
              <a:rPr lang="en-US" smtClean="0"/>
              <a:t>JUAS 2013</a:t>
            </a:r>
            <a:endParaRPr lang="en-US"/>
          </a:p>
        </p:txBody>
      </p:sp>
      <p:sp>
        <p:nvSpPr>
          <p:cNvPr id="7" name="Header Placeholder 6"/>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931932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xfrm>
            <a:off x="917575" y="744538"/>
            <a:ext cx="4962525" cy="3722687"/>
          </a:xfrm>
          <a:solidFill>
            <a:srgbClr val="FFFFFF"/>
          </a:solidFill>
          <a:ln/>
        </p:spPr>
      </p:sp>
      <p:sp>
        <p:nvSpPr>
          <p:cNvPr id="181251" name="Rectangle 3"/>
          <p:cNvSpPr>
            <a:spLocks noGrp="1" noChangeArrowheads="1"/>
          </p:cNvSpPr>
          <p:nvPr>
            <p:ph type="body" idx="1"/>
          </p:nvPr>
        </p:nvSpPr>
        <p:spPr>
          <a:noFill/>
          <a:ln>
            <a:solidFill>
              <a:srgbClr val="000000"/>
            </a:solidFill>
          </a:ln>
        </p:spPr>
        <p:txBody>
          <a:bodyPr/>
          <a:lstStyle/>
          <a:p>
            <a:endParaRPr lang="en-US" smtClean="0">
              <a:latin typeface="Times" charset="0"/>
              <a:ea typeface="ＭＳ Ｐゴシック" charset="-128"/>
            </a:endParaRPr>
          </a:p>
        </p:txBody>
      </p:sp>
      <p:sp>
        <p:nvSpPr>
          <p:cNvPr id="2" name="Date Placeholder 1"/>
          <p:cNvSpPr>
            <a:spLocks noGrp="1"/>
          </p:cNvSpPr>
          <p:nvPr>
            <p:ph type="dt" idx="10"/>
          </p:nvPr>
        </p:nvSpPr>
        <p:spPr/>
        <p:txBody>
          <a:bodyPr/>
          <a:lstStyle/>
          <a:p>
            <a:r>
              <a:rPr lang="en-US" smtClean="0"/>
              <a:t>2/6/2013</a:t>
            </a:r>
            <a:endParaRPr lang="en-US"/>
          </a:p>
        </p:txBody>
      </p:sp>
      <p:sp>
        <p:nvSpPr>
          <p:cNvPr id="3" name="Slide Number Placeholder 2"/>
          <p:cNvSpPr>
            <a:spLocks noGrp="1"/>
          </p:cNvSpPr>
          <p:nvPr>
            <p:ph type="sldNum" sz="quarter" idx="11"/>
          </p:nvPr>
        </p:nvSpPr>
        <p:spPr/>
        <p:txBody>
          <a:bodyPr/>
          <a:lstStyle/>
          <a:p>
            <a:fld id="{CE558A23-BE7E-425A-A2B8-916B5D9EC722}" type="slidenum">
              <a:rPr lang="en-US" smtClean="0"/>
              <a:pPr/>
              <a:t>42</a:t>
            </a:fld>
            <a:endParaRPr lang="en-US"/>
          </a:p>
        </p:txBody>
      </p:sp>
      <p:sp>
        <p:nvSpPr>
          <p:cNvPr id="4" name="Footer Placeholder 3"/>
          <p:cNvSpPr>
            <a:spLocks noGrp="1"/>
          </p:cNvSpPr>
          <p:nvPr>
            <p:ph type="ftr" sz="quarter" idx="12"/>
          </p:nvPr>
        </p:nvSpPr>
        <p:spPr/>
        <p:txBody>
          <a:bodyPr/>
          <a:lstStyle/>
          <a:p>
            <a:r>
              <a:rPr lang="en-US" smtClean="0"/>
              <a:t>JUAS 2013</a:t>
            </a:r>
            <a:endParaRPr lang="en-US"/>
          </a:p>
        </p:txBody>
      </p:sp>
      <p:sp>
        <p:nvSpPr>
          <p:cNvPr id="5" name="Header Placeholder 4"/>
          <p:cNvSpPr>
            <a:spLocks noGrp="1"/>
          </p:cNvSpPr>
          <p:nvPr>
            <p:ph type="hdr" sz="quarter" idx="13"/>
          </p:nvPr>
        </p:nvSpPr>
        <p:spPr/>
        <p:txBody>
          <a:bodyPr/>
          <a:lstStyle/>
          <a:p>
            <a:r>
              <a:rPr lang="en-US" smtClean="0"/>
              <a:t>A. Degiovanni</a:t>
            </a:r>
            <a:endParaRPr lang="en-US"/>
          </a:p>
        </p:txBody>
      </p:sp>
    </p:spTree>
    <p:extLst>
      <p:ext uri="{BB962C8B-B14F-4D97-AF65-F5344CB8AC3E}">
        <p14:creationId xmlns:p14="http://schemas.microsoft.com/office/powerpoint/2010/main" val="165104452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tiff"/></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tif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tif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tif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tif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tif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tif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tif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tif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17" name="Straight Connector 16"/>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2130429"/>
            <a:ext cx="7772400" cy="1470025"/>
          </a:xfrm>
        </p:spPr>
        <p:txBody>
          <a:bodyPr>
            <a:normAutofit/>
          </a:bodyPr>
          <a:lstStyle>
            <a:lvl1pPr>
              <a:defRPr sz="3600" b="1">
                <a:solidFill>
                  <a:srgbClr val="006600"/>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15"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5496" y="486941"/>
            <a:ext cx="1214314" cy="1056198"/>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115617" y="348944"/>
            <a:ext cx="1332188" cy="1332192"/>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4" descr="Accelerator Physics Group"/>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6247238" y="1264273"/>
            <a:ext cx="1421106" cy="501126"/>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6" descr="IFIC - Institut de Física Corpuscula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6247238" y="332663"/>
            <a:ext cx="1421106" cy="931610"/>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 descr="http://www.uv.es/ere2014/images/uv-logo.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7668345" y="332663"/>
            <a:ext cx="1152128" cy="1435570"/>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4"/>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5141757" y="332658"/>
            <a:ext cx="1105481" cy="14327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Date Placeholder 6"/>
          <p:cNvSpPr>
            <a:spLocks noGrp="1"/>
          </p:cNvSpPr>
          <p:nvPr>
            <p:ph type="dt" sz="half" idx="10"/>
          </p:nvPr>
        </p:nvSpPr>
        <p:spPr/>
        <p:txBody>
          <a:bodyPr/>
          <a:lstStyle/>
          <a:p>
            <a:r>
              <a:rPr lang="bg-BG" dirty="0" smtClean="0">
                <a:solidFill>
                  <a:prstClr val="black">
                    <a:tint val="75000"/>
                  </a:prstClr>
                </a:solidFill>
              </a:rPr>
              <a:t>18/7/2018</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9" name="Slide Number Placeholder 8"/>
          <p:cNvSpPr>
            <a:spLocks noGrp="1"/>
          </p:cNvSpPr>
          <p:nvPr>
            <p:ph type="sldNum" sz="quarter" idx="12"/>
          </p:nvPr>
        </p:nvSpPr>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pic>
        <p:nvPicPr>
          <p:cNvPr id="18" name="Imagen 2">
            <a:extLst>
              <a:ext uri="{FF2B5EF4-FFF2-40B4-BE49-F238E27FC236}">
                <a16:creationId xmlns:a16="http://schemas.microsoft.com/office/drawing/2014/main" id="{6A4E30C2-4132-4C20-A70A-E7B7973712A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39752" y="321408"/>
            <a:ext cx="1895224" cy="1311550"/>
          </a:xfrm>
          <a:prstGeom prst="rect">
            <a:avLst/>
          </a:prstGeom>
        </p:spPr>
      </p:pic>
    </p:spTree>
    <p:extLst>
      <p:ext uri="{BB962C8B-B14F-4D97-AF65-F5344CB8AC3E}">
        <p14:creationId xmlns:p14="http://schemas.microsoft.com/office/powerpoint/2010/main" val="22781029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cxnSp>
        <p:nvCxnSpPr>
          <p:cNvPr id="15" name="Straight Connector 14"/>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3" name="Vertical Text Placeholder 2"/>
          <p:cNvSpPr>
            <a:spLocks noGrp="1"/>
          </p:cNvSpPr>
          <p:nvPr>
            <p:ph type="body" orient="vert" idx="1"/>
          </p:nvPr>
        </p:nvSpPr>
        <p:spPr>
          <a:xfrm>
            <a:off x="457200" y="908724"/>
            <a:ext cx="8229600" cy="5217443"/>
          </a:xfrm>
        </p:spPr>
        <p:txBody>
          <a:bodyPr vert="eaVert">
            <a:normAutofit/>
          </a:bodyPr>
          <a:lstStyle>
            <a:lvl1pPr>
              <a:defRPr sz="2400"/>
            </a:lvl1pPr>
            <a:lvl2pPr>
              <a:defRPr sz="20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10"/>
          </p:nvPr>
        </p:nvSpPr>
        <p:spPr>
          <a:xfrm>
            <a:off x="6156176" y="6453340"/>
            <a:ext cx="2133600" cy="365125"/>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bg-BG" dirty="0" smtClean="0"/>
              <a:t>18/7/2018</a:t>
            </a:r>
            <a:endParaRPr lang="es-ES" dirty="0" smtClean="0"/>
          </a:p>
        </p:txBody>
      </p:sp>
      <p:sp>
        <p:nvSpPr>
          <p:cNvPr id="8" name="Footer Placeholder 4"/>
          <p:cNvSpPr>
            <a:spLocks noGrp="1"/>
          </p:cNvSpPr>
          <p:nvPr>
            <p:ph type="ftr" sz="quarter" idx="11"/>
          </p:nvPr>
        </p:nvSpPr>
        <p:spPr>
          <a:xfrm>
            <a:off x="179514" y="6460122"/>
            <a:ext cx="4248472" cy="365125"/>
          </a:xfrm>
        </p:spPr>
        <p:txBody>
          <a:bodyPr/>
          <a:lstStyle>
            <a:lvl1pPr algn="l">
              <a:defRPr/>
            </a:lvl1pPr>
          </a:lstStyle>
          <a:p>
            <a:r>
              <a:rPr lang="en-GB" dirty="0" smtClean="0"/>
              <a:t>D. </a:t>
            </a:r>
            <a:r>
              <a:rPr lang="en-GB" dirty="0" err="1" smtClean="0"/>
              <a:t>Esperante</a:t>
            </a:r>
            <a:r>
              <a:rPr lang="en-GB" dirty="0" smtClean="0"/>
              <a:t> – IFIC_summer_school-July2018</a:t>
            </a:r>
            <a:endParaRPr lang="es-ES" dirty="0"/>
          </a:p>
        </p:txBody>
      </p:sp>
      <p:sp>
        <p:nvSpPr>
          <p:cNvPr id="9" name="Slide Number Placeholder 5"/>
          <p:cNvSpPr>
            <a:spLocks noGrp="1"/>
          </p:cNvSpPr>
          <p:nvPr>
            <p:ph type="sldNum" sz="quarter" idx="12"/>
          </p:nvPr>
        </p:nvSpPr>
        <p:spPr>
          <a:xfrm>
            <a:off x="8388424" y="6453340"/>
            <a:ext cx="693440" cy="365125"/>
          </a:xfrm>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sp>
        <p:nvSpPr>
          <p:cNvPr id="10" name="Title 1"/>
          <p:cNvSpPr>
            <a:spLocks noGrp="1"/>
          </p:cNvSpPr>
          <p:nvPr>
            <p:ph type="title"/>
          </p:nvPr>
        </p:nvSpPr>
        <p:spPr>
          <a:xfrm>
            <a:off x="457200" y="116632"/>
            <a:ext cx="8229600" cy="576064"/>
          </a:xfrm>
        </p:spPr>
        <p:txBody>
          <a:bodyPr>
            <a:normAutofit/>
          </a:bodyPr>
          <a:lstStyle>
            <a:lvl1pPr>
              <a:defRPr sz="3600" b="1">
                <a:solidFill>
                  <a:srgbClr val="006600"/>
                </a:solidFill>
              </a:defRPr>
            </a:lvl1pPr>
          </a:lstStyle>
          <a:p>
            <a:r>
              <a:rPr lang="en-US" smtClean="0"/>
              <a:t>Click to edit Master title style</a:t>
            </a:r>
            <a:endParaRPr lang="en-GB" dirty="0"/>
          </a:p>
        </p:txBody>
      </p:sp>
      <p:pic>
        <p:nvPicPr>
          <p:cNvPr id="17"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04" y="111918"/>
            <a:ext cx="492238" cy="42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523" y="442128"/>
            <a:ext cx="540020" cy="540022"/>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Imagen 18"/>
          <p:cNvPicPr>
            <a:picLocks noChangeAspect="1"/>
          </p:cNvPicPr>
          <p:nvPr userDrawn="1"/>
        </p:nvPicPr>
        <p:blipFill>
          <a:blip r:embed="rId4"/>
          <a:stretch>
            <a:fillRect/>
          </a:stretch>
        </p:blipFill>
        <p:spPr>
          <a:xfrm>
            <a:off x="50305" y="975797"/>
            <a:ext cx="450488" cy="436981"/>
          </a:xfrm>
          <a:prstGeom prst="rect">
            <a:avLst/>
          </a:prstGeom>
        </p:spPr>
      </p:pic>
      <p:pic>
        <p:nvPicPr>
          <p:cNvPr id="20" name="Picture 4" descr="Accelerator Physics Group"/>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703716" y="404464"/>
            <a:ext cx="432000" cy="150627"/>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6" descr="IFIC - Institut de Física Corpuscula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703716" y="116632"/>
            <a:ext cx="432000" cy="283199"/>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http://www.uv.es/ere2014/images/uv-logo.jpg"/>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8727680" y="1120195"/>
            <a:ext cx="405635" cy="505428"/>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4"/>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8748899" y="593177"/>
            <a:ext cx="384416" cy="498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98706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cxnSp>
        <p:nvCxnSpPr>
          <p:cNvPr id="14" name="Straight Connector 13"/>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GB" dirty="0"/>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a:xfrm>
            <a:off x="6156176" y="6453340"/>
            <a:ext cx="2133600" cy="365125"/>
          </a:xfrm>
        </p:spPr>
        <p:txBody>
          <a:bodyPr/>
          <a:lstStyle>
            <a:lvl1pPr algn="r">
              <a:defRPr/>
            </a:lvl1pPr>
          </a:lstStyle>
          <a:p>
            <a:r>
              <a:rPr lang="bg-BG" dirty="0" smtClean="0"/>
              <a:t>18/7/2018</a:t>
            </a:r>
            <a:endParaRPr lang="es-ES" dirty="0"/>
          </a:p>
        </p:txBody>
      </p:sp>
      <p:sp>
        <p:nvSpPr>
          <p:cNvPr id="8" name="Footer Placeholder 4"/>
          <p:cNvSpPr>
            <a:spLocks noGrp="1"/>
          </p:cNvSpPr>
          <p:nvPr>
            <p:ph type="ftr" sz="quarter" idx="11"/>
          </p:nvPr>
        </p:nvSpPr>
        <p:spPr>
          <a:xfrm>
            <a:off x="179514" y="6460122"/>
            <a:ext cx="4248472" cy="365125"/>
          </a:xfrm>
        </p:spPr>
        <p:txBody>
          <a:bodyPr/>
          <a:lstStyle>
            <a:lvl1pPr algn="l">
              <a:defRPr/>
            </a:lvl1pPr>
          </a:lstStyle>
          <a:p>
            <a:r>
              <a:rPr lang="en-GB" dirty="0" smtClean="0"/>
              <a:t>D. </a:t>
            </a:r>
            <a:r>
              <a:rPr lang="en-GB" dirty="0" err="1" smtClean="0"/>
              <a:t>Esperante</a:t>
            </a:r>
            <a:r>
              <a:rPr lang="en-GB" dirty="0" smtClean="0"/>
              <a:t> – IFIC_summer_school-July2018</a:t>
            </a:r>
            <a:endParaRPr lang="es-ES" dirty="0"/>
          </a:p>
        </p:txBody>
      </p:sp>
      <p:sp>
        <p:nvSpPr>
          <p:cNvPr id="9" name="Slide Number Placeholder 5"/>
          <p:cNvSpPr>
            <a:spLocks noGrp="1"/>
          </p:cNvSpPr>
          <p:nvPr>
            <p:ph type="sldNum" sz="quarter" idx="12"/>
          </p:nvPr>
        </p:nvSpPr>
        <p:spPr>
          <a:xfrm>
            <a:off x="8388424" y="6453340"/>
            <a:ext cx="693440" cy="365125"/>
          </a:xfrm>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pic>
        <p:nvPicPr>
          <p:cNvPr id="16"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04" y="111918"/>
            <a:ext cx="492238" cy="42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523" y="442128"/>
            <a:ext cx="540020" cy="540022"/>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Imagen 17"/>
          <p:cNvPicPr>
            <a:picLocks noChangeAspect="1"/>
          </p:cNvPicPr>
          <p:nvPr userDrawn="1"/>
        </p:nvPicPr>
        <p:blipFill>
          <a:blip r:embed="rId4"/>
          <a:stretch>
            <a:fillRect/>
          </a:stretch>
        </p:blipFill>
        <p:spPr>
          <a:xfrm>
            <a:off x="50305" y="975797"/>
            <a:ext cx="450488" cy="436981"/>
          </a:xfrm>
          <a:prstGeom prst="rect">
            <a:avLst/>
          </a:prstGeom>
        </p:spPr>
      </p:pic>
      <p:pic>
        <p:nvPicPr>
          <p:cNvPr id="19" name="Picture 4" descr="Accelerator Physics Group"/>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703716" y="404464"/>
            <a:ext cx="432000" cy="15062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6" descr="IFIC - Institut de Física Corpuscula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703716" y="116632"/>
            <a:ext cx="432000" cy="283199"/>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http://www.uv.es/ere2014/images/uv-logo.jpg"/>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8727680" y="1120195"/>
            <a:ext cx="405635" cy="505428"/>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4"/>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8748899" y="593177"/>
            <a:ext cx="384416" cy="498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76484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4572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447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419600" y="1447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419600" y="3581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6"/>
          <p:cNvSpPr>
            <a:spLocks noGrp="1" noChangeArrowheads="1"/>
          </p:cNvSpPr>
          <p:nvPr>
            <p:ph type="dt" sz="half" idx="10"/>
          </p:nvPr>
        </p:nvSpPr>
        <p:spPr>
          <a:ln/>
        </p:spPr>
        <p:txBody>
          <a:bodyPr/>
          <a:lstStyle>
            <a:lvl1pPr>
              <a:defRPr/>
            </a:lvl1pPr>
          </a:lstStyle>
          <a:p>
            <a:pPr>
              <a:defRPr/>
            </a:pPr>
            <a:r>
              <a:rPr lang="en-US" smtClean="0"/>
              <a:t>JUAS 13.02.2013</a:t>
            </a:r>
            <a:endParaRPr lang="en-GB"/>
          </a:p>
        </p:txBody>
      </p:sp>
      <p:sp>
        <p:nvSpPr>
          <p:cNvPr id="7" name="Rectangle 7"/>
          <p:cNvSpPr>
            <a:spLocks noGrp="1" noChangeArrowheads="1"/>
          </p:cNvSpPr>
          <p:nvPr>
            <p:ph type="ftr" sz="quarter" idx="11"/>
          </p:nvPr>
        </p:nvSpPr>
        <p:spPr>
          <a:ln/>
        </p:spPr>
        <p:txBody>
          <a:bodyPr/>
          <a:lstStyle>
            <a:lvl1pPr>
              <a:defRPr/>
            </a:lvl1pPr>
          </a:lstStyle>
          <a:p>
            <a:pPr>
              <a:defRPr/>
            </a:pPr>
            <a:r>
              <a:rPr lang="en-GB" smtClean="0"/>
              <a:t>A. Degiovanni</a:t>
            </a:r>
            <a:endParaRPr lang="en-GB"/>
          </a:p>
        </p:txBody>
      </p:sp>
      <p:sp>
        <p:nvSpPr>
          <p:cNvPr id="8" name="Rectangle 8"/>
          <p:cNvSpPr>
            <a:spLocks noGrp="1" noChangeArrowheads="1"/>
          </p:cNvSpPr>
          <p:nvPr>
            <p:ph type="sldNum" sz="quarter" idx="12"/>
          </p:nvPr>
        </p:nvSpPr>
        <p:spPr>
          <a:ln/>
        </p:spPr>
        <p:txBody>
          <a:bodyPr/>
          <a:lstStyle>
            <a:lvl1pPr>
              <a:defRPr/>
            </a:lvl1pPr>
          </a:lstStyle>
          <a:p>
            <a:pPr>
              <a:defRPr/>
            </a:pPr>
            <a:fld id="{148381F0-BD94-408F-A805-7F340BEF398A}" type="slidenum">
              <a:rPr lang="en-GB"/>
              <a:pPr>
                <a:defRPr/>
              </a:pPr>
              <a:t>‹Nº›</a:t>
            </a:fld>
            <a:endParaRPr lang="en-GB"/>
          </a:p>
        </p:txBody>
      </p:sp>
    </p:spTree>
    <p:extLst>
      <p:ext uri="{BB962C8B-B14F-4D97-AF65-F5344CB8AC3E}">
        <p14:creationId xmlns:p14="http://schemas.microsoft.com/office/powerpoint/2010/main" val="833251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6" name="Straight Connector 15"/>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116632"/>
            <a:ext cx="8229600" cy="576064"/>
          </a:xfrm>
        </p:spPr>
        <p:txBody>
          <a:bodyPr>
            <a:normAutofit/>
          </a:bodyPr>
          <a:lstStyle>
            <a:lvl1pPr>
              <a:defRPr sz="3600" b="1">
                <a:solidFill>
                  <a:srgbClr val="006600"/>
                </a:solidFill>
              </a:defRPr>
            </a:lvl1pPr>
          </a:lstStyle>
          <a:p>
            <a:r>
              <a:rPr lang="en-US" smtClean="0"/>
              <a:t>Click to edit Master title style</a:t>
            </a:r>
            <a:endParaRPr lang="en-GB" dirty="0"/>
          </a:p>
        </p:txBody>
      </p:sp>
      <p:sp>
        <p:nvSpPr>
          <p:cNvPr id="3" name="Content Placeholder 2"/>
          <p:cNvSpPr>
            <a:spLocks noGrp="1"/>
          </p:cNvSpPr>
          <p:nvPr>
            <p:ph idx="1"/>
          </p:nvPr>
        </p:nvSpPr>
        <p:spPr>
          <a:xfrm>
            <a:off x="457200" y="836712"/>
            <a:ext cx="8229600" cy="5289451"/>
          </a:xfrm>
        </p:spPr>
        <p:txBody>
          <a:bodyPr>
            <a:normAutofit/>
          </a:bodyPr>
          <a:lstStyle>
            <a:lvl1pPr>
              <a:defRPr sz="2400"/>
            </a:lvl1pPr>
            <a:lvl2pPr>
              <a:defRPr sz="20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6156176" y="6453340"/>
            <a:ext cx="2133600" cy="365125"/>
          </a:xfrm>
        </p:spPr>
        <p:txBody>
          <a:bodyPr/>
          <a:lstStyle>
            <a:lvl1pPr algn="r">
              <a:defRPr/>
            </a:lvl1pPr>
          </a:lstStyle>
          <a:p>
            <a:r>
              <a:rPr lang="bg-BG" dirty="0" smtClean="0"/>
              <a:t>18/7/2018</a:t>
            </a:r>
            <a:endParaRPr lang="en-US" dirty="0">
              <a:solidFill>
                <a:prstClr val="black">
                  <a:tint val="75000"/>
                </a:prstClr>
              </a:solidFill>
            </a:endParaRPr>
          </a:p>
        </p:txBody>
      </p:sp>
      <p:sp>
        <p:nvSpPr>
          <p:cNvPr id="5" name="Footer Placeholder 4"/>
          <p:cNvSpPr>
            <a:spLocks noGrp="1"/>
          </p:cNvSpPr>
          <p:nvPr>
            <p:ph type="ftr" sz="quarter" idx="11"/>
          </p:nvPr>
        </p:nvSpPr>
        <p:spPr>
          <a:xfrm>
            <a:off x="179514" y="6460122"/>
            <a:ext cx="4248472" cy="365125"/>
          </a:xfrm>
        </p:spPr>
        <p:txBody>
          <a:bodyPr/>
          <a:lstStyle>
            <a:lvl1pPr algn="l">
              <a:defRPr/>
            </a:lvl1pPr>
          </a:lstStyle>
          <a:p>
            <a:r>
              <a:rPr lang="en-GB" dirty="0" smtClean="0"/>
              <a:t>D. </a:t>
            </a:r>
            <a:r>
              <a:rPr lang="en-GB" dirty="0" err="1" smtClean="0"/>
              <a:t>Esperante</a:t>
            </a:r>
            <a:r>
              <a:rPr lang="en-GB" dirty="0" smtClean="0"/>
              <a:t> – IFIC_summer_school-July2018</a:t>
            </a:r>
            <a:endParaRPr lang="es-ES" dirty="0"/>
          </a:p>
        </p:txBody>
      </p:sp>
      <p:sp>
        <p:nvSpPr>
          <p:cNvPr id="6" name="Slide Number Placeholder 5"/>
          <p:cNvSpPr>
            <a:spLocks noGrp="1"/>
          </p:cNvSpPr>
          <p:nvPr>
            <p:ph type="sldNum" sz="quarter" idx="12"/>
          </p:nvPr>
        </p:nvSpPr>
        <p:spPr>
          <a:xfrm>
            <a:off x="8388424" y="6453340"/>
            <a:ext cx="693440" cy="365125"/>
          </a:xfrm>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pic>
        <p:nvPicPr>
          <p:cNvPr id="15"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04" y="111918"/>
            <a:ext cx="492238" cy="42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523" y="442128"/>
            <a:ext cx="540020" cy="54002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4" descr="Accelerator Physics Group"/>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8703716" y="404464"/>
            <a:ext cx="432000" cy="150627"/>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6" descr="IFIC - Institut de Física Corpuscula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703716" y="116632"/>
            <a:ext cx="432000" cy="283199"/>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 descr="http://www.uv.es/ere2014/images/uv-logo.jpg"/>
          <p:cNvPicPr>
            <a:picLocks noChangeAspect="1" noChangeArrowheads="1"/>
          </p:cNvPicPr>
          <p:nvPr userDrawn="1"/>
        </p:nvPicPr>
        <p:blipFill rotWithShape="1">
          <a:blip r:embed="rId6" cstate="print">
            <a:extLst>
              <a:ext uri="{28A0092B-C50C-407E-A947-70E740481C1C}">
                <a14:useLocalDpi xmlns:a14="http://schemas.microsoft.com/office/drawing/2010/main"/>
              </a:ext>
            </a:extLst>
          </a:blip>
          <a:srcRect/>
          <a:stretch/>
        </p:blipFill>
        <p:spPr bwMode="auto">
          <a:xfrm>
            <a:off x="8727680" y="1120195"/>
            <a:ext cx="405635" cy="505428"/>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4"/>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8748899" y="593177"/>
            <a:ext cx="384416" cy="498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 name="Imagen 18"/>
          <p:cNvPicPr>
            <a:picLocks noChangeAspect="1"/>
          </p:cNvPicPr>
          <p:nvPr userDrawn="1"/>
        </p:nvPicPr>
        <p:blipFill>
          <a:blip r:embed="rId8"/>
          <a:stretch>
            <a:fillRect/>
          </a:stretch>
        </p:blipFill>
        <p:spPr>
          <a:xfrm>
            <a:off x="50305" y="975797"/>
            <a:ext cx="450488" cy="436981"/>
          </a:xfrm>
          <a:prstGeom prst="rect">
            <a:avLst/>
          </a:prstGeom>
        </p:spPr>
      </p:pic>
    </p:spTree>
    <p:extLst>
      <p:ext uri="{BB962C8B-B14F-4D97-AF65-F5344CB8AC3E}">
        <p14:creationId xmlns:p14="http://schemas.microsoft.com/office/powerpoint/2010/main" val="40656485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11" name="Straight Connector 10"/>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426969"/>
            <a:ext cx="7772400" cy="1362075"/>
          </a:xfrm>
        </p:spPr>
        <p:txBody>
          <a:bodyPr anchor="t"/>
          <a:lstStyle>
            <a:lvl1pPr algn="l">
              <a:defRPr sz="4000" b="1" cap="all">
                <a:solidFill>
                  <a:srgbClr val="006600"/>
                </a:solidFill>
              </a:defRPr>
            </a:lvl1pPr>
          </a:lstStyle>
          <a:p>
            <a:r>
              <a:rPr lang="en-US" smtClean="0"/>
              <a:t>Click to edit Master title style</a:t>
            </a:r>
            <a:endParaRPr lang="en-GB" dirty="0"/>
          </a:p>
        </p:txBody>
      </p:sp>
      <p:sp>
        <p:nvSpPr>
          <p:cNvPr id="3" name="Text Placeholder 2"/>
          <p:cNvSpPr>
            <a:spLocks noGrp="1"/>
          </p:cNvSpPr>
          <p:nvPr>
            <p:ph type="body" idx="1"/>
          </p:nvPr>
        </p:nvSpPr>
        <p:spPr>
          <a:xfrm>
            <a:off x="722313" y="92678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6156176" y="6453340"/>
            <a:ext cx="2133600" cy="365125"/>
          </a:xfrm>
        </p:spPr>
        <p:txBody>
          <a:bodyPr/>
          <a:lstStyle>
            <a:lvl1pPr algn="r">
              <a:defRPr/>
            </a:lvl1pPr>
          </a:lstStyle>
          <a:p>
            <a:r>
              <a:rPr lang="bg-BG" dirty="0" smtClean="0"/>
              <a:t>18/7/2018</a:t>
            </a:r>
            <a:endParaRPr lang="en-US" dirty="0">
              <a:solidFill>
                <a:prstClr val="black">
                  <a:tint val="75000"/>
                </a:prstClr>
              </a:solidFill>
            </a:endParaRPr>
          </a:p>
        </p:txBody>
      </p:sp>
      <p:sp>
        <p:nvSpPr>
          <p:cNvPr id="8" name="Footer Placeholder 4"/>
          <p:cNvSpPr>
            <a:spLocks noGrp="1"/>
          </p:cNvSpPr>
          <p:nvPr>
            <p:ph type="ftr" sz="quarter" idx="11"/>
          </p:nvPr>
        </p:nvSpPr>
        <p:spPr>
          <a:xfrm>
            <a:off x="179514" y="6460122"/>
            <a:ext cx="4248472" cy="365125"/>
          </a:xfrm>
        </p:spPr>
        <p:txBody>
          <a:bodyPr/>
          <a:lstStyle>
            <a:lvl1pPr algn="l">
              <a:defRPr/>
            </a:lvl1pPr>
          </a:lstStyle>
          <a:p>
            <a:r>
              <a:rPr lang="en-GB" dirty="0" smtClean="0"/>
              <a:t>D. </a:t>
            </a:r>
            <a:r>
              <a:rPr lang="en-GB" dirty="0" err="1" smtClean="0"/>
              <a:t>Esperante</a:t>
            </a:r>
            <a:r>
              <a:rPr lang="en-GB" dirty="0" smtClean="0"/>
              <a:t> – IFIC_summer_school-July2018</a:t>
            </a:r>
            <a:endParaRPr lang="es-ES" dirty="0"/>
          </a:p>
        </p:txBody>
      </p:sp>
      <p:sp>
        <p:nvSpPr>
          <p:cNvPr id="9" name="Slide Number Placeholder 5"/>
          <p:cNvSpPr>
            <a:spLocks noGrp="1"/>
          </p:cNvSpPr>
          <p:nvPr>
            <p:ph type="sldNum" sz="quarter" idx="12"/>
          </p:nvPr>
        </p:nvSpPr>
        <p:spPr>
          <a:xfrm>
            <a:off x="8388424" y="6453340"/>
            <a:ext cx="693440" cy="365125"/>
          </a:xfrm>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pic>
        <p:nvPicPr>
          <p:cNvPr id="15"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04" y="111918"/>
            <a:ext cx="492238" cy="42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523" y="442128"/>
            <a:ext cx="540020" cy="540022"/>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Imagen 18"/>
          <p:cNvPicPr>
            <a:picLocks noChangeAspect="1"/>
          </p:cNvPicPr>
          <p:nvPr userDrawn="1"/>
        </p:nvPicPr>
        <p:blipFill>
          <a:blip r:embed="rId4"/>
          <a:stretch>
            <a:fillRect/>
          </a:stretch>
        </p:blipFill>
        <p:spPr>
          <a:xfrm>
            <a:off x="50305" y="975797"/>
            <a:ext cx="450488" cy="436981"/>
          </a:xfrm>
          <a:prstGeom prst="rect">
            <a:avLst/>
          </a:prstGeom>
        </p:spPr>
      </p:pic>
      <p:pic>
        <p:nvPicPr>
          <p:cNvPr id="20" name="Picture 4" descr="Accelerator Physics Group"/>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703716" y="404464"/>
            <a:ext cx="432000" cy="150627"/>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6" descr="IFIC - Institut de Física Corpuscula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703716" y="116632"/>
            <a:ext cx="432000" cy="283199"/>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http://www.uv.es/ere2014/images/uv-logo.jpg"/>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8727680" y="1120195"/>
            <a:ext cx="405635" cy="505428"/>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4"/>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8748899" y="593177"/>
            <a:ext cx="384416" cy="498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03352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14" name="Straight Connector 13"/>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57200" y="836712"/>
            <a:ext cx="4038600" cy="5289451"/>
          </a:xfrm>
        </p:spPr>
        <p:txBody>
          <a:bodyPr>
            <a:norm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836712"/>
            <a:ext cx="4038600" cy="5289451"/>
          </a:xfrm>
        </p:spPr>
        <p:txBody>
          <a:bodyPr>
            <a:normAutofit/>
          </a:bodyPr>
          <a:lstStyle>
            <a:lvl1pPr>
              <a:defRPr sz="2000"/>
            </a:lvl1pPr>
            <a:lvl2pPr>
              <a:defRPr sz="18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Date Placeholder 3"/>
          <p:cNvSpPr>
            <a:spLocks noGrp="1"/>
          </p:cNvSpPr>
          <p:nvPr>
            <p:ph type="dt" sz="half" idx="10"/>
          </p:nvPr>
        </p:nvSpPr>
        <p:spPr>
          <a:xfrm>
            <a:off x="6156176" y="6453340"/>
            <a:ext cx="2133600" cy="365125"/>
          </a:xfrm>
        </p:spPr>
        <p:txBody>
          <a:bodyPr/>
          <a:lstStyle>
            <a:lvl1pPr algn="r">
              <a:defRPr/>
            </a:lvl1pPr>
          </a:lstStyle>
          <a:p>
            <a:r>
              <a:rPr lang="bg-BG" dirty="0" smtClean="0"/>
              <a:t>18/7/2018</a:t>
            </a:r>
            <a:endParaRPr lang="en-US" dirty="0">
              <a:solidFill>
                <a:prstClr val="black">
                  <a:tint val="75000"/>
                </a:prstClr>
              </a:solidFill>
            </a:endParaRPr>
          </a:p>
        </p:txBody>
      </p:sp>
      <p:sp>
        <p:nvSpPr>
          <p:cNvPr id="11" name="Footer Placeholder 4"/>
          <p:cNvSpPr>
            <a:spLocks noGrp="1"/>
          </p:cNvSpPr>
          <p:nvPr>
            <p:ph type="ftr" sz="quarter" idx="11"/>
          </p:nvPr>
        </p:nvSpPr>
        <p:spPr>
          <a:xfrm>
            <a:off x="179514" y="6460122"/>
            <a:ext cx="4248472" cy="365125"/>
          </a:xfrm>
        </p:spPr>
        <p:txBody>
          <a:bodyPr/>
          <a:lstStyle>
            <a:lvl1pPr algn="l">
              <a:defRPr/>
            </a:lvl1pPr>
          </a:lstStyle>
          <a:p>
            <a:r>
              <a:rPr lang="en-GB" dirty="0" smtClean="0"/>
              <a:t>D. </a:t>
            </a:r>
            <a:r>
              <a:rPr lang="en-GB" dirty="0" err="1" smtClean="0"/>
              <a:t>Esperante</a:t>
            </a:r>
            <a:r>
              <a:rPr lang="en-GB" dirty="0" smtClean="0"/>
              <a:t> – IFIC_summer_school-July2018</a:t>
            </a:r>
            <a:endParaRPr lang="es-ES" dirty="0"/>
          </a:p>
        </p:txBody>
      </p:sp>
      <p:sp>
        <p:nvSpPr>
          <p:cNvPr id="12" name="Slide Number Placeholder 5"/>
          <p:cNvSpPr>
            <a:spLocks noGrp="1"/>
          </p:cNvSpPr>
          <p:nvPr>
            <p:ph type="sldNum" sz="quarter" idx="12"/>
          </p:nvPr>
        </p:nvSpPr>
        <p:spPr>
          <a:xfrm>
            <a:off x="8388424" y="6453340"/>
            <a:ext cx="693440" cy="365125"/>
          </a:xfrm>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sp>
        <p:nvSpPr>
          <p:cNvPr id="13" name="Title 1"/>
          <p:cNvSpPr>
            <a:spLocks noGrp="1"/>
          </p:cNvSpPr>
          <p:nvPr>
            <p:ph type="title"/>
          </p:nvPr>
        </p:nvSpPr>
        <p:spPr>
          <a:xfrm>
            <a:off x="457200" y="116632"/>
            <a:ext cx="8229600" cy="576064"/>
          </a:xfrm>
        </p:spPr>
        <p:txBody>
          <a:bodyPr>
            <a:normAutofit/>
          </a:bodyPr>
          <a:lstStyle>
            <a:lvl1pPr>
              <a:defRPr sz="3600" b="1">
                <a:solidFill>
                  <a:srgbClr val="006600"/>
                </a:solidFill>
              </a:defRPr>
            </a:lvl1pPr>
          </a:lstStyle>
          <a:p>
            <a:r>
              <a:rPr lang="en-US" smtClean="0"/>
              <a:t>Click to edit Master title style</a:t>
            </a:r>
            <a:endParaRPr lang="en-GB" dirty="0"/>
          </a:p>
        </p:txBody>
      </p:sp>
      <p:pic>
        <p:nvPicPr>
          <p:cNvPr id="16"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04" y="111918"/>
            <a:ext cx="492238" cy="42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523" y="442128"/>
            <a:ext cx="540020" cy="540022"/>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Imagen 21"/>
          <p:cNvPicPr>
            <a:picLocks noChangeAspect="1"/>
          </p:cNvPicPr>
          <p:nvPr userDrawn="1"/>
        </p:nvPicPr>
        <p:blipFill>
          <a:blip r:embed="rId4"/>
          <a:stretch>
            <a:fillRect/>
          </a:stretch>
        </p:blipFill>
        <p:spPr>
          <a:xfrm>
            <a:off x="50305" y="975797"/>
            <a:ext cx="450488" cy="436981"/>
          </a:xfrm>
          <a:prstGeom prst="rect">
            <a:avLst/>
          </a:prstGeom>
        </p:spPr>
      </p:pic>
      <p:pic>
        <p:nvPicPr>
          <p:cNvPr id="23" name="Picture 4" descr="Accelerator Physics Group"/>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703716" y="404464"/>
            <a:ext cx="432000" cy="150627"/>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6" descr="IFIC - Institut de Física Corpuscula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703716" y="116632"/>
            <a:ext cx="432000" cy="283199"/>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 descr="http://www.uv.es/ere2014/images/uv-logo.jpg"/>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8727680" y="1120195"/>
            <a:ext cx="405635" cy="505428"/>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4"/>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8748899" y="593177"/>
            <a:ext cx="384416" cy="498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8765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4" name="Straight Connector 13"/>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8367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476474"/>
            <a:ext cx="4040188" cy="47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8367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476474"/>
            <a:ext cx="4041775" cy="47608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0" name="Date Placeholder 3"/>
          <p:cNvSpPr>
            <a:spLocks noGrp="1"/>
          </p:cNvSpPr>
          <p:nvPr>
            <p:ph type="dt" sz="half" idx="10"/>
          </p:nvPr>
        </p:nvSpPr>
        <p:spPr>
          <a:xfrm>
            <a:off x="6156176" y="6453340"/>
            <a:ext cx="2133600" cy="365125"/>
          </a:xfrm>
        </p:spPr>
        <p:txBody>
          <a:bodyPr/>
          <a:lstStyle>
            <a:lvl1pPr algn="r">
              <a:defRPr/>
            </a:lvl1pPr>
          </a:lstStyle>
          <a:p>
            <a:r>
              <a:rPr lang="bg-BG" dirty="0" smtClean="0"/>
              <a:t>18/7/2018</a:t>
            </a:r>
            <a:endParaRPr lang="en-US" dirty="0">
              <a:solidFill>
                <a:prstClr val="black">
                  <a:tint val="75000"/>
                </a:prstClr>
              </a:solidFill>
            </a:endParaRPr>
          </a:p>
        </p:txBody>
      </p:sp>
      <p:sp>
        <p:nvSpPr>
          <p:cNvPr id="11" name="Footer Placeholder 4"/>
          <p:cNvSpPr>
            <a:spLocks noGrp="1"/>
          </p:cNvSpPr>
          <p:nvPr>
            <p:ph type="ftr" sz="quarter" idx="11"/>
          </p:nvPr>
        </p:nvSpPr>
        <p:spPr>
          <a:xfrm>
            <a:off x="179514" y="6460122"/>
            <a:ext cx="4248472" cy="365125"/>
          </a:xfrm>
        </p:spPr>
        <p:txBody>
          <a:bodyPr/>
          <a:lstStyle>
            <a:lvl1pPr algn="l">
              <a:defRPr/>
            </a:lvl1pPr>
          </a:lstStyle>
          <a:p>
            <a:r>
              <a:rPr lang="en-GB" dirty="0" smtClean="0"/>
              <a:t>D. </a:t>
            </a:r>
            <a:r>
              <a:rPr lang="en-GB" dirty="0" err="1" smtClean="0"/>
              <a:t>Esperante</a:t>
            </a:r>
            <a:r>
              <a:rPr lang="en-GB" dirty="0" smtClean="0"/>
              <a:t> – IFIC_summer_school-July2018</a:t>
            </a:r>
            <a:endParaRPr lang="es-ES" dirty="0"/>
          </a:p>
        </p:txBody>
      </p:sp>
      <p:sp>
        <p:nvSpPr>
          <p:cNvPr id="12" name="Slide Number Placeholder 5"/>
          <p:cNvSpPr>
            <a:spLocks noGrp="1"/>
          </p:cNvSpPr>
          <p:nvPr>
            <p:ph type="sldNum" sz="quarter" idx="12"/>
          </p:nvPr>
        </p:nvSpPr>
        <p:spPr>
          <a:xfrm>
            <a:off x="8388424" y="6453340"/>
            <a:ext cx="693440" cy="365125"/>
          </a:xfrm>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sp>
        <p:nvSpPr>
          <p:cNvPr id="13" name="Title 1"/>
          <p:cNvSpPr>
            <a:spLocks noGrp="1"/>
          </p:cNvSpPr>
          <p:nvPr>
            <p:ph type="title"/>
          </p:nvPr>
        </p:nvSpPr>
        <p:spPr>
          <a:xfrm>
            <a:off x="457200" y="116632"/>
            <a:ext cx="8229600" cy="576064"/>
          </a:xfrm>
        </p:spPr>
        <p:txBody>
          <a:bodyPr>
            <a:normAutofit/>
          </a:bodyPr>
          <a:lstStyle>
            <a:lvl1pPr>
              <a:defRPr sz="3600" b="1">
                <a:solidFill>
                  <a:srgbClr val="006600"/>
                </a:solidFill>
              </a:defRPr>
            </a:lvl1pPr>
          </a:lstStyle>
          <a:p>
            <a:r>
              <a:rPr lang="en-US" smtClean="0"/>
              <a:t>Click to edit Master title style</a:t>
            </a:r>
            <a:endParaRPr lang="en-GB" dirty="0"/>
          </a:p>
        </p:txBody>
      </p:sp>
      <p:pic>
        <p:nvPicPr>
          <p:cNvPr id="18"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04" y="111918"/>
            <a:ext cx="492238" cy="42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523" y="442128"/>
            <a:ext cx="540020" cy="540022"/>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Imagen 21"/>
          <p:cNvPicPr>
            <a:picLocks noChangeAspect="1"/>
          </p:cNvPicPr>
          <p:nvPr userDrawn="1"/>
        </p:nvPicPr>
        <p:blipFill>
          <a:blip r:embed="rId4"/>
          <a:stretch>
            <a:fillRect/>
          </a:stretch>
        </p:blipFill>
        <p:spPr>
          <a:xfrm>
            <a:off x="50305" y="975797"/>
            <a:ext cx="450488" cy="436981"/>
          </a:xfrm>
          <a:prstGeom prst="rect">
            <a:avLst/>
          </a:prstGeom>
        </p:spPr>
      </p:pic>
      <p:pic>
        <p:nvPicPr>
          <p:cNvPr id="23" name="Picture 4" descr="Accelerator Physics Group"/>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703716" y="404464"/>
            <a:ext cx="432000" cy="150627"/>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6" descr="IFIC - Institut de Física Corpuscula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703716" y="116632"/>
            <a:ext cx="432000" cy="283199"/>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 descr="http://www.uv.es/ere2014/images/uv-logo.jpg"/>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8727680" y="1120195"/>
            <a:ext cx="405635" cy="505428"/>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4"/>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8748899" y="593177"/>
            <a:ext cx="384416" cy="498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26969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10" name="Straight Connector 9"/>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6" name="Date Placeholder 3"/>
          <p:cNvSpPr>
            <a:spLocks noGrp="1"/>
          </p:cNvSpPr>
          <p:nvPr>
            <p:ph type="dt" sz="half" idx="10"/>
          </p:nvPr>
        </p:nvSpPr>
        <p:spPr>
          <a:xfrm>
            <a:off x="6156176" y="6453340"/>
            <a:ext cx="2133600" cy="365125"/>
          </a:xfrm>
        </p:spPr>
        <p:txBody>
          <a:bodyPr/>
          <a:lstStyle>
            <a:lvl1pPr algn="r">
              <a:defRPr/>
            </a:lvl1pPr>
          </a:lstStyle>
          <a:p>
            <a:r>
              <a:rPr lang="bg-BG" dirty="0" smtClean="0"/>
              <a:t>18/7/2018</a:t>
            </a:r>
            <a:endParaRPr lang="en-US" dirty="0">
              <a:solidFill>
                <a:prstClr val="black">
                  <a:tint val="75000"/>
                </a:prstClr>
              </a:solidFill>
            </a:endParaRPr>
          </a:p>
        </p:txBody>
      </p:sp>
      <p:sp>
        <p:nvSpPr>
          <p:cNvPr id="7" name="Footer Placeholder 4"/>
          <p:cNvSpPr>
            <a:spLocks noGrp="1"/>
          </p:cNvSpPr>
          <p:nvPr>
            <p:ph type="ftr" sz="quarter" idx="11"/>
          </p:nvPr>
        </p:nvSpPr>
        <p:spPr>
          <a:xfrm>
            <a:off x="179514" y="6460122"/>
            <a:ext cx="4248472" cy="365125"/>
          </a:xfrm>
        </p:spPr>
        <p:txBody>
          <a:bodyPr/>
          <a:lstStyle>
            <a:lvl1pPr algn="l">
              <a:defRPr/>
            </a:lvl1pPr>
          </a:lstStyle>
          <a:p>
            <a:r>
              <a:rPr lang="en-GB" dirty="0" smtClean="0"/>
              <a:t>D. </a:t>
            </a:r>
            <a:r>
              <a:rPr lang="en-GB" dirty="0" err="1" smtClean="0"/>
              <a:t>Esperante</a:t>
            </a:r>
            <a:r>
              <a:rPr lang="en-GB" dirty="0" smtClean="0"/>
              <a:t> – IFIC_summer_school-July2018</a:t>
            </a:r>
            <a:endParaRPr lang="es-ES" dirty="0"/>
          </a:p>
        </p:txBody>
      </p:sp>
      <p:sp>
        <p:nvSpPr>
          <p:cNvPr id="8" name="Slide Number Placeholder 5"/>
          <p:cNvSpPr>
            <a:spLocks noGrp="1"/>
          </p:cNvSpPr>
          <p:nvPr>
            <p:ph type="sldNum" sz="quarter" idx="12"/>
          </p:nvPr>
        </p:nvSpPr>
        <p:spPr>
          <a:xfrm>
            <a:off x="8388424" y="6453340"/>
            <a:ext cx="693440" cy="365125"/>
          </a:xfrm>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sp>
        <p:nvSpPr>
          <p:cNvPr id="9" name="Title 1"/>
          <p:cNvSpPr>
            <a:spLocks noGrp="1"/>
          </p:cNvSpPr>
          <p:nvPr>
            <p:ph type="title"/>
          </p:nvPr>
        </p:nvSpPr>
        <p:spPr>
          <a:xfrm>
            <a:off x="457200" y="116632"/>
            <a:ext cx="8229600" cy="576064"/>
          </a:xfrm>
        </p:spPr>
        <p:txBody>
          <a:bodyPr>
            <a:normAutofit/>
          </a:bodyPr>
          <a:lstStyle>
            <a:lvl1pPr>
              <a:defRPr sz="3600" b="1">
                <a:solidFill>
                  <a:srgbClr val="006600"/>
                </a:solidFill>
              </a:defRPr>
            </a:lvl1pPr>
          </a:lstStyle>
          <a:p>
            <a:r>
              <a:rPr lang="en-US" smtClean="0"/>
              <a:t>Click to edit Master title style</a:t>
            </a:r>
            <a:endParaRPr lang="en-GB" dirty="0"/>
          </a:p>
        </p:txBody>
      </p:sp>
      <p:pic>
        <p:nvPicPr>
          <p:cNvPr id="14"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04" y="111918"/>
            <a:ext cx="492238" cy="42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523" y="442128"/>
            <a:ext cx="540020" cy="540022"/>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Imagen 17"/>
          <p:cNvPicPr>
            <a:picLocks noChangeAspect="1"/>
          </p:cNvPicPr>
          <p:nvPr userDrawn="1"/>
        </p:nvPicPr>
        <p:blipFill>
          <a:blip r:embed="rId4"/>
          <a:stretch>
            <a:fillRect/>
          </a:stretch>
        </p:blipFill>
        <p:spPr>
          <a:xfrm>
            <a:off x="50305" y="975797"/>
            <a:ext cx="450488" cy="436981"/>
          </a:xfrm>
          <a:prstGeom prst="rect">
            <a:avLst/>
          </a:prstGeom>
        </p:spPr>
      </p:pic>
      <p:pic>
        <p:nvPicPr>
          <p:cNvPr id="19" name="Picture 4" descr="Accelerator Physics Group"/>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703716" y="404464"/>
            <a:ext cx="432000" cy="150627"/>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6" descr="IFIC - Institut de Física Corpuscula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703716" y="116632"/>
            <a:ext cx="432000" cy="283199"/>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http://www.uv.es/ere2014/images/uv-logo.jpg"/>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8727680" y="1120195"/>
            <a:ext cx="405635" cy="505428"/>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4"/>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8748899" y="593177"/>
            <a:ext cx="384416" cy="498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51982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12" name="Straight Connector 11"/>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5" name="Date Placeholder 3"/>
          <p:cNvSpPr>
            <a:spLocks noGrp="1"/>
          </p:cNvSpPr>
          <p:nvPr>
            <p:ph type="dt" sz="half" idx="10"/>
          </p:nvPr>
        </p:nvSpPr>
        <p:spPr>
          <a:xfrm>
            <a:off x="6156176" y="6453340"/>
            <a:ext cx="2133600" cy="365125"/>
          </a:xfrm>
        </p:spPr>
        <p:txBody>
          <a:bodyPr/>
          <a:lstStyle>
            <a:lvl1pPr algn="r">
              <a:defRPr/>
            </a:lvl1pPr>
          </a:lstStyle>
          <a:p>
            <a:r>
              <a:rPr lang="bg-BG" dirty="0" smtClean="0"/>
              <a:t>18/7/2018</a:t>
            </a:r>
            <a:endParaRPr lang="en-US" dirty="0">
              <a:solidFill>
                <a:prstClr val="black">
                  <a:tint val="75000"/>
                </a:prstClr>
              </a:solidFill>
            </a:endParaRPr>
          </a:p>
        </p:txBody>
      </p:sp>
      <p:sp>
        <p:nvSpPr>
          <p:cNvPr id="6" name="Footer Placeholder 4"/>
          <p:cNvSpPr>
            <a:spLocks noGrp="1"/>
          </p:cNvSpPr>
          <p:nvPr>
            <p:ph type="ftr" sz="quarter" idx="11"/>
          </p:nvPr>
        </p:nvSpPr>
        <p:spPr>
          <a:xfrm>
            <a:off x="179514" y="6460122"/>
            <a:ext cx="4248472" cy="365125"/>
          </a:xfrm>
        </p:spPr>
        <p:txBody>
          <a:bodyPr/>
          <a:lstStyle>
            <a:lvl1pPr algn="l">
              <a:defRPr/>
            </a:lvl1pPr>
          </a:lstStyle>
          <a:p>
            <a:r>
              <a:rPr lang="en-GB" dirty="0" smtClean="0"/>
              <a:t>D. </a:t>
            </a:r>
            <a:r>
              <a:rPr lang="en-GB" dirty="0" err="1" smtClean="0"/>
              <a:t>Esperante</a:t>
            </a:r>
            <a:r>
              <a:rPr lang="en-GB" dirty="0" smtClean="0"/>
              <a:t> – IFIC_summer_school-July2018</a:t>
            </a:r>
            <a:endParaRPr lang="es-ES" dirty="0"/>
          </a:p>
        </p:txBody>
      </p:sp>
      <p:sp>
        <p:nvSpPr>
          <p:cNvPr id="7" name="Slide Number Placeholder 5"/>
          <p:cNvSpPr>
            <a:spLocks noGrp="1"/>
          </p:cNvSpPr>
          <p:nvPr>
            <p:ph type="sldNum" sz="quarter" idx="12"/>
          </p:nvPr>
        </p:nvSpPr>
        <p:spPr>
          <a:xfrm>
            <a:off x="8388424" y="6453340"/>
            <a:ext cx="693440" cy="365125"/>
          </a:xfrm>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pic>
        <p:nvPicPr>
          <p:cNvPr id="14"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04" y="111918"/>
            <a:ext cx="492238" cy="42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523" y="442128"/>
            <a:ext cx="540020" cy="540022"/>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Imagen 15"/>
          <p:cNvPicPr>
            <a:picLocks noChangeAspect="1"/>
          </p:cNvPicPr>
          <p:nvPr userDrawn="1"/>
        </p:nvPicPr>
        <p:blipFill>
          <a:blip r:embed="rId4"/>
          <a:stretch>
            <a:fillRect/>
          </a:stretch>
        </p:blipFill>
        <p:spPr>
          <a:xfrm>
            <a:off x="50305" y="975797"/>
            <a:ext cx="450488" cy="436981"/>
          </a:xfrm>
          <a:prstGeom prst="rect">
            <a:avLst/>
          </a:prstGeom>
        </p:spPr>
      </p:pic>
      <p:pic>
        <p:nvPicPr>
          <p:cNvPr id="17" name="Picture 4" descr="Accelerator Physics Group"/>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703716" y="404464"/>
            <a:ext cx="432000" cy="15062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6" descr="IFIC - Institut de Física Corpuscula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703716" y="116632"/>
            <a:ext cx="432000" cy="283199"/>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http://www.uv.es/ere2014/images/uv-logo.jpg"/>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8727680" y="1120195"/>
            <a:ext cx="405635" cy="505428"/>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4"/>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8748899" y="593177"/>
            <a:ext cx="384416" cy="498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4677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15" name="Straight Connector 14"/>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4"/>
            <a:ext cx="5111750" cy="5853113"/>
          </a:xfrm>
        </p:spPr>
        <p:txBody>
          <a:bodyPr>
            <a:normAutofit/>
          </a:bodyPr>
          <a:lstStyle>
            <a:lvl1pPr>
              <a:defRPr sz="24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156176" y="6453340"/>
            <a:ext cx="2133600" cy="365125"/>
          </a:xfrm>
        </p:spPr>
        <p:txBody>
          <a:bodyPr/>
          <a:lstStyle>
            <a:lvl1pPr algn="r">
              <a:defRPr/>
            </a:lvl1pPr>
          </a:lstStyle>
          <a:p>
            <a:r>
              <a:rPr lang="bg-BG" dirty="0" smtClean="0"/>
              <a:t>18/7/2018</a:t>
            </a:r>
            <a:endParaRPr lang="en-US" dirty="0">
              <a:solidFill>
                <a:prstClr val="black">
                  <a:tint val="75000"/>
                </a:prstClr>
              </a:solidFill>
            </a:endParaRPr>
          </a:p>
        </p:txBody>
      </p:sp>
      <p:sp>
        <p:nvSpPr>
          <p:cNvPr id="9" name="Footer Placeholder 4"/>
          <p:cNvSpPr>
            <a:spLocks noGrp="1"/>
          </p:cNvSpPr>
          <p:nvPr>
            <p:ph type="ftr" sz="quarter" idx="11"/>
          </p:nvPr>
        </p:nvSpPr>
        <p:spPr>
          <a:xfrm>
            <a:off x="179514" y="6460122"/>
            <a:ext cx="4248472" cy="365125"/>
          </a:xfrm>
        </p:spPr>
        <p:txBody>
          <a:bodyPr/>
          <a:lstStyle>
            <a:lvl1pPr algn="l">
              <a:defRPr/>
            </a:lvl1pPr>
          </a:lstStyle>
          <a:p>
            <a:r>
              <a:rPr lang="en-GB" dirty="0" smtClean="0"/>
              <a:t>D. </a:t>
            </a:r>
            <a:r>
              <a:rPr lang="en-GB" dirty="0" err="1" smtClean="0"/>
              <a:t>Esperante</a:t>
            </a:r>
            <a:r>
              <a:rPr lang="en-GB" dirty="0" smtClean="0"/>
              <a:t> – IFIC_summer_school-July2018</a:t>
            </a:r>
            <a:endParaRPr lang="es-ES" dirty="0"/>
          </a:p>
        </p:txBody>
      </p:sp>
      <p:sp>
        <p:nvSpPr>
          <p:cNvPr id="10" name="Slide Number Placeholder 5"/>
          <p:cNvSpPr>
            <a:spLocks noGrp="1"/>
          </p:cNvSpPr>
          <p:nvPr>
            <p:ph type="sldNum" sz="quarter" idx="12"/>
          </p:nvPr>
        </p:nvSpPr>
        <p:spPr>
          <a:xfrm>
            <a:off x="8388424" y="6453340"/>
            <a:ext cx="693440" cy="365125"/>
          </a:xfrm>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pic>
        <p:nvPicPr>
          <p:cNvPr id="17"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04" y="111918"/>
            <a:ext cx="492238" cy="42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523" y="442128"/>
            <a:ext cx="540020" cy="540022"/>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Imagen 18"/>
          <p:cNvPicPr>
            <a:picLocks noChangeAspect="1"/>
          </p:cNvPicPr>
          <p:nvPr userDrawn="1"/>
        </p:nvPicPr>
        <p:blipFill>
          <a:blip r:embed="rId4"/>
          <a:stretch>
            <a:fillRect/>
          </a:stretch>
        </p:blipFill>
        <p:spPr>
          <a:xfrm>
            <a:off x="50305" y="975797"/>
            <a:ext cx="450488" cy="436981"/>
          </a:xfrm>
          <a:prstGeom prst="rect">
            <a:avLst/>
          </a:prstGeom>
        </p:spPr>
      </p:pic>
      <p:pic>
        <p:nvPicPr>
          <p:cNvPr id="20" name="Picture 4" descr="Accelerator Physics Group"/>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703716" y="404464"/>
            <a:ext cx="432000" cy="150627"/>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6" descr="IFIC - Institut de Física Corpuscula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703716" y="116632"/>
            <a:ext cx="432000" cy="283199"/>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http://www.uv.es/ere2014/images/uv-logo.jpg"/>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8727680" y="1120195"/>
            <a:ext cx="405635" cy="505428"/>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4"/>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8748899" y="593177"/>
            <a:ext cx="384416" cy="498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8857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15" name="Straight Connector 14"/>
          <p:cNvCxnSpPr/>
          <p:nvPr/>
        </p:nvCxnSpPr>
        <p:spPr>
          <a:xfrm>
            <a:off x="-14578" y="6813376"/>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578" y="30099"/>
            <a:ext cx="9158578" cy="0"/>
          </a:xfrm>
          <a:prstGeom prst="line">
            <a:avLst/>
          </a:prstGeom>
          <a:ln w="76200">
            <a:gradFill flip="none" rotWithShape="1">
              <a:gsLst>
                <a:gs pos="100000">
                  <a:srgbClr val="F57E1B"/>
                </a:gs>
                <a:gs pos="0">
                  <a:srgbClr val="FE3802"/>
                </a:gs>
              </a:gsLst>
              <a:lin ang="2700000" scaled="1"/>
              <a:tileRect/>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156176" y="6453340"/>
            <a:ext cx="2133600" cy="365125"/>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a:lvl1pPr>
          </a:lstStyle>
          <a:p>
            <a:r>
              <a:rPr lang="bg-BG" dirty="0" smtClean="0"/>
              <a:t>18/7/2018</a:t>
            </a:r>
            <a:endParaRPr lang="es-ES" dirty="0" smtClean="0"/>
          </a:p>
        </p:txBody>
      </p:sp>
      <p:sp>
        <p:nvSpPr>
          <p:cNvPr id="9" name="Footer Placeholder 4"/>
          <p:cNvSpPr>
            <a:spLocks noGrp="1"/>
          </p:cNvSpPr>
          <p:nvPr>
            <p:ph type="ftr" sz="quarter" idx="11"/>
          </p:nvPr>
        </p:nvSpPr>
        <p:spPr>
          <a:xfrm>
            <a:off x="179514" y="6460122"/>
            <a:ext cx="4248472" cy="365125"/>
          </a:xfrm>
        </p:spPr>
        <p:txBody>
          <a:bodyPr/>
          <a:lstStyle>
            <a:lvl1pPr algn="l">
              <a:defRPr/>
            </a:lvl1pPr>
          </a:lstStyle>
          <a:p>
            <a:r>
              <a:rPr lang="en-GB" dirty="0" smtClean="0"/>
              <a:t>D. </a:t>
            </a:r>
            <a:r>
              <a:rPr lang="en-GB" dirty="0" err="1" smtClean="0"/>
              <a:t>Esperante</a:t>
            </a:r>
            <a:r>
              <a:rPr lang="en-GB" dirty="0" smtClean="0"/>
              <a:t> – IFIC_summer_school-July2018</a:t>
            </a:r>
            <a:endParaRPr lang="es-ES" dirty="0"/>
          </a:p>
        </p:txBody>
      </p:sp>
      <p:sp>
        <p:nvSpPr>
          <p:cNvPr id="10" name="Slide Number Placeholder 5"/>
          <p:cNvSpPr>
            <a:spLocks noGrp="1"/>
          </p:cNvSpPr>
          <p:nvPr>
            <p:ph type="sldNum" sz="quarter" idx="12"/>
          </p:nvPr>
        </p:nvSpPr>
        <p:spPr>
          <a:xfrm>
            <a:off x="8388424" y="6453340"/>
            <a:ext cx="693440" cy="365125"/>
          </a:xfrm>
        </p:spPr>
        <p:txBody>
          <a:body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pic>
        <p:nvPicPr>
          <p:cNvPr id="17" name="Picture 4" descr="http://ictr-phe14.web.cern.ch/ictr-phe14/images/logos/cern.jp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50304" y="111918"/>
            <a:ext cx="492238" cy="42814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LIC Workshop 2014"/>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2523" y="442128"/>
            <a:ext cx="540020" cy="540022"/>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Imagen 18"/>
          <p:cNvPicPr>
            <a:picLocks noChangeAspect="1"/>
          </p:cNvPicPr>
          <p:nvPr userDrawn="1"/>
        </p:nvPicPr>
        <p:blipFill>
          <a:blip r:embed="rId4"/>
          <a:stretch>
            <a:fillRect/>
          </a:stretch>
        </p:blipFill>
        <p:spPr>
          <a:xfrm>
            <a:off x="50305" y="975797"/>
            <a:ext cx="450488" cy="436981"/>
          </a:xfrm>
          <a:prstGeom prst="rect">
            <a:avLst/>
          </a:prstGeom>
        </p:spPr>
      </p:pic>
      <p:pic>
        <p:nvPicPr>
          <p:cNvPr id="20" name="Picture 4" descr="Accelerator Physics Group"/>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703716" y="404464"/>
            <a:ext cx="432000" cy="150627"/>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6" descr="IFIC - Institut de Física Corpuscula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703716" y="116632"/>
            <a:ext cx="432000" cy="283199"/>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 descr="http://www.uv.es/ere2014/images/uv-logo.jpg"/>
          <p:cNvPicPr>
            <a:picLocks noChangeAspect="1" noChangeArrowheads="1"/>
          </p:cNvPicPr>
          <p:nvPr userDrawn="1"/>
        </p:nvPicPr>
        <p:blipFill rotWithShape="1">
          <a:blip r:embed="rId7" cstate="print">
            <a:extLst>
              <a:ext uri="{28A0092B-C50C-407E-A947-70E740481C1C}">
                <a14:useLocalDpi xmlns:a14="http://schemas.microsoft.com/office/drawing/2010/main"/>
              </a:ext>
            </a:extLst>
          </a:blip>
          <a:srcRect/>
          <a:stretch/>
        </p:blipFill>
        <p:spPr bwMode="auto">
          <a:xfrm>
            <a:off x="8727680" y="1120195"/>
            <a:ext cx="405635" cy="505428"/>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4"/>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8748899" y="593177"/>
            <a:ext cx="384416" cy="4982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925056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bg-BG" dirty="0" smtClean="0">
                <a:solidFill>
                  <a:prstClr val="black">
                    <a:tint val="75000"/>
                  </a:prstClr>
                </a:solidFill>
              </a:rPr>
              <a:t>18/7/2018</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smtClean="0"/>
              <a:t>D. </a:t>
            </a:r>
            <a:r>
              <a:rPr lang="en-GB" dirty="0" err="1" smtClean="0"/>
              <a:t>Esperante</a:t>
            </a:r>
            <a:r>
              <a:rPr lang="en-GB" dirty="0" smtClean="0"/>
              <a:t> – IFIC_summer_school-July2018</a:t>
            </a:r>
            <a:endParaRPr lang="es-E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3A518-2C89-46D8-985F-EB86B73A5824}"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60310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3"/>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4"/>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6" Type="http://schemas.openxmlformats.org/officeDocument/2006/relationships/image" Target="../media/image17.tiff"/><Relationship Id="rId5" Type="http://schemas.openxmlformats.org/officeDocument/2006/relationships/image" Target="../media/image142.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1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if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tiff"/><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tiff"/><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tif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4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6.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77.jpeg"/><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2.wmf"/></Relationships>
</file>

<file path=ppt/slides/_rels/slide55.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7.wmf"/><Relationship Id="rId4" Type="http://schemas.openxmlformats.org/officeDocument/2006/relationships/image" Target="../media/image96.wmf"/></Relationships>
</file>

<file path=ppt/slides/_rels/slide5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9.png"/></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jpeg"/></Relationships>
</file>

<file path=ppt/slides/_rels/slide81.xml.rels><?xml version="1.0" encoding="UTF-8" standalone="yes"?>
<Relationships xmlns="http://schemas.openxmlformats.org/package/2006/relationships"><Relationship Id="rId2" Type="http://schemas.openxmlformats.org/officeDocument/2006/relationships/image" Target="../media/image136.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1.emf"/><Relationship Id="rId5" Type="http://schemas.openxmlformats.org/officeDocument/2006/relationships/oleObject" Target="../embeddings/oleObject2.bin"/><Relationship Id="rId4" Type="http://schemas.openxmlformats.org/officeDocument/2006/relationships/image" Target="../media/image140.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90.xml.rels><?xml version="1.0" encoding="UTF-8" standalone="yes"?>
<Relationships xmlns="http://schemas.openxmlformats.org/package/2006/relationships"><Relationship Id="rId2" Type="http://schemas.openxmlformats.org/officeDocument/2006/relationships/image" Target="../media/image142.tif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92.xml.rels><?xml version="1.0" encoding="UTF-8" standalone="yes"?>
<Relationships xmlns="http://schemas.openxmlformats.org/package/2006/relationships"><Relationship Id="rId2" Type="http://schemas.openxmlformats.org/officeDocument/2006/relationships/image" Target="../media/image143.tif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6" Type="http://schemas.openxmlformats.org/officeDocument/2006/relationships/hyperlink" Target="http://www.medipolis-ptrc.org/english/" TargetMode="External"/><Relationship Id="rId21" Type="http://schemas.openxmlformats.org/officeDocument/2006/relationships/hyperlink" Target="https://www.hibmc.shingu.hyogo.jp/past/english/ionbeam_treatment.html" TargetMode="External"/><Relationship Id="rId42" Type="http://schemas.openxmlformats.org/officeDocument/2006/relationships/hyperlink" Target="http://www.samsunghospital.com/home/proton/en/main/index.do" TargetMode="External"/><Relationship Id="rId47" Type="http://schemas.openxmlformats.org/officeDocument/2006/relationships/hyperlink" Target="http://www.protons.com/proton-therapy/index.page" TargetMode="External"/><Relationship Id="rId63" Type="http://schemas.openxmlformats.org/officeDocument/2006/relationships/hyperlink" Target="http://www.mayoclinic.org/departments-centers/radiation-oncology/proton-beam-therapy/facilities" TargetMode="External"/><Relationship Id="rId68" Type="http://schemas.openxmlformats.org/officeDocument/2006/relationships/hyperlink" Target="http://www.mdproton.com/home" TargetMode="External"/><Relationship Id="rId2" Type="http://schemas.openxmlformats.org/officeDocument/2006/relationships/hyperlink" Target="https://www.medaustron.at/de" TargetMode="External"/><Relationship Id="rId16" Type="http://schemas.openxmlformats.org/officeDocument/2006/relationships/hyperlink" Target="http://www.lns.infn.it/" TargetMode="External"/><Relationship Id="rId29" Type="http://schemas.openxmlformats.org/officeDocument/2006/relationships/hyperlink" Target="http://www.saga-himat.jp/index.html" TargetMode="External"/><Relationship Id="rId11" Type="http://schemas.openxmlformats.org/officeDocument/2006/relationships/hyperlink" Target="http://www.rptc.de/en/home.html" TargetMode="External"/><Relationship Id="rId24" Type="http://schemas.openxmlformats.org/officeDocument/2006/relationships/hyperlink" Target="http://www.southerntohoku-proton.com/english/information.html" TargetMode="External"/><Relationship Id="rId32" Type="http://schemas.openxmlformats.org/officeDocument/2006/relationships/hyperlink" Target="http://kcch.kanagawa-pho.jp/" TargetMode="External"/><Relationship Id="rId37" Type="http://schemas.openxmlformats.org/officeDocument/2006/relationships/hyperlink" Target="http://www.itep.ru/" TargetMode="External"/><Relationship Id="rId40" Type="http://schemas.openxmlformats.org/officeDocument/2006/relationships/hyperlink" Target="http://www.tlabs.ac.za/radiotherapy-overview/" TargetMode="External"/><Relationship Id="rId45" Type="http://schemas.openxmlformats.org/officeDocument/2006/relationships/hyperlink" Target="https://www1.cgmh.org.tw/intr/intr2/c33e0/english/home.html#.WAFHaSRX3Ww" TargetMode="External"/><Relationship Id="rId53" Type="http://schemas.openxmlformats.org/officeDocument/2006/relationships/hyperlink" Target="https://www.pennmedicine.org/cancer/navigating-cancer-care/programs-and-centers/roberts-proton-therapy-center" TargetMode="External"/><Relationship Id="rId58" Type="http://schemas.openxmlformats.org/officeDocument/2006/relationships/hyperlink" Target="http://www.siteman.wustl.edu/contentpage.aspx?id=7775" TargetMode="External"/><Relationship Id="rId66" Type="http://schemas.openxmlformats.org/officeDocument/2006/relationships/hyperlink" Target="https://www.stjude.org/media-resources/news-releases/2015-medicine-science-news/st-jude-opens-first-proton-therapy-center-for-children.html" TargetMode="External"/><Relationship Id="rId5" Type="http://schemas.openxmlformats.org/officeDocument/2006/relationships/hyperlink" Target="http://english.imp.cas.cn/" TargetMode="External"/><Relationship Id="rId61" Type="http://schemas.openxmlformats.org/officeDocument/2006/relationships/hyperlink" Target="http://www.wkhs.com/Cancer/Cancer-Treatment-Services/Proton-Therapy.aspx" TargetMode="External"/><Relationship Id="rId19" Type="http://schemas.openxmlformats.org/officeDocument/2006/relationships/hyperlink" Target="http://www.nirs.qst.go.jp/ENG/core/cpt/cpt.html" TargetMode="External"/><Relationship Id="rId14" Type="http://schemas.openxmlformats.org/officeDocument/2006/relationships/hyperlink" Target="https://www.uniklinikum-dresden.de/de/das-klinikum/kliniken-polikliniken-institute/universitaets-protonen-therapie-dresden" TargetMode="External"/><Relationship Id="rId22" Type="http://schemas.openxmlformats.org/officeDocument/2006/relationships/hyperlink" Target="http://www.pmrc.tsukuba.ac.jp/en/index.html" TargetMode="External"/><Relationship Id="rId27" Type="http://schemas.openxmlformats.org/officeDocument/2006/relationships/hyperlink" Target="http://info.pref.fukui.jp/imu/fph/youshisen/index.html" TargetMode="External"/><Relationship Id="rId30" Type="http://schemas.openxmlformats.org/officeDocument/2006/relationships/hyperlink" Target="http://www.huhp.hokudai.ac.jp/proton/english/#s04" TargetMode="External"/><Relationship Id="rId35" Type="http://schemas.openxmlformats.org/officeDocument/2006/relationships/hyperlink" Target="https://www.kobe-pc.jp/" TargetMode="External"/><Relationship Id="rId43" Type="http://schemas.openxmlformats.org/officeDocument/2006/relationships/hyperlink" Target="http://www.skandionkliniken.se/" TargetMode="External"/><Relationship Id="rId48" Type="http://schemas.openxmlformats.org/officeDocument/2006/relationships/hyperlink" Target="http://radonc.ucsf.edu/proton-therapy-ocular-tumors" TargetMode="External"/><Relationship Id="rId56" Type="http://schemas.openxmlformats.org/officeDocument/2006/relationships/hyperlink" Target="http://www.procure.com/New-Jersey-Explore" TargetMode="External"/><Relationship Id="rId64" Type="http://schemas.openxmlformats.org/officeDocument/2006/relationships/hyperlink" Target="http://www.rwjuh.edu/proton-therapy/proton-therapy.aspx" TargetMode="External"/><Relationship Id="rId69" Type="http://schemas.openxmlformats.org/officeDocument/2006/relationships/hyperlink" Target="http://www.ufhealthcancerorlando.com/centers/proton-therapy-center" TargetMode="External"/><Relationship Id="rId8" Type="http://schemas.openxmlformats.org/officeDocument/2006/relationships/hyperlink" Target="http://protontherapie.fr/index.php" TargetMode="External"/><Relationship Id="rId51" Type="http://schemas.openxmlformats.org/officeDocument/2006/relationships/hyperlink" Target="http://www.floridaproton.org/" TargetMode="External"/><Relationship Id="rId72" Type="http://schemas.openxmlformats.org/officeDocument/2006/relationships/hyperlink" Target="https://www.beaumont.org/treatments/proton-therapy" TargetMode="External"/><Relationship Id="rId3" Type="http://schemas.openxmlformats.org/officeDocument/2006/relationships/hyperlink" Target="http://www.triumf.ca/proton-therapy" TargetMode="External"/><Relationship Id="rId12" Type="http://schemas.openxmlformats.org/officeDocument/2006/relationships/hyperlink" Target="http://www.klinikum.uni-heidelberg.de/index.php?id=113005&amp;L=1" TargetMode="External"/><Relationship Id="rId17" Type="http://schemas.openxmlformats.org/officeDocument/2006/relationships/hyperlink" Target="http://fondazionecnao.it/en/" TargetMode="External"/><Relationship Id="rId25" Type="http://schemas.openxmlformats.org/officeDocument/2006/relationships/hyperlink" Target="http://heavy-ion.showa.gunma-u.ac.jp/en/index.html" TargetMode="External"/><Relationship Id="rId33" Type="http://schemas.openxmlformats.org/officeDocument/2006/relationships/hyperlink" Target="http://top.tch.or.jp/index.html" TargetMode="External"/><Relationship Id="rId38" Type="http://schemas.openxmlformats.org/officeDocument/2006/relationships/hyperlink" Target="http://innovation.jinr.ru/section.aspx?id=56" TargetMode="External"/><Relationship Id="rId46" Type="http://schemas.openxmlformats.org/officeDocument/2006/relationships/hyperlink" Target="https://www.umcgroningenptc.nl/en/umc-groningen-protonen-therapie-centrum" TargetMode="External"/><Relationship Id="rId59" Type="http://schemas.openxmlformats.org/officeDocument/2006/relationships/hyperlink" Target="http://provisionproton.com/" TargetMode="External"/><Relationship Id="rId67" Type="http://schemas.openxmlformats.org/officeDocument/2006/relationships/hyperlink" Target="http://www.mayoclinic.org/departments-centers/proton-beam-therapy-program/home/orc-20185488?_ga=1.47542119.1142989016.1401049790" TargetMode="External"/><Relationship Id="rId20" Type="http://schemas.openxmlformats.org/officeDocument/2006/relationships/hyperlink" Target="http://www.ncc.go.jp/en/ncce/index.html" TargetMode="External"/><Relationship Id="rId41" Type="http://schemas.openxmlformats.org/officeDocument/2006/relationships/hyperlink" Target="http://www.nccproton.com/" TargetMode="External"/><Relationship Id="rId54" Type="http://schemas.openxmlformats.org/officeDocument/2006/relationships/hyperlink" Target="http://www.cdhprotoncenter.com/" TargetMode="External"/><Relationship Id="rId62" Type="http://schemas.openxmlformats.org/officeDocument/2006/relationships/hyperlink" Target="http://www.ackermancancercenter.com/proton-therapy/" TargetMode="External"/><Relationship Id="rId70" Type="http://schemas.openxmlformats.org/officeDocument/2006/relationships/hyperlink" Target="http://www.uhhospitals.org/seidman/services/radiation-oncology/our-technology/proton-therapy" TargetMode="External"/><Relationship Id="rId1" Type="http://schemas.openxmlformats.org/officeDocument/2006/relationships/slideLayout" Target="../slideLayouts/slideLayout2.xml"/><Relationship Id="rId6" Type="http://schemas.openxmlformats.org/officeDocument/2006/relationships/hyperlink" Target="http://www.sphic.org.cn/" TargetMode="External"/><Relationship Id="rId15" Type="http://schemas.openxmlformats.org/officeDocument/2006/relationships/hyperlink" Target="http://www.mit-marburg.de/willkommen/" TargetMode="External"/><Relationship Id="rId23" Type="http://schemas.openxmlformats.org/officeDocument/2006/relationships/hyperlink" Target="http://www.scchr.jp/english/hospital/toha.html" TargetMode="External"/><Relationship Id="rId28" Type="http://schemas.openxmlformats.org/officeDocument/2006/relationships/hyperlink" Target="http://www.nptc.city.nagoya.jp/e_proton.html" TargetMode="External"/><Relationship Id="rId36" Type="http://schemas.openxmlformats.org/officeDocument/2006/relationships/hyperlink" Target="http://ccb.ifj.edu.pl/" TargetMode="External"/><Relationship Id="rId49" Type="http://schemas.openxmlformats.org/officeDocument/2006/relationships/hyperlink" Target="http://www.massgeneral.org/radiationoncology/BurrProtonCenter.aspx" TargetMode="External"/><Relationship Id="rId57" Type="http://schemas.openxmlformats.org/officeDocument/2006/relationships/hyperlink" Target="http://www.sccaprotontherapy.com/" TargetMode="External"/><Relationship Id="rId10" Type="http://schemas.openxmlformats.org/officeDocument/2006/relationships/hyperlink" Target="http://www.berlinprotonen.de/" TargetMode="External"/><Relationship Id="rId31" Type="http://schemas.openxmlformats.org/officeDocument/2006/relationships/hyperlink" Target="http://w3.ai-hosp.or.jp/_en/ptc/index.html" TargetMode="External"/><Relationship Id="rId44" Type="http://schemas.openxmlformats.org/officeDocument/2006/relationships/hyperlink" Target="http://www.psi.ch/protontherapy/center-for-proton-therapy-cpt" TargetMode="External"/><Relationship Id="rId52" Type="http://schemas.openxmlformats.org/officeDocument/2006/relationships/hyperlink" Target="http://www.procure.com/Oklahoma-Explore" TargetMode="External"/><Relationship Id="rId60" Type="http://schemas.openxmlformats.org/officeDocument/2006/relationships/hyperlink" Target="http://www.californiaprotons.com/" TargetMode="External"/><Relationship Id="rId65" Type="http://schemas.openxmlformats.org/officeDocument/2006/relationships/hyperlink" Target="http://www.texascenterforprotontherapy.com/" TargetMode="External"/><Relationship Id="rId73" Type="http://schemas.openxmlformats.org/officeDocument/2006/relationships/hyperlink" Target="https://baptisthealth.net/en/health-services/cancer-services/pages/cancer-care/treatments-and-services/proton-therapy.aspx" TargetMode="External"/><Relationship Id="rId4" Type="http://schemas.openxmlformats.org/officeDocument/2006/relationships/hyperlink" Target="https://www.ptc.cz/en/" TargetMode="External"/><Relationship Id="rId9" Type="http://schemas.openxmlformats.org/officeDocument/2006/relationships/hyperlink" Target="http://protontherapie.curie.fr/" TargetMode="External"/><Relationship Id="rId13" Type="http://schemas.openxmlformats.org/officeDocument/2006/relationships/hyperlink" Target="https://www.wpe-uk.de/?lang=en" TargetMode="External"/><Relationship Id="rId18" Type="http://schemas.openxmlformats.org/officeDocument/2006/relationships/hyperlink" Target="http://www.apss.tn.it/" TargetMode="External"/><Relationship Id="rId39" Type="http://schemas.openxmlformats.org/officeDocument/2006/relationships/hyperlink" Target="http://protherapy.ru/en" TargetMode="External"/><Relationship Id="rId34" Type="http://schemas.openxmlformats.org/officeDocument/2006/relationships/hyperlink" Target="http://www.hosp.med.osaka-u.ac.jp/english/" TargetMode="External"/><Relationship Id="rId50" Type="http://schemas.openxmlformats.org/officeDocument/2006/relationships/hyperlink" Target="http://www.mdanderson.org/patient-and-cancer-information/proton-therapy-center/index.html" TargetMode="External"/><Relationship Id="rId55" Type="http://schemas.openxmlformats.org/officeDocument/2006/relationships/hyperlink" Target="http://www.hamptonproton.org/" TargetMode="External"/><Relationship Id="rId7" Type="http://schemas.openxmlformats.org/officeDocument/2006/relationships/hyperlink" Target="http://www.clatterbridgecc.nhs.uk/patients/treatment-and-support/proton-therapy" TargetMode="External"/><Relationship Id="rId71" Type="http://schemas.openxmlformats.org/officeDocument/2006/relationships/hyperlink" Target="https://www.cincinnatichildrens.org/service/p/proton-therapy"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https://www.apollohospitals.com/departments/cancer/proton-treatment-centre" TargetMode="External"/><Relationship Id="rId13" Type="http://schemas.openxmlformats.org/officeDocument/2006/relationships/hyperlink" Target="http://www.hollandptc.nl/" TargetMode="External"/><Relationship Id="rId18" Type="http://schemas.openxmlformats.org/officeDocument/2006/relationships/hyperlink" Target="http://www.kirams.re.kr/eng/khima/greetings.do" TargetMode="External"/><Relationship Id="rId26" Type="http://schemas.openxmlformats.org/officeDocument/2006/relationships/hyperlink" Target="https://www.floridaproton.org/" TargetMode="External"/><Relationship Id="rId3" Type="http://schemas.openxmlformats.org/officeDocument/2006/relationships/hyperlink" Target="http://english.imp.cas.cn/au/bi/201312/t20131231_115141.html" TargetMode="External"/><Relationship Id="rId21" Type="http://schemas.openxmlformats.org/officeDocument/2006/relationships/hyperlink" Target="http://www.uclh.nhs.uk/news/Pages/Greenlightforprotonbeamtherapycentre.aspx" TargetMode="External"/><Relationship Id="rId7" Type="http://schemas.openxmlformats.org/officeDocument/2006/relationships/hyperlink" Target="http://www.france-hadron.fr/fr/noeuds/archade-caen.html" TargetMode="External"/><Relationship Id="rId12" Type="http://schemas.openxmlformats.org/officeDocument/2006/relationships/hyperlink" Target="http://www1.id.yamagata-u.ac.jp/MIDINFO/en/hit/" TargetMode="External"/><Relationship Id="rId17" Type="http://schemas.openxmlformats.org/officeDocument/2006/relationships/hyperlink" Target="http://www.nccs.com.sg/AboutUs/OurFacilities/Pages/NewNCCSBuildingProtonTherapyCentre.aspx?p=http://www.nccs.com.sg/AboutUs" TargetMode="External"/><Relationship Id="rId25" Type="http://schemas.openxmlformats.org/officeDocument/2006/relationships/hyperlink" Target="https://www.medstargeorgetown.org/our-services/cancer-care/treatments/proton-beam-therapy/#q={}" TargetMode="External"/><Relationship Id="rId2" Type="http://schemas.openxmlformats.org/officeDocument/2006/relationships/hyperlink" Target="https://www.uzleuven.be/en/proton-centre" TargetMode="External"/><Relationship Id="rId16" Type="http://schemas.openxmlformats.org/officeDocument/2006/relationships/hyperlink" Target="https://www.kfmc.med.sa/EN/Pages/Home.aspx" TargetMode="External"/><Relationship Id="rId20" Type="http://schemas.openxmlformats.org/officeDocument/2006/relationships/hyperlink" Target="http://www.christie.nhs.uk/our-future/our-developments/protons/proton-beam-therapy.aspx" TargetMode="External"/><Relationship Id="rId29" Type="http://schemas.openxmlformats.org/officeDocument/2006/relationships/hyperlink" Target="http://www.uab.edu/news/health/item/8968-uab-proton-therapy-center-construction-to-start-in-early-2018" TargetMode="External"/><Relationship Id="rId1" Type="http://schemas.openxmlformats.org/officeDocument/2006/relationships/slideLayout" Target="../slideLayouts/slideLayout2.xml"/><Relationship Id="rId6" Type="http://schemas.openxmlformats.org/officeDocument/2006/relationships/hyperlink" Target="http://proton-int.com/" TargetMode="External"/><Relationship Id="rId11" Type="http://schemas.openxmlformats.org/officeDocument/2006/relationships/hyperlink" Target="http://www.teishinkai.jp/thp/" TargetMode="External"/><Relationship Id="rId24" Type="http://schemas.openxmlformats.org/officeDocument/2006/relationships/hyperlink" Target="https://winshipcancer.emory.edu/patient-care/clinics-and-centers/proton-therapy-center.html?nd=958" TargetMode="External"/><Relationship Id="rId5" Type="http://schemas.openxmlformats.org/officeDocument/2006/relationships/hyperlink" Target="http://www.partikelterapi.dk/" TargetMode="External"/><Relationship Id="rId15" Type="http://schemas.openxmlformats.org/officeDocument/2006/relationships/hyperlink" Target="http://cluster-dgrad.ru/en/project-klaster/10-pages-en/56-fvcmr" TargetMode="External"/><Relationship Id="rId23" Type="http://schemas.openxmlformats.org/officeDocument/2006/relationships/hyperlink" Target="http://www.mclaren.org/flint/flint.aspx" TargetMode="External"/><Relationship Id="rId28" Type="http://schemas.openxmlformats.org/officeDocument/2006/relationships/hyperlink" Target="http://www.hopkinsmedicine.org/sibley-memorial-hospital/patient-care/specialty/cancer/treatment/radiation-oncology/radiation-therapies/proton-therapy.html" TargetMode="External"/><Relationship Id="rId10" Type="http://schemas.openxmlformats.org/officeDocument/2006/relationships/hyperlink" Target="https://www.osaka-himak.or.jp/" TargetMode="External"/><Relationship Id="rId19" Type="http://schemas.openxmlformats.org/officeDocument/2006/relationships/hyperlink" Target="https://www.ntuh.gov.tw/en/default_P.aspx" TargetMode="External"/><Relationship Id="rId4" Type="http://schemas.openxmlformats.org/officeDocument/2006/relationships/hyperlink" Target="http://english.shsmu.edu.cn/default.php?mod=c&amp;s=ss797fc0e" TargetMode="External"/><Relationship Id="rId9" Type="http://schemas.openxmlformats.org/officeDocument/2006/relationships/hyperlink" Target="https://tmc.gov.in/index.php/national-hadron-beam-facility" TargetMode="External"/><Relationship Id="rId14" Type="http://schemas.openxmlformats.org/officeDocument/2006/relationships/hyperlink" Target="https://zonptc.nl/en" TargetMode="External"/><Relationship Id="rId22" Type="http://schemas.openxmlformats.org/officeDocument/2006/relationships/hyperlink" Target="http://www.ouphysicians.net/radonc/treatment-technology/proton-beam-therapy-2" TargetMode="External"/><Relationship Id="rId27" Type="http://schemas.openxmlformats.org/officeDocument/2006/relationships/hyperlink" Target="https://nyproton.com/"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www.vumc.nl/afdelingen/over-vumc/nieuws/aptc-kiest-leverancier/" TargetMode="External"/><Relationship Id="rId2" Type="http://schemas.openxmlformats.org/officeDocument/2006/relationships/hyperlink" Target="http://www.hksh-hospital.com/" TargetMode="External"/><Relationship Id="rId1" Type="http://schemas.openxmlformats.org/officeDocument/2006/relationships/slideLayout" Target="../slideLayouts/slideLayout2.xml"/><Relationship Id="rId6" Type="http://schemas.openxmlformats.org/officeDocument/2006/relationships/hyperlink" Target="http://sylvester.org/" TargetMode="External"/><Relationship Id="rId5" Type="http://schemas.openxmlformats.org/officeDocument/2006/relationships/hyperlink" Target="https://www.pennmedicine.org/" TargetMode="External"/><Relationship Id="rId4" Type="http://schemas.openxmlformats.org/officeDocument/2006/relationships/hyperlink" Target="https://www.cun.es/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GB" dirty="0" smtClean="0"/>
              <a:t>Accelerators introduction and </a:t>
            </a:r>
            <a:r>
              <a:rPr lang="en-GB" dirty="0" err="1" smtClean="0"/>
              <a:t>hadrontherapy</a:t>
            </a:r>
            <a:r>
              <a:rPr lang="en-GB" dirty="0" smtClean="0"/>
              <a:t> </a:t>
            </a:r>
            <a:r>
              <a:rPr lang="en-GB" smtClean="0"/>
              <a:t>medical applications </a:t>
            </a:r>
            <a:endParaRPr lang="en-GB" dirty="0"/>
          </a:p>
        </p:txBody>
      </p:sp>
      <p:sp>
        <p:nvSpPr>
          <p:cNvPr id="8" name="Subtitle 7"/>
          <p:cNvSpPr>
            <a:spLocks noGrp="1"/>
          </p:cNvSpPr>
          <p:nvPr>
            <p:ph type="subTitle" idx="1"/>
          </p:nvPr>
        </p:nvSpPr>
        <p:spPr/>
        <p:txBody>
          <a:bodyPr/>
          <a:lstStyle/>
          <a:p>
            <a:r>
              <a:rPr lang="en-GB" sz="2000" b="1" dirty="0">
                <a:solidFill>
                  <a:srgbClr val="002060"/>
                </a:solidFill>
              </a:rPr>
              <a:t>Daniel </a:t>
            </a:r>
            <a:r>
              <a:rPr lang="en-GB" sz="2000" b="1" dirty="0" err="1">
                <a:solidFill>
                  <a:srgbClr val="002060"/>
                </a:solidFill>
              </a:rPr>
              <a:t>Esperante</a:t>
            </a:r>
            <a:r>
              <a:rPr lang="en-GB" sz="2000" b="1" dirty="0">
                <a:solidFill>
                  <a:srgbClr val="002060"/>
                </a:solidFill>
              </a:rPr>
              <a:t> </a:t>
            </a:r>
            <a:r>
              <a:rPr lang="en-GB" sz="2000" b="1" dirty="0" smtClean="0">
                <a:solidFill>
                  <a:srgbClr val="002060"/>
                </a:solidFill>
              </a:rPr>
              <a:t>Pereira</a:t>
            </a:r>
            <a:endParaRPr lang="en-GB" sz="2000" b="1" dirty="0">
              <a:solidFill>
                <a:srgbClr val="002060"/>
              </a:solidFill>
            </a:endParaRPr>
          </a:p>
        </p:txBody>
      </p:sp>
      <p:sp>
        <p:nvSpPr>
          <p:cNvPr id="4" name="Date Placeholder 3"/>
          <p:cNvSpPr>
            <a:spLocks noGrp="1"/>
          </p:cNvSpPr>
          <p:nvPr>
            <p:ph type="dt" sz="half" idx="10"/>
          </p:nvPr>
        </p:nvSpPr>
        <p:spPr/>
        <p:txBody>
          <a:bodyPr/>
          <a:lstStyle/>
          <a:p>
            <a:r>
              <a:rPr lang="bg-BG" dirty="0" smtClean="0">
                <a:solidFill>
                  <a:prstClr val="black">
                    <a:tint val="75000"/>
                  </a:prstClr>
                </a:solidFill>
              </a:rPr>
              <a:t>1</a:t>
            </a:r>
            <a:r>
              <a:rPr lang="es-ES" dirty="0" smtClean="0">
                <a:solidFill>
                  <a:prstClr val="black">
                    <a:tint val="75000"/>
                  </a:prstClr>
                </a:solidFill>
              </a:rPr>
              <a:t>8</a:t>
            </a:r>
            <a:r>
              <a:rPr lang="bg-BG" dirty="0" smtClean="0">
                <a:solidFill>
                  <a:prstClr val="black">
                    <a:tint val="75000"/>
                  </a:prstClr>
                </a:solidFill>
              </a:rPr>
              <a:t>/7/201</a:t>
            </a:r>
            <a:r>
              <a:rPr lang="es-ES" dirty="0" smtClean="0">
                <a:solidFill>
                  <a:prstClr val="black">
                    <a:tint val="75000"/>
                  </a:prstClr>
                </a:solidFill>
              </a:rPr>
              <a:t>8</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Slide Number Placeholder 5"/>
          <p:cNvSpPr>
            <a:spLocks noGrp="1"/>
          </p:cNvSpPr>
          <p:nvPr>
            <p:ph type="sldNum" sz="quarter" idx="12"/>
          </p:nvPr>
        </p:nvSpPr>
        <p:spPr/>
        <p:txBody>
          <a:bodyPr/>
          <a:lstStyle/>
          <a:p>
            <a:fld id="{9A43A518-2C89-46D8-985F-EB86B73A5824}"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32266430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Energy, frequency and wavelength </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10</a:t>
            </a:fld>
            <a:endParaRPr lang="en-US">
              <a:solidFill>
                <a:prstClr val="black">
                  <a:tint val="75000"/>
                </a:prstClr>
              </a:solidFill>
            </a:endParaRPr>
          </a:p>
        </p:txBody>
      </p:sp>
      <p:pic>
        <p:nvPicPr>
          <p:cNvPr id="11" name="Imagen 10"/>
          <p:cNvPicPr>
            <a:picLocks noChangeAspect="1"/>
          </p:cNvPicPr>
          <p:nvPr/>
        </p:nvPicPr>
        <p:blipFill>
          <a:blip r:embed="rId2"/>
          <a:stretch>
            <a:fillRect/>
          </a:stretch>
        </p:blipFill>
        <p:spPr>
          <a:xfrm>
            <a:off x="0" y="1860128"/>
            <a:ext cx="9144000" cy="4521200"/>
          </a:xfrm>
          <a:prstGeom prst="rect">
            <a:avLst/>
          </a:prstGeom>
        </p:spPr>
      </p:pic>
      <p:sp>
        <p:nvSpPr>
          <p:cNvPr id="14" name="Rectángulo 13"/>
          <p:cNvSpPr/>
          <p:nvPr/>
        </p:nvSpPr>
        <p:spPr>
          <a:xfrm>
            <a:off x="3468859" y="953248"/>
            <a:ext cx="5184576" cy="646331"/>
          </a:xfrm>
          <a:prstGeom prst="rect">
            <a:avLst/>
          </a:prstGeom>
        </p:spPr>
        <p:txBody>
          <a:bodyPr wrap="square">
            <a:spAutoFit/>
          </a:bodyPr>
          <a:lstStyle/>
          <a:p>
            <a:r>
              <a:rPr lang="en-US" dirty="0"/>
              <a:t>Increasing the energy will increase the frequency</a:t>
            </a:r>
          </a:p>
          <a:p>
            <a:r>
              <a:rPr lang="en-US" dirty="0"/>
              <a:t>Increasing the energy will decrease the wavelength</a:t>
            </a:r>
          </a:p>
        </p:txBody>
      </p:sp>
      <p:sp>
        <p:nvSpPr>
          <p:cNvPr id="15" name="CuadroTexto 14"/>
          <p:cNvSpPr txBox="1"/>
          <p:nvPr/>
        </p:nvSpPr>
        <p:spPr>
          <a:xfrm>
            <a:off x="1115616" y="1052736"/>
            <a:ext cx="1512168" cy="369332"/>
          </a:xfrm>
          <a:prstGeom prst="rect">
            <a:avLst/>
          </a:prstGeom>
          <a:noFill/>
        </p:spPr>
        <p:txBody>
          <a:bodyPr wrap="square" rtlCol="0">
            <a:spAutoFit/>
          </a:bodyPr>
          <a:lstStyle/>
          <a:p>
            <a:r>
              <a:rPr lang="en-US" dirty="0"/>
              <a:t>E = </a:t>
            </a:r>
            <a:r>
              <a:rPr lang="en-US" dirty="0" err="1"/>
              <a:t>h</a:t>
            </a:r>
            <a:r>
              <a:rPr lang="en-US" dirty="0" err="1">
                <a:latin typeface="Symbol" charset="2"/>
                <a:ea typeface="Symbol" charset="2"/>
                <a:cs typeface="Symbol" charset="2"/>
              </a:rPr>
              <a:t>u</a:t>
            </a:r>
            <a:r>
              <a:rPr lang="en-US" dirty="0"/>
              <a:t> = </a:t>
            </a:r>
            <a:r>
              <a:rPr lang="en-US" dirty="0" err="1"/>
              <a:t>hc</a:t>
            </a:r>
            <a:r>
              <a:rPr lang="en-US" dirty="0"/>
              <a:t>/</a:t>
            </a:r>
            <a:r>
              <a:rPr lang="en-US" dirty="0" err="1"/>
              <a:t>λ</a:t>
            </a:r>
            <a:endParaRPr lang="en-US" dirty="0"/>
          </a:p>
        </p:txBody>
      </p:sp>
      <p:sp>
        <p:nvSpPr>
          <p:cNvPr id="17" name="Rectángulo 16"/>
          <p:cNvSpPr/>
          <p:nvPr/>
        </p:nvSpPr>
        <p:spPr>
          <a:xfrm>
            <a:off x="5355684" y="6381328"/>
            <a:ext cx="654346" cy="369332"/>
          </a:xfrm>
          <a:prstGeom prst="rect">
            <a:avLst/>
          </a:prstGeom>
          <a:solidFill>
            <a:schemeClr val="accent6">
              <a:lumMod val="20000"/>
              <a:lumOff val="80000"/>
            </a:schemeClr>
          </a:solidFill>
          <a:ln>
            <a:solidFill>
              <a:schemeClr val="tx1"/>
            </a:solidFill>
          </a:ln>
        </p:spPr>
        <p:txBody>
          <a:bodyPr wrap="none">
            <a:spAutoFit/>
          </a:bodyPr>
          <a:lstStyle/>
          <a:p>
            <a:r>
              <a:rPr lang="es-ES_tradnl" dirty="0"/>
              <a:t>1 eV </a:t>
            </a:r>
          </a:p>
        </p:txBody>
      </p:sp>
      <p:sp>
        <p:nvSpPr>
          <p:cNvPr id="18" name="Rectángulo 17"/>
          <p:cNvSpPr/>
          <p:nvPr/>
        </p:nvSpPr>
        <p:spPr>
          <a:xfrm>
            <a:off x="6732240" y="6381328"/>
            <a:ext cx="751168" cy="369332"/>
          </a:xfrm>
          <a:prstGeom prst="rect">
            <a:avLst/>
          </a:prstGeom>
          <a:solidFill>
            <a:schemeClr val="accent6">
              <a:lumMod val="20000"/>
              <a:lumOff val="80000"/>
            </a:schemeClr>
          </a:solidFill>
          <a:ln>
            <a:solidFill>
              <a:schemeClr val="tx1"/>
            </a:solidFill>
          </a:ln>
        </p:spPr>
        <p:txBody>
          <a:bodyPr wrap="none">
            <a:spAutoFit/>
          </a:bodyPr>
          <a:lstStyle/>
          <a:p>
            <a:r>
              <a:rPr lang="es-ES_tradnl" dirty="0"/>
              <a:t>1 </a:t>
            </a:r>
            <a:r>
              <a:rPr lang="es-ES_tradnl" dirty="0" err="1"/>
              <a:t>keV</a:t>
            </a:r>
            <a:r>
              <a:rPr lang="es-ES_tradnl" dirty="0"/>
              <a:t> </a:t>
            </a:r>
          </a:p>
        </p:txBody>
      </p:sp>
      <p:sp>
        <p:nvSpPr>
          <p:cNvPr id="19" name="Rectángulo 18"/>
          <p:cNvSpPr/>
          <p:nvPr/>
        </p:nvSpPr>
        <p:spPr>
          <a:xfrm>
            <a:off x="8277853" y="6381328"/>
            <a:ext cx="851515" cy="369332"/>
          </a:xfrm>
          <a:prstGeom prst="rect">
            <a:avLst/>
          </a:prstGeom>
          <a:solidFill>
            <a:schemeClr val="accent6">
              <a:lumMod val="20000"/>
              <a:lumOff val="80000"/>
            </a:schemeClr>
          </a:solidFill>
          <a:ln>
            <a:solidFill>
              <a:schemeClr val="tx1"/>
            </a:solidFill>
          </a:ln>
        </p:spPr>
        <p:txBody>
          <a:bodyPr wrap="none">
            <a:spAutoFit/>
          </a:bodyPr>
          <a:lstStyle/>
          <a:p>
            <a:r>
              <a:rPr lang="es-ES_tradnl" dirty="0"/>
              <a:t>1 </a:t>
            </a:r>
            <a:r>
              <a:rPr lang="es-ES_tradnl" dirty="0" err="1"/>
              <a:t>MeV</a:t>
            </a:r>
            <a:r>
              <a:rPr lang="es-ES_tradnl" dirty="0"/>
              <a:t> </a:t>
            </a:r>
          </a:p>
        </p:txBody>
      </p:sp>
    </p:spTree>
    <p:extLst>
      <p:ext uri="{BB962C8B-B14F-4D97-AF65-F5344CB8AC3E}">
        <p14:creationId xmlns:p14="http://schemas.microsoft.com/office/powerpoint/2010/main" val="20907498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Lorentz force &amp; Maxwell</a:t>
            </a:r>
            <a:endParaRPr lang="en-US"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83568" y="836712"/>
                <a:ext cx="8064896" cy="2945544"/>
              </a:xfrm>
            </p:spPr>
            <p:txBody>
              <a:bodyPr>
                <a:noAutofit/>
              </a:bodyPr>
              <a:lstStyle/>
              <a:p>
                <a:r>
                  <a:rPr lang="en-US" sz="2000" b="1" dirty="0"/>
                  <a:t>Particle dynamics:</a:t>
                </a:r>
              </a:p>
              <a:p>
                <a:pPr lvl="1"/>
                <a:r>
                  <a:rPr lang="en-US" sz="1800" dirty="0"/>
                  <a:t>A particle moving with velocity: </a:t>
                </a:r>
                <a14:m>
                  <m:oMath xmlns:m="http://schemas.openxmlformats.org/officeDocument/2006/math">
                    <m:acc>
                      <m:accPr>
                        <m:chr m:val="⃗"/>
                        <m:ctrlPr>
                          <a:rPr lang="es-ES_tradnl" sz="1800" i="1" smtClean="0">
                            <a:solidFill>
                              <a:schemeClr val="tx1"/>
                            </a:solidFill>
                            <a:latin typeface="Cambria Math" panose="02040503050406030204" pitchFamily="18" charset="0"/>
                          </a:rPr>
                        </m:ctrlPr>
                      </m:accPr>
                      <m:e>
                        <m:r>
                          <a:rPr lang="es-ES_tradnl" sz="1800" i="1">
                            <a:solidFill>
                              <a:schemeClr val="tx1"/>
                            </a:solidFill>
                            <a:latin typeface="Cambria Math" charset="0"/>
                          </a:rPr>
                          <m:t>𝑣</m:t>
                        </m:r>
                      </m:e>
                    </m:acc>
                    <m:r>
                      <a:rPr lang="es-ES_tradnl" sz="1800" i="1">
                        <a:solidFill>
                          <a:schemeClr val="tx1"/>
                        </a:solidFill>
                        <a:latin typeface="Cambria Math" charset="0"/>
                      </a:rPr>
                      <m:t>=</m:t>
                    </m:r>
                    <m:f>
                      <m:fPr>
                        <m:ctrlPr>
                          <a:rPr lang="es-ES_tradnl" sz="1800" i="1">
                            <a:solidFill>
                              <a:schemeClr val="tx1"/>
                            </a:solidFill>
                            <a:latin typeface="Cambria Math" panose="02040503050406030204" pitchFamily="18" charset="0"/>
                          </a:rPr>
                        </m:ctrlPr>
                      </m:fPr>
                      <m:num>
                        <m:acc>
                          <m:accPr>
                            <m:chr m:val="⃗"/>
                            <m:ctrlPr>
                              <a:rPr lang="es-ES_tradnl" sz="1800" i="1">
                                <a:solidFill>
                                  <a:schemeClr val="tx1"/>
                                </a:solidFill>
                                <a:latin typeface="Cambria Math" panose="02040503050406030204" pitchFamily="18" charset="0"/>
                              </a:rPr>
                            </m:ctrlPr>
                          </m:accPr>
                          <m:e>
                            <m:r>
                              <a:rPr lang="es-ES_tradnl" sz="1800" i="1">
                                <a:solidFill>
                                  <a:schemeClr val="tx1"/>
                                </a:solidFill>
                                <a:latin typeface="Cambria Math" charset="0"/>
                              </a:rPr>
                              <m:t>𝑝</m:t>
                            </m:r>
                          </m:e>
                        </m:acc>
                      </m:num>
                      <m:den>
                        <m:r>
                          <a:rPr lang="es-ES_tradnl" sz="1800" i="1">
                            <a:solidFill>
                              <a:schemeClr val="tx1"/>
                            </a:solidFill>
                            <a:latin typeface="Cambria Math" charset="0"/>
                          </a:rPr>
                          <m:t>𝑚</m:t>
                        </m:r>
                        <m:r>
                          <a:rPr lang="es-ES_tradnl" sz="1800" i="1">
                            <a:solidFill>
                              <a:schemeClr val="tx1"/>
                            </a:solidFill>
                            <a:latin typeface="Cambria Math" charset="0"/>
                          </a:rPr>
                          <m:t>𝛾</m:t>
                        </m:r>
                      </m:den>
                    </m:f>
                  </m:oMath>
                </a14:m>
                <a:r>
                  <a:rPr lang="es-ES_tradnl" sz="1800" dirty="0">
                    <a:solidFill>
                      <a:schemeClr val="tx1"/>
                    </a:solidFill>
                    <a:effectLst/>
                  </a:rPr>
                  <a:t> </a:t>
                </a:r>
                <a:endParaRPr lang="en-US" sz="1800" dirty="0"/>
              </a:p>
              <a:p>
                <a:pPr lvl="1"/>
                <a:r>
                  <a:rPr lang="en-US" sz="1800" dirty="0" err="1"/>
                  <a:t>Newtons</a:t>
                </a:r>
                <a:r>
                  <a:rPr lang="en-US" sz="1800" dirty="0"/>
                  <a:t> </a:t>
                </a:r>
                <a:r>
                  <a:rPr lang="en-US" sz="1800" dirty="0" smtClean="0"/>
                  <a:t>law: </a:t>
                </a:r>
                <a14:m>
                  <m:oMath xmlns:m="http://schemas.openxmlformats.org/officeDocument/2006/math">
                    <m:r>
                      <a:rPr lang="es-ES_tradnl" sz="1800" i="1" smtClean="0">
                        <a:solidFill>
                          <a:schemeClr val="tx1"/>
                        </a:solidFill>
                        <a:latin typeface="Cambria Math" charset="0"/>
                      </a:rPr>
                      <m:t>𝐹</m:t>
                    </m:r>
                    <m:r>
                      <a:rPr lang="es-ES_tradnl" sz="1800" i="1" smtClean="0">
                        <a:solidFill>
                          <a:schemeClr val="tx1"/>
                        </a:solidFill>
                        <a:latin typeface="Cambria Math" charset="0"/>
                      </a:rPr>
                      <m:t>=</m:t>
                    </m:r>
                    <m:f>
                      <m:fPr>
                        <m:ctrlPr>
                          <a:rPr lang="es-ES_tradnl" sz="1800" i="1">
                            <a:solidFill>
                              <a:schemeClr val="tx1"/>
                            </a:solidFill>
                            <a:latin typeface="Cambria Math" panose="02040503050406030204" pitchFamily="18" charset="0"/>
                          </a:rPr>
                        </m:ctrlPr>
                      </m:fPr>
                      <m:num>
                        <m:r>
                          <a:rPr lang="es-ES_tradnl" sz="1800" i="1">
                            <a:solidFill>
                              <a:schemeClr val="tx1"/>
                            </a:solidFill>
                            <a:latin typeface="Cambria Math" charset="0"/>
                          </a:rPr>
                          <m:t>𝑑</m:t>
                        </m:r>
                        <m:acc>
                          <m:accPr>
                            <m:chr m:val="⃗"/>
                            <m:ctrlPr>
                              <a:rPr lang="es-ES_tradnl" sz="1800" i="1">
                                <a:solidFill>
                                  <a:schemeClr val="tx1"/>
                                </a:solidFill>
                                <a:latin typeface="Cambria Math" panose="02040503050406030204" pitchFamily="18" charset="0"/>
                              </a:rPr>
                            </m:ctrlPr>
                          </m:accPr>
                          <m:e>
                            <m:r>
                              <a:rPr lang="es-ES_tradnl" sz="1800" i="1">
                                <a:solidFill>
                                  <a:schemeClr val="tx1"/>
                                </a:solidFill>
                                <a:latin typeface="Cambria Math" charset="0"/>
                              </a:rPr>
                              <m:t>𝑝</m:t>
                            </m:r>
                          </m:e>
                        </m:acc>
                      </m:num>
                      <m:den>
                        <m:r>
                          <a:rPr lang="es-ES_tradnl" sz="1800" i="1">
                            <a:solidFill>
                              <a:schemeClr val="tx1"/>
                            </a:solidFill>
                            <a:latin typeface="Cambria Math" charset="0"/>
                          </a:rPr>
                          <m:t>𝑑𝑡</m:t>
                        </m:r>
                      </m:den>
                    </m:f>
                    <m:r>
                      <a:rPr lang="es-ES_tradnl" sz="1800" i="1">
                        <a:solidFill>
                          <a:schemeClr val="tx1"/>
                        </a:solidFill>
                        <a:latin typeface="Cambria Math" charset="0"/>
                      </a:rPr>
                      <m:t>=</m:t>
                    </m:r>
                    <m:r>
                      <a:rPr lang="es-ES_tradnl" sz="1800" i="1">
                        <a:solidFill>
                          <a:schemeClr val="tx1"/>
                        </a:solidFill>
                        <a:latin typeface="Cambria Math" charset="0"/>
                      </a:rPr>
                      <m:t>𝑚</m:t>
                    </m:r>
                    <m:f>
                      <m:fPr>
                        <m:ctrlPr>
                          <a:rPr lang="es-ES_tradnl" sz="1800" i="1">
                            <a:solidFill>
                              <a:schemeClr val="tx1"/>
                            </a:solidFill>
                            <a:latin typeface="Cambria Math" panose="02040503050406030204" pitchFamily="18" charset="0"/>
                          </a:rPr>
                        </m:ctrlPr>
                      </m:fPr>
                      <m:num>
                        <m:r>
                          <a:rPr lang="es-ES_tradnl" sz="1800" i="1">
                            <a:solidFill>
                              <a:schemeClr val="tx1"/>
                            </a:solidFill>
                            <a:latin typeface="Cambria Math" charset="0"/>
                          </a:rPr>
                          <m:t>𝑑</m:t>
                        </m:r>
                        <m:r>
                          <a:rPr lang="es-ES_tradnl" sz="1800" i="1">
                            <a:solidFill>
                              <a:schemeClr val="tx1"/>
                            </a:solidFill>
                            <a:latin typeface="Cambria Math" charset="0"/>
                          </a:rPr>
                          <m:t>(</m:t>
                        </m:r>
                        <m:r>
                          <a:rPr lang="es-ES_tradnl" sz="1800" i="1">
                            <a:solidFill>
                              <a:schemeClr val="tx1"/>
                            </a:solidFill>
                            <a:latin typeface="Cambria Math" charset="0"/>
                          </a:rPr>
                          <m:t>𝛾</m:t>
                        </m:r>
                        <m:acc>
                          <m:accPr>
                            <m:chr m:val="⃗"/>
                            <m:ctrlPr>
                              <a:rPr lang="es-ES_tradnl" sz="1800" i="1">
                                <a:solidFill>
                                  <a:schemeClr val="tx1"/>
                                </a:solidFill>
                                <a:latin typeface="Cambria Math" panose="02040503050406030204" pitchFamily="18" charset="0"/>
                              </a:rPr>
                            </m:ctrlPr>
                          </m:accPr>
                          <m:e>
                            <m:r>
                              <a:rPr lang="es-ES_tradnl" sz="1800" i="1">
                                <a:solidFill>
                                  <a:schemeClr val="tx1"/>
                                </a:solidFill>
                                <a:latin typeface="Cambria Math" charset="0"/>
                              </a:rPr>
                              <m:t>𝑣</m:t>
                            </m:r>
                          </m:e>
                        </m:acc>
                        <m:r>
                          <a:rPr lang="es-ES_tradnl" sz="1800" i="1">
                            <a:solidFill>
                              <a:schemeClr val="tx1"/>
                            </a:solidFill>
                            <a:latin typeface="Cambria Math" charset="0"/>
                          </a:rPr>
                          <m:t>)</m:t>
                        </m:r>
                      </m:num>
                      <m:den>
                        <m:r>
                          <a:rPr lang="es-ES_tradnl" sz="1800" i="1">
                            <a:solidFill>
                              <a:schemeClr val="tx1"/>
                            </a:solidFill>
                            <a:latin typeface="Cambria Math" charset="0"/>
                          </a:rPr>
                          <m:t>𝑑𝑡</m:t>
                        </m:r>
                      </m:den>
                    </m:f>
                  </m:oMath>
                </a14:m>
                <a:r>
                  <a:rPr lang="es-ES_tradnl" sz="1800" dirty="0">
                    <a:solidFill>
                      <a:schemeClr val="tx1"/>
                    </a:solidFill>
                    <a:effectLst/>
                  </a:rPr>
                  <a:t> </a:t>
                </a:r>
                <a:endParaRPr lang="es-ES_tradnl" sz="1800" dirty="0" smtClean="0">
                  <a:solidFill>
                    <a:schemeClr val="tx1"/>
                  </a:solidFill>
                  <a:effectLst/>
                </a:endParaRPr>
              </a:p>
              <a:p>
                <a:pPr lvl="1"/>
                <a:r>
                  <a:rPr lang="en-US" sz="1800" dirty="0"/>
                  <a:t>Through an electromagnetic field experiences a force: </a:t>
                </a:r>
                <a14:m>
                  <m:oMath xmlns:m="http://schemas.openxmlformats.org/officeDocument/2006/math">
                    <m:f>
                      <m:fPr>
                        <m:ctrlPr>
                          <a:rPr lang="es-ES_tradnl" sz="1800" i="1">
                            <a:solidFill>
                              <a:schemeClr val="tx1"/>
                            </a:solidFill>
                            <a:latin typeface="Cambria Math" panose="02040503050406030204" pitchFamily="18" charset="0"/>
                          </a:rPr>
                        </m:ctrlPr>
                      </m:fPr>
                      <m:num>
                        <m:r>
                          <a:rPr lang="es-ES_tradnl" sz="1800" i="1">
                            <a:solidFill>
                              <a:schemeClr val="tx1"/>
                            </a:solidFill>
                            <a:latin typeface="Cambria Math" charset="0"/>
                          </a:rPr>
                          <m:t>𝑑</m:t>
                        </m:r>
                        <m:acc>
                          <m:accPr>
                            <m:chr m:val="⃗"/>
                            <m:ctrlPr>
                              <a:rPr lang="es-ES_tradnl" sz="1800" i="1">
                                <a:solidFill>
                                  <a:schemeClr val="tx1"/>
                                </a:solidFill>
                                <a:latin typeface="Cambria Math" panose="02040503050406030204" pitchFamily="18" charset="0"/>
                              </a:rPr>
                            </m:ctrlPr>
                          </m:accPr>
                          <m:e>
                            <m:r>
                              <a:rPr lang="es-ES_tradnl" sz="1800" i="1">
                                <a:solidFill>
                                  <a:schemeClr val="tx1"/>
                                </a:solidFill>
                                <a:latin typeface="Cambria Math" charset="0"/>
                              </a:rPr>
                              <m:t>𝑝</m:t>
                            </m:r>
                          </m:e>
                        </m:acc>
                      </m:num>
                      <m:den>
                        <m:r>
                          <a:rPr lang="es-ES_tradnl" sz="1800" i="1">
                            <a:solidFill>
                              <a:schemeClr val="tx1"/>
                            </a:solidFill>
                            <a:latin typeface="Cambria Math" charset="0"/>
                          </a:rPr>
                          <m:t>𝑑𝑡</m:t>
                        </m:r>
                      </m:den>
                    </m:f>
                    <m:r>
                      <a:rPr lang="es-ES_tradnl" sz="1800" i="1">
                        <a:solidFill>
                          <a:schemeClr val="tx1"/>
                        </a:solidFill>
                        <a:latin typeface="Cambria Math" charset="0"/>
                      </a:rPr>
                      <m:t>=</m:t>
                    </m:r>
                    <m:r>
                      <a:rPr lang="es-ES_tradnl" sz="1800" i="1">
                        <a:solidFill>
                          <a:schemeClr val="tx1"/>
                        </a:solidFill>
                        <a:latin typeface="Cambria Math" charset="0"/>
                      </a:rPr>
                      <m:t>𝑞</m:t>
                    </m:r>
                    <m:d>
                      <m:dPr>
                        <m:ctrlPr>
                          <a:rPr lang="es-ES_tradnl" sz="1800" i="1">
                            <a:solidFill>
                              <a:schemeClr val="tx1"/>
                            </a:solidFill>
                            <a:latin typeface="Cambria Math" panose="02040503050406030204" pitchFamily="18" charset="0"/>
                          </a:rPr>
                        </m:ctrlPr>
                      </m:dPr>
                      <m:e>
                        <m:acc>
                          <m:accPr>
                            <m:chr m:val="⃗"/>
                            <m:ctrlPr>
                              <a:rPr lang="es-ES_tradnl" sz="1800" i="1">
                                <a:solidFill>
                                  <a:schemeClr val="tx1"/>
                                </a:solidFill>
                                <a:latin typeface="Cambria Math" panose="02040503050406030204" pitchFamily="18" charset="0"/>
                              </a:rPr>
                            </m:ctrlPr>
                          </m:accPr>
                          <m:e>
                            <m:r>
                              <a:rPr lang="es-ES_tradnl" sz="1800" i="1">
                                <a:solidFill>
                                  <a:schemeClr val="tx1"/>
                                </a:solidFill>
                                <a:latin typeface="Cambria Math" charset="0"/>
                              </a:rPr>
                              <m:t>𝐸</m:t>
                            </m:r>
                          </m:e>
                        </m:acc>
                        <m:r>
                          <a:rPr lang="es-ES_tradnl" sz="1800" i="1">
                            <a:solidFill>
                              <a:schemeClr val="tx1"/>
                            </a:solidFill>
                            <a:latin typeface="Cambria Math" charset="0"/>
                          </a:rPr>
                          <m:t>+</m:t>
                        </m:r>
                        <m:acc>
                          <m:accPr>
                            <m:chr m:val="⃗"/>
                            <m:ctrlPr>
                              <a:rPr lang="es-ES_tradnl" sz="1800" i="1">
                                <a:solidFill>
                                  <a:schemeClr val="tx1"/>
                                </a:solidFill>
                                <a:latin typeface="Cambria Math" panose="02040503050406030204" pitchFamily="18" charset="0"/>
                              </a:rPr>
                            </m:ctrlPr>
                          </m:accPr>
                          <m:e>
                            <m:r>
                              <a:rPr lang="es-ES_tradnl" sz="1800" i="1">
                                <a:solidFill>
                                  <a:schemeClr val="tx1"/>
                                </a:solidFill>
                                <a:latin typeface="Cambria Math" charset="0"/>
                              </a:rPr>
                              <m:t>𝑣</m:t>
                            </m:r>
                          </m:e>
                        </m:acc>
                        <m:r>
                          <a:rPr lang="es-ES_tradnl" sz="1800" i="1">
                            <a:solidFill>
                              <a:schemeClr val="tx1"/>
                            </a:solidFill>
                            <a:latin typeface="Cambria Math" charset="0"/>
                          </a:rPr>
                          <m:t>×</m:t>
                        </m:r>
                        <m:acc>
                          <m:accPr>
                            <m:chr m:val="⃗"/>
                            <m:ctrlPr>
                              <a:rPr lang="es-ES_tradnl" sz="1800" i="1">
                                <a:solidFill>
                                  <a:schemeClr val="tx1"/>
                                </a:solidFill>
                                <a:latin typeface="Cambria Math" panose="02040503050406030204" pitchFamily="18" charset="0"/>
                              </a:rPr>
                            </m:ctrlPr>
                          </m:accPr>
                          <m:e>
                            <m:r>
                              <a:rPr lang="es-ES_tradnl" sz="1800" i="1">
                                <a:solidFill>
                                  <a:schemeClr val="tx1"/>
                                </a:solidFill>
                                <a:latin typeface="Cambria Math" charset="0"/>
                              </a:rPr>
                              <m:t>𝐵</m:t>
                            </m:r>
                          </m:e>
                        </m:acc>
                      </m:e>
                    </m:d>
                  </m:oMath>
                </a14:m>
                <a:endParaRPr lang="en-US" sz="1800" dirty="0">
                  <a:solidFill>
                    <a:schemeClr val="tx1"/>
                  </a:solidFill>
                </a:endParaRPr>
              </a:p>
              <a:p>
                <a:r>
                  <a:rPr lang="en-US" sz="2000" dirty="0"/>
                  <a:t>The total energy of a particle is:  </a:t>
                </a:r>
              </a:p>
              <a:p>
                <a:pPr marL="0" indent="0">
                  <a:buNone/>
                </a:pPr>
                <a:r>
                  <a:rPr lang="en-US" sz="2000" b="1" dirty="0" smtClean="0">
                    <a:solidFill>
                      <a:srgbClr val="FFC000"/>
                    </a:solidFill>
                  </a:rPr>
                  <a:t>                    The </a:t>
                </a:r>
                <a:r>
                  <a:rPr lang="en-US" sz="2000" b="1" dirty="0">
                    <a:solidFill>
                      <a:srgbClr val="FFC000"/>
                    </a:solidFill>
                  </a:rPr>
                  <a:t>role of acceleration is to increase the particle energy!</a:t>
                </a:r>
                <a:r>
                  <a:rPr lang="en-US" sz="2000" dirty="0">
                    <a:solidFill>
                      <a:srgbClr val="FFC000"/>
                    </a:solidFill>
                  </a:rPr>
                  <a:t> </a:t>
                </a:r>
              </a:p>
              <a:p>
                <a:r>
                  <a:rPr lang="en-US" sz="2000" dirty="0"/>
                  <a:t>Change of W by differentiation</a:t>
                </a:r>
                <a:r>
                  <a:rPr lang="en-US" sz="2000" dirty="0" smtClean="0"/>
                  <a:t>:</a:t>
                </a:r>
              </a:p>
              <a:p>
                <a:endParaRPr lang="en-US" sz="2000" dirty="0" smtClean="0"/>
              </a:p>
              <a:p>
                <a:endParaRPr lang="en-US" sz="2000" dirty="0"/>
              </a:p>
              <a:p>
                <a:endParaRPr lang="en-US" sz="2000" dirty="0"/>
              </a:p>
              <a:p>
                <a:endParaRPr lang="en-US" sz="2000" dirty="0"/>
              </a:p>
              <a:p>
                <a:pPr lvl="1"/>
                <a:endParaRPr lang="en-US" sz="18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83568" y="836712"/>
                <a:ext cx="8064896" cy="2945544"/>
              </a:xfrm>
              <a:blipFill>
                <a:blip r:embed="rId5"/>
                <a:stretch>
                  <a:fillRect l="-680" t="-1035" b="-7246"/>
                </a:stretch>
              </a:blipFill>
            </p:spPr>
            <p:txBody>
              <a:bodyPr/>
              <a:lstStyle/>
              <a:p>
                <a:r>
                  <a:rPr lang="es-ES">
                    <a:noFill/>
                  </a:rPr>
                  <a:t> </a:t>
                </a:r>
              </a:p>
            </p:txBody>
          </p:sp>
        </mc:Fallback>
      </mc:AlternateContent>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11</a:t>
            </a:fld>
            <a:endParaRPr lang="en-US">
              <a:solidFill>
                <a:prstClr val="black">
                  <a:tint val="75000"/>
                </a:prstClr>
              </a:solidFill>
            </a:endParaRPr>
          </a:p>
        </p:txBody>
      </p:sp>
      <p:sp>
        <p:nvSpPr>
          <p:cNvPr id="9" name="Marcador de contenido 2"/>
          <p:cNvSpPr txBox="1">
            <a:spLocks/>
          </p:cNvSpPr>
          <p:nvPr/>
        </p:nvSpPr>
        <p:spPr>
          <a:xfrm>
            <a:off x="683568" y="5301208"/>
            <a:ext cx="7787208" cy="100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b="1" dirty="0"/>
              <a:t>And finally the Maxwell’s equations.</a:t>
            </a:r>
          </a:p>
          <a:p>
            <a:pPr marL="0" indent="0">
              <a:buNone/>
            </a:pPr>
            <a:r>
              <a:rPr lang="en-US" sz="2000" dirty="0"/>
              <a:t>	</a:t>
            </a:r>
            <a:r>
              <a:rPr lang="en-US" sz="2000" dirty="0">
                <a:solidFill>
                  <a:srgbClr val="00B050"/>
                </a:solidFill>
              </a:rPr>
              <a:t>But we’re </a:t>
            </a:r>
            <a:r>
              <a:rPr lang="en-US" sz="2000" dirty="0" smtClean="0">
                <a:solidFill>
                  <a:srgbClr val="00B050"/>
                </a:solidFill>
              </a:rPr>
              <a:t>not </a:t>
            </a:r>
            <a:r>
              <a:rPr lang="en-US" sz="2000" dirty="0" err="1">
                <a:solidFill>
                  <a:srgbClr val="00B050"/>
                </a:solidFill>
              </a:rPr>
              <a:t>gonna</a:t>
            </a:r>
            <a:r>
              <a:rPr lang="en-US" sz="2000" dirty="0">
                <a:solidFill>
                  <a:srgbClr val="00B050"/>
                </a:solidFill>
              </a:rPr>
              <a:t> go through! </a:t>
            </a:r>
            <a:r>
              <a:rPr lang="en-US" sz="2000" dirty="0">
                <a:solidFill>
                  <a:srgbClr val="00B050"/>
                </a:solidFill>
                <a:sym typeface="Wingdings"/>
              </a:rPr>
              <a:t></a:t>
            </a:r>
            <a:endParaRPr lang="en-US" sz="2000" dirty="0">
              <a:solidFill>
                <a:srgbClr val="00B050"/>
              </a:solidFill>
            </a:endParaRPr>
          </a:p>
        </p:txBody>
      </p:sp>
      <p:pic>
        <p:nvPicPr>
          <p:cNvPr id="11" name="Imagen 10"/>
          <p:cNvPicPr>
            <a:picLocks noChangeAspect="1"/>
          </p:cNvPicPr>
          <p:nvPr/>
        </p:nvPicPr>
        <p:blipFill>
          <a:blip r:embed="rId6"/>
          <a:stretch>
            <a:fillRect/>
          </a:stretch>
        </p:blipFill>
        <p:spPr>
          <a:xfrm>
            <a:off x="1907704" y="3861048"/>
            <a:ext cx="6196924" cy="1008112"/>
          </a:xfrm>
          <a:prstGeom prst="rect">
            <a:avLst/>
          </a:prstGeom>
        </p:spPr>
      </p:pic>
      <p:sp>
        <p:nvSpPr>
          <p:cNvPr id="16" name="Rectángulo 15"/>
          <p:cNvSpPr/>
          <p:nvPr/>
        </p:nvSpPr>
        <p:spPr>
          <a:xfrm>
            <a:off x="1979712" y="4869160"/>
            <a:ext cx="6552728" cy="400110"/>
          </a:xfrm>
          <a:prstGeom prst="rect">
            <a:avLst/>
          </a:prstGeom>
        </p:spPr>
        <p:txBody>
          <a:bodyPr wrap="square">
            <a:spAutoFit/>
          </a:bodyPr>
          <a:lstStyle/>
          <a:p>
            <a:r>
              <a:rPr lang="en-US" sz="2000" b="1" dirty="0">
                <a:solidFill>
                  <a:srgbClr val="FF6666"/>
                </a:solidFill>
                <a:latin typeface="Calibri" charset="0"/>
              </a:rPr>
              <a:t>Only the electric field can change the particle energy!</a:t>
            </a:r>
            <a:endParaRPr lang="en-US" sz="2000" dirty="0">
              <a:solidFill>
                <a:srgbClr val="FF6666"/>
              </a:solidFill>
              <a:latin typeface="Calibri" charset="0"/>
            </a:endParaRPr>
          </a:p>
        </p:txBody>
      </p:sp>
      <mc:AlternateContent xmlns:mc="http://schemas.openxmlformats.org/markup-compatibility/2006" xmlns:a14="http://schemas.microsoft.com/office/drawing/2010/main">
        <mc:Choice Requires="a14">
          <p:sp>
            <p:nvSpPr>
              <p:cNvPr id="7" name="Rectángulo 6"/>
              <p:cNvSpPr/>
              <p:nvPr/>
            </p:nvSpPr>
            <p:spPr>
              <a:xfrm>
                <a:off x="4430254" y="2756285"/>
                <a:ext cx="24457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s-ES_tradnl" i="1" smtClean="0">
                              <a:latin typeface="Cambria Math" panose="02040503050406030204" pitchFamily="18" charset="0"/>
                            </a:rPr>
                          </m:ctrlPr>
                        </m:sSupPr>
                        <m:e>
                          <m:r>
                            <a:rPr lang="es-ES" b="0" i="1" smtClean="0">
                              <a:latin typeface="Cambria Math" charset="0"/>
                            </a:rPr>
                            <m:t>𝑊</m:t>
                          </m:r>
                        </m:e>
                        <m:sup>
                          <m:r>
                            <a:rPr lang="es-ES_tradnl" i="0">
                              <a:latin typeface="Cambria Math" charset="0"/>
                            </a:rPr>
                            <m:t>2</m:t>
                          </m:r>
                        </m:sup>
                      </m:sSup>
                      <m:r>
                        <a:rPr lang="es-ES_tradnl" i="0">
                          <a:latin typeface="Cambria Math" charset="0"/>
                        </a:rPr>
                        <m:t>=</m:t>
                      </m:r>
                      <m:sSup>
                        <m:sSupPr>
                          <m:ctrlPr>
                            <a:rPr lang="es-ES_tradnl" i="1">
                              <a:latin typeface="Cambria Math" panose="02040503050406030204" pitchFamily="18" charset="0"/>
                            </a:rPr>
                          </m:ctrlPr>
                        </m:sSupPr>
                        <m:e>
                          <m:d>
                            <m:dPr>
                              <m:ctrlPr>
                                <a:rPr lang="es-ES_tradnl" i="1">
                                  <a:latin typeface="Cambria Math" panose="02040503050406030204" pitchFamily="18" charset="0"/>
                                </a:rPr>
                              </m:ctrlPr>
                            </m:dPr>
                            <m:e>
                              <m:sSub>
                                <m:sSubPr>
                                  <m:ctrlPr>
                                    <a:rPr lang="es-ES_tradnl" i="1">
                                      <a:latin typeface="Cambria Math" panose="02040503050406030204" pitchFamily="18" charset="0"/>
                                    </a:rPr>
                                  </m:ctrlPr>
                                </m:sSubPr>
                                <m:e>
                                  <m:r>
                                    <a:rPr lang="es-ES_tradnl" i="1">
                                      <a:latin typeface="Cambria Math" charset="0"/>
                                    </a:rPr>
                                    <m:t>𝑚</m:t>
                                  </m:r>
                                </m:e>
                                <m:sub>
                                  <m:r>
                                    <a:rPr lang="es-ES_tradnl" i="0">
                                      <a:latin typeface="Cambria Math" charset="0"/>
                                    </a:rPr>
                                    <m:t>0</m:t>
                                  </m:r>
                                </m:sub>
                              </m:sSub>
                              <m:sSup>
                                <m:sSupPr>
                                  <m:ctrlPr>
                                    <a:rPr lang="es-ES_tradnl" i="1">
                                      <a:latin typeface="Cambria Math" panose="02040503050406030204" pitchFamily="18" charset="0"/>
                                    </a:rPr>
                                  </m:ctrlPr>
                                </m:sSupPr>
                                <m:e>
                                  <m:r>
                                    <a:rPr lang="es-ES_tradnl" i="1">
                                      <a:latin typeface="Cambria Math" charset="0"/>
                                    </a:rPr>
                                    <m:t>𝑐</m:t>
                                  </m:r>
                                </m:e>
                                <m:sup>
                                  <m:r>
                                    <a:rPr lang="es-ES_tradnl" i="0">
                                      <a:latin typeface="Cambria Math" charset="0"/>
                                    </a:rPr>
                                    <m:t>2</m:t>
                                  </m:r>
                                </m:sup>
                              </m:sSup>
                            </m:e>
                          </m:d>
                        </m:e>
                        <m:sup>
                          <m:r>
                            <a:rPr lang="es-ES_tradnl" i="0">
                              <a:latin typeface="Cambria Math" charset="0"/>
                            </a:rPr>
                            <m:t>2</m:t>
                          </m:r>
                        </m:sup>
                      </m:sSup>
                      <m:r>
                        <a:rPr lang="es-ES_tradnl" i="0">
                          <a:latin typeface="Cambria Math" charset="0"/>
                        </a:rPr>
                        <m:t>+</m:t>
                      </m:r>
                      <m:sSup>
                        <m:sSupPr>
                          <m:ctrlPr>
                            <a:rPr lang="es-ES_tradnl" i="1">
                              <a:latin typeface="Cambria Math" panose="02040503050406030204" pitchFamily="18" charset="0"/>
                            </a:rPr>
                          </m:ctrlPr>
                        </m:sSupPr>
                        <m:e>
                          <m:r>
                            <a:rPr lang="es-ES_tradnl" i="1">
                              <a:latin typeface="Cambria Math" charset="0"/>
                            </a:rPr>
                            <m:t>𝑝</m:t>
                          </m:r>
                        </m:e>
                        <m:sup>
                          <m:r>
                            <a:rPr lang="es-ES_tradnl" i="0">
                              <a:latin typeface="Cambria Math" charset="0"/>
                            </a:rPr>
                            <m:t>2</m:t>
                          </m:r>
                        </m:sup>
                      </m:sSup>
                      <m:sSup>
                        <m:sSupPr>
                          <m:ctrlPr>
                            <a:rPr lang="es-ES_tradnl" i="1">
                              <a:latin typeface="Cambria Math" panose="02040503050406030204" pitchFamily="18" charset="0"/>
                            </a:rPr>
                          </m:ctrlPr>
                        </m:sSupPr>
                        <m:e>
                          <m:r>
                            <a:rPr lang="es-ES_tradnl" i="1">
                              <a:latin typeface="Cambria Math" charset="0"/>
                            </a:rPr>
                            <m:t>𝑐</m:t>
                          </m:r>
                        </m:e>
                        <m:sup>
                          <m:r>
                            <a:rPr lang="es-ES_tradnl" i="0">
                              <a:latin typeface="Cambria Math" charset="0"/>
                            </a:rPr>
                            <m:t>2</m:t>
                          </m:r>
                        </m:sup>
                      </m:sSup>
                    </m:oMath>
                  </m:oMathPara>
                </a14:m>
                <a:endParaRPr lang="es-ES_tradnl" dirty="0"/>
              </a:p>
            </p:txBody>
          </p:sp>
        </mc:Choice>
        <mc:Fallback xmlns="">
          <p:sp>
            <p:nvSpPr>
              <p:cNvPr id="7" name="Rectángulo 6"/>
              <p:cNvSpPr>
                <a:spLocks noRot="1" noChangeAspect="1" noMove="1" noResize="1" noEditPoints="1" noAdjustHandles="1" noChangeArrowheads="1" noChangeShapeType="1" noTextEdit="1"/>
              </p:cNvSpPr>
              <p:nvPr/>
            </p:nvSpPr>
            <p:spPr>
              <a:xfrm>
                <a:off x="4430254" y="2756285"/>
                <a:ext cx="2445734" cy="369332"/>
              </a:xfrm>
              <a:prstGeom prst="rect">
                <a:avLst/>
              </a:prstGeom>
              <a:blipFill rotWithShape="0">
                <a:blip r:embed="rId4"/>
                <a:stretch>
                  <a:fillRect b="-4918"/>
                </a:stretch>
              </a:blipFill>
            </p:spPr>
            <p:txBody>
              <a:bodyPr/>
              <a:lstStyle/>
              <a:p>
                <a:r>
                  <a:rPr lang="es-ES_tradnl">
                    <a:noFill/>
                  </a:rPr>
                  <a:t> </a:t>
                </a:r>
              </a:p>
            </p:txBody>
          </p:sp>
        </mc:Fallback>
      </mc:AlternateContent>
    </p:spTree>
    <p:extLst>
      <p:ext uri="{BB962C8B-B14F-4D97-AF65-F5344CB8AC3E}">
        <p14:creationId xmlns:p14="http://schemas.microsoft.com/office/powerpoint/2010/main" val="805536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Electrical and magnetic field</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US" dirty="0" smtClean="0"/>
              <a:t>D. Esperante – IFIC_summer_school-July2018</a:t>
            </a:r>
            <a:endParaRPr lang="en-U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12</a:t>
            </a:fld>
            <a:endParaRPr lang="en-US" dirty="0">
              <a:solidFill>
                <a:prstClr val="black">
                  <a:tint val="75000"/>
                </a:prstClr>
              </a:solidFill>
            </a:endParaRPr>
          </a:p>
        </p:txBody>
      </p:sp>
      <p:grpSp>
        <p:nvGrpSpPr>
          <p:cNvPr id="42" name="Agrupar 41"/>
          <p:cNvGrpSpPr/>
          <p:nvPr/>
        </p:nvGrpSpPr>
        <p:grpSpPr>
          <a:xfrm>
            <a:off x="1259632" y="3922291"/>
            <a:ext cx="1368153" cy="1368150"/>
            <a:chOff x="1043608" y="1700810"/>
            <a:chExt cx="3744416" cy="4338486"/>
          </a:xfrm>
        </p:grpSpPr>
        <p:cxnSp>
          <p:nvCxnSpPr>
            <p:cNvPr id="8" name="Conector recto 7"/>
            <p:cNvCxnSpPr/>
            <p:nvPr/>
          </p:nvCxnSpPr>
          <p:spPr>
            <a:xfrm flipH="1">
              <a:off x="3980330" y="3010456"/>
              <a:ext cx="303638" cy="20252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flipV="1">
              <a:off x="3851920" y="1916833"/>
              <a:ext cx="936104" cy="594066"/>
            </a:xfrm>
            <a:prstGeom prst="line">
              <a:avLst/>
            </a:prstGeom>
            <a:ln w="381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0" name="Agrupar 9"/>
            <p:cNvGrpSpPr/>
            <p:nvPr/>
          </p:nvGrpSpPr>
          <p:grpSpPr>
            <a:xfrm>
              <a:off x="2771800" y="1700810"/>
              <a:ext cx="1296144" cy="2232248"/>
              <a:chOff x="5004048" y="1628800"/>
              <a:chExt cx="1296144" cy="2232248"/>
            </a:xfrm>
          </p:grpSpPr>
          <p:sp>
            <p:nvSpPr>
              <p:cNvPr id="11" name="Paralelogramo 10"/>
              <p:cNvSpPr/>
              <p:nvPr/>
            </p:nvSpPr>
            <p:spPr>
              <a:xfrm rot="16200000">
                <a:off x="4535996" y="2096852"/>
                <a:ext cx="2232248" cy="1296144"/>
              </a:xfrm>
              <a:prstGeom prst="parallelogram">
                <a:avLst>
                  <a:gd name="adj" fmla="val 25469"/>
                </a:avLst>
              </a:prstGeom>
              <a:ln>
                <a:noFill/>
              </a:ln>
              <a:effectLst>
                <a:outerShdw dist="25400" sx="1000" sy="1000" algn="l" rotWithShape="0">
                  <a:schemeClr val="tx2">
                    <a:lumMod val="60000"/>
                    <a:lumOff val="40000"/>
                  </a:schemeClr>
                </a:outerShdw>
              </a:effectLst>
              <a:scene3d>
                <a:camera prst="orthographicFront"/>
                <a:lightRig rig="balanced" dir="t"/>
              </a:scene3d>
              <a:sp3d extrusionH="381000">
                <a:bevelT w="63500" h="63500"/>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Elipse 11"/>
              <p:cNvSpPr/>
              <p:nvPr/>
            </p:nvSpPr>
            <p:spPr>
              <a:xfrm>
                <a:off x="5508104" y="2564905"/>
                <a:ext cx="180019" cy="360039"/>
              </a:xfrm>
              <a:prstGeom prst="ellipse">
                <a:avLst/>
              </a:prstGeom>
              <a:solidFill>
                <a:schemeClr val="bg1"/>
              </a:solidFill>
              <a:ln w="12700">
                <a:solidFill>
                  <a:schemeClr val="accent1">
                    <a:shade val="50000"/>
                  </a:schemeClr>
                </a:solidFill>
              </a:ln>
              <a:effectLst>
                <a:outerShdw blurRad="101600" dist="101600" dir="4800000" sx="60000" sy="6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 name="Conector recto 12"/>
            <p:cNvCxnSpPr/>
            <p:nvPr/>
          </p:nvCxnSpPr>
          <p:spPr>
            <a:xfrm flipV="1">
              <a:off x="2051720" y="2780933"/>
              <a:ext cx="1368152" cy="8820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4" name="Agrupar 13"/>
            <p:cNvGrpSpPr/>
            <p:nvPr/>
          </p:nvGrpSpPr>
          <p:grpSpPr>
            <a:xfrm>
              <a:off x="1331639" y="2636916"/>
              <a:ext cx="1296144" cy="2232248"/>
              <a:chOff x="5004047" y="1628802"/>
              <a:chExt cx="1296144" cy="2232248"/>
            </a:xfrm>
          </p:grpSpPr>
          <p:sp>
            <p:nvSpPr>
              <p:cNvPr id="15" name="Paralelogramo 14"/>
              <p:cNvSpPr/>
              <p:nvPr/>
            </p:nvSpPr>
            <p:spPr>
              <a:xfrm rot="16200000">
                <a:off x="4535995" y="2096854"/>
                <a:ext cx="2232248" cy="1296144"/>
              </a:xfrm>
              <a:prstGeom prst="parallelogram">
                <a:avLst>
                  <a:gd name="adj" fmla="val 25469"/>
                </a:avLst>
              </a:prstGeom>
              <a:ln>
                <a:noFill/>
              </a:ln>
              <a:effectLst>
                <a:outerShdw dist="25400" sx="1000" sy="1000" algn="l" rotWithShape="0">
                  <a:schemeClr val="tx2">
                    <a:lumMod val="60000"/>
                    <a:lumOff val="40000"/>
                  </a:schemeClr>
                </a:outerShdw>
              </a:effectLst>
              <a:scene3d>
                <a:camera prst="orthographicFront"/>
                <a:lightRig rig="balanced" dir="t"/>
              </a:scene3d>
              <a:sp3d extrusionH="381000">
                <a:bevelT w="63500" h="63500"/>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lipse 15"/>
              <p:cNvSpPr/>
              <p:nvPr/>
            </p:nvSpPr>
            <p:spPr>
              <a:xfrm>
                <a:off x="5508104" y="2564905"/>
                <a:ext cx="180019" cy="360039"/>
              </a:xfrm>
              <a:prstGeom prst="ellipse">
                <a:avLst/>
              </a:prstGeom>
              <a:solidFill>
                <a:schemeClr val="bg1"/>
              </a:solidFill>
              <a:ln w="12700">
                <a:solidFill>
                  <a:schemeClr val="accent1">
                    <a:shade val="50000"/>
                  </a:schemeClr>
                </a:solidFill>
              </a:ln>
              <a:effectLst>
                <a:outerShdw blurRad="101600" dist="101600" dir="4800000" sx="60000" sy="6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 name="Conector recto 16"/>
            <p:cNvCxnSpPr/>
            <p:nvPr/>
          </p:nvCxnSpPr>
          <p:spPr>
            <a:xfrm flipV="1">
              <a:off x="1043608" y="3717034"/>
              <a:ext cx="936104" cy="59406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4283968" y="2996957"/>
              <a:ext cx="0" cy="131414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flipH="1">
              <a:off x="1545954" y="4495116"/>
              <a:ext cx="303638" cy="20252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flipH="1">
              <a:off x="1545957" y="4965957"/>
              <a:ext cx="1657893" cy="10733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flipH="1">
              <a:off x="3365867" y="4293097"/>
              <a:ext cx="918103" cy="59406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a:off x="1545954" y="4697637"/>
              <a:ext cx="0" cy="13236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Elipse 25"/>
            <p:cNvSpPr/>
            <p:nvPr/>
          </p:nvSpPr>
          <p:spPr>
            <a:xfrm>
              <a:off x="2987824" y="4697637"/>
              <a:ext cx="583814" cy="603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orma libre 40"/>
            <p:cNvSpPr/>
            <p:nvPr/>
          </p:nvSpPr>
          <p:spPr>
            <a:xfrm>
              <a:off x="3121854" y="4881753"/>
              <a:ext cx="359727" cy="288029"/>
            </a:xfrm>
            <a:custGeom>
              <a:avLst/>
              <a:gdLst>
                <a:gd name="connsiteX0" fmla="*/ 0 w 463138"/>
                <a:gd name="connsiteY0" fmla="*/ 301746 h 518173"/>
                <a:gd name="connsiteX1" fmla="*/ 142504 w 463138"/>
                <a:gd name="connsiteY1" fmla="*/ 4863 h 518173"/>
                <a:gd name="connsiteX2" fmla="*/ 320634 w 463138"/>
                <a:gd name="connsiteY2" fmla="*/ 515502 h 518173"/>
                <a:gd name="connsiteX3" fmla="*/ 463138 w 463138"/>
                <a:gd name="connsiteY3" fmla="*/ 218618 h 518173"/>
              </a:gdLst>
              <a:ahLst/>
              <a:cxnLst>
                <a:cxn ang="0">
                  <a:pos x="connsiteX0" y="connsiteY0"/>
                </a:cxn>
                <a:cxn ang="0">
                  <a:pos x="connsiteX1" y="connsiteY1"/>
                </a:cxn>
                <a:cxn ang="0">
                  <a:pos x="connsiteX2" y="connsiteY2"/>
                </a:cxn>
                <a:cxn ang="0">
                  <a:pos x="connsiteX3" y="connsiteY3"/>
                </a:cxn>
              </a:cxnLst>
              <a:rect l="l" t="t" r="r" b="b"/>
              <a:pathLst>
                <a:path w="463138" h="518173">
                  <a:moveTo>
                    <a:pt x="0" y="301746"/>
                  </a:moveTo>
                  <a:cubicBezTo>
                    <a:pt x="44532" y="135491"/>
                    <a:pt x="89065" y="-30763"/>
                    <a:pt x="142504" y="4863"/>
                  </a:cubicBezTo>
                  <a:cubicBezTo>
                    <a:pt x="195943" y="40489"/>
                    <a:pt x="267195" y="479876"/>
                    <a:pt x="320634" y="515502"/>
                  </a:cubicBezTo>
                  <a:cubicBezTo>
                    <a:pt x="374073" y="551128"/>
                    <a:pt x="463138" y="218618"/>
                    <a:pt x="463138" y="218618"/>
                  </a:cubicBez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85000"/>
                  </a:schemeClr>
                </a:solidFill>
              </a:endParaRPr>
            </a:p>
          </p:txBody>
        </p:sp>
      </p:grpSp>
      <p:pic>
        <p:nvPicPr>
          <p:cNvPr id="43" name="Imagen 42"/>
          <p:cNvPicPr>
            <a:picLocks noChangeAspect="1"/>
          </p:cNvPicPr>
          <p:nvPr/>
        </p:nvPicPr>
        <p:blipFill>
          <a:blip r:embed="rId2"/>
          <a:stretch>
            <a:fillRect/>
          </a:stretch>
        </p:blipFill>
        <p:spPr>
          <a:xfrm>
            <a:off x="5004048" y="3645024"/>
            <a:ext cx="3205740" cy="1862336"/>
          </a:xfrm>
          <a:prstGeom prst="rect">
            <a:avLst/>
          </a:prstGeom>
        </p:spPr>
      </p:pic>
      <mc:AlternateContent xmlns:mc="http://schemas.openxmlformats.org/markup-compatibility/2006" xmlns:a14="http://schemas.microsoft.com/office/drawing/2010/main">
        <mc:Choice Requires="a14">
          <p:sp>
            <p:nvSpPr>
              <p:cNvPr id="44" name="Rectángulo 43"/>
              <p:cNvSpPr/>
              <p:nvPr/>
            </p:nvSpPr>
            <p:spPr>
              <a:xfrm>
                <a:off x="2931330" y="1076172"/>
                <a:ext cx="2864805" cy="656462"/>
              </a:xfrm>
              <a:prstGeom prst="rect">
                <a:avLst/>
              </a:prstGeom>
            </p:spPr>
            <p:txBody>
              <a:bodyPr wrap="square">
                <a:spAutoFit/>
              </a:bodyPr>
              <a:lstStyle/>
              <a:p>
                <a:pPr marL="0" lvl="1" algn="ctr"/>
                <a14:m>
                  <m:oMath xmlns:m="http://schemas.openxmlformats.org/officeDocument/2006/math">
                    <m:f>
                      <m:fPr>
                        <m:ctrlPr>
                          <a:rPr lang="en-US" sz="2400" i="1" smtClean="0">
                            <a:latin typeface="Cambria Math" panose="02040503050406030204" pitchFamily="18" charset="0"/>
                          </a:rPr>
                        </m:ctrlPr>
                      </m:fPr>
                      <m:num>
                        <m:r>
                          <a:rPr lang="en-US" sz="2400" i="1">
                            <a:latin typeface="Cambria Math" charset="0"/>
                          </a:rPr>
                          <m:t>𝑑</m:t>
                        </m:r>
                        <m:acc>
                          <m:accPr>
                            <m:chr m:val="⃗"/>
                            <m:ctrlPr>
                              <a:rPr lang="en-US" sz="2400" i="1">
                                <a:latin typeface="Cambria Math" panose="02040503050406030204" pitchFamily="18" charset="0"/>
                              </a:rPr>
                            </m:ctrlPr>
                          </m:accPr>
                          <m:e>
                            <m:r>
                              <a:rPr lang="en-US" sz="2400" i="1">
                                <a:latin typeface="Cambria Math" charset="0"/>
                              </a:rPr>
                              <m:t>𝑝</m:t>
                            </m:r>
                          </m:e>
                        </m:acc>
                      </m:num>
                      <m:den>
                        <m:r>
                          <a:rPr lang="en-US" sz="2400" i="1">
                            <a:latin typeface="Cambria Math" charset="0"/>
                          </a:rPr>
                          <m:t>𝑑𝑡</m:t>
                        </m:r>
                      </m:den>
                    </m:f>
                    <m:r>
                      <a:rPr lang="en-US" sz="2400" i="1">
                        <a:latin typeface="Cambria Math" charset="0"/>
                      </a:rPr>
                      <m:t>=</m:t>
                    </m:r>
                    <m:r>
                      <a:rPr lang="en-US" sz="2400" i="1">
                        <a:latin typeface="Cambria Math" charset="0"/>
                      </a:rPr>
                      <m:t>𝑞</m:t>
                    </m:r>
                    <m:d>
                      <m:dPr>
                        <m:ctrlPr>
                          <a:rPr lang="en-US" sz="2400" i="1">
                            <a:latin typeface="Cambria Math" panose="02040503050406030204" pitchFamily="18" charset="0"/>
                          </a:rPr>
                        </m:ctrlPr>
                      </m:dPr>
                      <m:e>
                        <m:acc>
                          <m:accPr>
                            <m:chr m:val="⃗"/>
                            <m:ctrlPr>
                              <a:rPr lang="en-US" sz="2400" i="1">
                                <a:latin typeface="Cambria Math" panose="02040503050406030204" pitchFamily="18" charset="0"/>
                              </a:rPr>
                            </m:ctrlPr>
                          </m:accPr>
                          <m:e>
                            <m:r>
                              <a:rPr lang="en-US" sz="2400" i="1">
                                <a:latin typeface="Cambria Math" charset="0"/>
                              </a:rPr>
                              <m:t>𝐸</m:t>
                            </m:r>
                          </m:e>
                        </m:acc>
                        <m:r>
                          <a:rPr lang="en-US" sz="2400" i="1">
                            <a:latin typeface="Cambria Math" charset="0"/>
                          </a:rPr>
                          <m:t>+</m:t>
                        </m:r>
                        <m:acc>
                          <m:accPr>
                            <m:chr m:val="⃗"/>
                            <m:ctrlPr>
                              <a:rPr lang="en-US" sz="2400" i="1">
                                <a:latin typeface="Cambria Math" panose="02040503050406030204" pitchFamily="18" charset="0"/>
                              </a:rPr>
                            </m:ctrlPr>
                          </m:accPr>
                          <m:e>
                            <m:r>
                              <a:rPr lang="en-US" sz="2400" i="1">
                                <a:latin typeface="Cambria Math" charset="0"/>
                              </a:rPr>
                              <m:t>𝑣</m:t>
                            </m:r>
                          </m:e>
                        </m:acc>
                        <m:r>
                          <a:rPr lang="en-US" sz="2400" i="1">
                            <a:latin typeface="Cambria Math" charset="0"/>
                          </a:rPr>
                          <m:t>×</m:t>
                        </m:r>
                        <m:acc>
                          <m:accPr>
                            <m:chr m:val="⃗"/>
                            <m:ctrlPr>
                              <a:rPr lang="en-US" sz="2400" i="1">
                                <a:latin typeface="Cambria Math" panose="02040503050406030204" pitchFamily="18" charset="0"/>
                              </a:rPr>
                            </m:ctrlPr>
                          </m:accPr>
                          <m:e>
                            <m:r>
                              <a:rPr lang="en-US" sz="2400" i="1">
                                <a:latin typeface="Cambria Math" charset="0"/>
                              </a:rPr>
                              <m:t>𝐵</m:t>
                            </m:r>
                          </m:e>
                        </m:acc>
                      </m:e>
                    </m:d>
                  </m:oMath>
                </a14:m>
                <a:r>
                  <a:rPr lang="en-US" sz="2400" dirty="0"/>
                  <a:t> </a:t>
                </a:r>
              </a:p>
            </p:txBody>
          </p:sp>
        </mc:Choice>
        <mc:Fallback xmlns="">
          <p:sp>
            <p:nvSpPr>
              <p:cNvPr id="44" name="Rectángulo 43"/>
              <p:cNvSpPr>
                <a:spLocks noRot="1" noChangeAspect="1" noMove="1" noResize="1" noEditPoints="1" noAdjustHandles="1" noChangeArrowheads="1" noChangeShapeType="1" noTextEdit="1"/>
              </p:cNvSpPr>
              <p:nvPr/>
            </p:nvSpPr>
            <p:spPr>
              <a:xfrm>
                <a:off x="2931330" y="1076172"/>
                <a:ext cx="2864805" cy="656462"/>
              </a:xfrm>
              <a:prstGeom prst="rect">
                <a:avLst/>
              </a:prstGeom>
              <a:blipFill rotWithShape="0">
                <a:blip r:embed="rId3"/>
                <a:stretch>
                  <a:fillRect/>
                </a:stretch>
              </a:blipFill>
            </p:spPr>
            <p:txBody>
              <a:bodyPr/>
              <a:lstStyle/>
              <a:p>
                <a:r>
                  <a:rPr lang="es-ES_tradnl">
                    <a:noFill/>
                  </a:rPr>
                  <a:t> </a:t>
                </a:r>
              </a:p>
            </p:txBody>
          </p:sp>
        </mc:Fallback>
      </mc:AlternateContent>
      <p:sp>
        <p:nvSpPr>
          <p:cNvPr id="46" name="Marcador de contenido 2"/>
          <p:cNvSpPr txBox="1">
            <a:spLocks/>
          </p:cNvSpPr>
          <p:nvPr/>
        </p:nvSpPr>
        <p:spPr>
          <a:xfrm>
            <a:off x="179512" y="2852936"/>
            <a:ext cx="3960440" cy="1025665"/>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Electrical fields =&gt; accelerate</a:t>
            </a:r>
          </a:p>
          <a:p>
            <a:pPr lvl="1"/>
            <a:r>
              <a:rPr lang="en-US" dirty="0" smtClean="0"/>
              <a:t>Need for Electric field sources</a:t>
            </a:r>
          </a:p>
        </p:txBody>
      </p:sp>
      <p:sp>
        <p:nvSpPr>
          <p:cNvPr id="47" name="Marcador de contenido 2"/>
          <p:cNvSpPr>
            <a:spLocks noGrp="1"/>
          </p:cNvSpPr>
          <p:nvPr>
            <p:ph idx="1"/>
          </p:nvPr>
        </p:nvSpPr>
        <p:spPr>
          <a:xfrm>
            <a:off x="4355976" y="2852936"/>
            <a:ext cx="4725888" cy="973296"/>
          </a:xfrm>
        </p:spPr>
        <p:txBody>
          <a:bodyPr>
            <a:normAutofit fontScale="92500"/>
          </a:bodyPr>
          <a:lstStyle/>
          <a:p>
            <a:r>
              <a:rPr lang="en-US" dirty="0" smtClean="0"/>
              <a:t>Magnetic fields =&gt; Change direction</a:t>
            </a:r>
          </a:p>
          <a:p>
            <a:pPr lvl="1"/>
            <a:r>
              <a:rPr lang="en-US" dirty="0" smtClean="0"/>
              <a:t>Need for magnets</a:t>
            </a:r>
            <a:endParaRPr lang="en-US" dirty="0"/>
          </a:p>
        </p:txBody>
      </p:sp>
      <p:cxnSp>
        <p:nvCxnSpPr>
          <p:cNvPr id="49" name="Conector recto de flecha 48"/>
          <p:cNvCxnSpPr/>
          <p:nvPr/>
        </p:nvCxnSpPr>
        <p:spPr>
          <a:xfrm flipH="1">
            <a:off x="2342888" y="1628800"/>
            <a:ext cx="1725056" cy="10801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ector recto de flecha 49"/>
          <p:cNvCxnSpPr/>
          <p:nvPr/>
        </p:nvCxnSpPr>
        <p:spPr>
          <a:xfrm>
            <a:off x="5004048" y="1628800"/>
            <a:ext cx="1584176" cy="10801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ángulo 52"/>
          <p:cNvSpPr/>
          <p:nvPr/>
        </p:nvSpPr>
        <p:spPr>
          <a:xfrm>
            <a:off x="4067944" y="5458693"/>
            <a:ext cx="4896544" cy="929485"/>
          </a:xfrm>
          <a:prstGeom prst="rect">
            <a:avLst/>
          </a:prstGeom>
        </p:spPr>
        <p:txBody>
          <a:bodyPr wrap="square">
            <a:spAutoFit/>
          </a:bodyPr>
          <a:lstStyle/>
          <a:p>
            <a:pPr marL="285750" indent="-285750">
              <a:spcBef>
                <a:spcPct val="20000"/>
              </a:spcBef>
              <a:buFont typeface="Arial" charset="0"/>
              <a:buChar char="•"/>
            </a:pPr>
            <a:r>
              <a:rPr lang="en-US" sz="1600" b="1" dirty="0" smtClean="0">
                <a:solidFill>
                  <a:srgbClr val="C00000"/>
                </a:solidFill>
              </a:rPr>
              <a:t>Dipole Magnet</a:t>
            </a:r>
            <a:r>
              <a:rPr lang="en-US" sz="1600" dirty="0" smtClean="0">
                <a:solidFill>
                  <a:srgbClr val="C00000"/>
                </a:solidFill>
              </a:rPr>
              <a:t>: bends the particle trajectory </a:t>
            </a:r>
          </a:p>
          <a:p>
            <a:pPr marL="285750" indent="-285750">
              <a:spcBef>
                <a:spcPct val="20000"/>
              </a:spcBef>
              <a:buFont typeface="Arial" charset="0"/>
              <a:buChar char="•"/>
            </a:pPr>
            <a:r>
              <a:rPr lang="en-US" sz="1600" b="1" dirty="0" smtClean="0">
                <a:solidFill>
                  <a:srgbClr val="C00000"/>
                </a:solidFill>
              </a:rPr>
              <a:t>Quadrupole</a:t>
            </a:r>
            <a:r>
              <a:rPr lang="en-US" sz="1600" dirty="0" smtClean="0">
                <a:solidFill>
                  <a:srgbClr val="C00000"/>
                </a:solidFill>
              </a:rPr>
              <a:t>:  focused the particles</a:t>
            </a:r>
          </a:p>
          <a:p>
            <a:pPr marL="285750" indent="-285750">
              <a:spcBef>
                <a:spcPct val="20000"/>
              </a:spcBef>
              <a:buFont typeface="Arial" charset="0"/>
              <a:buChar char="•"/>
            </a:pPr>
            <a:r>
              <a:rPr lang="en-US" sz="1600" dirty="0" err="1" smtClean="0">
                <a:solidFill>
                  <a:srgbClr val="C00000"/>
                </a:solidFill>
              </a:rPr>
              <a:t>Sextupoles</a:t>
            </a:r>
            <a:r>
              <a:rPr lang="en-US" sz="1600" dirty="0" smtClean="0">
                <a:solidFill>
                  <a:srgbClr val="C00000"/>
                </a:solidFill>
              </a:rPr>
              <a:t>, kickers and others</a:t>
            </a:r>
            <a:r>
              <a:rPr lang="is-IS" sz="1600" dirty="0" smtClean="0">
                <a:solidFill>
                  <a:srgbClr val="C00000"/>
                </a:solidFill>
              </a:rPr>
              <a:t>…</a:t>
            </a:r>
            <a:endParaRPr lang="en-US" sz="1600" dirty="0">
              <a:solidFill>
                <a:srgbClr val="C00000"/>
              </a:solidFill>
            </a:endParaRPr>
          </a:p>
        </p:txBody>
      </p:sp>
      <p:sp>
        <p:nvSpPr>
          <p:cNvPr id="54" name="Rectángulo 53"/>
          <p:cNvSpPr/>
          <p:nvPr/>
        </p:nvSpPr>
        <p:spPr>
          <a:xfrm>
            <a:off x="434712" y="5428161"/>
            <a:ext cx="2496618" cy="929485"/>
          </a:xfrm>
          <a:prstGeom prst="rect">
            <a:avLst/>
          </a:prstGeom>
        </p:spPr>
        <p:txBody>
          <a:bodyPr wrap="square">
            <a:spAutoFit/>
          </a:bodyPr>
          <a:lstStyle/>
          <a:p>
            <a:pPr>
              <a:spcBef>
                <a:spcPct val="20000"/>
              </a:spcBef>
            </a:pPr>
            <a:r>
              <a:rPr lang="en-US" sz="1600" b="1" dirty="0" smtClean="0">
                <a:solidFill>
                  <a:srgbClr val="C00000"/>
                </a:solidFill>
              </a:rPr>
              <a:t>DC accelerators</a:t>
            </a:r>
          </a:p>
          <a:p>
            <a:pPr>
              <a:spcBef>
                <a:spcPct val="20000"/>
              </a:spcBef>
            </a:pPr>
            <a:r>
              <a:rPr lang="en-US" sz="1600" b="1" dirty="0" smtClean="0">
                <a:solidFill>
                  <a:srgbClr val="C00000"/>
                </a:solidFill>
              </a:rPr>
              <a:t>Resonant cavities</a:t>
            </a:r>
          </a:p>
          <a:p>
            <a:pPr>
              <a:spcBef>
                <a:spcPct val="20000"/>
              </a:spcBef>
            </a:pPr>
            <a:r>
              <a:rPr lang="en-US" sz="1600" b="1" dirty="0" smtClean="0">
                <a:solidFill>
                  <a:srgbClr val="C00000"/>
                </a:solidFill>
              </a:rPr>
              <a:t>Inductive acceleration</a:t>
            </a:r>
            <a:endParaRPr lang="en-US" sz="1600" b="1" dirty="0">
              <a:solidFill>
                <a:srgbClr val="C00000"/>
              </a:solidFill>
            </a:endParaRPr>
          </a:p>
        </p:txBody>
      </p:sp>
    </p:spTree>
    <p:extLst>
      <p:ext uri="{BB962C8B-B14F-4D97-AF65-F5344CB8AC3E}">
        <p14:creationId xmlns:p14="http://schemas.microsoft.com/office/powerpoint/2010/main" val="258104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fr-CH" dirty="0" smtClean="0"/>
              <a:t>TYPES OF </a:t>
            </a:r>
            <a:r>
              <a:rPr lang="fr-CH" dirty="0" err="1" smtClean="0"/>
              <a:t>accelerators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99404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DC accelerators</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US" dirty="0" smtClean="0"/>
              <a:t>D. Esperante – IFIC_summer_school-July2018</a:t>
            </a:r>
            <a:endParaRPr lang="en-U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14</a:t>
            </a:fld>
            <a:endParaRPr lang="en-US" dirty="0">
              <a:solidFill>
                <a:prstClr val="black">
                  <a:tint val="75000"/>
                </a:prstClr>
              </a:solidFill>
            </a:endParaRPr>
          </a:p>
        </p:txBody>
      </p:sp>
      <p:pic>
        <p:nvPicPr>
          <p:cNvPr id="8" name="Imagen 7"/>
          <p:cNvPicPr>
            <a:picLocks noChangeAspect="1"/>
          </p:cNvPicPr>
          <p:nvPr/>
        </p:nvPicPr>
        <p:blipFill>
          <a:blip r:embed="rId2"/>
          <a:stretch>
            <a:fillRect/>
          </a:stretch>
        </p:blipFill>
        <p:spPr>
          <a:xfrm>
            <a:off x="538054" y="1124744"/>
            <a:ext cx="3169850" cy="4223824"/>
          </a:xfrm>
          <a:prstGeom prst="rect">
            <a:avLst/>
          </a:prstGeom>
        </p:spPr>
      </p:pic>
      <p:pic>
        <p:nvPicPr>
          <p:cNvPr id="11" name="Imagen 10"/>
          <p:cNvPicPr>
            <a:picLocks noChangeAspect="1"/>
          </p:cNvPicPr>
          <p:nvPr/>
        </p:nvPicPr>
        <p:blipFill>
          <a:blip r:embed="rId3"/>
          <a:stretch>
            <a:fillRect/>
          </a:stretch>
        </p:blipFill>
        <p:spPr>
          <a:xfrm>
            <a:off x="3923928" y="1205887"/>
            <a:ext cx="4680520" cy="3807289"/>
          </a:xfrm>
          <a:prstGeom prst="rect">
            <a:avLst/>
          </a:prstGeom>
        </p:spPr>
      </p:pic>
      <p:sp>
        <p:nvSpPr>
          <p:cNvPr id="12" name="CuadroTexto 11"/>
          <p:cNvSpPr txBox="1"/>
          <p:nvPr/>
        </p:nvSpPr>
        <p:spPr>
          <a:xfrm>
            <a:off x="529208" y="5322694"/>
            <a:ext cx="2818656" cy="338554"/>
          </a:xfrm>
          <a:prstGeom prst="rect">
            <a:avLst/>
          </a:prstGeom>
          <a:noFill/>
        </p:spPr>
        <p:txBody>
          <a:bodyPr wrap="square" rtlCol="0">
            <a:spAutoFit/>
          </a:bodyPr>
          <a:lstStyle/>
          <a:p>
            <a:r>
              <a:rPr lang="en-US" sz="1600" dirty="0">
                <a:solidFill>
                  <a:srgbClr val="C00000"/>
                </a:solidFill>
              </a:rPr>
              <a:t>Voltage multiplier with diodes</a:t>
            </a:r>
          </a:p>
        </p:txBody>
      </p:sp>
      <p:sp>
        <p:nvSpPr>
          <p:cNvPr id="13" name="CuadroTexto 12"/>
          <p:cNvSpPr txBox="1"/>
          <p:nvPr/>
        </p:nvSpPr>
        <p:spPr>
          <a:xfrm>
            <a:off x="3923928" y="5085184"/>
            <a:ext cx="4608512" cy="338554"/>
          </a:xfrm>
          <a:prstGeom prst="rect">
            <a:avLst/>
          </a:prstGeom>
          <a:noFill/>
        </p:spPr>
        <p:txBody>
          <a:bodyPr wrap="square" rtlCol="0">
            <a:spAutoFit/>
          </a:bodyPr>
          <a:lstStyle/>
          <a:p>
            <a:r>
              <a:rPr lang="en-US" sz="1600" dirty="0">
                <a:solidFill>
                  <a:srgbClr val="C00000"/>
                </a:solidFill>
              </a:rPr>
              <a:t>Moving belt to carry charge to High Voltage Terminal</a:t>
            </a:r>
          </a:p>
        </p:txBody>
      </p:sp>
      <p:sp>
        <p:nvSpPr>
          <p:cNvPr id="14" name="Rectángulo 13"/>
          <p:cNvSpPr/>
          <p:nvPr/>
        </p:nvSpPr>
        <p:spPr>
          <a:xfrm>
            <a:off x="591956" y="769267"/>
            <a:ext cx="2808986" cy="369332"/>
          </a:xfrm>
          <a:prstGeom prst="rect">
            <a:avLst/>
          </a:prstGeom>
        </p:spPr>
        <p:txBody>
          <a:bodyPr wrap="square">
            <a:spAutoFit/>
          </a:bodyPr>
          <a:lstStyle/>
          <a:p>
            <a:r>
              <a:rPr lang="en-US" dirty="0">
                <a:latin typeface="Helvetica" charset="0"/>
              </a:rPr>
              <a:t>Cockcroft‐Walton, 1930s</a:t>
            </a:r>
          </a:p>
        </p:txBody>
      </p:sp>
      <p:sp>
        <p:nvSpPr>
          <p:cNvPr id="15" name="Rectángulo 14"/>
          <p:cNvSpPr/>
          <p:nvPr/>
        </p:nvSpPr>
        <p:spPr>
          <a:xfrm>
            <a:off x="4067944" y="764704"/>
            <a:ext cx="2808986" cy="369332"/>
          </a:xfrm>
          <a:prstGeom prst="rect">
            <a:avLst/>
          </a:prstGeom>
        </p:spPr>
        <p:txBody>
          <a:bodyPr wrap="square">
            <a:spAutoFit/>
          </a:bodyPr>
          <a:lstStyle/>
          <a:p>
            <a:r>
              <a:rPr lang="en-US" dirty="0">
                <a:latin typeface="Helvetica" charset="0"/>
              </a:rPr>
              <a:t>Van der </a:t>
            </a:r>
            <a:r>
              <a:rPr lang="en-US" dirty="0" err="1">
                <a:latin typeface="Helvetica" charset="0"/>
              </a:rPr>
              <a:t>Graaff</a:t>
            </a:r>
            <a:r>
              <a:rPr lang="en-US" dirty="0">
                <a:latin typeface="Helvetica" charset="0"/>
              </a:rPr>
              <a:t>, 1930s</a:t>
            </a:r>
          </a:p>
        </p:txBody>
      </p:sp>
      <p:sp>
        <p:nvSpPr>
          <p:cNvPr id="17" name="Rectángulo 16"/>
          <p:cNvSpPr/>
          <p:nvPr/>
        </p:nvSpPr>
        <p:spPr>
          <a:xfrm>
            <a:off x="349730" y="5661248"/>
            <a:ext cx="8470742" cy="923330"/>
          </a:xfrm>
          <a:prstGeom prst="rect">
            <a:avLst/>
          </a:prstGeom>
        </p:spPr>
        <p:txBody>
          <a:bodyPr wrap="square">
            <a:spAutoFit/>
          </a:bodyPr>
          <a:lstStyle/>
          <a:p>
            <a:r>
              <a:rPr lang="en-US" dirty="0"/>
              <a:t>These early electrostatic accelerators continue to provide a useful source of low energy particles but ultimately are limited to voltages of around</a:t>
            </a:r>
            <a:r>
              <a:rPr lang="en-US" b="1" dirty="0"/>
              <a:t> 10 MV</a:t>
            </a:r>
            <a:r>
              <a:rPr lang="en-US" dirty="0"/>
              <a:t> by problems of voltage breakdown.</a:t>
            </a:r>
          </a:p>
        </p:txBody>
      </p:sp>
      <p:pic>
        <p:nvPicPr>
          <p:cNvPr id="3" name="Imagen 2"/>
          <p:cNvPicPr>
            <a:picLocks noChangeAspect="1"/>
          </p:cNvPicPr>
          <p:nvPr/>
        </p:nvPicPr>
        <p:blipFill>
          <a:blip r:embed="rId4"/>
          <a:stretch>
            <a:fillRect/>
          </a:stretch>
        </p:blipFill>
        <p:spPr>
          <a:xfrm>
            <a:off x="539552" y="3944395"/>
            <a:ext cx="1296144" cy="1428821"/>
          </a:xfrm>
          <a:prstGeom prst="rect">
            <a:avLst/>
          </a:prstGeom>
        </p:spPr>
      </p:pic>
    </p:spTree>
    <p:extLst>
      <p:ext uri="{BB962C8B-B14F-4D97-AF65-F5344CB8AC3E}">
        <p14:creationId xmlns:p14="http://schemas.microsoft.com/office/powerpoint/2010/main" val="1678394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RF accelerators</a:t>
            </a:r>
            <a:endParaRPr lang="en-US" dirty="0"/>
          </a:p>
        </p:txBody>
      </p:sp>
      <p:sp>
        <p:nvSpPr>
          <p:cNvPr id="3" name="Marcador de contenido 2"/>
          <p:cNvSpPr>
            <a:spLocks noGrp="1"/>
          </p:cNvSpPr>
          <p:nvPr>
            <p:ph idx="1"/>
          </p:nvPr>
        </p:nvSpPr>
        <p:spPr>
          <a:xfrm>
            <a:off x="971600" y="872715"/>
            <a:ext cx="7128792" cy="576064"/>
          </a:xfrm>
        </p:spPr>
        <p:txBody>
          <a:bodyPr>
            <a:normAutofit fontScale="92500"/>
          </a:bodyPr>
          <a:lstStyle/>
          <a:p>
            <a:r>
              <a:rPr lang="en-US" dirty="0" smtClean="0"/>
              <a:t>How to overcome the 10 MV limit? =&gt; </a:t>
            </a:r>
            <a:r>
              <a:rPr lang="en-US" b="1" dirty="0" smtClean="0"/>
              <a:t>RF acceleration</a:t>
            </a:r>
            <a:endParaRPr lang="en-US" b="1"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15</a:t>
            </a:fld>
            <a:endParaRPr lang="en-US">
              <a:solidFill>
                <a:prstClr val="black">
                  <a:tint val="75000"/>
                </a:prstClr>
              </a:solidFill>
            </a:endParaRPr>
          </a:p>
        </p:txBody>
      </p:sp>
      <p:pic>
        <p:nvPicPr>
          <p:cNvPr id="8" name="Imagen 7"/>
          <p:cNvPicPr>
            <a:picLocks noChangeAspect="1"/>
          </p:cNvPicPr>
          <p:nvPr/>
        </p:nvPicPr>
        <p:blipFill>
          <a:blip r:embed="rId2"/>
          <a:stretch>
            <a:fillRect/>
          </a:stretch>
        </p:blipFill>
        <p:spPr>
          <a:xfrm>
            <a:off x="5268669" y="1983940"/>
            <a:ext cx="3249942" cy="2165140"/>
          </a:xfrm>
          <a:prstGeom prst="rect">
            <a:avLst/>
          </a:prstGeom>
        </p:spPr>
      </p:pic>
      <p:pic>
        <p:nvPicPr>
          <p:cNvPr id="9" name="Imagen 8"/>
          <p:cNvPicPr>
            <a:picLocks noChangeAspect="1"/>
          </p:cNvPicPr>
          <p:nvPr/>
        </p:nvPicPr>
        <p:blipFill rotWithShape="1">
          <a:blip r:embed="rId3"/>
          <a:srcRect l="22566"/>
          <a:stretch/>
        </p:blipFill>
        <p:spPr>
          <a:xfrm>
            <a:off x="654272" y="1983940"/>
            <a:ext cx="3594012" cy="2165140"/>
          </a:xfrm>
          <a:prstGeom prst="rect">
            <a:avLst/>
          </a:prstGeom>
        </p:spPr>
      </p:pic>
      <p:sp>
        <p:nvSpPr>
          <p:cNvPr id="10" name="CuadroTexto 9"/>
          <p:cNvSpPr txBox="1"/>
          <p:nvPr/>
        </p:nvSpPr>
        <p:spPr>
          <a:xfrm>
            <a:off x="1979713" y="1579669"/>
            <a:ext cx="648072" cy="461665"/>
          </a:xfrm>
          <a:prstGeom prst="rect">
            <a:avLst/>
          </a:prstGeom>
          <a:noFill/>
        </p:spPr>
        <p:txBody>
          <a:bodyPr wrap="square" rtlCol="0">
            <a:spAutoFit/>
          </a:bodyPr>
          <a:lstStyle/>
          <a:p>
            <a:pPr algn="ctr"/>
            <a:r>
              <a:rPr lang="en-US" sz="2400" b="1" dirty="0"/>
              <a:t>DC</a:t>
            </a:r>
          </a:p>
        </p:txBody>
      </p:sp>
      <p:sp>
        <p:nvSpPr>
          <p:cNvPr id="11" name="CuadroTexto 10"/>
          <p:cNvSpPr txBox="1"/>
          <p:nvPr/>
        </p:nvSpPr>
        <p:spPr>
          <a:xfrm>
            <a:off x="6444208" y="1578892"/>
            <a:ext cx="648072" cy="461665"/>
          </a:xfrm>
          <a:prstGeom prst="rect">
            <a:avLst/>
          </a:prstGeom>
          <a:noFill/>
        </p:spPr>
        <p:txBody>
          <a:bodyPr wrap="square" rtlCol="0">
            <a:spAutoFit/>
          </a:bodyPr>
          <a:lstStyle/>
          <a:p>
            <a:pPr algn="ctr"/>
            <a:r>
              <a:rPr lang="en-US" sz="2400" b="1" dirty="0"/>
              <a:t>RF</a:t>
            </a:r>
          </a:p>
        </p:txBody>
      </p:sp>
      <p:sp>
        <p:nvSpPr>
          <p:cNvPr id="12" name="CuadroTexto 11"/>
          <p:cNvSpPr txBox="1"/>
          <p:nvPr/>
        </p:nvSpPr>
        <p:spPr>
          <a:xfrm>
            <a:off x="4427985" y="2835679"/>
            <a:ext cx="648072" cy="461665"/>
          </a:xfrm>
          <a:prstGeom prst="rect">
            <a:avLst/>
          </a:prstGeom>
          <a:noFill/>
        </p:spPr>
        <p:txBody>
          <a:bodyPr wrap="square" rtlCol="0">
            <a:spAutoFit/>
          </a:bodyPr>
          <a:lstStyle/>
          <a:p>
            <a:pPr algn="ctr"/>
            <a:r>
              <a:rPr lang="es-ES_tradnl" sz="2400" b="1" dirty="0"/>
              <a:t>vs.</a:t>
            </a:r>
          </a:p>
        </p:txBody>
      </p:sp>
      <p:sp>
        <p:nvSpPr>
          <p:cNvPr id="13" name="Rectángulo 12"/>
          <p:cNvSpPr/>
          <p:nvPr/>
        </p:nvSpPr>
        <p:spPr>
          <a:xfrm>
            <a:off x="179512" y="4471121"/>
            <a:ext cx="4926884" cy="1477328"/>
          </a:xfrm>
          <a:prstGeom prst="rect">
            <a:avLst/>
          </a:prstGeom>
        </p:spPr>
        <p:txBody>
          <a:bodyPr wrap="square">
            <a:spAutoFit/>
          </a:bodyPr>
          <a:lstStyle/>
          <a:p>
            <a:pPr marL="285750" indent="-285750">
              <a:buFont typeface="Arial" charset="0"/>
              <a:buChar char="•"/>
            </a:pPr>
            <a:r>
              <a:rPr lang="en-US" dirty="0">
                <a:latin typeface="Arial" charset="0"/>
              </a:rPr>
              <a:t>Proposed by Gustav </a:t>
            </a:r>
            <a:r>
              <a:rPr lang="en-US" dirty="0" err="1">
                <a:latin typeface="Arial" charset="0"/>
              </a:rPr>
              <a:t>Ising</a:t>
            </a:r>
            <a:r>
              <a:rPr lang="en-US" dirty="0">
                <a:latin typeface="Arial" charset="0"/>
              </a:rPr>
              <a:t> (1925) </a:t>
            </a:r>
          </a:p>
          <a:p>
            <a:pPr marL="285750" indent="-285750">
              <a:buFont typeface="Arial" charset="0"/>
              <a:buChar char="•"/>
            </a:pPr>
            <a:r>
              <a:rPr lang="en-US" dirty="0">
                <a:latin typeface="Arial" charset="0"/>
              </a:rPr>
              <a:t>First </a:t>
            </a:r>
            <a:r>
              <a:rPr lang="en-US" dirty="0" err="1" smtClean="0">
                <a:latin typeface="Arial" charset="0"/>
              </a:rPr>
              <a:t>linac</a:t>
            </a:r>
            <a:r>
              <a:rPr lang="en-US" dirty="0" smtClean="0">
                <a:latin typeface="Arial" charset="0"/>
              </a:rPr>
              <a:t> built </a:t>
            </a:r>
            <a:r>
              <a:rPr lang="en-US" dirty="0">
                <a:latin typeface="Arial" charset="0"/>
              </a:rPr>
              <a:t>by </a:t>
            </a:r>
            <a:r>
              <a:rPr lang="en-US" dirty="0" err="1">
                <a:latin typeface="Arial" charset="0"/>
              </a:rPr>
              <a:t>Wideröe</a:t>
            </a:r>
            <a:r>
              <a:rPr lang="en-US" dirty="0">
                <a:latin typeface="Arial" charset="0"/>
              </a:rPr>
              <a:t> (1928) </a:t>
            </a:r>
          </a:p>
          <a:p>
            <a:pPr marL="285750" indent="-285750">
              <a:buFont typeface="Arial" charset="0"/>
              <a:buChar char="•"/>
            </a:pPr>
            <a:r>
              <a:rPr lang="en-US" dirty="0">
                <a:latin typeface="Arial" charset="0"/>
              </a:rPr>
              <a:t>Alvarez version of </a:t>
            </a:r>
            <a:r>
              <a:rPr lang="en-US" dirty="0" err="1">
                <a:latin typeface="Arial" charset="0"/>
              </a:rPr>
              <a:t>linac</a:t>
            </a:r>
            <a:r>
              <a:rPr lang="en-US" dirty="0">
                <a:latin typeface="Arial" charset="0"/>
              </a:rPr>
              <a:t> (1955)</a:t>
            </a:r>
          </a:p>
          <a:p>
            <a:pPr marL="285750" indent="-285750">
              <a:buFont typeface="Arial" charset="0"/>
              <a:buChar char="•"/>
            </a:pPr>
            <a:r>
              <a:rPr lang="en-US" dirty="0">
                <a:latin typeface="Arial" charset="0"/>
              </a:rPr>
              <a:t>Lawrence (1932) - Cyclotron</a:t>
            </a:r>
          </a:p>
          <a:p>
            <a:pPr marL="285750" indent="-285750">
              <a:buFont typeface="Arial" charset="0"/>
              <a:buChar char="•"/>
            </a:pPr>
            <a:r>
              <a:rPr lang="en-US" dirty="0">
                <a:latin typeface="Arial" charset="0"/>
              </a:rPr>
              <a:t>S. </a:t>
            </a:r>
            <a:r>
              <a:rPr lang="en-US" dirty="0" err="1">
                <a:latin typeface="Arial" charset="0"/>
              </a:rPr>
              <a:t>Marcuss</a:t>
            </a:r>
            <a:r>
              <a:rPr lang="en-US" dirty="0">
                <a:latin typeface="Arial" charset="0"/>
              </a:rPr>
              <a:t> Oliphant (1952) - Synchrotron </a:t>
            </a:r>
          </a:p>
        </p:txBody>
      </p:sp>
      <p:pic>
        <p:nvPicPr>
          <p:cNvPr id="7" name="Imagen 6"/>
          <p:cNvPicPr>
            <a:picLocks noChangeAspect="1"/>
          </p:cNvPicPr>
          <p:nvPr/>
        </p:nvPicPr>
        <p:blipFill>
          <a:blip r:embed="rId4"/>
          <a:stretch>
            <a:fillRect/>
          </a:stretch>
        </p:blipFill>
        <p:spPr>
          <a:xfrm>
            <a:off x="5040560" y="4563930"/>
            <a:ext cx="3779912" cy="1037670"/>
          </a:xfrm>
          <a:prstGeom prst="rect">
            <a:avLst/>
          </a:prstGeom>
        </p:spPr>
      </p:pic>
      <p:sp>
        <p:nvSpPr>
          <p:cNvPr id="15" name="Rectángulo 14"/>
          <p:cNvSpPr/>
          <p:nvPr/>
        </p:nvSpPr>
        <p:spPr>
          <a:xfrm>
            <a:off x="5310336" y="5661250"/>
            <a:ext cx="3222104" cy="646331"/>
          </a:xfrm>
          <a:prstGeom prst="rect">
            <a:avLst/>
          </a:prstGeom>
        </p:spPr>
        <p:txBody>
          <a:bodyPr wrap="square">
            <a:spAutoFit/>
          </a:bodyPr>
          <a:lstStyle/>
          <a:p>
            <a:r>
              <a:rPr lang="en-US" dirty="0">
                <a:latin typeface="Helvetica" charset="0"/>
              </a:rPr>
              <a:t>Condition for synchronicity;</a:t>
            </a:r>
          </a:p>
          <a:p>
            <a:r>
              <a:rPr lang="en-US" dirty="0">
                <a:latin typeface="Helvetica" charset="0"/>
              </a:rPr>
              <a:t>L ~ β</a:t>
            </a:r>
            <a:r>
              <a:rPr lang="en-US" dirty="0" err="1">
                <a:latin typeface="Helvetica" charset="0"/>
              </a:rPr>
              <a:t>λ</a:t>
            </a:r>
            <a:r>
              <a:rPr lang="en-US" dirty="0">
                <a:latin typeface="Helvetica" charset="0"/>
              </a:rPr>
              <a:t> where β = v/c</a:t>
            </a:r>
          </a:p>
        </p:txBody>
      </p:sp>
    </p:spTree>
    <p:extLst>
      <p:ext uri="{BB962C8B-B14F-4D97-AF65-F5344CB8AC3E}">
        <p14:creationId xmlns:p14="http://schemas.microsoft.com/office/powerpoint/2010/main" val="9880412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RF accelerators</a:t>
            </a:r>
            <a:endParaRPr lang="es-ES_tradnl" dirty="0"/>
          </a:p>
        </p:txBody>
      </p:sp>
      <p:sp>
        <p:nvSpPr>
          <p:cNvPr id="3" name="Marcador de contenido 2"/>
          <p:cNvSpPr>
            <a:spLocks noGrp="1"/>
          </p:cNvSpPr>
          <p:nvPr>
            <p:ph idx="1"/>
          </p:nvPr>
        </p:nvSpPr>
        <p:spPr>
          <a:xfrm>
            <a:off x="457200" y="836713"/>
            <a:ext cx="8229600" cy="1872208"/>
          </a:xfrm>
        </p:spPr>
        <p:txBody>
          <a:bodyPr/>
          <a:lstStyle/>
          <a:p>
            <a:r>
              <a:rPr lang="en-US" dirty="0" smtClean="0"/>
              <a:t>When the field is rising the phase is stable since a particle arriving too early will be less accelerated and slip slightly in phase until the next gap; vice versa for a late particle. The other phase is unstable.</a:t>
            </a:r>
          </a:p>
          <a:p>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16</a:t>
            </a:fld>
            <a:endParaRPr lang="en-US">
              <a:solidFill>
                <a:prstClr val="black">
                  <a:tint val="75000"/>
                </a:prstClr>
              </a:solidFill>
            </a:endParaRPr>
          </a:p>
        </p:txBody>
      </p:sp>
      <p:pic>
        <p:nvPicPr>
          <p:cNvPr id="11" name="Imagen 10"/>
          <p:cNvPicPr>
            <a:picLocks noChangeAspect="1"/>
          </p:cNvPicPr>
          <p:nvPr/>
        </p:nvPicPr>
        <p:blipFill>
          <a:blip r:embed="rId2"/>
          <a:stretch>
            <a:fillRect/>
          </a:stretch>
        </p:blipFill>
        <p:spPr>
          <a:xfrm>
            <a:off x="899592" y="2420888"/>
            <a:ext cx="5833916" cy="3816424"/>
          </a:xfrm>
          <a:prstGeom prst="rect">
            <a:avLst/>
          </a:prstGeom>
        </p:spPr>
      </p:pic>
      <p:sp>
        <p:nvSpPr>
          <p:cNvPr id="12" name="Elipse 11"/>
          <p:cNvSpPr/>
          <p:nvPr/>
        </p:nvSpPr>
        <p:spPr>
          <a:xfrm>
            <a:off x="2262623" y="3068960"/>
            <a:ext cx="144016" cy="144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Elipse 12"/>
          <p:cNvSpPr/>
          <p:nvPr/>
        </p:nvSpPr>
        <p:spPr>
          <a:xfrm>
            <a:off x="2118607" y="3429000"/>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Elipse 13"/>
          <p:cNvSpPr/>
          <p:nvPr/>
        </p:nvSpPr>
        <p:spPr>
          <a:xfrm>
            <a:off x="2190615" y="3212976"/>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Elipse 14"/>
          <p:cNvSpPr/>
          <p:nvPr/>
        </p:nvSpPr>
        <p:spPr>
          <a:xfrm>
            <a:off x="6588224" y="3130515"/>
            <a:ext cx="144016" cy="14401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16" name="Elipse 15"/>
          <p:cNvSpPr/>
          <p:nvPr/>
        </p:nvSpPr>
        <p:spPr>
          <a:xfrm>
            <a:off x="6588224" y="3850595"/>
            <a:ext cx="144016" cy="14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17" name="Elipse 16"/>
          <p:cNvSpPr/>
          <p:nvPr/>
        </p:nvSpPr>
        <p:spPr>
          <a:xfrm>
            <a:off x="6588224" y="3498939"/>
            <a:ext cx="144016" cy="14401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18" name="CuadroTexto 17"/>
          <p:cNvSpPr txBox="1"/>
          <p:nvPr/>
        </p:nvSpPr>
        <p:spPr>
          <a:xfrm>
            <a:off x="6876256" y="2986499"/>
            <a:ext cx="2051720" cy="307777"/>
          </a:xfrm>
          <a:prstGeom prst="rect">
            <a:avLst/>
          </a:prstGeom>
          <a:noFill/>
        </p:spPr>
        <p:txBody>
          <a:bodyPr wrap="square" rtlCol="0">
            <a:spAutoFit/>
          </a:bodyPr>
          <a:lstStyle/>
          <a:p>
            <a:r>
              <a:rPr lang="es-ES_tradnl" sz="1400" dirty="0" err="1" smtClean="0"/>
              <a:t>Particle</a:t>
            </a:r>
            <a:r>
              <a:rPr lang="es-ES_tradnl" sz="1400" dirty="0" smtClean="0"/>
              <a:t> </a:t>
            </a:r>
            <a:r>
              <a:rPr lang="es-ES_tradnl" sz="1400" dirty="0" err="1" smtClean="0"/>
              <a:t>arrives</a:t>
            </a:r>
            <a:r>
              <a:rPr lang="es-ES_tradnl" sz="1400" dirty="0" smtClean="0"/>
              <a:t> late</a:t>
            </a:r>
            <a:endParaRPr lang="es-ES_tradnl" sz="1400" dirty="0"/>
          </a:p>
        </p:txBody>
      </p:sp>
      <p:sp>
        <p:nvSpPr>
          <p:cNvPr id="19" name="CuadroTexto 18"/>
          <p:cNvSpPr txBox="1"/>
          <p:nvPr/>
        </p:nvSpPr>
        <p:spPr>
          <a:xfrm>
            <a:off x="6876256" y="3337247"/>
            <a:ext cx="2051720" cy="307777"/>
          </a:xfrm>
          <a:prstGeom prst="rect">
            <a:avLst/>
          </a:prstGeom>
          <a:noFill/>
        </p:spPr>
        <p:txBody>
          <a:bodyPr wrap="square" rtlCol="0">
            <a:spAutoFit/>
          </a:bodyPr>
          <a:lstStyle/>
          <a:p>
            <a:r>
              <a:rPr lang="es-ES_tradnl" sz="1400" dirty="0" err="1" smtClean="0"/>
              <a:t>Particle</a:t>
            </a:r>
            <a:r>
              <a:rPr lang="es-ES_tradnl" sz="1400" dirty="0" smtClean="0"/>
              <a:t> </a:t>
            </a:r>
            <a:r>
              <a:rPr lang="es-ES_tradnl" sz="1400" dirty="0" err="1" smtClean="0"/>
              <a:t>arrives</a:t>
            </a:r>
            <a:r>
              <a:rPr lang="es-ES_tradnl" sz="1400" dirty="0" smtClean="0"/>
              <a:t> </a:t>
            </a:r>
            <a:r>
              <a:rPr lang="es-ES_tradnl" sz="1400" dirty="0" err="1" smtClean="0"/>
              <a:t>on</a:t>
            </a:r>
            <a:r>
              <a:rPr lang="es-ES_tradnl" sz="1400" dirty="0" smtClean="0"/>
              <a:t> time</a:t>
            </a:r>
            <a:endParaRPr lang="es-ES_tradnl" sz="1400" dirty="0"/>
          </a:p>
        </p:txBody>
      </p:sp>
      <p:sp>
        <p:nvSpPr>
          <p:cNvPr id="20" name="CuadroTexto 19"/>
          <p:cNvSpPr txBox="1"/>
          <p:nvPr/>
        </p:nvSpPr>
        <p:spPr>
          <a:xfrm>
            <a:off x="6876256" y="3697287"/>
            <a:ext cx="2051720" cy="307777"/>
          </a:xfrm>
          <a:prstGeom prst="rect">
            <a:avLst/>
          </a:prstGeom>
          <a:noFill/>
        </p:spPr>
        <p:txBody>
          <a:bodyPr wrap="square" rtlCol="0">
            <a:spAutoFit/>
          </a:bodyPr>
          <a:lstStyle/>
          <a:p>
            <a:r>
              <a:rPr lang="es-ES_tradnl" sz="1400" dirty="0" err="1" smtClean="0"/>
              <a:t>Particle</a:t>
            </a:r>
            <a:r>
              <a:rPr lang="es-ES_tradnl" sz="1400" dirty="0" smtClean="0"/>
              <a:t> </a:t>
            </a:r>
            <a:r>
              <a:rPr lang="es-ES_tradnl" sz="1400" dirty="0" err="1" smtClean="0"/>
              <a:t>arrives</a:t>
            </a:r>
            <a:r>
              <a:rPr lang="es-ES_tradnl" sz="1400" dirty="0" smtClean="0"/>
              <a:t> </a:t>
            </a:r>
            <a:r>
              <a:rPr lang="es-ES_tradnl" sz="1400" dirty="0" err="1" smtClean="0"/>
              <a:t>early</a:t>
            </a:r>
            <a:endParaRPr lang="es-ES_tradnl" sz="1400" dirty="0"/>
          </a:p>
        </p:txBody>
      </p:sp>
      <p:sp>
        <p:nvSpPr>
          <p:cNvPr id="21" name="Elipse 20"/>
          <p:cNvSpPr/>
          <p:nvPr/>
        </p:nvSpPr>
        <p:spPr>
          <a:xfrm>
            <a:off x="2915816" y="3212976"/>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Elipse 21"/>
          <p:cNvSpPr/>
          <p:nvPr/>
        </p:nvSpPr>
        <p:spPr>
          <a:xfrm>
            <a:off x="6588224" y="4561383"/>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sp>
        <p:nvSpPr>
          <p:cNvPr id="23" name="CuadroTexto 22"/>
          <p:cNvSpPr txBox="1"/>
          <p:nvPr/>
        </p:nvSpPr>
        <p:spPr>
          <a:xfrm>
            <a:off x="6876256" y="4417367"/>
            <a:ext cx="2051720" cy="307777"/>
          </a:xfrm>
          <a:prstGeom prst="rect">
            <a:avLst/>
          </a:prstGeom>
          <a:noFill/>
        </p:spPr>
        <p:txBody>
          <a:bodyPr wrap="square" rtlCol="0">
            <a:spAutoFit/>
          </a:bodyPr>
          <a:lstStyle/>
          <a:p>
            <a:r>
              <a:rPr lang="es-ES_tradnl" sz="1400" dirty="0" err="1" smtClean="0"/>
              <a:t>Unstable</a:t>
            </a:r>
            <a:r>
              <a:rPr lang="es-ES_tradnl" sz="1400" dirty="0" smtClean="0"/>
              <a:t> </a:t>
            </a:r>
            <a:r>
              <a:rPr lang="es-ES_tradnl" sz="1400" dirty="0" err="1" smtClean="0"/>
              <a:t>phase</a:t>
            </a:r>
            <a:endParaRPr lang="es-ES_tradnl" sz="1400" dirty="0"/>
          </a:p>
        </p:txBody>
      </p:sp>
    </p:spTree>
    <p:extLst>
      <p:ext uri="{BB962C8B-B14F-4D97-AF65-F5344CB8AC3E}">
        <p14:creationId xmlns:p14="http://schemas.microsoft.com/office/powerpoint/2010/main" val="282590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err="1"/>
              <a:t>Early</a:t>
            </a:r>
            <a:r>
              <a:rPr lang="es-ES_tradnl" dirty="0"/>
              <a:t> Linear </a:t>
            </a:r>
            <a:r>
              <a:rPr lang="es-ES_tradnl" dirty="0" err="1"/>
              <a:t>Accelerators</a:t>
            </a:r>
            <a:r>
              <a:rPr lang="es-ES_tradnl" dirty="0"/>
              <a:t> (</a:t>
            </a:r>
            <a:r>
              <a:rPr lang="es-ES_tradnl" dirty="0" err="1"/>
              <a:t>Drift</a:t>
            </a:r>
            <a:r>
              <a:rPr lang="es-ES_tradnl" dirty="0"/>
              <a:t> </a:t>
            </a:r>
            <a:r>
              <a:rPr lang="es-ES_tradnl" dirty="0" err="1"/>
              <a:t>Tube</a:t>
            </a:r>
            <a:r>
              <a:rPr lang="es-ES_tradnl" dirty="0"/>
              <a:t>) </a:t>
            </a:r>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17</a:t>
            </a:fld>
            <a:endParaRPr lang="en-US">
              <a:solidFill>
                <a:prstClr val="black">
                  <a:tint val="75000"/>
                </a:prstClr>
              </a:solidFill>
            </a:endParaRPr>
          </a:p>
        </p:txBody>
      </p:sp>
      <p:sp>
        <p:nvSpPr>
          <p:cNvPr id="8" name="Rectangle 3"/>
          <p:cNvSpPr>
            <a:spLocks noGrp="1" noChangeArrowheads="1"/>
          </p:cNvSpPr>
          <p:nvPr>
            <p:ph idx="1"/>
          </p:nvPr>
        </p:nvSpPr>
        <p:spPr>
          <a:xfrm>
            <a:off x="539553" y="914265"/>
            <a:ext cx="6187355" cy="2284649"/>
          </a:xfrm>
        </p:spPr>
        <p:txBody>
          <a:bodyPr>
            <a:normAutofit fontScale="92500"/>
          </a:bodyPr>
          <a:lstStyle/>
          <a:p>
            <a:pPr marL="0" indent="0">
              <a:lnSpc>
                <a:spcPct val="80000"/>
              </a:lnSpc>
              <a:buNone/>
            </a:pPr>
            <a:r>
              <a:rPr lang="en-US" sz="1800" dirty="0"/>
              <a:t>R. </a:t>
            </a:r>
            <a:r>
              <a:rPr lang="en-US" sz="1800" dirty="0" err="1"/>
              <a:t>Wideröe</a:t>
            </a:r>
            <a:r>
              <a:rPr lang="en-US" sz="1800" dirty="0"/>
              <a:t> proposed an accelerator by using an alternating voltage across many alternating “gaps.”</a:t>
            </a:r>
          </a:p>
          <a:p>
            <a:pPr marL="0" indent="0">
              <a:lnSpc>
                <a:spcPct val="80000"/>
              </a:lnSpc>
              <a:buNone/>
            </a:pPr>
            <a:r>
              <a:rPr lang="en-US" sz="1800" dirty="0"/>
              <a:t>It was not without a myriad of problems </a:t>
            </a:r>
          </a:p>
          <a:p>
            <a:pPr marL="0" indent="0">
              <a:lnSpc>
                <a:spcPct val="80000"/>
              </a:lnSpc>
              <a:buNone/>
            </a:pPr>
            <a:r>
              <a:rPr lang="en-US" sz="1600" dirty="0"/>
              <a:t>	- Focusing of beam</a:t>
            </a:r>
          </a:p>
          <a:p>
            <a:pPr marL="0" indent="0">
              <a:lnSpc>
                <a:spcPct val="80000"/>
              </a:lnSpc>
              <a:buNone/>
            </a:pPr>
            <a:r>
              <a:rPr lang="en-US" sz="1600" dirty="0"/>
              <a:t>	- Vacuum leaks</a:t>
            </a:r>
          </a:p>
          <a:p>
            <a:pPr marL="0" indent="0">
              <a:lnSpc>
                <a:spcPct val="80000"/>
              </a:lnSpc>
              <a:buNone/>
            </a:pPr>
            <a:r>
              <a:rPr lang="en-US" sz="1600" dirty="0"/>
              <a:t>	- Oscillating high voltages</a:t>
            </a:r>
          </a:p>
          <a:p>
            <a:pPr marL="0" indent="0">
              <a:lnSpc>
                <a:spcPct val="80000"/>
              </a:lnSpc>
              <a:buNone/>
            </a:pPr>
            <a:r>
              <a:rPr lang="en-US" sz="1600" dirty="0"/>
              <a:t>	- Again, imagination</a:t>
            </a:r>
          </a:p>
          <a:p>
            <a:pPr marL="0" indent="0">
              <a:lnSpc>
                <a:spcPct val="80000"/>
              </a:lnSpc>
              <a:buNone/>
            </a:pPr>
            <a:r>
              <a:rPr lang="en-US" sz="1800" dirty="0">
                <a:solidFill>
                  <a:srgbClr val="FF0000"/>
                </a:solidFill>
              </a:rPr>
              <a:t>His professor refused any further work because it was “sure to fail.”</a:t>
            </a:r>
          </a:p>
          <a:p>
            <a:pPr marL="0" indent="0">
              <a:lnSpc>
                <a:spcPct val="80000"/>
              </a:lnSpc>
              <a:buNone/>
            </a:pPr>
            <a:r>
              <a:rPr lang="en-US" sz="1800" dirty="0"/>
              <a:t>- </a:t>
            </a:r>
            <a:r>
              <a:rPr lang="en-US" sz="1800" dirty="0" err="1"/>
              <a:t>Wideröe</a:t>
            </a:r>
            <a:r>
              <a:rPr lang="en-US" sz="1800" dirty="0"/>
              <a:t> still published his idea in </a:t>
            </a:r>
            <a:r>
              <a:rPr lang="en-US" sz="1800" i="1" dirty="0" err="1"/>
              <a:t>Archiv</a:t>
            </a:r>
            <a:r>
              <a:rPr lang="en-US" sz="1800" i="1" dirty="0"/>
              <a:t> fur </a:t>
            </a:r>
            <a:r>
              <a:rPr lang="en-US" sz="1800" i="1" dirty="0" err="1"/>
              <a:t>Electrotechnic</a:t>
            </a:r>
            <a:endParaRPr lang="en-US" sz="1800" i="1" dirty="0">
              <a:solidFill>
                <a:srgbClr val="FF0000"/>
              </a:solidFill>
            </a:endParaRPr>
          </a:p>
          <a:p>
            <a:pPr marL="0" indent="0">
              <a:lnSpc>
                <a:spcPct val="80000"/>
              </a:lnSpc>
              <a:buNone/>
            </a:pPr>
            <a:endParaRPr lang="en-US" sz="1800" dirty="0"/>
          </a:p>
        </p:txBody>
      </p:sp>
      <p:pic>
        <p:nvPicPr>
          <p:cNvPr id="9" name="Picture 4" descr="Rolf Wideroe as a young man"/>
          <p:cNvPicPr>
            <a:picLocks noChangeAspect="1" noChangeArrowheads="1"/>
          </p:cNvPicPr>
          <p:nvPr/>
        </p:nvPicPr>
        <p:blipFill>
          <a:blip r:embed="rId2" cstate="print"/>
          <a:srcRect/>
          <a:stretch>
            <a:fillRect/>
          </a:stretch>
        </p:blipFill>
        <p:spPr bwMode="auto">
          <a:xfrm>
            <a:off x="6726909" y="836712"/>
            <a:ext cx="1697037" cy="2362200"/>
          </a:xfrm>
          <a:prstGeom prst="rect">
            <a:avLst/>
          </a:prstGeom>
          <a:noFill/>
          <a:ln w="9525">
            <a:noFill/>
            <a:miter lim="800000"/>
            <a:headEnd/>
            <a:tailEnd/>
          </a:ln>
        </p:spPr>
      </p:pic>
      <p:sp>
        <p:nvSpPr>
          <p:cNvPr id="10" name="Text Box 5"/>
          <p:cNvSpPr txBox="1">
            <a:spLocks noChangeArrowheads="1"/>
          </p:cNvSpPr>
          <p:nvPr/>
        </p:nvSpPr>
        <p:spPr bwMode="auto">
          <a:xfrm>
            <a:off x="508224" y="3140970"/>
            <a:ext cx="7808192" cy="1423529"/>
          </a:xfrm>
          <a:prstGeom prst="rect">
            <a:avLst/>
          </a:prstGeom>
          <a:noFill/>
          <a:ln w="9525">
            <a:noFill/>
            <a:miter lim="800000"/>
            <a:headEnd/>
            <a:tailEnd/>
          </a:ln>
        </p:spPr>
        <p:txBody>
          <a:bodyPr wrap="square">
            <a:normAutofit fontScale="85000" lnSpcReduction="10000"/>
          </a:bodyPr>
          <a:lstStyle/>
          <a:p>
            <a:r>
              <a:rPr lang="en-US" b="1" dirty="0" err="1"/>
              <a:t>Wideröe</a:t>
            </a:r>
            <a:r>
              <a:rPr lang="en-US" b="1" dirty="0"/>
              <a:t>,</a:t>
            </a:r>
            <a:r>
              <a:rPr lang="en-US" dirty="0"/>
              <a:t> elaborating a scheme proposed earlier by Gustav </a:t>
            </a:r>
            <a:r>
              <a:rPr lang="en-US" dirty="0" err="1"/>
              <a:t>Ising</a:t>
            </a:r>
            <a:r>
              <a:rPr lang="en-US" dirty="0"/>
              <a:t> in Sweden, sought to use a low potential over and over to accelerate atoms to high energies. In his design a potential of 25,000 volts alternated from positive to negative at radio frequencies. Ions were pulled into a straight cylindrical electrode by a negative potential and then pushed from the other end by a positive potential. One could add more cylinders, each longer than the last to accommodate the increasing speed of the particles, to reach higher energies. </a:t>
            </a:r>
          </a:p>
        </p:txBody>
      </p:sp>
      <p:pic>
        <p:nvPicPr>
          <p:cNvPr id="11" name="Imagen 10"/>
          <p:cNvPicPr>
            <a:picLocks noChangeAspect="1"/>
          </p:cNvPicPr>
          <p:nvPr/>
        </p:nvPicPr>
        <p:blipFill>
          <a:blip r:embed="rId3"/>
          <a:stretch>
            <a:fillRect/>
          </a:stretch>
        </p:blipFill>
        <p:spPr>
          <a:xfrm>
            <a:off x="4807384" y="4629482"/>
            <a:ext cx="4274480" cy="1578447"/>
          </a:xfrm>
          <a:prstGeom prst="rect">
            <a:avLst/>
          </a:prstGeom>
        </p:spPr>
      </p:pic>
      <p:sp>
        <p:nvSpPr>
          <p:cNvPr id="12" name="Rectángulo 11"/>
          <p:cNvSpPr/>
          <p:nvPr/>
        </p:nvSpPr>
        <p:spPr>
          <a:xfrm>
            <a:off x="6336072" y="5961301"/>
            <a:ext cx="1953704" cy="369332"/>
          </a:xfrm>
          <a:prstGeom prst="rect">
            <a:avLst/>
          </a:prstGeom>
        </p:spPr>
        <p:txBody>
          <a:bodyPr wrap="square">
            <a:spAutoFit/>
          </a:bodyPr>
          <a:lstStyle/>
          <a:p>
            <a:r>
              <a:rPr lang="es-ES_tradnl" dirty="0" err="1">
                <a:latin typeface="Arial" charset="0"/>
              </a:rPr>
              <a:t>Alvarez</a:t>
            </a:r>
            <a:r>
              <a:rPr lang="es-ES_tradnl" dirty="0">
                <a:latin typeface="Arial" charset="0"/>
              </a:rPr>
              <a:t> </a:t>
            </a:r>
            <a:r>
              <a:rPr lang="es-ES_tradnl" dirty="0" err="1">
                <a:latin typeface="Arial" charset="0"/>
              </a:rPr>
              <a:t>version</a:t>
            </a:r>
            <a:r>
              <a:rPr lang="es-ES_tradnl" dirty="0">
                <a:latin typeface="Arial" charset="0"/>
              </a:rPr>
              <a:t> </a:t>
            </a:r>
          </a:p>
        </p:txBody>
      </p:sp>
      <p:pic>
        <p:nvPicPr>
          <p:cNvPr id="13" name="Imagen 12"/>
          <p:cNvPicPr>
            <a:picLocks noChangeAspect="1"/>
          </p:cNvPicPr>
          <p:nvPr/>
        </p:nvPicPr>
        <p:blipFill>
          <a:blip r:embed="rId4"/>
          <a:stretch>
            <a:fillRect/>
          </a:stretch>
        </p:blipFill>
        <p:spPr>
          <a:xfrm>
            <a:off x="179512" y="4557472"/>
            <a:ext cx="4752528" cy="1895864"/>
          </a:xfrm>
          <a:prstGeom prst="rect">
            <a:avLst/>
          </a:prstGeom>
        </p:spPr>
      </p:pic>
    </p:spTree>
    <p:extLst>
      <p:ext uri="{BB962C8B-B14F-4D97-AF65-F5344CB8AC3E}">
        <p14:creationId xmlns:p14="http://schemas.microsoft.com/office/powerpoint/2010/main" val="25702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err="1"/>
              <a:t>Cavity</a:t>
            </a:r>
            <a:r>
              <a:rPr lang="es-ES_tradnl" dirty="0"/>
              <a:t> </a:t>
            </a:r>
            <a:r>
              <a:rPr lang="es-ES_tradnl" dirty="0" err="1" smtClean="0"/>
              <a:t>Linacs</a:t>
            </a:r>
            <a:endParaRPr lang="es-ES_tradnl" dirty="0"/>
          </a:p>
        </p:txBody>
      </p:sp>
      <p:sp>
        <p:nvSpPr>
          <p:cNvPr id="3" name="Marcador de contenido 2"/>
          <p:cNvSpPr>
            <a:spLocks noGrp="1"/>
          </p:cNvSpPr>
          <p:nvPr>
            <p:ph idx="1"/>
          </p:nvPr>
        </p:nvSpPr>
        <p:spPr/>
        <p:txBody>
          <a:bodyPr/>
          <a:lstStyle/>
          <a:p>
            <a:r>
              <a:rPr lang="en-US" dirty="0" smtClean="0"/>
              <a:t>These devices store large amounts of energy at a specific frequency allowing low power sources to reach high fields. </a:t>
            </a:r>
          </a:p>
          <a:p>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18</a:t>
            </a:fld>
            <a:endParaRPr lang="en-US">
              <a:solidFill>
                <a:prstClr val="black">
                  <a:tint val="75000"/>
                </a:prstClr>
              </a:solidFill>
            </a:endParaRPr>
          </a:p>
        </p:txBody>
      </p:sp>
      <p:pic>
        <p:nvPicPr>
          <p:cNvPr id="7" name="Imagen 6"/>
          <p:cNvPicPr>
            <a:picLocks noChangeAspect="1"/>
          </p:cNvPicPr>
          <p:nvPr/>
        </p:nvPicPr>
        <p:blipFill>
          <a:blip r:embed="rId2"/>
          <a:stretch>
            <a:fillRect/>
          </a:stretch>
        </p:blipFill>
        <p:spPr>
          <a:xfrm>
            <a:off x="957597" y="1988842"/>
            <a:ext cx="7257605" cy="3891903"/>
          </a:xfrm>
          <a:prstGeom prst="rect">
            <a:avLst/>
          </a:prstGeom>
        </p:spPr>
      </p:pic>
    </p:spTree>
    <p:extLst>
      <p:ext uri="{BB962C8B-B14F-4D97-AF65-F5344CB8AC3E}">
        <p14:creationId xmlns:p14="http://schemas.microsoft.com/office/powerpoint/2010/main" val="1888681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err="1" smtClean="0"/>
              <a:t>Cyclotron</a:t>
            </a:r>
            <a:endParaRPr lang="es-ES_tradnl" dirty="0"/>
          </a:p>
        </p:txBody>
      </p:sp>
      <p:sp>
        <p:nvSpPr>
          <p:cNvPr id="3" name="Marcador de contenido 2"/>
          <p:cNvSpPr>
            <a:spLocks noGrp="1"/>
          </p:cNvSpPr>
          <p:nvPr>
            <p:ph idx="1"/>
          </p:nvPr>
        </p:nvSpPr>
        <p:spPr>
          <a:xfrm>
            <a:off x="457200" y="836713"/>
            <a:ext cx="8229600" cy="2664296"/>
          </a:xfrm>
        </p:spPr>
        <p:txBody>
          <a:bodyPr>
            <a:normAutofit fontScale="85000" lnSpcReduction="20000"/>
          </a:bodyPr>
          <a:lstStyle/>
          <a:p>
            <a:r>
              <a:rPr lang="en-US" dirty="0" smtClean="0"/>
              <a:t>1932: 1.2 MeV – 1940: 20 MeV (E.O. Lawrence, M.S. Livingston)</a:t>
            </a:r>
          </a:p>
          <a:p>
            <a:r>
              <a:rPr lang="en-US" dirty="0" smtClean="0"/>
              <a:t>Repeatedly traverse an accelerating structure</a:t>
            </a:r>
          </a:p>
          <a:p>
            <a:pPr>
              <a:lnSpc>
                <a:spcPct val="110000"/>
              </a:lnSpc>
            </a:pPr>
            <a:r>
              <a:rPr lang="en-US" dirty="0" smtClean="0">
                <a:solidFill>
                  <a:srgbClr val="1F497D"/>
                </a:solidFill>
              </a:rPr>
              <a:t>Implies a circular machine, which means a Bending field (Constant magnetic field)</a:t>
            </a:r>
          </a:p>
          <a:p>
            <a:pPr>
              <a:lnSpc>
                <a:spcPct val="110000"/>
              </a:lnSpc>
            </a:pPr>
            <a:r>
              <a:rPr lang="en-US" dirty="0" smtClean="0">
                <a:solidFill>
                  <a:srgbClr val="1F497D"/>
                </a:solidFill>
              </a:rPr>
              <a:t>Alternating voltage between the two D’s</a:t>
            </a:r>
          </a:p>
          <a:p>
            <a:pPr>
              <a:lnSpc>
                <a:spcPct val="110000"/>
              </a:lnSpc>
            </a:pPr>
            <a:r>
              <a:rPr lang="en-US" dirty="0" smtClean="0">
                <a:solidFill>
                  <a:srgbClr val="1F497D"/>
                </a:solidFill>
              </a:rPr>
              <a:t>Increasing particle orbit radius</a:t>
            </a:r>
          </a:p>
          <a:p>
            <a:pPr>
              <a:lnSpc>
                <a:spcPct val="110000"/>
              </a:lnSpc>
            </a:pPr>
            <a:r>
              <a:rPr lang="en-US" dirty="0" smtClean="0">
                <a:solidFill>
                  <a:srgbClr val="1F497D"/>
                </a:solidFill>
              </a:rPr>
              <a:t>Development lead to the synchro-cyclotron to cope with the relativistic effects</a:t>
            </a:r>
          </a:p>
          <a:p>
            <a:endParaRPr lang="en-US" dirty="0" smtClean="0"/>
          </a:p>
          <a:p>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19</a:t>
            </a:fld>
            <a:endParaRPr lang="en-US">
              <a:solidFill>
                <a:prstClr val="black">
                  <a:tint val="75000"/>
                </a:prstClr>
              </a:solidFill>
            </a:endParaRPr>
          </a:p>
        </p:txBody>
      </p:sp>
      <p:pic>
        <p:nvPicPr>
          <p:cNvPr id="7" name="Picture 5"/>
          <p:cNvPicPr>
            <a:picLocks noChangeAspect="1"/>
          </p:cNvPicPr>
          <p:nvPr/>
        </p:nvPicPr>
        <p:blipFill>
          <a:blip r:embed="rId2"/>
          <a:stretch>
            <a:fillRect/>
          </a:stretch>
        </p:blipFill>
        <p:spPr>
          <a:xfrm>
            <a:off x="4788026" y="3781527"/>
            <a:ext cx="3968425" cy="2671811"/>
          </a:xfrm>
          <a:prstGeom prst="rect">
            <a:avLst/>
          </a:prstGeom>
        </p:spPr>
      </p:pic>
      <p:sp>
        <p:nvSpPr>
          <p:cNvPr id="9" name="TextBox 7"/>
          <p:cNvSpPr txBox="1"/>
          <p:nvPr/>
        </p:nvSpPr>
        <p:spPr>
          <a:xfrm>
            <a:off x="575099" y="3790783"/>
            <a:ext cx="4137110" cy="646331"/>
          </a:xfrm>
          <a:prstGeom prst="rect">
            <a:avLst/>
          </a:prstGeom>
          <a:solidFill>
            <a:srgbClr val="C6D9F1"/>
          </a:solidFill>
          <a:ln>
            <a:solidFill>
              <a:srgbClr val="1F497D"/>
            </a:solidFill>
          </a:ln>
        </p:spPr>
        <p:txBody>
          <a:bodyPr wrap="square" rtlCol="0">
            <a:spAutoFit/>
          </a:bodyPr>
          <a:lstStyle/>
          <a:p>
            <a:pPr algn="ctr"/>
            <a:r>
              <a:rPr lang="en-US" dirty="0">
                <a:solidFill>
                  <a:srgbClr val="1F497D"/>
                </a:solidFill>
              </a:rPr>
              <a:t>In 1939 </a:t>
            </a:r>
            <a:r>
              <a:rPr lang="en-US" dirty="0" smtClean="0">
                <a:solidFill>
                  <a:srgbClr val="1F497D"/>
                </a:solidFill>
              </a:rPr>
              <a:t>E. Lawrence </a:t>
            </a:r>
            <a:r>
              <a:rPr lang="en-US" dirty="0">
                <a:solidFill>
                  <a:srgbClr val="1F497D"/>
                </a:solidFill>
              </a:rPr>
              <a:t>received the </a:t>
            </a:r>
            <a:r>
              <a:rPr lang="en-US" dirty="0" smtClean="0">
                <a:solidFill>
                  <a:srgbClr val="1F497D"/>
                </a:solidFill>
              </a:rPr>
              <a:t>Nobel </a:t>
            </a:r>
            <a:r>
              <a:rPr lang="en-US" dirty="0">
                <a:solidFill>
                  <a:srgbClr val="1F497D"/>
                </a:solidFill>
              </a:rPr>
              <a:t>prize for his work.</a:t>
            </a:r>
          </a:p>
        </p:txBody>
      </p:sp>
      <p:pic>
        <p:nvPicPr>
          <p:cNvPr id="10" name="Picture 8"/>
          <p:cNvPicPr>
            <a:picLocks noChangeAspect="1"/>
          </p:cNvPicPr>
          <p:nvPr/>
        </p:nvPicPr>
        <p:blipFill>
          <a:blip r:embed="rId3"/>
          <a:stretch>
            <a:fillRect/>
          </a:stretch>
        </p:blipFill>
        <p:spPr>
          <a:xfrm>
            <a:off x="1961677" y="4647699"/>
            <a:ext cx="1639290" cy="1691999"/>
          </a:xfrm>
          <a:prstGeom prst="rect">
            <a:avLst/>
          </a:prstGeom>
        </p:spPr>
      </p:pic>
    </p:spTree>
    <p:extLst>
      <p:ext uri="{BB962C8B-B14F-4D97-AF65-F5344CB8AC3E}">
        <p14:creationId xmlns:p14="http://schemas.microsoft.com/office/powerpoint/2010/main" val="11078437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err="1" smtClean="0"/>
              <a:t>Introduction</a:t>
            </a:r>
            <a:endParaRPr lang="es-ES" dirty="0"/>
          </a:p>
        </p:txBody>
      </p:sp>
      <p:sp>
        <p:nvSpPr>
          <p:cNvPr id="3" name="Marcador de contenido 2"/>
          <p:cNvSpPr>
            <a:spLocks noGrp="1"/>
          </p:cNvSpPr>
          <p:nvPr>
            <p:ph idx="1"/>
          </p:nvPr>
        </p:nvSpPr>
        <p:spPr/>
        <p:txBody>
          <a:bodyPr>
            <a:normAutofit fontScale="92500" lnSpcReduction="10000"/>
          </a:bodyPr>
          <a:lstStyle/>
          <a:p>
            <a:r>
              <a:rPr lang="en-US" dirty="0" smtClean="0"/>
              <a:t>This is just a very basic introduction to particle accelerators and medical </a:t>
            </a:r>
            <a:r>
              <a:rPr lang="en-US" dirty="0" err="1" smtClean="0"/>
              <a:t>hadrontherapy</a:t>
            </a:r>
            <a:r>
              <a:rPr lang="en-US" dirty="0" smtClean="0"/>
              <a:t> applications.</a:t>
            </a:r>
          </a:p>
          <a:p>
            <a:pPr lvl="1"/>
            <a:r>
              <a:rPr lang="en-US" dirty="0" smtClean="0"/>
              <a:t>No beam physics/optics</a:t>
            </a:r>
          </a:p>
          <a:p>
            <a:pPr lvl="1"/>
            <a:r>
              <a:rPr lang="en-US" dirty="0" smtClean="0"/>
              <a:t>No beam diagnostics/instrumentation</a:t>
            </a:r>
            <a:r>
              <a:rPr lang="en-US" u="sng" dirty="0" smtClean="0"/>
              <a:t> </a:t>
            </a:r>
            <a:endParaRPr lang="en-US" dirty="0" smtClean="0"/>
          </a:p>
          <a:p>
            <a:pPr lvl="1"/>
            <a:r>
              <a:rPr lang="en-US" dirty="0" smtClean="0"/>
              <a:t>No treatment of technologies (RF, magnets, </a:t>
            </a:r>
            <a:r>
              <a:rPr lang="en-US" smtClean="0"/>
              <a:t>superconductivity, vacuum</a:t>
            </a:r>
            <a:r>
              <a:rPr lang="en-US" dirty="0" smtClean="0"/>
              <a:t>…)</a:t>
            </a:r>
          </a:p>
          <a:p>
            <a:pPr lvl="1"/>
            <a:r>
              <a:rPr lang="en-US" dirty="0" smtClean="0"/>
              <a:t>No medical x-ray therapy or imaging applications</a:t>
            </a:r>
          </a:p>
          <a:p>
            <a:pPr lvl="1"/>
            <a:r>
              <a:rPr lang="en-US" dirty="0" smtClean="0"/>
              <a:t>No many things…</a:t>
            </a:r>
          </a:p>
          <a:p>
            <a:r>
              <a:rPr lang="en-US" dirty="0" smtClean="0"/>
              <a:t>A detailed course on the matter can take from months to years.</a:t>
            </a:r>
          </a:p>
          <a:p>
            <a:r>
              <a:rPr lang="en-US" dirty="0" smtClean="0"/>
              <a:t>There is a lot of bibliography about particle accelerators:</a:t>
            </a:r>
          </a:p>
          <a:p>
            <a:pPr lvl="1"/>
            <a:r>
              <a:rPr lang="en-US" dirty="0" smtClean="0"/>
              <a:t>Books</a:t>
            </a:r>
          </a:p>
          <a:p>
            <a:pPr lvl="1"/>
            <a:r>
              <a:rPr lang="en-US" dirty="0" smtClean="0"/>
              <a:t>Particle accelerator schools: JUAS, CAS, USPAS…</a:t>
            </a:r>
          </a:p>
          <a:p>
            <a:pPr lvl="1"/>
            <a:r>
              <a:rPr lang="en-US" dirty="0" smtClean="0"/>
              <a:t>Open access articles and review papers</a:t>
            </a:r>
          </a:p>
          <a:p>
            <a:r>
              <a:rPr lang="en-US" dirty="0" smtClean="0"/>
              <a:t>About </a:t>
            </a:r>
            <a:r>
              <a:rPr lang="en-US" dirty="0" err="1" smtClean="0"/>
              <a:t>hadrontherapy</a:t>
            </a:r>
            <a:r>
              <a:rPr lang="en-US" dirty="0" smtClean="0"/>
              <a:t> accelerators there are less resources:</a:t>
            </a:r>
          </a:p>
          <a:p>
            <a:pPr lvl="1"/>
            <a:r>
              <a:rPr lang="en-US" sz="2100" dirty="0" smtClean="0"/>
              <a:t>Books</a:t>
            </a:r>
          </a:p>
          <a:p>
            <a:pPr lvl="1"/>
            <a:r>
              <a:rPr lang="en-US" sz="2100" dirty="0" smtClean="0"/>
              <a:t>Review </a:t>
            </a:r>
            <a:r>
              <a:rPr lang="en-US" sz="2100" dirty="0"/>
              <a:t>papers</a:t>
            </a:r>
            <a:r>
              <a:rPr lang="en-US" dirty="0"/>
              <a:t>:  </a:t>
            </a:r>
            <a:r>
              <a:rPr lang="en-US" dirty="0" smtClean="0"/>
              <a:t>“History </a:t>
            </a:r>
            <a:r>
              <a:rPr lang="en-US" dirty="0"/>
              <a:t>of hadron therapy </a:t>
            </a:r>
            <a:r>
              <a:rPr lang="en-US" dirty="0" smtClean="0"/>
              <a:t>accelerators”, A. </a:t>
            </a:r>
            <a:r>
              <a:rPr lang="en-US" dirty="0" err="1" smtClean="0"/>
              <a:t>Degiovanni</a:t>
            </a:r>
            <a:r>
              <a:rPr lang="en-US" dirty="0" smtClean="0"/>
              <a:t> and U. </a:t>
            </a:r>
            <a:r>
              <a:rPr lang="en-US" dirty="0" err="1" smtClean="0"/>
              <a:t>Amaldi</a:t>
            </a:r>
            <a:endParaRPr lang="en-US" dirty="0" smtClean="0"/>
          </a:p>
          <a:p>
            <a:pPr lvl="1"/>
            <a:endParaRPr lang="en-US" dirty="0"/>
          </a:p>
          <a:p>
            <a:pPr lvl="1"/>
            <a:endParaRPr lang="en-US" dirty="0"/>
          </a:p>
        </p:txBody>
      </p:sp>
      <p:sp>
        <p:nvSpPr>
          <p:cNvPr id="4" name="Marcador de fecha 3"/>
          <p:cNvSpPr>
            <a:spLocks noGrp="1"/>
          </p:cNvSpPr>
          <p:nvPr>
            <p:ph type="dt" sz="half" idx="10"/>
          </p:nvPr>
        </p:nvSpPr>
        <p:spPr/>
        <p:txBody>
          <a:bodyPr/>
          <a:lstStyle/>
          <a:p>
            <a:r>
              <a:rPr lang="bg-BG"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smtClean="0"/>
              <a:t>D. Esperante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41101562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10"/>
          <p:cNvSpPr>
            <a:spLocks noGrp="1"/>
          </p:cNvSpPr>
          <p:nvPr>
            <p:ph sz="half" idx="1"/>
          </p:nvPr>
        </p:nvSpPr>
        <p:spPr>
          <a:xfrm>
            <a:off x="601216" y="1174000"/>
            <a:ext cx="8003232" cy="1008112"/>
          </a:xfrm>
        </p:spPr>
        <p:txBody>
          <a:bodyPr>
            <a:normAutofit/>
          </a:bodyPr>
          <a:lstStyle/>
          <a:p>
            <a:r>
              <a:rPr lang="en-US" sz="2400" dirty="0"/>
              <a:t>1943: M. Oliphant described his synchrotron invention in a memo to the UK Atomic Energy directorate</a:t>
            </a:r>
          </a:p>
          <a:p>
            <a:endParaRPr lang="es-ES_tradnl" sz="2400" dirty="0"/>
          </a:p>
        </p:txBody>
      </p:sp>
      <p:sp>
        <p:nvSpPr>
          <p:cNvPr id="15" name="Marcador de contenido 14"/>
          <p:cNvSpPr>
            <a:spLocks noGrp="1"/>
          </p:cNvSpPr>
          <p:nvPr>
            <p:ph sz="half" idx="2"/>
          </p:nvPr>
        </p:nvSpPr>
        <p:spPr>
          <a:xfrm>
            <a:off x="683568" y="2302216"/>
            <a:ext cx="4038600" cy="3760618"/>
          </a:xfrm>
        </p:spPr>
        <p:txBody>
          <a:bodyPr/>
          <a:lstStyle/>
          <a:p>
            <a:r>
              <a:rPr lang="en-US" dirty="0">
                <a:solidFill>
                  <a:srgbClr val="1F497D"/>
                </a:solidFill>
              </a:rPr>
              <a:t>1959: CERN-PS and BNL-AGS</a:t>
            </a:r>
          </a:p>
          <a:p>
            <a:r>
              <a:rPr lang="en-US" dirty="0">
                <a:solidFill>
                  <a:srgbClr val="1F497D"/>
                </a:solidFill>
              </a:rPr>
              <a:t>Fixed radius for particle orbit</a:t>
            </a:r>
          </a:p>
          <a:p>
            <a:r>
              <a:rPr lang="en-US" dirty="0">
                <a:solidFill>
                  <a:srgbClr val="1F497D"/>
                </a:solidFill>
              </a:rPr>
              <a:t>Varying magnetic field and radio frequency</a:t>
            </a:r>
          </a:p>
          <a:p>
            <a:r>
              <a:rPr lang="en-US" dirty="0">
                <a:solidFill>
                  <a:srgbClr val="1F497D"/>
                </a:solidFill>
              </a:rPr>
              <a:t>Phase stability</a:t>
            </a:r>
          </a:p>
          <a:p>
            <a:r>
              <a:rPr lang="en-US" dirty="0">
                <a:solidFill>
                  <a:srgbClr val="1F497D"/>
                </a:solidFill>
              </a:rPr>
              <a:t>Important focusing of particle beams (Courant – Snyder)</a:t>
            </a:r>
          </a:p>
          <a:p>
            <a:r>
              <a:rPr lang="en-US" dirty="0">
                <a:solidFill>
                  <a:srgbClr val="1F497D"/>
                </a:solidFill>
              </a:rPr>
              <a:t>Providing beam for fixed target </a:t>
            </a:r>
            <a:r>
              <a:rPr lang="en-US" dirty="0" smtClean="0">
                <a:solidFill>
                  <a:srgbClr val="1F497D"/>
                </a:solidFill>
              </a:rPr>
              <a:t>physics</a:t>
            </a:r>
          </a:p>
          <a:p>
            <a:r>
              <a:rPr lang="en-US" dirty="0" smtClean="0">
                <a:solidFill>
                  <a:srgbClr val="1F497D"/>
                </a:solidFill>
              </a:rPr>
              <a:t>Paved the way to colliders</a:t>
            </a:r>
          </a:p>
          <a:p>
            <a:endParaRPr lang="es-ES_tradnl"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20</a:t>
            </a:fld>
            <a:endParaRPr lang="en-US">
              <a:solidFill>
                <a:prstClr val="black">
                  <a:tint val="75000"/>
                </a:prstClr>
              </a:solidFill>
            </a:endParaRPr>
          </a:p>
        </p:txBody>
      </p:sp>
      <p:sp>
        <p:nvSpPr>
          <p:cNvPr id="2" name="Título 1"/>
          <p:cNvSpPr>
            <a:spLocks noGrp="1"/>
          </p:cNvSpPr>
          <p:nvPr>
            <p:ph type="title"/>
          </p:nvPr>
        </p:nvSpPr>
        <p:spPr/>
        <p:txBody>
          <a:bodyPr>
            <a:normAutofit fontScale="90000"/>
          </a:bodyPr>
          <a:lstStyle/>
          <a:p>
            <a:r>
              <a:rPr lang="en-GB" dirty="0" smtClean="0"/>
              <a:t>Synchrotrons</a:t>
            </a:r>
            <a:endParaRPr lang="es-ES_tradnl" dirty="0"/>
          </a:p>
        </p:txBody>
      </p:sp>
      <p:pic>
        <p:nvPicPr>
          <p:cNvPr id="10" name="Imagen 9"/>
          <p:cNvPicPr>
            <a:picLocks noChangeAspect="1"/>
          </p:cNvPicPr>
          <p:nvPr/>
        </p:nvPicPr>
        <p:blipFill>
          <a:blip r:embed="rId2"/>
          <a:stretch>
            <a:fillRect/>
          </a:stretch>
        </p:blipFill>
        <p:spPr>
          <a:xfrm>
            <a:off x="4860032" y="2763933"/>
            <a:ext cx="3742224" cy="3130798"/>
          </a:xfrm>
          <a:prstGeom prst="rect">
            <a:avLst/>
          </a:prstGeom>
        </p:spPr>
      </p:pic>
    </p:spTree>
    <p:extLst>
      <p:ext uri="{BB962C8B-B14F-4D97-AF65-F5344CB8AC3E}">
        <p14:creationId xmlns:p14="http://schemas.microsoft.com/office/powerpoint/2010/main" val="839354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fr-CH" dirty="0" err="1" smtClean="0"/>
              <a:t>aPPLICATIONS</a:t>
            </a:r>
            <a:r>
              <a:rPr lang="fr-CH" dirty="0" smtClean="0"/>
              <a:t> OF </a:t>
            </a:r>
            <a:r>
              <a:rPr lang="fr-CH" dirty="0" err="1" smtClean="0"/>
              <a:t>aCCELERATORS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5923237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Particle accelerators at our disposal</a:t>
            </a:r>
            <a:endParaRPr lang="en-US" dirty="0"/>
          </a:p>
        </p:txBody>
      </p:sp>
      <p:sp>
        <p:nvSpPr>
          <p:cNvPr id="3" name="Marcador de contenido 2"/>
          <p:cNvSpPr>
            <a:spLocks noGrp="1"/>
          </p:cNvSpPr>
          <p:nvPr>
            <p:ph idx="1"/>
          </p:nvPr>
        </p:nvSpPr>
        <p:spPr/>
        <p:txBody>
          <a:bodyPr>
            <a:normAutofit/>
          </a:bodyPr>
          <a:lstStyle/>
          <a:p>
            <a:r>
              <a:rPr lang="en-US" dirty="0" smtClean="0"/>
              <a:t>Linear accelerators:</a:t>
            </a:r>
          </a:p>
          <a:p>
            <a:pPr lvl="1"/>
            <a:r>
              <a:rPr lang="en-US" dirty="0" smtClean="0"/>
              <a:t>Good for electrons (which can be used to produce X-rays)</a:t>
            </a:r>
          </a:p>
          <a:p>
            <a:r>
              <a:rPr lang="en-US" dirty="0" smtClean="0"/>
              <a:t>Cyclotrons:</a:t>
            </a:r>
          </a:p>
          <a:p>
            <a:pPr lvl="1"/>
            <a:r>
              <a:rPr lang="en-US" dirty="0" smtClean="0"/>
              <a:t>Compact and (relatively) simple</a:t>
            </a:r>
          </a:p>
          <a:p>
            <a:r>
              <a:rPr lang="en-US" dirty="0" smtClean="0"/>
              <a:t>Synchrotrons:</a:t>
            </a:r>
          </a:p>
          <a:p>
            <a:pPr lvl="1"/>
            <a:r>
              <a:rPr lang="en-US" dirty="0" smtClean="0"/>
              <a:t>Scalable and versatile</a:t>
            </a:r>
          </a:p>
          <a:p>
            <a:pPr lvl="1"/>
            <a:endParaRPr lang="en-US" dirty="0" smtClean="0"/>
          </a:p>
          <a:p>
            <a:pPr lvl="1"/>
            <a:endParaRPr lang="en-US" dirty="0" smtClean="0"/>
          </a:p>
          <a:p>
            <a:r>
              <a:rPr lang="en-US" dirty="0" smtClean="0"/>
              <a:t>Not to forget other current and future technologies:</a:t>
            </a:r>
          </a:p>
          <a:p>
            <a:pPr lvl="1"/>
            <a:r>
              <a:rPr lang="en-US" dirty="0" smtClean="0"/>
              <a:t>Fixed Field Alternating Gradient accelerators</a:t>
            </a:r>
          </a:p>
          <a:p>
            <a:pPr lvl="1"/>
            <a:r>
              <a:rPr lang="en-US" dirty="0" smtClean="0"/>
              <a:t>Plasma Wake Accelerators</a:t>
            </a:r>
          </a:p>
          <a:p>
            <a:pPr lvl="1"/>
            <a:r>
              <a:rPr lang="en-US" dirty="0" smtClean="0"/>
              <a:t>Dielectric Laser Accelerators</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US" dirty="0" smtClean="0"/>
              <a:t>D. Esperante – IFIC_summer_school-July2018</a:t>
            </a:r>
            <a:endParaRPr lang="en-U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339427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Some 30 000 accelerators worldwide</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23</a:t>
            </a:fld>
            <a:endParaRPr lang="en-US">
              <a:solidFill>
                <a:prstClr val="black">
                  <a:tint val="75000"/>
                </a:prstClr>
              </a:solidFill>
            </a:endParaRPr>
          </a:p>
        </p:txBody>
      </p:sp>
      <p:pic>
        <p:nvPicPr>
          <p:cNvPr id="7" name="Imagen 6"/>
          <p:cNvPicPr>
            <a:picLocks noChangeAspect="1"/>
          </p:cNvPicPr>
          <p:nvPr/>
        </p:nvPicPr>
        <p:blipFill>
          <a:blip r:embed="rId2"/>
          <a:stretch>
            <a:fillRect/>
          </a:stretch>
        </p:blipFill>
        <p:spPr>
          <a:xfrm>
            <a:off x="683570" y="1196752"/>
            <a:ext cx="7939289" cy="5263124"/>
          </a:xfrm>
          <a:prstGeom prst="rect">
            <a:avLst/>
          </a:prstGeom>
        </p:spPr>
      </p:pic>
    </p:spTree>
    <p:extLst>
      <p:ext uri="{BB962C8B-B14F-4D97-AF65-F5344CB8AC3E}">
        <p14:creationId xmlns:p14="http://schemas.microsoft.com/office/powerpoint/2010/main" val="609972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Industrial applications snapshot</a:t>
            </a:r>
            <a:endParaRPr lang="en-US" dirty="0"/>
          </a:p>
        </p:txBody>
      </p:sp>
      <p:sp>
        <p:nvSpPr>
          <p:cNvPr id="3" name="Marcador de contenido 2"/>
          <p:cNvSpPr>
            <a:spLocks noGrp="1"/>
          </p:cNvSpPr>
          <p:nvPr>
            <p:ph idx="1"/>
          </p:nvPr>
        </p:nvSpPr>
        <p:spPr>
          <a:xfrm>
            <a:off x="457200" y="836713"/>
            <a:ext cx="3826768" cy="2952328"/>
          </a:xfrm>
        </p:spPr>
        <p:txBody>
          <a:bodyPr>
            <a:normAutofit fontScale="92500" lnSpcReduction="10000"/>
          </a:bodyPr>
          <a:lstStyle/>
          <a:p>
            <a:r>
              <a:rPr lang="en-US" dirty="0" smtClean="0"/>
              <a:t>Synchrotron light for</a:t>
            </a:r>
          </a:p>
          <a:p>
            <a:pPr lvl="1"/>
            <a:r>
              <a:rPr lang="en-US" dirty="0" smtClean="0"/>
              <a:t>Biology, chemistry, material science, heritage and more</a:t>
            </a:r>
          </a:p>
          <a:p>
            <a:r>
              <a:rPr lang="en-US" dirty="0" smtClean="0"/>
              <a:t>Neutrons for</a:t>
            </a:r>
          </a:p>
          <a:p>
            <a:pPr lvl="1"/>
            <a:r>
              <a:rPr lang="en-US" dirty="0" smtClean="0"/>
              <a:t>Semiconductor system testing</a:t>
            </a:r>
          </a:p>
          <a:p>
            <a:pPr lvl="1"/>
            <a:r>
              <a:rPr lang="en-US" dirty="0" smtClean="0"/>
              <a:t>Material science (stress measurements)</a:t>
            </a:r>
          </a:p>
          <a:p>
            <a:pPr lvl="1"/>
            <a:r>
              <a:rPr lang="en-US" dirty="0" smtClean="0"/>
              <a:t>Unblocking oil pipes</a:t>
            </a:r>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US" dirty="0" smtClean="0"/>
              <a:t>D. Esperante – IFIC_summer_school-July2018</a:t>
            </a:r>
            <a:endParaRPr lang="en-U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24</a:t>
            </a:fld>
            <a:endParaRPr lang="en-US" dirty="0">
              <a:solidFill>
                <a:prstClr val="black">
                  <a:tint val="75000"/>
                </a:prstClr>
              </a:solidFill>
            </a:endParaRPr>
          </a:p>
        </p:txBody>
      </p:sp>
      <p:pic>
        <p:nvPicPr>
          <p:cNvPr id="8" name="Imagen 7"/>
          <p:cNvPicPr>
            <a:picLocks noChangeAspect="1"/>
          </p:cNvPicPr>
          <p:nvPr/>
        </p:nvPicPr>
        <p:blipFill>
          <a:blip r:embed="rId2"/>
          <a:stretch>
            <a:fillRect/>
          </a:stretch>
        </p:blipFill>
        <p:spPr>
          <a:xfrm>
            <a:off x="4248564" y="1013636"/>
            <a:ext cx="4285992" cy="1940942"/>
          </a:xfrm>
          <a:prstGeom prst="rect">
            <a:avLst/>
          </a:prstGeom>
        </p:spPr>
      </p:pic>
      <p:pic>
        <p:nvPicPr>
          <p:cNvPr id="9" name="Picture 10" descr="nucleosome"/>
          <p:cNvPicPr>
            <a:picLocks noChangeAspect="1" noChangeArrowheads="1"/>
          </p:cNvPicPr>
          <p:nvPr/>
        </p:nvPicPr>
        <p:blipFill>
          <a:blip r:embed="rId3"/>
          <a:srcRect/>
          <a:stretch>
            <a:fillRect/>
          </a:stretch>
        </p:blipFill>
        <p:spPr bwMode="auto">
          <a:xfrm>
            <a:off x="5365288" y="3757547"/>
            <a:ext cx="2627867" cy="2695789"/>
          </a:xfrm>
          <a:prstGeom prst="rect">
            <a:avLst/>
          </a:prstGeom>
          <a:noFill/>
        </p:spPr>
      </p:pic>
      <p:sp>
        <p:nvSpPr>
          <p:cNvPr id="10" name="Rectangle 11"/>
          <p:cNvSpPr>
            <a:spLocks noChangeArrowheads="1"/>
          </p:cNvSpPr>
          <p:nvPr/>
        </p:nvSpPr>
        <p:spPr bwMode="auto">
          <a:xfrm>
            <a:off x="4429184" y="3152449"/>
            <a:ext cx="4319280" cy="537295"/>
          </a:xfrm>
          <a:prstGeom prst="rect">
            <a:avLst/>
          </a:prstGeom>
          <a:noFill/>
          <a:ln w="9525">
            <a:noFill/>
            <a:miter lim="800000"/>
            <a:headEnd/>
            <a:tailEnd/>
          </a:ln>
          <a:effectLst/>
        </p:spPr>
        <p:txBody>
          <a:bodyPr wrap="square" lIns="91435" tIns="45718" rIns="91435" bIns="45718" anchor="ctr">
            <a:prstTxWarp prst="textNoShape">
              <a:avLst/>
            </a:prstTxWarp>
            <a:spAutoFit/>
          </a:bodyPr>
          <a:lstStyle/>
          <a:p>
            <a:r>
              <a:rPr lang="en-GB" sz="1400" dirty="0"/>
              <a:t>Reconstruction of the 3D structure of a nucleosome </a:t>
            </a:r>
            <a:r>
              <a:rPr lang="en-GB" sz="1400" dirty="0" smtClean="0"/>
              <a:t>(DNA packaging) with </a:t>
            </a:r>
            <a:r>
              <a:rPr lang="en-GB" sz="1400" dirty="0"/>
              <a:t>a resolution of 0.2 nm</a:t>
            </a:r>
          </a:p>
        </p:txBody>
      </p:sp>
      <p:sp>
        <p:nvSpPr>
          <p:cNvPr id="11" name="Rectángulo 10"/>
          <p:cNvSpPr/>
          <p:nvPr/>
        </p:nvSpPr>
        <p:spPr>
          <a:xfrm>
            <a:off x="534382" y="3877182"/>
            <a:ext cx="3538736" cy="646331"/>
          </a:xfrm>
          <a:prstGeom prst="rect">
            <a:avLst/>
          </a:prstGeom>
        </p:spPr>
        <p:txBody>
          <a:bodyPr wrap="square">
            <a:spAutoFit/>
          </a:bodyPr>
          <a:lstStyle/>
          <a:p>
            <a:pPr algn="ctr" defTabSz="912767" eaLnBrk="0" hangingPunct="0"/>
            <a:r>
              <a:rPr lang="sv-SE" dirty="0">
                <a:solidFill>
                  <a:srgbClr val="000000"/>
                </a:solidFill>
                <a:latin typeface="Calibri" pitchFamily="-107" charset="0"/>
              </a:rPr>
              <a:t>‘Neutrons </a:t>
            </a:r>
            <a:r>
              <a:rPr lang="sv-SE" dirty="0" err="1">
                <a:solidFill>
                  <a:srgbClr val="000000"/>
                </a:solidFill>
                <a:latin typeface="Calibri" pitchFamily="-107" charset="0"/>
              </a:rPr>
              <a:t>tell</a:t>
            </a:r>
            <a:r>
              <a:rPr lang="sv-SE" dirty="0">
                <a:solidFill>
                  <a:srgbClr val="000000"/>
                </a:solidFill>
                <a:latin typeface="Calibri" pitchFamily="-107" charset="0"/>
              </a:rPr>
              <a:t> </a:t>
            </a:r>
            <a:r>
              <a:rPr lang="sv-SE" dirty="0" err="1">
                <a:solidFill>
                  <a:srgbClr val="000000"/>
                </a:solidFill>
                <a:latin typeface="Calibri" pitchFamily="-107" charset="0"/>
              </a:rPr>
              <a:t>you</a:t>
            </a:r>
            <a:r>
              <a:rPr lang="sv-SE" dirty="0">
                <a:solidFill>
                  <a:srgbClr val="000000"/>
                </a:solidFill>
                <a:latin typeface="Calibri" pitchFamily="-107" charset="0"/>
              </a:rPr>
              <a:t> </a:t>
            </a:r>
            <a:r>
              <a:rPr lang="sv-SE" dirty="0" err="1">
                <a:solidFill>
                  <a:srgbClr val="000000"/>
                </a:solidFill>
                <a:latin typeface="Calibri" pitchFamily="-107" charset="0"/>
              </a:rPr>
              <a:t>where</a:t>
            </a:r>
            <a:r>
              <a:rPr lang="sv-SE" dirty="0">
                <a:solidFill>
                  <a:srgbClr val="000000"/>
                </a:solidFill>
                <a:latin typeface="Calibri" pitchFamily="-107" charset="0"/>
              </a:rPr>
              <a:t> atoms </a:t>
            </a:r>
            <a:r>
              <a:rPr lang="sv-SE" b="1" i="1" dirty="0" err="1">
                <a:solidFill>
                  <a:srgbClr val="000000"/>
                </a:solidFill>
                <a:latin typeface="Calibri" pitchFamily="-107" charset="0"/>
              </a:rPr>
              <a:t>are</a:t>
            </a:r>
            <a:r>
              <a:rPr lang="sv-SE" dirty="0">
                <a:solidFill>
                  <a:srgbClr val="000000"/>
                </a:solidFill>
                <a:latin typeface="Calibri" pitchFamily="-107" charset="0"/>
              </a:rPr>
              <a:t> and </a:t>
            </a:r>
            <a:r>
              <a:rPr lang="sv-SE" dirty="0" err="1">
                <a:solidFill>
                  <a:srgbClr val="000000"/>
                </a:solidFill>
                <a:latin typeface="Calibri" pitchFamily="-107" charset="0"/>
              </a:rPr>
              <a:t>what</a:t>
            </a:r>
            <a:r>
              <a:rPr lang="sv-SE" dirty="0">
                <a:solidFill>
                  <a:srgbClr val="000000"/>
                </a:solidFill>
                <a:latin typeface="Calibri" pitchFamily="-107" charset="0"/>
              </a:rPr>
              <a:t> atoms </a:t>
            </a:r>
            <a:r>
              <a:rPr lang="sv-SE" b="1" i="1" dirty="0">
                <a:solidFill>
                  <a:srgbClr val="000000"/>
                </a:solidFill>
                <a:latin typeface="Calibri" pitchFamily="-107" charset="0"/>
              </a:rPr>
              <a:t>do</a:t>
            </a:r>
            <a:r>
              <a:rPr lang="sv-SE" dirty="0">
                <a:solidFill>
                  <a:srgbClr val="000000"/>
                </a:solidFill>
                <a:latin typeface="Calibri" pitchFamily="-107" charset="0"/>
              </a:rPr>
              <a:t>’</a:t>
            </a:r>
            <a:endParaRPr lang="en-GB" dirty="0">
              <a:solidFill>
                <a:srgbClr val="000000"/>
              </a:solidFill>
              <a:latin typeface="Calibri" pitchFamily="-107" charset="0"/>
            </a:endParaRPr>
          </a:p>
        </p:txBody>
      </p:sp>
      <p:sp>
        <p:nvSpPr>
          <p:cNvPr id="12" name="Rectangle 1"/>
          <p:cNvSpPr>
            <a:spLocks noChangeArrowheads="1"/>
          </p:cNvSpPr>
          <p:nvPr/>
        </p:nvSpPr>
        <p:spPr bwMode="auto">
          <a:xfrm>
            <a:off x="875839" y="5713272"/>
            <a:ext cx="3192105" cy="369328"/>
          </a:xfrm>
          <a:prstGeom prst="rect">
            <a:avLst/>
          </a:prstGeom>
          <a:noFill/>
          <a:ln w="9525">
            <a:noFill/>
            <a:miter lim="800000"/>
            <a:headEnd/>
            <a:tailEnd/>
          </a:ln>
        </p:spPr>
        <p:txBody>
          <a:bodyPr wrap="square" lIns="91435" tIns="45718" rIns="91435" bIns="45718" anchor="ctr">
            <a:prstTxWarp prst="textNoShape">
              <a:avLst/>
            </a:prstTxWarp>
            <a:spAutoFit/>
          </a:bodyPr>
          <a:lstStyle/>
          <a:p>
            <a:pPr defTabSz="912767"/>
            <a:r>
              <a:rPr lang="en-US" dirty="0" smtClean="0">
                <a:solidFill>
                  <a:srgbClr val="C00000"/>
                </a:solidFill>
                <a:ea typeface="Times New Roman" pitchFamily="-107" charset="0"/>
                <a:cs typeface="Lucida Sans Unicode" pitchFamily="-107" charset="-52"/>
              </a:rPr>
              <a:t>Stresses in Airbus A380 Wing</a:t>
            </a:r>
            <a:endParaRPr lang="en-US" dirty="0">
              <a:solidFill>
                <a:srgbClr val="C00000"/>
              </a:solidFill>
              <a:ea typeface="Times New Roman" pitchFamily="-107" charset="0"/>
              <a:cs typeface="Lucida Sans Unicode" pitchFamily="-107" charset="-52"/>
            </a:endParaRPr>
          </a:p>
        </p:txBody>
      </p:sp>
      <p:pic>
        <p:nvPicPr>
          <p:cNvPr id="13" name="Picture 2" descr="8 pass_Longitudinal"/>
          <p:cNvPicPr>
            <a:picLocks noChangeAspect="1" noChangeArrowheads="1"/>
          </p:cNvPicPr>
          <p:nvPr/>
        </p:nvPicPr>
        <p:blipFill>
          <a:blip r:embed="rId4"/>
          <a:srcRect/>
          <a:stretch>
            <a:fillRect/>
          </a:stretch>
        </p:blipFill>
        <p:spPr bwMode="auto">
          <a:xfrm>
            <a:off x="260351" y="4548774"/>
            <a:ext cx="4383658" cy="1112474"/>
          </a:xfrm>
          <a:prstGeom prst="rect">
            <a:avLst/>
          </a:prstGeom>
          <a:noFill/>
          <a:ln w="9525">
            <a:noFill/>
            <a:miter lim="800000"/>
            <a:headEnd/>
            <a:tailEnd/>
          </a:ln>
        </p:spPr>
      </p:pic>
    </p:spTree>
    <p:extLst>
      <p:ext uri="{BB962C8B-B14F-4D97-AF65-F5344CB8AC3E}">
        <p14:creationId xmlns:p14="http://schemas.microsoft.com/office/powerpoint/2010/main" val="1867301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Industrial applications snapshot</a:t>
            </a:r>
            <a:endParaRPr lang="en-US" dirty="0"/>
          </a:p>
        </p:txBody>
      </p:sp>
      <p:sp>
        <p:nvSpPr>
          <p:cNvPr id="3" name="Marcador de contenido 2"/>
          <p:cNvSpPr>
            <a:spLocks noGrp="1"/>
          </p:cNvSpPr>
          <p:nvPr>
            <p:ph idx="1"/>
          </p:nvPr>
        </p:nvSpPr>
        <p:spPr>
          <a:xfrm>
            <a:off x="457200" y="836712"/>
            <a:ext cx="3788882" cy="2995633"/>
          </a:xfrm>
        </p:spPr>
        <p:txBody>
          <a:bodyPr>
            <a:normAutofit fontScale="85000" lnSpcReduction="20000"/>
          </a:bodyPr>
          <a:lstStyle/>
          <a:p>
            <a:r>
              <a:rPr lang="en-US" dirty="0" smtClean="0"/>
              <a:t>Industrial processes</a:t>
            </a:r>
          </a:p>
          <a:p>
            <a:pPr lvl="1"/>
            <a:r>
              <a:rPr lang="en-US" dirty="0" smtClean="0"/>
              <a:t>Ion implantation</a:t>
            </a:r>
          </a:p>
          <a:p>
            <a:pPr lvl="1"/>
            <a:r>
              <a:rPr lang="en-US" dirty="0" smtClean="0"/>
              <a:t>Electron beam processing</a:t>
            </a:r>
          </a:p>
          <a:p>
            <a:pPr lvl="1"/>
            <a:r>
              <a:rPr lang="en-US" dirty="0" smtClean="0"/>
              <a:t>Food irradiation</a:t>
            </a:r>
          </a:p>
          <a:p>
            <a:pPr lvl="1"/>
            <a:r>
              <a:rPr lang="en-US" dirty="0" smtClean="0"/>
              <a:t>Equipment sterilization</a:t>
            </a:r>
          </a:p>
          <a:p>
            <a:pPr lvl="1"/>
            <a:endParaRPr lang="en-US" dirty="0" smtClean="0"/>
          </a:p>
          <a:p>
            <a:r>
              <a:rPr lang="en-US" dirty="0" smtClean="0"/>
              <a:t>Security and energy applications</a:t>
            </a:r>
          </a:p>
          <a:p>
            <a:pPr lvl="1"/>
            <a:r>
              <a:rPr lang="en-US" dirty="0" smtClean="0"/>
              <a:t>Cargo scanning</a:t>
            </a:r>
          </a:p>
          <a:p>
            <a:pPr lvl="1"/>
            <a:r>
              <a:rPr lang="en-US" dirty="0" smtClean="0"/>
              <a:t>Material testing for fusion</a:t>
            </a:r>
          </a:p>
          <a:p>
            <a:pPr lvl="1"/>
            <a:r>
              <a:rPr lang="en-US" dirty="0" smtClean="0"/>
              <a:t>Accelerator Driven Systems</a:t>
            </a:r>
          </a:p>
          <a:p>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US" dirty="0" smtClean="0"/>
              <a:t>D. Esperante – IFIC_summer_school-July2018</a:t>
            </a:r>
            <a:endParaRPr lang="en-U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25</a:t>
            </a:fld>
            <a:endParaRPr lang="en-US" dirty="0">
              <a:solidFill>
                <a:prstClr val="black">
                  <a:tint val="75000"/>
                </a:prstClr>
              </a:solidFill>
            </a:endParaRPr>
          </a:p>
        </p:txBody>
      </p:sp>
      <p:pic>
        <p:nvPicPr>
          <p:cNvPr id="7" name="Imagen 6"/>
          <p:cNvPicPr>
            <a:picLocks noChangeAspect="1"/>
          </p:cNvPicPr>
          <p:nvPr/>
        </p:nvPicPr>
        <p:blipFill>
          <a:blip r:embed="rId2"/>
          <a:stretch>
            <a:fillRect/>
          </a:stretch>
        </p:blipFill>
        <p:spPr>
          <a:xfrm>
            <a:off x="1115616" y="4516047"/>
            <a:ext cx="3798138" cy="1800058"/>
          </a:xfrm>
          <a:prstGeom prst="rect">
            <a:avLst/>
          </a:prstGeom>
        </p:spPr>
      </p:pic>
      <p:pic>
        <p:nvPicPr>
          <p:cNvPr id="9" name="Imagen 8"/>
          <p:cNvPicPr>
            <a:picLocks noChangeAspect="1"/>
          </p:cNvPicPr>
          <p:nvPr/>
        </p:nvPicPr>
        <p:blipFill>
          <a:blip r:embed="rId3"/>
          <a:stretch>
            <a:fillRect/>
          </a:stretch>
        </p:blipFill>
        <p:spPr>
          <a:xfrm>
            <a:off x="35496" y="3832346"/>
            <a:ext cx="4765583" cy="2692998"/>
          </a:xfrm>
          <a:prstGeom prst="rect">
            <a:avLst/>
          </a:prstGeom>
        </p:spPr>
      </p:pic>
      <p:pic>
        <p:nvPicPr>
          <p:cNvPr id="10" name="Picture 3"/>
          <p:cNvPicPr>
            <a:picLocks noChangeAspect="1"/>
          </p:cNvPicPr>
          <p:nvPr/>
        </p:nvPicPr>
        <p:blipFill>
          <a:blip r:embed="rId4"/>
          <a:stretch>
            <a:fillRect/>
          </a:stretch>
        </p:blipFill>
        <p:spPr>
          <a:xfrm>
            <a:off x="4246082" y="836713"/>
            <a:ext cx="1550054" cy="1344672"/>
          </a:xfrm>
          <a:prstGeom prst="rect">
            <a:avLst/>
          </a:prstGeom>
        </p:spPr>
      </p:pic>
      <p:pic>
        <p:nvPicPr>
          <p:cNvPr id="11" name="Picture 4"/>
          <p:cNvPicPr>
            <a:picLocks noChangeAspect="1"/>
          </p:cNvPicPr>
          <p:nvPr/>
        </p:nvPicPr>
        <p:blipFill>
          <a:blip r:embed="rId5"/>
          <a:stretch>
            <a:fillRect/>
          </a:stretch>
        </p:blipFill>
        <p:spPr>
          <a:xfrm>
            <a:off x="5915155" y="836713"/>
            <a:ext cx="1321141" cy="1344672"/>
          </a:xfrm>
          <a:prstGeom prst="rect">
            <a:avLst/>
          </a:prstGeom>
        </p:spPr>
      </p:pic>
      <p:pic>
        <p:nvPicPr>
          <p:cNvPr id="12" name="Picture 5"/>
          <p:cNvPicPr>
            <a:picLocks noChangeAspect="1"/>
          </p:cNvPicPr>
          <p:nvPr/>
        </p:nvPicPr>
        <p:blipFill>
          <a:blip r:embed="rId6"/>
          <a:stretch>
            <a:fillRect/>
          </a:stretch>
        </p:blipFill>
        <p:spPr>
          <a:xfrm>
            <a:off x="7337307" y="836713"/>
            <a:ext cx="1196758" cy="1344672"/>
          </a:xfrm>
          <a:prstGeom prst="rect">
            <a:avLst/>
          </a:prstGeom>
        </p:spPr>
      </p:pic>
      <p:sp>
        <p:nvSpPr>
          <p:cNvPr id="13" name="TextBox 6"/>
          <p:cNvSpPr txBox="1"/>
          <p:nvPr/>
        </p:nvSpPr>
        <p:spPr>
          <a:xfrm>
            <a:off x="5475249" y="2232999"/>
            <a:ext cx="1977072" cy="307777"/>
          </a:xfrm>
          <a:prstGeom prst="rect">
            <a:avLst/>
          </a:prstGeom>
          <a:noFill/>
        </p:spPr>
        <p:txBody>
          <a:bodyPr wrap="square" rtlCol="0">
            <a:spAutoFit/>
          </a:bodyPr>
          <a:lstStyle/>
          <a:p>
            <a:r>
              <a:rPr lang="en-US" sz="1400" dirty="0" smtClean="0">
                <a:solidFill>
                  <a:srgbClr val="000000"/>
                </a:solidFill>
              </a:rPr>
              <a:t>Images courtesy of Intel</a:t>
            </a:r>
            <a:endParaRPr lang="en-US" sz="1400" dirty="0">
              <a:solidFill>
                <a:srgbClr val="000000"/>
              </a:solidFill>
            </a:endParaRPr>
          </a:p>
        </p:txBody>
      </p:sp>
      <p:grpSp>
        <p:nvGrpSpPr>
          <p:cNvPr id="14" name="Group 18"/>
          <p:cNvGrpSpPr/>
          <p:nvPr/>
        </p:nvGrpSpPr>
        <p:grpSpPr>
          <a:xfrm>
            <a:off x="4208133" y="2996952"/>
            <a:ext cx="4828363" cy="1257327"/>
            <a:chOff x="-13075" y="5240318"/>
            <a:chExt cx="7641865" cy="1542326"/>
          </a:xfrm>
        </p:grpSpPr>
        <p:pic>
          <p:nvPicPr>
            <p:cNvPr id="15"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075" y="5258079"/>
              <a:ext cx="1883012" cy="1002704"/>
            </a:xfrm>
            <a:prstGeom prst="rect">
              <a:avLst/>
            </a:prstGeom>
          </p:spPr>
        </p:pic>
        <p:pic>
          <p:nvPicPr>
            <p:cNvPr id="16" name="Picture 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69938" y="5240318"/>
              <a:ext cx="1605782" cy="1020465"/>
            </a:xfrm>
            <a:prstGeom prst="rect">
              <a:avLst/>
            </a:prstGeom>
          </p:spPr>
        </p:pic>
        <p:pic>
          <p:nvPicPr>
            <p:cNvPr id="17" name="Picture 8"/>
            <p:cNvPicPr>
              <a:picLocks noChangeAspect="1"/>
            </p:cNvPicPr>
            <p:nvPr/>
          </p:nvPicPr>
          <p:blipFill>
            <a:blip r:embed="rId9"/>
            <a:stretch>
              <a:fillRect/>
            </a:stretch>
          </p:blipFill>
          <p:spPr>
            <a:xfrm>
              <a:off x="4929479" y="5258079"/>
              <a:ext cx="1336938" cy="1002704"/>
            </a:xfrm>
            <a:prstGeom prst="rect">
              <a:avLst/>
            </a:prstGeom>
          </p:spPr>
        </p:pic>
        <p:pic>
          <p:nvPicPr>
            <p:cNvPr id="18" name="Picture 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475720" y="5258079"/>
              <a:ext cx="1453759" cy="1002704"/>
            </a:xfrm>
            <a:prstGeom prst="rect">
              <a:avLst/>
            </a:prstGeom>
          </p:spPr>
        </p:pic>
        <p:pic>
          <p:nvPicPr>
            <p:cNvPr id="19" name="Picture 12"/>
            <p:cNvPicPr>
              <a:picLocks noChangeAspect="1"/>
            </p:cNvPicPr>
            <p:nvPr/>
          </p:nvPicPr>
          <p:blipFill>
            <a:blip r:embed="rId11"/>
            <a:stretch>
              <a:fillRect/>
            </a:stretch>
          </p:blipFill>
          <p:spPr>
            <a:xfrm>
              <a:off x="6266417" y="5240318"/>
              <a:ext cx="1362373" cy="1020465"/>
            </a:xfrm>
            <a:prstGeom prst="rect">
              <a:avLst/>
            </a:prstGeom>
          </p:spPr>
        </p:pic>
        <p:sp>
          <p:nvSpPr>
            <p:cNvPr id="20" name="TextBox 13"/>
            <p:cNvSpPr txBox="1"/>
            <p:nvPr/>
          </p:nvSpPr>
          <p:spPr>
            <a:xfrm>
              <a:off x="230903" y="6367350"/>
              <a:ext cx="1980443" cy="415294"/>
            </a:xfrm>
            <a:prstGeom prst="rect">
              <a:avLst/>
            </a:prstGeom>
            <a:noFill/>
          </p:spPr>
          <p:txBody>
            <a:bodyPr wrap="square" rtlCol="0">
              <a:spAutoFit/>
            </a:bodyPr>
            <a:lstStyle/>
            <a:p>
              <a:r>
                <a:rPr lang="en-US" sz="1600" dirty="0" smtClean="0"/>
                <a:t>Lower dose</a:t>
              </a:r>
              <a:endParaRPr lang="en-US" sz="1600" dirty="0"/>
            </a:p>
          </p:txBody>
        </p:sp>
        <p:sp>
          <p:nvSpPr>
            <p:cNvPr id="21" name="TextBox 14"/>
            <p:cNvSpPr txBox="1"/>
            <p:nvPr/>
          </p:nvSpPr>
          <p:spPr>
            <a:xfrm>
              <a:off x="5276195" y="6322416"/>
              <a:ext cx="1980443" cy="415294"/>
            </a:xfrm>
            <a:prstGeom prst="rect">
              <a:avLst/>
            </a:prstGeom>
            <a:noFill/>
          </p:spPr>
          <p:txBody>
            <a:bodyPr wrap="square" rtlCol="0">
              <a:spAutoFit/>
            </a:bodyPr>
            <a:lstStyle/>
            <a:p>
              <a:r>
                <a:rPr lang="en-US" sz="1600" dirty="0" smtClean="0"/>
                <a:t>Higher dose</a:t>
              </a:r>
              <a:endParaRPr lang="en-US" sz="1600" dirty="0"/>
            </a:p>
          </p:txBody>
        </p:sp>
        <p:cxnSp>
          <p:nvCxnSpPr>
            <p:cNvPr id="22" name="Straight Arrow Connector 16"/>
            <p:cNvCxnSpPr>
              <a:stCxn id="20" idx="3"/>
            </p:cNvCxnSpPr>
            <p:nvPr/>
          </p:nvCxnSpPr>
          <p:spPr>
            <a:xfrm flipV="1">
              <a:off x="2211346" y="6553841"/>
              <a:ext cx="2891475" cy="21156"/>
            </a:xfrm>
            <a:prstGeom prst="straightConnector1">
              <a:avLst/>
            </a:prstGeom>
            <a:ln>
              <a:tailEnd type="arrow"/>
            </a:ln>
            <a:effectLst/>
          </p:spPr>
          <p:style>
            <a:lnRef idx="3">
              <a:schemeClr val="accent2"/>
            </a:lnRef>
            <a:fillRef idx="0">
              <a:schemeClr val="accent2"/>
            </a:fillRef>
            <a:effectRef idx="2">
              <a:schemeClr val="accent2"/>
            </a:effectRef>
            <a:fontRef idx="minor">
              <a:schemeClr val="tx1"/>
            </a:fontRef>
          </p:style>
        </p:cxnSp>
      </p:grpSp>
      <p:sp>
        <p:nvSpPr>
          <p:cNvPr id="24" name="Rectángulo 23"/>
          <p:cNvSpPr/>
          <p:nvPr/>
        </p:nvSpPr>
        <p:spPr>
          <a:xfrm>
            <a:off x="4612034" y="2681402"/>
            <a:ext cx="4128181" cy="369332"/>
          </a:xfrm>
          <a:prstGeom prst="rect">
            <a:avLst/>
          </a:prstGeom>
        </p:spPr>
        <p:txBody>
          <a:bodyPr wrap="none">
            <a:spAutoFit/>
          </a:bodyPr>
          <a:lstStyle/>
          <a:p>
            <a:r>
              <a:rPr lang="en-US" dirty="0">
                <a:solidFill>
                  <a:srgbClr val="C00000"/>
                </a:solidFill>
              </a:rPr>
              <a:t>Foods </a:t>
            </a:r>
            <a:r>
              <a:rPr lang="en-US" dirty="0" err="1">
                <a:solidFill>
                  <a:srgbClr val="C00000"/>
                </a:solidFill>
              </a:rPr>
              <a:t>authorised</a:t>
            </a:r>
            <a:r>
              <a:rPr lang="en-US" dirty="0">
                <a:solidFill>
                  <a:srgbClr val="C00000"/>
                </a:solidFill>
              </a:rPr>
              <a:t> for irradiation in the EU:</a:t>
            </a:r>
          </a:p>
        </p:txBody>
      </p:sp>
      <p:sp>
        <p:nvSpPr>
          <p:cNvPr id="25" name="Rectángulo 24"/>
          <p:cNvSpPr/>
          <p:nvPr/>
        </p:nvSpPr>
        <p:spPr>
          <a:xfrm>
            <a:off x="5220073" y="4365104"/>
            <a:ext cx="3816424"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400" dirty="0">
                <a:solidFill>
                  <a:srgbClr val="00B0F0"/>
                </a:solidFill>
              </a:rPr>
              <a:t>‘Cold </a:t>
            </a:r>
            <a:r>
              <a:rPr lang="en-US" sz="1400" dirty="0" err="1">
                <a:solidFill>
                  <a:srgbClr val="00B0F0"/>
                </a:solidFill>
              </a:rPr>
              <a:t>pasteurisation</a:t>
            </a:r>
            <a:r>
              <a:rPr lang="en-US" sz="1400" dirty="0">
                <a:solidFill>
                  <a:srgbClr val="00B0F0"/>
                </a:solidFill>
              </a:rPr>
              <a:t>’ or ‘electronic </a:t>
            </a:r>
            <a:r>
              <a:rPr lang="en-US" sz="1400" dirty="0" err="1">
                <a:solidFill>
                  <a:srgbClr val="00B0F0"/>
                </a:solidFill>
              </a:rPr>
              <a:t>pasteurisation</a:t>
            </a:r>
            <a:r>
              <a:rPr lang="en-US" sz="1400" dirty="0">
                <a:solidFill>
                  <a:srgbClr val="00B0F0"/>
                </a:solidFill>
              </a:rPr>
              <a:t>’ </a:t>
            </a:r>
          </a:p>
          <a:p>
            <a:r>
              <a:rPr lang="en-US" sz="1400" dirty="0">
                <a:solidFill>
                  <a:srgbClr val="00B0F0"/>
                </a:solidFill>
              </a:rPr>
              <a:t>Uses electrons (from an accelerator) or X-rays produced using an accelerator.</a:t>
            </a:r>
          </a:p>
          <a:p>
            <a:endParaRPr lang="en-US" sz="1400" dirty="0">
              <a:solidFill>
                <a:srgbClr val="00B0F0"/>
              </a:solidFill>
            </a:endParaRPr>
          </a:p>
          <a:p>
            <a:r>
              <a:rPr lang="en-US" sz="1400" dirty="0">
                <a:solidFill>
                  <a:srgbClr val="00B0F0"/>
                </a:solidFill>
              </a:rPr>
              <a:t>The words ‘irradiated’ or ‘treated with </a:t>
            </a:r>
            <a:r>
              <a:rPr lang="en-US" sz="1400" dirty="0" err="1">
                <a:solidFill>
                  <a:srgbClr val="00B0F0"/>
                </a:solidFill>
              </a:rPr>
              <a:t>ionising</a:t>
            </a:r>
            <a:r>
              <a:rPr lang="en-US" sz="1400" dirty="0">
                <a:solidFill>
                  <a:srgbClr val="00B0F0"/>
                </a:solidFill>
              </a:rPr>
              <a:t> radiation’ must appear on the label packaging.</a:t>
            </a:r>
          </a:p>
        </p:txBody>
      </p:sp>
      <p:pic>
        <p:nvPicPr>
          <p:cNvPr id="26" name="Picture 3"/>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92630" y="5845522"/>
            <a:ext cx="595794" cy="595794"/>
          </a:xfrm>
          <a:prstGeom prst="rect">
            <a:avLst/>
          </a:prstGeom>
        </p:spPr>
      </p:pic>
      <p:sp>
        <p:nvSpPr>
          <p:cNvPr id="27" name="TextBox 4"/>
          <p:cNvSpPr txBox="1"/>
          <p:nvPr/>
        </p:nvSpPr>
        <p:spPr>
          <a:xfrm>
            <a:off x="5640235" y="5877272"/>
            <a:ext cx="2008361"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smtClean="0"/>
              <a:t>In the US all irradiated foods have this symbol</a:t>
            </a:r>
            <a:endParaRPr lang="en-US" sz="1400" dirty="0"/>
          </a:p>
        </p:txBody>
      </p:sp>
    </p:spTree>
    <p:extLst>
      <p:ext uri="{BB962C8B-B14F-4D97-AF65-F5344CB8AC3E}">
        <p14:creationId xmlns:p14="http://schemas.microsoft.com/office/powerpoint/2010/main" val="410763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Medical and research applications</a:t>
            </a:r>
            <a:endParaRPr lang="en-US" dirty="0"/>
          </a:p>
        </p:txBody>
      </p:sp>
      <p:sp>
        <p:nvSpPr>
          <p:cNvPr id="3" name="Marcador de contenido 2"/>
          <p:cNvSpPr>
            <a:spLocks noGrp="1"/>
          </p:cNvSpPr>
          <p:nvPr>
            <p:ph idx="1"/>
          </p:nvPr>
        </p:nvSpPr>
        <p:spPr>
          <a:xfrm>
            <a:off x="457200" y="836715"/>
            <a:ext cx="5698976" cy="3409029"/>
          </a:xfrm>
        </p:spPr>
        <p:txBody>
          <a:bodyPr>
            <a:normAutofit fontScale="92500" lnSpcReduction="20000"/>
          </a:bodyPr>
          <a:lstStyle/>
          <a:p>
            <a:r>
              <a:rPr lang="en-US" dirty="0" smtClean="0"/>
              <a:t>Medical treatment and research:</a:t>
            </a:r>
          </a:p>
          <a:p>
            <a:pPr lvl="1"/>
            <a:r>
              <a:rPr lang="en-US" dirty="0" smtClean="0"/>
              <a:t>Radioisotopes</a:t>
            </a:r>
          </a:p>
          <a:p>
            <a:pPr lvl="1"/>
            <a:r>
              <a:rPr lang="en-US" dirty="0" smtClean="0"/>
              <a:t>Cancer therapy</a:t>
            </a:r>
          </a:p>
          <a:p>
            <a:pPr lvl="2"/>
            <a:r>
              <a:rPr lang="en-US" dirty="0" smtClean="0"/>
              <a:t>X-rays</a:t>
            </a:r>
          </a:p>
          <a:p>
            <a:pPr lvl="2"/>
            <a:r>
              <a:rPr lang="en-US" dirty="0" smtClean="0"/>
              <a:t>Radiotherapy</a:t>
            </a:r>
          </a:p>
          <a:p>
            <a:pPr lvl="2"/>
            <a:r>
              <a:rPr lang="en-US" dirty="0" err="1" smtClean="0"/>
              <a:t>Hadrontherapy</a:t>
            </a:r>
            <a:endParaRPr lang="en-US" dirty="0" smtClean="0"/>
          </a:p>
          <a:p>
            <a:pPr lvl="1"/>
            <a:r>
              <a:rPr lang="en-US" dirty="0" smtClean="0"/>
              <a:t>Equipment sterilization</a:t>
            </a:r>
          </a:p>
          <a:p>
            <a:pPr lvl="1"/>
            <a:endParaRPr lang="en-US" dirty="0" smtClean="0"/>
          </a:p>
          <a:p>
            <a:r>
              <a:rPr lang="en-US" dirty="0" smtClean="0"/>
              <a:t>Fundamental research:</a:t>
            </a:r>
          </a:p>
          <a:p>
            <a:pPr lvl="1"/>
            <a:r>
              <a:rPr lang="en-US" dirty="0"/>
              <a:t>Understanding the fundamental building blocks </a:t>
            </a:r>
            <a:r>
              <a:rPr lang="en-US" dirty="0" smtClean="0"/>
              <a:t>of nature </a:t>
            </a:r>
            <a:r>
              <a:rPr lang="en-US" dirty="0"/>
              <a:t>and the forces that act upon </a:t>
            </a:r>
            <a:r>
              <a:rPr lang="en-US" dirty="0" smtClean="0"/>
              <a:t>them</a:t>
            </a:r>
          </a:p>
          <a:p>
            <a:endParaRPr lang="en-US" dirty="0" smtClean="0"/>
          </a:p>
          <a:p>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US" dirty="0" smtClean="0"/>
              <a:t>D. Esperante – IFIC_summer_school-July2018</a:t>
            </a:r>
            <a:endParaRPr lang="en-U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26</a:t>
            </a:fld>
            <a:endParaRPr lang="en-US" dirty="0">
              <a:solidFill>
                <a:prstClr val="black">
                  <a:tint val="75000"/>
                </a:prstClr>
              </a:solidFill>
            </a:endParaRPr>
          </a:p>
        </p:txBody>
      </p:sp>
      <p:sp>
        <p:nvSpPr>
          <p:cNvPr id="8" name="Marcador de contenido 2"/>
          <p:cNvSpPr txBox="1">
            <a:spLocks/>
          </p:cNvSpPr>
          <p:nvPr/>
        </p:nvSpPr>
        <p:spPr>
          <a:xfrm>
            <a:off x="469610" y="4536508"/>
            <a:ext cx="8229600" cy="1916832"/>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err="1" smtClean="0"/>
              <a:t>Hadrontherapy</a:t>
            </a:r>
            <a:endParaRPr lang="en-US" dirty="0" smtClean="0"/>
          </a:p>
          <a:p>
            <a:pPr lvl="1"/>
            <a:r>
              <a:rPr lang="en-US" dirty="0" smtClean="0"/>
              <a:t>Uses protons and ions</a:t>
            </a:r>
          </a:p>
          <a:p>
            <a:pPr lvl="1"/>
            <a:r>
              <a:rPr lang="en-US" dirty="0" smtClean="0"/>
              <a:t>Particles at “high” energy deposit little at entrance and transit</a:t>
            </a:r>
          </a:p>
          <a:p>
            <a:pPr lvl="1"/>
            <a:r>
              <a:rPr lang="en-US" dirty="0" smtClean="0"/>
              <a:t>Then deposit large amount in a very narrow peak (Bragg peak)</a:t>
            </a:r>
          </a:p>
          <a:p>
            <a:pPr lvl="2"/>
            <a:r>
              <a:rPr lang="en-US" dirty="0" smtClean="0"/>
              <a:t>Very localized dose </a:t>
            </a:r>
            <a:r>
              <a:rPr lang="en-US" u="sng" dirty="0" smtClean="0"/>
              <a:t>deposition</a:t>
            </a:r>
          </a:p>
          <a:p>
            <a:pPr lvl="1"/>
            <a:r>
              <a:rPr lang="en-US" dirty="0" smtClean="0"/>
              <a:t>Depth and magnitude of Bragg peak depends on</a:t>
            </a:r>
          </a:p>
          <a:p>
            <a:pPr lvl="2"/>
            <a:r>
              <a:rPr lang="en-US" dirty="0" smtClean="0"/>
              <a:t>Mass</a:t>
            </a:r>
          </a:p>
          <a:p>
            <a:pPr lvl="2"/>
            <a:r>
              <a:rPr lang="en-US" dirty="0" smtClean="0"/>
              <a:t>Charge</a:t>
            </a:r>
          </a:p>
          <a:p>
            <a:pPr lvl="2"/>
            <a:r>
              <a:rPr lang="en-US" dirty="0" smtClean="0"/>
              <a:t>Particle Energy</a:t>
            </a:r>
          </a:p>
          <a:p>
            <a:endParaRPr lang="en-US" dirty="0" smtClean="0"/>
          </a:p>
          <a:p>
            <a:endParaRPr lang="en-US" dirty="0"/>
          </a:p>
        </p:txBody>
      </p:sp>
      <p:pic>
        <p:nvPicPr>
          <p:cNvPr id="9" name="Imagen 8"/>
          <p:cNvPicPr>
            <a:picLocks noChangeAspect="1"/>
          </p:cNvPicPr>
          <p:nvPr/>
        </p:nvPicPr>
        <p:blipFill>
          <a:blip r:embed="rId2"/>
          <a:stretch>
            <a:fillRect/>
          </a:stretch>
        </p:blipFill>
        <p:spPr>
          <a:xfrm>
            <a:off x="6156175" y="3259403"/>
            <a:ext cx="1664945" cy="1172547"/>
          </a:xfrm>
          <a:prstGeom prst="rect">
            <a:avLst/>
          </a:prstGeom>
        </p:spPr>
      </p:pic>
      <p:pic>
        <p:nvPicPr>
          <p:cNvPr id="11" name="Picture 9"/>
          <p:cNvPicPr>
            <a:picLocks noChangeAspect="1"/>
          </p:cNvPicPr>
          <p:nvPr/>
        </p:nvPicPr>
        <p:blipFill>
          <a:blip r:embed="rId3"/>
          <a:srcRect/>
          <a:stretch>
            <a:fillRect/>
          </a:stretch>
        </p:blipFill>
        <p:spPr bwMode="auto">
          <a:xfrm>
            <a:off x="6038360" y="4624746"/>
            <a:ext cx="2611556" cy="1756582"/>
          </a:xfrm>
          <a:prstGeom prst="rect">
            <a:avLst/>
          </a:prstGeom>
          <a:solidFill>
            <a:srgbClr val="FFFFFF"/>
          </a:solidFill>
          <a:ln w="9525">
            <a:noFill/>
            <a:miter lim="800000"/>
            <a:headEnd/>
            <a:tailEnd/>
          </a:ln>
        </p:spPr>
      </p:pic>
      <p:pic>
        <p:nvPicPr>
          <p:cNvPr id="12" name="Picture 5"/>
          <p:cNvPicPr>
            <a:picLocks noChangeAspect="1"/>
          </p:cNvPicPr>
          <p:nvPr/>
        </p:nvPicPr>
        <p:blipFill>
          <a:blip r:embed="rId4"/>
          <a:stretch>
            <a:fillRect/>
          </a:stretch>
        </p:blipFill>
        <p:spPr>
          <a:xfrm>
            <a:off x="6012160" y="738230"/>
            <a:ext cx="2282751" cy="2142171"/>
          </a:xfrm>
          <a:prstGeom prst="rect">
            <a:avLst/>
          </a:prstGeom>
        </p:spPr>
      </p:pic>
      <p:sp>
        <p:nvSpPr>
          <p:cNvPr id="13" name="TextBox 9"/>
          <p:cNvSpPr txBox="1"/>
          <p:nvPr/>
        </p:nvSpPr>
        <p:spPr>
          <a:xfrm>
            <a:off x="6012160" y="2924944"/>
            <a:ext cx="2546415" cy="246221"/>
          </a:xfrm>
          <a:prstGeom prst="rect">
            <a:avLst/>
          </a:prstGeom>
          <a:noFill/>
        </p:spPr>
        <p:txBody>
          <a:bodyPr wrap="square" rtlCol="0">
            <a:spAutoFit/>
          </a:bodyPr>
          <a:lstStyle/>
          <a:p>
            <a:r>
              <a:rPr lang="en-US" sz="1000" dirty="0" smtClean="0"/>
              <a:t>Image: copyright Varian medical systems</a:t>
            </a:r>
            <a:endParaRPr lang="en-US" sz="1000" dirty="0"/>
          </a:p>
        </p:txBody>
      </p:sp>
    </p:spTree>
    <p:extLst>
      <p:ext uri="{BB962C8B-B14F-4D97-AF65-F5344CB8AC3E}">
        <p14:creationId xmlns:p14="http://schemas.microsoft.com/office/powerpoint/2010/main" val="169538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fr-CH" dirty="0" smtClean="0"/>
              <a:t>MEDICAL </a:t>
            </a:r>
            <a:r>
              <a:rPr lang="fr-CH" dirty="0" err="1" smtClean="0"/>
              <a:t>aPLICATIONS</a:t>
            </a:r>
            <a:r>
              <a:rPr lang="fr-CH" dirty="0" smtClean="0"/>
              <a:t>: HADRONTHERAPY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0551794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57200" y="116632"/>
            <a:ext cx="8229600" cy="864096"/>
          </a:xfrm>
        </p:spPr>
        <p:txBody>
          <a:bodyPr>
            <a:normAutofit fontScale="90000"/>
          </a:bodyPr>
          <a:lstStyle/>
          <a:p>
            <a:r>
              <a:rPr lang="en-US" dirty="0" smtClean="0"/>
              <a:t>1938-Berkeley. A </a:t>
            </a:r>
            <a:r>
              <a:rPr lang="en-US" dirty="0"/>
              <a:t>human </a:t>
            </a:r>
            <a:r>
              <a:rPr lang="en-US" dirty="0" err="1"/>
              <a:t>tumour</a:t>
            </a:r>
            <a:r>
              <a:rPr lang="en-US" dirty="0"/>
              <a:t> was irradiated for the first </a:t>
            </a:r>
            <a:r>
              <a:rPr lang="en-US" dirty="0" smtClean="0"/>
              <a:t>time with </a:t>
            </a:r>
            <a:r>
              <a:rPr lang="es-ES" dirty="0" err="1"/>
              <a:t>neutrons</a:t>
            </a:r>
            <a:endParaRPr lang="es-ES" dirty="0"/>
          </a:p>
        </p:txBody>
      </p:sp>
      <p:pic>
        <p:nvPicPr>
          <p:cNvPr id="9" name="Marcador de contenid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728" y="1124744"/>
            <a:ext cx="5064968" cy="3677607"/>
          </a:xfrm>
        </p:spPr>
      </p:pic>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28</a:t>
            </a:fld>
            <a:endParaRPr lang="en-US">
              <a:solidFill>
                <a:prstClr val="black">
                  <a:tint val="75000"/>
                </a:prstClr>
              </a:solidFill>
            </a:endParaRPr>
          </a:p>
        </p:txBody>
      </p:sp>
      <p:sp>
        <p:nvSpPr>
          <p:cNvPr id="10" name="Rectángulo 9"/>
          <p:cNvSpPr/>
          <p:nvPr/>
        </p:nvSpPr>
        <p:spPr>
          <a:xfrm>
            <a:off x="529208" y="4797152"/>
            <a:ext cx="8147248" cy="1754326"/>
          </a:xfrm>
          <a:prstGeom prst="rect">
            <a:avLst/>
          </a:prstGeom>
        </p:spPr>
        <p:txBody>
          <a:bodyPr wrap="square">
            <a:spAutoFit/>
          </a:bodyPr>
          <a:lstStyle/>
          <a:p>
            <a:pPr algn="ctr"/>
            <a:r>
              <a:rPr lang="en-US" dirty="0"/>
              <a:t>John Lawrence watches Robert Stone aligning a patient in the neutron beam produced by the 60-in. cyclotron (Courtesy Lawrence Berkeley National Laboratory</a:t>
            </a:r>
            <a:r>
              <a:rPr lang="en-US" dirty="0" smtClean="0"/>
              <a:t>)</a:t>
            </a:r>
          </a:p>
          <a:p>
            <a:endParaRPr lang="en-US" dirty="0"/>
          </a:p>
          <a:p>
            <a:pPr algn="just"/>
            <a:r>
              <a:rPr lang="en-US" dirty="0" smtClean="0"/>
              <a:t>In </a:t>
            </a:r>
            <a:r>
              <a:rPr lang="en-US" dirty="0"/>
              <a:t>1948 Stone evaluated the effects of neutron therapy on 226 patients and concluded: “Neutron therapy as administered by us has resulted in such bad late sequels in proportion to the few good results that it should not be continued.”</a:t>
            </a:r>
            <a:endParaRPr lang="es-ES" dirty="0"/>
          </a:p>
        </p:txBody>
      </p:sp>
    </p:spTree>
    <p:extLst>
      <p:ext uri="{BB962C8B-B14F-4D97-AF65-F5344CB8AC3E}">
        <p14:creationId xmlns:p14="http://schemas.microsoft.com/office/powerpoint/2010/main" val="837363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smtClean="0"/>
              <a:t>Medical </a:t>
            </a:r>
            <a:r>
              <a:rPr lang="es-ES_tradnl" dirty="0" err="1" smtClean="0"/>
              <a:t>Applications</a:t>
            </a:r>
            <a:endParaRPr lang="es-ES_tradnl"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29</a:t>
            </a:fld>
            <a:endParaRPr lang="en-US">
              <a:solidFill>
                <a:prstClr val="black">
                  <a:tint val="75000"/>
                </a:prstClr>
              </a:solidFill>
            </a:endParaRPr>
          </a:p>
        </p:txBody>
      </p:sp>
      <p:pic>
        <p:nvPicPr>
          <p:cNvPr id="7" name="Imagen 6"/>
          <p:cNvPicPr>
            <a:picLocks noChangeAspect="1"/>
          </p:cNvPicPr>
          <p:nvPr/>
        </p:nvPicPr>
        <p:blipFill rotWithShape="1">
          <a:blip r:embed="rId2"/>
          <a:srcRect l="4525" t="1294" r="5341" b="1649"/>
          <a:stretch/>
        </p:blipFill>
        <p:spPr>
          <a:xfrm>
            <a:off x="539552" y="836712"/>
            <a:ext cx="8023806" cy="5616624"/>
          </a:xfrm>
          <a:prstGeom prst="rect">
            <a:avLst/>
          </a:prstGeom>
        </p:spPr>
      </p:pic>
    </p:spTree>
    <p:extLst>
      <p:ext uri="{BB962C8B-B14F-4D97-AF65-F5344CB8AC3E}">
        <p14:creationId xmlns:p14="http://schemas.microsoft.com/office/powerpoint/2010/main" val="1344357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936104"/>
          </a:xfrm>
        </p:spPr>
        <p:txBody>
          <a:bodyPr>
            <a:noAutofit/>
          </a:bodyPr>
          <a:lstStyle/>
          <a:p>
            <a:r>
              <a:rPr lang="en-US" sz="2400" dirty="0" smtClean="0"/>
              <a:t>An introductory course to accelerators for medical applications is 1 week teaching</a:t>
            </a:r>
            <a:endParaRPr lang="en-US" sz="2400"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3</a:t>
            </a:fld>
            <a:endParaRPr lang="en-US">
              <a:solidFill>
                <a:prstClr val="black">
                  <a:tint val="75000"/>
                </a:prstClr>
              </a:solidFill>
            </a:endParaRPr>
          </a:p>
        </p:txBody>
      </p:sp>
      <p:pic>
        <p:nvPicPr>
          <p:cNvPr id="7" name="Imagen 6"/>
          <p:cNvPicPr>
            <a:picLocks noChangeAspect="1"/>
          </p:cNvPicPr>
          <p:nvPr/>
        </p:nvPicPr>
        <p:blipFill rotWithShape="1">
          <a:blip r:embed="rId2"/>
          <a:srcRect l="997" t="2469" r="5066" b="2353"/>
          <a:stretch/>
        </p:blipFill>
        <p:spPr>
          <a:xfrm>
            <a:off x="755575" y="975290"/>
            <a:ext cx="7848873" cy="5622062"/>
          </a:xfrm>
          <a:prstGeom prst="rect">
            <a:avLst/>
          </a:prstGeom>
        </p:spPr>
      </p:pic>
    </p:spTree>
    <p:extLst>
      <p:ext uri="{BB962C8B-B14F-4D97-AF65-F5344CB8AC3E}">
        <p14:creationId xmlns:p14="http://schemas.microsoft.com/office/powerpoint/2010/main" val="12980258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Bragg-peak</a:t>
            </a:r>
            <a:endParaRPr lang="en-US" dirty="0"/>
          </a:p>
        </p:txBody>
      </p:sp>
      <p:sp>
        <p:nvSpPr>
          <p:cNvPr id="3" name="Marcador de contenido 2"/>
          <p:cNvSpPr>
            <a:spLocks noGrp="1"/>
          </p:cNvSpPr>
          <p:nvPr>
            <p:ph idx="1"/>
          </p:nvPr>
        </p:nvSpPr>
        <p:spPr>
          <a:xfrm>
            <a:off x="457200" y="836713"/>
            <a:ext cx="8229600" cy="504056"/>
          </a:xfrm>
        </p:spPr>
        <p:txBody>
          <a:bodyPr/>
          <a:lstStyle/>
          <a:p>
            <a:r>
              <a:rPr lang="en-US" dirty="0" smtClean="0"/>
              <a:t>The corner-stone of hadron-therapy</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US" dirty="0" smtClean="0"/>
              <a:t>D. Esperante – IFIC_summer_school-July2018</a:t>
            </a:r>
            <a:endParaRPr lang="en-U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30</a:t>
            </a:fld>
            <a:endParaRPr lang="en-US" dirty="0">
              <a:solidFill>
                <a:prstClr val="black">
                  <a:tint val="75000"/>
                </a:prstClr>
              </a:solidFill>
            </a:endParaRPr>
          </a:p>
        </p:txBody>
      </p:sp>
      <p:pic>
        <p:nvPicPr>
          <p:cNvPr id="7" name="Imagen 6"/>
          <p:cNvPicPr>
            <a:picLocks noChangeAspect="1"/>
          </p:cNvPicPr>
          <p:nvPr/>
        </p:nvPicPr>
        <p:blipFill>
          <a:blip r:embed="rId2"/>
          <a:stretch>
            <a:fillRect/>
          </a:stretch>
        </p:blipFill>
        <p:spPr>
          <a:xfrm>
            <a:off x="1619672" y="1412776"/>
            <a:ext cx="6084168" cy="4177510"/>
          </a:xfrm>
          <a:prstGeom prst="rect">
            <a:avLst/>
          </a:prstGeom>
        </p:spPr>
      </p:pic>
      <p:sp>
        <p:nvSpPr>
          <p:cNvPr id="8" name="Flecha derecha 7"/>
          <p:cNvSpPr/>
          <p:nvPr/>
        </p:nvSpPr>
        <p:spPr>
          <a:xfrm>
            <a:off x="2411760" y="5733258"/>
            <a:ext cx="4680520" cy="137233"/>
          </a:xfrm>
          <a:prstGeom prst="rightArrow">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9" name="Rectángulo 8"/>
          <p:cNvSpPr/>
          <p:nvPr/>
        </p:nvSpPr>
        <p:spPr>
          <a:xfrm>
            <a:off x="3371980" y="5812047"/>
            <a:ext cx="2579552" cy="369332"/>
          </a:xfrm>
          <a:prstGeom prst="rect">
            <a:avLst/>
          </a:prstGeom>
        </p:spPr>
        <p:txBody>
          <a:bodyPr wrap="none">
            <a:spAutoFit/>
          </a:bodyPr>
          <a:lstStyle/>
          <a:p>
            <a:r>
              <a:rPr lang="es-ES_tradnl" dirty="0" err="1"/>
              <a:t>Radiation</a:t>
            </a:r>
            <a:r>
              <a:rPr lang="es-ES_tradnl" dirty="0"/>
              <a:t> </a:t>
            </a:r>
            <a:r>
              <a:rPr lang="es-ES_tradnl" dirty="0" err="1"/>
              <a:t>beam</a:t>
            </a:r>
            <a:r>
              <a:rPr lang="es-ES_tradnl" dirty="0"/>
              <a:t> in </a:t>
            </a:r>
            <a:r>
              <a:rPr lang="es-ES_tradnl" dirty="0" err="1"/>
              <a:t>matter</a:t>
            </a:r>
            <a:endParaRPr lang="es-ES_tradnl" dirty="0"/>
          </a:p>
        </p:txBody>
      </p:sp>
    </p:spTree>
    <p:extLst>
      <p:ext uri="{BB962C8B-B14F-4D97-AF65-F5344CB8AC3E}">
        <p14:creationId xmlns:p14="http://schemas.microsoft.com/office/powerpoint/2010/main" val="2601976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smtClean="0"/>
              <a:t>Protons and ions spare healthy tissues</a:t>
            </a:r>
            <a:endParaRPr lang="en-US"/>
          </a:p>
        </p:txBody>
      </p:sp>
      <p:sp>
        <p:nvSpPr>
          <p:cNvPr id="6" name="Text Box 10"/>
          <p:cNvSpPr txBox="1">
            <a:spLocks noChangeArrowheads="1"/>
          </p:cNvSpPr>
          <p:nvPr/>
        </p:nvSpPr>
        <p:spPr bwMode="auto">
          <a:xfrm>
            <a:off x="101668" y="4266347"/>
            <a:ext cx="2256836" cy="2379113"/>
          </a:xfrm>
          <a:prstGeom prst="rect">
            <a:avLst/>
          </a:prstGeom>
          <a:noFill/>
          <a:ln w="28575">
            <a:noFill/>
            <a:miter lim="800000"/>
            <a:headEnd/>
            <a:tailEnd/>
          </a:ln>
          <a:effectLst/>
        </p:spPr>
        <p:txBody>
          <a:bodyPr wrap="none">
            <a:spAutoFit/>
          </a:bodyPr>
          <a:lstStyle/>
          <a:p>
            <a:pPr>
              <a:lnSpc>
                <a:spcPct val="75000"/>
              </a:lnSpc>
              <a:defRPr/>
            </a:pPr>
            <a:r>
              <a:rPr lang="en-US" b="1" dirty="0">
                <a:solidFill>
                  <a:schemeClr val="folHlink"/>
                </a:solidFill>
              </a:rPr>
              <a:t> </a:t>
            </a:r>
            <a:r>
              <a:rPr lang="en-US" b="1" dirty="0"/>
              <a:t>200 MeV - 1 nA</a:t>
            </a:r>
          </a:p>
          <a:p>
            <a:pPr>
              <a:lnSpc>
                <a:spcPct val="75000"/>
              </a:lnSpc>
              <a:defRPr/>
            </a:pPr>
            <a:r>
              <a:rPr lang="en-US" b="1" dirty="0"/>
              <a:t>protons</a:t>
            </a:r>
          </a:p>
          <a:p>
            <a:pPr>
              <a:lnSpc>
                <a:spcPct val="80000"/>
              </a:lnSpc>
              <a:spcBef>
                <a:spcPct val="30000"/>
              </a:spcBef>
              <a:defRPr/>
            </a:pPr>
            <a:endParaRPr lang="fr-CH" b="1" u="sng" dirty="0" smtClean="0">
              <a:solidFill>
                <a:schemeClr val="folHlink"/>
              </a:solidFill>
            </a:endParaRPr>
          </a:p>
          <a:p>
            <a:pPr>
              <a:lnSpc>
                <a:spcPct val="80000"/>
              </a:lnSpc>
              <a:spcBef>
                <a:spcPct val="30000"/>
              </a:spcBef>
              <a:defRPr/>
            </a:pPr>
            <a:endParaRPr lang="fr-CH" b="1" u="sng" dirty="0">
              <a:solidFill>
                <a:schemeClr val="folHlink"/>
              </a:solidFill>
            </a:endParaRPr>
          </a:p>
          <a:p>
            <a:pPr>
              <a:lnSpc>
                <a:spcPct val="80000"/>
              </a:lnSpc>
              <a:spcBef>
                <a:spcPct val="30000"/>
              </a:spcBef>
              <a:defRPr/>
            </a:pPr>
            <a:endParaRPr lang="fr-CH" b="1" u="sng" dirty="0">
              <a:solidFill>
                <a:schemeClr val="folHlink"/>
              </a:solidFill>
            </a:endParaRPr>
          </a:p>
          <a:p>
            <a:pPr>
              <a:lnSpc>
                <a:spcPct val="75000"/>
              </a:lnSpc>
              <a:defRPr/>
            </a:pPr>
            <a:r>
              <a:rPr lang="en-US" b="1" dirty="0"/>
              <a:t>4800 </a:t>
            </a:r>
            <a:r>
              <a:rPr lang="en-US" b="1" dirty="0" err="1"/>
              <a:t>MeV</a:t>
            </a:r>
            <a:r>
              <a:rPr lang="en-US" b="1" dirty="0"/>
              <a:t> – 0.1 </a:t>
            </a:r>
            <a:r>
              <a:rPr lang="en-US" b="1" dirty="0" err="1"/>
              <a:t>nA</a:t>
            </a:r>
            <a:endParaRPr lang="en-US" b="1" dirty="0"/>
          </a:p>
          <a:p>
            <a:pPr>
              <a:lnSpc>
                <a:spcPct val="75000"/>
              </a:lnSpc>
              <a:defRPr/>
            </a:pPr>
            <a:r>
              <a:rPr lang="en-US" b="1" dirty="0"/>
              <a:t>carbon ions</a:t>
            </a:r>
          </a:p>
          <a:p>
            <a:pPr>
              <a:lnSpc>
                <a:spcPct val="80000"/>
              </a:lnSpc>
              <a:spcBef>
                <a:spcPct val="30000"/>
              </a:spcBef>
              <a:defRPr/>
            </a:pPr>
            <a:endParaRPr lang="en-US" sz="1600" b="1" u="sng" dirty="0" smtClean="0">
              <a:solidFill>
                <a:srgbClr val="00B050"/>
              </a:solidFill>
            </a:endParaRPr>
          </a:p>
          <a:p>
            <a:pPr>
              <a:lnSpc>
                <a:spcPct val="80000"/>
              </a:lnSpc>
              <a:spcBef>
                <a:spcPct val="30000"/>
              </a:spcBef>
              <a:defRPr/>
            </a:pPr>
            <a:r>
              <a:rPr lang="en-US" sz="1600" b="1" u="sng" dirty="0" smtClean="0">
                <a:solidFill>
                  <a:srgbClr val="00B050"/>
                </a:solidFill>
              </a:rPr>
              <a:t>(</a:t>
            </a:r>
            <a:r>
              <a:rPr lang="en-US" sz="1600" b="1" u="sng" dirty="0" err="1">
                <a:solidFill>
                  <a:srgbClr val="00B050"/>
                </a:solidFill>
              </a:rPr>
              <a:t>radioresistant</a:t>
            </a:r>
            <a:r>
              <a:rPr lang="en-US" sz="1600" b="1" u="sng" dirty="0">
                <a:solidFill>
                  <a:srgbClr val="00B050"/>
                </a:solidFill>
              </a:rPr>
              <a:t> </a:t>
            </a:r>
            <a:r>
              <a:rPr lang="en-US" sz="1600" b="1" u="sng" dirty="0" err="1">
                <a:solidFill>
                  <a:srgbClr val="00B050"/>
                </a:solidFill>
              </a:rPr>
              <a:t>tumours</a:t>
            </a:r>
            <a:r>
              <a:rPr lang="en-US" sz="1600" b="1" u="sng" dirty="0">
                <a:solidFill>
                  <a:srgbClr val="00B050"/>
                </a:solidFill>
              </a:rPr>
              <a:t>)</a:t>
            </a:r>
          </a:p>
        </p:txBody>
      </p:sp>
      <p:sp>
        <p:nvSpPr>
          <p:cNvPr id="7" name="Line 11"/>
          <p:cNvSpPr>
            <a:spLocks noChangeShapeType="1"/>
          </p:cNvSpPr>
          <p:nvPr/>
        </p:nvSpPr>
        <p:spPr bwMode="auto">
          <a:xfrm>
            <a:off x="95645" y="5320660"/>
            <a:ext cx="2316115" cy="0"/>
          </a:xfrm>
          <a:prstGeom prst="line">
            <a:avLst/>
          </a:prstGeom>
          <a:noFill/>
          <a:ln w="57150">
            <a:solidFill>
              <a:schemeClr val="accent1"/>
            </a:solidFill>
            <a:round/>
            <a:headEnd/>
            <a:tailEnd type="triangle" w="med" len="med"/>
          </a:ln>
        </p:spPr>
        <p:txBody>
          <a:bodyPr>
            <a:spAutoFit/>
          </a:bodyPr>
          <a:lstStyle/>
          <a:p>
            <a:endParaRPr lang="en-US"/>
          </a:p>
        </p:txBody>
      </p:sp>
      <p:sp>
        <p:nvSpPr>
          <p:cNvPr id="29" name="Rettangolo arrotondato 46"/>
          <p:cNvSpPr>
            <a:spLocks noChangeArrowheads="1"/>
          </p:cNvSpPr>
          <p:nvPr/>
        </p:nvSpPr>
        <p:spPr bwMode="auto">
          <a:xfrm>
            <a:off x="54370" y="5427294"/>
            <a:ext cx="2303463" cy="666002"/>
          </a:xfrm>
          <a:prstGeom prst="roundRect">
            <a:avLst>
              <a:gd name="adj" fmla="val 16667"/>
            </a:avLst>
          </a:prstGeom>
          <a:noFill/>
          <a:ln w="76200" algn="ctr">
            <a:solidFill>
              <a:srgbClr val="FF0000"/>
            </a:solidFill>
            <a:round/>
            <a:headEnd/>
            <a:tailEnd type="triangle" w="med" len="med"/>
          </a:ln>
        </p:spPr>
        <p:txBody>
          <a:bodyPr>
            <a:noAutofit/>
          </a:bodyPr>
          <a:lstStyle/>
          <a:p>
            <a:pPr algn="ctr">
              <a:spcBef>
                <a:spcPct val="50000"/>
              </a:spcBef>
            </a:pPr>
            <a:endParaRPr lang="it-IT" sz="2000">
              <a:solidFill>
                <a:schemeClr val="folHlink"/>
              </a:solidFill>
            </a:endParaRPr>
          </a:p>
        </p:txBody>
      </p:sp>
      <p:sp>
        <p:nvSpPr>
          <p:cNvPr id="32" name="Rettangolo arrotondato 46"/>
          <p:cNvSpPr>
            <a:spLocks noChangeArrowheads="1"/>
          </p:cNvSpPr>
          <p:nvPr/>
        </p:nvSpPr>
        <p:spPr bwMode="auto">
          <a:xfrm>
            <a:off x="54368" y="4210776"/>
            <a:ext cx="2304000" cy="600361"/>
          </a:xfrm>
          <a:prstGeom prst="roundRect">
            <a:avLst>
              <a:gd name="adj" fmla="val 16667"/>
            </a:avLst>
          </a:prstGeom>
          <a:noFill/>
          <a:ln w="76200" algn="ctr">
            <a:solidFill>
              <a:srgbClr val="FF0000"/>
            </a:solidFill>
            <a:round/>
            <a:headEnd/>
            <a:tailEnd type="triangle" w="med" len="med"/>
          </a:ln>
        </p:spPr>
        <p:txBody>
          <a:bodyPr>
            <a:noAutofit/>
          </a:bodyPr>
          <a:lstStyle/>
          <a:p>
            <a:pPr algn="ctr">
              <a:spcBef>
                <a:spcPct val="50000"/>
              </a:spcBef>
            </a:pPr>
            <a:endParaRPr lang="it-IT" sz="2000">
              <a:solidFill>
                <a:schemeClr val="folHlink"/>
              </a:solidFill>
            </a:endParaRPr>
          </a:p>
        </p:txBody>
      </p:sp>
      <p:grpSp>
        <p:nvGrpSpPr>
          <p:cNvPr id="10" name="Agrupar 9"/>
          <p:cNvGrpSpPr/>
          <p:nvPr/>
        </p:nvGrpSpPr>
        <p:grpSpPr>
          <a:xfrm>
            <a:off x="2627786" y="827415"/>
            <a:ext cx="4321505" cy="3051037"/>
            <a:chOff x="2627786" y="827415"/>
            <a:chExt cx="4321505" cy="3051037"/>
          </a:xfrm>
        </p:grpSpPr>
        <p:sp>
          <p:nvSpPr>
            <p:cNvPr id="15" name="Rectangle 23"/>
            <p:cNvSpPr>
              <a:spLocks noChangeArrowheads="1"/>
            </p:cNvSpPr>
            <p:nvPr/>
          </p:nvSpPr>
          <p:spPr bwMode="auto">
            <a:xfrm>
              <a:off x="2627786" y="827415"/>
              <a:ext cx="4321505" cy="3051037"/>
            </a:xfrm>
            <a:prstGeom prst="rect">
              <a:avLst/>
            </a:prstGeom>
            <a:solidFill>
              <a:schemeClr val="tx1"/>
            </a:solidFill>
            <a:ln w="28575">
              <a:solidFill>
                <a:schemeClr val="bg2"/>
              </a:solidFill>
              <a:miter lim="800000"/>
              <a:headEnd/>
              <a:tailEnd/>
            </a:ln>
          </p:spPr>
          <p:txBody>
            <a:bodyPr wrap="square" anchor="ctr">
              <a:noAutofit/>
            </a:bodyPr>
            <a:lstStyle/>
            <a:p>
              <a:endParaRPr lang="it-IT"/>
            </a:p>
          </p:txBody>
        </p:sp>
        <p:grpSp>
          <p:nvGrpSpPr>
            <p:cNvPr id="4" name="Group 15"/>
            <p:cNvGrpSpPr>
              <a:grpSpLocks noChangeAspect="1"/>
            </p:cNvGrpSpPr>
            <p:nvPr/>
          </p:nvGrpSpPr>
          <p:grpSpPr bwMode="auto">
            <a:xfrm>
              <a:off x="3031627" y="931736"/>
              <a:ext cx="3778930" cy="2820478"/>
              <a:chOff x="2191" y="1935"/>
              <a:chExt cx="3078" cy="2413"/>
            </a:xfrm>
          </p:grpSpPr>
          <p:sp>
            <p:nvSpPr>
              <p:cNvPr id="21" name="AutoShape 16"/>
              <p:cNvSpPr>
                <a:spLocks noChangeAspect="1" noChangeArrowheads="1" noTextEdit="1"/>
              </p:cNvSpPr>
              <p:nvPr/>
            </p:nvSpPr>
            <p:spPr bwMode="auto">
              <a:xfrm>
                <a:off x="2192" y="1936"/>
                <a:ext cx="3077" cy="2336"/>
              </a:xfrm>
              <a:prstGeom prst="rect">
                <a:avLst/>
              </a:prstGeom>
              <a:noFill/>
              <a:ln w="9525">
                <a:noFill/>
                <a:miter lim="800000"/>
                <a:headEnd/>
                <a:tailEnd/>
              </a:ln>
            </p:spPr>
            <p:txBody>
              <a:bodyPr/>
              <a:lstStyle/>
              <a:p>
                <a:endParaRPr lang="en-US"/>
              </a:p>
            </p:txBody>
          </p:sp>
          <p:sp>
            <p:nvSpPr>
              <p:cNvPr id="22" name="Rectangle 17"/>
              <p:cNvSpPr>
                <a:spLocks noChangeArrowheads="1"/>
              </p:cNvSpPr>
              <p:nvPr/>
            </p:nvSpPr>
            <p:spPr bwMode="auto">
              <a:xfrm>
                <a:off x="2191" y="1935"/>
                <a:ext cx="3078" cy="2413"/>
              </a:xfrm>
              <a:prstGeom prst="rect">
                <a:avLst/>
              </a:prstGeom>
              <a:solidFill>
                <a:srgbClr val="000000"/>
              </a:solidFill>
              <a:ln w="9525">
                <a:noFill/>
                <a:miter lim="800000"/>
                <a:headEnd/>
                <a:tailEnd/>
              </a:ln>
            </p:spPr>
            <p:txBody>
              <a:bodyPr/>
              <a:lstStyle/>
              <a:p>
                <a:endParaRPr lang="it-IT"/>
              </a:p>
            </p:txBody>
          </p:sp>
          <p:pic>
            <p:nvPicPr>
              <p:cNvPr id="23" name="Picture 18"/>
              <p:cNvPicPr>
                <a:picLocks noChangeAspect="1" noChangeArrowheads="1"/>
              </p:cNvPicPr>
              <p:nvPr/>
            </p:nvPicPr>
            <p:blipFill>
              <a:blip r:embed="rId3" cstate="print"/>
              <a:srcRect/>
              <a:stretch>
                <a:fillRect/>
              </a:stretch>
            </p:blipFill>
            <p:spPr bwMode="auto">
              <a:xfrm>
                <a:off x="2295" y="2365"/>
                <a:ext cx="1410" cy="1474"/>
              </a:xfrm>
              <a:prstGeom prst="rect">
                <a:avLst/>
              </a:prstGeom>
              <a:noFill/>
              <a:ln w="9525">
                <a:noFill/>
                <a:miter lim="800000"/>
                <a:headEnd/>
                <a:tailEnd/>
              </a:ln>
            </p:spPr>
          </p:pic>
          <p:pic>
            <p:nvPicPr>
              <p:cNvPr id="24" name="Picture 19"/>
              <p:cNvPicPr>
                <a:picLocks noChangeAspect="1" noChangeArrowheads="1"/>
              </p:cNvPicPr>
              <p:nvPr/>
            </p:nvPicPr>
            <p:blipFill>
              <a:blip r:embed="rId4" cstate="print"/>
              <a:srcRect/>
              <a:stretch>
                <a:fillRect/>
              </a:stretch>
            </p:blipFill>
            <p:spPr bwMode="auto">
              <a:xfrm>
                <a:off x="3782" y="2365"/>
                <a:ext cx="1360" cy="1474"/>
              </a:xfrm>
              <a:prstGeom prst="rect">
                <a:avLst/>
              </a:prstGeom>
              <a:noFill/>
              <a:ln w="9525">
                <a:noFill/>
                <a:miter lim="800000"/>
                <a:headEnd/>
                <a:tailEnd/>
              </a:ln>
            </p:spPr>
          </p:pic>
          <p:pic>
            <p:nvPicPr>
              <p:cNvPr id="25" name="Picture 20"/>
              <p:cNvPicPr>
                <a:picLocks noChangeAspect="1" noChangeArrowheads="1"/>
              </p:cNvPicPr>
              <p:nvPr/>
            </p:nvPicPr>
            <p:blipFill>
              <a:blip r:embed="rId5" cstate="print"/>
              <a:srcRect/>
              <a:stretch>
                <a:fillRect/>
              </a:stretch>
            </p:blipFill>
            <p:spPr bwMode="auto">
              <a:xfrm>
                <a:off x="3576" y="3518"/>
                <a:ext cx="390" cy="750"/>
              </a:xfrm>
              <a:prstGeom prst="rect">
                <a:avLst/>
              </a:prstGeom>
              <a:noFill/>
              <a:ln w="9525">
                <a:noFill/>
                <a:miter lim="800000"/>
                <a:headEnd/>
                <a:tailEnd/>
              </a:ln>
            </p:spPr>
          </p:pic>
          <p:sp>
            <p:nvSpPr>
              <p:cNvPr id="26" name="Rectangle 21"/>
              <p:cNvSpPr>
                <a:spLocks noChangeArrowheads="1"/>
              </p:cNvSpPr>
              <p:nvPr/>
            </p:nvSpPr>
            <p:spPr bwMode="auto">
              <a:xfrm>
                <a:off x="2782" y="2120"/>
                <a:ext cx="437" cy="171"/>
              </a:xfrm>
              <a:prstGeom prst="rect">
                <a:avLst/>
              </a:prstGeom>
              <a:noFill/>
              <a:ln w="9525">
                <a:noFill/>
                <a:miter lim="800000"/>
                <a:headEnd/>
                <a:tailEnd/>
              </a:ln>
            </p:spPr>
            <p:txBody>
              <a:bodyPr wrap="none" lIns="0" tIns="0" rIns="0" bIns="0">
                <a:spAutoFit/>
              </a:bodyPr>
              <a:lstStyle/>
              <a:p>
                <a:r>
                  <a:rPr lang="en-US" sz="1300">
                    <a:solidFill>
                      <a:srgbClr val="FFFFFF"/>
                    </a:solidFill>
                    <a:latin typeface="Times New Roman" pitchFamily="18" charset="0"/>
                  </a:rPr>
                  <a:t>Photons</a:t>
                </a:r>
                <a:endParaRPr lang="en-US" sz="1600">
                  <a:solidFill>
                    <a:schemeClr val="folHlink"/>
                  </a:solidFill>
                </a:endParaRPr>
              </a:p>
            </p:txBody>
          </p:sp>
          <p:sp>
            <p:nvSpPr>
              <p:cNvPr id="27" name="Rectangle 22"/>
              <p:cNvSpPr>
                <a:spLocks noChangeArrowheads="1"/>
              </p:cNvSpPr>
              <p:nvPr/>
            </p:nvSpPr>
            <p:spPr bwMode="auto">
              <a:xfrm>
                <a:off x="4196" y="2120"/>
                <a:ext cx="415" cy="171"/>
              </a:xfrm>
              <a:prstGeom prst="rect">
                <a:avLst/>
              </a:prstGeom>
              <a:noFill/>
              <a:ln w="9525">
                <a:noFill/>
                <a:miter lim="800000"/>
                <a:headEnd/>
                <a:tailEnd/>
              </a:ln>
            </p:spPr>
            <p:txBody>
              <a:bodyPr wrap="none" lIns="0" tIns="0" rIns="0" bIns="0">
                <a:spAutoFit/>
              </a:bodyPr>
              <a:lstStyle/>
              <a:p>
                <a:r>
                  <a:rPr lang="en-US" sz="1300">
                    <a:solidFill>
                      <a:srgbClr val="FFFFFF"/>
                    </a:solidFill>
                    <a:latin typeface="Times New Roman" pitchFamily="18" charset="0"/>
                  </a:rPr>
                  <a:t>Protons</a:t>
                </a:r>
                <a:endParaRPr lang="en-US" sz="1600">
                  <a:solidFill>
                    <a:schemeClr val="folHlink"/>
                  </a:solidFill>
                </a:endParaRPr>
              </a:p>
            </p:txBody>
          </p:sp>
        </p:grpSp>
        <p:sp>
          <p:nvSpPr>
            <p:cNvPr id="17" name="Text Box 27"/>
            <p:cNvSpPr txBox="1">
              <a:spLocks noChangeArrowheads="1"/>
            </p:cNvSpPr>
            <p:nvPr/>
          </p:nvSpPr>
          <p:spPr bwMode="auto">
            <a:xfrm>
              <a:off x="3422605" y="1067624"/>
              <a:ext cx="1127215" cy="273144"/>
            </a:xfrm>
            <a:prstGeom prst="rect">
              <a:avLst/>
            </a:prstGeom>
            <a:solidFill>
              <a:schemeClr val="tx1"/>
            </a:solidFill>
            <a:ln w="28575">
              <a:noFill/>
              <a:miter lim="800000"/>
              <a:headEnd/>
              <a:tailEnd/>
            </a:ln>
          </p:spPr>
          <p:txBody>
            <a:bodyPr>
              <a:spAutoFit/>
            </a:bodyPr>
            <a:lstStyle/>
            <a:p>
              <a:pPr algn="ctr">
                <a:lnSpc>
                  <a:spcPct val="70000"/>
                </a:lnSpc>
                <a:spcBef>
                  <a:spcPct val="30000"/>
                </a:spcBef>
              </a:pPr>
              <a:r>
                <a:rPr lang="en-US" sz="1600" dirty="0">
                  <a:solidFill>
                    <a:srgbClr val="FFFF00"/>
                  </a:solidFill>
                </a:rPr>
                <a:t>X rays</a:t>
              </a:r>
            </a:p>
          </p:txBody>
        </p:sp>
        <p:sp>
          <p:nvSpPr>
            <p:cNvPr id="18" name="Text Box 28"/>
            <p:cNvSpPr txBox="1">
              <a:spLocks noChangeArrowheads="1"/>
            </p:cNvSpPr>
            <p:nvPr/>
          </p:nvSpPr>
          <p:spPr bwMode="auto">
            <a:xfrm>
              <a:off x="5196007" y="927208"/>
              <a:ext cx="1152816" cy="521938"/>
            </a:xfrm>
            <a:prstGeom prst="rect">
              <a:avLst/>
            </a:prstGeom>
            <a:solidFill>
              <a:schemeClr val="tx1"/>
            </a:solidFill>
            <a:ln w="28575">
              <a:noFill/>
              <a:miter lim="800000"/>
              <a:headEnd/>
              <a:tailEnd/>
            </a:ln>
          </p:spPr>
          <p:txBody>
            <a:bodyPr wrap="none">
              <a:spAutoFit/>
            </a:bodyPr>
            <a:lstStyle/>
            <a:p>
              <a:pPr algn="ctr">
                <a:lnSpc>
                  <a:spcPct val="70000"/>
                </a:lnSpc>
                <a:spcBef>
                  <a:spcPct val="30000"/>
                </a:spcBef>
              </a:pPr>
              <a:r>
                <a:rPr lang="en-US" sz="1600" dirty="0">
                  <a:solidFill>
                    <a:srgbClr val="FFFF00"/>
                  </a:solidFill>
                </a:rPr>
                <a:t>protons or</a:t>
              </a:r>
            </a:p>
            <a:p>
              <a:pPr algn="ctr">
                <a:lnSpc>
                  <a:spcPct val="70000"/>
                </a:lnSpc>
                <a:spcBef>
                  <a:spcPct val="30000"/>
                </a:spcBef>
              </a:pPr>
              <a:r>
                <a:rPr lang="en-US" sz="1600" dirty="0">
                  <a:solidFill>
                    <a:srgbClr val="FFFF00"/>
                  </a:solidFill>
                </a:rPr>
                <a:t>carbon ions</a:t>
              </a:r>
            </a:p>
          </p:txBody>
        </p:sp>
        <p:sp>
          <p:nvSpPr>
            <p:cNvPr id="19" name="Line 29"/>
            <p:cNvSpPr>
              <a:spLocks noChangeShapeType="1"/>
            </p:cNvSpPr>
            <p:nvPr/>
          </p:nvSpPr>
          <p:spPr bwMode="auto">
            <a:xfrm>
              <a:off x="4707473" y="1871895"/>
              <a:ext cx="501335" cy="141854"/>
            </a:xfrm>
            <a:prstGeom prst="line">
              <a:avLst/>
            </a:prstGeom>
            <a:noFill/>
            <a:ln w="76200">
              <a:solidFill>
                <a:schemeClr val="accent1"/>
              </a:solidFill>
              <a:round/>
              <a:headEnd/>
              <a:tailEnd type="triangle" w="med" len="med"/>
            </a:ln>
          </p:spPr>
          <p:txBody>
            <a:bodyPr>
              <a:spAutoFit/>
            </a:bodyPr>
            <a:lstStyle/>
            <a:p>
              <a:endParaRPr lang="en-US"/>
            </a:p>
          </p:txBody>
        </p:sp>
        <p:sp>
          <p:nvSpPr>
            <p:cNvPr id="20" name="Line 30"/>
            <p:cNvSpPr>
              <a:spLocks noChangeShapeType="1"/>
            </p:cNvSpPr>
            <p:nvPr/>
          </p:nvSpPr>
          <p:spPr bwMode="auto">
            <a:xfrm>
              <a:off x="2815643" y="1799459"/>
              <a:ext cx="501335" cy="141854"/>
            </a:xfrm>
            <a:prstGeom prst="line">
              <a:avLst/>
            </a:prstGeom>
            <a:noFill/>
            <a:ln w="76200">
              <a:solidFill>
                <a:schemeClr val="accent1"/>
              </a:solidFill>
              <a:round/>
              <a:headEnd/>
              <a:tailEnd type="triangle" w="med" len="med"/>
            </a:ln>
          </p:spPr>
          <p:txBody>
            <a:bodyPr>
              <a:spAutoFit/>
            </a:bodyPr>
            <a:lstStyle/>
            <a:p>
              <a:endParaRPr lang="en-US"/>
            </a:p>
          </p:txBody>
        </p:sp>
      </p:grpSp>
      <p:grpSp>
        <p:nvGrpSpPr>
          <p:cNvPr id="5" name="Gruppo 43"/>
          <p:cNvGrpSpPr/>
          <p:nvPr/>
        </p:nvGrpSpPr>
        <p:grpSpPr>
          <a:xfrm>
            <a:off x="2432901" y="4015989"/>
            <a:ext cx="6675603" cy="2391684"/>
            <a:chOff x="2399954" y="851246"/>
            <a:chExt cx="6675603" cy="2391684"/>
          </a:xfrm>
        </p:grpSpPr>
        <p:grpSp>
          <p:nvGrpSpPr>
            <p:cNvPr id="8" name="Group 32"/>
            <p:cNvGrpSpPr/>
            <p:nvPr/>
          </p:nvGrpSpPr>
          <p:grpSpPr>
            <a:xfrm>
              <a:off x="2399954" y="851246"/>
              <a:ext cx="6675603" cy="2391684"/>
              <a:chOff x="2399954" y="851246"/>
              <a:chExt cx="6675603" cy="2391684"/>
            </a:xfrm>
          </p:grpSpPr>
          <p:pic>
            <p:nvPicPr>
              <p:cNvPr id="30" name="Picture 29" descr="PSI_tumor.png"/>
              <p:cNvPicPr>
                <a:picLocks noChangeAspect="1"/>
              </p:cNvPicPr>
              <p:nvPr/>
            </p:nvPicPr>
            <p:blipFill>
              <a:blip r:embed="rId6" cstate="print"/>
              <a:srcRect l="26203" b="-1126"/>
              <a:stretch>
                <a:fillRect/>
              </a:stretch>
            </p:blipFill>
            <p:spPr>
              <a:xfrm>
                <a:off x="2399954" y="851246"/>
                <a:ext cx="6639499" cy="2391684"/>
              </a:xfrm>
              <a:prstGeom prst="rect">
                <a:avLst/>
              </a:prstGeom>
              <a:solidFill>
                <a:schemeClr val="tx1"/>
              </a:solidFill>
            </p:spPr>
          </p:pic>
          <p:sp>
            <p:nvSpPr>
              <p:cNvPr id="31" name="CasellaDiTesto 44"/>
              <p:cNvSpPr txBox="1">
                <a:spLocks noChangeArrowheads="1"/>
              </p:cNvSpPr>
              <p:nvPr/>
            </p:nvSpPr>
            <p:spPr bwMode="auto">
              <a:xfrm>
                <a:off x="7789705" y="2840128"/>
                <a:ext cx="1285852" cy="307777"/>
              </a:xfrm>
              <a:prstGeom prst="rect">
                <a:avLst/>
              </a:prstGeom>
              <a:noFill/>
              <a:ln w="9525">
                <a:noFill/>
                <a:miter lim="800000"/>
                <a:headEnd/>
                <a:tailEnd/>
              </a:ln>
            </p:spPr>
            <p:txBody>
              <a:bodyPr wrap="square">
                <a:spAutoFit/>
              </a:bodyPr>
              <a:lstStyle/>
              <a:p>
                <a:pPr algn="r"/>
                <a:r>
                  <a:rPr lang="it-IT" sz="1400" dirty="0" err="1">
                    <a:solidFill>
                      <a:schemeClr val="bg1"/>
                    </a:solidFill>
                  </a:rPr>
                  <a:t>Courtesy</a:t>
                </a:r>
                <a:r>
                  <a:rPr lang="it-IT" sz="1400" dirty="0">
                    <a:solidFill>
                      <a:schemeClr val="bg1"/>
                    </a:solidFill>
                  </a:rPr>
                  <a:t> of </a:t>
                </a:r>
                <a:r>
                  <a:rPr lang="it-IT" sz="1400" dirty="0" err="1">
                    <a:solidFill>
                      <a:schemeClr val="bg1"/>
                    </a:solidFill>
                  </a:rPr>
                  <a:t>PSI</a:t>
                </a:r>
                <a:endParaRPr lang="it-IT" sz="1400" dirty="0">
                  <a:solidFill>
                    <a:schemeClr val="bg1"/>
                  </a:solidFill>
                </a:endParaRPr>
              </a:p>
            </p:txBody>
          </p:sp>
        </p:grpSp>
        <p:sp>
          <p:nvSpPr>
            <p:cNvPr id="43" name="CasellaDiTesto 42"/>
            <p:cNvSpPr txBox="1"/>
            <p:nvPr/>
          </p:nvSpPr>
          <p:spPr>
            <a:xfrm>
              <a:off x="4076700" y="895350"/>
              <a:ext cx="752475" cy="369332"/>
            </a:xfrm>
            <a:prstGeom prst="rect">
              <a:avLst/>
            </a:prstGeom>
            <a:solidFill>
              <a:schemeClr val="tx1"/>
            </a:solidFill>
          </p:spPr>
          <p:txBody>
            <a:bodyPr wrap="square" rtlCol="0">
              <a:spAutoFit/>
            </a:bodyPr>
            <a:lstStyle/>
            <a:p>
              <a:r>
                <a:rPr lang="it-IT" dirty="0">
                  <a:solidFill>
                    <a:srgbClr val="FFFF00"/>
                  </a:solidFill>
                </a:rPr>
                <a:t>25 cm</a:t>
              </a:r>
            </a:p>
          </p:txBody>
        </p:sp>
      </p:grpSp>
    </p:spTree>
    <p:extLst>
      <p:ext uri="{BB962C8B-B14F-4D97-AF65-F5344CB8AC3E}">
        <p14:creationId xmlns:p14="http://schemas.microsoft.com/office/powerpoint/2010/main" val="513073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909640" y="1125538"/>
            <a:ext cx="7418387" cy="5435600"/>
            <a:chOff x="573" y="447"/>
            <a:chExt cx="4673" cy="3618"/>
          </a:xfrm>
        </p:grpSpPr>
        <p:pic>
          <p:nvPicPr>
            <p:cNvPr id="41990" name="Picture 4" descr="Image"/>
            <p:cNvPicPr>
              <a:picLocks noChangeAspect="1" noChangeArrowheads="1"/>
            </p:cNvPicPr>
            <p:nvPr/>
          </p:nvPicPr>
          <p:blipFill>
            <a:blip r:embed="rId3" cstate="print">
              <a:lum bright="12000"/>
            </a:blip>
            <a:srcRect l="20308" r="18135" b="10976"/>
            <a:stretch>
              <a:fillRect/>
            </a:stretch>
          </p:blipFill>
          <p:spPr bwMode="auto">
            <a:xfrm>
              <a:off x="1252" y="447"/>
              <a:ext cx="3472" cy="3618"/>
            </a:xfrm>
            <a:prstGeom prst="rect">
              <a:avLst/>
            </a:prstGeom>
            <a:noFill/>
            <a:ln w="9525" cap="rnd">
              <a:solidFill>
                <a:srgbClr val="000000"/>
              </a:solidFill>
              <a:prstDash val="sysDot"/>
              <a:miter lim="800000"/>
              <a:headEnd/>
              <a:tailEnd/>
            </a:ln>
          </p:spPr>
        </p:pic>
        <p:grpSp>
          <p:nvGrpSpPr>
            <p:cNvPr id="3" name="Group 5"/>
            <p:cNvGrpSpPr>
              <a:grpSpLocks/>
            </p:cNvGrpSpPr>
            <p:nvPr/>
          </p:nvGrpSpPr>
          <p:grpSpPr bwMode="auto">
            <a:xfrm>
              <a:off x="573" y="2228"/>
              <a:ext cx="3552" cy="1200"/>
              <a:chOff x="528" y="2064"/>
              <a:chExt cx="3552" cy="1200"/>
            </a:xfrm>
          </p:grpSpPr>
          <p:sp>
            <p:nvSpPr>
              <p:cNvPr id="41998" name="Line 6"/>
              <p:cNvSpPr>
                <a:spLocks noChangeShapeType="1"/>
              </p:cNvSpPr>
              <p:nvPr/>
            </p:nvSpPr>
            <p:spPr bwMode="auto">
              <a:xfrm flipV="1">
                <a:off x="528" y="2064"/>
                <a:ext cx="3504" cy="672"/>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41999" name="Line 7"/>
              <p:cNvSpPr>
                <a:spLocks noChangeShapeType="1"/>
              </p:cNvSpPr>
              <p:nvPr/>
            </p:nvSpPr>
            <p:spPr bwMode="auto">
              <a:xfrm>
                <a:off x="528" y="2736"/>
                <a:ext cx="3408" cy="528"/>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42000" name="Line 8"/>
              <p:cNvSpPr>
                <a:spLocks noChangeShapeType="1"/>
              </p:cNvSpPr>
              <p:nvPr/>
            </p:nvSpPr>
            <p:spPr bwMode="auto">
              <a:xfrm flipV="1">
                <a:off x="528" y="2640"/>
                <a:ext cx="3552" cy="96"/>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42001" name="Line 9"/>
              <p:cNvSpPr>
                <a:spLocks noChangeShapeType="1"/>
              </p:cNvSpPr>
              <p:nvPr/>
            </p:nvSpPr>
            <p:spPr bwMode="auto">
              <a:xfrm flipV="1">
                <a:off x="528" y="2352"/>
                <a:ext cx="3552" cy="384"/>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42002" name="Line 10"/>
              <p:cNvSpPr>
                <a:spLocks noChangeShapeType="1"/>
              </p:cNvSpPr>
              <p:nvPr/>
            </p:nvSpPr>
            <p:spPr bwMode="auto">
              <a:xfrm>
                <a:off x="576" y="2736"/>
                <a:ext cx="3408" cy="240"/>
              </a:xfrm>
              <a:prstGeom prst="line">
                <a:avLst/>
              </a:prstGeom>
              <a:noFill/>
              <a:ln w="28575" cap="rnd">
                <a:solidFill>
                  <a:srgbClr val="99FF66"/>
                </a:solidFill>
                <a:prstDash val="sysDot"/>
                <a:round/>
                <a:headEnd type="none" w="sm" len="sm"/>
                <a:tailEnd type="none" w="sm" len="sm"/>
              </a:ln>
            </p:spPr>
            <p:txBody>
              <a:bodyPr/>
              <a:lstStyle/>
              <a:p>
                <a:endParaRPr lang="en-US"/>
              </a:p>
            </p:txBody>
          </p:sp>
        </p:grpSp>
        <p:sp>
          <p:nvSpPr>
            <p:cNvPr id="41992" name="Freeform 11"/>
            <p:cNvSpPr>
              <a:spLocks/>
            </p:cNvSpPr>
            <p:nvPr/>
          </p:nvSpPr>
          <p:spPr bwMode="auto">
            <a:xfrm>
              <a:off x="1732" y="2203"/>
              <a:ext cx="2449" cy="1215"/>
            </a:xfrm>
            <a:custGeom>
              <a:avLst/>
              <a:gdLst>
                <a:gd name="T0" fmla="*/ 16 w 2448"/>
                <a:gd name="T1" fmla="*/ 456 h 1215"/>
                <a:gd name="T2" fmla="*/ 8 w 2448"/>
                <a:gd name="T3" fmla="*/ 504 h 1215"/>
                <a:gd name="T4" fmla="*/ 0 w 2448"/>
                <a:gd name="T5" fmla="*/ 536 h 1215"/>
                <a:gd name="T6" fmla="*/ 44 w 2448"/>
                <a:gd name="T7" fmla="*/ 792 h 1215"/>
                <a:gd name="T8" fmla="*/ 72 w 2448"/>
                <a:gd name="T9" fmla="*/ 864 h 1215"/>
                <a:gd name="T10" fmla="*/ 160 w 2448"/>
                <a:gd name="T11" fmla="*/ 888 h 1215"/>
                <a:gd name="T12" fmla="*/ 324 w 2448"/>
                <a:gd name="T13" fmla="*/ 924 h 1215"/>
                <a:gd name="T14" fmla="*/ 612 w 2448"/>
                <a:gd name="T15" fmla="*/ 956 h 1215"/>
                <a:gd name="T16" fmla="*/ 968 w 2448"/>
                <a:gd name="T17" fmla="*/ 1020 h 1215"/>
                <a:gd name="T18" fmla="*/ 1060 w 2448"/>
                <a:gd name="T19" fmla="*/ 1024 h 1215"/>
                <a:gd name="T20" fmla="*/ 1196 w 2448"/>
                <a:gd name="T21" fmla="*/ 1056 h 1215"/>
                <a:gd name="T22" fmla="*/ 1524 w 2448"/>
                <a:gd name="T23" fmla="*/ 1096 h 1215"/>
                <a:gd name="T24" fmla="*/ 1616 w 2448"/>
                <a:gd name="T25" fmla="*/ 1108 h 1215"/>
                <a:gd name="T26" fmla="*/ 1816 w 2448"/>
                <a:gd name="T27" fmla="*/ 1136 h 1215"/>
                <a:gd name="T28" fmla="*/ 1956 w 2448"/>
                <a:gd name="T29" fmla="*/ 1160 h 1215"/>
                <a:gd name="T30" fmla="*/ 2236 w 2448"/>
                <a:gd name="T31" fmla="*/ 1212 h 1215"/>
                <a:gd name="T32" fmla="*/ 2256 w 2448"/>
                <a:gd name="T33" fmla="*/ 1180 h 1215"/>
                <a:gd name="T34" fmla="*/ 2316 w 2448"/>
                <a:gd name="T35" fmla="*/ 1028 h 1215"/>
                <a:gd name="T36" fmla="*/ 2332 w 2448"/>
                <a:gd name="T37" fmla="*/ 976 h 1215"/>
                <a:gd name="T38" fmla="*/ 2388 w 2448"/>
                <a:gd name="T39" fmla="*/ 848 h 1215"/>
                <a:gd name="T40" fmla="*/ 2408 w 2448"/>
                <a:gd name="T41" fmla="*/ 704 h 1215"/>
                <a:gd name="T42" fmla="*/ 2456 w 2448"/>
                <a:gd name="T43" fmla="*/ 504 h 1215"/>
                <a:gd name="T44" fmla="*/ 2452 w 2448"/>
                <a:gd name="T45" fmla="*/ 316 h 1215"/>
                <a:gd name="T46" fmla="*/ 2440 w 2448"/>
                <a:gd name="T47" fmla="*/ 116 h 1215"/>
                <a:gd name="T48" fmla="*/ 2428 w 2448"/>
                <a:gd name="T49" fmla="*/ 20 h 1215"/>
                <a:gd name="T50" fmla="*/ 2268 w 2448"/>
                <a:gd name="T51" fmla="*/ 20 h 1215"/>
                <a:gd name="T52" fmla="*/ 2208 w 2448"/>
                <a:gd name="T53" fmla="*/ 44 h 1215"/>
                <a:gd name="T54" fmla="*/ 2028 w 2448"/>
                <a:gd name="T55" fmla="*/ 72 h 1215"/>
                <a:gd name="T56" fmla="*/ 1848 w 2448"/>
                <a:gd name="T57" fmla="*/ 108 h 1215"/>
                <a:gd name="T58" fmla="*/ 1396 w 2448"/>
                <a:gd name="T59" fmla="*/ 196 h 1215"/>
                <a:gd name="T60" fmla="*/ 1132 w 2448"/>
                <a:gd name="T61" fmla="*/ 244 h 1215"/>
                <a:gd name="T62" fmla="*/ 864 w 2448"/>
                <a:gd name="T63" fmla="*/ 300 h 1215"/>
                <a:gd name="T64" fmla="*/ 684 w 2448"/>
                <a:gd name="T65" fmla="*/ 336 h 1215"/>
                <a:gd name="T66" fmla="*/ 72 w 2448"/>
                <a:gd name="T67" fmla="*/ 436 h 1215"/>
                <a:gd name="T68" fmla="*/ 16 w 2448"/>
                <a:gd name="T69" fmla="*/ 456 h 121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8"/>
                <a:gd name="T106" fmla="*/ 0 h 1215"/>
                <a:gd name="T107" fmla="*/ 2448 w 2448"/>
                <a:gd name="T108" fmla="*/ 1215 h 121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8" h="1215">
                  <a:moveTo>
                    <a:pt x="16" y="456"/>
                  </a:moveTo>
                  <a:cubicBezTo>
                    <a:pt x="13" y="477"/>
                    <a:pt x="12" y="485"/>
                    <a:pt x="8" y="504"/>
                  </a:cubicBezTo>
                  <a:cubicBezTo>
                    <a:pt x="6" y="515"/>
                    <a:pt x="0" y="536"/>
                    <a:pt x="0" y="536"/>
                  </a:cubicBezTo>
                  <a:cubicBezTo>
                    <a:pt x="3" y="647"/>
                    <a:pt x="3" y="699"/>
                    <a:pt x="44" y="792"/>
                  </a:cubicBezTo>
                  <a:cubicBezTo>
                    <a:pt x="52" y="811"/>
                    <a:pt x="54" y="850"/>
                    <a:pt x="72" y="864"/>
                  </a:cubicBezTo>
                  <a:cubicBezTo>
                    <a:pt x="97" y="884"/>
                    <a:pt x="128" y="885"/>
                    <a:pt x="160" y="888"/>
                  </a:cubicBezTo>
                  <a:cubicBezTo>
                    <a:pt x="214" y="893"/>
                    <a:pt x="270" y="919"/>
                    <a:pt x="324" y="924"/>
                  </a:cubicBezTo>
                  <a:cubicBezTo>
                    <a:pt x="399" y="935"/>
                    <a:pt x="505" y="940"/>
                    <a:pt x="612" y="956"/>
                  </a:cubicBezTo>
                  <a:cubicBezTo>
                    <a:pt x="739" y="988"/>
                    <a:pt x="840" y="994"/>
                    <a:pt x="968" y="1020"/>
                  </a:cubicBezTo>
                  <a:cubicBezTo>
                    <a:pt x="997" y="1026"/>
                    <a:pt x="1031" y="1022"/>
                    <a:pt x="1060" y="1024"/>
                  </a:cubicBezTo>
                  <a:cubicBezTo>
                    <a:pt x="1106" y="1027"/>
                    <a:pt x="1151" y="1049"/>
                    <a:pt x="1196" y="1056"/>
                  </a:cubicBezTo>
                  <a:cubicBezTo>
                    <a:pt x="1307" y="1074"/>
                    <a:pt x="1392" y="1089"/>
                    <a:pt x="1508" y="1096"/>
                  </a:cubicBezTo>
                  <a:cubicBezTo>
                    <a:pt x="1539" y="1100"/>
                    <a:pt x="1569" y="1105"/>
                    <a:pt x="1600" y="1108"/>
                  </a:cubicBezTo>
                  <a:cubicBezTo>
                    <a:pt x="1667" y="1125"/>
                    <a:pt x="1731" y="1131"/>
                    <a:pt x="1800" y="1136"/>
                  </a:cubicBezTo>
                  <a:cubicBezTo>
                    <a:pt x="1832" y="1138"/>
                    <a:pt x="1940" y="1160"/>
                    <a:pt x="1940" y="1160"/>
                  </a:cubicBezTo>
                  <a:cubicBezTo>
                    <a:pt x="2018" y="1186"/>
                    <a:pt x="2137" y="1209"/>
                    <a:pt x="2220" y="1212"/>
                  </a:cubicBezTo>
                  <a:cubicBezTo>
                    <a:pt x="2270" y="1215"/>
                    <a:pt x="2236" y="1191"/>
                    <a:pt x="2240" y="1180"/>
                  </a:cubicBezTo>
                  <a:cubicBezTo>
                    <a:pt x="2253" y="1149"/>
                    <a:pt x="2287" y="1062"/>
                    <a:pt x="2300" y="1028"/>
                  </a:cubicBezTo>
                  <a:cubicBezTo>
                    <a:pt x="2305" y="1009"/>
                    <a:pt x="2311" y="996"/>
                    <a:pt x="2316" y="976"/>
                  </a:cubicBezTo>
                  <a:cubicBezTo>
                    <a:pt x="2317" y="948"/>
                    <a:pt x="2359" y="893"/>
                    <a:pt x="2372" y="848"/>
                  </a:cubicBezTo>
                  <a:cubicBezTo>
                    <a:pt x="2385" y="803"/>
                    <a:pt x="2381" y="761"/>
                    <a:pt x="2392" y="704"/>
                  </a:cubicBezTo>
                  <a:cubicBezTo>
                    <a:pt x="2397" y="680"/>
                    <a:pt x="2432" y="527"/>
                    <a:pt x="2440" y="504"/>
                  </a:cubicBezTo>
                  <a:cubicBezTo>
                    <a:pt x="2433" y="397"/>
                    <a:pt x="2444" y="423"/>
                    <a:pt x="2436" y="316"/>
                  </a:cubicBezTo>
                  <a:cubicBezTo>
                    <a:pt x="2432" y="259"/>
                    <a:pt x="2436" y="171"/>
                    <a:pt x="2424" y="116"/>
                  </a:cubicBezTo>
                  <a:cubicBezTo>
                    <a:pt x="2413" y="69"/>
                    <a:pt x="2448" y="56"/>
                    <a:pt x="2412" y="20"/>
                  </a:cubicBezTo>
                  <a:cubicBezTo>
                    <a:pt x="2405" y="0"/>
                    <a:pt x="2269" y="32"/>
                    <a:pt x="2252" y="20"/>
                  </a:cubicBezTo>
                  <a:cubicBezTo>
                    <a:pt x="2226" y="18"/>
                    <a:pt x="2232" y="35"/>
                    <a:pt x="2192" y="44"/>
                  </a:cubicBezTo>
                  <a:cubicBezTo>
                    <a:pt x="2152" y="53"/>
                    <a:pt x="2072" y="61"/>
                    <a:pt x="2012" y="72"/>
                  </a:cubicBezTo>
                  <a:cubicBezTo>
                    <a:pt x="1959" y="90"/>
                    <a:pt x="1888" y="101"/>
                    <a:pt x="1832" y="108"/>
                  </a:cubicBezTo>
                  <a:cubicBezTo>
                    <a:pt x="1727" y="129"/>
                    <a:pt x="1497" y="173"/>
                    <a:pt x="1380" y="196"/>
                  </a:cubicBezTo>
                  <a:cubicBezTo>
                    <a:pt x="1319" y="207"/>
                    <a:pt x="1191" y="224"/>
                    <a:pt x="1132" y="244"/>
                  </a:cubicBezTo>
                  <a:cubicBezTo>
                    <a:pt x="1046" y="261"/>
                    <a:pt x="939" y="285"/>
                    <a:pt x="864" y="300"/>
                  </a:cubicBezTo>
                  <a:cubicBezTo>
                    <a:pt x="812" y="304"/>
                    <a:pt x="743" y="328"/>
                    <a:pt x="684" y="336"/>
                  </a:cubicBezTo>
                  <a:cubicBezTo>
                    <a:pt x="552" y="359"/>
                    <a:pt x="183" y="416"/>
                    <a:pt x="72" y="436"/>
                  </a:cubicBezTo>
                  <a:cubicBezTo>
                    <a:pt x="47" y="439"/>
                    <a:pt x="30" y="435"/>
                    <a:pt x="16" y="456"/>
                  </a:cubicBezTo>
                  <a:close/>
                </a:path>
              </a:pathLst>
            </a:custGeom>
            <a:gradFill rotWithShape="0">
              <a:gsLst>
                <a:gs pos="0">
                  <a:srgbClr val="A603AB">
                    <a:alpha val="79999"/>
                  </a:srgbClr>
                </a:gs>
                <a:gs pos="21001">
                  <a:srgbClr val="0819FB">
                    <a:alpha val="79999"/>
                  </a:srgbClr>
                </a:gs>
                <a:gs pos="35001">
                  <a:srgbClr val="1A8D48">
                    <a:alpha val="79999"/>
                  </a:srgbClr>
                </a:gs>
                <a:gs pos="52000">
                  <a:srgbClr val="FFFF00">
                    <a:alpha val="79999"/>
                  </a:srgbClr>
                </a:gs>
                <a:gs pos="73000">
                  <a:srgbClr val="EE3F17">
                    <a:alpha val="79999"/>
                  </a:srgbClr>
                </a:gs>
                <a:gs pos="88000">
                  <a:srgbClr val="E81766">
                    <a:alpha val="79999"/>
                  </a:srgbClr>
                </a:gs>
                <a:gs pos="100000">
                  <a:srgbClr val="A603AB">
                    <a:alpha val="79999"/>
                  </a:srgbClr>
                </a:gs>
              </a:gsLst>
              <a:lin ang="0" scaled="1"/>
            </a:gradFill>
            <a:ln w="12700">
              <a:noFill/>
              <a:round/>
              <a:headEnd type="none" w="sm" len="sm"/>
              <a:tailEnd type="none" w="sm" len="sm"/>
            </a:ln>
          </p:spPr>
          <p:txBody>
            <a:bodyPr/>
            <a:lstStyle/>
            <a:p>
              <a:endParaRPr lang="en-US"/>
            </a:p>
          </p:txBody>
        </p:sp>
        <p:sp>
          <p:nvSpPr>
            <p:cNvPr id="41993" name="Text Box 12"/>
            <p:cNvSpPr txBox="1">
              <a:spLocks noChangeArrowheads="1"/>
            </p:cNvSpPr>
            <p:nvPr/>
          </p:nvSpPr>
          <p:spPr bwMode="auto">
            <a:xfrm>
              <a:off x="1924" y="2665"/>
              <a:ext cx="385" cy="307"/>
            </a:xfrm>
            <a:prstGeom prst="rect">
              <a:avLst/>
            </a:prstGeom>
            <a:noFill/>
            <a:ln w="12700">
              <a:noFill/>
              <a:miter lim="800000"/>
              <a:headEnd type="none" w="sm" len="sm"/>
              <a:tailEnd type="none" w="sm" len="sm"/>
            </a:ln>
          </p:spPr>
          <p:txBody>
            <a:bodyPr>
              <a:spAutoFit/>
            </a:bodyPr>
            <a:lstStyle/>
            <a:p>
              <a:pPr eaLnBrk="0" hangingPunct="0">
                <a:spcBef>
                  <a:spcPct val="50000"/>
                </a:spcBef>
              </a:pPr>
              <a:r>
                <a:rPr lang="fr-CH" sz="2400">
                  <a:latin typeface="Times New Roman" pitchFamily="18" charset="0"/>
                </a:rPr>
                <a:t>80</a:t>
              </a:r>
              <a:endParaRPr lang="fr-FR" sz="2400">
                <a:latin typeface="Times New Roman" pitchFamily="18" charset="0"/>
              </a:endParaRPr>
            </a:p>
          </p:txBody>
        </p:sp>
        <p:sp>
          <p:nvSpPr>
            <p:cNvPr id="41994" name="Text Box 13"/>
            <p:cNvSpPr txBox="1">
              <a:spLocks noChangeArrowheads="1"/>
            </p:cNvSpPr>
            <p:nvPr/>
          </p:nvSpPr>
          <p:spPr bwMode="auto">
            <a:xfrm>
              <a:off x="3605" y="2655"/>
              <a:ext cx="336" cy="307"/>
            </a:xfrm>
            <a:prstGeom prst="rect">
              <a:avLst/>
            </a:prstGeom>
            <a:noFill/>
            <a:ln w="12700">
              <a:noFill/>
              <a:miter lim="800000"/>
              <a:headEnd type="none" w="sm" len="sm"/>
              <a:tailEnd type="none" w="sm" len="sm"/>
            </a:ln>
          </p:spPr>
          <p:txBody>
            <a:bodyPr>
              <a:spAutoFit/>
            </a:bodyPr>
            <a:lstStyle/>
            <a:p>
              <a:pPr eaLnBrk="0" hangingPunct="0">
                <a:spcBef>
                  <a:spcPct val="50000"/>
                </a:spcBef>
              </a:pPr>
              <a:r>
                <a:rPr lang="fr-CH" sz="2400">
                  <a:latin typeface="Times New Roman" pitchFamily="18" charset="0"/>
                </a:rPr>
                <a:t>30</a:t>
              </a:r>
              <a:endParaRPr lang="fr-FR" sz="2400">
                <a:latin typeface="Times New Roman" pitchFamily="18" charset="0"/>
              </a:endParaRPr>
            </a:p>
          </p:txBody>
        </p:sp>
        <p:sp>
          <p:nvSpPr>
            <p:cNvPr id="41995" name="Text Box 14"/>
            <p:cNvSpPr txBox="1">
              <a:spLocks noChangeArrowheads="1"/>
            </p:cNvSpPr>
            <p:nvPr/>
          </p:nvSpPr>
          <p:spPr bwMode="auto">
            <a:xfrm>
              <a:off x="2821" y="2665"/>
              <a:ext cx="384" cy="307"/>
            </a:xfrm>
            <a:prstGeom prst="rect">
              <a:avLst/>
            </a:prstGeom>
            <a:noFill/>
            <a:ln w="12700">
              <a:noFill/>
              <a:miter lim="800000"/>
              <a:headEnd type="none" w="sm" len="sm"/>
              <a:tailEnd type="none" w="sm" len="sm"/>
            </a:ln>
          </p:spPr>
          <p:txBody>
            <a:bodyPr>
              <a:spAutoFit/>
            </a:bodyPr>
            <a:lstStyle/>
            <a:p>
              <a:pPr eaLnBrk="0" hangingPunct="0">
                <a:spcBef>
                  <a:spcPct val="50000"/>
                </a:spcBef>
              </a:pPr>
              <a:r>
                <a:rPr lang="fr-CH" sz="2400">
                  <a:latin typeface="Times New Roman" pitchFamily="18" charset="0"/>
                </a:rPr>
                <a:t>50</a:t>
              </a:r>
              <a:endParaRPr lang="fr-FR" sz="2400">
                <a:latin typeface="Times New Roman" pitchFamily="18" charset="0"/>
              </a:endParaRPr>
            </a:p>
          </p:txBody>
        </p:sp>
        <p:sp>
          <p:nvSpPr>
            <p:cNvPr id="41996" name="Freeform 15"/>
            <p:cNvSpPr>
              <a:spLocks/>
            </p:cNvSpPr>
            <p:nvPr/>
          </p:nvSpPr>
          <p:spPr bwMode="auto">
            <a:xfrm>
              <a:off x="2503" y="2463"/>
              <a:ext cx="862" cy="749"/>
            </a:xfrm>
            <a:custGeom>
              <a:avLst/>
              <a:gdLst>
                <a:gd name="T0" fmla="*/ 664 w 861"/>
                <a:gd name="T1" fmla="*/ 23 h 749"/>
                <a:gd name="T2" fmla="*/ 688 w 861"/>
                <a:gd name="T3" fmla="*/ 32 h 749"/>
                <a:gd name="T4" fmla="*/ 769 w 861"/>
                <a:gd name="T5" fmla="*/ 122 h 749"/>
                <a:gd name="T6" fmla="*/ 796 w 861"/>
                <a:gd name="T7" fmla="*/ 146 h 749"/>
                <a:gd name="T8" fmla="*/ 814 w 861"/>
                <a:gd name="T9" fmla="*/ 158 h 749"/>
                <a:gd name="T10" fmla="*/ 841 w 861"/>
                <a:gd name="T11" fmla="*/ 191 h 749"/>
                <a:gd name="T12" fmla="*/ 850 w 861"/>
                <a:gd name="T13" fmla="*/ 218 h 749"/>
                <a:gd name="T14" fmla="*/ 838 w 861"/>
                <a:gd name="T15" fmla="*/ 260 h 749"/>
                <a:gd name="T16" fmla="*/ 871 w 861"/>
                <a:gd name="T17" fmla="*/ 422 h 749"/>
                <a:gd name="T18" fmla="*/ 862 w 861"/>
                <a:gd name="T19" fmla="*/ 539 h 749"/>
                <a:gd name="T20" fmla="*/ 811 w 861"/>
                <a:gd name="T21" fmla="*/ 584 h 749"/>
                <a:gd name="T22" fmla="*/ 685 w 861"/>
                <a:gd name="T23" fmla="*/ 653 h 749"/>
                <a:gd name="T24" fmla="*/ 556 w 861"/>
                <a:gd name="T25" fmla="*/ 722 h 749"/>
                <a:gd name="T26" fmla="*/ 463 w 861"/>
                <a:gd name="T27" fmla="*/ 743 h 749"/>
                <a:gd name="T28" fmla="*/ 372 w 861"/>
                <a:gd name="T29" fmla="*/ 749 h 749"/>
                <a:gd name="T30" fmla="*/ 189 w 861"/>
                <a:gd name="T31" fmla="*/ 713 h 749"/>
                <a:gd name="T32" fmla="*/ 129 w 861"/>
                <a:gd name="T33" fmla="*/ 698 h 749"/>
                <a:gd name="T34" fmla="*/ 102 w 861"/>
                <a:gd name="T35" fmla="*/ 659 h 749"/>
                <a:gd name="T36" fmla="*/ 81 w 861"/>
                <a:gd name="T37" fmla="*/ 626 h 749"/>
                <a:gd name="T38" fmla="*/ 48 w 861"/>
                <a:gd name="T39" fmla="*/ 599 h 749"/>
                <a:gd name="T40" fmla="*/ 15 w 861"/>
                <a:gd name="T41" fmla="*/ 548 h 749"/>
                <a:gd name="T42" fmla="*/ 0 w 861"/>
                <a:gd name="T43" fmla="*/ 455 h 749"/>
                <a:gd name="T44" fmla="*/ 3 w 861"/>
                <a:gd name="T45" fmla="*/ 350 h 749"/>
                <a:gd name="T46" fmla="*/ 42 w 861"/>
                <a:gd name="T47" fmla="*/ 275 h 749"/>
                <a:gd name="T48" fmla="*/ 42 w 861"/>
                <a:gd name="T49" fmla="*/ 182 h 749"/>
                <a:gd name="T50" fmla="*/ 63 w 861"/>
                <a:gd name="T51" fmla="*/ 152 h 749"/>
                <a:gd name="T52" fmla="*/ 84 w 861"/>
                <a:gd name="T53" fmla="*/ 125 h 749"/>
                <a:gd name="T54" fmla="*/ 165 w 861"/>
                <a:gd name="T55" fmla="*/ 98 h 749"/>
                <a:gd name="T56" fmla="*/ 210 w 861"/>
                <a:gd name="T57" fmla="*/ 74 h 749"/>
                <a:gd name="T58" fmla="*/ 237 w 861"/>
                <a:gd name="T59" fmla="*/ 53 h 749"/>
                <a:gd name="T60" fmla="*/ 390 w 861"/>
                <a:gd name="T61" fmla="*/ 5 h 749"/>
                <a:gd name="T62" fmla="*/ 526 w 861"/>
                <a:gd name="T63" fmla="*/ 2 h 749"/>
                <a:gd name="T64" fmla="*/ 664 w 861"/>
                <a:gd name="T65" fmla="*/ 23 h 7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61"/>
                <a:gd name="T100" fmla="*/ 0 h 749"/>
                <a:gd name="T101" fmla="*/ 861 w 861"/>
                <a:gd name="T102" fmla="*/ 749 h 7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61" h="749">
                  <a:moveTo>
                    <a:pt x="648" y="23"/>
                  </a:moveTo>
                  <a:cubicBezTo>
                    <a:pt x="656" y="27"/>
                    <a:pt x="665" y="27"/>
                    <a:pt x="672" y="32"/>
                  </a:cubicBezTo>
                  <a:cubicBezTo>
                    <a:pt x="700" y="52"/>
                    <a:pt x="731" y="95"/>
                    <a:pt x="753" y="122"/>
                  </a:cubicBezTo>
                  <a:cubicBezTo>
                    <a:pt x="760" y="130"/>
                    <a:pt x="771" y="139"/>
                    <a:pt x="780" y="146"/>
                  </a:cubicBezTo>
                  <a:cubicBezTo>
                    <a:pt x="786" y="150"/>
                    <a:pt x="798" y="158"/>
                    <a:pt x="798" y="158"/>
                  </a:cubicBezTo>
                  <a:cubicBezTo>
                    <a:pt x="806" y="171"/>
                    <a:pt x="820" y="175"/>
                    <a:pt x="825" y="191"/>
                  </a:cubicBezTo>
                  <a:cubicBezTo>
                    <a:pt x="828" y="200"/>
                    <a:pt x="834" y="218"/>
                    <a:pt x="834" y="218"/>
                  </a:cubicBezTo>
                  <a:cubicBezTo>
                    <a:pt x="830" y="232"/>
                    <a:pt x="826" y="246"/>
                    <a:pt x="822" y="260"/>
                  </a:cubicBezTo>
                  <a:cubicBezTo>
                    <a:pt x="826" y="317"/>
                    <a:pt x="850" y="364"/>
                    <a:pt x="855" y="422"/>
                  </a:cubicBezTo>
                  <a:cubicBezTo>
                    <a:pt x="855" y="430"/>
                    <a:pt x="861" y="509"/>
                    <a:pt x="846" y="539"/>
                  </a:cubicBezTo>
                  <a:cubicBezTo>
                    <a:pt x="836" y="559"/>
                    <a:pt x="812" y="570"/>
                    <a:pt x="795" y="584"/>
                  </a:cubicBezTo>
                  <a:cubicBezTo>
                    <a:pt x="757" y="616"/>
                    <a:pt x="713" y="631"/>
                    <a:pt x="669" y="653"/>
                  </a:cubicBezTo>
                  <a:cubicBezTo>
                    <a:pt x="626" y="675"/>
                    <a:pt x="584" y="700"/>
                    <a:pt x="540" y="722"/>
                  </a:cubicBezTo>
                  <a:cubicBezTo>
                    <a:pt x="520" y="732"/>
                    <a:pt x="469" y="741"/>
                    <a:pt x="447" y="743"/>
                  </a:cubicBezTo>
                  <a:cubicBezTo>
                    <a:pt x="422" y="745"/>
                    <a:pt x="372" y="749"/>
                    <a:pt x="372" y="749"/>
                  </a:cubicBezTo>
                  <a:cubicBezTo>
                    <a:pt x="306" y="745"/>
                    <a:pt x="251" y="729"/>
                    <a:pt x="189" y="713"/>
                  </a:cubicBezTo>
                  <a:cubicBezTo>
                    <a:pt x="167" y="707"/>
                    <a:pt x="148" y="711"/>
                    <a:pt x="129" y="698"/>
                  </a:cubicBezTo>
                  <a:cubicBezTo>
                    <a:pt x="120" y="685"/>
                    <a:pt x="113" y="670"/>
                    <a:pt x="102" y="659"/>
                  </a:cubicBezTo>
                  <a:cubicBezTo>
                    <a:pt x="97" y="644"/>
                    <a:pt x="92" y="637"/>
                    <a:pt x="81" y="626"/>
                  </a:cubicBezTo>
                  <a:cubicBezTo>
                    <a:pt x="75" y="609"/>
                    <a:pt x="61" y="608"/>
                    <a:pt x="48" y="599"/>
                  </a:cubicBezTo>
                  <a:cubicBezTo>
                    <a:pt x="30" y="586"/>
                    <a:pt x="26" y="565"/>
                    <a:pt x="15" y="548"/>
                  </a:cubicBezTo>
                  <a:cubicBezTo>
                    <a:pt x="7" y="518"/>
                    <a:pt x="4" y="486"/>
                    <a:pt x="0" y="455"/>
                  </a:cubicBezTo>
                  <a:cubicBezTo>
                    <a:pt x="1" y="420"/>
                    <a:pt x="1" y="385"/>
                    <a:pt x="3" y="350"/>
                  </a:cubicBezTo>
                  <a:cubicBezTo>
                    <a:pt x="4" y="333"/>
                    <a:pt x="36" y="294"/>
                    <a:pt x="42" y="275"/>
                  </a:cubicBezTo>
                  <a:cubicBezTo>
                    <a:pt x="41" y="246"/>
                    <a:pt x="36" y="212"/>
                    <a:pt x="42" y="182"/>
                  </a:cubicBezTo>
                  <a:cubicBezTo>
                    <a:pt x="44" y="170"/>
                    <a:pt x="56" y="161"/>
                    <a:pt x="63" y="152"/>
                  </a:cubicBezTo>
                  <a:cubicBezTo>
                    <a:pt x="70" y="144"/>
                    <a:pt x="76" y="131"/>
                    <a:pt x="84" y="125"/>
                  </a:cubicBezTo>
                  <a:cubicBezTo>
                    <a:pt x="103" y="110"/>
                    <a:pt x="142" y="106"/>
                    <a:pt x="165" y="98"/>
                  </a:cubicBezTo>
                  <a:cubicBezTo>
                    <a:pt x="181" y="93"/>
                    <a:pt x="194" y="79"/>
                    <a:pt x="210" y="74"/>
                  </a:cubicBezTo>
                  <a:cubicBezTo>
                    <a:pt x="218" y="66"/>
                    <a:pt x="237" y="53"/>
                    <a:pt x="237" y="53"/>
                  </a:cubicBezTo>
                  <a:cubicBezTo>
                    <a:pt x="272" y="0"/>
                    <a:pt x="333" y="7"/>
                    <a:pt x="390" y="5"/>
                  </a:cubicBezTo>
                  <a:cubicBezTo>
                    <a:pt x="430" y="4"/>
                    <a:pt x="470" y="3"/>
                    <a:pt x="510" y="2"/>
                  </a:cubicBezTo>
                  <a:cubicBezTo>
                    <a:pt x="552" y="4"/>
                    <a:pt x="608" y="3"/>
                    <a:pt x="648" y="23"/>
                  </a:cubicBezTo>
                  <a:close/>
                </a:path>
              </a:pathLst>
            </a:custGeom>
            <a:noFill/>
            <a:ln w="38100">
              <a:solidFill>
                <a:srgbClr val="FF0000"/>
              </a:solidFill>
              <a:round/>
              <a:headEnd type="none" w="sm" len="sm"/>
              <a:tailEnd type="none" w="sm" len="sm"/>
            </a:ln>
          </p:spPr>
          <p:txBody>
            <a:bodyPr/>
            <a:lstStyle/>
            <a:p>
              <a:endParaRPr lang="en-US"/>
            </a:p>
          </p:txBody>
        </p:sp>
        <p:pic>
          <p:nvPicPr>
            <p:cNvPr id="41997" name="Picture 16"/>
            <p:cNvPicPr>
              <a:picLocks noChangeArrowheads="1"/>
            </p:cNvPicPr>
            <p:nvPr/>
          </p:nvPicPr>
          <p:blipFill>
            <a:blip r:embed="rId4" cstate="print"/>
            <a:srcRect l="89975" t="3107"/>
            <a:stretch>
              <a:fillRect/>
            </a:stretch>
          </p:blipFill>
          <p:spPr bwMode="auto">
            <a:xfrm>
              <a:off x="4751" y="913"/>
              <a:ext cx="495" cy="3024"/>
            </a:xfrm>
            <a:prstGeom prst="rect">
              <a:avLst/>
            </a:prstGeom>
            <a:noFill/>
            <a:ln w="9525">
              <a:noFill/>
              <a:miter lim="800000"/>
              <a:headEnd/>
              <a:tailEnd/>
            </a:ln>
          </p:spPr>
        </p:pic>
      </p:grpSp>
      <p:sp>
        <p:nvSpPr>
          <p:cNvPr id="2698242" name="Rectangle 2"/>
          <p:cNvSpPr>
            <a:spLocks noGrp="1" noChangeArrowheads="1"/>
          </p:cNvSpPr>
          <p:nvPr>
            <p:ph type="title"/>
          </p:nvPr>
        </p:nvSpPr>
        <p:spPr/>
        <p:txBody>
          <a:bodyPr>
            <a:noAutofit/>
          </a:bodyPr>
          <a:lstStyle/>
          <a:p>
            <a:pPr eaLnBrk="1" hangingPunct="1">
              <a:defRPr/>
            </a:pPr>
            <a:r>
              <a:rPr lang="en-US" sz="2400" smtClean="0"/>
              <a:t>One lateral photon beam deliver a non conformal </a:t>
            </a:r>
            <a:r>
              <a:rPr lang="en-US" sz="2400" dirty="0" smtClean="0"/>
              <a:t>dose</a:t>
            </a:r>
            <a:endParaRPr lang="en-GB" sz="2400" dirty="0" smtClean="0"/>
          </a:p>
        </p:txBody>
      </p:sp>
    </p:spTree>
    <p:extLst>
      <p:ext uri="{BB962C8B-B14F-4D97-AF65-F5344CB8AC3E}">
        <p14:creationId xmlns:p14="http://schemas.microsoft.com/office/powerpoint/2010/main" val="17447562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Image"/>
          <p:cNvPicPr>
            <a:picLocks noChangeAspect="1" noChangeArrowheads="1"/>
          </p:cNvPicPr>
          <p:nvPr/>
        </p:nvPicPr>
        <p:blipFill>
          <a:blip r:embed="rId2" cstate="print">
            <a:lum bright="12000"/>
          </a:blip>
          <a:srcRect l="20308" r="18135" b="10976"/>
          <a:stretch>
            <a:fillRect/>
          </a:stretch>
        </p:blipFill>
        <p:spPr bwMode="auto">
          <a:xfrm>
            <a:off x="1987550" y="1125538"/>
            <a:ext cx="5511800" cy="5435600"/>
          </a:xfrm>
          <a:prstGeom prst="rect">
            <a:avLst/>
          </a:prstGeom>
          <a:noFill/>
          <a:ln w="9525" cap="rnd">
            <a:solidFill>
              <a:srgbClr val="000000"/>
            </a:solidFill>
            <a:prstDash val="sysDot"/>
            <a:miter lim="800000"/>
            <a:headEnd/>
            <a:tailEnd/>
          </a:ln>
        </p:spPr>
      </p:pic>
      <p:sp>
        <p:nvSpPr>
          <p:cNvPr id="2" name="Title 1"/>
          <p:cNvSpPr>
            <a:spLocks noGrp="1"/>
          </p:cNvSpPr>
          <p:nvPr>
            <p:ph type="title"/>
          </p:nvPr>
        </p:nvSpPr>
        <p:spPr/>
        <p:txBody>
          <a:bodyPr>
            <a:noAutofit/>
          </a:bodyPr>
          <a:lstStyle/>
          <a:p>
            <a:r>
              <a:rPr lang="en-US" sz="2800" smtClean="0"/>
              <a:t>Two opposite photon beams are not enough to deliver a conformal dose</a:t>
            </a:r>
            <a:endParaRPr lang="en-US" sz="2800"/>
          </a:p>
        </p:txBody>
      </p:sp>
      <p:grpSp>
        <p:nvGrpSpPr>
          <p:cNvPr id="3" name="Group 3"/>
          <p:cNvGrpSpPr>
            <a:grpSpLocks/>
          </p:cNvGrpSpPr>
          <p:nvPr/>
        </p:nvGrpSpPr>
        <p:grpSpPr bwMode="auto">
          <a:xfrm>
            <a:off x="856143" y="3848098"/>
            <a:ext cx="7924800" cy="1802851"/>
            <a:chOff x="519" y="2089"/>
            <a:chExt cx="5408" cy="1200"/>
          </a:xfrm>
        </p:grpSpPr>
        <p:sp>
          <p:nvSpPr>
            <p:cNvPr id="8" name="Line 5"/>
            <p:cNvSpPr>
              <a:spLocks noChangeShapeType="1"/>
            </p:cNvSpPr>
            <p:nvPr/>
          </p:nvSpPr>
          <p:spPr bwMode="auto">
            <a:xfrm flipV="1">
              <a:off x="571" y="2089"/>
              <a:ext cx="3796" cy="624"/>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9" name="Line 6"/>
            <p:cNvSpPr>
              <a:spLocks noChangeShapeType="1"/>
            </p:cNvSpPr>
            <p:nvPr/>
          </p:nvSpPr>
          <p:spPr bwMode="auto">
            <a:xfrm>
              <a:off x="519" y="2713"/>
              <a:ext cx="3744" cy="576"/>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10" name="Line 7"/>
            <p:cNvSpPr>
              <a:spLocks noChangeShapeType="1"/>
            </p:cNvSpPr>
            <p:nvPr/>
          </p:nvSpPr>
          <p:spPr bwMode="auto">
            <a:xfrm flipV="1">
              <a:off x="571" y="2665"/>
              <a:ext cx="3848" cy="48"/>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11" name="Line 8"/>
            <p:cNvSpPr>
              <a:spLocks noChangeShapeType="1"/>
            </p:cNvSpPr>
            <p:nvPr/>
          </p:nvSpPr>
          <p:spPr bwMode="auto">
            <a:xfrm flipV="1">
              <a:off x="571" y="2425"/>
              <a:ext cx="3900" cy="288"/>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12" name="Line 9"/>
            <p:cNvSpPr>
              <a:spLocks noChangeShapeType="1"/>
            </p:cNvSpPr>
            <p:nvPr/>
          </p:nvSpPr>
          <p:spPr bwMode="auto">
            <a:xfrm>
              <a:off x="623" y="2713"/>
              <a:ext cx="3692" cy="288"/>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13" name="Line 10"/>
            <p:cNvSpPr>
              <a:spLocks noChangeShapeType="1"/>
            </p:cNvSpPr>
            <p:nvPr/>
          </p:nvSpPr>
          <p:spPr bwMode="auto">
            <a:xfrm>
              <a:off x="2079" y="2089"/>
              <a:ext cx="3848" cy="672"/>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14" name="Line 11"/>
            <p:cNvSpPr>
              <a:spLocks noChangeShapeType="1"/>
            </p:cNvSpPr>
            <p:nvPr/>
          </p:nvSpPr>
          <p:spPr bwMode="auto">
            <a:xfrm>
              <a:off x="1923" y="2377"/>
              <a:ext cx="3952" cy="384"/>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15" name="Line 12"/>
            <p:cNvSpPr>
              <a:spLocks noChangeShapeType="1"/>
            </p:cNvSpPr>
            <p:nvPr/>
          </p:nvSpPr>
          <p:spPr bwMode="auto">
            <a:xfrm>
              <a:off x="1871" y="2617"/>
              <a:ext cx="4004" cy="144"/>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16" name="Line 13"/>
            <p:cNvSpPr>
              <a:spLocks noChangeShapeType="1"/>
            </p:cNvSpPr>
            <p:nvPr/>
          </p:nvSpPr>
          <p:spPr bwMode="auto">
            <a:xfrm flipV="1">
              <a:off x="1871" y="2761"/>
              <a:ext cx="4004" cy="192"/>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17" name="Line 14"/>
            <p:cNvSpPr>
              <a:spLocks noChangeShapeType="1"/>
            </p:cNvSpPr>
            <p:nvPr/>
          </p:nvSpPr>
          <p:spPr bwMode="auto">
            <a:xfrm flipV="1">
              <a:off x="2079" y="2761"/>
              <a:ext cx="3848" cy="480"/>
            </a:xfrm>
            <a:prstGeom prst="line">
              <a:avLst/>
            </a:prstGeom>
            <a:noFill/>
            <a:ln w="28575" cap="rnd">
              <a:solidFill>
                <a:srgbClr val="99FF66"/>
              </a:solidFill>
              <a:prstDash val="sysDot"/>
              <a:round/>
              <a:headEnd type="none" w="sm" len="sm"/>
              <a:tailEnd type="none" w="sm" len="sm"/>
            </a:ln>
          </p:spPr>
          <p:txBody>
            <a:bodyPr/>
            <a:lstStyle/>
            <a:p>
              <a:endParaRPr lang="en-US"/>
            </a:p>
          </p:txBody>
        </p:sp>
        <p:sp>
          <p:nvSpPr>
            <p:cNvPr id="18" name="Freeform 15"/>
            <p:cNvSpPr>
              <a:spLocks/>
            </p:cNvSpPr>
            <p:nvPr/>
          </p:nvSpPr>
          <p:spPr bwMode="auto">
            <a:xfrm>
              <a:off x="1819" y="2292"/>
              <a:ext cx="2633" cy="802"/>
            </a:xfrm>
            <a:custGeom>
              <a:avLst/>
              <a:gdLst/>
              <a:ahLst/>
              <a:cxnLst>
                <a:cxn ang="0">
                  <a:pos x="0" y="228"/>
                </a:cxn>
                <a:cxn ang="0">
                  <a:pos x="1242" y="0"/>
                </a:cxn>
                <a:cxn ang="0">
                  <a:pos x="2430" y="216"/>
                </a:cxn>
                <a:cxn ang="0">
                  <a:pos x="2416" y="332"/>
                </a:cxn>
                <a:cxn ang="0">
                  <a:pos x="2408" y="428"/>
                </a:cxn>
                <a:cxn ang="0">
                  <a:pos x="2400" y="564"/>
                </a:cxn>
                <a:cxn ang="0">
                  <a:pos x="2372" y="668"/>
                </a:cxn>
                <a:cxn ang="0">
                  <a:pos x="1200" y="804"/>
                </a:cxn>
                <a:cxn ang="0">
                  <a:pos x="36" y="624"/>
                </a:cxn>
                <a:cxn ang="0">
                  <a:pos x="8" y="456"/>
                </a:cxn>
                <a:cxn ang="0">
                  <a:pos x="0" y="276"/>
                </a:cxn>
                <a:cxn ang="0">
                  <a:pos x="12" y="234"/>
                </a:cxn>
              </a:cxnLst>
              <a:rect l="0" t="0" r="r" b="b"/>
              <a:pathLst>
                <a:path w="2430" h="804">
                  <a:moveTo>
                    <a:pt x="0" y="228"/>
                  </a:moveTo>
                  <a:lnTo>
                    <a:pt x="1242" y="0"/>
                  </a:lnTo>
                  <a:lnTo>
                    <a:pt x="2430" y="216"/>
                  </a:lnTo>
                  <a:lnTo>
                    <a:pt x="2416" y="332"/>
                  </a:lnTo>
                  <a:lnTo>
                    <a:pt x="2408" y="428"/>
                  </a:lnTo>
                  <a:lnTo>
                    <a:pt x="2400" y="564"/>
                  </a:lnTo>
                  <a:lnTo>
                    <a:pt x="2372" y="668"/>
                  </a:lnTo>
                  <a:lnTo>
                    <a:pt x="1200" y="804"/>
                  </a:lnTo>
                  <a:lnTo>
                    <a:pt x="36" y="624"/>
                  </a:lnTo>
                  <a:lnTo>
                    <a:pt x="8" y="456"/>
                  </a:lnTo>
                  <a:lnTo>
                    <a:pt x="0" y="276"/>
                  </a:lnTo>
                  <a:lnTo>
                    <a:pt x="12" y="234"/>
                  </a:lnTo>
                </a:path>
              </a:pathLst>
            </a:custGeom>
            <a:gradFill rotWithShape="0">
              <a:gsLst>
                <a:gs pos="0">
                  <a:srgbClr val="FF0000">
                    <a:alpha val="80000"/>
                  </a:srgbClr>
                </a:gs>
                <a:gs pos="50000">
                  <a:schemeClr val="bg2">
                    <a:alpha val="80000"/>
                  </a:schemeClr>
                </a:gs>
                <a:gs pos="100000">
                  <a:srgbClr val="FF0000">
                    <a:alpha val="80000"/>
                  </a:srgbClr>
                </a:gs>
              </a:gsLst>
              <a:lin ang="0" scaled="1"/>
            </a:gradFill>
            <a:ln w="12700" cap="flat" cmpd="sng">
              <a:solidFill>
                <a:srgbClr val="FF0000"/>
              </a:solidFill>
              <a:prstDash val="solid"/>
              <a:round/>
              <a:headEnd type="none" w="sm" len="sm"/>
              <a:tailEnd type="none" w="sm" len="sm"/>
            </a:ln>
            <a:effectLst/>
          </p:spPr>
          <p:txBody>
            <a:bodyPr/>
            <a:lstStyle/>
            <a:p>
              <a:pPr algn="ctr">
                <a:spcBef>
                  <a:spcPct val="50000"/>
                </a:spcBef>
                <a:defRPr/>
              </a:pPr>
              <a:endParaRPr lang="fr-FR"/>
            </a:p>
          </p:txBody>
        </p:sp>
        <p:sp>
          <p:nvSpPr>
            <p:cNvPr id="19" name="Text Box 16"/>
            <p:cNvSpPr txBox="1">
              <a:spLocks noChangeArrowheads="1"/>
            </p:cNvSpPr>
            <p:nvPr/>
          </p:nvSpPr>
          <p:spPr bwMode="auto">
            <a:xfrm>
              <a:off x="1975" y="2569"/>
              <a:ext cx="468" cy="307"/>
            </a:xfrm>
            <a:prstGeom prst="rect">
              <a:avLst/>
            </a:prstGeom>
            <a:noFill/>
            <a:ln w="12700">
              <a:noFill/>
              <a:miter lim="800000"/>
              <a:headEnd type="none" w="sm" len="sm"/>
              <a:tailEnd type="none" w="sm" len="sm"/>
            </a:ln>
          </p:spPr>
          <p:txBody>
            <a:bodyPr>
              <a:spAutoFit/>
            </a:bodyPr>
            <a:lstStyle/>
            <a:p>
              <a:pPr eaLnBrk="0" hangingPunct="0">
                <a:spcBef>
                  <a:spcPct val="50000"/>
                </a:spcBef>
              </a:pPr>
              <a:r>
                <a:rPr lang="fr-CH" sz="2400">
                  <a:latin typeface="Times New Roman" pitchFamily="18" charset="0"/>
                </a:rPr>
                <a:t>110</a:t>
              </a:r>
              <a:endParaRPr lang="fr-FR" sz="2400">
                <a:latin typeface="Times New Roman" pitchFamily="18" charset="0"/>
              </a:endParaRPr>
            </a:p>
          </p:txBody>
        </p:sp>
        <p:sp>
          <p:nvSpPr>
            <p:cNvPr id="20" name="Text Box 17"/>
            <p:cNvSpPr txBox="1">
              <a:spLocks noChangeArrowheads="1"/>
            </p:cNvSpPr>
            <p:nvPr/>
          </p:nvSpPr>
          <p:spPr bwMode="auto">
            <a:xfrm>
              <a:off x="3847" y="2559"/>
              <a:ext cx="468" cy="307"/>
            </a:xfrm>
            <a:prstGeom prst="rect">
              <a:avLst/>
            </a:prstGeom>
            <a:noFill/>
            <a:ln w="12700">
              <a:noFill/>
              <a:miter lim="800000"/>
              <a:headEnd type="none" w="sm" len="sm"/>
              <a:tailEnd type="none" w="sm" len="sm"/>
            </a:ln>
          </p:spPr>
          <p:txBody>
            <a:bodyPr>
              <a:spAutoFit/>
            </a:bodyPr>
            <a:lstStyle/>
            <a:p>
              <a:pPr eaLnBrk="0" hangingPunct="0">
                <a:spcBef>
                  <a:spcPct val="50000"/>
                </a:spcBef>
              </a:pPr>
              <a:r>
                <a:rPr lang="fr-CH" sz="2400">
                  <a:latin typeface="Times New Roman" pitchFamily="18" charset="0"/>
                </a:rPr>
                <a:t>110</a:t>
              </a:r>
              <a:endParaRPr lang="fr-FR" sz="2400">
                <a:latin typeface="Times New Roman" pitchFamily="18" charset="0"/>
              </a:endParaRPr>
            </a:p>
          </p:txBody>
        </p:sp>
        <p:sp>
          <p:nvSpPr>
            <p:cNvPr id="21" name="Text Box 18"/>
            <p:cNvSpPr txBox="1">
              <a:spLocks noChangeArrowheads="1"/>
            </p:cNvSpPr>
            <p:nvPr/>
          </p:nvSpPr>
          <p:spPr bwMode="auto">
            <a:xfrm>
              <a:off x="2911" y="2569"/>
              <a:ext cx="468" cy="307"/>
            </a:xfrm>
            <a:prstGeom prst="rect">
              <a:avLst/>
            </a:prstGeom>
            <a:noFill/>
            <a:ln w="12700">
              <a:noFill/>
              <a:miter lim="800000"/>
              <a:headEnd type="none" w="sm" len="sm"/>
              <a:tailEnd type="none" w="sm" len="sm"/>
            </a:ln>
          </p:spPr>
          <p:txBody>
            <a:bodyPr>
              <a:spAutoFit/>
            </a:bodyPr>
            <a:lstStyle/>
            <a:p>
              <a:pPr eaLnBrk="0" hangingPunct="0">
                <a:spcBef>
                  <a:spcPct val="50000"/>
                </a:spcBef>
              </a:pPr>
              <a:r>
                <a:rPr lang="fr-CH" sz="2400">
                  <a:latin typeface="Times New Roman" pitchFamily="18" charset="0"/>
                </a:rPr>
                <a:t>100</a:t>
              </a:r>
              <a:endParaRPr lang="fr-FR" sz="2400">
                <a:latin typeface="Times New Roman" pitchFamily="18" charset="0"/>
              </a:endParaRPr>
            </a:p>
          </p:txBody>
        </p:sp>
        <p:sp>
          <p:nvSpPr>
            <p:cNvPr id="22" name="Freeform 19"/>
            <p:cNvSpPr>
              <a:spLocks/>
            </p:cNvSpPr>
            <p:nvPr/>
          </p:nvSpPr>
          <p:spPr bwMode="auto">
            <a:xfrm>
              <a:off x="2654" y="2329"/>
              <a:ext cx="933" cy="749"/>
            </a:xfrm>
            <a:custGeom>
              <a:avLst/>
              <a:gdLst>
                <a:gd name="T0" fmla="*/ 2344 w 861"/>
                <a:gd name="T1" fmla="*/ 23 h 749"/>
                <a:gd name="T2" fmla="*/ 2428 w 861"/>
                <a:gd name="T3" fmla="*/ 32 h 749"/>
                <a:gd name="T4" fmla="*/ 2722 w 861"/>
                <a:gd name="T5" fmla="*/ 122 h 749"/>
                <a:gd name="T6" fmla="*/ 2824 w 861"/>
                <a:gd name="T7" fmla="*/ 146 h 749"/>
                <a:gd name="T8" fmla="*/ 2882 w 861"/>
                <a:gd name="T9" fmla="*/ 158 h 749"/>
                <a:gd name="T10" fmla="*/ 2982 w 861"/>
                <a:gd name="T11" fmla="*/ 191 h 749"/>
                <a:gd name="T12" fmla="*/ 3017 w 861"/>
                <a:gd name="T13" fmla="*/ 218 h 749"/>
                <a:gd name="T14" fmla="*/ 2978 w 861"/>
                <a:gd name="T15" fmla="*/ 260 h 749"/>
                <a:gd name="T16" fmla="*/ 3089 w 861"/>
                <a:gd name="T17" fmla="*/ 422 h 749"/>
                <a:gd name="T18" fmla="*/ 3061 w 861"/>
                <a:gd name="T19" fmla="*/ 539 h 749"/>
                <a:gd name="T20" fmla="*/ 2874 w 861"/>
                <a:gd name="T21" fmla="*/ 584 h 749"/>
                <a:gd name="T22" fmla="*/ 2419 w 861"/>
                <a:gd name="T23" fmla="*/ 653 h 749"/>
                <a:gd name="T24" fmla="*/ 1949 w 861"/>
                <a:gd name="T25" fmla="*/ 722 h 749"/>
                <a:gd name="T26" fmla="*/ 1611 w 861"/>
                <a:gd name="T27" fmla="*/ 743 h 749"/>
                <a:gd name="T28" fmla="*/ 1350 w 861"/>
                <a:gd name="T29" fmla="*/ 749 h 749"/>
                <a:gd name="T30" fmla="*/ 686 w 861"/>
                <a:gd name="T31" fmla="*/ 713 h 749"/>
                <a:gd name="T32" fmla="*/ 468 w 861"/>
                <a:gd name="T33" fmla="*/ 698 h 749"/>
                <a:gd name="T34" fmla="*/ 370 w 861"/>
                <a:gd name="T35" fmla="*/ 659 h 749"/>
                <a:gd name="T36" fmla="*/ 293 w 861"/>
                <a:gd name="T37" fmla="*/ 626 h 749"/>
                <a:gd name="T38" fmla="*/ 177 w 861"/>
                <a:gd name="T39" fmla="*/ 599 h 749"/>
                <a:gd name="T40" fmla="*/ 54 w 861"/>
                <a:gd name="T41" fmla="*/ 548 h 749"/>
                <a:gd name="T42" fmla="*/ 0 w 861"/>
                <a:gd name="T43" fmla="*/ 455 h 749"/>
                <a:gd name="T44" fmla="*/ 3 w 861"/>
                <a:gd name="T45" fmla="*/ 350 h 749"/>
                <a:gd name="T46" fmla="*/ 154 w 861"/>
                <a:gd name="T47" fmla="*/ 275 h 749"/>
                <a:gd name="T48" fmla="*/ 154 w 861"/>
                <a:gd name="T49" fmla="*/ 182 h 749"/>
                <a:gd name="T50" fmla="*/ 229 w 861"/>
                <a:gd name="T51" fmla="*/ 152 h 749"/>
                <a:gd name="T52" fmla="*/ 303 w 861"/>
                <a:gd name="T53" fmla="*/ 125 h 749"/>
                <a:gd name="T54" fmla="*/ 595 w 861"/>
                <a:gd name="T55" fmla="*/ 98 h 749"/>
                <a:gd name="T56" fmla="*/ 757 w 861"/>
                <a:gd name="T57" fmla="*/ 74 h 749"/>
                <a:gd name="T58" fmla="*/ 856 w 861"/>
                <a:gd name="T59" fmla="*/ 53 h 749"/>
                <a:gd name="T60" fmla="*/ 1409 w 861"/>
                <a:gd name="T61" fmla="*/ 5 h 749"/>
                <a:gd name="T62" fmla="*/ 1843 w 861"/>
                <a:gd name="T63" fmla="*/ 2 h 749"/>
                <a:gd name="T64" fmla="*/ 2344 w 861"/>
                <a:gd name="T65" fmla="*/ 23 h 7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61"/>
                <a:gd name="T100" fmla="*/ 0 h 749"/>
                <a:gd name="T101" fmla="*/ 861 w 861"/>
                <a:gd name="T102" fmla="*/ 749 h 7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61" h="749">
                  <a:moveTo>
                    <a:pt x="648" y="23"/>
                  </a:moveTo>
                  <a:cubicBezTo>
                    <a:pt x="656" y="27"/>
                    <a:pt x="665" y="27"/>
                    <a:pt x="672" y="32"/>
                  </a:cubicBezTo>
                  <a:cubicBezTo>
                    <a:pt x="700" y="52"/>
                    <a:pt x="731" y="95"/>
                    <a:pt x="753" y="122"/>
                  </a:cubicBezTo>
                  <a:cubicBezTo>
                    <a:pt x="760" y="130"/>
                    <a:pt x="771" y="139"/>
                    <a:pt x="780" y="146"/>
                  </a:cubicBezTo>
                  <a:cubicBezTo>
                    <a:pt x="786" y="150"/>
                    <a:pt x="798" y="158"/>
                    <a:pt x="798" y="158"/>
                  </a:cubicBezTo>
                  <a:cubicBezTo>
                    <a:pt x="806" y="171"/>
                    <a:pt x="820" y="175"/>
                    <a:pt x="825" y="191"/>
                  </a:cubicBezTo>
                  <a:cubicBezTo>
                    <a:pt x="828" y="200"/>
                    <a:pt x="834" y="218"/>
                    <a:pt x="834" y="218"/>
                  </a:cubicBezTo>
                  <a:cubicBezTo>
                    <a:pt x="830" y="232"/>
                    <a:pt x="826" y="246"/>
                    <a:pt x="822" y="260"/>
                  </a:cubicBezTo>
                  <a:cubicBezTo>
                    <a:pt x="826" y="317"/>
                    <a:pt x="850" y="364"/>
                    <a:pt x="855" y="422"/>
                  </a:cubicBezTo>
                  <a:cubicBezTo>
                    <a:pt x="855" y="430"/>
                    <a:pt x="861" y="509"/>
                    <a:pt x="846" y="539"/>
                  </a:cubicBezTo>
                  <a:cubicBezTo>
                    <a:pt x="836" y="559"/>
                    <a:pt x="812" y="570"/>
                    <a:pt x="795" y="584"/>
                  </a:cubicBezTo>
                  <a:cubicBezTo>
                    <a:pt x="757" y="616"/>
                    <a:pt x="713" y="631"/>
                    <a:pt x="669" y="653"/>
                  </a:cubicBezTo>
                  <a:cubicBezTo>
                    <a:pt x="626" y="675"/>
                    <a:pt x="584" y="700"/>
                    <a:pt x="540" y="722"/>
                  </a:cubicBezTo>
                  <a:cubicBezTo>
                    <a:pt x="520" y="732"/>
                    <a:pt x="469" y="741"/>
                    <a:pt x="447" y="743"/>
                  </a:cubicBezTo>
                  <a:cubicBezTo>
                    <a:pt x="422" y="745"/>
                    <a:pt x="372" y="749"/>
                    <a:pt x="372" y="749"/>
                  </a:cubicBezTo>
                  <a:cubicBezTo>
                    <a:pt x="306" y="745"/>
                    <a:pt x="251" y="729"/>
                    <a:pt x="189" y="713"/>
                  </a:cubicBezTo>
                  <a:cubicBezTo>
                    <a:pt x="167" y="707"/>
                    <a:pt x="148" y="711"/>
                    <a:pt x="129" y="698"/>
                  </a:cubicBezTo>
                  <a:cubicBezTo>
                    <a:pt x="120" y="685"/>
                    <a:pt x="113" y="670"/>
                    <a:pt x="102" y="659"/>
                  </a:cubicBezTo>
                  <a:cubicBezTo>
                    <a:pt x="97" y="644"/>
                    <a:pt x="92" y="637"/>
                    <a:pt x="81" y="626"/>
                  </a:cubicBezTo>
                  <a:cubicBezTo>
                    <a:pt x="75" y="609"/>
                    <a:pt x="61" y="608"/>
                    <a:pt x="48" y="599"/>
                  </a:cubicBezTo>
                  <a:cubicBezTo>
                    <a:pt x="30" y="586"/>
                    <a:pt x="26" y="565"/>
                    <a:pt x="15" y="548"/>
                  </a:cubicBezTo>
                  <a:cubicBezTo>
                    <a:pt x="7" y="518"/>
                    <a:pt x="4" y="486"/>
                    <a:pt x="0" y="455"/>
                  </a:cubicBezTo>
                  <a:cubicBezTo>
                    <a:pt x="1" y="420"/>
                    <a:pt x="1" y="385"/>
                    <a:pt x="3" y="350"/>
                  </a:cubicBezTo>
                  <a:cubicBezTo>
                    <a:pt x="4" y="333"/>
                    <a:pt x="36" y="294"/>
                    <a:pt x="42" y="275"/>
                  </a:cubicBezTo>
                  <a:cubicBezTo>
                    <a:pt x="41" y="246"/>
                    <a:pt x="36" y="212"/>
                    <a:pt x="42" y="182"/>
                  </a:cubicBezTo>
                  <a:cubicBezTo>
                    <a:pt x="44" y="170"/>
                    <a:pt x="56" y="161"/>
                    <a:pt x="63" y="152"/>
                  </a:cubicBezTo>
                  <a:cubicBezTo>
                    <a:pt x="70" y="144"/>
                    <a:pt x="76" y="131"/>
                    <a:pt x="84" y="125"/>
                  </a:cubicBezTo>
                  <a:cubicBezTo>
                    <a:pt x="103" y="110"/>
                    <a:pt x="142" y="106"/>
                    <a:pt x="165" y="98"/>
                  </a:cubicBezTo>
                  <a:cubicBezTo>
                    <a:pt x="181" y="93"/>
                    <a:pt x="194" y="79"/>
                    <a:pt x="210" y="74"/>
                  </a:cubicBezTo>
                  <a:cubicBezTo>
                    <a:pt x="218" y="66"/>
                    <a:pt x="237" y="53"/>
                    <a:pt x="237" y="53"/>
                  </a:cubicBezTo>
                  <a:cubicBezTo>
                    <a:pt x="272" y="0"/>
                    <a:pt x="333" y="7"/>
                    <a:pt x="390" y="5"/>
                  </a:cubicBezTo>
                  <a:cubicBezTo>
                    <a:pt x="430" y="4"/>
                    <a:pt x="470" y="3"/>
                    <a:pt x="510" y="2"/>
                  </a:cubicBezTo>
                  <a:cubicBezTo>
                    <a:pt x="552" y="4"/>
                    <a:pt x="608" y="3"/>
                    <a:pt x="648" y="23"/>
                  </a:cubicBezTo>
                  <a:close/>
                </a:path>
              </a:pathLst>
            </a:custGeom>
            <a:noFill/>
            <a:ln w="38100">
              <a:solidFill>
                <a:srgbClr val="000000"/>
              </a:solidFill>
              <a:round/>
              <a:headEnd type="none" w="sm" len="sm"/>
              <a:tailEnd type="none" w="sm" len="sm"/>
            </a:ln>
          </p:spPr>
          <p:txBody>
            <a:bodyPr/>
            <a:lstStyle/>
            <a:p>
              <a:endParaRPr lang="en-US"/>
            </a:p>
          </p:txBody>
        </p:sp>
      </p:grpSp>
    </p:spTree>
    <p:extLst>
      <p:ext uri="{BB962C8B-B14F-4D97-AF65-F5344CB8AC3E}">
        <p14:creationId xmlns:p14="http://schemas.microsoft.com/office/powerpoint/2010/main" val="7336778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2338" name="Rectangle 2"/>
          <p:cNvSpPr>
            <a:spLocks noGrp="1" noChangeArrowheads="1"/>
          </p:cNvSpPr>
          <p:nvPr>
            <p:ph type="title"/>
          </p:nvPr>
        </p:nvSpPr>
        <p:spPr/>
        <p:txBody>
          <a:bodyPr>
            <a:noAutofit/>
          </a:bodyPr>
          <a:lstStyle/>
          <a:p>
            <a:pPr eaLnBrk="1" hangingPunct="1">
              <a:defRPr/>
            </a:pPr>
            <a:r>
              <a:rPr lang="en-US" sz="2400"/>
              <a:t>IMRT = Intensity Modulated Radiation Therapy with photons</a:t>
            </a:r>
            <a:endParaRPr lang="en-GB" sz="2400" dirty="0"/>
          </a:p>
        </p:txBody>
      </p:sp>
      <p:pic>
        <p:nvPicPr>
          <p:cNvPr id="11" name="Picture 5"/>
          <p:cNvPicPr>
            <a:picLocks noChangeAspect="1" noChangeArrowheads="1"/>
          </p:cNvPicPr>
          <p:nvPr/>
        </p:nvPicPr>
        <p:blipFill>
          <a:blip r:embed="rId3" cstate="print"/>
          <a:srcRect/>
          <a:stretch>
            <a:fillRect/>
          </a:stretch>
        </p:blipFill>
        <p:spPr bwMode="auto">
          <a:xfrm>
            <a:off x="1774101" y="1168990"/>
            <a:ext cx="5765926" cy="4647626"/>
          </a:xfrm>
          <a:prstGeom prst="rect">
            <a:avLst/>
          </a:prstGeom>
          <a:noFill/>
          <a:ln w="12700">
            <a:noFill/>
            <a:miter lim="800000"/>
            <a:headEnd type="none" w="sm" len="sm"/>
            <a:tailEnd type="none" w="sm" len="sm"/>
          </a:ln>
        </p:spPr>
      </p:pic>
      <p:sp>
        <p:nvSpPr>
          <p:cNvPr id="12" name="Text Box 6"/>
          <p:cNvSpPr txBox="1">
            <a:spLocks noChangeArrowheads="1"/>
          </p:cNvSpPr>
          <p:nvPr/>
        </p:nvSpPr>
        <p:spPr bwMode="auto">
          <a:xfrm>
            <a:off x="1922892" y="950592"/>
            <a:ext cx="2739211" cy="400110"/>
          </a:xfrm>
          <a:prstGeom prst="rect">
            <a:avLst/>
          </a:prstGeom>
          <a:noFill/>
          <a:ln w="9525" algn="ctr">
            <a:noFill/>
            <a:miter lim="800000"/>
            <a:headEnd/>
            <a:tailEnd/>
          </a:ln>
        </p:spPr>
        <p:txBody>
          <a:bodyPr wrap="none">
            <a:spAutoFit/>
          </a:bodyPr>
          <a:lstStyle/>
          <a:p>
            <a:pPr algn="ctr">
              <a:spcBef>
                <a:spcPct val="50000"/>
              </a:spcBef>
            </a:pPr>
            <a:r>
              <a:rPr lang="en-US" sz="2000"/>
              <a:t>9 NON-UNIFORM FIELDS</a:t>
            </a:r>
            <a:endParaRPr lang="en-GB" sz="2000"/>
          </a:p>
        </p:txBody>
      </p:sp>
      <p:sp>
        <p:nvSpPr>
          <p:cNvPr id="13" name="Text Box 7"/>
          <p:cNvSpPr txBox="1">
            <a:spLocks noChangeArrowheads="1"/>
          </p:cNvSpPr>
          <p:nvPr/>
        </p:nvSpPr>
        <p:spPr bwMode="auto">
          <a:xfrm>
            <a:off x="6283494" y="5149850"/>
            <a:ext cx="500458" cy="400110"/>
          </a:xfrm>
          <a:prstGeom prst="rect">
            <a:avLst/>
          </a:prstGeom>
          <a:noFill/>
          <a:ln w="9525" algn="ctr">
            <a:noFill/>
            <a:miter lim="800000"/>
            <a:headEnd/>
            <a:tailEnd/>
          </a:ln>
        </p:spPr>
        <p:txBody>
          <a:bodyPr wrap="none">
            <a:spAutoFit/>
          </a:bodyPr>
          <a:lstStyle/>
          <a:p>
            <a:pPr algn="ctr">
              <a:spcBef>
                <a:spcPct val="50000"/>
              </a:spcBef>
            </a:pPr>
            <a:r>
              <a:rPr lang="en-US" sz="2000"/>
              <a:t>PSI</a:t>
            </a:r>
            <a:endParaRPr lang="en-GB" sz="2000"/>
          </a:p>
        </p:txBody>
      </p:sp>
    </p:spTree>
    <p:extLst>
      <p:ext uri="{BB962C8B-B14F-4D97-AF65-F5344CB8AC3E}">
        <p14:creationId xmlns:p14="http://schemas.microsoft.com/office/powerpoint/2010/main" val="728936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6434" name="Rectangle 2"/>
          <p:cNvSpPr>
            <a:spLocks noGrp="1" noChangeArrowheads="1"/>
          </p:cNvSpPr>
          <p:nvPr>
            <p:ph type="title"/>
          </p:nvPr>
        </p:nvSpPr>
        <p:spPr/>
        <p:txBody>
          <a:bodyPr>
            <a:noAutofit/>
          </a:bodyPr>
          <a:lstStyle/>
          <a:p>
            <a:pPr eaLnBrk="1" hangingPunct="1">
              <a:defRPr/>
            </a:pPr>
            <a:r>
              <a:rPr lang="en-US" sz="2400"/>
              <a:t>IMPT = Intensity Modulated Particle Therapy with protons</a:t>
            </a:r>
            <a:endParaRPr lang="en-GB" sz="2400" dirty="0"/>
          </a:p>
        </p:txBody>
      </p:sp>
      <p:grpSp>
        <p:nvGrpSpPr>
          <p:cNvPr id="2" name="Group 3"/>
          <p:cNvGrpSpPr>
            <a:grpSpLocks/>
          </p:cNvGrpSpPr>
          <p:nvPr/>
        </p:nvGrpSpPr>
        <p:grpSpPr bwMode="auto">
          <a:xfrm>
            <a:off x="152400" y="1181657"/>
            <a:ext cx="8915400" cy="4304745"/>
            <a:chOff x="96" y="478"/>
            <a:chExt cx="5616" cy="2978"/>
          </a:xfrm>
        </p:grpSpPr>
        <p:pic>
          <p:nvPicPr>
            <p:cNvPr id="22535" name="Picture 4"/>
            <p:cNvPicPr>
              <a:picLocks noChangeAspect="1" noChangeArrowheads="1"/>
            </p:cNvPicPr>
            <p:nvPr/>
          </p:nvPicPr>
          <p:blipFill>
            <a:blip r:embed="rId3" cstate="print"/>
            <a:srcRect/>
            <a:stretch>
              <a:fillRect/>
            </a:stretch>
          </p:blipFill>
          <p:spPr bwMode="auto">
            <a:xfrm>
              <a:off x="96" y="549"/>
              <a:ext cx="5616" cy="2907"/>
            </a:xfrm>
            <a:prstGeom prst="rect">
              <a:avLst/>
            </a:prstGeom>
            <a:noFill/>
            <a:ln w="12700">
              <a:noFill/>
              <a:miter lim="800000"/>
              <a:headEnd type="none" w="sm" len="sm"/>
              <a:tailEnd type="none" w="sm" len="sm"/>
            </a:ln>
          </p:spPr>
        </p:pic>
        <p:sp>
          <p:nvSpPr>
            <p:cNvPr id="22536" name="Text Box 5"/>
            <p:cNvSpPr txBox="1">
              <a:spLocks noChangeArrowheads="1"/>
            </p:cNvSpPr>
            <p:nvPr/>
          </p:nvSpPr>
          <p:spPr bwMode="auto">
            <a:xfrm>
              <a:off x="1174" y="478"/>
              <a:ext cx="1564" cy="256"/>
            </a:xfrm>
            <a:prstGeom prst="rect">
              <a:avLst/>
            </a:prstGeom>
            <a:noFill/>
            <a:ln w="9525" algn="ctr">
              <a:noFill/>
              <a:miter lim="800000"/>
              <a:headEnd/>
              <a:tailEnd/>
            </a:ln>
          </p:spPr>
          <p:txBody>
            <a:bodyPr wrap="none">
              <a:spAutoFit/>
            </a:bodyPr>
            <a:lstStyle/>
            <a:p>
              <a:r>
                <a:rPr lang="en-US"/>
                <a:t>4 NON-UNIFORM FIELDS</a:t>
              </a:r>
              <a:endParaRPr lang="en-GB"/>
            </a:p>
          </p:txBody>
        </p:sp>
        <p:sp>
          <p:nvSpPr>
            <p:cNvPr id="22537" name="Text Box 6"/>
            <p:cNvSpPr txBox="1">
              <a:spLocks noChangeArrowheads="1"/>
            </p:cNvSpPr>
            <p:nvPr/>
          </p:nvSpPr>
          <p:spPr bwMode="auto">
            <a:xfrm>
              <a:off x="3494" y="3143"/>
              <a:ext cx="294" cy="256"/>
            </a:xfrm>
            <a:prstGeom prst="rect">
              <a:avLst/>
            </a:prstGeom>
            <a:noFill/>
            <a:ln w="9525" algn="ctr">
              <a:noFill/>
              <a:miter lim="800000"/>
              <a:headEnd/>
              <a:tailEnd/>
            </a:ln>
          </p:spPr>
          <p:txBody>
            <a:bodyPr wrap="none">
              <a:spAutoFit/>
            </a:bodyPr>
            <a:lstStyle/>
            <a:p>
              <a:pPr algn="l"/>
              <a:r>
                <a:rPr lang="en-US"/>
                <a:t>PSI</a:t>
              </a:r>
              <a:endParaRPr lang="en-GB"/>
            </a:p>
          </p:txBody>
        </p:sp>
      </p:grpSp>
    </p:spTree>
    <p:extLst>
      <p:ext uri="{BB962C8B-B14F-4D97-AF65-F5344CB8AC3E}">
        <p14:creationId xmlns:p14="http://schemas.microsoft.com/office/powerpoint/2010/main" val="18466777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fr-CH" dirty="0" smtClean="0"/>
              <a:t>BIOLOGICAL EFFECTS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894856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13"/>
            <a:ext cx="8229600" cy="562074"/>
          </a:xfrm>
        </p:spPr>
        <p:txBody>
          <a:bodyPr>
            <a:normAutofit/>
          </a:bodyPr>
          <a:lstStyle/>
          <a:p>
            <a:r>
              <a:rPr lang="fr-CH" sz="2800" dirty="0" err="1"/>
              <a:t>Microscopic</a:t>
            </a:r>
            <a:r>
              <a:rPr lang="fr-CH" sz="2800" dirty="0"/>
              <a:t> distribution of the </a:t>
            </a:r>
            <a:r>
              <a:rPr lang="fr-CH" sz="2800" dirty="0" err="1"/>
              <a:t>hadronic</a:t>
            </a:r>
            <a:r>
              <a:rPr lang="fr-CH" sz="2800" dirty="0"/>
              <a:t> </a:t>
            </a:r>
            <a:r>
              <a:rPr lang="fr-CH" sz="2800" dirty="0" err="1"/>
              <a:t>ionizations</a:t>
            </a:r>
            <a:endParaRPr lang="en-US" sz="2800" dirty="0"/>
          </a:p>
        </p:txBody>
      </p:sp>
      <p:sp>
        <p:nvSpPr>
          <p:cNvPr id="170" name="TextBox 32"/>
          <p:cNvSpPr txBox="1">
            <a:spLocks noChangeArrowheads="1"/>
          </p:cNvSpPr>
          <p:nvPr/>
        </p:nvSpPr>
        <p:spPr bwMode="auto">
          <a:xfrm>
            <a:off x="-57149" y="6010277"/>
            <a:ext cx="931665" cy="845231"/>
          </a:xfrm>
          <a:prstGeom prst="rect">
            <a:avLst/>
          </a:prstGeom>
          <a:solidFill>
            <a:schemeClr val="bg1"/>
          </a:solidFill>
          <a:ln w="9525">
            <a:noFill/>
            <a:miter lim="800000"/>
            <a:headEnd/>
            <a:tailEnd/>
          </a:ln>
        </p:spPr>
        <p:txBody>
          <a:bodyPr wrap="square">
            <a:spAutoFit/>
          </a:bodyPr>
          <a:lstStyle/>
          <a:p>
            <a:pPr algn="ctr">
              <a:lnSpc>
                <a:spcPts val="1300"/>
              </a:lnSpc>
              <a:spcBef>
                <a:spcPts val="200"/>
              </a:spcBef>
            </a:pPr>
            <a:endParaRPr lang="en-GB" sz="1500">
              <a:solidFill>
                <a:srgbClr val="009900"/>
              </a:solidFill>
            </a:endParaRPr>
          </a:p>
          <a:p>
            <a:pPr algn="ctr">
              <a:lnSpc>
                <a:spcPts val="1300"/>
              </a:lnSpc>
              <a:spcBef>
                <a:spcPts val="200"/>
              </a:spcBef>
            </a:pPr>
            <a:r>
              <a:rPr lang="en-GB" sz="1500">
                <a:solidFill>
                  <a:srgbClr val="009900"/>
                </a:solidFill>
              </a:rPr>
              <a:t>res R</a:t>
            </a:r>
          </a:p>
          <a:p>
            <a:pPr algn="ctr">
              <a:lnSpc>
                <a:spcPts val="1300"/>
              </a:lnSpc>
              <a:spcBef>
                <a:spcPts val="200"/>
              </a:spcBef>
            </a:pPr>
            <a:r>
              <a:rPr lang="en-GB" sz="1500"/>
              <a:t>Kin En.</a:t>
            </a:r>
          </a:p>
          <a:p>
            <a:pPr algn="ctr">
              <a:lnSpc>
                <a:spcPts val="1300"/>
              </a:lnSpc>
              <a:spcBef>
                <a:spcPts val="200"/>
              </a:spcBef>
            </a:pPr>
            <a:r>
              <a:rPr lang="en-GB" sz="1500">
                <a:solidFill>
                  <a:srgbClr val="FF0000"/>
                </a:solidFill>
              </a:rPr>
              <a:t>d_av</a:t>
            </a:r>
          </a:p>
        </p:txBody>
      </p:sp>
      <p:grpSp>
        <p:nvGrpSpPr>
          <p:cNvPr id="3" name="Group 20"/>
          <p:cNvGrpSpPr/>
          <p:nvPr/>
        </p:nvGrpSpPr>
        <p:grpSpPr>
          <a:xfrm>
            <a:off x="-63798" y="661988"/>
            <a:ext cx="5512099" cy="6194834"/>
            <a:chOff x="-63799" y="661988"/>
            <a:chExt cx="5512099" cy="6194834"/>
          </a:xfrm>
        </p:grpSpPr>
        <p:pic>
          <p:nvPicPr>
            <p:cNvPr id="22" name="Picture 20"/>
            <p:cNvPicPr>
              <a:picLocks noChangeAspect="1" noChangeArrowheads="1"/>
            </p:cNvPicPr>
            <p:nvPr/>
          </p:nvPicPr>
          <p:blipFill>
            <a:blip r:embed="rId3" cstate="print"/>
            <a:srcRect/>
            <a:stretch>
              <a:fillRect/>
            </a:stretch>
          </p:blipFill>
          <p:spPr bwMode="auto">
            <a:xfrm>
              <a:off x="785446" y="661988"/>
              <a:ext cx="3530112" cy="2328862"/>
            </a:xfrm>
            <a:prstGeom prst="rect">
              <a:avLst/>
            </a:prstGeom>
            <a:noFill/>
            <a:ln w="9525" algn="ctr">
              <a:noFill/>
              <a:miter lim="800000"/>
              <a:headEnd/>
              <a:tailEnd/>
            </a:ln>
          </p:spPr>
        </p:pic>
        <p:grpSp>
          <p:nvGrpSpPr>
            <p:cNvPr id="4" name="Group 16"/>
            <p:cNvGrpSpPr>
              <a:grpSpLocks/>
            </p:cNvGrpSpPr>
            <p:nvPr/>
          </p:nvGrpSpPr>
          <p:grpSpPr bwMode="auto">
            <a:xfrm>
              <a:off x="830874" y="3003551"/>
              <a:ext cx="707780" cy="3800475"/>
              <a:chOff x="1155648" y="2917818"/>
              <a:chExt cx="766773" cy="3724326"/>
            </a:xfrm>
          </p:grpSpPr>
          <p:sp>
            <p:nvSpPr>
              <p:cNvPr id="61" name="Rectangle 7"/>
              <p:cNvSpPr>
                <a:spLocks noChangeArrowheads="1"/>
              </p:cNvSpPr>
              <p:nvPr/>
            </p:nvSpPr>
            <p:spPr bwMode="auto">
              <a:xfrm>
                <a:off x="1155648" y="2917818"/>
                <a:ext cx="766773" cy="3724326"/>
              </a:xfrm>
              <a:prstGeom prst="rect">
                <a:avLst/>
              </a:prstGeom>
              <a:solidFill>
                <a:schemeClr val="bg1"/>
              </a:solidFill>
              <a:ln w="9525" algn="ctr">
                <a:noFill/>
                <a:round/>
                <a:headEnd/>
                <a:tailEnd/>
              </a:ln>
            </p:spPr>
            <p:txBody>
              <a:bodyPr wrap="none"/>
              <a:lstStyle/>
              <a:p>
                <a:endParaRPr lang="fr-FR" sz="1400"/>
              </a:p>
            </p:txBody>
          </p:sp>
          <p:pic>
            <p:nvPicPr>
              <p:cNvPr id="62" name="Picture 5" descr="http://notexactlyrocketscience.files.wordpress.com/2006/09/dna_overview.png?w=79&amp;h=204"/>
              <p:cNvPicPr>
                <a:picLocks noChangeAspect="1" noChangeArrowheads="1"/>
              </p:cNvPicPr>
              <p:nvPr/>
            </p:nvPicPr>
            <p:blipFill>
              <a:blip r:embed="rId4" cstate="print"/>
              <a:srcRect l="11588" t="30208" r="10716" b="10905"/>
              <a:stretch>
                <a:fillRect/>
              </a:stretch>
            </p:blipFill>
            <p:spPr bwMode="auto">
              <a:xfrm rot="5400000" flipH="1">
                <a:off x="1345076" y="4407988"/>
                <a:ext cx="387917" cy="766773"/>
              </a:xfrm>
              <a:prstGeom prst="rect">
                <a:avLst/>
              </a:prstGeom>
              <a:noFill/>
              <a:ln w="9525">
                <a:noFill/>
                <a:miter lim="800000"/>
                <a:headEnd/>
                <a:tailEnd/>
              </a:ln>
            </p:spPr>
          </p:pic>
          <p:cxnSp>
            <p:nvCxnSpPr>
              <p:cNvPr id="63" name="Straight Arrow Connector 11"/>
              <p:cNvCxnSpPr>
                <a:cxnSpLocks noChangeShapeType="1"/>
              </p:cNvCxnSpPr>
              <p:nvPr/>
            </p:nvCxnSpPr>
            <p:spPr bwMode="auto">
              <a:xfrm rot="5400000">
                <a:off x="-52042" y="4490623"/>
                <a:ext cx="3145641" cy="1588"/>
              </a:xfrm>
              <a:prstGeom prst="straightConnector1">
                <a:avLst/>
              </a:prstGeom>
              <a:noFill/>
              <a:ln w="19050" algn="ctr">
                <a:solidFill>
                  <a:schemeClr val="tx2"/>
                </a:solidFill>
                <a:prstDash val="sysDash"/>
                <a:round/>
                <a:headEnd/>
                <a:tailEnd type="arrow" w="med" len="med"/>
              </a:ln>
            </p:spPr>
          </p:cxnSp>
        </p:grpSp>
        <p:grpSp>
          <p:nvGrpSpPr>
            <p:cNvPr id="5" name="Group 16"/>
            <p:cNvGrpSpPr>
              <a:grpSpLocks/>
            </p:cNvGrpSpPr>
            <p:nvPr/>
          </p:nvGrpSpPr>
          <p:grpSpPr bwMode="auto">
            <a:xfrm>
              <a:off x="1808285" y="3006726"/>
              <a:ext cx="707781" cy="3800475"/>
              <a:chOff x="1155648" y="2917818"/>
              <a:chExt cx="766773" cy="3724326"/>
            </a:xfrm>
            <a:solidFill>
              <a:schemeClr val="bg1"/>
            </a:solidFill>
          </p:grpSpPr>
          <p:sp>
            <p:nvSpPr>
              <p:cNvPr id="58" name="Rectangle 39"/>
              <p:cNvSpPr>
                <a:spLocks noChangeArrowheads="1"/>
              </p:cNvSpPr>
              <p:nvPr/>
            </p:nvSpPr>
            <p:spPr bwMode="auto">
              <a:xfrm>
                <a:off x="1155648" y="2917818"/>
                <a:ext cx="766773" cy="3724326"/>
              </a:xfrm>
              <a:prstGeom prst="rect">
                <a:avLst/>
              </a:prstGeom>
              <a:grpFill/>
              <a:ln w="9525" algn="ctr">
                <a:noFill/>
                <a:round/>
                <a:headEnd/>
                <a:tailEnd/>
              </a:ln>
            </p:spPr>
            <p:txBody>
              <a:bodyPr wrap="none"/>
              <a:lstStyle/>
              <a:p>
                <a:endParaRPr lang="fr-FR" sz="1400"/>
              </a:p>
            </p:txBody>
          </p:sp>
          <p:pic>
            <p:nvPicPr>
              <p:cNvPr id="59" name="Picture 5" descr="http://notexactlyrocketscience.files.wordpress.com/2006/09/dna_overview.png?w=79&amp;h=204"/>
              <p:cNvPicPr>
                <a:picLocks noChangeAspect="1" noChangeArrowheads="1"/>
              </p:cNvPicPr>
              <p:nvPr/>
            </p:nvPicPr>
            <p:blipFill>
              <a:blip r:embed="rId4" cstate="print"/>
              <a:srcRect l="11588" t="30208" r="10716" b="10905"/>
              <a:stretch>
                <a:fillRect/>
              </a:stretch>
            </p:blipFill>
            <p:spPr bwMode="auto">
              <a:xfrm rot="5400000" flipH="1">
                <a:off x="1345076" y="4407988"/>
                <a:ext cx="387917" cy="766773"/>
              </a:xfrm>
              <a:prstGeom prst="rect">
                <a:avLst/>
              </a:prstGeom>
              <a:grpFill/>
              <a:ln w="9525">
                <a:noFill/>
                <a:miter lim="800000"/>
                <a:headEnd/>
                <a:tailEnd/>
              </a:ln>
            </p:spPr>
          </p:pic>
          <p:cxnSp>
            <p:nvCxnSpPr>
              <p:cNvPr id="60" name="Straight Arrow Connector 41"/>
              <p:cNvCxnSpPr>
                <a:cxnSpLocks noChangeShapeType="1"/>
              </p:cNvCxnSpPr>
              <p:nvPr/>
            </p:nvCxnSpPr>
            <p:spPr bwMode="auto">
              <a:xfrm rot="5400000">
                <a:off x="-52042" y="4490623"/>
                <a:ext cx="3145641" cy="1588"/>
              </a:xfrm>
              <a:prstGeom prst="straightConnector1">
                <a:avLst/>
              </a:prstGeom>
              <a:grpFill/>
              <a:ln w="19050" algn="ctr">
                <a:solidFill>
                  <a:schemeClr val="tx2"/>
                </a:solidFill>
                <a:prstDash val="sysDash"/>
                <a:round/>
                <a:headEnd/>
                <a:tailEnd type="arrow" w="med" len="med"/>
              </a:ln>
            </p:spPr>
          </p:cxnSp>
        </p:grpSp>
        <p:grpSp>
          <p:nvGrpSpPr>
            <p:cNvPr id="6" name="Group 16"/>
            <p:cNvGrpSpPr>
              <a:grpSpLocks/>
            </p:cNvGrpSpPr>
            <p:nvPr/>
          </p:nvGrpSpPr>
          <p:grpSpPr bwMode="auto">
            <a:xfrm>
              <a:off x="2751993" y="3006726"/>
              <a:ext cx="707781" cy="3800475"/>
              <a:chOff x="1155648" y="2917818"/>
              <a:chExt cx="766773" cy="3724326"/>
            </a:xfrm>
            <a:solidFill>
              <a:schemeClr val="bg1"/>
            </a:solidFill>
          </p:grpSpPr>
          <p:sp>
            <p:nvSpPr>
              <p:cNvPr id="55" name="Rectangle 39"/>
              <p:cNvSpPr>
                <a:spLocks noChangeArrowheads="1"/>
              </p:cNvSpPr>
              <p:nvPr/>
            </p:nvSpPr>
            <p:spPr bwMode="auto">
              <a:xfrm>
                <a:off x="1155648" y="2917818"/>
                <a:ext cx="766773" cy="3724326"/>
              </a:xfrm>
              <a:prstGeom prst="rect">
                <a:avLst/>
              </a:prstGeom>
              <a:grpFill/>
              <a:ln w="9525" algn="ctr">
                <a:noFill/>
                <a:round/>
                <a:headEnd/>
                <a:tailEnd/>
              </a:ln>
            </p:spPr>
            <p:txBody>
              <a:bodyPr wrap="none"/>
              <a:lstStyle/>
              <a:p>
                <a:endParaRPr lang="fr-FR" sz="1400"/>
              </a:p>
            </p:txBody>
          </p:sp>
          <p:pic>
            <p:nvPicPr>
              <p:cNvPr id="56" name="Picture 5" descr="http://notexactlyrocketscience.files.wordpress.com/2006/09/dna_overview.png?w=79&amp;h=204"/>
              <p:cNvPicPr>
                <a:picLocks noChangeAspect="1" noChangeArrowheads="1"/>
              </p:cNvPicPr>
              <p:nvPr/>
            </p:nvPicPr>
            <p:blipFill>
              <a:blip r:embed="rId4" cstate="print"/>
              <a:srcRect l="11588" t="30208" r="10716" b="10905"/>
              <a:stretch>
                <a:fillRect/>
              </a:stretch>
            </p:blipFill>
            <p:spPr bwMode="auto">
              <a:xfrm rot="5400000" flipH="1">
                <a:off x="1345076" y="4407988"/>
                <a:ext cx="387917" cy="766773"/>
              </a:xfrm>
              <a:prstGeom prst="rect">
                <a:avLst/>
              </a:prstGeom>
              <a:grpFill/>
              <a:ln w="9525">
                <a:noFill/>
                <a:miter lim="800000"/>
                <a:headEnd/>
                <a:tailEnd/>
              </a:ln>
            </p:spPr>
          </p:pic>
          <p:cxnSp>
            <p:nvCxnSpPr>
              <p:cNvPr id="57" name="Straight Arrow Connector 41"/>
              <p:cNvCxnSpPr>
                <a:cxnSpLocks noChangeShapeType="1"/>
              </p:cNvCxnSpPr>
              <p:nvPr/>
            </p:nvCxnSpPr>
            <p:spPr bwMode="auto">
              <a:xfrm rot="5400000">
                <a:off x="-52042" y="4490623"/>
                <a:ext cx="3145641" cy="1588"/>
              </a:xfrm>
              <a:prstGeom prst="straightConnector1">
                <a:avLst/>
              </a:prstGeom>
              <a:grpFill/>
              <a:ln w="19050" algn="ctr">
                <a:solidFill>
                  <a:schemeClr val="tx2"/>
                </a:solidFill>
                <a:prstDash val="sysDash"/>
                <a:round/>
                <a:headEnd/>
                <a:tailEnd type="arrow" w="med" len="med"/>
              </a:ln>
            </p:spPr>
          </p:cxnSp>
        </p:grpSp>
        <p:grpSp>
          <p:nvGrpSpPr>
            <p:cNvPr id="7" name="Group 16"/>
            <p:cNvGrpSpPr>
              <a:grpSpLocks/>
            </p:cNvGrpSpPr>
            <p:nvPr/>
          </p:nvGrpSpPr>
          <p:grpSpPr bwMode="auto">
            <a:xfrm>
              <a:off x="3678116" y="3016251"/>
              <a:ext cx="707781" cy="3800475"/>
              <a:chOff x="1155648" y="2917818"/>
              <a:chExt cx="766773" cy="3724326"/>
            </a:xfrm>
            <a:solidFill>
              <a:schemeClr val="bg1"/>
            </a:solidFill>
          </p:grpSpPr>
          <p:sp>
            <p:nvSpPr>
              <p:cNvPr id="52" name="Rectangle 39"/>
              <p:cNvSpPr>
                <a:spLocks noChangeArrowheads="1"/>
              </p:cNvSpPr>
              <p:nvPr/>
            </p:nvSpPr>
            <p:spPr bwMode="auto">
              <a:xfrm>
                <a:off x="1155648" y="2917818"/>
                <a:ext cx="766773" cy="3724326"/>
              </a:xfrm>
              <a:prstGeom prst="rect">
                <a:avLst/>
              </a:prstGeom>
              <a:grpFill/>
              <a:ln w="9525" algn="ctr">
                <a:noFill/>
                <a:round/>
                <a:headEnd/>
                <a:tailEnd/>
              </a:ln>
            </p:spPr>
            <p:txBody>
              <a:bodyPr wrap="none"/>
              <a:lstStyle/>
              <a:p>
                <a:endParaRPr lang="fr-FR" sz="1400"/>
              </a:p>
            </p:txBody>
          </p:sp>
          <p:pic>
            <p:nvPicPr>
              <p:cNvPr id="53" name="Picture 5" descr="http://notexactlyrocketscience.files.wordpress.com/2006/09/dna_overview.png?w=79&amp;h=204"/>
              <p:cNvPicPr>
                <a:picLocks noChangeAspect="1" noChangeArrowheads="1"/>
              </p:cNvPicPr>
              <p:nvPr/>
            </p:nvPicPr>
            <p:blipFill>
              <a:blip r:embed="rId4" cstate="print"/>
              <a:srcRect l="11588" t="30208" r="10716" b="10905"/>
              <a:stretch>
                <a:fillRect/>
              </a:stretch>
            </p:blipFill>
            <p:spPr bwMode="auto">
              <a:xfrm rot="5400000" flipH="1">
                <a:off x="1345076" y="4407988"/>
                <a:ext cx="387917" cy="766773"/>
              </a:xfrm>
              <a:prstGeom prst="rect">
                <a:avLst/>
              </a:prstGeom>
              <a:grpFill/>
              <a:ln w="9525">
                <a:noFill/>
                <a:miter lim="800000"/>
                <a:headEnd/>
                <a:tailEnd/>
              </a:ln>
            </p:spPr>
          </p:pic>
          <p:cxnSp>
            <p:nvCxnSpPr>
              <p:cNvPr id="54" name="Straight Arrow Connector 41"/>
              <p:cNvCxnSpPr>
                <a:cxnSpLocks noChangeShapeType="1"/>
              </p:cNvCxnSpPr>
              <p:nvPr/>
            </p:nvCxnSpPr>
            <p:spPr bwMode="auto">
              <a:xfrm rot="5400000">
                <a:off x="-52042" y="4490623"/>
                <a:ext cx="3145641" cy="1588"/>
              </a:xfrm>
              <a:prstGeom prst="straightConnector1">
                <a:avLst/>
              </a:prstGeom>
              <a:grpFill/>
              <a:ln w="19050" algn="ctr">
                <a:solidFill>
                  <a:schemeClr val="tx2"/>
                </a:solidFill>
                <a:prstDash val="sysDash"/>
                <a:round/>
                <a:headEnd/>
                <a:tailEnd type="arrow" w="med" len="med"/>
              </a:ln>
            </p:spPr>
          </p:cxnSp>
        </p:grpSp>
        <p:grpSp>
          <p:nvGrpSpPr>
            <p:cNvPr id="8" name="Group 54"/>
            <p:cNvGrpSpPr/>
            <p:nvPr/>
          </p:nvGrpSpPr>
          <p:grpSpPr>
            <a:xfrm>
              <a:off x="729922" y="6200776"/>
              <a:ext cx="3730614" cy="656046"/>
              <a:chOff x="729922" y="6200776"/>
              <a:chExt cx="3730614" cy="656046"/>
            </a:xfrm>
          </p:grpSpPr>
          <p:sp>
            <p:nvSpPr>
              <p:cNvPr id="48" name="TextBox 32"/>
              <p:cNvSpPr txBox="1">
                <a:spLocks noChangeArrowheads="1"/>
              </p:cNvSpPr>
              <p:nvPr/>
            </p:nvSpPr>
            <p:spPr bwMode="auto">
              <a:xfrm>
                <a:off x="729922" y="6200776"/>
                <a:ext cx="931665" cy="652871"/>
              </a:xfrm>
              <a:prstGeom prst="rect">
                <a:avLst/>
              </a:prstGeom>
              <a:solidFill>
                <a:schemeClr val="bg1"/>
              </a:solidFill>
              <a:ln w="9525">
                <a:noFill/>
                <a:miter lim="800000"/>
                <a:headEnd/>
                <a:tailEnd/>
              </a:ln>
            </p:spPr>
            <p:txBody>
              <a:bodyPr wrap="none">
                <a:spAutoFit/>
              </a:bodyPr>
              <a:lstStyle/>
              <a:p>
                <a:pPr algn="ctr">
                  <a:lnSpc>
                    <a:spcPts val="1300"/>
                  </a:lnSpc>
                  <a:spcBef>
                    <a:spcPts val="200"/>
                  </a:spcBef>
                </a:pPr>
                <a:r>
                  <a:rPr lang="en-GB" sz="1500">
                    <a:solidFill>
                      <a:srgbClr val="009900"/>
                    </a:solidFill>
                  </a:rPr>
                  <a:t>- 260 mm</a:t>
                </a:r>
              </a:p>
              <a:p>
                <a:pPr algn="ctr">
                  <a:lnSpc>
                    <a:spcPts val="1300"/>
                  </a:lnSpc>
                  <a:spcBef>
                    <a:spcPts val="200"/>
                  </a:spcBef>
                </a:pPr>
                <a:r>
                  <a:rPr lang="en-GB" sz="1500"/>
                  <a:t>200 MeV</a:t>
                </a:r>
              </a:p>
              <a:p>
                <a:pPr algn="ctr">
                  <a:lnSpc>
                    <a:spcPts val="1300"/>
                  </a:lnSpc>
                  <a:spcBef>
                    <a:spcPts val="200"/>
                  </a:spcBef>
                </a:pPr>
                <a:r>
                  <a:rPr lang="en-GB" sz="1500">
                    <a:solidFill>
                      <a:srgbClr val="FF0000"/>
                    </a:solidFill>
                  </a:rPr>
                  <a:t>d=90 nm</a:t>
                </a:r>
              </a:p>
            </p:txBody>
          </p:sp>
          <p:sp>
            <p:nvSpPr>
              <p:cNvPr id="49" name="TextBox 38"/>
              <p:cNvSpPr txBox="1">
                <a:spLocks noChangeArrowheads="1"/>
              </p:cNvSpPr>
              <p:nvPr/>
            </p:nvSpPr>
            <p:spPr bwMode="auto">
              <a:xfrm>
                <a:off x="1706123" y="6203951"/>
                <a:ext cx="891590" cy="652871"/>
              </a:xfrm>
              <a:prstGeom prst="rect">
                <a:avLst/>
              </a:prstGeom>
              <a:solidFill>
                <a:schemeClr val="bg1"/>
              </a:solidFill>
              <a:ln w="9525">
                <a:noFill/>
                <a:miter lim="800000"/>
                <a:headEnd/>
                <a:tailEnd/>
              </a:ln>
            </p:spPr>
            <p:txBody>
              <a:bodyPr wrap="none">
                <a:spAutoFit/>
              </a:bodyPr>
              <a:lstStyle/>
              <a:p>
                <a:pPr algn="ctr">
                  <a:lnSpc>
                    <a:spcPts val="1300"/>
                  </a:lnSpc>
                  <a:spcBef>
                    <a:spcPts val="200"/>
                  </a:spcBef>
                </a:pPr>
                <a:r>
                  <a:rPr lang="en-GB" sz="1500">
                    <a:solidFill>
                      <a:srgbClr val="009900"/>
                    </a:solidFill>
                  </a:rPr>
                  <a:t>- 75mm</a:t>
                </a:r>
              </a:p>
              <a:p>
                <a:pPr algn="ctr">
                  <a:lnSpc>
                    <a:spcPts val="1300"/>
                  </a:lnSpc>
                  <a:spcBef>
                    <a:spcPts val="200"/>
                  </a:spcBef>
                </a:pPr>
                <a:r>
                  <a:rPr lang="en-GB" sz="1500"/>
                  <a:t>100 MeV</a:t>
                </a:r>
              </a:p>
              <a:p>
                <a:pPr algn="ctr">
                  <a:lnSpc>
                    <a:spcPts val="1300"/>
                  </a:lnSpc>
                  <a:spcBef>
                    <a:spcPts val="200"/>
                  </a:spcBef>
                </a:pPr>
                <a:r>
                  <a:rPr lang="en-GB" sz="1500">
                    <a:solidFill>
                      <a:srgbClr val="FF0000"/>
                    </a:solidFill>
                  </a:rPr>
                  <a:t>d=50 nm</a:t>
                </a:r>
              </a:p>
            </p:txBody>
          </p:sp>
          <p:sp>
            <p:nvSpPr>
              <p:cNvPr id="50" name="TextBox 38"/>
              <p:cNvSpPr txBox="1">
                <a:spLocks noChangeArrowheads="1"/>
              </p:cNvSpPr>
              <p:nvPr/>
            </p:nvSpPr>
            <p:spPr bwMode="auto">
              <a:xfrm>
                <a:off x="2657844" y="6203951"/>
                <a:ext cx="875561" cy="652871"/>
              </a:xfrm>
              <a:prstGeom prst="rect">
                <a:avLst/>
              </a:prstGeom>
              <a:solidFill>
                <a:schemeClr val="bg1"/>
              </a:solidFill>
              <a:ln w="9525">
                <a:noFill/>
                <a:miter lim="800000"/>
                <a:headEnd/>
                <a:tailEnd/>
              </a:ln>
            </p:spPr>
            <p:txBody>
              <a:bodyPr wrap="none">
                <a:spAutoFit/>
              </a:bodyPr>
              <a:lstStyle/>
              <a:p>
                <a:pPr algn="ctr">
                  <a:lnSpc>
                    <a:spcPts val="1300"/>
                  </a:lnSpc>
                  <a:spcBef>
                    <a:spcPts val="200"/>
                  </a:spcBef>
                </a:pPr>
                <a:r>
                  <a:rPr lang="en-GB" sz="1500">
                    <a:solidFill>
                      <a:srgbClr val="009900"/>
                    </a:solidFill>
                  </a:rPr>
                  <a:t>- 4 mm</a:t>
                </a:r>
              </a:p>
              <a:p>
                <a:pPr algn="ctr">
                  <a:lnSpc>
                    <a:spcPts val="1300"/>
                  </a:lnSpc>
                  <a:spcBef>
                    <a:spcPts val="200"/>
                  </a:spcBef>
                </a:pPr>
                <a:r>
                  <a:rPr lang="en-GB" sz="1500"/>
                  <a:t>20 MeV</a:t>
                </a:r>
              </a:p>
              <a:p>
                <a:pPr algn="ctr">
                  <a:lnSpc>
                    <a:spcPts val="1300"/>
                  </a:lnSpc>
                  <a:spcBef>
                    <a:spcPts val="200"/>
                  </a:spcBef>
                </a:pPr>
                <a:r>
                  <a:rPr lang="en-GB" sz="1500">
                    <a:solidFill>
                      <a:srgbClr val="FF0000"/>
                    </a:solidFill>
                  </a:rPr>
                  <a:t>d=15 nm</a:t>
                </a:r>
              </a:p>
            </p:txBody>
          </p:sp>
          <p:sp>
            <p:nvSpPr>
              <p:cNvPr id="51" name="TextBox 38"/>
              <p:cNvSpPr txBox="1">
                <a:spLocks noChangeArrowheads="1"/>
              </p:cNvSpPr>
              <p:nvPr/>
            </p:nvSpPr>
            <p:spPr bwMode="auto">
              <a:xfrm>
                <a:off x="3578564" y="6202843"/>
                <a:ext cx="881972" cy="652871"/>
              </a:xfrm>
              <a:prstGeom prst="rect">
                <a:avLst/>
              </a:prstGeom>
              <a:solidFill>
                <a:schemeClr val="bg1"/>
              </a:solidFill>
              <a:ln w="9525">
                <a:noFill/>
                <a:miter lim="800000"/>
                <a:headEnd/>
                <a:tailEnd/>
              </a:ln>
            </p:spPr>
            <p:txBody>
              <a:bodyPr wrap="none">
                <a:spAutoFit/>
              </a:bodyPr>
              <a:lstStyle/>
              <a:p>
                <a:pPr algn="ctr">
                  <a:lnSpc>
                    <a:spcPts val="1300"/>
                  </a:lnSpc>
                  <a:spcBef>
                    <a:spcPts val="200"/>
                  </a:spcBef>
                </a:pPr>
                <a:r>
                  <a:rPr lang="en-GB" sz="1500">
                    <a:solidFill>
                      <a:srgbClr val="009900"/>
                    </a:solidFill>
                  </a:rPr>
                  <a:t>- 0.2 mm</a:t>
                </a:r>
              </a:p>
              <a:p>
                <a:pPr algn="ctr">
                  <a:lnSpc>
                    <a:spcPts val="1300"/>
                  </a:lnSpc>
                  <a:spcBef>
                    <a:spcPts val="200"/>
                  </a:spcBef>
                </a:pPr>
                <a:r>
                  <a:rPr lang="en-GB" sz="1500"/>
                  <a:t>4 MeV</a:t>
                </a:r>
              </a:p>
              <a:p>
                <a:pPr algn="ctr">
                  <a:lnSpc>
                    <a:spcPts val="1300"/>
                  </a:lnSpc>
                  <a:spcBef>
                    <a:spcPts val="200"/>
                  </a:spcBef>
                </a:pPr>
                <a:r>
                  <a:rPr lang="en-GB" sz="1500">
                    <a:solidFill>
                      <a:srgbClr val="FF0000"/>
                    </a:solidFill>
                  </a:rPr>
                  <a:t>d=4 nm</a:t>
                </a:r>
              </a:p>
            </p:txBody>
          </p:sp>
        </p:grpSp>
        <p:sp>
          <p:nvSpPr>
            <p:cNvPr id="28" name="5-Point Star 27"/>
            <p:cNvSpPr/>
            <p:nvPr/>
          </p:nvSpPr>
          <p:spPr bwMode="auto">
            <a:xfrm>
              <a:off x="1100505" y="3429000"/>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a:p>
          </p:txBody>
        </p:sp>
        <p:sp>
          <p:nvSpPr>
            <p:cNvPr id="29" name="5-Point Star 28"/>
            <p:cNvSpPr/>
            <p:nvPr/>
          </p:nvSpPr>
          <p:spPr bwMode="auto">
            <a:xfrm>
              <a:off x="3021623" y="3538538"/>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30" name="5-Point Star 29"/>
            <p:cNvSpPr/>
            <p:nvPr/>
          </p:nvSpPr>
          <p:spPr bwMode="auto">
            <a:xfrm>
              <a:off x="2077916" y="5583238"/>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a:p>
          </p:txBody>
        </p:sp>
        <p:sp>
          <p:nvSpPr>
            <p:cNvPr id="31" name="Left Brace 54"/>
            <p:cNvSpPr>
              <a:spLocks/>
            </p:cNvSpPr>
            <p:nvPr/>
          </p:nvSpPr>
          <p:spPr bwMode="auto">
            <a:xfrm flipH="1">
              <a:off x="4437185" y="3016251"/>
              <a:ext cx="224204" cy="3198813"/>
            </a:xfrm>
            <a:prstGeom prst="leftBrace">
              <a:avLst>
                <a:gd name="adj1" fmla="val 8353"/>
                <a:gd name="adj2" fmla="val 50000"/>
              </a:avLst>
            </a:prstGeom>
            <a:noFill/>
            <a:ln w="28575" algn="ctr">
              <a:solidFill>
                <a:schemeClr val="accent1"/>
              </a:solidFill>
              <a:round/>
              <a:headEnd/>
              <a:tailEnd/>
            </a:ln>
          </p:spPr>
          <p:txBody>
            <a:bodyPr wrap="none"/>
            <a:lstStyle/>
            <a:p>
              <a:endParaRPr lang="fr-FR"/>
            </a:p>
          </p:txBody>
        </p:sp>
        <p:sp>
          <p:nvSpPr>
            <p:cNvPr id="32" name="TextBox 55"/>
            <p:cNvSpPr txBox="1">
              <a:spLocks noChangeArrowheads="1"/>
            </p:cNvSpPr>
            <p:nvPr/>
          </p:nvSpPr>
          <p:spPr bwMode="auto">
            <a:xfrm>
              <a:off x="4617427" y="4441825"/>
              <a:ext cx="830873" cy="338138"/>
            </a:xfrm>
            <a:prstGeom prst="rect">
              <a:avLst/>
            </a:prstGeom>
            <a:noFill/>
            <a:ln w="9525">
              <a:noFill/>
              <a:miter lim="800000"/>
              <a:headEnd/>
              <a:tailEnd/>
            </a:ln>
          </p:spPr>
          <p:txBody>
            <a:bodyPr>
              <a:spAutoFit/>
            </a:bodyPr>
            <a:lstStyle/>
            <a:p>
              <a:r>
                <a:rPr lang="en-GB" sz="1600">
                  <a:solidFill>
                    <a:schemeClr val="accent1"/>
                  </a:solidFill>
                </a:rPr>
                <a:t>20 nm  </a:t>
              </a:r>
            </a:p>
          </p:txBody>
        </p:sp>
        <p:sp>
          <p:nvSpPr>
            <p:cNvPr id="33" name="5-Point Star 32"/>
            <p:cNvSpPr/>
            <p:nvPr/>
          </p:nvSpPr>
          <p:spPr bwMode="auto">
            <a:xfrm>
              <a:off x="3021623" y="5948363"/>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a:p>
          </p:txBody>
        </p:sp>
        <p:sp>
          <p:nvSpPr>
            <p:cNvPr id="34" name="5-Point Star 33"/>
            <p:cNvSpPr/>
            <p:nvPr/>
          </p:nvSpPr>
          <p:spPr bwMode="auto">
            <a:xfrm>
              <a:off x="3931628" y="3027363"/>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35" name="5-Point Star 34"/>
            <p:cNvSpPr/>
            <p:nvPr/>
          </p:nvSpPr>
          <p:spPr bwMode="auto">
            <a:xfrm>
              <a:off x="3943351" y="3648075"/>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36" name="5-Point Star 35"/>
            <p:cNvSpPr/>
            <p:nvPr/>
          </p:nvSpPr>
          <p:spPr bwMode="auto">
            <a:xfrm>
              <a:off x="3931628" y="4268788"/>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37" name="5-Point Star 36"/>
            <p:cNvSpPr/>
            <p:nvPr/>
          </p:nvSpPr>
          <p:spPr bwMode="auto">
            <a:xfrm>
              <a:off x="3960935" y="4889500"/>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38" name="5-Point Star 37"/>
            <p:cNvSpPr/>
            <p:nvPr/>
          </p:nvSpPr>
          <p:spPr bwMode="auto">
            <a:xfrm>
              <a:off x="3931628" y="5473700"/>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39" name="5-Point Star 38"/>
            <p:cNvSpPr/>
            <p:nvPr/>
          </p:nvSpPr>
          <p:spPr bwMode="auto">
            <a:xfrm>
              <a:off x="3943351" y="5984875"/>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cxnSp>
          <p:nvCxnSpPr>
            <p:cNvPr id="40" name="Straight Arrow Connector 48"/>
            <p:cNvCxnSpPr>
              <a:cxnSpLocks noChangeShapeType="1"/>
              <a:endCxn id="58" idx="0"/>
            </p:cNvCxnSpPr>
            <p:nvPr/>
          </p:nvCxnSpPr>
          <p:spPr bwMode="auto">
            <a:xfrm rot="5400000">
              <a:off x="2114552" y="1978025"/>
              <a:ext cx="1076325" cy="981076"/>
            </a:xfrm>
            <a:prstGeom prst="straightConnector1">
              <a:avLst/>
            </a:prstGeom>
            <a:noFill/>
            <a:ln w="28575" algn="ctr">
              <a:solidFill>
                <a:srgbClr val="009900"/>
              </a:solidFill>
              <a:prstDash val="sysDash"/>
              <a:round/>
              <a:headEnd/>
              <a:tailEnd type="arrow" w="med" len="med"/>
            </a:ln>
          </p:spPr>
        </p:cxnSp>
        <p:cxnSp>
          <p:nvCxnSpPr>
            <p:cNvPr id="41" name="Straight Arrow Connector 51"/>
            <p:cNvCxnSpPr>
              <a:cxnSpLocks noChangeShapeType="1"/>
              <a:endCxn id="55" idx="0"/>
            </p:cNvCxnSpPr>
            <p:nvPr/>
          </p:nvCxnSpPr>
          <p:spPr bwMode="auto">
            <a:xfrm rot="5400000">
              <a:off x="2563325" y="1891935"/>
              <a:ext cx="1657350" cy="572232"/>
            </a:xfrm>
            <a:prstGeom prst="straightConnector1">
              <a:avLst/>
            </a:prstGeom>
            <a:noFill/>
            <a:ln w="28575" algn="ctr">
              <a:solidFill>
                <a:srgbClr val="009900"/>
              </a:solidFill>
              <a:prstDash val="sysDash"/>
              <a:round/>
              <a:headEnd/>
              <a:tailEnd type="arrow" w="med" len="med"/>
            </a:ln>
          </p:spPr>
        </p:cxnSp>
        <p:cxnSp>
          <p:nvCxnSpPr>
            <p:cNvPr id="42" name="Straight Arrow Connector 58"/>
            <p:cNvCxnSpPr>
              <a:cxnSpLocks noChangeShapeType="1"/>
              <a:endCxn id="52" idx="0"/>
            </p:cNvCxnSpPr>
            <p:nvPr/>
          </p:nvCxnSpPr>
          <p:spPr bwMode="auto">
            <a:xfrm rot="16200000" flipH="1">
              <a:off x="2846144" y="1830387"/>
              <a:ext cx="2133601" cy="238126"/>
            </a:xfrm>
            <a:prstGeom prst="straightConnector1">
              <a:avLst/>
            </a:prstGeom>
            <a:noFill/>
            <a:ln w="28575" algn="ctr">
              <a:solidFill>
                <a:srgbClr val="009900"/>
              </a:solidFill>
              <a:prstDash val="sysDash"/>
              <a:round/>
              <a:headEnd/>
              <a:tailEnd type="arrow" w="med" len="med"/>
            </a:ln>
          </p:spPr>
        </p:cxnSp>
        <p:sp>
          <p:nvSpPr>
            <p:cNvPr id="43" name="5-Point Star 42"/>
            <p:cNvSpPr/>
            <p:nvPr/>
          </p:nvSpPr>
          <p:spPr bwMode="auto">
            <a:xfrm>
              <a:off x="3017228" y="5537200"/>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a:p>
          </p:txBody>
        </p:sp>
        <p:sp>
          <p:nvSpPr>
            <p:cNvPr id="44" name="TextBox 162"/>
            <p:cNvSpPr txBox="1">
              <a:spLocks noChangeArrowheads="1"/>
            </p:cNvSpPr>
            <p:nvPr/>
          </p:nvSpPr>
          <p:spPr bwMode="auto">
            <a:xfrm>
              <a:off x="35169" y="5725186"/>
              <a:ext cx="4350727" cy="369888"/>
            </a:xfrm>
            <a:prstGeom prst="rect">
              <a:avLst/>
            </a:prstGeom>
            <a:solidFill>
              <a:schemeClr val="bg1"/>
            </a:solidFill>
            <a:ln w="9525">
              <a:solidFill>
                <a:schemeClr val="bg1"/>
              </a:solidFill>
              <a:miter lim="800000"/>
              <a:headEnd/>
              <a:tailEnd/>
            </a:ln>
          </p:spPr>
          <p:txBody>
            <a:bodyPr>
              <a:spAutoFit/>
            </a:bodyPr>
            <a:lstStyle/>
            <a:p>
              <a:pPr algn="l"/>
              <a:r>
                <a:rPr lang="en-GB" dirty="0" err="1"/>
                <a:t>keV</a:t>
              </a:r>
              <a:r>
                <a:rPr lang="en-GB" dirty="0"/>
                <a:t>/</a:t>
              </a:r>
              <a:r>
                <a:rPr lang="el-GR" dirty="0"/>
                <a:t>μ</a:t>
              </a:r>
              <a:r>
                <a:rPr lang="fr-CH" dirty="0"/>
                <a:t>m  0.45           0.55            2.5             10</a:t>
              </a:r>
              <a:endParaRPr lang="en-GB" dirty="0"/>
            </a:p>
          </p:txBody>
        </p:sp>
        <p:sp>
          <p:nvSpPr>
            <p:cNvPr id="45" name="Left Brace 38"/>
            <p:cNvSpPr>
              <a:spLocks/>
            </p:cNvSpPr>
            <p:nvPr/>
          </p:nvSpPr>
          <p:spPr bwMode="auto">
            <a:xfrm>
              <a:off x="561243" y="4721226"/>
              <a:ext cx="235926" cy="360363"/>
            </a:xfrm>
            <a:prstGeom prst="leftBrace">
              <a:avLst>
                <a:gd name="adj1" fmla="val 8323"/>
                <a:gd name="adj2" fmla="val 50000"/>
              </a:avLst>
            </a:prstGeom>
            <a:noFill/>
            <a:ln w="28575" algn="ctr">
              <a:solidFill>
                <a:schemeClr val="accent1"/>
              </a:solidFill>
              <a:round/>
              <a:headEnd/>
              <a:tailEnd/>
            </a:ln>
          </p:spPr>
          <p:txBody>
            <a:bodyPr wrap="none"/>
            <a:lstStyle/>
            <a:p>
              <a:endParaRPr lang="fr-FR"/>
            </a:p>
          </p:txBody>
        </p:sp>
        <p:sp>
          <p:nvSpPr>
            <p:cNvPr id="46" name="TextBox 39"/>
            <p:cNvSpPr txBox="1">
              <a:spLocks noChangeArrowheads="1"/>
            </p:cNvSpPr>
            <p:nvPr/>
          </p:nvSpPr>
          <p:spPr bwMode="auto">
            <a:xfrm>
              <a:off x="-63799" y="4717572"/>
              <a:ext cx="696059" cy="338137"/>
            </a:xfrm>
            <a:prstGeom prst="rect">
              <a:avLst/>
            </a:prstGeom>
            <a:noFill/>
            <a:ln w="9525">
              <a:noFill/>
              <a:miter lim="800000"/>
              <a:headEnd/>
              <a:tailEnd/>
            </a:ln>
          </p:spPr>
          <p:txBody>
            <a:bodyPr wrap="square">
              <a:spAutoFit/>
            </a:bodyPr>
            <a:lstStyle/>
            <a:p>
              <a:pPr algn="ctr"/>
              <a:r>
                <a:rPr lang="en-GB" sz="1600">
                  <a:solidFill>
                    <a:schemeClr val="accent1"/>
                  </a:solidFill>
                </a:rPr>
                <a:t>2 nm</a:t>
              </a:r>
            </a:p>
          </p:txBody>
        </p:sp>
        <p:cxnSp>
          <p:nvCxnSpPr>
            <p:cNvPr id="47" name="Straight Arrow Connector 41"/>
            <p:cNvCxnSpPr>
              <a:cxnSpLocks noChangeShapeType="1"/>
            </p:cNvCxnSpPr>
            <p:nvPr/>
          </p:nvCxnSpPr>
          <p:spPr bwMode="auto">
            <a:xfrm rot="5400000">
              <a:off x="796438" y="2429852"/>
              <a:ext cx="962025" cy="185372"/>
            </a:xfrm>
            <a:prstGeom prst="straightConnector1">
              <a:avLst/>
            </a:prstGeom>
            <a:noFill/>
            <a:ln w="28575" algn="ctr">
              <a:solidFill>
                <a:srgbClr val="009900"/>
              </a:solidFill>
              <a:prstDash val="sysDash"/>
              <a:round/>
              <a:headEnd/>
              <a:tailEnd type="arrow" w="med" len="med"/>
            </a:ln>
          </p:spPr>
        </p:cxnSp>
      </p:grpSp>
      <p:grpSp>
        <p:nvGrpSpPr>
          <p:cNvPr id="9" name="Group 178"/>
          <p:cNvGrpSpPr/>
          <p:nvPr/>
        </p:nvGrpSpPr>
        <p:grpSpPr>
          <a:xfrm>
            <a:off x="4805916" y="685802"/>
            <a:ext cx="4251107" cy="6144035"/>
            <a:chOff x="4805914" y="685800"/>
            <a:chExt cx="4251107" cy="6144035"/>
          </a:xfrm>
        </p:grpSpPr>
        <p:pic>
          <p:nvPicPr>
            <p:cNvPr id="68" name="Picture 21"/>
            <p:cNvPicPr>
              <a:picLocks noChangeAspect="1" noChangeArrowheads="1"/>
            </p:cNvPicPr>
            <p:nvPr/>
          </p:nvPicPr>
          <p:blipFill>
            <a:blip r:embed="rId5" cstate="print"/>
            <a:srcRect/>
            <a:stretch>
              <a:fillRect/>
            </a:stretch>
          </p:blipFill>
          <p:spPr bwMode="auto">
            <a:xfrm>
              <a:off x="5537689" y="685800"/>
              <a:ext cx="3483219" cy="2305050"/>
            </a:xfrm>
            <a:prstGeom prst="rect">
              <a:avLst/>
            </a:prstGeom>
            <a:noFill/>
            <a:ln w="9525" algn="ctr">
              <a:noFill/>
              <a:miter lim="800000"/>
              <a:headEnd/>
              <a:tailEnd/>
            </a:ln>
          </p:spPr>
        </p:pic>
        <p:sp>
          <p:nvSpPr>
            <p:cNvPr id="69" name="Rectangle 39"/>
            <p:cNvSpPr>
              <a:spLocks noChangeArrowheads="1"/>
            </p:cNvSpPr>
            <p:nvPr/>
          </p:nvSpPr>
          <p:spPr bwMode="auto">
            <a:xfrm>
              <a:off x="5530362" y="3016251"/>
              <a:ext cx="707781" cy="3800475"/>
            </a:xfrm>
            <a:prstGeom prst="rect">
              <a:avLst/>
            </a:prstGeom>
            <a:solidFill>
              <a:schemeClr val="bg1"/>
            </a:solidFill>
            <a:ln w="9525" algn="ctr">
              <a:noFill/>
              <a:round/>
              <a:headEnd/>
              <a:tailEnd/>
            </a:ln>
          </p:spPr>
          <p:txBody>
            <a:bodyPr wrap="none"/>
            <a:lstStyle/>
            <a:p>
              <a:endParaRPr lang="fr-FR" sz="1400"/>
            </a:p>
          </p:txBody>
        </p:sp>
        <p:cxnSp>
          <p:nvCxnSpPr>
            <p:cNvPr id="70" name="Straight Arrow Connector 41"/>
            <p:cNvCxnSpPr>
              <a:cxnSpLocks noChangeShapeType="1"/>
            </p:cNvCxnSpPr>
            <p:nvPr/>
          </p:nvCxnSpPr>
          <p:spPr bwMode="auto">
            <a:xfrm rot="5400000">
              <a:off x="4263170" y="4622068"/>
              <a:ext cx="3209925" cy="1466"/>
            </a:xfrm>
            <a:prstGeom prst="straightConnector1">
              <a:avLst/>
            </a:prstGeom>
            <a:noFill/>
            <a:ln w="19050" algn="ctr">
              <a:solidFill>
                <a:schemeClr val="tx2"/>
              </a:solidFill>
              <a:prstDash val="sysDash"/>
              <a:round/>
              <a:headEnd/>
              <a:tailEnd type="arrow" w="med" len="med"/>
            </a:ln>
          </p:spPr>
        </p:cxnSp>
        <p:sp>
          <p:nvSpPr>
            <p:cNvPr id="72" name="Rectangle 39"/>
            <p:cNvSpPr>
              <a:spLocks noChangeArrowheads="1"/>
            </p:cNvSpPr>
            <p:nvPr/>
          </p:nvSpPr>
          <p:spPr bwMode="auto">
            <a:xfrm>
              <a:off x="6433039" y="3016251"/>
              <a:ext cx="707781" cy="3800475"/>
            </a:xfrm>
            <a:prstGeom prst="rect">
              <a:avLst/>
            </a:prstGeom>
            <a:solidFill>
              <a:schemeClr val="bg1"/>
            </a:solidFill>
            <a:ln w="9525" algn="ctr">
              <a:noFill/>
              <a:round/>
              <a:headEnd/>
              <a:tailEnd/>
            </a:ln>
          </p:spPr>
          <p:txBody>
            <a:bodyPr wrap="none"/>
            <a:lstStyle/>
            <a:p>
              <a:endParaRPr lang="fr-FR" sz="1400"/>
            </a:p>
          </p:txBody>
        </p:sp>
        <p:cxnSp>
          <p:nvCxnSpPr>
            <p:cNvPr id="73" name="Straight Arrow Connector 41"/>
            <p:cNvCxnSpPr>
              <a:cxnSpLocks noChangeShapeType="1"/>
            </p:cNvCxnSpPr>
            <p:nvPr/>
          </p:nvCxnSpPr>
          <p:spPr bwMode="auto">
            <a:xfrm rot="5400000">
              <a:off x="5165847" y="4622068"/>
              <a:ext cx="3209925" cy="1466"/>
            </a:xfrm>
            <a:prstGeom prst="straightConnector1">
              <a:avLst/>
            </a:prstGeom>
            <a:noFill/>
            <a:ln w="19050" algn="ctr">
              <a:solidFill>
                <a:schemeClr val="tx2"/>
              </a:solidFill>
              <a:prstDash val="sysDash"/>
              <a:round/>
              <a:headEnd/>
              <a:tailEnd type="arrow" w="med" len="med"/>
            </a:ln>
          </p:spPr>
        </p:cxnSp>
        <p:sp>
          <p:nvSpPr>
            <p:cNvPr id="75" name="Rectangle 39"/>
            <p:cNvSpPr>
              <a:spLocks noChangeArrowheads="1"/>
            </p:cNvSpPr>
            <p:nvPr/>
          </p:nvSpPr>
          <p:spPr bwMode="auto">
            <a:xfrm>
              <a:off x="7335716" y="3016251"/>
              <a:ext cx="707781" cy="3800475"/>
            </a:xfrm>
            <a:prstGeom prst="rect">
              <a:avLst/>
            </a:prstGeom>
            <a:solidFill>
              <a:schemeClr val="bg1"/>
            </a:solidFill>
            <a:ln w="9525" algn="ctr">
              <a:noFill/>
              <a:round/>
              <a:headEnd/>
              <a:tailEnd/>
            </a:ln>
          </p:spPr>
          <p:txBody>
            <a:bodyPr wrap="none"/>
            <a:lstStyle/>
            <a:p>
              <a:endParaRPr lang="fr-FR" sz="1400"/>
            </a:p>
          </p:txBody>
        </p:sp>
        <p:cxnSp>
          <p:nvCxnSpPr>
            <p:cNvPr id="76" name="Straight Arrow Connector 41"/>
            <p:cNvCxnSpPr>
              <a:cxnSpLocks noChangeShapeType="1"/>
            </p:cNvCxnSpPr>
            <p:nvPr/>
          </p:nvCxnSpPr>
          <p:spPr bwMode="auto">
            <a:xfrm rot="5400000">
              <a:off x="6068524" y="4622068"/>
              <a:ext cx="3209925" cy="1466"/>
            </a:xfrm>
            <a:prstGeom prst="straightConnector1">
              <a:avLst/>
            </a:prstGeom>
            <a:noFill/>
            <a:ln w="19050" algn="ctr">
              <a:solidFill>
                <a:schemeClr val="tx2"/>
              </a:solidFill>
              <a:prstDash val="sysDash"/>
              <a:round/>
              <a:headEnd/>
              <a:tailEnd type="arrow" w="med" len="med"/>
            </a:ln>
          </p:spPr>
        </p:cxnSp>
        <p:sp>
          <p:nvSpPr>
            <p:cNvPr id="78" name="Rectangle 39"/>
            <p:cNvSpPr>
              <a:spLocks noChangeArrowheads="1"/>
            </p:cNvSpPr>
            <p:nvPr/>
          </p:nvSpPr>
          <p:spPr bwMode="auto">
            <a:xfrm>
              <a:off x="8250116" y="3016251"/>
              <a:ext cx="707781" cy="3800475"/>
            </a:xfrm>
            <a:prstGeom prst="rect">
              <a:avLst/>
            </a:prstGeom>
            <a:solidFill>
              <a:schemeClr val="bg1"/>
            </a:solidFill>
            <a:ln w="9525" algn="ctr">
              <a:noFill/>
              <a:round/>
              <a:headEnd/>
              <a:tailEnd/>
            </a:ln>
          </p:spPr>
          <p:txBody>
            <a:bodyPr wrap="none"/>
            <a:lstStyle/>
            <a:p>
              <a:endParaRPr lang="fr-FR" sz="1400"/>
            </a:p>
          </p:txBody>
        </p:sp>
        <p:cxnSp>
          <p:nvCxnSpPr>
            <p:cNvPr id="81" name="Straight Arrow Connector 87"/>
            <p:cNvCxnSpPr>
              <a:cxnSpLocks noChangeShapeType="1"/>
              <a:endCxn id="69" idx="0"/>
            </p:cNvCxnSpPr>
            <p:nvPr/>
          </p:nvCxnSpPr>
          <p:spPr bwMode="auto">
            <a:xfrm rot="5400000">
              <a:off x="5539339" y="2422953"/>
              <a:ext cx="938212" cy="248384"/>
            </a:xfrm>
            <a:prstGeom prst="straightConnector1">
              <a:avLst/>
            </a:prstGeom>
            <a:noFill/>
            <a:ln w="28575" algn="ctr">
              <a:solidFill>
                <a:srgbClr val="009900"/>
              </a:solidFill>
              <a:prstDash val="sysDash"/>
              <a:round/>
              <a:headEnd/>
              <a:tailEnd type="arrow" w="med" len="med"/>
            </a:ln>
          </p:spPr>
        </p:cxnSp>
        <p:cxnSp>
          <p:nvCxnSpPr>
            <p:cNvPr id="82" name="Straight Arrow Connector 94"/>
            <p:cNvCxnSpPr>
              <a:cxnSpLocks noChangeShapeType="1"/>
              <a:endCxn id="72" idx="0"/>
            </p:cNvCxnSpPr>
            <p:nvPr/>
          </p:nvCxnSpPr>
          <p:spPr bwMode="auto">
            <a:xfrm rot="5400000">
              <a:off x="6679287" y="2106308"/>
              <a:ext cx="1017587" cy="802299"/>
            </a:xfrm>
            <a:prstGeom prst="straightConnector1">
              <a:avLst/>
            </a:prstGeom>
            <a:noFill/>
            <a:ln w="28575" algn="ctr">
              <a:solidFill>
                <a:srgbClr val="009900"/>
              </a:solidFill>
              <a:prstDash val="sysDash"/>
              <a:round/>
              <a:headEnd/>
              <a:tailEnd type="arrow" w="med" len="med"/>
            </a:ln>
          </p:spPr>
        </p:cxnSp>
        <p:sp>
          <p:nvSpPr>
            <p:cNvPr id="83" name="5-Point Star 82"/>
            <p:cNvSpPr/>
            <p:nvPr/>
          </p:nvSpPr>
          <p:spPr bwMode="auto">
            <a:xfrm>
              <a:off x="6729046" y="5948363"/>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84" name="5-Point Star 83"/>
            <p:cNvSpPr/>
            <p:nvPr/>
          </p:nvSpPr>
          <p:spPr bwMode="auto">
            <a:xfrm>
              <a:off x="7605346" y="5995988"/>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cxnSp>
          <p:nvCxnSpPr>
            <p:cNvPr id="85" name="Straight Arrow Connector 141"/>
            <p:cNvCxnSpPr>
              <a:cxnSpLocks noChangeShapeType="1"/>
              <a:endCxn id="99" idx="0"/>
            </p:cNvCxnSpPr>
            <p:nvPr/>
          </p:nvCxnSpPr>
          <p:spPr bwMode="auto">
            <a:xfrm rot="5400000">
              <a:off x="7307630" y="2187574"/>
              <a:ext cx="1168399" cy="438152"/>
            </a:xfrm>
            <a:prstGeom prst="straightConnector1">
              <a:avLst/>
            </a:prstGeom>
            <a:noFill/>
            <a:ln w="28575" algn="ctr">
              <a:solidFill>
                <a:srgbClr val="009900"/>
              </a:solidFill>
              <a:prstDash val="sysDash"/>
              <a:round/>
              <a:headEnd/>
              <a:tailEnd type="arrow" w="med" len="med"/>
            </a:ln>
          </p:spPr>
        </p:cxnSp>
        <p:cxnSp>
          <p:nvCxnSpPr>
            <p:cNvPr id="86" name="Straight Arrow Connector 221"/>
            <p:cNvCxnSpPr>
              <a:cxnSpLocks noChangeShapeType="1"/>
              <a:endCxn id="113" idx="0"/>
            </p:cNvCxnSpPr>
            <p:nvPr/>
          </p:nvCxnSpPr>
          <p:spPr bwMode="auto">
            <a:xfrm rot="16200000" flipH="1">
              <a:off x="7516020" y="1934370"/>
              <a:ext cx="2055811" cy="57148"/>
            </a:xfrm>
            <a:prstGeom prst="straightConnector1">
              <a:avLst/>
            </a:prstGeom>
            <a:noFill/>
            <a:ln w="28575" algn="ctr">
              <a:solidFill>
                <a:srgbClr val="009900"/>
              </a:solidFill>
              <a:prstDash val="sysDash"/>
              <a:round/>
              <a:headEnd/>
              <a:tailEnd type="arrow" w="med" len="med"/>
            </a:ln>
          </p:spPr>
        </p:cxnSp>
        <p:grpSp>
          <p:nvGrpSpPr>
            <p:cNvPr id="10" name="Group 218"/>
            <p:cNvGrpSpPr>
              <a:grpSpLocks/>
            </p:cNvGrpSpPr>
            <p:nvPr/>
          </p:nvGrpSpPr>
          <p:grpSpPr bwMode="auto">
            <a:xfrm>
              <a:off x="5530360" y="2990850"/>
              <a:ext cx="3427535" cy="3030538"/>
              <a:chOff x="5991224" y="2990850"/>
              <a:chExt cx="3713163" cy="3030538"/>
            </a:xfrm>
          </p:grpSpPr>
          <p:pic>
            <p:nvPicPr>
              <p:cNvPr id="89" name="Picture 5" descr="http://notexactlyrocketscience.files.wordpress.com/2006/09/dna_overview.png?w=79&amp;h=204"/>
              <p:cNvPicPr>
                <a:picLocks noChangeAspect="1" noChangeArrowheads="1"/>
              </p:cNvPicPr>
              <p:nvPr/>
            </p:nvPicPr>
            <p:blipFill>
              <a:blip r:embed="rId4" cstate="print"/>
              <a:srcRect l="11588" t="30208" r="10716" b="10905"/>
              <a:stretch>
                <a:fillRect/>
              </a:stretch>
            </p:blipFill>
            <p:spPr bwMode="auto">
              <a:xfrm rot="5400000" flipH="1">
                <a:off x="6176682" y="4544732"/>
                <a:ext cx="395848" cy="766763"/>
              </a:xfrm>
              <a:prstGeom prst="rect">
                <a:avLst/>
              </a:prstGeom>
              <a:noFill/>
              <a:ln w="9525">
                <a:noFill/>
                <a:miter lim="800000"/>
                <a:headEnd/>
                <a:tailEnd/>
              </a:ln>
            </p:spPr>
          </p:pic>
          <p:pic>
            <p:nvPicPr>
              <p:cNvPr id="90" name="Picture 5" descr="http://notexactlyrocketscience.files.wordpress.com/2006/09/dna_overview.png?w=79&amp;h=204"/>
              <p:cNvPicPr>
                <a:picLocks noChangeAspect="1" noChangeArrowheads="1"/>
              </p:cNvPicPr>
              <p:nvPr/>
            </p:nvPicPr>
            <p:blipFill>
              <a:blip r:embed="rId4" cstate="print"/>
              <a:srcRect l="11588" t="30208" r="10716" b="10905"/>
              <a:stretch>
                <a:fillRect/>
              </a:stretch>
            </p:blipFill>
            <p:spPr bwMode="auto">
              <a:xfrm rot="5400000" flipH="1">
                <a:off x="7154582" y="4544732"/>
                <a:ext cx="395848" cy="766763"/>
              </a:xfrm>
              <a:prstGeom prst="rect">
                <a:avLst/>
              </a:prstGeom>
              <a:noFill/>
              <a:ln w="9525">
                <a:noFill/>
                <a:miter lim="800000"/>
                <a:headEnd/>
                <a:tailEnd/>
              </a:ln>
            </p:spPr>
          </p:pic>
          <p:pic>
            <p:nvPicPr>
              <p:cNvPr id="91" name="Picture 5" descr="http://notexactlyrocketscience.files.wordpress.com/2006/09/dna_overview.png?w=79&amp;h=204"/>
              <p:cNvPicPr>
                <a:picLocks noChangeAspect="1" noChangeArrowheads="1"/>
              </p:cNvPicPr>
              <p:nvPr/>
            </p:nvPicPr>
            <p:blipFill>
              <a:blip r:embed="rId4" cstate="print"/>
              <a:srcRect l="11588" t="30208" r="10716" b="10905"/>
              <a:stretch>
                <a:fillRect/>
              </a:stretch>
            </p:blipFill>
            <p:spPr bwMode="auto">
              <a:xfrm rot="5400000" flipH="1">
                <a:off x="8132482" y="4544732"/>
                <a:ext cx="395848" cy="766763"/>
              </a:xfrm>
              <a:prstGeom prst="rect">
                <a:avLst/>
              </a:prstGeom>
              <a:noFill/>
              <a:ln w="9525">
                <a:noFill/>
                <a:miter lim="800000"/>
                <a:headEnd/>
                <a:tailEnd/>
              </a:ln>
            </p:spPr>
          </p:pic>
          <p:pic>
            <p:nvPicPr>
              <p:cNvPr id="92" name="Picture 5" descr="http://notexactlyrocketscience.files.wordpress.com/2006/09/dna_overview.png?w=79&amp;h=204"/>
              <p:cNvPicPr>
                <a:picLocks noChangeAspect="1" noChangeArrowheads="1"/>
              </p:cNvPicPr>
              <p:nvPr/>
            </p:nvPicPr>
            <p:blipFill>
              <a:blip r:embed="rId4" cstate="print"/>
              <a:srcRect l="11588" t="30208" r="10716" b="10905"/>
              <a:stretch>
                <a:fillRect/>
              </a:stretch>
            </p:blipFill>
            <p:spPr bwMode="auto">
              <a:xfrm rot="5400000" flipH="1">
                <a:off x="9123082" y="4544732"/>
                <a:ext cx="395848" cy="766763"/>
              </a:xfrm>
              <a:prstGeom prst="rect">
                <a:avLst/>
              </a:prstGeom>
              <a:noFill/>
              <a:ln w="9525">
                <a:noFill/>
                <a:miter lim="800000"/>
                <a:headEnd/>
                <a:tailEnd/>
              </a:ln>
            </p:spPr>
          </p:pic>
          <p:sp>
            <p:nvSpPr>
              <p:cNvPr id="93" name="5-Point Star 92"/>
              <p:cNvSpPr/>
              <p:nvPr/>
            </p:nvSpPr>
            <p:spPr bwMode="auto">
              <a:xfrm>
                <a:off x="7289799" y="30638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4" name="5-Point Star 93"/>
              <p:cNvSpPr/>
              <p:nvPr/>
            </p:nvSpPr>
            <p:spPr bwMode="auto">
              <a:xfrm>
                <a:off x="7253287" y="35052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5" name="5-Point Star 94"/>
              <p:cNvSpPr/>
              <p:nvPr/>
            </p:nvSpPr>
            <p:spPr bwMode="auto">
              <a:xfrm>
                <a:off x="7289799" y="397668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6" name="5-Point Star 95"/>
              <p:cNvSpPr/>
              <p:nvPr/>
            </p:nvSpPr>
            <p:spPr bwMode="auto">
              <a:xfrm>
                <a:off x="7289799" y="441483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7" name="5-Point Star 96"/>
              <p:cNvSpPr/>
              <p:nvPr/>
            </p:nvSpPr>
            <p:spPr bwMode="auto">
              <a:xfrm>
                <a:off x="7289799" y="507206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8" name="5-Point Star 97"/>
              <p:cNvSpPr/>
              <p:nvPr/>
            </p:nvSpPr>
            <p:spPr bwMode="auto">
              <a:xfrm>
                <a:off x="7253287" y="551021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9" name="5-Point Star 98"/>
              <p:cNvSpPr/>
              <p:nvPr/>
            </p:nvSpPr>
            <p:spPr bwMode="auto">
              <a:xfrm>
                <a:off x="8239124" y="29908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0" name="5-Point Star 99"/>
              <p:cNvSpPr/>
              <p:nvPr/>
            </p:nvSpPr>
            <p:spPr bwMode="auto">
              <a:xfrm>
                <a:off x="8239124" y="36480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1" name="5-Point Star 100"/>
              <p:cNvSpPr/>
              <p:nvPr/>
            </p:nvSpPr>
            <p:spPr bwMode="auto">
              <a:xfrm>
                <a:off x="8248649" y="467042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2" name="5-Point Star 101"/>
              <p:cNvSpPr/>
              <p:nvPr/>
            </p:nvSpPr>
            <p:spPr bwMode="auto">
              <a:xfrm>
                <a:off x="8239124" y="40132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3" name="5-Point Star 102"/>
              <p:cNvSpPr/>
              <p:nvPr/>
            </p:nvSpPr>
            <p:spPr bwMode="auto">
              <a:xfrm>
                <a:off x="8239124" y="434181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4" name="5-Point Star 103"/>
              <p:cNvSpPr/>
              <p:nvPr/>
            </p:nvSpPr>
            <p:spPr bwMode="auto">
              <a:xfrm>
                <a:off x="8239124" y="50355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5" name="5-Point Star 104"/>
              <p:cNvSpPr/>
              <p:nvPr/>
            </p:nvSpPr>
            <p:spPr bwMode="auto">
              <a:xfrm>
                <a:off x="8239124" y="53276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6" name="5-Point Star 105"/>
              <p:cNvSpPr/>
              <p:nvPr/>
            </p:nvSpPr>
            <p:spPr bwMode="auto">
              <a:xfrm>
                <a:off x="8239124" y="56927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7" name="5-Point Star 106"/>
              <p:cNvSpPr/>
              <p:nvPr/>
            </p:nvSpPr>
            <p:spPr bwMode="auto">
              <a:xfrm>
                <a:off x="8239124" y="32829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8" name="5-Point Star 107"/>
              <p:cNvSpPr/>
              <p:nvPr/>
            </p:nvSpPr>
            <p:spPr bwMode="auto">
              <a:xfrm>
                <a:off x="9224962" y="580231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9" name="5-Point Star 108"/>
              <p:cNvSpPr/>
              <p:nvPr/>
            </p:nvSpPr>
            <p:spPr bwMode="auto">
              <a:xfrm>
                <a:off x="9224962" y="587533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0" name="5-Point Star 109"/>
              <p:cNvSpPr/>
              <p:nvPr/>
            </p:nvSpPr>
            <p:spPr bwMode="auto">
              <a:xfrm>
                <a:off x="9224962" y="56927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1" name="5-Point Star 110"/>
              <p:cNvSpPr/>
              <p:nvPr/>
            </p:nvSpPr>
            <p:spPr bwMode="auto">
              <a:xfrm>
                <a:off x="9224962" y="57658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2" name="5-Point Star 111"/>
              <p:cNvSpPr/>
              <p:nvPr/>
            </p:nvSpPr>
            <p:spPr bwMode="auto">
              <a:xfrm>
                <a:off x="9261474" y="587533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3" name="5-Point Star 112"/>
              <p:cNvSpPr/>
              <p:nvPr/>
            </p:nvSpPr>
            <p:spPr bwMode="auto">
              <a:xfrm>
                <a:off x="9213849" y="29908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4" name="5-Point Star 113"/>
              <p:cNvSpPr/>
              <p:nvPr/>
            </p:nvSpPr>
            <p:spPr bwMode="auto">
              <a:xfrm>
                <a:off x="9213849" y="37211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5" name="5-Point Star 114"/>
              <p:cNvSpPr/>
              <p:nvPr/>
            </p:nvSpPr>
            <p:spPr bwMode="auto">
              <a:xfrm>
                <a:off x="9223374" y="53276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6" name="5-Point Star 115"/>
              <p:cNvSpPr/>
              <p:nvPr/>
            </p:nvSpPr>
            <p:spPr bwMode="auto">
              <a:xfrm>
                <a:off x="9213849" y="397668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7" name="5-Point Star 116"/>
              <p:cNvSpPr/>
              <p:nvPr/>
            </p:nvSpPr>
            <p:spPr bwMode="auto">
              <a:xfrm>
                <a:off x="9213849" y="42322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8" name="5-Point Star 117"/>
              <p:cNvSpPr/>
              <p:nvPr/>
            </p:nvSpPr>
            <p:spPr bwMode="auto">
              <a:xfrm>
                <a:off x="9213849" y="48164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9" name="5-Point Star 118"/>
              <p:cNvSpPr/>
              <p:nvPr/>
            </p:nvSpPr>
            <p:spPr bwMode="auto">
              <a:xfrm>
                <a:off x="9213849" y="558323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0" name="5-Point Star 119"/>
              <p:cNvSpPr/>
              <p:nvPr/>
            </p:nvSpPr>
            <p:spPr bwMode="auto">
              <a:xfrm>
                <a:off x="9213849" y="320992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1" name="5-Point Star 120"/>
              <p:cNvSpPr/>
              <p:nvPr/>
            </p:nvSpPr>
            <p:spPr bwMode="auto">
              <a:xfrm>
                <a:off x="9223374" y="346551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2" name="5-Point Star 121"/>
              <p:cNvSpPr/>
              <p:nvPr/>
            </p:nvSpPr>
            <p:spPr bwMode="auto">
              <a:xfrm>
                <a:off x="9213849" y="448786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3" name="5-Point Star 122"/>
              <p:cNvSpPr/>
              <p:nvPr/>
            </p:nvSpPr>
            <p:spPr bwMode="auto">
              <a:xfrm>
                <a:off x="9213849" y="507206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4" name="5-Point Star 123"/>
              <p:cNvSpPr/>
              <p:nvPr/>
            </p:nvSpPr>
            <p:spPr bwMode="auto">
              <a:xfrm>
                <a:off x="9213849" y="30638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5" name="5-Point Star 124"/>
              <p:cNvSpPr/>
              <p:nvPr/>
            </p:nvSpPr>
            <p:spPr bwMode="auto">
              <a:xfrm>
                <a:off x="9213849" y="379412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6" name="5-Point Star 125"/>
              <p:cNvSpPr/>
              <p:nvPr/>
            </p:nvSpPr>
            <p:spPr bwMode="auto">
              <a:xfrm>
                <a:off x="9223374" y="54006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7" name="5-Point Star 126"/>
              <p:cNvSpPr/>
              <p:nvPr/>
            </p:nvSpPr>
            <p:spPr bwMode="auto">
              <a:xfrm>
                <a:off x="9213849" y="404971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8" name="5-Point Star 127"/>
              <p:cNvSpPr/>
              <p:nvPr/>
            </p:nvSpPr>
            <p:spPr bwMode="auto">
              <a:xfrm>
                <a:off x="9213849" y="43053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9" name="5-Point Star 128"/>
              <p:cNvSpPr/>
              <p:nvPr/>
            </p:nvSpPr>
            <p:spPr bwMode="auto">
              <a:xfrm>
                <a:off x="9213849" y="48895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0" name="5-Point Star 129"/>
              <p:cNvSpPr/>
              <p:nvPr/>
            </p:nvSpPr>
            <p:spPr bwMode="auto">
              <a:xfrm>
                <a:off x="9213849" y="565626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1" name="5-Point Star 130"/>
              <p:cNvSpPr/>
              <p:nvPr/>
            </p:nvSpPr>
            <p:spPr bwMode="auto">
              <a:xfrm>
                <a:off x="9213849" y="32829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2" name="5-Point Star 131"/>
              <p:cNvSpPr/>
              <p:nvPr/>
            </p:nvSpPr>
            <p:spPr bwMode="auto">
              <a:xfrm>
                <a:off x="9223374" y="353853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3" name="5-Point Star 132"/>
              <p:cNvSpPr/>
              <p:nvPr/>
            </p:nvSpPr>
            <p:spPr bwMode="auto">
              <a:xfrm>
                <a:off x="9213849" y="456088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4" name="5-Point Star 133"/>
              <p:cNvSpPr/>
              <p:nvPr/>
            </p:nvSpPr>
            <p:spPr bwMode="auto">
              <a:xfrm>
                <a:off x="9213849" y="514508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5" name="5-Point Star 134"/>
              <p:cNvSpPr/>
              <p:nvPr/>
            </p:nvSpPr>
            <p:spPr bwMode="auto">
              <a:xfrm>
                <a:off x="9224962" y="310038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6" name="5-Point Star 135"/>
              <p:cNvSpPr/>
              <p:nvPr/>
            </p:nvSpPr>
            <p:spPr bwMode="auto">
              <a:xfrm>
                <a:off x="9224962" y="383063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7" name="5-Point Star 136"/>
              <p:cNvSpPr/>
              <p:nvPr/>
            </p:nvSpPr>
            <p:spPr bwMode="auto">
              <a:xfrm>
                <a:off x="9234487" y="543718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8" name="5-Point Star 137"/>
              <p:cNvSpPr/>
              <p:nvPr/>
            </p:nvSpPr>
            <p:spPr bwMode="auto">
              <a:xfrm>
                <a:off x="9224962" y="408622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9" name="5-Point Star 138"/>
              <p:cNvSpPr/>
              <p:nvPr/>
            </p:nvSpPr>
            <p:spPr bwMode="auto">
              <a:xfrm>
                <a:off x="9224962" y="434181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0" name="5-Point Star 139"/>
              <p:cNvSpPr/>
              <p:nvPr/>
            </p:nvSpPr>
            <p:spPr bwMode="auto">
              <a:xfrm>
                <a:off x="9224962" y="492601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1" name="5-Point Star 140"/>
              <p:cNvSpPr/>
              <p:nvPr/>
            </p:nvSpPr>
            <p:spPr bwMode="auto">
              <a:xfrm>
                <a:off x="9224962" y="331946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2" name="5-Point Star 141"/>
              <p:cNvSpPr/>
              <p:nvPr/>
            </p:nvSpPr>
            <p:spPr bwMode="auto">
              <a:xfrm>
                <a:off x="9234487" y="35750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3" name="5-Point Star 142"/>
              <p:cNvSpPr/>
              <p:nvPr/>
            </p:nvSpPr>
            <p:spPr bwMode="auto">
              <a:xfrm>
                <a:off x="9224962" y="45974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4" name="5-Point Star 143"/>
              <p:cNvSpPr/>
              <p:nvPr/>
            </p:nvSpPr>
            <p:spPr bwMode="auto">
              <a:xfrm>
                <a:off x="9224962" y="51816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5" name="5-Point Star 144"/>
              <p:cNvSpPr/>
              <p:nvPr/>
            </p:nvSpPr>
            <p:spPr bwMode="auto">
              <a:xfrm>
                <a:off x="9224962" y="317341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6" name="5-Point Star 145"/>
              <p:cNvSpPr/>
              <p:nvPr/>
            </p:nvSpPr>
            <p:spPr bwMode="auto">
              <a:xfrm>
                <a:off x="9224962" y="390366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7" name="5-Point Star 146"/>
              <p:cNvSpPr/>
              <p:nvPr/>
            </p:nvSpPr>
            <p:spPr bwMode="auto">
              <a:xfrm>
                <a:off x="9234487" y="551021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8" name="5-Point Star 147"/>
              <p:cNvSpPr/>
              <p:nvPr/>
            </p:nvSpPr>
            <p:spPr bwMode="auto">
              <a:xfrm>
                <a:off x="9224962" y="41592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9" name="5-Point Star 148"/>
              <p:cNvSpPr/>
              <p:nvPr/>
            </p:nvSpPr>
            <p:spPr bwMode="auto">
              <a:xfrm>
                <a:off x="9224962" y="441483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0" name="5-Point Star 149"/>
              <p:cNvSpPr/>
              <p:nvPr/>
            </p:nvSpPr>
            <p:spPr bwMode="auto">
              <a:xfrm>
                <a:off x="9224962" y="499903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1" name="5-Point Star 150"/>
              <p:cNvSpPr/>
              <p:nvPr/>
            </p:nvSpPr>
            <p:spPr bwMode="auto">
              <a:xfrm>
                <a:off x="9224962" y="339248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2" name="5-Point Star 151"/>
              <p:cNvSpPr/>
              <p:nvPr/>
            </p:nvSpPr>
            <p:spPr bwMode="auto">
              <a:xfrm>
                <a:off x="9234487" y="36480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3" name="5-Point Star 152"/>
              <p:cNvSpPr/>
              <p:nvPr/>
            </p:nvSpPr>
            <p:spPr bwMode="auto">
              <a:xfrm>
                <a:off x="9224962" y="467042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4" name="5-Point Star 153"/>
              <p:cNvSpPr/>
              <p:nvPr/>
            </p:nvSpPr>
            <p:spPr bwMode="auto">
              <a:xfrm>
                <a:off x="9224962" y="525462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5" name="5-Point Star 154"/>
              <p:cNvSpPr/>
              <p:nvPr/>
            </p:nvSpPr>
            <p:spPr bwMode="auto">
              <a:xfrm>
                <a:off x="9261474" y="32829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6" name="5-Point Star 155"/>
              <p:cNvSpPr/>
              <p:nvPr/>
            </p:nvSpPr>
            <p:spPr bwMode="auto">
              <a:xfrm>
                <a:off x="9261474" y="40132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7" name="5-Point Star 156"/>
              <p:cNvSpPr/>
              <p:nvPr/>
            </p:nvSpPr>
            <p:spPr bwMode="auto">
              <a:xfrm>
                <a:off x="9270999" y="561975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8" name="5-Point Star 157"/>
              <p:cNvSpPr/>
              <p:nvPr/>
            </p:nvSpPr>
            <p:spPr bwMode="auto">
              <a:xfrm>
                <a:off x="9261474" y="426878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9" name="5-Point Star 158"/>
              <p:cNvSpPr/>
              <p:nvPr/>
            </p:nvSpPr>
            <p:spPr bwMode="auto">
              <a:xfrm>
                <a:off x="9261474" y="45243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0" name="5-Point Star 159"/>
              <p:cNvSpPr/>
              <p:nvPr/>
            </p:nvSpPr>
            <p:spPr bwMode="auto">
              <a:xfrm>
                <a:off x="9261474" y="51085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1" name="5-Point Star 160"/>
              <p:cNvSpPr/>
              <p:nvPr/>
            </p:nvSpPr>
            <p:spPr bwMode="auto">
              <a:xfrm>
                <a:off x="9261474" y="350202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2" name="5-Point Star 161"/>
              <p:cNvSpPr/>
              <p:nvPr/>
            </p:nvSpPr>
            <p:spPr bwMode="auto">
              <a:xfrm>
                <a:off x="9270999" y="375761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3" name="5-Point Star 162"/>
              <p:cNvSpPr/>
              <p:nvPr/>
            </p:nvSpPr>
            <p:spPr bwMode="auto">
              <a:xfrm>
                <a:off x="9261474" y="477996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4" name="5-Point Star 163"/>
              <p:cNvSpPr/>
              <p:nvPr/>
            </p:nvSpPr>
            <p:spPr bwMode="auto">
              <a:xfrm>
                <a:off x="9261474" y="536416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5" name="5-Point Star 164"/>
              <p:cNvSpPr/>
              <p:nvPr/>
            </p:nvSpPr>
            <p:spPr bwMode="auto">
              <a:xfrm>
                <a:off x="6275387" y="3052763"/>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6" name="5-Point Star 165"/>
              <p:cNvSpPr/>
              <p:nvPr/>
            </p:nvSpPr>
            <p:spPr bwMode="auto">
              <a:xfrm>
                <a:off x="6288087" y="3673475"/>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7" name="5-Point Star 166"/>
              <p:cNvSpPr/>
              <p:nvPr/>
            </p:nvSpPr>
            <p:spPr bwMode="auto">
              <a:xfrm>
                <a:off x="6275387" y="4294188"/>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8" name="5-Point Star 167"/>
              <p:cNvSpPr/>
              <p:nvPr/>
            </p:nvSpPr>
            <p:spPr bwMode="auto">
              <a:xfrm>
                <a:off x="6307137" y="49149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9" name="5-Point Star 168"/>
              <p:cNvSpPr/>
              <p:nvPr/>
            </p:nvSpPr>
            <p:spPr bwMode="auto">
              <a:xfrm>
                <a:off x="6275387" y="5499100"/>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grpSp>
        <p:sp>
          <p:nvSpPr>
            <p:cNvPr id="88" name="5-Point Star 87"/>
            <p:cNvSpPr/>
            <p:nvPr/>
          </p:nvSpPr>
          <p:spPr bwMode="auto">
            <a:xfrm>
              <a:off x="5804389" y="5984875"/>
              <a:ext cx="134815"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grpSp>
          <p:nvGrpSpPr>
            <p:cNvPr id="11" name="Group 169"/>
            <p:cNvGrpSpPr/>
            <p:nvPr/>
          </p:nvGrpSpPr>
          <p:grpSpPr>
            <a:xfrm>
              <a:off x="5418141" y="6176964"/>
              <a:ext cx="3638880" cy="652871"/>
              <a:chOff x="5418141" y="6176964"/>
              <a:chExt cx="3638880" cy="652871"/>
            </a:xfrm>
          </p:grpSpPr>
          <p:sp>
            <p:nvSpPr>
              <p:cNvPr id="71" name="TextBox 38"/>
              <p:cNvSpPr txBox="1">
                <a:spLocks noChangeArrowheads="1"/>
              </p:cNvSpPr>
              <p:nvPr/>
            </p:nvSpPr>
            <p:spPr bwMode="auto">
              <a:xfrm>
                <a:off x="5418141" y="6176964"/>
                <a:ext cx="989373" cy="652871"/>
              </a:xfrm>
              <a:prstGeom prst="rect">
                <a:avLst/>
              </a:prstGeom>
              <a:solidFill>
                <a:schemeClr val="bg1"/>
              </a:solidFill>
              <a:ln w="9525">
                <a:noFill/>
                <a:miter lim="800000"/>
                <a:headEnd/>
                <a:tailEnd/>
              </a:ln>
            </p:spPr>
            <p:txBody>
              <a:bodyPr wrap="none">
                <a:spAutoFit/>
              </a:bodyPr>
              <a:lstStyle/>
              <a:p>
                <a:pPr algn="ctr">
                  <a:lnSpc>
                    <a:spcPts val="1300"/>
                  </a:lnSpc>
                  <a:spcBef>
                    <a:spcPts val="200"/>
                  </a:spcBef>
                </a:pPr>
                <a:r>
                  <a:rPr lang="en-GB" sz="1500">
                    <a:solidFill>
                      <a:srgbClr val="009900"/>
                    </a:solidFill>
                  </a:rPr>
                  <a:t>- 260 mm</a:t>
                </a:r>
              </a:p>
              <a:p>
                <a:pPr algn="ctr">
                  <a:lnSpc>
                    <a:spcPts val="1300"/>
                  </a:lnSpc>
                  <a:spcBef>
                    <a:spcPts val="200"/>
                  </a:spcBef>
                </a:pPr>
                <a:r>
                  <a:rPr lang="en-GB" sz="1500"/>
                  <a:t>4800 MeV</a:t>
                </a:r>
              </a:p>
              <a:p>
                <a:pPr algn="ctr">
                  <a:lnSpc>
                    <a:spcPts val="1300"/>
                  </a:lnSpc>
                  <a:spcBef>
                    <a:spcPts val="200"/>
                  </a:spcBef>
                </a:pPr>
                <a:r>
                  <a:rPr lang="en-GB" sz="1500">
                    <a:solidFill>
                      <a:srgbClr val="FF0000"/>
                    </a:solidFill>
                  </a:rPr>
                  <a:t>d=4 nm</a:t>
                </a:r>
              </a:p>
            </p:txBody>
          </p:sp>
          <p:sp>
            <p:nvSpPr>
              <p:cNvPr id="74" name="TextBox 38"/>
              <p:cNvSpPr txBox="1">
                <a:spLocks noChangeArrowheads="1"/>
              </p:cNvSpPr>
              <p:nvPr/>
            </p:nvSpPr>
            <p:spPr bwMode="auto">
              <a:xfrm>
                <a:off x="6320818" y="6176964"/>
                <a:ext cx="989373" cy="652871"/>
              </a:xfrm>
              <a:prstGeom prst="rect">
                <a:avLst/>
              </a:prstGeom>
              <a:solidFill>
                <a:schemeClr val="bg1"/>
              </a:solidFill>
              <a:ln w="9525">
                <a:noFill/>
                <a:miter lim="800000"/>
                <a:headEnd/>
                <a:tailEnd/>
              </a:ln>
            </p:spPr>
            <p:txBody>
              <a:bodyPr wrap="none">
                <a:spAutoFit/>
              </a:bodyPr>
              <a:lstStyle/>
              <a:p>
                <a:pPr algn="ctr">
                  <a:lnSpc>
                    <a:spcPts val="1300"/>
                  </a:lnSpc>
                  <a:spcBef>
                    <a:spcPts val="200"/>
                  </a:spcBef>
                </a:pPr>
                <a:r>
                  <a:rPr lang="en-GB" sz="1500">
                    <a:solidFill>
                      <a:srgbClr val="009900"/>
                    </a:solidFill>
                  </a:rPr>
                  <a:t>- 100 mm</a:t>
                </a:r>
              </a:p>
              <a:p>
                <a:pPr algn="ctr">
                  <a:lnSpc>
                    <a:spcPts val="1300"/>
                  </a:lnSpc>
                  <a:spcBef>
                    <a:spcPts val="200"/>
                  </a:spcBef>
                </a:pPr>
                <a:r>
                  <a:rPr lang="en-GB" sz="1500"/>
                  <a:t>2800 MeV</a:t>
                </a:r>
              </a:p>
              <a:p>
                <a:pPr algn="ctr">
                  <a:lnSpc>
                    <a:spcPts val="1300"/>
                  </a:lnSpc>
                  <a:spcBef>
                    <a:spcPts val="200"/>
                  </a:spcBef>
                </a:pPr>
                <a:r>
                  <a:rPr lang="en-GB" sz="1500">
                    <a:solidFill>
                      <a:srgbClr val="FF0000"/>
                    </a:solidFill>
                  </a:rPr>
                  <a:t>d=3 nm</a:t>
                </a:r>
              </a:p>
            </p:txBody>
          </p:sp>
          <p:sp>
            <p:nvSpPr>
              <p:cNvPr id="77" name="TextBox 38"/>
              <p:cNvSpPr txBox="1">
                <a:spLocks noChangeArrowheads="1"/>
              </p:cNvSpPr>
              <p:nvPr/>
            </p:nvSpPr>
            <p:spPr bwMode="auto">
              <a:xfrm>
                <a:off x="7223495" y="6176964"/>
                <a:ext cx="989373" cy="652871"/>
              </a:xfrm>
              <a:prstGeom prst="rect">
                <a:avLst/>
              </a:prstGeom>
              <a:solidFill>
                <a:schemeClr val="bg1"/>
              </a:solidFill>
              <a:ln w="9525">
                <a:noFill/>
                <a:miter lim="800000"/>
                <a:headEnd/>
                <a:tailEnd/>
              </a:ln>
            </p:spPr>
            <p:txBody>
              <a:bodyPr wrap="none">
                <a:spAutoFit/>
              </a:bodyPr>
              <a:lstStyle/>
              <a:p>
                <a:pPr algn="ctr">
                  <a:lnSpc>
                    <a:spcPts val="1300"/>
                  </a:lnSpc>
                  <a:spcBef>
                    <a:spcPts val="200"/>
                  </a:spcBef>
                </a:pPr>
                <a:r>
                  <a:rPr lang="en-GB" sz="1500">
                    <a:solidFill>
                      <a:srgbClr val="009900"/>
                    </a:solidFill>
                  </a:rPr>
                  <a:t>- 42 mm</a:t>
                </a:r>
              </a:p>
              <a:p>
                <a:pPr algn="ctr">
                  <a:lnSpc>
                    <a:spcPts val="1300"/>
                  </a:lnSpc>
                  <a:spcBef>
                    <a:spcPts val="200"/>
                  </a:spcBef>
                </a:pPr>
                <a:r>
                  <a:rPr lang="en-GB" sz="1500"/>
                  <a:t>1800 MeV</a:t>
                </a:r>
              </a:p>
              <a:p>
                <a:pPr algn="ctr">
                  <a:lnSpc>
                    <a:spcPts val="1300"/>
                  </a:lnSpc>
                  <a:spcBef>
                    <a:spcPts val="200"/>
                  </a:spcBef>
                </a:pPr>
                <a:r>
                  <a:rPr lang="en-GB" sz="1500">
                    <a:solidFill>
                      <a:srgbClr val="FF0000"/>
                    </a:solidFill>
                  </a:rPr>
                  <a:t>d= 2 nm</a:t>
                </a:r>
              </a:p>
            </p:txBody>
          </p:sp>
          <p:sp>
            <p:nvSpPr>
              <p:cNvPr id="80" name="TextBox 38"/>
              <p:cNvSpPr txBox="1">
                <a:spLocks noChangeArrowheads="1"/>
              </p:cNvSpPr>
              <p:nvPr/>
            </p:nvSpPr>
            <p:spPr bwMode="auto">
              <a:xfrm>
                <a:off x="8133371" y="6176964"/>
                <a:ext cx="923650" cy="652871"/>
              </a:xfrm>
              <a:prstGeom prst="rect">
                <a:avLst/>
              </a:prstGeom>
              <a:solidFill>
                <a:schemeClr val="bg1"/>
              </a:solidFill>
              <a:ln w="9525">
                <a:noFill/>
                <a:miter lim="800000"/>
                <a:headEnd/>
                <a:tailEnd/>
              </a:ln>
            </p:spPr>
            <p:txBody>
              <a:bodyPr wrap="none">
                <a:spAutoFit/>
              </a:bodyPr>
              <a:lstStyle/>
              <a:p>
                <a:pPr algn="ctr">
                  <a:lnSpc>
                    <a:spcPts val="1300"/>
                  </a:lnSpc>
                  <a:spcBef>
                    <a:spcPts val="200"/>
                  </a:spcBef>
                </a:pPr>
                <a:r>
                  <a:rPr lang="en-GB" sz="1500">
                    <a:solidFill>
                      <a:srgbClr val="009900"/>
                    </a:solidFill>
                  </a:rPr>
                  <a:t>- 1 mm</a:t>
                </a:r>
              </a:p>
              <a:p>
                <a:pPr algn="ctr">
                  <a:lnSpc>
                    <a:spcPts val="1300"/>
                  </a:lnSpc>
                  <a:spcBef>
                    <a:spcPts val="200"/>
                  </a:spcBef>
                </a:pPr>
                <a:r>
                  <a:rPr lang="en-GB" sz="1500"/>
                  <a:t>200 MeV</a:t>
                </a:r>
              </a:p>
              <a:p>
                <a:pPr algn="ctr">
                  <a:lnSpc>
                    <a:spcPts val="1300"/>
                  </a:lnSpc>
                  <a:spcBef>
                    <a:spcPts val="200"/>
                  </a:spcBef>
                </a:pPr>
                <a:r>
                  <a:rPr lang="en-GB" sz="1500">
                    <a:solidFill>
                      <a:srgbClr val="FF0000"/>
                    </a:solidFill>
                  </a:rPr>
                  <a:t>d=0.3 nm</a:t>
                </a:r>
              </a:p>
            </p:txBody>
          </p:sp>
        </p:grpSp>
        <p:cxnSp>
          <p:nvCxnSpPr>
            <p:cNvPr id="176" name="Straight Arrow Connector 41"/>
            <p:cNvCxnSpPr>
              <a:cxnSpLocks noChangeShapeType="1"/>
              <a:stCxn id="113" idx="0"/>
              <a:endCxn id="80" idx="0"/>
            </p:cNvCxnSpPr>
            <p:nvPr/>
          </p:nvCxnSpPr>
          <p:spPr bwMode="auto">
            <a:xfrm rot="16200000" flipH="1">
              <a:off x="6990790" y="4572559"/>
              <a:ext cx="3186114" cy="22697"/>
            </a:xfrm>
            <a:prstGeom prst="straightConnector1">
              <a:avLst/>
            </a:prstGeom>
            <a:solidFill>
              <a:schemeClr val="bg1"/>
            </a:solidFill>
            <a:ln w="19050" algn="ctr">
              <a:solidFill>
                <a:schemeClr val="tx2"/>
              </a:solidFill>
              <a:prstDash val="sysDash"/>
              <a:round/>
              <a:headEnd/>
              <a:tailEnd type="arrow" w="med" len="med"/>
            </a:ln>
          </p:spPr>
        </p:cxnSp>
        <p:sp>
          <p:nvSpPr>
            <p:cNvPr id="66" name="TextBox 162"/>
            <p:cNvSpPr txBox="1">
              <a:spLocks noChangeArrowheads="1"/>
            </p:cNvSpPr>
            <p:nvPr/>
          </p:nvSpPr>
          <p:spPr bwMode="auto">
            <a:xfrm>
              <a:off x="4805914" y="5724000"/>
              <a:ext cx="4125432" cy="369332"/>
            </a:xfrm>
            <a:prstGeom prst="rect">
              <a:avLst/>
            </a:prstGeom>
            <a:solidFill>
              <a:schemeClr val="bg1"/>
            </a:solidFill>
            <a:ln w="9525">
              <a:solidFill>
                <a:schemeClr val="bg1"/>
              </a:solidFill>
              <a:miter lim="800000"/>
              <a:headEnd/>
              <a:tailEnd/>
            </a:ln>
          </p:spPr>
          <p:txBody>
            <a:bodyPr wrap="square">
              <a:spAutoFit/>
            </a:bodyPr>
            <a:lstStyle/>
            <a:p>
              <a:r>
                <a:rPr lang="en-GB"/>
                <a:t>keV/</a:t>
              </a:r>
              <a:r>
                <a:rPr lang="el-GR"/>
                <a:t>μ</a:t>
              </a:r>
              <a:r>
                <a:rPr lang="fr-CH"/>
                <a:t>m  10             14             20           140</a:t>
              </a:r>
              <a:endParaRPr lang="en-GB"/>
            </a:p>
          </p:txBody>
        </p:sp>
      </p:grpSp>
      <p:grpSp>
        <p:nvGrpSpPr>
          <p:cNvPr id="12" name="Gruppo 181"/>
          <p:cNvGrpSpPr/>
          <p:nvPr/>
        </p:nvGrpSpPr>
        <p:grpSpPr>
          <a:xfrm>
            <a:off x="3795829" y="5699054"/>
            <a:ext cx="2268279" cy="428847"/>
            <a:chOff x="3795827" y="5699052"/>
            <a:chExt cx="2268279" cy="428847"/>
          </a:xfrm>
        </p:grpSpPr>
        <p:sp>
          <p:nvSpPr>
            <p:cNvPr id="172" name="Oval 171"/>
            <p:cNvSpPr/>
            <p:nvPr/>
          </p:nvSpPr>
          <p:spPr>
            <a:xfrm>
              <a:off x="3795827" y="5699052"/>
              <a:ext cx="414670" cy="414670"/>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5649436" y="5713229"/>
              <a:ext cx="414670" cy="414670"/>
            </a:xfrm>
            <a:prstGeom prst="ellipse">
              <a:avLst/>
            </a:prstGeom>
            <a:no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uppo 182"/>
          <p:cNvGrpSpPr/>
          <p:nvPr/>
        </p:nvGrpSpPr>
        <p:grpSpPr>
          <a:xfrm>
            <a:off x="5707119" y="3620813"/>
            <a:ext cx="3247697" cy="2499996"/>
            <a:chOff x="5707117" y="3620813"/>
            <a:chExt cx="3247697" cy="2499996"/>
          </a:xfrm>
        </p:grpSpPr>
        <p:sp>
          <p:nvSpPr>
            <p:cNvPr id="174" name="Oval 173"/>
            <p:cNvSpPr/>
            <p:nvPr/>
          </p:nvSpPr>
          <p:spPr>
            <a:xfrm>
              <a:off x="7449882" y="5706139"/>
              <a:ext cx="414670" cy="41467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uppo 180"/>
            <p:cNvGrpSpPr/>
            <p:nvPr/>
          </p:nvGrpSpPr>
          <p:grpSpPr>
            <a:xfrm>
              <a:off x="5707117" y="3620813"/>
              <a:ext cx="3247697" cy="605796"/>
              <a:chOff x="5707117" y="3620813"/>
              <a:chExt cx="3247697" cy="605796"/>
            </a:xfrm>
          </p:grpSpPr>
          <p:sp>
            <p:nvSpPr>
              <p:cNvPr id="178" name="CasellaDiTesto 177"/>
              <p:cNvSpPr txBox="1"/>
              <p:nvPr/>
            </p:nvSpPr>
            <p:spPr>
              <a:xfrm>
                <a:off x="5707117" y="3641834"/>
                <a:ext cx="1844567" cy="584775"/>
              </a:xfrm>
              <a:prstGeom prst="rect">
                <a:avLst/>
              </a:prstGeom>
              <a:solidFill>
                <a:schemeClr val="accent3">
                  <a:lumMod val="20000"/>
                  <a:lumOff val="80000"/>
                  <a:alpha val="80000"/>
                </a:schemeClr>
              </a:solidFill>
            </p:spPr>
            <p:txBody>
              <a:bodyPr wrap="square" rtlCol="0">
                <a:spAutoFit/>
              </a:bodyPr>
              <a:lstStyle/>
              <a:p>
                <a:pPr algn="ctr"/>
                <a:r>
                  <a:rPr lang="it-IT" sz="1600" b="1" dirty="0">
                    <a:solidFill>
                      <a:srgbClr val="0070C0"/>
                    </a:solidFill>
                  </a:rPr>
                  <a:t>SSB</a:t>
                </a:r>
              </a:p>
              <a:p>
                <a:pPr algn="ctr"/>
                <a:r>
                  <a:rPr lang="it-IT" sz="1600" b="1" dirty="0">
                    <a:solidFill>
                      <a:srgbClr val="0070C0"/>
                    </a:solidFill>
                    <a:sym typeface="Wingdings" pitchFamily="2" charset="2"/>
                  </a:rPr>
                  <a:t> </a:t>
                </a:r>
                <a:endParaRPr lang="it-IT" sz="1600" b="1" dirty="0">
                  <a:solidFill>
                    <a:srgbClr val="0070C0"/>
                  </a:solidFill>
                </a:endParaRPr>
              </a:p>
            </p:txBody>
          </p:sp>
          <p:sp>
            <p:nvSpPr>
              <p:cNvPr id="180" name="CasellaDiTesto 179"/>
              <p:cNvSpPr txBox="1"/>
              <p:nvPr/>
            </p:nvSpPr>
            <p:spPr>
              <a:xfrm>
                <a:off x="7830207" y="3620813"/>
                <a:ext cx="1124607" cy="584775"/>
              </a:xfrm>
              <a:prstGeom prst="rect">
                <a:avLst/>
              </a:prstGeom>
              <a:solidFill>
                <a:schemeClr val="accent3">
                  <a:lumMod val="20000"/>
                  <a:lumOff val="80000"/>
                  <a:alpha val="80000"/>
                </a:schemeClr>
              </a:solidFill>
            </p:spPr>
            <p:txBody>
              <a:bodyPr wrap="square" rtlCol="0">
                <a:spAutoFit/>
              </a:bodyPr>
              <a:lstStyle/>
              <a:p>
                <a:pPr algn="ctr"/>
                <a:r>
                  <a:rPr lang="it-IT" sz="1600" b="1" dirty="0">
                    <a:solidFill>
                      <a:srgbClr val="0070C0"/>
                    </a:solidFill>
                  </a:rPr>
                  <a:t>DSB</a:t>
                </a:r>
              </a:p>
              <a:p>
                <a:pPr algn="ctr"/>
                <a:r>
                  <a:rPr lang="it-IT" sz="1600" b="1" dirty="0">
                    <a:solidFill>
                      <a:srgbClr val="0070C0"/>
                    </a:solidFill>
                    <a:sym typeface="Wingdings" pitchFamily="2" charset="2"/>
                  </a:rPr>
                  <a:t> </a:t>
                </a:r>
                <a:endParaRPr lang="it-IT" sz="1600" b="1" dirty="0">
                  <a:solidFill>
                    <a:srgbClr val="0070C0"/>
                  </a:solidFill>
                </a:endParaRPr>
              </a:p>
            </p:txBody>
          </p:sp>
        </p:grpSp>
      </p:grpSp>
    </p:spTree>
    <p:extLst>
      <p:ext uri="{BB962C8B-B14F-4D97-AF65-F5344CB8AC3E}">
        <p14:creationId xmlns:p14="http://schemas.microsoft.com/office/powerpoint/2010/main" val="40962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5"/>
          <p:cNvGrpSpPr/>
          <p:nvPr/>
        </p:nvGrpSpPr>
        <p:grpSpPr>
          <a:xfrm>
            <a:off x="2681656" y="692483"/>
            <a:ext cx="3517126" cy="874380"/>
            <a:chOff x="2681656" y="692483"/>
            <a:chExt cx="3517126" cy="874380"/>
          </a:xfrm>
        </p:grpSpPr>
        <p:grpSp>
          <p:nvGrpSpPr>
            <p:cNvPr id="4" name="Group 8"/>
            <p:cNvGrpSpPr/>
            <p:nvPr/>
          </p:nvGrpSpPr>
          <p:grpSpPr>
            <a:xfrm>
              <a:off x="2681656" y="800100"/>
              <a:ext cx="3508131" cy="766763"/>
              <a:chOff x="2681656" y="800100"/>
              <a:chExt cx="3508131" cy="766763"/>
            </a:xfrm>
          </p:grpSpPr>
          <p:grpSp>
            <p:nvGrpSpPr>
              <p:cNvPr id="5" name="Group 16"/>
              <p:cNvGrpSpPr>
                <a:grpSpLocks/>
              </p:cNvGrpSpPr>
              <p:nvPr/>
            </p:nvGrpSpPr>
            <p:grpSpPr bwMode="auto">
              <a:xfrm rot="-5400000">
                <a:off x="4052340" y="-570584"/>
                <a:ext cx="766763" cy="3508131"/>
                <a:chOff x="1155648" y="2917818"/>
                <a:chExt cx="766774" cy="3724326"/>
              </a:xfrm>
            </p:grpSpPr>
            <p:sp>
              <p:nvSpPr>
                <p:cNvPr id="61" name="Rectangle 7"/>
                <p:cNvSpPr>
                  <a:spLocks noChangeArrowheads="1"/>
                </p:cNvSpPr>
                <p:nvPr/>
              </p:nvSpPr>
              <p:spPr bwMode="auto">
                <a:xfrm>
                  <a:off x="1155649" y="2917818"/>
                  <a:ext cx="766773" cy="3724326"/>
                </a:xfrm>
                <a:prstGeom prst="rect">
                  <a:avLst/>
                </a:prstGeom>
                <a:solidFill>
                  <a:schemeClr val="bg1"/>
                </a:solidFill>
                <a:ln w="9525" algn="ctr">
                  <a:noFill/>
                  <a:round/>
                  <a:headEnd/>
                  <a:tailEnd/>
                </a:ln>
              </p:spPr>
              <p:txBody>
                <a:bodyPr wrap="none"/>
                <a:lstStyle/>
                <a:p>
                  <a:endParaRPr lang="fr-FR"/>
                </a:p>
              </p:txBody>
            </p:sp>
            <p:pic>
              <p:nvPicPr>
                <p:cNvPr id="62" name="Picture 61" descr="http://notexactlyrocketscience.files.wordpress.com/2006/09/dna_overview.png?w=79&amp;h=204"/>
                <p:cNvPicPr>
                  <a:picLocks noChangeAspect="1" noChangeArrowheads="1"/>
                </p:cNvPicPr>
                <p:nvPr/>
              </p:nvPicPr>
              <p:blipFill>
                <a:blip r:embed="rId3" cstate="print"/>
                <a:srcRect l="11588" t="30208" r="10716" b="10905"/>
                <a:stretch>
                  <a:fillRect/>
                </a:stretch>
              </p:blipFill>
              <p:spPr bwMode="auto">
                <a:xfrm rot="5400000" flipH="1">
                  <a:off x="1345076" y="4407988"/>
                  <a:ext cx="387917" cy="766773"/>
                </a:xfrm>
                <a:prstGeom prst="rect">
                  <a:avLst/>
                </a:prstGeom>
                <a:noFill/>
                <a:ln w="9525">
                  <a:noFill/>
                  <a:miter lim="800000"/>
                  <a:headEnd/>
                  <a:tailEnd/>
                </a:ln>
              </p:spPr>
            </p:pic>
            <p:cxnSp>
              <p:nvCxnSpPr>
                <p:cNvPr id="63" name="Straight Arrow Connector 11"/>
                <p:cNvCxnSpPr>
                  <a:cxnSpLocks noChangeShapeType="1"/>
                </p:cNvCxnSpPr>
                <p:nvPr/>
              </p:nvCxnSpPr>
              <p:spPr bwMode="auto">
                <a:xfrm rot="5400000">
                  <a:off x="-340996" y="4779575"/>
                  <a:ext cx="3723547" cy="1588"/>
                </a:xfrm>
                <a:prstGeom prst="straightConnector1">
                  <a:avLst/>
                </a:prstGeom>
                <a:noFill/>
                <a:ln w="19050" algn="ctr">
                  <a:solidFill>
                    <a:schemeClr val="tx2"/>
                  </a:solidFill>
                  <a:prstDash val="sysDash"/>
                  <a:round/>
                  <a:headEnd/>
                  <a:tailEnd type="arrow" w="med" len="med"/>
                </a:ln>
              </p:spPr>
            </p:cxnSp>
          </p:grpSp>
          <p:sp>
            <p:nvSpPr>
              <p:cNvPr id="60" name="5-Point Star 59"/>
              <p:cNvSpPr/>
              <p:nvPr/>
            </p:nvSpPr>
            <p:spPr bwMode="auto">
              <a:xfrm rot="16200000">
                <a:off x="3069493" y="1133598"/>
                <a:ext cx="146050" cy="136281"/>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a:p>
            </p:txBody>
          </p:sp>
        </p:grpSp>
        <p:sp>
          <p:nvSpPr>
            <p:cNvPr id="58" name="TextBox 32"/>
            <p:cNvSpPr txBox="1">
              <a:spLocks noChangeArrowheads="1"/>
            </p:cNvSpPr>
            <p:nvPr/>
          </p:nvSpPr>
          <p:spPr bwMode="auto">
            <a:xfrm>
              <a:off x="5053788" y="692483"/>
              <a:ext cx="1144994" cy="425758"/>
            </a:xfrm>
            <a:prstGeom prst="rect">
              <a:avLst/>
            </a:prstGeom>
            <a:noFill/>
            <a:ln w="9525">
              <a:noFill/>
              <a:miter lim="800000"/>
              <a:headEnd/>
              <a:tailEnd/>
            </a:ln>
          </p:spPr>
          <p:txBody>
            <a:bodyPr wrap="square">
              <a:spAutoFit/>
            </a:bodyPr>
            <a:lstStyle/>
            <a:p>
              <a:pPr>
                <a:lnSpc>
                  <a:spcPts val="1200"/>
                </a:lnSpc>
                <a:spcBef>
                  <a:spcPts val="200"/>
                </a:spcBef>
              </a:pPr>
              <a:endParaRPr lang="en-GB"/>
            </a:p>
            <a:p>
              <a:pPr>
                <a:lnSpc>
                  <a:spcPts val="1200"/>
                </a:lnSpc>
                <a:spcBef>
                  <a:spcPts val="200"/>
                </a:spcBef>
              </a:pPr>
              <a:r>
                <a:rPr lang="en-GB">
                  <a:solidFill>
                    <a:srgbClr val="FF0000"/>
                  </a:solidFill>
                </a:rPr>
                <a:t>d=130 nm</a:t>
              </a:r>
            </a:p>
          </p:txBody>
        </p:sp>
      </p:grpSp>
      <p:sp>
        <p:nvSpPr>
          <p:cNvPr id="2" name="Title 1"/>
          <p:cNvSpPr>
            <a:spLocks noGrp="1"/>
          </p:cNvSpPr>
          <p:nvPr>
            <p:ph type="title"/>
          </p:nvPr>
        </p:nvSpPr>
        <p:spPr/>
        <p:txBody>
          <a:bodyPr>
            <a:noAutofit/>
          </a:bodyPr>
          <a:lstStyle/>
          <a:p>
            <a:r>
              <a:rPr lang="en-GB" sz="2400" i="1" dirty="0"/>
              <a:t>Protons:   </a:t>
            </a:r>
            <a:r>
              <a:rPr lang="en-GB" sz="2400" dirty="0"/>
              <a:t>1. more </a:t>
            </a:r>
            <a:r>
              <a:rPr lang="en-GB" sz="2400" dirty="0" err="1"/>
              <a:t>favorable</a:t>
            </a:r>
            <a:r>
              <a:rPr lang="en-GB" sz="2400" dirty="0"/>
              <a:t> dose   2. same ‘indirect effects’</a:t>
            </a:r>
            <a:endParaRPr lang="en-US" sz="2400" dirty="0"/>
          </a:p>
        </p:txBody>
      </p:sp>
      <p:grpSp>
        <p:nvGrpSpPr>
          <p:cNvPr id="6" name="Group 9"/>
          <p:cNvGrpSpPr/>
          <p:nvPr/>
        </p:nvGrpSpPr>
        <p:grpSpPr>
          <a:xfrm>
            <a:off x="-22356" y="1446028"/>
            <a:ext cx="9180000" cy="2676710"/>
            <a:chOff x="-11723" y="1446028"/>
            <a:chExt cx="9160834" cy="2676710"/>
          </a:xfrm>
        </p:grpSpPr>
        <p:sp>
          <p:nvSpPr>
            <p:cNvPr id="11" name="Rectangle 31"/>
            <p:cNvSpPr>
              <a:spLocks noChangeArrowheads="1"/>
            </p:cNvSpPr>
            <p:nvPr/>
          </p:nvSpPr>
          <p:spPr bwMode="auto">
            <a:xfrm>
              <a:off x="8042" y="1601788"/>
              <a:ext cx="9141069" cy="2520950"/>
            </a:xfrm>
            <a:prstGeom prst="rect">
              <a:avLst/>
            </a:prstGeom>
            <a:solidFill>
              <a:schemeClr val="tx1"/>
            </a:solidFill>
            <a:ln w="9525" algn="ctr">
              <a:noFill/>
              <a:round/>
              <a:headEnd/>
              <a:tailEnd/>
            </a:ln>
          </p:spPr>
          <p:txBody>
            <a:bodyPr/>
            <a:lstStyle/>
            <a:p>
              <a:endParaRPr lang="fr-FR"/>
            </a:p>
          </p:txBody>
        </p:sp>
        <p:pic>
          <p:nvPicPr>
            <p:cNvPr id="12" name="Picture 12"/>
            <p:cNvPicPr>
              <a:picLocks noChangeAspect="1" noChangeArrowheads="1"/>
            </p:cNvPicPr>
            <p:nvPr/>
          </p:nvPicPr>
          <p:blipFill>
            <a:blip r:embed="rId4" cstate="print"/>
            <a:srcRect l="10709"/>
            <a:stretch>
              <a:fillRect/>
            </a:stretch>
          </p:blipFill>
          <p:spPr bwMode="auto">
            <a:xfrm>
              <a:off x="27843" y="2921000"/>
              <a:ext cx="7874977" cy="325438"/>
            </a:xfrm>
            <a:prstGeom prst="rect">
              <a:avLst/>
            </a:prstGeom>
            <a:noFill/>
            <a:ln w="9525" algn="ctr">
              <a:noFill/>
              <a:miter lim="800000"/>
              <a:headEnd/>
              <a:tailEnd/>
            </a:ln>
          </p:spPr>
        </p:pic>
        <p:cxnSp>
          <p:nvCxnSpPr>
            <p:cNvPr id="13" name="Straight Arrow Connector 47"/>
            <p:cNvCxnSpPr>
              <a:cxnSpLocks noChangeShapeType="1"/>
            </p:cNvCxnSpPr>
            <p:nvPr/>
          </p:nvCxnSpPr>
          <p:spPr bwMode="auto">
            <a:xfrm>
              <a:off x="-11723" y="1855789"/>
              <a:ext cx="9141069" cy="1587"/>
            </a:xfrm>
            <a:prstGeom prst="straightConnector1">
              <a:avLst/>
            </a:prstGeom>
            <a:noFill/>
            <a:ln w="9525" algn="ctr">
              <a:solidFill>
                <a:srgbClr val="FFFF00"/>
              </a:solidFill>
              <a:round/>
              <a:headEnd type="arrow" w="med" len="med"/>
              <a:tailEnd type="arrow" w="med" len="med"/>
            </a:ln>
          </p:spPr>
        </p:cxnSp>
        <p:sp>
          <p:nvSpPr>
            <p:cNvPr id="14" name="Trapezoid 13"/>
            <p:cNvSpPr/>
            <p:nvPr/>
          </p:nvSpPr>
          <p:spPr bwMode="auto">
            <a:xfrm rot="16200000">
              <a:off x="4438480" y="-2188185"/>
              <a:ext cx="279400" cy="9129346"/>
            </a:xfrm>
            <a:prstGeom prst="trapezoid">
              <a:avLst/>
            </a:prstGeom>
            <a:gradFill flip="none" rotWithShape="1">
              <a:gsLst>
                <a:gs pos="0">
                  <a:srgbClr val="90CFFA">
                    <a:shade val="30000"/>
                    <a:satMod val="115000"/>
                  </a:srgbClr>
                </a:gs>
                <a:gs pos="50000">
                  <a:srgbClr val="90CFFA">
                    <a:shade val="67500"/>
                    <a:satMod val="115000"/>
                  </a:srgbClr>
                </a:gs>
                <a:gs pos="100000">
                  <a:srgbClr val="90CFFA">
                    <a:shade val="100000"/>
                    <a:satMod val="115000"/>
                  </a:srgbClr>
                </a:gs>
              </a:gsLst>
              <a:lin ang="12600000" scaled="0"/>
              <a:tileRect/>
            </a:gradFill>
            <a:ln w="9525" cap="flat" cmpd="sng" algn="ctr">
              <a:noFill/>
              <a:prstDash val="solid"/>
              <a:round/>
              <a:headEnd type="none" w="med" len="med"/>
              <a:tailEnd type="none" w="med" len="med"/>
            </a:ln>
            <a:effectLst/>
          </p:spPr>
          <p:txBody>
            <a:bodyPr/>
            <a:lstStyle/>
            <a:p>
              <a:pPr>
                <a:defRPr/>
              </a:pPr>
              <a:endParaRPr lang="en-GB"/>
            </a:p>
          </p:txBody>
        </p:sp>
        <p:sp>
          <p:nvSpPr>
            <p:cNvPr id="15" name="TextBox 60"/>
            <p:cNvSpPr txBox="1">
              <a:spLocks noChangeArrowheads="1"/>
            </p:cNvSpPr>
            <p:nvPr/>
          </p:nvSpPr>
          <p:spPr bwMode="auto">
            <a:xfrm>
              <a:off x="8280889" y="1545597"/>
              <a:ext cx="753732" cy="369332"/>
            </a:xfrm>
            <a:prstGeom prst="rect">
              <a:avLst/>
            </a:prstGeom>
            <a:noFill/>
            <a:ln w="9525">
              <a:noFill/>
              <a:miter lim="800000"/>
              <a:headEnd/>
              <a:tailEnd/>
            </a:ln>
          </p:spPr>
          <p:txBody>
            <a:bodyPr wrap="none">
              <a:spAutoFit/>
            </a:bodyPr>
            <a:lstStyle/>
            <a:p>
              <a:r>
                <a:rPr lang="en-GB">
                  <a:solidFill>
                    <a:srgbClr val="FFFF00"/>
                  </a:solidFill>
                </a:rPr>
                <a:t>30 cm</a:t>
              </a:r>
            </a:p>
          </p:txBody>
        </p:sp>
        <p:cxnSp>
          <p:nvCxnSpPr>
            <p:cNvPr id="16" name="Straight Arrow Connector 55"/>
            <p:cNvCxnSpPr>
              <a:cxnSpLocks noChangeShapeType="1"/>
            </p:cNvCxnSpPr>
            <p:nvPr/>
          </p:nvCxnSpPr>
          <p:spPr bwMode="auto">
            <a:xfrm rot="10800000" flipV="1">
              <a:off x="1359877" y="1446028"/>
              <a:ext cx="2116970" cy="887598"/>
            </a:xfrm>
            <a:prstGeom prst="straightConnector1">
              <a:avLst/>
            </a:prstGeom>
            <a:noFill/>
            <a:ln w="19050" algn="ctr">
              <a:solidFill>
                <a:srgbClr val="FF0000"/>
              </a:solidFill>
              <a:round/>
              <a:headEnd/>
              <a:tailEnd type="arrow" w="med" len="med"/>
            </a:ln>
          </p:spPr>
        </p:cxnSp>
        <p:cxnSp>
          <p:nvCxnSpPr>
            <p:cNvPr id="17" name="Straight Arrow Connector 57"/>
            <p:cNvCxnSpPr>
              <a:cxnSpLocks noChangeShapeType="1"/>
            </p:cNvCxnSpPr>
            <p:nvPr/>
          </p:nvCxnSpPr>
          <p:spPr bwMode="auto">
            <a:xfrm rot="5400000">
              <a:off x="4376555" y="1964532"/>
              <a:ext cx="795337" cy="0"/>
            </a:xfrm>
            <a:prstGeom prst="straightConnector1">
              <a:avLst/>
            </a:prstGeom>
            <a:noFill/>
            <a:ln w="19050" algn="ctr">
              <a:solidFill>
                <a:srgbClr val="FF0000"/>
              </a:solidFill>
              <a:round/>
              <a:headEnd/>
              <a:tailEnd type="arrow" w="med" len="med"/>
            </a:ln>
          </p:spPr>
        </p:cxnSp>
        <p:cxnSp>
          <p:nvCxnSpPr>
            <p:cNvPr id="18" name="Straight Arrow Connector 61"/>
            <p:cNvCxnSpPr>
              <a:cxnSpLocks noChangeShapeType="1"/>
            </p:cNvCxnSpPr>
            <p:nvPr/>
          </p:nvCxnSpPr>
          <p:spPr bwMode="auto">
            <a:xfrm>
              <a:off x="5720316" y="1446028"/>
              <a:ext cx="2436015" cy="916172"/>
            </a:xfrm>
            <a:prstGeom prst="straightConnector1">
              <a:avLst/>
            </a:prstGeom>
            <a:noFill/>
            <a:ln w="19050" algn="ctr">
              <a:solidFill>
                <a:srgbClr val="FF0000"/>
              </a:solidFill>
              <a:round/>
              <a:headEnd/>
              <a:tailEnd type="arrow" w="med" len="med"/>
            </a:ln>
          </p:spPr>
        </p:cxnSp>
        <p:sp>
          <p:nvSpPr>
            <p:cNvPr id="19" name="TextBox 61"/>
            <p:cNvSpPr txBox="1">
              <a:spLocks noChangeArrowheads="1"/>
            </p:cNvSpPr>
            <p:nvPr/>
          </p:nvSpPr>
          <p:spPr bwMode="auto">
            <a:xfrm>
              <a:off x="152400" y="2724150"/>
              <a:ext cx="2381250" cy="338138"/>
            </a:xfrm>
            <a:prstGeom prst="rect">
              <a:avLst/>
            </a:prstGeom>
            <a:noFill/>
            <a:ln w="9525">
              <a:noFill/>
              <a:miter lim="800000"/>
              <a:headEnd/>
              <a:tailEnd/>
            </a:ln>
          </p:spPr>
          <p:txBody>
            <a:bodyPr wrap="none">
              <a:spAutoFit/>
            </a:bodyPr>
            <a:lstStyle/>
            <a:p>
              <a:r>
                <a:rPr lang="en-GB" sz="1600">
                  <a:solidFill>
                    <a:srgbClr val="FFFF00"/>
                  </a:solidFill>
                </a:rPr>
                <a:t>Beam of 200 MeV protons</a:t>
              </a:r>
            </a:p>
          </p:txBody>
        </p:sp>
        <p:sp>
          <p:nvSpPr>
            <p:cNvPr id="20" name="TextBox 58"/>
            <p:cNvSpPr txBox="1">
              <a:spLocks noChangeArrowheads="1"/>
            </p:cNvSpPr>
            <p:nvPr/>
          </p:nvSpPr>
          <p:spPr bwMode="auto">
            <a:xfrm>
              <a:off x="213946" y="1985964"/>
              <a:ext cx="1201343" cy="338554"/>
            </a:xfrm>
            <a:prstGeom prst="rect">
              <a:avLst/>
            </a:prstGeom>
            <a:noFill/>
            <a:ln w="9525">
              <a:noFill/>
              <a:miter lim="800000"/>
              <a:headEnd/>
              <a:tailEnd/>
            </a:ln>
          </p:spPr>
          <p:txBody>
            <a:bodyPr wrap="none">
              <a:spAutoFit/>
            </a:bodyPr>
            <a:lstStyle/>
            <a:p>
              <a:r>
                <a:rPr lang="en-GB" sz="1600">
                  <a:solidFill>
                    <a:srgbClr val="FFFF00"/>
                  </a:solidFill>
                </a:rPr>
                <a:t>X-rays beam</a:t>
              </a:r>
            </a:p>
          </p:txBody>
        </p:sp>
      </p:grpSp>
      <p:grpSp>
        <p:nvGrpSpPr>
          <p:cNvPr id="7" name="Group 23"/>
          <p:cNvGrpSpPr/>
          <p:nvPr/>
        </p:nvGrpSpPr>
        <p:grpSpPr>
          <a:xfrm>
            <a:off x="2850174" y="3117042"/>
            <a:ext cx="3506730" cy="2422525"/>
            <a:chOff x="2850174" y="3063875"/>
            <a:chExt cx="3506730" cy="2422525"/>
          </a:xfrm>
        </p:grpSpPr>
        <p:cxnSp>
          <p:nvCxnSpPr>
            <p:cNvPr id="25" name="Straight Arrow Connector 73"/>
            <p:cNvCxnSpPr>
              <a:cxnSpLocks noChangeShapeType="1"/>
            </p:cNvCxnSpPr>
            <p:nvPr/>
          </p:nvCxnSpPr>
          <p:spPr bwMode="auto">
            <a:xfrm rot="5400000" flipH="1" flipV="1">
              <a:off x="4095262" y="3709133"/>
              <a:ext cx="1860550" cy="570034"/>
            </a:xfrm>
            <a:prstGeom prst="straightConnector1">
              <a:avLst/>
            </a:prstGeom>
            <a:noFill/>
            <a:ln w="19050" algn="ctr">
              <a:solidFill>
                <a:srgbClr val="FF0000"/>
              </a:solidFill>
              <a:round/>
              <a:headEnd/>
              <a:tailEnd type="arrow" w="med" len="med"/>
            </a:ln>
          </p:spPr>
        </p:cxnSp>
        <p:grpSp>
          <p:nvGrpSpPr>
            <p:cNvPr id="8" name="Group 54"/>
            <p:cNvGrpSpPr>
              <a:grpSpLocks/>
            </p:cNvGrpSpPr>
            <p:nvPr/>
          </p:nvGrpSpPr>
          <p:grpSpPr bwMode="auto">
            <a:xfrm>
              <a:off x="2850174" y="4597400"/>
              <a:ext cx="3506730" cy="889000"/>
              <a:chOff x="2832309" y="4657457"/>
              <a:chExt cx="3800289" cy="889297"/>
            </a:xfrm>
          </p:grpSpPr>
          <p:grpSp>
            <p:nvGrpSpPr>
              <p:cNvPr id="9" name="Group 47"/>
              <p:cNvGrpSpPr>
                <a:grpSpLocks/>
              </p:cNvGrpSpPr>
              <p:nvPr/>
            </p:nvGrpSpPr>
            <p:grpSpPr bwMode="auto">
              <a:xfrm>
                <a:off x="2832309" y="4657457"/>
                <a:ext cx="3800289" cy="889297"/>
                <a:chOff x="2506629" y="4670442"/>
                <a:chExt cx="3800289" cy="889297"/>
              </a:xfrm>
            </p:grpSpPr>
            <p:sp>
              <p:nvSpPr>
                <p:cNvPr id="29" name="Rectangle 39"/>
                <p:cNvSpPr>
                  <a:spLocks noChangeArrowheads="1"/>
                </p:cNvSpPr>
                <p:nvPr/>
              </p:nvSpPr>
              <p:spPr bwMode="auto">
                <a:xfrm rot="-5400000">
                  <a:off x="4023245" y="3269723"/>
                  <a:ext cx="767057" cy="3800289"/>
                </a:xfrm>
                <a:prstGeom prst="rect">
                  <a:avLst/>
                </a:prstGeom>
                <a:solidFill>
                  <a:schemeClr val="bg1"/>
                </a:solidFill>
                <a:ln w="9525" algn="ctr">
                  <a:solidFill>
                    <a:schemeClr val="bg1"/>
                  </a:solidFill>
                  <a:round/>
                  <a:headEnd/>
                  <a:tailEnd/>
                </a:ln>
              </p:spPr>
              <p:txBody>
                <a:bodyPr wrap="none"/>
                <a:lstStyle/>
                <a:p>
                  <a:endParaRPr lang="fr-FR"/>
                </a:p>
              </p:txBody>
            </p:sp>
            <p:pic>
              <p:nvPicPr>
                <p:cNvPr id="30" name="Picture 5" descr="http://notexactlyrocketscience.files.wordpress.com/2006/09/dna_overview.png?w=79&amp;h=204"/>
                <p:cNvPicPr>
                  <a:picLocks noChangeAspect="1" noChangeArrowheads="1"/>
                </p:cNvPicPr>
                <p:nvPr/>
              </p:nvPicPr>
              <p:blipFill>
                <a:blip r:embed="rId3" cstate="print"/>
                <a:srcRect l="11588" t="30208" r="10716" b="10905"/>
                <a:stretch>
                  <a:fillRect/>
                </a:stretch>
              </p:blipFill>
              <p:spPr bwMode="auto">
                <a:xfrm flipH="1">
                  <a:off x="4439563" y="4792682"/>
                  <a:ext cx="395829" cy="767057"/>
                </a:xfrm>
                <a:prstGeom prst="rect">
                  <a:avLst/>
                </a:prstGeom>
                <a:noFill/>
                <a:ln w="9525">
                  <a:noFill/>
                  <a:miter lim="800000"/>
                  <a:headEnd/>
                  <a:tailEnd/>
                </a:ln>
              </p:spPr>
            </p:pic>
            <p:sp>
              <p:nvSpPr>
                <p:cNvPr id="31" name="5-Point Star 51"/>
                <p:cNvSpPr/>
                <p:nvPr/>
              </p:nvSpPr>
              <p:spPr bwMode="auto">
                <a:xfrm rot="16200000">
                  <a:off x="4663211" y="5108737"/>
                  <a:ext cx="146099" cy="146101"/>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a:p>
              </p:txBody>
            </p:sp>
            <p:sp>
              <p:nvSpPr>
                <p:cNvPr id="32" name="TextBox 53"/>
                <p:cNvSpPr txBox="1">
                  <a:spLocks noChangeArrowheads="1"/>
                </p:cNvSpPr>
                <p:nvPr/>
              </p:nvSpPr>
              <p:spPr bwMode="auto">
                <a:xfrm>
                  <a:off x="5204843" y="4670442"/>
                  <a:ext cx="1099991" cy="425900"/>
                </a:xfrm>
                <a:prstGeom prst="rect">
                  <a:avLst/>
                </a:prstGeom>
                <a:noFill/>
                <a:ln w="9525">
                  <a:noFill/>
                  <a:miter lim="800000"/>
                  <a:headEnd/>
                  <a:tailEnd/>
                </a:ln>
              </p:spPr>
              <p:txBody>
                <a:bodyPr wrap="none">
                  <a:spAutoFit/>
                </a:bodyPr>
                <a:lstStyle/>
                <a:p>
                  <a:pPr>
                    <a:lnSpc>
                      <a:spcPts val="1200"/>
                    </a:lnSpc>
                    <a:spcBef>
                      <a:spcPts val="200"/>
                    </a:spcBef>
                  </a:pPr>
                  <a:endParaRPr lang="en-GB"/>
                </a:p>
                <a:p>
                  <a:pPr>
                    <a:lnSpc>
                      <a:spcPts val="1200"/>
                    </a:lnSpc>
                    <a:spcBef>
                      <a:spcPts val="200"/>
                    </a:spcBef>
                  </a:pPr>
                  <a:r>
                    <a:rPr lang="en-GB">
                      <a:solidFill>
                        <a:srgbClr val="FF0000"/>
                      </a:solidFill>
                    </a:rPr>
                    <a:t>d=50 nm</a:t>
                  </a:r>
                </a:p>
              </p:txBody>
            </p:sp>
          </p:grpSp>
          <p:cxnSp>
            <p:nvCxnSpPr>
              <p:cNvPr id="28" name="Straight Arrow Connector 41"/>
              <p:cNvCxnSpPr>
                <a:cxnSpLocks noChangeShapeType="1"/>
              </p:cNvCxnSpPr>
              <p:nvPr/>
            </p:nvCxnSpPr>
            <p:spPr bwMode="auto">
              <a:xfrm>
                <a:off x="2833103" y="5180979"/>
                <a:ext cx="3799495" cy="1589"/>
              </a:xfrm>
              <a:prstGeom prst="straightConnector1">
                <a:avLst/>
              </a:prstGeom>
              <a:noFill/>
              <a:ln w="19050" algn="ctr">
                <a:solidFill>
                  <a:schemeClr val="tx2"/>
                </a:solidFill>
                <a:prstDash val="sysDash"/>
                <a:round/>
                <a:headEnd/>
                <a:tailEnd type="arrow" w="med" len="med"/>
              </a:ln>
            </p:spPr>
          </p:cxnSp>
        </p:grpSp>
      </p:grpSp>
      <p:grpSp>
        <p:nvGrpSpPr>
          <p:cNvPr id="10" name="Group 32"/>
          <p:cNvGrpSpPr/>
          <p:nvPr/>
        </p:nvGrpSpPr>
        <p:grpSpPr>
          <a:xfrm>
            <a:off x="5613889" y="3198482"/>
            <a:ext cx="3513530" cy="2901950"/>
            <a:chOff x="5613889" y="3155950"/>
            <a:chExt cx="3513530" cy="2901950"/>
          </a:xfrm>
        </p:grpSpPr>
        <p:cxnSp>
          <p:nvCxnSpPr>
            <p:cNvPr id="34" name="Straight Arrow Connector 86"/>
            <p:cNvCxnSpPr>
              <a:cxnSpLocks noChangeShapeType="1"/>
            </p:cNvCxnSpPr>
            <p:nvPr/>
          </p:nvCxnSpPr>
          <p:spPr bwMode="auto">
            <a:xfrm rot="5400000" flipH="1" flipV="1">
              <a:off x="6043125" y="4010392"/>
              <a:ext cx="2384425" cy="675542"/>
            </a:xfrm>
            <a:prstGeom prst="straightConnector1">
              <a:avLst/>
            </a:prstGeom>
            <a:noFill/>
            <a:ln w="19050" algn="ctr">
              <a:solidFill>
                <a:srgbClr val="FF0000"/>
              </a:solidFill>
              <a:round/>
              <a:headEnd/>
              <a:tailEnd type="arrow" w="med" len="med"/>
            </a:ln>
          </p:spPr>
        </p:cxnSp>
        <p:grpSp>
          <p:nvGrpSpPr>
            <p:cNvPr id="21" name="Group 93"/>
            <p:cNvGrpSpPr>
              <a:grpSpLocks/>
            </p:cNvGrpSpPr>
            <p:nvPr/>
          </p:nvGrpSpPr>
          <p:grpSpPr bwMode="auto">
            <a:xfrm>
              <a:off x="5613889" y="5183188"/>
              <a:ext cx="3513530" cy="874712"/>
              <a:chOff x="4697409" y="5182905"/>
              <a:chExt cx="3805746" cy="875031"/>
            </a:xfrm>
          </p:grpSpPr>
          <p:sp>
            <p:nvSpPr>
              <p:cNvPr id="36" name="Rectangle 39"/>
              <p:cNvSpPr>
                <a:spLocks noChangeArrowheads="1"/>
              </p:cNvSpPr>
              <p:nvPr/>
            </p:nvSpPr>
            <p:spPr bwMode="auto">
              <a:xfrm rot="-5400000">
                <a:off x="6214025" y="3763433"/>
                <a:ext cx="767057" cy="3800289"/>
              </a:xfrm>
              <a:prstGeom prst="rect">
                <a:avLst/>
              </a:prstGeom>
              <a:solidFill>
                <a:schemeClr val="bg1"/>
              </a:solidFill>
              <a:ln w="9525" algn="ctr">
                <a:solidFill>
                  <a:schemeClr val="bg1"/>
                </a:solidFill>
                <a:round/>
                <a:headEnd/>
                <a:tailEnd/>
              </a:ln>
            </p:spPr>
            <p:txBody>
              <a:bodyPr wrap="none"/>
              <a:lstStyle/>
              <a:p>
                <a:endParaRPr lang="fr-FR"/>
              </a:p>
            </p:txBody>
          </p:sp>
          <p:pic>
            <p:nvPicPr>
              <p:cNvPr id="37" name="Picture 5" descr="http://notexactlyrocketscience.files.wordpress.com/2006/09/dna_overview.png?w=79&amp;h=204"/>
              <p:cNvPicPr>
                <a:picLocks noChangeAspect="1" noChangeArrowheads="1"/>
              </p:cNvPicPr>
              <p:nvPr/>
            </p:nvPicPr>
            <p:blipFill>
              <a:blip r:embed="rId3" cstate="print"/>
              <a:srcRect l="11588" t="30208" r="10716" b="10905"/>
              <a:stretch>
                <a:fillRect/>
              </a:stretch>
            </p:blipFill>
            <p:spPr bwMode="auto">
              <a:xfrm flipH="1">
                <a:off x="6411267" y="5290879"/>
                <a:ext cx="395829" cy="767057"/>
              </a:xfrm>
              <a:prstGeom prst="rect">
                <a:avLst/>
              </a:prstGeom>
              <a:noFill/>
              <a:ln w="9525">
                <a:noFill/>
                <a:miter lim="800000"/>
                <a:headEnd/>
                <a:tailEnd/>
              </a:ln>
            </p:spPr>
          </p:pic>
          <p:cxnSp>
            <p:nvCxnSpPr>
              <p:cNvPr id="38" name="Straight Arrow Connector 41"/>
              <p:cNvCxnSpPr>
                <a:cxnSpLocks noChangeShapeType="1"/>
              </p:cNvCxnSpPr>
              <p:nvPr/>
            </p:nvCxnSpPr>
            <p:spPr bwMode="auto">
              <a:xfrm>
                <a:off x="4698206" y="5717276"/>
                <a:ext cx="3799494" cy="1590"/>
              </a:xfrm>
              <a:prstGeom prst="straightConnector1">
                <a:avLst/>
              </a:prstGeom>
              <a:noFill/>
              <a:ln w="19050" algn="ctr">
                <a:solidFill>
                  <a:schemeClr val="tx2"/>
                </a:solidFill>
                <a:prstDash val="sysDash"/>
                <a:round/>
                <a:headEnd/>
                <a:tailEnd type="arrow" w="med" len="med"/>
              </a:ln>
            </p:spPr>
          </p:cxnSp>
          <p:sp>
            <p:nvSpPr>
              <p:cNvPr id="39" name="5-Point Star 81"/>
              <p:cNvSpPr/>
              <p:nvPr/>
            </p:nvSpPr>
            <p:spPr bwMode="auto">
              <a:xfrm rot="10800000">
                <a:off x="5211681" y="5662505"/>
                <a:ext cx="146028" cy="146103"/>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40" name="5-Point Star 82"/>
              <p:cNvSpPr/>
              <p:nvPr/>
            </p:nvSpPr>
            <p:spPr bwMode="auto">
              <a:xfrm rot="10800000">
                <a:off x="7621140" y="5662505"/>
                <a:ext cx="146028" cy="146103"/>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a:p>
            </p:txBody>
          </p:sp>
          <p:sp>
            <p:nvSpPr>
              <p:cNvPr id="41" name="TextBox 89"/>
              <p:cNvSpPr txBox="1">
                <a:spLocks noChangeArrowheads="1"/>
              </p:cNvSpPr>
              <p:nvPr/>
            </p:nvSpPr>
            <p:spPr bwMode="auto">
              <a:xfrm>
                <a:off x="7346416" y="5182905"/>
                <a:ext cx="1156739" cy="425913"/>
              </a:xfrm>
              <a:prstGeom prst="rect">
                <a:avLst/>
              </a:prstGeom>
              <a:noFill/>
              <a:ln w="9525">
                <a:noFill/>
                <a:miter lim="800000"/>
                <a:headEnd/>
                <a:tailEnd/>
              </a:ln>
            </p:spPr>
            <p:txBody>
              <a:bodyPr wrap="none">
                <a:spAutoFit/>
              </a:bodyPr>
              <a:lstStyle/>
              <a:p>
                <a:pPr>
                  <a:lnSpc>
                    <a:spcPts val="1200"/>
                  </a:lnSpc>
                  <a:spcBef>
                    <a:spcPts val="200"/>
                  </a:spcBef>
                </a:pPr>
                <a:endParaRPr lang="en-GB"/>
              </a:p>
              <a:p>
                <a:pPr>
                  <a:lnSpc>
                    <a:spcPts val="1200"/>
                  </a:lnSpc>
                  <a:spcBef>
                    <a:spcPts val="200"/>
                  </a:spcBef>
                </a:pPr>
                <a:r>
                  <a:rPr lang="en-GB">
                    <a:solidFill>
                      <a:srgbClr val="FF0000"/>
                    </a:solidFill>
                  </a:rPr>
                  <a:t>d= 15 nm</a:t>
                </a:r>
              </a:p>
            </p:txBody>
          </p:sp>
        </p:grpSp>
      </p:grpSp>
      <p:grpSp>
        <p:nvGrpSpPr>
          <p:cNvPr id="22" name="Group 41"/>
          <p:cNvGrpSpPr/>
          <p:nvPr/>
        </p:nvGrpSpPr>
        <p:grpSpPr>
          <a:xfrm>
            <a:off x="-438149" y="3234996"/>
            <a:ext cx="3965333" cy="1733552"/>
            <a:chOff x="-438150" y="3192464"/>
            <a:chExt cx="3965333" cy="1733552"/>
          </a:xfrm>
        </p:grpSpPr>
        <p:cxnSp>
          <p:nvCxnSpPr>
            <p:cNvPr id="43" name="Straight Connector 45"/>
            <p:cNvCxnSpPr>
              <a:cxnSpLocks noChangeShapeType="1"/>
            </p:cNvCxnSpPr>
            <p:nvPr/>
          </p:nvCxnSpPr>
          <p:spPr bwMode="auto">
            <a:xfrm>
              <a:off x="-438150" y="3413125"/>
              <a:ext cx="910004" cy="709613"/>
            </a:xfrm>
            <a:prstGeom prst="line">
              <a:avLst/>
            </a:prstGeom>
            <a:noFill/>
            <a:ln w="9525" algn="ctr">
              <a:noFill/>
              <a:round/>
              <a:headEnd/>
              <a:tailEnd/>
            </a:ln>
          </p:spPr>
        </p:cxnSp>
        <p:cxnSp>
          <p:nvCxnSpPr>
            <p:cNvPr id="44" name="Straight Arrow Connector 70"/>
            <p:cNvCxnSpPr>
              <a:cxnSpLocks noChangeShapeType="1"/>
            </p:cNvCxnSpPr>
            <p:nvPr/>
          </p:nvCxnSpPr>
          <p:spPr bwMode="auto">
            <a:xfrm rot="16200000" flipV="1">
              <a:off x="-168153" y="3471986"/>
              <a:ext cx="1076325" cy="517281"/>
            </a:xfrm>
            <a:prstGeom prst="straightConnector1">
              <a:avLst/>
            </a:prstGeom>
            <a:noFill/>
            <a:ln w="19050" algn="ctr">
              <a:solidFill>
                <a:srgbClr val="FF0000"/>
              </a:solidFill>
              <a:round/>
              <a:headEnd/>
              <a:tailEnd type="arrow" w="med" len="med"/>
            </a:ln>
          </p:spPr>
        </p:cxnSp>
        <p:grpSp>
          <p:nvGrpSpPr>
            <p:cNvPr id="23" name="Group 37"/>
            <p:cNvGrpSpPr>
              <a:grpSpLocks/>
            </p:cNvGrpSpPr>
            <p:nvPr/>
          </p:nvGrpSpPr>
          <p:grpSpPr bwMode="auto">
            <a:xfrm rot="-5400000">
              <a:off x="1388943" y="2787775"/>
              <a:ext cx="768350" cy="3508131"/>
              <a:chOff x="900477" y="3003550"/>
              <a:chExt cx="768649" cy="3801088"/>
            </a:xfrm>
          </p:grpSpPr>
          <p:grpSp>
            <p:nvGrpSpPr>
              <p:cNvPr id="24" name="Group 16"/>
              <p:cNvGrpSpPr>
                <a:grpSpLocks/>
              </p:cNvGrpSpPr>
              <p:nvPr/>
            </p:nvGrpSpPr>
            <p:grpSpPr bwMode="auto">
              <a:xfrm>
                <a:off x="900477" y="3003550"/>
                <a:ext cx="768649" cy="3801088"/>
                <a:chOff x="1155648" y="2917818"/>
                <a:chExt cx="768364" cy="3724327"/>
              </a:xfrm>
            </p:grpSpPr>
            <p:sp>
              <p:nvSpPr>
                <p:cNvPr id="49" name="Rectangle 7"/>
                <p:cNvSpPr>
                  <a:spLocks noChangeArrowheads="1"/>
                </p:cNvSpPr>
                <p:nvPr/>
              </p:nvSpPr>
              <p:spPr bwMode="auto">
                <a:xfrm>
                  <a:off x="1155648" y="2917818"/>
                  <a:ext cx="766773" cy="3724326"/>
                </a:xfrm>
                <a:prstGeom prst="rect">
                  <a:avLst/>
                </a:prstGeom>
                <a:solidFill>
                  <a:schemeClr val="bg1"/>
                </a:solidFill>
                <a:ln w="9525" algn="ctr">
                  <a:solidFill>
                    <a:schemeClr val="bg1"/>
                  </a:solidFill>
                  <a:round/>
                  <a:headEnd/>
                  <a:tailEnd/>
                </a:ln>
              </p:spPr>
              <p:txBody>
                <a:bodyPr wrap="none"/>
                <a:lstStyle/>
                <a:p>
                  <a:endParaRPr lang="fr-FR"/>
                </a:p>
              </p:txBody>
            </p:sp>
            <p:pic>
              <p:nvPicPr>
                <p:cNvPr id="50" name="Picture 5" descr="http://notexactlyrocketscience.files.wordpress.com/2006/09/dna_overview.png?w=79&amp;h=204"/>
                <p:cNvPicPr>
                  <a:picLocks noChangeAspect="1" noChangeArrowheads="1"/>
                </p:cNvPicPr>
                <p:nvPr/>
              </p:nvPicPr>
              <p:blipFill>
                <a:blip r:embed="rId3" cstate="print"/>
                <a:srcRect l="11588" t="30208" r="10716" b="10905"/>
                <a:stretch>
                  <a:fillRect/>
                </a:stretch>
              </p:blipFill>
              <p:spPr bwMode="auto">
                <a:xfrm rot="5400000" flipH="1">
                  <a:off x="1346667" y="4407985"/>
                  <a:ext cx="387917" cy="766773"/>
                </a:xfrm>
                <a:prstGeom prst="rect">
                  <a:avLst/>
                </a:prstGeom>
                <a:noFill/>
                <a:ln w="9525">
                  <a:noFill/>
                  <a:miter lim="800000"/>
                  <a:headEnd/>
                  <a:tailEnd/>
                </a:ln>
              </p:spPr>
            </p:pic>
            <p:cxnSp>
              <p:nvCxnSpPr>
                <p:cNvPr id="51" name="Straight Arrow Connector 11"/>
                <p:cNvCxnSpPr>
                  <a:cxnSpLocks noChangeShapeType="1"/>
                  <a:endCxn id="49" idx="2"/>
                </p:cNvCxnSpPr>
                <p:nvPr/>
              </p:nvCxnSpPr>
              <p:spPr bwMode="auto">
                <a:xfrm rot="5400000" flipV="1">
                  <a:off x="-331470" y="4771639"/>
                  <a:ext cx="3723548" cy="17463"/>
                </a:xfrm>
                <a:prstGeom prst="straightConnector1">
                  <a:avLst/>
                </a:prstGeom>
                <a:noFill/>
                <a:ln w="19050" algn="ctr">
                  <a:solidFill>
                    <a:schemeClr val="tx2"/>
                  </a:solidFill>
                  <a:prstDash val="sysDash"/>
                  <a:round/>
                  <a:headEnd/>
                  <a:tailEnd type="arrow" w="med" len="med"/>
                </a:ln>
              </p:spPr>
            </p:cxnSp>
          </p:grpSp>
          <p:sp>
            <p:nvSpPr>
              <p:cNvPr id="48" name="5-Point Star 39"/>
              <p:cNvSpPr/>
              <p:nvPr/>
            </p:nvSpPr>
            <p:spPr bwMode="auto">
              <a:xfrm>
                <a:off x="1192690" y="3429068"/>
                <a:ext cx="146107" cy="146074"/>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a:p>
            </p:txBody>
          </p:sp>
        </p:grpSp>
        <p:sp>
          <p:nvSpPr>
            <p:cNvPr id="46" name="TextBox 43"/>
            <p:cNvSpPr txBox="1">
              <a:spLocks noChangeArrowheads="1"/>
            </p:cNvSpPr>
            <p:nvPr/>
          </p:nvSpPr>
          <p:spPr bwMode="auto">
            <a:xfrm>
              <a:off x="2473569" y="4048125"/>
              <a:ext cx="1015021" cy="425758"/>
            </a:xfrm>
            <a:prstGeom prst="rect">
              <a:avLst/>
            </a:prstGeom>
            <a:noFill/>
            <a:ln w="9525">
              <a:noFill/>
              <a:miter lim="800000"/>
              <a:headEnd/>
              <a:tailEnd/>
            </a:ln>
          </p:spPr>
          <p:txBody>
            <a:bodyPr wrap="none">
              <a:spAutoFit/>
            </a:bodyPr>
            <a:lstStyle/>
            <a:p>
              <a:pPr>
                <a:lnSpc>
                  <a:spcPts val="1200"/>
                </a:lnSpc>
                <a:spcBef>
                  <a:spcPts val="200"/>
                </a:spcBef>
              </a:pPr>
              <a:endParaRPr lang="en-GB"/>
            </a:p>
            <a:p>
              <a:pPr>
                <a:lnSpc>
                  <a:spcPts val="1200"/>
                </a:lnSpc>
                <a:spcBef>
                  <a:spcPts val="200"/>
                </a:spcBef>
              </a:pPr>
              <a:r>
                <a:rPr lang="en-GB">
                  <a:solidFill>
                    <a:srgbClr val="FF0000"/>
                  </a:solidFill>
                </a:rPr>
                <a:t>d=90 nm</a:t>
              </a:r>
            </a:p>
          </p:txBody>
        </p:sp>
      </p:grpSp>
      <p:sp>
        <p:nvSpPr>
          <p:cNvPr id="52" name="TextBox 51"/>
          <p:cNvSpPr txBox="1"/>
          <p:nvPr/>
        </p:nvSpPr>
        <p:spPr>
          <a:xfrm>
            <a:off x="223286" y="5830219"/>
            <a:ext cx="4327451" cy="369332"/>
          </a:xfrm>
          <a:prstGeom prst="rect">
            <a:avLst/>
          </a:prstGeom>
          <a:noFill/>
        </p:spPr>
        <p:txBody>
          <a:bodyPr wrap="square" rtlCol="0">
            <a:spAutoFit/>
          </a:bodyPr>
          <a:lstStyle/>
          <a:p>
            <a:pPr algn="ctr"/>
            <a:r>
              <a:rPr lang="fr-CH" b="1">
                <a:solidFill>
                  <a:srgbClr val="00B050"/>
                </a:solidFill>
              </a:rPr>
              <a:t>Protons  are  </a:t>
            </a:r>
            <a:r>
              <a:rPr lang="fr-CH" b="1">
                <a:solidFill>
                  <a:srgbClr val="FF0000"/>
                </a:solidFill>
              </a:rPr>
              <a:t>SPARSELY  IONIZING  </a:t>
            </a:r>
            <a:r>
              <a:rPr lang="fr-CH" b="1">
                <a:solidFill>
                  <a:srgbClr val="00B050"/>
                </a:solidFill>
              </a:rPr>
              <a:t>as  X-rays</a:t>
            </a:r>
            <a:endParaRPr lang="en-US" b="1">
              <a:solidFill>
                <a:srgbClr val="00B050"/>
              </a:solidFill>
            </a:endParaRPr>
          </a:p>
        </p:txBody>
      </p:sp>
      <p:sp>
        <p:nvSpPr>
          <p:cNvPr id="54" name="Oval 187"/>
          <p:cNvSpPr>
            <a:spLocks noChangeArrowheads="1"/>
          </p:cNvSpPr>
          <p:nvPr/>
        </p:nvSpPr>
        <p:spPr bwMode="auto">
          <a:xfrm>
            <a:off x="7500025" y="2936875"/>
            <a:ext cx="292100" cy="249238"/>
          </a:xfrm>
          <a:prstGeom prst="ellipse">
            <a:avLst/>
          </a:prstGeom>
          <a:solidFill>
            <a:srgbClr val="E5FBFF"/>
          </a:solidFill>
          <a:ln w="9525" algn="ctr">
            <a:noFill/>
            <a:round/>
            <a:headEnd/>
            <a:tailEnd/>
          </a:ln>
        </p:spPr>
        <p:txBody>
          <a:bodyPr/>
          <a:lstStyle/>
          <a:p>
            <a:endParaRPr lang="fr-FR"/>
          </a:p>
        </p:txBody>
      </p:sp>
    </p:spTree>
    <p:extLst>
      <p:ext uri="{BB962C8B-B14F-4D97-AF65-F5344CB8AC3E}">
        <p14:creationId xmlns:p14="http://schemas.microsoft.com/office/powerpoint/2010/main" val="2839986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9"/>
          <p:cNvGrpSpPr/>
          <p:nvPr/>
        </p:nvGrpSpPr>
        <p:grpSpPr>
          <a:xfrm>
            <a:off x="2681654" y="692483"/>
            <a:ext cx="3517128" cy="874380"/>
            <a:chOff x="2681654" y="692483"/>
            <a:chExt cx="3517128" cy="874380"/>
          </a:xfrm>
        </p:grpSpPr>
        <p:grpSp>
          <p:nvGrpSpPr>
            <p:cNvPr id="4" name="Group 8"/>
            <p:cNvGrpSpPr/>
            <p:nvPr/>
          </p:nvGrpSpPr>
          <p:grpSpPr>
            <a:xfrm>
              <a:off x="2681654" y="800100"/>
              <a:ext cx="3508131" cy="766763"/>
              <a:chOff x="2681654" y="800100"/>
              <a:chExt cx="3508131" cy="766763"/>
            </a:xfrm>
          </p:grpSpPr>
          <p:grpSp>
            <p:nvGrpSpPr>
              <p:cNvPr id="9" name="Group 16"/>
              <p:cNvGrpSpPr>
                <a:grpSpLocks/>
              </p:cNvGrpSpPr>
              <p:nvPr/>
            </p:nvGrpSpPr>
            <p:grpSpPr bwMode="auto">
              <a:xfrm rot="-5400000">
                <a:off x="4052338" y="-570584"/>
                <a:ext cx="766763" cy="3508131"/>
                <a:chOff x="1155648" y="2917818"/>
                <a:chExt cx="766774" cy="3724326"/>
              </a:xfrm>
            </p:grpSpPr>
            <p:sp>
              <p:nvSpPr>
                <p:cNvPr id="5" name="Rectangle 7"/>
                <p:cNvSpPr>
                  <a:spLocks noChangeArrowheads="1"/>
                </p:cNvSpPr>
                <p:nvPr/>
              </p:nvSpPr>
              <p:spPr bwMode="auto">
                <a:xfrm>
                  <a:off x="1155649" y="2917818"/>
                  <a:ext cx="766773" cy="3724326"/>
                </a:xfrm>
                <a:prstGeom prst="rect">
                  <a:avLst/>
                </a:prstGeom>
                <a:solidFill>
                  <a:schemeClr val="bg1"/>
                </a:solidFill>
                <a:ln w="9525" algn="ctr">
                  <a:noFill/>
                  <a:round/>
                  <a:headEnd/>
                  <a:tailEnd/>
                </a:ln>
              </p:spPr>
              <p:txBody>
                <a:bodyPr wrap="none"/>
                <a:lstStyle/>
                <a:p>
                  <a:endParaRPr lang="fr-FR"/>
                </a:p>
              </p:txBody>
            </p:sp>
            <p:pic>
              <p:nvPicPr>
                <p:cNvPr id="6" name="Picture 5" descr="http://notexactlyrocketscience.files.wordpress.com/2006/09/dna_overview.png?w=79&amp;h=204"/>
                <p:cNvPicPr>
                  <a:picLocks noChangeAspect="1" noChangeArrowheads="1"/>
                </p:cNvPicPr>
                <p:nvPr/>
              </p:nvPicPr>
              <p:blipFill>
                <a:blip r:embed="rId3" cstate="print"/>
                <a:srcRect l="11588" t="30208" r="10716" b="10905"/>
                <a:stretch>
                  <a:fillRect/>
                </a:stretch>
              </p:blipFill>
              <p:spPr bwMode="auto">
                <a:xfrm rot="5400000" flipH="1">
                  <a:off x="1345076" y="4407988"/>
                  <a:ext cx="387917" cy="766773"/>
                </a:xfrm>
                <a:prstGeom prst="rect">
                  <a:avLst/>
                </a:prstGeom>
                <a:noFill/>
                <a:ln w="9525">
                  <a:noFill/>
                  <a:miter lim="800000"/>
                  <a:headEnd/>
                  <a:tailEnd/>
                </a:ln>
              </p:spPr>
            </p:pic>
            <p:cxnSp>
              <p:nvCxnSpPr>
                <p:cNvPr id="7" name="Straight Arrow Connector 11"/>
                <p:cNvCxnSpPr>
                  <a:cxnSpLocks noChangeShapeType="1"/>
                </p:cNvCxnSpPr>
                <p:nvPr/>
              </p:nvCxnSpPr>
              <p:spPr bwMode="auto">
                <a:xfrm rot="5400000">
                  <a:off x="-340996" y="4779575"/>
                  <a:ext cx="3723547" cy="1588"/>
                </a:xfrm>
                <a:prstGeom prst="straightConnector1">
                  <a:avLst/>
                </a:prstGeom>
                <a:noFill/>
                <a:ln w="19050" algn="ctr">
                  <a:solidFill>
                    <a:schemeClr val="tx2"/>
                  </a:solidFill>
                  <a:prstDash val="sysDash"/>
                  <a:round/>
                  <a:headEnd/>
                  <a:tailEnd type="arrow" w="med" len="med"/>
                </a:ln>
              </p:spPr>
            </p:cxnSp>
          </p:grpSp>
          <p:sp>
            <p:nvSpPr>
              <p:cNvPr id="8" name="5-Point Star 7"/>
              <p:cNvSpPr/>
              <p:nvPr/>
            </p:nvSpPr>
            <p:spPr bwMode="auto">
              <a:xfrm rot="16200000">
                <a:off x="3069493" y="1133598"/>
                <a:ext cx="146050" cy="136281"/>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a:p>
            </p:txBody>
          </p:sp>
        </p:grpSp>
        <p:sp>
          <p:nvSpPr>
            <p:cNvPr id="179" name="TextBox 32"/>
            <p:cNvSpPr txBox="1">
              <a:spLocks noChangeArrowheads="1"/>
            </p:cNvSpPr>
            <p:nvPr/>
          </p:nvSpPr>
          <p:spPr bwMode="auto">
            <a:xfrm>
              <a:off x="5053788" y="692483"/>
              <a:ext cx="1144994" cy="425758"/>
            </a:xfrm>
            <a:prstGeom prst="rect">
              <a:avLst/>
            </a:prstGeom>
            <a:noFill/>
            <a:ln w="9525">
              <a:noFill/>
              <a:miter lim="800000"/>
              <a:headEnd/>
              <a:tailEnd/>
            </a:ln>
          </p:spPr>
          <p:txBody>
            <a:bodyPr wrap="square">
              <a:spAutoFit/>
            </a:bodyPr>
            <a:lstStyle/>
            <a:p>
              <a:pPr>
                <a:lnSpc>
                  <a:spcPts val="1200"/>
                </a:lnSpc>
                <a:spcBef>
                  <a:spcPts val="200"/>
                </a:spcBef>
              </a:pPr>
              <a:endParaRPr lang="en-GB"/>
            </a:p>
            <a:p>
              <a:pPr>
                <a:lnSpc>
                  <a:spcPts val="1200"/>
                </a:lnSpc>
                <a:spcBef>
                  <a:spcPts val="200"/>
                </a:spcBef>
              </a:pPr>
              <a:r>
                <a:rPr lang="en-GB">
                  <a:solidFill>
                    <a:srgbClr val="FF0000"/>
                  </a:solidFill>
                </a:rPr>
                <a:t>d=130 nm</a:t>
              </a:r>
            </a:p>
          </p:txBody>
        </p:sp>
      </p:grpSp>
      <p:sp>
        <p:nvSpPr>
          <p:cNvPr id="2" name="Title 1"/>
          <p:cNvSpPr>
            <a:spLocks noGrp="1"/>
          </p:cNvSpPr>
          <p:nvPr>
            <p:ph type="title"/>
          </p:nvPr>
        </p:nvSpPr>
        <p:spPr/>
        <p:txBody>
          <a:bodyPr>
            <a:normAutofit fontScale="90000"/>
          </a:bodyPr>
          <a:lstStyle/>
          <a:p>
            <a:r>
              <a:rPr lang="en-GB" sz="2800" i="1" dirty="0"/>
              <a:t>Carbon ions:</a:t>
            </a:r>
            <a:r>
              <a:rPr lang="en-GB" sz="2800" dirty="0"/>
              <a:t>   1. more </a:t>
            </a:r>
            <a:r>
              <a:rPr lang="en-GB" sz="2800" dirty="0" err="1"/>
              <a:t>favorable</a:t>
            </a:r>
            <a:r>
              <a:rPr lang="en-GB" sz="2800" dirty="0"/>
              <a:t> dose   2. ‘direct effects’</a:t>
            </a:r>
            <a:endParaRPr lang="en-US" sz="2800" dirty="0"/>
          </a:p>
        </p:txBody>
      </p:sp>
      <p:grpSp>
        <p:nvGrpSpPr>
          <p:cNvPr id="10" name="Group 9"/>
          <p:cNvGrpSpPr/>
          <p:nvPr/>
        </p:nvGrpSpPr>
        <p:grpSpPr>
          <a:xfrm>
            <a:off x="-22356" y="1446028"/>
            <a:ext cx="9180000" cy="2676710"/>
            <a:chOff x="-11723" y="1446028"/>
            <a:chExt cx="9160834" cy="2676710"/>
          </a:xfrm>
        </p:grpSpPr>
        <p:sp>
          <p:nvSpPr>
            <p:cNvPr id="11" name="Rectangle 31"/>
            <p:cNvSpPr>
              <a:spLocks noChangeArrowheads="1"/>
            </p:cNvSpPr>
            <p:nvPr/>
          </p:nvSpPr>
          <p:spPr bwMode="auto">
            <a:xfrm>
              <a:off x="8042" y="1601788"/>
              <a:ext cx="9141069" cy="2520950"/>
            </a:xfrm>
            <a:prstGeom prst="rect">
              <a:avLst/>
            </a:prstGeom>
            <a:solidFill>
              <a:schemeClr val="tx1"/>
            </a:solidFill>
            <a:ln w="9525" algn="ctr">
              <a:noFill/>
              <a:round/>
              <a:headEnd/>
              <a:tailEnd/>
            </a:ln>
          </p:spPr>
          <p:txBody>
            <a:bodyPr/>
            <a:lstStyle/>
            <a:p>
              <a:endParaRPr lang="fr-FR"/>
            </a:p>
          </p:txBody>
        </p:sp>
        <p:pic>
          <p:nvPicPr>
            <p:cNvPr id="12" name="Picture 12"/>
            <p:cNvPicPr>
              <a:picLocks noChangeAspect="1" noChangeArrowheads="1"/>
            </p:cNvPicPr>
            <p:nvPr/>
          </p:nvPicPr>
          <p:blipFill>
            <a:blip r:embed="rId4" cstate="print"/>
            <a:srcRect l="10709"/>
            <a:stretch>
              <a:fillRect/>
            </a:stretch>
          </p:blipFill>
          <p:spPr bwMode="auto">
            <a:xfrm>
              <a:off x="27843" y="2921000"/>
              <a:ext cx="7874977" cy="325438"/>
            </a:xfrm>
            <a:prstGeom prst="rect">
              <a:avLst/>
            </a:prstGeom>
            <a:noFill/>
            <a:ln w="9525" algn="ctr">
              <a:noFill/>
              <a:miter lim="800000"/>
              <a:headEnd/>
              <a:tailEnd/>
            </a:ln>
          </p:spPr>
        </p:pic>
        <p:cxnSp>
          <p:nvCxnSpPr>
            <p:cNvPr id="13" name="Straight Arrow Connector 47"/>
            <p:cNvCxnSpPr>
              <a:cxnSpLocks noChangeShapeType="1"/>
            </p:cNvCxnSpPr>
            <p:nvPr/>
          </p:nvCxnSpPr>
          <p:spPr bwMode="auto">
            <a:xfrm>
              <a:off x="-11723" y="1855789"/>
              <a:ext cx="9141069" cy="1587"/>
            </a:xfrm>
            <a:prstGeom prst="straightConnector1">
              <a:avLst/>
            </a:prstGeom>
            <a:noFill/>
            <a:ln w="9525" algn="ctr">
              <a:solidFill>
                <a:srgbClr val="FFFF00"/>
              </a:solidFill>
              <a:round/>
              <a:headEnd type="arrow" w="med" len="med"/>
              <a:tailEnd type="arrow" w="med" len="med"/>
            </a:ln>
          </p:spPr>
        </p:cxnSp>
        <p:sp>
          <p:nvSpPr>
            <p:cNvPr id="14" name="Trapezoid 13"/>
            <p:cNvSpPr/>
            <p:nvPr/>
          </p:nvSpPr>
          <p:spPr bwMode="auto">
            <a:xfrm rot="16200000">
              <a:off x="4438480" y="-2188185"/>
              <a:ext cx="279400" cy="9129346"/>
            </a:xfrm>
            <a:prstGeom prst="trapezoid">
              <a:avLst/>
            </a:prstGeom>
            <a:gradFill flip="none" rotWithShape="1">
              <a:gsLst>
                <a:gs pos="0">
                  <a:srgbClr val="90CFFA">
                    <a:shade val="30000"/>
                    <a:satMod val="115000"/>
                  </a:srgbClr>
                </a:gs>
                <a:gs pos="50000">
                  <a:srgbClr val="90CFFA">
                    <a:shade val="67500"/>
                    <a:satMod val="115000"/>
                  </a:srgbClr>
                </a:gs>
                <a:gs pos="100000">
                  <a:srgbClr val="90CFFA">
                    <a:shade val="100000"/>
                    <a:satMod val="115000"/>
                  </a:srgbClr>
                </a:gs>
              </a:gsLst>
              <a:lin ang="12600000" scaled="0"/>
              <a:tileRect/>
            </a:gradFill>
            <a:ln w="9525" cap="flat" cmpd="sng" algn="ctr">
              <a:noFill/>
              <a:prstDash val="solid"/>
              <a:round/>
              <a:headEnd type="none" w="med" len="med"/>
              <a:tailEnd type="none" w="med" len="med"/>
            </a:ln>
            <a:effectLst/>
          </p:spPr>
          <p:txBody>
            <a:bodyPr/>
            <a:lstStyle/>
            <a:p>
              <a:pPr>
                <a:defRPr/>
              </a:pPr>
              <a:endParaRPr lang="en-GB"/>
            </a:p>
          </p:txBody>
        </p:sp>
        <p:sp>
          <p:nvSpPr>
            <p:cNvPr id="15" name="TextBox 60"/>
            <p:cNvSpPr txBox="1">
              <a:spLocks noChangeArrowheads="1"/>
            </p:cNvSpPr>
            <p:nvPr/>
          </p:nvSpPr>
          <p:spPr bwMode="auto">
            <a:xfrm>
              <a:off x="8280889" y="1545597"/>
              <a:ext cx="753732" cy="369332"/>
            </a:xfrm>
            <a:prstGeom prst="rect">
              <a:avLst/>
            </a:prstGeom>
            <a:noFill/>
            <a:ln w="9525">
              <a:noFill/>
              <a:miter lim="800000"/>
              <a:headEnd/>
              <a:tailEnd/>
            </a:ln>
          </p:spPr>
          <p:txBody>
            <a:bodyPr wrap="none">
              <a:spAutoFit/>
            </a:bodyPr>
            <a:lstStyle/>
            <a:p>
              <a:r>
                <a:rPr lang="en-GB">
                  <a:solidFill>
                    <a:srgbClr val="FFFF00"/>
                  </a:solidFill>
                </a:rPr>
                <a:t>30 cm</a:t>
              </a:r>
            </a:p>
          </p:txBody>
        </p:sp>
        <p:cxnSp>
          <p:nvCxnSpPr>
            <p:cNvPr id="16" name="Straight Arrow Connector 55"/>
            <p:cNvCxnSpPr>
              <a:cxnSpLocks noChangeShapeType="1"/>
            </p:cNvCxnSpPr>
            <p:nvPr/>
          </p:nvCxnSpPr>
          <p:spPr bwMode="auto">
            <a:xfrm rot="10800000" flipV="1">
              <a:off x="1359877" y="1446028"/>
              <a:ext cx="2116970" cy="887598"/>
            </a:xfrm>
            <a:prstGeom prst="straightConnector1">
              <a:avLst/>
            </a:prstGeom>
            <a:noFill/>
            <a:ln w="19050" algn="ctr">
              <a:solidFill>
                <a:srgbClr val="FF0000"/>
              </a:solidFill>
              <a:round/>
              <a:headEnd/>
              <a:tailEnd type="arrow" w="med" len="med"/>
            </a:ln>
          </p:spPr>
        </p:cxnSp>
        <p:cxnSp>
          <p:nvCxnSpPr>
            <p:cNvPr id="17" name="Straight Arrow Connector 57"/>
            <p:cNvCxnSpPr>
              <a:cxnSpLocks noChangeShapeType="1"/>
            </p:cNvCxnSpPr>
            <p:nvPr/>
          </p:nvCxnSpPr>
          <p:spPr bwMode="auto">
            <a:xfrm rot="5400000">
              <a:off x="4376555" y="1964532"/>
              <a:ext cx="795337" cy="0"/>
            </a:xfrm>
            <a:prstGeom prst="straightConnector1">
              <a:avLst/>
            </a:prstGeom>
            <a:noFill/>
            <a:ln w="19050" algn="ctr">
              <a:solidFill>
                <a:srgbClr val="FF0000"/>
              </a:solidFill>
              <a:round/>
              <a:headEnd/>
              <a:tailEnd type="arrow" w="med" len="med"/>
            </a:ln>
          </p:spPr>
        </p:cxnSp>
        <p:cxnSp>
          <p:nvCxnSpPr>
            <p:cNvPr id="18" name="Straight Arrow Connector 61"/>
            <p:cNvCxnSpPr>
              <a:cxnSpLocks noChangeShapeType="1"/>
            </p:cNvCxnSpPr>
            <p:nvPr/>
          </p:nvCxnSpPr>
          <p:spPr bwMode="auto">
            <a:xfrm>
              <a:off x="5720316" y="1446028"/>
              <a:ext cx="2436015" cy="916172"/>
            </a:xfrm>
            <a:prstGeom prst="straightConnector1">
              <a:avLst/>
            </a:prstGeom>
            <a:noFill/>
            <a:ln w="19050" algn="ctr">
              <a:solidFill>
                <a:srgbClr val="FF0000"/>
              </a:solidFill>
              <a:round/>
              <a:headEnd/>
              <a:tailEnd type="arrow" w="med" len="med"/>
            </a:ln>
          </p:spPr>
        </p:cxnSp>
        <p:sp>
          <p:nvSpPr>
            <p:cNvPr id="19" name="TextBox 61"/>
            <p:cNvSpPr txBox="1">
              <a:spLocks noChangeArrowheads="1"/>
            </p:cNvSpPr>
            <p:nvPr/>
          </p:nvSpPr>
          <p:spPr bwMode="auto">
            <a:xfrm>
              <a:off x="152400" y="2724150"/>
              <a:ext cx="2381250" cy="338138"/>
            </a:xfrm>
            <a:prstGeom prst="rect">
              <a:avLst/>
            </a:prstGeom>
            <a:noFill/>
            <a:ln w="9525">
              <a:noFill/>
              <a:miter lim="800000"/>
              <a:headEnd/>
              <a:tailEnd/>
            </a:ln>
          </p:spPr>
          <p:txBody>
            <a:bodyPr wrap="none">
              <a:spAutoFit/>
            </a:bodyPr>
            <a:lstStyle/>
            <a:p>
              <a:r>
                <a:rPr lang="en-GB" sz="1600">
                  <a:solidFill>
                    <a:srgbClr val="FFFF00"/>
                  </a:solidFill>
                </a:rPr>
                <a:t>Beam of 200 MeV protons</a:t>
              </a:r>
            </a:p>
          </p:txBody>
        </p:sp>
        <p:sp>
          <p:nvSpPr>
            <p:cNvPr id="20" name="TextBox 58"/>
            <p:cNvSpPr txBox="1">
              <a:spLocks noChangeArrowheads="1"/>
            </p:cNvSpPr>
            <p:nvPr/>
          </p:nvSpPr>
          <p:spPr bwMode="auto">
            <a:xfrm>
              <a:off x="213946" y="1985964"/>
              <a:ext cx="1201343" cy="338554"/>
            </a:xfrm>
            <a:prstGeom prst="rect">
              <a:avLst/>
            </a:prstGeom>
            <a:noFill/>
            <a:ln w="9525">
              <a:noFill/>
              <a:miter lim="800000"/>
              <a:headEnd/>
              <a:tailEnd/>
            </a:ln>
          </p:spPr>
          <p:txBody>
            <a:bodyPr wrap="none">
              <a:spAutoFit/>
            </a:bodyPr>
            <a:lstStyle/>
            <a:p>
              <a:r>
                <a:rPr lang="en-GB" sz="1600">
                  <a:solidFill>
                    <a:srgbClr val="FFFF00"/>
                  </a:solidFill>
                </a:rPr>
                <a:t>X-rays beam</a:t>
              </a:r>
            </a:p>
          </p:txBody>
        </p:sp>
      </p:grpSp>
      <p:sp>
        <p:nvSpPr>
          <p:cNvPr id="52" name="TextBox 51"/>
          <p:cNvSpPr txBox="1"/>
          <p:nvPr/>
        </p:nvSpPr>
        <p:spPr>
          <a:xfrm>
            <a:off x="626838" y="5719859"/>
            <a:ext cx="4270751" cy="646331"/>
          </a:xfrm>
          <a:prstGeom prst="rect">
            <a:avLst/>
          </a:prstGeom>
          <a:noFill/>
        </p:spPr>
        <p:txBody>
          <a:bodyPr wrap="square" rtlCol="0">
            <a:spAutoFit/>
          </a:bodyPr>
          <a:lstStyle/>
          <a:p>
            <a:pPr algn="ctr"/>
            <a:r>
              <a:rPr lang="fr-CH" b="1">
                <a:solidFill>
                  <a:srgbClr val="00B050"/>
                </a:solidFill>
              </a:rPr>
              <a:t>Carbon  ions  are  </a:t>
            </a:r>
            <a:r>
              <a:rPr lang="fr-CH" b="1">
                <a:solidFill>
                  <a:srgbClr val="FF0000"/>
                </a:solidFill>
              </a:rPr>
              <a:t>DENSELY  IONIZING</a:t>
            </a:r>
          </a:p>
          <a:p>
            <a:pPr algn="ctr"/>
            <a:r>
              <a:rPr lang="fr-CH" b="1">
                <a:solidFill>
                  <a:srgbClr val="00B050"/>
                </a:solidFill>
              </a:rPr>
              <a:t>(higher biological effectiveness)</a:t>
            </a:r>
            <a:endParaRPr lang="fr-CH" b="1">
              <a:solidFill>
                <a:srgbClr val="FF0000"/>
              </a:solidFill>
            </a:endParaRPr>
          </a:p>
        </p:txBody>
      </p:sp>
      <p:sp>
        <p:nvSpPr>
          <p:cNvPr id="53" name="TextBox 61"/>
          <p:cNvSpPr txBox="1">
            <a:spLocks noChangeArrowheads="1"/>
          </p:cNvSpPr>
          <p:nvPr/>
        </p:nvSpPr>
        <p:spPr bwMode="auto">
          <a:xfrm>
            <a:off x="158262" y="3559175"/>
            <a:ext cx="2797432" cy="338554"/>
          </a:xfrm>
          <a:prstGeom prst="rect">
            <a:avLst/>
          </a:prstGeom>
          <a:noFill/>
          <a:ln w="9525">
            <a:noFill/>
            <a:miter lim="800000"/>
            <a:headEnd/>
            <a:tailEnd/>
          </a:ln>
        </p:spPr>
        <p:txBody>
          <a:bodyPr wrap="none">
            <a:spAutoFit/>
          </a:bodyPr>
          <a:lstStyle/>
          <a:p>
            <a:r>
              <a:rPr lang="en-GB" sz="1600">
                <a:solidFill>
                  <a:srgbClr val="FFFF00"/>
                </a:solidFill>
              </a:rPr>
              <a:t>Beam of 4800 MeV carbon ions</a:t>
            </a:r>
          </a:p>
        </p:txBody>
      </p:sp>
      <p:pic>
        <p:nvPicPr>
          <p:cNvPr id="54" name="Picture 12"/>
          <p:cNvPicPr>
            <a:picLocks noChangeAspect="1" noChangeArrowheads="1"/>
          </p:cNvPicPr>
          <p:nvPr/>
        </p:nvPicPr>
        <p:blipFill>
          <a:blip r:embed="rId5" cstate="print"/>
          <a:srcRect l="10709"/>
          <a:stretch>
            <a:fillRect/>
          </a:stretch>
        </p:blipFill>
        <p:spPr bwMode="auto">
          <a:xfrm flipV="1">
            <a:off x="39297" y="3830526"/>
            <a:ext cx="7864229" cy="200682"/>
          </a:xfrm>
          <a:prstGeom prst="rect">
            <a:avLst/>
          </a:prstGeom>
          <a:noFill/>
          <a:ln w="9525" algn="ctr">
            <a:noFill/>
            <a:miter lim="800000"/>
            <a:headEnd/>
            <a:tailEnd/>
          </a:ln>
        </p:spPr>
      </p:pic>
      <p:grpSp>
        <p:nvGrpSpPr>
          <p:cNvPr id="21" name="Group 208"/>
          <p:cNvGrpSpPr>
            <a:grpSpLocks/>
          </p:cNvGrpSpPr>
          <p:nvPr/>
        </p:nvGrpSpPr>
        <p:grpSpPr bwMode="auto">
          <a:xfrm>
            <a:off x="1466" y="4003675"/>
            <a:ext cx="3508484" cy="958850"/>
            <a:chOff x="57321" y="4003339"/>
            <a:chExt cx="3800289" cy="959207"/>
          </a:xfrm>
        </p:grpSpPr>
        <p:sp>
          <p:nvSpPr>
            <p:cNvPr id="56" name="Rectangle 39"/>
            <p:cNvSpPr>
              <a:spLocks noChangeArrowheads="1"/>
            </p:cNvSpPr>
            <p:nvPr/>
          </p:nvSpPr>
          <p:spPr bwMode="auto">
            <a:xfrm rot="-5400000">
              <a:off x="1573937" y="2673855"/>
              <a:ext cx="767057" cy="3800289"/>
            </a:xfrm>
            <a:prstGeom prst="rect">
              <a:avLst/>
            </a:prstGeom>
            <a:solidFill>
              <a:schemeClr val="bg1"/>
            </a:solidFill>
            <a:ln w="9525" algn="ctr">
              <a:solidFill>
                <a:schemeClr val="bg1"/>
              </a:solidFill>
              <a:round/>
              <a:headEnd/>
              <a:tailEnd/>
            </a:ln>
          </p:spPr>
          <p:txBody>
            <a:bodyPr wrap="none"/>
            <a:lstStyle/>
            <a:p>
              <a:endParaRPr lang="fr-FR"/>
            </a:p>
          </p:txBody>
        </p:sp>
        <p:pic>
          <p:nvPicPr>
            <p:cNvPr id="57" name="Picture 5" descr="http://notexactlyrocketscience.files.wordpress.com/2006/09/dna_overview.png?w=79&amp;h=204"/>
            <p:cNvPicPr>
              <a:picLocks noChangeAspect="1" noChangeArrowheads="1"/>
            </p:cNvPicPr>
            <p:nvPr/>
          </p:nvPicPr>
          <p:blipFill>
            <a:blip r:embed="rId3" cstate="print"/>
            <a:srcRect l="11588" t="30208" r="10716" b="10905"/>
            <a:stretch>
              <a:fillRect/>
            </a:stretch>
          </p:blipFill>
          <p:spPr bwMode="auto">
            <a:xfrm flipH="1">
              <a:off x="1797172" y="4195489"/>
              <a:ext cx="395829" cy="767057"/>
            </a:xfrm>
            <a:prstGeom prst="rect">
              <a:avLst/>
            </a:prstGeom>
            <a:noFill/>
            <a:ln w="9525">
              <a:noFill/>
              <a:miter lim="800000"/>
              <a:headEnd/>
              <a:tailEnd/>
            </a:ln>
          </p:spPr>
        </p:pic>
        <p:cxnSp>
          <p:nvCxnSpPr>
            <p:cNvPr id="58" name="Straight Arrow Connector 41"/>
            <p:cNvCxnSpPr>
              <a:cxnSpLocks noChangeShapeType="1"/>
              <a:endCxn id="56" idx="2"/>
            </p:cNvCxnSpPr>
            <p:nvPr/>
          </p:nvCxnSpPr>
          <p:spPr bwMode="auto">
            <a:xfrm flipV="1">
              <a:off x="58115" y="4573999"/>
              <a:ext cx="3799495" cy="17469"/>
            </a:xfrm>
            <a:prstGeom prst="straightConnector1">
              <a:avLst/>
            </a:prstGeom>
            <a:noFill/>
            <a:ln w="19050" algn="ctr">
              <a:solidFill>
                <a:schemeClr val="tx2"/>
              </a:solidFill>
              <a:prstDash val="sysDash"/>
              <a:round/>
              <a:headEnd/>
              <a:tailEnd type="arrow" w="med" len="med"/>
            </a:ln>
          </p:spPr>
        </p:cxnSp>
        <p:sp>
          <p:nvSpPr>
            <p:cNvPr id="59" name="5-Point Star 58"/>
            <p:cNvSpPr/>
            <p:nvPr/>
          </p:nvSpPr>
          <p:spPr bwMode="auto">
            <a:xfrm rot="16200000">
              <a:off x="93789" y="4527447"/>
              <a:ext cx="146104" cy="146028"/>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60" name="5-Point Star 59"/>
            <p:cNvSpPr/>
            <p:nvPr/>
          </p:nvSpPr>
          <p:spPr bwMode="auto">
            <a:xfrm rot="16200000">
              <a:off x="571556" y="4514742"/>
              <a:ext cx="146104" cy="146028"/>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61" name="5-Point Star 60"/>
            <p:cNvSpPr/>
            <p:nvPr/>
          </p:nvSpPr>
          <p:spPr bwMode="auto">
            <a:xfrm rot="16200000">
              <a:off x="1335029" y="4527447"/>
              <a:ext cx="146104" cy="146028"/>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62" name="5-Point Star 61"/>
            <p:cNvSpPr/>
            <p:nvPr/>
          </p:nvSpPr>
          <p:spPr bwMode="auto">
            <a:xfrm rot="16200000">
              <a:off x="1955649" y="4495685"/>
              <a:ext cx="146104" cy="146028"/>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63" name="5-Point Star 62"/>
            <p:cNvSpPr/>
            <p:nvPr/>
          </p:nvSpPr>
          <p:spPr bwMode="auto">
            <a:xfrm rot="16200000">
              <a:off x="2433414" y="4527447"/>
              <a:ext cx="146104" cy="146028"/>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64" name="5-Point Star 63"/>
            <p:cNvSpPr/>
            <p:nvPr/>
          </p:nvSpPr>
          <p:spPr bwMode="auto">
            <a:xfrm rot="16200000">
              <a:off x="3127048" y="4514742"/>
              <a:ext cx="146104" cy="146028"/>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65" name="5-Point Star 64"/>
            <p:cNvSpPr/>
            <p:nvPr/>
          </p:nvSpPr>
          <p:spPr bwMode="auto">
            <a:xfrm rot="16200000">
              <a:off x="3638147" y="4509979"/>
              <a:ext cx="146104" cy="146028"/>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66" name="TextBox 70"/>
            <p:cNvSpPr txBox="1">
              <a:spLocks noChangeArrowheads="1"/>
            </p:cNvSpPr>
            <p:nvPr/>
          </p:nvSpPr>
          <p:spPr bwMode="auto">
            <a:xfrm>
              <a:off x="2738911" y="4062119"/>
              <a:ext cx="1029989" cy="425917"/>
            </a:xfrm>
            <a:prstGeom prst="rect">
              <a:avLst/>
            </a:prstGeom>
            <a:noFill/>
            <a:ln w="9525">
              <a:noFill/>
              <a:miter lim="800000"/>
              <a:headEnd/>
              <a:tailEnd/>
            </a:ln>
          </p:spPr>
          <p:txBody>
            <a:bodyPr wrap="none">
              <a:spAutoFit/>
            </a:bodyPr>
            <a:lstStyle/>
            <a:p>
              <a:pPr>
                <a:lnSpc>
                  <a:spcPts val="1200"/>
                </a:lnSpc>
                <a:spcBef>
                  <a:spcPts val="200"/>
                </a:spcBef>
              </a:pPr>
              <a:endParaRPr lang="en-GB"/>
            </a:p>
            <a:p>
              <a:pPr>
                <a:lnSpc>
                  <a:spcPts val="1200"/>
                </a:lnSpc>
                <a:spcBef>
                  <a:spcPts val="200"/>
                </a:spcBef>
              </a:pPr>
              <a:r>
                <a:rPr lang="en-GB">
                  <a:solidFill>
                    <a:srgbClr val="FF0000"/>
                  </a:solidFill>
                </a:rPr>
                <a:t>d= 4 nm</a:t>
              </a:r>
            </a:p>
          </p:txBody>
        </p:sp>
        <p:cxnSp>
          <p:nvCxnSpPr>
            <p:cNvPr id="67" name="Straight Arrow Connector 103"/>
            <p:cNvCxnSpPr>
              <a:cxnSpLocks noChangeShapeType="1"/>
            </p:cNvCxnSpPr>
            <p:nvPr/>
          </p:nvCxnSpPr>
          <p:spPr bwMode="auto">
            <a:xfrm rot="10800000">
              <a:off x="109123" y="4003339"/>
              <a:ext cx="1357427" cy="301973"/>
            </a:xfrm>
            <a:prstGeom prst="straightConnector1">
              <a:avLst/>
            </a:prstGeom>
            <a:noFill/>
            <a:ln w="19050" algn="ctr">
              <a:solidFill>
                <a:srgbClr val="FF0000"/>
              </a:solidFill>
              <a:round/>
              <a:headEnd/>
              <a:tailEnd type="arrow" w="med" len="med"/>
            </a:ln>
          </p:spPr>
        </p:cxnSp>
      </p:grpSp>
      <p:grpSp>
        <p:nvGrpSpPr>
          <p:cNvPr id="22" name="Group 67"/>
          <p:cNvGrpSpPr/>
          <p:nvPr/>
        </p:nvGrpSpPr>
        <p:grpSpPr>
          <a:xfrm>
            <a:off x="2816472" y="3938589"/>
            <a:ext cx="3726473" cy="1608136"/>
            <a:chOff x="2816470" y="3938589"/>
            <a:chExt cx="3726473" cy="1608136"/>
          </a:xfrm>
        </p:grpSpPr>
        <p:grpSp>
          <p:nvGrpSpPr>
            <p:cNvPr id="23" name="Group 110"/>
            <p:cNvGrpSpPr>
              <a:grpSpLocks/>
            </p:cNvGrpSpPr>
            <p:nvPr/>
          </p:nvGrpSpPr>
          <p:grpSpPr bwMode="auto">
            <a:xfrm>
              <a:off x="2816470" y="4779963"/>
              <a:ext cx="3508131" cy="766762"/>
              <a:chOff x="5318130" y="4533106"/>
              <a:chExt cx="3800475" cy="766763"/>
            </a:xfrm>
          </p:grpSpPr>
          <p:sp>
            <p:nvSpPr>
              <p:cNvPr id="72" name="Rectangle 39"/>
              <p:cNvSpPr>
                <a:spLocks noChangeArrowheads="1"/>
              </p:cNvSpPr>
              <p:nvPr/>
            </p:nvSpPr>
            <p:spPr bwMode="auto">
              <a:xfrm rot="-5400000">
                <a:off x="6834986" y="3016250"/>
                <a:ext cx="766763" cy="3800475"/>
              </a:xfrm>
              <a:prstGeom prst="rect">
                <a:avLst/>
              </a:prstGeom>
              <a:solidFill>
                <a:schemeClr val="bg1"/>
              </a:solidFill>
              <a:ln w="9525" algn="ctr">
                <a:solidFill>
                  <a:schemeClr val="bg1"/>
                </a:solidFill>
                <a:round/>
                <a:headEnd/>
                <a:tailEnd/>
              </a:ln>
            </p:spPr>
            <p:txBody>
              <a:bodyPr wrap="none"/>
              <a:lstStyle/>
              <a:p>
                <a:endParaRPr lang="fr-FR"/>
              </a:p>
            </p:txBody>
          </p:sp>
          <p:pic>
            <p:nvPicPr>
              <p:cNvPr id="73" name="Picture 5" descr="http://notexactlyrocketscience.files.wordpress.com/2006/09/dna_overview.png?w=79&amp;h=204"/>
              <p:cNvPicPr>
                <a:picLocks noChangeAspect="1" noChangeArrowheads="1"/>
              </p:cNvPicPr>
              <p:nvPr/>
            </p:nvPicPr>
            <p:blipFill>
              <a:blip r:embed="rId3" cstate="print"/>
              <a:srcRect l="11588" t="30208" r="10716" b="10905"/>
              <a:stretch>
                <a:fillRect/>
              </a:stretch>
            </p:blipFill>
            <p:spPr bwMode="auto">
              <a:xfrm flipH="1">
                <a:off x="7032070" y="4533106"/>
                <a:ext cx="395848" cy="766763"/>
              </a:xfrm>
              <a:prstGeom prst="rect">
                <a:avLst/>
              </a:prstGeom>
              <a:noFill/>
              <a:ln w="9525">
                <a:noFill/>
                <a:miter lim="800000"/>
                <a:headEnd/>
                <a:tailEnd/>
              </a:ln>
            </p:spPr>
          </p:pic>
          <p:cxnSp>
            <p:nvCxnSpPr>
              <p:cNvPr id="74" name="Straight Arrow Connector 41"/>
              <p:cNvCxnSpPr>
                <a:cxnSpLocks noChangeShapeType="1"/>
                <a:endCxn id="72" idx="2"/>
              </p:cNvCxnSpPr>
              <p:nvPr/>
            </p:nvCxnSpPr>
            <p:spPr bwMode="auto">
              <a:xfrm flipV="1">
                <a:off x="5318924" y="4916487"/>
                <a:ext cx="3799681" cy="17462"/>
              </a:xfrm>
              <a:prstGeom prst="straightConnector1">
                <a:avLst/>
              </a:prstGeom>
              <a:noFill/>
              <a:ln w="19050" algn="ctr">
                <a:solidFill>
                  <a:schemeClr val="tx2"/>
                </a:solidFill>
                <a:prstDash val="sysDash"/>
                <a:round/>
                <a:headEnd/>
                <a:tailEnd type="arrow" w="med" len="med"/>
              </a:ln>
            </p:spPr>
          </p:cxnSp>
          <p:sp>
            <p:nvSpPr>
              <p:cNvPr id="75" name="5-Point Star 74"/>
              <p:cNvSpPr/>
              <p:nvPr/>
            </p:nvSpPr>
            <p:spPr bwMode="auto">
              <a:xfrm rot="16200000">
                <a:off x="5338768" y="4841081"/>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76" name="5-Point Star 75"/>
              <p:cNvSpPr/>
              <p:nvPr/>
            </p:nvSpPr>
            <p:spPr bwMode="auto">
              <a:xfrm rot="16200000">
                <a:off x="5995993" y="4841081"/>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77" name="5-Point Star 76"/>
              <p:cNvSpPr/>
              <p:nvPr/>
            </p:nvSpPr>
            <p:spPr bwMode="auto">
              <a:xfrm rot="16200000">
                <a:off x="7018343" y="4831556"/>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78" name="5-Point Star 77"/>
              <p:cNvSpPr/>
              <p:nvPr/>
            </p:nvSpPr>
            <p:spPr bwMode="auto">
              <a:xfrm rot="16200000">
                <a:off x="6470655" y="4841081"/>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79" name="5-Point Star 78"/>
              <p:cNvSpPr/>
              <p:nvPr/>
            </p:nvSpPr>
            <p:spPr bwMode="auto">
              <a:xfrm rot="16200000">
                <a:off x="6740530" y="4841081"/>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80" name="5-Point Star 79"/>
              <p:cNvSpPr/>
              <p:nvPr/>
            </p:nvSpPr>
            <p:spPr bwMode="auto">
              <a:xfrm rot="16200000">
                <a:off x="7307268" y="4853782"/>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81" name="5-Point Star 80"/>
              <p:cNvSpPr/>
              <p:nvPr/>
            </p:nvSpPr>
            <p:spPr bwMode="auto">
              <a:xfrm rot="16200000">
                <a:off x="7739068" y="4841081"/>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82" name="5-Point Star 81"/>
              <p:cNvSpPr/>
              <p:nvPr/>
            </p:nvSpPr>
            <p:spPr bwMode="auto">
              <a:xfrm rot="16200000">
                <a:off x="8085143" y="4841081"/>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83" name="5-Point Star 82"/>
              <p:cNvSpPr/>
              <p:nvPr/>
            </p:nvSpPr>
            <p:spPr bwMode="auto">
              <a:xfrm rot="16200000">
                <a:off x="8515355" y="4841081"/>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84" name="5-Point Star 83"/>
              <p:cNvSpPr/>
              <p:nvPr/>
            </p:nvSpPr>
            <p:spPr bwMode="auto">
              <a:xfrm rot="16200000">
                <a:off x="5594355" y="4841081"/>
                <a:ext cx="146050" cy="146050"/>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85" name="5-Point Star 84"/>
              <p:cNvSpPr/>
              <p:nvPr/>
            </p:nvSpPr>
            <p:spPr bwMode="auto">
              <a:xfrm rot="16200000">
                <a:off x="8881274" y="4829175"/>
                <a:ext cx="146050" cy="144462"/>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grpSp>
        <p:sp>
          <p:nvSpPr>
            <p:cNvPr id="70" name="TextBox 83"/>
            <p:cNvSpPr txBox="1">
              <a:spLocks noChangeArrowheads="1"/>
            </p:cNvSpPr>
            <p:nvPr/>
          </p:nvSpPr>
          <p:spPr bwMode="auto">
            <a:xfrm>
              <a:off x="4920762" y="4670425"/>
              <a:ext cx="950901" cy="425758"/>
            </a:xfrm>
            <a:prstGeom prst="rect">
              <a:avLst/>
            </a:prstGeom>
            <a:noFill/>
            <a:ln w="9525">
              <a:noFill/>
              <a:miter lim="800000"/>
              <a:headEnd/>
              <a:tailEnd/>
            </a:ln>
          </p:spPr>
          <p:txBody>
            <a:bodyPr wrap="none">
              <a:spAutoFit/>
            </a:bodyPr>
            <a:lstStyle/>
            <a:p>
              <a:pPr>
                <a:lnSpc>
                  <a:spcPts val="1200"/>
                </a:lnSpc>
                <a:spcBef>
                  <a:spcPts val="200"/>
                </a:spcBef>
              </a:pPr>
              <a:endParaRPr lang="en-GB"/>
            </a:p>
            <a:p>
              <a:pPr>
                <a:lnSpc>
                  <a:spcPts val="1200"/>
                </a:lnSpc>
                <a:spcBef>
                  <a:spcPts val="200"/>
                </a:spcBef>
              </a:pPr>
              <a:r>
                <a:rPr lang="en-GB">
                  <a:solidFill>
                    <a:srgbClr val="FF0000"/>
                  </a:solidFill>
                </a:rPr>
                <a:t>d= 2 nm</a:t>
              </a:r>
            </a:p>
          </p:txBody>
        </p:sp>
        <p:cxnSp>
          <p:nvCxnSpPr>
            <p:cNvPr id="71" name="Straight Arrow Connector 111"/>
            <p:cNvCxnSpPr>
              <a:cxnSpLocks noChangeShapeType="1"/>
            </p:cNvCxnSpPr>
            <p:nvPr/>
          </p:nvCxnSpPr>
          <p:spPr bwMode="auto">
            <a:xfrm flipV="1">
              <a:off x="4850423" y="3938589"/>
              <a:ext cx="1692520" cy="1019175"/>
            </a:xfrm>
            <a:prstGeom prst="straightConnector1">
              <a:avLst/>
            </a:prstGeom>
            <a:noFill/>
            <a:ln w="19050" algn="ctr">
              <a:solidFill>
                <a:srgbClr val="FF0000"/>
              </a:solidFill>
              <a:round/>
              <a:headEnd/>
              <a:tailEnd type="arrow" w="med" len="med"/>
            </a:ln>
          </p:spPr>
        </p:cxnSp>
      </p:grpSp>
      <p:grpSp>
        <p:nvGrpSpPr>
          <p:cNvPr id="24" name="Group 175"/>
          <p:cNvGrpSpPr/>
          <p:nvPr/>
        </p:nvGrpSpPr>
        <p:grpSpPr>
          <a:xfrm>
            <a:off x="5599234" y="3990976"/>
            <a:ext cx="3590192" cy="2103438"/>
            <a:chOff x="5599234" y="3990976"/>
            <a:chExt cx="3590192" cy="2103438"/>
          </a:xfrm>
        </p:grpSpPr>
        <p:grpSp>
          <p:nvGrpSpPr>
            <p:cNvPr id="25" name="Group 85"/>
            <p:cNvGrpSpPr/>
            <p:nvPr/>
          </p:nvGrpSpPr>
          <p:grpSpPr>
            <a:xfrm>
              <a:off x="5599234" y="3990976"/>
              <a:ext cx="3590192" cy="2103438"/>
              <a:chOff x="5599234" y="3990976"/>
              <a:chExt cx="3590192" cy="2103438"/>
            </a:xfrm>
          </p:grpSpPr>
          <p:grpSp>
            <p:nvGrpSpPr>
              <p:cNvPr id="26" name="Group 207"/>
              <p:cNvGrpSpPr>
                <a:grpSpLocks/>
              </p:cNvGrpSpPr>
              <p:nvPr/>
            </p:nvGrpSpPr>
            <p:grpSpPr bwMode="auto">
              <a:xfrm>
                <a:off x="5599232" y="5181601"/>
                <a:ext cx="3590191" cy="912813"/>
                <a:chOff x="6029347" y="5303561"/>
                <a:chExt cx="3889518" cy="913128"/>
              </a:xfrm>
            </p:grpSpPr>
            <p:sp>
              <p:nvSpPr>
                <p:cNvPr id="89" name="Rectangle 39"/>
                <p:cNvSpPr>
                  <a:spLocks noChangeArrowheads="1"/>
                </p:cNvSpPr>
                <p:nvPr/>
              </p:nvSpPr>
              <p:spPr bwMode="auto">
                <a:xfrm rot="-5400000">
                  <a:off x="7571604" y="3920370"/>
                  <a:ext cx="766763" cy="3800475"/>
                </a:xfrm>
                <a:prstGeom prst="rect">
                  <a:avLst/>
                </a:prstGeom>
                <a:solidFill>
                  <a:schemeClr val="bg1"/>
                </a:solidFill>
                <a:ln w="9525" algn="ctr">
                  <a:solidFill>
                    <a:schemeClr val="bg1"/>
                  </a:solidFill>
                  <a:round/>
                  <a:headEnd/>
                  <a:tailEnd/>
                </a:ln>
              </p:spPr>
              <p:txBody>
                <a:bodyPr wrap="none"/>
                <a:lstStyle/>
                <a:p>
                  <a:endParaRPr lang="fr-FR"/>
                </a:p>
              </p:txBody>
            </p:sp>
            <p:pic>
              <p:nvPicPr>
                <p:cNvPr id="90" name="Picture 5" descr="http://notexactlyrocketscience.files.wordpress.com/2006/09/dna_overview.png?w=79&amp;h=204"/>
                <p:cNvPicPr>
                  <a:picLocks noChangeAspect="1" noChangeArrowheads="1"/>
                </p:cNvPicPr>
                <p:nvPr/>
              </p:nvPicPr>
              <p:blipFill>
                <a:blip r:embed="rId3" cstate="print"/>
                <a:srcRect l="11588" t="30208" r="10716" b="10905"/>
                <a:stretch>
                  <a:fillRect/>
                </a:stretch>
              </p:blipFill>
              <p:spPr bwMode="auto">
                <a:xfrm flipH="1">
                  <a:off x="7768688" y="5449926"/>
                  <a:ext cx="395848" cy="766763"/>
                </a:xfrm>
                <a:prstGeom prst="rect">
                  <a:avLst/>
                </a:prstGeom>
                <a:noFill/>
                <a:ln w="9525">
                  <a:noFill/>
                  <a:miter lim="800000"/>
                  <a:headEnd/>
                  <a:tailEnd/>
                </a:ln>
              </p:spPr>
            </p:pic>
            <p:cxnSp>
              <p:nvCxnSpPr>
                <p:cNvPr id="91" name="Straight Arrow Connector 41"/>
                <p:cNvCxnSpPr>
                  <a:cxnSpLocks noChangeShapeType="1"/>
                </p:cNvCxnSpPr>
                <p:nvPr/>
              </p:nvCxnSpPr>
              <p:spPr bwMode="auto">
                <a:xfrm>
                  <a:off x="6055543" y="5838069"/>
                  <a:ext cx="3209958" cy="1588"/>
                </a:xfrm>
                <a:prstGeom prst="straightConnector1">
                  <a:avLst/>
                </a:prstGeom>
                <a:noFill/>
                <a:ln w="19050" algn="ctr">
                  <a:solidFill>
                    <a:schemeClr val="bg1"/>
                  </a:solidFill>
                  <a:prstDash val="sysDash"/>
                  <a:round/>
                  <a:headEnd/>
                  <a:tailEnd type="arrow" w="med" len="med"/>
                </a:ln>
              </p:spPr>
            </p:cxnSp>
            <p:sp>
              <p:nvSpPr>
                <p:cNvPr id="92" name="5-Point Star 91"/>
                <p:cNvSpPr/>
                <p:nvPr/>
              </p:nvSpPr>
              <p:spPr bwMode="auto">
                <a:xfrm rot="16200000">
                  <a:off x="6029325"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3" name="5-Point Star 92"/>
                <p:cNvSpPr/>
                <p:nvPr/>
              </p:nvSpPr>
              <p:spPr bwMode="auto">
                <a:xfrm rot="16200000">
                  <a:off x="6758808" y="5782380"/>
                  <a:ext cx="146100" cy="144467"/>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4" name="5-Point Star 93"/>
                <p:cNvSpPr/>
                <p:nvPr/>
              </p:nvSpPr>
              <p:spPr bwMode="auto">
                <a:xfrm rot="16200000">
                  <a:off x="8365418" y="5772852"/>
                  <a:ext cx="146100" cy="144467"/>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5" name="5-Point Star 94"/>
                <p:cNvSpPr/>
                <p:nvPr/>
              </p:nvSpPr>
              <p:spPr bwMode="auto">
                <a:xfrm rot="16200000">
                  <a:off x="7015199"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6" name="5-Point Star 95"/>
                <p:cNvSpPr/>
                <p:nvPr/>
              </p:nvSpPr>
              <p:spPr bwMode="auto">
                <a:xfrm rot="16200000">
                  <a:off x="7270796"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7" name="5-Point Star 96"/>
                <p:cNvSpPr/>
                <p:nvPr/>
              </p:nvSpPr>
              <p:spPr bwMode="auto">
                <a:xfrm rot="16200000">
                  <a:off x="7855018"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8" name="5-Point Star 97"/>
                <p:cNvSpPr/>
                <p:nvPr/>
              </p:nvSpPr>
              <p:spPr bwMode="auto">
                <a:xfrm rot="16200000">
                  <a:off x="8621808"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99" name="5-Point Star 98"/>
                <p:cNvSpPr/>
                <p:nvPr/>
              </p:nvSpPr>
              <p:spPr bwMode="auto">
                <a:xfrm rot="16200000">
                  <a:off x="8840098" y="5771263"/>
                  <a:ext cx="146100" cy="144468"/>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0" name="5-Point Star 99"/>
                <p:cNvSpPr/>
                <p:nvPr/>
              </p:nvSpPr>
              <p:spPr bwMode="auto">
                <a:xfrm rot="16200000">
                  <a:off x="9059974"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1" name="5-Point Star 100"/>
                <p:cNvSpPr/>
                <p:nvPr/>
              </p:nvSpPr>
              <p:spPr bwMode="auto">
                <a:xfrm rot="16200000">
                  <a:off x="6248409"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2" name="5-Point Star 101"/>
                <p:cNvSpPr/>
                <p:nvPr/>
              </p:nvSpPr>
              <p:spPr bwMode="auto">
                <a:xfrm rot="16200000">
                  <a:off x="6504005" y="5772058"/>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3" name="5-Point Star 102"/>
                <p:cNvSpPr/>
                <p:nvPr/>
              </p:nvSpPr>
              <p:spPr bwMode="auto">
                <a:xfrm rot="16200000">
                  <a:off x="7526393"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4" name="5-Point Star 103"/>
                <p:cNvSpPr/>
                <p:nvPr/>
              </p:nvSpPr>
              <p:spPr bwMode="auto">
                <a:xfrm rot="16200000">
                  <a:off x="8110614"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5" name="5-Point Star 104"/>
                <p:cNvSpPr/>
                <p:nvPr/>
              </p:nvSpPr>
              <p:spPr bwMode="auto">
                <a:xfrm rot="16200000">
                  <a:off x="6102353"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6" name="5-Point Star 105"/>
                <p:cNvSpPr/>
                <p:nvPr/>
              </p:nvSpPr>
              <p:spPr bwMode="auto">
                <a:xfrm rot="16200000">
                  <a:off x="6832630"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7" name="5-Point Star 106"/>
                <p:cNvSpPr/>
                <p:nvPr/>
              </p:nvSpPr>
              <p:spPr bwMode="auto">
                <a:xfrm rot="16200000">
                  <a:off x="8439239" y="5772058"/>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8" name="5-Point Star 107"/>
                <p:cNvSpPr/>
                <p:nvPr/>
              </p:nvSpPr>
              <p:spPr bwMode="auto">
                <a:xfrm rot="16200000">
                  <a:off x="7089021" y="5780792"/>
                  <a:ext cx="146100" cy="147643"/>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09" name="5-Point Star 108"/>
                <p:cNvSpPr/>
                <p:nvPr/>
              </p:nvSpPr>
              <p:spPr bwMode="auto">
                <a:xfrm rot="16200000">
                  <a:off x="7343824"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0" name="5-Point Star 109"/>
                <p:cNvSpPr/>
                <p:nvPr/>
              </p:nvSpPr>
              <p:spPr bwMode="auto">
                <a:xfrm rot="16200000">
                  <a:off x="7928045"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1" name="5-Point Star 110"/>
                <p:cNvSpPr/>
                <p:nvPr/>
              </p:nvSpPr>
              <p:spPr bwMode="auto">
                <a:xfrm rot="16200000">
                  <a:off x="8694836"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2" name="5-Point Star 111"/>
                <p:cNvSpPr/>
                <p:nvPr/>
              </p:nvSpPr>
              <p:spPr bwMode="auto">
                <a:xfrm rot="16200000">
                  <a:off x="8913919"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3" name="5-Point Star 112"/>
                <p:cNvSpPr/>
                <p:nvPr/>
              </p:nvSpPr>
              <p:spPr bwMode="auto">
                <a:xfrm rot="16200000">
                  <a:off x="9133002"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4" name="5-Point Star 113"/>
                <p:cNvSpPr/>
                <p:nvPr/>
              </p:nvSpPr>
              <p:spPr bwMode="auto">
                <a:xfrm rot="16200000">
                  <a:off x="6321436"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5" name="5-Point Star 114"/>
                <p:cNvSpPr/>
                <p:nvPr/>
              </p:nvSpPr>
              <p:spPr bwMode="auto">
                <a:xfrm rot="16200000">
                  <a:off x="6577033" y="5772058"/>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6" name="5-Point Star 115"/>
                <p:cNvSpPr/>
                <p:nvPr/>
              </p:nvSpPr>
              <p:spPr bwMode="auto">
                <a:xfrm rot="16200000">
                  <a:off x="7599420"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7" name="5-Point Star 116"/>
                <p:cNvSpPr/>
                <p:nvPr/>
              </p:nvSpPr>
              <p:spPr bwMode="auto">
                <a:xfrm rot="16200000">
                  <a:off x="8183642" y="578158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8" name="5-Point Star 117"/>
                <p:cNvSpPr/>
                <p:nvPr/>
              </p:nvSpPr>
              <p:spPr bwMode="auto">
                <a:xfrm rot="16200000">
                  <a:off x="6138867"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19" name="5-Point Star 118"/>
                <p:cNvSpPr/>
                <p:nvPr/>
              </p:nvSpPr>
              <p:spPr bwMode="auto">
                <a:xfrm rot="16200000">
                  <a:off x="6869143"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0" name="5-Point Star 119"/>
                <p:cNvSpPr/>
                <p:nvPr/>
              </p:nvSpPr>
              <p:spPr bwMode="auto">
                <a:xfrm rot="16200000">
                  <a:off x="8475753" y="5760941"/>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1" name="5-Point Star 120"/>
                <p:cNvSpPr/>
                <p:nvPr/>
              </p:nvSpPr>
              <p:spPr bwMode="auto">
                <a:xfrm rot="16200000">
                  <a:off x="7124741"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2" name="5-Point Star 121"/>
                <p:cNvSpPr/>
                <p:nvPr/>
              </p:nvSpPr>
              <p:spPr bwMode="auto">
                <a:xfrm rot="16200000">
                  <a:off x="7380337"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3" name="5-Point Star 122"/>
                <p:cNvSpPr/>
                <p:nvPr/>
              </p:nvSpPr>
              <p:spPr bwMode="auto">
                <a:xfrm rot="16200000">
                  <a:off x="7964559"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4" name="5-Point Star 123"/>
                <p:cNvSpPr/>
                <p:nvPr/>
              </p:nvSpPr>
              <p:spPr bwMode="auto">
                <a:xfrm rot="16200000">
                  <a:off x="8731350"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5" name="5-Point Star 124"/>
                <p:cNvSpPr/>
                <p:nvPr/>
              </p:nvSpPr>
              <p:spPr bwMode="auto">
                <a:xfrm rot="16200000">
                  <a:off x="8950433" y="5759354"/>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6" name="5-Point Star 125"/>
                <p:cNvSpPr/>
                <p:nvPr/>
              </p:nvSpPr>
              <p:spPr bwMode="auto">
                <a:xfrm rot="16200000">
                  <a:off x="9168722" y="5771264"/>
                  <a:ext cx="146100" cy="144467"/>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7" name="5-Point Star 126"/>
                <p:cNvSpPr/>
                <p:nvPr/>
              </p:nvSpPr>
              <p:spPr bwMode="auto">
                <a:xfrm rot="16200000">
                  <a:off x="6357950"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8" name="5-Point Star 127"/>
                <p:cNvSpPr/>
                <p:nvPr/>
              </p:nvSpPr>
              <p:spPr bwMode="auto">
                <a:xfrm rot="16200000">
                  <a:off x="6613547" y="5760941"/>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29" name="5-Point Star 128"/>
                <p:cNvSpPr/>
                <p:nvPr/>
              </p:nvSpPr>
              <p:spPr bwMode="auto">
                <a:xfrm rot="16200000">
                  <a:off x="7635935"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0" name="5-Point Star 129"/>
                <p:cNvSpPr/>
                <p:nvPr/>
              </p:nvSpPr>
              <p:spPr bwMode="auto">
                <a:xfrm rot="16200000">
                  <a:off x="8220156"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1" name="5-Point Star 130"/>
                <p:cNvSpPr/>
                <p:nvPr/>
              </p:nvSpPr>
              <p:spPr bwMode="auto">
                <a:xfrm rot="16200000">
                  <a:off x="6211894"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2" name="5-Point Star 131"/>
                <p:cNvSpPr/>
                <p:nvPr/>
              </p:nvSpPr>
              <p:spPr bwMode="auto">
                <a:xfrm rot="16200000">
                  <a:off x="6942171"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3" name="5-Point Star 132"/>
                <p:cNvSpPr/>
                <p:nvPr/>
              </p:nvSpPr>
              <p:spPr bwMode="auto">
                <a:xfrm rot="16200000">
                  <a:off x="8548780" y="5760941"/>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4" name="5-Point Star 133"/>
                <p:cNvSpPr/>
                <p:nvPr/>
              </p:nvSpPr>
              <p:spPr bwMode="auto">
                <a:xfrm rot="16200000">
                  <a:off x="7197769"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5" name="5-Point Star 134"/>
                <p:cNvSpPr/>
                <p:nvPr/>
              </p:nvSpPr>
              <p:spPr bwMode="auto">
                <a:xfrm rot="16200000">
                  <a:off x="7453365"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6" name="5-Point Star 135"/>
                <p:cNvSpPr/>
                <p:nvPr/>
              </p:nvSpPr>
              <p:spPr bwMode="auto">
                <a:xfrm rot="16200000">
                  <a:off x="8037586"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7" name="5-Point Star 136"/>
                <p:cNvSpPr/>
                <p:nvPr/>
              </p:nvSpPr>
              <p:spPr bwMode="auto">
                <a:xfrm rot="16200000">
                  <a:off x="8804378"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8" name="5-Point Star 137"/>
                <p:cNvSpPr/>
                <p:nvPr/>
              </p:nvSpPr>
              <p:spPr bwMode="auto">
                <a:xfrm rot="16200000">
                  <a:off x="9023461" y="5759354"/>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39" name="5-Point Star 138"/>
                <p:cNvSpPr/>
                <p:nvPr/>
              </p:nvSpPr>
              <p:spPr bwMode="auto">
                <a:xfrm rot="16200000">
                  <a:off x="6431771" y="5771264"/>
                  <a:ext cx="146100" cy="144467"/>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0" name="5-Point Star 139"/>
                <p:cNvSpPr/>
                <p:nvPr/>
              </p:nvSpPr>
              <p:spPr bwMode="auto">
                <a:xfrm rot="16200000">
                  <a:off x="6686575" y="5760941"/>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1" name="5-Point Star 140"/>
                <p:cNvSpPr/>
                <p:nvPr/>
              </p:nvSpPr>
              <p:spPr bwMode="auto">
                <a:xfrm rot="16200000">
                  <a:off x="7708168" y="5769676"/>
                  <a:ext cx="146100" cy="147643"/>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2" name="5-Point Star 141"/>
                <p:cNvSpPr/>
                <p:nvPr/>
              </p:nvSpPr>
              <p:spPr bwMode="auto">
                <a:xfrm rot="16200000">
                  <a:off x="8293184" y="5770470"/>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3" name="5-Point Star 142"/>
                <p:cNvSpPr/>
                <p:nvPr/>
              </p:nvSpPr>
              <p:spPr bwMode="auto">
                <a:xfrm rot="16200000">
                  <a:off x="6321436" y="5733945"/>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4" name="5-Point Star 143"/>
                <p:cNvSpPr/>
                <p:nvPr/>
              </p:nvSpPr>
              <p:spPr bwMode="auto">
                <a:xfrm rot="16200000">
                  <a:off x="7051713" y="5733945"/>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5" name="5-Point Star 144"/>
                <p:cNvSpPr/>
                <p:nvPr/>
              </p:nvSpPr>
              <p:spPr bwMode="auto">
                <a:xfrm rot="16200000">
                  <a:off x="8658322" y="5724417"/>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6" name="5-Point Star 145"/>
                <p:cNvSpPr/>
                <p:nvPr/>
              </p:nvSpPr>
              <p:spPr bwMode="auto">
                <a:xfrm rot="16200000">
                  <a:off x="7307310" y="5733945"/>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7" name="5-Point Star 146"/>
                <p:cNvSpPr/>
                <p:nvPr/>
              </p:nvSpPr>
              <p:spPr bwMode="auto">
                <a:xfrm rot="16200000">
                  <a:off x="7562113" y="5734739"/>
                  <a:ext cx="146100" cy="144467"/>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8" name="5-Point Star 147"/>
                <p:cNvSpPr/>
                <p:nvPr/>
              </p:nvSpPr>
              <p:spPr bwMode="auto">
                <a:xfrm rot="16200000">
                  <a:off x="8147128" y="5733945"/>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49" name="5-Point Star 148"/>
                <p:cNvSpPr/>
                <p:nvPr/>
              </p:nvSpPr>
              <p:spPr bwMode="auto">
                <a:xfrm rot="16200000">
                  <a:off x="8913919" y="5733945"/>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0" name="5-Point Star 149"/>
                <p:cNvSpPr/>
                <p:nvPr/>
              </p:nvSpPr>
              <p:spPr bwMode="auto">
                <a:xfrm rot="16200000">
                  <a:off x="9133002" y="5722828"/>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1" name="5-Point Star 150"/>
                <p:cNvSpPr/>
                <p:nvPr/>
              </p:nvSpPr>
              <p:spPr bwMode="auto">
                <a:xfrm rot="16200000">
                  <a:off x="6540519" y="5733945"/>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2" name="5-Point Star 151"/>
                <p:cNvSpPr/>
                <p:nvPr/>
              </p:nvSpPr>
              <p:spPr bwMode="auto">
                <a:xfrm rot="16200000">
                  <a:off x="6796116" y="5724417"/>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3" name="5-Point Star 152"/>
                <p:cNvSpPr/>
                <p:nvPr/>
              </p:nvSpPr>
              <p:spPr bwMode="auto">
                <a:xfrm rot="16200000">
                  <a:off x="7818503" y="5733945"/>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4" name="5-Point Star 153"/>
                <p:cNvSpPr/>
                <p:nvPr/>
              </p:nvSpPr>
              <p:spPr bwMode="auto">
                <a:xfrm rot="16200000">
                  <a:off x="8402725" y="5733945"/>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5" name="5-Point Star 154"/>
                <p:cNvSpPr/>
                <p:nvPr/>
              </p:nvSpPr>
              <p:spPr bwMode="auto">
                <a:xfrm rot="16200000">
                  <a:off x="9266357" y="5768882"/>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6" name="5-Point Star 155"/>
                <p:cNvSpPr/>
                <p:nvPr/>
              </p:nvSpPr>
              <p:spPr bwMode="auto">
                <a:xfrm rot="16200000">
                  <a:off x="9485440" y="5779998"/>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7" name="5-Point Star 156"/>
                <p:cNvSpPr/>
                <p:nvPr/>
              </p:nvSpPr>
              <p:spPr bwMode="auto">
                <a:xfrm rot="16200000">
                  <a:off x="9339384" y="5768882"/>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8" name="5-Point Star 157"/>
                <p:cNvSpPr/>
                <p:nvPr/>
              </p:nvSpPr>
              <p:spPr bwMode="auto">
                <a:xfrm rot="16200000">
                  <a:off x="9558467" y="5779998"/>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59" name="5-Point Star 158"/>
                <p:cNvSpPr/>
                <p:nvPr/>
              </p:nvSpPr>
              <p:spPr bwMode="auto">
                <a:xfrm rot="16200000">
                  <a:off x="9375105" y="5758559"/>
                  <a:ext cx="146100" cy="144467"/>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0" name="5-Point Star 159"/>
                <p:cNvSpPr/>
                <p:nvPr/>
              </p:nvSpPr>
              <p:spPr bwMode="auto">
                <a:xfrm rot="16200000">
                  <a:off x="9594982" y="5768882"/>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1" name="5-Point Star 160"/>
                <p:cNvSpPr/>
                <p:nvPr/>
              </p:nvSpPr>
              <p:spPr bwMode="auto">
                <a:xfrm rot="16200000">
                  <a:off x="9229843" y="5768882"/>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2" name="5-Point Star 161"/>
                <p:cNvSpPr/>
                <p:nvPr/>
              </p:nvSpPr>
              <p:spPr bwMode="auto">
                <a:xfrm rot="16200000">
                  <a:off x="9448926" y="5757765"/>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3" name="5-Point Star 162"/>
                <p:cNvSpPr/>
                <p:nvPr/>
              </p:nvSpPr>
              <p:spPr bwMode="auto">
                <a:xfrm rot="16200000">
                  <a:off x="9339384" y="5732356"/>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4" name="5-Point Star 163"/>
                <p:cNvSpPr/>
                <p:nvPr/>
              </p:nvSpPr>
              <p:spPr bwMode="auto">
                <a:xfrm rot="16200000">
                  <a:off x="9558467" y="5721241"/>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5" name="5-Point Star 164"/>
                <p:cNvSpPr/>
                <p:nvPr/>
              </p:nvSpPr>
              <p:spPr bwMode="auto">
                <a:xfrm rot="16200000">
                  <a:off x="9663246" y="5779998"/>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6" name="5-Point Star 165"/>
                <p:cNvSpPr/>
                <p:nvPr/>
              </p:nvSpPr>
              <p:spPr bwMode="auto">
                <a:xfrm rot="16200000">
                  <a:off x="9736274" y="5779998"/>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7" name="5-Point Star 166"/>
                <p:cNvSpPr/>
                <p:nvPr/>
              </p:nvSpPr>
              <p:spPr bwMode="auto">
                <a:xfrm rot="16200000">
                  <a:off x="9772788" y="5768882"/>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8" name="5-Point Star 167"/>
                <p:cNvSpPr/>
                <p:nvPr/>
              </p:nvSpPr>
              <p:spPr bwMode="auto">
                <a:xfrm rot="16200000">
                  <a:off x="9626733" y="5757765"/>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69" name="5-Point Star 168"/>
                <p:cNvSpPr/>
                <p:nvPr/>
              </p:nvSpPr>
              <p:spPr bwMode="auto">
                <a:xfrm rot="16200000">
                  <a:off x="9736274" y="5721241"/>
                  <a:ext cx="146100" cy="146055"/>
                </a:xfrm>
                <a:prstGeom prst="star5">
                  <a:avLst/>
                </a:prstGeom>
                <a:solidFill>
                  <a:srgbClr val="FF0000"/>
                </a:solidFill>
                <a:ln w="9525" cap="flat" cmpd="sng" algn="ctr">
                  <a:noFill/>
                  <a:prstDash val="solid"/>
                  <a:round/>
                  <a:headEnd type="none" w="med" len="med"/>
                  <a:tailEnd type="none" w="med" len="med"/>
                </a:ln>
                <a:effectLst/>
              </p:spPr>
              <p:txBody>
                <a:bodyPr wrap="none"/>
                <a:lstStyle/>
                <a:p>
                  <a:pPr>
                    <a:defRPr/>
                  </a:pPr>
                  <a:endParaRPr lang="en-GB" dirty="0"/>
                </a:p>
              </p:txBody>
            </p:sp>
            <p:sp>
              <p:nvSpPr>
                <p:cNvPr id="170" name="TextBox 206"/>
                <p:cNvSpPr txBox="1">
                  <a:spLocks noChangeArrowheads="1"/>
                </p:cNvSpPr>
                <p:nvPr/>
              </p:nvSpPr>
              <p:spPr bwMode="auto">
                <a:xfrm>
                  <a:off x="8687346" y="5303561"/>
                  <a:ext cx="1219477" cy="425905"/>
                </a:xfrm>
                <a:prstGeom prst="rect">
                  <a:avLst/>
                </a:prstGeom>
                <a:noFill/>
                <a:ln w="9525">
                  <a:noFill/>
                  <a:miter lim="800000"/>
                  <a:headEnd/>
                  <a:tailEnd/>
                </a:ln>
              </p:spPr>
              <p:txBody>
                <a:bodyPr wrap="none">
                  <a:spAutoFit/>
                </a:bodyPr>
                <a:lstStyle/>
                <a:p>
                  <a:pPr>
                    <a:lnSpc>
                      <a:spcPts val="1200"/>
                    </a:lnSpc>
                    <a:spcBef>
                      <a:spcPts val="200"/>
                    </a:spcBef>
                  </a:pPr>
                  <a:endParaRPr lang="en-GB"/>
                </a:p>
                <a:p>
                  <a:pPr>
                    <a:lnSpc>
                      <a:spcPts val="1200"/>
                    </a:lnSpc>
                    <a:spcBef>
                      <a:spcPts val="200"/>
                    </a:spcBef>
                  </a:pPr>
                  <a:r>
                    <a:rPr lang="en-GB">
                      <a:solidFill>
                        <a:srgbClr val="FF0000"/>
                      </a:solidFill>
                    </a:rPr>
                    <a:t>d= 0.3 nm</a:t>
                  </a:r>
                </a:p>
              </p:txBody>
            </p:sp>
          </p:grpSp>
          <p:cxnSp>
            <p:nvCxnSpPr>
              <p:cNvPr id="88" name="Straight Arrow Connector 111"/>
              <p:cNvCxnSpPr>
                <a:cxnSpLocks noChangeShapeType="1"/>
              </p:cNvCxnSpPr>
              <p:nvPr/>
            </p:nvCxnSpPr>
            <p:spPr bwMode="auto">
              <a:xfrm rot="16200000" flipV="1">
                <a:off x="7185758" y="4545379"/>
                <a:ext cx="1555750" cy="446943"/>
              </a:xfrm>
              <a:prstGeom prst="straightConnector1">
                <a:avLst/>
              </a:prstGeom>
              <a:noFill/>
              <a:ln w="19050" algn="ctr">
                <a:solidFill>
                  <a:srgbClr val="FF0000"/>
                </a:solidFill>
                <a:round/>
                <a:headEnd/>
                <a:tailEnd type="arrow" w="med" len="med"/>
              </a:ln>
            </p:spPr>
          </p:cxnSp>
        </p:grpSp>
        <p:cxnSp>
          <p:nvCxnSpPr>
            <p:cNvPr id="171" name="Straight Arrow Connector 41"/>
            <p:cNvCxnSpPr>
              <a:cxnSpLocks noChangeShapeType="1"/>
            </p:cNvCxnSpPr>
            <p:nvPr/>
          </p:nvCxnSpPr>
          <p:spPr bwMode="auto">
            <a:xfrm rot="10800000" flipH="1">
              <a:off x="5622678" y="5695898"/>
              <a:ext cx="3566746" cy="23838"/>
            </a:xfrm>
            <a:prstGeom prst="straightConnector1">
              <a:avLst/>
            </a:prstGeom>
            <a:noFill/>
            <a:ln w="19050" algn="ctr">
              <a:solidFill>
                <a:schemeClr val="tx2"/>
              </a:solidFill>
              <a:prstDash val="sysDash"/>
              <a:round/>
              <a:headEnd/>
              <a:tailEnd type="arrow" w="med" len="med"/>
            </a:ln>
          </p:spPr>
        </p:cxnSp>
      </p:grpSp>
      <p:sp>
        <p:nvSpPr>
          <p:cNvPr id="177" name="Oval 187"/>
          <p:cNvSpPr>
            <a:spLocks noChangeArrowheads="1"/>
          </p:cNvSpPr>
          <p:nvPr/>
        </p:nvSpPr>
        <p:spPr bwMode="auto">
          <a:xfrm>
            <a:off x="7500025" y="2936875"/>
            <a:ext cx="292100" cy="249238"/>
          </a:xfrm>
          <a:prstGeom prst="ellipse">
            <a:avLst/>
          </a:prstGeom>
          <a:solidFill>
            <a:srgbClr val="E5FBFF"/>
          </a:solidFill>
          <a:ln w="9525" algn="ctr">
            <a:noFill/>
            <a:round/>
            <a:headEnd/>
            <a:tailEnd/>
          </a:ln>
        </p:spPr>
        <p:txBody>
          <a:bodyPr/>
          <a:lstStyle/>
          <a:p>
            <a:endParaRPr lang="fr-FR"/>
          </a:p>
        </p:txBody>
      </p:sp>
      <p:grpSp>
        <p:nvGrpSpPr>
          <p:cNvPr id="27" name="Group 184"/>
          <p:cNvGrpSpPr/>
          <p:nvPr/>
        </p:nvGrpSpPr>
        <p:grpSpPr>
          <a:xfrm>
            <a:off x="7534950" y="3865565"/>
            <a:ext cx="534126" cy="128587"/>
            <a:chOff x="7534950" y="3865563"/>
            <a:chExt cx="534126" cy="128587"/>
          </a:xfrm>
        </p:grpSpPr>
        <p:pic>
          <p:nvPicPr>
            <p:cNvPr id="181" name="Picture 12"/>
            <p:cNvPicPr>
              <a:picLocks noChangeAspect="1" noChangeArrowheads="1"/>
            </p:cNvPicPr>
            <p:nvPr/>
          </p:nvPicPr>
          <p:blipFill>
            <a:blip r:embed="rId5" cstate="print">
              <a:lum bright="30000"/>
            </a:blip>
            <a:srcRect l="60574" t="51604" r="32851" b="41228"/>
            <a:stretch>
              <a:fillRect/>
            </a:stretch>
          </p:blipFill>
          <p:spPr bwMode="auto">
            <a:xfrm rot="574136" flipV="1">
              <a:off x="7601076" y="3866629"/>
              <a:ext cx="468000" cy="34067"/>
            </a:xfrm>
            <a:prstGeom prst="rect">
              <a:avLst/>
            </a:prstGeom>
            <a:noFill/>
            <a:ln w="9525" algn="ctr">
              <a:noFill/>
              <a:miter lim="800000"/>
              <a:headEnd/>
              <a:tailEnd/>
            </a:ln>
          </p:spPr>
        </p:pic>
        <p:pic>
          <p:nvPicPr>
            <p:cNvPr id="182" name="Picture 12"/>
            <p:cNvPicPr>
              <a:picLocks noChangeAspect="1" noChangeArrowheads="1"/>
            </p:cNvPicPr>
            <p:nvPr/>
          </p:nvPicPr>
          <p:blipFill>
            <a:blip r:embed="rId5" cstate="print">
              <a:lum bright="30000"/>
            </a:blip>
            <a:srcRect l="63861" t="52359" r="32851" b="41206"/>
            <a:stretch>
              <a:fillRect/>
            </a:stretch>
          </p:blipFill>
          <p:spPr bwMode="auto">
            <a:xfrm rot="10800000" flipV="1">
              <a:off x="7675764" y="3892476"/>
              <a:ext cx="314129" cy="45733"/>
            </a:xfrm>
            <a:prstGeom prst="rect">
              <a:avLst/>
            </a:prstGeom>
            <a:noFill/>
            <a:ln w="9525" algn="ctr">
              <a:noFill/>
              <a:miter lim="800000"/>
              <a:headEnd/>
              <a:tailEnd/>
            </a:ln>
          </p:spPr>
        </p:pic>
        <p:pic>
          <p:nvPicPr>
            <p:cNvPr id="183" name="Picture 12"/>
            <p:cNvPicPr>
              <a:picLocks noChangeAspect="1" noChangeArrowheads="1"/>
            </p:cNvPicPr>
            <p:nvPr/>
          </p:nvPicPr>
          <p:blipFill>
            <a:blip r:embed="rId5" cstate="print">
              <a:lum bright="30000"/>
            </a:blip>
            <a:srcRect l="63861" t="52359" r="32851" b="41206"/>
            <a:stretch>
              <a:fillRect/>
            </a:stretch>
          </p:blipFill>
          <p:spPr bwMode="auto">
            <a:xfrm rot="10415275" flipV="1">
              <a:off x="7613205" y="3923291"/>
              <a:ext cx="449718" cy="65474"/>
            </a:xfrm>
            <a:prstGeom prst="rect">
              <a:avLst/>
            </a:prstGeom>
            <a:noFill/>
            <a:ln w="9525" algn="ctr">
              <a:noFill/>
              <a:miter lim="800000"/>
              <a:headEnd/>
              <a:tailEnd/>
            </a:ln>
          </p:spPr>
        </p:pic>
        <p:sp>
          <p:nvSpPr>
            <p:cNvPr id="178" name="Oval 188"/>
            <p:cNvSpPr>
              <a:spLocks noChangeArrowheads="1"/>
            </p:cNvSpPr>
            <p:nvPr/>
          </p:nvSpPr>
          <p:spPr bwMode="auto">
            <a:xfrm flipV="1">
              <a:off x="7534950" y="3865563"/>
              <a:ext cx="292100" cy="128587"/>
            </a:xfrm>
            <a:prstGeom prst="ellipse">
              <a:avLst/>
            </a:prstGeom>
            <a:solidFill>
              <a:srgbClr val="E5FBFF"/>
            </a:solidFill>
            <a:ln w="9525" algn="ctr">
              <a:noFill/>
              <a:round/>
              <a:headEnd/>
              <a:tailEnd/>
            </a:ln>
          </p:spPr>
          <p:txBody>
            <a:bodyPr/>
            <a:lstStyle/>
            <a:p>
              <a:endParaRPr lang="fr-FR"/>
            </a:p>
          </p:txBody>
        </p:sp>
      </p:grpSp>
    </p:spTree>
    <p:extLst>
      <p:ext uri="{BB962C8B-B14F-4D97-AF65-F5344CB8AC3E}">
        <p14:creationId xmlns:p14="http://schemas.microsoft.com/office/powerpoint/2010/main" val="724657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What’s an accelerator</a:t>
            </a:r>
            <a:endParaRPr lang="en-US" dirty="0"/>
          </a:p>
        </p:txBody>
      </p:sp>
      <p:sp>
        <p:nvSpPr>
          <p:cNvPr id="3" name="Marcador de contenido 2"/>
          <p:cNvSpPr>
            <a:spLocks noGrp="1"/>
          </p:cNvSpPr>
          <p:nvPr>
            <p:ph idx="1"/>
          </p:nvPr>
        </p:nvSpPr>
        <p:spPr>
          <a:xfrm>
            <a:off x="457200" y="3717034"/>
            <a:ext cx="8229600" cy="2409131"/>
          </a:xfrm>
        </p:spPr>
        <p:txBody>
          <a:bodyPr/>
          <a:lstStyle/>
          <a:p>
            <a:r>
              <a:rPr lang="en-US" dirty="0" smtClean="0"/>
              <a:t>It is a device that transfers energy to charged particle by electromagnetic or electrostatic fields. The particles are injected at initial energy of </a:t>
            </a:r>
            <a:r>
              <a:rPr lang="en-US" b="1" dirty="0" err="1" smtClean="0"/>
              <a:t>Ti</a:t>
            </a:r>
            <a:r>
              <a:rPr lang="en-US" dirty="0" smtClean="0"/>
              <a:t> and they arrive to final energy </a:t>
            </a:r>
            <a:r>
              <a:rPr lang="en-US" b="1" dirty="0" err="1" smtClean="0"/>
              <a:t>Tf</a:t>
            </a:r>
            <a:r>
              <a:rPr lang="en-US" dirty="0" smtClean="0"/>
              <a:t>.</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US" dirty="0" smtClean="0"/>
              <a:t>D. Esperante – IFIC_summer_school-July2018</a:t>
            </a:r>
            <a:endParaRPr lang="en-U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4</a:t>
            </a:fld>
            <a:endParaRPr lang="en-US" dirty="0">
              <a:solidFill>
                <a:prstClr val="black">
                  <a:tint val="75000"/>
                </a:prstClr>
              </a:solidFill>
            </a:endParaRPr>
          </a:p>
        </p:txBody>
      </p:sp>
      <p:sp>
        <p:nvSpPr>
          <p:cNvPr id="7" name="Rectángulo 6"/>
          <p:cNvSpPr/>
          <p:nvPr/>
        </p:nvSpPr>
        <p:spPr>
          <a:xfrm>
            <a:off x="971600" y="1988840"/>
            <a:ext cx="1296144" cy="50405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Source</a:t>
            </a:r>
          </a:p>
        </p:txBody>
      </p:sp>
      <p:sp>
        <p:nvSpPr>
          <p:cNvPr id="8" name="Rectángulo 7"/>
          <p:cNvSpPr/>
          <p:nvPr/>
        </p:nvSpPr>
        <p:spPr>
          <a:xfrm>
            <a:off x="3275856" y="1988840"/>
            <a:ext cx="252028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Accelerator</a:t>
            </a:r>
          </a:p>
        </p:txBody>
      </p:sp>
      <p:sp>
        <p:nvSpPr>
          <p:cNvPr id="10" name="Rectángulo 9"/>
          <p:cNvSpPr/>
          <p:nvPr/>
        </p:nvSpPr>
        <p:spPr>
          <a:xfrm>
            <a:off x="6804248" y="1988840"/>
            <a:ext cx="1341512" cy="50405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Target</a:t>
            </a:r>
          </a:p>
        </p:txBody>
      </p:sp>
      <p:cxnSp>
        <p:nvCxnSpPr>
          <p:cNvPr id="13" name="Conector recto de flecha 12"/>
          <p:cNvCxnSpPr>
            <a:stCxn id="7" idx="3"/>
            <a:endCxn id="8" idx="1"/>
          </p:cNvCxnSpPr>
          <p:nvPr/>
        </p:nvCxnSpPr>
        <p:spPr>
          <a:xfrm>
            <a:off x="2267744" y="2240868"/>
            <a:ext cx="1008112" cy="0"/>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a:stCxn id="8" idx="3"/>
            <a:endCxn id="10" idx="1"/>
          </p:cNvCxnSpPr>
          <p:nvPr/>
        </p:nvCxnSpPr>
        <p:spPr>
          <a:xfrm>
            <a:off x="5796136" y="2240868"/>
            <a:ext cx="1008112"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20" name="CuadroTexto 19"/>
          <p:cNvSpPr txBox="1"/>
          <p:nvPr/>
        </p:nvSpPr>
        <p:spPr>
          <a:xfrm>
            <a:off x="2555776" y="2492898"/>
            <a:ext cx="412292" cy="461665"/>
          </a:xfrm>
          <a:prstGeom prst="rect">
            <a:avLst/>
          </a:prstGeom>
          <a:noFill/>
        </p:spPr>
        <p:txBody>
          <a:bodyPr wrap="none" rtlCol="0">
            <a:spAutoFit/>
          </a:bodyPr>
          <a:lstStyle/>
          <a:p>
            <a:r>
              <a:rPr lang="en-US" sz="2400" b="1" dirty="0" err="1"/>
              <a:t>Ti</a:t>
            </a:r>
            <a:endParaRPr lang="en-US" sz="2400" b="1" dirty="0"/>
          </a:p>
        </p:txBody>
      </p:sp>
      <p:sp>
        <p:nvSpPr>
          <p:cNvPr id="21" name="CuadroTexto 20"/>
          <p:cNvSpPr txBox="1"/>
          <p:nvPr/>
        </p:nvSpPr>
        <p:spPr>
          <a:xfrm>
            <a:off x="6094046" y="2492897"/>
            <a:ext cx="434734" cy="461665"/>
          </a:xfrm>
          <a:prstGeom prst="rect">
            <a:avLst/>
          </a:prstGeom>
          <a:noFill/>
        </p:spPr>
        <p:txBody>
          <a:bodyPr wrap="none" rtlCol="0">
            <a:spAutoFit/>
          </a:bodyPr>
          <a:lstStyle/>
          <a:p>
            <a:r>
              <a:rPr lang="en-US" sz="2400" b="1" dirty="0" err="1"/>
              <a:t>Tf</a:t>
            </a:r>
            <a:endParaRPr lang="en-US" sz="2400" b="1" dirty="0"/>
          </a:p>
        </p:txBody>
      </p:sp>
    </p:spTree>
    <p:extLst>
      <p:ext uri="{BB962C8B-B14F-4D97-AF65-F5344CB8AC3E}">
        <p14:creationId xmlns:p14="http://schemas.microsoft.com/office/powerpoint/2010/main" val="1094276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p:cNvGraphicFramePr>
            <a:graphicFrameLocks noGrp="1"/>
          </p:cNvGraphicFramePr>
          <p:nvPr/>
        </p:nvGraphicFramePr>
        <p:xfrm>
          <a:off x="2030822" y="1573616"/>
          <a:ext cx="5465136" cy="3806456"/>
        </p:xfrm>
        <a:graphic>
          <a:graphicData uri="http://schemas.openxmlformats.org/drawingml/2006/table">
            <a:tbl>
              <a:tblPr bandRow="1">
                <a:tableStyleId>{2D5ABB26-0587-4C30-8999-92F81FD0307C}</a:tableStyleId>
              </a:tblPr>
              <a:tblGrid>
                <a:gridCol w="2732568">
                  <a:extLst>
                    <a:ext uri="{9D8B030D-6E8A-4147-A177-3AD203B41FA5}">
                      <a16:colId xmlns:a16="http://schemas.microsoft.com/office/drawing/2014/main" val="20000"/>
                    </a:ext>
                  </a:extLst>
                </a:gridCol>
                <a:gridCol w="2732568">
                  <a:extLst>
                    <a:ext uri="{9D8B030D-6E8A-4147-A177-3AD203B41FA5}">
                      <a16:colId xmlns:a16="http://schemas.microsoft.com/office/drawing/2014/main" val="20001"/>
                    </a:ext>
                  </a:extLst>
                </a:gridCol>
              </a:tblGrid>
              <a:tr h="1903228">
                <a:tc>
                  <a:txBody>
                    <a:bodyPr/>
                    <a:lstStyle/>
                    <a:p>
                      <a:endParaRPr lang="en-US"/>
                    </a:p>
                  </a:txBody>
                  <a:tcPr>
                    <a:lnL w="28575" cap="flat" cmpd="sng" algn="ctr">
                      <a:solidFill>
                        <a:schemeClr val="accent1"/>
                      </a:solidFill>
                      <a:prstDash val="dash"/>
                      <a:round/>
                      <a:headEnd type="none" w="med" len="med"/>
                      <a:tailEnd type="none" w="med" len="med"/>
                    </a:lnL>
                    <a:lnR w="28575" cap="flat" cmpd="sng" algn="ctr">
                      <a:solidFill>
                        <a:schemeClr val="accent1"/>
                      </a:solidFill>
                      <a:prstDash val="dash"/>
                      <a:round/>
                      <a:headEnd type="none" w="med" len="med"/>
                      <a:tailEnd type="none" w="med" len="med"/>
                    </a:lnR>
                    <a:lnT w="28575" cap="flat" cmpd="sng" algn="ctr">
                      <a:solidFill>
                        <a:schemeClr val="accent1"/>
                      </a:solidFill>
                      <a:prstDash val="dash"/>
                      <a:round/>
                      <a:headEnd type="none" w="med" len="med"/>
                      <a:tailEnd type="none" w="med" len="med"/>
                    </a:lnT>
                    <a:lnB w="28575" cap="flat" cmpd="sng" algn="ctr">
                      <a:solidFill>
                        <a:schemeClr val="accent1"/>
                      </a:solidFill>
                      <a:prstDash val="dash"/>
                      <a:round/>
                      <a:headEnd type="none" w="med" len="med"/>
                      <a:tailEnd type="none" w="med" len="med"/>
                    </a:lnB>
                  </a:tcPr>
                </a:tc>
                <a:tc>
                  <a:txBody>
                    <a:bodyPr/>
                    <a:lstStyle/>
                    <a:p>
                      <a:endParaRPr lang="en-US"/>
                    </a:p>
                  </a:txBody>
                  <a:tcPr>
                    <a:lnL w="28575" cap="flat" cmpd="sng" algn="ctr">
                      <a:solidFill>
                        <a:schemeClr val="accent1"/>
                      </a:solidFill>
                      <a:prstDash val="dash"/>
                      <a:round/>
                      <a:headEnd type="none" w="med" len="med"/>
                      <a:tailEnd type="none" w="med" len="med"/>
                    </a:lnL>
                    <a:lnR w="28575" cap="flat" cmpd="sng" algn="ctr">
                      <a:solidFill>
                        <a:schemeClr val="accent1"/>
                      </a:solidFill>
                      <a:prstDash val="dash"/>
                      <a:round/>
                      <a:headEnd type="none" w="med" len="med"/>
                      <a:tailEnd type="none" w="med" len="med"/>
                    </a:lnR>
                    <a:lnT w="28575" cap="flat" cmpd="sng" algn="ctr">
                      <a:solidFill>
                        <a:schemeClr val="accent1"/>
                      </a:solidFill>
                      <a:prstDash val="dash"/>
                      <a:round/>
                      <a:headEnd type="none" w="med" len="med"/>
                      <a:tailEnd type="none" w="med" len="med"/>
                    </a:lnT>
                    <a:lnB w="28575" cap="flat" cmpd="sng" algn="ctr">
                      <a:solidFill>
                        <a:schemeClr val="accent1"/>
                      </a:solidFill>
                      <a:prstDash val="dash"/>
                      <a:round/>
                      <a:headEnd type="none" w="med" len="med"/>
                      <a:tailEnd type="none" w="med" len="med"/>
                    </a:lnB>
                  </a:tcPr>
                </a:tc>
                <a:extLst>
                  <a:ext uri="{0D108BD9-81ED-4DB2-BD59-A6C34878D82A}">
                    <a16:rowId xmlns:a16="http://schemas.microsoft.com/office/drawing/2014/main" val="10000"/>
                  </a:ext>
                </a:extLst>
              </a:tr>
              <a:tr h="1903228">
                <a:tc>
                  <a:txBody>
                    <a:bodyPr/>
                    <a:lstStyle/>
                    <a:p>
                      <a:endParaRPr lang="en-US"/>
                    </a:p>
                  </a:txBody>
                  <a:tcPr>
                    <a:lnL w="28575" cap="flat" cmpd="sng" algn="ctr">
                      <a:solidFill>
                        <a:schemeClr val="accent1"/>
                      </a:solidFill>
                      <a:prstDash val="dash"/>
                      <a:round/>
                      <a:headEnd type="none" w="med" len="med"/>
                      <a:tailEnd type="none" w="med" len="med"/>
                    </a:lnL>
                    <a:lnR w="28575" cap="flat" cmpd="sng" algn="ctr">
                      <a:solidFill>
                        <a:schemeClr val="accent1"/>
                      </a:solidFill>
                      <a:prstDash val="dash"/>
                      <a:round/>
                      <a:headEnd type="none" w="med" len="med"/>
                      <a:tailEnd type="none" w="med" len="med"/>
                    </a:lnR>
                    <a:lnT w="28575" cap="flat" cmpd="sng" algn="ctr">
                      <a:solidFill>
                        <a:schemeClr val="accent1"/>
                      </a:solidFill>
                      <a:prstDash val="dash"/>
                      <a:round/>
                      <a:headEnd type="none" w="med" len="med"/>
                      <a:tailEnd type="none" w="med" len="med"/>
                    </a:lnT>
                    <a:lnB w="28575" cap="flat" cmpd="sng" algn="ctr">
                      <a:noFill/>
                      <a:prstDash val="dash"/>
                      <a:round/>
                      <a:headEnd type="none" w="med" len="med"/>
                      <a:tailEnd type="none" w="med" len="med"/>
                    </a:lnB>
                  </a:tcPr>
                </a:tc>
                <a:tc>
                  <a:txBody>
                    <a:bodyPr/>
                    <a:lstStyle/>
                    <a:p>
                      <a:endParaRPr lang="en-US"/>
                    </a:p>
                  </a:txBody>
                  <a:tcPr>
                    <a:lnL w="28575" cap="flat" cmpd="sng" algn="ctr">
                      <a:solidFill>
                        <a:schemeClr val="accent1"/>
                      </a:solidFill>
                      <a:prstDash val="dash"/>
                      <a:round/>
                      <a:headEnd type="none" w="med" len="med"/>
                      <a:tailEnd type="none" w="med" len="med"/>
                    </a:lnL>
                    <a:lnR w="28575" cap="flat" cmpd="sng" algn="ctr">
                      <a:solidFill>
                        <a:schemeClr val="accent1"/>
                      </a:solidFill>
                      <a:prstDash val="dash"/>
                      <a:round/>
                      <a:headEnd type="none" w="med" len="med"/>
                      <a:tailEnd type="none" w="med" len="med"/>
                    </a:lnR>
                    <a:lnT w="28575" cap="flat" cmpd="sng" algn="ctr">
                      <a:solidFill>
                        <a:schemeClr val="accent1"/>
                      </a:solidFill>
                      <a:prstDash val="dash"/>
                      <a:round/>
                      <a:headEnd type="none" w="med" len="med"/>
                      <a:tailEnd type="none" w="med" len="med"/>
                    </a:lnT>
                    <a:lnB w="28575" cap="flat" cmpd="sng" algn="ctr">
                      <a:noFill/>
                      <a:prstDash val="dash"/>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Title 1"/>
          <p:cNvSpPr>
            <a:spLocks noGrp="1"/>
          </p:cNvSpPr>
          <p:nvPr>
            <p:ph type="title"/>
          </p:nvPr>
        </p:nvSpPr>
        <p:spPr/>
        <p:txBody>
          <a:bodyPr>
            <a:normAutofit fontScale="90000"/>
          </a:bodyPr>
          <a:lstStyle/>
          <a:p>
            <a:pPr>
              <a:defRPr/>
            </a:pPr>
            <a:r>
              <a:rPr lang="en-GB" dirty="0" smtClean="0"/>
              <a:t>Elective indications of carbon ions</a:t>
            </a:r>
            <a:endParaRPr lang="en-GB" dirty="0"/>
          </a:p>
        </p:txBody>
      </p:sp>
      <p:grpSp>
        <p:nvGrpSpPr>
          <p:cNvPr id="46" name="Group 45"/>
          <p:cNvGrpSpPr/>
          <p:nvPr/>
        </p:nvGrpSpPr>
        <p:grpSpPr>
          <a:xfrm>
            <a:off x="180761" y="956927"/>
            <a:ext cx="8803744" cy="5399632"/>
            <a:chOff x="180761" y="956927"/>
            <a:chExt cx="8803744" cy="5399632"/>
          </a:xfrm>
        </p:grpSpPr>
        <p:sp>
          <p:nvSpPr>
            <p:cNvPr id="40" name="TextBox 39"/>
            <p:cNvSpPr txBox="1"/>
            <p:nvPr/>
          </p:nvSpPr>
          <p:spPr>
            <a:xfrm rot="-2700000">
              <a:off x="5376533" y="5644850"/>
              <a:ext cx="1275907" cy="523220"/>
            </a:xfrm>
            <a:prstGeom prst="rect">
              <a:avLst/>
            </a:prstGeom>
            <a:noFill/>
          </p:spPr>
          <p:txBody>
            <a:bodyPr wrap="square" rtlCol="0">
              <a:spAutoFit/>
            </a:bodyPr>
            <a:lstStyle/>
            <a:p>
              <a:pPr algn="ctr"/>
              <a:r>
                <a:rPr lang="fr-CH" sz="1400"/>
                <a:t>radiosensitivehealthy tissue</a:t>
              </a:r>
              <a:endParaRPr lang="en-US" sz="1400"/>
            </a:p>
          </p:txBody>
        </p:sp>
        <p:grpSp>
          <p:nvGrpSpPr>
            <p:cNvPr id="45" name="Group 44"/>
            <p:cNvGrpSpPr/>
            <p:nvPr/>
          </p:nvGrpSpPr>
          <p:grpSpPr>
            <a:xfrm>
              <a:off x="180761" y="956927"/>
              <a:ext cx="8803744" cy="5399632"/>
              <a:chOff x="31899" y="1063257"/>
              <a:chExt cx="8803744" cy="5399632"/>
            </a:xfrm>
          </p:grpSpPr>
          <p:sp>
            <p:nvSpPr>
              <p:cNvPr id="42" name="Oval 41"/>
              <p:cNvSpPr/>
              <p:nvPr/>
            </p:nvSpPr>
            <p:spPr>
              <a:xfrm>
                <a:off x="3349250" y="3583172"/>
                <a:ext cx="1254649" cy="1180218"/>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a:solidFill>
                      <a:schemeClr val="tx1"/>
                    </a:solidFill>
                  </a:rPr>
                  <a:t>80%</a:t>
                </a:r>
                <a:endParaRPr lang="en-US" sz="2400">
                  <a:solidFill>
                    <a:schemeClr val="tx1"/>
                  </a:solidFill>
                </a:endParaRPr>
              </a:p>
            </p:txBody>
          </p:sp>
          <p:sp>
            <p:nvSpPr>
              <p:cNvPr id="31" name="TextBox 30"/>
              <p:cNvSpPr txBox="1"/>
              <p:nvPr/>
            </p:nvSpPr>
            <p:spPr>
              <a:xfrm>
                <a:off x="5530729" y="2283157"/>
                <a:ext cx="788165" cy="584775"/>
              </a:xfrm>
              <a:prstGeom prst="rect">
                <a:avLst/>
              </a:prstGeom>
              <a:noFill/>
            </p:spPr>
            <p:txBody>
              <a:bodyPr wrap="none">
                <a:spAutoFit/>
              </a:bodyPr>
              <a:lstStyle/>
              <a:p>
                <a:pPr algn="ctr">
                  <a:defRPr/>
                </a:pPr>
                <a:r>
                  <a:rPr lang="en-GB" sz="3200" b="1" u="sng" dirty="0">
                    <a:solidFill>
                      <a:srgbClr val="FF0000"/>
                    </a:solidFill>
                    <a:effectLst>
                      <a:outerShdw blurRad="38100" dist="38100" dir="2700000" algn="tl">
                        <a:srgbClr val="000000">
                          <a:alpha val="43137"/>
                        </a:srgbClr>
                      </a:outerShdw>
                    </a:effectLst>
                  </a:rPr>
                  <a:t>YES</a:t>
                </a:r>
              </a:p>
            </p:txBody>
          </p:sp>
          <p:sp>
            <p:nvSpPr>
              <p:cNvPr id="32" name="TextBox 31"/>
              <p:cNvSpPr txBox="1"/>
              <p:nvPr/>
            </p:nvSpPr>
            <p:spPr>
              <a:xfrm>
                <a:off x="2797115" y="4237248"/>
                <a:ext cx="732894" cy="584775"/>
              </a:xfrm>
              <a:prstGeom prst="rect">
                <a:avLst/>
              </a:prstGeom>
              <a:noFill/>
            </p:spPr>
            <p:txBody>
              <a:bodyPr wrap="none">
                <a:spAutoFit/>
              </a:bodyPr>
              <a:lstStyle/>
              <a:p>
                <a:pPr algn="ctr">
                  <a:defRPr/>
                </a:pPr>
                <a:r>
                  <a:rPr lang="en-GB" sz="3200" b="1" u="sng" dirty="0">
                    <a:effectLst>
                      <a:outerShdw blurRad="38100" dist="38100" dir="2700000" algn="tl">
                        <a:srgbClr val="000000">
                          <a:alpha val="43137"/>
                        </a:srgbClr>
                      </a:outerShdw>
                    </a:effectLst>
                  </a:rPr>
                  <a:t>NO</a:t>
                </a:r>
              </a:p>
            </p:txBody>
          </p:sp>
          <p:sp>
            <p:nvSpPr>
              <p:cNvPr id="13" name="TextBox 12"/>
              <p:cNvSpPr txBox="1"/>
              <p:nvPr/>
            </p:nvSpPr>
            <p:spPr>
              <a:xfrm>
                <a:off x="2905246" y="2385102"/>
                <a:ext cx="512641" cy="369332"/>
              </a:xfrm>
              <a:prstGeom prst="rect">
                <a:avLst/>
              </a:prstGeom>
              <a:noFill/>
            </p:spPr>
            <p:txBody>
              <a:bodyPr wrap="none">
                <a:spAutoFit/>
              </a:bodyPr>
              <a:lstStyle/>
              <a:p>
                <a:pPr algn="ctr">
                  <a:defRPr/>
                </a:pPr>
                <a:r>
                  <a:rPr lang="en-GB" dirty="0">
                    <a:solidFill>
                      <a:srgbClr val="FF0000"/>
                    </a:solidFill>
                    <a:effectLst>
                      <a:outerShdw blurRad="38100" dist="38100" dir="2700000" algn="tl">
                        <a:srgbClr val="000000">
                          <a:alpha val="43137"/>
                        </a:srgbClr>
                      </a:outerShdw>
                    </a:effectLst>
                  </a:rPr>
                  <a:t>YES</a:t>
                </a:r>
              </a:p>
            </p:txBody>
          </p:sp>
          <p:sp>
            <p:nvSpPr>
              <p:cNvPr id="14" name="TextBox 13"/>
              <p:cNvSpPr txBox="1"/>
              <p:nvPr/>
            </p:nvSpPr>
            <p:spPr>
              <a:xfrm>
                <a:off x="5716624" y="4325172"/>
                <a:ext cx="441019" cy="307777"/>
              </a:xfrm>
              <a:prstGeom prst="rect">
                <a:avLst/>
              </a:prstGeom>
              <a:noFill/>
            </p:spPr>
            <p:txBody>
              <a:bodyPr wrap="none">
                <a:spAutoFit/>
              </a:bodyPr>
              <a:lstStyle/>
              <a:p>
                <a:pPr algn="ctr">
                  <a:defRPr/>
                </a:pPr>
                <a:r>
                  <a:rPr lang="en-GB" sz="1400">
                    <a:solidFill>
                      <a:srgbClr val="FF0000"/>
                    </a:solidFill>
                    <a:effectLst>
                      <a:outerShdw blurRad="38100" dist="38100" dir="2700000" algn="tl">
                        <a:srgbClr val="000000">
                          <a:alpha val="43137"/>
                        </a:srgbClr>
                      </a:outerShdw>
                    </a:effectLst>
                  </a:rPr>
                  <a:t>YES</a:t>
                </a:r>
                <a:endParaRPr lang="en-GB" sz="1400" dirty="0">
                  <a:solidFill>
                    <a:srgbClr val="FF0000"/>
                  </a:solidFill>
                  <a:effectLst>
                    <a:outerShdw blurRad="38100" dist="38100" dir="2700000" algn="tl">
                      <a:srgbClr val="000000">
                        <a:alpha val="43137"/>
                      </a:srgbClr>
                    </a:outerShdw>
                  </a:effectLst>
                </a:endParaRPr>
              </a:p>
            </p:txBody>
          </p:sp>
          <p:cxnSp>
            <p:nvCxnSpPr>
              <p:cNvPr id="22" name="Straight Arrow Connector 21"/>
              <p:cNvCxnSpPr/>
              <p:nvPr/>
            </p:nvCxnSpPr>
            <p:spPr>
              <a:xfrm flipV="1">
                <a:off x="1881975" y="1063257"/>
                <a:ext cx="0" cy="482718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414130" y="5475767"/>
                <a:ext cx="6772940" cy="109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70637" y="5539559"/>
                <a:ext cx="1765006" cy="923330"/>
              </a:xfrm>
              <a:prstGeom prst="rect">
                <a:avLst/>
              </a:prstGeom>
              <a:noFill/>
            </p:spPr>
            <p:txBody>
              <a:bodyPr wrap="square" rtlCol="0">
                <a:spAutoFit/>
              </a:bodyPr>
              <a:lstStyle/>
              <a:p>
                <a:r>
                  <a:rPr lang="fr-CH" b="1"/>
                  <a:t>Radiosensitivity</a:t>
                </a:r>
              </a:p>
              <a:p>
                <a:r>
                  <a:rPr lang="fr-CH"/>
                  <a:t>of the NORMAL TISSUES</a:t>
                </a:r>
                <a:endParaRPr lang="en-US"/>
              </a:p>
            </p:txBody>
          </p:sp>
          <p:sp>
            <p:nvSpPr>
              <p:cNvPr id="30" name="TextBox 29"/>
              <p:cNvSpPr txBox="1"/>
              <p:nvPr/>
            </p:nvSpPr>
            <p:spPr>
              <a:xfrm>
                <a:off x="31899" y="1109327"/>
                <a:ext cx="1772094" cy="646331"/>
              </a:xfrm>
              <a:prstGeom prst="rect">
                <a:avLst/>
              </a:prstGeom>
              <a:noFill/>
            </p:spPr>
            <p:txBody>
              <a:bodyPr wrap="square" rtlCol="0">
                <a:spAutoFit/>
              </a:bodyPr>
              <a:lstStyle/>
              <a:p>
                <a:r>
                  <a:rPr lang="fr-CH" b="1"/>
                  <a:t>Radioresistance</a:t>
                </a:r>
              </a:p>
              <a:p>
                <a:r>
                  <a:rPr lang="fr-CH"/>
                  <a:t>of the TUMOUR</a:t>
                </a:r>
                <a:endParaRPr lang="en-US"/>
              </a:p>
            </p:txBody>
          </p:sp>
          <p:sp>
            <p:nvSpPr>
              <p:cNvPr id="36" name="TextBox 35"/>
              <p:cNvSpPr txBox="1"/>
              <p:nvPr/>
            </p:nvSpPr>
            <p:spPr>
              <a:xfrm rot="-2700000">
                <a:off x="372138" y="2456121"/>
                <a:ext cx="1275907" cy="523220"/>
              </a:xfrm>
              <a:prstGeom prst="rect">
                <a:avLst/>
              </a:prstGeom>
              <a:noFill/>
            </p:spPr>
            <p:txBody>
              <a:bodyPr wrap="square" rtlCol="0">
                <a:spAutoFit/>
              </a:bodyPr>
              <a:lstStyle/>
              <a:p>
                <a:pPr algn="ctr"/>
                <a:r>
                  <a:rPr lang="fr-CH" sz="1400"/>
                  <a:t>radioresistant tumour</a:t>
                </a:r>
                <a:endParaRPr lang="en-US" sz="1400"/>
              </a:p>
            </p:txBody>
          </p:sp>
          <p:sp>
            <p:nvSpPr>
              <p:cNvPr id="37" name="TextBox 36"/>
              <p:cNvSpPr txBox="1"/>
              <p:nvPr/>
            </p:nvSpPr>
            <p:spPr>
              <a:xfrm rot="-2700000">
                <a:off x="396947" y="4224669"/>
                <a:ext cx="1275907" cy="523220"/>
              </a:xfrm>
              <a:prstGeom prst="rect">
                <a:avLst/>
              </a:prstGeom>
              <a:noFill/>
            </p:spPr>
            <p:txBody>
              <a:bodyPr wrap="square" rtlCol="0">
                <a:spAutoFit/>
              </a:bodyPr>
              <a:lstStyle/>
              <a:p>
                <a:pPr algn="ctr"/>
                <a:r>
                  <a:rPr lang="fr-CH" sz="1400"/>
                  <a:t>radiosensitive tumour</a:t>
                </a:r>
                <a:endParaRPr lang="en-US" sz="1400"/>
              </a:p>
            </p:txBody>
          </p:sp>
          <p:sp>
            <p:nvSpPr>
              <p:cNvPr id="39" name="TextBox 38"/>
              <p:cNvSpPr txBox="1"/>
              <p:nvPr/>
            </p:nvSpPr>
            <p:spPr>
              <a:xfrm rot="-2700000">
                <a:off x="2714862" y="5758271"/>
                <a:ext cx="1275907" cy="523220"/>
              </a:xfrm>
              <a:prstGeom prst="rect">
                <a:avLst/>
              </a:prstGeom>
              <a:noFill/>
            </p:spPr>
            <p:txBody>
              <a:bodyPr wrap="square" rtlCol="0">
                <a:spAutoFit/>
              </a:bodyPr>
              <a:lstStyle/>
              <a:p>
                <a:pPr algn="ctr"/>
                <a:r>
                  <a:rPr lang="fr-CH" sz="1400"/>
                  <a:t>radioresistant healthy tissue</a:t>
                </a:r>
                <a:endParaRPr lang="en-US" sz="1400"/>
              </a:p>
            </p:txBody>
          </p:sp>
          <p:sp>
            <p:nvSpPr>
              <p:cNvPr id="41" name="Oval 40"/>
              <p:cNvSpPr/>
              <p:nvPr/>
            </p:nvSpPr>
            <p:spPr>
              <a:xfrm>
                <a:off x="6751669" y="1690577"/>
                <a:ext cx="574164" cy="489101"/>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a:solidFill>
                      <a:schemeClr val="tx1"/>
                    </a:solidFill>
                  </a:rPr>
                  <a:t>3%</a:t>
                </a:r>
                <a:endParaRPr lang="en-US" sz="1200">
                  <a:solidFill>
                    <a:schemeClr val="tx1"/>
                  </a:solidFill>
                </a:endParaRPr>
              </a:p>
            </p:txBody>
          </p:sp>
          <p:sp>
            <p:nvSpPr>
              <p:cNvPr id="43" name="Oval 42"/>
              <p:cNvSpPr/>
              <p:nvPr/>
            </p:nvSpPr>
            <p:spPr>
              <a:xfrm>
                <a:off x="6443324" y="3593803"/>
                <a:ext cx="882509" cy="63796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a:solidFill>
                      <a:schemeClr val="tx1"/>
                    </a:solidFill>
                  </a:rPr>
                  <a:t>10%</a:t>
                </a:r>
                <a:endParaRPr lang="en-US" sz="1400">
                  <a:solidFill>
                    <a:schemeClr val="tx1"/>
                  </a:solidFill>
                </a:endParaRPr>
              </a:p>
            </p:txBody>
          </p:sp>
          <p:sp>
            <p:nvSpPr>
              <p:cNvPr id="44" name="Oval 43"/>
              <p:cNvSpPr/>
              <p:nvPr/>
            </p:nvSpPr>
            <p:spPr>
              <a:xfrm>
                <a:off x="3934039" y="1704755"/>
                <a:ext cx="637961" cy="496189"/>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a:solidFill>
                      <a:schemeClr val="tx1"/>
                    </a:solidFill>
                  </a:rPr>
                  <a:t>7%</a:t>
                </a:r>
                <a:endParaRPr lang="en-US" sz="1400">
                  <a:solidFill>
                    <a:schemeClr val="tx1"/>
                  </a:solidFill>
                </a:endParaRPr>
              </a:p>
            </p:txBody>
          </p:sp>
        </p:grpSp>
      </p:grpSp>
    </p:spTree>
    <p:extLst>
      <p:ext uri="{BB962C8B-B14F-4D97-AF65-F5344CB8AC3E}">
        <p14:creationId xmlns:p14="http://schemas.microsoft.com/office/powerpoint/2010/main" val="13944160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8178" name="Rectangle 2"/>
          <p:cNvSpPr>
            <a:spLocks noGrp="1" noChangeArrowheads="1"/>
          </p:cNvSpPr>
          <p:nvPr>
            <p:ph type="title"/>
          </p:nvPr>
        </p:nvSpPr>
        <p:spPr/>
        <p:txBody>
          <a:bodyPr>
            <a:normAutofit fontScale="90000"/>
          </a:bodyPr>
          <a:lstStyle/>
          <a:p>
            <a:pPr eaLnBrk="1" hangingPunct="1">
              <a:defRPr/>
            </a:pPr>
            <a:r>
              <a:rPr lang="it-IT" dirty="0" err="1" smtClean="0"/>
              <a:t>Numbers</a:t>
            </a:r>
            <a:r>
              <a:rPr lang="it-IT" dirty="0" smtClean="0"/>
              <a:t> of </a:t>
            </a:r>
            <a:r>
              <a:rPr lang="it-IT" dirty="0" err="1" smtClean="0"/>
              <a:t>potential</a:t>
            </a:r>
            <a:r>
              <a:rPr lang="it-IT" dirty="0" smtClean="0"/>
              <a:t> </a:t>
            </a:r>
            <a:r>
              <a:rPr lang="it-IT" dirty="0" err="1" smtClean="0"/>
              <a:t>patients</a:t>
            </a:r>
            <a:r>
              <a:rPr lang="it-IT" dirty="0" smtClean="0"/>
              <a:t> (*)</a:t>
            </a:r>
            <a:endParaRPr lang="en-GB" dirty="0" smtClean="0"/>
          </a:p>
        </p:txBody>
      </p:sp>
      <p:sp>
        <p:nvSpPr>
          <p:cNvPr id="6" name="Content Placeholder 5"/>
          <p:cNvSpPr>
            <a:spLocks noGrp="1"/>
          </p:cNvSpPr>
          <p:nvPr>
            <p:ph idx="1"/>
          </p:nvPr>
        </p:nvSpPr>
        <p:spPr/>
        <p:txBody>
          <a:bodyPr>
            <a:normAutofit/>
          </a:bodyPr>
          <a:lstStyle/>
          <a:p>
            <a:pPr>
              <a:defRPr/>
            </a:pPr>
            <a:r>
              <a:rPr lang="it-IT" u="sng" dirty="0" smtClean="0">
                <a:latin typeface="Arial" charset="0"/>
              </a:rPr>
              <a:t>X-</a:t>
            </a:r>
            <a:r>
              <a:rPr lang="it-IT" u="sng" dirty="0" err="1" smtClean="0">
                <a:latin typeface="Arial" charset="0"/>
              </a:rPr>
              <a:t>ray</a:t>
            </a:r>
            <a:r>
              <a:rPr lang="it-IT" u="sng" dirty="0" smtClean="0">
                <a:latin typeface="Arial" charset="0"/>
              </a:rPr>
              <a:t> </a:t>
            </a:r>
            <a:r>
              <a:rPr lang="it-IT" u="sng" dirty="0" err="1" smtClean="0">
                <a:latin typeface="Arial" charset="0"/>
              </a:rPr>
              <a:t>therapy</a:t>
            </a:r>
            <a:r>
              <a:rPr lang="it-IT" dirty="0" smtClean="0">
                <a:latin typeface="Arial" charset="0"/>
              </a:rPr>
              <a:t> 	</a:t>
            </a:r>
          </a:p>
          <a:p>
            <a:pPr>
              <a:buNone/>
              <a:defRPr/>
            </a:pPr>
            <a:r>
              <a:rPr lang="it-IT" dirty="0" smtClean="0">
                <a:latin typeface="Arial" charset="0"/>
              </a:rPr>
              <a:t>		</a:t>
            </a:r>
            <a:r>
              <a:rPr lang="it-IT" dirty="0" err="1" smtClean="0">
                <a:latin typeface="Arial" charset="0"/>
              </a:rPr>
              <a:t>every</a:t>
            </a:r>
            <a:r>
              <a:rPr lang="it-IT" dirty="0" smtClean="0">
                <a:latin typeface="Arial" charset="0"/>
              </a:rPr>
              <a:t> 10 </a:t>
            </a:r>
            <a:r>
              <a:rPr lang="it-IT" dirty="0" err="1" smtClean="0">
                <a:latin typeface="Arial" charset="0"/>
              </a:rPr>
              <a:t>million</a:t>
            </a:r>
            <a:r>
              <a:rPr lang="it-IT" dirty="0" smtClean="0">
                <a:latin typeface="Arial" charset="0"/>
              </a:rPr>
              <a:t> </a:t>
            </a:r>
            <a:r>
              <a:rPr lang="it-IT" dirty="0" err="1" smtClean="0">
                <a:latin typeface="Arial" charset="0"/>
              </a:rPr>
              <a:t>inhabitants</a:t>
            </a:r>
            <a:r>
              <a:rPr lang="it-IT" dirty="0" smtClean="0">
                <a:latin typeface="Arial" charset="0"/>
              </a:rPr>
              <a:t>:      20</a:t>
            </a:r>
            <a:r>
              <a:rPr lang="it-IT" dirty="0" smtClean="0">
                <a:latin typeface="Arial" charset="0"/>
                <a:cs typeface="Times New Roman" pitchFamily="18" charset="0"/>
              </a:rPr>
              <a:t>'</a:t>
            </a:r>
            <a:r>
              <a:rPr lang="it-IT" dirty="0" smtClean="0">
                <a:latin typeface="Arial" charset="0"/>
              </a:rPr>
              <a:t>000 </a:t>
            </a:r>
            <a:r>
              <a:rPr lang="it-IT" dirty="0" err="1" smtClean="0">
                <a:latin typeface="Arial" charset="0"/>
              </a:rPr>
              <a:t>pts</a:t>
            </a:r>
            <a:r>
              <a:rPr lang="it-IT" dirty="0" smtClean="0">
                <a:latin typeface="Arial" charset="0"/>
              </a:rPr>
              <a:t>/</a:t>
            </a:r>
            <a:r>
              <a:rPr lang="it-IT" dirty="0" err="1" smtClean="0">
                <a:latin typeface="Arial" charset="0"/>
              </a:rPr>
              <a:t>year</a:t>
            </a:r>
            <a:r>
              <a:rPr lang="it-IT" dirty="0" smtClean="0">
                <a:latin typeface="Arial" charset="0"/>
              </a:rPr>
              <a:t> </a:t>
            </a:r>
          </a:p>
          <a:p>
            <a:pPr>
              <a:defRPr/>
            </a:pPr>
            <a:endParaRPr lang="it-IT" dirty="0" smtClean="0">
              <a:latin typeface="Arial" charset="0"/>
            </a:endParaRPr>
          </a:p>
          <a:p>
            <a:pPr>
              <a:defRPr/>
            </a:pPr>
            <a:r>
              <a:rPr lang="it-IT" u="sng" dirty="0" err="1" smtClean="0">
                <a:latin typeface="Arial" charset="0"/>
              </a:rPr>
              <a:t>Protontherapy</a:t>
            </a:r>
            <a:endParaRPr lang="it-IT" u="sng" dirty="0" smtClean="0">
              <a:latin typeface="Arial" charset="0"/>
            </a:endParaRPr>
          </a:p>
          <a:p>
            <a:pPr>
              <a:buNone/>
              <a:defRPr/>
            </a:pPr>
            <a:r>
              <a:rPr lang="it-IT" dirty="0" smtClean="0">
                <a:latin typeface="Arial" charset="0"/>
              </a:rPr>
              <a:t>		12% of X-</a:t>
            </a:r>
            <a:r>
              <a:rPr lang="it-IT" dirty="0" err="1" smtClean="0">
                <a:latin typeface="Arial" charset="0"/>
              </a:rPr>
              <a:t>ray</a:t>
            </a:r>
            <a:r>
              <a:rPr lang="it-IT" dirty="0" smtClean="0">
                <a:latin typeface="Arial" charset="0"/>
              </a:rPr>
              <a:t> </a:t>
            </a:r>
            <a:r>
              <a:rPr lang="it-IT" dirty="0" err="1" smtClean="0">
                <a:latin typeface="Arial" charset="0"/>
              </a:rPr>
              <a:t>patients</a:t>
            </a:r>
            <a:r>
              <a:rPr lang="it-IT" dirty="0" smtClean="0">
                <a:latin typeface="Arial" charset="0"/>
              </a:rPr>
              <a:t>:</a:t>
            </a:r>
            <a:r>
              <a:rPr lang="it-IT" dirty="0">
                <a:latin typeface="Arial" charset="0"/>
              </a:rPr>
              <a:t> </a:t>
            </a:r>
            <a:r>
              <a:rPr lang="it-IT" dirty="0" smtClean="0">
                <a:latin typeface="Arial" charset="0"/>
              </a:rPr>
              <a:t>              2'400 </a:t>
            </a:r>
            <a:r>
              <a:rPr lang="it-IT" dirty="0" err="1" smtClean="0">
                <a:latin typeface="Arial" charset="0"/>
              </a:rPr>
              <a:t>pts</a:t>
            </a:r>
            <a:r>
              <a:rPr lang="it-IT" dirty="0" smtClean="0">
                <a:latin typeface="Arial" charset="0"/>
              </a:rPr>
              <a:t>/</a:t>
            </a:r>
            <a:r>
              <a:rPr lang="it-IT" dirty="0" err="1" smtClean="0">
                <a:latin typeface="Arial" charset="0"/>
              </a:rPr>
              <a:t>year</a:t>
            </a:r>
            <a:endParaRPr lang="it-IT" dirty="0" smtClean="0">
              <a:latin typeface="Arial" charset="0"/>
            </a:endParaRPr>
          </a:p>
          <a:p>
            <a:pPr>
              <a:defRPr/>
            </a:pPr>
            <a:endParaRPr lang="it-IT" dirty="0" smtClean="0">
              <a:latin typeface="Arial" charset="0"/>
            </a:endParaRPr>
          </a:p>
          <a:p>
            <a:pPr>
              <a:defRPr/>
            </a:pPr>
            <a:r>
              <a:rPr lang="it-IT" u="sng" dirty="0" err="1" smtClean="0">
                <a:latin typeface="Arial" charset="0"/>
              </a:rPr>
              <a:t>Therapy</a:t>
            </a:r>
            <a:r>
              <a:rPr lang="it-IT" u="sng" dirty="0" smtClean="0">
                <a:latin typeface="Arial" charset="0"/>
              </a:rPr>
              <a:t> with Carbon </a:t>
            </a:r>
            <a:r>
              <a:rPr lang="it-IT" u="sng" dirty="0" err="1" smtClean="0">
                <a:latin typeface="Arial" charset="0"/>
              </a:rPr>
              <a:t>ions</a:t>
            </a:r>
            <a:r>
              <a:rPr lang="it-IT" u="sng" dirty="0" smtClean="0">
                <a:latin typeface="Arial" charset="0"/>
              </a:rPr>
              <a:t> for radio-</a:t>
            </a:r>
            <a:r>
              <a:rPr lang="it-IT" u="sng" dirty="0" err="1" smtClean="0">
                <a:latin typeface="Arial" charset="0"/>
              </a:rPr>
              <a:t>resistant</a:t>
            </a:r>
            <a:r>
              <a:rPr lang="it-IT" u="sng" dirty="0" smtClean="0">
                <a:latin typeface="Arial" charset="0"/>
              </a:rPr>
              <a:t> </a:t>
            </a:r>
            <a:r>
              <a:rPr lang="it-IT" u="sng" dirty="0" err="1" smtClean="0">
                <a:latin typeface="Arial" charset="0"/>
              </a:rPr>
              <a:t>tumour</a:t>
            </a:r>
            <a:endParaRPr lang="it-IT" u="sng" dirty="0" smtClean="0">
              <a:latin typeface="Arial" charset="0"/>
            </a:endParaRPr>
          </a:p>
          <a:p>
            <a:pPr>
              <a:buNone/>
              <a:defRPr/>
            </a:pPr>
            <a:r>
              <a:rPr lang="it-IT" dirty="0" smtClean="0">
                <a:solidFill>
                  <a:srgbClr val="FF0000"/>
                </a:solidFill>
                <a:latin typeface="Arial" charset="0"/>
              </a:rPr>
              <a:t>		 3% of X-</a:t>
            </a:r>
            <a:r>
              <a:rPr lang="it-IT" dirty="0" err="1" smtClean="0">
                <a:solidFill>
                  <a:srgbClr val="FF0000"/>
                </a:solidFill>
                <a:latin typeface="Arial" charset="0"/>
              </a:rPr>
              <a:t>ray</a:t>
            </a:r>
            <a:r>
              <a:rPr lang="it-IT" dirty="0" smtClean="0">
                <a:solidFill>
                  <a:srgbClr val="FF0000"/>
                </a:solidFill>
                <a:latin typeface="Arial" charset="0"/>
              </a:rPr>
              <a:t> </a:t>
            </a:r>
            <a:r>
              <a:rPr lang="it-IT" dirty="0" err="1" smtClean="0">
                <a:solidFill>
                  <a:srgbClr val="FF0000"/>
                </a:solidFill>
                <a:latin typeface="Arial" charset="0"/>
              </a:rPr>
              <a:t>patients</a:t>
            </a:r>
            <a:r>
              <a:rPr lang="it-IT" dirty="0" smtClean="0">
                <a:solidFill>
                  <a:srgbClr val="FF0000"/>
                </a:solidFill>
                <a:latin typeface="Arial" charset="0"/>
              </a:rPr>
              <a:t>:                 600 </a:t>
            </a:r>
            <a:r>
              <a:rPr lang="it-IT" dirty="0" err="1" smtClean="0">
                <a:solidFill>
                  <a:srgbClr val="FF0000"/>
                </a:solidFill>
                <a:latin typeface="Arial" charset="0"/>
              </a:rPr>
              <a:t>pts</a:t>
            </a:r>
            <a:r>
              <a:rPr lang="it-IT" dirty="0" smtClean="0">
                <a:solidFill>
                  <a:srgbClr val="FF0000"/>
                </a:solidFill>
                <a:latin typeface="Arial" charset="0"/>
              </a:rPr>
              <a:t>/</a:t>
            </a:r>
            <a:r>
              <a:rPr lang="it-IT" dirty="0" err="1" smtClean="0">
                <a:solidFill>
                  <a:srgbClr val="FF0000"/>
                </a:solidFill>
                <a:latin typeface="Arial" charset="0"/>
              </a:rPr>
              <a:t>year</a:t>
            </a:r>
            <a:endParaRPr lang="it-IT" dirty="0" smtClean="0">
              <a:solidFill>
                <a:srgbClr val="FF0000"/>
              </a:solidFill>
              <a:latin typeface="Arial" charset="0"/>
            </a:endParaRPr>
          </a:p>
          <a:p>
            <a:pPr>
              <a:defRPr/>
            </a:pPr>
            <a:endParaRPr lang="it-IT" dirty="0" smtClean="0">
              <a:latin typeface="Arial" charset="0"/>
            </a:endParaRPr>
          </a:p>
          <a:p>
            <a:pPr>
              <a:buNone/>
              <a:defRPr/>
            </a:pPr>
            <a:r>
              <a:rPr lang="it-IT" dirty="0" smtClean="0">
                <a:latin typeface="Arial" charset="0"/>
              </a:rPr>
              <a:t>			</a:t>
            </a:r>
            <a:r>
              <a:rPr lang="it-IT" b="1" u="sng" dirty="0" smtClean="0">
                <a:latin typeface="Arial" charset="0"/>
              </a:rPr>
              <a:t>TOTAL </a:t>
            </a:r>
            <a:r>
              <a:rPr lang="it-IT" b="1" u="sng" dirty="0" err="1" smtClean="0">
                <a:latin typeface="Arial" charset="0"/>
              </a:rPr>
              <a:t>every</a:t>
            </a:r>
            <a:r>
              <a:rPr lang="it-IT" b="1" u="sng" dirty="0" smtClean="0">
                <a:latin typeface="Arial" charset="0"/>
              </a:rPr>
              <a:t> 10 M</a:t>
            </a:r>
            <a:r>
              <a:rPr lang="it-IT" b="1" dirty="0" smtClean="0">
                <a:latin typeface="Arial" charset="0"/>
              </a:rPr>
              <a:t>	   </a:t>
            </a:r>
            <a:r>
              <a:rPr lang="it-IT" b="1" u="sng" dirty="0" err="1" smtClean="0">
                <a:latin typeface="Arial" charset="0"/>
              </a:rPr>
              <a:t>about</a:t>
            </a:r>
            <a:r>
              <a:rPr lang="it-IT" b="1" u="sng" dirty="0" smtClean="0">
                <a:latin typeface="Arial" charset="0"/>
              </a:rPr>
              <a:t>  3'000 </a:t>
            </a:r>
            <a:r>
              <a:rPr lang="it-IT" b="1" u="sng" dirty="0" err="1" smtClean="0">
                <a:latin typeface="Arial" charset="0"/>
              </a:rPr>
              <a:t>pts</a:t>
            </a:r>
            <a:r>
              <a:rPr lang="it-IT" b="1" u="sng" dirty="0" smtClean="0">
                <a:latin typeface="Arial" charset="0"/>
              </a:rPr>
              <a:t>/</a:t>
            </a:r>
            <a:r>
              <a:rPr lang="it-IT" b="1" u="sng" dirty="0" err="1" smtClean="0">
                <a:latin typeface="Arial" charset="0"/>
              </a:rPr>
              <a:t>year</a:t>
            </a:r>
            <a:r>
              <a:rPr lang="it-IT" b="1" u="sng" dirty="0" smtClean="0">
                <a:latin typeface="Arial" charset="0"/>
              </a:rPr>
              <a:t> </a:t>
            </a:r>
          </a:p>
          <a:p>
            <a:endParaRPr lang="en-US" dirty="0"/>
          </a:p>
        </p:txBody>
      </p:sp>
      <p:sp>
        <p:nvSpPr>
          <p:cNvPr id="2738179" name="Text Box 3"/>
          <p:cNvSpPr txBox="1">
            <a:spLocks noChangeArrowheads="1"/>
          </p:cNvSpPr>
          <p:nvPr/>
        </p:nvSpPr>
        <p:spPr bwMode="auto">
          <a:xfrm>
            <a:off x="339725" y="5632792"/>
            <a:ext cx="8464550" cy="892552"/>
          </a:xfrm>
          <a:prstGeom prst="rect">
            <a:avLst/>
          </a:prstGeom>
          <a:noFill/>
          <a:ln w="9525">
            <a:noFill/>
            <a:miter lim="800000"/>
            <a:headEnd/>
            <a:tailEnd/>
          </a:ln>
          <a:effectLst/>
        </p:spPr>
        <p:txBody>
          <a:bodyPr>
            <a:spAutoFit/>
          </a:bodyPr>
          <a:lstStyle/>
          <a:p>
            <a:pPr algn="l">
              <a:defRPr/>
            </a:pPr>
            <a:r>
              <a:rPr lang="it-IT" sz="1200" dirty="0">
                <a:solidFill>
                  <a:schemeClr val="accent3"/>
                </a:solidFill>
                <a:latin typeface="Arial" charset="0"/>
              </a:rPr>
              <a:t>______</a:t>
            </a:r>
          </a:p>
          <a:p>
            <a:pPr algn="l">
              <a:defRPr/>
            </a:pPr>
            <a:r>
              <a:rPr lang="it-IT" sz="1200" dirty="0">
                <a:solidFill>
                  <a:schemeClr val="accent3"/>
                </a:solidFill>
                <a:latin typeface="Arial" charset="0"/>
              </a:rPr>
              <a:t>(*) Combining studies made in Austria, Germany, France and Italy in the  framework of ENLIGHT   - Coordinator: Manjit Dosanjh – </a:t>
            </a:r>
          </a:p>
          <a:p>
            <a:pPr algn="l">
              <a:defRPr/>
            </a:pPr>
            <a:r>
              <a:rPr lang="it-IT" sz="1200" dirty="0">
                <a:solidFill>
                  <a:schemeClr val="accent3"/>
                </a:solidFill>
                <a:latin typeface="Arial" charset="0"/>
              </a:rPr>
              <a:t> Projects in FP7: ULICE, PARTNER, ENVISION , ENTERVISION  for a total of 22 MEuro</a:t>
            </a:r>
            <a:r>
              <a:rPr lang="it-IT" sz="1400" dirty="0">
                <a:solidFill>
                  <a:schemeClr val="accent3"/>
                </a:solidFill>
                <a:latin typeface="Arial" charset="0"/>
              </a:rPr>
              <a:t>		</a:t>
            </a:r>
            <a:endParaRPr lang="en-US" sz="1400" dirty="0">
              <a:solidFill>
                <a:schemeClr val="accent3"/>
              </a:solidFill>
              <a:latin typeface="Arial" charset="0"/>
            </a:endParaRPr>
          </a:p>
        </p:txBody>
      </p:sp>
    </p:spTree>
    <p:extLst>
      <p:ext uri="{BB962C8B-B14F-4D97-AF65-F5344CB8AC3E}">
        <p14:creationId xmlns:p14="http://schemas.microsoft.com/office/powerpoint/2010/main" val="4611933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Footer Placeholder 2"/>
          <p:cNvSpPr txBox="1">
            <a:spLocks noGrp="1"/>
          </p:cNvSpPr>
          <p:nvPr/>
        </p:nvSpPr>
        <p:spPr bwMode="auto">
          <a:xfrm>
            <a:off x="381000" y="6248400"/>
            <a:ext cx="4357688" cy="381000"/>
          </a:xfrm>
          <a:prstGeom prst="rect">
            <a:avLst/>
          </a:prstGeom>
          <a:noFill/>
          <a:ln w="9525">
            <a:noFill/>
            <a:miter lim="800000"/>
            <a:headEnd/>
            <a:tailEnd/>
          </a:ln>
        </p:spPr>
        <p:txBody>
          <a:bodyPr/>
          <a:lstStyle/>
          <a:p>
            <a:endParaRPr lang="en-US" sz="1000">
              <a:latin typeface="Times" charset="0"/>
            </a:endParaRPr>
          </a:p>
        </p:txBody>
      </p:sp>
      <p:grpSp>
        <p:nvGrpSpPr>
          <p:cNvPr id="63" name="Group 62"/>
          <p:cNvGrpSpPr/>
          <p:nvPr/>
        </p:nvGrpSpPr>
        <p:grpSpPr>
          <a:xfrm>
            <a:off x="0" y="322687"/>
            <a:ext cx="9122734" cy="5940445"/>
            <a:chOff x="0" y="322685"/>
            <a:chExt cx="9122734" cy="5940445"/>
          </a:xfrm>
        </p:grpSpPr>
        <p:grpSp>
          <p:nvGrpSpPr>
            <p:cNvPr id="62" name="Group 61"/>
            <p:cNvGrpSpPr/>
            <p:nvPr/>
          </p:nvGrpSpPr>
          <p:grpSpPr>
            <a:xfrm>
              <a:off x="0" y="322685"/>
              <a:ext cx="6996223" cy="5940445"/>
              <a:chOff x="0" y="322685"/>
              <a:chExt cx="6996223" cy="5940445"/>
            </a:xfrm>
          </p:grpSpPr>
          <p:grpSp>
            <p:nvGrpSpPr>
              <p:cNvPr id="2" name="Group 61"/>
              <p:cNvGrpSpPr>
                <a:grpSpLocks/>
              </p:cNvGrpSpPr>
              <p:nvPr/>
            </p:nvGrpSpPr>
            <p:grpSpPr bwMode="auto">
              <a:xfrm>
                <a:off x="0" y="322685"/>
                <a:ext cx="6996223" cy="5693940"/>
                <a:chOff x="428625" y="357167"/>
                <a:chExt cx="7914918" cy="6302396"/>
              </a:xfrm>
            </p:grpSpPr>
            <p:sp>
              <p:nvSpPr>
                <p:cNvPr id="180230" name="Oval 62"/>
                <p:cNvSpPr>
                  <a:spLocks noChangeArrowheads="1"/>
                </p:cNvSpPr>
                <p:nvPr/>
              </p:nvSpPr>
              <p:spPr bwMode="auto">
                <a:xfrm>
                  <a:off x="4429125" y="2714625"/>
                  <a:ext cx="71438" cy="71438"/>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31" name="Oval 63"/>
                <p:cNvSpPr>
                  <a:spLocks noChangeArrowheads="1"/>
                </p:cNvSpPr>
                <p:nvPr/>
              </p:nvSpPr>
              <p:spPr bwMode="auto">
                <a:xfrm>
                  <a:off x="7072313" y="3071813"/>
                  <a:ext cx="71437" cy="71437"/>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32" name="Oval 64"/>
                <p:cNvSpPr>
                  <a:spLocks noChangeArrowheads="1"/>
                </p:cNvSpPr>
                <p:nvPr/>
              </p:nvSpPr>
              <p:spPr bwMode="auto">
                <a:xfrm>
                  <a:off x="7143750" y="3000375"/>
                  <a:ext cx="71438" cy="71438"/>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33" name="Oval 65"/>
                <p:cNvSpPr>
                  <a:spLocks noChangeArrowheads="1"/>
                </p:cNvSpPr>
                <p:nvPr/>
              </p:nvSpPr>
              <p:spPr bwMode="auto">
                <a:xfrm>
                  <a:off x="7215188" y="3071813"/>
                  <a:ext cx="71437" cy="71437"/>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34" name="Oval 66"/>
                <p:cNvSpPr>
                  <a:spLocks noChangeArrowheads="1"/>
                </p:cNvSpPr>
                <p:nvPr/>
              </p:nvSpPr>
              <p:spPr bwMode="auto">
                <a:xfrm>
                  <a:off x="4357688" y="2786063"/>
                  <a:ext cx="71437" cy="71437"/>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pic>
              <p:nvPicPr>
                <p:cNvPr id="180235" name="Picture 2"/>
                <p:cNvPicPr>
                  <a:picLocks noChangeAspect="1" noChangeArrowheads="1"/>
                </p:cNvPicPr>
                <p:nvPr/>
              </p:nvPicPr>
              <p:blipFill>
                <a:blip r:embed="rId3" cstate="print"/>
                <a:srcRect r="1076"/>
                <a:stretch>
                  <a:fillRect/>
                </a:stretch>
              </p:blipFill>
              <p:spPr bwMode="auto">
                <a:xfrm>
                  <a:off x="428625" y="357167"/>
                  <a:ext cx="7914918" cy="6302396"/>
                </a:xfrm>
                <a:prstGeom prst="rect">
                  <a:avLst/>
                </a:prstGeom>
                <a:noFill/>
                <a:ln w="9525">
                  <a:noFill/>
                  <a:miter lim="800000"/>
                  <a:headEnd/>
                  <a:tailEnd/>
                </a:ln>
              </p:spPr>
            </p:pic>
            <p:sp>
              <p:nvSpPr>
                <p:cNvPr id="180236" name="Oval 68"/>
                <p:cNvSpPr>
                  <a:spLocks noChangeArrowheads="1"/>
                </p:cNvSpPr>
                <p:nvPr/>
              </p:nvSpPr>
              <p:spPr bwMode="auto">
                <a:xfrm>
                  <a:off x="4857750" y="2286000"/>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37" name="Oval 69"/>
                <p:cNvSpPr>
                  <a:spLocks noChangeArrowheads="1"/>
                </p:cNvSpPr>
                <p:nvPr/>
              </p:nvSpPr>
              <p:spPr bwMode="auto">
                <a:xfrm>
                  <a:off x="5000628" y="2500307"/>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38" name="Oval 70"/>
                <p:cNvSpPr>
                  <a:spLocks noChangeArrowheads="1"/>
                </p:cNvSpPr>
                <p:nvPr/>
              </p:nvSpPr>
              <p:spPr bwMode="auto">
                <a:xfrm>
                  <a:off x="4500563" y="2428875"/>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39" name="Oval 71"/>
                <p:cNvSpPr>
                  <a:spLocks noChangeArrowheads="1"/>
                </p:cNvSpPr>
                <p:nvPr/>
              </p:nvSpPr>
              <p:spPr bwMode="auto">
                <a:xfrm>
                  <a:off x="4143375" y="2857500"/>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0" name="Oval 7"/>
                <p:cNvSpPr>
                  <a:spLocks noChangeArrowheads="1"/>
                </p:cNvSpPr>
                <p:nvPr/>
              </p:nvSpPr>
              <p:spPr bwMode="auto">
                <a:xfrm>
                  <a:off x="4429125" y="2786063"/>
                  <a:ext cx="71438" cy="71437"/>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41" name="Oval 73"/>
                <p:cNvSpPr>
                  <a:spLocks noChangeArrowheads="1"/>
                </p:cNvSpPr>
                <p:nvPr/>
              </p:nvSpPr>
              <p:spPr bwMode="auto">
                <a:xfrm>
                  <a:off x="4929188" y="2571750"/>
                  <a:ext cx="71437" cy="71438"/>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42" name="Oval 74"/>
                <p:cNvSpPr>
                  <a:spLocks noChangeArrowheads="1"/>
                </p:cNvSpPr>
                <p:nvPr/>
              </p:nvSpPr>
              <p:spPr bwMode="auto">
                <a:xfrm>
                  <a:off x="1571625" y="3143250"/>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3" name="Oval 75"/>
                <p:cNvSpPr>
                  <a:spLocks noChangeArrowheads="1"/>
                </p:cNvSpPr>
                <p:nvPr/>
              </p:nvSpPr>
              <p:spPr bwMode="auto">
                <a:xfrm>
                  <a:off x="4214813" y="3000375"/>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4" name="Oval 76"/>
                <p:cNvSpPr>
                  <a:spLocks noChangeArrowheads="1"/>
                </p:cNvSpPr>
                <p:nvPr/>
              </p:nvSpPr>
              <p:spPr bwMode="auto">
                <a:xfrm>
                  <a:off x="2000250" y="3214688"/>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5" name="Oval 77"/>
                <p:cNvSpPr>
                  <a:spLocks noChangeArrowheads="1"/>
                </p:cNvSpPr>
                <p:nvPr/>
              </p:nvSpPr>
              <p:spPr bwMode="auto">
                <a:xfrm>
                  <a:off x="4643438" y="4714875"/>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6" name="Oval 78"/>
                <p:cNvSpPr>
                  <a:spLocks noChangeArrowheads="1"/>
                </p:cNvSpPr>
                <p:nvPr/>
              </p:nvSpPr>
              <p:spPr bwMode="auto">
                <a:xfrm>
                  <a:off x="1500188" y="3071813"/>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7" name="Oval 79"/>
                <p:cNvSpPr>
                  <a:spLocks noChangeArrowheads="1"/>
                </p:cNvSpPr>
                <p:nvPr/>
              </p:nvSpPr>
              <p:spPr bwMode="auto">
                <a:xfrm>
                  <a:off x="7143750" y="3143250"/>
                  <a:ext cx="71438" cy="71438"/>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48" name="Oval 80"/>
                <p:cNvSpPr>
                  <a:spLocks noChangeArrowheads="1"/>
                </p:cNvSpPr>
                <p:nvPr/>
              </p:nvSpPr>
              <p:spPr bwMode="auto">
                <a:xfrm>
                  <a:off x="7215188" y="3000375"/>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9" name="Oval 81"/>
                <p:cNvSpPr>
                  <a:spLocks noChangeArrowheads="1"/>
                </p:cNvSpPr>
                <p:nvPr/>
              </p:nvSpPr>
              <p:spPr bwMode="auto">
                <a:xfrm>
                  <a:off x="7072313" y="3214688"/>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0" name="Oval 82"/>
                <p:cNvSpPr>
                  <a:spLocks noChangeArrowheads="1"/>
                </p:cNvSpPr>
                <p:nvPr/>
              </p:nvSpPr>
              <p:spPr bwMode="auto">
                <a:xfrm>
                  <a:off x="1428750" y="2643188"/>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1" name="Oval 83"/>
                <p:cNvSpPr>
                  <a:spLocks noChangeArrowheads="1"/>
                </p:cNvSpPr>
                <p:nvPr/>
              </p:nvSpPr>
              <p:spPr bwMode="auto">
                <a:xfrm>
                  <a:off x="4286250" y="2714625"/>
                  <a:ext cx="71438" cy="71438"/>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52" name="Oval 84"/>
                <p:cNvSpPr>
                  <a:spLocks noChangeArrowheads="1"/>
                </p:cNvSpPr>
                <p:nvPr/>
              </p:nvSpPr>
              <p:spPr bwMode="auto">
                <a:xfrm>
                  <a:off x="6929438" y="3214688"/>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3" name="Oval 85"/>
                <p:cNvSpPr>
                  <a:spLocks noChangeArrowheads="1"/>
                </p:cNvSpPr>
                <p:nvPr/>
              </p:nvSpPr>
              <p:spPr bwMode="auto">
                <a:xfrm>
                  <a:off x="2143125" y="3143250"/>
                  <a:ext cx="71438" cy="71438"/>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54" name="Oval 86"/>
                <p:cNvSpPr>
                  <a:spLocks noChangeArrowheads="1"/>
                </p:cNvSpPr>
                <p:nvPr/>
              </p:nvSpPr>
              <p:spPr bwMode="auto">
                <a:xfrm>
                  <a:off x="2571750" y="2928938"/>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5" name="Oval 87"/>
                <p:cNvSpPr>
                  <a:spLocks noChangeArrowheads="1"/>
                </p:cNvSpPr>
                <p:nvPr/>
              </p:nvSpPr>
              <p:spPr bwMode="auto">
                <a:xfrm>
                  <a:off x="6643688" y="3071813"/>
                  <a:ext cx="71437"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56" name="Oval 88"/>
                <p:cNvSpPr>
                  <a:spLocks noChangeArrowheads="1"/>
                </p:cNvSpPr>
                <p:nvPr/>
              </p:nvSpPr>
              <p:spPr bwMode="auto">
                <a:xfrm>
                  <a:off x="4071938" y="2643188"/>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7" name="Oval 89"/>
                <p:cNvSpPr>
                  <a:spLocks noChangeArrowheads="1"/>
                </p:cNvSpPr>
                <p:nvPr/>
              </p:nvSpPr>
              <p:spPr bwMode="auto">
                <a:xfrm>
                  <a:off x="4429125" y="3143250"/>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8" name="Oval 90"/>
                <p:cNvSpPr>
                  <a:spLocks noChangeArrowheads="1"/>
                </p:cNvSpPr>
                <p:nvPr/>
              </p:nvSpPr>
              <p:spPr bwMode="auto">
                <a:xfrm>
                  <a:off x="2286000" y="3286125"/>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9" name="Oval 91"/>
                <p:cNvSpPr>
                  <a:spLocks noChangeArrowheads="1"/>
                </p:cNvSpPr>
                <p:nvPr/>
              </p:nvSpPr>
              <p:spPr bwMode="auto">
                <a:xfrm>
                  <a:off x="7143750" y="3071813"/>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60" name="Oval 92"/>
                <p:cNvSpPr>
                  <a:spLocks noChangeArrowheads="1"/>
                </p:cNvSpPr>
                <p:nvPr/>
              </p:nvSpPr>
              <p:spPr bwMode="auto">
                <a:xfrm>
                  <a:off x="7215188" y="2928938"/>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61" name="Oval 93"/>
                <p:cNvSpPr>
                  <a:spLocks noChangeArrowheads="1"/>
                </p:cNvSpPr>
                <p:nvPr/>
              </p:nvSpPr>
              <p:spPr bwMode="auto">
                <a:xfrm>
                  <a:off x="7215188" y="3071813"/>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62" name="Oval 94"/>
                <p:cNvSpPr>
                  <a:spLocks noChangeArrowheads="1"/>
                </p:cNvSpPr>
                <p:nvPr/>
              </p:nvSpPr>
              <p:spPr bwMode="auto">
                <a:xfrm>
                  <a:off x="4286250" y="2857500"/>
                  <a:ext cx="71438" cy="71438"/>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63" name="Oval 95"/>
                <p:cNvSpPr>
                  <a:spLocks noChangeArrowheads="1"/>
                </p:cNvSpPr>
                <p:nvPr/>
              </p:nvSpPr>
              <p:spPr bwMode="auto">
                <a:xfrm>
                  <a:off x="4357688" y="2857500"/>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64" name="Oval 96"/>
                <p:cNvSpPr>
                  <a:spLocks noChangeArrowheads="1"/>
                </p:cNvSpPr>
                <p:nvPr/>
              </p:nvSpPr>
              <p:spPr bwMode="auto">
                <a:xfrm>
                  <a:off x="4357688" y="2643188"/>
                  <a:ext cx="71437" cy="71437"/>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65" name="Oval 97"/>
                <p:cNvSpPr>
                  <a:spLocks noChangeArrowheads="1"/>
                </p:cNvSpPr>
                <p:nvPr/>
              </p:nvSpPr>
              <p:spPr bwMode="auto">
                <a:xfrm>
                  <a:off x="2357438" y="3071813"/>
                  <a:ext cx="71437" cy="71437"/>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66" name="Oval 98"/>
                <p:cNvSpPr>
                  <a:spLocks noChangeArrowheads="1"/>
                </p:cNvSpPr>
                <p:nvPr/>
              </p:nvSpPr>
              <p:spPr bwMode="auto">
                <a:xfrm>
                  <a:off x="4357688" y="2714625"/>
                  <a:ext cx="71437" cy="71438"/>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67" name="Oval 99"/>
                <p:cNvSpPr>
                  <a:spLocks noChangeArrowheads="1"/>
                </p:cNvSpPr>
                <p:nvPr/>
              </p:nvSpPr>
              <p:spPr bwMode="auto">
                <a:xfrm>
                  <a:off x="4286250" y="2643188"/>
                  <a:ext cx="71438"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68" name="Oval 100"/>
                <p:cNvSpPr>
                  <a:spLocks noChangeArrowheads="1"/>
                </p:cNvSpPr>
                <p:nvPr/>
              </p:nvSpPr>
              <p:spPr bwMode="auto">
                <a:xfrm>
                  <a:off x="4429125" y="2714625"/>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69" name="Oval 101"/>
                <p:cNvSpPr>
                  <a:spLocks noChangeArrowheads="1"/>
                </p:cNvSpPr>
                <p:nvPr/>
              </p:nvSpPr>
              <p:spPr bwMode="auto">
                <a:xfrm>
                  <a:off x="4357688" y="2786063"/>
                  <a:ext cx="71437" cy="71437"/>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70" name="Oval 102"/>
                <p:cNvSpPr>
                  <a:spLocks noChangeArrowheads="1"/>
                </p:cNvSpPr>
                <p:nvPr/>
              </p:nvSpPr>
              <p:spPr bwMode="auto">
                <a:xfrm>
                  <a:off x="4286250" y="2786063"/>
                  <a:ext cx="71438"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71" name="Oval 103"/>
                <p:cNvSpPr>
                  <a:spLocks noChangeArrowheads="1"/>
                </p:cNvSpPr>
                <p:nvPr/>
              </p:nvSpPr>
              <p:spPr bwMode="auto">
                <a:xfrm>
                  <a:off x="2214563" y="3071813"/>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72" name="Oval 104"/>
                <p:cNvSpPr>
                  <a:spLocks noChangeArrowheads="1"/>
                </p:cNvSpPr>
                <p:nvPr/>
              </p:nvSpPr>
              <p:spPr bwMode="auto">
                <a:xfrm>
                  <a:off x="2000250" y="3071813"/>
                  <a:ext cx="71438"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73" name="Oval 105"/>
                <p:cNvSpPr>
                  <a:spLocks noChangeArrowheads="1"/>
                </p:cNvSpPr>
                <p:nvPr/>
              </p:nvSpPr>
              <p:spPr bwMode="auto">
                <a:xfrm>
                  <a:off x="2428875" y="3143250"/>
                  <a:ext cx="71438" cy="71438"/>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74" name="Oval 106"/>
                <p:cNvSpPr>
                  <a:spLocks noChangeArrowheads="1"/>
                </p:cNvSpPr>
                <p:nvPr/>
              </p:nvSpPr>
              <p:spPr bwMode="auto">
                <a:xfrm>
                  <a:off x="5000625" y="2357438"/>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75" name="Oval 107"/>
                <p:cNvSpPr>
                  <a:spLocks noChangeArrowheads="1"/>
                </p:cNvSpPr>
                <p:nvPr/>
              </p:nvSpPr>
              <p:spPr bwMode="auto">
                <a:xfrm>
                  <a:off x="4500563" y="2857500"/>
                  <a:ext cx="71437" cy="71438"/>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76" name="Oval 108"/>
                <p:cNvSpPr>
                  <a:spLocks noChangeArrowheads="1"/>
                </p:cNvSpPr>
                <p:nvPr/>
              </p:nvSpPr>
              <p:spPr bwMode="auto">
                <a:xfrm>
                  <a:off x="4500563" y="2786063"/>
                  <a:ext cx="71437"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77" name="Oval 109"/>
                <p:cNvSpPr>
                  <a:spLocks noChangeArrowheads="1"/>
                </p:cNvSpPr>
                <p:nvPr/>
              </p:nvSpPr>
              <p:spPr bwMode="auto">
                <a:xfrm>
                  <a:off x="7072313" y="3143250"/>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78" name="Oval 110"/>
                <p:cNvSpPr>
                  <a:spLocks noChangeArrowheads="1"/>
                </p:cNvSpPr>
                <p:nvPr/>
              </p:nvSpPr>
              <p:spPr bwMode="auto">
                <a:xfrm>
                  <a:off x="6572250" y="3143250"/>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79" name="Oval 111"/>
                <p:cNvSpPr>
                  <a:spLocks noChangeArrowheads="1"/>
                </p:cNvSpPr>
                <p:nvPr/>
              </p:nvSpPr>
              <p:spPr bwMode="auto">
                <a:xfrm>
                  <a:off x="4438650" y="2643188"/>
                  <a:ext cx="71438"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80" name="Oval 112"/>
                <p:cNvSpPr>
                  <a:spLocks noChangeArrowheads="1"/>
                </p:cNvSpPr>
                <p:nvPr/>
              </p:nvSpPr>
              <p:spPr bwMode="auto">
                <a:xfrm>
                  <a:off x="6796088" y="3429000"/>
                  <a:ext cx="71437" cy="71438"/>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82" name="Oval 114"/>
                <p:cNvSpPr>
                  <a:spLocks noChangeArrowheads="1"/>
                </p:cNvSpPr>
                <p:nvPr/>
              </p:nvSpPr>
              <p:spPr bwMode="auto">
                <a:xfrm>
                  <a:off x="4357688" y="2938463"/>
                  <a:ext cx="71437"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grpSp>
          <p:sp>
            <p:nvSpPr>
              <p:cNvPr id="61" name="TextBox 60"/>
              <p:cNvSpPr txBox="1"/>
              <p:nvPr/>
            </p:nvSpPr>
            <p:spPr>
              <a:xfrm>
                <a:off x="1339703" y="5986131"/>
                <a:ext cx="2658139" cy="276999"/>
              </a:xfrm>
              <a:prstGeom prst="rect">
                <a:avLst/>
              </a:prstGeom>
              <a:noFill/>
            </p:spPr>
            <p:txBody>
              <a:bodyPr wrap="square" rtlCol="0">
                <a:spAutoFit/>
              </a:bodyPr>
              <a:lstStyle/>
              <a:p>
                <a:pPr algn="ctr"/>
                <a:r>
                  <a:rPr lang="fr-CH" sz="1200" dirty="0"/>
                  <a:t>M. </a:t>
                </a:r>
                <a:r>
                  <a:rPr lang="fr-CH" sz="1200" dirty="0" err="1"/>
                  <a:t>Dosanjh</a:t>
                </a:r>
                <a:r>
                  <a:rPr lang="fr-CH" sz="1200" dirty="0"/>
                  <a:t> (PTCOG Data)</a:t>
                </a:r>
                <a:endParaRPr lang="en-US" sz="1200" dirty="0"/>
              </a:p>
            </p:txBody>
          </p:sp>
        </p:grpSp>
        <p:sp>
          <p:nvSpPr>
            <p:cNvPr id="180229" name="TextBox 39"/>
            <p:cNvSpPr txBox="1">
              <a:spLocks noChangeArrowheads="1"/>
            </p:cNvSpPr>
            <p:nvPr/>
          </p:nvSpPr>
          <p:spPr bwMode="auto">
            <a:xfrm>
              <a:off x="6999213" y="1065902"/>
              <a:ext cx="2123521" cy="1446550"/>
            </a:xfrm>
            <a:prstGeom prst="rect">
              <a:avLst/>
            </a:prstGeom>
            <a:noFill/>
            <a:ln w="9525">
              <a:solidFill>
                <a:schemeClr val="tx1"/>
              </a:solidFill>
              <a:miter lim="800000"/>
              <a:headEnd/>
              <a:tailEnd/>
            </a:ln>
          </p:spPr>
          <p:txBody>
            <a:bodyPr wrap="square">
              <a:spAutoFit/>
            </a:bodyPr>
            <a:lstStyle/>
            <a:p>
              <a:pPr algn="l">
                <a:buFont typeface="Arial" pitchFamily="34" charset="0"/>
                <a:buChar char="•"/>
              </a:pPr>
              <a:r>
                <a:rPr lang="en-US" dirty="0">
                  <a:solidFill>
                    <a:schemeClr val="tx2"/>
                  </a:solidFill>
                </a:rPr>
                <a:t> Planned/Under construction </a:t>
              </a:r>
              <a:r>
                <a:rPr lang="en-US" dirty="0" smtClean="0">
                  <a:solidFill>
                    <a:schemeClr val="tx2"/>
                  </a:solidFill>
                </a:rPr>
                <a:t>(73)</a:t>
              </a:r>
              <a:endParaRPr lang="en-US" dirty="0">
                <a:solidFill>
                  <a:schemeClr val="tx2"/>
                </a:solidFill>
              </a:endParaRPr>
            </a:p>
            <a:p>
              <a:pPr algn="l">
                <a:buFont typeface="Arial" pitchFamily="34" charset="0"/>
                <a:buChar char="•"/>
              </a:pPr>
              <a:r>
                <a:rPr lang="en-US" dirty="0">
                  <a:solidFill>
                    <a:srgbClr val="FF0000"/>
                  </a:solidFill>
                </a:rPr>
                <a:t> In operation </a:t>
              </a:r>
              <a:r>
                <a:rPr lang="en-US" dirty="0" smtClean="0">
                  <a:solidFill>
                    <a:srgbClr val="FF0000"/>
                  </a:solidFill>
                </a:rPr>
                <a:t>(74)</a:t>
              </a:r>
              <a:endParaRPr lang="en-US" dirty="0">
                <a:solidFill>
                  <a:srgbClr val="FF0000"/>
                </a:solidFill>
              </a:endParaRPr>
            </a:p>
            <a:p>
              <a:pPr algn="l">
                <a:buFont typeface="Arial" pitchFamily="34" charset="0"/>
                <a:buChar char="•"/>
              </a:pPr>
              <a:endParaRPr lang="en-US" sz="1000" dirty="0">
                <a:solidFill>
                  <a:srgbClr val="FF0000"/>
                </a:solidFill>
              </a:endParaRPr>
            </a:p>
            <a:p>
              <a:pPr algn="ctr"/>
              <a:endParaRPr lang="it-IT" sz="1200" dirty="0"/>
            </a:p>
            <a:p>
              <a:pPr algn="ctr"/>
              <a:r>
                <a:rPr lang="fr-CH" sz="1200" dirty="0"/>
                <a:t>(PTCOG Data)</a:t>
              </a:r>
              <a:endParaRPr lang="en-US" sz="1200" dirty="0"/>
            </a:p>
          </p:txBody>
        </p:sp>
      </p:grpSp>
      <p:sp>
        <p:nvSpPr>
          <p:cNvPr id="59" name="Title 58"/>
          <p:cNvSpPr>
            <a:spLocks noGrp="1"/>
          </p:cNvSpPr>
          <p:nvPr>
            <p:ph type="title"/>
          </p:nvPr>
        </p:nvSpPr>
        <p:spPr>
          <a:xfrm>
            <a:off x="882504" y="2"/>
            <a:ext cx="7176977" cy="836711"/>
          </a:xfrm>
          <a:solidFill>
            <a:schemeClr val="bg1"/>
          </a:solidFill>
        </p:spPr>
        <p:txBody>
          <a:bodyPr>
            <a:noAutofit/>
          </a:bodyPr>
          <a:lstStyle/>
          <a:p>
            <a:r>
              <a:rPr lang="en-US" sz="2800" dirty="0" err="1" smtClean="0">
                <a:latin typeface="Calibri" pitchFamily="34" charset="0"/>
              </a:rPr>
              <a:t>Hadrontherapy</a:t>
            </a:r>
            <a:r>
              <a:rPr lang="en-US" sz="2800" dirty="0" smtClean="0">
                <a:latin typeface="Calibri" pitchFamily="34" charset="0"/>
              </a:rPr>
              <a:t> </a:t>
            </a:r>
            <a:r>
              <a:rPr lang="en-US" sz="2800" dirty="0" err="1" smtClean="0">
                <a:latin typeface="Calibri" pitchFamily="34" charset="0"/>
              </a:rPr>
              <a:t>centres</a:t>
            </a:r>
            <a:r>
              <a:rPr lang="en-US" sz="2800" dirty="0" smtClean="0">
                <a:latin typeface="Calibri" pitchFamily="34" charset="0"/>
              </a:rPr>
              <a:t> </a:t>
            </a:r>
            <a:r>
              <a:rPr lang="en-US" sz="2800" dirty="0" smtClean="0">
                <a:solidFill>
                  <a:srgbClr val="FF0000"/>
                </a:solidFill>
                <a:latin typeface="Calibri" pitchFamily="34" charset="0"/>
              </a:rPr>
              <a:t>IN OPERATION </a:t>
            </a:r>
            <a:r>
              <a:rPr lang="en-US" sz="2800" dirty="0" smtClean="0">
                <a:latin typeface="Calibri" pitchFamily="34" charset="0"/>
              </a:rPr>
              <a:t>and </a:t>
            </a:r>
            <a:r>
              <a:rPr lang="en-US" sz="2800" dirty="0" smtClean="0">
                <a:solidFill>
                  <a:srgbClr val="336699"/>
                </a:solidFill>
                <a:latin typeface="Calibri" pitchFamily="34" charset="0"/>
              </a:rPr>
              <a:t>UNDER CONSTRUCTION </a:t>
            </a:r>
            <a:r>
              <a:rPr lang="en-US" sz="2800" dirty="0" smtClean="0">
                <a:latin typeface="Calibri" pitchFamily="34" charset="0"/>
              </a:rPr>
              <a:t>worldwide (2018)</a:t>
            </a:r>
            <a:endParaRPr lang="en-US" sz="2800" dirty="0"/>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4139840"/>
            <a:ext cx="4245110" cy="2353004"/>
          </a:xfrm>
          <a:prstGeom prst="rect">
            <a:avLst/>
          </a:prstGeom>
        </p:spPr>
      </p:pic>
    </p:spTree>
    <p:extLst>
      <p:ext uri="{BB962C8B-B14F-4D97-AF65-F5344CB8AC3E}">
        <p14:creationId xmlns:p14="http://schemas.microsoft.com/office/powerpoint/2010/main" val="1077226048"/>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43</a:t>
            </a:fld>
            <a:endParaRPr lang="en-US">
              <a:solidFill>
                <a:prstClr val="black">
                  <a:tint val="75000"/>
                </a:prstClr>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864" y="1262062"/>
            <a:ext cx="8020584" cy="5213380"/>
          </a:xfrm>
          <a:prstGeom prst="rect">
            <a:avLst/>
          </a:prstGeom>
        </p:spPr>
      </p:pic>
    </p:spTree>
    <p:extLst>
      <p:ext uri="{BB962C8B-B14F-4D97-AF65-F5344CB8AC3E}">
        <p14:creationId xmlns:p14="http://schemas.microsoft.com/office/powerpoint/2010/main" val="39276755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625" y="476672"/>
            <a:ext cx="6108552" cy="6048672"/>
            <a:chOff x="47625" y="292100"/>
            <a:chExt cx="6153150" cy="6016625"/>
          </a:xfrm>
        </p:grpSpPr>
        <p:pic>
          <p:nvPicPr>
            <p:cNvPr id="20487" name="Picture 5" descr="IBA1"/>
            <p:cNvPicPr>
              <a:picLocks noChangeAspect="1" noChangeArrowheads="1"/>
            </p:cNvPicPr>
            <p:nvPr/>
          </p:nvPicPr>
          <p:blipFill>
            <a:blip r:embed="rId3">
              <a:lum contrast="12000"/>
              <a:extLst>
                <a:ext uri="{28A0092B-C50C-407E-A947-70E740481C1C}">
                  <a14:useLocalDpi xmlns:a14="http://schemas.microsoft.com/office/drawing/2010/main" val="0"/>
                </a:ext>
              </a:extLst>
            </a:blip>
            <a:srcRect l="3429" t="27219" r="48009" b="9174"/>
            <a:stretch>
              <a:fillRect/>
            </a:stretch>
          </p:blipFill>
          <p:spPr bwMode="auto">
            <a:xfrm>
              <a:off x="47625" y="292100"/>
              <a:ext cx="6153150" cy="6016625"/>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20488" name="Line 6"/>
            <p:cNvSpPr>
              <a:spLocks noChangeShapeType="1"/>
            </p:cNvSpPr>
            <p:nvPr/>
          </p:nvSpPr>
          <p:spPr bwMode="auto">
            <a:xfrm>
              <a:off x="1120573" y="942058"/>
              <a:ext cx="99588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89" name="Line 7"/>
            <p:cNvSpPr>
              <a:spLocks noChangeShapeType="1"/>
            </p:cNvSpPr>
            <p:nvPr/>
          </p:nvSpPr>
          <p:spPr bwMode="auto">
            <a:xfrm>
              <a:off x="4535038" y="1158711"/>
              <a:ext cx="99588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90" name="Line 8"/>
            <p:cNvSpPr>
              <a:spLocks noChangeShapeType="1"/>
            </p:cNvSpPr>
            <p:nvPr/>
          </p:nvSpPr>
          <p:spPr bwMode="auto">
            <a:xfrm>
              <a:off x="338092" y="5563981"/>
              <a:ext cx="99588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91" name="Line 9"/>
            <p:cNvSpPr>
              <a:spLocks noChangeShapeType="1"/>
            </p:cNvSpPr>
            <p:nvPr/>
          </p:nvSpPr>
          <p:spPr bwMode="auto">
            <a:xfrm>
              <a:off x="1049438" y="3108585"/>
              <a:ext cx="99588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92" name="Line 10"/>
            <p:cNvSpPr>
              <a:spLocks noChangeShapeType="1"/>
            </p:cNvSpPr>
            <p:nvPr/>
          </p:nvSpPr>
          <p:spPr bwMode="auto">
            <a:xfrm>
              <a:off x="4606173" y="2025321"/>
              <a:ext cx="142269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93" name="Line 11"/>
            <p:cNvSpPr>
              <a:spLocks noChangeShapeType="1"/>
            </p:cNvSpPr>
            <p:nvPr/>
          </p:nvSpPr>
          <p:spPr bwMode="auto">
            <a:xfrm>
              <a:off x="4606173" y="2458627"/>
              <a:ext cx="99588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94" name="Line 12"/>
            <p:cNvSpPr>
              <a:spLocks noChangeShapeType="1"/>
            </p:cNvSpPr>
            <p:nvPr/>
          </p:nvSpPr>
          <p:spPr bwMode="auto">
            <a:xfrm>
              <a:off x="4606173" y="4047413"/>
              <a:ext cx="99588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95" name="Line 13"/>
            <p:cNvSpPr>
              <a:spLocks noChangeShapeType="1"/>
            </p:cNvSpPr>
            <p:nvPr/>
          </p:nvSpPr>
          <p:spPr bwMode="auto">
            <a:xfrm>
              <a:off x="338092" y="6286157"/>
              <a:ext cx="99588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96" name="Line 14"/>
            <p:cNvSpPr>
              <a:spLocks noChangeShapeType="1"/>
            </p:cNvSpPr>
            <p:nvPr/>
          </p:nvSpPr>
          <p:spPr bwMode="auto">
            <a:xfrm>
              <a:off x="338092" y="4408501"/>
              <a:ext cx="99588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97" name="Line 15"/>
            <p:cNvSpPr>
              <a:spLocks noChangeShapeType="1"/>
            </p:cNvSpPr>
            <p:nvPr/>
          </p:nvSpPr>
          <p:spPr bwMode="auto">
            <a:xfrm>
              <a:off x="338092" y="5708417"/>
              <a:ext cx="995886"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498" name="Text Box 16"/>
            <p:cNvSpPr txBox="1">
              <a:spLocks noChangeArrowheads="1"/>
            </p:cNvSpPr>
            <p:nvPr/>
          </p:nvSpPr>
          <p:spPr bwMode="auto">
            <a:xfrm>
              <a:off x="124688" y="3830760"/>
              <a:ext cx="1991771" cy="33852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b="1">
                  <a:solidFill>
                    <a:schemeClr val="folHlink"/>
                  </a:solidFill>
                  <a:latin typeface="Arial" charset="0"/>
                  <a:ea typeface="ＭＳ Ｐゴシック" pitchFamily="34" charset="-128"/>
                </a:defRPr>
              </a:lvl1pPr>
              <a:lvl2pPr marL="742950" indent="-285750" eaLnBrk="0" hangingPunct="0">
                <a:defRPr b="1">
                  <a:solidFill>
                    <a:schemeClr val="folHlink"/>
                  </a:solidFill>
                  <a:latin typeface="Arial" charset="0"/>
                  <a:ea typeface="ＭＳ Ｐゴシック" pitchFamily="34" charset="-128"/>
                </a:defRPr>
              </a:lvl2pPr>
              <a:lvl3pPr marL="1143000" indent="-228600" eaLnBrk="0" hangingPunct="0">
                <a:defRPr b="1">
                  <a:solidFill>
                    <a:schemeClr val="folHlink"/>
                  </a:solidFill>
                  <a:latin typeface="Arial" charset="0"/>
                  <a:ea typeface="ＭＳ Ｐゴシック" pitchFamily="34" charset="-128"/>
                </a:defRPr>
              </a:lvl3pPr>
              <a:lvl4pPr marL="1600200" indent="-228600" eaLnBrk="0" hangingPunct="0">
                <a:defRPr b="1">
                  <a:solidFill>
                    <a:schemeClr val="folHlink"/>
                  </a:solidFill>
                  <a:latin typeface="Arial" charset="0"/>
                  <a:ea typeface="ＭＳ Ｐゴシック" pitchFamily="34" charset="-128"/>
                </a:defRPr>
              </a:lvl4pPr>
              <a:lvl5pPr marL="2057400" indent="-228600" eaLnBrk="0" hangingPunct="0">
                <a:defRPr b="1">
                  <a:solidFill>
                    <a:schemeClr val="folHlink"/>
                  </a:solidFill>
                  <a:latin typeface="Arial" charset="0"/>
                  <a:ea typeface="ＭＳ Ｐゴシック" pitchFamily="34" charset="-128"/>
                </a:defRPr>
              </a:lvl5pPr>
              <a:lvl6pPr marL="2514600" indent="-228600" algn="ctr" eaLnBrk="0" fontAlgn="base" hangingPunct="0">
                <a:spcBef>
                  <a:spcPct val="50000"/>
                </a:spcBef>
                <a:spcAft>
                  <a:spcPct val="0"/>
                </a:spcAft>
                <a:defRPr b="1">
                  <a:solidFill>
                    <a:schemeClr val="folHlink"/>
                  </a:solidFill>
                  <a:latin typeface="Arial" charset="0"/>
                  <a:ea typeface="ＭＳ Ｐゴシック" pitchFamily="34" charset="-128"/>
                </a:defRPr>
              </a:lvl6pPr>
              <a:lvl7pPr marL="2971800" indent="-228600" algn="ctr" eaLnBrk="0" fontAlgn="base" hangingPunct="0">
                <a:spcBef>
                  <a:spcPct val="50000"/>
                </a:spcBef>
                <a:spcAft>
                  <a:spcPct val="0"/>
                </a:spcAft>
                <a:defRPr b="1">
                  <a:solidFill>
                    <a:schemeClr val="folHlink"/>
                  </a:solidFill>
                  <a:latin typeface="Arial" charset="0"/>
                  <a:ea typeface="ＭＳ Ｐゴシック" pitchFamily="34" charset="-128"/>
                </a:defRPr>
              </a:lvl7pPr>
              <a:lvl8pPr marL="3429000" indent="-228600" algn="ctr" eaLnBrk="0" fontAlgn="base" hangingPunct="0">
                <a:spcBef>
                  <a:spcPct val="50000"/>
                </a:spcBef>
                <a:spcAft>
                  <a:spcPct val="0"/>
                </a:spcAft>
                <a:defRPr b="1">
                  <a:solidFill>
                    <a:schemeClr val="folHlink"/>
                  </a:solidFill>
                  <a:latin typeface="Arial" charset="0"/>
                  <a:ea typeface="ＭＳ Ｐゴシック" pitchFamily="34" charset="-128"/>
                </a:defRPr>
              </a:lvl8pPr>
              <a:lvl9pPr marL="3886200" indent="-228600" algn="ctr" eaLnBrk="0" fontAlgn="base" hangingPunct="0">
                <a:spcBef>
                  <a:spcPct val="50000"/>
                </a:spcBef>
                <a:spcAft>
                  <a:spcPct val="0"/>
                </a:spcAft>
                <a:defRPr b="1">
                  <a:solidFill>
                    <a:schemeClr val="folHlink"/>
                  </a:solidFill>
                  <a:latin typeface="Arial" charset="0"/>
                  <a:ea typeface="ＭＳ Ｐゴシック" pitchFamily="34" charset="-128"/>
                </a:defRPr>
              </a:lvl9pPr>
            </a:lstStyle>
            <a:p>
              <a:pPr eaLnBrk="1" hangingPunct="1"/>
              <a:endParaRPr lang="en-US" sz="1600">
                <a:solidFill>
                  <a:schemeClr val="hlink"/>
                </a:solidFill>
              </a:endParaRPr>
            </a:p>
          </p:txBody>
        </p:sp>
      </p:grpSp>
      <p:sp>
        <p:nvSpPr>
          <p:cNvPr id="2784258" name="Rectangle 2"/>
          <p:cNvSpPr>
            <a:spLocks noGrp="1" noChangeArrowheads="1"/>
          </p:cNvSpPr>
          <p:nvPr>
            <p:ph type="title"/>
          </p:nvPr>
        </p:nvSpPr>
        <p:spPr>
          <a:xfrm>
            <a:off x="6156176" y="116632"/>
            <a:ext cx="2530623" cy="1436660"/>
          </a:xfrm>
        </p:spPr>
        <p:txBody>
          <a:bodyPr>
            <a:normAutofit fontScale="90000"/>
          </a:bodyPr>
          <a:lstStyle/>
          <a:p>
            <a:pPr algn="l" eaLnBrk="1" hangingPunct="1">
              <a:defRPr/>
            </a:pPr>
            <a:r>
              <a:rPr lang="en-US" smtClean="0">
                <a:ea typeface="ＭＳ Ｐゴシック" pitchFamily="34" charset="-128"/>
              </a:rPr>
              <a:t>The area treated</a:t>
            </a:r>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with hadrons</a:t>
            </a:r>
          </a:p>
        </p:txBody>
      </p:sp>
      <p:sp>
        <p:nvSpPr>
          <p:cNvPr id="4" name="Content Placeholder 3"/>
          <p:cNvSpPr>
            <a:spLocks noGrp="1"/>
          </p:cNvSpPr>
          <p:nvPr>
            <p:ph idx="1"/>
          </p:nvPr>
        </p:nvSpPr>
        <p:spPr>
          <a:xfrm>
            <a:off x="6428922" y="2219125"/>
            <a:ext cx="2257878" cy="3907040"/>
          </a:xfrm>
        </p:spPr>
        <p:txBody>
          <a:bodyPr>
            <a:normAutofit lnSpcReduction="10000"/>
          </a:bodyPr>
          <a:lstStyle/>
          <a:p>
            <a:pPr marL="0" indent="0">
              <a:buNone/>
              <a:defRPr/>
            </a:pPr>
            <a:r>
              <a:rPr lang="en-US" b="1" dirty="0">
                <a:solidFill>
                  <a:srgbClr val="FF0000"/>
                </a:solidFill>
              </a:rPr>
              <a:t>In the world</a:t>
            </a:r>
          </a:p>
          <a:p>
            <a:pPr>
              <a:lnSpc>
                <a:spcPct val="70000"/>
              </a:lnSpc>
              <a:defRPr/>
            </a:pPr>
            <a:endParaRPr lang="en-US" dirty="0"/>
          </a:p>
          <a:p>
            <a:pPr marL="0" indent="0">
              <a:lnSpc>
                <a:spcPct val="70000"/>
              </a:lnSpc>
              <a:buNone/>
              <a:defRPr/>
            </a:pPr>
            <a:r>
              <a:rPr lang="en-US" b="1" dirty="0"/>
              <a:t>protons:</a:t>
            </a:r>
          </a:p>
          <a:p>
            <a:pPr>
              <a:lnSpc>
                <a:spcPct val="70000"/>
              </a:lnSpc>
              <a:defRPr/>
            </a:pPr>
            <a:r>
              <a:rPr lang="en-US" dirty="0"/>
              <a:t>100</a:t>
            </a:r>
            <a:r>
              <a:rPr lang="en-US" dirty="0">
                <a:cs typeface="Arial" pitchFamily="34" charset="0"/>
              </a:rPr>
              <a:t>'</a:t>
            </a:r>
            <a:r>
              <a:rPr lang="en-US" dirty="0"/>
              <a:t>000 patients</a:t>
            </a:r>
          </a:p>
          <a:p>
            <a:pPr>
              <a:lnSpc>
                <a:spcPct val="70000"/>
              </a:lnSpc>
              <a:defRPr/>
            </a:pPr>
            <a:r>
              <a:rPr lang="en-US" dirty="0"/>
              <a:t>(+</a:t>
            </a:r>
            <a:r>
              <a:rPr lang="en-US" dirty="0" smtClean="0"/>
              <a:t>10% </a:t>
            </a:r>
            <a:r>
              <a:rPr lang="en-US" dirty="0"/>
              <a:t>per year)</a:t>
            </a:r>
          </a:p>
          <a:p>
            <a:pPr>
              <a:lnSpc>
                <a:spcPct val="75000"/>
              </a:lnSpc>
              <a:defRPr/>
            </a:pPr>
            <a:endParaRPr lang="en-US" dirty="0"/>
          </a:p>
          <a:p>
            <a:pPr>
              <a:lnSpc>
                <a:spcPct val="75000"/>
              </a:lnSpc>
              <a:defRPr/>
            </a:pPr>
            <a:endParaRPr lang="en-US" dirty="0"/>
          </a:p>
          <a:p>
            <a:pPr marL="0" indent="0">
              <a:lnSpc>
                <a:spcPct val="75000"/>
              </a:lnSpc>
              <a:buNone/>
              <a:defRPr/>
            </a:pPr>
            <a:r>
              <a:rPr lang="en-US" b="1" dirty="0"/>
              <a:t>carbon ions</a:t>
            </a:r>
          </a:p>
          <a:p>
            <a:pPr>
              <a:lnSpc>
                <a:spcPct val="75000"/>
              </a:lnSpc>
              <a:defRPr/>
            </a:pPr>
            <a:r>
              <a:rPr lang="en-US" dirty="0"/>
              <a:t>8</a:t>
            </a:r>
            <a:r>
              <a:rPr lang="en-US" altLang="en-GB" dirty="0"/>
              <a:t>’</a:t>
            </a:r>
            <a:r>
              <a:rPr lang="en-US" dirty="0"/>
              <a:t>500 patients</a:t>
            </a:r>
          </a:p>
          <a:p>
            <a:pPr>
              <a:defRPr/>
            </a:pPr>
            <a:endParaRPr lang="en-US" dirty="0"/>
          </a:p>
          <a:p>
            <a:endParaRPr lang="en-GB" dirty="0"/>
          </a:p>
        </p:txBody>
      </p:sp>
    </p:spTree>
    <p:extLst>
      <p:ext uri="{BB962C8B-B14F-4D97-AF65-F5344CB8AC3E}">
        <p14:creationId xmlns:p14="http://schemas.microsoft.com/office/powerpoint/2010/main" val="14691455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smtClean="0"/>
              <a:t>Key </a:t>
            </a:r>
            <a:r>
              <a:rPr lang="es-ES_tradnl" dirty="0" err="1" smtClean="0"/>
              <a:t>elements</a:t>
            </a:r>
            <a:r>
              <a:rPr lang="es-ES_tradnl" dirty="0" smtClean="0"/>
              <a:t> of a </a:t>
            </a:r>
            <a:r>
              <a:rPr lang="es-ES_tradnl" dirty="0" err="1" smtClean="0"/>
              <a:t>Hadron-therapy</a:t>
            </a:r>
            <a:r>
              <a:rPr lang="es-ES_tradnl" dirty="0" smtClean="0"/>
              <a:t> center</a:t>
            </a:r>
            <a:endParaRPr lang="es-ES_tradnl" dirty="0"/>
          </a:p>
        </p:txBody>
      </p:sp>
      <p:sp>
        <p:nvSpPr>
          <p:cNvPr id="3" name="Marcador de contenido 2"/>
          <p:cNvSpPr>
            <a:spLocks noGrp="1"/>
          </p:cNvSpPr>
          <p:nvPr>
            <p:ph idx="1"/>
          </p:nvPr>
        </p:nvSpPr>
        <p:spPr/>
        <p:txBody>
          <a:bodyPr/>
          <a:lstStyle/>
          <a:p>
            <a:r>
              <a:rPr lang="en-US" dirty="0" smtClean="0"/>
              <a:t>Building</a:t>
            </a:r>
          </a:p>
          <a:p>
            <a:pPr marL="457200" lvl="1" indent="0">
              <a:buNone/>
            </a:pPr>
            <a:endParaRPr lang="en-US" dirty="0" smtClean="0"/>
          </a:p>
          <a:p>
            <a:r>
              <a:rPr lang="en-US" dirty="0" smtClean="0"/>
              <a:t>Accelerator complex:</a:t>
            </a:r>
          </a:p>
          <a:p>
            <a:pPr lvl="1"/>
            <a:r>
              <a:rPr lang="en-US" dirty="0" smtClean="0"/>
              <a:t>Particles sources</a:t>
            </a:r>
          </a:p>
          <a:p>
            <a:pPr lvl="1"/>
            <a:r>
              <a:rPr lang="en-US" dirty="0" smtClean="0"/>
              <a:t>Accelerating cavities</a:t>
            </a:r>
          </a:p>
          <a:p>
            <a:pPr lvl="1"/>
            <a:r>
              <a:rPr lang="en-US" dirty="0" smtClean="0"/>
              <a:t>Magnets</a:t>
            </a:r>
          </a:p>
          <a:p>
            <a:pPr lvl="1"/>
            <a:r>
              <a:rPr lang="en-US" dirty="0" smtClean="0"/>
              <a:t>Transport, injection and extraction lines</a:t>
            </a:r>
          </a:p>
          <a:p>
            <a:pPr lvl="1"/>
            <a:r>
              <a:rPr lang="en-US" dirty="0" smtClean="0"/>
              <a:t>Energy control</a:t>
            </a:r>
          </a:p>
          <a:p>
            <a:pPr lvl="1"/>
            <a:r>
              <a:rPr lang="en-US" dirty="0" smtClean="0"/>
              <a:t>Beam diagnosis</a:t>
            </a:r>
          </a:p>
          <a:p>
            <a:pPr lvl="1"/>
            <a:endParaRPr lang="en-US" dirty="0"/>
          </a:p>
          <a:p>
            <a:r>
              <a:rPr lang="en-US" dirty="0"/>
              <a:t>Treatment area</a:t>
            </a:r>
          </a:p>
          <a:p>
            <a:pPr lvl="1"/>
            <a:r>
              <a:rPr lang="en-US" dirty="0"/>
              <a:t>Gantry</a:t>
            </a:r>
          </a:p>
          <a:p>
            <a:pPr lvl="1"/>
            <a:r>
              <a:rPr lang="en-US" dirty="0"/>
              <a:t>Treatment diagnosis</a:t>
            </a:r>
          </a:p>
          <a:p>
            <a:pPr marL="457200" lvl="1" indent="0">
              <a:buNone/>
            </a:pP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6986304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smtClean="0"/>
              <a:t>The accelerators used today in </a:t>
            </a:r>
            <a:r>
              <a:rPr lang="en-US" sz="2800" b="1" dirty="0" err="1" smtClean="0"/>
              <a:t>hadrontherapy</a:t>
            </a:r>
            <a:r>
              <a:rPr lang="en-US" sz="2800" b="1" dirty="0" smtClean="0"/>
              <a:t> are “circular”</a:t>
            </a:r>
            <a:endParaRPr lang="en-US" sz="2800" b="1" dirty="0"/>
          </a:p>
        </p:txBody>
      </p:sp>
      <p:grpSp>
        <p:nvGrpSpPr>
          <p:cNvPr id="110" name="Group 109"/>
          <p:cNvGrpSpPr/>
          <p:nvPr/>
        </p:nvGrpSpPr>
        <p:grpSpPr>
          <a:xfrm>
            <a:off x="350217" y="819152"/>
            <a:ext cx="8473108" cy="5489575"/>
            <a:chOff x="350217" y="819150"/>
            <a:chExt cx="8473108" cy="5489575"/>
          </a:xfrm>
        </p:grpSpPr>
        <p:grpSp>
          <p:nvGrpSpPr>
            <p:cNvPr id="83" name="Group 31"/>
            <p:cNvGrpSpPr>
              <a:grpSpLocks/>
            </p:cNvGrpSpPr>
            <p:nvPr/>
          </p:nvGrpSpPr>
          <p:grpSpPr bwMode="auto">
            <a:xfrm>
              <a:off x="350217" y="819150"/>
              <a:ext cx="8473108" cy="5489575"/>
              <a:chOff x="239" y="471"/>
              <a:chExt cx="5782" cy="3458"/>
            </a:xfrm>
          </p:grpSpPr>
          <p:sp>
            <p:nvSpPr>
              <p:cNvPr id="84" name="Rectangle 4"/>
              <p:cNvSpPr>
                <a:spLocks noChangeArrowheads="1"/>
              </p:cNvSpPr>
              <p:nvPr/>
            </p:nvSpPr>
            <p:spPr bwMode="auto">
              <a:xfrm>
                <a:off x="489" y="2308"/>
                <a:ext cx="5532" cy="1621"/>
              </a:xfrm>
              <a:prstGeom prst="rect">
                <a:avLst/>
              </a:prstGeom>
              <a:solidFill>
                <a:srgbClr val="FFFFFF"/>
              </a:solidFill>
              <a:ln w="9525" algn="ctr">
                <a:solidFill>
                  <a:srgbClr val="FFFFFF"/>
                </a:solidFill>
                <a:miter lim="800000"/>
                <a:headEnd/>
                <a:tailEnd/>
              </a:ln>
            </p:spPr>
            <p:txBody>
              <a:bodyPr wrap="none" anchor="ctr"/>
              <a:lstStyle/>
              <a:p>
                <a:pPr algn="ctr" fontAlgn="base">
                  <a:spcBef>
                    <a:spcPct val="50000"/>
                  </a:spcBef>
                  <a:spcAft>
                    <a:spcPct val="0"/>
                  </a:spcAft>
                  <a:defRPr/>
                </a:pPr>
                <a:endParaRPr lang="fr-FR" b="1" kern="0">
                  <a:solidFill>
                    <a:srgbClr val="000000"/>
                  </a:solidFill>
                </a:endParaRPr>
              </a:p>
            </p:txBody>
          </p:sp>
          <p:sp>
            <p:nvSpPr>
              <p:cNvPr id="85" name="Rectangle 5"/>
              <p:cNvSpPr>
                <a:spLocks noChangeArrowheads="1"/>
              </p:cNvSpPr>
              <p:nvPr/>
            </p:nvSpPr>
            <p:spPr bwMode="auto">
              <a:xfrm>
                <a:off x="468" y="471"/>
                <a:ext cx="5532" cy="1734"/>
              </a:xfrm>
              <a:prstGeom prst="rect">
                <a:avLst/>
              </a:prstGeom>
              <a:solidFill>
                <a:srgbClr val="FFFFFF"/>
              </a:solidFill>
              <a:ln w="9525" algn="ctr">
                <a:solidFill>
                  <a:srgbClr val="FFFFFF"/>
                </a:solidFill>
                <a:miter lim="800000"/>
                <a:headEnd/>
                <a:tailEnd/>
              </a:ln>
            </p:spPr>
            <p:txBody>
              <a:bodyPr wrap="none" anchor="ctr"/>
              <a:lstStyle/>
              <a:p>
                <a:pPr algn="ctr" fontAlgn="base">
                  <a:spcBef>
                    <a:spcPct val="50000"/>
                  </a:spcBef>
                  <a:spcAft>
                    <a:spcPct val="0"/>
                  </a:spcAft>
                  <a:defRPr/>
                </a:pPr>
                <a:endParaRPr lang="fr-FR" b="1" kern="0">
                  <a:solidFill>
                    <a:srgbClr val="000000"/>
                  </a:solidFill>
                </a:endParaRPr>
              </a:p>
            </p:txBody>
          </p:sp>
          <p:grpSp>
            <p:nvGrpSpPr>
              <p:cNvPr id="86" name="Group 6"/>
              <p:cNvGrpSpPr>
                <a:grpSpLocks/>
              </p:cNvGrpSpPr>
              <p:nvPr/>
            </p:nvGrpSpPr>
            <p:grpSpPr bwMode="auto">
              <a:xfrm>
                <a:off x="239" y="2665"/>
                <a:ext cx="5533" cy="1248"/>
                <a:chOff x="239" y="2665"/>
                <a:chExt cx="5533" cy="1248"/>
              </a:xfrm>
            </p:grpSpPr>
            <p:pic>
              <p:nvPicPr>
                <p:cNvPr id="104" name="Picture 7" descr="figura2"/>
                <p:cNvPicPr>
                  <a:picLocks noChangeAspect="1" noChangeArrowheads="1"/>
                </p:cNvPicPr>
                <p:nvPr/>
              </p:nvPicPr>
              <p:blipFill>
                <a:blip r:embed="rId2" cstate="print"/>
                <a:srcRect l="54256"/>
                <a:stretch>
                  <a:fillRect/>
                </a:stretch>
              </p:blipFill>
              <p:spPr bwMode="auto">
                <a:xfrm>
                  <a:off x="501" y="2665"/>
                  <a:ext cx="5271" cy="1248"/>
                </a:xfrm>
                <a:prstGeom prst="rect">
                  <a:avLst/>
                </a:prstGeom>
                <a:noFill/>
                <a:ln w="9525">
                  <a:noFill/>
                  <a:miter lim="800000"/>
                  <a:headEnd/>
                  <a:tailEnd/>
                </a:ln>
              </p:spPr>
            </p:pic>
            <p:sp>
              <p:nvSpPr>
                <p:cNvPr id="105" name="Oval 8"/>
                <p:cNvSpPr>
                  <a:spLocks noChangeArrowheads="1"/>
                </p:cNvSpPr>
                <p:nvPr/>
              </p:nvSpPr>
              <p:spPr bwMode="auto">
                <a:xfrm rot="20485244">
                  <a:off x="239" y="2677"/>
                  <a:ext cx="1228" cy="327"/>
                </a:xfrm>
                <a:prstGeom prst="ellipse">
                  <a:avLst/>
                </a:prstGeom>
                <a:solidFill>
                  <a:srgbClr val="FFFFFF"/>
                </a:solidFill>
                <a:ln w="9525" algn="ctr">
                  <a:noFill/>
                  <a:round/>
                  <a:headEnd/>
                  <a:tailEnd/>
                </a:ln>
              </p:spPr>
              <p:txBody>
                <a:bodyPr wrap="square" anchor="ctr">
                  <a:spAutoFit/>
                </a:bodyPr>
                <a:lstStyle/>
                <a:p>
                  <a:pPr algn="ctr" fontAlgn="base">
                    <a:spcBef>
                      <a:spcPct val="50000"/>
                    </a:spcBef>
                    <a:spcAft>
                      <a:spcPct val="0"/>
                    </a:spcAft>
                    <a:defRPr/>
                  </a:pPr>
                  <a:endParaRPr lang="fr-FR" b="1" kern="0">
                    <a:solidFill>
                      <a:srgbClr val="000000"/>
                    </a:solidFill>
                  </a:endParaRPr>
                </a:p>
              </p:txBody>
            </p:sp>
            <p:sp>
              <p:nvSpPr>
                <p:cNvPr id="106" name="Text Box 9"/>
                <p:cNvSpPr txBox="1">
                  <a:spLocks noChangeArrowheads="1"/>
                </p:cNvSpPr>
                <p:nvPr/>
              </p:nvSpPr>
              <p:spPr bwMode="auto">
                <a:xfrm>
                  <a:off x="960" y="2687"/>
                  <a:ext cx="1214" cy="233"/>
                </a:xfrm>
                <a:prstGeom prst="rect">
                  <a:avLst/>
                </a:prstGeom>
                <a:solidFill>
                  <a:srgbClr val="FFFFFF"/>
                </a:solidFill>
                <a:ln w="9525" algn="ctr">
                  <a:noFill/>
                  <a:miter lim="800000"/>
                  <a:headEnd/>
                  <a:tailEnd/>
                </a:ln>
              </p:spPr>
              <p:txBody>
                <a:bodyPr wrap="none">
                  <a:spAutoFit/>
                </a:bodyPr>
                <a:lstStyle/>
                <a:p>
                  <a:pPr algn="ctr" fontAlgn="base">
                    <a:spcBef>
                      <a:spcPct val="50000"/>
                    </a:spcBef>
                    <a:spcAft>
                      <a:spcPct val="0"/>
                    </a:spcAft>
                    <a:defRPr/>
                  </a:pPr>
                  <a:r>
                    <a:rPr lang="en-US" b="1" kern="0">
                      <a:solidFill>
                        <a:srgbClr val="FF0033"/>
                      </a:solidFill>
                    </a:rPr>
                    <a:t>SYNCHROTRONS</a:t>
                  </a:r>
                </a:p>
              </p:txBody>
            </p:sp>
            <p:sp>
              <p:nvSpPr>
                <p:cNvPr id="107" name="Line 11"/>
                <p:cNvSpPr>
                  <a:spLocks noChangeShapeType="1"/>
                </p:cNvSpPr>
                <p:nvPr/>
              </p:nvSpPr>
              <p:spPr bwMode="auto">
                <a:xfrm>
                  <a:off x="845" y="3267"/>
                  <a:ext cx="4804" cy="0"/>
                </a:xfrm>
                <a:prstGeom prst="line">
                  <a:avLst/>
                </a:prstGeom>
                <a:noFill/>
                <a:ln w="28575">
                  <a:solidFill>
                    <a:srgbClr val="FF0033"/>
                  </a:solidFill>
                  <a:round/>
                  <a:headEnd type="triangle" w="med" len="med"/>
                  <a:tailEnd type="triangle" w="med" len="med"/>
                </a:ln>
              </p:spPr>
              <p:txBody>
                <a:bodyPr>
                  <a:spAutoFit/>
                </a:bodyPr>
                <a:lstStyle/>
                <a:p>
                  <a:pPr algn="ctr" fontAlgn="base">
                    <a:spcBef>
                      <a:spcPct val="50000"/>
                    </a:spcBef>
                    <a:spcAft>
                      <a:spcPct val="0"/>
                    </a:spcAft>
                    <a:defRPr/>
                  </a:pPr>
                  <a:endParaRPr lang="en-US" b="1" kern="0">
                    <a:solidFill>
                      <a:srgbClr val="000000"/>
                    </a:solidFill>
                  </a:endParaRPr>
                </a:p>
              </p:txBody>
            </p:sp>
            <p:sp>
              <p:nvSpPr>
                <p:cNvPr id="108" name="Text Box 12"/>
                <p:cNvSpPr txBox="1">
                  <a:spLocks noChangeArrowheads="1"/>
                </p:cNvSpPr>
                <p:nvPr/>
              </p:nvSpPr>
              <p:spPr bwMode="auto">
                <a:xfrm>
                  <a:off x="2592" y="3289"/>
                  <a:ext cx="1525" cy="231"/>
                </a:xfrm>
                <a:prstGeom prst="rect">
                  <a:avLst/>
                </a:prstGeom>
                <a:noFill/>
                <a:ln w="9525" algn="ctr">
                  <a:noFill/>
                  <a:miter lim="800000"/>
                  <a:headEnd/>
                  <a:tailEnd/>
                </a:ln>
              </p:spPr>
              <p:txBody>
                <a:bodyPr>
                  <a:spAutoFit/>
                </a:bodyPr>
                <a:lstStyle/>
                <a:p>
                  <a:pPr algn="ctr" fontAlgn="base">
                    <a:spcBef>
                      <a:spcPct val="50000"/>
                    </a:spcBef>
                    <a:spcAft>
                      <a:spcPct val="0"/>
                    </a:spcAft>
                    <a:defRPr/>
                  </a:pPr>
                  <a:r>
                    <a:rPr lang="en-US" b="1" kern="0">
                      <a:solidFill>
                        <a:srgbClr val="FF0033"/>
                      </a:solidFill>
                    </a:rPr>
                    <a:t>18-25  metres</a:t>
                  </a:r>
                </a:p>
              </p:txBody>
            </p:sp>
          </p:grpSp>
          <p:sp>
            <p:nvSpPr>
              <p:cNvPr id="87" name="Rectangle 14"/>
              <p:cNvSpPr>
                <a:spLocks noChangeArrowheads="1"/>
              </p:cNvSpPr>
              <p:nvPr/>
            </p:nvSpPr>
            <p:spPr bwMode="auto">
              <a:xfrm>
                <a:off x="592" y="1229"/>
                <a:ext cx="2185" cy="233"/>
              </a:xfrm>
              <a:prstGeom prst="rect">
                <a:avLst/>
              </a:prstGeom>
              <a:solidFill>
                <a:srgbClr val="FFFFFF"/>
              </a:solidFill>
              <a:ln w="9525" algn="ctr">
                <a:noFill/>
                <a:miter lim="800000"/>
                <a:headEnd/>
                <a:tailEnd/>
              </a:ln>
            </p:spPr>
            <p:txBody>
              <a:bodyPr anchor="ctr">
                <a:spAutoFit/>
              </a:bodyPr>
              <a:lstStyle/>
              <a:p>
                <a:pPr algn="ctr" fontAlgn="base">
                  <a:spcBef>
                    <a:spcPct val="50000"/>
                  </a:spcBef>
                  <a:spcAft>
                    <a:spcPct val="0"/>
                  </a:spcAft>
                  <a:defRPr/>
                </a:pPr>
                <a:endParaRPr lang="fr-FR" b="1" kern="0">
                  <a:solidFill>
                    <a:srgbClr val="000000"/>
                  </a:solidFill>
                </a:endParaRPr>
              </a:p>
            </p:txBody>
          </p:sp>
          <p:pic>
            <p:nvPicPr>
              <p:cNvPr id="88" name="Picture 15" descr="figura1"/>
              <p:cNvPicPr>
                <a:picLocks noChangeAspect="1" noChangeArrowheads="1"/>
              </p:cNvPicPr>
              <p:nvPr/>
            </p:nvPicPr>
            <p:blipFill>
              <a:blip r:embed="rId3" cstate="print"/>
              <a:srcRect/>
              <a:stretch>
                <a:fillRect/>
              </a:stretch>
            </p:blipFill>
            <p:spPr bwMode="auto">
              <a:xfrm>
                <a:off x="1269" y="894"/>
                <a:ext cx="988" cy="828"/>
              </a:xfrm>
              <a:prstGeom prst="rect">
                <a:avLst/>
              </a:prstGeom>
              <a:noFill/>
              <a:ln w="9525">
                <a:noFill/>
                <a:miter lim="800000"/>
                <a:headEnd/>
                <a:tailEnd/>
              </a:ln>
            </p:spPr>
          </p:pic>
          <p:sp>
            <p:nvSpPr>
              <p:cNvPr id="89" name="Text Box 16"/>
              <p:cNvSpPr txBox="1">
                <a:spLocks noChangeArrowheads="1"/>
              </p:cNvSpPr>
              <p:nvPr/>
            </p:nvSpPr>
            <p:spPr bwMode="auto">
              <a:xfrm>
                <a:off x="721" y="708"/>
                <a:ext cx="2203" cy="233"/>
              </a:xfrm>
              <a:prstGeom prst="rect">
                <a:avLst/>
              </a:prstGeom>
              <a:solidFill>
                <a:srgbClr val="FFFFFF"/>
              </a:solidFill>
              <a:ln w="9525" algn="ctr">
                <a:noFill/>
                <a:miter lim="800000"/>
                <a:headEnd/>
                <a:tailEnd/>
              </a:ln>
            </p:spPr>
            <p:txBody>
              <a:bodyPr wrap="none">
                <a:spAutoFit/>
              </a:bodyPr>
              <a:lstStyle/>
              <a:p>
                <a:pPr algn="ctr" fontAlgn="base">
                  <a:spcBef>
                    <a:spcPct val="50000"/>
                  </a:spcBef>
                  <a:spcAft>
                    <a:spcPct val="0"/>
                  </a:spcAft>
                  <a:defRPr/>
                </a:pPr>
                <a:r>
                  <a:rPr lang="en-US" b="1" kern="0">
                    <a:solidFill>
                      <a:srgbClr val="FF0033"/>
                    </a:solidFill>
                  </a:rPr>
                  <a:t>CYCLOTRONS </a:t>
                </a:r>
                <a:r>
                  <a:rPr lang="en-US" b="1" kern="0">
                    <a:solidFill>
                      <a:srgbClr val="009900"/>
                    </a:solidFill>
                  </a:rPr>
                  <a:t>(*)</a:t>
                </a:r>
                <a:r>
                  <a:rPr lang="en-US" b="1" kern="0">
                    <a:solidFill>
                      <a:srgbClr val="FF0033"/>
                    </a:solidFill>
                  </a:rPr>
                  <a:t> (Normal or SC)</a:t>
                </a:r>
              </a:p>
            </p:txBody>
          </p:sp>
          <p:sp>
            <p:nvSpPr>
              <p:cNvPr id="90" name="Line 17"/>
              <p:cNvSpPr>
                <a:spLocks noChangeShapeType="1"/>
              </p:cNvSpPr>
              <p:nvPr/>
            </p:nvSpPr>
            <p:spPr bwMode="auto">
              <a:xfrm>
                <a:off x="1269" y="1722"/>
                <a:ext cx="988" cy="0"/>
              </a:xfrm>
              <a:prstGeom prst="line">
                <a:avLst/>
              </a:prstGeom>
              <a:noFill/>
              <a:ln w="28575">
                <a:solidFill>
                  <a:srgbClr val="FF0033"/>
                </a:solidFill>
                <a:round/>
                <a:headEnd type="triangle" w="med" len="med"/>
                <a:tailEnd type="triangle" w="med" len="med"/>
              </a:ln>
            </p:spPr>
            <p:txBody>
              <a:bodyPr wrap="none">
                <a:spAutoFit/>
              </a:bodyPr>
              <a:lstStyle/>
              <a:p>
                <a:pPr algn="ctr" fontAlgn="base">
                  <a:spcBef>
                    <a:spcPct val="50000"/>
                  </a:spcBef>
                  <a:spcAft>
                    <a:spcPct val="0"/>
                  </a:spcAft>
                  <a:defRPr/>
                </a:pPr>
                <a:endParaRPr lang="en-US" b="1" kern="0">
                  <a:solidFill>
                    <a:srgbClr val="000000"/>
                  </a:solidFill>
                </a:endParaRPr>
              </a:p>
            </p:txBody>
          </p:sp>
          <p:sp>
            <p:nvSpPr>
              <p:cNvPr id="91" name="Text Box 18"/>
              <p:cNvSpPr txBox="1">
                <a:spLocks noChangeArrowheads="1"/>
              </p:cNvSpPr>
              <p:nvPr/>
            </p:nvSpPr>
            <p:spPr bwMode="auto">
              <a:xfrm>
                <a:off x="1347" y="1688"/>
                <a:ext cx="828" cy="233"/>
              </a:xfrm>
              <a:prstGeom prst="rect">
                <a:avLst/>
              </a:prstGeom>
              <a:noFill/>
              <a:ln w="9525" algn="ctr">
                <a:noFill/>
                <a:miter lim="800000"/>
                <a:headEnd/>
                <a:tailEnd/>
              </a:ln>
            </p:spPr>
            <p:txBody>
              <a:bodyPr wrap="none">
                <a:spAutoFit/>
              </a:bodyPr>
              <a:lstStyle/>
              <a:p>
                <a:pPr algn="ctr" fontAlgn="base">
                  <a:spcBef>
                    <a:spcPct val="50000"/>
                  </a:spcBef>
                  <a:spcAft>
                    <a:spcPct val="0"/>
                  </a:spcAft>
                  <a:defRPr/>
                </a:pPr>
                <a:r>
                  <a:rPr lang="en-US" b="1" kern="0">
                    <a:solidFill>
                      <a:srgbClr val="FF0033"/>
                    </a:solidFill>
                  </a:rPr>
                  <a:t>4-5 metres</a:t>
                </a:r>
              </a:p>
            </p:txBody>
          </p:sp>
          <p:sp>
            <p:nvSpPr>
              <p:cNvPr id="92" name="Rectangle 19"/>
              <p:cNvSpPr>
                <a:spLocks noChangeArrowheads="1"/>
              </p:cNvSpPr>
              <p:nvPr/>
            </p:nvSpPr>
            <p:spPr bwMode="auto">
              <a:xfrm>
                <a:off x="498" y="980"/>
                <a:ext cx="331" cy="953"/>
              </a:xfrm>
              <a:prstGeom prst="rect">
                <a:avLst/>
              </a:prstGeom>
              <a:solidFill>
                <a:srgbClr val="FFFFFF"/>
              </a:solidFill>
              <a:ln w="9525" algn="ctr">
                <a:solidFill>
                  <a:srgbClr val="FFFFFF"/>
                </a:solidFill>
                <a:miter lim="800000"/>
                <a:headEnd/>
                <a:tailEnd/>
              </a:ln>
            </p:spPr>
            <p:txBody>
              <a:bodyPr wrap="none" anchor="ctr"/>
              <a:lstStyle/>
              <a:p>
                <a:pPr algn="ctr" fontAlgn="base">
                  <a:spcBef>
                    <a:spcPct val="50000"/>
                  </a:spcBef>
                  <a:spcAft>
                    <a:spcPct val="0"/>
                  </a:spcAft>
                  <a:defRPr/>
                </a:pPr>
                <a:endParaRPr lang="fr-FR" b="1" kern="0">
                  <a:solidFill>
                    <a:srgbClr val="000000"/>
                  </a:solidFill>
                </a:endParaRPr>
              </a:p>
            </p:txBody>
          </p:sp>
          <p:sp>
            <p:nvSpPr>
              <p:cNvPr id="93" name="Text Box 20"/>
              <p:cNvSpPr txBox="1">
                <a:spLocks noChangeArrowheads="1"/>
              </p:cNvSpPr>
              <p:nvPr/>
            </p:nvSpPr>
            <p:spPr bwMode="auto">
              <a:xfrm>
                <a:off x="3092" y="1328"/>
                <a:ext cx="321" cy="233"/>
              </a:xfrm>
              <a:prstGeom prst="rect">
                <a:avLst/>
              </a:prstGeom>
              <a:noFill/>
              <a:ln w="9525" algn="ctr">
                <a:noFill/>
                <a:miter lim="800000"/>
                <a:headEnd/>
                <a:tailEnd/>
              </a:ln>
            </p:spPr>
            <p:txBody>
              <a:bodyPr wrap="none">
                <a:spAutoFit/>
              </a:bodyPr>
              <a:lstStyle/>
              <a:p>
                <a:pPr algn="ctr" fontAlgn="base">
                  <a:spcBef>
                    <a:spcPct val="50000"/>
                  </a:spcBef>
                  <a:spcAft>
                    <a:spcPct val="0"/>
                  </a:spcAft>
                  <a:defRPr/>
                </a:pPr>
                <a:r>
                  <a:rPr lang="en-US" b="1" kern="0">
                    <a:solidFill>
                      <a:srgbClr val="FFFFFF"/>
                    </a:solidFill>
                  </a:rPr>
                  <a:t>OR</a:t>
                </a:r>
              </a:p>
            </p:txBody>
          </p:sp>
          <p:grpSp>
            <p:nvGrpSpPr>
              <p:cNvPr id="94" name="Group 21"/>
              <p:cNvGrpSpPr>
                <a:grpSpLocks/>
              </p:cNvGrpSpPr>
              <p:nvPr/>
            </p:nvGrpSpPr>
            <p:grpSpPr bwMode="auto">
              <a:xfrm>
                <a:off x="3556" y="661"/>
                <a:ext cx="2341" cy="1272"/>
                <a:chOff x="3556" y="661"/>
                <a:chExt cx="2341" cy="1272"/>
              </a:xfrm>
            </p:grpSpPr>
            <p:pic>
              <p:nvPicPr>
                <p:cNvPr id="98" name="Picture 22" descr="figura2"/>
                <p:cNvPicPr>
                  <a:picLocks noChangeAspect="1" noChangeArrowheads="1"/>
                </p:cNvPicPr>
                <p:nvPr/>
              </p:nvPicPr>
              <p:blipFill>
                <a:blip r:embed="rId2" cstate="print"/>
                <a:srcRect l="50000"/>
                <a:stretch>
                  <a:fillRect/>
                </a:stretch>
              </p:blipFill>
              <p:spPr bwMode="auto">
                <a:xfrm>
                  <a:off x="3708" y="697"/>
                  <a:ext cx="2189" cy="1236"/>
                </a:xfrm>
                <a:prstGeom prst="rect">
                  <a:avLst/>
                </a:prstGeom>
                <a:noFill/>
                <a:ln w="9525">
                  <a:noFill/>
                  <a:miter lim="800000"/>
                  <a:headEnd/>
                  <a:tailEnd/>
                </a:ln>
              </p:spPr>
            </p:pic>
            <p:sp>
              <p:nvSpPr>
                <p:cNvPr id="99" name="Oval 23"/>
                <p:cNvSpPr>
                  <a:spLocks noChangeArrowheads="1"/>
                </p:cNvSpPr>
                <p:nvPr/>
              </p:nvSpPr>
              <p:spPr bwMode="auto">
                <a:xfrm rot="-1517346">
                  <a:off x="3556" y="932"/>
                  <a:ext cx="624" cy="327"/>
                </a:xfrm>
                <a:prstGeom prst="ellipse">
                  <a:avLst/>
                </a:prstGeom>
                <a:solidFill>
                  <a:srgbClr val="FFFFFF"/>
                </a:solidFill>
                <a:ln w="9525" algn="ctr">
                  <a:noFill/>
                  <a:round/>
                  <a:headEnd/>
                  <a:tailEnd/>
                </a:ln>
              </p:spPr>
              <p:txBody>
                <a:bodyPr anchor="ctr">
                  <a:spAutoFit/>
                </a:bodyPr>
                <a:lstStyle/>
                <a:p>
                  <a:pPr algn="ctr" fontAlgn="base">
                    <a:spcBef>
                      <a:spcPct val="50000"/>
                    </a:spcBef>
                    <a:spcAft>
                      <a:spcPct val="0"/>
                    </a:spcAft>
                    <a:defRPr/>
                  </a:pPr>
                  <a:endParaRPr lang="fr-FR" b="1" kern="0">
                    <a:solidFill>
                      <a:srgbClr val="000000"/>
                    </a:solidFill>
                  </a:endParaRPr>
                </a:p>
              </p:txBody>
            </p:sp>
            <p:sp>
              <p:nvSpPr>
                <p:cNvPr id="100" name="Text Box 24"/>
                <p:cNvSpPr txBox="1">
                  <a:spLocks noChangeArrowheads="1"/>
                </p:cNvSpPr>
                <p:nvPr/>
              </p:nvSpPr>
              <p:spPr bwMode="auto">
                <a:xfrm>
                  <a:off x="3664" y="661"/>
                  <a:ext cx="1452" cy="233"/>
                </a:xfrm>
                <a:prstGeom prst="rect">
                  <a:avLst/>
                </a:prstGeom>
                <a:solidFill>
                  <a:srgbClr val="FFFFFF"/>
                </a:solidFill>
                <a:ln w="9525" algn="ctr">
                  <a:noFill/>
                  <a:miter lim="800000"/>
                  <a:headEnd/>
                  <a:tailEnd/>
                </a:ln>
              </p:spPr>
              <p:txBody>
                <a:bodyPr>
                  <a:spAutoFit/>
                </a:bodyPr>
                <a:lstStyle/>
                <a:p>
                  <a:pPr algn="ctr" fontAlgn="base">
                    <a:spcBef>
                      <a:spcPct val="50000"/>
                    </a:spcBef>
                    <a:spcAft>
                      <a:spcPct val="0"/>
                    </a:spcAft>
                    <a:defRPr/>
                  </a:pPr>
                  <a:r>
                    <a:rPr lang="en-US" b="1" kern="0">
                      <a:solidFill>
                        <a:srgbClr val="FF0033"/>
                      </a:solidFill>
                    </a:rPr>
                    <a:t>  SYNCHROTRONS </a:t>
                  </a:r>
                </a:p>
              </p:txBody>
            </p:sp>
            <p:sp>
              <p:nvSpPr>
                <p:cNvPr id="101" name="Rectangle 25"/>
                <p:cNvSpPr>
                  <a:spLocks noChangeArrowheads="1"/>
                </p:cNvSpPr>
                <p:nvPr/>
              </p:nvSpPr>
              <p:spPr bwMode="auto">
                <a:xfrm>
                  <a:off x="3754" y="1059"/>
                  <a:ext cx="126" cy="233"/>
                </a:xfrm>
                <a:prstGeom prst="rect">
                  <a:avLst/>
                </a:prstGeom>
                <a:solidFill>
                  <a:srgbClr val="FFFFFF"/>
                </a:solidFill>
                <a:ln w="9525" algn="ctr">
                  <a:noFill/>
                  <a:miter lim="800000"/>
                  <a:headEnd/>
                  <a:tailEnd/>
                </a:ln>
              </p:spPr>
              <p:txBody>
                <a:bodyPr wrap="none" anchor="ctr">
                  <a:spAutoFit/>
                </a:bodyPr>
                <a:lstStyle/>
                <a:p>
                  <a:pPr algn="ctr" fontAlgn="base">
                    <a:spcBef>
                      <a:spcPct val="50000"/>
                    </a:spcBef>
                    <a:spcAft>
                      <a:spcPct val="0"/>
                    </a:spcAft>
                    <a:defRPr/>
                  </a:pPr>
                  <a:endParaRPr lang="fr-FR" b="1" kern="0">
                    <a:solidFill>
                      <a:srgbClr val="000000"/>
                    </a:solidFill>
                  </a:endParaRPr>
                </a:p>
              </p:txBody>
            </p:sp>
            <p:sp>
              <p:nvSpPr>
                <p:cNvPr id="102" name="Line 26"/>
                <p:cNvSpPr>
                  <a:spLocks noChangeShapeType="1"/>
                </p:cNvSpPr>
                <p:nvPr/>
              </p:nvSpPr>
              <p:spPr bwMode="auto">
                <a:xfrm flipV="1">
                  <a:off x="4041" y="1309"/>
                  <a:ext cx="1856" cy="0"/>
                </a:xfrm>
                <a:prstGeom prst="line">
                  <a:avLst/>
                </a:prstGeom>
                <a:noFill/>
                <a:ln w="28575">
                  <a:solidFill>
                    <a:srgbClr val="FF0033"/>
                  </a:solidFill>
                  <a:round/>
                  <a:headEnd type="triangle" w="med" len="med"/>
                  <a:tailEnd type="triangle" w="med" len="med"/>
                </a:ln>
              </p:spPr>
              <p:txBody>
                <a:bodyPr>
                  <a:spAutoFit/>
                </a:bodyPr>
                <a:lstStyle/>
                <a:p>
                  <a:pPr algn="ctr" fontAlgn="base">
                    <a:spcBef>
                      <a:spcPct val="50000"/>
                    </a:spcBef>
                    <a:spcAft>
                      <a:spcPct val="0"/>
                    </a:spcAft>
                    <a:defRPr/>
                  </a:pPr>
                  <a:endParaRPr lang="en-US" b="1" kern="0">
                    <a:solidFill>
                      <a:srgbClr val="000000"/>
                    </a:solidFill>
                  </a:endParaRPr>
                </a:p>
              </p:txBody>
            </p:sp>
            <p:sp>
              <p:nvSpPr>
                <p:cNvPr id="103" name="Text Box 27"/>
                <p:cNvSpPr txBox="1">
                  <a:spLocks noChangeArrowheads="1"/>
                </p:cNvSpPr>
                <p:nvPr/>
              </p:nvSpPr>
              <p:spPr bwMode="auto">
                <a:xfrm>
                  <a:off x="4575" y="1309"/>
                  <a:ext cx="828" cy="233"/>
                </a:xfrm>
                <a:prstGeom prst="rect">
                  <a:avLst/>
                </a:prstGeom>
                <a:noFill/>
                <a:ln w="9525" algn="ctr">
                  <a:noFill/>
                  <a:miter lim="800000"/>
                  <a:headEnd/>
                  <a:tailEnd/>
                </a:ln>
              </p:spPr>
              <p:txBody>
                <a:bodyPr wrap="none">
                  <a:spAutoFit/>
                </a:bodyPr>
                <a:lstStyle/>
                <a:p>
                  <a:pPr algn="ctr" fontAlgn="base">
                    <a:spcBef>
                      <a:spcPct val="50000"/>
                    </a:spcBef>
                    <a:spcAft>
                      <a:spcPct val="0"/>
                    </a:spcAft>
                    <a:defRPr/>
                  </a:pPr>
                  <a:r>
                    <a:rPr lang="en-US" b="1" kern="0">
                      <a:solidFill>
                        <a:srgbClr val="FF0033"/>
                      </a:solidFill>
                    </a:rPr>
                    <a:t>6-9 metres</a:t>
                  </a:r>
                </a:p>
              </p:txBody>
            </p:sp>
          </p:grpSp>
          <p:sp>
            <p:nvSpPr>
              <p:cNvPr id="95" name="Text Box 28"/>
              <p:cNvSpPr txBox="1">
                <a:spLocks noChangeArrowheads="1"/>
              </p:cNvSpPr>
              <p:nvPr/>
            </p:nvSpPr>
            <p:spPr bwMode="auto">
              <a:xfrm>
                <a:off x="1702" y="482"/>
                <a:ext cx="3005" cy="233"/>
              </a:xfrm>
              <a:prstGeom prst="rect">
                <a:avLst/>
              </a:prstGeom>
              <a:noFill/>
              <a:ln w="9525" algn="ctr">
                <a:noFill/>
                <a:miter lim="800000"/>
                <a:headEnd/>
                <a:tailEnd/>
              </a:ln>
            </p:spPr>
            <p:txBody>
              <a:bodyPr wrap="none">
                <a:spAutoFit/>
              </a:bodyPr>
              <a:lstStyle/>
              <a:p>
                <a:pPr algn="ctr" fontAlgn="base">
                  <a:spcBef>
                    <a:spcPct val="50000"/>
                  </a:spcBef>
                  <a:spcAft>
                    <a:spcPct val="0"/>
                  </a:spcAft>
                  <a:defRPr/>
                </a:pPr>
                <a:r>
                  <a:rPr lang="en-US" b="1" kern="0" dirty="0" err="1" smtClean="0">
                    <a:solidFill>
                      <a:srgbClr val="000000"/>
                    </a:solidFill>
                  </a:rPr>
                  <a:t>Hadrontherapy</a:t>
                </a:r>
                <a:r>
                  <a:rPr lang="en-US" b="1" kern="0" dirty="0" smtClean="0">
                    <a:solidFill>
                      <a:srgbClr val="000000"/>
                    </a:solidFill>
                  </a:rPr>
                  <a:t> </a:t>
                </a:r>
                <a:r>
                  <a:rPr lang="en-US" b="1" kern="0" dirty="0">
                    <a:solidFill>
                      <a:srgbClr val="000000"/>
                    </a:solidFill>
                  </a:rPr>
                  <a:t>with protons (200-250 MeV)</a:t>
                </a:r>
                <a:endParaRPr lang="en-GB" b="1" kern="0" dirty="0">
                  <a:solidFill>
                    <a:srgbClr val="000000"/>
                  </a:solidFill>
                </a:endParaRPr>
              </a:p>
            </p:txBody>
          </p:sp>
          <p:sp>
            <p:nvSpPr>
              <p:cNvPr id="96" name="Text Box 29"/>
              <p:cNvSpPr txBox="1">
                <a:spLocks noChangeArrowheads="1"/>
              </p:cNvSpPr>
              <p:nvPr/>
            </p:nvSpPr>
            <p:spPr bwMode="auto">
              <a:xfrm>
                <a:off x="1311" y="2318"/>
                <a:ext cx="3933" cy="233"/>
              </a:xfrm>
              <a:prstGeom prst="rect">
                <a:avLst/>
              </a:prstGeom>
              <a:noFill/>
              <a:ln w="9525" algn="ctr">
                <a:noFill/>
                <a:miter lim="800000"/>
                <a:headEnd/>
                <a:tailEnd/>
              </a:ln>
            </p:spPr>
            <p:txBody>
              <a:bodyPr wrap="none">
                <a:spAutoFit/>
              </a:bodyPr>
              <a:lstStyle/>
              <a:p>
                <a:pPr algn="ctr" fontAlgn="base">
                  <a:spcBef>
                    <a:spcPct val="50000"/>
                  </a:spcBef>
                  <a:spcAft>
                    <a:spcPct val="0"/>
                  </a:spcAft>
                  <a:defRPr/>
                </a:pPr>
                <a:r>
                  <a:rPr lang="en-US" b="1" kern="0" dirty="0" err="1" smtClean="0">
                    <a:solidFill>
                      <a:srgbClr val="000000"/>
                    </a:solidFill>
                  </a:rPr>
                  <a:t>Hadrontherapy</a:t>
                </a:r>
                <a:r>
                  <a:rPr lang="en-US" b="1" kern="0" dirty="0" smtClean="0">
                    <a:solidFill>
                      <a:srgbClr val="000000"/>
                    </a:solidFill>
                  </a:rPr>
                  <a:t> </a:t>
                </a:r>
                <a:r>
                  <a:rPr lang="en-US" b="1" kern="0" dirty="0">
                    <a:solidFill>
                      <a:srgbClr val="000000"/>
                    </a:solidFill>
                  </a:rPr>
                  <a:t>with carbon ions (4800 MeV = 400 MeV/u)</a:t>
                </a:r>
                <a:endParaRPr lang="en-GB" b="1" kern="0" dirty="0">
                  <a:solidFill>
                    <a:srgbClr val="000000"/>
                  </a:solidFill>
                </a:endParaRPr>
              </a:p>
            </p:txBody>
          </p:sp>
          <p:sp>
            <p:nvSpPr>
              <p:cNvPr id="97" name="Text Box 30"/>
              <p:cNvSpPr txBox="1">
                <a:spLocks noChangeArrowheads="1"/>
              </p:cNvSpPr>
              <p:nvPr/>
            </p:nvSpPr>
            <p:spPr bwMode="auto">
              <a:xfrm>
                <a:off x="619" y="1952"/>
                <a:ext cx="1818" cy="233"/>
              </a:xfrm>
              <a:prstGeom prst="rect">
                <a:avLst/>
              </a:prstGeom>
              <a:solidFill>
                <a:srgbClr val="FFFFFF"/>
              </a:solidFill>
              <a:ln w="9525" algn="ctr">
                <a:noFill/>
                <a:miter lim="800000"/>
                <a:headEnd/>
                <a:tailEnd/>
              </a:ln>
            </p:spPr>
            <p:txBody>
              <a:bodyPr wrap="none">
                <a:spAutoFit/>
              </a:bodyPr>
              <a:lstStyle/>
              <a:p>
                <a:pPr algn="ctr" fontAlgn="base">
                  <a:spcBef>
                    <a:spcPct val="50000"/>
                  </a:spcBef>
                  <a:spcAft>
                    <a:spcPct val="0"/>
                  </a:spcAft>
                  <a:defRPr/>
                </a:pPr>
                <a:r>
                  <a:rPr lang="en-US" b="1" kern="0">
                    <a:solidFill>
                      <a:srgbClr val="009900"/>
                    </a:solidFill>
                  </a:rPr>
                  <a:t>(*) also synchrocyclotrons</a:t>
                </a:r>
              </a:p>
            </p:txBody>
          </p:sp>
        </p:grpSp>
        <p:sp>
          <p:nvSpPr>
            <p:cNvPr id="109" name="Rectangle 108"/>
            <p:cNvSpPr/>
            <p:nvPr/>
          </p:nvSpPr>
          <p:spPr>
            <a:xfrm>
              <a:off x="5284381" y="1382233"/>
              <a:ext cx="935666" cy="287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70713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normAutofit fontScale="90000"/>
          </a:bodyPr>
          <a:lstStyle/>
          <a:p>
            <a:r>
              <a:rPr lang="es-ES_tradnl" dirty="0" err="1" smtClean="0"/>
              <a:t>Elements</a:t>
            </a:r>
            <a:r>
              <a:rPr lang="es-ES_tradnl" dirty="0" smtClean="0"/>
              <a:t> of </a:t>
            </a:r>
            <a:r>
              <a:rPr lang="es-ES_tradnl" dirty="0" err="1" smtClean="0"/>
              <a:t>hadron-therapy</a:t>
            </a:r>
            <a:r>
              <a:rPr lang="es-ES_tradnl" dirty="0" smtClean="0"/>
              <a:t> center</a:t>
            </a:r>
            <a:endParaRPr lang="es-ES_tradnl" dirty="0"/>
          </a:p>
        </p:txBody>
      </p:sp>
      <p:sp>
        <p:nvSpPr>
          <p:cNvPr id="9" name="Marcador de contenido 8"/>
          <p:cNvSpPr>
            <a:spLocks noGrp="1"/>
          </p:cNvSpPr>
          <p:nvPr>
            <p:ph idx="1"/>
          </p:nvPr>
        </p:nvSpPr>
        <p:spPr>
          <a:xfrm>
            <a:off x="457200" y="836713"/>
            <a:ext cx="8229600" cy="504056"/>
          </a:xfrm>
        </p:spPr>
        <p:txBody>
          <a:bodyPr/>
          <a:lstStyle/>
          <a:p>
            <a:r>
              <a:rPr lang="es-ES_tradnl" dirty="0" smtClean="0"/>
              <a:t>Heidelberg Ion </a:t>
            </a:r>
            <a:r>
              <a:rPr lang="es-ES_tradnl" dirty="0" err="1" smtClean="0"/>
              <a:t>Therapy</a:t>
            </a:r>
            <a:r>
              <a:rPr lang="es-ES_tradnl" dirty="0" smtClean="0"/>
              <a:t> (HIT)</a:t>
            </a:r>
            <a:endParaRPr lang="es-ES_tradnl"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47</a:t>
            </a:fld>
            <a:endParaRPr lang="en-US">
              <a:solidFill>
                <a:prstClr val="black">
                  <a:tint val="75000"/>
                </a:prstClr>
              </a:solidFill>
            </a:endParaRPr>
          </a:p>
        </p:txBody>
      </p:sp>
      <p:pic>
        <p:nvPicPr>
          <p:cNvPr id="7" name="Imagen 6"/>
          <p:cNvPicPr>
            <a:picLocks noChangeAspect="1"/>
          </p:cNvPicPr>
          <p:nvPr/>
        </p:nvPicPr>
        <p:blipFill>
          <a:blip r:embed="rId2"/>
          <a:stretch>
            <a:fillRect/>
          </a:stretch>
        </p:blipFill>
        <p:spPr>
          <a:xfrm>
            <a:off x="132932" y="1444050"/>
            <a:ext cx="8831556" cy="5081293"/>
          </a:xfrm>
          <a:prstGeom prst="rect">
            <a:avLst/>
          </a:prstGeom>
        </p:spPr>
      </p:pic>
      <p:sp>
        <p:nvSpPr>
          <p:cNvPr id="10" name="Rectángulo 9"/>
          <p:cNvSpPr/>
          <p:nvPr/>
        </p:nvSpPr>
        <p:spPr>
          <a:xfrm>
            <a:off x="179514" y="2204864"/>
            <a:ext cx="98985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_tradnl" i="1" smtClean="0">
                <a:latin typeface="Calibri" charset="0"/>
              </a:rPr>
              <a:t>Ion</a:t>
            </a:r>
            <a:r>
              <a:rPr lang="es-ES_tradnl" i="1" dirty="0">
                <a:latin typeface="Calibri" charset="0"/>
              </a:rPr>
              <a:t> </a:t>
            </a:r>
            <a:endParaRPr lang="es-ES_tradnl" dirty="0">
              <a:latin typeface="Calibri" charset="0"/>
            </a:endParaRPr>
          </a:p>
          <a:p>
            <a:pPr algn="ctr"/>
            <a:r>
              <a:rPr lang="es-ES_tradnl" i="1" dirty="0" err="1">
                <a:latin typeface="Calibri" charset="0"/>
              </a:rPr>
              <a:t>Sources</a:t>
            </a:r>
            <a:r>
              <a:rPr lang="es-ES_tradnl" i="1" dirty="0">
                <a:latin typeface="Calibri" charset="0"/>
              </a:rPr>
              <a:t> </a:t>
            </a:r>
            <a:endParaRPr lang="es-ES_tradnl" dirty="0">
              <a:effectLst/>
              <a:latin typeface="Calibri" charset="0"/>
            </a:endParaRPr>
          </a:p>
        </p:txBody>
      </p:sp>
      <p:sp>
        <p:nvSpPr>
          <p:cNvPr id="11" name="Rectángulo 10"/>
          <p:cNvSpPr/>
          <p:nvPr/>
        </p:nvSpPr>
        <p:spPr>
          <a:xfrm>
            <a:off x="1475656" y="3338365"/>
            <a:ext cx="98985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_tradnl" i="1" smtClean="0">
                <a:latin typeface="Calibri" charset="0"/>
              </a:rPr>
              <a:t>LINAC</a:t>
            </a:r>
            <a:r>
              <a:rPr lang="es-ES_tradnl" i="1" dirty="0">
                <a:latin typeface="Calibri" charset="0"/>
              </a:rPr>
              <a:t> </a:t>
            </a:r>
            <a:endParaRPr lang="es-ES_tradnl" dirty="0">
              <a:effectLst/>
              <a:latin typeface="Calibri" charset="0"/>
            </a:endParaRPr>
          </a:p>
        </p:txBody>
      </p:sp>
      <p:sp>
        <p:nvSpPr>
          <p:cNvPr id="12" name="Rectángulo 11"/>
          <p:cNvSpPr/>
          <p:nvPr/>
        </p:nvSpPr>
        <p:spPr>
          <a:xfrm>
            <a:off x="2284657" y="2276872"/>
            <a:ext cx="1368152"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_tradnl" i="1" dirty="0" err="1" smtClean="0">
                <a:latin typeface="Calibri" charset="0"/>
              </a:rPr>
              <a:t>Synchrotron</a:t>
            </a:r>
            <a:r>
              <a:rPr lang="es-ES_tradnl" i="1" dirty="0">
                <a:latin typeface="Calibri" charset="0"/>
              </a:rPr>
              <a:t> </a:t>
            </a:r>
            <a:endParaRPr lang="es-ES_tradnl" dirty="0">
              <a:effectLst/>
              <a:latin typeface="Calibri" charset="0"/>
            </a:endParaRPr>
          </a:p>
        </p:txBody>
      </p:sp>
      <p:sp>
        <p:nvSpPr>
          <p:cNvPr id="13" name="Rectángulo 12"/>
          <p:cNvSpPr/>
          <p:nvPr/>
        </p:nvSpPr>
        <p:spPr>
          <a:xfrm>
            <a:off x="5472100" y="1722791"/>
            <a:ext cx="3132348"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_tradnl" i="1" dirty="0" err="1" smtClean="0">
                <a:latin typeface="Calibri" charset="0"/>
              </a:rPr>
              <a:t>Beam</a:t>
            </a:r>
            <a:r>
              <a:rPr lang="es-ES_tradnl" i="1" dirty="0" smtClean="0">
                <a:latin typeface="Calibri" charset="0"/>
              </a:rPr>
              <a:t> </a:t>
            </a:r>
            <a:r>
              <a:rPr lang="es-ES_tradnl" i="1" dirty="0" err="1" smtClean="0">
                <a:latin typeface="Calibri" charset="0"/>
              </a:rPr>
              <a:t>transport</a:t>
            </a:r>
            <a:r>
              <a:rPr lang="es-ES_tradnl" i="1" dirty="0" smtClean="0">
                <a:latin typeface="Calibri" charset="0"/>
              </a:rPr>
              <a:t> </a:t>
            </a:r>
            <a:r>
              <a:rPr lang="es-ES_tradnl" i="1" dirty="0" err="1" smtClean="0">
                <a:latin typeface="Calibri" charset="0"/>
              </a:rPr>
              <a:t>lines</a:t>
            </a:r>
            <a:r>
              <a:rPr lang="es-ES_tradnl" i="1" dirty="0">
                <a:latin typeface="Calibri" charset="0"/>
              </a:rPr>
              <a:t> </a:t>
            </a:r>
            <a:endParaRPr lang="es-ES_tradnl" dirty="0">
              <a:effectLst/>
              <a:latin typeface="Calibri" charset="0"/>
            </a:endParaRPr>
          </a:p>
        </p:txBody>
      </p:sp>
      <p:sp>
        <p:nvSpPr>
          <p:cNvPr id="14" name="Rectángulo 13"/>
          <p:cNvSpPr/>
          <p:nvPr/>
        </p:nvSpPr>
        <p:spPr>
          <a:xfrm>
            <a:off x="2546640" y="5175972"/>
            <a:ext cx="1881344"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_tradnl" i="1" dirty="0" err="1" smtClean="0">
                <a:latin typeface="Calibri" charset="0"/>
              </a:rPr>
              <a:t>Treatment</a:t>
            </a:r>
            <a:r>
              <a:rPr lang="es-ES_tradnl" i="1" dirty="0" smtClean="0">
                <a:latin typeface="Calibri" charset="0"/>
              </a:rPr>
              <a:t> </a:t>
            </a:r>
            <a:r>
              <a:rPr lang="es-ES_tradnl" i="1" dirty="0" err="1" smtClean="0">
                <a:latin typeface="Calibri" charset="0"/>
              </a:rPr>
              <a:t>areas</a:t>
            </a:r>
            <a:r>
              <a:rPr lang="es-ES_tradnl" i="1" dirty="0">
                <a:latin typeface="Calibri" charset="0"/>
              </a:rPr>
              <a:t> </a:t>
            </a:r>
            <a:endParaRPr lang="es-ES_tradnl" dirty="0">
              <a:effectLst/>
              <a:latin typeface="Calibri" charset="0"/>
            </a:endParaRPr>
          </a:p>
        </p:txBody>
      </p:sp>
      <p:sp>
        <p:nvSpPr>
          <p:cNvPr id="15" name="Rectángulo 14"/>
          <p:cNvSpPr/>
          <p:nvPr/>
        </p:nvSpPr>
        <p:spPr>
          <a:xfrm>
            <a:off x="6082952" y="3153699"/>
            <a:ext cx="989856"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_tradnl" i="1" smtClean="0">
                <a:latin typeface="Calibri" charset="0"/>
              </a:rPr>
              <a:t>Gantry</a:t>
            </a:r>
            <a:endParaRPr lang="es-ES_tradnl" dirty="0">
              <a:effectLst/>
              <a:latin typeface="Calibri" charset="0"/>
            </a:endParaRPr>
          </a:p>
        </p:txBody>
      </p:sp>
      <p:sp>
        <p:nvSpPr>
          <p:cNvPr id="16" name="Flecha derecha 15"/>
          <p:cNvSpPr/>
          <p:nvPr/>
        </p:nvSpPr>
        <p:spPr>
          <a:xfrm rot="15834191">
            <a:off x="2422916" y="4708065"/>
            <a:ext cx="679808" cy="15902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Flecha derecha 16"/>
          <p:cNvSpPr/>
          <p:nvPr/>
        </p:nvSpPr>
        <p:spPr>
          <a:xfrm rot="18039119">
            <a:off x="3106660" y="4868180"/>
            <a:ext cx="421408" cy="15598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Flecha derecha 17"/>
          <p:cNvSpPr/>
          <p:nvPr/>
        </p:nvSpPr>
        <p:spPr>
          <a:xfrm rot="261973">
            <a:off x="4576753" y="5395881"/>
            <a:ext cx="1298761" cy="14412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Flecha derecha 18"/>
          <p:cNvSpPr/>
          <p:nvPr/>
        </p:nvSpPr>
        <p:spPr>
          <a:xfrm rot="12332655">
            <a:off x="1641704" y="3151376"/>
            <a:ext cx="251442" cy="1591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21" name="Conector recto de flecha 20"/>
          <p:cNvCxnSpPr/>
          <p:nvPr/>
        </p:nvCxnSpPr>
        <p:spPr>
          <a:xfrm flipH="1">
            <a:off x="7866112" y="4725144"/>
            <a:ext cx="1098376" cy="1728196"/>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ángulo 21"/>
          <p:cNvSpPr/>
          <p:nvPr/>
        </p:nvSpPr>
        <p:spPr>
          <a:xfrm rot="18179046">
            <a:off x="7829192" y="5055828"/>
            <a:ext cx="989856" cy="33855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_tradnl" sz="1600" i="1" dirty="0" smtClean="0">
                <a:latin typeface="Calibri" charset="0"/>
              </a:rPr>
              <a:t>22 m</a:t>
            </a:r>
            <a:r>
              <a:rPr lang="es-ES_tradnl" sz="1600" i="1" dirty="0">
                <a:latin typeface="Calibri" charset="0"/>
              </a:rPr>
              <a:t> </a:t>
            </a:r>
            <a:endParaRPr lang="es-ES_tradnl" sz="1600" dirty="0">
              <a:effectLst/>
              <a:latin typeface="Calibri" charset="0"/>
            </a:endParaRPr>
          </a:p>
        </p:txBody>
      </p:sp>
      <p:cxnSp>
        <p:nvCxnSpPr>
          <p:cNvPr id="23" name="Conector recto de flecha 22"/>
          <p:cNvCxnSpPr/>
          <p:nvPr/>
        </p:nvCxnSpPr>
        <p:spPr>
          <a:xfrm>
            <a:off x="7222976" y="3984696"/>
            <a:ext cx="0" cy="2468644"/>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ángulo 28"/>
          <p:cNvSpPr/>
          <p:nvPr/>
        </p:nvSpPr>
        <p:spPr>
          <a:xfrm rot="16200000">
            <a:off x="6982654" y="5050796"/>
            <a:ext cx="989856" cy="33855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_tradnl" sz="1600" i="1" dirty="0" smtClean="0">
                <a:latin typeface="Calibri" charset="0"/>
              </a:rPr>
              <a:t>13 m</a:t>
            </a:r>
            <a:r>
              <a:rPr lang="es-ES_tradnl" sz="1600" i="1" dirty="0">
                <a:latin typeface="Calibri" charset="0"/>
              </a:rPr>
              <a:t> </a:t>
            </a:r>
            <a:endParaRPr lang="es-ES_tradnl" sz="1600" dirty="0">
              <a:effectLst/>
              <a:latin typeface="Calibri" charset="0"/>
            </a:endParaRPr>
          </a:p>
        </p:txBody>
      </p:sp>
    </p:spTree>
    <p:extLst>
      <p:ext uri="{BB962C8B-B14F-4D97-AF65-F5344CB8AC3E}">
        <p14:creationId xmlns:p14="http://schemas.microsoft.com/office/powerpoint/2010/main" val="9080631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fr-CH" smtClean="0"/>
              <a:t>Proton accelerators</a:t>
            </a:r>
            <a:endParaRPr lang="en-US"/>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203216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descr="cyclotron at Kashiwa"/>
          <p:cNvPicPr>
            <a:picLocks noChangeAspect="1" noChangeArrowheads="1"/>
          </p:cNvPicPr>
          <p:nvPr/>
        </p:nvPicPr>
        <p:blipFill>
          <a:blip r:embed="rId3" cstate="print"/>
          <a:srcRect/>
          <a:stretch>
            <a:fillRect/>
          </a:stretch>
        </p:blipFill>
        <p:spPr bwMode="auto">
          <a:xfrm>
            <a:off x="0" y="0"/>
            <a:ext cx="4495800" cy="2998788"/>
          </a:xfrm>
          <a:prstGeom prst="rect">
            <a:avLst/>
          </a:prstGeom>
          <a:noFill/>
          <a:ln w="9525">
            <a:solidFill>
              <a:schemeClr val="tx1"/>
            </a:solidFill>
            <a:miter lim="800000"/>
            <a:headEnd/>
            <a:tailEnd/>
          </a:ln>
        </p:spPr>
      </p:pic>
      <p:grpSp>
        <p:nvGrpSpPr>
          <p:cNvPr id="2" name="Group 3"/>
          <p:cNvGrpSpPr>
            <a:grpSpLocks/>
          </p:cNvGrpSpPr>
          <p:nvPr/>
        </p:nvGrpSpPr>
        <p:grpSpPr bwMode="auto">
          <a:xfrm>
            <a:off x="5029200" y="0"/>
            <a:ext cx="4114800" cy="3657600"/>
            <a:chOff x="1111" y="459"/>
            <a:chExt cx="3651" cy="3625"/>
          </a:xfrm>
        </p:grpSpPr>
        <p:pic>
          <p:nvPicPr>
            <p:cNvPr id="10257" name="Picture 4"/>
            <p:cNvPicPr>
              <a:picLocks noChangeAspect="1" noChangeArrowheads="1"/>
            </p:cNvPicPr>
            <p:nvPr/>
          </p:nvPicPr>
          <p:blipFill>
            <a:blip r:embed="rId4" cstate="print"/>
            <a:srcRect/>
            <a:stretch>
              <a:fillRect/>
            </a:stretch>
          </p:blipFill>
          <p:spPr bwMode="auto">
            <a:xfrm>
              <a:off x="1111" y="572"/>
              <a:ext cx="3651" cy="3512"/>
            </a:xfrm>
            <a:prstGeom prst="rect">
              <a:avLst/>
            </a:prstGeom>
            <a:noFill/>
            <a:ln w="9525">
              <a:noFill/>
              <a:miter lim="800000"/>
              <a:headEnd/>
              <a:tailEnd/>
            </a:ln>
          </p:spPr>
        </p:pic>
        <p:pic>
          <p:nvPicPr>
            <p:cNvPr id="10258" name="Picture 5"/>
            <p:cNvPicPr>
              <a:picLocks noChangeAspect="1" noChangeArrowheads="1"/>
            </p:cNvPicPr>
            <p:nvPr/>
          </p:nvPicPr>
          <p:blipFill>
            <a:blip r:embed="rId5" cstate="print"/>
            <a:srcRect/>
            <a:stretch>
              <a:fillRect/>
            </a:stretch>
          </p:blipFill>
          <p:spPr bwMode="auto">
            <a:xfrm>
              <a:off x="1862" y="1596"/>
              <a:ext cx="2045" cy="1305"/>
            </a:xfrm>
            <a:prstGeom prst="rect">
              <a:avLst/>
            </a:prstGeom>
            <a:noFill/>
            <a:ln w="9525" algn="ctr">
              <a:noFill/>
              <a:miter lim="800000"/>
              <a:headEnd/>
              <a:tailEnd/>
            </a:ln>
          </p:spPr>
        </p:pic>
        <p:pic>
          <p:nvPicPr>
            <p:cNvPr id="10259" name="Picture 6"/>
            <p:cNvPicPr>
              <a:picLocks noChangeAspect="1" noChangeArrowheads="1"/>
            </p:cNvPicPr>
            <p:nvPr/>
          </p:nvPicPr>
          <p:blipFill>
            <a:blip r:embed="rId4" cstate="print"/>
            <a:srcRect/>
            <a:stretch>
              <a:fillRect/>
            </a:stretch>
          </p:blipFill>
          <p:spPr bwMode="auto">
            <a:xfrm>
              <a:off x="1111" y="459"/>
              <a:ext cx="3651" cy="3538"/>
            </a:xfrm>
            <a:prstGeom prst="rect">
              <a:avLst/>
            </a:prstGeom>
            <a:noFill/>
            <a:ln w="9525">
              <a:noFill/>
              <a:miter lim="800000"/>
              <a:headEnd/>
              <a:tailEnd/>
            </a:ln>
          </p:spPr>
        </p:pic>
        <p:pic>
          <p:nvPicPr>
            <p:cNvPr id="10260" name="Picture 7"/>
            <p:cNvPicPr>
              <a:picLocks noChangeAspect="1" noChangeArrowheads="1"/>
            </p:cNvPicPr>
            <p:nvPr/>
          </p:nvPicPr>
          <p:blipFill>
            <a:blip r:embed="rId5" cstate="print"/>
            <a:srcRect/>
            <a:stretch>
              <a:fillRect/>
            </a:stretch>
          </p:blipFill>
          <p:spPr bwMode="auto">
            <a:xfrm>
              <a:off x="1670" y="1490"/>
              <a:ext cx="2045" cy="1316"/>
            </a:xfrm>
            <a:prstGeom prst="rect">
              <a:avLst/>
            </a:prstGeom>
            <a:noFill/>
            <a:ln w="9525">
              <a:noFill/>
              <a:miter lim="800000"/>
              <a:headEnd/>
              <a:tailEnd/>
            </a:ln>
          </p:spPr>
        </p:pic>
        <p:sp>
          <p:nvSpPr>
            <p:cNvPr id="10261" name="Rectangle 8"/>
            <p:cNvSpPr>
              <a:spLocks noChangeArrowheads="1"/>
            </p:cNvSpPr>
            <p:nvPr/>
          </p:nvSpPr>
          <p:spPr bwMode="auto">
            <a:xfrm>
              <a:off x="3538" y="3521"/>
              <a:ext cx="1134" cy="408"/>
            </a:xfrm>
            <a:prstGeom prst="rect">
              <a:avLst/>
            </a:prstGeom>
            <a:noFill/>
            <a:ln w="38100" algn="ctr">
              <a:solidFill>
                <a:schemeClr val="hlink"/>
              </a:solidFill>
              <a:miter lim="800000"/>
              <a:headEnd/>
              <a:tailEnd/>
            </a:ln>
          </p:spPr>
          <p:txBody>
            <a:bodyPr wrap="none" anchor="ctr"/>
            <a:lstStyle/>
            <a:p>
              <a:endParaRPr lang="fr-FR"/>
            </a:p>
          </p:txBody>
        </p:sp>
        <p:sp>
          <p:nvSpPr>
            <p:cNvPr id="10262" name="Rectangle 9"/>
            <p:cNvSpPr>
              <a:spLocks noChangeArrowheads="1"/>
            </p:cNvSpPr>
            <p:nvPr/>
          </p:nvSpPr>
          <p:spPr bwMode="auto">
            <a:xfrm>
              <a:off x="1156" y="709"/>
              <a:ext cx="1134" cy="408"/>
            </a:xfrm>
            <a:prstGeom prst="rect">
              <a:avLst/>
            </a:prstGeom>
            <a:noFill/>
            <a:ln w="38100" algn="ctr">
              <a:solidFill>
                <a:schemeClr val="hlink"/>
              </a:solidFill>
              <a:miter lim="800000"/>
              <a:headEnd/>
              <a:tailEnd/>
            </a:ln>
          </p:spPr>
          <p:txBody>
            <a:bodyPr wrap="none" anchor="ctr"/>
            <a:lstStyle/>
            <a:p>
              <a:endParaRPr lang="fr-FR"/>
            </a:p>
          </p:txBody>
        </p:sp>
      </p:grpSp>
      <p:pic>
        <p:nvPicPr>
          <p:cNvPr id="10245" name="Picture 10" descr="Mitsubishi2"/>
          <p:cNvPicPr>
            <a:picLocks noChangeAspect="1" noChangeArrowheads="1"/>
          </p:cNvPicPr>
          <p:nvPr/>
        </p:nvPicPr>
        <p:blipFill>
          <a:blip r:embed="rId6" cstate="print"/>
          <a:srcRect l="9467" b="12772"/>
          <a:stretch>
            <a:fillRect/>
          </a:stretch>
        </p:blipFill>
        <p:spPr bwMode="auto">
          <a:xfrm>
            <a:off x="0" y="3735388"/>
            <a:ext cx="4038600" cy="3122612"/>
          </a:xfrm>
          <a:prstGeom prst="rect">
            <a:avLst/>
          </a:prstGeom>
          <a:noFill/>
          <a:ln w="9525">
            <a:noFill/>
            <a:miter lim="800000"/>
            <a:headEnd/>
            <a:tailEnd/>
          </a:ln>
        </p:spPr>
      </p:pic>
      <p:pic>
        <p:nvPicPr>
          <p:cNvPr id="10246" name="Picture 11" descr="Zyklotron"/>
          <p:cNvPicPr>
            <a:picLocks noChangeAspect="1" noChangeArrowheads="1"/>
          </p:cNvPicPr>
          <p:nvPr/>
        </p:nvPicPr>
        <p:blipFill>
          <a:blip r:embed="rId7" cstate="print"/>
          <a:srcRect/>
          <a:stretch>
            <a:fillRect/>
          </a:stretch>
        </p:blipFill>
        <p:spPr bwMode="auto">
          <a:xfrm>
            <a:off x="4572000" y="3741738"/>
            <a:ext cx="4572000" cy="3116262"/>
          </a:xfrm>
          <a:prstGeom prst="rect">
            <a:avLst/>
          </a:prstGeom>
          <a:noFill/>
          <a:ln w="9525">
            <a:solidFill>
              <a:schemeClr val="bg1"/>
            </a:solidFill>
            <a:miter lim="800000"/>
            <a:headEnd/>
            <a:tailEnd/>
          </a:ln>
        </p:spPr>
      </p:pic>
      <p:sp>
        <p:nvSpPr>
          <p:cNvPr id="10247" name="Text Box 12"/>
          <p:cNvSpPr txBox="1">
            <a:spLocks noChangeArrowheads="1"/>
          </p:cNvSpPr>
          <p:nvPr/>
        </p:nvSpPr>
        <p:spPr bwMode="auto">
          <a:xfrm>
            <a:off x="3735588" y="2559050"/>
            <a:ext cx="485550" cy="336550"/>
          </a:xfrm>
          <a:prstGeom prst="rect">
            <a:avLst/>
          </a:prstGeom>
          <a:solidFill>
            <a:schemeClr val="bg1"/>
          </a:solidFill>
          <a:ln w="9525">
            <a:noFill/>
            <a:miter lim="800000"/>
            <a:headEnd/>
            <a:tailEnd/>
          </a:ln>
        </p:spPr>
        <p:txBody>
          <a:bodyPr wrap="square">
            <a:spAutoFit/>
          </a:bodyPr>
          <a:lstStyle/>
          <a:p>
            <a:r>
              <a:rPr lang="en-GB" sz="1600" u="sng">
                <a:latin typeface="Trebuchet MS" pitchFamily="34" charset="0"/>
              </a:rPr>
              <a:t>IBA</a:t>
            </a:r>
          </a:p>
        </p:txBody>
      </p:sp>
      <p:sp>
        <p:nvSpPr>
          <p:cNvPr id="10248" name="Text Box 13"/>
          <p:cNvSpPr txBox="1">
            <a:spLocks noChangeArrowheads="1"/>
          </p:cNvSpPr>
          <p:nvPr/>
        </p:nvSpPr>
        <p:spPr bwMode="auto">
          <a:xfrm>
            <a:off x="2514600" y="3810000"/>
            <a:ext cx="1447800" cy="336550"/>
          </a:xfrm>
          <a:prstGeom prst="rect">
            <a:avLst/>
          </a:prstGeom>
          <a:noFill/>
          <a:ln w="9525">
            <a:noFill/>
            <a:miter lim="800000"/>
            <a:headEnd/>
            <a:tailEnd/>
          </a:ln>
        </p:spPr>
        <p:txBody>
          <a:bodyPr>
            <a:spAutoFit/>
          </a:bodyPr>
          <a:lstStyle/>
          <a:p>
            <a:pPr algn="ctr"/>
            <a:r>
              <a:rPr lang="en-GB" sz="1600" u="sng">
                <a:solidFill>
                  <a:schemeClr val="bg1"/>
                </a:solidFill>
                <a:latin typeface="Trebuchet MS" pitchFamily="34" charset="0"/>
              </a:rPr>
              <a:t>Mitsubishi</a:t>
            </a:r>
          </a:p>
        </p:txBody>
      </p:sp>
      <p:sp>
        <p:nvSpPr>
          <p:cNvPr id="10250" name="Text Box 15"/>
          <p:cNvSpPr txBox="1">
            <a:spLocks noChangeArrowheads="1"/>
          </p:cNvSpPr>
          <p:nvPr/>
        </p:nvSpPr>
        <p:spPr bwMode="auto">
          <a:xfrm>
            <a:off x="4648498" y="6144584"/>
            <a:ext cx="1066800" cy="338138"/>
          </a:xfrm>
          <a:prstGeom prst="rect">
            <a:avLst/>
          </a:prstGeom>
          <a:noFill/>
          <a:ln w="9525">
            <a:noFill/>
            <a:miter lim="800000"/>
            <a:headEnd/>
            <a:tailEnd/>
          </a:ln>
        </p:spPr>
        <p:txBody>
          <a:bodyPr>
            <a:spAutoFit/>
          </a:bodyPr>
          <a:lstStyle/>
          <a:p>
            <a:r>
              <a:rPr lang="en-GB" sz="1600" u="sng">
                <a:solidFill>
                  <a:schemeClr val="bg1"/>
                </a:solidFill>
                <a:latin typeface="Trebuchet MS" pitchFamily="34" charset="0"/>
              </a:rPr>
              <a:t>Varian</a:t>
            </a:r>
          </a:p>
        </p:txBody>
      </p:sp>
      <p:sp>
        <p:nvSpPr>
          <p:cNvPr id="2969616" name="Rectangle 16"/>
          <p:cNvSpPr>
            <a:spLocks noGrp="1" noChangeArrowheads="1"/>
          </p:cNvSpPr>
          <p:nvPr>
            <p:ph type="title" idx="4294967295"/>
          </p:nvPr>
        </p:nvSpPr>
        <p:spPr>
          <a:xfrm>
            <a:off x="1" y="2994027"/>
            <a:ext cx="5411973" cy="830263"/>
          </a:xfrm>
        </p:spPr>
        <p:txBody>
          <a:bodyPr>
            <a:normAutofit/>
          </a:bodyPr>
          <a:lstStyle/>
          <a:p>
            <a:pPr algn="l" eaLnBrk="1" hangingPunct="1">
              <a:defRPr/>
            </a:pPr>
            <a:r>
              <a:rPr lang="en-GB" sz="2200" dirty="0"/>
              <a:t>4 commercial  230-250 </a:t>
            </a:r>
            <a:r>
              <a:rPr lang="en-GB" sz="2200" err="1"/>
              <a:t>MeV</a:t>
            </a:r>
            <a:r>
              <a:rPr lang="en-GB" sz="2200"/>
              <a:t> p</a:t>
            </a:r>
            <a:r>
              <a:rPr lang="en-GB" sz="2200" baseline="30000"/>
              <a:t>+</a:t>
            </a:r>
            <a:r>
              <a:rPr lang="en-GB" sz="2200"/>
              <a:t> accelerators </a:t>
            </a:r>
            <a:endParaRPr lang="en-GB" sz="2200" dirty="0"/>
          </a:p>
        </p:txBody>
      </p:sp>
      <p:sp>
        <p:nvSpPr>
          <p:cNvPr id="10253" name="TextBox 19"/>
          <p:cNvSpPr txBox="1">
            <a:spLocks noChangeArrowheads="1"/>
          </p:cNvSpPr>
          <p:nvPr/>
        </p:nvSpPr>
        <p:spPr bwMode="auto">
          <a:xfrm>
            <a:off x="2" y="80965"/>
            <a:ext cx="2058577" cy="646331"/>
          </a:xfrm>
          <a:prstGeom prst="rect">
            <a:avLst/>
          </a:prstGeom>
          <a:noFill/>
          <a:ln w="9525">
            <a:noFill/>
            <a:miter lim="800000"/>
            <a:headEnd/>
            <a:tailEnd/>
          </a:ln>
        </p:spPr>
        <p:txBody>
          <a:bodyPr wrap="none">
            <a:spAutoFit/>
          </a:bodyPr>
          <a:lstStyle/>
          <a:p>
            <a:r>
              <a:rPr lang="en-GB">
                <a:solidFill>
                  <a:schemeClr val="bg1"/>
                </a:solidFill>
              </a:rPr>
              <a:t>Normal Conducting </a:t>
            </a:r>
          </a:p>
          <a:p>
            <a:r>
              <a:rPr lang="en-GB">
                <a:solidFill>
                  <a:schemeClr val="bg1"/>
                </a:solidFill>
              </a:rPr>
              <a:t>cyclotron</a:t>
            </a:r>
          </a:p>
        </p:txBody>
      </p:sp>
      <p:sp>
        <p:nvSpPr>
          <p:cNvPr id="10254" name="TextBox 20"/>
          <p:cNvSpPr txBox="1">
            <a:spLocks noChangeArrowheads="1"/>
          </p:cNvSpPr>
          <p:nvPr/>
        </p:nvSpPr>
        <p:spPr bwMode="auto">
          <a:xfrm>
            <a:off x="4703987" y="6488668"/>
            <a:ext cx="1388265" cy="369332"/>
          </a:xfrm>
          <a:prstGeom prst="rect">
            <a:avLst/>
          </a:prstGeom>
          <a:noFill/>
          <a:ln w="9525">
            <a:noFill/>
            <a:miter lim="800000"/>
            <a:headEnd/>
            <a:tailEnd/>
          </a:ln>
        </p:spPr>
        <p:txBody>
          <a:bodyPr wrap="none">
            <a:spAutoFit/>
          </a:bodyPr>
          <a:lstStyle/>
          <a:p>
            <a:r>
              <a:rPr lang="en-GB">
                <a:solidFill>
                  <a:schemeClr val="bg1"/>
                </a:solidFill>
              </a:rPr>
              <a:t>SC  cyclotron</a:t>
            </a:r>
          </a:p>
        </p:txBody>
      </p:sp>
      <p:sp>
        <p:nvSpPr>
          <p:cNvPr id="10255" name="TextBox 21"/>
          <p:cNvSpPr txBox="1">
            <a:spLocks noChangeArrowheads="1"/>
          </p:cNvSpPr>
          <p:nvPr/>
        </p:nvSpPr>
        <p:spPr bwMode="auto">
          <a:xfrm>
            <a:off x="103190" y="6411913"/>
            <a:ext cx="1328569" cy="369332"/>
          </a:xfrm>
          <a:prstGeom prst="rect">
            <a:avLst/>
          </a:prstGeom>
          <a:noFill/>
          <a:ln w="9525">
            <a:noFill/>
            <a:miter lim="800000"/>
            <a:headEnd/>
            <a:tailEnd/>
          </a:ln>
        </p:spPr>
        <p:txBody>
          <a:bodyPr wrap="none">
            <a:spAutoFit/>
          </a:bodyPr>
          <a:lstStyle/>
          <a:p>
            <a:r>
              <a:rPr lang="en-GB"/>
              <a:t>Synchrotron</a:t>
            </a:r>
          </a:p>
        </p:txBody>
      </p:sp>
      <p:sp>
        <p:nvSpPr>
          <p:cNvPr id="10256" name="TextBox 22"/>
          <p:cNvSpPr txBox="1">
            <a:spLocks noChangeArrowheads="1"/>
          </p:cNvSpPr>
          <p:nvPr/>
        </p:nvSpPr>
        <p:spPr bwMode="auto">
          <a:xfrm>
            <a:off x="7588252" y="152400"/>
            <a:ext cx="1328569" cy="369332"/>
          </a:xfrm>
          <a:prstGeom prst="rect">
            <a:avLst/>
          </a:prstGeom>
          <a:solidFill>
            <a:schemeClr val="bg1"/>
          </a:solidFill>
          <a:ln w="9525">
            <a:noFill/>
            <a:miter lim="800000"/>
            <a:headEnd/>
            <a:tailEnd/>
          </a:ln>
        </p:spPr>
        <p:txBody>
          <a:bodyPr wrap="none">
            <a:spAutoFit/>
          </a:bodyPr>
          <a:lstStyle/>
          <a:p>
            <a:r>
              <a:rPr lang="en-GB"/>
              <a:t>Synchrotron</a:t>
            </a:r>
          </a:p>
        </p:txBody>
      </p:sp>
      <p:grpSp>
        <p:nvGrpSpPr>
          <p:cNvPr id="3" name="Group 23"/>
          <p:cNvGrpSpPr/>
          <p:nvPr/>
        </p:nvGrpSpPr>
        <p:grpSpPr>
          <a:xfrm>
            <a:off x="4986670" y="2785729"/>
            <a:ext cx="1488558" cy="829343"/>
            <a:chOff x="4986670" y="2785727"/>
            <a:chExt cx="1488558" cy="829343"/>
          </a:xfrm>
        </p:grpSpPr>
        <p:sp>
          <p:nvSpPr>
            <p:cNvPr id="10252" name="Text Box 17"/>
            <p:cNvSpPr txBox="1">
              <a:spLocks noChangeArrowheads="1"/>
            </p:cNvSpPr>
            <p:nvPr/>
          </p:nvSpPr>
          <p:spPr bwMode="auto">
            <a:xfrm>
              <a:off x="5209955" y="2785727"/>
              <a:ext cx="935664" cy="338554"/>
            </a:xfrm>
            <a:prstGeom prst="rect">
              <a:avLst/>
            </a:prstGeom>
            <a:solidFill>
              <a:schemeClr val="bg1"/>
            </a:solidFill>
            <a:ln w="9525">
              <a:noFill/>
              <a:miter lim="800000"/>
              <a:headEnd/>
              <a:tailEnd/>
            </a:ln>
          </p:spPr>
          <p:txBody>
            <a:bodyPr wrap="square">
              <a:spAutoFit/>
            </a:bodyPr>
            <a:lstStyle/>
            <a:p>
              <a:pPr algn="ctr"/>
              <a:r>
                <a:rPr lang="en-GB" sz="1600" u="sng">
                  <a:latin typeface="Trebuchet MS" pitchFamily="34" charset="0"/>
                </a:rPr>
                <a:t>Hitachi</a:t>
              </a:r>
            </a:p>
          </p:txBody>
        </p:sp>
        <p:sp>
          <p:nvSpPr>
            <p:cNvPr id="23" name="Rectangle 22"/>
            <p:cNvSpPr/>
            <p:nvPr/>
          </p:nvSpPr>
          <p:spPr>
            <a:xfrm>
              <a:off x="4986670" y="3072809"/>
              <a:ext cx="1488558" cy="542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641350" y="2420938"/>
            <a:ext cx="8286750" cy="1938992"/>
          </a:xfrm>
          <a:prstGeom prst="rect">
            <a:avLst/>
          </a:prstGeom>
          <a:solidFill>
            <a:schemeClr val="accent3">
              <a:lumMod val="20000"/>
              <a:lumOff val="80000"/>
            </a:schemeClr>
          </a:solidFill>
        </p:spPr>
        <p:txBody>
          <a:bodyPr>
            <a:spAutoFit/>
          </a:bodyPr>
          <a:lstStyle/>
          <a:p>
            <a:pPr>
              <a:defRPr/>
            </a:pPr>
            <a:r>
              <a:rPr lang="en-GB" sz="2000" dirty="0">
                <a:solidFill>
                  <a:srgbClr val="FF0000"/>
                </a:solidFill>
              </a:rPr>
              <a:t>The cost of the accelerator is about </a:t>
            </a:r>
            <a:r>
              <a:rPr lang="en-GB" sz="2000" dirty="0" smtClean="0">
                <a:solidFill>
                  <a:srgbClr val="FF0000"/>
                </a:solidFill>
              </a:rPr>
              <a:t>~25% </a:t>
            </a:r>
            <a:r>
              <a:rPr lang="en-GB" sz="2000" dirty="0">
                <a:solidFill>
                  <a:srgbClr val="FF0000"/>
                </a:solidFill>
              </a:rPr>
              <a:t>of the cost of the centre:</a:t>
            </a:r>
          </a:p>
          <a:p>
            <a:pPr>
              <a:defRPr/>
            </a:pPr>
            <a:endParaRPr lang="en-GB" sz="2000" dirty="0">
              <a:solidFill>
                <a:srgbClr val="FF0000"/>
              </a:solidFill>
            </a:endParaRPr>
          </a:p>
          <a:p>
            <a:pPr>
              <a:defRPr/>
            </a:pPr>
            <a:r>
              <a:rPr lang="en-GB" sz="2000" dirty="0">
                <a:solidFill>
                  <a:srgbClr val="FF0000"/>
                </a:solidFill>
              </a:rPr>
              <a:t>		accelerator		 ~</a:t>
            </a:r>
            <a:r>
              <a:rPr lang="en-GB" sz="2000" dirty="0" smtClean="0">
                <a:solidFill>
                  <a:srgbClr val="FF0000"/>
                </a:solidFill>
              </a:rPr>
              <a:t>25% </a:t>
            </a:r>
            <a:endParaRPr lang="en-GB" sz="2000" dirty="0">
              <a:solidFill>
                <a:srgbClr val="FF0000"/>
              </a:solidFill>
            </a:endParaRPr>
          </a:p>
          <a:p>
            <a:pPr>
              <a:defRPr/>
            </a:pPr>
            <a:r>
              <a:rPr lang="en-GB" sz="2000" dirty="0">
                <a:solidFill>
                  <a:srgbClr val="FF0000"/>
                </a:solidFill>
              </a:rPr>
              <a:t>		building			 </a:t>
            </a:r>
            <a:r>
              <a:rPr lang="en-GB" sz="2000" dirty="0" smtClean="0">
                <a:solidFill>
                  <a:srgbClr val="FF0000"/>
                </a:solidFill>
              </a:rPr>
              <a:t>~25% </a:t>
            </a:r>
            <a:endParaRPr lang="en-GB" sz="2000" dirty="0">
              <a:solidFill>
                <a:srgbClr val="FF0000"/>
              </a:solidFill>
            </a:endParaRPr>
          </a:p>
          <a:p>
            <a:pPr>
              <a:defRPr/>
            </a:pPr>
            <a:r>
              <a:rPr lang="en-GB" sz="2000" dirty="0">
                <a:solidFill>
                  <a:srgbClr val="FF0000"/>
                </a:solidFill>
              </a:rPr>
              <a:t>		3 gantries	           	 </a:t>
            </a:r>
            <a:r>
              <a:rPr lang="en-GB" sz="2000" dirty="0" smtClean="0">
                <a:solidFill>
                  <a:srgbClr val="FF0000"/>
                </a:solidFill>
              </a:rPr>
              <a:t>~25% </a:t>
            </a:r>
            <a:r>
              <a:rPr lang="en-GB" sz="2000" dirty="0">
                <a:solidFill>
                  <a:srgbClr val="FF0000"/>
                </a:solidFill>
              </a:rPr>
              <a:t>	</a:t>
            </a:r>
            <a:r>
              <a:rPr lang="en-GB" sz="2000" b="1" dirty="0">
                <a:effectLst>
                  <a:outerShdw blurRad="38100" dist="38100" dir="2700000" algn="tl">
                    <a:srgbClr val="000000">
                      <a:alpha val="43137"/>
                    </a:srgbClr>
                  </a:outerShdw>
                </a:effectLst>
              </a:rPr>
              <a:t>(~30 </a:t>
            </a:r>
            <a:r>
              <a:rPr lang="en-GB" sz="2000" b="1" dirty="0" err="1">
                <a:effectLst>
                  <a:outerShdw blurRad="38100" dist="38100" dir="2700000" algn="tl">
                    <a:srgbClr val="000000">
                      <a:alpha val="43137"/>
                    </a:srgbClr>
                  </a:outerShdw>
                </a:effectLst>
              </a:rPr>
              <a:t>MEuro</a:t>
            </a:r>
            <a:r>
              <a:rPr lang="en-GB" sz="2000" b="1" dirty="0">
                <a:effectLst>
                  <a:outerShdw blurRad="38100" dist="38100" dir="2700000" algn="tl">
                    <a:srgbClr val="000000">
                      <a:alpha val="43137"/>
                    </a:srgbClr>
                  </a:outerShdw>
                </a:effectLst>
              </a:rPr>
              <a:t>)</a:t>
            </a:r>
          </a:p>
          <a:p>
            <a:pPr algn="l">
              <a:defRPr/>
            </a:pPr>
            <a:endParaRPr lang="en-GB" sz="2000" dirty="0">
              <a:solidFill>
                <a:srgbClr val="FF0000"/>
              </a:solidFill>
            </a:endParaRPr>
          </a:p>
        </p:txBody>
      </p:sp>
    </p:spTree>
    <p:extLst>
      <p:ext uri="{BB962C8B-B14F-4D97-AF65-F5344CB8AC3E}">
        <p14:creationId xmlns:p14="http://schemas.microsoft.com/office/powerpoint/2010/main" val="169003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Multi and inter-disciplinary field</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5</a:t>
            </a:fld>
            <a:endParaRPr lang="en-US">
              <a:solidFill>
                <a:prstClr val="black">
                  <a:tint val="75000"/>
                </a:prstClr>
              </a:solidFill>
            </a:endParaRPr>
          </a:p>
        </p:txBody>
      </p:sp>
      <p:pic>
        <p:nvPicPr>
          <p:cNvPr id="8" name="Imagen 7"/>
          <p:cNvPicPr>
            <a:picLocks noChangeAspect="1"/>
          </p:cNvPicPr>
          <p:nvPr/>
        </p:nvPicPr>
        <p:blipFill>
          <a:blip r:embed="rId2"/>
          <a:stretch>
            <a:fillRect/>
          </a:stretch>
        </p:blipFill>
        <p:spPr>
          <a:xfrm>
            <a:off x="2555778" y="2544794"/>
            <a:ext cx="4302223" cy="2785581"/>
          </a:xfrm>
          <a:prstGeom prst="rect">
            <a:avLst/>
          </a:prstGeom>
        </p:spPr>
      </p:pic>
      <p:sp>
        <p:nvSpPr>
          <p:cNvPr id="9" name="Rectángulo redondeado 8"/>
          <p:cNvSpPr/>
          <p:nvPr/>
        </p:nvSpPr>
        <p:spPr>
          <a:xfrm>
            <a:off x="3083099" y="1059639"/>
            <a:ext cx="2160240" cy="1296144"/>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Mathematics:</a:t>
            </a:r>
          </a:p>
          <a:p>
            <a:r>
              <a:rPr lang="en-US" sz="1400" dirty="0">
                <a:solidFill>
                  <a:schemeClr val="tx1"/>
                </a:solidFill>
              </a:rPr>
              <a:t>Differential equations</a:t>
            </a:r>
          </a:p>
          <a:p>
            <a:r>
              <a:rPr lang="en-US" sz="1400" dirty="0">
                <a:solidFill>
                  <a:schemeClr val="tx1"/>
                </a:solidFill>
              </a:rPr>
              <a:t>Probability theory</a:t>
            </a:r>
          </a:p>
          <a:p>
            <a:r>
              <a:rPr lang="en-US" sz="1400" dirty="0">
                <a:solidFill>
                  <a:schemeClr val="tx1"/>
                </a:solidFill>
              </a:rPr>
              <a:t>Numerical methods</a:t>
            </a:r>
          </a:p>
          <a:p>
            <a:r>
              <a:rPr lang="en-US" sz="1400" dirty="0">
                <a:solidFill>
                  <a:schemeClr val="tx1"/>
                </a:solidFill>
              </a:rPr>
              <a:t>…</a:t>
            </a:r>
          </a:p>
        </p:txBody>
      </p:sp>
      <p:sp>
        <p:nvSpPr>
          <p:cNvPr id="10" name="Rectángulo redondeado 9"/>
          <p:cNvSpPr/>
          <p:nvPr/>
        </p:nvSpPr>
        <p:spPr>
          <a:xfrm>
            <a:off x="144016" y="1517396"/>
            <a:ext cx="2267744" cy="1695580"/>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Physics:</a:t>
            </a:r>
          </a:p>
          <a:p>
            <a:r>
              <a:rPr lang="en-US" sz="1400" dirty="0">
                <a:solidFill>
                  <a:schemeClr val="tx1"/>
                </a:solidFill>
              </a:rPr>
              <a:t>Classical electrodynamics</a:t>
            </a:r>
          </a:p>
          <a:p>
            <a:r>
              <a:rPr lang="en-US" sz="1400" dirty="0">
                <a:solidFill>
                  <a:schemeClr val="tx1"/>
                </a:solidFill>
              </a:rPr>
              <a:t>Quantum electrodynamics</a:t>
            </a:r>
          </a:p>
          <a:p>
            <a:r>
              <a:rPr lang="en-US" sz="1400" dirty="0">
                <a:solidFill>
                  <a:schemeClr val="tx1"/>
                </a:solidFill>
              </a:rPr>
              <a:t>Optics</a:t>
            </a:r>
          </a:p>
          <a:p>
            <a:r>
              <a:rPr lang="en-US" sz="1400" dirty="0">
                <a:solidFill>
                  <a:schemeClr val="tx1"/>
                </a:solidFill>
              </a:rPr>
              <a:t>Plasma Physics</a:t>
            </a:r>
          </a:p>
          <a:p>
            <a:r>
              <a:rPr lang="en-US" sz="1400" dirty="0">
                <a:solidFill>
                  <a:schemeClr val="tx1"/>
                </a:solidFill>
              </a:rPr>
              <a:t>Superconductivity</a:t>
            </a:r>
          </a:p>
          <a:p>
            <a:r>
              <a:rPr lang="en-US" sz="1400" dirty="0">
                <a:solidFill>
                  <a:schemeClr val="tx1"/>
                </a:solidFill>
              </a:rPr>
              <a:t>…</a:t>
            </a:r>
          </a:p>
        </p:txBody>
      </p:sp>
      <p:sp>
        <p:nvSpPr>
          <p:cNvPr id="11" name="Rectángulo redondeado 10"/>
          <p:cNvSpPr/>
          <p:nvPr/>
        </p:nvSpPr>
        <p:spPr>
          <a:xfrm>
            <a:off x="144016" y="3573018"/>
            <a:ext cx="2267744" cy="1062145"/>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Mechanics:</a:t>
            </a:r>
          </a:p>
          <a:p>
            <a:r>
              <a:rPr lang="en-US" sz="1400" dirty="0">
                <a:solidFill>
                  <a:schemeClr val="tx1"/>
                </a:solidFill>
              </a:rPr>
              <a:t>Analytical mechanics</a:t>
            </a:r>
          </a:p>
          <a:p>
            <a:r>
              <a:rPr lang="en-US" sz="1400" dirty="0">
                <a:solidFill>
                  <a:schemeClr val="tx1"/>
                </a:solidFill>
              </a:rPr>
              <a:t>Non-linear mechanics</a:t>
            </a:r>
          </a:p>
          <a:p>
            <a:r>
              <a:rPr lang="en-US" sz="1400" dirty="0">
                <a:solidFill>
                  <a:schemeClr val="tx1"/>
                </a:solidFill>
              </a:rPr>
              <a:t>Stochastics mechanics</a:t>
            </a:r>
          </a:p>
        </p:txBody>
      </p:sp>
      <p:sp>
        <p:nvSpPr>
          <p:cNvPr id="12" name="Rectángulo redondeado 11"/>
          <p:cNvSpPr/>
          <p:nvPr/>
        </p:nvSpPr>
        <p:spPr>
          <a:xfrm>
            <a:off x="179511" y="5373218"/>
            <a:ext cx="2267744" cy="828459"/>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Cybernetics:</a:t>
            </a:r>
          </a:p>
          <a:p>
            <a:r>
              <a:rPr lang="en-US" sz="1400" dirty="0">
                <a:solidFill>
                  <a:schemeClr val="tx1"/>
                </a:solidFill>
              </a:rPr>
              <a:t>Control theory</a:t>
            </a:r>
          </a:p>
          <a:p>
            <a:r>
              <a:rPr lang="en-US" sz="1400" dirty="0">
                <a:solidFill>
                  <a:schemeClr val="tx1"/>
                </a:solidFill>
              </a:rPr>
              <a:t>AI expert systems</a:t>
            </a:r>
          </a:p>
        </p:txBody>
      </p:sp>
      <p:sp>
        <p:nvSpPr>
          <p:cNvPr id="13" name="Rectángulo redondeado 12"/>
          <p:cNvSpPr/>
          <p:nvPr/>
        </p:nvSpPr>
        <p:spPr>
          <a:xfrm>
            <a:off x="2915818" y="5805264"/>
            <a:ext cx="1247403" cy="510840"/>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Cryogenics</a:t>
            </a:r>
          </a:p>
        </p:txBody>
      </p:sp>
      <p:sp>
        <p:nvSpPr>
          <p:cNvPr id="14" name="Rectángulo redondeado 13"/>
          <p:cNvSpPr/>
          <p:nvPr/>
        </p:nvSpPr>
        <p:spPr>
          <a:xfrm>
            <a:off x="4451253" y="5805264"/>
            <a:ext cx="1247403" cy="510840"/>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Ion optics</a:t>
            </a:r>
          </a:p>
        </p:txBody>
      </p:sp>
      <p:sp>
        <p:nvSpPr>
          <p:cNvPr id="15" name="Rectángulo redondeado 14"/>
          <p:cNvSpPr/>
          <p:nvPr/>
        </p:nvSpPr>
        <p:spPr>
          <a:xfrm>
            <a:off x="5986686" y="5805264"/>
            <a:ext cx="1537642" cy="510840"/>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Electron optics</a:t>
            </a:r>
          </a:p>
        </p:txBody>
      </p:sp>
      <p:sp>
        <p:nvSpPr>
          <p:cNvPr id="16" name="Rectángulo redondeado 15"/>
          <p:cNvSpPr/>
          <p:nvPr/>
        </p:nvSpPr>
        <p:spPr>
          <a:xfrm>
            <a:off x="7095451" y="4916409"/>
            <a:ext cx="1537642" cy="510840"/>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Vacuum systems</a:t>
            </a:r>
          </a:p>
        </p:txBody>
      </p:sp>
      <p:sp>
        <p:nvSpPr>
          <p:cNvPr id="17" name="Rectángulo redondeado 16"/>
          <p:cNvSpPr/>
          <p:nvPr/>
        </p:nvSpPr>
        <p:spPr>
          <a:xfrm>
            <a:off x="7092279" y="4154817"/>
            <a:ext cx="1887534" cy="510840"/>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High-voltage systems</a:t>
            </a:r>
          </a:p>
        </p:txBody>
      </p:sp>
      <p:sp>
        <p:nvSpPr>
          <p:cNvPr id="18" name="Rectángulo redondeado 17"/>
          <p:cNvSpPr/>
          <p:nvPr/>
        </p:nvSpPr>
        <p:spPr>
          <a:xfrm>
            <a:off x="7092279" y="3393225"/>
            <a:ext cx="1887534" cy="510840"/>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RF-Microwave engineering</a:t>
            </a:r>
          </a:p>
        </p:txBody>
      </p:sp>
      <p:sp>
        <p:nvSpPr>
          <p:cNvPr id="19" name="Rectángulo redondeado 18"/>
          <p:cNvSpPr/>
          <p:nvPr/>
        </p:nvSpPr>
        <p:spPr>
          <a:xfrm>
            <a:off x="7092279" y="2665332"/>
            <a:ext cx="1887534" cy="510840"/>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Electronics</a:t>
            </a:r>
          </a:p>
        </p:txBody>
      </p:sp>
      <p:sp>
        <p:nvSpPr>
          <p:cNvPr id="20" name="Rectángulo redondeado 19"/>
          <p:cNvSpPr/>
          <p:nvPr/>
        </p:nvSpPr>
        <p:spPr>
          <a:xfrm>
            <a:off x="6812034" y="1896718"/>
            <a:ext cx="1887534" cy="510840"/>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Computers</a:t>
            </a:r>
          </a:p>
        </p:txBody>
      </p:sp>
      <p:sp>
        <p:nvSpPr>
          <p:cNvPr id="21" name="Rectángulo redondeado 20"/>
          <p:cNvSpPr/>
          <p:nvPr/>
        </p:nvSpPr>
        <p:spPr>
          <a:xfrm>
            <a:off x="5796136" y="1196871"/>
            <a:ext cx="1887534" cy="510840"/>
          </a:xfrm>
          <a:prstGeom prst="roundRect">
            <a:avLst/>
          </a:prstGeom>
          <a:solidFill>
            <a:srgbClr val="FFC0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941100"/>
                </a:solidFill>
              </a:rPr>
              <a:t>Electrical engineering</a:t>
            </a:r>
          </a:p>
        </p:txBody>
      </p:sp>
    </p:spTree>
    <p:extLst>
      <p:ext uri="{BB962C8B-B14F-4D97-AF65-F5344CB8AC3E}">
        <p14:creationId xmlns:p14="http://schemas.microsoft.com/office/powerpoint/2010/main" val="64706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7778" name="Rectangle 2"/>
          <p:cNvSpPr>
            <a:spLocks noGrp="1" noChangeArrowheads="1"/>
          </p:cNvSpPr>
          <p:nvPr>
            <p:ph type="title"/>
          </p:nvPr>
        </p:nvSpPr>
        <p:spPr/>
        <p:txBody>
          <a:bodyPr>
            <a:noAutofit/>
          </a:bodyPr>
          <a:lstStyle/>
          <a:p>
            <a:pPr eaLnBrk="1" hangingPunct="1">
              <a:defRPr/>
            </a:pPr>
            <a:r>
              <a:rPr lang="en-US" sz="2400" dirty="0" smtClean="0"/>
              <a:t>Cyclotron for protons by Ion Beam Applications - Belgium</a:t>
            </a:r>
          </a:p>
        </p:txBody>
      </p:sp>
      <p:grpSp>
        <p:nvGrpSpPr>
          <p:cNvPr id="2" name="Group 21"/>
          <p:cNvGrpSpPr>
            <a:grpSpLocks/>
          </p:cNvGrpSpPr>
          <p:nvPr/>
        </p:nvGrpSpPr>
        <p:grpSpPr bwMode="auto">
          <a:xfrm>
            <a:off x="223840" y="800100"/>
            <a:ext cx="8594898" cy="5546732"/>
            <a:chOff x="461901" y="982629"/>
            <a:chExt cx="9310815" cy="5546891"/>
          </a:xfrm>
        </p:grpSpPr>
        <p:grpSp>
          <p:nvGrpSpPr>
            <p:cNvPr id="3" name="Group 20"/>
            <p:cNvGrpSpPr>
              <a:grpSpLocks/>
            </p:cNvGrpSpPr>
            <p:nvPr/>
          </p:nvGrpSpPr>
          <p:grpSpPr bwMode="auto">
            <a:xfrm>
              <a:off x="461901" y="982629"/>
              <a:ext cx="9310815" cy="5546891"/>
              <a:chOff x="-366838" y="1047750"/>
              <a:chExt cx="9310815" cy="5546891"/>
            </a:xfrm>
          </p:grpSpPr>
          <p:grpSp>
            <p:nvGrpSpPr>
              <p:cNvPr id="4" name="Group 14"/>
              <p:cNvGrpSpPr>
                <a:grpSpLocks/>
              </p:cNvGrpSpPr>
              <p:nvPr/>
            </p:nvGrpSpPr>
            <p:grpSpPr bwMode="auto">
              <a:xfrm>
                <a:off x="363720" y="1047750"/>
                <a:ext cx="8580257" cy="5546891"/>
                <a:chOff x="363720" y="1047750"/>
                <a:chExt cx="8580257" cy="5546891"/>
              </a:xfrm>
            </p:grpSpPr>
            <p:pic>
              <p:nvPicPr>
                <p:cNvPr id="9228" name="Picture 17" descr="IBA2"/>
                <p:cNvPicPr>
                  <a:picLocks noChangeAspect="1" noChangeArrowheads="1"/>
                </p:cNvPicPr>
                <p:nvPr/>
              </p:nvPicPr>
              <p:blipFill>
                <a:blip r:embed="rId2" cstate="print"/>
                <a:srcRect b="53703"/>
                <a:stretch>
                  <a:fillRect/>
                </a:stretch>
              </p:blipFill>
              <p:spPr bwMode="auto">
                <a:xfrm>
                  <a:off x="1593804" y="1047750"/>
                  <a:ext cx="6616700" cy="3725863"/>
                </a:xfrm>
                <a:prstGeom prst="rect">
                  <a:avLst/>
                </a:prstGeom>
                <a:noFill/>
                <a:ln w="9525">
                  <a:noFill/>
                  <a:miter lim="800000"/>
                  <a:headEnd/>
                  <a:tailEnd/>
                </a:ln>
              </p:spPr>
            </p:pic>
            <p:sp>
              <p:nvSpPr>
                <p:cNvPr id="9229" name="Line 22"/>
                <p:cNvSpPr>
                  <a:spLocks noChangeShapeType="1"/>
                </p:cNvSpPr>
                <p:nvPr/>
              </p:nvSpPr>
              <p:spPr bwMode="auto">
                <a:xfrm flipH="1" flipV="1">
                  <a:off x="7107238" y="2622550"/>
                  <a:ext cx="474663" cy="1497013"/>
                </a:xfrm>
                <a:prstGeom prst="line">
                  <a:avLst/>
                </a:prstGeom>
                <a:noFill/>
                <a:ln w="28575">
                  <a:solidFill>
                    <a:srgbClr val="0000FF"/>
                  </a:solidFill>
                  <a:round/>
                  <a:headEnd/>
                  <a:tailEnd type="triangle" w="med" len="med"/>
                </a:ln>
              </p:spPr>
              <p:txBody>
                <a:bodyPr/>
                <a:lstStyle/>
                <a:p>
                  <a:endParaRPr lang="en-US"/>
                </a:p>
              </p:txBody>
            </p:sp>
            <p:pic>
              <p:nvPicPr>
                <p:cNvPr id="9230" name="Picture 21"/>
                <p:cNvPicPr>
                  <a:picLocks noChangeAspect="1" noChangeArrowheads="1"/>
                </p:cNvPicPr>
                <p:nvPr/>
              </p:nvPicPr>
              <p:blipFill>
                <a:blip r:embed="rId3" cstate="print"/>
                <a:srcRect/>
                <a:stretch>
                  <a:fillRect/>
                </a:stretch>
              </p:blipFill>
              <p:spPr bwMode="auto">
                <a:xfrm>
                  <a:off x="6353111" y="3516657"/>
                  <a:ext cx="2590866" cy="1841195"/>
                </a:xfrm>
                <a:prstGeom prst="rect">
                  <a:avLst/>
                </a:prstGeom>
                <a:noFill/>
                <a:ln w="9525" algn="ctr">
                  <a:solidFill>
                    <a:schemeClr val="hlink"/>
                  </a:solidFill>
                  <a:miter lim="800000"/>
                  <a:headEnd/>
                  <a:tailEnd/>
                </a:ln>
              </p:spPr>
            </p:pic>
            <p:sp>
              <p:nvSpPr>
                <p:cNvPr id="9231" name="Line 20"/>
                <p:cNvSpPr>
                  <a:spLocks noChangeShapeType="1"/>
                </p:cNvSpPr>
                <p:nvPr/>
              </p:nvSpPr>
              <p:spPr bwMode="auto">
                <a:xfrm flipV="1">
                  <a:off x="2382838" y="2928938"/>
                  <a:ext cx="1306513" cy="1728788"/>
                </a:xfrm>
                <a:prstGeom prst="line">
                  <a:avLst/>
                </a:prstGeom>
                <a:noFill/>
                <a:ln w="28575">
                  <a:solidFill>
                    <a:srgbClr val="FF3300"/>
                  </a:solidFill>
                  <a:round/>
                  <a:headEnd/>
                  <a:tailEnd type="triangle" w="med" len="med"/>
                </a:ln>
              </p:spPr>
              <p:txBody>
                <a:bodyPr>
                  <a:spAutoFit/>
                </a:bodyPr>
                <a:lstStyle/>
                <a:p>
                  <a:endParaRPr lang="en-US"/>
                </a:p>
              </p:txBody>
            </p:sp>
            <p:sp>
              <p:nvSpPr>
                <p:cNvPr id="9232" name="Text Box 30"/>
                <p:cNvSpPr txBox="1">
                  <a:spLocks noChangeArrowheads="1"/>
                </p:cNvSpPr>
                <p:nvPr/>
              </p:nvSpPr>
              <p:spPr bwMode="auto">
                <a:xfrm>
                  <a:off x="363720" y="6348413"/>
                  <a:ext cx="1222862" cy="246228"/>
                </a:xfrm>
                <a:prstGeom prst="rect">
                  <a:avLst/>
                </a:prstGeom>
                <a:noFill/>
                <a:ln w="9525">
                  <a:noFill/>
                  <a:miter lim="800000"/>
                  <a:headEnd/>
                  <a:tailEnd/>
                </a:ln>
              </p:spPr>
              <p:txBody>
                <a:bodyPr wrap="none">
                  <a:spAutoFit/>
                </a:bodyPr>
                <a:lstStyle/>
                <a:p>
                  <a:r>
                    <a:rPr lang="en-GB" sz="1000"/>
                    <a:t>Courtesy of Elekta</a:t>
                  </a:r>
                </a:p>
              </p:txBody>
            </p:sp>
            <p:sp>
              <p:nvSpPr>
                <p:cNvPr id="9233" name="Text Box 23"/>
                <p:cNvSpPr txBox="1">
                  <a:spLocks noChangeArrowheads="1"/>
                </p:cNvSpPr>
                <p:nvPr/>
              </p:nvSpPr>
              <p:spPr bwMode="auto">
                <a:xfrm>
                  <a:off x="6791871" y="3936206"/>
                  <a:ext cx="539712" cy="369343"/>
                </a:xfrm>
                <a:prstGeom prst="rect">
                  <a:avLst/>
                </a:prstGeom>
                <a:noFill/>
                <a:ln w="9525" algn="ctr">
                  <a:noFill/>
                  <a:miter lim="800000"/>
                  <a:headEnd/>
                  <a:tailEnd/>
                </a:ln>
              </p:spPr>
              <p:txBody>
                <a:bodyPr wrap="none">
                  <a:spAutoFit/>
                </a:bodyPr>
                <a:lstStyle/>
                <a:p>
                  <a:r>
                    <a:rPr lang="en-US">
                      <a:solidFill>
                        <a:schemeClr val="bg1"/>
                      </a:solidFill>
                    </a:rPr>
                    <a:t>IBA</a:t>
                  </a:r>
                </a:p>
              </p:txBody>
            </p:sp>
          </p:grpSp>
          <p:pic>
            <p:nvPicPr>
              <p:cNvPr id="9227" name="Picture 28" descr="figure"/>
              <p:cNvPicPr>
                <a:picLocks noChangeAspect="1" noChangeArrowheads="1"/>
              </p:cNvPicPr>
              <p:nvPr/>
            </p:nvPicPr>
            <p:blipFill>
              <a:blip r:embed="rId4" cstate="print"/>
              <a:srcRect/>
              <a:stretch>
                <a:fillRect/>
              </a:stretch>
            </p:blipFill>
            <p:spPr bwMode="auto">
              <a:xfrm>
                <a:off x="-366838" y="3932277"/>
                <a:ext cx="3332163" cy="2587625"/>
              </a:xfrm>
              <a:prstGeom prst="rect">
                <a:avLst/>
              </a:prstGeom>
              <a:noFill/>
              <a:ln w="19050">
                <a:solidFill>
                  <a:srgbClr val="FF0000"/>
                </a:solidFill>
                <a:miter lim="800000"/>
                <a:headEnd/>
                <a:tailEnd/>
              </a:ln>
            </p:spPr>
          </p:pic>
        </p:grpSp>
        <p:sp>
          <p:nvSpPr>
            <p:cNvPr id="9224" name="Text Box 12"/>
            <p:cNvSpPr txBox="1">
              <a:spLocks noChangeArrowheads="1"/>
            </p:cNvSpPr>
            <p:nvPr/>
          </p:nvSpPr>
          <p:spPr bwMode="auto">
            <a:xfrm>
              <a:off x="5135565" y="1858941"/>
              <a:ext cx="847286" cy="369343"/>
            </a:xfrm>
            <a:prstGeom prst="rect">
              <a:avLst/>
            </a:prstGeom>
            <a:solidFill>
              <a:schemeClr val="accent3">
                <a:lumMod val="20000"/>
                <a:lumOff val="80000"/>
              </a:schemeClr>
            </a:solidFill>
            <a:ln w="9525" algn="ctr">
              <a:noFill/>
              <a:miter lim="800000"/>
              <a:headEnd/>
              <a:tailEnd/>
            </a:ln>
          </p:spPr>
          <p:txBody>
            <a:bodyPr wrap="none">
              <a:spAutoFit/>
            </a:bodyPr>
            <a:lstStyle/>
            <a:p>
              <a:pPr algn="l"/>
              <a:r>
                <a:rPr lang="en-US"/>
                <a:t>gantry</a:t>
              </a:r>
              <a:endParaRPr lang="en-GB"/>
            </a:p>
          </p:txBody>
        </p:sp>
        <p:sp>
          <p:nvSpPr>
            <p:cNvPr id="9225" name="Text Box 7"/>
            <p:cNvSpPr txBox="1">
              <a:spLocks noChangeArrowheads="1"/>
            </p:cNvSpPr>
            <p:nvPr/>
          </p:nvSpPr>
          <p:spPr bwMode="auto">
            <a:xfrm>
              <a:off x="4002155" y="5267713"/>
              <a:ext cx="5627634" cy="1129700"/>
            </a:xfrm>
            <a:prstGeom prst="rect">
              <a:avLst/>
            </a:prstGeom>
            <a:solidFill>
              <a:schemeClr val="accent3">
                <a:lumMod val="20000"/>
                <a:lumOff val="80000"/>
              </a:schemeClr>
            </a:solidFill>
            <a:ln w="9525" algn="ctr">
              <a:solidFill>
                <a:schemeClr val="tx1"/>
              </a:solidFill>
              <a:miter lim="800000"/>
              <a:headEnd/>
              <a:tailEnd/>
            </a:ln>
          </p:spPr>
          <p:txBody>
            <a:bodyPr wrap="square">
              <a:spAutoFit/>
            </a:bodyPr>
            <a:lstStyle/>
            <a:p>
              <a:pPr>
                <a:lnSpc>
                  <a:spcPct val="70000"/>
                </a:lnSpc>
                <a:spcBef>
                  <a:spcPct val="30000"/>
                </a:spcBef>
              </a:pPr>
              <a:r>
                <a:rPr lang="en-US" dirty="0"/>
                <a:t>Turn-key </a:t>
              </a:r>
              <a:r>
                <a:rPr lang="en-US" dirty="0" err="1"/>
                <a:t>centres</a:t>
              </a:r>
              <a:r>
                <a:rPr lang="en-US" dirty="0"/>
                <a:t> are offered for ≈</a:t>
              </a:r>
              <a:r>
                <a:rPr lang="en-US" dirty="0" smtClean="0"/>
                <a:t>130-150 </a:t>
              </a:r>
              <a:r>
                <a:rPr lang="en-US" dirty="0"/>
                <a:t>M</a:t>
              </a:r>
              <a:r>
                <a:rPr lang="en-US" dirty="0">
                  <a:cs typeface="Arial" pitchFamily="34" charset="0"/>
                </a:rPr>
                <a:t>€. </a:t>
              </a:r>
            </a:p>
            <a:p>
              <a:pPr>
                <a:lnSpc>
                  <a:spcPct val="70000"/>
                </a:lnSpc>
                <a:spcBef>
                  <a:spcPct val="30000"/>
                </a:spcBef>
              </a:pPr>
              <a:endParaRPr lang="en-US" dirty="0">
                <a:cs typeface="Arial" pitchFamily="34" charset="0"/>
              </a:endParaRPr>
            </a:p>
            <a:p>
              <a:pPr>
                <a:lnSpc>
                  <a:spcPct val="70000"/>
                </a:lnSpc>
                <a:spcBef>
                  <a:spcPct val="30000"/>
                </a:spcBef>
              </a:pPr>
              <a:r>
                <a:rPr lang="en-US" dirty="0">
                  <a:cs typeface="Arial" pitchFamily="34" charset="0"/>
                </a:rPr>
                <a:t>If proton accelerators were ‘small’ and ‘cheap’,</a:t>
              </a:r>
            </a:p>
            <a:p>
              <a:pPr>
                <a:lnSpc>
                  <a:spcPct val="70000"/>
                </a:lnSpc>
                <a:spcBef>
                  <a:spcPct val="30000"/>
                </a:spcBef>
              </a:pPr>
              <a:r>
                <a:rPr lang="en-US" dirty="0">
                  <a:cs typeface="Arial" pitchFamily="34" charset="0"/>
                </a:rPr>
                <a:t>no radiation oncologist would use X rays.</a:t>
              </a:r>
            </a:p>
          </p:txBody>
        </p:sp>
      </p:grpSp>
      <p:sp>
        <p:nvSpPr>
          <p:cNvPr id="9222" name="TextBox 16"/>
          <p:cNvSpPr txBox="1">
            <a:spLocks noChangeArrowheads="1"/>
          </p:cNvSpPr>
          <p:nvPr/>
        </p:nvSpPr>
        <p:spPr bwMode="auto">
          <a:xfrm>
            <a:off x="6424615" y="1019175"/>
            <a:ext cx="506229" cy="369332"/>
          </a:xfrm>
          <a:prstGeom prst="rect">
            <a:avLst/>
          </a:prstGeom>
          <a:noFill/>
          <a:ln w="9525">
            <a:noFill/>
            <a:miter lim="800000"/>
            <a:headEnd/>
            <a:tailEnd/>
          </a:ln>
        </p:spPr>
        <p:txBody>
          <a:bodyPr wrap="none">
            <a:spAutoFit/>
          </a:bodyPr>
          <a:lstStyle/>
          <a:p>
            <a:r>
              <a:rPr lang="en-GB">
                <a:solidFill>
                  <a:schemeClr val="bg1"/>
                </a:solidFill>
              </a:rPr>
              <a:t>ESS</a:t>
            </a:r>
          </a:p>
        </p:txBody>
      </p:sp>
    </p:spTree>
    <p:extLst>
      <p:ext uri="{BB962C8B-B14F-4D97-AF65-F5344CB8AC3E}">
        <p14:creationId xmlns:p14="http://schemas.microsoft.com/office/powerpoint/2010/main" val="7176698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7618" name="Rectangle 2"/>
          <p:cNvSpPr>
            <a:spLocks noGrp="1" noChangeArrowheads="1"/>
          </p:cNvSpPr>
          <p:nvPr>
            <p:ph type="title"/>
          </p:nvPr>
        </p:nvSpPr>
        <p:spPr/>
        <p:txBody>
          <a:bodyPr>
            <a:normAutofit fontScale="90000"/>
          </a:bodyPr>
          <a:lstStyle/>
          <a:p>
            <a:pPr eaLnBrk="1" hangingPunct="1">
              <a:defRPr/>
            </a:pPr>
            <a:r>
              <a:rPr lang="en-US" smtClean="0"/>
              <a:t>Mitsubishi solution for Shizuoka - Japan</a:t>
            </a:r>
          </a:p>
        </p:txBody>
      </p:sp>
      <p:grpSp>
        <p:nvGrpSpPr>
          <p:cNvPr id="2" name="Group 3"/>
          <p:cNvGrpSpPr>
            <a:grpSpLocks/>
          </p:cNvGrpSpPr>
          <p:nvPr/>
        </p:nvGrpSpPr>
        <p:grpSpPr bwMode="auto">
          <a:xfrm>
            <a:off x="34927" y="596902"/>
            <a:ext cx="9109075" cy="6253163"/>
            <a:chOff x="22" y="368"/>
            <a:chExt cx="5738" cy="3939"/>
          </a:xfrm>
        </p:grpSpPr>
        <p:grpSp>
          <p:nvGrpSpPr>
            <p:cNvPr id="3" name="Group 4"/>
            <p:cNvGrpSpPr>
              <a:grpSpLocks/>
            </p:cNvGrpSpPr>
            <p:nvPr/>
          </p:nvGrpSpPr>
          <p:grpSpPr bwMode="auto">
            <a:xfrm>
              <a:off x="22" y="368"/>
              <a:ext cx="5738" cy="3939"/>
              <a:chOff x="22" y="368"/>
              <a:chExt cx="5738" cy="3939"/>
            </a:xfrm>
          </p:grpSpPr>
          <p:grpSp>
            <p:nvGrpSpPr>
              <p:cNvPr id="4" name="Group 5"/>
              <p:cNvGrpSpPr>
                <a:grpSpLocks/>
              </p:cNvGrpSpPr>
              <p:nvPr/>
            </p:nvGrpSpPr>
            <p:grpSpPr bwMode="auto">
              <a:xfrm>
                <a:off x="319" y="497"/>
                <a:ext cx="4916" cy="3132"/>
                <a:chOff x="220" y="432"/>
                <a:chExt cx="5540" cy="3429"/>
              </a:xfrm>
            </p:grpSpPr>
            <p:pic>
              <p:nvPicPr>
                <p:cNvPr id="13330" name="Picture 6" descr="picture01"/>
                <p:cNvPicPr>
                  <a:picLocks noChangeAspect="1" noChangeArrowheads="1"/>
                </p:cNvPicPr>
                <p:nvPr/>
              </p:nvPicPr>
              <p:blipFill>
                <a:blip r:embed="rId2" cstate="print"/>
                <a:srcRect b="11806"/>
                <a:stretch>
                  <a:fillRect/>
                </a:stretch>
              </p:blipFill>
              <p:spPr bwMode="auto">
                <a:xfrm>
                  <a:off x="220" y="432"/>
                  <a:ext cx="2772" cy="3429"/>
                </a:xfrm>
                <a:prstGeom prst="rect">
                  <a:avLst/>
                </a:prstGeom>
                <a:noFill/>
                <a:ln w="9525">
                  <a:noFill/>
                  <a:miter lim="800000"/>
                  <a:headEnd/>
                  <a:tailEnd/>
                </a:ln>
              </p:spPr>
            </p:pic>
            <p:pic>
              <p:nvPicPr>
                <p:cNvPr id="13331" name="Picture 7" descr="Mitsu-all"/>
                <p:cNvPicPr>
                  <a:picLocks noChangeAspect="1" noChangeArrowheads="1"/>
                </p:cNvPicPr>
                <p:nvPr/>
              </p:nvPicPr>
              <p:blipFill>
                <a:blip r:embed="rId3" cstate="print"/>
                <a:srcRect b="11806"/>
                <a:stretch>
                  <a:fillRect/>
                </a:stretch>
              </p:blipFill>
              <p:spPr bwMode="auto">
                <a:xfrm>
                  <a:off x="2988" y="432"/>
                  <a:ext cx="2772" cy="3429"/>
                </a:xfrm>
                <a:prstGeom prst="rect">
                  <a:avLst/>
                </a:prstGeom>
                <a:noFill/>
                <a:ln w="9525">
                  <a:noFill/>
                  <a:miter lim="800000"/>
                  <a:headEnd/>
                  <a:tailEnd/>
                </a:ln>
              </p:spPr>
            </p:pic>
          </p:grpSp>
          <p:pic>
            <p:nvPicPr>
              <p:cNvPr id="13321" name="Picture 8" descr="Mitsubishi"/>
              <p:cNvPicPr>
                <a:picLocks noChangeAspect="1" noChangeArrowheads="1"/>
              </p:cNvPicPr>
              <p:nvPr/>
            </p:nvPicPr>
            <p:blipFill>
              <a:blip r:embed="rId4" cstate="print"/>
              <a:srcRect l="7513" t="7576"/>
              <a:stretch>
                <a:fillRect/>
              </a:stretch>
            </p:blipFill>
            <p:spPr bwMode="auto">
              <a:xfrm>
                <a:off x="465" y="2614"/>
                <a:ext cx="1429" cy="1146"/>
              </a:xfrm>
              <a:prstGeom prst="rect">
                <a:avLst/>
              </a:prstGeom>
              <a:noFill/>
              <a:ln w="9525">
                <a:noFill/>
                <a:miter lim="800000"/>
                <a:headEnd/>
                <a:tailEnd/>
              </a:ln>
            </p:spPr>
          </p:pic>
          <p:pic>
            <p:nvPicPr>
              <p:cNvPr id="13322" name="Picture 9" descr="Mitsubishi2"/>
              <p:cNvPicPr>
                <a:picLocks noChangeAspect="1" noChangeArrowheads="1"/>
              </p:cNvPicPr>
              <p:nvPr/>
            </p:nvPicPr>
            <p:blipFill>
              <a:blip r:embed="rId5" cstate="print"/>
              <a:srcRect l="9467"/>
              <a:stretch>
                <a:fillRect/>
              </a:stretch>
            </p:blipFill>
            <p:spPr bwMode="auto">
              <a:xfrm>
                <a:off x="4028" y="1309"/>
                <a:ext cx="1732" cy="1535"/>
              </a:xfrm>
              <a:prstGeom prst="rect">
                <a:avLst/>
              </a:prstGeom>
              <a:noFill/>
              <a:ln w="9525">
                <a:noFill/>
                <a:miter lim="800000"/>
                <a:headEnd/>
                <a:tailEnd/>
              </a:ln>
            </p:spPr>
          </p:pic>
          <p:pic>
            <p:nvPicPr>
              <p:cNvPr id="13323" name="Picture 10" descr="Mitsubishi"/>
              <p:cNvPicPr>
                <a:picLocks noChangeAspect="1" noChangeArrowheads="1"/>
              </p:cNvPicPr>
              <p:nvPr/>
            </p:nvPicPr>
            <p:blipFill>
              <a:blip r:embed="rId6" cstate="print"/>
              <a:srcRect l="17101" t="14709" r="15253" b="5873"/>
              <a:stretch>
                <a:fillRect/>
              </a:stretch>
            </p:blipFill>
            <p:spPr bwMode="auto">
              <a:xfrm>
                <a:off x="3223" y="2961"/>
                <a:ext cx="1429" cy="1346"/>
              </a:xfrm>
              <a:prstGeom prst="rect">
                <a:avLst/>
              </a:prstGeom>
              <a:noFill/>
              <a:ln w="9525">
                <a:noFill/>
                <a:miter lim="800000"/>
                <a:headEnd/>
                <a:tailEnd/>
              </a:ln>
            </p:spPr>
          </p:pic>
          <p:sp>
            <p:nvSpPr>
              <p:cNvPr id="13324" name="Rectangle 11"/>
              <p:cNvSpPr>
                <a:spLocks noChangeArrowheads="1"/>
              </p:cNvSpPr>
              <p:nvPr/>
            </p:nvSpPr>
            <p:spPr bwMode="auto">
              <a:xfrm>
                <a:off x="4652" y="2872"/>
                <a:ext cx="583" cy="762"/>
              </a:xfrm>
              <a:prstGeom prst="rect">
                <a:avLst/>
              </a:prstGeom>
              <a:solidFill>
                <a:schemeClr val="bg1"/>
              </a:solidFill>
              <a:ln w="9525" algn="ctr">
                <a:noFill/>
                <a:miter lim="800000"/>
                <a:headEnd/>
                <a:tailEnd/>
              </a:ln>
            </p:spPr>
            <p:txBody>
              <a:bodyPr wrap="none" anchor="ctr"/>
              <a:lstStyle/>
              <a:p>
                <a:endParaRPr lang="fr-FR"/>
              </a:p>
            </p:txBody>
          </p:sp>
          <p:sp>
            <p:nvSpPr>
              <p:cNvPr id="13325" name="Line 12"/>
              <p:cNvSpPr>
                <a:spLocks noChangeShapeType="1"/>
              </p:cNvSpPr>
              <p:nvPr/>
            </p:nvSpPr>
            <p:spPr bwMode="auto">
              <a:xfrm flipV="1">
                <a:off x="3787" y="1502"/>
                <a:ext cx="22" cy="1776"/>
              </a:xfrm>
              <a:prstGeom prst="line">
                <a:avLst/>
              </a:prstGeom>
              <a:noFill/>
              <a:ln w="28575">
                <a:solidFill>
                  <a:schemeClr val="hlink"/>
                </a:solidFill>
                <a:round/>
                <a:headEnd/>
                <a:tailEnd type="triangle" w="med" len="med"/>
              </a:ln>
            </p:spPr>
            <p:txBody>
              <a:bodyPr/>
              <a:lstStyle/>
              <a:p>
                <a:endParaRPr lang="en-US"/>
              </a:p>
            </p:txBody>
          </p:sp>
          <p:pic>
            <p:nvPicPr>
              <p:cNvPr id="13326" name="Picture 13" descr="Mitsubishi"/>
              <p:cNvPicPr>
                <a:picLocks noChangeAspect="1" noChangeArrowheads="1"/>
              </p:cNvPicPr>
              <p:nvPr/>
            </p:nvPicPr>
            <p:blipFill>
              <a:blip r:embed="rId7" cstate="print"/>
              <a:srcRect l="7263" r="17145"/>
              <a:stretch>
                <a:fillRect/>
              </a:stretch>
            </p:blipFill>
            <p:spPr bwMode="auto">
              <a:xfrm>
                <a:off x="22" y="368"/>
                <a:ext cx="2064" cy="1872"/>
              </a:xfrm>
              <a:prstGeom prst="rect">
                <a:avLst/>
              </a:prstGeom>
              <a:noFill/>
              <a:ln w="9525">
                <a:noFill/>
                <a:miter lim="800000"/>
                <a:headEnd/>
                <a:tailEnd/>
              </a:ln>
            </p:spPr>
          </p:pic>
          <p:sp>
            <p:nvSpPr>
              <p:cNvPr id="13327" name="Line 14"/>
              <p:cNvSpPr>
                <a:spLocks noChangeShapeType="1"/>
              </p:cNvSpPr>
              <p:nvPr/>
            </p:nvSpPr>
            <p:spPr bwMode="auto">
              <a:xfrm flipH="1" flipV="1">
                <a:off x="4192" y="1050"/>
                <a:ext cx="570" cy="929"/>
              </a:xfrm>
              <a:prstGeom prst="line">
                <a:avLst/>
              </a:prstGeom>
              <a:noFill/>
              <a:ln w="28575">
                <a:solidFill>
                  <a:schemeClr val="hlink"/>
                </a:solidFill>
                <a:round/>
                <a:headEnd/>
                <a:tailEnd type="triangle" w="med" len="med"/>
              </a:ln>
            </p:spPr>
            <p:txBody>
              <a:bodyPr/>
              <a:lstStyle/>
              <a:p>
                <a:endParaRPr lang="en-US"/>
              </a:p>
            </p:txBody>
          </p:sp>
          <p:sp>
            <p:nvSpPr>
              <p:cNvPr id="13328" name="Line 15"/>
              <p:cNvSpPr>
                <a:spLocks noChangeShapeType="1"/>
              </p:cNvSpPr>
              <p:nvPr/>
            </p:nvSpPr>
            <p:spPr bwMode="auto">
              <a:xfrm flipV="1">
                <a:off x="1429" y="2568"/>
                <a:ext cx="635" cy="457"/>
              </a:xfrm>
              <a:prstGeom prst="line">
                <a:avLst/>
              </a:prstGeom>
              <a:noFill/>
              <a:ln w="28575">
                <a:solidFill>
                  <a:schemeClr val="hlink"/>
                </a:solidFill>
                <a:round/>
                <a:headEnd/>
                <a:tailEnd type="triangle" w="med" len="med"/>
              </a:ln>
            </p:spPr>
            <p:txBody>
              <a:bodyPr/>
              <a:lstStyle/>
              <a:p>
                <a:endParaRPr lang="en-US"/>
              </a:p>
            </p:txBody>
          </p:sp>
          <p:sp>
            <p:nvSpPr>
              <p:cNvPr id="13329" name="Line 16"/>
              <p:cNvSpPr>
                <a:spLocks noChangeShapeType="1"/>
              </p:cNvSpPr>
              <p:nvPr/>
            </p:nvSpPr>
            <p:spPr bwMode="auto">
              <a:xfrm flipV="1">
                <a:off x="1643" y="1570"/>
                <a:ext cx="1237" cy="0"/>
              </a:xfrm>
              <a:prstGeom prst="line">
                <a:avLst/>
              </a:prstGeom>
              <a:noFill/>
              <a:ln w="28575">
                <a:solidFill>
                  <a:schemeClr val="hlink"/>
                </a:solidFill>
                <a:round/>
                <a:headEnd/>
                <a:tailEnd type="triangle" w="med" len="med"/>
              </a:ln>
            </p:spPr>
            <p:txBody>
              <a:bodyPr/>
              <a:lstStyle/>
              <a:p>
                <a:endParaRPr lang="en-US"/>
              </a:p>
            </p:txBody>
          </p:sp>
        </p:grpSp>
        <p:sp>
          <p:nvSpPr>
            <p:cNvPr id="2927633" name="Text Box 17"/>
            <p:cNvSpPr txBox="1">
              <a:spLocks noChangeArrowheads="1"/>
            </p:cNvSpPr>
            <p:nvPr/>
          </p:nvSpPr>
          <p:spPr bwMode="auto">
            <a:xfrm>
              <a:off x="4318" y="1333"/>
              <a:ext cx="1257" cy="233"/>
            </a:xfrm>
            <a:prstGeom prst="rect">
              <a:avLst/>
            </a:prstGeom>
            <a:solidFill>
              <a:schemeClr val="bg1"/>
            </a:solidFill>
            <a:ln w="9525" algn="ctr">
              <a:noFill/>
              <a:miter lim="800000"/>
              <a:headEnd/>
              <a:tailEnd/>
            </a:ln>
            <a:effectLst/>
          </p:spPr>
          <p:txBody>
            <a:bodyPr wrap="none">
              <a:spAutoFit/>
            </a:bodyPr>
            <a:lstStyle/>
            <a:p>
              <a:pPr>
                <a:defRPr/>
              </a:pPr>
              <a:r>
                <a:rPr lang="en-US">
                  <a:latin typeface="+mj-lt"/>
                </a:rPr>
                <a:t>4 Bending Magnets</a:t>
              </a:r>
            </a:p>
          </p:txBody>
        </p:sp>
      </p:grpSp>
    </p:spTree>
    <p:extLst>
      <p:ext uri="{BB962C8B-B14F-4D97-AF65-F5344CB8AC3E}">
        <p14:creationId xmlns:p14="http://schemas.microsoft.com/office/powerpoint/2010/main" val="16090242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25438" y="115890"/>
            <a:ext cx="8456612" cy="6702425"/>
            <a:chOff x="-23" y="96"/>
            <a:chExt cx="5327" cy="4222"/>
          </a:xfrm>
        </p:grpSpPr>
        <p:pic>
          <p:nvPicPr>
            <p:cNvPr id="14345" name="Picture 5" descr="ACCEL_beam"/>
            <p:cNvPicPr>
              <a:picLocks noChangeAspect="1" noChangeArrowheads="1"/>
            </p:cNvPicPr>
            <p:nvPr/>
          </p:nvPicPr>
          <p:blipFill>
            <a:blip r:embed="rId3" cstate="print"/>
            <a:srcRect/>
            <a:stretch>
              <a:fillRect/>
            </a:stretch>
          </p:blipFill>
          <p:spPr bwMode="auto">
            <a:xfrm>
              <a:off x="453" y="1480"/>
              <a:ext cx="4851" cy="2838"/>
            </a:xfrm>
            <a:prstGeom prst="rect">
              <a:avLst/>
            </a:prstGeom>
            <a:noFill/>
            <a:ln w="9525">
              <a:solidFill>
                <a:schemeClr val="bg1"/>
              </a:solidFill>
              <a:miter lim="800000"/>
              <a:headEnd/>
              <a:tailEnd/>
            </a:ln>
          </p:spPr>
        </p:pic>
        <p:pic>
          <p:nvPicPr>
            <p:cNvPr id="14346" name="Picture 6" descr="Zyklotron"/>
            <p:cNvPicPr>
              <a:picLocks noChangeAspect="1" noChangeArrowheads="1"/>
            </p:cNvPicPr>
            <p:nvPr/>
          </p:nvPicPr>
          <p:blipFill>
            <a:blip r:embed="rId4" cstate="print"/>
            <a:srcRect/>
            <a:stretch>
              <a:fillRect/>
            </a:stretch>
          </p:blipFill>
          <p:spPr bwMode="auto">
            <a:xfrm>
              <a:off x="-23" y="96"/>
              <a:ext cx="2086" cy="1422"/>
            </a:xfrm>
            <a:prstGeom prst="rect">
              <a:avLst/>
            </a:prstGeom>
            <a:noFill/>
            <a:ln w="9525">
              <a:solidFill>
                <a:schemeClr val="bg1"/>
              </a:solidFill>
              <a:miter lim="800000"/>
              <a:headEnd/>
              <a:tailEnd/>
            </a:ln>
          </p:spPr>
        </p:pic>
        <p:pic>
          <p:nvPicPr>
            <p:cNvPr id="14347" name="Picture 7" descr="Beamline"/>
            <p:cNvPicPr>
              <a:picLocks noChangeAspect="1" noChangeArrowheads="1"/>
            </p:cNvPicPr>
            <p:nvPr/>
          </p:nvPicPr>
          <p:blipFill>
            <a:blip r:embed="rId5" cstate="print"/>
            <a:srcRect/>
            <a:stretch>
              <a:fillRect/>
            </a:stretch>
          </p:blipFill>
          <p:spPr bwMode="auto">
            <a:xfrm>
              <a:off x="1451" y="3175"/>
              <a:ext cx="1638" cy="1117"/>
            </a:xfrm>
            <a:prstGeom prst="rect">
              <a:avLst/>
            </a:prstGeom>
            <a:noFill/>
            <a:ln w="9525">
              <a:solidFill>
                <a:schemeClr val="bg1"/>
              </a:solidFill>
              <a:miter lim="800000"/>
              <a:headEnd/>
              <a:tailEnd/>
            </a:ln>
          </p:spPr>
        </p:pic>
        <p:pic>
          <p:nvPicPr>
            <p:cNvPr id="14348" name="Picture 8" descr="Nozzle"/>
            <p:cNvPicPr>
              <a:picLocks noChangeAspect="1" noChangeArrowheads="1"/>
            </p:cNvPicPr>
            <p:nvPr/>
          </p:nvPicPr>
          <p:blipFill>
            <a:blip r:embed="rId6" cstate="print"/>
            <a:srcRect/>
            <a:stretch>
              <a:fillRect/>
            </a:stretch>
          </p:blipFill>
          <p:spPr bwMode="auto">
            <a:xfrm>
              <a:off x="2404" y="708"/>
              <a:ext cx="1497" cy="1021"/>
            </a:xfrm>
            <a:prstGeom prst="rect">
              <a:avLst/>
            </a:prstGeom>
            <a:noFill/>
            <a:ln w="9525">
              <a:solidFill>
                <a:schemeClr val="bg1"/>
              </a:solidFill>
              <a:miter lim="800000"/>
              <a:headEnd/>
              <a:tailEnd/>
            </a:ln>
          </p:spPr>
        </p:pic>
      </p:grpSp>
      <p:sp>
        <p:nvSpPr>
          <p:cNvPr id="2955273" name="Text Box 9"/>
          <p:cNvSpPr txBox="1">
            <a:spLocks noChangeArrowheads="1"/>
          </p:cNvSpPr>
          <p:nvPr/>
        </p:nvSpPr>
        <p:spPr bwMode="auto">
          <a:xfrm>
            <a:off x="1536700" y="2565400"/>
            <a:ext cx="952500" cy="338138"/>
          </a:xfrm>
          <a:prstGeom prst="rect">
            <a:avLst/>
          </a:prstGeom>
          <a:noFill/>
          <a:ln w="9525" algn="ctr">
            <a:noFill/>
            <a:miter lim="800000"/>
            <a:headEnd/>
            <a:tailEnd/>
          </a:ln>
          <a:effectLst/>
        </p:spPr>
        <p:txBody>
          <a:bodyPr wrap="none">
            <a:spAutoFit/>
          </a:bodyPr>
          <a:lstStyle/>
          <a:p>
            <a:pPr>
              <a:defRPr/>
            </a:pPr>
            <a:r>
              <a:rPr lang="en-US" sz="1600" b="1" dirty="0">
                <a:solidFill>
                  <a:schemeClr val="hlink"/>
                </a:solidFill>
                <a:latin typeface="Arial" charset="0"/>
              </a:rPr>
              <a:t>VARIAN</a:t>
            </a:r>
          </a:p>
        </p:txBody>
      </p:sp>
      <p:sp>
        <p:nvSpPr>
          <p:cNvPr id="14343" name="Oval 10"/>
          <p:cNvSpPr>
            <a:spLocks noChangeArrowheads="1"/>
          </p:cNvSpPr>
          <p:nvPr/>
        </p:nvSpPr>
        <p:spPr bwMode="auto">
          <a:xfrm>
            <a:off x="915990" y="2082800"/>
            <a:ext cx="2066925" cy="914400"/>
          </a:xfrm>
          <a:prstGeom prst="ellipse">
            <a:avLst/>
          </a:prstGeom>
          <a:noFill/>
          <a:ln w="28575" algn="ctr">
            <a:solidFill>
              <a:schemeClr val="hlink"/>
            </a:solidFill>
            <a:round/>
            <a:headEnd/>
            <a:tailEnd/>
          </a:ln>
        </p:spPr>
        <p:txBody>
          <a:bodyPr wrap="none" anchor="ctr"/>
          <a:lstStyle/>
          <a:p>
            <a:endParaRPr lang="fr-FR"/>
          </a:p>
        </p:txBody>
      </p:sp>
      <p:sp>
        <p:nvSpPr>
          <p:cNvPr id="2955266" name="Rectangle 2"/>
          <p:cNvSpPr>
            <a:spLocks noGrp="1" noChangeArrowheads="1"/>
          </p:cNvSpPr>
          <p:nvPr>
            <p:ph type="title"/>
          </p:nvPr>
        </p:nvSpPr>
        <p:spPr>
          <a:xfrm>
            <a:off x="3707904" y="116632"/>
            <a:ext cx="4680520" cy="576064"/>
          </a:xfrm>
        </p:spPr>
        <p:txBody>
          <a:bodyPr>
            <a:noAutofit/>
          </a:bodyPr>
          <a:lstStyle/>
          <a:p>
            <a:pPr eaLnBrk="1" hangingPunct="1">
              <a:defRPr/>
            </a:pPr>
            <a:r>
              <a:rPr lang="en-US" sz="2400" dirty="0" err="1">
                <a:latin typeface="Trebuchet MS" pitchFamily="34" charset="0"/>
              </a:rPr>
              <a:t>Rinecker</a:t>
            </a:r>
            <a:r>
              <a:rPr lang="en-US" sz="2400" dirty="0">
                <a:latin typeface="Trebuchet MS" pitchFamily="34" charset="0"/>
              </a:rPr>
              <a:t> Proton Therapy Centre </a:t>
            </a:r>
            <a:r>
              <a:rPr lang="en-US" sz="2400" dirty="0" smtClean="0">
                <a:latin typeface="Trebuchet MS" pitchFamily="34" charset="0"/>
              </a:rPr>
              <a:t>- Munich</a:t>
            </a:r>
            <a:endParaRPr lang="en-US" sz="2400" dirty="0">
              <a:latin typeface="Trebuchet MS" pitchFamily="34" charset="0"/>
            </a:endParaRPr>
          </a:p>
        </p:txBody>
      </p:sp>
    </p:spTree>
    <p:extLst>
      <p:ext uri="{BB962C8B-B14F-4D97-AF65-F5344CB8AC3E}">
        <p14:creationId xmlns:p14="http://schemas.microsoft.com/office/powerpoint/2010/main" val="17557304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fr-CH" smtClean="0"/>
              <a:t>Dual centers </a:t>
            </a:r>
            <a:br>
              <a:rPr lang="fr-CH" smtClean="0"/>
            </a:br>
            <a:r>
              <a:rPr lang="fr-CH" smtClean="0"/>
              <a:t>(p</a:t>
            </a:r>
            <a:r>
              <a:rPr lang="fr-CH" baseline="30000" smtClean="0"/>
              <a:t>+</a:t>
            </a:r>
            <a:r>
              <a:rPr lang="fr-CH" smtClean="0"/>
              <a:t> / C</a:t>
            </a:r>
            <a:r>
              <a:rPr lang="fr-CH" baseline="30000" smtClean="0"/>
              <a:t>6+</a:t>
            </a:r>
            <a:r>
              <a:rPr lang="fr-CH" smtClean="0"/>
              <a:t> accelerators)</a:t>
            </a:r>
            <a:endParaRPr lang="en-US"/>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8009489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6130" name="Rectangle 2"/>
          <p:cNvSpPr>
            <a:spLocks noGrp="1" noChangeArrowheads="1"/>
          </p:cNvSpPr>
          <p:nvPr>
            <p:ph type="title"/>
          </p:nvPr>
        </p:nvSpPr>
        <p:spPr/>
        <p:txBody>
          <a:bodyPr>
            <a:normAutofit/>
          </a:bodyPr>
          <a:lstStyle/>
          <a:p>
            <a:pPr eaLnBrk="1" hangingPunct="1">
              <a:defRPr/>
            </a:pPr>
            <a:r>
              <a:rPr lang="it-IT" sz="2800" dirty="0" smtClean="0"/>
              <a:t>HIMAC in Chiba is the pioneer of carbon </a:t>
            </a:r>
            <a:r>
              <a:rPr lang="it-IT" sz="2800" dirty="0" err="1" smtClean="0"/>
              <a:t>therapy</a:t>
            </a:r>
            <a:endParaRPr lang="en-US" sz="2800" dirty="0" smtClean="0"/>
          </a:p>
        </p:txBody>
      </p:sp>
      <p:sp>
        <p:nvSpPr>
          <p:cNvPr id="17412" name="Rectangle 3"/>
          <p:cNvSpPr>
            <a:spLocks noChangeArrowheads="1"/>
          </p:cNvSpPr>
          <p:nvPr/>
        </p:nvSpPr>
        <p:spPr bwMode="auto">
          <a:xfrm>
            <a:off x="2271713" y="2046290"/>
            <a:ext cx="9144000" cy="369887"/>
          </a:xfrm>
          <a:prstGeom prst="rect">
            <a:avLst/>
          </a:prstGeom>
          <a:noFill/>
          <a:ln w="9525">
            <a:noFill/>
            <a:miter lim="800000"/>
            <a:headEnd/>
            <a:tailEnd/>
          </a:ln>
        </p:spPr>
        <p:txBody>
          <a:bodyPr>
            <a:spAutoFit/>
          </a:bodyPr>
          <a:lstStyle/>
          <a:p>
            <a:endParaRPr lang="fr-FR"/>
          </a:p>
        </p:txBody>
      </p:sp>
      <p:sp>
        <p:nvSpPr>
          <p:cNvPr id="17413" name="Rectangle 4"/>
          <p:cNvSpPr>
            <a:spLocks noChangeArrowheads="1"/>
          </p:cNvSpPr>
          <p:nvPr/>
        </p:nvSpPr>
        <p:spPr bwMode="auto">
          <a:xfrm>
            <a:off x="1855788" y="808040"/>
            <a:ext cx="9144000" cy="369887"/>
          </a:xfrm>
          <a:prstGeom prst="rect">
            <a:avLst/>
          </a:prstGeom>
          <a:noFill/>
          <a:ln w="9525">
            <a:noFill/>
            <a:miter lim="800000"/>
            <a:headEnd/>
            <a:tailEnd/>
          </a:ln>
        </p:spPr>
        <p:txBody>
          <a:bodyPr>
            <a:spAutoFit/>
          </a:bodyPr>
          <a:lstStyle/>
          <a:p>
            <a:endParaRPr lang="fr-FR"/>
          </a:p>
        </p:txBody>
      </p:sp>
      <p:sp>
        <p:nvSpPr>
          <p:cNvPr id="17414" name="Rectangle 5"/>
          <p:cNvSpPr>
            <a:spLocks noChangeArrowheads="1"/>
          </p:cNvSpPr>
          <p:nvPr/>
        </p:nvSpPr>
        <p:spPr bwMode="auto">
          <a:xfrm>
            <a:off x="2476500" y="1722440"/>
            <a:ext cx="9144000" cy="369887"/>
          </a:xfrm>
          <a:prstGeom prst="rect">
            <a:avLst/>
          </a:prstGeom>
          <a:noFill/>
          <a:ln w="9525">
            <a:noFill/>
            <a:miter lim="800000"/>
            <a:headEnd/>
            <a:tailEnd/>
          </a:ln>
        </p:spPr>
        <p:txBody>
          <a:bodyPr>
            <a:spAutoFit/>
          </a:bodyPr>
          <a:lstStyle/>
          <a:p>
            <a:endParaRPr lang="fr-FR"/>
          </a:p>
        </p:txBody>
      </p:sp>
      <p:sp>
        <p:nvSpPr>
          <p:cNvPr id="17415" name="Rectangle 6"/>
          <p:cNvSpPr>
            <a:spLocks noChangeArrowheads="1"/>
          </p:cNvSpPr>
          <p:nvPr/>
        </p:nvSpPr>
        <p:spPr bwMode="auto">
          <a:xfrm>
            <a:off x="1828800" y="1330325"/>
            <a:ext cx="9144000" cy="369888"/>
          </a:xfrm>
          <a:prstGeom prst="rect">
            <a:avLst/>
          </a:prstGeom>
          <a:noFill/>
          <a:ln w="9525">
            <a:noFill/>
            <a:miter lim="800000"/>
            <a:headEnd/>
            <a:tailEnd/>
          </a:ln>
        </p:spPr>
        <p:txBody>
          <a:bodyPr>
            <a:spAutoFit/>
          </a:bodyPr>
          <a:lstStyle/>
          <a:p>
            <a:endParaRPr lang="fr-FR"/>
          </a:p>
        </p:txBody>
      </p:sp>
      <p:grpSp>
        <p:nvGrpSpPr>
          <p:cNvPr id="2" name="Group 13"/>
          <p:cNvGrpSpPr>
            <a:grpSpLocks/>
          </p:cNvGrpSpPr>
          <p:nvPr/>
        </p:nvGrpSpPr>
        <p:grpSpPr bwMode="auto">
          <a:xfrm>
            <a:off x="695771" y="782640"/>
            <a:ext cx="7882814" cy="5108575"/>
            <a:chOff x="484888" y="914400"/>
            <a:chExt cx="8539416" cy="5108575"/>
          </a:xfrm>
        </p:grpSpPr>
        <p:pic>
          <p:nvPicPr>
            <p:cNvPr id="17419" name="Picture 8"/>
            <p:cNvPicPr>
              <a:picLocks noChangeAspect="1" noChangeArrowheads="1"/>
            </p:cNvPicPr>
            <p:nvPr/>
          </p:nvPicPr>
          <p:blipFill>
            <a:blip r:embed="rId2" cstate="print"/>
            <a:srcRect/>
            <a:stretch>
              <a:fillRect/>
            </a:stretch>
          </p:blipFill>
          <p:spPr bwMode="auto">
            <a:xfrm>
              <a:off x="2028825" y="914400"/>
              <a:ext cx="6962775" cy="536575"/>
            </a:xfrm>
            <a:prstGeom prst="rect">
              <a:avLst/>
            </a:prstGeom>
            <a:noFill/>
            <a:ln w="9525" algn="ctr">
              <a:noFill/>
              <a:miter lim="800000"/>
              <a:headEnd/>
              <a:tailEnd/>
            </a:ln>
          </p:spPr>
        </p:pic>
        <p:sp>
          <p:nvSpPr>
            <p:cNvPr id="17420" name="Text Box 9"/>
            <p:cNvSpPr txBox="1">
              <a:spLocks noChangeArrowheads="1"/>
            </p:cNvSpPr>
            <p:nvPr/>
          </p:nvSpPr>
          <p:spPr bwMode="auto">
            <a:xfrm>
              <a:off x="484888" y="960438"/>
              <a:ext cx="1390887" cy="369332"/>
            </a:xfrm>
            <a:prstGeom prst="rect">
              <a:avLst/>
            </a:prstGeom>
            <a:noFill/>
            <a:ln w="9525" algn="ctr">
              <a:noFill/>
              <a:miter lim="800000"/>
              <a:headEnd/>
              <a:tailEnd/>
            </a:ln>
          </p:spPr>
          <p:txBody>
            <a:bodyPr wrap="none">
              <a:spAutoFit/>
            </a:bodyPr>
            <a:lstStyle/>
            <a:p>
              <a:r>
                <a:rPr lang="en-US"/>
                <a:t>Yasuo</a:t>
              </a:r>
              <a:r>
                <a:rPr lang="en-US" dirty="0"/>
                <a:t> </a:t>
              </a:r>
              <a:r>
                <a:rPr lang="en-US" dirty="0" err="1"/>
                <a:t>Hirao</a:t>
              </a:r>
              <a:endParaRPr lang="en-GB" dirty="0"/>
            </a:p>
          </p:txBody>
        </p:sp>
        <p:pic>
          <p:nvPicPr>
            <p:cNvPr id="17421" name="Picture 7"/>
            <p:cNvPicPr>
              <a:picLocks noChangeAspect="1" noChangeArrowheads="1"/>
            </p:cNvPicPr>
            <p:nvPr/>
          </p:nvPicPr>
          <p:blipFill>
            <a:blip r:embed="rId3" cstate="print"/>
            <a:srcRect/>
            <a:stretch>
              <a:fillRect/>
            </a:stretch>
          </p:blipFill>
          <p:spPr bwMode="auto">
            <a:xfrm>
              <a:off x="576263" y="1477963"/>
              <a:ext cx="7743825" cy="4545012"/>
            </a:xfrm>
            <a:prstGeom prst="rect">
              <a:avLst/>
            </a:prstGeom>
            <a:noFill/>
            <a:ln w="9525" algn="ctr">
              <a:noFill/>
              <a:miter lim="800000"/>
              <a:headEnd/>
              <a:tailEnd/>
            </a:ln>
          </p:spPr>
        </p:pic>
        <p:pic>
          <p:nvPicPr>
            <p:cNvPr id="17422" name="Picture 11"/>
            <p:cNvPicPr>
              <a:picLocks noChangeAspect="1" noChangeArrowheads="1"/>
            </p:cNvPicPr>
            <p:nvPr/>
          </p:nvPicPr>
          <p:blipFill>
            <a:blip r:embed="rId4" cstate="print">
              <a:lum bright="12000"/>
            </a:blip>
            <a:srcRect/>
            <a:stretch>
              <a:fillRect/>
            </a:stretch>
          </p:blipFill>
          <p:spPr bwMode="auto">
            <a:xfrm>
              <a:off x="551413" y="1365139"/>
              <a:ext cx="1477412" cy="1733661"/>
            </a:xfrm>
            <a:prstGeom prst="rect">
              <a:avLst/>
            </a:prstGeom>
            <a:noFill/>
            <a:ln w="9525" algn="ctr">
              <a:solidFill>
                <a:schemeClr val="bg2"/>
              </a:solidFill>
              <a:miter lim="800000"/>
              <a:headEnd/>
              <a:tailEnd/>
            </a:ln>
          </p:spPr>
        </p:pic>
        <p:pic>
          <p:nvPicPr>
            <p:cNvPr id="17423" name="Picture 14"/>
            <p:cNvPicPr>
              <a:picLocks noChangeAspect="1" noChangeArrowheads="1"/>
            </p:cNvPicPr>
            <p:nvPr/>
          </p:nvPicPr>
          <p:blipFill>
            <a:blip r:embed="rId5" cstate="print"/>
            <a:srcRect/>
            <a:stretch>
              <a:fillRect/>
            </a:stretch>
          </p:blipFill>
          <p:spPr bwMode="auto">
            <a:xfrm>
              <a:off x="7083328" y="3759022"/>
              <a:ext cx="1940976" cy="2187575"/>
            </a:xfrm>
            <a:prstGeom prst="rect">
              <a:avLst/>
            </a:prstGeom>
            <a:noFill/>
            <a:ln w="9525">
              <a:solidFill>
                <a:schemeClr val="bg2"/>
              </a:solidFill>
              <a:miter lim="800000"/>
              <a:headEnd/>
              <a:tailEnd/>
            </a:ln>
          </p:spPr>
        </p:pic>
        <p:sp>
          <p:nvSpPr>
            <p:cNvPr id="17424" name="Text Box 15"/>
            <p:cNvSpPr txBox="1">
              <a:spLocks noChangeArrowheads="1"/>
            </p:cNvSpPr>
            <p:nvPr/>
          </p:nvSpPr>
          <p:spPr bwMode="auto">
            <a:xfrm>
              <a:off x="4774133" y="5245422"/>
              <a:ext cx="2223725" cy="646331"/>
            </a:xfrm>
            <a:prstGeom prst="rect">
              <a:avLst/>
            </a:prstGeom>
            <a:noFill/>
            <a:ln w="9525" algn="ctr">
              <a:noFill/>
              <a:miter lim="800000"/>
              <a:headEnd/>
              <a:tailEnd/>
            </a:ln>
          </p:spPr>
          <p:txBody>
            <a:bodyPr wrap="none">
              <a:spAutoFit/>
            </a:bodyPr>
            <a:lstStyle/>
            <a:p>
              <a:pPr algn="r"/>
              <a:r>
                <a:rPr lang="en-GB" altLang="ja-JP">
                  <a:ea typeface="ＭＳ Ｐゴシック" pitchFamily="34" charset="-128"/>
                </a:rPr>
                <a:t>Hirohiko Tsujii</a:t>
              </a:r>
            </a:p>
            <a:p>
              <a:pPr algn="r"/>
              <a:r>
                <a:rPr lang="en-GB" altLang="ja-JP">
                  <a:ea typeface="ＭＳ Ｐゴシック" pitchFamily="34" charset="-128"/>
                </a:rPr>
                <a:t>5000 pts 1994-2010</a:t>
              </a:r>
              <a:endParaRPr lang="en-GB"/>
            </a:p>
          </p:txBody>
        </p:sp>
      </p:grpSp>
      <p:sp>
        <p:nvSpPr>
          <p:cNvPr id="16" name="TextBox 15"/>
          <p:cNvSpPr txBox="1"/>
          <p:nvPr/>
        </p:nvSpPr>
        <p:spPr>
          <a:xfrm>
            <a:off x="1711327" y="5852668"/>
            <a:ext cx="5801653" cy="646331"/>
          </a:xfrm>
          <a:prstGeom prst="rect">
            <a:avLst/>
          </a:prstGeom>
          <a:noFill/>
          <a:ln>
            <a:noFill/>
          </a:ln>
        </p:spPr>
        <p:txBody>
          <a:bodyPr wrap="none">
            <a:spAutoFit/>
          </a:bodyPr>
          <a:lstStyle/>
          <a:p>
            <a:pPr>
              <a:defRPr/>
            </a:pPr>
            <a:r>
              <a:rPr lang="en-GB" dirty="0">
                <a:latin typeface="Arial" charset="0"/>
              </a:rPr>
              <a:t>Since the cells do not repair. less fractions are possible</a:t>
            </a:r>
          </a:p>
          <a:p>
            <a:pPr>
              <a:defRPr/>
            </a:pPr>
            <a:r>
              <a:rPr lang="en-GB" b="1" dirty="0">
                <a:solidFill>
                  <a:srgbClr val="FF0000"/>
                </a:solidFill>
                <a:latin typeface="Arial" charset="0"/>
              </a:rPr>
              <a:t>HIMAC: 4-9 fractions!</a:t>
            </a:r>
          </a:p>
        </p:txBody>
      </p:sp>
    </p:spTree>
    <p:extLst>
      <p:ext uri="{BB962C8B-B14F-4D97-AF65-F5344CB8AC3E}">
        <p14:creationId xmlns:p14="http://schemas.microsoft.com/office/powerpoint/2010/main" val="19139944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0690" name="Rectangle 2"/>
          <p:cNvSpPr>
            <a:spLocks noGrp="1" noChangeArrowheads="1"/>
          </p:cNvSpPr>
          <p:nvPr>
            <p:ph type="title"/>
          </p:nvPr>
        </p:nvSpPr>
        <p:spPr>
          <a:xfrm>
            <a:off x="1143000" y="225425"/>
            <a:ext cx="7772400" cy="463550"/>
          </a:xfrm>
        </p:spPr>
        <p:txBody>
          <a:bodyPr>
            <a:normAutofit fontScale="90000"/>
          </a:bodyPr>
          <a:lstStyle/>
          <a:p>
            <a:pPr eaLnBrk="1" hangingPunct="1">
              <a:defRPr/>
            </a:pPr>
            <a:r>
              <a:rPr lang="it-IT" dirty="0" smtClean="0"/>
              <a:t>Japan is the best equipped region</a:t>
            </a:r>
            <a:endParaRPr lang="en-US" dirty="0" smtClean="0"/>
          </a:p>
        </p:txBody>
      </p:sp>
      <p:sp>
        <p:nvSpPr>
          <p:cNvPr id="19460" name="Rectangle 3"/>
          <p:cNvSpPr>
            <a:spLocks noChangeArrowheads="1"/>
          </p:cNvSpPr>
          <p:nvPr/>
        </p:nvSpPr>
        <p:spPr bwMode="auto">
          <a:xfrm>
            <a:off x="2271713" y="2046290"/>
            <a:ext cx="9144000" cy="369887"/>
          </a:xfrm>
          <a:prstGeom prst="rect">
            <a:avLst/>
          </a:prstGeom>
          <a:noFill/>
          <a:ln w="9525">
            <a:noFill/>
            <a:miter lim="800000"/>
            <a:headEnd/>
            <a:tailEnd/>
          </a:ln>
        </p:spPr>
        <p:txBody>
          <a:bodyPr>
            <a:spAutoFit/>
          </a:bodyPr>
          <a:lstStyle/>
          <a:p>
            <a:endParaRPr lang="fr-FR"/>
          </a:p>
        </p:txBody>
      </p:sp>
      <p:sp>
        <p:nvSpPr>
          <p:cNvPr id="19461" name="Rectangle 4"/>
          <p:cNvSpPr>
            <a:spLocks noChangeArrowheads="1"/>
          </p:cNvSpPr>
          <p:nvPr/>
        </p:nvSpPr>
        <p:spPr bwMode="auto">
          <a:xfrm>
            <a:off x="1855788" y="808040"/>
            <a:ext cx="9144000" cy="369887"/>
          </a:xfrm>
          <a:prstGeom prst="rect">
            <a:avLst/>
          </a:prstGeom>
          <a:noFill/>
          <a:ln w="9525">
            <a:noFill/>
            <a:miter lim="800000"/>
            <a:headEnd/>
            <a:tailEnd/>
          </a:ln>
        </p:spPr>
        <p:txBody>
          <a:bodyPr>
            <a:spAutoFit/>
          </a:bodyPr>
          <a:lstStyle/>
          <a:p>
            <a:endParaRPr lang="fr-FR"/>
          </a:p>
        </p:txBody>
      </p:sp>
      <p:sp>
        <p:nvSpPr>
          <p:cNvPr id="19462" name="Rectangle 5"/>
          <p:cNvSpPr>
            <a:spLocks noChangeArrowheads="1"/>
          </p:cNvSpPr>
          <p:nvPr/>
        </p:nvSpPr>
        <p:spPr bwMode="auto">
          <a:xfrm>
            <a:off x="2476500" y="1722440"/>
            <a:ext cx="9144000" cy="369887"/>
          </a:xfrm>
          <a:prstGeom prst="rect">
            <a:avLst/>
          </a:prstGeom>
          <a:noFill/>
          <a:ln w="9525">
            <a:noFill/>
            <a:miter lim="800000"/>
            <a:headEnd/>
            <a:tailEnd/>
          </a:ln>
        </p:spPr>
        <p:txBody>
          <a:bodyPr>
            <a:spAutoFit/>
          </a:bodyPr>
          <a:lstStyle/>
          <a:p>
            <a:endParaRPr lang="fr-FR"/>
          </a:p>
        </p:txBody>
      </p:sp>
      <p:sp>
        <p:nvSpPr>
          <p:cNvPr id="19463" name="Rectangle 6"/>
          <p:cNvSpPr>
            <a:spLocks noChangeArrowheads="1"/>
          </p:cNvSpPr>
          <p:nvPr/>
        </p:nvSpPr>
        <p:spPr bwMode="auto">
          <a:xfrm>
            <a:off x="1828800" y="1330325"/>
            <a:ext cx="9144000" cy="369888"/>
          </a:xfrm>
          <a:prstGeom prst="rect">
            <a:avLst/>
          </a:prstGeom>
          <a:noFill/>
          <a:ln w="9525">
            <a:noFill/>
            <a:miter lim="800000"/>
            <a:headEnd/>
            <a:tailEnd/>
          </a:ln>
        </p:spPr>
        <p:txBody>
          <a:bodyPr>
            <a:spAutoFit/>
          </a:bodyPr>
          <a:lstStyle/>
          <a:p>
            <a:endParaRPr lang="fr-FR"/>
          </a:p>
        </p:txBody>
      </p:sp>
      <p:pic>
        <p:nvPicPr>
          <p:cNvPr id="19464" name="Picture 7"/>
          <p:cNvPicPr>
            <a:picLocks noChangeAspect="1" noChangeArrowheads="1"/>
          </p:cNvPicPr>
          <p:nvPr/>
        </p:nvPicPr>
        <p:blipFill>
          <a:blip r:embed="rId3" cstate="print"/>
          <a:srcRect/>
          <a:stretch>
            <a:fillRect/>
          </a:stretch>
        </p:blipFill>
        <p:spPr bwMode="auto">
          <a:xfrm>
            <a:off x="1879602" y="765177"/>
            <a:ext cx="5432425" cy="5241925"/>
          </a:xfrm>
          <a:prstGeom prst="rect">
            <a:avLst/>
          </a:prstGeom>
          <a:noFill/>
          <a:ln w="9525">
            <a:noFill/>
            <a:miter lim="800000"/>
            <a:headEnd/>
            <a:tailEnd/>
          </a:ln>
        </p:spPr>
      </p:pic>
      <p:sp>
        <p:nvSpPr>
          <p:cNvPr id="19465" name="Rectangle 8"/>
          <p:cNvSpPr>
            <a:spLocks noChangeArrowheads="1"/>
          </p:cNvSpPr>
          <p:nvPr/>
        </p:nvSpPr>
        <p:spPr bwMode="auto">
          <a:xfrm>
            <a:off x="115888" y="3017838"/>
            <a:ext cx="9144000" cy="457200"/>
          </a:xfrm>
          <a:prstGeom prst="rect">
            <a:avLst/>
          </a:prstGeom>
          <a:noFill/>
          <a:ln w="9525">
            <a:noFill/>
            <a:miter lim="800000"/>
            <a:headEnd/>
            <a:tailEnd/>
          </a:ln>
        </p:spPr>
        <p:txBody>
          <a:bodyPr>
            <a:spAutoFit/>
          </a:bodyPr>
          <a:lstStyle/>
          <a:p>
            <a:pPr algn="l">
              <a:spcBef>
                <a:spcPct val="0"/>
              </a:spcBef>
            </a:pPr>
            <a:endParaRPr lang="en-US" sz="2400">
              <a:latin typeface="Times New Roman" pitchFamily="18" charset="0"/>
            </a:endParaRPr>
          </a:p>
        </p:txBody>
      </p:sp>
      <p:sp>
        <p:nvSpPr>
          <p:cNvPr id="19466" name="Rectangle 9"/>
          <p:cNvSpPr>
            <a:spLocks noChangeArrowheads="1"/>
          </p:cNvSpPr>
          <p:nvPr/>
        </p:nvSpPr>
        <p:spPr bwMode="auto">
          <a:xfrm>
            <a:off x="115888" y="3063875"/>
            <a:ext cx="9144000" cy="762000"/>
          </a:xfrm>
          <a:prstGeom prst="rect">
            <a:avLst/>
          </a:prstGeom>
          <a:noFill/>
          <a:ln w="9525">
            <a:noFill/>
            <a:miter lim="800000"/>
            <a:headEnd/>
            <a:tailEnd/>
          </a:ln>
        </p:spPr>
        <p:txBody>
          <a:bodyPr>
            <a:spAutoFit/>
          </a:bodyPr>
          <a:lstStyle/>
          <a:p>
            <a:pPr algn="l">
              <a:spcBef>
                <a:spcPct val="0"/>
              </a:spcBef>
            </a:pPr>
            <a:r>
              <a:rPr lang="it-IT" sz="2000" i="1">
                <a:solidFill>
                  <a:srgbClr val="0000FF"/>
                </a:solidFill>
                <a:latin typeface="Times New Roman" pitchFamily="18" charset="0"/>
                <a:cs typeface="Times New Roman" pitchFamily="18" charset="0"/>
              </a:rPr>
              <a:t/>
            </a:r>
            <a:br>
              <a:rPr lang="it-IT" sz="2000" i="1">
                <a:solidFill>
                  <a:srgbClr val="0000FF"/>
                </a:solidFill>
                <a:latin typeface="Times New Roman" pitchFamily="18" charset="0"/>
                <a:cs typeface="Times New Roman" pitchFamily="18" charset="0"/>
              </a:rPr>
            </a:br>
            <a:endParaRPr lang="it-IT" sz="2400">
              <a:latin typeface="Times New Roman" pitchFamily="18" charset="0"/>
            </a:endParaRPr>
          </a:p>
        </p:txBody>
      </p:sp>
      <p:sp>
        <p:nvSpPr>
          <p:cNvPr id="2930698" name="Text Box 10"/>
          <p:cNvSpPr txBox="1">
            <a:spLocks noChangeArrowheads="1"/>
          </p:cNvSpPr>
          <p:nvPr/>
        </p:nvSpPr>
        <p:spPr bwMode="auto">
          <a:xfrm>
            <a:off x="6805615" y="2824163"/>
            <a:ext cx="2179637" cy="1073150"/>
          </a:xfrm>
          <a:prstGeom prst="rect">
            <a:avLst/>
          </a:prstGeom>
          <a:solidFill>
            <a:srgbClr val="FFFFFF"/>
          </a:solidFill>
          <a:ln w="38100">
            <a:solidFill>
              <a:srgbClr val="008000"/>
            </a:solidFill>
            <a:miter lim="800000"/>
            <a:headEnd/>
            <a:tailEnd/>
          </a:ln>
        </p:spPr>
        <p:txBody>
          <a:bodyPr>
            <a:spAutoFit/>
          </a:bodyPr>
          <a:lstStyle/>
          <a:p>
            <a:pPr eaLnBrk="0" hangingPunct="0">
              <a:spcBef>
                <a:spcPct val="0"/>
              </a:spcBef>
              <a:defRPr/>
            </a:pPr>
            <a:r>
              <a:rPr lang="en-US" sz="1400">
                <a:solidFill>
                  <a:srgbClr val="006600"/>
                </a:solidFill>
                <a:effectLst>
                  <a:outerShdw blurRad="38100" dist="38100" dir="2700000" algn="tl">
                    <a:srgbClr val="C0C0C0"/>
                  </a:outerShdw>
                </a:effectLst>
                <a:latin typeface="Arial" charset="0"/>
              </a:rPr>
              <a:t>KASHIWA CENTER</a:t>
            </a:r>
          </a:p>
          <a:p>
            <a:pPr eaLnBrk="0" hangingPunct="0">
              <a:spcBef>
                <a:spcPct val="0"/>
              </a:spcBef>
              <a:defRPr/>
            </a:pPr>
            <a:r>
              <a:rPr lang="en-US" sz="1200">
                <a:solidFill>
                  <a:srgbClr val="006600"/>
                </a:solidFill>
                <a:latin typeface="Arial" charset="0"/>
              </a:rPr>
              <a:t>Chiba (1998)</a:t>
            </a:r>
          </a:p>
          <a:p>
            <a:pPr eaLnBrk="0" hangingPunct="0">
              <a:spcBef>
                <a:spcPct val="0"/>
              </a:spcBef>
              <a:defRPr/>
            </a:pPr>
            <a:r>
              <a:rPr lang="en-US" sz="1200">
                <a:solidFill>
                  <a:srgbClr val="006600"/>
                </a:solidFill>
                <a:latin typeface="Arial" charset="0"/>
              </a:rPr>
              <a:t>protons (</a:t>
            </a:r>
            <a:r>
              <a:rPr lang="en-US" sz="1200">
                <a:solidFill>
                  <a:srgbClr val="006600"/>
                </a:solidFill>
                <a:latin typeface="Arial" charset="0"/>
                <a:sym typeface="Symbol" pitchFamily="18" charset="2"/>
              </a:rPr>
              <a:t></a:t>
            </a:r>
            <a:r>
              <a:rPr lang="en-US" sz="1200">
                <a:solidFill>
                  <a:srgbClr val="006600"/>
                </a:solidFill>
                <a:latin typeface="Arial" charset="0"/>
              </a:rPr>
              <a:t> 235 MeV)</a:t>
            </a:r>
          </a:p>
          <a:p>
            <a:pPr eaLnBrk="0" hangingPunct="0">
              <a:spcBef>
                <a:spcPct val="0"/>
              </a:spcBef>
              <a:defRPr/>
            </a:pPr>
            <a:r>
              <a:rPr lang="en-US" sz="1200">
                <a:solidFill>
                  <a:srgbClr val="006600"/>
                </a:solidFill>
                <a:latin typeface="Arial" charset="0"/>
              </a:rPr>
              <a:t>cyclotron (IBA – SHI)</a:t>
            </a:r>
          </a:p>
          <a:p>
            <a:pPr eaLnBrk="0" hangingPunct="0">
              <a:spcBef>
                <a:spcPct val="0"/>
              </a:spcBef>
              <a:defRPr/>
            </a:pPr>
            <a:r>
              <a:rPr lang="en-US" sz="1200">
                <a:solidFill>
                  <a:srgbClr val="006600"/>
                </a:solidFill>
                <a:latin typeface="Arial" charset="0"/>
              </a:rPr>
              <a:t>2 Gantries + 1 hor. beam</a:t>
            </a:r>
          </a:p>
        </p:txBody>
      </p:sp>
      <p:sp>
        <p:nvSpPr>
          <p:cNvPr id="2930699" name="Text Box 11"/>
          <p:cNvSpPr txBox="1">
            <a:spLocks noChangeArrowheads="1"/>
          </p:cNvSpPr>
          <p:nvPr/>
        </p:nvSpPr>
        <p:spPr bwMode="auto">
          <a:xfrm>
            <a:off x="6835775" y="1422402"/>
            <a:ext cx="2179638" cy="1255713"/>
          </a:xfrm>
          <a:prstGeom prst="rect">
            <a:avLst/>
          </a:prstGeom>
          <a:solidFill>
            <a:srgbClr val="FFFFFF"/>
          </a:solidFill>
          <a:ln w="38100">
            <a:solidFill>
              <a:srgbClr val="008000"/>
            </a:solidFill>
            <a:miter lim="800000"/>
            <a:headEnd/>
            <a:tailEnd/>
          </a:ln>
        </p:spPr>
        <p:txBody>
          <a:bodyPr>
            <a:spAutoFit/>
          </a:bodyPr>
          <a:lstStyle/>
          <a:p>
            <a:pPr eaLnBrk="0" hangingPunct="0">
              <a:spcBef>
                <a:spcPct val="0"/>
              </a:spcBef>
              <a:defRPr/>
            </a:pPr>
            <a:r>
              <a:rPr lang="en-US" sz="1400">
                <a:solidFill>
                  <a:srgbClr val="006600"/>
                </a:solidFill>
                <a:effectLst>
                  <a:outerShdw blurRad="38100" dist="38100" dir="2700000" algn="tl">
                    <a:srgbClr val="C0C0C0"/>
                  </a:outerShdw>
                </a:effectLst>
                <a:latin typeface="Arial" charset="0"/>
              </a:rPr>
              <a:t>TSUKUBA CENTRE</a:t>
            </a:r>
          </a:p>
          <a:p>
            <a:pPr eaLnBrk="0" hangingPunct="0">
              <a:spcBef>
                <a:spcPct val="0"/>
              </a:spcBef>
              <a:defRPr/>
            </a:pPr>
            <a:r>
              <a:rPr lang="en-US" sz="1200">
                <a:solidFill>
                  <a:srgbClr val="006600"/>
                </a:solidFill>
                <a:latin typeface="Arial" charset="0"/>
              </a:rPr>
              <a:t>Ibaraki (2001)</a:t>
            </a:r>
          </a:p>
          <a:p>
            <a:pPr eaLnBrk="0" hangingPunct="0">
              <a:spcBef>
                <a:spcPct val="0"/>
              </a:spcBef>
              <a:defRPr/>
            </a:pPr>
            <a:r>
              <a:rPr lang="en-US" sz="1200">
                <a:solidFill>
                  <a:srgbClr val="006600"/>
                </a:solidFill>
                <a:latin typeface="Arial" charset="0"/>
              </a:rPr>
              <a:t>protons (</a:t>
            </a:r>
            <a:r>
              <a:rPr lang="en-US" sz="1200">
                <a:solidFill>
                  <a:srgbClr val="006600"/>
                </a:solidFill>
                <a:latin typeface="Arial" charset="0"/>
                <a:sym typeface="Symbol" pitchFamily="18" charset="2"/>
              </a:rPr>
              <a:t></a:t>
            </a:r>
            <a:r>
              <a:rPr lang="en-US" sz="1200">
                <a:solidFill>
                  <a:srgbClr val="006600"/>
                </a:solidFill>
                <a:latin typeface="Arial" charset="0"/>
              </a:rPr>
              <a:t> 270 MeV) synchrotron (Hitachi)</a:t>
            </a:r>
          </a:p>
          <a:p>
            <a:pPr eaLnBrk="0" hangingPunct="0">
              <a:spcBef>
                <a:spcPct val="0"/>
              </a:spcBef>
              <a:defRPr/>
            </a:pPr>
            <a:r>
              <a:rPr lang="en-US" sz="1200">
                <a:solidFill>
                  <a:srgbClr val="006600"/>
                </a:solidFill>
                <a:latin typeface="Arial" charset="0"/>
              </a:rPr>
              <a:t>2 gantries</a:t>
            </a:r>
          </a:p>
          <a:p>
            <a:pPr eaLnBrk="0" hangingPunct="0">
              <a:spcBef>
                <a:spcPct val="0"/>
              </a:spcBef>
              <a:defRPr/>
            </a:pPr>
            <a:r>
              <a:rPr lang="en-US" sz="1200">
                <a:solidFill>
                  <a:srgbClr val="006600"/>
                </a:solidFill>
                <a:latin typeface="Arial" charset="0"/>
              </a:rPr>
              <a:t>2 beam for research</a:t>
            </a:r>
          </a:p>
        </p:txBody>
      </p:sp>
      <p:sp>
        <p:nvSpPr>
          <p:cNvPr id="2930700" name="Text Box 12"/>
          <p:cNvSpPr txBox="1">
            <a:spLocks noChangeArrowheads="1"/>
          </p:cNvSpPr>
          <p:nvPr/>
        </p:nvSpPr>
        <p:spPr bwMode="auto">
          <a:xfrm>
            <a:off x="2" y="2197100"/>
            <a:ext cx="3179763" cy="1046440"/>
          </a:xfrm>
          <a:prstGeom prst="rect">
            <a:avLst/>
          </a:prstGeom>
          <a:solidFill>
            <a:schemeClr val="bg1"/>
          </a:solidFill>
          <a:ln w="38100">
            <a:solidFill>
              <a:srgbClr val="006600"/>
            </a:solidFill>
            <a:miter lim="800000"/>
            <a:headEnd/>
            <a:tailEnd/>
          </a:ln>
        </p:spPr>
        <p:txBody>
          <a:bodyPr>
            <a:spAutoFit/>
          </a:bodyPr>
          <a:lstStyle/>
          <a:p>
            <a:pPr eaLnBrk="0" hangingPunct="0">
              <a:spcBef>
                <a:spcPct val="0"/>
              </a:spcBef>
              <a:defRPr/>
            </a:pPr>
            <a:r>
              <a:rPr lang="en-US" sz="1400">
                <a:solidFill>
                  <a:srgbClr val="006600"/>
                </a:solidFill>
                <a:effectLst>
                  <a:outerShdw blurRad="38100" dist="38100" dir="2700000" algn="tl">
                    <a:srgbClr val="C0C0C0"/>
                  </a:outerShdw>
                </a:effectLst>
                <a:latin typeface="Arial" charset="0"/>
              </a:rPr>
              <a:t>WAKASA BAY PROJECT</a:t>
            </a:r>
          </a:p>
          <a:p>
            <a:pPr eaLnBrk="0" hangingPunct="0">
              <a:spcBef>
                <a:spcPct val="0"/>
              </a:spcBef>
              <a:defRPr/>
            </a:pPr>
            <a:r>
              <a:rPr lang="en-US" sz="1200">
                <a:solidFill>
                  <a:srgbClr val="006600"/>
                </a:solidFill>
                <a:latin typeface="Arial" charset="0"/>
              </a:rPr>
              <a:t>by Wakasa-Bay Energy Research Center</a:t>
            </a:r>
          </a:p>
          <a:p>
            <a:pPr eaLnBrk="0" hangingPunct="0">
              <a:spcBef>
                <a:spcPct val="0"/>
              </a:spcBef>
              <a:defRPr/>
            </a:pPr>
            <a:r>
              <a:rPr lang="en-US" sz="1200">
                <a:solidFill>
                  <a:srgbClr val="006600"/>
                </a:solidFill>
                <a:latin typeface="Arial" charset="0"/>
              </a:rPr>
              <a:t>Fukui (2002)</a:t>
            </a:r>
          </a:p>
          <a:p>
            <a:pPr eaLnBrk="0" hangingPunct="0">
              <a:spcBef>
                <a:spcPct val="0"/>
              </a:spcBef>
              <a:defRPr/>
            </a:pPr>
            <a:r>
              <a:rPr lang="en-US" sz="1200">
                <a:solidFill>
                  <a:srgbClr val="006600"/>
                </a:solidFill>
                <a:latin typeface="Arial" charset="0"/>
              </a:rPr>
              <a:t>protons (</a:t>
            </a:r>
            <a:r>
              <a:rPr lang="en-US" sz="1200">
                <a:solidFill>
                  <a:srgbClr val="006600"/>
                </a:solidFill>
                <a:latin typeface="Arial" charset="0"/>
                <a:sym typeface="Symbol" pitchFamily="18" charset="2"/>
              </a:rPr>
              <a:t></a:t>
            </a:r>
            <a:r>
              <a:rPr lang="en-US" sz="1200">
                <a:solidFill>
                  <a:srgbClr val="006600"/>
                </a:solidFill>
                <a:latin typeface="Arial" charset="0"/>
              </a:rPr>
              <a:t> 200 MeV) synchrotron (Hitachi)</a:t>
            </a:r>
          </a:p>
          <a:p>
            <a:pPr eaLnBrk="0" hangingPunct="0">
              <a:spcBef>
                <a:spcPct val="0"/>
              </a:spcBef>
              <a:defRPr/>
            </a:pPr>
            <a:r>
              <a:rPr lang="en-US" sz="1200">
                <a:solidFill>
                  <a:srgbClr val="006600"/>
                </a:solidFill>
                <a:latin typeface="Arial" charset="0"/>
              </a:rPr>
              <a:t>1 h beam + 1 v beam + 1 gantry</a:t>
            </a:r>
          </a:p>
        </p:txBody>
      </p:sp>
      <p:sp>
        <p:nvSpPr>
          <p:cNvPr id="2930701" name="Text Box 13"/>
          <p:cNvSpPr txBox="1">
            <a:spLocks noChangeArrowheads="1"/>
          </p:cNvSpPr>
          <p:nvPr/>
        </p:nvSpPr>
        <p:spPr bwMode="auto">
          <a:xfrm>
            <a:off x="4584702" y="5275265"/>
            <a:ext cx="2906713" cy="890587"/>
          </a:xfrm>
          <a:prstGeom prst="rect">
            <a:avLst/>
          </a:prstGeom>
          <a:solidFill>
            <a:srgbClr val="FFFFFF"/>
          </a:solidFill>
          <a:ln w="38100">
            <a:solidFill>
              <a:srgbClr val="006600"/>
            </a:solidFill>
            <a:miter lim="800000"/>
            <a:headEnd/>
            <a:tailEnd/>
          </a:ln>
        </p:spPr>
        <p:txBody>
          <a:bodyPr>
            <a:spAutoFit/>
          </a:bodyPr>
          <a:lstStyle/>
          <a:p>
            <a:pPr eaLnBrk="0" hangingPunct="0">
              <a:spcBef>
                <a:spcPct val="0"/>
              </a:spcBef>
              <a:defRPr/>
            </a:pPr>
            <a:r>
              <a:rPr lang="en-US" sz="1400">
                <a:solidFill>
                  <a:srgbClr val="006600"/>
                </a:solidFill>
                <a:effectLst>
                  <a:outerShdw blurRad="38100" dist="38100" dir="2700000" algn="tl">
                    <a:srgbClr val="C0C0C0"/>
                  </a:outerShdw>
                </a:effectLst>
                <a:latin typeface="Arial" charset="0"/>
              </a:rPr>
              <a:t>SHIZUOKA FACILITY</a:t>
            </a:r>
          </a:p>
          <a:p>
            <a:pPr eaLnBrk="0" hangingPunct="0">
              <a:spcBef>
                <a:spcPct val="0"/>
              </a:spcBef>
              <a:defRPr/>
            </a:pPr>
            <a:r>
              <a:rPr lang="en-US" sz="1200">
                <a:solidFill>
                  <a:srgbClr val="006600"/>
                </a:solidFill>
                <a:latin typeface="Arial" charset="0"/>
              </a:rPr>
              <a:t>Shizuoka (2002)</a:t>
            </a:r>
          </a:p>
          <a:p>
            <a:pPr eaLnBrk="0" hangingPunct="0">
              <a:spcBef>
                <a:spcPct val="0"/>
              </a:spcBef>
              <a:defRPr/>
            </a:pPr>
            <a:r>
              <a:rPr lang="en-US" sz="1200">
                <a:solidFill>
                  <a:srgbClr val="006600"/>
                </a:solidFill>
                <a:latin typeface="Arial" charset="0"/>
              </a:rPr>
              <a:t>Proton synchrotron</a:t>
            </a:r>
          </a:p>
          <a:p>
            <a:pPr eaLnBrk="0" hangingPunct="0">
              <a:spcBef>
                <a:spcPct val="0"/>
              </a:spcBef>
              <a:defRPr/>
            </a:pPr>
            <a:r>
              <a:rPr lang="en-US" sz="1200">
                <a:solidFill>
                  <a:srgbClr val="006600"/>
                </a:solidFill>
                <a:latin typeface="Arial" charset="0"/>
              </a:rPr>
              <a:t>2 gantries + 1 h beam</a:t>
            </a:r>
          </a:p>
        </p:txBody>
      </p:sp>
      <p:sp>
        <p:nvSpPr>
          <p:cNvPr id="2930702" name="Text Box 14"/>
          <p:cNvSpPr txBox="1">
            <a:spLocks noChangeArrowheads="1"/>
          </p:cNvSpPr>
          <p:nvPr/>
        </p:nvSpPr>
        <p:spPr bwMode="auto">
          <a:xfrm>
            <a:off x="5883275" y="4021138"/>
            <a:ext cx="3208338" cy="1077912"/>
          </a:xfrm>
          <a:prstGeom prst="rect">
            <a:avLst/>
          </a:prstGeom>
          <a:solidFill>
            <a:srgbClr val="FFFFFF"/>
          </a:solidFill>
          <a:ln w="38100">
            <a:solidFill>
              <a:schemeClr val="hlink"/>
            </a:solidFill>
            <a:miter lim="800000"/>
            <a:headEnd/>
            <a:tailEnd/>
          </a:ln>
        </p:spPr>
        <p:txBody>
          <a:bodyPr>
            <a:spAutoFit/>
          </a:bodyPr>
          <a:lstStyle/>
          <a:p>
            <a:pPr eaLnBrk="0" hangingPunct="0">
              <a:spcBef>
                <a:spcPct val="0"/>
              </a:spcBef>
              <a:defRPr/>
            </a:pPr>
            <a:r>
              <a:rPr lang="en-US" sz="1400">
                <a:solidFill>
                  <a:srgbClr val="006600"/>
                </a:solidFill>
                <a:effectLst>
                  <a:outerShdw blurRad="38100" dist="38100" dir="2700000" algn="tl">
                    <a:srgbClr val="C0C0C0"/>
                  </a:outerShdw>
                </a:effectLst>
                <a:latin typeface="Arial" charset="0"/>
              </a:rPr>
              <a:t>HEAVY ION MEDICAL</a:t>
            </a:r>
            <a:r>
              <a:rPr lang="en-US" sz="1400">
                <a:solidFill>
                  <a:srgbClr val="006600"/>
                </a:solidFill>
                <a:latin typeface="Arial" charset="0"/>
              </a:rPr>
              <a:t> ACCELERATOR</a:t>
            </a:r>
          </a:p>
          <a:p>
            <a:pPr eaLnBrk="0" hangingPunct="0">
              <a:spcBef>
                <a:spcPct val="0"/>
              </a:spcBef>
              <a:defRPr/>
            </a:pPr>
            <a:r>
              <a:rPr lang="en-US" sz="1200">
                <a:solidFill>
                  <a:srgbClr val="006600"/>
                </a:solidFill>
                <a:latin typeface="Arial" charset="0"/>
              </a:rPr>
              <a:t>HIMAC of NIRS (1995)</a:t>
            </a:r>
          </a:p>
          <a:p>
            <a:pPr eaLnBrk="0" hangingPunct="0">
              <a:spcBef>
                <a:spcPct val="0"/>
              </a:spcBef>
              <a:defRPr/>
            </a:pPr>
            <a:r>
              <a:rPr lang="en-US" sz="1200">
                <a:solidFill>
                  <a:srgbClr val="006600"/>
                </a:solidFill>
                <a:latin typeface="Arial" charset="0"/>
              </a:rPr>
              <a:t>He and C (</a:t>
            </a:r>
            <a:r>
              <a:rPr lang="en-US" sz="1200">
                <a:solidFill>
                  <a:srgbClr val="006600"/>
                </a:solidFill>
                <a:latin typeface="Arial" charset="0"/>
                <a:sym typeface="Symbol" pitchFamily="18" charset="2"/>
              </a:rPr>
              <a:t></a:t>
            </a:r>
            <a:r>
              <a:rPr lang="en-US" sz="1200">
                <a:solidFill>
                  <a:srgbClr val="006600"/>
                </a:solidFill>
                <a:latin typeface="Arial" charset="0"/>
              </a:rPr>
              <a:t> 430 MeV/u) 2 synchrotrons</a:t>
            </a:r>
          </a:p>
          <a:p>
            <a:pPr eaLnBrk="0" hangingPunct="0">
              <a:spcBef>
                <a:spcPct val="0"/>
              </a:spcBef>
              <a:defRPr/>
            </a:pPr>
            <a:r>
              <a:rPr lang="en-US" sz="1200">
                <a:solidFill>
                  <a:srgbClr val="006600"/>
                </a:solidFill>
                <a:latin typeface="Arial" charset="0"/>
              </a:rPr>
              <a:t>2 h beams + 2 v beams</a:t>
            </a:r>
          </a:p>
        </p:txBody>
      </p:sp>
      <p:sp>
        <p:nvSpPr>
          <p:cNvPr id="19472" name="Oval 15"/>
          <p:cNvSpPr>
            <a:spLocks noChangeArrowheads="1"/>
          </p:cNvSpPr>
          <p:nvPr/>
        </p:nvSpPr>
        <p:spPr bwMode="auto">
          <a:xfrm>
            <a:off x="4822827" y="4591052"/>
            <a:ext cx="182563" cy="519113"/>
          </a:xfrm>
          <a:prstGeom prst="ellipse">
            <a:avLst/>
          </a:prstGeom>
          <a:solidFill>
            <a:srgbClr val="009900"/>
          </a:solidFill>
          <a:ln w="9525">
            <a:solidFill>
              <a:srgbClr val="009900"/>
            </a:solidFill>
            <a:round/>
            <a:headEnd/>
            <a:tailEnd/>
          </a:ln>
        </p:spPr>
        <p:txBody>
          <a:bodyPr>
            <a:spAutoFit/>
          </a:bodyPr>
          <a:lstStyle/>
          <a:p>
            <a:endParaRPr lang="fr-FR"/>
          </a:p>
        </p:txBody>
      </p:sp>
      <p:sp>
        <p:nvSpPr>
          <p:cNvPr id="19473" name="Oval 16"/>
          <p:cNvSpPr>
            <a:spLocks noChangeArrowheads="1"/>
          </p:cNvSpPr>
          <p:nvPr/>
        </p:nvSpPr>
        <p:spPr bwMode="auto">
          <a:xfrm>
            <a:off x="5367338" y="4322763"/>
            <a:ext cx="182562" cy="519112"/>
          </a:xfrm>
          <a:prstGeom prst="ellipse">
            <a:avLst/>
          </a:prstGeom>
          <a:solidFill>
            <a:srgbClr val="008000"/>
          </a:solidFill>
          <a:ln w="9525">
            <a:solidFill>
              <a:srgbClr val="008000"/>
            </a:solidFill>
            <a:round/>
            <a:headEnd/>
            <a:tailEnd/>
          </a:ln>
        </p:spPr>
        <p:txBody>
          <a:bodyPr>
            <a:spAutoFit/>
          </a:bodyPr>
          <a:lstStyle/>
          <a:p>
            <a:endParaRPr lang="fr-FR"/>
          </a:p>
        </p:txBody>
      </p:sp>
      <p:sp>
        <p:nvSpPr>
          <p:cNvPr id="19474" name="Oval 17"/>
          <p:cNvSpPr>
            <a:spLocks noChangeArrowheads="1"/>
          </p:cNvSpPr>
          <p:nvPr/>
        </p:nvSpPr>
        <p:spPr bwMode="auto">
          <a:xfrm>
            <a:off x="5651502" y="4200527"/>
            <a:ext cx="182563" cy="519113"/>
          </a:xfrm>
          <a:prstGeom prst="ellipse">
            <a:avLst/>
          </a:prstGeom>
          <a:solidFill>
            <a:srgbClr val="008000"/>
          </a:solidFill>
          <a:ln w="9525">
            <a:solidFill>
              <a:srgbClr val="008000"/>
            </a:solidFill>
            <a:round/>
            <a:headEnd/>
            <a:tailEnd/>
          </a:ln>
        </p:spPr>
        <p:txBody>
          <a:bodyPr>
            <a:spAutoFit/>
          </a:bodyPr>
          <a:lstStyle/>
          <a:p>
            <a:endParaRPr lang="fr-FR"/>
          </a:p>
        </p:txBody>
      </p:sp>
      <p:sp>
        <p:nvSpPr>
          <p:cNvPr id="19475" name="Oval 18"/>
          <p:cNvSpPr>
            <a:spLocks noChangeArrowheads="1"/>
          </p:cNvSpPr>
          <p:nvPr/>
        </p:nvSpPr>
        <p:spPr bwMode="auto">
          <a:xfrm>
            <a:off x="5689602" y="3944938"/>
            <a:ext cx="180975" cy="519112"/>
          </a:xfrm>
          <a:prstGeom prst="ellipse">
            <a:avLst/>
          </a:prstGeom>
          <a:solidFill>
            <a:srgbClr val="008000"/>
          </a:solidFill>
          <a:ln w="9525">
            <a:solidFill>
              <a:srgbClr val="008000"/>
            </a:solidFill>
            <a:round/>
            <a:headEnd/>
            <a:tailEnd/>
          </a:ln>
        </p:spPr>
        <p:txBody>
          <a:bodyPr>
            <a:spAutoFit/>
          </a:bodyPr>
          <a:lstStyle/>
          <a:p>
            <a:endParaRPr lang="fr-FR"/>
          </a:p>
        </p:txBody>
      </p:sp>
      <p:sp>
        <p:nvSpPr>
          <p:cNvPr id="19476" name="Oval 19"/>
          <p:cNvSpPr>
            <a:spLocks noChangeArrowheads="1"/>
          </p:cNvSpPr>
          <p:nvPr/>
        </p:nvSpPr>
        <p:spPr bwMode="auto">
          <a:xfrm>
            <a:off x="4186238" y="4232277"/>
            <a:ext cx="182562" cy="519113"/>
          </a:xfrm>
          <a:prstGeom prst="ellipse">
            <a:avLst/>
          </a:prstGeom>
          <a:solidFill>
            <a:srgbClr val="009900"/>
          </a:solidFill>
          <a:ln w="9525">
            <a:solidFill>
              <a:srgbClr val="009900"/>
            </a:solidFill>
            <a:round/>
            <a:headEnd/>
            <a:tailEnd/>
          </a:ln>
        </p:spPr>
        <p:txBody>
          <a:bodyPr>
            <a:spAutoFit/>
          </a:bodyPr>
          <a:lstStyle/>
          <a:p>
            <a:endParaRPr lang="fr-FR"/>
          </a:p>
        </p:txBody>
      </p:sp>
      <p:sp>
        <p:nvSpPr>
          <p:cNvPr id="19477" name="Line 20"/>
          <p:cNvSpPr>
            <a:spLocks noChangeShapeType="1"/>
          </p:cNvSpPr>
          <p:nvPr/>
        </p:nvSpPr>
        <p:spPr bwMode="auto">
          <a:xfrm flipH="1" flipV="1">
            <a:off x="5462590" y="4411665"/>
            <a:ext cx="407987" cy="179387"/>
          </a:xfrm>
          <a:prstGeom prst="line">
            <a:avLst/>
          </a:prstGeom>
          <a:noFill/>
          <a:ln w="38100">
            <a:solidFill>
              <a:schemeClr val="hlink"/>
            </a:solidFill>
            <a:round/>
            <a:headEnd/>
            <a:tailEnd type="triangle" w="med" len="med"/>
          </a:ln>
        </p:spPr>
        <p:txBody>
          <a:bodyPr>
            <a:spAutoFit/>
          </a:bodyPr>
          <a:lstStyle/>
          <a:p>
            <a:endParaRPr lang="en-US"/>
          </a:p>
        </p:txBody>
      </p:sp>
      <p:sp>
        <p:nvSpPr>
          <p:cNvPr id="19478" name="Line 21"/>
          <p:cNvSpPr>
            <a:spLocks noChangeShapeType="1"/>
          </p:cNvSpPr>
          <p:nvPr/>
        </p:nvSpPr>
        <p:spPr bwMode="auto">
          <a:xfrm flipH="1">
            <a:off x="5783263" y="2003427"/>
            <a:ext cx="1022350" cy="2017713"/>
          </a:xfrm>
          <a:prstGeom prst="line">
            <a:avLst/>
          </a:prstGeom>
          <a:noFill/>
          <a:ln w="38100">
            <a:solidFill>
              <a:schemeClr val="hlink"/>
            </a:solidFill>
            <a:round/>
            <a:headEnd/>
            <a:tailEnd type="triangle" w="med" len="med"/>
          </a:ln>
        </p:spPr>
        <p:txBody>
          <a:bodyPr>
            <a:spAutoFit/>
          </a:bodyPr>
          <a:lstStyle/>
          <a:p>
            <a:endParaRPr lang="en-US"/>
          </a:p>
        </p:txBody>
      </p:sp>
      <p:sp>
        <p:nvSpPr>
          <p:cNvPr id="19479" name="Line 22"/>
          <p:cNvSpPr>
            <a:spLocks noChangeShapeType="1"/>
          </p:cNvSpPr>
          <p:nvPr/>
        </p:nvSpPr>
        <p:spPr bwMode="auto">
          <a:xfrm>
            <a:off x="3168504" y="2828260"/>
            <a:ext cx="1103461" cy="1516728"/>
          </a:xfrm>
          <a:prstGeom prst="line">
            <a:avLst/>
          </a:prstGeom>
          <a:noFill/>
          <a:ln w="38100">
            <a:solidFill>
              <a:schemeClr val="hlink"/>
            </a:solidFill>
            <a:round/>
            <a:headEnd/>
            <a:tailEnd type="triangle" w="med" len="med"/>
          </a:ln>
        </p:spPr>
        <p:txBody>
          <a:bodyPr wrap="square">
            <a:spAutoFit/>
          </a:bodyPr>
          <a:lstStyle/>
          <a:p>
            <a:endParaRPr lang="en-US"/>
          </a:p>
        </p:txBody>
      </p:sp>
      <p:sp>
        <p:nvSpPr>
          <p:cNvPr id="19480" name="Line 23"/>
          <p:cNvSpPr>
            <a:spLocks noChangeShapeType="1"/>
          </p:cNvSpPr>
          <p:nvPr/>
        </p:nvSpPr>
        <p:spPr bwMode="auto">
          <a:xfrm flipV="1">
            <a:off x="4913313" y="4681540"/>
            <a:ext cx="0" cy="593725"/>
          </a:xfrm>
          <a:prstGeom prst="line">
            <a:avLst/>
          </a:prstGeom>
          <a:noFill/>
          <a:ln w="38100">
            <a:solidFill>
              <a:schemeClr val="hlink"/>
            </a:solidFill>
            <a:round/>
            <a:headEnd/>
            <a:tailEnd type="triangle" w="med" len="med"/>
          </a:ln>
        </p:spPr>
        <p:txBody>
          <a:bodyPr>
            <a:spAutoFit/>
          </a:bodyPr>
          <a:lstStyle/>
          <a:p>
            <a:endParaRPr lang="en-US"/>
          </a:p>
        </p:txBody>
      </p:sp>
      <p:sp>
        <p:nvSpPr>
          <p:cNvPr id="2930712" name="Text Box 24"/>
          <p:cNvSpPr txBox="1">
            <a:spLocks noChangeArrowheads="1"/>
          </p:cNvSpPr>
          <p:nvPr/>
        </p:nvSpPr>
        <p:spPr bwMode="auto">
          <a:xfrm>
            <a:off x="52388" y="3903663"/>
            <a:ext cx="3886200" cy="1073150"/>
          </a:xfrm>
          <a:prstGeom prst="rect">
            <a:avLst/>
          </a:prstGeom>
          <a:solidFill>
            <a:srgbClr val="FFFFFF"/>
          </a:solidFill>
          <a:ln w="38100">
            <a:solidFill>
              <a:schemeClr val="hlink"/>
            </a:solidFill>
            <a:miter lim="800000"/>
            <a:headEnd/>
            <a:tailEnd/>
          </a:ln>
        </p:spPr>
        <p:txBody>
          <a:bodyPr>
            <a:spAutoFit/>
          </a:bodyPr>
          <a:lstStyle/>
          <a:p>
            <a:pPr eaLnBrk="0" hangingPunct="0">
              <a:spcBef>
                <a:spcPct val="0"/>
              </a:spcBef>
              <a:defRPr/>
            </a:pPr>
            <a:r>
              <a:rPr lang="en-US" sz="1400">
                <a:solidFill>
                  <a:srgbClr val="006600"/>
                </a:solidFill>
                <a:effectLst>
                  <a:outerShdw blurRad="38100" dist="38100" dir="2700000" algn="tl">
                    <a:srgbClr val="C0C0C0"/>
                  </a:outerShdw>
                </a:effectLst>
                <a:latin typeface="Arial" charset="0"/>
              </a:rPr>
              <a:t>HYOGO MED CENTRE</a:t>
            </a:r>
          </a:p>
          <a:p>
            <a:pPr eaLnBrk="0" hangingPunct="0">
              <a:spcBef>
                <a:spcPct val="0"/>
              </a:spcBef>
              <a:defRPr/>
            </a:pPr>
            <a:r>
              <a:rPr lang="en-US" sz="1200">
                <a:solidFill>
                  <a:srgbClr val="006600"/>
                </a:solidFill>
                <a:latin typeface="Arial" charset="0"/>
              </a:rPr>
              <a:t>Hyogo (2001)</a:t>
            </a:r>
          </a:p>
          <a:p>
            <a:pPr eaLnBrk="0" hangingPunct="0">
              <a:spcBef>
                <a:spcPct val="0"/>
              </a:spcBef>
              <a:defRPr/>
            </a:pPr>
            <a:r>
              <a:rPr lang="en-US" sz="1200">
                <a:solidFill>
                  <a:srgbClr val="006600"/>
                </a:solidFill>
                <a:latin typeface="Arial" charset="0"/>
              </a:rPr>
              <a:t>protons (</a:t>
            </a:r>
            <a:r>
              <a:rPr lang="en-US" sz="1200">
                <a:solidFill>
                  <a:srgbClr val="006600"/>
                </a:solidFill>
                <a:latin typeface="Arial" charset="0"/>
                <a:sym typeface="Symbol" pitchFamily="18" charset="2"/>
              </a:rPr>
              <a:t></a:t>
            </a:r>
            <a:r>
              <a:rPr lang="en-US" sz="1200">
                <a:solidFill>
                  <a:srgbClr val="006600"/>
                </a:solidFill>
                <a:latin typeface="Arial" charset="0"/>
              </a:rPr>
              <a:t> 230 MeV) - He and C ions (</a:t>
            </a:r>
            <a:r>
              <a:rPr lang="en-US" sz="1200">
                <a:solidFill>
                  <a:srgbClr val="006600"/>
                </a:solidFill>
                <a:latin typeface="Arial" charset="0"/>
                <a:sym typeface="Symbol" pitchFamily="18" charset="2"/>
              </a:rPr>
              <a:t></a:t>
            </a:r>
            <a:r>
              <a:rPr lang="en-US" sz="1200">
                <a:solidFill>
                  <a:srgbClr val="006600"/>
                </a:solidFill>
                <a:latin typeface="Arial" charset="0"/>
              </a:rPr>
              <a:t> 320 MeV/u) Mitsubishi synchrotron</a:t>
            </a:r>
          </a:p>
          <a:p>
            <a:pPr eaLnBrk="0" hangingPunct="0">
              <a:spcBef>
                <a:spcPct val="0"/>
              </a:spcBef>
              <a:defRPr/>
            </a:pPr>
            <a:r>
              <a:rPr lang="en-US" sz="1200">
                <a:solidFill>
                  <a:srgbClr val="006600"/>
                </a:solidFill>
                <a:latin typeface="Arial" charset="0"/>
              </a:rPr>
              <a:t>2 p gantries + 2 fixed p beam + 2 ion rooms</a:t>
            </a:r>
          </a:p>
        </p:txBody>
      </p:sp>
      <p:sp>
        <p:nvSpPr>
          <p:cNvPr id="19482" name="Line 25"/>
          <p:cNvSpPr>
            <a:spLocks noChangeShapeType="1"/>
          </p:cNvSpPr>
          <p:nvPr/>
        </p:nvSpPr>
        <p:spPr bwMode="auto">
          <a:xfrm flipH="1">
            <a:off x="5713413" y="3381375"/>
            <a:ext cx="1071562" cy="941388"/>
          </a:xfrm>
          <a:prstGeom prst="line">
            <a:avLst/>
          </a:prstGeom>
          <a:noFill/>
          <a:ln w="38100">
            <a:solidFill>
              <a:schemeClr val="hlink"/>
            </a:solidFill>
            <a:round/>
            <a:headEnd/>
            <a:tailEnd type="triangle" w="med" len="med"/>
          </a:ln>
        </p:spPr>
        <p:txBody>
          <a:bodyPr>
            <a:spAutoFit/>
          </a:bodyPr>
          <a:lstStyle/>
          <a:p>
            <a:endParaRPr lang="en-US"/>
          </a:p>
        </p:txBody>
      </p:sp>
      <p:sp>
        <p:nvSpPr>
          <p:cNvPr id="19483" name="Text Box 26"/>
          <p:cNvSpPr txBox="1">
            <a:spLocks noChangeArrowheads="1"/>
          </p:cNvSpPr>
          <p:nvPr/>
        </p:nvSpPr>
        <p:spPr bwMode="auto">
          <a:xfrm>
            <a:off x="1985965" y="4976815"/>
            <a:ext cx="1569597" cy="509627"/>
          </a:xfrm>
          <a:prstGeom prst="rect">
            <a:avLst/>
          </a:prstGeom>
          <a:solidFill>
            <a:schemeClr val="bg1"/>
          </a:solidFill>
          <a:ln w="38100" algn="ctr">
            <a:solidFill>
              <a:schemeClr val="hlink"/>
            </a:solidFill>
            <a:miter lim="800000"/>
            <a:headEnd/>
            <a:tailEnd/>
          </a:ln>
        </p:spPr>
        <p:txBody>
          <a:bodyPr wrap="none">
            <a:spAutoFit/>
          </a:bodyPr>
          <a:lstStyle/>
          <a:p>
            <a:pPr>
              <a:lnSpc>
                <a:spcPct val="70000"/>
              </a:lnSpc>
              <a:spcBef>
                <a:spcPct val="25000"/>
              </a:spcBef>
            </a:pPr>
            <a:r>
              <a:rPr lang="en-US" sz="1600"/>
              <a:t>1000 patients</a:t>
            </a:r>
          </a:p>
          <a:p>
            <a:pPr>
              <a:lnSpc>
                <a:spcPct val="70000"/>
              </a:lnSpc>
              <a:spcBef>
                <a:spcPct val="25000"/>
              </a:spcBef>
            </a:pPr>
            <a:r>
              <a:rPr lang="en-US" sz="1600"/>
              <a:t>with carbon ions</a:t>
            </a:r>
          </a:p>
        </p:txBody>
      </p:sp>
      <p:sp>
        <p:nvSpPr>
          <p:cNvPr id="19490" name="Text Box 32"/>
          <p:cNvSpPr txBox="1">
            <a:spLocks noChangeArrowheads="1"/>
          </p:cNvSpPr>
          <p:nvPr/>
        </p:nvSpPr>
        <p:spPr bwMode="auto">
          <a:xfrm>
            <a:off x="7269277" y="5075499"/>
            <a:ext cx="1569597" cy="509627"/>
          </a:xfrm>
          <a:prstGeom prst="rect">
            <a:avLst/>
          </a:prstGeom>
          <a:solidFill>
            <a:schemeClr val="bg1"/>
          </a:solidFill>
          <a:ln w="38100" algn="ctr">
            <a:solidFill>
              <a:schemeClr val="hlink"/>
            </a:solidFill>
            <a:miter lim="800000"/>
            <a:headEnd/>
            <a:tailEnd/>
          </a:ln>
        </p:spPr>
        <p:txBody>
          <a:bodyPr wrap="none">
            <a:spAutoFit/>
          </a:bodyPr>
          <a:lstStyle/>
          <a:p>
            <a:pPr>
              <a:lnSpc>
                <a:spcPct val="70000"/>
              </a:lnSpc>
              <a:spcBef>
                <a:spcPct val="25000"/>
              </a:spcBef>
            </a:pPr>
            <a:r>
              <a:rPr lang="en-US" sz="1600"/>
              <a:t>6500 patients</a:t>
            </a:r>
          </a:p>
          <a:p>
            <a:pPr>
              <a:lnSpc>
                <a:spcPct val="70000"/>
              </a:lnSpc>
              <a:spcBef>
                <a:spcPct val="25000"/>
              </a:spcBef>
            </a:pPr>
            <a:r>
              <a:rPr lang="en-US" sz="1600"/>
              <a:t>with carbon ions</a:t>
            </a:r>
          </a:p>
        </p:txBody>
      </p:sp>
      <p:sp>
        <p:nvSpPr>
          <p:cNvPr id="33" name="Text Box 24"/>
          <p:cNvSpPr txBox="1">
            <a:spLocks noChangeArrowheads="1"/>
          </p:cNvSpPr>
          <p:nvPr/>
        </p:nvSpPr>
        <p:spPr bwMode="auto">
          <a:xfrm>
            <a:off x="1501960" y="919459"/>
            <a:ext cx="3886200" cy="861774"/>
          </a:xfrm>
          <a:prstGeom prst="rect">
            <a:avLst/>
          </a:prstGeom>
          <a:solidFill>
            <a:srgbClr val="FFFFFF"/>
          </a:solidFill>
          <a:ln w="38100">
            <a:solidFill>
              <a:schemeClr val="hlink"/>
            </a:solidFill>
            <a:miter lim="800000"/>
            <a:headEnd/>
            <a:tailEnd/>
          </a:ln>
        </p:spPr>
        <p:txBody>
          <a:bodyPr>
            <a:spAutoFit/>
          </a:bodyPr>
          <a:lstStyle/>
          <a:p>
            <a:pPr eaLnBrk="0" hangingPunct="0">
              <a:spcBef>
                <a:spcPct val="0"/>
              </a:spcBef>
              <a:defRPr/>
            </a:pPr>
            <a:r>
              <a:rPr lang="en-US" sz="1400">
                <a:solidFill>
                  <a:srgbClr val="006600"/>
                </a:solidFill>
                <a:effectLst>
                  <a:outerShdw blurRad="38100" dist="38100" dir="2700000" algn="tl">
                    <a:srgbClr val="C0C0C0"/>
                  </a:outerShdw>
                </a:effectLst>
                <a:latin typeface="Arial" charset="0"/>
              </a:rPr>
              <a:t>GUNMA UNIV. HEAVY ION MED. CENTRE</a:t>
            </a:r>
          </a:p>
          <a:p>
            <a:pPr eaLnBrk="0" hangingPunct="0">
              <a:spcBef>
                <a:spcPct val="0"/>
              </a:spcBef>
              <a:defRPr/>
            </a:pPr>
            <a:r>
              <a:rPr lang="en-US" sz="1200">
                <a:solidFill>
                  <a:srgbClr val="006600"/>
                </a:solidFill>
                <a:latin typeface="Arial" charset="0"/>
              </a:rPr>
              <a:t>Gunma (2010)</a:t>
            </a:r>
          </a:p>
          <a:p>
            <a:pPr eaLnBrk="0" hangingPunct="0">
              <a:spcBef>
                <a:spcPct val="0"/>
              </a:spcBef>
              <a:defRPr/>
            </a:pPr>
            <a:r>
              <a:rPr lang="en-US" sz="1200">
                <a:solidFill>
                  <a:srgbClr val="006600"/>
                </a:solidFill>
                <a:latin typeface="Arial" charset="0"/>
              </a:rPr>
              <a:t>C ions (</a:t>
            </a:r>
            <a:r>
              <a:rPr lang="en-US" sz="1200">
                <a:solidFill>
                  <a:srgbClr val="006600"/>
                </a:solidFill>
                <a:latin typeface="Arial" charset="0"/>
                <a:sym typeface="Symbol" pitchFamily="18" charset="2"/>
              </a:rPr>
              <a:t></a:t>
            </a:r>
            <a:r>
              <a:rPr lang="en-US" sz="1200">
                <a:solidFill>
                  <a:srgbClr val="006600"/>
                </a:solidFill>
                <a:latin typeface="Arial" charset="0"/>
              </a:rPr>
              <a:t> 400 MeV/u) Synchrotron</a:t>
            </a:r>
          </a:p>
          <a:p>
            <a:pPr eaLnBrk="0" hangingPunct="0">
              <a:spcBef>
                <a:spcPct val="0"/>
              </a:spcBef>
              <a:defRPr/>
            </a:pPr>
            <a:r>
              <a:rPr lang="en-US" sz="1200">
                <a:solidFill>
                  <a:srgbClr val="006600"/>
                </a:solidFill>
                <a:latin typeface="Arial" charset="0"/>
              </a:rPr>
              <a:t>1 h beam, 1 h+v beam, 1 v beam</a:t>
            </a:r>
          </a:p>
        </p:txBody>
      </p:sp>
      <p:sp>
        <p:nvSpPr>
          <p:cNvPr id="34" name="Text Box 26"/>
          <p:cNvSpPr txBox="1">
            <a:spLocks noChangeArrowheads="1"/>
          </p:cNvSpPr>
          <p:nvPr/>
        </p:nvSpPr>
        <p:spPr bwMode="auto">
          <a:xfrm>
            <a:off x="3787236" y="1811857"/>
            <a:ext cx="1569597" cy="509627"/>
          </a:xfrm>
          <a:prstGeom prst="rect">
            <a:avLst/>
          </a:prstGeom>
          <a:solidFill>
            <a:schemeClr val="bg1"/>
          </a:solidFill>
          <a:ln w="38100" algn="ctr">
            <a:solidFill>
              <a:schemeClr val="hlink"/>
            </a:solidFill>
            <a:miter lim="800000"/>
            <a:headEnd/>
            <a:tailEnd/>
          </a:ln>
        </p:spPr>
        <p:txBody>
          <a:bodyPr wrap="none">
            <a:spAutoFit/>
          </a:bodyPr>
          <a:lstStyle/>
          <a:p>
            <a:pPr>
              <a:lnSpc>
                <a:spcPct val="70000"/>
              </a:lnSpc>
              <a:spcBef>
                <a:spcPct val="25000"/>
              </a:spcBef>
            </a:pPr>
            <a:r>
              <a:rPr lang="en-US" sz="1600"/>
              <a:t>200 patients</a:t>
            </a:r>
          </a:p>
          <a:p>
            <a:pPr>
              <a:lnSpc>
                <a:spcPct val="70000"/>
              </a:lnSpc>
              <a:spcBef>
                <a:spcPct val="25000"/>
              </a:spcBef>
            </a:pPr>
            <a:r>
              <a:rPr lang="en-US" sz="1600"/>
              <a:t>with carbon ions</a:t>
            </a:r>
          </a:p>
        </p:txBody>
      </p:sp>
      <p:sp>
        <p:nvSpPr>
          <p:cNvPr id="35" name="Line 22"/>
          <p:cNvSpPr>
            <a:spLocks noChangeShapeType="1"/>
          </p:cNvSpPr>
          <p:nvPr/>
        </p:nvSpPr>
        <p:spPr bwMode="auto">
          <a:xfrm>
            <a:off x="4571999" y="2307266"/>
            <a:ext cx="903768" cy="1775636"/>
          </a:xfrm>
          <a:prstGeom prst="line">
            <a:avLst/>
          </a:prstGeom>
          <a:noFill/>
          <a:ln w="38100">
            <a:solidFill>
              <a:schemeClr val="hlink"/>
            </a:solidFill>
            <a:round/>
            <a:headEnd/>
            <a:tailEnd type="triangle" w="med" len="med"/>
          </a:ln>
        </p:spPr>
        <p:txBody>
          <a:bodyPr wrap="square">
            <a:spAutoFit/>
          </a:bodyPr>
          <a:lstStyle/>
          <a:p>
            <a:endParaRPr lang="en-US"/>
          </a:p>
        </p:txBody>
      </p:sp>
      <p:sp>
        <p:nvSpPr>
          <p:cNvPr id="36" name="Oval 16"/>
          <p:cNvSpPr>
            <a:spLocks noChangeArrowheads="1"/>
          </p:cNvSpPr>
          <p:nvPr/>
        </p:nvSpPr>
        <p:spPr bwMode="auto">
          <a:xfrm>
            <a:off x="5424045" y="3901004"/>
            <a:ext cx="182562" cy="519112"/>
          </a:xfrm>
          <a:prstGeom prst="ellipse">
            <a:avLst/>
          </a:prstGeom>
          <a:solidFill>
            <a:srgbClr val="008000"/>
          </a:solidFill>
          <a:ln w="9525">
            <a:solidFill>
              <a:srgbClr val="008000"/>
            </a:solidFill>
            <a:round/>
            <a:headEnd/>
            <a:tailEnd/>
          </a:ln>
        </p:spPr>
        <p:txBody>
          <a:bodyPr>
            <a:spAutoFit/>
          </a:bodyPr>
          <a:lstStyle/>
          <a:p>
            <a:endParaRPr lang="fr-FR"/>
          </a:p>
        </p:txBody>
      </p:sp>
    </p:spTree>
    <p:extLst>
      <p:ext uri="{BB962C8B-B14F-4D97-AF65-F5344CB8AC3E}">
        <p14:creationId xmlns:p14="http://schemas.microsoft.com/office/powerpoint/2010/main" val="13468197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1058" name="Rectangle 2"/>
          <p:cNvSpPr>
            <a:spLocks noGrp="1" noChangeArrowheads="1"/>
          </p:cNvSpPr>
          <p:nvPr>
            <p:ph type="title"/>
          </p:nvPr>
        </p:nvSpPr>
        <p:spPr>
          <a:xfrm>
            <a:off x="4589462" y="116632"/>
            <a:ext cx="3510929" cy="576064"/>
          </a:xfrm>
        </p:spPr>
        <p:txBody>
          <a:bodyPr>
            <a:normAutofit fontScale="90000"/>
          </a:bodyPr>
          <a:lstStyle/>
          <a:p>
            <a:pPr algn="r" eaLnBrk="1" hangingPunct="1">
              <a:defRPr/>
            </a:pPr>
            <a:r>
              <a:rPr lang="en-US" dirty="0"/>
              <a:t>HIT at Heidelberg</a:t>
            </a:r>
            <a:endParaRPr lang="en-GB" dirty="0"/>
          </a:p>
        </p:txBody>
      </p:sp>
      <p:pic>
        <p:nvPicPr>
          <p:cNvPr id="21508" name="Picture 10"/>
          <p:cNvPicPr>
            <a:picLocks noChangeAspect="1" noChangeArrowheads="1"/>
          </p:cNvPicPr>
          <p:nvPr/>
        </p:nvPicPr>
        <p:blipFill>
          <a:blip r:embed="rId3" cstate="print"/>
          <a:srcRect/>
          <a:stretch>
            <a:fillRect/>
          </a:stretch>
        </p:blipFill>
        <p:spPr bwMode="auto">
          <a:xfrm>
            <a:off x="35496" y="134491"/>
            <a:ext cx="4537075" cy="3438525"/>
          </a:xfrm>
          <a:prstGeom prst="rect">
            <a:avLst/>
          </a:prstGeom>
          <a:noFill/>
          <a:ln w="9525">
            <a:noFill/>
            <a:miter lim="800000"/>
            <a:headEnd/>
            <a:tailEnd/>
          </a:ln>
        </p:spPr>
      </p:pic>
      <p:grpSp>
        <p:nvGrpSpPr>
          <p:cNvPr id="2" name="Group 28"/>
          <p:cNvGrpSpPr>
            <a:grpSpLocks/>
          </p:cNvGrpSpPr>
          <p:nvPr/>
        </p:nvGrpSpPr>
        <p:grpSpPr bwMode="auto">
          <a:xfrm>
            <a:off x="627321" y="2930897"/>
            <a:ext cx="8203942" cy="3810471"/>
            <a:chOff x="848599" y="2952750"/>
            <a:chExt cx="8887604" cy="3810471"/>
          </a:xfrm>
        </p:grpSpPr>
        <p:pic>
          <p:nvPicPr>
            <p:cNvPr id="21512" name="Picture 12"/>
            <p:cNvPicPr>
              <a:picLocks noChangeAspect="1" noChangeArrowheads="1"/>
            </p:cNvPicPr>
            <p:nvPr/>
          </p:nvPicPr>
          <p:blipFill>
            <a:blip r:embed="rId4" cstate="print"/>
            <a:srcRect/>
            <a:stretch>
              <a:fillRect/>
            </a:stretch>
          </p:blipFill>
          <p:spPr bwMode="auto">
            <a:xfrm>
              <a:off x="5349014" y="3016250"/>
              <a:ext cx="4247885" cy="3736975"/>
            </a:xfrm>
            <a:prstGeom prst="rect">
              <a:avLst/>
            </a:prstGeom>
            <a:noFill/>
            <a:ln w="9525">
              <a:solidFill>
                <a:schemeClr val="bg1"/>
              </a:solidFill>
              <a:miter lim="800000"/>
              <a:headEnd/>
              <a:tailEnd/>
            </a:ln>
          </p:spPr>
        </p:pic>
        <p:pic>
          <p:nvPicPr>
            <p:cNvPr id="21513" name="Picture 13"/>
            <p:cNvPicPr>
              <a:picLocks noChangeAspect="1" noChangeArrowheads="1"/>
            </p:cNvPicPr>
            <p:nvPr/>
          </p:nvPicPr>
          <p:blipFill>
            <a:blip r:embed="rId5" cstate="print"/>
            <a:srcRect/>
            <a:stretch>
              <a:fillRect/>
            </a:stretch>
          </p:blipFill>
          <p:spPr bwMode="auto">
            <a:xfrm>
              <a:off x="1147108" y="2997671"/>
              <a:ext cx="4280561" cy="3765550"/>
            </a:xfrm>
            <a:prstGeom prst="rect">
              <a:avLst/>
            </a:prstGeom>
            <a:noFill/>
            <a:ln w="9525">
              <a:noFill/>
              <a:miter lim="800000"/>
              <a:headEnd/>
              <a:tailEnd/>
            </a:ln>
          </p:spPr>
        </p:pic>
        <p:sp>
          <p:nvSpPr>
            <p:cNvPr id="55307" name="Text Box 14"/>
            <p:cNvSpPr txBox="1">
              <a:spLocks noChangeArrowheads="1"/>
            </p:cNvSpPr>
            <p:nvPr/>
          </p:nvSpPr>
          <p:spPr bwMode="auto">
            <a:xfrm>
              <a:off x="848599" y="3384336"/>
              <a:ext cx="1336158" cy="308307"/>
            </a:xfrm>
            <a:prstGeom prst="rect">
              <a:avLst/>
            </a:prstGeom>
            <a:solidFill>
              <a:srgbClr val="FFFFFF"/>
            </a:solidFill>
            <a:ln w="9525">
              <a:solidFill>
                <a:schemeClr val="bg1"/>
              </a:solidFill>
              <a:miter lim="800000"/>
              <a:headEnd/>
              <a:tailEnd/>
            </a:ln>
          </p:spPr>
          <p:txBody>
            <a:bodyPr/>
            <a:lstStyle/>
            <a:p>
              <a:pPr>
                <a:spcBef>
                  <a:spcPct val="0"/>
                </a:spcBef>
                <a:defRPr/>
              </a:pPr>
              <a:r>
                <a:rPr lang="en-US" sz="1600"/>
                <a:t>Ion-Sources</a:t>
              </a:r>
            </a:p>
          </p:txBody>
        </p:sp>
        <p:sp>
          <p:nvSpPr>
            <p:cNvPr id="55308" name="Line 15"/>
            <p:cNvSpPr>
              <a:spLocks noChangeShapeType="1"/>
            </p:cNvSpPr>
            <p:nvPr/>
          </p:nvSpPr>
          <p:spPr bwMode="auto">
            <a:xfrm>
              <a:off x="1242151" y="3770312"/>
              <a:ext cx="0" cy="314325"/>
            </a:xfrm>
            <a:prstGeom prst="line">
              <a:avLst/>
            </a:prstGeom>
            <a:noFill/>
            <a:ln w="25400">
              <a:solidFill>
                <a:schemeClr val="bg1"/>
              </a:solidFill>
              <a:round/>
              <a:headEnd/>
              <a:tailEnd type="triangle" w="lg" len="lg"/>
            </a:ln>
          </p:spPr>
          <p:txBody>
            <a:bodyPr/>
            <a:lstStyle/>
            <a:p>
              <a:pPr>
                <a:defRPr/>
              </a:pPr>
              <a:endParaRPr lang="en-GB" sz="1600"/>
            </a:p>
          </p:txBody>
        </p:sp>
        <p:sp>
          <p:nvSpPr>
            <p:cNvPr id="55309" name="Text Box 16"/>
            <p:cNvSpPr txBox="1">
              <a:spLocks noChangeArrowheads="1"/>
            </p:cNvSpPr>
            <p:nvPr/>
          </p:nvSpPr>
          <p:spPr bwMode="auto">
            <a:xfrm>
              <a:off x="2633463" y="4210050"/>
              <a:ext cx="940725" cy="314325"/>
            </a:xfrm>
            <a:prstGeom prst="rect">
              <a:avLst/>
            </a:prstGeom>
            <a:solidFill>
              <a:srgbClr val="FFFFFF"/>
            </a:solidFill>
            <a:ln w="9525">
              <a:solidFill>
                <a:schemeClr val="bg1"/>
              </a:solidFill>
              <a:miter lim="800000"/>
              <a:headEnd/>
              <a:tailEnd/>
            </a:ln>
          </p:spPr>
          <p:txBody>
            <a:bodyPr/>
            <a:lstStyle/>
            <a:p>
              <a:pPr>
                <a:spcBef>
                  <a:spcPct val="0"/>
                </a:spcBef>
                <a:defRPr/>
              </a:pPr>
              <a:r>
                <a:rPr lang="en-US" sz="1600"/>
                <a:t>LINAC</a:t>
              </a:r>
            </a:p>
          </p:txBody>
        </p:sp>
        <p:sp>
          <p:nvSpPr>
            <p:cNvPr id="55310" name="Line 17"/>
            <p:cNvSpPr>
              <a:spLocks noChangeShapeType="1"/>
            </p:cNvSpPr>
            <p:nvPr/>
          </p:nvSpPr>
          <p:spPr bwMode="auto">
            <a:xfrm flipH="1" flipV="1">
              <a:off x="2217274" y="4210050"/>
              <a:ext cx="416190" cy="188912"/>
            </a:xfrm>
            <a:prstGeom prst="line">
              <a:avLst/>
            </a:prstGeom>
            <a:noFill/>
            <a:ln w="25400">
              <a:solidFill>
                <a:schemeClr val="bg1"/>
              </a:solidFill>
              <a:round/>
              <a:headEnd/>
              <a:tailEnd type="triangle" w="lg" len="lg"/>
            </a:ln>
          </p:spPr>
          <p:txBody>
            <a:bodyPr/>
            <a:lstStyle/>
            <a:p>
              <a:pPr>
                <a:defRPr/>
              </a:pPr>
              <a:endParaRPr lang="en-GB" sz="1600"/>
            </a:p>
          </p:txBody>
        </p:sp>
        <p:sp>
          <p:nvSpPr>
            <p:cNvPr id="55311" name="Text Box 18"/>
            <p:cNvSpPr txBox="1">
              <a:spLocks noChangeArrowheads="1"/>
            </p:cNvSpPr>
            <p:nvPr/>
          </p:nvSpPr>
          <p:spPr bwMode="auto">
            <a:xfrm>
              <a:off x="2843278" y="3419475"/>
              <a:ext cx="1609725" cy="314325"/>
            </a:xfrm>
            <a:prstGeom prst="rect">
              <a:avLst/>
            </a:prstGeom>
            <a:solidFill>
              <a:srgbClr val="FFFFFF"/>
            </a:solidFill>
            <a:ln w="9525">
              <a:solidFill>
                <a:schemeClr val="bg1"/>
              </a:solidFill>
              <a:miter lim="800000"/>
              <a:headEnd/>
              <a:tailEnd/>
            </a:ln>
          </p:spPr>
          <p:txBody>
            <a:bodyPr/>
            <a:lstStyle/>
            <a:p>
              <a:pPr>
                <a:spcBef>
                  <a:spcPct val="0"/>
                </a:spcBef>
                <a:defRPr/>
              </a:pPr>
              <a:r>
                <a:rPr lang="en-US" sz="1600"/>
                <a:t>Synchrotron</a:t>
              </a:r>
            </a:p>
          </p:txBody>
        </p:sp>
        <p:sp>
          <p:nvSpPr>
            <p:cNvPr id="55312" name="Text Box 19"/>
            <p:cNvSpPr txBox="1">
              <a:spLocks noChangeArrowheads="1"/>
            </p:cNvSpPr>
            <p:nvPr/>
          </p:nvSpPr>
          <p:spPr bwMode="auto">
            <a:xfrm>
              <a:off x="2982581" y="6157912"/>
              <a:ext cx="2228850" cy="563563"/>
            </a:xfrm>
            <a:prstGeom prst="rect">
              <a:avLst/>
            </a:prstGeom>
            <a:solidFill>
              <a:srgbClr val="FFFFFF"/>
            </a:solidFill>
            <a:ln w="9525">
              <a:solidFill>
                <a:schemeClr val="bg1"/>
              </a:solidFill>
              <a:miter lim="800000"/>
              <a:headEnd/>
              <a:tailEnd/>
            </a:ln>
          </p:spPr>
          <p:txBody>
            <a:bodyPr/>
            <a:lstStyle/>
            <a:p>
              <a:pPr>
                <a:spcBef>
                  <a:spcPct val="0"/>
                </a:spcBef>
                <a:defRPr/>
              </a:pPr>
              <a:r>
                <a:rPr lang="en-US" sz="1600"/>
                <a:t>Treatment halls by Siemens Medical</a:t>
              </a:r>
            </a:p>
            <a:p>
              <a:pPr>
                <a:spcBef>
                  <a:spcPct val="0"/>
                </a:spcBef>
                <a:defRPr/>
              </a:pPr>
              <a:endParaRPr lang="en-US" sz="1600"/>
            </a:p>
          </p:txBody>
        </p:sp>
        <p:sp>
          <p:nvSpPr>
            <p:cNvPr id="55313" name="Line 20"/>
            <p:cNvSpPr>
              <a:spLocks noChangeShapeType="1"/>
            </p:cNvSpPr>
            <p:nvPr/>
          </p:nvSpPr>
          <p:spPr bwMode="auto">
            <a:xfrm flipV="1">
              <a:off x="3679097" y="5089525"/>
              <a:ext cx="278606" cy="1068387"/>
            </a:xfrm>
            <a:prstGeom prst="line">
              <a:avLst/>
            </a:prstGeom>
            <a:noFill/>
            <a:ln w="25400">
              <a:solidFill>
                <a:schemeClr val="bg1"/>
              </a:solidFill>
              <a:round/>
              <a:headEnd/>
              <a:tailEnd type="triangle" w="lg" len="lg"/>
            </a:ln>
          </p:spPr>
          <p:txBody>
            <a:bodyPr/>
            <a:lstStyle/>
            <a:p>
              <a:pPr>
                <a:defRPr/>
              </a:pPr>
              <a:endParaRPr lang="en-GB" sz="1600"/>
            </a:p>
          </p:txBody>
        </p:sp>
        <p:sp>
          <p:nvSpPr>
            <p:cNvPr id="55314" name="Line 21"/>
            <p:cNvSpPr>
              <a:spLocks noChangeShapeType="1"/>
            </p:cNvSpPr>
            <p:nvPr/>
          </p:nvSpPr>
          <p:spPr bwMode="auto">
            <a:xfrm flipV="1">
              <a:off x="4654218" y="5278437"/>
              <a:ext cx="276887" cy="879475"/>
            </a:xfrm>
            <a:prstGeom prst="line">
              <a:avLst/>
            </a:prstGeom>
            <a:noFill/>
            <a:ln w="25400">
              <a:solidFill>
                <a:schemeClr val="bg1"/>
              </a:solidFill>
              <a:round/>
              <a:headEnd/>
              <a:tailEnd type="triangle" w="lg" len="lg"/>
            </a:ln>
          </p:spPr>
          <p:txBody>
            <a:bodyPr/>
            <a:lstStyle/>
            <a:p>
              <a:pPr>
                <a:defRPr/>
              </a:pPr>
              <a:endParaRPr lang="en-GB" sz="1600"/>
            </a:p>
          </p:txBody>
        </p:sp>
        <p:sp>
          <p:nvSpPr>
            <p:cNvPr id="55315" name="Line 22"/>
            <p:cNvSpPr>
              <a:spLocks noChangeShapeType="1"/>
            </p:cNvSpPr>
            <p:nvPr/>
          </p:nvSpPr>
          <p:spPr bwMode="auto">
            <a:xfrm flipV="1">
              <a:off x="5211431" y="5970587"/>
              <a:ext cx="1740429" cy="312738"/>
            </a:xfrm>
            <a:prstGeom prst="line">
              <a:avLst/>
            </a:prstGeom>
            <a:noFill/>
            <a:ln w="25400">
              <a:solidFill>
                <a:schemeClr val="bg1"/>
              </a:solidFill>
              <a:round/>
              <a:headEnd/>
              <a:tailEnd type="triangle" w="lg" len="lg"/>
            </a:ln>
          </p:spPr>
          <p:txBody>
            <a:bodyPr/>
            <a:lstStyle/>
            <a:p>
              <a:pPr>
                <a:defRPr/>
              </a:pPr>
              <a:endParaRPr lang="en-GB" sz="1600"/>
            </a:p>
          </p:txBody>
        </p:sp>
        <p:sp>
          <p:nvSpPr>
            <p:cNvPr id="55316" name="Text Box 23"/>
            <p:cNvSpPr txBox="1">
              <a:spLocks noChangeArrowheads="1"/>
            </p:cNvSpPr>
            <p:nvPr/>
          </p:nvSpPr>
          <p:spPr bwMode="auto">
            <a:xfrm>
              <a:off x="5140920" y="2952750"/>
              <a:ext cx="3969279" cy="314325"/>
            </a:xfrm>
            <a:prstGeom prst="rect">
              <a:avLst/>
            </a:prstGeom>
            <a:solidFill>
              <a:srgbClr val="FFFFFF"/>
            </a:solidFill>
            <a:ln w="9525">
              <a:solidFill>
                <a:schemeClr val="bg1"/>
              </a:solidFill>
              <a:miter lim="800000"/>
              <a:headEnd/>
              <a:tailEnd/>
            </a:ln>
          </p:spPr>
          <p:txBody>
            <a:bodyPr/>
            <a:lstStyle/>
            <a:p>
              <a:pPr>
                <a:spcBef>
                  <a:spcPct val="0"/>
                </a:spcBef>
                <a:defRPr/>
              </a:pPr>
              <a:r>
                <a:rPr lang="en-US" sz="1600"/>
                <a:t>High Energy Beam Transport Line</a:t>
              </a:r>
            </a:p>
          </p:txBody>
        </p:sp>
        <p:sp>
          <p:nvSpPr>
            <p:cNvPr id="55317" name="Line 24"/>
            <p:cNvSpPr>
              <a:spLocks noChangeShapeType="1"/>
            </p:cNvSpPr>
            <p:nvPr/>
          </p:nvSpPr>
          <p:spPr bwMode="auto">
            <a:xfrm>
              <a:off x="7438561" y="3267075"/>
              <a:ext cx="0" cy="439737"/>
            </a:xfrm>
            <a:prstGeom prst="line">
              <a:avLst/>
            </a:prstGeom>
            <a:noFill/>
            <a:ln w="25400">
              <a:solidFill>
                <a:schemeClr val="bg1"/>
              </a:solidFill>
              <a:round/>
              <a:headEnd/>
              <a:tailEnd type="triangle" w="lg" len="lg"/>
            </a:ln>
          </p:spPr>
          <p:txBody>
            <a:bodyPr/>
            <a:lstStyle/>
            <a:p>
              <a:pPr>
                <a:defRPr/>
              </a:pPr>
              <a:endParaRPr lang="en-GB" sz="1600"/>
            </a:p>
          </p:txBody>
        </p:sp>
        <p:sp>
          <p:nvSpPr>
            <p:cNvPr id="55318" name="Line 25"/>
            <p:cNvSpPr>
              <a:spLocks noChangeShapeType="1"/>
            </p:cNvSpPr>
            <p:nvPr/>
          </p:nvSpPr>
          <p:spPr bwMode="auto">
            <a:xfrm>
              <a:off x="5488318" y="3267075"/>
              <a:ext cx="0" cy="817562"/>
            </a:xfrm>
            <a:prstGeom prst="line">
              <a:avLst/>
            </a:prstGeom>
            <a:noFill/>
            <a:ln w="25400">
              <a:solidFill>
                <a:schemeClr val="bg1"/>
              </a:solidFill>
              <a:round/>
              <a:headEnd/>
              <a:tailEnd type="triangle" w="lg" len="lg"/>
            </a:ln>
          </p:spPr>
          <p:txBody>
            <a:bodyPr/>
            <a:lstStyle/>
            <a:p>
              <a:pPr>
                <a:defRPr/>
              </a:pPr>
              <a:endParaRPr lang="en-GB" sz="1600"/>
            </a:p>
          </p:txBody>
        </p:sp>
        <p:sp>
          <p:nvSpPr>
            <p:cNvPr id="55319" name="Line 26"/>
            <p:cNvSpPr>
              <a:spLocks noChangeShapeType="1"/>
            </p:cNvSpPr>
            <p:nvPr/>
          </p:nvSpPr>
          <p:spPr bwMode="auto">
            <a:xfrm>
              <a:off x="6394647" y="3267075"/>
              <a:ext cx="0" cy="942975"/>
            </a:xfrm>
            <a:prstGeom prst="line">
              <a:avLst/>
            </a:prstGeom>
            <a:noFill/>
            <a:ln w="25400">
              <a:solidFill>
                <a:schemeClr val="bg1"/>
              </a:solidFill>
              <a:round/>
              <a:headEnd/>
              <a:tailEnd type="triangle" w="lg" len="lg"/>
            </a:ln>
          </p:spPr>
          <p:txBody>
            <a:bodyPr/>
            <a:lstStyle/>
            <a:p>
              <a:pPr>
                <a:defRPr/>
              </a:pPr>
              <a:endParaRPr lang="en-GB" sz="1600"/>
            </a:p>
          </p:txBody>
        </p:sp>
        <p:sp>
          <p:nvSpPr>
            <p:cNvPr id="55320" name="Text Box 27"/>
            <p:cNvSpPr txBox="1">
              <a:spLocks noChangeArrowheads="1"/>
            </p:cNvSpPr>
            <p:nvPr/>
          </p:nvSpPr>
          <p:spPr bwMode="auto">
            <a:xfrm>
              <a:off x="8203868" y="3330575"/>
              <a:ext cx="1324240" cy="565150"/>
            </a:xfrm>
            <a:prstGeom prst="rect">
              <a:avLst/>
            </a:prstGeom>
            <a:solidFill>
              <a:srgbClr val="FFFFFF"/>
            </a:solidFill>
            <a:ln w="9525">
              <a:solidFill>
                <a:schemeClr val="bg1"/>
              </a:solidFill>
              <a:miter lim="800000"/>
              <a:headEnd/>
              <a:tailEnd/>
            </a:ln>
          </p:spPr>
          <p:txBody>
            <a:bodyPr/>
            <a:lstStyle/>
            <a:p>
              <a:pPr>
                <a:spcBef>
                  <a:spcPct val="0"/>
                </a:spcBef>
                <a:defRPr/>
              </a:pPr>
              <a:r>
                <a:rPr lang="en-US" sz="1600"/>
                <a:t>Quality</a:t>
              </a:r>
            </a:p>
            <a:p>
              <a:pPr>
                <a:spcBef>
                  <a:spcPct val="0"/>
                </a:spcBef>
                <a:defRPr/>
              </a:pPr>
              <a:r>
                <a:rPr lang="en-US" sz="1600"/>
                <a:t>Assurance</a:t>
              </a:r>
            </a:p>
          </p:txBody>
        </p:sp>
        <p:sp>
          <p:nvSpPr>
            <p:cNvPr id="55321" name="Line 28"/>
            <p:cNvSpPr>
              <a:spLocks noChangeShapeType="1"/>
            </p:cNvSpPr>
            <p:nvPr/>
          </p:nvSpPr>
          <p:spPr bwMode="auto">
            <a:xfrm>
              <a:off x="9039687" y="3895725"/>
              <a:ext cx="696516" cy="123825"/>
            </a:xfrm>
            <a:prstGeom prst="line">
              <a:avLst/>
            </a:prstGeom>
            <a:noFill/>
            <a:ln w="25400">
              <a:solidFill>
                <a:schemeClr val="bg1"/>
              </a:solidFill>
              <a:round/>
              <a:headEnd/>
              <a:tailEnd type="triangle" w="lg" len="lg"/>
            </a:ln>
          </p:spPr>
          <p:txBody>
            <a:bodyPr/>
            <a:lstStyle/>
            <a:p>
              <a:pPr>
                <a:defRPr/>
              </a:pPr>
              <a:endParaRPr lang="en-GB" sz="1600"/>
            </a:p>
          </p:txBody>
        </p:sp>
        <p:sp>
          <p:nvSpPr>
            <p:cNvPr id="55322" name="Text Box 29"/>
            <p:cNvSpPr txBox="1">
              <a:spLocks noChangeArrowheads="1"/>
            </p:cNvSpPr>
            <p:nvPr/>
          </p:nvSpPr>
          <p:spPr bwMode="auto">
            <a:xfrm>
              <a:off x="8135076" y="4964112"/>
              <a:ext cx="939006" cy="314325"/>
            </a:xfrm>
            <a:prstGeom prst="rect">
              <a:avLst/>
            </a:prstGeom>
            <a:solidFill>
              <a:srgbClr val="FFFFFF"/>
            </a:solidFill>
            <a:ln w="9525">
              <a:solidFill>
                <a:schemeClr val="bg1"/>
              </a:solidFill>
              <a:miter lim="800000"/>
              <a:headEnd/>
              <a:tailEnd/>
            </a:ln>
          </p:spPr>
          <p:txBody>
            <a:bodyPr/>
            <a:lstStyle/>
            <a:p>
              <a:pPr>
                <a:spcBef>
                  <a:spcPct val="0"/>
                </a:spcBef>
                <a:defRPr/>
              </a:pPr>
              <a:r>
                <a:rPr lang="en-US" sz="1600"/>
                <a:t>Gantry</a:t>
              </a:r>
            </a:p>
          </p:txBody>
        </p:sp>
      </p:grpSp>
      <p:sp>
        <p:nvSpPr>
          <p:cNvPr id="21510" name="Text Box 23"/>
          <p:cNvSpPr txBox="1">
            <a:spLocks noChangeArrowheads="1"/>
          </p:cNvSpPr>
          <p:nvPr/>
        </p:nvSpPr>
        <p:spPr bwMode="auto">
          <a:xfrm>
            <a:off x="5202240" y="774700"/>
            <a:ext cx="2994025" cy="1477328"/>
          </a:xfrm>
          <a:prstGeom prst="rect">
            <a:avLst/>
          </a:prstGeom>
          <a:noFill/>
          <a:ln w="9525" algn="ctr">
            <a:noFill/>
            <a:miter lim="800000"/>
            <a:headEnd/>
            <a:tailEnd/>
          </a:ln>
        </p:spPr>
        <p:txBody>
          <a:bodyPr wrap="none">
            <a:spAutoFit/>
          </a:bodyPr>
          <a:lstStyle/>
          <a:p>
            <a:pPr algn="l">
              <a:spcBef>
                <a:spcPct val="0"/>
              </a:spcBef>
            </a:pPr>
            <a:r>
              <a:rPr lang="en-US" dirty="0"/>
              <a:t>Medical Director:      J. Debus</a:t>
            </a:r>
          </a:p>
          <a:p>
            <a:pPr algn="l">
              <a:spcBef>
                <a:spcPct val="0"/>
              </a:spcBef>
            </a:pPr>
            <a:r>
              <a:rPr lang="en-US" dirty="0"/>
              <a:t>Technical Director:  T. </a:t>
            </a:r>
            <a:r>
              <a:rPr lang="en-US" dirty="0" err="1"/>
              <a:t>Haberer</a:t>
            </a:r>
            <a:endParaRPr lang="en-US" dirty="0"/>
          </a:p>
          <a:p>
            <a:pPr algn="l">
              <a:spcBef>
                <a:spcPct val="0"/>
              </a:spcBef>
            </a:pPr>
            <a:endParaRPr lang="en-US" dirty="0"/>
          </a:p>
          <a:p>
            <a:pPr algn="l">
              <a:spcBef>
                <a:spcPct val="0"/>
              </a:spcBef>
            </a:pPr>
            <a:endParaRPr lang="en-US" dirty="0"/>
          </a:p>
          <a:p>
            <a:pPr algn="l">
              <a:spcBef>
                <a:spcPct val="0"/>
              </a:spcBef>
            </a:pPr>
            <a:r>
              <a:rPr lang="en-US" dirty="0"/>
              <a:t>First patient: September </a:t>
            </a:r>
            <a:r>
              <a:rPr lang="en-US" dirty="0" smtClean="0"/>
              <a:t>2009</a:t>
            </a:r>
            <a:endParaRPr lang="en-US" dirty="0"/>
          </a:p>
        </p:txBody>
      </p:sp>
    </p:spTree>
    <p:extLst>
      <p:ext uri="{BB962C8B-B14F-4D97-AF65-F5344CB8AC3E}">
        <p14:creationId xmlns:p14="http://schemas.microsoft.com/office/powerpoint/2010/main" val="4381803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2"/>
          <p:cNvGrpSpPr>
            <a:grpSpLocks/>
          </p:cNvGrpSpPr>
          <p:nvPr/>
        </p:nvGrpSpPr>
        <p:grpSpPr bwMode="auto">
          <a:xfrm>
            <a:off x="71440" y="1074962"/>
            <a:ext cx="9001125" cy="5166179"/>
            <a:chOff x="-17537" y="867880"/>
            <a:chExt cx="9161537" cy="5156343"/>
          </a:xfrm>
        </p:grpSpPr>
        <p:pic>
          <p:nvPicPr>
            <p:cNvPr id="17" name="Picture 5"/>
            <p:cNvPicPr>
              <a:picLocks noChangeAspect="1" noChangeArrowheads="1"/>
            </p:cNvPicPr>
            <p:nvPr/>
          </p:nvPicPr>
          <p:blipFill rotWithShape="1">
            <a:blip r:embed="rId3" cstate="print"/>
            <a:srcRect t="9302" b="6607"/>
            <a:stretch/>
          </p:blipFill>
          <p:spPr bwMode="auto">
            <a:xfrm>
              <a:off x="-17537" y="867880"/>
              <a:ext cx="9161537" cy="5156343"/>
            </a:xfrm>
            <a:prstGeom prst="rect">
              <a:avLst/>
            </a:prstGeom>
            <a:noFill/>
            <a:ln w="9525">
              <a:noFill/>
              <a:miter lim="800000"/>
              <a:headEnd/>
              <a:tailEnd/>
            </a:ln>
          </p:spPr>
        </p:pic>
        <p:sp>
          <p:nvSpPr>
            <p:cNvPr id="23" name="TextBox 22"/>
            <p:cNvSpPr txBox="1">
              <a:spLocks noChangeArrowheads="1"/>
            </p:cNvSpPr>
            <p:nvPr/>
          </p:nvSpPr>
          <p:spPr bwMode="auto">
            <a:xfrm>
              <a:off x="1428728" y="2796944"/>
              <a:ext cx="997542" cy="337909"/>
            </a:xfrm>
            <a:prstGeom prst="rect">
              <a:avLst/>
            </a:prstGeom>
            <a:noFill/>
            <a:ln w="9525">
              <a:noFill/>
              <a:miter lim="800000"/>
              <a:headEnd/>
              <a:tailEnd/>
            </a:ln>
          </p:spPr>
          <p:txBody>
            <a:bodyPr wrap="none">
              <a:spAutoFit/>
            </a:bodyPr>
            <a:lstStyle/>
            <a:p>
              <a:r>
                <a:rPr lang="en-GB" sz="1600" b="1" dirty="0">
                  <a:solidFill>
                    <a:schemeClr val="bg1"/>
                  </a:solidFill>
                </a:rPr>
                <a:t>2 sources</a:t>
              </a:r>
            </a:p>
          </p:txBody>
        </p:sp>
        <p:cxnSp>
          <p:nvCxnSpPr>
            <p:cNvPr id="24" name="Straight Arrow Connector 23"/>
            <p:cNvCxnSpPr/>
            <p:nvPr/>
          </p:nvCxnSpPr>
          <p:spPr>
            <a:xfrm>
              <a:off x="2499866" y="3154281"/>
              <a:ext cx="1714354" cy="500695"/>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2486232" y="3228564"/>
              <a:ext cx="500695" cy="428184"/>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TextBox 11"/>
            <p:cNvSpPr txBox="1">
              <a:spLocks noChangeArrowheads="1"/>
            </p:cNvSpPr>
            <p:nvPr/>
          </p:nvSpPr>
          <p:spPr bwMode="auto">
            <a:xfrm>
              <a:off x="5692312" y="2867588"/>
              <a:ext cx="1396952" cy="337909"/>
            </a:xfrm>
            <a:prstGeom prst="rect">
              <a:avLst/>
            </a:prstGeom>
            <a:noFill/>
            <a:ln w="9525">
              <a:noFill/>
              <a:miter lim="800000"/>
              <a:headEnd/>
              <a:tailEnd/>
            </a:ln>
          </p:spPr>
          <p:txBody>
            <a:bodyPr wrap="none">
              <a:spAutoFit/>
            </a:bodyPr>
            <a:lstStyle/>
            <a:p>
              <a:r>
                <a:rPr lang="en-GB" sz="1600" b="1">
                  <a:solidFill>
                    <a:schemeClr val="bg1"/>
                  </a:solidFill>
                </a:rPr>
                <a:t>7 MeV/u linac</a:t>
              </a:r>
            </a:p>
          </p:txBody>
        </p:sp>
        <p:cxnSp>
          <p:nvCxnSpPr>
            <p:cNvPr id="27" name="Straight Arrow Connector 26"/>
            <p:cNvCxnSpPr/>
            <p:nvPr/>
          </p:nvCxnSpPr>
          <p:spPr>
            <a:xfrm rot="5400000">
              <a:off x="6250819" y="3475123"/>
              <a:ext cx="643298" cy="1615"/>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TextBox 15"/>
            <p:cNvSpPr txBox="1">
              <a:spLocks noChangeArrowheads="1"/>
            </p:cNvSpPr>
            <p:nvPr/>
          </p:nvSpPr>
          <p:spPr bwMode="auto">
            <a:xfrm>
              <a:off x="5357818" y="5511588"/>
              <a:ext cx="957145" cy="337909"/>
            </a:xfrm>
            <a:prstGeom prst="rect">
              <a:avLst/>
            </a:prstGeom>
            <a:noFill/>
            <a:ln w="9525">
              <a:noFill/>
              <a:miter lim="800000"/>
              <a:headEnd/>
              <a:tailEnd/>
            </a:ln>
          </p:spPr>
          <p:txBody>
            <a:bodyPr wrap="none">
              <a:spAutoFit/>
            </a:bodyPr>
            <a:lstStyle/>
            <a:p>
              <a:r>
                <a:rPr lang="en-GB" sz="1600" b="1">
                  <a:solidFill>
                    <a:schemeClr val="bg1"/>
                  </a:solidFill>
                </a:rPr>
                <a:t>RF cavity</a:t>
              </a:r>
            </a:p>
          </p:txBody>
        </p:sp>
        <p:cxnSp>
          <p:nvCxnSpPr>
            <p:cNvPr id="29" name="Straight Arrow Connector 28"/>
            <p:cNvCxnSpPr/>
            <p:nvPr/>
          </p:nvCxnSpPr>
          <p:spPr>
            <a:xfrm rot="16200000" flipV="1">
              <a:off x="5287103" y="5082387"/>
              <a:ext cx="571996" cy="429801"/>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TextBox 18"/>
            <p:cNvSpPr txBox="1">
              <a:spLocks noChangeArrowheads="1"/>
            </p:cNvSpPr>
            <p:nvPr/>
          </p:nvSpPr>
          <p:spPr bwMode="auto">
            <a:xfrm>
              <a:off x="7715272" y="5082961"/>
              <a:ext cx="1196268" cy="337909"/>
            </a:xfrm>
            <a:prstGeom prst="rect">
              <a:avLst/>
            </a:prstGeom>
            <a:noFill/>
            <a:ln w="9525">
              <a:noFill/>
              <a:miter lim="800000"/>
              <a:headEnd/>
              <a:tailEnd/>
            </a:ln>
          </p:spPr>
          <p:txBody>
            <a:bodyPr wrap="none">
              <a:spAutoFit/>
            </a:bodyPr>
            <a:lstStyle/>
            <a:p>
              <a:r>
                <a:rPr lang="en-GB" sz="1600" b="1">
                  <a:solidFill>
                    <a:schemeClr val="bg1"/>
                  </a:solidFill>
                </a:rPr>
                <a:t>quadrupole</a:t>
              </a:r>
            </a:p>
          </p:txBody>
        </p:sp>
        <p:cxnSp>
          <p:nvCxnSpPr>
            <p:cNvPr id="31" name="Straight Arrow Connector 30"/>
            <p:cNvCxnSpPr/>
            <p:nvPr/>
          </p:nvCxnSpPr>
          <p:spPr>
            <a:xfrm rot="16200000" flipV="1">
              <a:off x="7929715" y="4653785"/>
              <a:ext cx="570412" cy="429801"/>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2" name="TextBox 20"/>
            <p:cNvSpPr txBox="1">
              <a:spLocks noChangeArrowheads="1"/>
            </p:cNvSpPr>
            <p:nvPr/>
          </p:nvSpPr>
          <p:spPr bwMode="auto">
            <a:xfrm>
              <a:off x="1428728" y="5225836"/>
              <a:ext cx="1599461" cy="337909"/>
            </a:xfrm>
            <a:prstGeom prst="rect">
              <a:avLst/>
            </a:prstGeom>
            <a:noFill/>
            <a:ln w="9525">
              <a:noFill/>
              <a:miter lim="800000"/>
              <a:headEnd/>
              <a:tailEnd/>
            </a:ln>
          </p:spPr>
          <p:txBody>
            <a:bodyPr wrap="none">
              <a:spAutoFit/>
            </a:bodyPr>
            <a:lstStyle/>
            <a:p>
              <a:r>
                <a:rPr lang="en-GB" sz="1600" b="1">
                  <a:solidFill>
                    <a:schemeClr val="bg1"/>
                  </a:solidFill>
                </a:rPr>
                <a:t>bending magnet</a:t>
              </a:r>
            </a:p>
          </p:txBody>
        </p:sp>
        <p:cxnSp>
          <p:nvCxnSpPr>
            <p:cNvPr id="33" name="Straight Arrow Connector 32"/>
            <p:cNvCxnSpPr/>
            <p:nvPr/>
          </p:nvCxnSpPr>
          <p:spPr>
            <a:xfrm rot="16200000" flipV="1">
              <a:off x="1358291" y="4796388"/>
              <a:ext cx="570412" cy="429801"/>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078514" y="274638"/>
            <a:ext cx="4453926" cy="562074"/>
          </a:xfrm>
        </p:spPr>
        <p:txBody>
          <a:bodyPr>
            <a:noAutofit/>
          </a:bodyPr>
          <a:lstStyle/>
          <a:p>
            <a:r>
              <a:rPr lang="fr-CH" sz="2400" dirty="0" smtClean="0"/>
              <a:t>CNAO: Centro </a:t>
            </a:r>
            <a:r>
              <a:rPr lang="fr-CH" sz="2400" dirty="0" err="1" smtClean="0"/>
              <a:t>Nazionale</a:t>
            </a:r>
            <a:r>
              <a:rPr lang="fr-CH" sz="2400" dirty="0" smtClean="0"/>
              <a:t> </a:t>
            </a:r>
            <a:br>
              <a:rPr lang="fr-CH" sz="2400" dirty="0" smtClean="0"/>
            </a:br>
            <a:r>
              <a:rPr lang="fr-CH" sz="2400" dirty="0" err="1" smtClean="0"/>
              <a:t>Adroterapia</a:t>
            </a:r>
            <a:r>
              <a:rPr lang="fr-CH" sz="2400" dirty="0" smtClean="0"/>
              <a:t> </a:t>
            </a:r>
            <a:r>
              <a:rPr lang="fr-CH" sz="2400" dirty="0" err="1" smtClean="0"/>
              <a:t>Oncologica</a:t>
            </a:r>
            <a:r>
              <a:rPr lang="fr-CH" sz="2400" dirty="0" smtClean="0"/>
              <a:t> </a:t>
            </a:r>
            <a:r>
              <a:rPr lang="fr-CH" sz="2400" dirty="0" err="1" smtClean="0"/>
              <a:t>at</a:t>
            </a:r>
            <a:r>
              <a:rPr lang="fr-CH" sz="2400" dirty="0" smtClean="0"/>
              <a:t> </a:t>
            </a:r>
            <a:r>
              <a:rPr lang="fr-CH" sz="2400" dirty="0" err="1" smtClean="0"/>
              <a:t>Pavia</a:t>
            </a:r>
            <a:endParaRPr lang="en-US" sz="2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39" y="123444"/>
            <a:ext cx="4011597" cy="2416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44089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magine 5" descr="P1010015.JPG"/>
          <p:cNvPicPr>
            <a:picLocks noChangeAspect="1"/>
          </p:cNvPicPr>
          <p:nvPr/>
        </p:nvPicPr>
        <p:blipFill>
          <a:blip r:embed="rId3" cstate="print"/>
          <a:srcRect/>
          <a:stretch>
            <a:fillRect/>
          </a:stretch>
        </p:blipFill>
        <p:spPr bwMode="auto">
          <a:xfrm>
            <a:off x="3369980" y="857253"/>
            <a:ext cx="5659720" cy="4241984"/>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fr-CH" smtClean="0"/>
              <a:t>CNAO: the treatment room</a:t>
            </a:r>
            <a:endParaRPr lang="en-US"/>
          </a:p>
        </p:txBody>
      </p:sp>
      <p:pic>
        <p:nvPicPr>
          <p:cNvPr id="18" name="Picture 5" descr="nozzle1.JPG"/>
          <p:cNvPicPr>
            <a:picLocks noChangeAspect="1"/>
          </p:cNvPicPr>
          <p:nvPr/>
        </p:nvPicPr>
        <p:blipFill>
          <a:blip r:embed="rId4" cstate="print"/>
          <a:srcRect/>
          <a:stretch>
            <a:fillRect/>
          </a:stretch>
        </p:blipFill>
        <p:spPr bwMode="auto">
          <a:xfrm>
            <a:off x="5281613" y="4052888"/>
            <a:ext cx="3703320" cy="2468880"/>
          </a:xfrm>
          <a:prstGeom prst="rect">
            <a:avLst/>
          </a:prstGeom>
          <a:noFill/>
          <a:ln w="38100">
            <a:solidFill>
              <a:schemeClr val="bg1">
                <a:lumMod val="75000"/>
              </a:schemeClr>
            </a:solidFill>
            <a:miter lim="800000"/>
            <a:headEnd/>
            <a:tailEnd/>
          </a:ln>
        </p:spPr>
      </p:pic>
      <p:pic>
        <p:nvPicPr>
          <p:cNvPr id="19" name="Picture 7" descr="beamline"/>
          <p:cNvPicPr>
            <a:picLocks noChangeAspect="1" noChangeArrowheads="1"/>
          </p:cNvPicPr>
          <p:nvPr/>
        </p:nvPicPr>
        <p:blipFill>
          <a:blip r:embed="rId5" cstate="print"/>
          <a:srcRect l="3862" r="11196"/>
          <a:stretch>
            <a:fillRect/>
          </a:stretch>
        </p:blipFill>
        <p:spPr bwMode="auto">
          <a:xfrm>
            <a:off x="53165" y="743403"/>
            <a:ext cx="3143250" cy="2643188"/>
          </a:xfrm>
          <a:prstGeom prst="rect">
            <a:avLst/>
          </a:prstGeom>
          <a:noFill/>
          <a:ln w="38100">
            <a:solidFill>
              <a:schemeClr val="bg1">
                <a:lumMod val="75000"/>
              </a:schemeClr>
            </a:solidFill>
            <a:miter lim="800000"/>
            <a:headEnd/>
            <a:tailEnd/>
          </a:ln>
        </p:spPr>
      </p:pic>
      <p:grpSp>
        <p:nvGrpSpPr>
          <p:cNvPr id="3" name="Group 9"/>
          <p:cNvGrpSpPr>
            <a:grpSpLocks noChangeAspect="1"/>
          </p:cNvGrpSpPr>
          <p:nvPr/>
        </p:nvGrpSpPr>
        <p:grpSpPr bwMode="auto">
          <a:xfrm>
            <a:off x="923925" y="3314700"/>
            <a:ext cx="3353753" cy="3169965"/>
            <a:chOff x="34925" y="714375"/>
            <a:chExt cx="3608388" cy="3167570"/>
          </a:xfrm>
        </p:grpSpPr>
        <p:pic>
          <p:nvPicPr>
            <p:cNvPr id="21" name="Picture 6"/>
            <p:cNvPicPr>
              <a:picLocks noChangeAspect="1" noChangeArrowheads="1"/>
            </p:cNvPicPr>
            <p:nvPr/>
          </p:nvPicPr>
          <p:blipFill>
            <a:blip r:embed="rId6" cstate="print"/>
            <a:srcRect l="39401"/>
            <a:stretch>
              <a:fillRect/>
            </a:stretch>
          </p:blipFill>
          <p:spPr bwMode="auto">
            <a:xfrm>
              <a:off x="34925" y="714375"/>
              <a:ext cx="3608388" cy="3143250"/>
            </a:xfrm>
            <a:prstGeom prst="rect">
              <a:avLst/>
            </a:prstGeom>
            <a:noFill/>
            <a:ln w="9525">
              <a:noFill/>
              <a:miter lim="800000"/>
              <a:headEnd/>
              <a:tailEnd/>
            </a:ln>
          </p:spPr>
        </p:pic>
        <p:sp>
          <p:nvSpPr>
            <p:cNvPr id="22" name="TextBox 9"/>
            <p:cNvSpPr txBox="1">
              <a:spLocks noChangeArrowheads="1"/>
            </p:cNvSpPr>
            <p:nvPr/>
          </p:nvSpPr>
          <p:spPr bwMode="auto">
            <a:xfrm>
              <a:off x="1579293" y="3574401"/>
              <a:ext cx="1969690" cy="307544"/>
            </a:xfrm>
            <a:prstGeom prst="rect">
              <a:avLst/>
            </a:prstGeom>
            <a:noFill/>
            <a:ln w="9525">
              <a:noFill/>
              <a:miter lim="800000"/>
              <a:headEnd/>
              <a:tailEnd/>
            </a:ln>
          </p:spPr>
          <p:txBody>
            <a:bodyPr wrap="none">
              <a:spAutoFit/>
            </a:bodyPr>
            <a:lstStyle/>
            <a:p>
              <a:r>
                <a:rPr lang="en-US" sz="1400" b="1"/>
                <a:t>H. Schaer, Switzerland</a:t>
              </a:r>
            </a:p>
          </p:txBody>
        </p:sp>
      </p:grpSp>
      <p:cxnSp>
        <p:nvCxnSpPr>
          <p:cNvPr id="26" name="Straight Arrow Connector 25"/>
          <p:cNvCxnSpPr/>
          <p:nvPr/>
        </p:nvCxnSpPr>
        <p:spPr>
          <a:xfrm rot="16200000" flipV="1">
            <a:off x="5219705" y="2667003"/>
            <a:ext cx="2943225" cy="2600323"/>
          </a:xfrm>
          <a:prstGeom prst="straightConnector1">
            <a:avLst/>
          </a:prstGeom>
          <a:ln w="1905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2686053" y="1581152"/>
            <a:ext cx="2990848" cy="2476498"/>
          </a:xfrm>
          <a:prstGeom prst="straightConnector1">
            <a:avLst/>
          </a:prstGeom>
          <a:ln w="190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nvGrpSpPr>
          <p:cNvPr id="4" name="Gruppo 14"/>
          <p:cNvGrpSpPr/>
          <p:nvPr/>
        </p:nvGrpSpPr>
        <p:grpSpPr>
          <a:xfrm>
            <a:off x="5562602" y="1209676"/>
            <a:ext cx="3152775" cy="1819274"/>
            <a:chOff x="5562600" y="1209676"/>
            <a:chExt cx="3152775" cy="1819274"/>
          </a:xfrm>
        </p:grpSpPr>
        <p:cxnSp>
          <p:nvCxnSpPr>
            <p:cNvPr id="24" name="Straight Arrow Connector 23"/>
            <p:cNvCxnSpPr/>
            <p:nvPr/>
          </p:nvCxnSpPr>
          <p:spPr>
            <a:xfrm flipV="1">
              <a:off x="5562600" y="2466975"/>
              <a:ext cx="1076325" cy="190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772275" y="1209676"/>
              <a:ext cx="1943100" cy="1819274"/>
            </a:xfrm>
            <a:prstGeom prst="rect">
              <a:avLst/>
            </a:prstGeom>
            <a:solidFill>
              <a:schemeClr val="bg1">
                <a:alpha val="40000"/>
              </a:schemeClr>
            </a:solidFill>
          </p:spPr>
          <p:txBody>
            <a:bodyPr wrap="square" rtlCol="0">
              <a:noAutofit/>
            </a:bodyPr>
            <a:lstStyle/>
            <a:p>
              <a:pPr algn="ctr"/>
              <a:r>
                <a:rPr lang="fr-CH" dirty="0"/>
                <a:t>Sept 2011:</a:t>
              </a:r>
            </a:p>
            <a:p>
              <a:pPr algn="ctr"/>
              <a:r>
                <a:rPr lang="fr-CH" dirty="0">
                  <a:solidFill>
                    <a:srgbClr val="FF0000"/>
                  </a:solidFill>
                </a:rPr>
                <a:t>1</a:t>
              </a:r>
              <a:r>
                <a:rPr lang="fr-CH" baseline="30000" dirty="0">
                  <a:solidFill>
                    <a:srgbClr val="FF0000"/>
                  </a:solidFill>
                </a:rPr>
                <a:t>st</a:t>
              </a:r>
              <a:r>
                <a:rPr lang="fr-CH" dirty="0">
                  <a:solidFill>
                    <a:srgbClr val="FF0000"/>
                  </a:solidFill>
                </a:rPr>
                <a:t> patient </a:t>
              </a:r>
              <a:r>
                <a:rPr lang="fr-CH" dirty="0" err="1">
                  <a:solidFill>
                    <a:srgbClr val="FF0000"/>
                  </a:solidFill>
                </a:rPr>
                <a:t>treated</a:t>
              </a:r>
              <a:endParaRPr lang="fr-CH" dirty="0">
                <a:solidFill>
                  <a:srgbClr val="FF0000"/>
                </a:solidFill>
              </a:endParaRPr>
            </a:p>
            <a:p>
              <a:pPr algn="ctr"/>
              <a:r>
                <a:rPr lang="fr-CH" dirty="0" err="1">
                  <a:solidFill>
                    <a:srgbClr val="FF0000"/>
                  </a:solidFill>
                </a:rPr>
                <a:t>with</a:t>
              </a:r>
              <a:r>
                <a:rPr lang="fr-CH" dirty="0">
                  <a:solidFill>
                    <a:srgbClr val="FF0000"/>
                  </a:solidFill>
                </a:rPr>
                <a:t> protons</a:t>
              </a:r>
            </a:p>
            <a:p>
              <a:pPr algn="ctr"/>
              <a:r>
                <a:rPr lang="fr-CH" dirty="0"/>
                <a:t>Nov. 2012:</a:t>
              </a:r>
            </a:p>
            <a:p>
              <a:pPr algn="ctr"/>
              <a:r>
                <a:rPr lang="fr-CH" dirty="0">
                  <a:solidFill>
                    <a:srgbClr val="FF0000"/>
                  </a:solidFill>
                </a:rPr>
                <a:t>1</a:t>
              </a:r>
              <a:r>
                <a:rPr lang="fr-CH" baseline="30000" dirty="0">
                  <a:solidFill>
                    <a:srgbClr val="FF0000"/>
                  </a:solidFill>
                </a:rPr>
                <a:t>st</a:t>
              </a:r>
              <a:r>
                <a:rPr lang="fr-CH" dirty="0">
                  <a:solidFill>
                    <a:srgbClr val="FF0000"/>
                  </a:solidFill>
                </a:rPr>
                <a:t>  patient </a:t>
              </a:r>
              <a:r>
                <a:rPr lang="fr-CH" dirty="0" err="1">
                  <a:solidFill>
                    <a:srgbClr val="FF0000"/>
                  </a:solidFill>
                </a:rPr>
                <a:t>treated</a:t>
              </a:r>
              <a:r>
                <a:rPr lang="fr-CH" dirty="0">
                  <a:solidFill>
                    <a:srgbClr val="FF0000"/>
                  </a:solidFill>
                </a:rPr>
                <a:t> </a:t>
              </a:r>
              <a:r>
                <a:rPr lang="fr-CH" dirty="0" err="1">
                  <a:solidFill>
                    <a:srgbClr val="FF0000"/>
                  </a:solidFill>
                </a:rPr>
                <a:t>with</a:t>
              </a:r>
              <a:r>
                <a:rPr lang="fr-CH" dirty="0">
                  <a:solidFill>
                    <a:srgbClr val="FF0000"/>
                  </a:solidFill>
                </a:rPr>
                <a:t> C ions</a:t>
              </a:r>
            </a:p>
          </p:txBody>
        </p:sp>
      </p:grpSp>
    </p:spTree>
    <p:extLst>
      <p:ext uri="{BB962C8B-B14F-4D97-AF65-F5344CB8AC3E}">
        <p14:creationId xmlns:p14="http://schemas.microsoft.com/office/powerpoint/2010/main" val="74940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fr-CH" smtClean="0"/>
              <a:t>Treatment</a:t>
            </a:r>
            <a:r>
              <a:rPr lang="fr-CH" dirty="0" smtClean="0"/>
              <a:t> </a:t>
            </a:r>
            <a:r>
              <a:rPr lang="fr-CH" dirty="0" err="1" smtClean="0"/>
              <a:t>modalities</a:t>
            </a:r>
            <a:endParaRPr lang="fr-CH" dirty="0" smtClean="0"/>
          </a:p>
        </p:txBody>
      </p:sp>
      <p:sp>
        <p:nvSpPr>
          <p:cNvPr id="5" name="Text Placeholder 4"/>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8826131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r"/>
            <a:r>
              <a:rPr lang="fr-CH" dirty="0" smtClean="0"/>
              <a:t>MAIN INGREDIENTS To </a:t>
            </a:r>
            <a:r>
              <a:rPr lang="fr-CH" dirty="0" err="1" smtClean="0"/>
              <a:t>understand</a:t>
            </a:r>
            <a:r>
              <a:rPr lang="fr-CH" dirty="0" smtClean="0"/>
              <a:t> about </a:t>
            </a:r>
            <a:r>
              <a:rPr lang="fr-CH" dirty="0" err="1" smtClean="0"/>
              <a:t>accelerators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60096572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017136"/>
            <a:ext cx="7886700"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8"/>
          <p:cNvSpPr>
            <a:spLocks noGrp="1" noChangeArrowheads="1"/>
          </p:cNvSpPr>
          <p:nvPr>
            <p:ph type="title"/>
          </p:nvPr>
        </p:nvSpPr>
        <p:spPr bwMode="auto">
          <a:xfrm>
            <a:off x="457200" y="-72711"/>
            <a:ext cx="8229600" cy="954750"/>
          </a:xfrm>
          <a:prstGeom prst="rect">
            <a:avLst/>
          </a:prstGeom>
          <a:noFill/>
          <a:ln w="9525">
            <a:noFill/>
            <a:miter lim="800000"/>
            <a:headEnd/>
            <a:tailEnd/>
          </a:ln>
          <a:effectLst/>
        </p:spPr>
        <p:txBody>
          <a:bodyPr vert="horz" wrap="square" lIns="92075" tIns="46038" rIns="92075" bIns="46038" rtlCol="0" anchor="ctr">
            <a:spAutoFit/>
          </a:bodyPr>
          <a:lstStyle/>
          <a:p>
            <a:pPr>
              <a:defRPr/>
            </a:pPr>
            <a:r>
              <a:rPr lang="en-GB" sz="2800" dirty="0" smtClean="0"/>
              <a:t>Two methods for imparting the dose: </a:t>
            </a:r>
            <a:br>
              <a:rPr lang="en-GB" sz="2800" dirty="0" smtClean="0"/>
            </a:br>
            <a:r>
              <a:rPr lang="en-GB" sz="2800" dirty="0" smtClean="0"/>
              <a:t>1A. Passive beam spreading</a:t>
            </a:r>
            <a:endParaRPr lang="en-GB" sz="2000" dirty="0">
              <a:solidFill>
                <a:schemeClr val="accent2"/>
              </a:solidFill>
              <a:latin typeface="Arial" charset="0"/>
            </a:endParaRPr>
          </a:p>
        </p:txBody>
      </p:sp>
    </p:spTree>
    <p:extLst>
      <p:ext uri="{BB962C8B-B14F-4D97-AF65-F5344CB8AC3E}">
        <p14:creationId xmlns:p14="http://schemas.microsoft.com/office/powerpoint/2010/main" val="14100823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400" dirty="0" smtClean="0"/>
              <a:t>1A.  Standard procedure: Passive beam spreading</a:t>
            </a:r>
            <a:br>
              <a:rPr lang="en-US" sz="2400" dirty="0" smtClean="0"/>
            </a:br>
            <a:r>
              <a:rPr lang="en-US" sz="2400" dirty="0" smtClean="0"/>
              <a:t>with respiratory gating </a:t>
            </a:r>
            <a:endParaRPr lang="en-GB" sz="2400" dirty="0"/>
          </a:p>
        </p:txBody>
      </p:sp>
      <p:grpSp>
        <p:nvGrpSpPr>
          <p:cNvPr id="3" name="Group 17"/>
          <p:cNvGrpSpPr/>
          <p:nvPr/>
        </p:nvGrpSpPr>
        <p:grpSpPr>
          <a:xfrm>
            <a:off x="0" y="1073890"/>
            <a:ext cx="9144000" cy="5082363"/>
            <a:chOff x="0" y="1073888"/>
            <a:chExt cx="9144000" cy="5082363"/>
          </a:xfrm>
        </p:grpSpPr>
        <p:sp>
          <p:nvSpPr>
            <p:cNvPr id="17" name="Rectangle 16"/>
            <p:cNvSpPr/>
            <p:nvPr/>
          </p:nvSpPr>
          <p:spPr>
            <a:xfrm>
              <a:off x="0" y="1073888"/>
              <a:ext cx="9144000" cy="508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3" name="Picture 5" descr="Passive_0"/>
            <p:cNvPicPr>
              <a:picLocks noChangeAspect="1" noChangeArrowheads="1"/>
            </p:cNvPicPr>
            <p:nvPr/>
          </p:nvPicPr>
          <p:blipFill>
            <a:blip r:embed="rId2" cstate="print"/>
            <a:srcRect/>
            <a:stretch>
              <a:fillRect/>
            </a:stretch>
          </p:blipFill>
          <p:spPr bwMode="auto">
            <a:xfrm>
              <a:off x="3997325" y="1295400"/>
              <a:ext cx="5003800" cy="4074042"/>
            </a:xfrm>
            <a:prstGeom prst="rect">
              <a:avLst/>
            </a:prstGeom>
            <a:noFill/>
            <a:ln w="9525">
              <a:noFill/>
              <a:miter lim="800000"/>
              <a:headEnd/>
              <a:tailEnd/>
            </a:ln>
          </p:spPr>
        </p:pic>
        <p:sp>
          <p:nvSpPr>
            <p:cNvPr id="12294" name="Line 7"/>
            <p:cNvSpPr>
              <a:spLocks noChangeShapeType="1"/>
            </p:cNvSpPr>
            <p:nvPr/>
          </p:nvSpPr>
          <p:spPr bwMode="auto">
            <a:xfrm flipV="1">
              <a:off x="3944679" y="4616450"/>
              <a:ext cx="1482984" cy="859317"/>
            </a:xfrm>
            <a:prstGeom prst="line">
              <a:avLst/>
            </a:prstGeom>
            <a:noFill/>
            <a:ln w="31750">
              <a:solidFill>
                <a:schemeClr val="accent3"/>
              </a:solidFill>
              <a:round/>
              <a:headEnd/>
              <a:tailEnd type="triangle" w="med" len="med"/>
            </a:ln>
          </p:spPr>
          <p:txBody>
            <a:bodyPr wrap="none" anchor="ctr"/>
            <a:lstStyle/>
            <a:p>
              <a:endParaRPr lang="en-US"/>
            </a:p>
          </p:txBody>
        </p:sp>
        <p:pic>
          <p:nvPicPr>
            <p:cNvPr id="12295" name="Picture 9" descr="Passive_5"/>
            <p:cNvPicPr>
              <a:picLocks noChangeAspect="1" noChangeArrowheads="1"/>
            </p:cNvPicPr>
            <p:nvPr/>
          </p:nvPicPr>
          <p:blipFill>
            <a:blip r:embed="rId3" cstate="print"/>
            <a:srcRect r="42137"/>
            <a:stretch>
              <a:fillRect/>
            </a:stretch>
          </p:blipFill>
          <p:spPr bwMode="auto">
            <a:xfrm>
              <a:off x="111125" y="1084263"/>
              <a:ext cx="4619625" cy="3857625"/>
            </a:xfrm>
            <a:prstGeom prst="rect">
              <a:avLst/>
            </a:prstGeom>
            <a:solidFill>
              <a:schemeClr val="accent1"/>
            </a:solidFill>
            <a:ln w="9525">
              <a:noFill/>
              <a:miter lim="800000"/>
              <a:headEnd/>
              <a:tailEnd/>
            </a:ln>
          </p:spPr>
        </p:pic>
        <p:sp>
          <p:nvSpPr>
            <p:cNvPr id="12296" name="Text Box 10"/>
            <p:cNvSpPr txBox="1">
              <a:spLocks noChangeArrowheads="1"/>
            </p:cNvSpPr>
            <p:nvPr/>
          </p:nvSpPr>
          <p:spPr bwMode="auto">
            <a:xfrm>
              <a:off x="2767013" y="4419600"/>
              <a:ext cx="1465262" cy="366713"/>
            </a:xfrm>
            <a:prstGeom prst="rect">
              <a:avLst/>
            </a:prstGeom>
            <a:noFill/>
            <a:ln w="12700">
              <a:noFill/>
              <a:miter lim="800000"/>
              <a:headEnd/>
              <a:tailEnd/>
            </a:ln>
          </p:spPr>
          <p:txBody>
            <a:bodyPr>
              <a:spAutoFit/>
            </a:bodyPr>
            <a:lstStyle/>
            <a:p>
              <a:pPr algn="l" eaLnBrk="0" hangingPunct="0"/>
              <a:r>
                <a:rPr lang="en-US">
                  <a:solidFill>
                    <a:srgbClr val="FFFFCC"/>
                  </a:solidFill>
                </a:rPr>
                <a:t>Collimator</a:t>
              </a:r>
              <a:endParaRPr lang="en-US"/>
            </a:p>
          </p:txBody>
        </p:sp>
        <p:sp>
          <p:nvSpPr>
            <p:cNvPr id="12297" name="Text Box 11"/>
            <p:cNvSpPr txBox="1">
              <a:spLocks noChangeArrowheads="1"/>
            </p:cNvSpPr>
            <p:nvPr/>
          </p:nvSpPr>
          <p:spPr bwMode="auto">
            <a:xfrm>
              <a:off x="1876425" y="3505200"/>
              <a:ext cx="2287588" cy="366713"/>
            </a:xfrm>
            <a:prstGeom prst="rect">
              <a:avLst/>
            </a:prstGeom>
            <a:noFill/>
            <a:ln w="12700">
              <a:noFill/>
              <a:miter lim="800000"/>
              <a:headEnd/>
              <a:tailEnd/>
            </a:ln>
          </p:spPr>
          <p:txBody>
            <a:bodyPr>
              <a:spAutoFit/>
            </a:bodyPr>
            <a:lstStyle/>
            <a:p>
              <a:pPr algn="l" eaLnBrk="0" hangingPunct="0"/>
              <a:r>
                <a:rPr lang="en-US">
                  <a:solidFill>
                    <a:srgbClr val="FFFFCC"/>
                  </a:solidFill>
                </a:rPr>
                <a:t>Double scatterer</a:t>
              </a:r>
            </a:p>
          </p:txBody>
        </p:sp>
        <p:sp>
          <p:nvSpPr>
            <p:cNvPr id="12298" name="Line 12"/>
            <p:cNvSpPr>
              <a:spLocks noChangeShapeType="1"/>
            </p:cNvSpPr>
            <p:nvPr/>
          </p:nvSpPr>
          <p:spPr bwMode="auto">
            <a:xfrm flipV="1">
              <a:off x="3990975" y="4159250"/>
              <a:ext cx="773113" cy="457200"/>
            </a:xfrm>
            <a:prstGeom prst="line">
              <a:avLst/>
            </a:prstGeom>
            <a:noFill/>
            <a:ln w="38100">
              <a:solidFill>
                <a:schemeClr val="accent2"/>
              </a:solidFill>
              <a:round/>
              <a:headEnd/>
              <a:tailEnd type="triangle" w="med" len="med"/>
            </a:ln>
          </p:spPr>
          <p:txBody>
            <a:bodyPr wrap="none" anchor="ctr"/>
            <a:lstStyle/>
            <a:p>
              <a:endParaRPr lang="en-US"/>
            </a:p>
          </p:txBody>
        </p:sp>
        <p:pic>
          <p:nvPicPr>
            <p:cNvPr id="12299" name="Picture 15" descr="scatter"/>
            <p:cNvPicPr>
              <a:picLocks noChangeAspect="1" noChangeArrowheads="1"/>
            </p:cNvPicPr>
            <p:nvPr/>
          </p:nvPicPr>
          <p:blipFill>
            <a:blip r:embed="rId4" cstate="print"/>
            <a:srcRect/>
            <a:stretch>
              <a:fillRect/>
            </a:stretch>
          </p:blipFill>
          <p:spPr bwMode="auto">
            <a:xfrm>
              <a:off x="1466850" y="1125538"/>
              <a:ext cx="1592263" cy="1254125"/>
            </a:xfrm>
            <a:prstGeom prst="rect">
              <a:avLst/>
            </a:prstGeom>
            <a:noFill/>
            <a:ln w="9525">
              <a:noFill/>
              <a:miter lim="800000"/>
              <a:headEnd/>
              <a:tailEnd/>
            </a:ln>
          </p:spPr>
        </p:pic>
        <p:sp>
          <p:nvSpPr>
            <p:cNvPr id="15" name="Text Box 4"/>
            <p:cNvSpPr txBox="1">
              <a:spLocks noChangeArrowheads="1"/>
            </p:cNvSpPr>
            <p:nvPr/>
          </p:nvSpPr>
          <p:spPr bwMode="auto">
            <a:xfrm>
              <a:off x="2400994" y="5484631"/>
              <a:ext cx="3059112" cy="647700"/>
            </a:xfrm>
            <a:prstGeom prst="rect">
              <a:avLst/>
            </a:prstGeom>
            <a:solidFill>
              <a:schemeClr val="accent3">
                <a:lumMod val="20000"/>
                <a:lumOff val="80000"/>
              </a:schemeClr>
            </a:solidFill>
            <a:ln w="12700">
              <a:solidFill>
                <a:schemeClr val="bg1"/>
              </a:solidFill>
              <a:miter lim="800000"/>
              <a:headEnd/>
              <a:tailEnd/>
            </a:ln>
          </p:spPr>
          <p:txBody>
            <a:bodyPr>
              <a:spAutoFit/>
            </a:bodyPr>
            <a:lstStyle/>
            <a:p>
              <a:pPr algn="l" eaLnBrk="0" hangingPunct="0">
                <a:defRPr/>
              </a:pPr>
              <a:r>
                <a:rPr lang="en-US" dirty="0"/>
                <a:t>Bolus: has to be machined for each case.</a:t>
              </a:r>
            </a:p>
          </p:txBody>
        </p:sp>
        <p:sp>
          <p:nvSpPr>
            <p:cNvPr id="12301" name="Line 14"/>
            <p:cNvSpPr>
              <a:spLocks noChangeShapeType="1"/>
            </p:cNvSpPr>
            <p:nvPr/>
          </p:nvSpPr>
          <p:spPr bwMode="auto">
            <a:xfrm>
              <a:off x="34925" y="3060700"/>
              <a:ext cx="1547813" cy="0"/>
            </a:xfrm>
            <a:prstGeom prst="line">
              <a:avLst/>
            </a:prstGeom>
            <a:noFill/>
            <a:ln w="38100">
              <a:solidFill>
                <a:srgbClr val="03F10E"/>
              </a:solidFill>
              <a:round/>
              <a:headEnd/>
              <a:tailEnd type="triangle" w="med" len="med"/>
            </a:ln>
          </p:spPr>
          <p:txBody>
            <a:bodyPr wrap="none" anchor="ctr"/>
            <a:lstStyle/>
            <a:p>
              <a:endParaRPr lang="en-US"/>
            </a:p>
          </p:txBody>
        </p:sp>
        <p:sp>
          <p:nvSpPr>
            <p:cNvPr id="12302" name="TextBox 16"/>
            <p:cNvSpPr txBox="1">
              <a:spLocks noChangeArrowheads="1"/>
            </p:cNvSpPr>
            <p:nvPr/>
          </p:nvSpPr>
          <p:spPr bwMode="auto">
            <a:xfrm>
              <a:off x="250825" y="4545013"/>
              <a:ext cx="466794" cy="369332"/>
            </a:xfrm>
            <a:prstGeom prst="rect">
              <a:avLst/>
            </a:prstGeom>
            <a:noFill/>
            <a:ln w="9525">
              <a:noFill/>
              <a:miter lim="800000"/>
              <a:headEnd/>
              <a:tailEnd/>
            </a:ln>
          </p:spPr>
          <p:txBody>
            <a:bodyPr wrap="none">
              <a:spAutoFit/>
            </a:bodyPr>
            <a:lstStyle/>
            <a:p>
              <a:r>
                <a:rPr lang="en-GB">
                  <a:solidFill>
                    <a:schemeClr val="bg1"/>
                  </a:solidFill>
                </a:rPr>
                <a:t>PSI</a:t>
              </a:r>
            </a:p>
          </p:txBody>
        </p:sp>
      </p:grpSp>
    </p:spTree>
    <p:extLst>
      <p:ext uri="{BB962C8B-B14F-4D97-AF65-F5344CB8AC3E}">
        <p14:creationId xmlns:p14="http://schemas.microsoft.com/office/powerpoint/2010/main" val="10081496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2800" dirty="0" smtClean="0"/>
              <a:t>1A.  Standard procedure: Passive beam spreading</a:t>
            </a:r>
            <a:br>
              <a:rPr lang="en-US" sz="2800" dirty="0" smtClean="0"/>
            </a:br>
            <a:r>
              <a:rPr lang="en-US" sz="2800" dirty="0" smtClean="0"/>
              <a:t>with respiratory gating </a:t>
            </a:r>
            <a:endParaRPr lang="en-GB" sz="2800" dirty="0"/>
          </a:p>
        </p:txBody>
      </p:sp>
      <p:grpSp>
        <p:nvGrpSpPr>
          <p:cNvPr id="3" name="Group 21"/>
          <p:cNvGrpSpPr/>
          <p:nvPr/>
        </p:nvGrpSpPr>
        <p:grpSpPr>
          <a:xfrm>
            <a:off x="0" y="1073890"/>
            <a:ext cx="9144000" cy="5082363"/>
            <a:chOff x="0" y="1073888"/>
            <a:chExt cx="9144000" cy="5082363"/>
          </a:xfrm>
        </p:grpSpPr>
        <p:sp>
          <p:nvSpPr>
            <p:cNvPr id="21" name="Rectangle 20"/>
            <p:cNvSpPr/>
            <p:nvPr/>
          </p:nvSpPr>
          <p:spPr>
            <a:xfrm>
              <a:off x="0" y="1073888"/>
              <a:ext cx="9144000" cy="508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5"/>
            <p:cNvGrpSpPr>
              <a:grpSpLocks/>
            </p:cNvGrpSpPr>
            <p:nvPr/>
          </p:nvGrpSpPr>
          <p:grpSpPr bwMode="auto">
            <a:xfrm>
              <a:off x="111125" y="1084263"/>
              <a:ext cx="8890000" cy="4859338"/>
              <a:chOff x="57150" y="1084263"/>
              <a:chExt cx="9629775" cy="4859338"/>
            </a:xfrm>
          </p:grpSpPr>
          <p:pic>
            <p:nvPicPr>
              <p:cNvPr id="13321" name="Picture 5" descr="Passive_0"/>
              <p:cNvPicPr>
                <a:picLocks noChangeAspect="1" noChangeArrowheads="1"/>
              </p:cNvPicPr>
              <p:nvPr/>
            </p:nvPicPr>
            <p:blipFill>
              <a:blip r:embed="rId2" cstate="print"/>
              <a:srcRect/>
              <a:stretch>
                <a:fillRect/>
              </a:stretch>
            </p:blipFill>
            <p:spPr bwMode="auto">
              <a:xfrm>
                <a:off x="4267200" y="1295400"/>
                <a:ext cx="5419725" cy="4152900"/>
              </a:xfrm>
              <a:prstGeom prst="rect">
                <a:avLst/>
              </a:prstGeom>
              <a:noFill/>
              <a:ln w="9525">
                <a:noFill/>
                <a:miter lim="800000"/>
                <a:headEnd/>
                <a:tailEnd/>
              </a:ln>
            </p:spPr>
          </p:pic>
          <p:pic>
            <p:nvPicPr>
              <p:cNvPr id="13322" name="Picture 6" descr="Passive_00"/>
              <p:cNvPicPr>
                <a:picLocks noChangeAspect="1" noChangeArrowheads="1"/>
              </p:cNvPicPr>
              <p:nvPr/>
            </p:nvPicPr>
            <p:blipFill>
              <a:blip r:embed="rId3" cstate="print"/>
              <a:srcRect/>
              <a:stretch>
                <a:fillRect/>
              </a:stretch>
            </p:blipFill>
            <p:spPr bwMode="auto">
              <a:xfrm>
                <a:off x="4267200" y="1295401"/>
                <a:ext cx="5419725" cy="4648200"/>
              </a:xfrm>
              <a:prstGeom prst="rect">
                <a:avLst/>
              </a:prstGeom>
              <a:noFill/>
              <a:ln w="9525">
                <a:noFill/>
                <a:miter lim="800000"/>
                <a:headEnd/>
                <a:tailEnd/>
              </a:ln>
            </p:spPr>
          </p:pic>
          <p:pic>
            <p:nvPicPr>
              <p:cNvPr id="13324" name="Picture 9" descr="Passive_5"/>
              <p:cNvPicPr>
                <a:picLocks noChangeAspect="1" noChangeArrowheads="1"/>
              </p:cNvPicPr>
              <p:nvPr/>
            </p:nvPicPr>
            <p:blipFill>
              <a:blip r:embed="rId4" cstate="print"/>
              <a:srcRect r="42137"/>
              <a:stretch>
                <a:fillRect/>
              </a:stretch>
            </p:blipFill>
            <p:spPr bwMode="auto">
              <a:xfrm>
                <a:off x="57150" y="1084263"/>
                <a:ext cx="5003800" cy="3857625"/>
              </a:xfrm>
              <a:prstGeom prst="rect">
                <a:avLst/>
              </a:prstGeom>
              <a:noFill/>
              <a:ln w="9525">
                <a:noFill/>
                <a:miter lim="800000"/>
                <a:headEnd/>
                <a:tailEnd/>
              </a:ln>
            </p:spPr>
          </p:pic>
          <p:sp>
            <p:nvSpPr>
              <p:cNvPr id="13325" name="Text Box 10"/>
              <p:cNvSpPr txBox="1">
                <a:spLocks noChangeArrowheads="1"/>
              </p:cNvSpPr>
              <p:nvPr/>
            </p:nvSpPr>
            <p:spPr bwMode="auto">
              <a:xfrm>
                <a:off x="2933700" y="4419600"/>
                <a:ext cx="1587500" cy="366713"/>
              </a:xfrm>
              <a:prstGeom prst="rect">
                <a:avLst/>
              </a:prstGeom>
              <a:noFill/>
              <a:ln w="12700">
                <a:noFill/>
                <a:miter lim="800000"/>
                <a:headEnd/>
                <a:tailEnd/>
              </a:ln>
            </p:spPr>
            <p:txBody>
              <a:bodyPr>
                <a:spAutoFit/>
              </a:bodyPr>
              <a:lstStyle/>
              <a:p>
                <a:pPr algn="l" eaLnBrk="0" hangingPunct="0"/>
                <a:r>
                  <a:rPr lang="en-US">
                    <a:solidFill>
                      <a:srgbClr val="FFFFCC"/>
                    </a:solidFill>
                  </a:rPr>
                  <a:t>Collimator</a:t>
                </a:r>
                <a:endParaRPr lang="en-US"/>
              </a:p>
            </p:txBody>
          </p:sp>
          <p:sp>
            <p:nvSpPr>
              <p:cNvPr id="13326" name="Text Box 11"/>
              <p:cNvSpPr txBox="1">
                <a:spLocks noChangeArrowheads="1"/>
              </p:cNvSpPr>
              <p:nvPr/>
            </p:nvSpPr>
            <p:spPr bwMode="auto">
              <a:xfrm>
                <a:off x="1968500" y="3505200"/>
                <a:ext cx="2479675" cy="366713"/>
              </a:xfrm>
              <a:prstGeom prst="rect">
                <a:avLst/>
              </a:prstGeom>
              <a:noFill/>
              <a:ln w="12700">
                <a:noFill/>
                <a:miter lim="800000"/>
                <a:headEnd/>
                <a:tailEnd/>
              </a:ln>
            </p:spPr>
            <p:txBody>
              <a:bodyPr>
                <a:spAutoFit/>
              </a:bodyPr>
              <a:lstStyle/>
              <a:p>
                <a:pPr algn="l" eaLnBrk="0" hangingPunct="0"/>
                <a:r>
                  <a:rPr lang="en-US">
                    <a:solidFill>
                      <a:srgbClr val="FFFFCC"/>
                    </a:solidFill>
                  </a:rPr>
                  <a:t>Double scatterer</a:t>
                </a:r>
              </a:p>
            </p:txBody>
          </p:sp>
          <p:sp>
            <p:nvSpPr>
              <p:cNvPr id="13327" name="Line 12"/>
              <p:cNvSpPr>
                <a:spLocks noChangeShapeType="1"/>
              </p:cNvSpPr>
              <p:nvPr/>
            </p:nvSpPr>
            <p:spPr bwMode="auto">
              <a:xfrm flipV="1">
                <a:off x="4259263" y="4159250"/>
                <a:ext cx="838200" cy="457200"/>
              </a:xfrm>
              <a:prstGeom prst="line">
                <a:avLst/>
              </a:prstGeom>
              <a:noFill/>
              <a:ln w="38100">
                <a:solidFill>
                  <a:schemeClr val="accent2"/>
                </a:solidFill>
                <a:round/>
                <a:headEnd/>
                <a:tailEnd type="triangle" w="med" len="med"/>
              </a:ln>
            </p:spPr>
            <p:txBody>
              <a:bodyPr wrap="none" anchor="ctr"/>
              <a:lstStyle/>
              <a:p>
                <a:endParaRPr lang="en-US"/>
              </a:p>
            </p:txBody>
          </p:sp>
          <p:pic>
            <p:nvPicPr>
              <p:cNvPr id="13328" name="Picture 15" descr="scatter"/>
              <p:cNvPicPr>
                <a:picLocks noChangeAspect="1" noChangeArrowheads="1"/>
              </p:cNvPicPr>
              <p:nvPr/>
            </p:nvPicPr>
            <p:blipFill>
              <a:blip r:embed="rId5" cstate="print"/>
              <a:srcRect/>
              <a:stretch>
                <a:fillRect/>
              </a:stretch>
            </p:blipFill>
            <p:spPr bwMode="auto">
              <a:xfrm>
                <a:off x="1525588" y="1125538"/>
                <a:ext cx="1724025" cy="1254125"/>
              </a:xfrm>
              <a:prstGeom prst="rect">
                <a:avLst/>
              </a:prstGeom>
              <a:noFill/>
              <a:ln w="9525">
                <a:noFill/>
                <a:miter lim="800000"/>
                <a:headEnd/>
                <a:tailEnd/>
              </a:ln>
            </p:spPr>
          </p:pic>
        </p:grpSp>
        <p:sp>
          <p:nvSpPr>
            <p:cNvPr id="13319" name="Line 14"/>
            <p:cNvSpPr>
              <a:spLocks noChangeShapeType="1"/>
            </p:cNvSpPr>
            <p:nvPr/>
          </p:nvSpPr>
          <p:spPr bwMode="auto">
            <a:xfrm>
              <a:off x="34925" y="3060700"/>
              <a:ext cx="1547813" cy="0"/>
            </a:xfrm>
            <a:prstGeom prst="line">
              <a:avLst/>
            </a:prstGeom>
            <a:noFill/>
            <a:ln w="38100">
              <a:solidFill>
                <a:srgbClr val="03F10E"/>
              </a:solidFill>
              <a:round/>
              <a:headEnd/>
              <a:tailEnd type="triangle" w="med" len="med"/>
            </a:ln>
          </p:spPr>
          <p:txBody>
            <a:bodyPr wrap="none" anchor="ctr"/>
            <a:lstStyle/>
            <a:p>
              <a:endParaRPr lang="en-US"/>
            </a:p>
          </p:txBody>
        </p:sp>
        <p:sp>
          <p:nvSpPr>
            <p:cNvPr id="13320" name="TextBox 19"/>
            <p:cNvSpPr txBox="1">
              <a:spLocks noChangeArrowheads="1"/>
            </p:cNvSpPr>
            <p:nvPr/>
          </p:nvSpPr>
          <p:spPr bwMode="auto">
            <a:xfrm>
              <a:off x="250825" y="4545013"/>
              <a:ext cx="466794" cy="369332"/>
            </a:xfrm>
            <a:prstGeom prst="rect">
              <a:avLst/>
            </a:prstGeom>
            <a:noFill/>
            <a:ln w="9525">
              <a:noFill/>
              <a:miter lim="800000"/>
              <a:headEnd/>
              <a:tailEnd/>
            </a:ln>
          </p:spPr>
          <p:txBody>
            <a:bodyPr wrap="none">
              <a:spAutoFit/>
            </a:bodyPr>
            <a:lstStyle/>
            <a:p>
              <a:r>
                <a:rPr lang="en-GB">
                  <a:solidFill>
                    <a:schemeClr val="bg1"/>
                  </a:solidFill>
                </a:rPr>
                <a:t>PSI</a:t>
              </a:r>
            </a:p>
          </p:txBody>
        </p:sp>
        <p:sp>
          <p:nvSpPr>
            <p:cNvPr id="17" name="Line 7"/>
            <p:cNvSpPr>
              <a:spLocks noChangeShapeType="1"/>
            </p:cNvSpPr>
            <p:nvPr/>
          </p:nvSpPr>
          <p:spPr bwMode="auto">
            <a:xfrm flipV="1">
              <a:off x="3944679" y="4616450"/>
              <a:ext cx="1482984" cy="859317"/>
            </a:xfrm>
            <a:prstGeom prst="line">
              <a:avLst/>
            </a:prstGeom>
            <a:noFill/>
            <a:ln w="31750">
              <a:solidFill>
                <a:schemeClr val="accent3"/>
              </a:solidFill>
              <a:round/>
              <a:headEnd/>
              <a:tailEnd type="triangle" w="med" len="med"/>
            </a:ln>
          </p:spPr>
          <p:txBody>
            <a:bodyPr wrap="none" anchor="ctr"/>
            <a:lstStyle/>
            <a:p>
              <a:endParaRPr lang="en-US"/>
            </a:p>
          </p:txBody>
        </p:sp>
        <p:sp>
          <p:nvSpPr>
            <p:cNvPr id="19" name="Text Box 4"/>
            <p:cNvSpPr txBox="1">
              <a:spLocks noChangeArrowheads="1"/>
            </p:cNvSpPr>
            <p:nvPr/>
          </p:nvSpPr>
          <p:spPr bwMode="auto">
            <a:xfrm>
              <a:off x="2400994" y="5484631"/>
              <a:ext cx="3059112" cy="647700"/>
            </a:xfrm>
            <a:prstGeom prst="rect">
              <a:avLst/>
            </a:prstGeom>
            <a:solidFill>
              <a:schemeClr val="accent3">
                <a:lumMod val="20000"/>
                <a:lumOff val="80000"/>
              </a:schemeClr>
            </a:solidFill>
            <a:ln w="12700">
              <a:solidFill>
                <a:schemeClr val="bg1"/>
              </a:solidFill>
              <a:miter lim="800000"/>
              <a:headEnd/>
              <a:tailEnd/>
            </a:ln>
          </p:spPr>
          <p:txBody>
            <a:bodyPr>
              <a:spAutoFit/>
            </a:bodyPr>
            <a:lstStyle/>
            <a:p>
              <a:pPr algn="l" eaLnBrk="0" hangingPunct="0">
                <a:defRPr/>
              </a:pPr>
              <a:r>
                <a:rPr lang="en-US" dirty="0"/>
                <a:t>Bolus: has to be machined for each case.</a:t>
              </a:r>
            </a:p>
          </p:txBody>
        </p:sp>
      </p:grpSp>
    </p:spTree>
    <p:extLst>
      <p:ext uri="{BB962C8B-B14F-4D97-AF65-F5344CB8AC3E}">
        <p14:creationId xmlns:p14="http://schemas.microsoft.com/office/powerpoint/2010/main" val="3245372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27406" y="1149295"/>
            <a:ext cx="6497729" cy="5301740"/>
            <a:chOff x="1327404" y="1149295"/>
            <a:chExt cx="6497729" cy="5301740"/>
          </a:xfrm>
        </p:grpSpPr>
        <p:pic>
          <p:nvPicPr>
            <p:cNvPr id="16" name="Image 23" descr="multi-painting.png"/>
            <p:cNvPicPr>
              <a:picLocks noChangeAspect="1"/>
            </p:cNvPicPr>
            <p:nvPr/>
          </p:nvPicPr>
          <p:blipFill>
            <a:blip r:embed="rId3" cstate="print"/>
            <a:srcRect t="47292" b="13439"/>
            <a:stretch>
              <a:fillRect/>
            </a:stretch>
          </p:blipFill>
          <p:spPr bwMode="auto">
            <a:xfrm>
              <a:off x="1327405" y="3636316"/>
              <a:ext cx="6480000" cy="2318245"/>
            </a:xfrm>
            <a:prstGeom prst="rect">
              <a:avLst/>
            </a:prstGeom>
            <a:noFill/>
            <a:ln w="9525">
              <a:noFill/>
              <a:miter lim="800000"/>
              <a:headEnd/>
              <a:tailEnd/>
            </a:ln>
          </p:spPr>
        </p:pic>
        <p:grpSp>
          <p:nvGrpSpPr>
            <p:cNvPr id="2" name="Groupe 24"/>
            <p:cNvGrpSpPr>
              <a:grpSpLocks noChangeAspect="1"/>
            </p:cNvGrpSpPr>
            <p:nvPr/>
          </p:nvGrpSpPr>
          <p:grpSpPr bwMode="auto">
            <a:xfrm>
              <a:off x="1327404" y="1149295"/>
              <a:ext cx="6497729" cy="5301740"/>
              <a:chOff x="2891461" y="686544"/>
              <a:chExt cx="6910302" cy="5638054"/>
            </a:xfrm>
            <a:solidFill>
              <a:schemeClr val="bg1"/>
            </a:solidFill>
          </p:grpSpPr>
          <p:pic>
            <p:nvPicPr>
              <p:cNvPr id="11" name="Image 23" descr="multi-painting.png"/>
              <p:cNvPicPr>
                <a:picLocks noChangeAspect="1"/>
              </p:cNvPicPr>
              <p:nvPr/>
            </p:nvPicPr>
            <p:blipFill rotWithShape="1">
              <a:blip r:embed="rId3" cstate="print"/>
              <a:srcRect l="-273" r="-1" b="56033"/>
              <a:stretch/>
            </p:blipFill>
            <p:spPr bwMode="auto">
              <a:xfrm>
                <a:off x="2891461" y="686544"/>
                <a:ext cx="6910302" cy="2760205"/>
              </a:xfrm>
              <a:prstGeom prst="rect">
                <a:avLst/>
              </a:prstGeom>
              <a:grpFill/>
              <a:ln w="9525">
                <a:noFill/>
                <a:miter lim="800000"/>
                <a:headEnd/>
                <a:tailEnd/>
              </a:ln>
            </p:spPr>
          </p:pic>
          <p:sp>
            <p:nvSpPr>
              <p:cNvPr id="12" name="Text Box 5"/>
              <p:cNvSpPr txBox="1">
                <a:spLocks noChangeArrowheads="1"/>
              </p:cNvSpPr>
              <p:nvPr/>
            </p:nvSpPr>
            <p:spPr bwMode="auto">
              <a:xfrm>
                <a:off x="2972388" y="2948167"/>
                <a:ext cx="2885511" cy="360030"/>
              </a:xfrm>
              <a:prstGeom prst="rect">
                <a:avLst/>
              </a:prstGeom>
              <a:grpFill/>
              <a:ln w="9525" algn="ctr">
                <a:noFill/>
                <a:miter lim="800000"/>
                <a:headEnd/>
                <a:tailEnd/>
              </a:ln>
            </p:spPr>
            <p:txBody>
              <a:bodyPr wrap="square">
                <a:spAutoFit/>
              </a:bodyPr>
              <a:lstStyle/>
              <a:p>
                <a:pPr algn="ctr"/>
                <a:r>
                  <a:rPr lang="en-US" sz="1600" b="1" dirty="0">
                    <a:latin typeface="Calibri" pitchFamily="34" charset="0"/>
                  </a:rPr>
                  <a:t>Single ‘spot’ pencil beam</a:t>
                </a:r>
              </a:p>
            </p:txBody>
          </p:sp>
          <p:sp>
            <p:nvSpPr>
              <p:cNvPr id="13" name="Text Box 6"/>
              <p:cNvSpPr txBox="1">
                <a:spLocks noChangeArrowheads="1"/>
              </p:cNvSpPr>
              <p:nvPr/>
            </p:nvSpPr>
            <p:spPr bwMode="auto">
              <a:xfrm>
                <a:off x="6469144" y="2824879"/>
                <a:ext cx="3242615" cy="621870"/>
              </a:xfrm>
              <a:prstGeom prst="rect">
                <a:avLst/>
              </a:prstGeom>
              <a:grpFill/>
              <a:ln w="9525" algn="ctr">
                <a:noFill/>
                <a:miter lim="800000"/>
                <a:headEnd/>
                <a:tailEnd/>
              </a:ln>
            </p:spPr>
            <p:txBody>
              <a:bodyPr wrap="square">
                <a:spAutoFit/>
              </a:bodyPr>
              <a:lstStyle/>
              <a:p>
                <a:pPr algn="ctr"/>
                <a:r>
                  <a:rPr lang="en-US" sz="1600" b="1">
                    <a:latin typeface="Calibri" pitchFamily="34" charset="0"/>
                  </a:rPr>
                  <a:t>    Lateral scanning with magnets: 2 ms/step</a:t>
                </a:r>
              </a:p>
            </p:txBody>
          </p:sp>
          <p:sp>
            <p:nvSpPr>
              <p:cNvPr id="14" name="Text Box 8"/>
              <p:cNvSpPr txBox="1">
                <a:spLocks noChangeArrowheads="1"/>
              </p:cNvSpPr>
              <p:nvPr/>
            </p:nvSpPr>
            <p:spPr bwMode="auto">
              <a:xfrm>
                <a:off x="6953151" y="5763360"/>
                <a:ext cx="2428892" cy="360031"/>
              </a:xfrm>
              <a:prstGeom prst="rect">
                <a:avLst/>
              </a:prstGeom>
              <a:grpFill/>
              <a:ln w="9525" algn="ctr">
                <a:noFill/>
                <a:miter lim="800000"/>
                <a:headEnd/>
                <a:tailEnd/>
              </a:ln>
            </p:spPr>
            <p:txBody>
              <a:bodyPr>
                <a:spAutoFit/>
              </a:bodyPr>
              <a:lstStyle/>
              <a:p>
                <a:pPr algn="ctr"/>
                <a:r>
                  <a:rPr lang="en-US" sz="1600" b="1" u="sng">
                    <a:latin typeface="Calibri" pitchFamily="34" charset="0"/>
                  </a:rPr>
                  <a:t>3D conformal treament</a:t>
                </a:r>
              </a:p>
            </p:txBody>
          </p:sp>
          <p:sp>
            <p:nvSpPr>
              <p:cNvPr id="15" name="Text Box 9"/>
              <p:cNvSpPr txBox="1">
                <a:spLocks noChangeArrowheads="1"/>
              </p:cNvSpPr>
              <p:nvPr/>
            </p:nvSpPr>
            <p:spPr bwMode="auto">
              <a:xfrm>
                <a:off x="2938465" y="5702728"/>
                <a:ext cx="3188764" cy="621870"/>
              </a:xfrm>
              <a:prstGeom prst="rect">
                <a:avLst/>
              </a:prstGeom>
              <a:grpFill/>
              <a:ln w="9525" algn="ctr">
                <a:noFill/>
                <a:miter lim="800000"/>
                <a:headEnd/>
                <a:tailEnd/>
              </a:ln>
            </p:spPr>
            <p:txBody>
              <a:bodyPr wrap="square">
                <a:spAutoFit/>
              </a:bodyPr>
              <a:lstStyle/>
              <a:p>
                <a:pPr algn="ctr"/>
                <a:r>
                  <a:rPr lang="en-US" sz="1600" b="1" dirty="0">
                    <a:latin typeface="Calibri" pitchFamily="34" charset="0"/>
                  </a:rPr>
                  <a:t>Depth scanning: ENERGY MODULATION</a:t>
                </a:r>
              </a:p>
            </p:txBody>
          </p:sp>
        </p:grpSp>
      </p:grpSp>
      <p:pic>
        <p:nvPicPr>
          <p:cNvPr id="2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0834" t="36459" r="38214" b="8688"/>
          <a:stretch/>
        </p:blipFill>
        <p:spPr bwMode="auto">
          <a:xfrm>
            <a:off x="1315831" y="1354702"/>
            <a:ext cx="6491575" cy="4193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30658" name="Rectangle 2"/>
          <p:cNvSpPr>
            <a:spLocks noGrp="1" noChangeArrowheads="1"/>
          </p:cNvSpPr>
          <p:nvPr>
            <p:ph type="title"/>
          </p:nvPr>
        </p:nvSpPr>
        <p:spPr>
          <a:noFill/>
        </p:spPr>
        <p:txBody>
          <a:bodyPr>
            <a:noAutofit/>
          </a:bodyPr>
          <a:lstStyle/>
          <a:p>
            <a:pPr>
              <a:defRPr/>
            </a:pPr>
            <a:r>
              <a:rPr lang="fr-FR" sz="2400" dirty="0"/>
              <a:t>2A.   Active “spot scanning”  technique by  PSI    </a:t>
            </a:r>
            <a:r>
              <a:rPr lang="fr-FR" sz="2400" dirty="0" err="1" smtClean="0"/>
              <a:t>with</a:t>
            </a:r>
            <a:r>
              <a:rPr lang="fr-FR" sz="2400" dirty="0" smtClean="0"/>
              <a:t> </a:t>
            </a:r>
            <a:r>
              <a:rPr lang="fr-FR" sz="2400" dirty="0" err="1" smtClean="0"/>
              <a:t>respiratory</a:t>
            </a:r>
            <a:r>
              <a:rPr lang="fr-FR" sz="2400" dirty="0" smtClean="0"/>
              <a:t> </a:t>
            </a:r>
            <a:r>
              <a:rPr lang="fr-FR" sz="2400" dirty="0" err="1"/>
              <a:t>gating</a:t>
            </a:r>
            <a:r>
              <a:rPr lang="fr-FR" sz="2400" dirty="0"/>
              <a:t> (</a:t>
            </a:r>
            <a:r>
              <a:rPr lang="fr-FR" sz="2400" dirty="0" err="1"/>
              <a:t>Villigen</a:t>
            </a:r>
            <a:r>
              <a:rPr lang="fr-FR" sz="2400" dirty="0" smtClean="0"/>
              <a:t>)</a:t>
            </a:r>
          </a:p>
        </p:txBody>
      </p:sp>
    </p:spTree>
    <p:extLst>
      <p:ext uri="{BB962C8B-B14F-4D97-AF65-F5344CB8AC3E}">
        <p14:creationId xmlns:p14="http://schemas.microsoft.com/office/powerpoint/2010/main" val="203653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0658" name="Rectangle 2"/>
          <p:cNvSpPr>
            <a:spLocks noGrp="1" noChangeArrowheads="1"/>
          </p:cNvSpPr>
          <p:nvPr>
            <p:ph type="title"/>
          </p:nvPr>
        </p:nvSpPr>
        <p:spPr>
          <a:noFill/>
        </p:spPr>
        <p:txBody>
          <a:bodyPr>
            <a:noAutofit/>
          </a:bodyPr>
          <a:lstStyle/>
          <a:p>
            <a:pPr>
              <a:defRPr/>
            </a:pPr>
            <a:r>
              <a:rPr lang="fr-FR" sz="2400" dirty="0"/>
              <a:t>2B.   Active “raster scanning”  technique by GSI with respiratory </a:t>
            </a:r>
            <a:r>
              <a:rPr lang="fr-FR" sz="2400" dirty="0" smtClean="0"/>
              <a:t>gating</a:t>
            </a:r>
            <a:endParaRPr lang="fr-FR" sz="2400" dirty="0"/>
          </a:p>
        </p:txBody>
      </p:sp>
      <p:pic>
        <p:nvPicPr>
          <p:cNvPr id="3706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501" t="31458" r="8874" b="15000"/>
          <a:stretch/>
        </p:blipFill>
        <p:spPr bwMode="auto">
          <a:xfrm>
            <a:off x="191729" y="1538795"/>
            <a:ext cx="8760542" cy="3721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23773" y="5589638"/>
            <a:ext cx="4881716" cy="400110"/>
          </a:xfrm>
          <a:prstGeom prst="rect">
            <a:avLst/>
          </a:prstGeom>
          <a:noFill/>
        </p:spPr>
        <p:txBody>
          <a:bodyPr wrap="square" rtlCol="0">
            <a:spAutoFit/>
          </a:bodyPr>
          <a:lstStyle/>
          <a:p>
            <a:r>
              <a:rPr lang="it-IT" sz="2000" b="1" dirty="0">
                <a:solidFill>
                  <a:srgbClr val="C00000"/>
                </a:solidFill>
              </a:rPr>
              <a:t>The synchrotron beam is moved continously</a:t>
            </a:r>
            <a:endParaRPr lang="en-GB" sz="2000" b="1" dirty="0">
              <a:solidFill>
                <a:srgbClr val="C00000"/>
              </a:solidFill>
            </a:endParaRPr>
          </a:p>
        </p:txBody>
      </p:sp>
    </p:spTree>
    <p:extLst>
      <p:ext uri="{BB962C8B-B14F-4D97-AF65-F5344CB8AC3E}">
        <p14:creationId xmlns:p14="http://schemas.microsoft.com/office/powerpoint/2010/main" val="1797960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r"/>
            <a:r>
              <a:rPr lang="fr-CH" dirty="0" smtClean="0"/>
              <a:t>challEnges in hadrontherapy</a:t>
            </a:r>
            <a:br>
              <a:rPr lang="fr-CH" dirty="0" smtClean="0"/>
            </a:br>
            <a:endParaRPr lang="fr-CH" dirty="0" smtClean="0"/>
          </a:p>
        </p:txBody>
      </p:sp>
      <p:sp>
        <p:nvSpPr>
          <p:cNvPr id="5" name="Text Placeholder 4"/>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11200003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6178" name="Rectangle 2"/>
          <p:cNvSpPr>
            <a:spLocks noGrp="1" noChangeArrowheads="1"/>
          </p:cNvSpPr>
          <p:nvPr>
            <p:ph type="title"/>
          </p:nvPr>
        </p:nvSpPr>
        <p:spPr/>
        <p:txBody>
          <a:bodyPr>
            <a:noAutofit/>
          </a:bodyPr>
          <a:lstStyle/>
          <a:p>
            <a:pPr>
              <a:defRPr/>
            </a:pPr>
            <a:r>
              <a:rPr lang="en-US" sz="2800" dirty="0" smtClean="0"/>
              <a:t>Treating moving organs</a:t>
            </a:r>
            <a:br>
              <a:rPr lang="en-US" sz="2800" dirty="0" smtClean="0"/>
            </a:br>
            <a:r>
              <a:rPr lang="en-US" sz="2800" dirty="0" smtClean="0"/>
              <a:t>GSI approach depth scanning with fast absorbers</a:t>
            </a:r>
          </a:p>
        </p:txBody>
      </p:sp>
      <p:grpSp>
        <p:nvGrpSpPr>
          <p:cNvPr id="2" name="Group 16"/>
          <p:cNvGrpSpPr/>
          <p:nvPr/>
        </p:nvGrpSpPr>
        <p:grpSpPr>
          <a:xfrm>
            <a:off x="893134" y="1033101"/>
            <a:ext cx="7099926" cy="5532431"/>
            <a:chOff x="893134" y="1001200"/>
            <a:chExt cx="7099926" cy="5532431"/>
          </a:xfrm>
        </p:grpSpPr>
        <p:grpSp>
          <p:nvGrpSpPr>
            <p:cNvPr id="3" name="Group 5"/>
            <p:cNvGrpSpPr>
              <a:grpSpLocks/>
            </p:cNvGrpSpPr>
            <p:nvPr/>
          </p:nvGrpSpPr>
          <p:grpSpPr bwMode="auto">
            <a:xfrm>
              <a:off x="1116012" y="1001200"/>
              <a:ext cx="6877048" cy="5532431"/>
              <a:chOff x="703" y="465"/>
              <a:chExt cx="4332" cy="3485"/>
            </a:xfrm>
          </p:grpSpPr>
          <p:pic>
            <p:nvPicPr>
              <p:cNvPr id="43021" name="Picture 6"/>
              <p:cNvPicPr>
                <a:picLocks noChangeAspect="1" noChangeArrowheads="1"/>
              </p:cNvPicPr>
              <p:nvPr/>
            </p:nvPicPr>
            <p:blipFill>
              <a:blip r:embed="rId2" cstate="print"/>
              <a:srcRect t="59099"/>
              <a:stretch>
                <a:fillRect/>
              </a:stretch>
            </p:blipFill>
            <p:spPr bwMode="auto">
              <a:xfrm>
                <a:off x="726" y="2382"/>
                <a:ext cx="4309" cy="1568"/>
              </a:xfrm>
              <a:prstGeom prst="rect">
                <a:avLst/>
              </a:prstGeom>
              <a:noFill/>
              <a:ln w="9525">
                <a:noFill/>
                <a:miter lim="800000"/>
                <a:headEnd/>
                <a:tailEnd/>
              </a:ln>
            </p:spPr>
          </p:pic>
          <p:pic>
            <p:nvPicPr>
              <p:cNvPr id="43022" name="Picture 7"/>
              <p:cNvPicPr>
                <a:picLocks noChangeAspect="1" noChangeArrowheads="1"/>
              </p:cNvPicPr>
              <p:nvPr/>
            </p:nvPicPr>
            <p:blipFill>
              <a:blip r:embed="rId2" cstate="print"/>
              <a:srcRect t="11252" b="42148"/>
              <a:stretch>
                <a:fillRect/>
              </a:stretch>
            </p:blipFill>
            <p:spPr bwMode="auto">
              <a:xfrm>
                <a:off x="703" y="465"/>
                <a:ext cx="4309" cy="1786"/>
              </a:xfrm>
              <a:prstGeom prst="rect">
                <a:avLst/>
              </a:prstGeom>
              <a:noFill/>
              <a:ln w="9525" algn="ctr">
                <a:noFill/>
                <a:miter lim="800000"/>
                <a:headEnd/>
                <a:tailEnd/>
              </a:ln>
            </p:spPr>
          </p:pic>
        </p:grpSp>
        <p:sp>
          <p:nvSpPr>
            <p:cNvPr id="43020" name="Text Box 13"/>
            <p:cNvSpPr txBox="1">
              <a:spLocks noChangeArrowheads="1"/>
            </p:cNvSpPr>
            <p:nvPr/>
          </p:nvSpPr>
          <p:spPr bwMode="auto">
            <a:xfrm>
              <a:off x="1281425" y="1304893"/>
              <a:ext cx="1048684" cy="369332"/>
            </a:xfrm>
            <a:prstGeom prst="rect">
              <a:avLst/>
            </a:prstGeom>
            <a:solidFill>
              <a:schemeClr val="bg1"/>
            </a:solidFill>
            <a:ln w="9525" algn="ctr">
              <a:noFill/>
              <a:miter lim="800000"/>
              <a:headEnd/>
              <a:tailEnd/>
            </a:ln>
          </p:spPr>
          <p:txBody>
            <a:bodyPr wrap="none">
              <a:spAutoFit/>
            </a:bodyPr>
            <a:lstStyle/>
            <a:p>
              <a:pPr algn="r"/>
              <a:r>
                <a:rPr lang="en-US"/>
                <a:t>p</a:t>
              </a:r>
              <a:r>
                <a:rPr lang="en-US" baseline="30000"/>
                <a:t>+1</a:t>
              </a:r>
              <a:r>
                <a:rPr lang="en-US"/>
                <a:t> or C</a:t>
              </a:r>
              <a:r>
                <a:rPr lang="en-US" baseline="30000"/>
                <a:t>+6</a:t>
              </a:r>
              <a:endParaRPr lang="en-GB" baseline="30000"/>
            </a:p>
          </p:txBody>
        </p:sp>
        <p:sp>
          <p:nvSpPr>
            <p:cNvPr id="15" name="TextBox 14"/>
            <p:cNvSpPr txBox="1"/>
            <p:nvPr/>
          </p:nvSpPr>
          <p:spPr>
            <a:xfrm>
              <a:off x="893134" y="4104168"/>
              <a:ext cx="2498651" cy="276999"/>
            </a:xfrm>
            <a:prstGeom prst="rect">
              <a:avLst/>
            </a:prstGeom>
            <a:noFill/>
          </p:spPr>
          <p:txBody>
            <a:bodyPr wrap="square" rtlCol="0">
              <a:spAutoFit/>
            </a:bodyPr>
            <a:lstStyle/>
            <a:p>
              <a:r>
                <a:rPr lang="fr-CH" sz="1200" b="1">
                  <a:solidFill>
                    <a:schemeClr val="accent3"/>
                  </a:solidFill>
                  <a:latin typeface="Times New Roman" pitchFamily="18" charset="0"/>
                  <a:cs typeface="Times New Roman" pitchFamily="18" charset="0"/>
                </a:rPr>
                <a:t>Sven O. Grözinger</a:t>
              </a:r>
              <a:r>
                <a:rPr lang="fr-CH" sz="1200">
                  <a:solidFill>
                    <a:schemeClr val="accent3"/>
                  </a:solidFill>
                  <a:latin typeface="Times New Roman" pitchFamily="18" charset="0"/>
                  <a:cs typeface="Times New Roman" pitchFamily="18" charset="0"/>
                </a:rPr>
                <a:t>, GSI Darmstadt</a:t>
              </a:r>
              <a:endParaRPr lang="en-US" sz="1200">
                <a:solidFill>
                  <a:schemeClr val="accent3"/>
                </a:solidFill>
                <a:latin typeface="Times New Roman" pitchFamily="18" charset="0"/>
                <a:cs typeface="Times New Roman" pitchFamily="18" charset="0"/>
              </a:endParaRPr>
            </a:p>
          </p:txBody>
        </p:sp>
      </p:grpSp>
      <p:grpSp>
        <p:nvGrpSpPr>
          <p:cNvPr id="4" name="Group 15"/>
          <p:cNvGrpSpPr/>
          <p:nvPr/>
        </p:nvGrpSpPr>
        <p:grpSpPr>
          <a:xfrm>
            <a:off x="4284175" y="1099628"/>
            <a:ext cx="4638418" cy="3398193"/>
            <a:chOff x="4284175" y="1099626"/>
            <a:chExt cx="4638418" cy="3398193"/>
          </a:xfrm>
        </p:grpSpPr>
        <p:sp>
          <p:nvSpPr>
            <p:cNvPr id="43017" name="Oval 10"/>
            <p:cNvSpPr>
              <a:spLocks noChangeArrowheads="1"/>
            </p:cNvSpPr>
            <p:nvPr/>
          </p:nvSpPr>
          <p:spPr bwMode="auto">
            <a:xfrm>
              <a:off x="4284175" y="1099626"/>
              <a:ext cx="1081454" cy="1057275"/>
            </a:xfrm>
            <a:prstGeom prst="ellipse">
              <a:avLst/>
            </a:prstGeom>
            <a:noFill/>
            <a:ln w="28575" algn="ctr">
              <a:solidFill>
                <a:schemeClr val="accent3"/>
              </a:solidFill>
              <a:round/>
              <a:headEnd/>
              <a:tailEnd/>
            </a:ln>
          </p:spPr>
          <p:txBody>
            <a:bodyPr wrap="none" anchor="ctr"/>
            <a:lstStyle/>
            <a:p>
              <a:endParaRPr lang="fr-FR"/>
            </a:p>
          </p:txBody>
        </p:sp>
        <p:sp>
          <p:nvSpPr>
            <p:cNvPr id="43018" name="Line 11"/>
            <p:cNvSpPr>
              <a:spLocks noChangeShapeType="1"/>
            </p:cNvSpPr>
            <p:nvPr/>
          </p:nvSpPr>
          <p:spPr bwMode="auto">
            <a:xfrm flipH="1" flipV="1">
              <a:off x="5254258" y="2021963"/>
              <a:ext cx="2177899" cy="1922716"/>
            </a:xfrm>
            <a:prstGeom prst="line">
              <a:avLst/>
            </a:prstGeom>
            <a:noFill/>
            <a:ln w="28575">
              <a:solidFill>
                <a:schemeClr val="accent3"/>
              </a:solidFill>
              <a:round/>
              <a:headEnd/>
              <a:tailEnd type="triangle" w="med" len="med"/>
            </a:ln>
          </p:spPr>
          <p:txBody>
            <a:bodyPr/>
            <a:lstStyle/>
            <a:p>
              <a:endParaRPr lang="en-US"/>
            </a:p>
          </p:txBody>
        </p:sp>
        <p:sp>
          <p:nvSpPr>
            <p:cNvPr id="43019" name="Text Box 12"/>
            <p:cNvSpPr txBox="1">
              <a:spLocks noChangeArrowheads="1"/>
            </p:cNvSpPr>
            <p:nvPr/>
          </p:nvSpPr>
          <p:spPr bwMode="auto">
            <a:xfrm>
              <a:off x="7492378" y="3429000"/>
              <a:ext cx="1430215" cy="1068819"/>
            </a:xfrm>
            <a:prstGeom prst="rect">
              <a:avLst/>
            </a:prstGeom>
            <a:solidFill>
              <a:schemeClr val="bg1"/>
            </a:solidFill>
            <a:ln w="9525" algn="ctr">
              <a:solidFill>
                <a:schemeClr val="accent3"/>
              </a:solidFill>
              <a:miter lim="800000"/>
              <a:headEnd/>
              <a:tailEnd/>
            </a:ln>
          </p:spPr>
          <p:txBody>
            <a:bodyPr>
              <a:spAutoFit/>
            </a:bodyPr>
            <a:lstStyle/>
            <a:p>
              <a:pPr algn="ctr">
                <a:lnSpc>
                  <a:spcPct val="75000"/>
                </a:lnSpc>
                <a:spcBef>
                  <a:spcPct val="30000"/>
                </a:spcBef>
              </a:pPr>
              <a:r>
                <a:rPr lang="en-US" sz="1400" b="1"/>
                <a:t>BETTER SOLUTION: energy variation by electronics and </a:t>
              </a:r>
              <a:r>
                <a:rPr lang="en-US" sz="1400" b="1" u="sng"/>
                <a:t>not </a:t>
              </a:r>
              <a:r>
                <a:rPr lang="en-US" sz="1400" b="1"/>
                <a:t>mechanics</a:t>
              </a:r>
              <a:endParaRPr lang="en-GB" sz="1400" b="1"/>
            </a:p>
          </p:txBody>
        </p:sp>
      </p:grpSp>
    </p:spTree>
    <p:extLst>
      <p:ext uri="{BB962C8B-B14F-4D97-AF65-F5344CB8AC3E}">
        <p14:creationId xmlns:p14="http://schemas.microsoft.com/office/powerpoint/2010/main" val="11516492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CH" dirty="0"/>
              <a:t>P</a:t>
            </a:r>
            <a:r>
              <a:rPr lang="fr-CH" dirty="0" smtClean="0"/>
              <a:t>roton single room-facilities</a:t>
            </a:r>
            <a:endParaRPr lang="en-US" dirty="0"/>
          </a:p>
        </p:txBody>
      </p:sp>
      <p:grpSp>
        <p:nvGrpSpPr>
          <p:cNvPr id="3" name="Group 11"/>
          <p:cNvGrpSpPr/>
          <p:nvPr/>
        </p:nvGrpSpPr>
        <p:grpSpPr>
          <a:xfrm>
            <a:off x="193681" y="1924052"/>
            <a:ext cx="8769753" cy="4318179"/>
            <a:chOff x="193679" y="1543050"/>
            <a:chExt cx="8769753" cy="4318179"/>
          </a:xfrm>
        </p:grpSpPr>
        <p:pic>
          <p:nvPicPr>
            <p:cNvPr id="8" name="Picture 5"/>
            <p:cNvPicPr>
              <a:picLocks noChangeAspect="1" noChangeArrowheads="1"/>
            </p:cNvPicPr>
            <p:nvPr/>
          </p:nvPicPr>
          <p:blipFill>
            <a:blip r:embed="rId3" cstate="print"/>
            <a:srcRect t="2602"/>
            <a:stretch>
              <a:fillRect/>
            </a:stretch>
          </p:blipFill>
          <p:spPr bwMode="auto">
            <a:xfrm>
              <a:off x="193679" y="1543050"/>
              <a:ext cx="8769753" cy="1944000"/>
            </a:xfrm>
            <a:prstGeom prst="rect">
              <a:avLst/>
            </a:prstGeom>
            <a:noFill/>
            <a:ln w="9525" algn="ctr">
              <a:noFill/>
              <a:miter lim="800000"/>
              <a:headEnd/>
              <a:tailEnd/>
            </a:ln>
          </p:spPr>
        </p:pic>
        <p:sp>
          <p:nvSpPr>
            <p:cNvPr id="9" name="Text Box 7"/>
            <p:cNvSpPr txBox="1">
              <a:spLocks noChangeArrowheads="1"/>
            </p:cNvSpPr>
            <p:nvPr/>
          </p:nvSpPr>
          <p:spPr bwMode="auto">
            <a:xfrm>
              <a:off x="227013" y="3694113"/>
              <a:ext cx="1735137" cy="369332"/>
            </a:xfrm>
            <a:prstGeom prst="rect">
              <a:avLst/>
            </a:prstGeom>
            <a:solidFill>
              <a:schemeClr val="bg1"/>
            </a:solidFill>
            <a:ln w="25400" algn="ctr">
              <a:solidFill>
                <a:srgbClr val="00B050"/>
              </a:solidFill>
              <a:miter lim="800000"/>
              <a:headEnd/>
              <a:tailEnd/>
            </a:ln>
          </p:spPr>
          <p:txBody>
            <a:bodyPr wrap="square">
              <a:spAutoFit/>
            </a:bodyPr>
            <a:lstStyle/>
            <a:p>
              <a:r>
                <a:rPr lang="en-US"/>
                <a:t>ENLIGHT results</a:t>
              </a:r>
              <a:endParaRPr lang="en-GB"/>
            </a:p>
          </p:txBody>
        </p:sp>
        <p:sp>
          <p:nvSpPr>
            <p:cNvPr id="6" name="Line 9"/>
            <p:cNvSpPr>
              <a:spLocks noChangeShapeType="1"/>
            </p:cNvSpPr>
            <p:nvPr/>
          </p:nvSpPr>
          <p:spPr bwMode="auto">
            <a:xfrm flipV="1">
              <a:off x="6219825" y="3086100"/>
              <a:ext cx="1819275" cy="1562100"/>
            </a:xfrm>
            <a:prstGeom prst="line">
              <a:avLst/>
            </a:prstGeom>
            <a:noFill/>
            <a:ln w="25400">
              <a:solidFill>
                <a:srgbClr val="FF0000"/>
              </a:solidFill>
              <a:round/>
              <a:headEnd/>
              <a:tailEnd type="triangle" w="med" len="med"/>
            </a:ln>
          </p:spPr>
          <p:txBody>
            <a:bodyPr wrap="square">
              <a:spAutoFit/>
            </a:bodyPr>
            <a:lstStyle/>
            <a:p>
              <a:endParaRPr lang="en-US"/>
            </a:p>
          </p:txBody>
        </p:sp>
        <p:sp>
          <p:nvSpPr>
            <p:cNvPr id="7" name="Text Box 10"/>
            <p:cNvSpPr txBox="1">
              <a:spLocks noChangeArrowheads="1"/>
            </p:cNvSpPr>
            <p:nvPr/>
          </p:nvSpPr>
          <p:spPr bwMode="auto">
            <a:xfrm>
              <a:off x="4733925" y="4660900"/>
              <a:ext cx="2905125" cy="1200329"/>
            </a:xfrm>
            <a:prstGeom prst="rect">
              <a:avLst/>
            </a:prstGeom>
            <a:noFill/>
            <a:ln w="25400" algn="ctr">
              <a:solidFill>
                <a:srgbClr val="FF0000"/>
              </a:solidFill>
              <a:miter lim="800000"/>
              <a:headEnd/>
              <a:tailEnd/>
            </a:ln>
          </p:spPr>
          <p:txBody>
            <a:bodyPr wrap="square">
              <a:spAutoFit/>
            </a:bodyPr>
            <a:lstStyle/>
            <a:p>
              <a:pPr algn="ctr"/>
              <a:r>
                <a:rPr lang="en-US"/>
                <a:t>1 Proton single-room facility </a:t>
              </a:r>
            </a:p>
            <a:p>
              <a:pPr algn="ctr"/>
              <a:r>
                <a:rPr lang="en-US"/>
                <a:t>every  8 X-ray rooms</a:t>
              </a:r>
            </a:p>
            <a:p>
              <a:pPr algn="ctr"/>
              <a:r>
                <a:rPr lang="en-US"/>
                <a:t>in 3-4 close-by hospitals</a:t>
              </a:r>
            </a:p>
            <a:p>
              <a:pPr algn="ctr"/>
              <a:r>
                <a:rPr lang="en-US"/>
                <a:t>serving  ≤2 million people</a:t>
              </a:r>
              <a:endParaRPr lang="en-GB"/>
            </a:p>
          </p:txBody>
        </p:sp>
        <p:sp>
          <p:nvSpPr>
            <p:cNvPr id="10" name="Rectangle 9"/>
            <p:cNvSpPr/>
            <p:nvPr/>
          </p:nvSpPr>
          <p:spPr bwMode="auto">
            <a:xfrm>
              <a:off x="1209675" y="2813051"/>
              <a:ext cx="701675" cy="596900"/>
            </a:xfrm>
            <a:prstGeom prst="rect">
              <a:avLst/>
            </a:prstGeom>
            <a:noFill/>
            <a:ln w="28575" cap="flat" cmpd="sng" algn="ctr">
              <a:solidFill>
                <a:srgbClr val="00B050"/>
              </a:solidFill>
              <a:prstDash val="solid"/>
              <a:round/>
              <a:headEnd type="none" w="med" len="med"/>
              <a:tailEnd type="none" w="med" len="med"/>
            </a:ln>
            <a:effectLst/>
          </p:spPr>
          <p:txBody>
            <a:bodyPr/>
            <a:lstStyle/>
            <a:p>
              <a:pPr>
                <a:defRPr/>
              </a:pPr>
              <a:endParaRPr lang="en-GB">
                <a:effectLst>
                  <a:outerShdw blurRad="38100" dist="38100" dir="2700000" algn="tl">
                    <a:srgbClr val="000000">
                      <a:alpha val="43137"/>
                    </a:srgbClr>
                  </a:outerShdw>
                </a:effectLst>
              </a:endParaRPr>
            </a:p>
          </p:txBody>
        </p:sp>
        <p:sp>
          <p:nvSpPr>
            <p:cNvPr id="11" name="Oval 10"/>
            <p:cNvSpPr/>
            <p:nvPr/>
          </p:nvSpPr>
          <p:spPr bwMode="auto">
            <a:xfrm>
              <a:off x="8045450" y="2339975"/>
              <a:ext cx="504825" cy="828675"/>
            </a:xfrm>
            <a:prstGeom prst="ellipse">
              <a:avLst/>
            </a:prstGeom>
            <a:noFill/>
            <a:ln w="25400" cap="flat" cmpd="sng" algn="ctr">
              <a:solidFill>
                <a:srgbClr val="FF0000"/>
              </a:solidFill>
              <a:prstDash val="solid"/>
              <a:round/>
              <a:headEnd type="none" w="med" len="med"/>
              <a:tailEnd type="none" w="med" len="med"/>
            </a:ln>
            <a:effectLst/>
          </p:spPr>
          <p:txBody>
            <a:bodyPr/>
            <a:lstStyle/>
            <a:p>
              <a:pPr>
                <a:defRPr/>
              </a:pPr>
              <a:endParaRPr lang="en-GB">
                <a:effectLst>
                  <a:outerShdw blurRad="38100" dist="38100" dir="2700000" algn="tl">
                    <a:srgbClr val="000000">
                      <a:alpha val="43137"/>
                    </a:srgbClr>
                  </a:outerShdw>
                </a:effectLst>
              </a:endParaRPr>
            </a:p>
          </p:txBody>
        </p:sp>
      </p:grpSp>
      <p:sp>
        <p:nvSpPr>
          <p:cNvPr id="13" name="TextBox 12"/>
          <p:cNvSpPr txBox="1"/>
          <p:nvPr/>
        </p:nvSpPr>
        <p:spPr>
          <a:xfrm>
            <a:off x="485775" y="1257302"/>
            <a:ext cx="5676900" cy="371475"/>
          </a:xfrm>
          <a:prstGeom prst="rect">
            <a:avLst/>
          </a:prstGeom>
          <a:noFill/>
        </p:spPr>
        <p:txBody>
          <a:bodyPr wrap="square" rtlCol="0">
            <a:spAutoFit/>
          </a:bodyPr>
          <a:lstStyle/>
          <a:p>
            <a:r>
              <a:rPr lang="fr-CH"/>
              <a:t>The reasons for proton single room-facilities*:</a:t>
            </a:r>
            <a:endParaRPr lang="en-US"/>
          </a:p>
        </p:txBody>
      </p:sp>
      <p:sp>
        <p:nvSpPr>
          <p:cNvPr id="14" name="TextBox 13"/>
          <p:cNvSpPr txBox="1"/>
          <p:nvPr/>
        </p:nvSpPr>
        <p:spPr>
          <a:xfrm>
            <a:off x="252146" y="5824928"/>
            <a:ext cx="3578877" cy="307777"/>
          </a:xfrm>
          <a:prstGeom prst="rect">
            <a:avLst/>
          </a:prstGeom>
          <a:solidFill>
            <a:schemeClr val="bg1"/>
          </a:solidFill>
        </p:spPr>
        <p:txBody>
          <a:bodyPr wrap="square" rtlCol="0">
            <a:spAutoFit/>
          </a:bodyPr>
          <a:lstStyle/>
          <a:p>
            <a:r>
              <a:rPr lang="fr-CH" sz="1400" dirty="0"/>
              <a:t>* U. Amaldi et. al, NIM A 620 (2010), 563-577</a:t>
            </a:r>
            <a:endParaRPr lang="en-US" sz="1400" dirty="0"/>
          </a:p>
        </p:txBody>
      </p:sp>
    </p:spTree>
    <p:extLst>
      <p:ext uri="{BB962C8B-B14F-4D97-AF65-F5344CB8AC3E}">
        <p14:creationId xmlns:p14="http://schemas.microsoft.com/office/powerpoint/2010/main" val="4991200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25"/>
          <p:cNvGraphicFramePr>
            <a:graphicFrameLocks noGrp="1"/>
          </p:cNvGraphicFramePr>
          <p:nvPr>
            <p:ph idx="1"/>
            <p:extLst/>
          </p:nvPr>
        </p:nvGraphicFramePr>
        <p:xfrm>
          <a:off x="486698" y="4256286"/>
          <a:ext cx="8170604" cy="1844852"/>
        </p:xfrm>
        <a:graphic>
          <a:graphicData uri="http://schemas.openxmlformats.org/drawingml/2006/table">
            <a:tbl>
              <a:tblPr firstRow="1" bandRow="1">
                <a:tableStyleId>{5940675A-B579-460E-94D1-54222C63F5DA}</a:tableStyleId>
              </a:tblPr>
              <a:tblGrid>
                <a:gridCol w="1601715">
                  <a:extLst>
                    <a:ext uri="{9D8B030D-6E8A-4147-A177-3AD203B41FA5}">
                      <a16:colId xmlns:a16="http://schemas.microsoft.com/office/drawing/2014/main" val="20000"/>
                    </a:ext>
                  </a:extLst>
                </a:gridCol>
                <a:gridCol w="2093582">
                  <a:extLst>
                    <a:ext uri="{9D8B030D-6E8A-4147-A177-3AD203B41FA5}">
                      <a16:colId xmlns:a16="http://schemas.microsoft.com/office/drawing/2014/main" val="20001"/>
                    </a:ext>
                  </a:extLst>
                </a:gridCol>
                <a:gridCol w="2219700">
                  <a:extLst>
                    <a:ext uri="{9D8B030D-6E8A-4147-A177-3AD203B41FA5}">
                      <a16:colId xmlns:a16="http://schemas.microsoft.com/office/drawing/2014/main" val="20002"/>
                    </a:ext>
                  </a:extLst>
                </a:gridCol>
                <a:gridCol w="2255607">
                  <a:extLst>
                    <a:ext uri="{9D8B030D-6E8A-4147-A177-3AD203B41FA5}">
                      <a16:colId xmlns:a16="http://schemas.microsoft.com/office/drawing/2014/main" val="20003"/>
                    </a:ext>
                  </a:extLst>
                </a:gridCol>
              </a:tblGrid>
              <a:tr h="699166">
                <a:tc>
                  <a:txBody>
                    <a:bodyPr/>
                    <a:lstStyle/>
                    <a:p>
                      <a:pPr algn="ctr"/>
                      <a:r>
                        <a:rPr lang="fr-CH" b="1" dirty="0" smtClean="0"/>
                        <a:t>Accelerator</a:t>
                      </a:r>
                      <a:r>
                        <a:rPr lang="fr-CH" b="1" baseline="0" dirty="0" smtClean="0"/>
                        <a:t> type</a:t>
                      </a:r>
                      <a:endParaRPr lang="en-US" b="1" dirty="0"/>
                    </a:p>
                  </a:txBody>
                  <a:tcPr anchor="ctr"/>
                </a:tc>
                <a:tc>
                  <a:txBody>
                    <a:bodyPr/>
                    <a:lstStyle/>
                    <a:p>
                      <a:pPr algn="ctr"/>
                      <a:r>
                        <a:rPr lang="fr-CH" b="1" dirty="0" err="1" smtClean="0"/>
                        <a:t>Beam</a:t>
                      </a:r>
                      <a:r>
                        <a:rPr lang="fr-CH" b="1" dirty="0" smtClean="0"/>
                        <a:t> </a:t>
                      </a:r>
                      <a:r>
                        <a:rPr lang="fr-CH" b="1" dirty="0" err="1" smtClean="0"/>
                        <a:t>always</a:t>
                      </a:r>
                      <a:r>
                        <a:rPr lang="fr-CH" b="1" dirty="0" smtClean="0"/>
                        <a:t> </a:t>
                      </a:r>
                      <a:r>
                        <a:rPr lang="fr-CH" b="1" dirty="0" err="1" smtClean="0"/>
                        <a:t>present</a:t>
                      </a:r>
                      <a:r>
                        <a:rPr lang="fr-CH" b="1" baseline="0" dirty="0" smtClean="0"/>
                        <a:t> </a:t>
                      </a:r>
                      <a:r>
                        <a:rPr lang="fr-CH" b="1" dirty="0" smtClean="0"/>
                        <a:t>?</a:t>
                      </a:r>
                      <a:endParaRPr lang="en-US" b="1" dirty="0"/>
                    </a:p>
                  </a:txBody>
                  <a:tcPr anchor="ctr"/>
                </a:tc>
                <a:tc>
                  <a:txBody>
                    <a:bodyPr/>
                    <a:lstStyle/>
                    <a:p>
                      <a:pPr algn="ctr"/>
                      <a:r>
                        <a:rPr lang="fr-CH" b="1" dirty="0" err="1" smtClean="0"/>
                        <a:t>Energy</a:t>
                      </a:r>
                      <a:r>
                        <a:rPr lang="fr-CH" b="1" dirty="0" smtClean="0"/>
                        <a:t> variation by </a:t>
                      </a:r>
                      <a:r>
                        <a:rPr lang="fr-CH" b="1" dirty="0" err="1" smtClean="0"/>
                        <a:t>electronic</a:t>
                      </a:r>
                      <a:r>
                        <a:rPr lang="fr-CH" b="1" dirty="0" smtClean="0"/>
                        <a:t> </a:t>
                      </a:r>
                      <a:r>
                        <a:rPr lang="fr-CH" b="1" dirty="0" err="1" smtClean="0"/>
                        <a:t>means</a:t>
                      </a:r>
                      <a:endParaRPr lang="en-US" b="1" dirty="0"/>
                    </a:p>
                  </a:txBody>
                  <a:tcPr anchor="ctr"/>
                </a:tc>
                <a:tc>
                  <a:txBody>
                    <a:bodyPr/>
                    <a:lstStyle/>
                    <a:p>
                      <a:pPr algn="ctr"/>
                      <a:r>
                        <a:rPr lang="fr-CH" b="1" dirty="0" smtClean="0"/>
                        <a:t>Time </a:t>
                      </a:r>
                      <a:r>
                        <a:rPr lang="fr-CH" b="1" dirty="0" err="1" smtClean="0"/>
                        <a:t>needed</a:t>
                      </a:r>
                      <a:r>
                        <a:rPr lang="fr-CH" b="1" dirty="0" smtClean="0"/>
                        <a:t> for </a:t>
                      </a:r>
                      <a:r>
                        <a:rPr lang="fr-CH" b="1" dirty="0" err="1" smtClean="0"/>
                        <a:t>varying</a:t>
                      </a:r>
                      <a:r>
                        <a:rPr lang="fr-CH" b="1" dirty="0" smtClean="0"/>
                        <a:t> the </a:t>
                      </a:r>
                      <a:r>
                        <a:rPr lang="fr-CH" b="1" dirty="0" err="1" smtClean="0"/>
                        <a:t>energy</a:t>
                      </a:r>
                      <a:endParaRPr lang="en-US" b="1" dirty="0"/>
                    </a:p>
                  </a:txBody>
                  <a:tcPr anchor="ctr"/>
                </a:tc>
                <a:extLst>
                  <a:ext uri="{0D108BD9-81ED-4DB2-BD59-A6C34878D82A}">
                    <a16:rowId xmlns:a16="http://schemas.microsoft.com/office/drawing/2014/main" val="10000"/>
                  </a:ext>
                </a:extLst>
              </a:tr>
              <a:tr h="582160">
                <a:tc>
                  <a:txBody>
                    <a:bodyPr/>
                    <a:lstStyle/>
                    <a:p>
                      <a:pPr algn="ctr"/>
                      <a:r>
                        <a:rPr lang="fr-CH" b="1" smtClean="0"/>
                        <a:t>Cyclotron</a:t>
                      </a:r>
                      <a:endParaRPr lang="en-US" b="1"/>
                    </a:p>
                  </a:txBody>
                  <a:tcPr anchor="ctr"/>
                </a:tc>
                <a:tc>
                  <a:txBody>
                    <a:bodyPr/>
                    <a:lstStyle/>
                    <a:p>
                      <a:pPr algn="ctr"/>
                      <a:r>
                        <a:rPr lang="fr-CH" b="1" dirty="0" smtClean="0">
                          <a:solidFill>
                            <a:schemeClr val="tx1"/>
                          </a:solidFill>
                        </a:rPr>
                        <a:t>???</a:t>
                      </a:r>
                      <a:endParaRPr lang="en-US" b="1" dirty="0">
                        <a:solidFill>
                          <a:schemeClr val="tx1"/>
                        </a:solidFill>
                      </a:endParaRPr>
                    </a:p>
                  </a:txBody>
                  <a:tcPr anchor="ctr"/>
                </a:tc>
                <a:tc>
                  <a:txBody>
                    <a:bodyPr/>
                    <a:lstStyle/>
                    <a:p>
                      <a:pPr algn="ctr"/>
                      <a:r>
                        <a:rPr lang="fr-CH" b="1" dirty="0" smtClean="0">
                          <a:solidFill>
                            <a:schemeClr val="tx1"/>
                          </a:solidFill>
                        </a:rPr>
                        <a:t>???</a:t>
                      </a:r>
                      <a:endParaRPr lang="en-US" b="1" dirty="0">
                        <a:solidFill>
                          <a:schemeClr val="tx1"/>
                        </a:solidFill>
                      </a:endParaRPr>
                    </a:p>
                  </a:txBody>
                  <a:tcPr anchor="ctr"/>
                </a:tc>
                <a:tc>
                  <a:txBody>
                    <a:bodyPr/>
                    <a:lstStyle/>
                    <a:p>
                      <a:pPr algn="ctr"/>
                      <a:r>
                        <a:rPr lang="fr-CH" b="1" dirty="0" smtClean="0">
                          <a:solidFill>
                            <a:schemeClr val="tx1"/>
                          </a:solidFill>
                        </a:rPr>
                        <a:t>???</a:t>
                      </a:r>
                      <a:endParaRPr lang="en-US" b="1" dirty="0">
                        <a:solidFill>
                          <a:schemeClr val="tx1"/>
                        </a:solidFill>
                      </a:endParaRPr>
                    </a:p>
                  </a:txBody>
                  <a:tcPr anchor="ctr"/>
                </a:tc>
                <a:extLst>
                  <a:ext uri="{0D108BD9-81ED-4DB2-BD59-A6C34878D82A}">
                    <a16:rowId xmlns:a16="http://schemas.microsoft.com/office/drawing/2014/main" val="10001"/>
                  </a:ext>
                </a:extLst>
              </a:tr>
              <a:tr h="563526">
                <a:tc>
                  <a:txBody>
                    <a:bodyPr/>
                    <a:lstStyle/>
                    <a:p>
                      <a:pPr algn="ctr"/>
                      <a:r>
                        <a:rPr lang="fr-CH" b="1" dirty="0" smtClean="0"/>
                        <a:t>Synchrotron</a:t>
                      </a:r>
                    </a:p>
                  </a:txBody>
                  <a:tcPr anchor="ctr"/>
                </a:tc>
                <a:tc>
                  <a:txBody>
                    <a:bodyPr/>
                    <a:lstStyle/>
                    <a:p>
                      <a:pPr algn="ctr"/>
                      <a:r>
                        <a:rPr lang="fr-CH" b="1" dirty="0" smtClean="0">
                          <a:solidFill>
                            <a:schemeClr val="tx1"/>
                          </a:solidFill>
                        </a:rPr>
                        <a:t>???</a:t>
                      </a:r>
                      <a:endParaRPr lang="en-US" b="1" dirty="0">
                        <a:solidFill>
                          <a:schemeClr val="tx1"/>
                        </a:solidFill>
                      </a:endParaRPr>
                    </a:p>
                  </a:txBody>
                  <a:tcPr anchor="ctr"/>
                </a:tc>
                <a:tc>
                  <a:txBody>
                    <a:bodyPr/>
                    <a:lstStyle/>
                    <a:p>
                      <a:pPr algn="ctr"/>
                      <a:r>
                        <a:rPr lang="fr-CH" b="1" smtClean="0">
                          <a:solidFill>
                            <a:schemeClr val="tx1"/>
                          </a:solidFill>
                        </a:rPr>
                        <a:t>???</a:t>
                      </a:r>
                      <a:endParaRPr lang="en-US" b="1">
                        <a:solidFill>
                          <a:schemeClr val="tx1"/>
                        </a:solidFill>
                      </a:endParaRPr>
                    </a:p>
                  </a:txBody>
                  <a:tcPr anchor="ctr"/>
                </a:tc>
                <a:tc>
                  <a:txBody>
                    <a:bodyPr/>
                    <a:lstStyle/>
                    <a:p>
                      <a:pPr algn="ctr"/>
                      <a:r>
                        <a:rPr lang="fr-CH" b="1" dirty="0" smtClean="0">
                          <a:solidFill>
                            <a:schemeClr val="tx1"/>
                          </a:solidFill>
                        </a:rPr>
                        <a:t>???</a:t>
                      </a:r>
                      <a:endParaRPr lang="en-US" b="1" dirty="0">
                        <a:solidFill>
                          <a:schemeClr val="tx1"/>
                        </a:solidFill>
                      </a:endParaRPr>
                    </a:p>
                  </a:txBody>
                  <a:tcPr anchor="ctr"/>
                </a:tc>
                <a:extLst>
                  <a:ext uri="{0D108BD9-81ED-4DB2-BD59-A6C34878D82A}">
                    <a16:rowId xmlns:a16="http://schemas.microsoft.com/office/drawing/2014/main" val="10002"/>
                  </a:ext>
                </a:extLst>
              </a:tr>
            </a:tbl>
          </a:graphicData>
        </a:graphic>
      </p:graphicFrame>
      <p:grpSp>
        <p:nvGrpSpPr>
          <p:cNvPr id="15" name="Group 14"/>
          <p:cNvGrpSpPr/>
          <p:nvPr/>
        </p:nvGrpSpPr>
        <p:grpSpPr>
          <a:xfrm>
            <a:off x="2330248" y="5059113"/>
            <a:ext cx="6170041" cy="936770"/>
            <a:chOff x="2466046" y="2882828"/>
            <a:chExt cx="5181705" cy="936770"/>
          </a:xfrm>
        </p:grpSpPr>
        <p:grpSp>
          <p:nvGrpSpPr>
            <p:cNvPr id="12" name="Group 11"/>
            <p:cNvGrpSpPr/>
            <p:nvPr/>
          </p:nvGrpSpPr>
          <p:grpSpPr>
            <a:xfrm>
              <a:off x="2466046" y="2882828"/>
              <a:ext cx="2667475" cy="936770"/>
              <a:chOff x="2466046" y="2882828"/>
              <a:chExt cx="2667475" cy="936770"/>
            </a:xfrm>
          </p:grpSpPr>
          <p:sp>
            <p:nvSpPr>
              <p:cNvPr id="8" name="Rectangle 7"/>
              <p:cNvSpPr/>
              <p:nvPr/>
            </p:nvSpPr>
            <p:spPr>
              <a:xfrm>
                <a:off x="2466046" y="2897575"/>
                <a:ext cx="1473929" cy="369332"/>
              </a:xfrm>
              <a:prstGeom prst="rect">
                <a:avLst/>
              </a:prstGeom>
              <a:solidFill>
                <a:schemeClr val="bg1"/>
              </a:solidFill>
            </p:spPr>
            <p:txBody>
              <a:bodyPr wrap="square">
                <a:spAutoFit/>
              </a:bodyPr>
              <a:lstStyle/>
              <a:p>
                <a:pPr algn="ctr"/>
                <a:r>
                  <a:rPr lang="fr-CH" b="1" dirty="0" err="1">
                    <a:solidFill>
                      <a:srgbClr val="FF0000"/>
                    </a:solidFill>
                  </a:rPr>
                  <a:t>Yes</a:t>
                </a:r>
                <a:r>
                  <a:rPr lang="fr-CH" b="1" dirty="0">
                    <a:solidFill>
                      <a:srgbClr val="FF0000"/>
                    </a:solidFill>
                  </a:rPr>
                  <a:t>  </a:t>
                </a:r>
                <a:r>
                  <a:rPr lang="fr-CH" sz="1400" b="1" dirty="0"/>
                  <a:t>(MHz)</a:t>
                </a:r>
                <a:endParaRPr lang="en-US" sz="1400" b="1" dirty="0">
                  <a:solidFill>
                    <a:srgbClr val="FF0000"/>
                  </a:solidFill>
                </a:endParaRPr>
              </a:p>
            </p:txBody>
          </p:sp>
          <p:sp>
            <p:nvSpPr>
              <p:cNvPr id="9" name="Rectangle 8"/>
              <p:cNvSpPr/>
              <p:nvPr/>
            </p:nvSpPr>
            <p:spPr>
              <a:xfrm>
                <a:off x="4729554" y="2882828"/>
                <a:ext cx="386637" cy="369332"/>
              </a:xfrm>
              <a:prstGeom prst="rect">
                <a:avLst/>
              </a:prstGeom>
              <a:solidFill>
                <a:schemeClr val="bg1"/>
              </a:solidFill>
            </p:spPr>
            <p:txBody>
              <a:bodyPr wrap="none">
                <a:spAutoFit/>
              </a:bodyPr>
              <a:lstStyle/>
              <a:p>
                <a:pPr algn="ctr"/>
                <a:r>
                  <a:rPr lang="fr-CH" b="1"/>
                  <a:t>No</a:t>
                </a:r>
                <a:endParaRPr lang="en-US" b="1"/>
              </a:p>
            </p:txBody>
          </p:sp>
          <p:sp>
            <p:nvSpPr>
              <p:cNvPr id="10" name="Rectangle 9"/>
              <p:cNvSpPr/>
              <p:nvPr/>
            </p:nvSpPr>
            <p:spPr>
              <a:xfrm>
                <a:off x="2914928" y="3450266"/>
                <a:ext cx="386637" cy="369332"/>
              </a:xfrm>
              <a:prstGeom prst="rect">
                <a:avLst/>
              </a:prstGeom>
              <a:solidFill>
                <a:schemeClr val="bg1"/>
              </a:solidFill>
            </p:spPr>
            <p:txBody>
              <a:bodyPr wrap="none">
                <a:spAutoFit/>
              </a:bodyPr>
              <a:lstStyle/>
              <a:p>
                <a:pPr algn="ctr"/>
                <a:r>
                  <a:rPr lang="fr-CH" b="1"/>
                  <a:t>No</a:t>
                </a:r>
                <a:endParaRPr lang="en-US" b="1"/>
              </a:p>
            </p:txBody>
          </p:sp>
          <p:sp>
            <p:nvSpPr>
              <p:cNvPr id="11" name="Rectangle 10"/>
              <p:cNvSpPr/>
              <p:nvPr/>
            </p:nvSpPr>
            <p:spPr>
              <a:xfrm>
                <a:off x="4719313" y="3450266"/>
                <a:ext cx="414208" cy="369332"/>
              </a:xfrm>
              <a:prstGeom prst="rect">
                <a:avLst/>
              </a:prstGeom>
              <a:solidFill>
                <a:schemeClr val="bg1"/>
              </a:solidFill>
            </p:spPr>
            <p:txBody>
              <a:bodyPr wrap="none">
                <a:spAutoFit/>
              </a:bodyPr>
              <a:lstStyle/>
              <a:p>
                <a:pPr algn="ctr"/>
                <a:r>
                  <a:rPr lang="fr-CH" b="1">
                    <a:solidFill>
                      <a:srgbClr val="FF0000"/>
                    </a:solidFill>
                  </a:rPr>
                  <a:t>Yes</a:t>
                </a:r>
                <a:endParaRPr lang="en-US" b="1">
                  <a:solidFill>
                    <a:srgbClr val="FF0000"/>
                  </a:solidFill>
                </a:endParaRPr>
              </a:p>
            </p:txBody>
          </p:sp>
        </p:grpSp>
        <p:sp>
          <p:nvSpPr>
            <p:cNvPr id="13" name="Rectangle 12"/>
            <p:cNvSpPr/>
            <p:nvPr/>
          </p:nvSpPr>
          <p:spPr>
            <a:xfrm>
              <a:off x="5993719" y="2882828"/>
              <a:ext cx="1654032" cy="369332"/>
            </a:xfrm>
            <a:prstGeom prst="rect">
              <a:avLst/>
            </a:prstGeom>
            <a:solidFill>
              <a:schemeClr val="bg1"/>
            </a:solidFill>
          </p:spPr>
          <p:txBody>
            <a:bodyPr wrap="none">
              <a:spAutoFit/>
            </a:bodyPr>
            <a:lstStyle/>
            <a:p>
              <a:pPr algn="ctr"/>
              <a:r>
                <a:rPr lang="fr-CH" b="1" dirty="0"/>
                <a:t>80-100 ms </a:t>
              </a:r>
              <a:r>
                <a:rPr lang="fr-CH" sz="1400" b="1" dirty="0"/>
                <a:t>(</a:t>
              </a:r>
              <a:r>
                <a:rPr lang="fr-CH" sz="1400" b="1" dirty="0" err="1"/>
                <a:t>with</a:t>
              </a:r>
              <a:r>
                <a:rPr lang="fr-CH" sz="1400" b="1" dirty="0"/>
                <a:t> abs)</a:t>
              </a:r>
              <a:endParaRPr lang="en-US" sz="1400" b="1" dirty="0"/>
            </a:p>
          </p:txBody>
        </p:sp>
        <p:sp>
          <p:nvSpPr>
            <p:cNvPr id="14" name="Rectangle 13"/>
            <p:cNvSpPr/>
            <p:nvPr/>
          </p:nvSpPr>
          <p:spPr>
            <a:xfrm>
              <a:off x="6262965" y="3450266"/>
              <a:ext cx="1019957" cy="369332"/>
            </a:xfrm>
            <a:prstGeom prst="rect">
              <a:avLst/>
            </a:prstGeom>
            <a:solidFill>
              <a:schemeClr val="bg1"/>
            </a:solidFill>
          </p:spPr>
          <p:txBody>
            <a:bodyPr wrap="none">
              <a:spAutoFit/>
            </a:bodyPr>
            <a:lstStyle/>
            <a:p>
              <a:pPr algn="ctr"/>
              <a:r>
                <a:rPr lang="fr-CH" b="1"/>
                <a:t>1-2 second</a:t>
              </a:r>
              <a:endParaRPr lang="en-US" b="1"/>
            </a:p>
          </p:txBody>
        </p:sp>
      </p:grpSp>
      <p:sp>
        <p:nvSpPr>
          <p:cNvPr id="2" name="Title 1"/>
          <p:cNvSpPr>
            <a:spLocks noGrp="1"/>
          </p:cNvSpPr>
          <p:nvPr>
            <p:ph type="title"/>
          </p:nvPr>
        </p:nvSpPr>
        <p:spPr/>
        <p:txBody>
          <a:bodyPr>
            <a:normAutofit/>
          </a:bodyPr>
          <a:lstStyle/>
          <a:p>
            <a:r>
              <a:rPr lang="en-US" sz="2800" b="1" dirty="0" smtClean="0"/>
              <a:t>Properties of the beams of different accelerators</a:t>
            </a:r>
            <a:endParaRPr lang="en-US" sz="2800" b="1"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52054" b="12883"/>
          <a:stretch/>
        </p:blipFill>
        <p:spPr>
          <a:xfrm>
            <a:off x="1165792" y="868424"/>
            <a:ext cx="3188584" cy="31320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9529" b="9671"/>
          <a:stretch/>
        </p:blipFill>
        <p:spPr>
          <a:xfrm>
            <a:off x="4824178" y="868424"/>
            <a:ext cx="3237159" cy="3132000"/>
          </a:xfrm>
          <a:prstGeom prst="rect">
            <a:avLst/>
          </a:prstGeom>
        </p:spPr>
      </p:pic>
    </p:spTree>
    <p:extLst>
      <p:ext uri="{BB962C8B-B14F-4D97-AF65-F5344CB8AC3E}">
        <p14:creationId xmlns:p14="http://schemas.microsoft.com/office/powerpoint/2010/main" val="173708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smtClean="0"/>
              <a:t>Properties of the beams of different accelerators</a:t>
            </a:r>
            <a:endParaRPr lang="en-US" sz="2800" b="1"/>
          </a:p>
        </p:txBody>
      </p:sp>
      <p:graphicFrame>
        <p:nvGraphicFramePr>
          <p:cNvPr id="26" name="Content Placeholder 25"/>
          <p:cNvGraphicFramePr>
            <a:graphicFrameLocks noGrp="1"/>
          </p:cNvGraphicFramePr>
          <p:nvPr>
            <p:ph idx="1"/>
            <p:extLst>
              <p:ext uri="{D42A27DB-BD31-4B8C-83A1-F6EECF244321}">
                <p14:modId xmlns:p14="http://schemas.microsoft.com/office/powerpoint/2010/main" val="1145064840"/>
              </p:ext>
            </p:extLst>
          </p:nvPr>
        </p:nvGraphicFramePr>
        <p:xfrm>
          <a:off x="871870" y="1770293"/>
          <a:ext cx="6826102" cy="2679460"/>
        </p:xfrm>
        <a:graphic>
          <a:graphicData uri="http://schemas.openxmlformats.org/drawingml/2006/table">
            <a:tbl>
              <a:tblPr firstRow="1" bandRow="1">
                <a:tableStyleId>{5940675A-B579-460E-94D1-54222C63F5DA}</a:tableStyleId>
              </a:tblPr>
              <a:tblGrid>
                <a:gridCol w="1350334">
                  <a:extLst>
                    <a:ext uri="{9D8B030D-6E8A-4147-A177-3AD203B41FA5}">
                      <a16:colId xmlns:a16="http://schemas.microsoft.com/office/drawing/2014/main" val="20000"/>
                    </a:ext>
                  </a:extLst>
                </a:gridCol>
                <a:gridCol w="1765005">
                  <a:extLst>
                    <a:ext uri="{9D8B030D-6E8A-4147-A177-3AD203B41FA5}">
                      <a16:colId xmlns:a16="http://schemas.microsoft.com/office/drawing/2014/main" val="20001"/>
                    </a:ext>
                  </a:extLst>
                </a:gridCol>
                <a:gridCol w="1871330">
                  <a:extLst>
                    <a:ext uri="{9D8B030D-6E8A-4147-A177-3AD203B41FA5}">
                      <a16:colId xmlns:a16="http://schemas.microsoft.com/office/drawing/2014/main" val="20002"/>
                    </a:ext>
                  </a:extLst>
                </a:gridCol>
                <a:gridCol w="1839433">
                  <a:extLst>
                    <a:ext uri="{9D8B030D-6E8A-4147-A177-3AD203B41FA5}">
                      <a16:colId xmlns:a16="http://schemas.microsoft.com/office/drawing/2014/main" val="20003"/>
                    </a:ext>
                  </a:extLst>
                </a:gridCol>
              </a:tblGrid>
              <a:tr h="1002146">
                <a:tc>
                  <a:txBody>
                    <a:bodyPr/>
                    <a:lstStyle/>
                    <a:p>
                      <a:pPr algn="ctr"/>
                      <a:r>
                        <a:rPr lang="fr-CH" b="1" smtClean="0"/>
                        <a:t>Accelerator</a:t>
                      </a:r>
                      <a:r>
                        <a:rPr lang="fr-CH" b="1" baseline="0" smtClean="0"/>
                        <a:t> type</a:t>
                      </a:r>
                      <a:endParaRPr lang="en-US" b="1"/>
                    </a:p>
                  </a:txBody>
                  <a:tcPr anchor="ctr"/>
                </a:tc>
                <a:tc>
                  <a:txBody>
                    <a:bodyPr/>
                    <a:lstStyle/>
                    <a:p>
                      <a:pPr algn="ctr"/>
                      <a:r>
                        <a:rPr lang="fr-CH" b="1" smtClean="0"/>
                        <a:t>Beam always present during treatment ?</a:t>
                      </a:r>
                      <a:endParaRPr lang="en-US" b="1"/>
                    </a:p>
                  </a:txBody>
                  <a:tcPr anchor="ctr"/>
                </a:tc>
                <a:tc>
                  <a:txBody>
                    <a:bodyPr/>
                    <a:lstStyle/>
                    <a:p>
                      <a:pPr algn="ctr"/>
                      <a:r>
                        <a:rPr lang="fr-CH" b="1" smtClean="0"/>
                        <a:t>Energy variation by electronic means</a:t>
                      </a:r>
                      <a:endParaRPr lang="en-US" b="1"/>
                    </a:p>
                  </a:txBody>
                  <a:tcPr anchor="ctr"/>
                </a:tc>
                <a:tc>
                  <a:txBody>
                    <a:bodyPr/>
                    <a:lstStyle/>
                    <a:p>
                      <a:pPr algn="ctr"/>
                      <a:r>
                        <a:rPr lang="fr-CH" b="1" smtClean="0"/>
                        <a:t>Time needed for varying the energy</a:t>
                      </a:r>
                      <a:endParaRPr lang="en-US" b="1"/>
                    </a:p>
                  </a:txBody>
                  <a:tcPr anchor="ctr"/>
                </a:tc>
                <a:extLst>
                  <a:ext uri="{0D108BD9-81ED-4DB2-BD59-A6C34878D82A}">
                    <a16:rowId xmlns:a16="http://schemas.microsoft.com/office/drawing/2014/main" val="10000"/>
                  </a:ext>
                </a:extLst>
              </a:tr>
              <a:tr h="582160">
                <a:tc>
                  <a:txBody>
                    <a:bodyPr/>
                    <a:lstStyle/>
                    <a:p>
                      <a:pPr algn="ctr"/>
                      <a:r>
                        <a:rPr lang="fr-CH" b="1" smtClean="0"/>
                        <a:t>Cyclotron</a:t>
                      </a:r>
                      <a:endParaRPr lang="en-US" b="1"/>
                    </a:p>
                  </a:txBody>
                  <a:tcPr anchor="ctr"/>
                </a:tc>
                <a:tc>
                  <a:txBody>
                    <a:bodyPr/>
                    <a:lstStyle/>
                    <a:p>
                      <a:pPr algn="ctr"/>
                      <a:r>
                        <a:rPr lang="fr-CH" b="1" smtClean="0">
                          <a:solidFill>
                            <a:srgbClr val="FF0000"/>
                          </a:solidFill>
                        </a:rPr>
                        <a:t>Yes</a:t>
                      </a:r>
                      <a:endParaRPr lang="en-US" b="1">
                        <a:solidFill>
                          <a:srgbClr val="FF0000"/>
                        </a:solidFill>
                      </a:endParaRPr>
                    </a:p>
                  </a:txBody>
                  <a:tcPr anchor="ctr"/>
                </a:tc>
                <a:tc>
                  <a:txBody>
                    <a:bodyPr/>
                    <a:lstStyle/>
                    <a:p>
                      <a:pPr algn="ctr"/>
                      <a:r>
                        <a:rPr lang="fr-CH" b="1" smtClean="0"/>
                        <a:t>No</a:t>
                      </a:r>
                      <a:endParaRPr lang="en-US" b="1"/>
                    </a:p>
                  </a:txBody>
                  <a:tcPr anchor="ctr"/>
                </a:tc>
                <a:tc>
                  <a:txBody>
                    <a:bodyPr/>
                    <a:lstStyle/>
                    <a:p>
                      <a:pPr algn="ctr"/>
                      <a:r>
                        <a:rPr lang="fr-CH" b="1" smtClean="0"/>
                        <a:t>80-100 ms (*)</a:t>
                      </a:r>
                      <a:endParaRPr lang="en-US" b="1"/>
                    </a:p>
                  </a:txBody>
                  <a:tcPr anchor="ctr"/>
                </a:tc>
                <a:extLst>
                  <a:ext uri="{0D108BD9-81ED-4DB2-BD59-A6C34878D82A}">
                    <a16:rowId xmlns:a16="http://schemas.microsoft.com/office/drawing/2014/main" val="10001"/>
                  </a:ext>
                </a:extLst>
              </a:tr>
              <a:tr h="563526">
                <a:tc>
                  <a:txBody>
                    <a:bodyPr/>
                    <a:lstStyle/>
                    <a:p>
                      <a:pPr algn="ctr"/>
                      <a:r>
                        <a:rPr lang="fr-CH" b="1" smtClean="0"/>
                        <a:t>Synchrotron</a:t>
                      </a:r>
                    </a:p>
                  </a:txBody>
                  <a:tcPr anchor="ctr"/>
                </a:tc>
                <a:tc>
                  <a:txBody>
                    <a:bodyPr/>
                    <a:lstStyle/>
                    <a:p>
                      <a:pPr algn="ctr"/>
                      <a:r>
                        <a:rPr lang="fr-CH" b="1" smtClean="0"/>
                        <a:t>No</a:t>
                      </a:r>
                      <a:endParaRPr lang="en-US" b="1"/>
                    </a:p>
                  </a:txBody>
                  <a:tcPr anchor="ctr"/>
                </a:tc>
                <a:tc>
                  <a:txBody>
                    <a:bodyPr/>
                    <a:lstStyle/>
                    <a:p>
                      <a:pPr algn="ctr"/>
                      <a:r>
                        <a:rPr lang="fr-CH" b="1" smtClean="0">
                          <a:solidFill>
                            <a:srgbClr val="FF0000"/>
                          </a:solidFill>
                        </a:rPr>
                        <a:t>Yes</a:t>
                      </a:r>
                      <a:endParaRPr lang="en-US" b="1">
                        <a:solidFill>
                          <a:srgbClr val="FF0000"/>
                        </a:solidFill>
                      </a:endParaRPr>
                    </a:p>
                  </a:txBody>
                  <a:tcPr anchor="ctr"/>
                </a:tc>
                <a:tc>
                  <a:txBody>
                    <a:bodyPr/>
                    <a:lstStyle/>
                    <a:p>
                      <a:pPr algn="ctr"/>
                      <a:r>
                        <a:rPr lang="fr-CH" b="1" smtClean="0"/>
                        <a:t>1-2 second</a:t>
                      </a:r>
                      <a:endParaRPr lang="en-US" b="1"/>
                    </a:p>
                  </a:txBody>
                  <a:tcPr anchor="ctr"/>
                </a:tc>
                <a:extLst>
                  <a:ext uri="{0D108BD9-81ED-4DB2-BD59-A6C34878D82A}">
                    <a16:rowId xmlns:a16="http://schemas.microsoft.com/office/drawing/2014/main" val="10002"/>
                  </a:ext>
                </a:extLst>
              </a:tr>
              <a:tr h="531628">
                <a:tc>
                  <a:txBody>
                    <a:bodyPr/>
                    <a:lstStyle/>
                    <a:p>
                      <a:pPr algn="ctr"/>
                      <a:r>
                        <a:rPr lang="fr-CH" b="1" dirty="0" err="1" smtClean="0">
                          <a:solidFill>
                            <a:srgbClr val="FF0000"/>
                          </a:solidFill>
                        </a:rPr>
                        <a:t>Linac</a:t>
                      </a:r>
                      <a:endParaRPr lang="en-US" b="1" dirty="0">
                        <a:solidFill>
                          <a:srgbClr val="FF0000"/>
                        </a:solidFill>
                      </a:endParaRPr>
                    </a:p>
                  </a:txBody>
                  <a:tcPr anchor="ctr"/>
                </a:tc>
                <a:tc>
                  <a:txBody>
                    <a:bodyPr/>
                    <a:lstStyle/>
                    <a:p>
                      <a:pPr algn="ctr"/>
                      <a:r>
                        <a:rPr lang="fr-CH" b="1" smtClean="0">
                          <a:solidFill>
                            <a:srgbClr val="FF0000"/>
                          </a:solidFill>
                        </a:rPr>
                        <a:t>Yes</a:t>
                      </a:r>
                      <a:endParaRPr lang="en-US" b="1">
                        <a:solidFill>
                          <a:srgbClr val="FF0000"/>
                        </a:solidFill>
                      </a:endParaRPr>
                    </a:p>
                  </a:txBody>
                  <a:tcPr anchor="ctr"/>
                </a:tc>
                <a:tc>
                  <a:txBody>
                    <a:bodyPr/>
                    <a:lstStyle/>
                    <a:p>
                      <a:pPr algn="ctr"/>
                      <a:r>
                        <a:rPr lang="fr-CH" b="1" smtClean="0">
                          <a:solidFill>
                            <a:srgbClr val="FF0000"/>
                          </a:solidFill>
                        </a:rPr>
                        <a:t>Yes</a:t>
                      </a:r>
                      <a:endParaRPr lang="en-US" b="1">
                        <a:solidFill>
                          <a:srgbClr val="FF0000"/>
                        </a:solidFill>
                      </a:endParaRPr>
                    </a:p>
                  </a:txBody>
                  <a:tcPr anchor="ctr"/>
                </a:tc>
                <a:tc>
                  <a:txBody>
                    <a:bodyPr/>
                    <a:lstStyle/>
                    <a:p>
                      <a:pPr algn="ctr"/>
                      <a:r>
                        <a:rPr lang="fr-CH" b="1" dirty="0" smtClean="0">
                          <a:solidFill>
                            <a:srgbClr val="FF0000"/>
                          </a:solidFill>
                        </a:rPr>
                        <a:t>1-2 ms</a:t>
                      </a:r>
                      <a:endParaRPr lang="en-US" b="1" dirty="0">
                        <a:solidFill>
                          <a:srgbClr val="FF0000"/>
                        </a:solidFill>
                      </a:endParaRPr>
                    </a:p>
                  </a:txBody>
                  <a:tcPr anchor="ctr"/>
                </a:tc>
                <a:extLst>
                  <a:ext uri="{0D108BD9-81ED-4DB2-BD59-A6C34878D82A}">
                    <a16:rowId xmlns:a16="http://schemas.microsoft.com/office/drawing/2014/main" val="10003"/>
                  </a:ext>
                </a:extLst>
              </a:tr>
            </a:tbl>
          </a:graphicData>
        </a:graphic>
      </p:graphicFrame>
      <p:sp>
        <p:nvSpPr>
          <p:cNvPr id="27" name="Text Box 4"/>
          <p:cNvSpPr txBox="1">
            <a:spLocks noChangeArrowheads="1"/>
          </p:cNvSpPr>
          <p:nvPr/>
        </p:nvSpPr>
        <p:spPr bwMode="auto">
          <a:xfrm>
            <a:off x="546838" y="5633893"/>
            <a:ext cx="3005695" cy="307777"/>
          </a:xfrm>
          <a:prstGeom prst="rect">
            <a:avLst/>
          </a:prstGeom>
          <a:solidFill>
            <a:schemeClr val="bg1"/>
          </a:solidFill>
          <a:ln w="9525" algn="ctr">
            <a:noFill/>
            <a:miter lim="800000"/>
            <a:headEnd/>
            <a:tailEnd/>
          </a:ln>
        </p:spPr>
        <p:txBody>
          <a:bodyPr wrap="none">
            <a:spAutoFit/>
          </a:bodyPr>
          <a:lstStyle/>
          <a:p>
            <a:pPr algn="ctr" fontAlgn="base">
              <a:spcBef>
                <a:spcPct val="50000"/>
              </a:spcBef>
              <a:spcAft>
                <a:spcPct val="0"/>
              </a:spcAft>
            </a:pPr>
            <a:r>
              <a:rPr lang="en-US" sz="1400" b="1">
                <a:solidFill>
                  <a:srgbClr val="000000"/>
                </a:solidFill>
              </a:rPr>
              <a:t>(*) With advanced movable absorbers</a:t>
            </a:r>
            <a:endParaRPr lang="en-GB" sz="1400" b="1">
              <a:solidFill>
                <a:srgbClr val="000000"/>
              </a:solidFill>
            </a:endParaRPr>
          </a:p>
        </p:txBody>
      </p:sp>
      <p:sp>
        <p:nvSpPr>
          <p:cNvPr id="28" name="Text Box 6"/>
          <p:cNvSpPr txBox="1">
            <a:spLocks noChangeArrowheads="1"/>
          </p:cNvSpPr>
          <p:nvPr/>
        </p:nvSpPr>
        <p:spPr bwMode="auto">
          <a:xfrm>
            <a:off x="5897496" y="4991965"/>
            <a:ext cx="2376243" cy="954261"/>
          </a:xfrm>
          <a:prstGeom prst="rect">
            <a:avLst/>
          </a:prstGeom>
          <a:solidFill>
            <a:schemeClr val="bg1"/>
          </a:solidFill>
          <a:ln w="9525" algn="ctr">
            <a:solidFill>
              <a:schemeClr val="bg1"/>
            </a:solidFill>
            <a:miter lim="800000"/>
            <a:headEnd/>
            <a:tailEnd/>
          </a:ln>
        </p:spPr>
        <p:txBody>
          <a:bodyPr>
            <a:spAutoFit/>
          </a:bodyPr>
          <a:lstStyle/>
          <a:p>
            <a:pPr fontAlgn="base">
              <a:spcBef>
                <a:spcPct val="50000"/>
              </a:spcBef>
              <a:spcAft>
                <a:spcPct val="0"/>
              </a:spcAft>
            </a:pPr>
            <a:r>
              <a:rPr lang="en-GB" sz="1400" b="1">
                <a:solidFill>
                  <a:srgbClr val="000000"/>
                </a:solidFill>
              </a:rPr>
              <a:t>The energy is varied by adjusting the RF pulses to the modules  and allows 10 paintings</a:t>
            </a:r>
          </a:p>
        </p:txBody>
      </p:sp>
      <p:sp>
        <p:nvSpPr>
          <p:cNvPr id="29" name="Line 36"/>
          <p:cNvSpPr>
            <a:spLocks noChangeShapeType="1"/>
          </p:cNvSpPr>
          <p:nvPr/>
        </p:nvSpPr>
        <p:spPr bwMode="auto">
          <a:xfrm flipV="1">
            <a:off x="6719777" y="4380610"/>
            <a:ext cx="0" cy="612000"/>
          </a:xfrm>
          <a:prstGeom prst="line">
            <a:avLst/>
          </a:prstGeom>
          <a:noFill/>
          <a:ln w="57150">
            <a:solidFill>
              <a:schemeClr val="accent3"/>
            </a:solidFill>
            <a:round/>
            <a:headEnd/>
            <a:tailEnd type="triangle" w="med" len="med"/>
          </a:ln>
        </p:spPr>
        <p:txBody>
          <a:bodyPr wrap="none"/>
          <a:lstStyle/>
          <a:p>
            <a:pPr algn="ctr" fontAlgn="base">
              <a:spcBef>
                <a:spcPct val="50000"/>
              </a:spcBef>
              <a:spcAft>
                <a:spcPct val="0"/>
              </a:spcAft>
            </a:pPr>
            <a:endParaRPr lang="en-US" b="1">
              <a:solidFill>
                <a:srgbClr val="000000"/>
              </a:solidFill>
            </a:endParaRPr>
          </a:p>
        </p:txBody>
      </p:sp>
    </p:spTree>
    <p:extLst>
      <p:ext uri="{BB962C8B-B14F-4D97-AF65-F5344CB8AC3E}">
        <p14:creationId xmlns:p14="http://schemas.microsoft.com/office/powerpoint/2010/main" val="597632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Conector recto 30"/>
          <p:cNvCxnSpPr/>
          <p:nvPr/>
        </p:nvCxnSpPr>
        <p:spPr>
          <a:xfrm flipH="1">
            <a:off x="3980330" y="3010456"/>
            <a:ext cx="303638" cy="20252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flipV="1">
            <a:off x="3851920" y="1916833"/>
            <a:ext cx="936104" cy="594066"/>
          </a:xfrm>
          <a:prstGeom prst="line">
            <a:avLst/>
          </a:prstGeom>
          <a:ln w="381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9" name="Agrupar 18"/>
          <p:cNvGrpSpPr/>
          <p:nvPr/>
        </p:nvGrpSpPr>
        <p:grpSpPr>
          <a:xfrm>
            <a:off x="2771800" y="1700810"/>
            <a:ext cx="1296144" cy="2232248"/>
            <a:chOff x="5004048" y="1628800"/>
            <a:chExt cx="1296144" cy="2232248"/>
          </a:xfrm>
        </p:grpSpPr>
        <p:sp>
          <p:nvSpPr>
            <p:cNvPr id="20" name="Paralelogramo 19"/>
            <p:cNvSpPr/>
            <p:nvPr/>
          </p:nvSpPr>
          <p:spPr>
            <a:xfrm rot="16200000">
              <a:off x="4535996" y="2096852"/>
              <a:ext cx="2232248" cy="1296144"/>
            </a:xfrm>
            <a:prstGeom prst="parallelogram">
              <a:avLst>
                <a:gd name="adj" fmla="val 25469"/>
              </a:avLst>
            </a:prstGeom>
            <a:ln>
              <a:noFill/>
            </a:ln>
            <a:effectLst>
              <a:outerShdw dist="25400" sx="1000" sy="1000" algn="l" rotWithShape="0">
                <a:schemeClr val="tx2">
                  <a:lumMod val="60000"/>
                  <a:lumOff val="40000"/>
                </a:schemeClr>
              </a:outerShdw>
            </a:effectLst>
            <a:scene3d>
              <a:camera prst="orthographicFront"/>
              <a:lightRig rig="balanced" dir="t"/>
            </a:scene3d>
            <a:sp3d extrusionH="381000">
              <a:bevelT w="63500" h="63500"/>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Elipse 20"/>
            <p:cNvSpPr/>
            <p:nvPr/>
          </p:nvSpPr>
          <p:spPr>
            <a:xfrm>
              <a:off x="5508104" y="2564905"/>
              <a:ext cx="180019" cy="360039"/>
            </a:xfrm>
            <a:prstGeom prst="ellipse">
              <a:avLst/>
            </a:prstGeom>
            <a:solidFill>
              <a:schemeClr val="bg1"/>
            </a:solidFill>
            <a:ln w="12700">
              <a:solidFill>
                <a:schemeClr val="accent1">
                  <a:shade val="50000"/>
                </a:schemeClr>
              </a:solidFill>
            </a:ln>
            <a:effectLst>
              <a:outerShdw blurRad="101600" dist="101600" dir="4800000" sx="60000" sy="6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6" name="Conector recto 15"/>
          <p:cNvCxnSpPr/>
          <p:nvPr/>
        </p:nvCxnSpPr>
        <p:spPr>
          <a:xfrm flipV="1">
            <a:off x="2051720" y="2780933"/>
            <a:ext cx="1368152" cy="8820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p:txBody>
          <a:bodyPr>
            <a:normAutofit fontScale="90000"/>
          </a:bodyPr>
          <a:lstStyle/>
          <a:p>
            <a:r>
              <a:rPr lang="en-US" dirty="0" smtClean="0"/>
              <a:t>Energy Units</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7</a:t>
            </a:fld>
            <a:endParaRPr lang="en-US">
              <a:solidFill>
                <a:prstClr val="black">
                  <a:tint val="75000"/>
                </a:prstClr>
              </a:solidFill>
            </a:endParaRPr>
          </a:p>
        </p:txBody>
      </p:sp>
      <p:grpSp>
        <p:nvGrpSpPr>
          <p:cNvPr id="18" name="Agrupar 17"/>
          <p:cNvGrpSpPr/>
          <p:nvPr/>
        </p:nvGrpSpPr>
        <p:grpSpPr>
          <a:xfrm>
            <a:off x="1331640" y="2636914"/>
            <a:ext cx="1296144" cy="2232248"/>
            <a:chOff x="5004048" y="1628800"/>
            <a:chExt cx="1296144" cy="2232248"/>
          </a:xfrm>
        </p:grpSpPr>
        <p:sp>
          <p:nvSpPr>
            <p:cNvPr id="11" name="Paralelogramo 10"/>
            <p:cNvSpPr/>
            <p:nvPr/>
          </p:nvSpPr>
          <p:spPr>
            <a:xfrm rot="16200000">
              <a:off x="4535996" y="2096852"/>
              <a:ext cx="2232248" cy="1296144"/>
            </a:xfrm>
            <a:prstGeom prst="parallelogram">
              <a:avLst>
                <a:gd name="adj" fmla="val 25469"/>
              </a:avLst>
            </a:prstGeom>
            <a:ln>
              <a:noFill/>
            </a:ln>
            <a:effectLst>
              <a:outerShdw dist="25400" sx="1000" sy="1000" algn="l" rotWithShape="0">
                <a:schemeClr val="tx2">
                  <a:lumMod val="60000"/>
                  <a:lumOff val="40000"/>
                </a:schemeClr>
              </a:outerShdw>
            </a:effectLst>
            <a:scene3d>
              <a:camera prst="orthographicFront"/>
              <a:lightRig rig="balanced" dir="t"/>
            </a:scene3d>
            <a:sp3d extrusionH="381000">
              <a:bevelT w="63500" h="63500"/>
              <a:extrusionClr>
                <a:schemeClr val="tx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Elipse 9"/>
            <p:cNvSpPr/>
            <p:nvPr/>
          </p:nvSpPr>
          <p:spPr>
            <a:xfrm>
              <a:off x="5508104" y="2564905"/>
              <a:ext cx="180019" cy="360039"/>
            </a:xfrm>
            <a:prstGeom prst="ellipse">
              <a:avLst/>
            </a:prstGeom>
            <a:solidFill>
              <a:schemeClr val="bg1"/>
            </a:solidFill>
            <a:ln w="12700">
              <a:solidFill>
                <a:schemeClr val="accent1">
                  <a:shade val="50000"/>
                </a:schemeClr>
              </a:solidFill>
            </a:ln>
            <a:effectLst>
              <a:outerShdw blurRad="101600" dist="101600" dir="4800000" sx="60000" sy="6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4" name="Conector recto 13"/>
          <p:cNvCxnSpPr/>
          <p:nvPr/>
        </p:nvCxnSpPr>
        <p:spPr>
          <a:xfrm flipV="1">
            <a:off x="1043608" y="3717034"/>
            <a:ext cx="936104" cy="59406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4283968" y="2996957"/>
            <a:ext cx="0" cy="1314145"/>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a:off x="1545954" y="4495116"/>
            <a:ext cx="303638" cy="20252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flipH="1">
            <a:off x="1545957" y="4965957"/>
            <a:ext cx="1657893" cy="107333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flipH="1">
            <a:off x="3365867" y="4293097"/>
            <a:ext cx="918103" cy="59406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ector recto 42"/>
          <p:cNvCxnSpPr/>
          <p:nvPr/>
        </p:nvCxnSpPr>
        <p:spPr>
          <a:xfrm>
            <a:off x="1545954" y="4697637"/>
            <a:ext cx="0" cy="13236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ector recto 49"/>
          <p:cNvCxnSpPr/>
          <p:nvPr/>
        </p:nvCxnSpPr>
        <p:spPr>
          <a:xfrm>
            <a:off x="3365864" y="4522132"/>
            <a:ext cx="0" cy="707071"/>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a:off x="3203848" y="4769201"/>
            <a:ext cx="0" cy="39350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CuadroTexto 56"/>
          <p:cNvSpPr txBox="1"/>
          <p:nvPr/>
        </p:nvSpPr>
        <p:spPr>
          <a:xfrm>
            <a:off x="2987824" y="5301211"/>
            <a:ext cx="583814" cy="461665"/>
          </a:xfrm>
          <a:prstGeom prst="rect">
            <a:avLst/>
          </a:prstGeom>
          <a:noFill/>
        </p:spPr>
        <p:txBody>
          <a:bodyPr wrap="none" rtlCol="0">
            <a:spAutoFit/>
          </a:bodyPr>
          <a:lstStyle/>
          <a:p>
            <a:r>
              <a:rPr lang="en-US" sz="2400" dirty="0"/>
              <a:t>1 V</a:t>
            </a:r>
          </a:p>
        </p:txBody>
      </p:sp>
      <p:sp>
        <p:nvSpPr>
          <p:cNvPr id="58" name="CuadroTexto 57"/>
          <p:cNvSpPr txBox="1"/>
          <p:nvPr/>
        </p:nvSpPr>
        <p:spPr>
          <a:xfrm>
            <a:off x="4067944" y="1340770"/>
            <a:ext cx="1886222" cy="461665"/>
          </a:xfrm>
          <a:prstGeom prst="rect">
            <a:avLst/>
          </a:prstGeom>
          <a:noFill/>
        </p:spPr>
        <p:txBody>
          <a:bodyPr wrap="none" rtlCol="0">
            <a:spAutoFit/>
          </a:bodyPr>
          <a:lstStyle/>
          <a:p>
            <a:r>
              <a:rPr lang="en-US" sz="2400" i="1" dirty="0"/>
              <a:t>Energy</a:t>
            </a:r>
            <a:r>
              <a:rPr lang="en-US" sz="2400" dirty="0"/>
              <a:t> = 1 eV</a:t>
            </a:r>
          </a:p>
        </p:txBody>
      </p:sp>
      <p:sp>
        <p:nvSpPr>
          <p:cNvPr id="61" name="CuadroTexto 60"/>
          <p:cNvSpPr txBox="1"/>
          <p:nvPr/>
        </p:nvSpPr>
        <p:spPr>
          <a:xfrm>
            <a:off x="5348482" y="2213867"/>
            <a:ext cx="3183958" cy="3693319"/>
          </a:xfrm>
          <a:prstGeom prst="rect">
            <a:avLst/>
          </a:prstGeom>
          <a:noFill/>
          <a:ln>
            <a:solidFill>
              <a:schemeClr val="tx1"/>
            </a:solidFill>
          </a:ln>
        </p:spPr>
        <p:txBody>
          <a:bodyPr wrap="square" rtlCol="0">
            <a:spAutoFit/>
          </a:bodyPr>
          <a:lstStyle/>
          <a:p>
            <a:r>
              <a:rPr lang="en-US" b="1" u="sng" dirty="0"/>
              <a:t>Energy gain</a:t>
            </a:r>
          </a:p>
          <a:p>
            <a:endParaRPr lang="en-US" dirty="0"/>
          </a:p>
          <a:p>
            <a:r>
              <a:rPr lang="en-US" dirty="0"/>
              <a:t>1 eV is the energy that an elementary charge gains when it is accelerated through a potential difference of 1 Volt</a:t>
            </a:r>
          </a:p>
          <a:p>
            <a:endParaRPr lang="en-US" dirty="0"/>
          </a:p>
          <a:p>
            <a:r>
              <a:rPr lang="en-US" dirty="0"/>
              <a:t>1 eV = 1.6 10</a:t>
            </a:r>
            <a:r>
              <a:rPr lang="en-US" baseline="30000" dirty="0"/>
              <a:t>-19</a:t>
            </a:r>
            <a:r>
              <a:rPr lang="en-US" dirty="0"/>
              <a:t> J</a:t>
            </a:r>
          </a:p>
          <a:p>
            <a:r>
              <a:rPr lang="en-US" dirty="0"/>
              <a:t>------------------------------------------</a:t>
            </a:r>
          </a:p>
          <a:p>
            <a:r>
              <a:rPr lang="en-US" dirty="0"/>
              <a:t>1 </a:t>
            </a:r>
            <a:r>
              <a:rPr lang="en-US" dirty="0" err="1"/>
              <a:t>keV</a:t>
            </a:r>
            <a:r>
              <a:rPr lang="en-US" dirty="0"/>
              <a:t> = 1 000 eV </a:t>
            </a:r>
          </a:p>
          <a:p>
            <a:r>
              <a:rPr lang="en-US" dirty="0"/>
              <a:t>1 MeV = 1 000 000 eV</a:t>
            </a:r>
          </a:p>
          <a:p>
            <a:r>
              <a:rPr lang="en-US" dirty="0"/>
              <a:t>1 GeV = 10</a:t>
            </a:r>
            <a:r>
              <a:rPr lang="en-US" baseline="30000" dirty="0"/>
              <a:t>9</a:t>
            </a:r>
            <a:r>
              <a:rPr lang="en-US" dirty="0"/>
              <a:t> eV</a:t>
            </a:r>
          </a:p>
          <a:p>
            <a:r>
              <a:rPr lang="en-US" dirty="0"/>
              <a:t>1 </a:t>
            </a:r>
            <a:r>
              <a:rPr lang="en-US" dirty="0" err="1"/>
              <a:t>TeV</a:t>
            </a:r>
            <a:r>
              <a:rPr lang="en-US" dirty="0"/>
              <a:t> = 10</a:t>
            </a:r>
            <a:r>
              <a:rPr lang="en-US" baseline="30000" dirty="0"/>
              <a:t>12</a:t>
            </a:r>
            <a:r>
              <a:rPr lang="en-US" dirty="0"/>
              <a:t> eV</a:t>
            </a:r>
          </a:p>
        </p:txBody>
      </p:sp>
    </p:spTree>
    <p:extLst>
      <p:ext uri="{BB962C8B-B14F-4D97-AF65-F5344CB8AC3E}">
        <p14:creationId xmlns:p14="http://schemas.microsoft.com/office/powerpoint/2010/main" val="1463444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GB" altLang="en-US" sz="2800" dirty="0" smtClean="0">
                <a:ea typeface="ＭＳ Ｐゴシック" pitchFamily="34" charset="-128"/>
              </a:rPr>
              <a:t>1991: first </a:t>
            </a:r>
            <a:r>
              <a:rPr lang="en-GB" altLang="en-GB" sz="2800" dirty="0" smtClean="0">
                <a:ea typeface="ＭＳ Ｐゴシック" pitchFamily="34" charset="-128"/>
              </a:rPr>
              <a:t>“</a:t>
            </a:r>
            <a:r>
              <a:rPr lang="en-GB" altLang="en-US" sz="2800" dirty="0" smtClean="0">
                <a:ea typeface="ＭＳ Ｐゴシック" pitchFamily="34" charset="-128"/>
              </a:rPr>
              <a:t>all-</a:t>
            </a:r>
            <a:r>
              <a:rPr lang="en-GB" altLang="en-US" sz="2800" dirty="0" err="1" smtClean="0">
                <a:ea typeface="ＭＳ Ｐゴシック" pitchFamily="34" charset="-128"/>
              </a:rPr>
              <a:t>linac</a:t>
            </a:r>
            <a:r>
              <a:rPr lang="en-GB" altLang="en-GB" sz="2800" dirty="0" smtClean="0">
                <a:ea typeface="ＭＳ Ｐゴシック" pitchFamily="34" charset="-128"/>
              </a:rPr>
              <a:t>”</a:t>
            </a:r>
            <a:r>
              <a:rPr lang="en-GB" altLang="en-GB" sz="2800" dirty="0">
                <a:ea typeface="ＭＳ Ｐゴシック" pitchFamily="34" charset="-128"/>
              </a:rPr>
              <a:t> </a:t>
            </a:r>
            <a:r>
              <a:rPr lang="en-GB" altLang="en-US" sz="2800" dirty="0" smtClean="0">
                <a:ea typeface="ＭＳ Ｐゴシック" pitchFamily="34" charset="-128"/>
              </a:rPr>
              <a:t>approach to proton therapy</a:t>
            </a:r>
          </a:p>
        </p:txBody>
      </p:sp>
      <p:sp>
        <p:nvSpPr>
          <p:cNvPr id="6" name="Slide Number Placeholder 5"/>
          <p:cNvSpPr>
            <a:spLocks noGrp="1"/>
          </p:cNvSpPr>
          <p:nvPr>
            <p:ph type="sldNum" sz="quarter" idx="12"/>
          </p:nvPr>
        </p:nvSpPr>
        <p:spPr/>
        <p:txBody>
          <a:bodyPr/>
          <a:lstStyle/>
          <a:p>
            <a:fld id="{7C8F6C57-35F2-4B5D-A7AA-EDE33F057727}" type="slidenum">
              <a:rPr lang="en-GB" smtClean="0"/>
              <a:pPr/>
              <a:t>70</a:t>
            </a:fld>
            <a:endParaRPr lang="en-GB"/>
          </a:p>
        </p:txBody>
      </p:sp>
      <p:pic>
        <p:nvPicPr>
          <p:cNvPr id="7171"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996" y="1068388"/>
            <a:ext cx="8593015" cy="22542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17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6254" y="3443289"/>
            <a:ext cx="3596054" cy="8286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cxnSp>
        <p:nvCxnSpPr>
          <p:cNvPr id="7175" name="Straight Connector 3"/>
          <p:cNvCxnSpPr>
            <a:cxnSpLocks noChangeShapeType="1"/>
          </p:cNvCxnSpPr>
          <p:nvPr/>
        </p:nvCxnSpPr>
        <p:spPr bwMode="auto">
          <a:xfrm>
            <a:off x="5196254" y="3660775"/>
            <a:ext cx="3596054"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grpSp>
        <p:nvGrpSpPr>
          <p:cNvPr id="22" name="Group 11"/>
          <p:cNvGrpSpPr>
            <a:grpSpLocks/>
          </p:cNvGrpSpPr>
          <p:nvPr/>
        </p:nvGrpSpPr>
        <p:grpSpPr bwMode="auto">
          <a:xfrm>
            <a:off x="384766" y="5031830"/>
            <a:ext cx="3090497" cy="752475"/>
            <a:chOff x="2310597" y="3230925"/>
            <a:chExt cx="6120680" cy="1552116"/>
          </a:xfrm>
        </p:grpSpPr>
        <p:sp>
          <p:nvSpPr>
            <p:cNvPr id="23" name="Rectangle 10"/>
            <p:cNvSpPr>
              <a:spLocks noChangeArrowheads="1"/>
            </p:cNvSpPr>
            <p:nvPr/>
          </p:nvSpPr>
          <p:spPr bwMode="auto">
            <a:xfrm>
              <a:off x="2310597" y="3230925"/>
              <a:ext cx="6120680" cy="1552116"/>
            </a:xfrm>
            <a:prstGeom prst="rect">
              <a:avLst/>
            </a:prstGeom>
            <a:solidFill>
              <a:schemeClr val="bg1"/>
            </a:solidFill>
            <a:ln w="9525">
              <a:solidFill>
                <a:schemeClr val="bg1"/>
              </a:solidFill>
              <a:round/>
              <a:headEnd/>
              <a:tailEnd/>
            </a:ln>
          </p:spPr>
          <p:txBody>
            <a:bodyPr wrap="none"/>
            <a:lstStyle>
              <a:lvl1pPr eaLnBrk="0" hangingPunct="0">
                <a:spcBef>
                  <a:spcPct val="20000"/>
                </a:spcBef>
                <a:buClr>
                  <a:schemeClr val="folHlink"/>
                </a:buClr>
                <a:buFont typeface="Wingdings" pitchFamily="2" charset="2"/>
                <a:buChar char="l"/>
                <a:defRPr sz="2000">
                  <a:solidFill>
                    <a:schemeClr val="folHlink"/>
                  </a:solidFill>
                  <a:latin typeface="Arial" charset="0"/>
                  <a:ea typeface="ＭＳ Ｐゴシック" pitchFamily="34" charset="-128"/>
                </a:defRPr>
              </a:lvl1pPr>
              <a:lvl2pPr marL="742950" indent="-285750" eaLnBrk="0" hangingPunct="0">
                <a:spcBef>
                  <a:spcPct val="20000"/>
                </a:spcBef>
                <a:buClr>
                  <a:schemeClr val="folHlink"/>
                </a:buClr>
                <a:buChar char="–"/>
                <a:defRPr>
                  <a:solidFill>
                    <a:schemeClr val="folHlink"/>
                  </a:solidFill>
                  <a:latin typeface="Arial" charset="0"/>
                  <a:ea typeface="ＭＳ Ｐゴシック" pitchFamily="34" charset="-128"/>
                </a:defRPr>
              </a:lvl2pPr>
              <a:lvl3pPr marL="1143000" indent="-228600" eaLnBrk="0" hangingPunct="0">
                <a:spcBef>
                  <a:spcPct val="20000"/>
                </a:spcBef>
                <a:buClr>
                  <a:schemeClr val="folHlink"/>
                </a:buClr>
                <a:buFont typeface="Wingdings" pitchFamily="2" charset="2"/>
                <a:buChar char="l"/>
                <a:defRPr>
                  <a:solidFill>
                    <a:schemeClr val="folHlink"/>
                  </a:solidFill>
                  <a:latin typeface="Arial" charset="0"/>
                  <a:ea typeface="ＭＳ Ｐゴシック" pitchFamily="34" charset="-128"/>
                </a:defRPr>
              </a:lvl3pPr>
              <a:lvl4pPr marL="1600200" indent="-228600" eaLnBrk="0" hangingPunct="0">
                <a:spcBef>
                  <a:spcPct val="20000"/>
                </a:spcBef>
                <a:buClr>
                  <a:schemeClr val="folHlink"/>
                </a:buClr>
                <a:buChar char="–"/>
                <a:defRPr>
                  <a:solidFill>
                    <a:schemeClr val="folHlink"/>
                  </a:solidFill>
                  <a:latin typeface="Arial" charset="0"/>
                  <a:ea typeface="ＭＳ Ｐゴシック" pitchFamily="34" charset="-128"/>
                </a:defRPr>
              </a:lvl4pPr>
              <a:lvl5pPr marL="2057400" indent="-228600" eaLnBrk="0" hangingPunct="0">
                <a:spcBef>
                  <a:spcPct val="20000"/>
                </a:spcBef>
                <a:buClr>
                  <a:schemeClr val="folHlink"/>
                </a:buClr>
                <a:buChar char="•"/>
                <a:defRPr>
                  <a:solidFill>
                    <a:schemeClr val="folHlink"/>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9pPr>
            </a:lstStyle>
            <a:p>
              <a:pPr algn="ctr" eaLnBrk="1" hangingPunct="1">
                <a:spcBef>
                  <a:spcPct val="50000"/>
                </a:spcBef>
                <a:buClrTx/>
                <a:buFontTx/>
                <a:buNone/>
              </a:pPr>
              <a:endParaRPr lang="en-US" altLang="en-US">
                <a:solidFill>
                  <a:schemeClr val="bg1"/>
                </a:solidFill>
              </a:endParaRPr>
            </a:p>
          </p:txBody>
        </p:sp>
        <p:pic>
          <p:nvPicPr>
            <p:cNvPr id="24" name="Picture 7"/>
            <p:cNvPicPr>
              <a:picLocks noChangeAspect="1"/>
            </p:cNvPicPr>
            <p:nvPr/>
          </p:nvPicPr>
          <p:blipFill>
            <a:blip r:embed="rId4">
              <a:extLst>
                <a:ext uri="{28A0092B-C50C-407E-A947-70E740481C1C}">
                  <a14:useLocalDpi xmlns:a14="http://schemas.microsoft.com/office/drawing/2010/main" val="0"/>
                </a:ext>
              </a:extLst>
            </a:blip>
            <a:srcRect l="35385" t="35971" r="8633" b="56314"/>
            <a:stretch>
              <a:fillRect/>
            </a:stretch>
          </p:blipFill>
          <p:spPr bwMode="auto">
            <a:xfrm>
              <a:off x="2576736" y="3245036"/>
              <a:ext cx="55456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9"/>
            <p:cNvGrpSpPr>
              <a:grpSpLocks/>
            </p:cNvGrpSpPr>
            <p:nvPr/>
          </p:nvGrpSpPr>
          <p:grpSpPr bwMode="auto">
            <a:xfrm>
              <a:off x="2435932" y="3736490"/>
              <a:ext cx="5903660" cy="447252"/>
              <a:chOff x="2435932" y="3691186"/>
              <a:chExt cx="5903660" cy="447252"/>
            </a:xfrm>
          </p:grpSpPr>
          <p:pic>
            <p:nvPicPr>
              <p:cNvPr id="27" name="Picture 5"/>
              <p:cNvPicPr>
                <a:picLocks noChangeAspect="1"/>
              </p:cNvPicPr>
              <p:nvPr/>
            </p:nvPicPr>
            <p:blipFill>
              <a:blip r:embed="rId4">
                <a:extLst>
                  <a:ext uri="{28A0092B-C50C-407E-A947-70E740481C1C}">
                    <a14:useLocalDpi xmlns:a14="http://schemas.microsoft.com/office/drawing/2010/main" val="0"/>
                  </a:ext>
                </a:extLst>
              </a:blip>
              <a:srcRect l="55612" t="68665" r="25726" b="26620"/>
              <a:stretch>
                <a:fillRect/>
              </a:stretch>
            </p:blipFill>
            <p:spPr bwMode="auto">
              <a:xfrm>
                <a:off x="4475620" y="3785153"/>
                <a:ext cx="1848555" cy="31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p:cNvPicPr>
                <a:picLocks noChangeAspect="1"/>
              </p:cNvPicPr>
              <p:nvPr/>
            </p:nvPicPr>
            <p:blipFill>
              <a:blip r:embed="rId4">
                <a:extLst>
                  <a:ext uri="{28A0092B-C50C-407E-A947-70E740481C1C}">
                    <a14:useLocalDpi xmlns:a14="http://schemas.microsoft.com/office/drawing/2010/main" val="0"/>
                  </a:ext>
                </a:extLst>
              </a:blip>
              <a:srcRect l="54074" t="93207" r="25272"/>
              <a:stretch>
                <a:fillRect/>
              </a:stretch>
            </p:blipFill>
            <p:spPr bwMode="auto">
              <a:xfrm>
                <a:off x="6293480" y="3691186"/>
                <a:ext cx="2046112" cy="44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p:cNvPicPr>
                <a:picLocks noChangeAspect="1"/>
              </p:cNvPicPr>
              <p:nvPr/>
            </p:nvPicPr>
            <p:blipFill>
              <a:blip r:embed="rId4">
                <a:extLst>
                  <a:ext uri="{28A0092B-C50C-407E-A947-70E740481C1C}">
                    <a14:useLocalDpi xmlns:a14="http://schemas.microsoft.com/office/drawing/2010/main" val="0"/>
                  </a:ext>
                </a:extLst>
              </a:blip>
              <a:srcRect l="54643" t="50276" r="26125" b="44582"/>
              <a:stretch>
                <a:fillRect/>
              </a:stretch>
            </p:blipFill>
            <p:spPr bwMode="auto">
              <a:xfrm>
                <a:off x="2435932" y="3774986"/>
                <a:ext cx="1904999"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4"/>
            <p:cNvPicPr>
              <a:picLocks noChangeAspect="1"/>
            </p:cNvPicPr>
            <p:nvPr/>
          </p:nvPicPr>
          <p:blipFill>
            <a:blip r:embed="rId4">
              <a:extLst>
                <a:ext uri="{28A0092B-C50C-407E-A947-70E740481C1C}">
                  <a14:useLocalDpi xmlns:a14="http://schemas.microsoft.com/office/drawing/2010/main" val="0"/>
                </a:ext>
              </a:extLst>
            </a:blip>
            <a:srcRect t="2965" r="50684" b="87956"/>
            <a:stretch>
              <a:fillRect/>
            </a:stretch>
          </p:blipFill>
          <p:spPr bwMode="auto">
            <a:xfrm>
              <a:off x="2768032" y="4129436"/>
              <a:ext cx="4885267" cy="59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
          <p:cNvSpPr txBox="1">
            <a:spLocks noChangeArrowheads="1"/>
          </p:cNvSpPr>
          <p:nvPr/>
        </p:nvSpPr>
        <p:spPr bwMode="auto">
          <a:xfrm>
            <a:off x="1082290" y="4636541"/>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Font typeface="Wingdings" pitchFamily="2" charset="2"/>
              <a:buChar char="l"/>
              <a:defRPr sz="2000">
                <a:solidFill>
                  <a:schemeClr val="folHlink"/>
                </a:solidFill>
                <a:latin typeface="Arial" charset="0"/>
                <a:ea typeface="ＭＳ Ｐゴシック" pitchFamily="34" charset="-128"/>
              </a:defRPr>
            </a:lvl1pPr>
            <a:lvl2pPr marL="742950" indent="-285750" eaLnBrk="0" hangingPunct="0">
              <a:spcBef>
                <a:spcPct val="20000"/>
              </a:spcBef>
              <a:buClr>
                <a:schemeClr val="folHlink"/>
              </a:buClr>
              <a:buChar char="–"/>
              <a:defRPr>
                <a:solidFill>
                  <a:schemeClr val="folHlink"/>
                </a:solidFill>
                <a:latin typeface="Arial" charset="0"/>
                <a:ea typeface="ＭＳ Ｐゴシック" pitchFamily="34" charset="-128"/>
              </a:defRPr>
            </a:lvl2pPr>
            <a:lvl3pPr marL="1143000" indent="-228600" eaLnBrk="0" hangingPunct="0">
              <a:spcBef>
                <a:spcPct val="20000"/>
              </a:spcBef>
              <a:buClr>
                <a:schemeClr val="folHlink"/>
              </a:buClr>
              <a:buFont typeface="Wingdings" pitchFamily="2" charset="2"/>
              <a:buChar char="l"/>
              <a:defRPr>
                <a:solidFill>
                  <a:schemeClr val="folHlink"/>
                </a:solidFill>
                <a:latin typeface="Arial" charset="0"/>
                <a:ea typeface="ＭＳ Ｐゴシック" pitchFamily="34" charset="-128"/>
              </a:defRPr>
            </a:lvl3pPr>
            <a:lvl4pPr marL="1600200" indent="-228600" eaLnBrk="0" hangingPunct="0">
              <a:spcBef>
                <a:spcPct val="20000"/>
              </a:spcBef>
              <a:buClr>
                <a:schemeClr val="folHlink"/>
              </a:buClr>
              <a:buChar char="–"/>
              <a:defRPr>
                <a:solidFill>
                  <a:schemeClr val="folHlink"/>
                </a:solidFill>
                <a:latin typeface="Arial" charset="0"/>
                <a:ea typeface="ＭＳ Ｐゴシック" pitchFamily="34" charset="-128"/>
              </a:defRPr>
            </a:lvl4pPr>
            <a:lvl5pPr marL="2057400" indent="-228600" eaLnBrk="0" hangingPunct="0">
              <a:spcBef>
                <a:spcPct val="20000"/>
              </a:spcBef>
              <a:buClr>
                <a:schemeClr val="folHlink"/>
              </a:buClr>
              <a:buChar char="•"/>
              <a:defRPr>
                <a:solidFill>
                  <a:schemeClr val="folHlink"/>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9pPr>
          </a:lstStyle>
          <a:p>
            <a:pPr eaLnBrk="1" hangingPunct="1">
              <a:spcBef>
                <a:spcPct val="0"/>
              </a:spcBef>
              <a:buClrTx/>
              <a:buFontTx/>
              <a:buNone/>
            </a:pPr>
            <a:r>
              <a:rPr lang="en-GB" altLang="en-US" sz="1800" dirty="0">
                <a:solidFill>
                  <a:schemeClr val="accent1"/>
                </a:solidFill>
              </a:rPr>
              <a:t>review paper</a:t>
            </a:r>
          </a:p>
        </p:txBody>
      </p:sp>
      <p:sp>
        <p:nvSpPr>
          <p:cNvPr id="31" name="Rectangle 30"/>
          <p:cNvSpPr/>
          <p:nvPr/>
        </p:nvSpPr>
        <p:spPr>
          <a:xfrm>
            <a:off x="457200" y="5038671"/>
            <a:ext cx="2971769" cy="7185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73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C8F6C57-35F2-4B5D-A7AA-EDE33F057727}" type="slidenum">
              <a:rPr lang="en-GB" smtClean="0"/>
              <a:pPr/>
              <a:t>71</a:t>
            </a:fld>
            <a:endParaRPr lang="en-GB"/>
          </a:p>
        </p:txBody>
      </p:sp>
      <p:sp>
        <p:nvSpPr>
          <p:cNvPr id="2" name="Title 1"/>
          <p:cNvSpPr>
            <a:spLocks noGrp="1"/>
          </p:cNvSpPr>
          <p:nvPr>
            <p:ph type="title"/>
          </p:nvPr>
        </p:nvSpPr>
        <p:spPr/>
        <p:txBody>
          <a:bodyPr>
            <a:noAutofit/>
          </a:bodyPr>
          <a:lstStyle/>
          <a:p>
            <a:pPr>
              <a:defRPr/>
            </a:pPr>
            <a:r>
              <a:rPr lang="en-GB" altLang="en-US" sz="3200" dirty="0" smtClean="0">
                <a:ea typeface="ＭＳ Ｐゴシック" pitchFamily="34" charset="-128"/>
              </a:rPr>
              <a:t>1994: </a:t>
            </a:r>
            <a:r>
              <a:rPr lang="en-GB" altLang="en-GB" sz="3200" dirty="0" smtClean="0">
                <a:ea typeface="ＭＳ Ｐゴシック" pitchFamily="34" charset="-128"/>
              </a:rPr>
              <a:t>“</a:t>
            </a:r>
            <a:r>
              <a:rPr lang="en-GB" altLang="ja-JP" sz="3200" dirty="0" smtClean="0">
                <a:ea typeface="ＭＳ Ｐゴシック" pitchFamily="34" charset="-128"/>
              </a:rPr>
              <a:t>cyclinac</a:t>
            </a:r>
            <a:r>
              <a:rPr lang="en-GB" altLang="en-GB" sz="3200" dirty="0" smtClean="0">
                <a:ea typeface="ＭＳ Ｐゴシック" pitchFamily="34" charset="-128"/>
              </a:rPr>
              <a:t>”</a:t>
            </a:r>
            <a:r>
              <a:rPr lang="en-GB" altLang="ja-JP" sz="3200" dirty="0" smtClean="0">
                <a:ea typeface="ＭＳ Ｐゴシック" pitchFamily="34" charset="-128"/>
              </a:rPr>
              <a:t> approach to proton therapy</a:t>
            </a:r>
            <a:endParaRPr lang="en-GB" altLang="en-US" sz="3200" dirty="0" smtClean="0">
              <a:ea typeface="ＭＳ Ｐゴシック" pitchFamily="34" charset="-128"/>
            </a:endParaRPr>
          </a:p>
        </p:txBody>
      </p:sp>
      <p:pic>
        <p:nvPicPr>
          <p:cNvPr id="8195" name="Picture 2"/>
          <p:cNvPicPr>
            <a:picLocks noChangeAspect="1"/>
          </p:cNvPicPr>
          <p:nvPr/>
        </p:nvPicPr>
        <p:blipFill>
          <a:blip r:embed="rId3">
            <a:extLst>
              <a:ext uri="{28A0092B-C50C-407E-A947-70E740481C1C}">
                <a14:useLocalDpi xmlns:a14="http://schemas.microsoft.com/office/drawing/2010/main" val="0"/>
              </a:ext>
            </a:extLst>
          </a:blip>
          <a:srcRect l="12500" r="11824"/>
          <a:stretch>
            <a:fillRect/>
          </a:stretch>
        </p:blipFill>
        <p:spPr bwMode="auto">
          <a:xfrm>
            <a:off x="1614133" y="920144"/>
            <a:ext cx="6346580" cy="30876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96"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4289" y="4266796"/>
            <a:ext cx="3656134" cy="633412"/>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cxnSp>
        <p:nvCxnSpPr>
          <p:cNvPr id="31" name="Straight Connector 3"/>
          <p:cNvCxnSpPr>
            <a:cxnSpLocks noChangeShapeType="1"/>
          </p:cNvCxnSpPr>
          <p:nvPr/>
        </p:nvCxnSpPr>
        <p:spPr bwMode="auto">
          <a:xfrm>
            <a:off x="5037375" y="4468160"/>
            <a:ext cx="830769"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cxnSp>
      <p:grpSp>
        <p:nvGrpSpPr>
          <p:cNvPr id="19" name="Group 11"/>
          <p:cNvGrpSpPr>
            <a:grpSpLocks/>
          </p:cNvGrpSpPr>
          <p:nvPr/>
        </p:nvGrpSpPr>
        <p:grpSpPr bwMode="auto">
          <a:xfrm>
            <a:off x="384766" y="5031830"/>
            <a:ext cx="3090497" cy="752475"/>
            <a:chOff x="2310597" y="3230925"/>
            <a:chExt cx="6120680" cy="1552116"/>
          </a:xfrm>
        </p:grpSpPr>
        <p:sp>
          <p:nvSpPr>
            <p:cNvPr id="20" name="Rectangle 10"/>
            <p:cNvSpPr>
              <a:spLocks noChangeArrowheads="1"/>
            </p:cNvSpPr>
            <p:nvPr/>
          </p:nvSpPr>
          <p:spPr bwMode="auto">
            <a:xfrm>
              <a:off x="2310597" y="3230925"/>
              <a:ext cx="6120680" cy="1552116"/>
            </a:xfrm>
            <a:prstGeom prst="rect">
              <a:avLst/>
            </a:prstGeom>
            <a:solidFill>
              <a:schemeClr val="bg1"/>
            </a:solidFill>
            <a:ln w="9525">
              <a:solidFill>
                <a:schemeClr val="bg1"/>
              </a:solidFill>
              <a:round/>
              <a:headEnd/>
              <a:tailEnd/>
            </a:ln>
          </p:spPr>
          <p:txBody>
            <a:bodyPr wrap="none"/>
            <a:lstStyle>
              <a:lvl1pPr eaLnBrk="0" hangingPunct="0">
                <a:spcBef>
                  <a:spcPct val="20000"/>
                </a:spcBef>
                <a:buClr>
                  <a:schemeClr val="folHlink"/>
                </a:buClr>
                <a:buFont typeface="Wingdings" pitchFamily="2" charset="2"/>
                <a:buChar char="l"/>
                <a:defRPr sz="2000">
                  <a:solidFill>
                    <a:schemeClr val="folHlink"/>
                  </a:solidFill>
                  <a:latin typeface="Arial" charset="0"/>
                  <a:ea typeface="ＭＳ Ｐゴシック" pitchFamily="34" charset="-128"/>
                </a:defRPr>
              </a:lvl1pPr>
              <a:lvl2pPr marL="742950" indent="-285750" eaLnBrk="0" hangingPunct="0">
                <a:spcBef>
                  <a:spcPct val="20000"/>
                </a:spcBef>
                <a:buClr>
                  <a:schemeClr val="folHlink"/>
                </a:buClr>
                <a:buChar char="–"/>
                <a:defRPr>
                  <a:solidFill>
                    <a:schemeClr val="folHlink"/>
                  </a:solidFill>
                  <a:latin typeface="Arial" charset="0"/>
                  <a:ea typeface="ＭＳ Ｐゴシック" pitchFamily="34" charset="-128"/>
                </a:defRPr>
              </a:lvl2pPr>
              <a:lvl3pPr marL="1143000" indent="-228600" eaLnBrk="0" hangingPunct="0">
                <a:spcBef>
                  <a:spcPct val="20000"/>
                </a:spcBef>
                <a:buClr>
                  <a:schemeClr val="folHlink"/>
                </a:buClr>
                <a:buFont typeface="Wingdings" pitchFamily="2" charset="2"/>
                <a:buChar char="l"/>
                <a:defRPr>
                  <a:solidFill>
                    <a:schemeClr val="folHlink"/>
                  </a:solidFill>
                  <a:latin typeface="Arial" charset="0"/>
                  <a:ea typeface="ＭＳ Ｐゴシック" pitchFamily="34" charset="-128"/>
                </a:defRPr>
              </a:lvl3pPr>
              <a:lvl4pPr marL="1600200" indent="-228600" eaLnBrk="0" hangingPunct="0">
                <a:spcBef>
                  <a:spcPct val="20000"/>
                </a:spcBef>
                <a:buClr>
                  <a:schemeClr val="folHlink"/>
                </a:buClr>
                <a:buChar char="–"/>
                <a:defRPr>
                  <a:solidFill>
                    <a:schemeClr val="folHlink"/>
                  </a:solidFill>
                  <a:latin typeface="Arial" charset="0"/>
                  <a:ea typeface="ＭＳ Ｐゴシック" pitchFamily="34" charset="-128"/>
                </a:defRPr>
              </a:lvl4pPr>
              <a:lvl5pPr marL="2057400" indent="-228600" eaLnBrk="0" hangingPunct="0">
                <a:spcBef>
                  <a:spcPct val="20000"/>
                </a:spcBef>
                <a:buClr>
                  <a:schemeClr val="folHlink"/>
                </a:buClr>
                <a:buChar char="•"/>
                <a:defRPr>
                  <a:solidFill>
                    <a:schemeClr val="folHlink"/>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9pPr>
            </a:lstStyle>
            <a:p>
              <a:pPr algn="ctr" eaLnBrk="1" hangingPunct="1">
                <a:spcBef>
                  <a:spcPct val="50000"/>
                </a:spcBef>
                <a:buClrTx/>
                <a:buFontTx/>
                <a:buNone/>
              </a:pPr>
              <a:endParaRPr lang="en-US" altLang="en-US">
                <a:solidFill>
                  <a:schemeClr val="bg1"/>
                </a:solidFill>
              </a:endParaRPr>
            </a:p>
          </p:txBody>
        </p:sp>
        <p:pic>
          <p:nvPicPr>
            <p:cNvPr id="32" name="Picture 7"/>
            <p:cNvPicPr>
              <a:picLocks noChangeAspect="1"/>
            </p:cNvPicPr>
            <p:nvPr/>
          </p:nvPicPr>
          <p:blipFill>
            <a:blip r:embed="rId5">
              <a:extLst>
                <a:ext uri="{28A0092B-C50C-407E-A947-70E740481C1C}">
                  <a14:useLocalDpi xmlns:a14="http://schemas.microsoft.com/office/drawing/2010/main" val="0"/>
                </a:ext>
              </a:extLst>
            </a:blip>
            <a:srcRect l="35385" t="35971" r="8633" b="56314"/>
            <a:stretch>
              <a:fillRect/>
            </a:stretch>
          </p:blipFill>
          <p:spPr bwMode="auto">
            <a:xfrm>
              <a:off x="2576736" y="3245036"/>
              <a:ext cx="55456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9"/>
            <p:cNvGrpSpPr>
              <a:grpSpLocks/>
            </p:cNvGrpSpPr>
            <p:nvPr/>
          </p:nvGrpSpPr>
          <p:grpSpPr bwMode="auto">
            <a:xfrm>
              <a:off x="2435932" y="3736490"/>
              <a:ext cx="5903660" cy="447252"/>
              <a:chOff x="2435932" y="3691186"/>
              <a:chExt cx="5903660" cy="447252"/>
            </a:xfrm>
          </p:grpSpPr>
          <p:pic>
            <p:nvPicPr>
              <p:cNvPr id="35" name="Picture 5"/>
              <p:cNvPicPr>
                <a:picLocks noChangeAspect="1"/>
              </p:cNvPicPr>
              <p:nvPr/>
            </p:nvPicPr>
            <p:blipFill>
              <a:blip r:embed="rId5">
                <a:extLst>
                  <a:ext uri="{28A0092B-C50C-407E-A947-70E740481C1C}">
                    <a14:useLocalDpi xmlns:a14="http://schemas.microsoft.com/office/drawing/2010/main" val="0"/>
                  </a:ext>
                </a:extLst>
              </a:blip>
              <a:srcRect l="55612" t="68665" r="25726" b="26620"/>
              <a:stretch>
                <a:fillRect/>
              </a:stretch>
            </p:blipFill>
            <p:spPr bwMode="auto">
              <a:xfrm>
                <a:off x="4475620" y="3785153"/>
                <a:ext cx="1848555" cy="31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
              <p:cNvPicPr>
                <a:picLocks noChangeAspect="1"/>
              </p:cNvPicPr>
              <p:nvPr/>
            </p:nvPicPr>
            <p:blipFill>
              <a:blip r:embed="rId5">
                <a:extLst>
                  <a:ext uri="{28A0092B-C50C-407E-A947-70E740481C1C}">
                    <a14:useLocalDpi xmlns:a14="http://schemas.microsoft.com/office/drawing/2010/main" val="0"/>
                  </a:ext>
                </a:extLst>
              </a:blip>
              <a:srcRect l="54074" t="93207" r="25272"/>
              <a:stretch>
                <a:fillRect/>
              </a:stretch>
            </p:blipFill>
            <p:spPr bwMode="auto">
              <a:xfrm>
                <a:off x="6293480" y="3691186"/>
                <a:ext cx="2046112" cy="44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p:cNvPicPr>
                <a:picLocks noChangeAspect="1"/>
              </p:cNvPicPr>
              <p:nvPr/>
            </p:nvPicPr>
            <p:blipFill>
              <a:blip r:embed="rId5">
                <a:extLst>
                  <a:ext uri="{28A0092B-C50C-407E-A947-70E740481C1C}">
                    <a14:useLocalDpi xmlns:a14="http://schemas.microsoft.com/office/drawing/2010/main" val="0"/>
                  </a:ext>
                </a:extLst>
              </a:blip>
              <a:srcRect l="54643" t="50276" r="26125" b="44582"/>
              <a:stretch>
                <a:fillRect/>
              </a:stretch>
            </p:blipFill>
            <p:spPr bwMode="auto">
              <a:xfrm>
                <a:off x="2435932" y="3774986"/>
                <a:ext cx="1904999" cy="338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4"/>
            <p:cNvPicPr>
              <a:picLocks noChangeAspect="1"/>
            </p:cNvPicPr>
            <p:nvPr/>
          </p:nvPicPr>
          <p:blipFill>
            <a:blip r:embed="rId5">
              <a:extLst>
                <a:ext uri="{28A0092B-C50C-407E-A947-70E740481C1C}">
                  <a14:useLocalDpi xmlns:a14="http://schemas.microsoft.com/office/drawing/2010/main" val="0"/>
                </a:ext>
              </a:extLst>
            </a:blip>
            <a:srcRect t="2965" r="50684" b="87956"/>
            <a:stretch>
              <a:fillRect/>
            </a:stretch>
          </p:blipFill>
          <p:spPr bwMode="auto">
            <a:xfrm>
              <a:off x="2768032" y="4129436"/>
              <a:ext cx="4885267" cy="59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2"/>
          <p:cNvSpPr txBox="1">
            <a:spLocks noChangeArrowheads="1"/>
          </p:cNvSpPr>
          <p:nvPr/>
        </p:nvSpPr>
        <p:spPr bwMode="auto">
          <a:xfrm>
            <a:off x="1082290" y="4636541"/>
            <a:ext cx="15055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Font typeface="Wingdings" pitchFamily="2" charset="2"/>
              <a:buChar char="l"/>
              <a:defRPr sz="2000">
                <a:solidFill>
                  <a:schemeClr val="folHlink"/>
                </a:solidFill>
                <a:latin typeface="Arial" charset="0"/>
                <a:ea typeface="ＭＳ Ｐゴシック" pitchFamily="34" charset="-128"/>
              </a:defRPr>
            </a:lvl1pPr>
            <a:lvl2pPr marL="742950" indent="-285750" eaLnBrk="0" hangingPunct="0">
              <a:spcBef>
                <a:spcPct val="20000"/>
              </a:spcBef>
              <a:buClr>
                <a:schemeClr val="folHlink"/>
              </a:buClr>
              <a:buChar char="–"/>
              <a:defRPr>
                <a:solidFill>
                  <a:schemeClr val="folHlink"/>
                </a:solidFill>
                <a:latin typeface="Arial" charset="0"/>
                <a:ea typeface="ＭＳ Ｐゴシック" pitchFamily="34" charset="-128"/>
              </a:defRPr>
            </a:lvl2pPr>
            <a:lvl3pPr marL="1143000" indent="-228600" eaLnBrk="0" hangingPunct="0">
              <a:spcBef>
                <a:spcPct val="20000"/>
              </a:spcBef>
              <a:buClr>
                <a:schemeClr val="folHlink"/>
              </a:buClr>
              <a:buFont typeface="Wingdings" pitchFamily="2" charset="2"/>
              <a:buChar char="l"/>
              <a:defRPr>
                <a:solidFill>
                  <a:schemeClr val="folHlink"/>
                </a:solidFill>
                <a:latin typeface="Arial" charset="0"/>
                <a:ea typeface="ＭＳ Ｐゴシック" pitchFamily="34" charset="-128"/>
              </a:defRPr>
            </a:lvl3pPr>
            <a:lvl4pPr marL="1600200" indent="-228600" eaLnBrk="0" hangingPunct="0">
              <a:spcBef>
                <a:spcPct val="20000"/>
              </a:spcBef>
              <a:buClr>
                <a:schemeClr val="folHlink"/>
              </a:buClr>
              <a:buChar char="–"/>
              <a:defRPr>
                <a:solidFill>
                  <a:schemeClr val="folHlink"/>
                </a:solidFill>
                <a:latin typeface="Arial" charset="0"/>
                <a:ea typeface="ＭＳ Ｐゴシック" pitchFamily="34" charset="-128"/>
              </a:defRPr>
            </a:lvl4pPr>
            <a:lvl5pPr marL="2057400" indent="-228600" eaLnBrk="0" hangingPunct="0">
              <a:spcBef>
                <a:spcPct val="20000"/>
              </a:spcBef>
              <a:buClr>
                <a:schemeClr val="folHlink"/>
              </a:buClr>
              <a:buChar char="•"/>
              <a:defRPr>
                <a:solidFill>
                  <a:schemeClr val="folHlink"/>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9pPr>
          </a:lstStyle>
          <a:p>
            <a:pPr eaLnBrk="1" hangingPunct="1">
              <a:spcBef>
                <a:spcPct val="0"/>
              </a:spcBef>
              <a:buClrTx/>
              <a:buFontTx/>
              <a:buNone/>
            </a:pPr>
            <a:r>
              <a:rPr lang="en-GB" altLang="en-US" sz="1800" dirty="0">
                <a:solidFill>
                  <a:schemeClr val="accent1"/>
                </a:solidFill>
              </a:rPr>
              <a:t>review paper</a:t>
            </a:r>
          </a:p>
        </p:txBody>
      </p:sp>
      <p:sp>
        <p:nvSpPr>
          <p:cNvPr id="39" name="Rectangle 38"/>
          <p:cNvSpPr/>
          <p:nvPr/>
        </p:nvSpPr>
        <p:spPr>
          <a:xfrm>
            <a:off x="457200" y="5038671"/>
            <a:ext cx="2971769" cy="7185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356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defRPr/>
            </a:pPr>
            <a:r>
              <a:rPr lang="en-US" sz="2400" dirty="0"/>
              <a:t>TERA approach to treat moving organs and </a:t>
            </a:r>
            <a:br>
              <a:rPr lang="en-US" sz="2400" dirty="0"/>
            </a:br>
            <a:r>
              <a:rPr lang="en-US" sz="2400" dirty="0"/>
              <a:t>for single room facilities</a:t>
            </a:r>
            <a:r>
              <a:rPr lang="en-US" sz="2400" dirty="0" smtClean="0"/>
              <a:t>: the CYCLINAC</a:t>
            </a:r>
            <a:endParaRPr lang="en-US" sz="2400" dirty="0"/>
          </a:p>
        </p:txBody>
      </p:sp>
      <p:pic>
        <p:nvPicPr>
          <p:cNvPr id="4" name="Picture 2"/>
          <p:cNvPicPr>
            <a:picLocks noChangeAspect="1" noChangeArrowheads="1"/>
          </p:cNvPicPr>
          <p:nvPr/>
        </p:nvPicPr>
        <p:blipFill>
          <a:blip r:embed="rId3" cstate="print"/>
          <a:srcRect/>
          <a:stretch>
            <a:fillRect/>
          </a:stretch>
        </p:blipFill>
        <p:spPr bwMode="auto">
          <a:xfrm>
            <a:off x="314325" y="1147764"/>
            <a:ext cx="8439150" cy="4348162"/>
          </a:xfrm>
          <a:prstGeom prst="rect">
            <a:avLst/>
          </a:prstGeom>
          <a:noFill/>
          <a:ln w="9525">
            <a:noFill/>
            <a:miter lim="800000"/>
            <a:headEnd/>
            <a:tailEnd/>
          </a:ln>
        </p:spPr>
      </p:pic>
      <p:sp>
        <p:nvSpPr>
          <p:cNvPr id="5" name="TextBox 4"/>
          <p:cNvSpPr txBox="1"/>
          <p:nvPr/>
        </p:nvSpPr>
        <p:spPr>
          <a:xfrm>
            <a:off x="1095377" y="5715000"/>
            <a:ext cx="6715125" cy="400110"/>
          </a:xfrm>
          <a:prstGeom prst="rect">
            <a:avLst/>
          </a:prstGeom>
          <a:noFill/>
        </p:spPr>
        <p:txBody>
          <a:bodyPr wrap="square" rtlCol="0">
            <a:spAutoFit/>
          </a:bodyPr>
          <a:lstStyle/>
          <a:p>
            <a:pPr algn="ctr"/>
            <a:r>
              <a:rPr lang="fr-CH" sz="2000" b="1" dirty="0" err="1">
                <a:effectLst>
                  <a:outerShdw blurRad="38100" dist="38100" dir="2700000" algn="tl">
                    <a:srgbClr val="000000">
                      <a:alpha val="43137"/>
                    </a:srgbClr>
                  </a:outerShdw>
                </a:effectLst>
              </a:rPr>
              <a:t>Beam</a:t>
            </a:r>
            <a:r>
              <a:rPr lang="fr-CH" sz="2000" b="1" dirty="0">
                <a:effectLst>
                  <a:outerShdw blurRad="38100" dist="38100" dir="2700000" algn="tl">
                    <a:srgbClr val="000000">
                      <a:alpha val="43137"/>
                    </a:srgbClr>
                  </a:outerShdw>
                </a:effectLst>
              </a:rPr>
              <a:t> </a:t>
            </a:r>
            <a:r>
              <a:rPr lang="fr-CH" sz="2000" b="1" dirty="0" err="1">
                <a:effectLst>
                  <a:outerShdw blurRad="38100" dist="38100" dir="2700000" algn="tl">
                    <a:srgbClr val="000000">
                      <a:alpha val="43137"/>
                    </a:srgbClr>
                  </a:outerShdw>
                </a:effectLst>
              </a:rPr>
              <a:t>suitable</a:t>
            </a:r>
            <a:r>
              <a:rPr lang="fr-CH" sz="2000" b="1" dirty="0">
                <a:effectLst>
                  <a:outerShdw blurRad="38100" dist="38100" dir="2700000" algn="tl">
                    <a:srgbClr val="000000">
                      <a:alpha val="43137"/>
                    </a:srgbClr>
                  </a:outerShdw>
                </a:effectLst>
              </a:rPr>
              <a:t> for the 4D spot scanning technique</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73664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GB" dirty="0" smtClean="0"/>
              <a:t>The energy of a </a:t>
            </a:r>
            <a:r>
              <a:rPr lang="en-GB" dirty="0" err="1" smtClean="0"/>
              <a:t>cyclinac</a:t>
            </a:r>
            <a:r>
              <a:rPr lang="en-GB" dirty="0" smtClean="0"/>
              <a:t> can be varied </a:t>
            </a:r>
            <a:r>
              <a:rPr lang="en-GB" smtClean="0"/>
              <a:t>in 1-2 </a:t>
            </a:r>
            <a:r>
              <a:rPr lang="en-GB" dirty="0" smtClean="0"/>
              <a:t>ms</a:t>
            </a:r>
            <a:endParaRPr lang="en-GB" dirty="0"/>
          </a:p>
        </p:txBody>
      </p:sp>
      <p:sp>
        <p:nvSpPr>
          <p:cNvPr id="11" name="TextBox 11"/>
          <p:cNvSpPr txBox="1">
            <a:spLocks noChangeArrowheads="1"/>
          </p:cNvSpPr>
          <p:nvPr/>
        </p:nvSpPr>
        <p:spPr bwMode="auto">
          <a:xfrm>
            <a:off x="2" y="2039947"/>
            <a:ext cx="1131977" cy="369332"/>
          </a:xfrm>
          <a:prstGeom prst="rect">
            <a:avLst/>
          </a:prstGeom>
          <a:solidFill>
            <a:schemeClr val="bg1"/>
          </a:solidFill>
          <a:ln w="9525">
            <a:solidFill>
              <a:schemeClr val="bg1"/>
            </a:solidFill>
            <a:miter lim="800000"/>
            <a:headEnd/>
            <a:tailEnd/>
          </a:ln>
        </p:spPr>
        <p:txBody>
          <a:bodyPr wrap="none">
            <a:spAutoFit/>
          </a:bodyPr>
          <a:lstStyle/>
          <a:p>
            <a:pPr>
              <a:defRPr/>
            </a:pPr>
            <a:r>
              <a:rPr lang="en-GB" dirty="0"/>
              <a:t>Cyclotron </a:t>
            </a:r>
          </a:p>
        </p:txBody>
      </p:sp>
      <p:grpSp>
        <p:nvGrpSpPr>
          <p:cNvPr id="3" name="Group 9"/>
          <p:cNvGrpSpPr>
            <a:grpSpLocks/>
          </p:cNvGrpSpPr>
          <p:nvPr/>
        </p:nvGrpSpPr>
        <p:grpSpPr bwMode="auto">
          <a:xfrm>
            <a:off x="34927" y="928623"/>
            <a:ext cx="9118600" cy="5592762"/>
            <a:chOff x="30299" y="1046761"/>
            <a:chExt cx="9118490" cy="5593749"/>
          </a:xfrm>
        </p:grpSpPr>
        <p:pic>
          <p:nvPicPr>
            <p:cNvPr id="51207" name="Picture 2"/>
            <p:cNvPicPr>
              <a:picLocks noChangeAspect="1" noChangeArrowheads="1"/>
            </p:cNvPicPr>
            <p:nvPr/>
          </p:nvPicPr>
          <p:blipFill>
            <a:blip r:embed="rId2" cstate="print"/>
            <a:srcRect/>
            <a:stretch>
              <a:fillRect/>
            </a:stretch>
          </p:blipFill>
          <p:spPr bwMode="auto">
            <a:xfrm>
              <a:off x="1268392" y="1046761"/>
              <a:ext cx="7880397" cy="4716425"/>
            </a:xfrm>
            <a:prstGeom prst="rect">
              <a:avLst/>
            </a:prstGeom>
            <a:noFill/>
            <a:ln w="9525" algn="ctr">
              <a:noFill/>
              <a:miter lim="800000"/>
              <a:headEnd/>
              <a:tailEnd/>
            </a:ln>
          </p:spPr>
        </p:pic>
        <p:pic>
          <p:nvPicPr>
            <p:cNvPr id="51208" name="Picture 28"/>
            <p:cNvPicPr>
              <a:picLocks noChangeAspect="1" noChangeArrowheads="1"/>
            </p:cNvPicPr>
            <p:nvPr/>
          </p:nvPicPr>
          <p:blipFill>
            <a:blip r:embed="rId3" cstate="print"/>
            <a:srcRect l="-270" t="-700" r="-2042" b="-2715"/>
            <a:stretch>
              <a:fillRect/>
            </a:stretch>
          </p:blipFill>
          <p:spPr bwMode="auto">
            <a:xfrm>
              <a:off x="30299" y="2643502"/>
              <a:ext cx="5990480" cy="3997008"/>
            </a:xfrm>
            <a:prstGeom prst="rect">
              <a:avLst/>
            </a:prstGeom>
            <a:noFill/>
            <a:ln w="9525">
              <a:noFill/>
              <a:miter lim="800000"/>
              <a:headEnd/>
              <a:tailEnd/>
            </a:ln>
          </p:spPr>
        </p:pic>
        <p:sp>
          <p:nvSpPr>
            <p:cNvPr id="8" name="Oval 7"/>
            <p:cNvSpPr/>
            <p:nvPr/>
          </p:nvSpPr>
          <p:spPr bwMode="auto">
            <a:xfrm>
              <a:off x="1262184" y="1923216"/>
              <a:ext cx="989001" cy="924088"/>
            </a:xfrm>
            <a:prstGeom prst="ellipse">
              <a:avLst/>
            </a:prstGeom>
            <a:solidFill>
              <a:schemeClr val="accent4">
                <a:lumMod val="75000"/>
              </a:schemeClr>
            </a:solidFill>
            <a:ln w="9525" cap="flat" cmpd="sng" algn="ctr">
              <a:solidFill>
                <a:schemeClr val="tx1"/>
              </a:solidFill>
              <a:prstDash val="solid"/>
              <a:round/>
              <a:headEnd type="none" w="med" len="med"/>
              <a:tailEnd type="none" w="med" len="med"/>
            </a:ln>
            <a:effectLst/>
          </p:spPr>
          <p:txBody>
            <a:bodyPr wrap="none"/>
            <a:lstStyle/>
            <a:p>
              <a:pPr>
                <a:defRPr/>
              </a:pPr>
              <a:endParaRPr lang="en-GB" dirty="0">
                <a:latin typeface="Arial" pitchFamily="34" charset="0"/>
              </a:endParaRPr>
            </a:p>
          </p:txBody>
        </p:sp>
        <p:sp>
          <p:nvSpPr>
            <p:cNvPr id="51210" name="Oval 7"/>
            <p:cNvSpPr>
              <a:spLocks noChangeArrowheads="1"/>
            </p:cNvSpPr>
            <p:nvPr/>
          </p:nvSpPr>
          <p:spPr bwMode="auto">
            <a:xfrm>
              <a:off x="1519165" y="2201840"/>
              <a:ext cx="438156" cy="392951"/>
            </a:xfrm>
            <a:prstGeom prst="ellipse">
              <a:avLst/>
            </a:prstGeom>
            <a:solidFill>
              <a:schemeClr val="accent1"/>
            </a:solidFill>
            <a:ln w="9525" algn="ctr">
              <a:solidFill>
                <a:schemeClr val="tx1"/>
              </a:solidFill>
              <a:round/>
              <a:headEnd/>
              <a:tailEnd/>
            </a:ln>
          </p:spPr>
          <p:txBody>
            <a:bodyPr wrap="none"/>
            <a:lstStyle/>
            <a:p>
              <a:endParaRPr lang="fr-FR"/>
            </a:p>
          </p:txBody>
        </p:sp>
        <p:sp>
          <p:nvSpPr>
            <p:cNvPr id="51211" name="TextBox 8"/>
            <p:cNvSpPr txBox="1">
              <a:spLocks noChangeArrowheads="1"/>
            </p:cNvSpPr>
            <p:nvPr/>
          </p:nvSpPr>
          <p:spPr bwMode="auto">
            <a:xfrm>
              <a:off x="1402069" y="2210450"/>
              <a:ext cx="669342" cy="307831"/>
            </a:xfrm>
            <a:prstGeom prst="rect">
              <a:avLst/>
            </a:prstGeom>
            <a:noFill/>
            <a:ln w="9525">
              <a:noFill/>
              <a:miter lim="800000"/>
              <a:headEnd/>
              <a:tailEnd/>
            </a:ln>
          </p:spPr>
          <p:txBody>
            <a:bodyPr wrap="none">
              <a:spAutoFit/>
            </a:bodyPr>
            <a:lstStyle/>
            <a:p>
              <a:r>
                <a:rPr lang="en-GB" sz="1400">
                  <a:solidFill>
                    <a:schemeClr val="bg1"/>
                  </a:solidFill>
                </a:rPr>
                <a:t>source</a:t>
              </a:r>
            </a:p>
          </p:txBody>
        </p:sp>
      </p:grpSp>
    </p:spTree>
    <p:extLst>
      <p:ext uri="{BB962C8B-B14F-4D97-AF65-F5344CB8AC3E}">
        <p14:creationId xmlns:p14="http://schemas.microsoft.com/office/powerpoint/2010/main" val="21137196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1"/>
            <a:ext cx="8229600" cy="1226657"/>
          </a:xfrm>
        </p:spPr>
        <p:txBody>
          <a:bodyPr>
            <a:normAutofit fontScale="90000"/>
          </a:bodyPr>
          <a:lstStyle/>
          <a:p>
            <a:r>
              <a:rPr lang="en-US" dirty="0" smtClean="0"/>
              <a:t>The </a:t>
            </a:r>
            <a:r>
              <a:rPr lang="en-US" dirty="0" err="1" smtClean="0"/>
              <a:t>cyclinac</a:t>
            </a:r>
            <a:r>
              <a:rPr lang="en-US" dirty="0" smtClean="0"/>
              <a:t> beam is ideal for spot-scanning with</a:t>
            </a:r>
            <a:r>
              <a:rPr lang="en-US" dirty="0"/>
              <a:t> </a:t>
            </a:r>
            <a:r>
              <a:rPr lang="en-US" dirty="0" smtClean="0"/>
              <a:t>many paintings and position feedbacks</a:t>
            </a:r>
            <a:endParaRPr lang="en-US" dirty="0"/>
          </a:p>
        </p:txBody>
      </p:sp>
      <p:grpSp>
        <p:nvGrpSpPr>
          <p:cNvPr id="26" name="Group 15"/>
          <p:cNvGrpSpPr>
            <a:grpSpLocks/>
          </p:cNvGrpSpPr>
          <p:nvPr/>
        </p:nvGrpSpPr>
        <p:grpSpPr bwMode="auto">
          <a:xfrm>
            <a:off x="507083" y="1988463"/>
            <a:ext cx="8157797" cy="3289300"/>
            <a:chOff x="38100" y="1524000"/>
            <a:chExt cx="8837613" cy="3289300"/>
          </a:xfrm>
          <a:solidFill>
            <a:schemeClr val="bg1"/>
          </a:solidFill>
        </p:grpSpPr>
        <p:pic>
          <p:nvPicPr>
            <p:cNvPr id="27" name="Picture 15"/>
            <p:cNvPicPr>
              <a:picLocks noChangeAspect="1" noChangeArrowheads="1"/>
            </p:cNvPicPr>
            <p:nvPr/>
          </p:nvPicPr>
          <p:blipFill>
            <a:blip r:embed="rId3" cstate="print"/>
            <a:srcRect/>
            <a:stretch>
              <a:fillRect/>
            </a:stretch>
          </p:blipFill>
          <p:spPr bwMode="auto">
            <a:xfrm>
              <a:off x="39688" y="1524000"/>
              <a:ext cx="8836025" cy="3289300"/>
            </a:xfrm>
            <a:prstGeom prst="rect">
              <a:avLst/>
            </a:prstGeom>
            <a:grpFill/>
            <a:ln w="9525">
              <a:noFill/>
              <a:miter lim="800000"/>
              <a:headEnd/>
              <a:tailEnd/>
            </a:ln>
          </p:spPr>
        </p:pic>
        <p:sp>
          <p:nvSpPr>
            <p:cNvPr id="28" name="Text Box 16"/>
            <p:cNvSpPr txBox="1">
              <a:spLocks noChangeArrowheads="1"/>
            </p:cNvSpPr>
            <p:nvPr/>
          </p:nvSpPr>
          <p:spPr bwMode="auto">
            <a:xfrm>
              <a:off x="8054975" y="3654425"/>
              <a:ext cx="766763" cy="200055"/>
            </a:xfrm>
            <a:prstGeom prst="rect">
              <a:avLst/>
            </a:prstGeom>
            <a:grpFill/>
            <a:ln w="9525">
              <a:noFill/>
              <a:miter lim="800000"/>
              <a:headEnd/>
              <a:tailEnd/>
            </a:ln>
          </p:spPr>
          <p:txBody>
            <a:bodyPr>
              <a:spAutoFit/>
            </a:bodyPr>
            <a:lstStyle/>
            <a:p>
              <a:pPr fontAlgn="base">
                <a:lnSpc>
                  <a:spcPct val="75000"/>
                </a:lnSpc>
                <a:spcBef>
                  <a:spcPct val="50000"/>
                </a:spcBef>
                <a:spcAft>
                  <a:spcPct val="0"/>
                </a:spcAft>
                <a:defRPr/>
              </a:pPr>
              <a:r>
                <a:rPr lang="en-GB" sz="1400" b="1" baseline="30000">
                  <a:solidFill>
                    <a:srgbClr val="000000"/>
                  </a:solidFill>
                </a:rPr>
                <a:t>              </a:t>
              </a:r>
            </a:p>
          </p:txBody>
        </p:sp>
        <p:sp>
          <p:nvSpPr>
            <p:cNvPr id="29" name="Text Box 17"/>
            <p:cNvSpPr txBox="1">
              <a:spLocks noChangeArrowheads="1"/>
            </p:cNvSpPr>
            <p:nvPr/>
          </p:nvSpPr>
          <p:spPr bwMode="auto">
            <a:xfrm>
              <a:off x="7959725" y="3619500"/>
              <a:ext cx="766763" cy="200055"/>
            </a:xfrm>
            <a:prstGeom prst="rect">
              <a:avLst/>
            </a:prstGeom>
            <a:grpFill/>
            <a:ln w="9525">
              <a:noFill/>
              <a:miter lim="800000"/>
              <a:headEnd/>
              <a:tailEnd/>
            </a:ln>
          </p:spPr>
          <p:txBody>
            <a:bodyPr>
              <a:spAutoFit/>
            </a:bodyPr>
            <a:lstStyle/>
            <a:p>
              <a:pPr fontAlgn="base">
                <a:lnSpc>
                  <a:spcPct val="75000"/>
                </a:lnSpc>
                <a:spcBef>
                  <a:spcPct val="50000"/>
                </a:spcBef>
                <a:spcAft>
                  <a:spcPct val="0"/>
                </a:spcAft>
                <a:defRPr/>
              </a:pPr>
              <a:r>
                <a:rPr lang="en-GB" sz="1400" b="1" baseline="30000">
                  <a:solidFill>
                    <a:srgbClr val="000000"/>
                  </a:solidFill>
                </a:rPr>
                <a:t>              </a:t>
              </a:r>
            </a:p>
          </p:txBody>
        </p:sp>
        <p:sp>
          <p:nvSpPr>
            <p:cNvPr id="30" name="Text Box 18"/>
            <p:cNvSpPr txBox="1">
              <a:spLocks noChangeArrowheads="1"/>
            </p:cNvSpPr>
            <p:nvPr/>
          </p:nvSpPr>
          <p:spPr bwMode="auto">
            <a:xfrm>
              <a:off x="2767013" y="2314575"/>
              <a:ext cx="1465262" cy="318549"/>
            </a:xfrm>
            <a:prstGeom prst="rect">
              <a:avLst/>
            </a:prstGeom>
            <a:grpFill/>
            <a:ln w="9525">
              <a:noFill/>
              <a:miter lim="800000"/>
              <a:headEnd/>
              <a:tailEnd/>
            </a:ln>
          </p:spPr>
          <p:txBody>
            <a:bodyPr>
              <a:spAutoFit/>
            </a:bodyPr>
            <a:lstStyle/>
            <a:p>
              <a:pPr fontAlgn="base">
                <a:lnSpc>
                  <a:spcPct val="105000"/>
                </a:lnSpc>
                <a:spcBef>
                  <a:spcPct val="45000"/>
                </a:spcBef>
                <a:spcAft>
                  <a:spcPct val="0"/>
                </a:spcAft>
                <a:defRPr/>
              </a:pPr>
              <a:r>
                <a:rPr lang="en-GB" sz="1400" b="1">
                  <a:solidFill>
                    <a:srgbClr val="000099"/>
                  </a:solidFill>
                </a:rPr>
                <a:t> 2.5 – 5.0 </a:t>
              </a:r>
              <a:r>
                <a:rPr lang="el-GR" sz="1400" b="1">
                  <a:solidFill>
                    <a:srgbClr val="000099"/>
                  </a:solidFill>
                  <a:cs typeface="Arial" charset="0"/>
                </a:rPr>
                <a:t>μ</a:t>
              </a:r>
              <a:r>
                <a:rPr lang="en-US" sz="1400" b="1">
                  <a:solidFill>
                    <a:srgbClr val="000099"/>
                  </a:solidFill>
                  <a:cs typeface="Arial" charset="0"/>
                </a:rPr>
                <a:t>s</a:t>
              </a:r>
              <a:endParaRPr lang="en-GB" sz="1400" b="1">
                <a:solidFill>
                  <a:srgbClr val="000099"/>
                </a:solidFill>
              </a:endParaRPr>
            </a:p>
          </p:txBody>
        </p:sp>
        <p:sp>
          <p:nvSpPr>
            <p:cNvPr id="31" name="Text Box 19"/>
            <p:cNvSpPr txBox="1">
              <a:spLocks noChangeArrowheads="1"/>
            </p:cNvSpPr>
            <p:nvPr/>
          </p:nvSpPr>
          <p:spPr bwMode="auto">
            <a:xfrm>
              <a:off x="38100" y="2171700"/>
              <a:ext cx="381000" cy="307777"/>
            </a:xfrm>
            <a:prstGeom prst="rect">
              <a:avLst/>
            </a:prstGeom>
            <a:grpFill/>
            <a:ln w="9525" algn="ctr">
              <a:noFill/>
              <a:miter lim="800000"/>
              <a:headEnd/>
              <a:tailEnd/>
            </a:ln>
          </p:spPr>
          <p:txBody>
            <a:bodyPr>
              <a:spAutoFit/>
            </a:bodyPr>
            <a:lstStyle/>
            <a:p>
              <a:pPr fontAlgn="base">
                <a:spcBef>
                  <a:spcPct val="50000"/>
                </a:spcBef>
                <a:spcAft>
                  <a:spcPct val="0"/>
                </a:spcAft>
                <a:defRPr/>
              </a:pPr>
              <a:endParaRPr lang="fr-CH" sz="1400" b="1">
                <a:solidFill>
                  <a:srgbClr val="000000"/>
                </a:solidFill>
              </a:endParaRPr>
            </a:p>
          </p:txBody>
        </p:sp>
        <p:sp>
          <p:nvSpPr>
            <p:cNvPr id="32" name="Text Box 20"/>
            <p:cNvSpPr txBox="1">
              <a:spLocks noChangeArrowheads="1"/>
            </p:cNvSpPr>
            <p:nvPr/>
          </p:nvSpPr>
          <p:spPr bwMode="auto">
            <a:xfrm>
              <a:off x="1182688" y="1941513"/>
              <a:ext cx="1303337" cy="641714"/>
            </a:xfrm>
            <a:prstGeom prst="rect">
              <a:avLst/>
            </a:prstGeom>
            <a:grpFill/>
            <a:ln w="9525">
              <a:noFill/>
              <a:miter lim="800000"/>
              <a:headEnd/>
              <a:tailEnd/>
            </a:ln>
          </p:spPr>
          <p:txBody>
            <a:bodyPr>
              <a:spAutoFit/>
            </a:bodyPr>
            <a:lstStyle/>
            <a:p>
              <a:pPr algn="ctr" fontAlgn="base">
                <a:lnSpc>
                  <a:spcPct val="105000"/>
                </a:lnSpc>
                <a:spcBef>
                  <a:spcPct val="45000"/>
                </a:spcBef>
                <a:spcAft>
                  <a:spcPct val="0"/>
                </a:spcAft>
                <a:defRPr/>
              </a:pPr>
              <a:r>
                <a:rPr lang="en-GB" sz="1400" b="1" baseline="30000">
                  <a:solidFill>
                    <a:srgbClr val="000099"/>
                  </a:solidFill>
                </a:rPr>
                <a:t> </a:t>
              </a:r>
              <a:r>
                <a:rPr lang="en-GB" sz="1400" b="1">
                  <a:solidFill>
                    <a:srgbClr val="000099"/>
                  </a:solidFill>
                </a:rPr>
                <a:t>200-400 Hz</a:t>
              </a:r>
            </a:p>
            <a:p>
              <a:pPr algn="ctr" fontAlgn="base">
                <a:lnSpc>
                  <a:spcPct val="105000"/>
                </a:lnSpc>
                <a:spcBef>
                  <a:spcPct val="45000"/>
                </a:spcBef>
                <a:spcAft>
                  <a:spcPct val="0"/>
                </a:spcAft>
                <a:defRPr/>
              </a:pPr>
              <a:r>
                <a:rPr lang="en-GB" sz="1400" b="1">
                  <a:solidFill>
                    <a:srgbClr val="000099"/>
                  </a:solidFill>
                </a:rPr>
                <a:t>5.0 - 2.5 ms</a:t>
              </a:r>
            </a:p>
          </p:txBody>
        </p:sp>
        <p:sp>
          <p:nvSpPr>
            <p:cNvPr id="33" name="Text Box 21"/>
            <p:cNvSpPr txBox="1">
              <a:spLocks noChangeArrowheads="1"/>
            </p:cNvSpPr>
            <p:nvPr/>
          </p:nvSpPr>
          <p:spPr bwMode="auto">
            <a:xfrm>
              <a:off x="8191500" y="3378200"/>
              <a:ext cx="630729" cy="307777"/>
            </a:xfrm>
            <a:prstGeom prst="rect">
              <a:avLst/>
            </a:prstGeom>
            <a:grpFill/>
            <a:ln w="9525" algn="ctr">
              <a:noFill/>
              <a:miter lim="800000"/>
              <a:headEnd/>
              <a:tailEnd/>
            </a:ln>
          </p:spPr>
          <p:txBody>
            <a:bodyPr wrap="none">
              <a:spAutoFit/>
            </a:bodyPr>
            <a:lstStyle/>
            <a:p>
              <a:pPr fontAlgn="base">
                <a:spcBef>
                  <a:spcPct val="50000"/>
                </a:spcBef>
                <a:spcAft>
                  <a:spcPct val="0"/>
                </a:spcAft>
                <a:defRPr/>
              </a:pPr>
              <a:r>
                <a:rPr lang="en-GB" sz="1400" b="1">
                  <a:solidFill>
                    <a:srgbClr val="000000"/>
                  </a:solidFill>
                </a:rPr>
                <a:t>        </a:t>
              </a:r>
            </a:p>
          </p:txBody>
        </p:sp>
        <p:sp>
          <p:nvSpPr>
            <p:cNvPr id="34" name="Text Box 22"/>
            <p:cNvSpPr txBox="1">
              <a:spLocks noChangeArrowheads="1"/>
            </p:cNvSpPr>
            <p:nvPr/>
          </p:nvSpPr>
          <p:spPr bwMode="auto">
            <a:xfrm>
              <a:off x="2598738" y="3529013"/>
              <a:ext cx="1620837" cy="221599"/>
            </a:xfrm>
            <a:prstGeom prst="rect">
              <a:avLst/>
            </a:prstGeom>
            <a:grpFill/>
            <a:ln w="9525">
              <a:noFill/>
              <a:miter lim="800000"/>
              <a:headEnd/>
              <a:tailEnd/>
            </a:ln>
          </p:spPr>
          <p:txBody>
            <a:bodyPr>
              <a:spAutoFit/>
            </a:bodyPr>
            <a:lstStyle/>
            <a:p>
              <a:pPr fontAlgn="base">
                <a:lnSpc>
                  <a:spcPct val="60000"/>
                </a:lnSpc>
                <a:spcBef>
                  <a:spcPct val="25000"/>
                </a:spcBef>
                <a:spcAft>
                  <a:spcPct val="0"/>
                </a:spcAft>
                <a:defRPr/>
              </a:pPr>
              <a:r>
                <a:rPr lang="en-GB" sz="1400" b="1">
                  <a:solidFill>
                    <a:srgbClr val="000099"/>
                  </a:solidFill>
                </a:rPr>
                <a:t> hadron pulse</a:t>
              </a:r>
            </a:p>
          </p:txBody>
        </p:sp>
        <p:sp>
          <p:nvSpPr>
            <p:cNvPr id="35" name="Text Box 23"/>
            <p:cNvSpPr txBox="1">
              <a:spLocks noChangeArrowheads="1"/>
            </p:cNvSpPr>
            <p:nvPr/>
          </p:nvSpPr>
          <p:spPr bwMode="auto">
            <a:xfrm>
              <a:off x="6519863" y="2647950"/>
              <a:ext cx="1743075" cy="221599"/>
            </a:xfrm>
            <a:prstGeom prst="rect">
              <a:avLst/>
            </a:prstGeom>
            <a:grpFill/>
            <a:ln w="9525">
              <a:noFill/>
              <a:miter lim="800000"/>
              <a:headEnd/>
              <a:tailEnd/>
            </a:ln>
          </p:spPr>
          <p:txBody>
            <a:bodyPr>
              <a:spAutoFit/>
            </a:bodyPr>
            <a:lstStyle/>
            <a:p>
              <a:pPr fontAlgn="base">
                <a:lnSpc>
                  <a:spcPct val="60000"/>
                </a:lnSpc>
                <a:spcBef>
                  <a:spcPct val="25000"/>
                </a:spcBef>
                <a:spcAft>
                  <a:spcPct val="0"/>
                </a:spcAft>
                <a:defRPr/>
              </a:pPr>
              <a:r>
                <a:rPr lang="en-GB" sz="1400" b="1">
                  <a:solidFill>
                    <a:srgbClr val="FF0000"/>
                  </a:solidFill>
                </a:rPr>
                <a:t>   E</a:t>
              </a:r>
              <a:r>
                <a:rPr lang="en-GB" sz="1400" b="1" baseline="-25000">
                  <a:solidFill>
                    <a:srgbClr val="FF0000"/>
                  </a:solidFill>
                </a:rPr>
                <a:t>cycl</a:t>
              </a:r>
              <a:r>
                <a:rPr lang="en-GB" sz="1400" b="1">
                  <a:solidFill>
                    <a:srgbClr val="FF0000"/>
                  </a:solidFill>
                </a:rPr>
                <a:t> </a:t>
              </a:r>
              <a:r>
                <a:rPr lang="en-GB" sz="1400" b="1">
                  <a:solidFill>
                    <a:srgbClr val="FF0000"/>
                  </a:solidFill>
                  <a:cs typeface="Arial" charset="0"/>
                </a:rPr>
                <a:t>≤ E </a:t>
              </a:r>
              <a:r>
                <a:rPr lang="en-GB" sz="1400" b="1">
                  <a:solidFill>
                    <a:srgbClr val="FF0000"/>
                  </a:solidFill>
                </a:rPr>
                <a:t>≤ E</a:t>
              </a:r>
              <a:r>
                <a:rPr lang="en-GB" sz="1400" b="1" baseline="-25000">
                  <a:solidFill>
                    <a:srgbClr val="FF0000"/>
                  </a:solidFill>
                </a:rPr>
                <a:t>max</a:t>
              </a:r>
            </a:p>
          </p:txBody>
        </p:sp>
      </p:grpSp>
      <p:sp>
        <p:nvSpPr>
          <p:cNvPr id="36" name="Text Box 24"/>
          <p:cNvSpPr txBox="1">
            <a:spLocks noChangeArrowheads="1"/>
          </p:cNvSpPr>
          <p:nvPr/>
        </p:nvSpPr>
        <p:spPr bwMode="auto">
          <a:xfrm>
            <a:off x="442913" y="5437088"/>
            <a:ext cx="8510587" cy="584200"/>
          </a:xfrm>
          <a:prstGeom prst="rect">
            <a:avLst/>
          </a:prstGeom>
          <a:solidFill>
            <a:schemeClr val="bg1"/>
          </a:solidFill>
          <a:ln w="9525">
            <a:noFill/>
            <a:miter lim="800000"/>
            <a:headEnd/>
            <a:tailEnd/>
          </a:ln>
        </p:spPr>
        <p:txBody>
          <a:bodyPr>
            <a:spAutoFit/>
          </a:bodyPr>
          <a:lstStyle/>
          <a:p>
            <a:pPr algn="ctr" fontAlgn="base">
              <a:spcBef>
                <a:spcPct val="50000"/>
              </a:spcBef>
              <a:spcAft>
                <a:spcPct val="0"/>
              </a:spcAft>
            </a:pPr>
            <a:r>
              <a:rPr lang="en-US" sz="1600" b="1" smtClean="0">
                <a:solidFill>
                  <a:srgbClr val="000000"/>
                </a:solidFill>
              </a:rPr>
              <a:t>The number of hadrons N, the two transverse positions and  the depth of the spot can be varied every pulse, because the linac energy E can be adjusted every 1-2 ms</a:t>
            </a:r>
            <a:endParaRPr lang="en-GB" sz="1600" b="1" smtClean="0">
              <a:solidFill>
                <a:srgbClr val="000000"/>
              </a:solidFill>
            </a:endParaRPr>
          </a:p>
        </p:txBody>
      </p:sp>
    </p:spTree>
    <p:extLst>
      <p:ext uri="{BB962C8B-B14F-4D97-AF65-F5344CB8AC3E}">
        <p14:creationId xmlns:p14="http://schemas.microsoft.com/office/powerpoint/2010/main" val="20366768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rotWithShape="1">
          <a:blip r:embed="rId2">
            <a:extLst>
              <a:ext uri="{28A0092B-C50C-407E-A947-70E740481C1C}">
                <a14:useLocalDpi xmlns:a14="http://schemas.microsoft.com/office/drawing/2010/main" val="0"/>
              </a:ext>
            </a:extLst>
          </a:blip>
          <a:srcRect l="11487" t="13131" r="1779" b="1109"/>
          <a:stretch/>
        </p:blipFill>
        <p:spPr bwMode="auto">
          <a:xfrm>
            <a:off x="467544" y="910620"/>
            <a:ext cx="8267989" cy="486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2"/>
          <p:cNvSpPr>
            <a:spLocks noGrp="1"/>
          </p:cNvSpPr>
          <p:nvPr>
            <p:ph type="sldNum" sz="quarter" idx="12"/>
          </p:nvPr>
        </p:nvSpPr>
        <p:spPr/>
        <p:txBody>
          <a:bodyPr/>
          <a:lstStyle/>
          <a:p>
            <a:fld id="{7C8F6C57-35F2-4B5D-A7AA-EDE33F057727}" type="slidenum">
              <a:rPr lang="en-GB" smtClean="0"/>
              <a:pPr/>
              <a:t>75</a:t>
            </a:fld>
            <a:endParaRPr lang="en-GB"/>
          </a:p>
        </p:txBody>
      </p:sp>
      <p:sp>
        <p:nvSpPr>
          <p:cNvPr id="2" name="Title 1"/>
          <p:cNvSpPr>
            <a:spLocks noGrp="1"/>
          </p:cNvSpPr>
          <p:nvPr>
            <p:ph type="title"/>
          </p:nvPr>
        </p:nvSpPr>
        <p:spPr/>
        <p:txBody>
          <a:bodyPr>
            <a:normAutofit fontScale="90000"/>
          </a:bodyPr>
          <a:lstStyle/>
          <a:p>
            <a:r>
              <a:rPr lang="en-GB" dirty="0" smtClean="0"/>
              <a:t>The LIGHT full linac solution</a:t>
            </a:r>
            <a:endParaRPr lang="en-GB" dirty="0"/>
          </a:p>
        </p:txBody>
      </p:sp>
      <p:pic>
        <p:nvPicPr>
          <p:cNvPr id="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054636"/>
            <a:ext cx="1621131" cy="48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V="1">
            <a:off x="251520" y="838612"/>
            <a:ext cx="4608512" cy="3990862"/>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32419" y="2516282"/>
            <a:ext cx="995365" cy="369332"/>
          </a:xfrm>
          <a:prstGeom prst="rect">
            <a:avLst/>
          </a:prstGeom>
          <a:noFill/>
        </p:spPr>
        <p:txBody>
          <a:bodyPr wrap="square" rtlCol="0">
            <a:spAutoFit/>
          </a:bodyPr>
          <a:lstStyle/>
          <a:p>
            <a:r>
              <a:rPr lang="en-GB" dirty="0" smtClean="0">
                <a:solidFill>
                  <a:schemeClr val="accent1"/>
                </a:solidFill>
              </a:rPr>
              <a:t>~ 28 m</a:t>
            </a:r>
            <a:endParaRPr lang="en-GB" dirty="0">
              <a:solidFill>
                <a:schemeClr val="accent1"/>
              </a:solidFill>
            </a:endParaRPr>
          </a:p>
        </p:txBody>
      </p:sp>
      <p:pic>
        <p:nvPicPr>
          <p:cNvPr id="1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753" y="1126644"/>
            <a:ext cx="2670246" cy="235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14"/>
          <p:cNvSpPr txBox="1">
            <a:spLocks noChangeArrowheads="1"/>
          </p:cNvSpPr>
          <p:nvPr/>
        </p:nvSpPr>
        <p:spPr bwMode="auto">
          <a:xfrm>
            <a:off x="215132" y="2494796"/>
            <a:ext cx="1024523" cy="115477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lIns="107287" tIns="53643" rIns="107287" bIns="53643">
            <a:spAutoFit/>
          </a:bodyPr>
          <a:lstStyle>
            <a:lvl1pPr eaLnBrk="0" hangingPunct="0">
              <a:spcBef>
                <a:spcPct val="20000"/>
              </a:spcBef>
              <a:buClr>
                <a:schemeClr val="folHlink"/>
              </a:buClr>
              <a:buFont typeface="Wingdings" pitchFamily="2" charset="2"/>
              <a:buChar char="l"/>
              <a:defRPr sz="2000">
                <a:solidFill>
                  <a:schemeClr val="folHlink"/>
                </a:solidFill>
                <a:latin typeface="Arial" charset="0"/>
                <a:ea typeface="ＭＳ Ｐゴシック" pitchFamily="34" charset="-128"/>
              </a:defRPr>
            </a:lvl1pPr>
            <a:lvl2pPr marL="742950" indent="-285750" eaLnBrk="0" hangingPunct="0">
              <a:spcBef>
                <a:spcPct val="20000"/>
              </a:spcBef>
              <a:buClr>
                <a:schemeClr val="folHlink"/>
              </a:buClr>
              <a:buChar char="–"/>
              <a:defRPr>
                <a:solidFill>
                  <a:schemeClr val="folHlink"/>
                </a:solidFill>
                <a:latin typeface="Arial" charset="0"/>
                <a:ea typeface="ＭＳ Ｐゴシック" pitchFamily="34" charset="-128"/>
              </a:defRPr>
            </a:lvl2pPr>
            <a:lvl3pPr marL="1143000" indent="-228600" eaLnBrk="0" hangingPunct="0">
              <a:spcBef>
                <a:spcPct val="20000"/>
              </a:spcBef>
              <a:buClr>
                <a:schemeClr val="folHlink"/>
              </a:buClr>
              <a:buFont typeface="Wingdings" pitchFamily="2" charset="2"/>
              <a:buChar char="l"/>
              <a:defRPr>
                <a:solidFill>
                  <a:schemeClr val="folHlink"/>
                </a:solidFill>
                <a:latin typeface="Arial" charset="0"/>
                <a:ea typeface="ＭＳ Ｐゴシック" pitchFamily="34" charset="-128"/>
              </a:defRPr>
            </a:lvl3pPr>
            <a:lvl4pPr marL="1600200" indent="-228600" eaLnBrk="0" hangingPunct="0">
              <a:spcBef>
                <a:spcPct val="20000"/>
              </a:spcBef>
              <a:buClr>
                <a:schemeClr val="folHlink"/>
              </a:buClr>
              <a:buChar char="–"/>
              <a:defRPr>
                <a:solidFill>
                  <a:schemeClr val="folHlink"/>
                </a:solidFill>
                <a:latin typeface="Arial" charset="0"/>
                <a:ea typeface="ＭＳ Ｐゴシック" pitchFamily="34" charset="-128"/>
              </a:defRPr>
            </a:lvl4pPr>
            <a:lvl5pPr marL="2057400" indent="-228600" eaLnBrk="0" hangingPunct="0">
              <a:spcBef>
                <a:spcPct val="20000"/>
              </a:spcBef>
              <a:buClr>
                <a:schemeClr val="folHlink"/>
              </a:buClr>
              <a:buChar char="•"/>
              <a:defRPr>
                <a:solidFill>
                  <a:schemeClr val="folHlink"/>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9pPr>
          </a:lstStyle>
          <a:p>
            <a:pPr eaLnBrk="1" hangingPunct="1">
              <a:spcBef>
                <a:spcPct val="0"/>
              </a:spcBef>
              <a:buClrTx/>
              <a:buFontTx/>
              <a:buNone/>
            </a:pPr>
            <a:r>
              <a:rPr lang="en-GB" altLang="en-US" sz="1800" dirty="0">
                <a:solidFill>
                  <a:schemeClr val="tx1"/>
                </a:solidFill>
                <a:latin typeface="+mn-lt"/>
              </a:rPr>
              <a:t>proton pulses           </a:t>
            </a:r>
            <a:r>
              <a:rPr lang="en-GB" altLang="en-US" sz="1600" dirty="0">
                <a:solidFill>
                  <a:srgbClr val="0000FF"/>
                </a:solidFill>
                <a:latin typeface="+mn-lt"/>
              </a:rPr>
              <a:t>2.5us @ 200 Hz</a:t>
            </a:r>
          </a:p>
        </p:txBody>
      </p:sp>
      <p:pic>
        <p:nvPicPr>
          <p:cNvPr id="10" name="Picture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3915509"/>
            <a:ext cx="3088622" cy="149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4"/>
          <p:cNvSpPr txBox="1">
            <a:spLocks noChangeArrowheads="1"/>
          </p:cNvSpPr>
          <p:nvPr/>
        </p:nvSpPr>
        <p:spPr bwMode="auto">
          <a:xfrm>
            <a:off x="4890852" y="2482917"/>
            <a:ext cx="1919523" cy="87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287" tIns="53643" rIns="107287" bIns="53643">
            <a:spAutoFit/>
          </a:bodyPr>
          <a:lstStyle>
            <a:lvl1pPr eaLnBrk="0" hangingPunct="0">
              <a:spcBef>
                <a:spcPct val="20000"/>
              </a:spcBef>
              <a:buClr>
                <a:schemeClr val="folHlink"/>
              </a:buClr>
              <a:buFont typeface="Wingdings" pitchFamily="2" charset="2"/>
              <a:buChar char="l"/>
              <a:defRPr sz="2000">
                <a:solidFill>
                  <a:schemeClr val="folHlink"/>
                </a:solidFill>
                <a:latin typeface="Arial" charset="0"/>
                <a:ea typeface="ＭＳ Ｐゴシック" pitchFamily="34" charset="-128"/>
              </a:defRPr>
            </a:lvl1pPr>
            <a:lvl2pPr marL="742950" indent="-285750" eaLnBrk="0" hangingPunct="0">
              <a:spcBef>
                <a:spcPct val="20000"/>
              </a:spcBef>
              <a:buClr>
                <a:schemeClr val="folHlink"/>
              </a:buClr>
              <a:buChar char="–"/>
              <a:defRPr>
                <a:solidFill>
                  <a:schemeClr val="folHlink"/>
                </a:solidFill>
                <a:latin typeface="Arial" charset="0"/>
                <a:ea typeface="ＭＳ Ｐゴシック" pitchFamily="34" charset="-128"/>
              </a:defRPr>
            </a:lvl2pPr>
            <a:lvl3pPr marL="1143000" indent="-228600" eaLnBrk="0" hangingPunct="0">
              <a:spcBef>
                <a:spcPct val="20000"/>
              </a:spcBef>
              <a:buClr>
                <a:schemeClr val="folHlink"/>
              </a:buClr>
              <a:buFont typeface="Wingdings" pitchFamily="2" charset="2"/>
              <a:buChar char="l"/>
              <a:defRPr>
                <a:solidFill>
                  <a:schemeClr val="folHlink"/>
                </a:solidFill>
                <a:latin typeface="Arial" charset="0"/>
                <a:ea typeface="ＭＳ Ｐゴシック" pitchFamily="34" charset="-128"/>
              </a:defRPr>
            </a:lvl3pPr>
            <a:lvl4pPr marL="1600200" indent="-228600" eaLnBrk="0" hangingPunct="0">
              <a:spcBef>
                <a:spcPct val="20000"/>
              </a:spcBef>
              <a:buClr>
                <a:schemeClr val="folHlink"/>
              </a:buClr>
              <a:buChar char="–"/>
              <a:defRPr>
                <a:solidFill>
                  <a:schemeClr val="folHlink"/>
                </a:solidFill>
                <a:latin typeface="Arial" charset="0"/>
                <a:ea typeface="ＭＳ Ｐゴシック" pitchFamily="34" charset="-128"/>
              </a:defRPr>
            </a:lvl4pPr>
            <a:lvl5pPr marL="2057400" indent="-228600" eaLnBrk="0" hangingPunct="0">
              <a:spcBef>
                <a:spcPct val="20000"/>
              </a:spcBef>
              <a:buClr>
                <a:schemeClr val="folHlink"/>
              </a:buClr>
              <a:buChar char="•"/>
              <a:defRPr>
                <a:solidFill>
                  <a:schemeClr val="folHlink"/>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9pPr>
          </a:lstStyle>
          <a:p>
            <a:pPr algn="ctr" eaLnBrk="1" hangingPunct="1">
              <a:spcBef>
                <a:spcPct val="0"/>
              </a:spcBef>
              <a:buClrTx/>
              <a:buFontTx/>
              <a:buNone/>
            </a:pPr>
            <a:r>
              <a:rPr lang="en-GB" altLang="en-US" sz="1800" dirty="0" smtClean="0">
                <a:solidFill>
                  <a:srgbClr val="FF0000"/>
                </a:solidFill>
                <a:latin typeface="+mn-lt"/>
              </a:rPr>
              <a:t>CCL (3 GHz):</a:t>
            </a:r>
            <a:endParaRPr lang="en-GB" altLang="en-US" sz="1800" dirty="0">
              <a:solidFill>
                <a:srgbClr val="FF0000"/>
              </a:solidFill>
              <a:latin typeface="+mn-lt"/>
            </a:endParaRPr>
          </a:p>
          <a:p>
            <a:pPr algn="ctr" eaLnBrk="1" hangingPunct="1">
              <a:spcBef>
                <a:spcPct val="0"/>
              </a:spcBef>
              <a:buClrTx/>
              <a:buFontTx/>
              <a:buNone/>
            </a:pPr>
            <a:r>
              <a:rPr lang="en-GB" altLang="en-US" sz="1800" dirty="0" smtClean="0">
                <a:solidFill>
                  <a:srgbClr val="FF0000"/>
                </a:solidFill>
                <a:latin typeface="+mn-lt"/>
              </a:rPr>
              <a:t>37.5 – 230 MeV</a:t>
            </a:r>
          </a:p>
          <a:p>
            <a:pPr algn="ctr" eaLnBrk="1" hangingPunct="1">
              <a:spcBef>
                <a:spcPct val="0"/>
              </a:spcBef>
              <a:buClrTx/>
              <a:buFontTx/>
              <a:buNone/>
            </a:pPr>
            <a:r>
              <a:rPr lang="it-IT" altLang="en-US" sz="1400" dirty="0" smtClean="0">
                <a:solidFill>
                  <a:srgbClr val="92D050"/>
                </a:solidFill>
                <a:latin typeface="+mn-lt"/>
              </a:rPr>
              <a:t>ADAM</a:t>
            </a:r>
            <a:endParaRPr lang="en-GB" altLang="en-US" sz="1400" dirty="0">
              <a:solidFill>
                <a:srgbClr val="92D050"/>
              </a:solidFill>
              <a:latin typeface="+mn-lt"/>
            </a:endParaRPr>
          </a:p>
        </p:txBody>
      </p:sp>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7885" y="5014093"/>
            <a:ext cx="1928211" cy="1288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4"/>
          <p:cNvSpPr txBox="1">
            <a:spLocks noChangeArrowheads="1"/>
          </p:cNvSpPr>
          <p:nvPr/>
        </p:nvSpPr>
        <p:spPr bwMode="auto">
          <a:xfrm>
            <a:off x="2313617" y="3997584"/>
            <a:ext cx="3970582" cy="87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287" tIns="53643" rIns="107287" bIns="53643">
            <a:spAutoFit/>
          </a:bodyPr>
          <a:lstStyle>
            <a:lvl1pPr eaLnBrk="0" hangingPunct="0">
              <a:spcBef>
                <a:spcPct val="20000"/>
              </a:spcBef>
              <a:buClr>
                <a:schemeClr val="folHlink"/>
              </a:buClr>
              <a:buFont typeface="Wingdings" pitchFamily="2" charset="2"/>
              <a:buChar char="l"/>
              <a:defRPr sz="2000">
                <a:solidFill>
                  <a:schemeClr val="folHlink"/>
                </a:solidFill>
                <a:latin typeface="Arial" charset="0"/>
                <a:ea typeface="ＭＳ Ｐゴシック" pitchFamily="34" charset="-128"/>
              </a:defRPr>
            </a:lvl1pPr>
            <a:lvl2pPr marL="742950" indent="-285750" eaLnBrk="0" hangingPunct="0">
              <a:spcBef>
                <a:spcPct val="20000"/>
              </a:spcBef>
              <a:buClr>
                <a:schemeClr val="folHlink"/>
              </a:buClr>
              <a:buChar char="–"/>
              <a:defRPr>
                <a:solidFill>
                  <a:schemeClr val="folHlink"/>
                </a:solidFill>
                <a:latin typeface="Arial" charset="0"/>
                <a:ea typeface="ＭＳ Ｐゴシック" pitchFamily="34" charset="-128"/>
              </a:defRPr>
            </a:lvl2pPr>
            <a:lvl3pPr marL="1143000" indent="-228600" eaLnBrk="0" hangingPunct="0">
              <a:spcBef>
                <a:spcPct val="20000"/>
              </a:spcBef>
              <a:buClr>
                <a:schemeClr val="folHlink"/>
              </a:buClr>
              <a:buFont typeface="Wingdings" pitchFamily="2" charset="2"/>
              <a:buChar char="l"/>
              <a:defRPr>
                <a:solidFill>
                  <a:schemeClr val="folHlink"/>
                </a:solidFill>
                <a:latin typeface="Arial" charset="0"/>
                <a:ea typeface="ＭＳ Ｐゴシック" pitchFamily="34" charset="-128"/>
              </a:defRPr>
            </a:lvl3pPr>
            <a:lvl4pPr marL="1600200" indent="-228600" eaLnBrk="0" hangingPunct="0">
              <a:spcBef>
                <a:spcPct val="20000"/>
              </a:spcBef>
              <a:buClr>
                <a:schemeClr val="folHlink"/>
              </a:buClr>
              <a:buChar char="–"/>
              <a:defRPr>
                <a:solidFill>
                  <a:schemeClr val="folHlink"/>
                </a:solidFill>
                <a:latin typeface="Arial" charset="0"/>
                <a:ea typeface="ＭＳ Ｐゴシック" pitchFamily="34" charset="-128"/>
              </a:defRPr>
            </a:lvl4pPr>
            <a:lvl5pPr marL="2057400" indent="-228600" eaLnBrk="0" hangingPunct="0">
              <a:spcBef>
                <a:spcPct val="20000"/>
              </a:spcBef>
              <a:buClr>
                <a:schemeClr val="folHlink"/>
              </a:buClr>
              <a:buChar char="•"/>
              <a:defRPr>
                <a:solidFill>
                  <a:schemeClr val="folHlink"/>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9pPr>
          </a:lstStyle>
          <a:p>
            <a:pPr algn="ctr" eaLnBrk="1" hangingPunct="1">
              <a:spcBef>
                <a:spcPct val="0"/>
              </a:spcBef>
              <a:buClrTx/>
              <a:buFontTx/>
              <a:buNone/>
            </a:pPr>
            <a:r>
              <a:rPr lang="en-GB" altLang="en-US" sz="1800" dirty="0" smtClean="0">
                <a:solidFill>
                  <a:srgbClr val="FF0000"/>
                </a:solidFill>
                <a:latin typeface="+mn-lt"/>
              </a:rPr>
              <a:t>SCDTL (3 GHz):</a:t>
            </a:r>
          </a:p>
          <a:p>
            <a:pPr algn="ctr" eaLnBrk="1" hangingPunct="1">
              <a:spcBef>
                <a:spcPct val="0"/>
              </a:spcBef>
              <a:buClrTx/>
              <a:buFontTx/>
              <a:buNone/>
            </a:pPr>
            <a:r>
              <a:rPr lang="en-GB" altLang="en-US" sz="1800" dirty="0" smtClean="0">
                <a:solidFill>
                  <a:srgbClr val="FF0000"/>
                </a:solidFill>
                <a:latin typeface="+mn-lt"/>
              </a:rPr>
              <a:t>5-37.5 MeV</a:t>
            </a:r>
          </a:p>
          <a:p>
            <a:pPr algn="ctr" eaLnBrk="1" hangingPunct="1">
              <a:spcBef>
                <a:spcPct val="0"/>
              </a:spcBef>
              <a:buClrTx/>
              <a:buFontTx/>
              <a:buNone/>
            </a:pPr>
            <a:r>
              <a:rPr lang="it-IT" altLang="en-US" sz="1400" dirty="0" smtClean="0">
                <a:solidFill>
                  <a:srgbClr val="92D050"/>
                </a:solidFill>
                <a:latin typeface="+mn-lt"/>
              </a:rPr>
              <a:t>ENEA (L. Picardi, C. Ronsivalle)</a:t>
            </a:r>
            <a:endParaRPr lang="en-GB" altLang="en-US" sz="1400" dirty="0">
              <a:solidFill>
                <a:srgbClr val="92D050"/>
              </a:solidFill>
              <a:latin typeface="+mn-lt"/>
            </a:endParaRPr>
          </a:p>
        </p:txBody>
      </p:sp>
      <p:sp>
        <p:nvSpPr>
          <p:cNvPr id="6" name="TextBox 13"/>
          <p:cNvSpPr txBox="1">
            <a:spLocks noChangeArrowheads="1"/>
          </p:cNvSpPr>
          <p:nvPr/>
        </p:nvSpPr>
        <p:spPr bwMode="auto">
          <a:xfrm>
            <a:off x="895990" y="5368142"/>
            <a:ext cx="2845969" cy="87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7287" tIns="53643" rIns="107287" bIns="53643">
            <a:spAutoFit/>
          </a:bodyPr>
          <a:lstStyle>
            <a:lvl1pPr eaLnBrk="0" hangingPunct="0">
              <a:spcBef>
                <a:spcPct val="20000"/>
              </a:spcBef>
              <a:buClr>
                <a:schemeClr val="folHlink"/>
              </a:buClr>
              <a:buFont typeface="Wingdings" pitchFamily="2" charset="2"/>
              <a:buChar char="l"/>
              <a:defRPr sz="2000">
                <a:solidFill>
                  <a:schemeClr val="folHlink"/>
                </a:solidFill>
                <a:latin typeface="Arial" charset="0"/>
                <a:ea typeface="ＭＳ Ｐゴシック" pitchFamily="34" charset="-128"/>
              </a:defRPr>
            </a:lvl1pPr>
            <a:lvl2pPr marL="742950" indent="-285750" eaLnBrk="0" hangingPunct="0">
              <a:spcBef>
                <a:spcPct val="20000"/>
              </a:spcBef>
              <a:buClr>
                <a:schemeClr val="folHlink"/>
              </a:buClr>
              <a:buChar char="–"/>
              <a:defRPr>
                <a:solidFill>
                  <a:schemeClr val="folHlink"/>
                </a:solidFill>
                <a:latin typeface="Arial" charset="0"/>
                <a:ea typeface="ＭＳ Ｐゴシック" pitchFamily="34" charset="-128"/>
              </a:defRPr>
            </a:lvl2pPr>
            <a:lvl3pPr marL="1143000" indent="-228600" eaLnBrk="0" hangingPunct="0">
              <a:spcBef>
                <a:spcPct val="20000"/>
              </a:spcBef>
              <a:buClr>
                <a:schemeClr val="folHlink"/>
              </a:buClr>
              <a:buFont typeface="Wingdings" pitchFamily="2" charset="2"/>
              <a:buChar char="l"/>
              <a:defRPr>
                <a:solidFill>
                  <a:schemeClr val="folHlink"/>
                </a:solidFill>
                <a:latin typeface="Arial" charset="0"/>
                <a:ea typeface="ＭＳ Ｐゴシック" pitchFamily="34" charset="-128"/>
              </a:defRPr>
            </a:lvl3pPr>
            <a:lvl4pPr marL="1600200" indent="-228600" eaLnBrk="0" hangingPunct="0">
              <a:spcBef>
                <a:spcPct val="20000"/>
              </a:spcBef>
              <a:buClr>
                <a:schemeClr val="folHlink"/>
              </a:buClr>
              <a:buChar char="–"/>
              <a:defRPr>
                <a:solidFill>
                  <a:schemeClr val="folHlink"/>
                </a:solidFill>
                <a:latin typeface="Arial" charset="0"/>
                <a:ea typeface="ＭＳ Ｐゴシック" pitchFamily="34" charset="-128"/>
              </a:defRPr>
            </a:lvl4pPr>
            <a:lvl5pPr marL="2057400" indent="-228600" eaLnBrk="0" hangingPunct="0">
              <a:spcBef>
                <a:spcPct val="20000"/>
              </a:spcBef>
              <a:buClr>
                <a:schemeClr val="folHlink"/>
              </a:buClr>
              <a:buChar char="•"/>
              <a:defRPr>
                <a:solidFill>
                  <a:schemeClr val="folHlink"/>
                </a:solidFill>
                <a:latin typeface="Arial" charset="0"/>
                <a:ea typeface="ＭＳ Ｐゴシック" pitchFamily="34" charset="-128"/>
              </a:defRPr>
            </a:lvl5pPr>
            <a:lvl6pPr marL="25146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6pPr>
            <a:lvl7pPr marL="29718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7pPr>
            <a:lvl8pPr marL="34290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8pPr>
            <a:lvl9pPr marL="3886200" indent="-228600" eaLnBrk="0" fontAlgn="base" hangingPunct="0">
              <a:spcBef>
                <a:spcPct val="20000"/>
              </a:spcBef>
              <a:spcAft>
                <a:spcPct val="0"/>
              </a:spcAft>
              <a:buClr>
                <a:schemeClr val="folHlink"/>
              </a:buClr>
              <a:buChar char="•"/>
              <a:defRPr>
                <a:solidFill>
                  <a:schemeClr val="folHlink"/>
                </a:solidFill>
                <a:latin typeface="Arial" charset="0"/>
                <a:ea typeface="ＭＳ Ｐゴシック" pitchFamily="34" charset="-128"/>
              </a:defRPr>
            </a:lvl9pPr>
          </a:lstStyle>
          <a:p>
            <a:pPr algn="ctr" eaLnBrk="1" hangingPunct="1">
              <a:spcBef>
                <a:spcPct val="0"/>
              </a:spcBef>
              <a:buClrTx/>
              <a:buFontTx/>
              <a:buNone/>
            </a:pPr>
            <a:r>
              <a:rPr lang="en-GB" altLang="en-US" sz="1800" dirty="0" smtClean="0">
                <a:solidFill>
                  <a:srgbClr val="FF0000"/>
                </a:solidFill>
                <a:latin typeface="+mn-lt"/>
              </a:rPr>
              <a:t>RFQ (750 MHz):</a:t>
            </a:r>
          </a:p>
          <a:p>
            <a:pPr algn="ctr" eaLnBrk="1" hangingPunct="1">
              <a:spcBef>
                <a:spcPct val="0"/>
              </a:spcBef>
              <a:buClrTx/>
              <a:buFontTx/>
              <a:buNone/>
            </a:pPr>
            <a:r>
              <a:rPr lang="en-GB" altLang="en-US" sz="1800" dirty="0" smtClean="0">
                <a:solidFill>
                  <a:srgbClr val="FF0000"/>
                </a:solidFill>
                <a:latin typeface="+mn-lt"/>
              </a:rPr>
              <a:t>0.04 – 5 MeV</a:t>
            </a:r>
          </a:p>
          <a:p>
            <a:pPr algn="ctr" eaLnBrk="1" hangingPunct="1">
              <a:spcBef>
                <a:spcPct val="0"/>
              </a:spcBef>
              <a:buClrTx/>
              <a:buFontTx/>
              <a:buNone/>
            </a:pPr>
            <a:r>
              <a:rPr lang="en-GB" altLang="en-US" sz="1400" dirty="0" smtClean="0">
                <a:solidFill>
                  <a:srgbClr val="92D050"/>
                </a:solidFill>
                <a:latin typeface="+mn-lt"/>
              </a:rPr>
              <a:t>CERN (M. </a:t>
            </a:r>
            <a:r>
              <a:rPr lang="en-GB" altLang="en-US" sz="1400" dirty="0" err="1" smtClean="0">
                <a:solidFill>
                  <a:srgbClr val="92D050"/>
                </a:solidFill>
                <a:latin typeface="+mn-lt"/>
              </a:rPr>
              <a:t>Vretenar</a:t>
            </a:r>
            <a:r>
              <a:rPr lang="en-GB" altLang="en-US" sz="1400" dirty="0" smtClean="0">
                <a:solidFill>
                  <a:srgbClr val="92D050"/>
                </a:solidFill>
                <a:latin typeface="+mn-lt"/>
              </a:rPr>
              <a:t>, A. Lombardi)</a:t>
            </a:r>
            <a:endParaRPr lang="en-GB" altLang="en-US" sz="1400" dirty="0">
              <a:solidFill>
                <a:srgbClr val="92D050"/>
              </a:solidFill>
              <a:latin typeface="+mn-lt"/>
            </a:endParaRPr>
          </a:p>
        </p:txBody>
      </p:sp>
    </p:spTree>
    <p:extLst>
      <p:ext uri="{BB962C8B-B14F-4D97-AF65-F5344CB8AC3E}">
        <p14:creationId xmlns:p14="http://schemas.microsoft.com/office/powerpoint/2010/main" val="171431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C8F6C57-35F2-4B5D-A7AA-EDE33F057727}" type="slidenum">
              <a:rPr lang="en-GB" smtClean="0"/>
              <a:pPr/>
              <a:t>76</a:t>
            </a:fld>
            <a:endParaRPr lang="en-GB"/>
          </a:p>
        </p:txBody>
      </p:sp>
      <p:sp>
        <p:nvSpPr>
          <p:cNvPr id="2" name="Title 1"/>
          <p:cNvSpPr>
            <a:spLocks noGrp="1"/>
          </p:cNvSpPr>
          <p:nvPr>
            <p:ph type="title"/>
          </p:nvPr>
        </p:nvSpPr>
        <p:spPr/>
        <p:txBody>
          <a:bodyPr>
            <a:normAutofit/>
          </a:bodyPr>
          <a:lstStyle/>
          <a:p>
            <a:r>
              <a:rPr lang="en-GB" sz="2800" dirty="0" smtClean="0"/>
              <a:t>LIGHT = Linac for Image Guided Hadron Therapy</a:t>
            </a:r>
            <a:endParaRPr lang="en-GB" sz="2800" dirty="0"/>
          </a:p>
        </p:txBody>
      </p:sp>
      <p:pic>
        <p:nvPicPr>
          <p:cNvPr id="5" name="BD427FC6-F0AD-400B-B679-958534B8B72C" descr="D0BF7277-6715-4449-9214-70BA535E039D@AVO-NE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04" b="10444"/>
          <a:stretch/>
        </p:blipFill>
        <p:spPr bwMode="auto">
          <a:xfrm>
            <a:off x="-3659" y="1712199"/>
            <a:ext cx="9147659" cy="43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15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r"/>
            <a:r>
              <a:rPr lang="it-IT" dirty="0" smtClean="0"/>
              <a:t>Novel accelerators and gantries designs</a:t>
            </a:r>
            <a:endParaRPr lang="en-GB" dirty="0"/>
          </a:p>
        </p:txBody>
      </p:sp>
      <p:sp>
        <p:nvSpPr>
          <p:cNvPr id="8" name="Text Placeholder 7"/>
          <p:cNvSpPr>
            <a:spLocks noGrp="1"/>
          </p:cNvSpPr>
          <p:nvPr>
            <p:ph type="body" idx="1"/>
          </p:nvPr>
        </p:nvSpPr>
        <p:spPr/>
        <p:txBody>
          <a:bodyPr/>
          <a:lstStyle/>
          <a:p>
            <a:endParaRPr lang="en-GB"/>
          </a:p>
        </p:txBody>
      </p:sp>
    </p:spTree>
    <p:extLst>
      <p:ext uri="{BB962C8B-B14F-4D97-AF65-F5344CB8AC3E}">
        <p14:creationId xmlns:p14="http://schemas.microsoft.com/office/powerpoint/2010/main" val="103156826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normAutofit fontScale="90000"/>
          </a:bodyPr>
          <a:lstStyle/>
          <a:p>
            <a:r>
              <a:rPr lang="it-IT" dirty="0"/>
              <a:t>Single room </a:t>
            </a:r>
            <a:r>
              <a:rPr lang="it-IT" dirty="0" err="1"/>
              <a:t>facility</a:t>
            </a:r>
            <a:r>
              <a:rPr lang="it-IT" dirty="0"/>
              <a:t> by TERA: TULIP</a:t>
            </a:r>
            <a:endParaRPr lang="es-ES_tradnl" dirty="0"/>
          </a:p>
        </p:txBody>
      </p:sp>
      <p:sp>
        <p:nvSpPr>
          <p:cNvPr id="10" name="Marcador de contenido 9"/>
          <p:cNvSpPr>
            <a:spLocks noGrp="1"/>
          </p:cNvSpPr>
          <p:nvPr>
            <p:ph idx="1"/>
          </p:nvPr>
        </p:nvSpPr>
        <p:spPr/>
        <p:txBody>
          <a:bodyPr/>
          <a:lstStyle/>
          <a:p>
            <a:endParaRPr lang="es-ES_tradnl"/>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78</a:t>
            </a:fld>
            <a:endParaRPr lang="en-US">
              <a:solidFill>
                <a:prstClr val="black">
                  <a:tint val="75000"/>
                </a:prstClr>
              </a:solidFill>
            </a:endParaRPr>
          </a:p>
        </p:txBody>
      </p:sp>
      <p:pic>
        <p:nvPicPr>
          <p:cNvPr id="7" name="Imagen 6"/>
          <p:cNvPicPr>
            <a:picLocks noChangeAspect="1"/>
          </p:cNvPicPr>
          <p:nvPr/>
        </p:nvPicPr>
        <p:blipFill>
          <a:blip r:embed="rId2"/>
          <a:stretch>
            <a:fillRect/>
          </a:stretch>
        </p:blipFill>
        <p:spPr>
          <a:xfrm>
            <a:off x="457200" y="692696"/>
            <a:ext cx="8304170" cy="6088344"/>
          </a:xfrm>
          <a:prstGeom prst="rect">
            <a:avLst/>
          </a:prstGeom>
        </p:spPr>
      </p:pic>
      <p:sp>
        <p:nvSpPr>
          <p:cNvPr id="8" name="Rectangle 2"/>
          <p:cNvSpPr/>
          <p:nvPr/>
        </p:nvSpPr>
        <p:spPr>
          <a:xfrm>
            <a:off x="722313" y="1136545"/>
            <a:ext cx="3344689" cy="12462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GB" b="1" dirty="0">
                <a:solidFill>
                  <a:schemeClr val="bg1"/>
                </a:solidFill>
              </a:rPr>
              <a:t>80-230 MeV</a:t>
            </a:r>
          </a:p>
          <a:p>
            <a:pPr algn="ctr"/>
            <a:r>
              <a:rPr lang="en-GB" b="1" dirty="0">
                <a:solidFill>
                  <a:schemeClr val="bg1"/>
                </a:solidFill>
              </a:rPr>
              <a:t>on 20x20 cm2</a:t>
            </a:r>
          </a:p>
          <a:p>
            <a:pPr algn="ctr"/>
            <a:r>
              <a:rPr lang="en-GB" b="1" dirty="0">
                <a:solidFill>
                  <a:schemeClr val="bg1"/>
                </a:solidFill>
              </a:rPr>
              <a:t>with 120 Hz spot scanning and</a:t>
            </a:r>
          </a:p>
          <a:p>
            <a:pPr algn="ctr"/>
            <a:r>
              <a:rPr lang="en-GB" b="1" dirty="0">
                <a:solidFill>
                  <a:schemeClr val="bg1"/>
                </a:solidFill>
              </a:rPr>
              <a:t>3D feedback for moving organs</a:t>
            </a:r>
            <a:endParaRPr lang="en-GB" dirty="0">
              <a:solidFill>
                <a:schemeClr val="bg1"/>
              </a:solidFill>
            </a:endParaRPr>
          </a:p>
        </p:txBody>
      </p:sp>
      <p:sp>
        <p:nvSpPr>
          <p:cNvPr id="11" name="Rectángulo 10"/>
          <p:cNvSpPr/>
          <p:nvPr/>
        </p:nvSpPr>
        <p:spPr>
          <a:xfrm>
            <a:off x="2627784" y="4923165"/>
            <a:ext cx="3582144"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1400" i="1" smtClean="0">
                <a:latin typeface="Arial" charset="0"/>
              </a:rPr>
              <a:t>Int</a:t>
            </a:r>
            <a:r>
              <a:rPr lang="es-ES_tradnl" sz="1400" i="1" dirty="0">
                <a:latin typeface="Arial" charset="0"/>
              </a:rPr>
              <a:t>. </a:t>
            </a:r>
            <a:r>
              <a:rPr lang="es-ES_tradnl" sz="1400" i="1" dirty="0" err="1">
                <a:latin typeface="Arial" charset="0"/>
              </a:rPr>
              <a:t>Particle</a:t>
            </a:r>
            <a:r>
              <a:rPr lang="es-ES_tradnl" sz="1400" i="1" dirty="0">
                <a:latin typeface="Arial" charset="0"/>
              </a:rPr>
              <a:t> </a:t>
            </a:r>
            <a:r>
              <a:rPr lang="es-ES_tradnl" sz="1400" i="1" dirty="0" err="1">
                <a:latin typeface="Arial" charset="0"/>
              </a:rPr>
              <a:t>Accel</a:t>
            </a:r>
            <a:r>
              <a:rPr lang="es-ES_tradnl" sz="1400" i="1" dirty="0">
                <a:latin typeface="Arial" charset="0"/>
              </a:rPr>
              <a:t>. Conf. 2013, </a:t>
            </a:r>
            <a:endParaRPr lang="es-ES_tradnl" sz="1400" dirty="0">
              <a:latin typeface="Arial" charset="0"/>
            </a:endParaRPr>
          </a:p>
          <a:p>
            <a:pPr algn="ctr"/>
            <a:r>
              <a:rPr lang="es-ES_tradnl" sz="1400" dirty="0">
                <a:latin typeface="Arial" charset="0"/>
              </a:rPr>
              <a:t>A. </a:t>
            </a:r>
            <a:r>
              <a:rPr lang="es-ES_tradnl" sz="1400" dirty="0" err="1">
                <a:latin typeface="Arial" charset="0"/>
              </a:rPr>
              <a:t>Degiovanni</a:t>
            </a:r>
            <a:r>
              <a:rPr lang="es-ES_tradnl" sz="1400" dirty="0">
                <a:latin typeface="Arial" charset="0"/>
              </a:rPr>
              <a:t> et al. </a:t>
            </a:r>
          </a:p>
          <a:p>
            <a:pPr algn="ctr"/>
            <a:r>
              <a:rPr lang="es-ES_tradnl" sz="1400" b="1" dirty="0">
                <a:latin typeface="Calibri" charset="0"/>
              </a:rPr>
              <a:t>DESIGN OF A FAST-CYCLING HIGH-GRADIENT ROTATING LINAC FOR PROTONTHERAPY </a:t>
            </a:r>
            <a:endParaRPr lang="es-ES_tradnl" sz="1400" dirty="0">
              <a:effectLst/>
              <a:latin typeface="Calibri" charset="0"/>
            </a:endParaRPr>
          </a:p>
        </p:txBody>
      </p:sp>
      <p:sp>
        <p:nvSpPr>
          <p:cNvPr id="12" name="Rectángulo 11"/>
          <p:cNvSpPr/>
          <p:nvPr/>
        </p:nvSpPr>
        <p:spPr>
          <a:xfrm>
            <a:off x="4572000" y="792505"/>
            <a:ext cx="411480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ES_tradnl" sz="2000" b="1">
                <a:solidFill>
                  <a:schemeClr val="bg1"/>
                </a:solidFill>
                <a:latin typeface="Arial" charset="0"/>
              </a:rPr>
              <a:t>P</a:t>
            </a:r>
            <a:r>
              <a:rPr lang="es-ES_tradnl" sz="2000" b="1" smtClean="0">
                <a:solidFill>
                  <a:schemeClr val="bg1"/>
                </a:solidFill>
                <a:latin typeface="Arial" charset="0"/>
              </a:rPr>
              <a:t>resent</a:t>
            </a:r>
            <a:r>
              <a:rPr lang="es-ES_tradnl" sz="2000" b="1" dirty="0" smtClean="0">
                <a:solidFill>
                  <a:schemeClr val="bg1"/>
                </a:solidFill>
                <a:latin typeface="Arial" charset="0"/>
              </a:rPr>
              <a:t> </a:t>
            </a:r>
            <a:r>
              <a:rPr lang="es-ES_tradnl" sz="2000" b="1" dirty="0" err="1">
                <a:solidFill>
                  <a:schemeClr val="bg1"/>
                </a:solidFill>
                <a:latin typeface="Arial" charset="0"/>
              </a:rPr>
              <a:t>technology</a:t>
            </a:r>
            <a:r>
              <a:rPr lang="es-ES_tradnl" sz="2000" b="1" dirty="0">
                <a:solidFill>
                  <a:schemeClr val="bg1"/>
                </a:solidFill>
                <a:latin typeface="Arial" charset="0"/>
              </a:rPr>
              <a:t> : 30 MV/m </a:t>
            </a:r>
            <a:endParaRPr lang="es-ES_tradnl" sz="2000" dirty="0">
              <a:solidFill>
                <a:schemeClr val="bg1"/>
              </a:solidFill>
              <a:effectLst/>
              <a:latin typeface="Arial" charset="0"/>
            </a:endParaRPr>
          </a:p>
        </p:txBody>
      </p:sp>
    </p:spTree>
    <p:extLst>
      <p:ext uri="{BB962C8B-B14F-4D97-AF65-F5344CB8AC3E}">
        <p14:creationId xmlns:p14="http://schemas.microsoft.com/office/powerpoint/2010/main" val="5915390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it-IT" dirty="0" smtClean="0"/>
              <a:t>Single room facility by TERA: TULIP</a:t>
            </a:r>
            <a:endParaRPr lang="en-GB" dirty="0"/>
          </a:p>
        </p:txBody>
      </p:sp>
      <p:pic>
        <p:nvPicPr>
          <p:cNvPr id="8" name="Picture 3"/>
          <p:cNvPicPr>
            <a:picLocks noChangeAspect="1" noChangeArrowheads="1"/>
          </p:cNvPicPr>
          <p:nvPr/>
        </p:nvPicPr>
        <p:blipFill rotWithShape="1">
          <a:blip r:embed="rId2" cstate="print"/>
          <a:srcRect l="14563" t="15582" r="13677" b="24189"/>
          <a:stretch/>
        </p:blipFill>
        <p:spPr bwMode="auto">
          <a:xfrm>
            <a:off x="774702" y="990602"/>
            <a:ext cx="7642225" cy="5219090"/>
          </a:xfrm>
          <a:prstGeom prst="rect">
            <a:avLst/>
          </a:prstGeom>
          <a:noFill/>
          <a:ln w="9525">
            <a:noFill/>
            <a:miter lim="800000"/>
            <a:headEnd/>
            <a:tailEnd/>
          </a:ln>
        </p:spPr>
      </p:pic>
      <p:sp>
        <p:nvSpPr>
          <p:cNvPr id="11" name="Rectangle 10"/>
          <p:cNvSpPr/>
          <p:nvPr/>
        </p:nvSpPr>
        <p:spPr>
          <a:xfrm>
            <a:off x="4775202" y="5106770"/>
            <a:ext cx="1549400" cy="646331"/>
          </a:xfrm>
          <a:prstGeom prst="rect">
            <a:avLst/>
          </a:prstGeom>
        </p:spPr>
        <p:txBody>
          <a:bodyPr wrap="square">
            <a:spAutoFit/>
          </a:bodyPr>
          <a:lstStyle/>
          <a:p>
            <a:pPr algn="ctr"/>
            <a:r>
              <a:rPr lang="en-GB" b="1" dirty="0"/>
              <a:t>Room surface</a:t>
            </a:r>
          </a:p>
          <a:p>
            <a:pPr algn="ctr"/>
            <a:r>
              <a:rPr lang="en-GB" b="1" dirty="0" smtClean="0"/>
              <a:t>17x24 </a:t>
            </a:r>
            <a:r>
              <a:rPr lang="en-GB" b="1" dirty="0"/>
              <a:t>m2</a:t>
            </a:r>
            <a:endParaRPr lang="en-GB" dirty="0"/>
          </a:p>
        </p:txBody>
      </p:sp>
      <p:sp>
        <p:nvSpPr>
          <p:cNvPr id="13" name="Rectangle 12"/>
          <p:cNvSpPr/>
          <p:nvPr/>
        </p:nvSpPr>
        <p:spPr>
          <a:xfrm>
            <a:off x="6667501" y="5563971"/>
            <a:ext cx="1749425" cy="646331"/>
          </a:xfrm>
          <a:prstGeom prst="rect">
            <a:avLst/>
          </a:prstGeom>
        </p:spPr>
        <p:txBody>
          <a:bodyPr wrap="square">
            <a:spAutoFit/>
          </a:bodyPr>
          <a:lstStyle/>
          <a:p>
            <a:pPr algn="ctr"/>
            <a:r>
              <a:rPr lang="en-GB" b="1" dirty="0"/>
              <a:t>CYCLOTRON </a:t>
            </a:r>
          </a:p>
          <a:p>
            <a:pPr algn="ctr"/>
            <a:r>
              <a:rPr lang="it-IT" b="1" dirty="0"/>
              <a:t>TR24 (by ACSi)</a:t>
            </a:r>
            <a:endParaRPr lang="en-GB" dirty="0"/>
          </a:p>
        </p:txBody>
      </p:sp>
    </p:spTree>
    <p:extLst>
      <p:ext uri="{BB962C8B-B14F-4D97-AF65-F5344CB8AC3E}">
        <p14:creationId xmlns:p14="http://schemas.microsoft.com/office/powerpoint/2010/main" val="19434871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4355976" y="2348880"/>
            <a:ext cx="4277146" cy="3152885"/>
          </a:xfrm>
          <a:prstGeom prst="roundRect">
            <a:avLst>
              <a:gd name="adj" fmla="val 686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p:cNvSpPr>
            <a:spLocks noGrp="1"/>
          </p:cNvSpPr>
          <p:nvPr>
            <p:ph type="title"/>
          </p:nvPr>
        </p:nvSpPr>
        <p:spPr/>
        <p:txBody>
          <a:bodyPr>
            <a:normAutofit fontScale="90000"/>
          </a:bodyPr>
          <a:lstStyle/>
          <a:p>
            <a:r>
              <a:rPr lang="en-US" dirty="0" smtClean="0"/>
              <a:t>Energy and mass and momentum</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8</a:t>
            </a:fld>
            <a:endParaRPr lang="en-US">
              <a:solidFill>
                <a:prstClr val="black">
                  <a:tint val="75000"/>
                </a:prstClr>
              </a:solidFill>
            </a:endParaRPr>
          </a:p>
        </p:txBody>
      </p:sp>
      <p:sp>
        <p:nvSpPr>
          <p:cNvPr id="10" name="CuadroTexto 9"/>
          <p:cNvSpPr txBox="1"/>
          <p:nvPr/>
        </p:nvSpPr>
        <p:spPr>
          <a:xfrm>
            <a:off x="323528" y="5734997"/>
            <a:ext cx="835292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t>Energy of a proton in the LHC: 7 </a:t>
            </a:r>
            <a:r>
              <a:rPr lang="en-US" dirty="0" err="1"/>
              <a:t>TeV</a:t>
            </a:r>
            <a:r>
              <a:rPr lang="en-US" dirty="0"/>
              <a:t> = 1.12 x 10</a:t>
            </a:r>
            <a:r>
              <a:rPr lang="en-US" baseline="30000" dirty="0"/>
              <a:t>-6</a:t>
            </a:r>
            <a:r>
              <a:rPr lang="en-US" dirty="0"/>
              <a:t> J  (β ~ 99.9999991 %) (</a:t>
            </a:r>
            <a:r>
              <a:rPr lang="en-US" dirty="0">
                <a:latin typeface="Symbol" charset="2"/>
                <a:ea typeface="Symbol" charset="2"/>
                <a:cs typeface="Symbol" charset="2"/>
              </a:rPr>
              <a:t>g </a:t>
            </a:r>
            <a:r>
              <a:rPr lang="en-US" dirty="0"/>
              <a:t>~ 7460)</a:t>
            </a:r>
          </a:p>
          <a:p>
            <a:r>
              <a:rPr lang="en-US" dirty="0"/>
              <a:t>💡 the same energy of a body of mass = 1 mg moving at speed = 1.5 </a:t>
            </a:r>
            <a:r>
              <a:rPr lang="en-US" dirty="0" smtClean="0"/>
              <a:t>m/s </a:t>
            </a:r>
            <a:r>
              <a:rPr lang="en-US" b="1" dirty="0"/>
              <a:t>(a mosquito</a:t>
            </a:r>
            <a:r>
              <a:rPr lang="en-US" b="1" dirty="0" smtClean="0"/>
              <a:t>!)</a:t>
            </a:r>
            <a:endParaRPr lang="en-US" dirty="0"/>
          </a:p>
        </p:txBody>
      </p:sp>
      <p:sp>
        <p:nvSpPr>
          <p:cNvPr id="8" name="CuadroTexto 7"/>
          <p:cNvSpPr txBox="1"/>
          <p:nvPr/>
        </p:nvSpPr>
        <p:spPr>
          <a:xfrm>
            <a:off x="755576" y="1009667"/>
            <a:ext cx="1909946"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s-ES_tradnl" dirty="0" err="1" smtClean="0"/>
              <a:t>Einstein’s</a:t>
            </a:r>
            <a:r>
              <a:rPr lang="es-ES_tradnl" dirty="0" smtClean="0"/>
              <a:t> formula:</a:t>
            </a:r>
            <a:endParaRPr lang="es-ES_tradnl" dirty="0"/>
          </a:p>
        </p:txBody>
      </p:sp>
      <mc:AlternateContent xmlns:mc="http://schemas.openxmlformats.org/markup-compatibility/2006" xmlns:a14="http://schemas.microsoft.com/office/drawing/2010/main">
        <mc:Choice Requires="a14">
          <p:sp>
            <p:nvSpPr>
              <p:cNvPr id="11" name="Rectángulo 10"/>
              <p:cNvSpPr/>
              <p:nvPr/>
            </p:nvSpPr>
            <p:spPr>
              <a:xfrm>
                <a:off x="2843808" y="971436"/>
                <a:ext cx="4824536" cy="375552"/>
              </a:xfrm>
              <a:prstGeom prst="rect">
                <a:avLst/>
              </a:prstGeom>
            </p:spPr>
            <p:txBody>
              <a:bodyPr wrap="square">
                <a:spAutoFit/>
              </a:bodyPr>
              <a:lstStyle/>
              <a:p>
                <a14:m>
                  <m:oMath xmlns:m="http://schemas.openxmlformats.org/officeDocument/2006/math">
                    <m:r>
                      <a:rPr lang="es-ES_tradnl" i="1">
                        <a:latin typeface="Cambria Math" charset="0"/>
                      </a:rPr>
                      <m:t>𝐸</m:t>
                    </m:r>
                    <m:r>
                      <a:rPr lang="es-ES_tradnl" i="1">
                        <a:latin typeface="Cambria Math" charset="0"/>
                      </a:rPr>
                      <m:t>=</m:t>
                    </m:r>
                    <m:r>
                      <a:rPr lang="es-ES_tradnl" i="1">
                        <a:latin typeface="Cambria Math" charset="0"/>
                      </a:rPr>
                      <m:t>𝑚</m:t>
                    </m:r>
                    <m:sSup>
                      <m:sSupPr>
                        <m:ctrlPr>
                          <a:rPr lang="es-ES_tradnl" i="1">
                            <a:latin typeface="Cambria Math" panose="02040503050406030204" pitchFamily="18" charset="0"/>
                          </a:rPr>
                        </m:ctrlPr>
                      </m:sSupPr>
                      <m:e>
                        <m:r>
                          <a:rPr lang="es-ES_tradnl" i="1">
                            <a:latin typeface="Cambria Math" charset="0"/>
                          </a:rPr>
                          <m:t>𝑐</m:t>
                        </m:r>
                      </m:e>
                      <m:sup>
                        <m:r>
                          <a:rPr lang="es-ES_tradnl" i="1">
                            <a:latin typeface="Cambria Math" charset="0"/>
                          </a:rPr>
                          <m:t>2</m:t>
                        </m:r>
                      </m:sup>
                    </m:sSup>
                    <m:r>
                      <a:rPr lang="es-ES">
                        <a:latin typeface="Cambria Math" charset="0"/>
                      </a:rPr>
                      <m:t> </m:t>
                    </m:r>
                  </m:oMath>
                </a14:m>
                <a:r>
                  <a:rPr lang="en-US" dirty="0"/>
                  <a:t>, which for a mass at rest is</a:t>
                </a:r>
                <a:r>
                  <a:rPr lang="en-US" dirty="0" smtClean="0"/>
                  <a:t>: </a:t>
                </a:r>
                <a14:m>
                  <m:oMath xmlns:m="http://schemas.openxmlformats.org/officeDocument/2006/math">
                    <m:sSub>
                      <m:sSubPr>
                        <m:ctrlPr>
                          <a:rPr lang="es-ES_tradnl" i="1">
                            <a:latin typeface="Cambria Math" panose="02040503050406030204" pitchFamily="18" charset="0"/>
                          </a:rPr>
                        </m:ctrlPr>
                      </m:sSubPr>
                      <m:e>
                        <m:r>
                          <a:rPr lang="es-ES_tradnl" i="1">
                            <a:latin typeface="Cambria Math" charset="0"/>
                          </a:rPr>
                          <m:t>𝐸</m:t>
                        </m:r>
                      </m:e>
                      <m:sub>
                        <m:r>
                          <a:rPr lang="es-ES_tradnl" i="1">
                            <a:latin typeface="Cambria Math" charset="0"/>
                          </a:rPr>
                          <m:t>0</m:t>
                        </m:r>
                      </m:sub>
                    </m:sSub>
                    <m:r>
                      <a:rPr lang="es-ES_tradnl" i="1">
                        <a:latin typeface="Cambria Math" charset="0"/>
                      </a:rPr>
                      <m:t>=</m:t>
                    </m:r>
                    <m:sSub>
                      <m:sSubPr>
                        <m:ctrlPr>
                          <a:rPr lang="es-ES_tradnl" i="1">
                            <a:latin typeface="Cambria Math" panose="02040503050406030204" pitchFamily="18" charset="0"/>
                          </a:rPr>
                        </m:ctrlPr>
                      </m:sSubPr>
                      <m:e>
                        <m:r>
                          <a:rPr lang="es-ES_tradnl" i="1">
                            <a:latin typeface="Cambria Math" charset="0"/>
                          </a:rPr>
                          <m:t>𝑚</m:t>
                        </m:r>
                      </m:e>
                      <m:sub>
                        <m:r>
                          <a:rPr lang="es-ES_tradnl" i="1">
                            <a:latin typeface="Cambria Math" charset="0"/>
                          </a:rPr>
                          <m:t>0</m:t>
                        </m:r>
                      </m:sub>
                    </m:sSub>
                    <m:sSup>
                      <m:sSupPr>
                        <m:ctrlPr>
                          <a:rPr lang="es-ES_tradnl" i="1">
                            <a:latin typeface="Cambria Math" panose="02040503050406030204" pitchFamily="18" charset="0"/>
                          </a:rPr>
                        </m:ctrlPr>
                      </m:sSupPr>
                      <m:e>
                        <m:r>
                          <a:rPr lang="es-ES_tradnl" i="1">
                            <a:latin typeface="Cambria Math" charset="0"/>
                          </a:rPr>
                          <m:t>𝑐</m:t>
                        </m:r>
                      </m:e>
                      <m:sup>
                        <m:r>
                          <a:rPr lang="es-ES_tradnl" i="1">
                            <a:latin typeface="Cambria Math" charset="0"/>
                          </a:rPr>
                          <m:t>2</m:t>
                        </m:r>
                      </m:sup>
                    </m:sSup>
                  </m:oMath>
                </a14:m>
                <a:r>
                  <a:rPr lang="es-ES_tradnl" dirty="0">
                    <a:effectLst/>
                  </a:rPr>
                  <a:t> </a:t>
                </a:r>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2843808" y="971436"/>
                <a:ext cx="4824536" cy="375552"/>
              </a:xfrm>
              <a:prstGeom prst="rect">
                <a:avLst/>
              </a:prstGeom>
              <a:blipFill rotWithShape="0">
                <a:blip r:embed="rId4"/>
                <a:stretch>
                  <a:fillRect t="-91935" b="-119355"/>
                </a:stretch>
              </a:blipFill>
            </p:spPr>
            <p:txBody>
              <a:bodyPr/>
              <a:lstStyle/>
              <a:p>
                <a:r>
                  <a:rPr lang="es-ES_tradnl">
                    <a:noFill/>
                  </a:rPr>
                  <a:t> </a:t>
                </a:r>
              </a:p>
            </p:txBody>
          </p:sp>
        </mc:Fallback>
      </mc:AlternateContent>
      <p:sp>
        <p:nvSpPr>
          <p:cNvPr id="12" name="CuadroTexto 11"/>
          <p:cNvSpPr txBox="1"/>
          <p:nvPr/>
        </p:nvSpPr>
        <p:spPr>
          <a:xfrm>
            <a:off x="755576" y="1528585"/>
            <a:ext cx="239706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_tradnl" dirty="0" smtClean="0"/>
              <a:t>Ratio </a:t>
            </a:r>
            <a:r>
              <a:rPr lang="es-ES_tradnl" dirty="0" err="1" smtClean="0"/>
              <a:t>between</a:t>
            </a:r>
            <a:r>
              <a:rPr lang="es-ES_tradnl" dirty="0" smtClean="0"/>
              <a:t> </a:t>
            </a:r>
            <a:r>
              <a:rPr lang="es-ES_tradnl" dirty="0" err="1" smtClean="0"/>
              <a:t>the</a:t>
            </a:r>
            <a:r>
              <a:rPr lang="es-ES_tradnl" dirty="0" smtClean="0"/>
              <a:t> total </a:t>
            </a:r>
            <a:r>
              <a:rPr lang="es-ES_tradnl" dirty="0" err="1" smtClean="0"/>
              <a:t>energy</a:t>
            </a:r>
            <a:r>
              <a:rPr lang="es-ES_tradnl" dirty="0" smtClean="0"/>
              <a:t> and </a:t>
            </a:r>
            <a:r>
              <a:rPr lang="es-ES_tradnl" dirty="0" err="1" smtClean="0"/>
              <a:t>rest</a:t>
            </a:r>
            <a:r>
              <a:rPr lang="es-ES_tradnl" dirty="0" smtClean="0"/>
              <a:t> </a:t>
            </a:r>
            <a:r>
              <a:rPr lang="es-ES_tradnl" dirty="0" err="1" smtClean="0"/>
              <a:t>energy</a:t>
            </a:r>
            <a:endParaRPr lang="es-ES_tradnl" dirty="0"/>
          </a:p>
        </p:txBody>
      </p:sp>
      <mc:AlternateContent xmlns:mc="http://schemas.openxmlformats.org/markup-compatibility/2006" xmlns:a14="http://schemas.microsoft.com/office/drawing/2010/main">
        <mc:Choice Requires="a14">
          <p:sp>
            <p:nvSpPr>
              <p:cNvPr id="14" name="Rectángulo 13"/>
              <p:cNvSpPr/>
              <p:nvPr/>
            </p:nvSpPr>
            <p:spPr>
              <a:xfrm>
                <a:off x="3275856" y="1496620"/>
                <a:ext cx="906210" cy="657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i="1">
                          <a:latin typeface="Cambria Math" charset="0"/>
                        </a:rPr>
                        <m:t>𝛾</m:t>
                      </m:r>
                      <m:r>
                        <a:rPr lang="es-ES_tradnl" i="0">
                          <a:latin typeface="Cambria Math" charset="0"/>
                        </a:rPr>
                        <m:t>=</m:t>
                      </m:r>
                      <m:f>
                        <m:fPr>
                          <m:ctrlPr>
                            <a:rPr lang="es-ES_tradnl" i="1">
                              <a:latin typeface="Cambria Math" panose="02040503050406030204" pitchFamily="18" charset="0"/>
                            </a:rPr>
                          </m:ctrlPr>
                        </m:fPr>
                        <m:num>
                          <m:r>
                            <a:rPr lang="es-ES_tradnl" i="1">
                              <a:latin typeface="Cambria Math" charset="0"/>
                            </a:rPr>
                            <m:t>𝐸</m:t>
                          </m:r>
                        </m:num>
                        <m:den>
                          <m:sSub>
                            <m:sSubPr>
                              <m:ctrlPr>
                                <a:rPr lang="es-ES_tradnl" i="1">
                                  <a:latin typeface="Cambria Math" panose="02040503050406030204" pitchFamily="18" charset="0"/>
                                </a:rPr>
                              </m:ctrlPr>
                            </m:sSubPr>
                            <m:e>
                              <m:r>
                                <a:rPr lang="es-ES_tradnl" i="1">
                                  <a:latin typeface="Cambria Math" charset="0"/>
                                </a:rPr>
                                <m:t>𝐸</m:t>
                              </m:r>
                            </m:e>
                            <m:sub>
                              <m:r>
                                <a:rPr lang="es-ES_tradnl" i="0">
                                  <a:latin typeface="Cambria Math" charset="0"/>
                                </a:rPr>
                                <m:t>0</m:t>
                              </m:r>
                            </m:sub>
                          </m:sSub>
                        </m:den>
                      </m:f>
                    </m:oMath>
                  </m:oMathPara>
                </a14:m>
                <a:endParaRPr lang="es-ES_tradnl" dirty="0"/>
              </a:p>
            </p:txBody>
          </p:sp>
        </mc:Choice>
        <mc:Fallback xmlns="">
          <p:sp>
            <p:nvSpPr>
              <p:cNvPr id="14" name="Rectángulo 13"/>
              <p:cNvSpPr>
                <a:spLocks noRot="1" noChangeAspect="1" noMove="1" noResize="1" noEditPoints="1" noAdjustHandles="1" noChangeArrowheads="1" noChangeShapeType="1" noTextEdit="1"/>
              </p:cNvSpPr>
              <p:nvPr/>
            </p:nvSpPr>
            <p:spPr>
              <a:xfrm>
                <a:off x="3275856" y="1496620"/>
                <a:ext cx="906210" cy="657937"/>
              </a:xfrm>
              <a:prstGeom prst="rect">
                <a:avLst/>
              </a:prstGeom>
              <a:blipFill rotWithShape="0">
                <a:blip r:embed="rId5"/>
                <a:stretch>
                  <a:fillRect/>
                </a:stretch>
              </a:blipFill>
            </p:spPr>
            <p:txBody>
              <a:bodyPr/>
              <a:lstStyle/>
              <a:p>
                <a:r>
                  <a:rPr lang="es-ES_tradnl">
                    <a:noFill/>
                  </a:rPr>
                  <a:t> </a:t>
                </a:r>
              </a:p>
            </p:txBody>
          </p:sp>
        </mc:Fallback>
      </mc:AlternateContent>
      <p:sp>
        <p:nvSpPr>
          <p:cNvPr id="15" name="CuadroTexto 14"/>
          <p:cNvSpPr txBox="1"/>
          <p:nvPr/>
        </p:nvSpPr>
        <p:spPr>
          <a:xfrm>
            <a:off x="4449300" y="1526878"/>
            <a:ext cx="274488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_tradnl" dirty="0" smtClean="0"/>
              <a:t>Ratio </a:t>
            </a:r>
            <a:r>
              <a:rPr lang="es-ES_tradnl" dirty="0" err="1" smtClean="0"/>
              <a:t>between</a:t>
            </a:r>
            <a:r>
              <a:rPr lang="es-ES_tradnl" dirty="0" smtClean="0"/>
              <a:t> </a:t>
            </a:r>
            <a:r>
              <a:rPr lang="es-ES_tradnl" dirty="0" err="1" smtClean="0"/>
              <a:t>the</a:t>
            </a:r>
            <a:r>
              <a:rPr lang="es-ES_tradnl" dirty="0" smtClean="0"/>
              <a:t> </a:t>
            </a:r>
            <a:r>
              <a:rPr lang="es-ES_tradnl" dirty="0" err="1" smtClean="0"/>
              <a:t>velocity</a:t>
            </a:r>
            <a:r>
              <a:rPr lang="es-ES_tradnl" dirty="0" smtClean="0"/>
              <a:t> and </a:t>
            </a:r>
            <a:r>
              <a:rPr lang="es-ES_tradnl" dirty="0" err="1" smtClean="0"/>
              <a:t>velocity</a:t>
            </a:r>
            <a:r>
              <a:rPr lang="es-ES_tradnl" dirty="0" smtClean="0"/>
              <a:t> of light</a:t>
            </a:r>
            <a:endParaRPr lang="es-ES_tradnl" dirty="0"/>
          </a:p>
        </p:txBody>
      </p:sp>
      <mc:AlternateContent xmlns:mc="http://schemas.openxmlformats.org/markup-compatibility/2006" xmlns:a14="http://schemas.microsoft.com/office/drawing/2010/main">
        <mc:Choice Requires="a14">
          <p:sp>
            <p:nvSpPr>
              <p:cNvPr id="17" name="Rectángulo 16"/>
              <p:cNvSpPr/>
              <p:nvPr/>
            </p:nvSpPr>
            <p:spPr>
              <a:xfrm>
                <a:off x="7380312" y="1474901"/>
                <a:ext cx="817147" cy="567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i="1">
                          <a:latin typeface="Cambria Math" charset="0"/>
                        </a:rPr>
                        <m:t>𝛽</m:t>
                      </m:r>
                      <m:r>
                        <a:rPr lang="es-ES_tradnl" i="0">
                          <a:latin typeface="Cambria Math" charset="0"/>
                        </a:rPr>
                        <m:t>=</m:t>
                      </m:r>
                      <m:f>
                        <m:fPr>
                          <m:ctrlPr>
                            <a:rPr lang="es-ES_tradnl" i="1">
                              <a:latin typeface="Cambria Math" panose="02040503050406030204" pitchFamily="18" charset="0"/>
                            </a:rPr>
                          </m:ctrlPr>
                        </m:fPr>
                        <m:num>
                          <m:r>
                            <a:rPr lang="es-ES_tradnl" i="1">
                              <a:latin typeface="Cambria Math" charset="0"/>
                            </a:rPr>
                            <m:t>𝑣</m:t>
                          </m:r>
                        </m:num>
                        <m:den>
                          <m:r>
                            <a:rPr lang="es-ES_tradnl" i="1">
                              <a:latin typeface="Cambria Math" charset="0"/>
                            </a:rPr>
                            <m:t>𝑐</m:t>
                          </m:r>
                        </m:den>
                      </m:f>
                    </m:oMath>
                  </m:oMathPara>
                </a14:m>
                <a:endParaRPr lang="es-ES_tradnl" dirty="0"/>
              </a:p>
            </p:txBody>
          </p:sp>
        </mc:Choice>
        <mc:Fallback xmlns="">
          <p:sp>
            <p:nvSpPr>
              <p:cNvPr id="17" name="Rectángulo 16"/>
              <p:cNvSpPr>
                <a:spLocks noRot="1" noChangeAspect="1" noMove="1" noResize="1" noEditPoints="1" noAdjustHandles="1" noChangeArrowheads="1" noChangeShapeType="1" noTextEdit="1"/>
              </p:cNvSpPr>
              <p:nvPr/>
            </p:nvSpPr>
            <p:spPr>
              <a:xfrm>
                <a:off x="7380312" y="1474901"/>
                <a:ext cx="817147" cy="567207"/>
              </a:xfrm>
              <a:prstGeom prst="rect">
                <a:avLst/>
              </a:prstGeom>
              <a:blipFill rotWithShape="0">
                <a:blip r:embed="rId6"/>
                <a:stretch>
                  <a:fillRect/>
                </a:stretch>
              </a:blipFill>
            </p:spPr>
            <p:txBody>
              <a:bodyPr/>
              <a:lstStyle/>
              <a:p>
                <a:r>
                  <a:rPr lang="es-ES_tradnl">
                    <a:noFill/>
                  </a:rPr>
                  <a:t> </a:t>
                </a:r>
              </a:p>
            </p:txBody>
          </p:sp>
        </mc:Fallback>
      </mc:AlternateContent>
      <p:sp>
        <p:nvSpPr>
          <p:cNvPr id="19" name="CuadroTexto 18"/>
          <p:cNvSpPr txBox="1"/>
          <p:nvPr/>
        </p:nvSpPr>
        <p:spPr>
          <a:xfrm>
            <a:off x="755576" y="2276872"/>
            <a:ext cx="295232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_tradnl" dirty="0" err="1" smtClean="0"/>
              <a:t>These</a:t>
            </a:r>
            <a:r>
              <a:rPr lang="es-ES_tradnl" dirty="0" smtClean="0"/>
              <a:t> </a:t>
            </a:r>
            <a:r>
              <a:rPr lang="es-ES_tradnl" dirty="0" err="1" smtClean="0"/>
              <a:t>parameters</a:t>
            </a:r>
            <a:r>
              <a:rPr lang="es-ES_tradnl" dirty="0" smtClean="0"/>
              <a:t> are </a:t>
            </a:r>
            <a:r>
              <a:rPr lang="es-ES_tradnl" dirty="0" err="1" smtClean="0"/>
              <a:t>related</a:t>
            </a:r>
            <a:endParaRPr lang="es-ES_tradnl" dirty="0"/>
          </a:p>
        </p:txBody>
      </p:sp>
      <mc:AlternateContent xmlns:mc="http://schemas.openxmlformats.org/markup-compatibility/2006" xmlns:a14="http://schemas.microsoft.com/office/drawing/2010/main">
        <mc:Choice Requires="a14">
          <p:sp>
            <p:nvSpPr>
              <p:cNvPr id="21" name="Rectángulo 20"/>
              <p:cNvSpPr/>
              <p:nvPr/>
            </p:nvSpPr>
            <p:spPr>
              <a:xfrm>
                <a:off x="611560" y="2721529"/>
                <a:ext cx="1496179" cy="729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i="1">
                          <a:latin typeface="Cambria Math" charset="0"/>
                        </a:rPr>
                        <m:t>𝛾</m:t>
                      </m:r>
                      <m:r>
                        <a:rPr lang="es-ES_tradnl" i="0">
                          <a:latin typeface="Cambria Math" charset="0"/>
                        </a:rPr>
                        <m:t>=</m:t>
                      </m:r>
                      <m:f>
                        <m:fPr>
                          <m:ctrlPr>
                            <a:rPr lang="es-ES_tradnl" i="1">
                              <a:latin typeface="Cambria Math" panose="02040503050406030204" pitchFamily="18" charset="0"/>
                            </a:rPr>
                          </m:ctrlPr>
                        </m:fPr>
                        <m:num>
                          <m:r>
                            <a:rPr lang="es-ES_tradnl" i="0">
                              <a:latin typeface="Cambria Math" charset="0"/>
                            </a:rPr>
                            <m:t>1</m:t>
                          </m:r>
                        </m:num>
                        <m:den>
                          <m:rad>
                            <m:radPr>
                              <m:degHide m:val="on"/>
                              <m:ctrlPr>
                                <a:rPr lang="es-ES_tradnl" i="1">
                                  <a:latin typeface="Cambria Math" panose="02040503050406030204" pitchFamily="18" charset="0"/>
                                </a:rPr>
                              </m:ctrlPr>
                            </m:radPr>
                            <m:deg/>
                            <m:e>
                              <m:r>
                                <a:rPr lang="es-ES_tradnl" i="0">
                                  <a:latin typeface="Cambria Math" charset="0"/>
                                </a:rPr>
                                <m:t>1−</m:t>
                              </m:r>
                              <m:sSup>
                                <m:sSupPr>
                                  <m:ctrlPr>
                                    <a:rPr lang="es-ES_tradnl" i="1">
                                      <a:latin typeface="Cambria Math" panose="02040503050406030204" pitchFamily="18" charset="0"/>
                                    </a:rPr>
                                  </m:ctrlPr>
                                </m:sSupPr>
                                <m:e>
                                  <m:r>
                                    <a:rPr lang="es-ES_tradnl" i="1">
                                      <a:latin typeface="Cambria Math" charset="0"/>
                                    </a:rPr>
                                    <m:t>𝛽</m:t>
                                  </m:r>
                                </m:e>
                                <m:sup>
                                  <m:r>
                                    <a:rPr lang="es-ES_tradnl" i="0">
                                      <a:latin typeface="Cambria Math" charset="0"/>
                                    </a:rPr>
                                    <m:t>2</m:t>
                                  </m:r>
                                </m:sup>
                              </m:sSup>
                            </m:e>
                          </m:rad>
                        </m:den>
                      </m:f>
                    </m:oMath>
                  </m:oMathPara>
                </a14:m>
                <a:endParaRPr lang="es-ES_tradnl" dirty="0"/>
              </a:p>
            </p:txBody>
          </p:sp>
        </mc:Choice>
        <mc:Fallback xmlns="">
          <p:sp>
            <p:nvSpPr>
              <p:cNvPr id="21" name="Rectángulo 20"/>
              <p:cNvSpPr>
                <a:spLocks noRot="1" noChangeAspect="1" noMove="1" noResize="1" noEditPoints="1" noAdjustHandles="1" noChangeArrowheads="1" noChangeShapeType="1" noTextEdit="1"/>
              </p:cNvSpPr>
              <p:nvPr/>
            </p:nvSpPr>
            <p:spPr>
              <a:xfrm>
                <a:off x="611560" y="2721529"/>
                <a:ext cx="1496179" cy="729046"/>
              </a:xfrm>
              <a:prstGeom prst="rect">
                <a:avLst/>
              </a:prstGeom>
              <a:blipFill rotWithShape="0">
                <a:blip r:embed="rId7"/>
                <a:stretch>
                  <a:fillRect/>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22" name="Rectángulo 21"/>
              <p:cNvSpPr/>
              <p:nvPr/>
            </p:nvSpPr>
            <p:spPr>
              <a:xfrm>
                <a:off x="2411760" y="2629091"/>
                <a:ext cx="1508553"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i="1">
                          <a:latin typeface="Cambria Math" charset="0"/>
                        </a:rPr>
                        <m:t>𝛽</m:t>
                      </m:r>
                      <m:r>
                        <a:rPr lang="es-ES_tradnl" i="0">
                          <a:latin typeface="Cambria Math" charset="0"/>
                        </a:rPr>
                        <m:t>=</m:t>
                      </m:r>
                      <m:rad>
                        <m:radPr>
                          <m:degHide m:val="on"/>
                          <m:ctrlPr>
                            <a:rPr lang="es-ES_tradnl" i="1">
                              <a:latin typeface="Cambria Math" panose="02040503050406030204" pitchFamily="18" charset="0"/>
                            </a:rPr>
                          </m:ctrlPr>
                        </m:radPr>
                        <m:deg/>
                        <m:e>
                          <m:r>
                            <a:rPr lang="es-ES_tradnl" i="0">
                              <a:latin typeface="Cambria Math" charset="0"/>
                            </a:rPr>
                            <m:t>1−</m:t>
                          </m:r>
                          <m:f>
                            <m:fPr>
                              <m:ctrlPr>
                                <a:rPr lang="es-ES_tradnl" i="1">
                                  <a:latin typeface="Cambria Math" panose="02040503050406030204" pitchFamily="18" charset="0"/>
                                </a:rPr>
                              </m:ctrlPr>
                            </m:fPr>
                            <m:num>
                              <m:r>
                                <a:rPr lang="es-ES_tradnl" i="0">
                                  <a:latin typeface="Cambria Math" charset="0"/>
                                </a:rPr>
                                <m:t>1</m:t>
                              </m:r>
                            </m:num>
                            <m:den>
                              <m:sSup>
                                <m:sSupPr>
                                  <m:ctrlPr>
                                    <a:rPr lang="es-ES_tradnl" i="1">
                                      <a:latin typeface="Cambria Math" panose="02040503050406030204" pitchFamily="18" charset="0"/>
                                    </a:rPr>
                                  </m:ctrlPr>
                                </m:sSupPr>
                                <m:e>
                                  <m:r>
                                    <a:rPr lang="es-ES_tradnl" i="1">
                                      <a:latin typeface="Cambria Math" charset="0"/>
                                    </a:rPr>
                                    <m:t>𝛾</m:t>
                                  </m:r>
                                </m:e>
                                <m:sup>
                                  <m:r>
                                    <a:rPr lang="es-ES_tradnl" i="0">
                                      <a:latin typeface="Cambria Math" charset="0"/>
                                    </a:rPr>
                                    <m:t>2</m:t>
                                  </m:r>
                                </m:sup>
                              </m:sSup>
                            </m:den>
                          </m:f>
                        </m:e>
                      </m:rad>
                    </m:oMath>
                  </m:oMathPara>
                </a14:m>
                <a:endParaRPr lang="es-ES_tradnl" dirty="0"/>
              </a:p>
            </p:txBody>
          </p:sp>
        </mc:Choice>
        <mc:Fallback xmlns="">
          <p:sp>
            <p:nvSpPr>
              <p:cNvPr id="22" name="Rectángulo 21"/>
              <p:cNvSpPr>
                <a:spLocks noRot="1" noChangeAspect="1" noMove="1" noResize="1" noEditPoints="1" noAdjustHandles="1" noChangeArrowheads="1" noChangeShapeType="1" noTextEdit="1"/>
              </p:cNvSpPr>
              <p:nvPr/>
            </p:nvSpPr>
            <p:spPr>
              <a:xfrm>
                <a:off x="2411760" y="2629091"/>
                <a:ext cx="1508553" cy="910699"/>
              </a:xfrm>
              <a:prstGeom prst="rect">
                <a:avLst/>
              </a:prstGeom>
              <a:blipFill rotWithShape="0">
                <a:blip r:embed="rId8"/>
                <a:stretch>
                  <a:fillRect/>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23" name="Rectángulo 22"/>
              <p:cNvSpPr/>
              <p:nvPr/>
            </p:nvSpPr>
            <p:spPr>
              <a:xfrm>
                <a:off x="395536" y="3789040"/>
                <a:ext cx="1493262" cy="1121204"/>
              </a:xfrm>
              <a:prstGeom prst="rect">
                <a:avLst/>
              </a:prstGeom>
            </p:spPr>
            <p:txBody>
              <a:bodyPr wrap="square">
                <a:spAutoFit/>
              </a:bodyPr>
              <a:lstStyle/>
              <a:p>
                <a:pPr>
                  <a:spcAft>
                    <a:spcPts val="0"/>
                  </a:spcAft>
                </a:pPr>
                <a14:m>
                  <m:oMathPara xmlns:m="http://schemas.openxmlformats.org/officeDocument/2006/math">
                    <m:oMathParaPr>
                      <m:jc m:val="centerGroup"/>
                    </m:oMathParaPr>
                    <m:oMath xmlns:m="http://schemas.openxmlformats.org/officeDocument/2006/math">
                      <m:r>
                        <a:rPr lang="es-ES_tradnl" i="1">
                          <a:latin typeface="Cambria Math" charset="0"/>
                          <a:ea typeface="Calibri" charset="0"/>
                          <a:cs typeface="Times New Roman" charset="0"/>
                        </a:rPr>
                        <m:t>𝛽</m:t>
                      </m:r>
                      <m:r>
                        <a:rPr lang="es-ES_tradnl" i="1">
                          <a:latin typeface="Cambria Math" charset="0"/>
                          <a:ea typeface="Calibri" charset="0"/>
                          <a:cs typeface="Times New Roman" charset="0"/>
                        </a:rPr>
                        <m:t>=</m:t>
                      </m:r>
                      <m:f>
                        <m:fPr>
                          <m:ctrlPr>
                            <a:rPr lang="es-ES_tradnl" i="1">
                              <a:effectLst/>
                              <a:latin typeface="Cambria Math" panose="02040503050406030204" pitchFamily="18" charset="0"/>
                              <a:ea typeface="Calibri" charset="0"/>
                              <a:cs typeface="Times New Roman" charset="0"/>
                            </a:rPr>
                          </m:ctrlPr>
                        </m:fPr>
                        <m:num>
                          <m:r>
                            <a:rPr lang="es-ES_tradnl" i="1">
                              <a:effectLst/>
                              <a:latin typeface="Cambria Math" charset="0"/>
                              <a:ea typeface="Calibri" charset="0"/>
                              <a:cs typeface="Times New Roman" charset="0"/>
                            </a:rPr>
                            <m:t>𝑚𝑣𝑐</m:t>
                          </m:r>
                        </m:num>
                        <m:den>
                          <m:r>
                            <a:rPr lang="es-ES_tradnl" i="1">
                              <a:effectLst/>
                              <a:latin typeface="Cambria Math" charset="0"/>
                              <a:ea typeface="Calibri" charset="0"/>
                              <a:cs typeface="Times New Roman" charset="0"/>
                            </a:rPr>
                            <m:t>𝑚</m:t>
                          </m:r>
                          <m:sSup>
                            <m:sSupPr>
                              <m:ctrlPr>
                                <a:rPr lang="es-ES_tradnl" i="1">
                                  <a:effectLst/>
                                  <a:latin typeface="Cambria Math" panose="02040503050406030204" pitchFamily="18" charset="0"/>
                                  <a:ea typeface="Calibri" charset="0"/>
                                  <a:cs typeface="Times New Roman" charset="0"/>
                                </a:rPr>
                              </m:ctrlPr>
                            </m:sSupPr>
                            <m:e>
                              <m:r>
                                <a:rPr lang="es-ES_tradnl" i="1">
                                  <a:effectLst/>
                                  <a:latin typeface="Cambria Math" charset="0"/>
                                  <a:ea typeface="Calibri" charset="0"/>
                                  <a:cs typeface="Times New Roman" charset="0"/>
                                </a:rPr>
                                <m:t>𝑐</m:t>
                              </m:r>
                            </m:e>
                            <m:sup>
                              <m:r>
                                <a:rPr lang="es-ES_tradnl" i="1">
                                  <a:effectLst/>
                                  <a:latin typeface="Cambria Math" charset="0"/>
                                  <a:ea typeface="Calibri" charset="0"/>
                                  <a:cs typeface="Times New Roman" charset="0"/>
                                </a:rPr>
                                <m:t>2</m:t>
                              </m:r>
                            </m:sup>
                          </m:sSup>
                        </m:den>
                      </m:f>
                    </m:oMath>
                  </m:oMathPara>
                </a14:m>
                <a:endParaRPr lang="es-ES_tradnl" dirty="0">
                  <a:effectLst/>
                  <a:latin typeface="Calibri" charset="0"/>
                  <a:ea typeface="Calibri" charset="0"/>
                  <a:cs typeface="Times New Roman" charset="0"/>
                </a:endParaRPr>
              </a:p>
              <a:p>
                <a:pPr>
                  <a:spcAft>
                    <a:spcPts val="0"/>
                  </a:spcAft>
                </a:pPr>
                <a:r>
                  <a:rPr lang="es-ES_tradnl" dirty="0">
                    <a:effectLst/>
                    <a:latin typeface="Calibri" charset="0"/>
                    <a:ea typeface="Times New Roman" charset="0"/>
                    <a:cs typeface="Times New Roman" charset="0"/>
                  </a:rPr>
                  <a:t> </a:t>
                </a:r>
                <a:endParaRPr lang="es-ES_tradnl" dirty="0">
                  <a:effectLst/>
                  <a:latin typeface="Calibri" charset="0"/>
                  <a:ea typeface="Calibri" charset="0"/>
                  <a:cs typeface="Times New Roman" charset="0"/>
                </a:endParaRPr>
              </a:p>
              <a:p>
                <a:pPr>
                  <a:spcAft>
                    <a:spcPts val="0"/>
                  </a:spcAft>
                </a:pPr>
                <a14:m>
                  <m:oMathPara xmlns:m="http://schemas.openxmlformats.org/officeDocument/2006/math">
                    <m:oMathParaPr>
                      <m:jc m:val="centerGroup"/>
                    </m:oMathParaPr>
                    <m:oMath xmlns:m="http://schemas.openxmlformats.org/officeDocument/2006/math">
                      <m:r>
                        <a:rPr lang="es-ES_tradnl" i="1">
                          <a:effectLst/>
                          <a:latin typeface="Cambria Math" charset="0"/>
                          <a:ea typeface="Calibri" charset="0"/>
                          <a:cs typeface="Times New Roman" charset="0"/>
                        </a:rPr>
                        <m:t>𝑝</m:t>
                      </m:r>
                      <m:r>
                        <a:rPr lang="es-ES_tradnl" i="1">
                          <a:effectLst/>
                          <a:latin typeface="Cambria Math" charset="0"/>
                          <a:ea typeface="Calibri" charset="0"/>
                          <a:cs typeface="Times New Roman" charset="0"/>
                        </a:rPr>
                        <m:t>=</m:t>
                      </m:r>
                      <m:r>
                        <a:rPr lang="es-ES_tradnl" i="1">
                          <a:effectLst/>
                          <a:latin typeface="Cambria Math" charset="0"/>
                          <a:ea typeface="Calibri" charset="0"/>
                          <a:cs typeface="Times New Roman" charset="0"/>
                        </a:rPr>
                        <m:t>𝑚𝑣</m:t>
                      </m:r>
                    </m:oMath>
                  </m:oMathPara>
                </a14:m>
                <a:endParaRPr lang="es-ES_tradnl" dirty="0">
                  <a:effectLst/>
                  <a:latin typeface="Calibri" charset="0"/>
                  <a:ea typeface="Calibri" charset="0"/>
                  <a:cs typeface="Times New Roman" charset="0"/>
                </a:endParaRPr>
              </a:p>
            </p:txBody>
          </p:sp>
        </mc:Choice>
        <mc:Fallback xmlns="">
          <p:sp>
            <p:nvSpPr>
              <p:cNvPr id="23" name="Rectángulo 22"/>
              <p:cNvSpPr>
                <a:spLocks noRot="1" noChangeAspect="1" noMove="1" noResize="1" noEditPoints="1" noAdjustHandles="1" noChangeArrowheads="1" noChangeShapeType="1" noTextEdit="1"/>
              </p:cNvSpPr>
              <p:nvPr/>
            </p:nvSpPr>
            <p:spPr>
              <a:xfrm>
                <a:off x="395536" y="3789040"/>
                <a:ext cx="1493262" cy="1121204"/>
              </a:xfrm>
              <a:prstGeom prst="rect">
                <a:avLst/>
              </a:prstGeom>
              <a:blipFill rotWithShape="0">
                <a:blip r:embed="rId9"/>
                <a:stretch>
                  <a:fillRect b="-1639"/>
                </a:stretch>
              </a:blipFill>
            </p:spPr>
            <p:txBody>
              <a:bodyPr/>
              <a:lstStyle/>
              <a:p>
                <a:r>
                  <a:rPr lang="es-ES_tradnl">
                    <a:noFill/>
                  </a:rPr>
                  <a:t> </a:t>
                </a:r>
              </a:p>
            </p:txBody>
          </p:sp>
        </mc:Fallback>
      </mc:AlternateContent>
      <p:sp>
        <p:nvSpPr>
          <p:cNvPr id="24" name="Flecha derecha 23"/>
          <p:cNvSpPr/>
          <p:nvPr/>
        </p:nvSpPr>
        <p:spPr>
          <a:xfrm>
            <a:off x="1835696" y="4149080"/>
            <a:ext cx="43378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mc:AlternateContent xmlns:mc="http://schemas.openxmlformats.org/markup-compatibility/2006" xmlns:a14="http://schemas.microsoft.com/office/drawing/2010/main">
        <mc:Choice Requires="a14">
          <p:sp>
            <p:nvSpPr>
              <p:cNvPr id="25" name="Rectángulo 24"/>
              <p:cNvSpPr/>
              <p:nvPr/>
            </p:nvSpPr>
            <p:spPr>
              <a:xfrm>
                <a:off x="2402229" y="3790598"/>
                <a:ext cx="926729" cy="5648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i="1">
                          <a:latin typeface="Cambria Math" charset="0"/>
                        </a:rPr>
                        <m:t>𝛽</m:t>
                      </m:r>
                      <m:r>
                        <a:rPr lang="es-ES_tradnl" i="0">
                          <a:latin typeface="Cambria Math" charset="0"/>
                        </a:rPr>
                        <m:t>=</m:t>
                      </m:r>
                      <m:f>
                        <m:fPr>
                          <m:ctrlPr>
                            <a:rPr lang="es-ES_tradnl" i="1">
                              <a:latin typeface="Cambria Math" panose="02040503050406030204" pitchFamily="18" charset="0"/>
                            </a:rPr>
                          </m:ctrlPr>
                        </m:fPr>
                        <m:num>
                          <m:r>
                            <a:rPr lang="es-ES_tradnl" i="1">
                              <a:latin typeface="Cambria Math" charset="0"/>
                            </a:rPr>
                            <m:t>𝑝𝑐</m:t>
                          </m:r>
                        </m:num>
                        <m:den>
                          <m:r>
                            <a:rPr lang="es-ES_tradnl" i="1">
                              <a:latin typeface="Cambria Math" charset="0"/>
                            </a:rPr>
                            <m:t>𝐸</m:t>
                          </m:r>
                        </m:den>
                      </m:f>
                    </m:oMath>
                  </m:oMathPara>
                </a14:m>
                <a:endParaRPr lang="es-ES_tradnl" dirty="0"/>
              </a:p>
            </p:txBody>
          </p:sp>
        </mc:Choice>
        <mc:Fallback xmlns="">
          <p:sp>
            <p:nvSpPr>
              <p:cNvPr id="25" name="Rectángulo 24"/>
              <p:cNvSpPr>
                <a:spLocks noRot="1" noChangeAspect="1" noMove="1" noResize="1" noEditPoints="1" noAdjustHandles="1" noChangeArrowheads="1" noChangeShapeType="1" noTextEdit="1"/>
              </p:cNvSpPr>
              <p:nvPr/>
            </p:nvSpPr>
            <p:spPr>
              <a:xfrm>
                <a:off x="2402229" y="3790598"/>
                <a:ext cx="926729" cy="564898"/>
              </a:xfrm>
              <a:prstGeom prst="rect">
                <a:avLst/>
              </a:prstGeom>
              <a:blipFill rotWithShape="0">
                <a:blip r:embed="rId10"/>
                <a:stretch>
                  <a:fillRect/>
                </a:stretch>
              </a:blipFill>
            </p:spPr>
            <p:txBody>
              <a:bodyPr/>
              <a:lstStyle/>
              <a:p>
                <a:r>
                  <a:rPr lang="es-ES_tradnl">
                    <a:noFill/>
                  </a:rPr>
                  <a:t> </a:t>
                </a:r>
              </a:p>
            </p:txBody>
          </p:sp>
        </mc:Fallback>
      </mc:AlternateContent>
      <mc:AlternateContent xmlns:mc="http://schemas.openxmlformats.org/markup-compatibility/2006" xmlns:a14="http://schemas.microsoft.com/office/drawing/2010/main">
        <mc:Choice Requires="a14">
          <p:sp>
            <p:nvSpPr>
              <p:cNvPr id="26" name="Rectángulo 25"/>
              <p:cNvSpPr/>
              <p:nvPr/>
            </p:nvSpPr>
            <p:spPr>
              <a:xfrm>
                <a:off x="2403317" y="4466810"/>
                <a:ext cx="960711" cy="6183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_tradnl" i="1">
                          <a:latin typeface="Cambria Math" charset="0"/>
                        </a:rPr>
                        <m:t>𝑝</m:t>
                      </m:r>
                      <m:r>
                        <a:rPr lang="es-ES_tradnl" i="0">
                          <a:latin typeface="Cambria Math" charset="0"/>
                        </a:rPr>
                        <m:t>=</m:t>
                      </m:r>
                      <m:f>
                        <m:fPr>
                          <m:ctrlPr>
                            <a:rPr lang="es-ES_tradnl" i="1">
                              <a:latin typeface="Cambria Math" panose="02040503050406030204" pitchFamily="18" charset="0"/>
                            </a:rPr>
                          </m:ctrlPr>
                        </m:fPr>
                        <m:num>
                          <m:r>
                            <a:rPr lang="es-ES_tradnl" i="1">
                              <a:latin typeface="Cambria Math" charset="0"/>
                            </a:rPr>
                            <m:t>𝐸</m:t>
                          </m:r>
                          <m:r>
                            <a:rPr lang="es-ES_tradnl" i="1">
                              <a:latin typeface="Cambria Math" charset="0"/>
                            </a:rPr>
                            <m:t>𝛽</m:t>
                          </m:r>
                        </m:num>
                        <m:den>
                          <m:r>
                            <a:rPr lang="es-ES_tradnl" i="1">
                              <a:latin typeface="Cambria Math" charset="0"/>
                            </a:rPr>
                            <m:t>𝑐</m:t>
                          </m:r>
                        </m:den>
                      </m:f>
                    </m:oMath>
                  </m:oMathPara>
                </a14:m>
                <a:endParaRPr lang="es-ES_tradnl" dirty="0"/>
              </a:p>
            </p:txBody>
          </p:sp>
        </mc:Choice>
        <mc:Fallback xmlns="">
          <p:sp>
            <p:nvSpPr>
              <p:cNvPr id="26" name="Rectángulo 25"/>
              <p:cNvSpPr>
                <a:spLocks noRot="1" noChangeAspect="1" noMove="1" noResize="1" noEditPoints="1" noAdjustHandles="1" noChangeArrowheads="1" noChangeShapeType="1" noTextEdit="1"/>
              </p:cNvSpPr>
              <p:nvPr/>
            </p:nvSpPr>
            <p:spPr>
              <a:xfrm>
                <a:off x="2403317" y="4466810"/>
                <a:ext cx="960711" cy="618374"/>
              </a:xfrm>
              <a:prstGeom prst="rect">
                <a:avLst/>
              </a:prstGeom>
              <a:blipFill rotWithShape="0">
                <a:blip r:embed="rId11"/>
                <a:stretch>
                  <a:fillRect/>
                </a:stretch>
              </a:blipFill>
            </p:spPr>
            <p:txBody>
              <a:bodyPr/>
              <a:lstStyle/>
              <a:p>
                <a:r>
                  <a:rPr lang="es-ES_tradnl">
                    <a:noFill/>
                  </a:rPr>
                  <a:t> </a:t>
                </a:r>
              </a:p>
            </p:txBody>
          </p:sp>
        </mc:Fallback>
      </mc:AlternateContent>
      <p:sp>
        <p:nvSpPr>
          <p:cNvPr id="27" name="Rectángulo 26"/>
          <p:cNvSpPr/>
          <p:nvPr/>
        </p:nvSpPr>
        <p:spPr>
          <a:xfrm>
            <a:off x="2843808" y="908720"/>
            <a:ext cx="1008112" cy="514789"/>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ectángulo 27"/>
          <p:cNvSpPr/>
          <p:nvPr/>
        </p:nvSpPr>
        <p:spPr>
          <a:xfrm>
            <a:off x="2427990" y="4437112"/>
            <a:ext cx="1008112" cy="62816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ectángulo 28"/>
          <p:cNvSpPr/>
          <p:nvPr/>
        </p:nvSpPr>
        <p:spPr>
          <a:xfrm>
            <a:off x="7309289" y="1399011"/>
            <a:ext cx="980487" cy="728464"/>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1" name="Rectángulo 30"/>
          <p:cNvSpPr/>
          <p:nvPr/>
        </p:nvSpPr>
        <p:spPr>
          <a:xfrm>
            <a:off x="1467316" y="5248708"/>
            <a:ext cx="2240588" cy="397073"/>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mc:AlternateContent xmlns:mc="http://schemas.openxmlformats.org/markup-compatibility/2006" xmlns:a14="http://schemas.microsoft.com/office/drawing/2010/main">
        <mc:Choice Requires="a14">
          <p:sp>
            <p:nvSpPr>
              <p:cNvPr id="32" name="Rectángulo 31"/>
              <p:cNvSpPr/>
              <p:nvPr/>
            </p:nvSpPr>
            <p:spPr>
              <a:xfrm>
                <a:off x="1439604" y="5262578"/>
                <a:ext cx="23650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s-ES_tradnl" i="1">
                              <a:latin typeface="Cambria Math" panose="02040503050406030204" pitchFamily="18" charset="0"/>
                            </a:rPr>
                          </m:ctrlPr>
                        </m:sSupPr>
                        <m:e>
                          <m:r>
                            <a:rPr lang="es-ES_tradnl" i="1">
                              <a:latin typeface="Cambria Math" charset="0"/>
                            </a:rPr>
                            <m:t>𝐸</m:t>
                          </m:r>
                        </m:e>
                        <m:sup>
                          <m:r>
                            <a:rPr lang="es-ES_tradnl" i="0">
                              <a:latin typeface="Cambria Math" charset="0"/>
                            </a:rPr>
                            <m:t>2</m:t>
                          </m:r>
                        </m:sup>
                      </m:sSup>
                      <m:r>
                        <a:rPr lang="es-ES_tradnl" i="0">
                          <a:latin typeface="Cambria Math" charset="0"/>
                        </a:rPr>
                        <m:t>=</m:t>
                      </m:r>
                      <m:sSup>
                        <m:sSupPr>
                          <m:ctrlPr>
                            <a:rPr lang="es-ES_tradnl" i="1">
                              <a:latin typeface="Cambria Math" panose="02040503050406030204" pitchFamily="18" charset="0"/>
                            </a:rPr>
                          </m:ctrlPr>
                        </m:sSupPr>
                        <m:e>
                          <m:d>
                            <m:dPr>
                              <m:ctrlPr>
                                <a:rPr lang="es-ES_tradnl" i="1">
                                  <a:latin typeface="Cambria Math" panose="02040503050406030204" pitchFamily="18" charset="0"/>
                                </a:rPr>
                              </m:ctrlPr>
                            </m:dPr>
                            <m:e>
                              <m:sSub>
                                <m:sSubPr>
                                  <m:ctrlPr>
                                    <a:rPr lang="es-ES_tradnl" i="1">
                                      <a:latin typeface="Cambria Math" panose="02040503050406030204" pitchFamily="18" charset="0"/>
                                    </a:rPr>
                                  </m:ctrlPr>
                                </m:sSubPr>
                                <m:e>
                                  <m:r>
                                    <a:rPr lang="es-ES_tradnl" i="1">
                                      <a:latin typeface="Cambria Math" charset="0"/>
                                    </a:rPr>
                                    <m:t>𝑚</m:t>
                                  </m:r>
                                </m:e>
                                <m:sub>
                                  <m:r>
                                    <a:rPr lang="es-ES_tradnl" i="0">
                                      <a:latin typeface="Cambria Math" charset="0"/>
                                    </a:rPr>
                                    <m:t>0</m:t>
                                  </m:r>
                                </m:sub>
                              </m:sSub>
                              <m:sSup>
                                <m:sSupPr>
                                  <m:ctrlPr>
                                    <a:rPr lang="es-ES_tradnl" i="1">
                                      <a:latin typeface="Cambria Math" panose="02040503050406030204" pitchFamily="18" charset="0"/>
                                    </a:rPr>
                                  </m:ctrlPr>
                                </m:sSupPr>
                                <m:e>
                                  <m:r>
                                    <a:rPr lang="es-ES_tradnl" i="1">
                                      <a:latin typeface="Cambria Math" charset="0"/>
                                    </a:rPr>
                                    <m:t>𝑐</m:t>
                                  </m:r>
                                </m:e>
                                <m:sup>
                                  <m:r>
                                    <a:rPr lang="es-ES_tradnl" i="0">
                                      <a:latin typeface="Cambria Math" charset="0"/>
                                    </a:rPr>
                                    <m:t>2</m:t>
                                  </m:r>
                                </m:sup>
                              </m:sSup>
                            </m:e>
                          </m:d>
                        </m:e>
                        <m:sup>
                          <m:r>
                            <a:rPr lang="es-ES_tradnl" i="0">
                              <a:latin typeface="Cambria Math" charset="0"/>
                            </a:rPr>
                            <m:t>2</m:t>
                          </m:r>
                        </m:sup>
                      </m:sSup>
                      <m:r>
                        <a:rPr lang="es-ES_tradnl" i="0">
                          <a:latin typeface="Cambria Math" charset="0"/>
                        </a:rPr>
                        <m:t>+</m:t>
                      </m:r>
                      <m:sSup>
                        <m:sSupPr>
                          <m:ctrlPr>
                            <a:rPr lang="es-ES_tradnl" i="1">
                              <a:latin typeface="Cambria Math" panose="02040503050406030204" pitchFamily="18" charset="0"/>
                            </a:rPr>
                          </m:ctrlPr>
                        </m:sSupPr>
                        <m:e>
                          <m:r>
                            <a:rPr lang="es-ES_tradnl" i="1">
                              <a:latin typeface="Cambria Math" charset="0"/>
                            </a:rPr>
                            <m:t>𝑝</m:t>
                          </m:r>
                        </m:e>
                        <m:sup>
                          <m:r>
                            <a:rPr lang="es-ES_tradnl" i="0">
                              <a:latin typeface="Cambria Math" charset="0"/>
                            </a:rPr>
                            <m:t>2</m:t>
                          </m:r>
                        </m:sup>
                      </m:sSup>
                      <m:sSup>
                        <m:sSupPr>
                          <m:ctrlPr>
                            <a:rPr lang="es-ES_tradnl" i="1">
                              <a:latin typeface="Cambria Math" panose="02040503050406030204" pitchFamily="18" charset="0"/>
                            </a:rPr>
                          </m:ctrlPr>
                        </m:sSupPr>
                        <m:e>
                          <m:r>
                            <a:rPr lang="es-ES_tradnl" i="1">
                              <a:latin typeface="Cambria Math" charset="0"/>
                            </a:rPr>
                            <m:t>𝑐</m:t>
                          </m:r>
                        </m:e>
                        <m:sup>
                          <m:r>
                            <a:rPr lang="es-ES_tradnl" i="0">
                              <a:latin typeface="Cambria Math" charset="0"/>
                            </a:rPr>
                            <m:t>2</m:t>
                          </m:r>
                        </m:sup>
                      </m:sSup>
                    </m:oMath>
                  </m:oMathPara>
                </a14:m>
                <a:endParaRPr lang="es-ES_tradnl" dirty="0"/>
              </a:p>
            </p:txBody>
          </p:sp>
        </mc:Choice>
        <mc:Fallback xmlns="">
          <p:sp>
            <p:nvSpPr>
              <p:cNvPr id="32" name="Rectángulo 31"/>
              <p:cNvSpPr>
                <a:spLocks noRot="1" noChangeAspect="1" noMove="1" noResize="1" noEditPoints="1" noAdjustHandles="1" noChangeArrowheads="1" noChangeShapeType="1" noTextEdit="1"/>
              </p:cNvSpPr>
              <p:nvPr/>
            </p:nvSpPr>
            <p:spPr>
              <a:xfrm>
                <a:off x="1439604" y="5262578"/>
                <a:ext cx="2365006" cy="369332"/>
              </a:xfrm>
              <a:prstGeom prst="rect">
                <a:avLst/>
              </a:prstGeom>
              <a:blipFill rotWithShape="0">
                <a:blip r:embed="rId12"/>
                <a:stretch>
                  <a:fillRect b="-4918"/>
                </a:stretch>
              </a:blipFill>
            </p:spPr>
            <p:txBody>
              <a:bodyPr/>
              <a:lstStyle/>
              <a:p>
                <a:r>
                  <a:rPr lang="es-ES_tradnl">
                    <a:noFill/>
                  </a:rPr>
                  <a:t> </a:t>
                </a:r>
              </a:p>
            </p:txBody>
          </p:sp>
        </mc:Fallback>
      </mc:AlternateContent>
      <p:sp>
        <p:nvSpPr>
          <p:cNvPr id="30" name="Rectángulo 29"/>
          <p:cNvSpPr/>
          <p:nvPr/>
        </p:nvSpPr>
        <p:spPr>
          <a:xfrm>
            <a:off x="3275856" y="1504690"/>
            <a:ext cx="1008112" cy="62816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CuadroTexto 2"/>
          <p:cNvSpPr txBox="1"/>
          <p:nvPr/>
        </p:nvSpPr>
        <p:spPr>
          <a:xfrm>
            <a:off x="4617729" y="3212399"/>
            <a:ext cx="2838206" cy="338554"/>
          </a:xfrm>
          <a:prstGeom prst="rect">
            <a:avLst/>
          </a:prstGeom>
          <a:noFill/>
        </p:spPr>
        <p:txBody>
          <a:bodyPr wrap="square" rtlCol="0">
            <a:spAutoFit/>
          </a:bodyPr>
          <a:lstStyle/>
          <a:p>
            <a:r>
              <a:rPr lang="es-ES_tradnl" sz="1600" smtClean="0"/>
              <a:t>m </a:t>
            </a:r>
            <a:r>
              <a:rPr lang="es-ES_tradnl" sz="1600" dirty="0" smtClean="0"/>
              <a:t>(eV/c</a:t>
            </a:r>
            <a:r>
              <a:rPr lang="es-ES_tradnl" sz="1600" baseline="30000" dirty="0" smtClean="0"/>
              <a:t>2</a:t>
            </a:r>
            <a:r>
              <a:rPr lang="es-ES_tradnl" sz="1600" dirty="0" smtClean="0"/>
              <a:t>) = m(kg)c</a:t>
            </a:r>
            <a:r>
              <a:rPr lang="es-ES_tradnl" sz="1600" baseline="30000" dirty="0" smtClean="0"/>
              <a:t>2</a:t>
            </a:r>
            <a:r>
              <a:rPr lang="es-ES_tradnl" sz="1600" dirty="0" smtClean="0"/>
              <a:t>1.6.10</a:t>
            </a:r>
            <a:r>
              <a:rPr lang="es-ES_tradnl" sz="1600" baseline="30000" dirty="0" smtClean="0"/>
              <a:t>-19</a:t>
            </a:r>
            <a:endParaRPr lang="es-ES_tradnl" sz="1600" baseline="30000" dirty="0"/>
          </a:p>
        </p:txBody>
      </p:sp>
      <p:sp>
        <p:nvSpPr>
          <p:cNvPr id="33" name="CuadroTexto 32"/>
          <p:cNvSpPr txBox="1"/>
          <p:nvPr/>
        </p:nvSpPr>
        <p:spPr>
          <a:xfrm>
            <a:off x="4595779" y="2617748"/>
            <a:ext cx="3796259"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sz="1400" dirty="0" err="1" smtClean="0"/>
              <a:t>Through</a:t>
            </a:r>
            <a:r>
              <a:rPr lang="es-ES_tradnl" sz="1400" dirty="0" smtClean="0"/>
              <a:t> </a:t>
            </a:r>
            <a:r>
              <a:rPr lang="es-ES_tradnl" sz="1400" dirty="0" err="1" smtClean="0"/>
              <a:t>these</a:t>
            </a:r>
            <a:r>
              <a:rPr lang="es-ES_tradnl" sz="1400" dirty="0" smtClean="0"/>
              <a:t> formulas </a:t>
            </a:r>
            <a:r>
              <a:rPr lang="es-ES_tradnl" sz="1400" dirty="0" err="1" smtClean="0"/>
              <a:t>we</a:t>
            </a:r>
            <a:r>
              <a:rPr lang="es-ES_tradnl" sz="1400" dirty="0" smtClean="0"/>
              <a:t> can </a:t>
            </a:r>
            <a:r>
              <a:rPr lang="es-ES_tradnl" sz="1400" dirty="0" err="1" smtClean="0"/>
              <a:t>express</a:t>
            </a:r>
            <a:r>
              <a:rPr lang="es-ES_tradnl" sz="1400" dirty="0" smtClean="0"/>
              <a:t> </a:t>
            </a:r>
            <a:r>
              <a:rPr lang="es-ES_tradnl" sz="1400" dirty="0" err="1" smtClean="0"/>
              <a:t>mass</a:t>
            </a:r>
            <a:r>
              <a:rPr lang="es-ES_tradnl" sz="1400" dirty="0" smtClean="0"/>
              <a:t> in </a:t>
            </a:r>
            <a:r>
              <a:rPr lang="es-ES_tradnl" sz="1400" dirty="0" err="1" smtClean="0"/>
              <a:t>units</a:t>
            </a:r>
            <a:r>
              <a:rPr lang="es-ES_tradnl" sz="1400" dirty="0" smtClean="0"/>
              <a:t> of eV/c</a:t>
            </a:r>
            <a:r>
              <a:rPr lang="es-ES_tradnl" sz="1400" baseline="30000" dirty="0" smtClean="0"/>
              <a:t>2</a:t>
            </a:r>
            <a:r>
              <a:rPr lang="es-ES_tradnl" sz="1400" dirty="0" smtClean="0"/>
              <a:t> and </a:t>
            </a:r>
            <a:r>
              <a:rPr lang="es-ES_tradnl" sz="1400" dirty="0" err="1" smtClean="0"/>
              <a:t>momentum</a:t>
            </a:r>
            <a:r>
              <a:rPr lang="es-ES_tradnl" sz="1400" dirty="0" smtClean="0"/>
              <a:t> in </a:t>
            </a:r>
            <a:r>
              <a:rPr lang="es-ES_tradnl" sz="1400" dirty="0" err="1" smtClean="0"/>
              <a:t>units</a:t>
            </a:r>
            <a:r>
              <a:rPr lang="es-ES_tradnl" sz="1400" dirty="0" smtClean="0"/>
              <a:t> of eV/c</a:t>
            </a:r>
            <a:endParaRPr lang="es-ES_tradnl" sz="1400" baseline="30000" dirty="0"/>
          </a:p>
        </p:txBody>
      </p:sp>
      <p:sp>
        <p:nvSpPr>
          <p:cNvPr id="34" name="CuadroTexto 33"/>
          <p:cNvSpPr txBox="1"/>
          <p:nvPr/>
        </p:nvSpPr>
        <p:spPr>
          <a:xfrm>
            <a:off x="4595780" y="4993431"/>
            <a:ext cx="3796258"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_tradnl" sz="1400" dirty="0" smtClean="0"/>
              <a:t>In </a:t>
            </a:r>
            <a:r>
              <a:rPr lang="es-ES_tradnl" sz="1400" dirty="0" err="1" smtClean="0"/>
              <a:t>both</a:t>
            </a:r>
            <a:r>
              <a:rPr lang="es-ES_tradnl" sz="1400" dirty="0" smtClean="0"/>
              <a:t> cases </a:t>
            </a:r>
            <a:r>
              <a:rPr lang="es-ES_tradnl" sz="1400" dirty="0" err="1" smtClean="0"/>
              <a:t>the</a:t>
            </a:r>
            <a:r>
              <a:rPr lang="es-ES_tradnl" sz="1400" dirty="0" smtClean="0"/>
              <a:t> </a:t>
            </a:r>
            <a:r>
              <a:rPr lang="es-ES_tradnl" sz="1400" dirty="0" err="1" smtClean="0"/>
              <a:t>units</a:t>
            </a:r>
            <a:r>
              <a:rPr lang="es-ES_tradnl" sz="1400" dirty="0" smtClean="0"/>
              <a:t> are </a:t>
            </a:r>
            <a:r>
              <a:rPr lang="es-ES_tradnl" sz="1400" dirty="0" err="1" smtClean="0"/>
              <a:t>often</a:t>
            </a:r>
            <a:r>
              <a:rPr lang="es-ES_tradnl" sz="1400" dirty="0" smtClean="0"/>
              <a:t> </a:t>
            </a:r>
            <a:r>
              <a:rPr lang="es-ES_tradnl" sz="1400" dirty="0" err="1" smtClean="0"/>
              <a:t>just</a:t>
            </a:r>
            <a:r>
              <a:rPr lang="es-ES_tradnl" sz="1400" dirty="0" smtClean="0"/>
              <a:t> </a:t>
            </a:r>
            <a:r>
              <a:rPr lang="es-ES_tradnl" sz="1400" dirty="0" err="1" smtClean="0"/>
              <a:t>given</a:t>
            </a:r>
            <a:r>
              <a:rPr lang="es-ES_tradnl" sz="1400" dirty="0" smtClean="0"/>
              <a:t> as eV</a:t>
            </a:r>
            <a:endParaRPr lang="es-ES_tradnl" sz="1400" baseline="30000" dirty="0"/>
          </a:p>
        </p:txBody>
      </p:sp>
      <p:sp>
        <p:nvSpPr>
          <p:cNvPr id="35" name="CuadroTexto 34"/>
          <p:cNvSpPr txBox="1"/>
          <p:nvPr/>
        </p:nvSpPr>
        <p:spPr>
          <a:xfrm>
            <a:off x="4617728" y="3590477"/>
            <a:ext cx="3486279" cy="584775"/>
          </a:xfrm>
          <a:prstGeom prst="rect">
            <a:avLst/>
          </a:prstGeom>
          <a:noFill/>
        </p:spPr>
        <p:txBody>
          <a:bodyPr wrap="square" rtlCol="0">
            <a:spAutoFit/>
          </a:bodyPr>
          <a:lstStyle/>
          <a:p>
            <a:r>
              <a:rPr lang="es-ES_tradnl" sz="1600" dirty="0" err="1" smtClean="0"/>
              <a:t>Proton</a:t>
            </a:r>
            <a:r>
              <a:rPr lang="es-ES_tradnl" sz="1600" dirty="0" smtClean="0"/>
              <a:t> </a:t>
            </a:r>
            <a:r>
              <a:rPr lang="es-ES_tradnl" sz="1600" dirty="0" err="1" smtClean="0"/>
              <a:t>rest</a:t>
            </a:r>
            <a:r>
              <a:rPr lang="es-ES_tradnl" sz="1600" dirty="0" smtClean="0"/>
              <a:t> </a:t>
            </a:r>
            <a:r>
              <a:rPr lang="es-ES_tradnl" sz="1600" dirty="0" err="1" smtClean="0"/>
              <a:t>mass</a:t>
            </a:r>
            <a:r>
              <a:rPr lang="es-ES_tradnl" sz="1600" dirty="0" smtClean="0"/>
              <a:t>:        1.67</a:t>
            </a:r>
            <a:r>
              <a:rPr lang="es-ES_tradnl" sz="1600" dirty="0"/>
              <a:t> ∙ </a:t>
            </a:r>
            <a:r>
              <a:rPr lang="es-ES_tradnl" sz="1600" dirty="0" smtClean="0"/>
              <a:t>10</a:t>
            </a:r>
            <a:r>
              <a:rPr lang="es-ES_tradnl" sz="1600" baseline="30000" dirty="0" smtClean="0"/>
              <a:t>-27</a:t>
            </a:r>
            <a:r>
              <a:rPr lang="es-ES_tradnl" sz="1600" dirty="0" smtClean="0"/>
              <a:t> kg</a:t>
            </a:r>
          </a:p>
          <a:p>
            <a:r>
              <a:rPr lang="es-ES_tradnl" sz="1600" baseline="30000" dirty="0"/>
              <a:t>	</a:t>
            </a:r>
            <a:r>
              <a:rPr lang="es-ES_tradnl" sz="1600" baseline="30000" dirty="0" smtClean="0"/>
              <a:t>	</a:t>
            </a:r>
            <a:r>
              <a:rPr lang="es-ES_tradnl" sz="1600" dirty="0" smtClean="0"/>
              <a:t>938.27 </a:t>
            </a:r>
            <a:r>
              <a:rPr lang="es-ES_tradnl" sz="1600" dirty="0" err="1" smtClean="0"/>
              <a:t>MeV</a:t>
            </a:r>
            <a:r>
              <a:rPr lang="es-ES_tradnl" sz="1600" dirty="0" smtClean="0"/>
              <a:t>/c</a:t>
            </a:r>
            <a:r>
              <a:rPr lang="es-ES_tradnl" sz="1600" baseline="30000" dirty="0" smtClean="0"/>
              <a:t>2</a:t>
            </a:r>
            <a:endParaRPr lang="es-ES_tradnl" sz="1600" baseline="30000" dirty="0"/>
          </a:p>
        </p:txBody>
      </p:sp>
      <p:sp>
        <p:nvSpPr>
          <p:cNvPr id="36" name="CuadroTexto 35"/>
          <p:cNvSpPr txBox="1"/>
          <p:nvPr/>
        </p:nvSpPr>
        <p:spPr>
          <a:xfrm>
            <a:off x="4617728" y="4242237"/>
            <a:ext cx="3486279" cy="584775"/>
          </a:xfrm>
          <a:prstGeom prst="rect">
            <a:avLst/>
          </a:prstGeom>
          <a:noFill/>
        </p:spPr>
        <p:txBody>
          <a:bodyPr wrap="square" rtlCol="0">
            <a:spAutoFit/>
          </a:bodyPr>
          <a:lstStyle/>
          <a:p>
            <a:r>
              <a:rPr lang="es-ES_tradnl" sz="1600" dirty="0" err="1" smtClean="0"/>
              <a:t>Electron</a:t>
            </a:r>
            <a:r>
              <a:rPr lang="es-ES_tradnl" sz="1600" dirty="0" smtClean="0"/>
              <a:t> </a:t>
            </a:r>
            <a:r>
              <a:rPr lang="es-ES_tradnl" sz="1600" dirty="0" err="1" smtClean="0"/>
              <a:t>rest</a:t>
            </a:r>
            <a:r>
              <a:rPr lang="es-ES_tradnl" sz="1600" dirty="0" smtClean="0"/>
              <a:t> </a:t>
            </a:r>
            <a:r>
              <a:rPr lang="es-ES_tradnl" sz="1600" dirty="0" err="1" smtClean="0"/>
              <a:t>mass</a:t>
            </a:r>
            <a:r>
              <a:rPr lang="es-ES_tradnl" sz="1600" dirty="0" smtClean="0"/>
              <a:t>:        9.1095∙10</a:t>
            </a:r>
            <a:r>
              <a:rPr lang="es-ES_tradnl" sz="1600" baseline="30000" dirty="0" smtClean="0"/>
              <a:t>-31</a:t>
            </a:r>
            <a:r>
              <a:rPr lang="es-ES_tradnl" sz="1600" dirty="0" smtClean="0"/>
              <a:t> kg</a:t>
            </a:r>
          </a:p>
          <a:p>
            <a:r>
              <a:rPr lang="es-ES_tradnl" sz="1600" baseline="30000" dirty="0"/>
              <a:t>	</a:t>
            </a:r>
            <a:r>
              <a:rPr lang="es-ES_tradnl" sz="1600" baseline="30000" dirty="0" smtClean="0"/>
              <a:t>	    </a:t>
            </a:r>
            <a:r>
              <a:rPr lang="es-ES_tradnl" sz="1600" dirty="0" smtClean="0"/>
              <a:t>0.511 </a:t>
            </a:r>
            <a:r>
              <a:rPr lang="es-ES_tradnl" sz="1600" dirty="0" err="1" smtClean="0"/>
              <a:t>MeV</a:t>
            </a:r>
            <a:r>
              <a:rPr lang="es-ES_tradnl" sz="1600" dirty="0" smtClean="0"/>
              <a:t>/c</a:t>
            </a:r>
            <a:r>
              <a:rPr lang="es-ES_tradnl" sz="1600" baseline="30000" dirty="0" smtClean="0"/>
              <a:t>2</a:t>
            </a:r>
            <a:endParaRPr lang="es-ES_tradnl" sz="1600" baseline="30000" dirty="0"/>
          </a:p>
        </p:txBody>
      </p:sp>
    </p:spTree>
    <p:extLst>
      <p:ext uri="{BB962C8B-B14F-4D97-AF65-F5344CB8AC3E}">
        <p14:creationId xmlns:p14="http://schemas.microsoft.com/office/powerpoint/2010/main" val="1015561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F15528-21DE-4FAA-801E-634DDDAF4B2B}" type="slidenum">
              <a:rPr lang="en-US" smtClean="0"/>
              <a:pPr/>
              <a:t>80</a:t>
            </a:fld>
            <a:endParaRPr lang="en-US"/>
          </a:p>
        </p:txBody>
      </p:sp>
      <p:sp>
        <p:nvSpPr>
          <p:cNvPr id="2" name="Title 1"/>
          <p:cNvSpPr>
            <a:spLocks noGrp="1"/>
          </p:cNvSpPr>
          <p:nvPr>
            <p:ph type="title"/>
          </p:nvPr>
        </p:nvSpPr>
        <p:spPr/>
        <p:txBody>
          <a:bodyPr>
            <a:normAutofit fontScale="90000"/>
          </a:bodyPr>
          <a:lstStyle/>
          <a:p>
            <a:r>
              <a:rPr lang="it-IT" dirty="0"/>
              <a:t>Travelling wave linac prototype</a:t>
            </a:r>
            <a:endParaRPr lang="en-GB" dirty="0"/>
          </a:p>
        </p:txBody>
      </p:sp>
      <p:sp>
        <p:nvSpPr>
          <p:cNvPr id="7" name="CasellaDiTesto 12"/>
          <p:cNvSpPr txBox="1"/>
          <p:nvPr/>
        </p:nvSpPr>
        <p:spPr>
          <a:xfrm>
            <a:off x="1366520" y="3250202"/>
            <a:ext cx="2837180" cy="584775"/>
          </a:xfrm>
          <a:prstGeom prst="rect">
            <a:avLst/>
          </a:prstGeom>
          <a:noFill/>
        </p:spPr>
        <p:txBody>
          <a:bodyPr wrap="square" rtlCol="0">
            <a:spAutoFit/>
          </a:bodyPr>
          <a:lstStyle/>
          <a:p>
            <a:pPr algn="just"/>
            <a:r>
              <a:rPr lang="en-US" sz="1600" b="1" dirty="0" smtClean="0">
                <a:solidFill>
                  <a:srgbClr val="92D050"/>
                </a:solidFill>
                <a:cs typeface="Arial" pitchFamily="34" charset="0"/>
              </a:rPr>
              <a:t>TERA </a:t>
            </a:r>
            <a:r>
              <a:rPr lang="en-US" sz="1600" b="1" dirty="0">
                <a:solidFill>
                  <a:srgbClr val="92D050"/>
                </a:solidFill>
                <a:cs typeface="Arial" pitchFamily="34" charset="0"/>
              </a:rPr>
              <a:t>Foundation – </a:t>
            </a:r>
            <a:r>
              <a:rPr lang="en-US" sz="1600" b="1" dirty="0" smtClean="0">
                <a:solidFill>
                  <a:srgbClr val="92D050"/>
                </a:solidFill>
                <a:cs typeface="Arial" pitchFamily="34" charset="0"/>
              </a:rPr>
              <a:t>CLIC</a:t>
            </a:r>
          </a:p>
          <a:p>
            <a:pPr algn="just"/>
            <a:r>
              <a:rPr lang="en-US" sz="1600" b="1" dirty="0" smtClean="0">
                <a:solidFill>
                  <a:srgbClr val="92D050"/>
                </a:solidFill>
                <a:cs typeface="Arial" pitchFamily="34" charset="0"/>
              </a:rPr>
              <a:t>(S. Benedetti, A. </a:t>
            </a:r>
            <a:r>
              <a:rPr lang="en-US" sz="1600" b="1" dirty="0" err="1" smtClean="0">
                <a:solidFill>
                  <a:srgbClr val="92D050"/>
                </a:solidFill>
                <a:cs typeface="Arial" pitchFamily="34" charset="0"/>
              </a:rPr>
              <a:t>Grudiev</a:t>
            </a:r>
            <a:r>
              <a:rPr lang="en-US" sz="1600" b="1" dirty="0" smtClean="0">
                <a:solidFill>
                  <a:srgbClr val="92D050"/>
                </a:solidFill>
                <a:cs typeface="Arial" pitchFamily="34" charset="0"/>
              </a:rPr>
              <a:t>)</a:t>
            </a:r>
            <a:endParaRPr lang="en-US" sz="1600" b="1" dirty="0">
              <a:cs typeface="Arial" pitchFamily="34" charset="0"/>
            </a:endParaRPr>
          </a:p>
        </p:txBody>
      </p:sp>
      <p:pic>
        <p:nvPicPr>
          <p:cNvPr id="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535" y="930414"/>
            <a:ext cx="3657783" cy="21646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5557588" y="3849334"/>
            <a:ext cx="2877752" cy="2452184"/>
            <a:chOff x="5557588" y="3849334"/>
            <a:chExt cx="2877752" cy="2452184"/>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8745" r="22400"/>
            <a:stretch/>
          </p:blipFill>
          <p:spPr>
            <a:xfrm rot="16200000">
              <a:off x="5800157" y="3606765"/>
              <a:ext cx="2392613" cy="2877752"/>
            </a:xfrm>
            <a:prstGeom prst="rect">
              <a:avLst/>
            </a:prstGeom>
          </p:spPr>
        </p:pic>
        <p:sp>
          <p:nvSpPr>
            <p:cNvPr id="12" name="CasellaDiTesto 12"/>
            <p:cNvSpPr txBox="1"/>
            <p:nvPr/>
          </p:nvSpPr>
          <p:spPr>
            <a:xfrm>
              <a:off x="5697895" y="6024519"/>
              <a:ext cx="2623760" cy="276999"/>
            </a:xfrm>
            <a:prstGeom prst="rect">
              <a:avLst/>
            </a:prstGeom>
            <a:noFill/>
          </p:spPr>
          <p:txBody>
            <a:bodyPr wrap="square" rtlCol="0">
              <a:spAutoFit/>
            </a:bodyPr>
            <a:lstStyle/>
            <a:p>
              <a:pPr algn="just"/>
              <a:r>
                <a:rPr lang="el-GR" sz="1200" dirty="0" smtClean="0">
                  <a:solidFill>
                    <a:schemeClr val="bg1"/>
                  </a:solidFill>
                  <a:latin typeface="Calibri" panose="020F0502020204030204" pitchFamily="34" charset="0"/>
                  <a:cs typeface="Arial" pitchFamily="34" charset="0"/>
                </a:rPr>
                <a:t>β</a:t>
              </a:r>
              <a:r>
                <a:rPr lang="en-US" sz="1200" dirty="0" smtClean="0">
                  <a:solidFill>
                    <a:schemeClr val="bg1"/>
                  </a:solidFill>
                  <a:cs typeface="Arial" pitchFamily="34" charset="0"/>
                </a:rPr>
                <a:t>= </a:t>
              </a:r>
              <a:r>
                <a:rPr lang="en-US" sz="1200" dirty="0">
                  <a:solidFill>
                    <a:schemeClr val="bg1"/>
                  </a:solidFill>
                  <a:cs typeface="Arial" pitchFamily="34" charset="0"/>
                </a:rPr>
                <a:t>0.38 </a:t>
              </a:r>
              <a:r>
                <a:rPr lang="en-US" sz="1200" dirty="0" smtClean="0">
                  <a:solidFill>
                    <a:schemeClr val="bg1"/>
                  </a:solidFill>
                  <a:cs typeface="Arial" pitchFamily="34" charset="0"/>
                </a:rPr>
                <a:t>structure successfully tuned</a:t>
              </a:r>
              <a:endParaRPr lang="en-US" sz="1200" dirty="0">
                <a:solidFill>
                  <a:schemeClr val="bg1"/>
                </a:solidFill>
                <a:cs typeface="Arial" pitchFamily="34" charset="0"/>
              </a:endParaRPr>
            </a:p>
          </p:txBody>
        </p:sp>
      </p:grpSp>
      <p:grpSp>
        <p:nvGrpSpPr>
          <p:cNvPr id="5" name="Group 4"/>
          <p:cNvGrpSpPr/>
          <p:nvPr/>
        </p:nvGrpSpPr>
        <p:grpSpPr>
          <a:xfrm>
            <a:off x="5790800" y="1337032"/>
            <a:ext cx="2331553" cy="2489331"/>
            <a:chOff x="6103787" y="1337032"/>
            <a:chExt cx="2331553" cy="2489331"/>
          </a:xfrm>
        </p:grpSpPr>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787" y="1337032"/>
              <a:ext cx="2331553" cy="225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6225287" y="3755380"/>
              <a:ext cx="2088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97040" y="3518586"/>
              <a:ext cx="1120140" cy="307777"/>
            </a:xfrm>
            <a:prstGeom prst="rect">
              <a:avLst/>
            </a:prstGeom>
            <a:noFill/>
          </p:spPr>
          <p:txBody>
            <a:bodyPr wrap="square" rtlCol="0">
              <a:spAutoFit/>
            </a:bodyPr>
            <a:lstStyle/>
            <a:p>
              <a:r>
                <a:rPr lang="en-GB" sz="1400" dirty="0" smtClean="0"/>
                <a:t>200 mm</a:t>
              </a:r>
              <a:endParaRPr lang="en-GB" sz="1400" dirty="0"/>
            </a:p>
          </p:txBody>
        </p:sp>
      </p:grpSp>
      <p:grpSp>
        <p:nvGrpSpPr>
          <p:cNvPr id="23" name="Group 22"/>
          <p:cNvGrpSpPr/>
          <p:nvPr/>
        </p:nvGrpSpPr>
        <p:grpSpPr>
          <a:xfrm>
            <a:off x="625515" y="4312920"/>
            <a:ext cx="4982805" cy="1439835"/>
            <a:chOff x="625515" y="936940"/>
            <a:chExt cx="4982805" cy="1439835"/>
          </a:xfrm>
        </p:grpSpPr>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515" y="936940"/>
              <a:ext cx="3018785" cy="1439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ight Arrow 24"/>
            <p:cNvSpPr/>
            <p:nvPr/>
          </p:nvSpPr>
          <p:spPr>
            <a:xfrm>
              <a:off x="3277641" y="1467320"/>
              <a:ext cx="715341" cy="3125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26" name="TextBox 25"/>
            <p:cNvSpPr txBox="1"/>
            <p:nvPr/>
          </p:nvSpPr>
          <p:spPr>
            <a:xfrm>
              <a:off x="4033902" y="1423554"/>
              <a:ext cx="1574418" cy="369332"/>
            </a:xfrm>
            <a:prstGeom prst="rect">
              <a:avLst/>
            </a:prstGeom>
            <a:noFill/>
          </p:spPr>
          <p:txBody>
            <a:bodyPr wrap="square" rtlCol="0">
              <a:spAutoFit/>
            </a:bodyPr>
            <a:lstStyle/>
            <a:p>
              <a:r>
                <a:rPr lang="fr-CH" sz="1600" b="1" dirty="0"/>
                <a:t>Compact</a:t>
              </a:r>
              <a:r>
                <a:rPr lang="fr-CH" b="1" dirty="0"/>
                <a:t> size</a:t>
              </a:r>
              <a:endParaRPr lang="en-GB" b="1" dirty="0"/>
            </a:p>
          </p:txBody>
        </p:sp>
        <p:sp>
          <p:nvSpPr>
            <p:cNvPr id="27" name="TextBox 26"/>
            <p:cNvSpPr txBox="1"/>
            <p:nvPr/>
          </p:nvSpPr>
          <p:spPr>
            <a:xfrm>
              <a:off x="3993771" y="1968834"/>
              <a:ext cx="1568829" cy="338554"/>
            </a:xfrm>
            <a:prstGeom prst="rect">
              <a:avLst/>
            </a:prstGeom>
            <a:noFill/>
          </p:spPr>
          <p:txBody>
            <a:bodyPr wrap="square" rtlCol="0">
              <a:spAutoFit/>
            </a:bodyPr>
            <a:lstStyle/>
            <a:p>
              <a:r>
                <a:rPr lang="fr-CH" sz="1600" b="1" dirty="0"/>
                <a:t>Acceptable BDR</a:t>
              </a:r>
              <a:endParaRPr lang="en-GB" sz="1600" b="1" dirty="0"/>
            </a:p>
          </p:txBody>
        </p:sp>
        <p:sp>
          <p:nvSpPr>
            <p:cNvPr id="28" name="Right Arrow 27"/>
            <p:cNvSpPr/>
            <p:nvPr/>
          </p:nvSpPr>
          <p:spPr>
            <a:xfrm>
              <a:off x="3270419" y="1990932"/>
              <a:ext cx="699704" cy="3125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59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it-IT" dirty="0"/>
              <a:t>Single room </a:t>
            </a:r>
            <a:r>
              <a:rPr lang="it-IT" dirty="0" err="1"/>
              <a:t>facility</a:t>
            </a:r>
            <a:r>
              <a:rPr lang="it-IT" dirty="0"/>
              <a:t> by TERA: TULIP</a:t>
            </a:r>
            <a:endParaRPr lang="es-ES_tradnl"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81</a:t>
            </a:fld>
            <a:endParaRPr lang="en-US">
              <a:solidFill>
                <a:prstClr val="black">
                  <a:tint val="75000"/>
                </a:prstClr>
              </a:solidFill>
            </a:endParaRPr>
          </a:p>
        </p:txBody>
      </p:sp>
      <p:pic>
        <p:nvPicPr>
          <p:cNvPr id="7" name="Imagen 6"/>
          <p:cNvPicPr>
            <a:picLocks noChangeAspect="1"/>
          </p:cNvPicPr>
          <p:nvPr/>
        </p:nvPicPr>
        <p:blipFill>
          <a:blip r:embed="rId2"/>
          <a:stretch>
            <a:fillRect/>
          </a:stretch>
        </p:blipFill>
        <p:spPr>
          <a:xfrm>
            <a:off x="1043608" y="883750"/>
            <a:ext cx="7630492" cy="5504349"/>
          </a:xfrm>
          <a:prstGeom prst="rect">
            <a:avLst/>
          </a:prstGeom>
        </p:spPr>
      </p:pic>
      <p:sp>
        <p:nvSpPr>
          <p:cNvPr id="8" name="Rectángulo 7"/>
          <p:cNvSpPr/>
          <p:nvPr/>
        </p:nvSpPr>
        <p:spPr>
          <a:xfrm>
            <a:off x="611560" y="675273"/>
            <a:ext cx="3600400"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_tradnl" sz="1400">
                <a:latin typeface="Arial" charset="0"/>
              </a:rPr>
              <a:t/>
            </a:r>
            <a:br>
              <a:rPr lang="es-ES_tradnl" sz="1400">
                <a:latin typeface="Arial" charset="0"/>
              </a:rPr>
            </a:br>
            <a:r>
              <a:rPr lang="es-ES_tradnl" sz="1400" i="1" smtClean="0">
                <a:latin typeface="Arial" charset="0"/>
              </a:rPr>
              <a:t>LINAC </a:t>
            </a:r>
            <a:r>
              <a:rPr lang="es-ES_tradnl" sz="1400" i="1" dirty="0" err="1">
                <a:latin typeface="Arial" charset="0"/>
              </a:rPr>
              <a:t>Conference</a:t>
            </a:r>
            <a:r>
              <a:rPr lang="es-ES_tradnl" sz="1400" i="1" dirty="0">
                <a:latin typeface="Arial" charset="0"/>
              </a:rPr>
              <a:t> 2014, </a:t>
            </a:r>
            <a:endParaRPr lang="es-ES_tradnl" sz="1400" dirty="0">
              <a:latin typeface="Arial" charset="0"/>
            </a:endParaRPr>
          </a:p>
          <a:p>
            <a:pPr algn="ctr"/>
            <a:r>
              <a:rPr lang="es-ES_tradnl" sz="1400" dirty="0">
                <a:latin typeface="Arial" charset="0"/>
              </a:rPr>
              <a:t>S. Benedetti et al. </a:t>
            </a:r>
          </a:p>
          <a:p>
            <a:pPr algn="ctr"/>
            <a:r>
              <a:rPr lang="es-ES_tradnl" sz="1400" b="1" dirty="0">
                <a:latin typeface="Calibri" charset="0"/>
              </a:rPr>
              <a:t>RF DESIGN OF A NOVEL BACKWARD TRAVELLING WAVE LINAC FOR PROTON THERAPY </a:t>
            </a:r>
            <a:endParaRPr lang="es-ES_tradnl" sz="1400" dirty="0">
              <a:effectLst/>
              <a:latin typeface="Calibri" charset="0"/>
            </a:endParaRPr>
          </a:p>
        </p:txBody>
      </p:sp>
      <p:sp>
        <p:nvSpPr>
          <p:cNvPr id="9" name="Rectángulo 8"/>
          <p:cNvSpPr/>
          <p:nvPr/>
        </p:nvSpPr>
        <p:spPr>
          <a:xfrm>
            <a:off x="4932040" y="836712"/>
            <a:ext cx="3672408"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s-ES_tradnl" b="1" dirty="0" smtClean="0">
                <a:solidFill>
                  <a:schemeClr val="bg1"/>
                </a:solidFill>
                <a:latin typeface="Arial" charset="0"/>
              </a:rPr>
              <a:t>CLIC </a:t>
            </a:r>
            <a:r>
              <a:rPr lang="es-ES_tradnl" b="1" dirty="0" err="1">
                <a:solidFill>
                  <a:schemeClr val="bg1"/>
                </a:solidFill>
                <a:latin typeface="Arial" charset="0"/>
              </a:rPr>
              <a:t>technology</a:t>
            </a:r>
            <a:r>
              <a:rPr lang="es-ES_tradnl" b="1" dirty="0">
                <a:solidFill>
                  <a:schemeClr val="bg1"/>
                </a:solidFill>
                <a:latin typeface="Arial" charset="0"/>
              </a:rPr>
              <a:t> : 50 MV/m </a:t>
            </a:r>
            <a:endParaRPr lang="es-ES_tradnl" dirty="0">
              <a:solidFill>
                <a:schemeClr val="bg1"/>
              </a:solidFill>
              <a:latin typeface="Arial" charset="0"/>
            </a:endParaRPr>
          </a:p>
          <a:p>
            <a:pPr algn="ctr"/>
            <a:r>
              <a:rPr lang="es-ES_tradnl" b="1" dirty="0" err="1">
                <a:solidFill>
                  <a:schemeClr val="bg1"/>
                </a:solidFill>
                <a:latin typeface="Arial" charset="0"/>
              </a:rPr>
              <a:t>prototype</a:t>
            </a:r>
            <a:r>
              <a:rPr lang="es-ES_tradnl" b="1" dirty="0">
                <a:solidFill>
                  <a:schemeClr val="bg1"/>
                </a:solidFill>
                <a:latin typeface="Arial" charset="0"/>
              </a:rPr>
              <a:t> </a:t>
            </a:r>
            <a:r>
              <a:rPr lang="es-ES_tradnl" b="1" dirty="0" err="1">
                <a:solidFill>
                  <a:schemeClr val="bg1"/>
                </a:solidFill>
                <a:latin typeface="Arial" charset="0"/>
              </a:rPr>
              <a:t>is</a:t>
            </a:r>
            <a:r>
              <a:rPr lang="es-ES_tradnl" b="1" dirty="0">
                <a:solidFill>
                  <a:schemeClr val="bg1"/>
                </a:solidFill>
                <a:latin typeface="Arial" charset="0"/>
              </a:rPr>
              <a:t> </a:t>
            </a:r>
            <a:r>
              <a:rPr lang="es-ES_tradnl" b="1" dirty="0" err="1">
                <a:solidFill>
                  <a:schemeClr val="bg1"/>
                </a:solidFill>
                <a:latin typeface="Arial" charset="0"/>
              </a:rPr>
              <a:t>being</a:t>
            </a:r>
            <a:r>
              <a:rPr lang="es-ES_tradnl" b="1" dirty="0">
                <a:solidFill>
                  <a:schemeClr val="bg1"/>
                </a:solidFill>
                <a:latin typeface="Arial" charset="0"/>
              </a:rPr>
              <a:t> </a:t>
            </a:r>
            <a:r>
              <a:rPr lang="es-ES_tradnl" b="1" dirty="0" err="1">
                <a:solidFill>
                  <a:schemeClr val="bg1"/>
                </a:solidFill>
                <a:latin typeface="Arial" charset="0"/>
              </a:rPr>
              <a:t>built</a:t>
            </a:r>
            <a:r>
              <a:rPr lang="es-ES_tradnl" b="1" dirty="0">
                <a:solidFill>
                  <a:schemeClr val="bg1"/>
                </a:solidFill>
                <a:latin typeface="Arial" charset="0"/>
              </a:rPr>
              <a:t> </a:t>
            </a:r>
            <a:r>
              <a:rPr lang="es-ES_tradnl" b="1" dirty="0" err="1">
                <a:solidFill>
                  <a:schemeClr val="bg1"/>
                </a:solidFill>
                <a:latin typeface="Arial" charset="0"/>
              </a:rPr>
              <a:t>by</a:t>
            </a:r>
            <a:r>
              <a:rPr lang="es-ES_tradnl" b="1" dirty="0">
                <a:solidFill>
                  <a:schemeClr val="bg1"/>
                </a:solidFill>
                <a:latin typeface="Arial" charset="0"/>
              </a:rPr>
              <a:t> </a:t>
            </a:r>
            <a:endParaRPr lang="es-ES_tradnl" dirty="0">
              <a:solidFill>
                <a:schemeClr val="bg1"/>
              </a:solidFill>
              <a:latin typeface="Arial" charset="0"/>
            </a:endParaRPr>
          </a:p>
          <a:p>
            <a:pPr algn="ctr"/>
            <a:r>
              <a:rPr lang="es-ES_tradnl" b="1" dirty="0">
                <a:solidFill>
                  <a:schemeClr val="bg1"/>
                </a:solidFill>
                <a:latin typeface="Arial" charset="0"/>
              </a:rPr>
              <a:t>CERN and TERA </a:t>
            </a:r>
            <a:endParaRPr lang="es-ES_tradnl" dirty="0">
              <a:solidFill>
                <a:schemeClr val="bg1"/>
              </a:solidFill>
              <a:effectLst/>
              <a:latin typeface="Arial" charset="0"/>
            </a:endParaRPr>
          </a:p>
        </p:txBody>
      </p:sp>
    </p:spTree>
    <p:extLst>
      <p:ext uri="{BB962C8B-B14F-4D97-AF65-F5344CB8AC3E}">
        <p14:creationId xmlns:p14="http://schemas.microsoft.com/office/powerpoint/2010/main" val="3338009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H" sz="2800" smtClean="0"/>
              <a:t>CABOTO-C: a </a:t>
            </a:r>
            <a:r>
              <a:rPr lang="fr-CH" sz="2800" dirty="0" err="1" smtClean="0"/>
              <a:t>cyclinac</a:t>
            </a:r>
            <a:r>
              <a:rPr lang="fr-CH" sz="2800" dirty="0" smtClean="0"/>
              <a:t> for a compact ‘dual’ machine</a:t>
            </a:r>
            <a:endParaRPr lang="en-US" sz="2800" dirty="0"/>
          </a:p>
        </p:txBody>
      </p:sp>
      <p:grpSp>
        <p:nvGrpSpPr>
          <p:cNvPr id="3" name="Group 27"/>
          <p:cNvGrpSpPr/>
          <p:nvPr/>
        </p:nvGrpSpPr>
        <p:grpSpPr>
          <a:xfrm>
            <a:off x="137468" y="954798"/>
            <a:ext cx="8892568" cy="5383385"/>
            <a:chOff x="180000" y="976062"/>
            <a:chExt cx="8892568" cy="5383385"/>
          </a:xfrm>
        </p:grpSpPr>
        <p:pic>
          <p:nvPicPr>
            <p:cNvPr id="5" name="Picture 1" descr="\\cern.ch\dfs\Users\m\marcogar\Public\rendered images\Room Caboto.png"/>
            <p:cNvPicPr>
              <a:picLocks noChangeAspect="1" noChangeArrowheads="1"/>
            </p:cNvPicPr>
            <p:nvPr/>
          </p:nvPicPr>
          <p:blipFill>
            <a:blip r:embed="rId3" cstate="print"/>
            <a:srcRect l="12366" t="14434" r="21047" b="20640"/>
            <a:stretch>
              <a:fillRect/>
            </a:stretch>
          </p:blipFill>
          <p:spPr bwMode="auto">
            <a:xfrm>
              <a:off x="180000" y="976062"/>
              <a:ext cx="8856000" cy="5383385"/>
            </a:xfrm>
            <a:prstGeom prst="rect">
              <a:avLst/>
            </a:prstGeom>
            <a:noFill/>
          </p:spPr>
        </p:pic>
        <p:sp>
          <p:nvSpPr>
            <p:cNvPr id="6" name="CasellaDiTesto 11"/>
            <p:cNvSpPr txBox="1">
              <a:spLocks noChangeArrowheads="1"/>
            </p:cNvSpPr>
            <p:nvPr/>
          </p:nvSpPr>
          <p:spPr bwMode="auto">
            <a:xfrm>
              <a:off x="5373390" y="980440"/>
              <a:ext cx="1857375" cy="461963"/>
            </a:xfrm>
            <a:prstGeom prst="rect">
              <a:avLst/>
            </a:prstGeom>
            <a:noFill/>
            <a:ln w="9525">
              <a:noFill/>
              <a:miter lim="800000"/>
              <a:headEnd/>
              <a:tailEnd/>
            </a:ln>
          </p:spPr>
          <p:txBody>
            <a:bodyPr>
              <a:spAutoFit/>
            </a:bodyPr>
            <a:lstStyle/>
            <a:p>
              <a:r>
                <a:rPr lang="it-IT" sz="2400" b="1" i="1" u="sng">
                  <a:solidFill>
                    <a:schemeClr val="bg1"/>
                  </a:solidFill>
                </a:rPr>
                <a:t>CABOTO-C </a:t>
              </a:r>
            </a:p>
          </p:txBody>
        </p:sp>
        <p:grpSp>
          <p:nvGrpSpPr>
            <p:cNvPr id="4" name="Gruppo 21"/>
            <p:cNvGrpSpPr>
              <a:grpSpLocks/>
            </p:cNvGrpSpPr>
            <p:nvPr/>
          </p:nvGrpSpPr>
          <p:grpSpPr bwMode="auto">
            <a:xfrm>
              <a:off x="1663385" y="1041402"/>
              <a:ext cx="1571626" cy="1428750"/>
              <a:chOff x="2714616" y="3000372"/>
              <a:chExt cx="1571636" cy="1428760"/>
            </a:xfrm>
          </p:grpSpPr>
          <p:grpSp>
            <p:nvGrpSpPr>
              <p:cNvPr id="7" name="Gruppo 14"/>
              <p:cNvGrpSpPr>
                <a:grpSpLocks/>
              </p:cNvGrpSpPr>
              <p:nvPr/>
            </p:nvGrpSpPr>
            <p:grpSpPr bwMode="auto">
              <a:xfrm>
                <a:off x="2714616" y="3000372"/>
                <a:ext cx="1571636" cy="646331"/>
                <a:chOff x="1357294" y="857232"/>
                <a:chExt cx="1571636" cy="646331"/>
              </a:xfrm>
            </p:grpSpPr>
            <p:sp>
              <p:nvSpPr>
                <p:cNvPr id="19" name="Ovale 13"/>
                <p:cNvSpPr>
                  <a:spLocks noChangeArrowheads="1"/>
                </p:cNvSpPr>
                <p:nvPr/>
              </p:nvSpPr>
              <p:spPr bwMode="auto">
                <a:xfrm>
                  <a:off x="1571608" y="857232"/>
                  <a:ext cx="1071570" cy="562634"/>
                </a:xfrm>
                <a:prstGeom prst="ellipse">
                  <a:avLst/>
                </a:prstGeom>
                <a:solidFill>
                  <a:schemeClr val="bg1">
                    <a:alpha val="25098"/>
                  </a:schemeClr>
                </a:solidFill>
                <a:ln w="28575" algn="ctr">
                  <a:noFill/>
                  <a:round/>
                  <a:headEnd/>
                  <a:tailEnd type="triangle" w="med" len="med"/>
                </a:ln>
              </p:spPr>
              <p:txBody>
                <a:bodyPr>
                  <a:spAutoFit/>
                </a:bodyPr>
                <a:lstStyle/>
                <a:p>
                  <a:pPr algn="ctr">
                    <a:spcBef>
                      <a:spcPct val="50000"/>
                    </a:spcBef>
                  </a:pPr>
                  <a:endParaRPr lang="it-IT" sz="2000">
                    <a:solidFill>
                      <a:schemeClr val="folHlink"/>
                    </a:solidFill>
                  </a:endParaRPr>
                </a:p>
              </p:txBody>
            </p:sp>
            <p:sp>
              <p:nvSpPr>
                <p:cNvPr id="20" name="CasellaDiTesto 12"/>
                <p:cNvSpPr txBox="1">
                  <a:spLocks noChangeArrowheads="1"/>
                </p:cNvSpPr>
                <p:nvPr/>
              </p:nvSpPr>
              <p:spPr bwMode="auto">
                <a:xfrm>
                  <a:off x="1357294" y="857232"/>
                  <a:ext cx="1571636" cy="646331"/>
                </a:xfrm>
                <a:prstGeom prst="rect">
                  <a:avLst/>
                </a:prstGeom>
                <a:noFill/>
                <a:ln w="9525">
                  <a:noFill/>
                  <a:miter lim="800000"/>
                  <a:headEnd/>
                  <a:tailEnd/>
                </a:ln>
              </p:spPr>
              <p:txBody>
                <a:bodyPr>
                  <a:spAutoFit/>
                </a:bodyPr>
                <a:lstStyle/>
                <a:p>
                  <a:pPr algn="ctr"/>
                  <a:r>
                    <a:rPr lang="it-IT" b="1"/>
                    <a:t>150</a:t>
                  </a:r>
                </a:p>
                <a:p>
                  <a:pPr algn="ctr"/>
                  <a:r>
                    <a:rPr lang="it-IT" b="1"/>
                    <a:t>MeV/u</a:t>
                  </a:r>
                </a:p>
              </p:txBody>
            </p:sp>
          </p:grpSp>
          <p:cxnSp>
            <p:nvCxnSpPr>
              <p:cNvPr id="18" name="Connettore 2 20"/>
              <p:cNvCxnSpPr>
                <a:cxnSpLocks noChangeShapeType="1"/>
                <a:stCxn id="19" idx="4"/>
              </p:cNvCxnSpPr>
              <p:nvPr/>
            </p:nvCxnSpPr>
            <p:spPr bwMode="auto">
              <a:xfrm flipH="1">
                <a:off x="3000369" y="3563006"/>
                <a:ext cx="464347" cy="866126"/>
              </a:xfrm>
              <a:prstGeom prst="straightConnector1">
                <a:avLst/>
              </a:prstGeom>
              <a:noFill/>
              <a:ln w="28575" algn="ctr">
                <a:solidFill>
                  <a:schemeClr val="bg1"/>
                </a:solidFill>
                <a:round/>
                <a:headEnd/>
                <a:tailEnd type="arrow" w="med" len="med"/>
              </a:ln>
            </p:spPr>
          </p:cxnSp>
        </p:grpSp>
        <p:grpSp>
          <p:nvGrpSpPr>
            <p:cNvPr id="8" name="Gruppo 31"/>
            <p:cNvGrpSpPr>
              <a:grpSpLocks/>
            </p:cNvGrpSpPr>
            <p:nvPr/>
          </p:nvGrpSpPr>
          <p:grpSpPr bwMode="auto">
            <a:xfrm>
              <a:off x="7643817" y="1928813"/>
              <a:ext cx="1428751" cy="3286125"/>
              <a:chOff x="5929322" y="3214686"/>
              <a:chExt cx="1428760" cy="3286148"/>
            </a:xfrm>
          </p:grpSpPr>
          <p:grpSp>
            <p:nvGrpSpPr>
              <p:cNvPr id="9" name="Gruppo 18"/>
              <p:cNvGrpSpPr>
                <a:grpSpLocks/>
              </p:cNvGrpSpPr>
              <p:nvPr/>
            </p:nvGrpSpPr>
            <p:grpSpPr bwMode="auto">
              <a:xfrm>
                <a:off x="5929322" y="3214686"/>
                <a:ext cx="1428760" cy="646331"/>
                <a:chOff x="5429256" y="3500438"/>
                <a:chExt cx="1428760" cy="646331"/>
              </a:xfrm>
            </p:grpSpPr>
            <p:sp>
              <p:nvSpPr>
                <p:cNvPr id="15" name="Ovale 17"/>
                <p:cNvSpPr>
                  <a:spLocks noChangeArrowheads="1"/>
                </p:cNvSpPr>
                <p:nvPr/>
              </p:nvSpPr>
              <p:spPr bwMode="auto">
                <a:xfrm>
                  <a:off x="5572132" y="3500438"/>
                  <a:ext cx="1071570" cy="562634"/>
                </a:xfrm>
                <a:prstGeom prst="ellipse">
                  <a:avLst/>
                </a:prstGeom>
                <a:solidFill>
                  <a:schemeClr val="bg1">
                    <a:alpha val="25098"/>
                  </a:schemeClr>
                </a:solidFill>
                <a:ln w="28575" algn="ctr">
                  <a:noFill/>
                  <a:round/>
                  <a:headEnd/>
                  <a:tailEnd type="triangle" w="med" len="med"/>
                </a:ln>
              </p:spPr>
              <p:txBody>
                <a:bodyPr>
                  <a:spAutoFit/>
                </a:bodyPr>
                <a:lstStyle/>
                <a:p>
                  <a:pPr algn="ctr">
                    <a:spcBef>
                      <a:spcPct val="50000"/>
                    </a:spcBef>
                  </a:pPr>
                  <a:endParaRPr lang="it-IT" sz="2000">
                    <a:solidFill>
                      <a:schemeClr val="folHlink"/>
                    </a:solidFill>
                  </a:endParaRPr>
                </a:p>
              </p:txBody>
            </p:sp>
            <p:sp>
              <p:nvSpPr>
                <p:cNvPr id="16" name="CasellaDiTesto 16"/>
                <p:cNvSpPr txBox="1">
                  <a:spLocks noChangeArrowheads="1"/>
                </p:cNvSpPr>
                <p:nvPr/>
              </p:nvSpPr>
              <p:spPr bwMode="auto">
                <a:xfrm>
                  <a:off x="5429256" y="3500438"/>
                  <a:ext cx="1428760" cy="646331"/>
                </a:xfrm>
                <a:prstGeom prst="rect">
                  <a:avLst/>
                </a:prstGeom>
                <a:noFill/>
                <a:ln w="9525">
                  <a:noFill/>
                  <a:miter lim="800000"/>
                  <a:headEnd/>
                  <a:tailEnd/>
                </a:ln>
              </p:spPr>
              <p:txBody>
                <a:bodyPr>
                  <a:spAutoFit/>
                </a:bodyPr>
                <a:lstStyle/>
                <a:p>
                  <a:pPr algn="ctr"/>
                  <a:r>
                    <a:rPr lang="it-IT" b="1"/>
                    <a:t>400</a:t>
                  </a:r>
                </a:p>
                <a:p>
                  <a:pPr algn="ctr"/>
                  <a:r>
                    <a:rPr lang="it-IT" b="1"/>
                    <a:t>MeV/u</a:t>
                  </a:r>
                </a:p>
              </p:txBody>
            </p:sp>
          </p:grpSp>
          <p:cxnSp>
            <p:nvCxnSpPr>
              <p:cNvPr id="14" name="Connettore 2 24"/>
              <p:cNvCxnSpPr>
                <a:cxnSpLocks noChangeShapeType="1"/>
                <a:stCxn id="15" idx="4"/>
              </p:cNvCxnSpPr>
              <p:nvPr/>
            </p:nvCxnSpPr>
            <p:spPr bwMode="auto">
              <a:xfrm>
                <a:off x="6607983" y="3777320"/>
                <a:ext cx="321472" cy="2723514"/>
              </a:xfrm>
              <a:prstGeom prst="straightConnector1">
                <a:avLst/>
              </a:prstGeom>
              <a:noFill/>
              <a:ln w="28575" algn="ctr">
                <a:solidFill>
                  <a:schemeClr val="bg1"/>
                </a:solidFill>
                <a:round/>
                <a:headEnd/>
                <a:tailEnd type="arrow" w="med" len="med"/>
              </a:ln>
            </p:spPr>
          </p:cxnSp>
        </p:grpSp>
        <p:grpSp>
          <p:nvGrpSpPr>
            <p:cNvPr id="13" name="Groupe 23"/>
            <p:cNvGrpSpPr>
              <a:grpSpLocks/>
            </p:cNvGrpSpPr>
            <p:nvPr/>
          </p:nvGrpSpPr>
          <p:grpSpPr bwMode="auto">
            <a:xfrm>
              <a:off x="4108852" y="5467350"/>
              <a:ext cx="4916022" cy="890588"/>
              <a:chOff x="4085095" y="5467665"/>
              <a:chExt cx="4916059" cy="890293"/>
            </a:xfrm>
          </p:grpSpPr>
          <p:sp>
            <p:nvSpPr>
              <p:cNvPr id="11" name="Text Box 8"/>
              <p:cNvSpPr txBox="1">
                <a:spLocks noChangeArrowheads="1"/>
              </p:cNvSpPr>
              <p:nvPr/>
            </p:nvSpPr>
            <p:spPr bwMode="auto">
              <a:xfrm>
                <a:off x="4085107" y="5926301"/>
                <a:ext cx="4916047" cy="431657"/>
              </a:xfrm>
              <a:prstGeom prst="rect">
                <a:avLst/>
              </a:prstGeom>
              <a:solidFill>
                <a:schemeClr val="accent1"/>
              </a:solidFill>
              <a:ln w="12700" cap="sq">
                <a:noFill/>
                <a:miter lim="800000"/>
                <a:headEnd type="none" w="sm" len="sm"/>
                <a:tailEnd type="none" w="sm" len="sm"/>
              </a:ln>
            </p:spPr>
            <p:txBody>
              <a:bodyPr wrap="square">
                <a:spAutoFit/>
              </a:bodyPr>
              <a:lstStyle/>
              <a:p>
                <a:pPr algn="r">
                  <a:spcBef>
                    <a:spcPts val="600"/>
                  </a:spcBef>
                  <a:defRPr/>
                </a:pPr>
                <a:r>
                  <a:rPr lang="it-IT" sz="2200" b="1">
                    <a:solidFill>
                      <a:schemeClr val="bg1"/>
                    </a:solidFill>
                  </a:rPr>
                  <a:t>CArbon BOoster for Therapy in Oncology</a:t>
                </a:r>
                <a:endParaRPr lang="it-IT" sz="2200">
                  <a:solidFill>
                    <a:schemeClr val="bg1"/>
                  </a:solidFill>
                </a:endParaRPr>
              </a:p>
            </p:txBody>
          </p:sp>
          <p:sp>
            <p:nvSpPr>
              <p:cNvPr id="12" name="Text Box 8"/>
              <p:cNvSpPr txBox="1">
                <a:spLocks noChangeArrowheads="1"/>
              </p:cNvSpPr>
              <p:nvPr/>
            </p:nvSpPr>
            <p:spPr bwMode="auto">
              <a:xfrm>
                <a:off x="4085095" y="5467665"/>
                <a:ext cx="1676475" cy="461512"/>
              </a:xfrm>
              <a:prstGeom prst="rect">
                <a:avLst/>
              </a:prstGeom>
              <a:solidFill>
                <a:schemeClr val="accent1"/>
              </a:solidFill>
              <a:ln w="12700" cap="sq">
                <a:noFill/>
                <a:miter lim="800000"/>
                <a:headEnd type="none" w="sm" len="sm"/>
                <a:tailEnd type="none" w="sm" len="sm"/>
              </a:ln>
            </p:spPr>
            <p:txBody>
              <a:bodyPr wrap="square">
                <a:spAutoFit/>
              </a:bodyPr>
              <a:lstStyle/>
              <a:p>
                <a:pPr algn="ctr">
                  <a:spcBef>
                    <a:spcPts val="600"/>
                  </a:spcBef>
                  <a:defRPr/>
                </a:pPr>
                <a:r>
                  <a:rPr lang="it-IT" sz="2400" b="1" dirty="0">
                    <a:solidFill>
                      <a:schemeClr val="bg1"/>
                    </a:solidFill>
                  </a:rPr>
                  <a:t>  CABOTO = </a:t>
                </a:r>
                <a:endParaRPr lang="it-IT" sz="2400" dirty="0">
                  <a:solidFill>
                    <a:schemeClr val="bg1"/>
                  </a:solidFill>
                </a:endParaRPr>
              </a:p>
            </p:txBody>
          </p:sp>
        </p:grpSp>
        <p:sp>
          <p:nvSpPr>
            <p:cNvPr id="10" name="CasellaDiTesto 11"/>
            <p:cNvSpPr txBox="1">
              <a:spLocks noChangeArrowheads="1"/>
            </p:cNvSpPr>
            <p:nvPr/>
          </p:nvSpPr>
          <p:spPr bwMode="auto">
            <a:xfrm>
              <a:off x="6398578" y="980440"/>
              <a:ext cx="2571750" cy="461963"/>
            </a:xfrm>
            <a:prstGeom prst="rect">
              <a:avLst/>
            </a:prstGeom>
            <a:noFill/>
            <a:ln w="9525">
              <a:noFill/>
              <a:miter lim="800000"/>
              <a:headEnd/>
              <a:tailEnd/>
            </a:ln>
          </p:spPr>
          <p:txBody>
            <a:bodyPr>
              <a:spAutoFit/>
            </a:bodyPr>
            <a:lstStyle/>
            <a:p>
              <a:pPr algn="r"/>
              <a:r>
                <a:rPr lang="it-IT" sz="2400" b="1" i="1" u="sng">
                  <a:solidFill>
                    <a:schemeClr val="bg1"/>
                  </a:solidFill>
                </a:rPr>
                <a:t>  150-400 MeV/u</a:t>
              </a:r>
            </a:p>
          </p:txBody>
        </p:sp>
      </p:grpSp>
      <p:graphicFrame>
        <p:nvGraphicFramePr>
          <p:cNvPr id="21" name="Tableau 36"/>
          <p:cNvGraphicFramePr>
            <a:graphicFrameLocks noGrp="1"/>
          </p:cNvGraphicFramePr>
          <p:nvPr/>
        </p:nvGraphicFramePr>
        <p:xfrm>
          <a:off x="148031" y="3861822"/>
          <a:ext cx="2786082" cy="2460310"/>
        </p:xfrm>
        <a:graphic>
          <a:graphicData uri="http://schemas.openxmlformats.org/drawingml/2006/table">
            <a:tbl>
              <a:tblPr firstRow="1" bandRow="1">
                <a:tableStyleId>{5C22544A-7EE6-4342-B048-85BDC9FD1C3A}</a:tableStyleId>
              </a:tblPr>
              <a:tblGrid>
                <a:gridCol w="1129492">
                  <a:extLst>
                    <a:ext uri="{9D8B030D-6E8A-4147-A177-3AD203B41FA5}">
                      <a16:colId xmlns:a16="http://schemas.microsoft.com/office/drawing/2014/main" val="20000"/>
                    </a:ext>
                  </a:extLst>
                </a:gridCol>
                <a:gridCol w="1656590">
                  <a:extLst>
                    <a:ext uri="{9D8B030D-6E8A-4147-A177-3AD203B41FA5}">
                      <a16:colId xmlns:a16="http://schemas.microsoft.com/office/drawing/2014/main" val="20001"/>
                    </a:ext>
                  </a:extLst>
                </a:gridCol>
              </a:tblGrid>
              <a:tr h="357190">
                <a:tc gridSpan="2">
                  <a:txBody>
                    <a:bodyPr/>
                    <a:lstStyle/>
                    <a:p>
                      <a:pPr algn="ctr"/>
                      <a:r>
                        <a:rPr lang="it-IT" sz="1800" u="sng" dirty="0" smtClean="0"/>
                        <a:t>CABOTO-C</a:t>
                      </a:r>
                      <a:r>
                        <a:rPr lang="it-IT" sz="1800" u="sng" baseline="0" dirty="0" smtClean="0"/>
                        <a:t> </a:t>
                      </a:r>
                      <a:r>
                        <a:rPr lang="it-IT" sz="1800" u="sng" baseline="0" dirty="0" err="1" smtClean="0"/>
                        <a:t>components</a:t>
                      </a:r>
                      <a:endParaRPr lang="it-IT" sz="1800" b="1" u="sng" dirty="0">
                        <a:latin typeface="Calibri" pitchFamily="34" charset="0"/>
                      </a:endParaRPr>
                    </a:p>
                  </a:txBody>
                  <a:tcPr/>
                </a:tc>
                <a:tc hMerge="1">
                  <a:txBody>
                    <a:bodyPr/>
                    <a:lstStyle/>
                    <a:p>
                      <a:pPr algn="ctr"/>
                      <a:endParaRPr lang="it-IT" sz="1600" b="0">
                        <a:latin typeface="Calibri" pitchFamily="34" charset="0"/>
                      </a:endParaRPr>
                    </a:p>
                  </a:txBody>
                  <a:tcPr/>
                </a:tc>
                <a:extLst>
                  <a:ext uri="{0D108BD9-81ED-4DB2-BD59-A6C34878D82A}">
                    <a16:rowId xmlns:a16="http://schemas.microsoft.com/office/drawing/2014/main" val="10000"/>
                  </a:ext>
                </a:extLst>
              </a:tr>
              <a:tr h="357190">
                <a:tc>
                  <a:txBody>
                    <a:bodyPr/>
                    <a:lstStyle/>
                    <a:p>
                      <a:pPr algn="ctr"/>
                      <a:r>
                        <a:rPr lang="it-IT" sz="1600" smtClean="0"/>
                        <a:t>Source</a:t>
                      </a:r>
                      <a:endParaRPr lang="it-IT" sz="1600" b="0">
                        <a:latin typeface="Calibri" pitchFamily="34" charset="0"/>
                      </a:endParaRPr>
                    </a:p>
                  </a:txBody>
                  <a:tcPr/>
                </a:tc>
                <a:tc>
                  <a:txBody>
                    <a:bodyPr/>
                    <a:lstStyle/>
                    <a:p>
                      <a:pPr algn="ctr"/>
                      <a:r>
                        <a:rPr lang="it-IT" sz="1600" smtClean="0"/>
                        <a:t>EBIS - SC</a:t>
                      </a:r>
                      <a:endParaRPr lang="it-IT" sz="1600" b="0">
                        <a:latin typeface="Calibri" pitchFamily="34" charset="0"/>
                      </a:endParaRPr>
                    </a:p>
                  </a:txBody>
                  <a:tcPr/>
                </a:tc>
                <a:extLst>
                  <a:ext uri="{0D108BD9-81ED-4DB2-BD59-A6C34878D82A}">
                    <a16:rowId xmlns:a16="http://schemas.microsoft.com/office/drawing/2014/main" val="10001"/>
                  </a:ext>
                </a:extLst>
              </a:tr>
              <a:tr h="348620">
                <a:tc>
                  <a:txBody>
                    <a:bodyPr/>
                    <a:lstStyle/>
                    <a:p>
                      <a:pPr algn="ctr"/>
                      <a:r>
                        <a:rPr lang="it-IT" sz="1600" smtClean="0"/>
                        <a:t>Cyclotron</a:t>
                      </a:r>
                      <a:endParaRPr lang="it-IT" sz="1600">
                        <a:latin typeface="Calibri" pitchFamily="34" charset="0"/>
                      </a:endParaRPr>
                    </a:p>
                  </a:txBody>
                  <a:tcPr/>
                </a:tc>
                <a:tc>
                  <a:txBody>
                    <a:bodyPr/>
                    <a:lstStyle/>
                    <a:p>
                      <a:pPr algn="ctr"/>
                      <a:r>
                        <a:rPr lang="it-IT" sz="1600" dirty="0" smtClean="0"/>
                        <a:t>K</a:t>
                      </a:r>
                      <a:r>
                        <a:rPr lang="it-IT" sz="1600" baseline="0" dirty="0" smtClean="0"/>
                        <a:t> 600 - SC</a:t>
                      </a:r>
                    </a:p>
                    <a:p>
                      <a:pPr algn="ctr"/>
                      <a:r>
                        <a:rPr lang="it-IT" sz="1600" baseline="0" dirty="0" smtClean="0"/>
                        <a:t>200 </a:t>
                      </a:r>
                      <a:r>
                        <a:rPr lang="it-IT" sz="1600" baseline="0" dirty="0" err="1" smtClean="0"/>
                        <a:t>tons</a:t>
                      </a:r>
                      <a:endParaRPr lang="it-IT" sz="1600" dirty="0">
                        <a:latin typeface="Calibri" pitchFamily="34" charset="0"/>
                      </a:endParaRPr>
                    </a:p>
                  </a:txBody>
                  <a:tcPr/>
                </a:tc>
                <a:extLst>
                  <a:ext uri="{0D108BD9-81ED-4DB2-BD59-A6C34878D82A}">
                    <a16:rowId xmlns:a16="http://schemas.microsoft.com/office/drawing/2014/main" val="10002"/>
                  </a:ext>
                </a:extLst>
              </a:tr>
              <a:tr h="571504">
                <a:tc>
                  <a:txBody>
                    <a:bodyPr/>
                    <a:lstStyle/>
                    <a:p>
                      <a:pPr algn="ctr"/>
                      <a:r>
                        <a:rPr lang="it-IT" sz="1600" baseline="0" smtClean="0"/>
                        <a:t>Linac</a:t>
                      </a:r>
                      <a:endParaRPr lang="it-IT" sz="1600">
                        <a:latin typeface="Calibri" pitchFamily="34" charset="0"/>
                      </a:endParaRPr>
                    </a:p>
                  </a:txBody>
                  <a:tcPr/>
                </a:tc>
                <a:tc>
                  <a:txBody>
                    <a:bodyPr/>
                    <a:lstStyle/>
                    <a:p>
                      <a:pPr algn="ctr"/>
                      <a:r>
                        <a:rPr lang="it-IT" sz="1600" smtClean="0"/>
                        <a:t>CCL @ 5.7 GHz</a:t>
                      </a:r>
                    </a:p>
                    <a:p>
                      <a:pPr algn="ctr"/>
                      <a:r>
                        <a:rPr lang="it-IT" sz="1600" smtClean="0"/>
                        <a:t>14 modules</a:t>
                      </a:r>
                      <a:endParaRPr lang="it-IT" sz="1600">
                        <a:latin typeface="Calibri" pitchFamily="34" charset="0"/>
                      </a:endParaRPr>
                    </a:p>
                  </a:txBody>
                  <a:tcPr/>
                </a:tc>
                <a:extLst>
                  <a:ext uri="{0D108BD9-81ED-4DB2-BD59-A6C34878D82A}">
                    <a16:rowId xmlns:a16="http://schemas.microsoft.com/office/drawing/2014/main" val="10003"/>
                  </a:ext>
                </a:extLst>
              </a:tr>
              <a:tr h="571504">
                <a:tc>
                  <a:txBody>
                    <a:bodyPr/>
                    <a:lstStyle/>
                    <a:p>
                      <a:pPr algn="ctr"/>
                      <a:r>
                        <a:rPr lang="it-IT" sz="1600" dirty="0" smtClean="0"/>
                        <a:t>RF </a:t>
                      </a:r>
                      <a:r>
                        <a:rPr lang="it-IT" sz="1600" dirty="0" err="1" smtClean="0"/>
                        <a:t>power</a:t>
                      </a:r>
                      <a:r>
                        <a:rPr lang="it-IT" sz="1600" dirty="0" smtClean="0"/>
                        <a:t> system</a:t>
                      </a:r>
                      <a:endParaRPr lang="it-IT" sz="1600" dirty="0">
                        <a:latin typeface="Calibri" pitchFamily="34" charset="0"/>
                      </a:endParaRPr>
                    </a:p>
                  </a:txBody>
                  <a:tcPr/>
                </a:tc>
                <a:tc>
                  <a:txBody>
                    <a:bodyPr/>
                    <a:lstStyle/>
                    <a:p>
                      <a:pPr algn="ctr"/>
                      <a:r>
                        <a:rPr lang="it-IT" sz="1600" dirty="0" smtClean="0"/>
                        <a:t>Klystron </a:t>
                      </a:r>
                    </a:p>
                    <a:p>
                      <a:pPr algn="ctr"/>
                      <a:r>
                        <a:rPr lang="it-IT" sz="1600" dirty="0" smtClean="0"/>
                        <a:t>(</a:t>
                      </a:r>
                      <a:r>
                        <a:rPr lang="it-IT" sz="1600" dirty="0" err="1" smtClean="0"/>
                        <a:t>P</a:t>
                      </a:r>
                      <a:r>
                        <a:rPr lang="it-IT" sz="1600" baseline="-25000" dirty="0" err="1" smtClean="0"/>
                        <a:t>peak</a:t>
                      </a:r>
                      <a:r>
                        <a:rPr lang="it-IT" sz="1600" dirty="0" smtClean="0"/>
                        <a:t> 12 MW)</a:t>
                      </a:r>
                      <a:endParaRPr lang="it-IT" sz="1600" dirty="0">
                        <a:latin typeface="Calibri" pitchFamily="34" charset="0"/>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054457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13557" y="823915"/>
            <a:ext cx="8173245" cy="5805487"/>
            <a:chOff x="513555" y="823913"/>
            <a:chExt cx="8173245" cy="5805487"/>
          </a:xfrm>
        </p:grpSpPr>
        <p:grpSp>
          <p:nvGrpSpPr>
            <p:cNvPr id="8" name="Group 7"/>
            <p:cNvGrpSpPr/>
            <p:nvPr/>
          </p:nvGrpSpPr>
          <p:grpSpPr>
            <a:xfrm>
              <a:off x="513555" y="823913"/>
              <a:ext cx="8173245" cy="5805487"/>
              <a:chOff x="513555" y="823913"/>
              <a:chExt cx="8173245" cy="5805487"/>
            </a:xfrm>
          </p:grpSpPr>
          <p:pic>
            <p:nvPicPr>
              <p:cNvPr id="4" name="Picture 12"/>
              <p:cNvPicPr>
                <a:picLocks noChangeAspect="1" noChangeArrowheads="1"/>
              </p:cNvPicPr>
              <p:nvPr/>
            </p:nvPicPr>
            <p:blipFill rotWithShape="1">
              <a:blip r:embed="rId3" cstate="print"/>
              <a:srcRect r="2153"/>
              <a:stretch/>
            </p:blipFill>
            <p:spPr bwMode="auto">
              <a:xfrm>
                <a:off x="513555" y="823913"/>
                <a:ext cx="8173245" cy="5805487"/>
              </a:xfrm>
              <a:prstGeom prst="rect">
                <a:avLst/>
              </a:prstGeom>
              <a:noFill/>
              <a:ln w="9525">
                <a:noFill/>
                <a:miter lim="800000"/>
                <a:headEnd/>
                <a:tailEnd/>
              </a:ln>
            </p:spPr>
          </p:pic>
          <p:sp>
            <p:nvSpPr>
              <p:cNvPr id="3" name="Rectangle 2"/>
              <p:cNvSpPr/>
              <p:nvPr/>
            </p:nvSpPr>
            <p:spPr>
              <a:xfrm>
                <a:off x="3390900" y="2609850"/>
                <a:ext cx="2190750" cy="3829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637" y="3116267"/>
              <a:ext cx="1584829" cy="2651541"/>
            </a:xfrm>
            <a:prstGeom prst="rect">
              <a:avLst/>
            </a:prstGeom>
          </p:spPr>
        </p:pic>
      </p:grpSp>
      <p:sp>
        <p:nvSpPr>
          <p:cNvPr id="2" name="Title 1"/>
          <p:cNvSpPr>
            <a:spLocks noGrp="1"/>
          </p:cNvSpPr>
          <p:nvPr>
            <p:ph type="title"/>
          </p:nvPr>
        </p:nvSpPr>
        <p:spPr/>
        <p:txBody>
          <a:bodyPr>
            <a:noAutofit/>
          </a:bodyPr>
          <a:lstStyle/>
          <a:p>
            <a:r>
              <a:rPr lang="fr-CH" sz="2800" dirty="0" err="1" smtClean="0"/>
              <a:t>Dimensional</a:t>
            </a:r>
            <a:r>
              <a:rPr lang="fr-CH" sz="2800" dirty="0" smtClean="0"/>
              <a:t> </a:t>
            </a:r>
            <a:r>
              <a:rPr lang="fr-CH" sz="2800" dirty="0" err="1" smtClean="0"/>
              <a:t>comparison</a:t>
            </a:r>
            <a:r>
              <a:rPr lang="fr-CH" sz="2800" dirty="0" smtClean="0"/>
              <a:t> </a:t>
            </a:r>
            <a:r>
              <a:rPr lang="fr-CH" sz="2800" dirty="0" err="1" smtClean="0"/>
              <a:t>among</a:t>
            </a:r>
            <a:r>
              <a:rPr lang="fr-CH" sz="2800" dirty="0" smtClean="0"/>
              <a:t> </a:t>
            </a:r>
            <a:r>
              <a:rPr lang="fr-CH" sz="2800" dirty="0" err="1" smtClean="0"/>
              <a:t>carbon</a:t>
            </a:r>
            <a:r>
              <a:rPr lang="fr-CH" sz="2800" dirty="0" smtClean="0"/>
              <a:t> ion </a:t>
            </a:r>
            <a:r>
              <a:rPr lang="fr-CH" sz="2800" dirty="0" err="1" smtClean="0"/>
              <a:t>accelerators</a:t>
            </a:r>
            <a:endParaRPr lang="en-US" sz="2800" dirty="0"/>
          </a:p>
        </p:txBody>
      </p:sp>
    </p:spTree>
    <p:extLst>
      <p:ext uri="{BB962C8B-B14F-4D97-AF65-F5344CB8AC3E}">
        <p14:creationId xmlns:p14="http://schemas.microsoft.com/office/powerpoint/2010/main" val="8250594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r"/>
            <a:r>
              <a:rPr lang="fr-CH" dirty="0" err="1" smtClean="0"/>
              <a:t>Summary</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3075526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normAutofit fontScale="90000"/>
          </a:bodyPr>
          <a:lstStyle/>
          <a:p>
            <a:r>
              <a:rPr lang="es-ES" dirty="0" smtClean="0"/>
              <a:t>JUAS </a:t>
            </a:r>
            <a:r>
              <a:rPr lang="es-ES" dirty="0" err="1" smtClean="0"/>
              <a:t>School</a:t>
            </a:r>
            <a:endParaRPr lang="es-ES" dirty="0"/>
          </a:p>
        </p:txBody>
      </p:sp>
      <p:sp>
        <p:nvSpPr>
          <p:cNvPr id="4" name="Marcador de fecha 3"/>
          <p:cNvSpPr>
            <a:spLocks noGrp="1"/>
          </p:cNvSpPr>
          <p:nvPr>
            <p:ph type="dt" sz="half" idx="10"/>
          </p:nvPr>
        </p:nvSpPr>
        <p:spPr/>
        <p:txBody>
          <a:bodyPr/>
          <a:lstStyle/>
          <a:p>
            <a:r>
              <a:rPr lang="bg-BG"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smtClean="0"/>
              <a:t>D. Esperante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85</a:t>
            </a:fld>
            <a:endParaRPr lang="en-US">
              <a:solidFill>
                <a:prstClr val="black">
                  <a:tint val="75000"/>
                </a:prstClr>
              </a:solidFill>
            </a:endParaRPr>
          </a:p>
        </p:txBody>
      </p:sp>
      <p:graphicFrame>
        <p:nvGraphicFramePr>
          <p:cNvPr id="9" name="Objeto 8"/>
          <p:cNvGraphicFramePr>
            <a:graphicFrameLocks noChangeAspect="1"/>
          </p:cNvGraphicFramePr>
          <p:nvPr>
            <p:extLst>
              <p:ext uri="{D42A27DB-BD31-4B8C-83A1-F6EECF244321}">
                <p14:modId xmlns:p14="http://schemas.microsoft.com/office/powerpoint/2010/main" val="1622009249"/>
              </p:ext>
            </p:extLst>
          </p:nvPr>
        </p:nvGraphicFramePr>
        <p:xfrm>
          <a:off x="611560" y="980728"/>
          <a:ext cx="3816424" cy="5398785"/>
        </p:xfrm>
        <a:graphic>
          <a:graphicData uri="http://schemas.openxmlformats.org/presentationml/2006/ole">
            <mc:AlternateContent xmlns:mc="http://schemas.openxmlformats.org/markup-compatibility/2006">
              <mc:Choice xmlns:v="urn:schemas-microsoft-com:vml" Requires="v">
                <p:oleObj spid="_x0000_s4105" name="Acrobat Document" r:id="rId3" imgW="2518740" imgH="3564275" progId="Acrobat.Document.DC">
                  <p:embed/>
                </p:oleObj>
              </mc:Choice>
              <mc:Fallback>
                <p:oleObj name="Acrobat Document" r:id="rId3" imgW="2518740" imgH="3564275" progId="Acrobat.Document.DC">
                  <p:embed/>
                  <p:pic>
                    <p:nvPicPr>
                      <p:cNvPr id="0" name=""/>
                      <p:cNvPicPr/>
                      <p:nvPr/>
                    </p:nvPicPr>
                    <p:blipFill>
                      <a:blip r:embed="rId4"/>
                      <a:stretch>
                        <a:fillRect/>
                      </a:stretch>
                    </p:blipFill>
                    <p:spPr>
                      <a:xfrm>
                        <a:off x="611560" y="980728"/>
                        <a:ext cx="3816424" cy="5398785"/>
                      </a:xfrm>
                      <a:prstGeom prst="rect">
                        <a:avLst/>
                      </a:prstGeom>
                    </p:spPr>
                  </p:pic>
                </p:oleObj>
              </mc:Fallback>
            </mc:AlternateContent>
          </a:graphicData>
        </a:graphic>
      </p:graphicFrame>
      <p:graphicFrame>
        <p:nvGraphicFramePr>
          <p:cNvPr id="11" name="Objeto 10"/>
          <p:cNvGraphicFramePr>
            <a:graphicFrameLocks noChangeAspect="1"/>
          </p:cNvGraphicFramePr>
          <p:nvPr>
            <p:extLst>
              <p:ext uri="{D42A27DB-BD31-4B8C-83A1-F6EECF244321}">
                <p14:modId xmlns:p14="http://schemas.microsoft.com/office/powerpoint/2010/main" val="4261146063"/>
              </p:ext>
            </p:extLst>
          </p:nvPr>
        </p:nvGraphicFramePr>
        <p:xfrm>
          <a:off x="4572000" y="980727"/>
          <a:ext cx="4176464" cy="5404835"/>
        </p:xfrm>
        <a:graphic>
          <a:graphicData uri="http://schemas.openxmlformats.org/presentationml/2006/ole">
            <mc:AlternateContent xmlns:mc="http://schemas.openxmlformats.org/markup-compatibility/2006">
              <mc:Choice xmlns:v="urn:schemas-microsoft-com:vml" Requires="v">
                <p:oleObj spid="_x0000_s4106" name="Acrobat Document" r:id="rId5" imgW="2590624" imgH="3352643" progId="Acrobat.Document.DC">
                  <p:embed/>
                </p:oleObj>
              </mc:Choice>
              <mc:Fallback>
                <p:oleObj name="Acrobat Document" r:id="rId5" imgW="2590624" imgH="3352643" progId="Acrobat.Document.DC">
                  <p:embed/>
                  <p:pic>
                    <p:nvPicPr>
                      <p:cNvPr id="0" name=""/>
                      <p:cNvPicPr/>
                      <p:nvPr/>
                    </p:nvPicPr>
                    <p:blipFill>
                      <a:blip r:embed="rId6"/>
                      <a:stretch>
                        <a:fillRect/>
                      </a:stretch>
                    </p:blipFill>
                    <p:spPr>
                      <a:xfrm>
                        <a:off x="4572000" y="980727"/>
                        <a:ext cx="4176464" cy="5404835"/>
                      </a:xfrm>
                      <a:prstGeom prst="rect">
                        <a:avLst/>
                      </a:prstGeom>
                    </p:spPr>
                  </p:pic>
                </p:oleObj>
              </mc:Fallback>
            </mc:AlternateContent>
          </a:graphicData>
        </a:graphic>
      </p:graphicFrame>
    </p:spTree>
    <p:extLst>
      <p:ext uri="{BB962C8B-B14F-4D97-AF65-F5344CB8AC3E}">
        <p14:creationId xmlns:p14="http://schemas.microsoft.com/office/powerpoint/2010/main" val="11558848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16632"/>
            <a:ext cx="8229600" cy="720080"/>
          </a:xfrm>
        </p:spPr>
        <p:txBody>
          <a:bodyPr>
            <a:noAutofit/>
          </a:bodyPr>
          <a:lstStyle/>
          <a:p>
            <a:r>
              <a:rPr lang="en-US" sz="2800" dirty="0" smtClean="0"/>
              <a:t>Overview of accelerators and technology for </a:t>
            </a:r>
            <a:r>
              <a:rPr lang="en-US" sz="2800" dirty="0" err="1" smtClean="0"/>
              <a:t>hadrontherapy</a:t>
            </a:r>
            <a:endParaRPr lang="en-US" sz="2800" dirty="0"/>
          </a:p>
        </p:txBody>
      </p:sp>
      <p:sp>
        <p:nvSpPr>
          <p:cNvPr id="8" name="Content Placeholder 7"/>
          <p:cNvSpPr>
            <a:spLocks noGrp="1"/>
          </p:cNvSpPr>
          <p:nvPr>
            <p:ph idx="1"/>
          </p:nvPr>
        </p:nvSpPr>
        <p:spPr>
          <a:xfrm>
            <a:off x="457200" y="1019869"/>
            <a:ext cx="8229600" cy="5289451"/>
          </a:xfrm>
        </p:spPr>
        <p:txBody>
          <a:bodyPr>
            <a:noAutofit/>
          </a:bodyPr>
          <a:lstStyle/>
          <a:p>
            <a:pPr>
              <a:buFont typeface="Wingdings" pitchFamily="2" charset="2"/>
              <a:buChar char="Ø"/>
            </a:pPr>
            <a:r>
              <a:rPr lang="en-US" sz="1800" b="1" i="1" dirty="0" smtClean="0"/>
              <a:t>Introduction to the field of accelerators and its different applications</a:t>
            </a:r>
          </a:p>
          <a:p>
            <a:pPr lvl="1"/>
            <a:r>
              <a:rPr lang="en-US" sz="1600" dirty="0" smtClean="0"/>
              <a:t>Foundations of accelerator physics was shown</a:t>
            </a:r>
          </a:p>
          <a:p>
            <a:pPr lvl="1"/>
            <a:r>
              <a:rPr lang="en-US" sz="1600" dirty="0"/>
              <a:t>Main types of </a:t>
            </a:r>
            <a:r>
              <a:rPr lang="en-US" sz="1600" dirty="0" smtClean="0"/>
              <a:t>accelerators</a:t>
            </a:r>
          </a:p>
          <a:p>
            <a:pPr lvl="1"/>
            <a:r>
              <a:rPr lang="en-US" sz="1600" dirty="0" smtClean="0"/>
              <a:t>Applications for different fields and purposes</a:t>
            </a:r>
            <a:endParaRPr lang="en-US" sz="1600" dirty="0"/>
          </a:p>
          <a:p>
            <a:pPr>
              <a:buFont typeface="Wingdings" pitchFamily="2" charset="2"/>
              <a:buChar char="Ø"/>
            </a:pPr>
            <a:r>
              <a:rPr lang="en-US" sz="1800" b="1" i="1" dirty="0" smtClean="0"/>
              <a:t>Foundations of </a:t>
            </a:r>
            <a:r>
              <a:rPr lang="en-US" sz="1800" b="1" i="1" dirty="0" err="1" smtClean="0"/>
              <a:t>Hadrontherapy</a:t>
            </a:r>
            <a:r>
              <a:rPr lang="en-US" sz="1800" b="1" i="1" dirty="0" smtClean="0"/>
              <a:t> </a:t>
            </a:r>
          </a:p>
          <a:p>
            <a:pPr lvl="1"/>
            <a:r>
              <a:rPr lang="en-US" sz="1600" dirty="0" smtClean="0"/>
              <a:t>Bragg-peak</a:t>
            </a:r>
          </a:p>
          <a:p>
            <a:pPr lvl="1"/>
            <a:r>
              <a:rPr lang="en-US" sz="1600" dirty="0" smtClean="0"/>
              <a:t>Biological effects</a:t>
            </a:r>
            <a:endParaRPr lang="en-US" sz="1600" dirty="0"/>
          </a:p>
          <a:p>
            <a:pPr lvl="1"/>
            <a:r>
              <a:rPr lang="en-US" sz="1600" dirty="0" err="1"/>
              <a:t>Hadrontherapy</a:t>
            </a:r>
            <a:r>
              <a:rPr lang="en-US" sz="1600" dirty="0"/>
              <a:t> is booming </a:t>
            </a:r>
            <a:r>
              <a:rPr lang="en-US" sz="1600" dirty="0" smtClean="0"/>
              <a:t>worldwide</a:t>
            </a:r>
          </a:p>
          <a:p>
            <a:pPr lvl="1"/>
            <a:r>
              <a:rPr lang="en-US" sz="1600" dirty="0"/>
              <a:t>Circular machines for </a:t>
            </a:r>
            <a:r>
              <a:rPr lang="en-US" sz="1600" dirty="0" err="1"/>
              <a:t>hadrontherapy</a:t>
            </a:r>
            <a:endParaRPr lang="en-US" sz="1600" dirty="0"/>
          </a:p>
          <a:p>
            <a:pPr lvl="1"/>
            <a:r>
              <a:rPr lang="en-US" sz="1600" dirty="0"/>
              <a:t>T</a:t>
            </a:r>
            <a:r>
              <a:rPr lang="en-US" sz="1600" dirty="0" smtClean="0"/>
              <a:t>reatment modalities (passive spreading vs. active scanning)</a:t>
            </a:r>
          </a:p>
          <a:p>
            <a:pPr>
              <a:buFont typeface="Wingdings" pitchFamily="2" charset="2"/>
              <a:buChar char="Ø"/>
            </a:pPr>
            <a:r>
              <a:rPr lang="en-US" sz="1800" b="1" i="1" dirty="0" smtClean="0"/>
              <a:t>Future challenges in </a:t>
            </a:r>
            <a:r>
              <a:rPr lang="en-US" sz="1800" b="1" i="1" dirty="0" err="1" smtClean="0"/>
              <a:t>hadrontherapy</a:t>
            </a:r>
            <a:endParaRPr lang="en-US" sz="1800" b="1" i="1" dirty="0" smtClean="0"/>
          </a:p>
          <a:p>
            <a:pPr lvl="1"/>
            <a:r>
              <a:rPr lang="en-US" sz="1600" dirty="0" smtClean="0"/>
              <a:t>Treatment of moving organs</a:t>
            </a:r>
          </a:p>
          <a:p>
            <a:pPr lvl="1"/>
            <a:r>
              <a:rPr lang="en-US" sz="1600" dirty="0" smtClean="0"/>
              <a:t>Compact and cost effective machines (single room facilities and gantries)</a:t>
            </a:r>
          </a:p>
          <a:p>
            <a:pPr>
              <a:buFont typeface="Wingdings" pitchFamily="2" charset="2"/>
              <a:buChar char="Ø"/>
            </a:pPr>
            <a:r>
              <a:rPr lang="en-US" sz="1800" b="1" i="1" dirty="0" smtClean="0"/>
              <a:t>New technologies are under development</a:t>
            </a:r>
          </a:p>
          <a:p>
            <a:pPr lvl="1"/>
            <a:r>
              <a:rPr lang="en-US" sz="1600" dirty="0" err="1" smtClean="0"/>
              <a:t>Linacs</a:t>
            </a:r>
            <a:r>
              <a:rPr lang="en-US" sz="1600" dirty="0" smtClean="0"/>
              <a:t> - </a:t>
            </a:r>
            <a:r>
              <a:rPr lang="en-US" sz="1600" dirty="0" err="1" smtClean="0"/>
              <a:t>Cyclinacs</a:t>
            </a:r>
            <a:endParaRPr lang="en-US" sz="1600" dirty="0" smtClean="0"/>
          </a:p>
          <a:p>
            <a:pPr lvl="1"/>
            <a:r>
              <a:rPr lang="en-US" sz="1600" dirty="0" smtClean="0"/>
              <a:t>Not explained but upcoming: Fixed Field Accelerating Gradients (FFAG), Laser-plasma accelerators, Dielectric Wall Accelerators (DWA), Superconducting magnets for carbon ion gantries</a:t>
            </a:r>
            <a:endParaRPr lang="en-US" sz="1600" dirty="0"/>
          </a:p>
        </p:txBody>
      </p:sp>
    </p:spTree>
    <p:extLst>
      <p:ext uri="{BB962C8B-B14F-4D97-AF65-F5344CB8AC3E}">
        <p14:creationId xmlns:p14="http://schemas.microsoft.com/office/powerpoint/2010/main" val="8373128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err="1" smtClean="0"/>
              <a:t>Acknowlegements</a:t>
            </a:r>
            <a:endParaRPr lang="es-ES_tradnl" dirty="0"/>
          </a:p>
        </p:txBody>
      </p:sp>
      <p:sp>
        <p:nvSpPr>
          <p:cNvPr id="3" name="Marcador de contenido 2"/>
          <p:cNvSpPr>
            <a:spLocks noGrp="1"/>
          </p:cNvSpPr>
          <p:nvPr>
            <p:ph idx="1"/>
          </p:nvPr>
        </p:nvSpPr>
        <p:spPr/>
        <p:txBody>
          <a:bodyPr/>
          <a:lstStyle/>
          <a:p>
            <a:r>
              <a:rPr lang="en-US" b="1" dirty="0" smtClean="0">
                <a:solidFill>
                  <a:srgbClr val="942092"/>
                </a:solidFill>
              </a:rPr>
              <a:t>Many Thanks to Alberto </a:t>
            </a:r>
            <a:r>
              <a:rPr lang="en-US" b="1" dirty="0" err="1" smtClean="0">
                <a:solidFill>
                  <a:srgbClr val="942092"/>
                </a:solidFill>
              </a:rPr>
              <a:t>Degiovanni</a:t>
            </a:r>
            <a:r>
              <a:rPr lang="en-US" b="1" dirty="0" smtClean="0">
                <a:solidFill>
                  <a:srgbClr val="942092"/>
                </a:solidFill>
              </a:rPr>
              <a:t> </a:t>
            </a:r>
            <a:r>
              <a:rPr lang="en-US" dirty="0" smtClean="0">
                <a:solidFill>
                  <a:srgbClr val="942092"/>
                </a:solidFill>
              </a:rPr>
              <a:t>for all his supporting material, which a great part of it is used in these slides.</a:t>
            </a:r>
          </a:p>
          <a:p>
            <a:endParaRPr lang="en-US" dirty="0" smtClean="0"/>
          </a:p>
          <a:p>
            <a:r>
              <a:rPr lang="en-US" dirty="0"/>
              <a:t>Acknowledgements </a:t>
            </a:r>
            <a:r>
              <a:rPr lang="en-US" dirty="0" smtClean="0"/>
              <a:t>to the companies and institutions where pictures were taken from to show in the slides.</a:t>
            </a:r>
          </a:p>
          <a:p>
            <a:endParaRPr lang="en-US" dirty="0" smtClean="0"/>
          </a:p>
          <a:p>
            <a:r>
              <a:rPr lang="en-US" b="1" dirty="0">
                <a:solidFill>
                  <a:srgbClr val="00B050"/>
                </a:solidFill>
              </a:rPr>
              <a:t>Acknowledgements to Marie Curie actions program</a:t>
            </a:r>
            <a:r>
              <a:rPr lang="en-US" dirty="0">
                <a:solidFill>
                  <a:srgbClr val="00B050"/>
                </a:solidFill>
              </a:rPr>
              <a:t>. </a:t>
            </a:r>
            <a:r>
              <a:rPr lang="en-US" dirty="0" smtClean="0">
                <a:solidFill>
                  <a:srgbClr val="00B050"/>
                </a:solidFill>
              </a:rPr>
              <a:t>The project to build the </a:t>
            </a:r>
            <a:r>
              <a:rPr lang="en-US" dirty="0" err="1" smtClean="0">
                <a:solidFill>
                  <a:srgbClr val="00B050"/>
                </a:solidFill>
              </a:rPr>
              <a:t>Hig</a:t>
            </a:r>
            <a:r>
              <a:rPr lang="en-US" dirty="0" smtClean="0">
                <a:solidFill>
                  <a:srgbClr val="00B050"/>
                </a:solidFill>
              </a:rPr>
              <a:t>-Gradient RF-Lab for Hadron-therapy applications has </a:t>
            </a:r>
            <a:r>
              <a:rPr lang="en-US" dirty="0">
                <a:solidFill>
                  <a:srgbClr val="00B050"/>
                </a:solidFill>
              </a:rPr>
              <a:t>received funding from the European Union’s Horizon 2020 research and innovation </a:t>
            </a:r>
            <a:r>
              <a:rPr lang="en-US" dirty="0" err="1">
                <a:solidFill>
                  <a:srgbClr val="00B050"/>
                </a:solidFill>
              </a:rPr>
              <a:t>programme</a:t>
            </a:r>
            <a:r>
              <a:rPr lang="en-US" dirty="0">
                <a:solidFill>
                  <a:srgbClr val="00B050"/>
                </a:solidFill>
              </a:rPr>
              <a:t> under the Marie </a:t>
            </a:r>
            <a:r>
              <a:rPr lang="en-US" dirty="0" err="1">
                <a:solidFill>
                  <a:srgbClr val="00B050"/>
                </a:solidFill>
              </a:rPr>
              <a:t>Skłodowska</a:t>
            </a:r>
            <a:r>
              <a:rPr lang="en-US" dirty="0">
                <a:solidFill>
                  <a:srgbClr val="00B050"/>
                </a:solidFill>
              </a:rPr>
              <a:t>-Curie Grant Agreement No. 750871 — HGRF-IFIC.</a:t>
            </a:r>
          </a:p>
          <a:p>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4675276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786" y="2564906"/>
            <a:ext cx="4282753" cy="1362075"/>
          </a:xfrm>
        </p:spPr>
        <p:txBody>
          <a:bodyPr/>
          <a:lstStyle/>
          <a:p>
            <a:r>
              <a:rPr lang="en-GB" dirty="0" smtClean="0"/>
              <a:t>THANK YOU FOR YOUR ATTENTION</a:t>
            </a:r>
            <a:endParaRPr lang="en-US" dirty="0"/>
          </a:p>
        </p:txBody>
      </p:sp>
      <p:sp>
        <p:nvSpPr>
          <p:cNvPr id="4" name="Date Placeholder 3"/>
          <p:cNvSpPr>
            <a:spLocks noGrp="1"/>
          </p:cNvSpPr>
          <p:nvPr>
            <p:ph type="dt" sz="half" idx="10"/>
          </p:nvPr>
        </p:nvSpPr>
        <p:spPr/>
        <p:txBody>
          <a:bodyPr/>
          <a:lstStyle/>
          <a:p>
            <a:r>
              <a:rPr lang="bg-BG" dirty="0" smtClean="0">
                <a:solidFill>
                  <a:prstClr val="black">
                    <a:tint val="75000"/>
                  </a:prstClr>
                </a:solidFill>
              </a:rPr>
              <a:t>18/7/2018</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A43A518-2C89-46D8-985F-EB86B73A5824}" type="slidenum">
              <a:rPr lang="en-US" smtClean="0">
                <a:solidFill>
                  <a:prstClr val="black">
                    <a:tint val="75000"/>
                  </a:prstClr>
                </a:solidFill>
              </a:rPr>
              <a:pPr/>
              <a:t>88</a:t>
            </a:fld>
            <a:endParaRPr lang="en-US">
              <a:solidFill>
                <a:prstClr val="black">
                  <a:tint val="75000"/>
                </a:prstClr>
              </a:solidFill>
            </a:endParaRPr>
          </a:p>
        </p:txBody>
      </p:sp>
      <p:sp>
        <p:nvSpPr>
          <p:cNvPr id="7" name="Marcador de pie de página 4"/>
          <p:cNvSpPr>
            <a:spLocks noGrp="1"/>
          </p:cNvSpPr>
          <p:nvPr>
            <p:ph type="ftr" sz="quarter" idx="11"/>
          </p:nvPr>
        </p:nvSpPr>
        <p:spPr>
          <a:xfrm>
            <a:off x="179513" y="6460122"/>
            <a:ext cx="4248472" cy="365125"/>
          </a:xfrm>
        </p:spPr>
        <p:txBody>
          <a:bodyPr/>
          <a:lstStyle/>
          <a:p>
            <a:r>
              <a:rPr lang="en-GB" dirty="0" smtClean="0"/>
              <a:t>D. </a:t>
            </a:r>
            <a:r>
              <a:rPr lang="en-GB" dirty="0" err="1" smtClean="0"/>
              <a:t>Esperante</a:t>
            </a:r>
            <a:r>
              <a:rPr lang="en-GB" dirty="0" smtClean="0"/>
              <a:t> – IFIC_summer_school-July2018</a:t>
            </a:r>
            <a:endParaRPr lang="es-ES" dirty="0"/>
          </a:p>
        </p:txBody>
      </p:sp>
    </p:spTree>
    <p:extLst>
      <p:ext uri="{BB962C8B-B14F-4D97-AF65-F5344CB8AC3E}">
        <p14:creationId xmlns:p14="http://schemas.microsoft.com/office/powerpoint/2010/main" val="20192124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err="1" smtClean="0"/>
              <a:t>Disclaimer</a:t>
            </a:r>
            <a:endParaRPr lang="es-ES" dirty="0"/>
          </a:p>
        </p:txBody>
      </p:sp>
      <p:sp>
        <p:nvSpPr>
          <p:cNvPr id="3" name="Marcador de contenido 2"/>
          <p:cNvSpPr>
            <a:spLocks noGrp="1"/>
          </p:cNvSpPr>
          <p:nvPr>
            <p:ph idx="1"/>
          </p:nvPr>
        </p:nvSpPr>
        <p:spPr/>
        <p:txBody>
          <a:bodyPr/>
          <a:lstStyle/>
          <a:p>
            <a:r>
              <a:rPr lang="en-US" dirty="0"/>
              <a:t>“</a:t>
            </a:r>
            <a:r>
              <a:rPr lang="en-US" dirty="0" err="1"/>
              <a:t>Viki</a:t>
            </a:r>
            <a:r>
              <a:rPr lang="en-US" dirty="0"/>
              <a:t>” </a:t>
            </a:r>
            <a:r>
              <a:rPr lang="en-US" dirty="0" err="1"/>
              <a:t>Weisskopf</a:t>
            </a:r>
            <a:r>
              <a:rPr lang="en-US" dirty="0"/>
              <a:t>, Director General of CERN from 1961 to 1965: “There are three kinds of physicists, namely the </a:t>
            </a:r>
            <a:r>
              <a:rPr lang="en-US" dirty="0" smtClean="0"/>
              <a:t>machine </a:t>
            </a:r>
            <a:r>
              <a:rPr lang="en-US" dirty="0"/>
              <a:t>builders, the experimental physicists, and the theoretical physicists. The machine builders are the most important ones, because if they were not there, we would not get into this small-scale region of space. If we compare this with the discovery of America, the machine builders correspond to captains and ship builders who really developed the techniques at that time. The experimentalists were those fellows on the ships who sailed to the other side of the world and then landed on the new islands and wrote down what they saw. The theoretical physicists are those who stayed behind in Madrid and told Columbus that he was going to land in India.” </a:t>
            </a:r>
            <a:endParaRPr lang="es-E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23878968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Example</a:t>
            </a:r>
            <a:endParaRPr lang="en-US" dirty="0"/>
          </a:p>
        </p:txBody>
      </p:sp>
      <p:sp>
        <p:nvSpPr>
          <p:cNvPr id="3" name="Marcador de contenido 2"/>
          <p:cNvSpPr>
            <a:spLocks noGrp="1"/>
          </p:cNvSpPr>
          <p:nvPr>
            <p:ph idx="1"/>
          </p:nvPr>
        </p:nvSpPr>
        <p:spPr>
          <a:xfrm>
            <a:off x="457200" y="836713"/>
            <a:ext cx="8229600" cy="1440160"/>
          </a:xfrm>
        </p:spPr>
        <p:txBody>
          <a:bodyPr/>
          <a:lstStyle/>
          <a:p>
            <a:r>
              <a:rPr lang="en-US" dirty="0" smtClean="0"/>
              <a:t>Protons are accelerated to a kinetic energy of 200 MeV</a:t>
            </a:r>
          </a:p>
          <a:p>
            <a:r>
              <a:rPr lang="en-US" dirty="0" smtClean="0"/>
              <a:t>Calculate their total energy, their momentum and their velocity in our units:</a:t>
            </a:r>
          </a:p>
          <a:p>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9</a:t>
            </a:fld>
            <a:endParaRPr lang="en-US">
              <a:solidFill>
                <a:prstClr val="black">
                  <a:tint val="75000"/>
                </a:prstClr>
              </a:solidFill>
            </a:endParaRPr>
          </a:p>
        </p:txBody>
      </p:sp>
      <p:pic>
        <p:nvPicPr>
          <p:cNvPr id="7" name="Imagen 6"/>
          <p:cNvPicPr>
            <a:picLocks noChangeAspect="1"/>
          </p:cNvPicPr>
          <p:nvPr/>
        </p:nvPicPr>
        <p:blipFill>
          <a:blip r:embed="rId2"/>
          <a:stretch>
            <a:fillRect/>
          </a:stretch>
        </p:blipFill>
        <p:spPr>
          <a:xfrm>
            <a:off x="1619672" y="2276874"/>
            <a:ext cx="4113851" cy="747517"/>
          </a:xfrm>
          <a:prstGeom prst="rect">
            <a:avLst/>
          </a:prstGeom>
        </p:spPr>
      </p:pic>
      <p:pic>
        <p:nvPicPr>
          <p:cNvPr id="8" name="Imagen 7"/>
          <p:cNvPicPr>
            <a:picLocks noChangeAspect="1"/>
          </p:cNvPicPr>
          <p:nvPr/>
        </p:nvPicPr>
        <p:blipFill>
          <a:blip r:embed="rId3"/>
          <a:stretch>
            <a:fillRect/>
          </a:stretch>
        </p:blipFill>
        <p:spPr>
          <a:xfrm>
            <a:off x="1672913" y="3234397"/>
            <a:ext cx="5131335" cy="768081"/>
          </a:xfrm>
          <a:prstGeom prst="rect">
            <a:avLst/>
          </a:prstGeom>
        </p:spPr>
      </p:pic>
      <p:pic>
        <p:nvPicPr>
          <p:cNvPr id="9" name="Imagen 8"/>
          <p:cNvPicPr>
            <a:picLocks noChangeAspect="1"/>
          </p:cNvPicPr>
          <p:nvPr/>
        </p:nvPicPr>
        <p:blipFill>
          <a:blip r:embed="rId4"/>
          <a:stretch>
            <a:fillRect/>
          </a:stretch>
        </p:blipFill>
        <p:spPr>
          <a:xfrm>
            <a:off x="1691677" y="4262076"/>
            <a:ext cx="2808315" cy="565619"/>
          </a:xfrm>
          <a:prstGeom prst="rect">
            <a:avLst/>
          </a:prstGeom>
        </p:spPr>
      </p:pic>
      <p:sp>
        <p:nvSpPr>
          <p:cNvPr id="10" name="CuadroTexto 9"/>
          <p:cNvSpPr txBox="1"/>
          <p:nvPr/>
        </p:nvSpPr>
        <p:spPr>
          <a:xfrm>
            <a:off x="611560" y="5373216"/>
            <a:ext cx="7056784" cy="707886"/>
          </a:xfrm>
          <a:prstGeom prst="rect">
            <a:avLst/>
          </a:prstGeom>
          <a:noFill/>
        </p:spPr>
        <p:txBody>
          <a:bodyPr wrap="square" rtlCol="0">
            <a:spAutoFit/>
          </a:bodyPr>
          <a:lstStyle/>
          <a:p>
            <a:r>
              <a:rPr lang="en-US" sz="2000" dirty="0">
                <a:solidFill>
                  <a:srgbClr val="00B050"/>
                </a:solidFill>
              </a:rPr>
              <a:t>This is a practical energy in proton therapy =&gt; p velocity is just a fraction of speed of light</a:t>
            </a:r>
          </a:p>
        </p:txBody>
      </p:sp>
    </p:spTree>
    <p:extLst>
      <p:ext uri="{BB962C8B-B14F-4D97-AF65-F5344CB8AC3E}">
        <p14:creationId xmlns:p14="http://schemas.microsoft.com/office/powerpoint/2010/main" val="20759518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90</a:t>
            </a:fld>
            <a:endParaRPr lang="en-US">
              <a:solidFill>
                <a:prstClr val="black">
                  <a:tint val="75000"/>
                </a:prstClr>
              </a:solidFill>
            </a:endParaRPr>
          </a:p>
        </p:txBody>
      </p:sp>
      <p:pic>
        <p:nvPicPr>
          <p:cNvPr id="3" name="Imagen 2"/>
          <p:cNvPicPr>
            <a:picLocks noChangeAspect="1"/>
          </p:cNvPicPr>
          <p:nvPr/>
        </p:nvPicPr>
        <p:blipFill>
          <a:blip r:embed="rId2"/>
          <a:stretch>
            <a:fillRect/>
          </a:stretch>
        </p:blipFill>
        <p:spPr>
          <a:xfrm>
            <a:off x="327910" y="0"/>
            <a:ext cx="8488180" cy="6858000"/>
          </a:xfrm>
          <a:prstGeom prst="rect">
            <a:avLst/>
          </a:prstGeom>
        </p:spPr>
      </p:pic>
    </p:spTree>
    <p:extLst>
      <p:ext uri="{BB962C8B-B14F-4D97-AF65-F5344CB8AC3E}">
        <p14:creationId xmlns:p14="http://schemas.microsoft.com/office/powerpoint/2010/main" val="4882678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Footer Placeholder 2"/>
          <p:cNvSpPr txBox="1">
            <a:spLocks noGrp="1"/>
          </p:cNvSpPr>
          <p:nvPr/>
        </p:nvSpPr>
        <p:spPr bwMode="auto">
          <a:xfrm>
            <a:off x="381000" y="6248400"/>
            <a:ext cx="4357688" cy="381000"/>
          </a:xfrm>
          <a:prstGeom prst="rect">
            <a:avLst/>
          </a:prstGeom>
          <a:noFill/>
          <a:ln w="9525">
            <a:noFill/>
            <a:miter lim="800000"/>
            <a:headEnd/>
            <a:tailEnd/>
          </a:ln>
        </p:spPr>
        <p:txBody>
          <a:bodyPr/>
          <a:lstStyle/>
          <a:p>
            <a:endParaRPr lang="en-US" sz="1000">
              <a:latin typeface="Times" charset="0"/>
            </a:endParaRPr>
          </a:p>
        </p:txBody>
      </p:sp>
      <p:grpSp>
        <p:nvGrpSpPr>
          <p:cNvPr id="63" name="Group 62"/>
          <p:cNvGrpSpPr/>
          <p:nvPr/>
        </p:nvGrpSpPr>
        <p:grpSpPr>
          <a:xfrm>
            <a:off x="0" y="322687"/>
            <a:ext cx="9122734" cy="5940445"/>
            <a:chOff x="0" y="322685"/>
            <a:chExt cx="9122734" cy="5940445"/>
          </a:xfrm>
        </p:grpSpPr>
        <p:grpSp>
          <p:nvGrpSpPr>
            <p:cNvPr id="62" name="Group 61"/>
            <p:cNvGrpSpPr/>
            <p:nvPr/>
          </p:nvGrpSpPr>
          <p:grpSpPr>
            <a:xfrm>
              <a:off x="0" y="322685"/>
              <a:ext cx="6996223" cy="5940445"/>
              <a:chOff x="0" y="322685"/>
              <a:chExt cx="6996223" cy="5940445"/>
            </a:xfrm>
          </p:grpSpPr>
          <p:grpSp>
            <p:nvGrpSpPr>
              <p:cNvPr id="2" name="Group 61"/>
              <p:cNvGrpSpPr>
                <a:grpSpLocks/>
              </p:cNvGrpSpPr>
              <p:nvPr/>
            </p:nvGrpSpPr>
            <p:grpSpPr bwMode="auto">
              <a:xfrm>
                <a:off x="0" y="322685"/>
                <a:ext cx="6996223" cy="5693940"/>
                <a:chOff x="428625" y="357167"/>
                <a:chExt cx="7914918" cy="6302396"/>
              </a:xfrm>
            </p:grpSpPr>
            <p:sp>
              <p:nvSpPr>
                <p:cNvPr id="180230" name="Oval 62"/>
                <p:cNvSpPr>
                  <a:spLocks noChangeArrowheads="1"/>
                </p:cNvSpPr>
                <p:nvPr/>
              </p:nvSpPr>
              <p:spPr bwMode="auto">
                <a:xfrm>
                  <a:off x="4429125" y="2714625"/>
                  <a:ext cx="71438" cy="71438"/>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31" name="Oval 63"/>
                <p:cNvSpPr>
                  <a:spLocks noChangeArrowheads="1"/>
                </p:cNvSpPr>
                <p:nvPr/>
              </p:nvSpPr>
              <p:spPr bwMode="auto">
                <a:xfrm>
                  <a:off x="7072313" y="3071813"/>
                  <a:ext cx="71437" cy="71437"/>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32" name="Oval 64"/>
                <p:cNvSpPr>
                  <a:spLocks noChangeArrowheads="1"/>
                </p:cNvSpPr>
                <p:nvPr/>
              </p:nvSpPr>
              <p:spPr bwMode="auto">
                <a:xfrm>
                  <a:off x="7143750" y="3000375"/>
                  <a:ext cx="71438" cy="71438"/>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33" name="Oval 65"/>
                <p:cNvSpPr>
                  <a:spLocks noChangeArrowheads="1"/>
                </p:cNvSpPr>
                <p:nvPr/>
              </p:nvSpPr>
              <p:spPr bwMode="auto">
                <a:xfrm>
                  <a:off x="7215188" y="3071813"/>
                  <a:ext cx="71437" cy="71437"/>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34" name="Oval 66"/>
                <p:cNvSpPr>
                  <a:spLocks noChangeArrowheads="1"/>
                </p:cNvSpPr>
                <p:nvPr/>
              </p:nvSpPr>
              <p:spPr bwMode="auto">
                <a:xfrm>
                  <a:off x="4357688" y="2786063"/>
                  <a:ext cx="71437" cy="71437"/>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pic>
              <p:nvPicPr>
                <p:cNvPr id="180235" name="Picture 2"/>
                <p:cNvPicPr>
                  <a:picLocks noChangeAspect="1" noChangeArrowheads="1"/>
                </p:cNvPicPr>
                <p:nvPr/>
              </p:nvPicPr>
              <p:blipFill>
                <a:blip r:embed="rId3" cstate="print"/>
                <a:srcRect r="1076"/>
                <a:stretch>
                  <a:fillRect/>
                </a:stretch>
              </p:blipFill>
              <p:spPr bwMode="auto">
                <a:xfrm>
                  <a:off x="428625" y="357167"/>
                  <a:ext cx="7914918" cy="6302396"/>
                </a:xfrm>
                <a:prstGeom prst="rect">
                  <a:avLst/>
                </a:prstGeom>
                <a:noFill/>
                <a:ln w="9525">
                  <a:noFill/>
                  <a:miter lim="800000"/>
                  <a:headEnd/>
                  <a:tailEnd/>
                </a:ln>
              </p:spPr>
            </p:pic>
            <p:sp>
              <p:nvSpPr>
                <p:cNvPr id="180236" name="Oval 68"/>
                <p:cNvSpPr>
                  <a:spLocks noChangeArrowheads="1"/>
                </p:cNvSpPr>
                <p:nvPr/>
              </p:nvSpPr>
              <p:spPr bwMode="auto">
                <a:xfrm>
                  <a:off x="4857750" y="2286000"/>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37" name="Oval 69"/>
                <p:cNvSpPr>
                  <a:spLocks noChangeArrowheads="1"/>
                </p:cNvSpPr>
                <p:nvPr/>
              </p:nvSpPr>
              <p:spPr bwMode="auto">
                <a:xfrm>
                  <a:off x="5000628" y="2500307"/>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38" name="Oval 70"/>
                <p:cNvSpPr>
                  <a:spLocks noChangeArrowheads="1"/>
                </p:cNvSpPr>
                <p:nvPr/>
              </p:nvSpPr>
              <p:spPr bwMode="auto">
                <a:xfrm>
                  <a:off x="4500563" y="2428875"/>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39" name="Oval 71"/>
                <p:cNvSpPr>
                  <a:spLocks noChangeArrowheads="1"/>
                </p:cNvSpPr>
                <p:nvPr/>
              </p:nvSpPr>
              <p:spPr bwMode="auto">
                <a:xfrm>
                  <a:off x="4143375" y="2857500"/>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0" name="Oval 7"/>
                <p:cNvSpPr>
                  <a:spLocks noChangeArrowheads="1"/>
                </p:cNvSpPr>
                <p:nvPr/>
              </p:nvSpPr>
              <p:spPr bwMode="auto">
                <a:xfrm>
                  <a:off x="4429125" y="2786063"/>
                  <a:ext cx="71438" cy="71437"/>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41" name="Oval 73"/>
                <p:cNvSpPr>
                  <a:spLocks noChangeArrowheads="1"/>
                </p:cNvSpPr>
                <p:nvPr/>
              </p:nvSpPr>
              <p:spPr bwMode="auto">
                <a:xfrm>
                  <a:off x="4929188" y="2571750"/>
                  <a:ext cx="71437" cy="71438"/>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42" name="Oval 74"/>
                <p:cNvSpPr>
                  <a:spLocks noChangeArrowheads="1"/>
                </p:cNvSpPr>
                <p:nvPr/>
              </p:nvSpPr>
              <p:spPr bwMode="auto">
                <a:xfrm>
                  <a:off x="1571625" y="3143250"/>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3" name="Oval 75"/>
                <p:cNvSpPr>
                  <a:spLocks noChangeArrowheads="1"/>
                </p:cNvSpPr>
                <p:nvPr/>
              </p:nvSpPr>
              <p:spPr bwMode="auto">
                <a:xfrm>
                  <a:off x="4214813" y="3000375"/>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4" name="Oval 76"/>
                <p:cNvSpPr>
                  <a:spLocks noChangeArrowheads="1"/>
                </p:cNvSpPr>
                <p:nvPr/>
              </p:nvSpPr>
              <p:spPr bwMode="auto">
                <a:xfrm>
                  <a:off x="2000250" y="3214688"/>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5" name="Oval 77"/>
                <p:cNvSpPr>
                  <a:spLocks noChangeArrowheads="1"/>
                </p:cNvSpPr>
                <p:nvPr/>
              </p:nvSpPr>
              <p:spPr bwMode="auto">
                <a:xfrm>
                  <a:off x="4643438" y="4714875"/>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6" name="Oval 78"/>
                <p:cNvSpPr>
                  <a:spLocks noChangeArrowheads="1"/>
                </p:cNvSpPr>
                <p:nvPr/>
              </p:nvSpPr>
              <p:spPr bwMode="auto">
                <a:xfrm>
                  <a:off x="1500188" y="3071813"/>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7" name="Oval 79"/>
                <p:cNvSpPr>
                  <a:spLocks noChangeArrowheads="1"/>
                </p:cNvSpPr>
                <p:nvPr/>
              </p:nvSpPr>
              <p:spPr bwMode="auto">
                <a:xfrm>
                  <a:off x="7143750" y="3143250"/>
                  <a:ext cx="71438" cy="71438"/>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48" name="Oval 80"/>
                <p:cNvSpPr>
                  <a:spLocks noChangeArrowheads="1"/>
                </p:cNvSpPr>
                <p:nvPr/>
              </p:nvSpPr>
              <p:spPr bwMode="auto">
                <a:xfrm>
                  <a:off x="7215188" y="3000375"/>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49" name="Oval 81"/>
                <p:cNvSpPr>
                  <a:spLocks noChangeArrowheads="1"/>
                </p:cNvSpPr>
                <p:nvPr/>
              </p:nvSpPr>
              <p:spPr bwMode="auto">
                <a:xfrm>
                  <a:off x="7072313" y="3214688"/>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0" name="Oval 82"/>
                <p:cNvSpPr>
                  <a:spLocks noChangeArrowheads="1"/>
                </p:cNvSpPr>
                <p:nvPr/>
              </p:nvSpPr>
              <p:spPr bwMode="auto">
                <a:xfrm>
                  <a:off x="1428750" y="2643188"/>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1" name="Oval 83"/>
                <p:cNvSpPr>
                  <a:spLocks noChangeArrowheads="1"/>
                </p:cNvSpPr>
                <p:nvPr/>
              </p:nvSpPr>
              <p:spPr bwMode="auto">
                <a:xfrm>
                  <a:off x="4286250" y="2714625"/>
                  <a:ext cx="71438" cy="71438"/>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52" name="Oval 84"/>
                <p:cNvSpPr>
                  <a:spLocks noChangeArrowheads="1"/>
                </p:cNvSpPr>
                <p:nvPr/>
              </p:nvSpPr>
              <p:spPr bwMode="auto">
                <a:xfrm>
                  <a:off x="6929438" y="3214688"/>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3" name="Oval 85"/>
                <p:cNvSpPr>
                  <a:spLocks noChangeArrowheads="1"/>
                </p:cNvSpPr>
                <p:nvPr/>
              </p:nvSpPr>
              <p:spPr bwMode="auto">
                <a:xfrm>
                  <a:off x="2143125" y="3143250"/>
                  <a:ext cx="71438" cy="71438"/>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54" name="Oval 86"/>
                <p:cNvSpPr>
                  <a:spLocks noChangeArrowheads="1"/>
                </p:cNvSpPr>
                <p:nvPr/>
              </p:nvSpPr>
              <p:spPr bwMode="auto">
                <a:xfrm>
                  <a:off x="2571750" y="2928938"/>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5" name="Oval 87"/>
                <p:cNvSpPr>
                  <a:spLocks noChangeArrowheads="1"/>
                </p:cNvSpPr>
                <p:nvPr/>
              </p:nvSpPr>
              <p:spPr bwMode="auto">
                <a:xfrm>
                  <a:off x="6643688" y="3071813"/>
                  <a:ext cx="71437"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56" name="Oval 88"/>
                <p:cNvSpPr>
                  <a:spLocks noChangeArrowheads="1"/>
                </p:cNvSpPr>
                <p:nvPr/>
              </p:nvSpPr>
              <p:spPr bwMode="auto">
                <a:xfrm>
                  <a:off x="4071938" y="2643188"/>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7" name="Oval 89"/>
                <p:cNvSpPr>
                  <a:spLocks noChangeArrowheads="1"/>
                </p:cNvSpPr>
                <p:nvPr/>
              </p:nvSpPr>
              <p:spPr bwMode="auto">
                <a:xfrm>
                  <a:off x="4429125" y="3143250"/>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8" name="Oval 90"/>
                <p:cNvSpPr>
                  <a:spLocks noChangeArrowheads="1"/>
                </p:cNvSpPr>
                <p:nvPr/>
              </p:nvSpPr>
              <p:spPr bwMode="auto">
                <a:xfrm>
                  <a:off x="2286000" y="3286125"/>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59" name="Oval 91"/>
                <p:cNvSpPr>
                  <a:spLocks noChangeArrowheads="1"/>
                </p:cNvSpPr>
                <p:nvPr/>
              </p:nvSpPr>
              <p:spPr bwMode="auto">
                <a:xfrm>
                  <a:off x="7143750" y="3071813"/>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60" name="Oval 92"/>
                <p:cNvSpPr>
                  <a:spLocks noChangeArrowheads="1"/>
                </p:cNvSpPr>
                <p:nvPr/>
              </p:nvSpPr>
              <p:spPr bwMode="auto">
                <a:xfrm>
                  <a:off x="7215188" y="2928938"/>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61" name="Oval 93"/>
                <p:cNvSpPr>
                  <a:spLocks noChangeArrowheads="1"/>
                </p:cNvSpPr>
                <p:nvPr/>
              </p:nvSpPr>
              <p:spPr bwMode="auto">
                <a:xfrm>
                  <a:off x="7215188" y="3071813"/>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62" name="Oval 94"/>
                <p:cNvSpPr>
                  <a:spLocks noChangeArrowheads="1"/>
                </p:cNvSpPr>
                <p:nvPr/>
              </p:nvSpPr>
              <p:spPr bwMode="auto">
                <a:xfrm>
                  <a:off x="4286250" y="2857500"/>
                  <a:ext cx="71438" cy="71438"/>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63" name="Oval 95"/>
                <p:cNvSpPr>
                  <a:spLocks noChangeArrowheads="1"/>
                </p:cNvSpPr>
                <p:nvPr/>
              </p:nvSpPr>
              <p:spPr bwMode="auto">
                <a:xfrm>
                  <a:off x="4357688" y="2857500"/>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64" name="Oval 96"/>
                <p:cNvSpPr>
                  <a:spLocks noChangeArrowheads="1"/>
                </p:cNvSpPr>
                <p:nvPr/>
              </p:nvSpPr>
              <p:spPr bwMode="auto">
                <a:xfrm>
                  <a:off x="4357688" y="2643188"/>
                  <a:ext cx="71437" cy="71437"/>
                </a:xfrm>
                <a:prstGeom prst="ellipse">
                  <a:avLst/>
                </a:prstGeom>
                <a:solidFill>
                  <a:srgbClr val="000000"/>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65" name="Oval 97"/>
                <p:cNvSpPr>
                  <a:spLocks noChangeArrowheads="1"/>
                </p:cNvSpPr>
                <p:nvPr/>
              </p:nvSpPr>
              <p:spPr bwMode="auto">
                <a:xfrm>
                  <a:off x="2357438" y="3071813"/>
                  <a:ext cx="71437" cy="71437"/>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66" name="Oval 98"/>
                <p:cNvSpPr>
                  <a:spLocks noChangeArrowheads="1"/>
                </p:cNvSpPr>
                <p:nvPr/>
              </p:nvSpPr>
              <p:spPr bwMode="auto">
                <a:xfrm>
                  <a:off x="4357688" y="2714625"/>
                  <a:ext cx="71437" cy="71438"/>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67" name="Oval 99"/>
                <p:cNvSpPr>
                  <a:spLocks noChangeArrowheads="1"/>
                </p:cNvSpPr>
                <p:nvPr/>
              </p:nvSpPr>
              <p:spPr bwMode="auto">
                <a:xfrm>
                  <a:off x="4286250" y="2643188"/>
                  <a:ext cx="71438"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68" name="Oval 100"/>
                <p:cNvSpPr>
                  <a:spLocks noChangeArrowheads="1"/>
                </p:cNvSpPr>
                <p:nvPr/>
              </p:nvSpPr>
              <p:spPr bwMode="auto">
                <a:xfrm>
                  <a:off x="4429125" y="2714625"/>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69" name="Oval 101"/>
                <p:cNvSpPr>
                  <a:spLocks noChangeArrowheads="1"/>
                </p:cNvSpPr>
                <p:nvPr/>
              </p:nvSpPr>
              <p:spPr bwMode="auto">
                <a:xfrm>
                  <a:off x="4357688" y="2786063"/>
                  <a:ext cx="71437" cy="71437"/>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70" name="Oval 102"/>
                <p:cNvSpPr>
                  <a:spLocks noChangeArrowheads="1"/>
                </p:cNvSpPr>
                <p:nvPr/>
              </p:nvSpPr>
              <p:spPr bwMode="auto">
                <a:xfrm>
                  <a:off x="4286250" y="2786063"/>
                  <a:ext cx="71438"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71" name="Oval 103"/>
                <p:cNvSpPr>
                  <a:spLocks noChangeArrowheads="1"/>
                </p:cNvSpPr>
                <p:nvPr/>
              </p:nvSpPr>
              <p:spPr bwMode="auto">
                <a:xfrm>
                  <a:off x="2214563" y="3071813"/>
                  <a:ext cx="71437"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72" name="Oval 104"/>
                <p:cNvSpPr>
                  <a:spLocks noChangeArrowheads="1"/>
                </p:cNvSpPr>
                <p:nvPr/>
              </p:nvSpPr>
              <p:spPr bwMode="auto">
                <a:xfrm>
                  <a:off x="2000250" y="3071813"/>
                  <a:ext cx="71438"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73" name="Oval 105"/>
                <p:cNvSpPr>
                  <a:spLocks noChangeArrowheads="1"/>
                </p:cNvSpPr>
                <p:nvPr/>
              </p:nvSpPr>
              <p:spPr bwMode="auto">
                <a:xfrm>
                  <a:off x="2428875" y="3143250"/>
                  <a:ext cx="71438" cy="71438"/>
                </a:xfrm>
                <a:prstGeom prst="ellipse">
                  <a:avLst/>
                </a:prstGeom>
                <a:solidFill>
                  <a:srgbClr val="1F497D"/>
                </a:solidFill>
                <a:ln w="25400">
                  <a:solidFill>
                    <a:srgbClr val="385D8A"/>
                  </a:solidFill>
                  <a:round/>
                  <a:headEnd/>
                  <a:tailEnd/>
                </a:ln>
              </p:spPr>
              <p:txBody>
                <a:bodyPr anchor="ctr"/>
                <a:lstStyle/>
                <a:p>
                  <a:pPr eaLnBrk="1" hangingPunct="1"/>
                  <a:endParaRPr lang="en-US">
                    <a:solidFill>
                      <a:srgbClr val="FFFFFF"/>
                    </a:solidFill>
                    <a:latin typeface="Calibri" pitchFamily="34" charset="0"/>
                  </a:endParaRPr>
                </a:p>
              </p:txBody>
            </p:sp>
            <p:sp>
              <p:nvSpPr>
                <p:cNvPr id="180274" name="Oval 106"/>
                <p:cNvSpPr>
                  <a:spLocks noChangeArrowheads="1"/>
                </p:cNvSpPr>
                <p:nvPr/>
              </p:nvSpPr>
              <p:spPr bwMode="auto">
                <a:xfrm>
                  <a:off x="5000625" y="2357438"/>
                  <a:ext cx="71438" cy="71437"/>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75" name="Oval 107"/>
                <p:cNvSpPr>
                  <a:spLocks noChangeArrowheads="1"/>
                </p:cNvSpPr>
                <p:nvPr/>
              </p:nvSpPr>
              <p:spPr bwMode="auto">
                <a:xfrm>
                  <a:off x="4500563" y="2857500"/>
                  <a:ext cx="71437" cy="71438"/>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76" name="Oval 108"/>
                <p:cNvSpPr>
                  <a:spLocks noChangeArrowheads="1"/>
                </p:cNvSpPr>
                <p:nvPr/>
              </p:nvSpPr>
              <p:spPr bwMode="auto">
                <a:xfrm>
                  <a:off x="4500563" y="2786063"/>
                  <a:ext cx="71437"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77" name="Oval 109"/>
                <p:cNvSpPr>
                  <a:spLocks noChangeArrowheads="1"/>
                </p:cNvSpPr>
                <p:nvPr/>
              </p:nvSpPr>
              <p:spPr bwMode="auto">
                <a:xfrm>
                  <a:off x="7072313" y="3143250"/>
                  <a:ext cx="71437"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78" name="Oval 110"/>
                <p:cNvSpPr>
                  <a:spLocks noChangeArrowheads="1"/>
                </p:cNvSpPr>
                <p:nvPr/>
              </p:nvSpPr>
              <p:spPr bwMode="auto">
                <a:xfrm>
                  <a:off x="6572250" y="3143250"/>
                  <a:ext cx="71438" cy="71438"/>
                </a:xfrm>
                <a:prstGeom prst="ellipse">
                  <a:avLst/>
                </a:prstGeom>
                <a:solidFill>
                  <a:srgbClr val="C00000"/>
                </a:solidFill>
                <a:ln w="25400">
                  <a:solidFill>
                    <a:srgbClr val="C00000"/>
                  </a:solidFill>
                  <a:round/>
                  <a:headEnd/>
                  <a:tailEnd/>
                </a:ln>
              </p:spPr>
              <p:txBody>
                <a:bodyPr anchor="ctr"/>
                <a:lstStyle/>
                <a:p>
                  <a:pPr eaLnBrk="1" hangingPunct="1"/>
                  <a:endParaRPr lang="en-US">
                    <a:solidFill>
                      <a:srgbClr val="FFFFFF"/>
                    </a:solidFill>
                    <a:latin typeface="Calibri" pitchFamily="34" charset="0"/>
                  </a:endParaRPr>
                </a:p>
              </p:txBody>
            </p:sp>
            <p:sp>
              <p:nvSpPr>
                <p:cNvPr id="180279" name="Oval 111"/>
                <p:cNvSpPr>
                  <a:spLocks noChangeArrowheads="1"/>
                </p:cNvSpPr>
                <p:nvPr/>
              </p:nvSpPr>
              <p:spPr bwMode="auto">
                <a:xfrm>
                  <a:off x="4438650" y="2643188"/>
                  <a:ext cx="71438"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80" name="Oval 112"/>
                <p:cNvSpPr>
                  <a:spLocks noChangeArrowheads="1"/>
                </p:cNvSpPr>
                <p:nvPr/>
              </p:nvSpPr>
              <p:spPr bwMode="auto">
                <a:xfrm>
                  <a:off x="6796088" y="3429000"/>
                  <a:ext cx="71437" cy="71438"/>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sp>
              <p:nvSpPr>
                <p:cNvPr id="180282" name="Oval 114"/>
                <p:cNvSpPr>
                  <a:spLocks noChangeArrowheads="1"/>
                </p:cNvSpPr>
                <p:nvPr/>
              </p:nvSpPr>
              <p:spPr bwMode="auto">
                <a:xfrm>
                  <a:off x="4357688" y="2938463"/>
                  <a:ext cx="71437" cy="71437"/>
                </a:xfrm>
                <a:prstGeom prst="ellipse">
                  <a:avLst/>
                </a:prstGeom>
                <a:solidFill>
                  <a:srgbClr val="1F497D"/>
                </a:solidFill>
                <a:ln w="25400">
                  <a:solidFill>
                    <a:srgbClr val="1F497D"/>
                  </a:solidFill>
                  <a:round/>
                  <a:headEnd/>
                  <a:tailEnd/>
                </a:ln>
              </p:spPr>
              <p:txBody>
                <a:bodyPr anchor="ctr"/>
                <a:lstStyle/>
                <a:p>
                  <a:pPr eaLnBrk="1" hangingPunct="1"/>
                  <a:endParaRPr lang="en-US">
                    <a:solidFill>
                      <a:srgbClr val="FFFFFF"/>
                    </a:solidFill>
                    <a:latin typeface="Calibri" pitchFamily="34" charset="0"/>
                  </a:endParaRPr>
                </a:p>
              </p:txBody>
            </p:sp>
          </p:grpSp>
          <p:sp>
            <p:nvSpPr>
              <p:cNvPr id="61" name="TextBox 60"/>
              <p:cNvSpPr txBox="1"/>
              <p:nvPr/>
            </p:nvSpPr>
            <p:spPr>
              <a:xfrm>
                <a:off x="1339703" y="5986131"/>
                <a:ext cx="2658139" cy="276999"/>
              </a:xfrm>
              <a:prstGeom prst="rect">
                <a:avLst/>
              </a:prstGeom>
              <a:noFill/>
            </p:spPr>
            <p:txBody>
              <a:bodyPr wrap="square" rtlCol="0">
                <a:spAutoFit/>
              </a:bodyPr>
              <a:lstStyle/>
              <a:p>
                <a:pPr algn="ctr"/>
                <a:r>
                  <a:rPr lang="fr-CH" sz="1200" dirty="0"/>
                  <a:t>M. </a:t>
                </a:r>
                <a:r>
                  <a:rPr lang="fr-CH" sz="1200" dirty="0" err="1"/>
                  <a:t>Dosanjh</a:t>
                </a:r>
                <a:r>
                  <a:rPr lang="fr-CH" sz="1200" dirty="0"/>
                  <a:t> (PTCOG Data)</a:t>
                </a:r>
                <a:endParaRPr lang="en-US" sz="1200" dirty="0"/>
              </a:p>
            </p:txBody>
          </p:sp>
        </p:grpSp>
        <p:sp>
          <p:nvSpPr>
            <p:cNvPr id="180229" name="TextBox 39"/>
            <p:cNvSpPr txBox="1">
              <a:spLocks noChangeArrowheads="1"/>
            </p:cNvSpPr>
            <p:nvPr/>
          </p:nvSpPr>
          <p:spPr bwMode="auto">
            <a:xfrm>
              <a:off x="6999213" y="1065902"/>
              <a:ext cx="2123521" cy="1446550"/>
            </a:xfrm>
            <a:prstGeom prst="rect">
              <a:avLst/>
            </a:prstGeom>
            <a:noFill/>
            <a:ln w="9525">
              <a:solidFill>
                <a:schemeClr val="tx1"/>
              </a:solidFill>
              <a:miter lim="800000"/>
              <a:headEnd/>
              <a:tailEnd/>
            </a:ln>
          </p:spPr>
          <p:txBody>
            <a:bodyPr wrap="square">
              <a:spAutoFit/>
            </a:bodyPr>
            <a:lstStyle/>
            <a:p>
              <a:pPr algn="l">
                <a:buFont typeface="Arial" pitchFamily="34" charset="0"/>
                <a:buChar char="•"/>
              </a:pPr>
              <a:r>
                <a:rPr lang="en-US" dirty="0">
                  <a:solidFill>
                    <a:schemeClr val="tx2"/>
                  </a:solidFill>
                </a:rPr>
                <a:t> Planned/Under construction (25)</a:t>
              </a:r>
            </a:p>
            <a:p>
              <a:pPr algn="l">
                <a:buFont typeface="Arial" pitchFamily="34" charset="0"/>
                <a:buChar char="•"/>
              </a:pPr>
              <a:r>
                <a:rPr lang="en-US" dirty="0">
                  <a:solidFill>
                    <a:srgbClr val="FF0000"/>
                  </a:solidFill>
                </a:rPr>
                <a:t> In operation (42)</a:t>
              </a:r>
            </a:p>
            <a:p>
              <a:pPr algn="l">
                <a:buFont typeface="Arial" pitchFamily="34" charset="0"/>
                <a:buChar char="•"/>
              </a:pPr>
              <a:endParaRPr lang="en-US" sz="1000" dirty="0">
                <a:solidFill>
                  <a:srgbClr val="FF0000"/>
                </a:solidFill>
              </a:endParaRPr>
            </a:p>
            <a:p>
              <a:pPr algn="ctr"/>
              <a:endParaRPr lang="it-IT" sz="1200" dirty="0"/>
            </a:p>
            <a:p>
              <a:pPr algn="ctr"/>
              <a:r>
                <a:rPr lang="fr-CH" sz="1200" dirty="0"/>
                <a:t>(PTCOG Data)</a:t>
              </a:r>
              <a:endParaRPr lang="en-US" sz="1200" dirty="0"/>
            </a:p>
          </p:txBody>
        </p:sp>
      </p:grpSp>
      <p:sp>
        <p:nvSpPr>
          <p:cNvPr id="59" name="Title 58"/>
          <p:cNvSpPr>
            <a:spLocks noGrp="1"/>
          </p:cNvSpPr>
          <p:nvPr>
            <p:ph type="title"/>
          </p:nvPr>
        </p:nvSpPr>
        <p:spPr>
          <a:xfrm>
            <a:off x="882504" y="2"/>
            <a:ext cx="7176977" cy="836711"/>
          </a:xfrm>
          <a:solidFill>
            <a:schemeClr val="bg1"/>
          </a:solidFill>
        </p:spPr>
        <p:txBody>
          <a:bodyPr>
            <a:noAutofit/>
          </a:bodyPr>
          <a:lstStyle/>
          <a:p>
            <a:r>
              <a:rPr lang="en-US" sz="2800" dirty="0" err="1" smtClean="0">
                <a:latin typeface="Calibri" pitchFamily="34" charset="0"/>
              </a:rPr>
              <a:t>Hadrontherapy</a:t>
            </a:r>
            <a:r>
              <a:rPr lang="en-US" sz="2800" dirty="0" smtClean="0">
                <a:latin typeface="Calibri" pitchFamily="34" charset="0"/>
              </a:rPr>
              <a:t> </a:t>
            </a:r>
            <a:r>
              <a:rPr lang="en-US" sz="2800" dirty="0" err="1" smtClean="0">
                <a:latin typeface="Calibri" pitchFamily="34" charset="0"/>
              </a:rPr>
              <a:t>centres</a:t>
            </a:r>
            <a:r>
              <a:rPr lang="en-US" sz="2800" dirty="0" smtClean="0">
                <a:latin typeface="Calibri" pitchFamily="34" charset="0"/>
              </a:rPr>
              <a:t> </a:t>
            </a:r>
            <a:r>
              <a:rPr lang="en-US" sz="2800" dirty="0" smtClean="0">
                <a:solidFill>
                  <a:srgbClr val="FF0000"/>
                </a:solidFill>
                <a:latin typeface="Calibri" pitchFamily="34" charset="0"/>
              </a:rPr>
              <a:t>IN OPERATION </a:t>
            </a:r>
            <a:r>
              <a:rPr lang="en-US" sz="2800" dirty="0" smtClean="0">
                <a:latin typeface="Calibri" pitchFamily="34" charset="0"/>
              </a:rPr>
              <a:t>and </a:t>
            </a:r>
            <a:r>
              <a:rPr lang="en-US" sz="2800" dirty="0" smtClean="0">
                <a:solidFill>
                  <a:srgbClr val="336699"/>
                </a:solidFill>
                <a:latin typeface="Calibri" pitchFamily="34" charset="0"/>
              </a:rPr>
              <a:t>UNDER CONSTRUCTION </a:t>
            </a:r>
            <a:r>
              <a:rPr lang="en-US" sz="2800" dirty="0" err="1" smtClean="0">
                <a:latin typeface="Calibri" pitchFamily="34" charset="0"/>
              </a:rPr>
              <a:t>wordwide</a:t>
            </a:r>
            <a:r>
              <a:rPr lang="en-US" sz="2800" dirty="0" smtClean="0">
                <a:latin typeface="Calibri" pitchFamily="34" charset="0"/>
              </a:rPr>
              <a:t> (2013)</a:t>
            </a:r>
            <a:endParaRPr lang="en-US" sz="2800" dirty="0"/>
          </a:p>
        </p:txBody>
      </p:sp>
      <p:graphicFrame>
        <p:nvGraphicFramePr>
          <p:cNvPr id="58" name="Chart 57"/>
          <p:cNvGraphicFramePr>
            <a:graphicFrameLocks/>
          </p:cNvGraphicFramePr>
          <p:nvPr>
            <p:extLst/>
          </p:nvPr>
        </p:nvGraphicFramePr>
        <p:xfrm>
          <a:off x="4644008" y="3670835"/>
          <a:ext cx="4283967" cy="29249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31095545"/>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92</a:t>
            </a:fld>
            <a:endParaRPr lang="en-US">
              <a:solidFill>
                <a:prstClr val="black">
                  <a:tint val="75000"/>
                </a:prstClr>
              </a:solidFill>
            </a:endParaRPr>
          </a:p>
        </p:txBody>
      </p:sp>
      <p:pic>
        <p:nvPicPr>
          <p:cNvPr id="7" name="Imagen 6"/>
          <p:cNvPicPr>
            <a:picLocks noChangeAspect="1"/>
          </p:cNvPicPr>
          <p:nvPr/>
        </p:nvPicPr>
        <p:blipFill>
          <a:blip r:embed="rId2"/>
          <a:stretch>
            <a:fillRect/>
          </a:stretch>
        </p:blipFill>
        <p:spPr>
          <a:xfrm>
            <a:off x="51145" y="80353"/>
            <a:ext cx="9092855" cy="6449949"/>
          </a:xfrm>
          <a:prstGeom prst="rect">
            <a:avLst/>
          </a:prstGeom>
        </p:spPr>
      </p:pic>
    </p:spTree>
    <p:extLst>
      <p:ext uri="{BB962C8B-B14F-4D97-AF65-F5344CB8AC3E}">
        <p14:creationId xmlns:p14="http://schemas.microsoft.com/office/powerpoint/2010/main" val="350703700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20080"/>
          </a:xfrm>
        </p:spPr>
        <p:txBody>
          <a:bodyPr>
            <a:noAutofit/>
          </a:bodyPr>
          <a:lstStyle/>
          <a:p>
            <a:r>
              <a:rPr lang="it-IT" sz="2800" dirty="0" smtClean="0"/>
              <a:t>IBA Superconducting cyclotron for </a:t>
            </a:r>
            <a:br>
              <a:rPr lang="it-IT" sz="2800" dirty="0" smtClean="0"/>
            </a:br>
            <a:r>
              <a:rPr lang="it-IT" sz="2800" dirty="0" smtClean="0"/>
              <a:t>carbon, helium and protons</a:t>
            </a:r>
            <a:endParaRPr lang="en-GB" sz="2800" dirty="0"/>
          </a:p>
        </p:txBody>
      </p:sp>
      <p:pic>
        <p:nvPicPr>
          <p:cNvPr id="3788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00" t="25417" r="50500" b="11771"/>
          <a:stretch/>
        </p:blipFill>
        <p:spPr bwMode="auto">
          <a:xfrm>
            <a:off x="247650" y="989617"/>
            <a:ext cx="3431030" cy="527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88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437" t="20052" r="6407" b="9896"/>
          <a:stretch/>
        </p:blipFill>
        <p:spPr bwMode="auto">
          <a:xfrm>
            <a:off x="3678682" y="3941642"/>
            <a:ext cx="4269779" cy="2754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88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357" t="41418" r="16429" b="21180"/>
          <a:stretch/>
        </p:blipFill>
        <p:spPr bwMode="auto">
          <a:xfrm>
            <a:off x="4953000" y="1324429"/>
            <a:ext cx="3538536" cy="281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53169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it-IT" dirty="0" smtClean="0"/>
              <a:t>Proton single room facility by Mevion</a:t>
            </a:r>
            <a:endParaRPr lang="en-GB" dirty="0"/>
          </a:p>
        </p:txBody>
      </p:sp>
      <p:pic>
        <p:nvPicPr>
          <p:cNvPr id="37171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8900" t="26310" r="60239" b="30815"/>
          <a:stretch/>
        </p:blipFill>
        <p:spPr bwMode="auto">
          <a:xfrm>
            <a:off x="230189" y="1261602"/>
            <a:ext cx="2854325" cy="351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1567" t="26310" r="16492" b="17642"/>
          <a:stretch/>
        </p:blipFill>
        <p:spPr bwMode="auto">
          <a:xfrm>
            <a:off x="3252852" y="1128252"/>
            <a:ext cx="5738748" cy="4601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95300" y="4781552"/>
            <a:ext cx="2324100" cy="646331"/>
          </a:xfrm>
          <a:prstGeom prst="rect">
            <a:avLst/>
          </a:prstGeom>
          <a:noFill/>
        </p:spPr>
        <p:txBody>
          <a:bodyPr wrap="square" rtlCol="0">
            <a:spAutoFit/>
          </a:bodyPr>
          <a:lstStyle/>
          <a:p>
            <a:pPr algn="ctr"/>
            <a:r>
              <a:rPr lang="it-IT" b="1" dirty="0"/>
              <a:t>9 T superconducting</a:t>
            </a:r>
          </a:p>
          <a:p>
            <a:pPr algn="ctr"/>
            <a:r>
              <a:rPr lang="it-IT" b="1" dirty="0"/>
              <a:t>Synchro-cyclotron</a:t>
            </a:r>
            <a:endParaRPr lang="en-GB" b="1" dirty="0"/>
          </a:p>
        </p:txBody>
      </p:sp>
    </p:spTree>
    <p:extLst>
      <p:ext uri="{BB962C8B-B14F-4D97-AF65-F5344CB8AC3E}">
        <p14:creationId xmlns:p14="http://schemas.microsoft.com/office/powerpoint/2010/main" val="26797641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eaLnBrk="0" fontAlgn="base" hangingPunct="0">
              <a:spcAft>
                <a:spcPct val="0"/>
              </a:spcAft>
            </a:pPr>
            <a:r>
              <a:rPr lang="es-ES" altLang="es-ES" dirty="0" err="1">
                <a:solidFill>
                  <a:srgbClr val="1D6877"/>
                </a:solidFill>
                <a:latin typeface="Arial" panose="020B0604020202020204" pitchFamily="34" charset="0"/>
                <a:cs typeface="Arial" panose="020B0604020202020204" pitchFamily="34" charset="0"/>
              </a:rPr>
              <a:t>Particle</a:t>
            </a:r>
            <a:r>
              <a:rPr lang="es-ES" altLang="es-ES" dirty="0">
                <a:solidFill>
                  <a:srgbClr val="1D6877"/>
                </a:solidFill>
                <a:latin typeface="Arial" panose="020B0604020202020204" pitchFamily="34" charset="0"/>
                <a:cs typeface="Arial" panose="020B0604020202020204" pitchFamily="34" charset="0"/>
              </a:rPr>
              <a:t> </a:t>
            </a:r>
            <a:r>
              <a:rPr lang="es-ES" altLang="es-ES" dirty="0" err="1">
                <a:solidFill>
                  <a:srgbClr val="1D6877"/>
                </a:solidFill>
                <a:latin typeface="Arial" panose="020B0604020202020204" pitchFamily="34" charset="0"/>
                <a:cs typeface="Arial" panose="020B0604020202020204" pitchFamily="34" charset="0"/>
              </a:rPr>
              <a:t>therapy</a:t>
            </a:r>
            <a:r>
              <a:rPr lang="es-ES" altLang="es-ES" dirty="0">
                <a:solidFill>
                  <a:srgbClr val="1D6877"/>
                </a:solidFill>
                <a:latin typeface="Arial" panose="020B0604020202020204" pitchFamily="34" charset="0"/>
                <a:cs typeface="Arial" panose="020B0604020202020204" pitchFamily="34" charset="0"/>
              </a:rPr>
              <a:t> </a:t>
            </a:r>
            <a:r>
              <a:rPr lang="es-ES" altLang="es-ES" dirty="0" err="1">
                <a:solidFill>
                  <a:srgbClr val="1D6877"/>
                </a:solidFill>
                <a:latin typeface="Arial" panose="020B0604020202020204" pitchFamily="34" charset="0"/>
                <a:cs typeface="Arial" panose="020B0604020202020204" pitchFamily="34" charset="0"/>
              </a:rPr>
              <a:t>facilities</a:t>
            </a:r>
            <a:r>
              <a:rPr lang="es-ES" altLang="es-ES" dirty="0">
                <a:solidFill>
                  <a:srgbClr val="1D6877"/>
                </a:solidFill>
                <a:latin typeface="Arial" panose="020B0604020202020204" pitchFamily="34" charset="0"/>
                <a:cs typeface="Arial" panose="020B0604020202020204" pitchFamily="34" charset="0"/>
              </a:rPr>
              <a:t> in </a:t>
            </a:r>
            <a:r>
              <a:rPr lang="es-ES" altLang="es-ES" dirty="0" err="1">
                <a:solidFill>
                  <a:srgbClr val="1D6877"/>
                </a:solidFill>
                <a:latin typeface="Arial" panose="020B0604020202020204" pitchFamily="34" charset="0"/>
                <a:cs typeface="Arial" panose="020B0604020202020204" pitchFamily="34" charset="0"/>
              </a:rPr>
              <a:t>operation</a:t>
            </a:r>
            <a:r>
              <a:rPr lang="es-ES" altLang="es-ES" dirty="0">
                <a:solidFill>
                  <a:srgbClr val="1D6877"/>
                </a:solidFill>
                <a:latin typeface="Arial" panose="020B0604020202020204" pitchFamily="34" charset="0"/>
                <a:cs typeface="Arial" panose="020B0604020202020204" pitchFamily="34" charset="0"/>
              </a:rPr>
              <a:t> (</a:t>
            </a:r>
            <a:r>
              <a:rPr lang="es-ES" altLang="es-ES" dirty="0" err="1">
                <a:solidFill>
                  <a:srgbClr val="1D6877"/>
                </a:solidFill>
                <a:latin typeface="Arial" panose="020B0604020202020204" pitchFamily="34" charset="0"/>
                <a:cs typeface="Arial" panose="020B0604020202020204" pitchFamily="34" charset="0"/>
              </a:rPr>
              <a:t>last</a:t>
            </a:r>
            <a:r>
              <a:rPr lang="es-ES" altLang="es-ES" dirty="0">
                <a:solidFill>
                  <a:srgbClr val="1D6877"/>
                </a:solidFill>
                <a:latin typeface="Arial" panose="020B0604020202020204" pitchFamily="34" charset="0"/>
                <a:cs typeface="Arial" panose="020B0604020202020204" pitchFamily="34" charset="0"/>
              </a:rPr>
              <a:t> </a:t>
            </a:r>
            <a:r>
              <a:rPr lang="es-ES" altLang="es-ES" dirty="0" err="1">
                <a:solidFill>
                  <a:srgbClr val="1D6877"/>
                </a:solidFill>
                <a:latin typeface="Arial" panose="020B0604020202020204" pitchFamily="34" charset="0"/>
                <a:cs typeface="Arial" panose="020B0604020202020204" pitchFamily="34" charset="0"/>
              </a:rPr>
              <a:t>update</a:t>
            </a:r>
            <a:r>
              <a:rPr lang="es-ES" altLang="es-ES" dirty="0">
                <a:solidFill>
                  <a:srgbClr val="1D6877"/>
                </a:solidFill>
                <a:latin typeface="Arial" panose="020B0604020202020204" pitchFamily="34" charset="0"/>
                <a:cs typeface="Arial" panose="020B0604020202020204" pitchFamily="34" charset="0"/>
              </a:rPr>
              <a:t>: </a:t>
            </a:r>
            <a:r>
              <a:rPr lang="es-ES" altLang="es-ES" dirty="0" err="1">
                <a:solidFill>
                  <a:srgbClr val="1D6877"/>
                </a:solidFill>
                <a:latin typeface="Arial" panose="020B0604020202020204" pitchFamily="34" charset="0"/>
                <a:cs typeface="Arial" panose="020B0604020202020204" pitchFamily="34" charset="0"/>
              </a:rPr>
              <a:t>July</a:t>
            </a:r>
            <a:r>
              <a:rPr lang="es-ES" altLang="es-ES" dirty="0">
                <a:solidFill>
                  <a:srgbClr val="1D6877"/>
                </a:solidFill>
                <a:latin typeface="Arial" panose="020B0604020202020204" pitchFamily="34" charset="0"/>
                <a:cs typeface="Arial" panose="020B0604020202020204" pitchFamily="34" charset="0"/>
              </a:rPr>
              <a:t> 2018)</a:t>
            </a:r>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95</a:t>
            </a:fld>
            <a:endParaRPr lang="en-US">
              <a:solidFill>
                <a:prstClr val="black">
                  <a:tint val="75000"/>
                </a:prstClr>
              </a:solidFill>
            </a:endParaRPr>
          </a:p>
        </p:txBody>
      </p:sp>
      <p:sp>
        <p:nvSpPr>
          <p:cNvPr id="10" name="Rectangle 2"/>
          <p:cNvSpPr>
            <a:spLocks noChangeArrowheads="1"/>
          </p:cNvSpPr>
          <p:nvPr/>
        </p:nvSpPr>
        <p:spPr bwMode="auto">
          <a:xfrm>
            <a:off x="683568" y="580507"/>
            <a:ext cx="8064896" cy="73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174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000" b="1" i="0" u="none" strike="noStrike" cap="none" normalizeH="0" baseline="0" dirty="0" err="1" smtClean="0">
                <a:ln>
                  <a:noFill/>
                </a:ln>
                <a:solidFill>
                  <a:srgbClr val="12414A"/>
                </a:solidFill>
                <a:effectLst/>
                <a:latin typeface="Arial" panose="020B0604020202020204" pitchFamily="34" charset="0"/>
                <a:cs typeface="Arial" panose="020B0604020202020204" pitchFamily="34" charset="0"/>
              </a:rPr>
              <a:t>Information</a:t>
            </a:r>
            <a:r>
              <a:rPr kumimoji="0" lang="es-ES" altLang="es-ES" sz="1000" b="1" i="0" u="none" strike="noStrike" cap="none" normalizeH="0" baseline="0" dirty="0" smtClean="0">
                <a:ln>
                  <a:noFill/>
                </a:ln>
                <a:solidFill>
                  <a:srgbClr val="12414A"/>
                </a:solidFill>
                <a:effectLst/>
                <a:latin typeface="Arial" panose="020B0604020202020204" pitchFamily="34" charset="0"/>
                <a:cs typeface="Arial" panose="020B0604020202020204" pitchFamily="34" charset="0"/>
              </a:rPr>
              <a:t> </a:t>
            </a:r>
            <a:r>
              <a:rPr kumimoji="0" lang="es-ES" altLang="es-ES" sz="1000" b="1" i="0" u="none" strike="noStrike" cap="none" normalizeH="0" baseline="0" dirty="0" err="1" smtClean="0">
                <a:ln>
                  <a:noFill/>
                </a:ln>
                <a:solidFill>
                  <a:srgbClr val="12414A"/>
                </a:solidFill>
                <a:effectLst/>
                <a:latin typeface="Arial" panose="020B0604020202020204" pitchFamily="34" charset="0"/>
                <a:cs typeface="Arial" panose="020B0604020202020204" pitchFamily="34" charset="0"/>
              </a:rPr>
              <a:t>about</a:t>
            </a:r>
            <a:r>
              <a:rPr kumimoji="0" lang="es-ES" altLang="es-ES" sz="1000" b="1" i="0" u="none" strike="noStrike" cap="none" normalizeH="0" baseline="0" dirty="0" smtClean="0">
                <a:ln>
                  <a:noFill/>
                </a:ln>
                <a:solidFill>
                  <a:srgbClr val="12414A"/>
                </a:solidFill>
                <a:effectLst/>
                <a:latin typeface="Arial" panose="020B0604020202020204" pitchFamily="34" charset="0"/>
                <a:cs typeface="Arial" panose="020B0604020202020204" pitchFamily="34" charset="0"/>
              </a:rPr>
              <a:t> </a:t>
            </a:r>
            <a:r>
              <a:rPr kumimoji="0" lang="es-ES" altLang="es-ES" sz="1000" b="1" i="0" u="none" strike="noStrike" cap="none" normalizeH="0" baseline="0" dirty="0" err="1" smtClean="0">
                <a:ln>
                  <a:noFill/>
                </a:ln>
                <a:solidFill>
                  <a:srgbClr val="12414A"/>
                </a:solidFill>
                <a:effectLst/>
                <a:latin typeface="Arial" panose="020B0604020202020204" pitchFamily="34" charset="0"/>
                <a:cs typeface="Arial" panose="020B0604020202020204" pitchFamily="34" charset="0"/>
              </a:rPr>
              <a:t>technical</a:t>
            </a:r>
            <a:r>
              <a:rPr kumimoji="0" lang="es-ES" altLang="es-ES" sz="1000" b="1" i="0" u="none" strike="noStrike" cap="none" normalizeH="0" baseline="0" dirty="0" smtClean="0">
                <a:ln>
                  <a:noFill/>
                </a:ln>
                <a:solidFill>
                  <a:srgbClr val="12414A"/>
                </a:solidFill>
                <a:effectLst/>
                <a:latin typeface="Arial" panose="020B0604020202020204" pitchFamily="34" charset="0"/>
                <a:cs typeface="Arial" panose="020B0604020202020204" pitchFamily="34" charset="0"/>
              </a:rPr>
              <a:t> </a:t>
            </a:r>
            <a:r>
              <a:rPr kumimoji="0" lang="es-ES" altLang="es-ES" sz="1000" b="1" i="0" u="none" strike="noStrike" cap="none" normalizeH="0" baseline="0" dirty="0" err="1" smtClean="0">
                <a:ln>
                  <a:noFill/>
                </a:ln>
                <a:solidFill>
                  <a:srgbClr val="12414A"/>
                </a:solidFill>
                <a:effectLst/>
                <a:latin typeface="Arial" panose="020B0604020202020204" pitchFamily="34" charset="0"/>
                <a:cs typeface="Arial" panose="020B0604020202020204" pitchFamily="34" charset="0"/>
              </a:rPr>
              <a:t>equipment</a:t>
            </a:r>
            <a:r>
              <a:rPr kumimoji="0" lang="es-ES" altLang="es-ES" sz="1000" b="1" i="0" u="none" strike="noStrike" cap="none" normalizeH="0" baseline="0" dirty="0" smtClean="0">
                <a:ln>
                  <a:noFill/>
                </a:ln>
                <a:solidFill>
                  <a:srgbClr val="12414A"/>
                </a:solidFill>
                <a:effectLst/>
                <a:latin typeface="Arial" panose="020B0604020202020204" pitchFamily="34" charset="0"/>
                <a:cs typeface="Arial" panose="020B0604020202020204" pitchFamily="34" charset="0"/>
              </a:rPr>
              <a:t>. Log in to </a:t>
            </a:r>
            <a:r>
              <a:rPr kumimoji="0" lang="es-ES" altLang="es-ES" sz="1000" b="1" i="0" u="none" strike="noStrike" cap="none" normalizeH="0" baseline="0" dirty="0" err="1" smtClean="0">
                <a:ln>
                  <a:noFill/>
                </a:ln>
                <a:solidFill>
                  <a:srgbClr val="12414A"/>
                </a:solidFill>
                <a:effectLst/>
                <a:latin typeface="Arial" panose="020B0604020202020204" pitchFamily="34" charset="0"/>
                <a:cs typeface="Arial" panose="020B0604020202020204" pitchFamily="34" charset="0"/>
              </a:rPr>
              <a:t>get</a:t>
            </a:r>
            <a:r>
              <a:rPr kumimoji="0" lang="es-ES" altLang="es-ES" sz="1000" b="1" i="0" u="none" strike="noStrike" cap="none" normalizeH="0" baseline="0" dirty="0" smtClean="0">
                <a:ln>
                  <a:noFill/>
                </a:ln>
                <a:solidFill>
                  <a:srgbClr val="12414A"/>
                </a:solidFill>
                <a:effectLst/>
                <a:latin typeface="Arial" panose="020B0604020202020204" pitchFamily="34" charset="0"/>
                <a:cs typeface="Arial" panose="020B0604020202020204" pitchFamily="34" charset="0"/>
              </a:rPr>
              <a:t> </a:t>
            </a:r>
            <a:r>
              <a:rPr kumimoji="0" lang="es-ES" altLang="es-ES" sz="1000" b="1" i="0" u="none" strike="noStrike" cap="none" normalizeH="0" baseline="0" dirty="0" err="1" smtClean="0">
                <a:ln>
                  <a:noFill/>
                </a:ln>
                <a:solidFill>
                  <a:srgbClr val="12414A"/>
                </a:solidFill>
                <a:effectLst/>
                <a:latin typeface="Arial" panose="020B0604020202020204" pitchFamily="34" charset="0"/>
                <a:cs typeface="Arial" panose="020B0604020202020204" pitchFamily="34" charset="0"/>
              </a:rPr>
              <a:t>newest</a:t>
            </a:r>
            <a:r>
              <a:rPr kumimoji="0" lang="es-ES" altLang="es-ES" sz="1000" b="1" i="0" u="none" strike="noStrike" cap="none" normalizeH="0" baseline="0" dirty="0" smtClean="0">
                <a:ln>
                  <a:noFill/>
                </a:ln>
                <a:solidFill>
                  <a:srgbClr val="12414A"/>
                </a:solidFill>
                <a:effectLst/>
                <a:latin typeface="Arial" panose="020B0604020202020204" pitchFamily="34" charset="0"/>
                <a:cs typeface="Arial" panose="020B0604020202020204" pitchFamily="34" charset="0"/>
              </a:rPr>
              <a:t> data </a:t>
            </a:r>
            <a:r>
              <a:rPr kumimoji="0" lang="es-ES" altLang="es-ES" sz="1000" b="1" i="0" u="none" strike="noStrike" cap="none" normalizeH="0" baseline="0" dirty="0" err="1" smtClean="0">
                <a:ln>
                  <a:noFill/>
                </a:ln>
                <a:solidFill>
                  <a:srgbClr val="12414A"/>
                </a:solidFill>
                <a:effectLst/>
                <a:latin typeface="Arial" panose="020B0604020202020204" pitchFamily="34" charset="0"/>
                <a:cs typeface="Arial" panose="020B0604020202020204" pitchFamily="34" charset="0"/>
              </a:rPr>
              <a:t>on</a:t>
            </a:r>
            <a:r>
              <a:rPr kumimoji="0" lang="es-ES" altLang="es-ES" sz="1000" b="1" i="0" u="none" strike="noStrike" cap="none" normalizeH="0" baseline="0" dirty="0" smtClean="0">
                <a:ln>
                  <a:noFill/>
                </a:ln>
                <a:solidFill>
                  <a:srgbClr val="12414A"/>
                </a:solidFill>
                <a:effectLst/>
                <a:latin typeface="Arial" panose="020B0604020202020204" pitchFamily="34" charset="0"/>
                <a:cs typeface="Arial" panose="020B0604020202020204" pitchFamily="34" charset="0"/>
              </a:rPr>
              <a:t> </a:t>
            </a:r>
            <a:r>
              <a:rPr kumimoji="0" lang="es-ES" altLang="es-ES" sz="1000" b="1" i="0" u="none" strike="noStrike" cap="none" normalizeH="0" baseline="0" dirty="0" err="1" smtClean="0">
                <a:ln>
                  <a:noFill/>
                </a:ln>
                <a:solidFill>
                  <a:srgbClr val="12414A"/>
                </a:solidFill>
                <a:effectLst/>
                <a:latin typeface="Arial" panose="020B0604020202020204" pitchFamily="34" charset="0"/>
                <a:cs typeface="Arial" panose="020B0604020202020204" pitchFamily="34" charset="0"/>
              </a:rPr>
              <a:t>patient</a:t>
            </a:r>
            <a:r>
              <a:rPr kumimoji="0" lang="es-ES" altLang="es-ES" sz="1000" b="1" i="0" u="none" strike="noStrike" cap="none" normalizeH="0" baseline="0" dirty="0" smtClean="0">
                <a:ln>
                  <a:noFill/>
                </a:ln>
                <a:solidFill>
                  <a:srgbClr val="12414A"/>
                </a:solidFill>
                <a:effectLst/>
                <a:latin typeface="Arial" panose="020B0604020202020204" pitchFamily="34" charset="0"/>
                <a:cs typeface="Arial" panose="020B0604020202020204" pitchFamily="34" charset="0"/>
              </a:rPr>
              <a:t> </a:t>
            </a:r>
            <a:r>
              <a:rPr kumimoji="0" lang="es-ES" altLang="es-ES" sz="1000" b="1" i="0" u="none" strike="noStrike" cap="none" normalizeH="0" baseline="0" dirty="0" err="1" smtClean="0">
                <a:ln>
                  <a:noFill/>
                </a:ln>
                <a:solidFill>
                  <a:srgbClr val="12414A"/>
                </a:solidFill>
                <a:effectLst/>
                <a:latin typeface="Arial" panose="020B0604020202020204" pitchFamily="34" charset="0"/>
                <a:cs typeface="Arial" panose="020B0604020202020204" pitchFamily="34" charset="0"/>
              </a:rPr>
              <a:t>statistics</a:t>
            </a:r>
            <a:r>
              <a:rPr kumimoji="0" lang="es-ES" altLang="es-ES" sz="1000" b="1" i="0" u="none" strike="noStrike" cap="none" normalizeH="0" baseline="0" dirty="0" smtClean="0">
                <a:ln>
                  <a:noFill/>
                </a:ln>
                <a:solidFill>
                  <a:srgbClr val="12414A"/>
                </a:solidFill>
                <a:effectLst/>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S/C/SC =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Synchrotron</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(S)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or</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Cyclotron</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(C)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or</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SynchroCyclotron</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(SC)</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with</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pencil</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beam</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scanning</a:t>
            </a:r>
            <a:endPar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with</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spread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beam</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and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pencil</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beam</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scanning</a:t>
            </a:r>
            <a:endPar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degraded</a:t>
            </a:r>
            <a:r>
              <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rPr>
              <a:t> </a:t>
            </a:r>
            <a:r>
              <a:rPr kumimoji="0" lang="es-ES" altLang="es-ES" sz="900" b="1" i="0" u="none" strike="noStrike" cap="none" normalizeH="0" baseline="0" dirty="0" err="1" smtClean="0">
                <a:ln>
                  <a:noFill/>
                </a:ln>
                <a:solidFill>
                  <a:srgbClr val="3F5255"/>
                </a:solidFill>
                <a:effectLst/>
                <a:latin typeface="Arial" panose="020B0604020202020204" pitchFamily="34" charset="0"/>
                <a:cs typeface="Arial" panose="020B0604020202020204" pitchFamily="34" charset="0"/>
              </a:rPr>
              <a:t>beam</a:t>
            </a:r>
            <a:endParaRPr kumimoji="0" lang="es-ES" altLang="es-ES" sz="900" b="1" i="0" u="none" strike="noStrike" cap="none" normalizeH="0" baseline="0" dirty="0" smtClean="0">
              <a:ln>
                <a:noFill/>
              </a:ln>
              <a:solidFill>
                <a:srgbClr val="3F5255"/>
              </a:solidFill>
              <a:effectLst/>
              <a:latin typeface="Arial" panose="020B0604020202020204" pitchFamily="34" charset="0"/>
              <a:cs typeface="Arial" panose="020B0604020202020204" pitchFamily="34" charset="0"/>
            </a:endParaRPr>
          </a:p>
        </p:txBody>
      </p:sp>
      <p:graphicFrame>
        <p:nvGraphicFramePr>
          <p:cNvPr id="11" name="Tabla 10"/>
          <p:cNvGraphicFramePr>
            <a:graphicFrameLocks noGrp="1"/>
          </p:cNvGraphicFramePr>
          <p:nvPr>
            <p:extLst>
              <p:ext uri="{D42A27DB-BD31-4B8C-83A1-F6EECF244321}">
                <p14:modId xmlns:p14="http://schemas.microsoft.com/office/powerpoint/2010/main" val="2801053936"/>
              </p:ext>
            </p:extLst>
          </p:nvPr>
        </p:nvGraphicFramePr>
        <p:xfrm>
          <a:off x="2" y="1412776"/>
          <a:ext cx="9144000" cy="17352960"/>
        </p:xfrm>
        <a:graphic>
          <a:graphicData uri="http://schemas.openxmlformats.org/drawingml/2006/table">
            <a:tbl>
              <a:tblPr/>
              <a:tblGrid>
                <a:gridCol w="1524000">
                  <a:extLst>
                    <a:ext uri="{9D8B030D-6E8A-4147-A177-3AD203B41FA5}">
                      <a16:colId xmlns:a16="http://schemas.microsoft.com/office/drawing/2014/main" val="4171719570"/>
                    </a:ext>
                  </a:extLst>
                </a:gridCol>
                <a:gridCol w="1524000">
                  <a:extLst>
                    <a:ext uri="{9D8B030D-6E8A-4147-A177-3AD203B41FA5}">
                      <a16:colId xmlns:a16="http://schemas.microsoft.com/office/drawing/2014/main" val="3181273027"/>
                    </a:ext>
                  </a:extLst>
                </a:gridCol>
                <a:gridCol w="1524000">
                  <a:extLst>
                    <a:ext uri="{9D8B030D-6E8A-4147-A177-3AD203B41FA5}">
                      <a16:colId xmlns:a16="http://schemas.microsoft.com/office/drawing/2014/main" val="2870949327"/>
                    </a:ext>
                  </a:extLst>
                </a:gridCol>
                <a:gridCol w="1524000">
                  <a:extLst>
                    <a:ext uri="{9D8B030D-6E8A-4147-A177-3AD203B41FA5}">
                      <a16:colId xmlns:a16="http://schemas.microsoft.com/office/drawing/2014/main" val="3931772574"/>
                    </a:ext>
                  </a:extLst>
                </a:gridCol>
                <a:gridCol w="1524000">
                  <a:extLst>
                    <a:ext uri="{9D8B030D-6E8A-4147-A177-3AD203B41FA5}">
                      <a16:colId xmlns:a16="http://schemas.microsoft.com/office/drawing/2014/main" val="4134786100"/>
                    </a:ext>
                  </a:extLst>
                </a:gridCol>
                <a:gridCol w="1524000">
                  <a:extLst>
                    <a:ext uri="{9D8B030D-6E8A-4147-A177-3AD203B41FA5}">
                      <a16:colId xmlns:a16="http://schemas.microsoft.com/office/drawing/2014/main" val="1168657892"/>
                    </a:ext>
                  </a:extLst>
                </a:gridCol>
              </a:tblGrid>
              <a:tr h="103956">
                <a:tc>
                  <a:txBody>
                    <a:bodyPr/>
                    <a:lstStyle/>
                    <a:p>
                      <a:pPr algn="l" fontAlgn="t"/>
                      <a:r>
                        <a:rPr lang="es-ES" sz="800" b="1">
                          <a:effectLst/>
                          <a:latin typeface="Arial" panose="020B0604020202020204" pitchFamily="34" charset="0"/>
                        </a:rPr>
                        <a:t>COUNTRY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l" fontAlgn="t"/>
                      <a:r>
                        <a:rPr lang="es-ES" sz="800" b="1">
                          <a:effectLst/>
                          <a:latin typeface="Arial" panose="020B0604020202020204" pitchFamily="34" charset="0"/>
                        </a:rPr>
                        <a:t>WHO, WHERE</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PARTICLE</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S/C/SC* </a:t>
                      </a:r>
                      <a:br>
                        <a:rPr lang="es-ES" sz="800" b="1">
                          <a:effectLst/>
                          <a:latin typeface="Arial" panose="020B0604020202020204" pitchFamily="34" charset="0"/>
                        </a:rPr>
                      </a:br>
                      <a:r>
                        <a:rPr lang="es-ES" sz="800" b="1">
                          <a:effectLst/>
                          <a:latin typeface="Arial" panose="020B0604020202020204" pitchFamily="34" charset="0"/>
                        </a:rPr>
                        <a:t>MAX. ENERGY (MeV)</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BEAM DIRECTIONS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START</a:t>
                      </a:r>
                      <a:br>
                        <a:rPr lang="es-ES" sz="800" b="1">
                          <a:effectLst/>
                          <a:latin typeface="Arial" panose="020B0604020202020204" pitchFamily="34" charset="0"/>
                        </a:rPr>
                      </a:br>
                      <a:r>
                        <a:rPr lang="es-ES" sz="800" b="1">
                          <a:effectLst/>
                          <a:latin typeface="Arial" panose="020B0604020202020204" pitchFamily="34" charset="0"/>
                        </a:rPr>
                        <a:t>OF TREATMENT</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extLst>
                  <a:ext uri="{0D108BD9-81ED-4DB2-BD59-A6C34878D82A}">
                    <a16:rowId xmlns:a16="http://schemas.microsoft.com/office/drawing/2014/main" val="154061496"/>
                  </a:ext>
                </a:extLst>
              </a:tr>
              <a:tr h="134953">
                <a:tc>
                  <a:txBody>
                    <a:bodyPr/>
                    <a:lstStyle/>
                    <a:p>
                      <a:pPr algn="l" fontAlgn="t"/>
                      <a:r>
                        <a:rPr lang="es-ES" sz="800" dirty="0">
                          <a:effectLst/>
                          <a:latin typeface="Arial" panose="020B0604020202020204" pitchFamily="34" charset="0"/>
                        </a:rPr>
                        <a:t>Austria</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
                        </a:rPr>
                        <a:t>MedAustron, Wiener Neustadt</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rPr>
                        <a:t>S 250</a:t>
                      </a:r>
                      <a:br>
                        <a:rPr lang="es-ES" sz="800">
                          <a:effectLst/>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2 fixed beams**, 1 gantry** (under construction)</a:t>
                      </a:r>
                      <a:br>
                        <a:rPr lang="en-US" sz="800">
                          <a:effectLst/>
                          <a:latin typeface="Arial" panose="020B0604020202020204" pitchFamily="34" charset="0"/>
                        </a:rPr>
                      </a:b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2017</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556583648"/>
                  </a:ext>
                </a:extLst>
              </a:tr>
              <a:tr h="52297">
                <a:tc>
                  <a:txBody>
                    <a:bodyPr/>
                    <a:lstStyle/>
                    <a:p>
                      <a:pPr algn="l" fontAlgn="t"/>
                      <a:r>
                        <a:rPr lang="es-ES" sz="800" dirty="0">
                          <a:effectLst/>
                          <a:latin typeface="Arial" panose="020B0604020202020204" pitchFamily="34" charset="0"/>
                        </a:rPr>
                        <a:t>Austria</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
                        </a:rPr>
                        <a:t>MedAustron, Wiener Neustadt</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rPr>
                        <a:t>S 430/u</a:t>
                      </a: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fixed beams**</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2017</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950398693"/>
                  </a:ext>
                </a:extLst>
              </a:tr>
              <a:tr h="52297">
                <a:tc>
                  <a:txBody>
                    <a:bodyPr/>
                    <a:lstStyle/>
                    <a:p>
                      <a:pPr algn="l" fontAlgn="t"/>
                      <a:r>
                        <a:rPr lang="es-ES" sz="800" dirty="0" err="1">
                          <a:effectLst/>
                          <a:latin typeface="Arial" panose="020B0604020202020204" pitchFamily="34" charset="0"/>
                        </a:rPr>
                        <a:t>Canada</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3"/>
                        </a:rPr>
                        <a:t>TRIUMF, Vancouver</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C 72</a:t>
                      </a: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fixed beam</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1995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029471696"/>
                  </a:ext>
                </a:extLst>
              </a:tr>
              <a:tr h="83293">
                <a:tc>
                  <a:txBody>
                    <a:bodyPr/>
                    <a:lstStyle/>
                    <a:p>
                      <a:pPr algn="l" fontAlgn="t"/>
                      <a:r>
                        <a:rPr lang="es-ES" sz="800" dirty="0" err="1">
                          <a:effectLst/>
                          <a:latin typeface="Arial" panose="020B0604020202020204" pitchFamily="34" charset="0"/>
                        </a:rPr>
                        <a:t>Czech</a:t>
                      </a:r>
                      <a:r>
                        <a:rPr lang="es-ES" sz="800" dirty="0">
                          <a:effectLst/>
                          <a:latin typeface="Arial" panose="020B0604020202020204" pitchFamily="34" charset="0"/>
                        </a:rPr>
                        <a:t>  </a:t>
                      </a:r>
                      <a:r>
                        <a:rPr lang="es-ES" sz="800" dirty="0" err="1">
                          <a:effectLst/>
                          <a:latin typeface="Arial" panose="020B0604020202020204" pitchFamily="34" charset="0"/>
                        </a:rPr>
                        <a:t>Republic</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4"/>
                        </a:rPr>
                        <a:t>PTC Czech r.s.o., Prague</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 1 fixed beam</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2012</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327528197"/>
                  </a:ext>
                </a:extLst>
              </a:tr>
              <a:tr h="72961">
                <a:tc>
                  <a:txBody>
                    <a:bodyPr/>
                    <a:lstStyle/>
                    <a:p>
                      <a:pPr algn="l" fontAlgn="t"/>
                      <a:r>
                        <a:rPr lang="es-ES" sz="800" dirty="0">
                          <a:effectLst/>
                          <a:latin typeface="Arial" panose="020B0604020202020204" pitchFamily="34" charset="0"/>
                        </a:rPr>
                        <a:t>China</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a:effectLst/>
                          <a:latin typeface="Arial" panose="020B0604020202020204" pitchFamily="34" charset="0"/>
                        </a:rPr>
                        <a:t>WPTC, Wanjie, Zi-Bo</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 gantries, 1 fixed beam</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2004</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927140778"/>
                  </a:ext>
                </a:extLst>
              </a:tr>
              <a:tr h="41966">
                <a:tc>
                  <a:txBody>
                    <a:bodyPr/>
                    <a:lstStyle/>
                    <a:p>
                      <a:pPr algn="l" fontAlgn="t"/>
                      <a:r>
                        <a:rPr lang="es-ES" sz="800" dirty="0">
                          <a:effectLst/>
                          <a:latin typeface="Arial" panose="020B0604020202020204" pitchFamily="34" charset="0"/>
                        </a:rPr>
                        <a:t>China</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5"/>
                        </a:rPr>
                        <a:t>IMP-CAS, Lanzhou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 400/u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2006</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952403779"/>
                  </a:ext>
                </a:extLst>
              </a:tr>
              <a:tr h="41966">
                <a:tc>
                  <a:txBody>
                    <a:bodyPr/>
                    <a:lstStyle/>
                    <a:p>
                      <a:pPr algn="l" fontAlgn="t"/>
                      <a:r>
                        <a:rPr lang="es-ES" sz="800" dirty="0">
                          <a:effectLst/>
                          <a:latin typeface="Arial" panose="020B0604020202020204" pitchFamily="34" charset="0"/>
                        </a:rPr>
                        <a:t>China</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6"/>
                        </a:rPr>
                        <a:t>SPHIC, Shanghai</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fixed beams**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2014</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281186240"/>
                  </a:ext>
                </a:extLst>
              </a:tr>
              <a:tr h="41966">
                <a:tc>
                  <a:txBody>
                    <a:bodyPr/>
                    <a:lstStyle/>
                    <a:p>
                      <a:pPr algn="l" fontAlgn="t"/>
                      <a:r>
                        <a:rPr lang="es-ES" sz="800" dirty="0">
                          <a:effectLst/>
                          <a:latin typeface="Arial" panose="020B0604020202020204" pitchFamily="34" charset="0"/>
                        </a:rPr>
                        <a:t>China</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6"/>
                        </a:rPr>
                        <a:t>SPHIC, Shanghai</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 430/u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fixed beams**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2014</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601233805"/>
                  </a:ext>
                </a:extLst>
              </a:tr>
              <a:tr h="41966">
                <a:tc>
                  <a:txBody>
                    <a:bodyPr/>
                    <a:lstStyle/>
                    <a:p>
                      <a:pPr algn="l" fontAlgn="t"/>
                      <a:r>
                        <a:rPr lang="es-ES" sz="800" dirty="0" err="1">
                          <a:effectLst/>
                          <a:latin typeface="Arial" panose="020B0604020202020204" pitchFamily="34" charset="0"/>
                        </a:rPr>
                        <a:t>England</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7"/>
                        </a:rPr>
                        <a:t>Clatterbridge</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62</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1989</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869905547"/>
                  </a:ext>
                </a:extLst>
              </a:tr>
              <a:tr h="72961">
                <a:tc>
                  <a:txBody>
                    <a:bodyPr/>
                    <a:lstStyle/>
                    <a:p>
                      <a:pPr algn="l" fontAlgn="t"/>
                      <a:r>
                        <a:rPr lang="es-ES" sz="800" dirty="0">
                          <a:effectLst/>
                          <a:latin typeface="Arial" panose="020B0604020202020204" pitchFamily="34" charset="0"/>
                        </a:rPr>
                        <a:t>France</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8"/>
                        </a:rPr>
                        <a:t>CAL/IMPT, Nice</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C165, SC 235</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de-DE" sz="800">
                          <a:effectLst/>
                          <a:latin typeface="Arial" panose="020B0604020202020204" pitchFamily="34" charset="0"/>
                        </a:rPr>
                        <a:t>1 fixed beam, 1 gantry</a:t>
                      </a:r>
                      <a:br>
                        <a:rPr lang="de-DE" sz="800">
                          <a:effectLst/>
                          <a:latin typeface="Arial" panose="020B0604020202020204" pitchFamily="34" charset="0"/>
                        </a:rPr>
                      </a:br>
                      <a:endParaRPr lang="de-DE"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1991, 2016</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701824741"/>
                  </a:ext>
                </a:extLst>
              </a:tr>
              <a:tr h="62628">
                <a:tc>
                  <a:txBody>
                    <a:bodyPr/>
                    <a:lstStyle/>
                    <a:p>
                      <a:pPr algn="l" fontAlgn="t"/>
                      <a:r>
                        <a:rPr lang="es-ES" sz="800">
                          <a:effectLst/>
                          <a:latin typeface="Arial" panose="020B0604020202020204" pitchFamily="34" charset="0"/>
                        </a:rPr>
                        <a:t>France</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9"/>
                        </a:rPr>
                        <a:t>CPO, Orsay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1 gantry, 2 fixed beams</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1991, 2014</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478677362"/>
                  </a:ext>
                </a:extLst>
              </a:tr>
              <a:tr h="41966">
                <a:tc>
                  <a:txBody>
                    <a:bodyPr/>
                    <a:lstStyle/>
                    <a:p>
                      <a:pPr algn="l" fontAlgn="t"/>
                      <a:r>
                        <a:rPr lang="es-ES" sz="800">
                          <a:effectLst/>
                          <a:latin typeface="Arial" panose="020B0604020202020204" pitchFamily="34" charset="0"/>
                        </a:rPr>
                        <a:t>Germany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0"/>
                        </a:rPr>
                        <a:t>HZB, Berlin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1998</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989257082"/>
                  </a:ext>
                </a:extLst>
              </a:tr>
              <a:tr h="72961">
                <a:tc>
                  <a:txBody>
                    <a:bodyPr/>
                    <a:lstStyle/>
                    <a:p>
                      <a:pPr algn="l" fontAlgn="t"/>
                      <a:r>
                        <a:rPr lang="es-ES" sz="800">
                          <a:effectLst/>
                          <a:latin typeface="Arial" panose="020B0604020202020204" pitchFamily="34" charset="0"/>
                        </a:rPr>
                        <a:t>Germany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1"/>
                        </a:rPr>
                        <a:t>RPTC, Munich</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2009</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786206713"/>
                  </a:ext>
                </a:extLst>
              </a:tr>
              <a:tr h="72961">
                <a:tc>
                  <a:txBody>
                    <a:bodyPr/>
                    <a:lstStyle/>
                    <a:p>
                      <a:pPr algn="l" fontAlgn="t"/>
                      <a:r>
                        <a:rPr lang="es-ES" sz="800">
                          <a:effectLst/>
                          <a:latin typeface="Arial" panose="020B0604020202020204" pitchFamily="34" charset="0"/>
                        </a:rPr>
                        <a:t>Germany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2"/>
                        </a:rPr>
                        <a:t>HIT, Heidelberg</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2 fixed beams, 1 gantry**</a:t>
                      </a:r>
                      <a:br>
                        <a:rPr lang="en-US" sz="800">
                          <a:effectLst/>
                          <a:latin typeface="Arial" panose="020B0604020202020204" pitchFamily="34" charset="0"/>
                        </a:rPr>
                      </a:b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2009, 2012</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4012874690"/>
                  </a:ext>
                </a:extLst>
              </a:tr>
              <a:tr h="62628">
                <a:tc>
                  <a:txBody>
                    <a:bodyPr/>
                    <a:lstStyle/>
                    <a:p>
                      <a:pPr algn="l" fontAlgn="t"/>
                      <a:r>
                        <a:rPr lang="es-ES" sz="800">
                          <a:effectLst/>
                          <a:latin typeface="Arial" panose="020B0604020202020204" pitchFamily="34" charset="0"/>
                        </a:rPr>
                        <a:t>Germany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2"/>
                        </a:rPr>
                        <a:t>HIT, Heidelberg</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430/u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2 fixed beams, 1 gantry**</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2009, 2012</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110552648"/>
                  </a:ext>
                </a:extLst>
              </a:tr>
              <a:tr h="72961">
                <a:tc>
                  <a:txBody>
                    <a:bodyPr/>
                    <a:lstStyle/>
                    <a:p>
                      <a:pPr algn="l" fontAlgn="t"/>
                      <a:r>
                        <a:rPr lang="es-ES" sz="800">
                          <a:effectLst/>
                          <a:latin typeface="Arial" panose="020B0604020202020204" pitchFamily="34" charset="0"/>
                        </a:rPr>
                        <a:t>Germany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3"/>
                        </a:rPr>
                        <a:t>WPE, Essen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2013</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542075127"/>
                  </a:ext>
                </a:extLst>
              </a:tr>
              <a:tr h="32816">
                <a:tc>
                  <a:txBody>
                    <a:bodyPr/>
                    <a:lstStyle/>
                    <a:p>
                      <a:pPr algn="l" fontAlgn="t"/>
                      <a:r>
                        <a:rPr lang="es-ES" sz="800">
                          <a:effectLst/>
                        </a:rPr>
                        <a:t>Germany</a:t>
                      </a: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4"/>
                        </a:rPr>
                        <a:t>UPTD</a:t>
                      </a:r>
                      <a:r>
                        <a:rPr lang="es-ES" sz="800" u="none" strike="noStrike">
                          <a:solidFill>
                            <a:srgbClr val="154B56"/>
                          </a:solidFill>
                          <a:effectLst/>
                          <a:latin typeface="Arial" panose="020B0604020202020204" pitchFamily="34" charset="0"/>
                          <a:hlinkClick r:id="rId14"/>
                        </a:rPr>
                        <a:t>, Dresden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rPr>
                        <a:t> </a:t>
                      </a:r>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2014</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888664228"/>
                  </a:ext>
                </a:extLst>
              </a:tr>
              <a:tr h="83293">
                <a:tc>
                  <a:txBody>
                    <a:bodyPr/>
                    <a:lstStyle/>
                    <a:p>
                      <a:pPr algn="l" fontAlgn="t"/>
                      <a:r>
                        <a:rPr lang="es-ES" sz="800">
                          <a:effectLst/>
                          <a:latin typeface="Arial" panose="020B0604020202020204" pitchFamily="34" charset="0"/>
                        </a:rPr>
                        <a:t>Germany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5"/>
                        </a:rPr>
                        <a:t>MIT, Marburg</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3 horiz., 1 45deg. fixed beams**</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2015</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15012378"/>
                  </a:ext>
                </a:extLst>
              </a:tr>
              <a:tr h="83293">
                <a:tc>
                  <a:txBody>
                    <a:bodyPr/>
                    <a:lstStyle/>
                    <a:p>
                      <a:pPr algn="l" fontAlgn="t"/>
                      <a:r>
                        <a:rPr lang="es-ES" sz="800">
                          <a:effectLst/>
                          <a:latin typeface="Arial" panose="020B0604020202020204" pitchFamily="34" charset="0"/>
                        </a:rPr>
                        <a:t>Germany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5"/>
                        </a:rPr>
                        <a:t>MIT, Marburg</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430/u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3 horiz., 1 45deg. fixed beams**</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2015</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811478266"/>
                  </a:ext>
                </a:extLst>
              </a:tr>
              <a:tr h="41966">
                <a:tc>
                  <a:txBody>
                    <a:bodyPr/>
                    <a:lstStyle/>
                    <a:p>
                      <a:pPr algn="l" fontAlgn="t"/>
                      <a:r>
                        <a:rPr lang="es-ES" sz="800">
                          <a:effectLst/>
                          <a:latin typeface="Arial" panose="020B0604020202020204" pitchFamily="34" charset="0"/>
                        </a:rPr>
                        <a:t>Italy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16"/>
                        </a:rPr>
                        <a:t>INFN-LNS, Catania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60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fixe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2002</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792649839"/>
                  </a:ext>
                </a:extLst>
              </a:tr>
              <a:tr h="93625">
                <a:tc>
                  <a:txBody>
                    <a:bodyPr/>
                    <a:lstStyle/>
                    <a:p>
                      <a:pPr algn="l" fontAlgn="t"/>
                      <a:r>
                        <a:rPr lang="es-ES" sz="800">
                          <a:effectLst/>
                          <a:latin typeface="Arial" panose="020B0604020202020204" pitchFamily="34" charset="0"/>
                        </a:rPr>
                        <a:t>Italy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17"/>
                        </a:rPr>
                        <a:t>CNAO, Pavia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3 horiz., 1 vertical, fixed beams</a:t>
                      </a:r>
                      <a:br>
                        <a:rPr lang="en-US" sz="800">
                          <a:effectLst/>
                          <a:latin typeface="Arial" panose="020B0604020202020204" pitchFamily="34" charset="0"/>
                        </a:rPr>
                      </a:b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2011</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646623783"/>
                  </a:ext>
                </a:extLst>
              </a:tr>
              <a:tr h="93625">
                <a:tc>
                  <a:txBody>
                    <a:bodyPr/>
                    <a:lstStyle/>
                    <a:p>
                      <a:pPr algn="l" fontAlgn="t"/>
                      <a:r>
                        <a:rPr lang="es-ES" sz="800">
                          <a:effectLst/>
                          <a:latin typeface="Arial" panose="020B0604020202020204" pitchFamily="34" charset="0"/>
                        </a:rPr>
                        <a:t>Italy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17"/>
                        </a:rPr>
                        <a:t>CNAO, Pavia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 480/u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3 horiz., 1 vertical, fixed beams</a:t>
                      </a:r>
                      <a:br>
                        <a:rPr lang="en-US" sz="800">
                          <a:effectLst/>
                          <a:latin typeface="Arial" panose="020B0604020202020204" pitchFamily="34" charset="0"/>
                        </a:rPr>
                      </a:b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2012</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714687135"/>
                  </a:ext>
                </a:extLst>
              </a:tr>
              <a:tr h="72961">
                <a:tc>
                  <a:txBody>
                    <a:bodyPr/>
                    <a:lstStyle/>
                    <a:p>
                      <a:pPr algn="l" fontAlgn="t"/>
                      <a:r>
                        <a:rPr lang="es-ES" sz="800">
                          <a:effectLst/>
                          <a:latin typeface="Arial" panose="020B0604020202020204" pitchFamily="34" charset="0"/>
                        </a:rPr>
                        <a:t>Italy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18"/>
                        </a:rPr>
                        <a:t>APSS, Trento</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2 gantries**, 1 fixed beams</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2014</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008119983"/>
                  </a:ext>
                </a:extLst>
              </a:tr>
              <a:tr h="103956">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9"/>
                        </a:rPr>
                        <a:t>HIMAC, Chiba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800/u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horiz.***, vertical***, fixed beams, 1 gantry</a:t>
                      </a:r>
                      <a:br>
                        <a:rPr lang="en-US" sz="800">
                          <a:effectLst/>
                          <a:latin typeface="Arial" panose="020B0604020202020204" pitchFamily="34" charset="0"/>
                        </a:rPr>
                      </a:b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1994, 2017</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112438286"/>
                  </a:ext>
                </a:extLst>
              </a:tr>
              <a:tr h="32816">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0"/>
                        </a:rPr>
                        <a:t>NCC, Kashiwa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235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1998</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090469505"/>
                  </a:ext>
                </a:extLst>
              </a:tr>
              <a:tr h="32816">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1"/>
                        </a:rPr>
                        <a:t>HIBMC, Hyogo</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2001</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379136531"/>
                  </a:ext>
                </a:extLst>
              </a:tr>
              <a:tr h="72961">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1"/>
                        </a:rPr>
                        <a:t>HIBMC, Hyogo</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320/u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horiz.,vertical,  fixed beams</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2002</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807290934"/>
                  </a:ext>
                </a:extLst>
              </a:tr>
              <a:tr h="41966">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2"/>
                        </a:rPr>
                        <a:t>PMRC 2, Tsukuba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2001</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376600292"/>
                  </a:ext>
                </a:extLst>
              </a:tr>
              <a:tr h="62628">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3"/>
                        </a:rPr>
                        <a:t>Shizuoka Cancer Center</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235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2003</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611446021"/>
                  </a:ext>
                </a:extLst>
              </a:tr>
              <a:tr h="72961">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4"/>
                        </a:rPr>
                        <a:t>STPTC, Koriyama-City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235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2008</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751657982"/>
                  </a:ext>
                </a:extLst>
              </a:tr>
              <a:tr h="93625">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5"/>
                        </a:rPr>
                        <a:t>GHMC, Gunma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400/u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3 horiz., 1 vertical, fixed beams</a:t>
                      </a:r>
                      <a:br>
                        <a:rPr lang="en-US" sz="800">
                          <a:effectLst/>
                          <a:latin typeface="Arial" panose="020B0604020202020204" pitchFamily="34" charset="0"/>
                        </a:rPr>
                      </a:b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307879259"/>
                  </a:ext>
                </a:extLst>
              </a:tr>
              <a:tr h="32816">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6"/>
                        </a:rPr>
                        <a:t>MPTRC, Ibusuki</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2011</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53040231"/>
                  </a:ext>
                </a:extLst>
              </a:tr>
              <a:tr h="83293">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7"/>
                        </a:rPr>
                        <a:t>Fukui Prefectural Hospital PTC, Fukui City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235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2011</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985540628"/>
                  </a:ext>
                </a:extLst>
              </a:tr>
              <a:tr h="83293">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8"/>
                        </a:rPr>
                        <a:t>Nagoya PTC, Nagoya City, Aichi</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 1 fixed beam </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2013</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4280043662"/>
                  </a:ext>
                </a:extLst>
              </a:tr>
              <a:tr h="103956">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9"/>
                        </a:rPr>
                        <a:t>SAGA-HIMAT, Tosu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400/u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3 horiz., vertical, 45 deg., fixed beams</a:t>
                      </a:r>
                      <a:br>
                        <a:rPr lang="en-US" sz="800">
                          <a:effectLst/>
                          <a:latin typeface="Arial" panose="020B0604020202020204" pitchFamily="34" charset="0"/>
                        </a:rPr>
                      </a:b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2013</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677515516"/>
                  </a:ext>
                </a:extLst>
              </a:tr>
              <a:tr h="93625">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pt-BR" sz="800" u="none" strike="noStrike">
                          <a:solidFill>
                            <a:srgbClr val="154B56"/>
                          </a:solidFill>
                          <a:effectLst/>
                          <a:latin typeface="Arial" panose="020B0604020202020204" pitchFamily="34" charset="0"/>
                          <a:hlinkClick r:id="rId30"/>
                        </a:rPr>
                        <a:t>Hokkaido Univ. Hospital PBTC, Hokkaido</a:t>
                      </a:r>
                      <a:r>
                        <a:rPr lang="pt-BR" sz="800">
                          <a:effectLst/>
                          <a:latin typeface="Arial" panose="020B0604020202020204" pitchFamily="34" charset="0"/>
                        </a:rPr>
                        <a:t/>
                      </a:r>
                      <a:br>
                        <a:rPr lang="pt-BR" sz="800">
                          <a:effectLst/>
                          <a:latin typeface="Arial" panose="020B0604020202020204" pitchFamily="34" charset="0"/>
                        </a:rPr>
                      </a:br>
                      <a:endParaRPr lang="pt-BR"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220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2014</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20350495"/>
                  </a:ext>
                </a:extLst>
              </a:tr>
              <a:tr h="72961">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31"/>
                        </a:rPr>
                        <a:t>Aizawa Hospital PTC, Nagano</a:t>
                      </a:r>
                      <a:r>
                        <a:rPr lang="es-ES" sz="800">
                          <a:effectLst/>
                          <a:latin typeface="Arial" panose="020B0604020202020204" pitchFamily="34" charset="0"/>
                        </a:rPr>
                        <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235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2014</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605460823"/>
                  </a:ext>
                </a:extLst>
              </a:tr>
              <a:tr h="93625">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32"/>
                        </a:rPr>
                        <a:t>i-Rock Kanagawa Cancer Center, Yokohama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430/u</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4 horiz., 2 vertical, fixed beams</a:t>
                      </a:r>
                      <a:br>
                        <a:rPr lang="en-US" sz="800">
                          <a:effectLst/>
                          <a:latin typeface="Arial" panose="020B0604020202020204" pitchFamily="34" charset="0"/>
                        </a:rPr>
                      </a:b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683184348"/>
                  </a:ext>
                </a:extLst>
              </a:tr>
              <a:tr h="72961">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33"/>
                        </a:rPr>
                        <a:t>Tsuyama Chuo Hospital, Okayama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235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2016</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203502953"/>
                  </a:ext>
                </a:extLst>
              </a:tr>
              <a:tr h="72961">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34"/>
                        </a:rPr>
                        <a:t>Hakuhokai Group Osaka PT Clinic, Osaka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235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2017</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842626087"/>
                  </a:ext>
                </a:extLst>
              </a:tr>
              <a:tr h="41966">
                <a:tc>
                  <a:txBody>
                    <a:bodyPr/>
                    <a:lstStyle/>
                    <a:p>
                      <a:pPr algn="l" fontAlgn="t"/>
                      <a:r>
                        <a:rPr lang="es-ES" sz="800">
                          <a:effectLst/>
                          <a:latin typeface="Arial" panose="020B0604020202020204" pitchFamily="34" charset="0"/>
                        </a:rPr>
                        <a:t>Japan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35"/>
                        </a:rPr>
                        <a:t>Kobe Proton Centrer, Kobe</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235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2017</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557261553"/>
                  </a:ext>
                </a:extLst>
              </a:tr>
              <a:tr h="62628">
                <a:tc>
                  <a:txBody>
                    <a:bodyPr/>
                    <a:lstStyle/>
                    <a:p>
                      <a:pPr algn="l" fontAlgn="t"/>
                      <a:r>
                        <a:rPr lang="es-ES" sz="800">
                          <a:effectLst/>
                          <a:latin typeface="Arial" panose="020B0604020202020204" pitchFamily="34" charset="0"/>
                        </a:rPr>
                        <a:t>Poland</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36"/>
                        </a:rPr>
                        <a:t>IFJ PAN, Krakow</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de-DE" sz="800">
                          <a:effectLst/>
                          <a:latin typeface="Arial" panose="020B0604020202020204" pitchFamily="34" charset="0"/>
                        </a:rPr>
                        <a:t>1 fixed beam, 2 gantries</a:t>
                      </a:r>
                      <a:endParaRPr lang="de-DE"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2011, 2016</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4106913583"/>
                  </a:ext>
                </a:extLst>
              </a:tr>
              <a:tr h="41966">
                <a:tc>
                  <a:txBody>
                    <a:bodyPr/>
                    <a:lstStyle/>
                    <a:p>
                      <a:pPr algn="l" fontAlgn="t"/>
                      <a:r>
                        <a:rPr lang="es-ES" sz="800">
                          <a:effectLst/>
                          <a:latin typeface="Arial" panose="020B0604020202020204" pitchFamily="34" charset="0"/>
                        </a:rPr>
                        <a:t>Russia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37"/>
                        </a:rPr>
                        <a:t>ITEP, Moscow</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S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1969</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234682444"/>
                  </a:ext>
                </a:extLst>
              </a:tr>
              <a:tr h="41966">
                <a:tc>
                  <a:txBody>
                    <a:bodyPr/>
                    <a:lstStyle/>
                    <a:p>
                      <a:pPr algn="l" fontAlgn="t"/>
                      <a:r>
                        <a:rPr lang="es-ES" sz="800">
                          <a:effectLst/>
                          <a:latin typeface="Arial" panose="020B0604020202020204" pitchFamily="34" charset="0"/>
                        </a:rPr>
                        <a:t>Russia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38"/>
                        </a:rPr>
                        <a:t>JINR 2, Dubna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200****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1999</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840121899"/>
                  </a:ext>
                </a:extLst>
              </a:tr>
              <a:tr h="41966">
                <a:tc>
                  <a:txBody>
                    <a:bodyPr/>
                    <a:lstStyle/>
                    <a:p>
                      <a:pPr algn="l" fontAlgn="t"/>
                      <a:r>
                        <a:rPr lang="es-ES" sz="800">
                          <a:effectLst/>
                          <a:latin typeface="Arial" panose="020B0604020202020204" pitchFamily="34" charset="0"/>
                        </a:rPr>
                        <a:t>Russia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39"/>
                        </a:rPr>
                        <a:t>MIBS, Saint-Petersburg</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706990118"/>
                  </a:ext>
                </a:extLst>
              </a:tr>
              <a:tr h="41966">
                <a:tc>
                  <a:txBody>
                    <a:bodyPr/>
                    <a:lstStyle/>
                    <a:p>
                      <a:pPr algn="l" fontAlgn="t"/>
                      <a:r>
                        <a:rPr lang="es-ES" sz="800">
                          <a:effectLst/>
                          <a:latin typeface="Arial" panose="020B0604020202020204" pitchFamily="34" charset="0"/>
                        </a:rPr>
                        <a:t>South Africa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40"/>
                        </a:rPr>
                        <a:t>NRF - iThemba Labs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200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1993</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4020525264"/>
                  </a:ext>
                </a:extLst>
              </a:tr>
              <a:tr h="62628">
                <a:tc>
                  <a:txBody>
                    <a:bodyPr/>
                    <a:lstStyle/>
                    <a:p>
                      <a:pPr algn="l" fontAlgn="t"/>
                      <a:r>
                        <a:rPr lang="es-ES" sz="800">
                          <a:effectLst/>
                          <a:latin typeface="Arial" panose="020B0604020202020204" pitchFamily="34" charset="0"/>
                        </a:rPr>
                        <a:t>South Korea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41"/>
                        </a:rPr>
                        <a:t>KNCC, IIsan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de-DE" sz="800">
                          <a:effectLst/>
                          <a:latin typeface="Arial" panose="020B0604020202020204" pitchFamily="34" charset="0"/>
                        </a:rPr>
                        <a:t>2 gantrie, 1 fixed beam</a:t>
                      </a:r>
                      <a:endParaRPr lang="de-DE"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2007</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745195723"/>
                  </a:ext>
                </a:extLst>
              </a:tr>
              <a:tr h="41966">
                <a:tc>
                  <a:txBody>
                    <a:bodyPr/>
                    <a:lstStyle/>
                    <a:p>
                      <a:pPr algn="l" fontAlgn="t"/>
                      <a:r>
                        <a:rPr lang="es-ES" sz="800">
                          <a:effectLst/>
                          <a:latin typeface="Arial" panose="020B0604020202020204" pitchFamily="34" charset="0"/>
                        </a:rPr>
                        <a:t>South Korea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42"/>
                        </a:rPr>
                        <a:t>Samsung PTC, Seoul</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928727472"/>
                  </a:ext>
                </a:extLst>
              </a:tr>
              <a:tr h="62628">
                <a:tc>
                  <a:txBody>
                    <a:bodyPr/>
                    <a:lstStyle/>
                    <a:p>
                      <a:pPr algn="l" fontAlgn="t"/>
                      <a:r>
                        <a:rPr lang="es-ES" sz="800">
                          <a:effectLst/>
                          <a:latin typeface="Arial" panose="020B0604020202020204" pitchFamily="34" charset="0"/>
                        </a:rPr>
                        <a:t>Sweden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43"/>
                        </a:rPr>
                        <a:t>The Skandion Clinic,Uppsala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 gantries**</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854666311"/>
                  </a:ext>
                </a:extLst>
              </a:tr>
              <a:tr h="72961">
                <a:tc>
                  <a:txBody>
                    <a:bodyPr/>
                    <a:lstStyle/>
                    <a:p>
                      <a:pPr algn="l" fontAlgn="t"/>
                      <a:r>
                        <a:rPr lang="es-ES" sz="800">
                          <a:effectLst/>
                          <a:latin typeface="Arial" panose="020B0604020202020204" pitchFamily="34" charset="0"/>
                        </a:rPr>
                        <a:t>Switzerland</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44"/>
                        </a:rPr>
                        <a:t>CPT, PSI, Villigen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1984, 1996, 2013</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291669204"/>
                  </a:ext>
                </a:extLst>
              </a:tr>
              <a:tr h="93625">
                <a:tc>
                  <a:txBody>
                    <a:bodyPr/>
                    <a:lstStyle/>
                    <a:p>
                      <a:pPr algn="l" fontAlgn="t"/>
                      <a:r>
                        <a:rPr lang="es-ES" sz="800">
                          <a:effectLst/>
                          <a:latin typeface="Arial" panose="020B0604020202020204" pitchFamily="34" charset="0"/>
                        </a:rPr>
                        <a:t>Taiwan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45"/>
                        </a:rPr>
                        <a:t>Chang Gung Memorial Hospital, Taipei</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de-DE" sz="800">
                          <a:effectLst/>
                          <a:latin typeface="Arial" panose="020B0604020202020204" pitchFamily="34" charset="0"/>
                        </a:rPr>
                        <a:t>4 gantries**, 1 fixed beam exp.</a:t>
                      </a:r>
                      <a:br>
                        <a:rPr lang="de-DE" sz="800">
                          <a:effectLst/>
                          <a:latin typeface="Arial" panose="020B0604020202020204" pitchFamily="34" charset="0"/>
                        </a:rPr>
                      </a:br>
                      <a:endParaRPr lang="de-DE"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095781073"/>
                  </a:ext>
                </a:extLst>
              </a:tr>
              <a:tr h="52297">
                <a:tc>
                  <a:txBody>
                    <a:bodyPr/>
                    <a:lstStyle/>
                    <a:p>
                      <a:pPr algn="l" fontAlgn="t"/>
                      <a:r>
                        <a:rPr lang="es-ES" sz="800">
                          <a:effectLst/>
                          <a:latin typeface="Arial" panose="020B0604020202020204" pitchFamily="34" charset="0"/>
                        </a:rPr>
                        <a:t>The Netherlands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46"/>
                        </a:rPr>
                        <a:t>UMC PTC, Groningen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424660424"/>
                  </a:ext>
                </a:extLst>
              </a:tr>
              <a:tr h="62628">
                <a:tc>
                  <a:txBody>
                    <a:bodyPr/>
                    <a:lstStyle/>
                    <a:p>
                      <a:pPr algn="l" fontAlgn="t"/>
                      <a:r>
                        <a:rPr lang="es-ES" sz="800">
                          <a:effectLst/>
                          <a:latin typeface="Arial" panose="020B0604020202020204" pitchFamily="34" charset="0"/>
                        </a:rPr>
                        <a:t>USA, CA.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47"/>
                        </a:rPr>
                        <a:t>J. Slater PTC, Loma Linda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1990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210649981"/>
                  </a:ext>
                </a:extLst>
              </a:tr>
              <a:tr h="52297">
                <a:tc>
                  <a:txBody>
                    <a:bodyPr/>
                    <a:lstStyle/>
                    <a:p>
                      <a:pPr algn="l" fontAlgn="t"/>
                      <a:r>
                        <a:rPr lang="es-ES" sz="800">
                          <a:effectLst/>
                          <a:latin typeface="Arial" panose="020B0604020202020204" pitchFamily="34" charset="0"/>
                        </a:rPr>
                        <a:t>USA, CA.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48"/>
                        </a:rPr>
                        <a:t>UCSF-CNL, San Francisco</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60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1994</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005486921"/>
                  </a:ext>
                </a:extLst>
              </a:tr>
              <a:tr h="72961">
                <a:tc>
                  <a:txBody>
                    <a:bodyPr/>
                    <a:lstStyle/>
                    <a:p>
                      <a:pPr algn="l" fontAlgn="t"/>
                      <a:r>
                        <a:rPr lang="es-ES" sz="800">
                          <a:effectLst/>
                          <a:latin typeface="Arial" panose="020B0604020202020204" pitchFamily="34" charset="0"/>
                        </a:rPr>
                        <a:t>USA, MA.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49"/>
                        </a:rPr>
                        <a:t>MGH Francis H. Burr PTC, Boston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2001</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501212108"/>
                  </a:ext>
                </a:extLst>
              </a:tr>
              <a:tr h="72961">
                <a:tc>
                  <a:txBody>
                    <a:bodyPr/>
                    <a:lstStyle/>
                    <a:p>
                      <a:pPr algn="l" fontAlgn="t"/>
                      <a:r>
                        <a:rPr lang="es-ES" sz="800">
                          <a:effectLst/>
                          <a:latin typeface="Arial" panose="020B0604020202020204" pitchFamily="34" charset="0"/>
                        </a:rPr>
                        <a:t>USA, TX.</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50"/>
                        </a:rPr>
                        <a:t>MD Anderson Cancer Center, Houston</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2006</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511148017"/>
                  </a:ext>
                </a:extLst>
              </a:tr>
              <a:tr h="72961">
                <a:tc>
                  <a:txBody>
                    <a:bodyPr/>
                    <a:lstStyle/>
                    <a:p>
                      <a:pPr algn="l" fontAlgn="t"/>
                      <a:r>
                        <a:rPr lang="es-ES" sz="800">
                          <a:effectLst/>
                          <a:latin typeface="Arial" panose="020B0604020202020204" pitchFamily="34" charset="0"/>
                        </a:rPr>
                        <a:t>USA, FL.</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51"/>
                        </a:rPr>
                        <a:t>UFHPTI, Jacksonville</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2006</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682853426"/>
                  </a:ext>
                </a:extLst>
              </a:tr>
              <a:tr h="62628">
                <a:tc>
                  <a:txBody>
                    <a:bodyPr/>
                    <a:lstStyle/>
                    <a:p>
                      <a:pPr algn="l" fontAlgn="t"/>
                      <a:r>
                        <a:rPr lang="es-ES" sz="800">
                          <a:effectLst/>
                          <a:latin typeface="Arial" panose="020B0604020202020204" pitchFamily="34" charset="0"/>
                        </a:rPr>
                        <a:t>USA, OK.</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52"/>
                        </a:rPr>
                        <a:t>ProCure PTC, Oklahoma City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1 gantry, 3 fixed beams</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2009</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237350392"/>
                  </a:ext>
                </a:extLst>
              </a:tr>
              <a:tr h="72961">
                <a:tc>
                  <a:txBody>
                    <a:bodyPr/>
                    <a:lstStyle/>
                    <a:p>
                      <a:pPr algn="l" fontAlgn="t"/>
                      <a:r>
                        <a:rPr lang="es-ES" sz="800">
                          <a:effectLst/>
                          <a:latin typeface="Arial" panose="020B0604020202020204" pitchFamily="34" charset="0"/>
                        </a:rPr>
                        <a:t>USA, PA.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53"/>
                        </a:rPr>
                        <a:t>Roberts PTC,UPenn, Philadelphia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644248939"/>
                  </a:ext>
                </a:extLst>
              </a:tr>
              <a:tr h="62628">
                <a:tc>
                  <a:txBody>
                    <a:bodyPr/>
                    <a:lstStyle/>
                    <a:p>
                      <a:pPr algn="l" fontAlgn="t"/>
                      <a:r>
                        <a:rPr lang="es-ES" sz="800">
                          <a:effectLst/>
                          <a:latin typeface="Arial" panose="020B0604020202020204" pitchFamily="34" charset="0"/>
                        </a:rPr>
                        <a:t>USA, IL.</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54"/>
                        </a:rPr>
                        <a:t>Chicago Proton Center, Warrenville</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1 gantry**, 3 fixed beams</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4150100411"/>
                  </a:ext>
                </a:extLst>
              </a:tr>
              <a:tr h="62628">
                <a:tc>
                  <a:txBody>
                    <a:bodyPr/>
                    <a:lstStyle/>
                    <a:p>
                      <a:pPr algn="l" fontAlgn="t"/>
                      <a:r>
                        <a:rPr lang="es-ES" sz="800">
                          <a:effectLst/>
                          <a:latin typeface="Arial" panose="020B0604020202020204" pitchFamily="34" charset="0"/>
                        </a:rPr>
                        <a:t>USA, VA.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55"/>
                        </a:rPr>
                        <a:t>HUPTI, Hampton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 gantries, 1 fixed beam</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436694531"/>
                  </a:ext>
                </a:extLst>
              </a:tr>
              <a:tr h="83293">
                <a:tc>
                  <a:txBody>
                    <a:bodyPr/>
                    <a:lstStyle/>
                    <a:p>
                      <a:pPr algn="l" fontAlgn="t"/>
                      <a:r>
                        <a:rPr lang="es-ES" sz="800">
                          <a:effectLst/>
                          <a:latin typeface="Arial" panose="020B0604020202020204" pitchFamily="34" charset="0"/>
                        </a:rPr>
                        <a:t>USA, NJ.</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56"/>
                        </a:rPr>
                        <a:t>ProCure Proton Therapy Center, Somerset</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 gantries***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2012</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817162206"/>
                  </a:ext>
                </a:extLst>
              </a:tr>
              <a:tr h="83293">
                <a:tc>
                  <a:txBody>
                    <a:bodyPr/>
                    <a:lstStyle/>
                    <a:p>
                      <a:pPr algn="l" fontAlgn="t"/>
                      <a:r>
                        <a:rPr lang="es-ES" sz="800">
                          <a:effectLst/>
                          <a:latin typeface="Arial" panose="020B0604020202020204" pitchFamily="34" charset="0"/>
                        </a:rPr>
                        <a:t>USA, WA.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57"/>
                        </a:rPr>
                        <a:t>SCCA ProCure Proton Therapy Center, Seattle</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 gantries***</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2013</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123315772"/>
                  </a:ext>
                </a:extLst>
              </a:tr>
              <a:tr h="83293">
                <a:tc>
                  <a:txBody>
                    <a:bodyPr/>
                    <a:lstStyle/>
                    <a:p>
                      <a:pPr algn="l" fontAlgn="t"/>
                      <a:r>
                        <a:rPr lang="es-ES" sz="800">
                          <a:effectLst/>
                          <a:latin typeface="Arial" panose="020B0604020202020204" pitchFamily="34" charset="0"/>
                        </a:rPr>
                        <a:t>USA, MO.</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58"/>
                        </a:rPr>
                        <a:t>S. Lee Kling PTC, Barnes Jewish Hospital, St. Louis</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2013</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91130927"/>
                  </a:ext>
                </a:extLst>
              </a:tr>
              <a:tr h="114288">
                <a:tc>
                  <a:txBody>
                    <a:bodyPr/>
                    <a:lstStyle/>
                    <a:p>
                      <a:pPr algn="l" fontAlgn="t"/>
                      <a:r>
                        <a:rPr lang="es-ES" sz="800">
                          <a:effectLst/>
                          <a:latin typeface="Arial" panose="020B0604020202020204" pitchFamily="34" charset="0"/>
                        </a:rPr>
                        <a:t>USA, TN.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59"/>
                        </a:rPr>
                        <a:t>ProVision Cancer Cares Proton Therapy Center, Knoxville</a:t>
                      </a:r>
                      <a:r>
                        <a:rPr lang="es-ES" sz="800">
                          <a:effectLst/>
                          <a:latin typeface="Arial" panose="020B0604020202020204" pitchFamily="34" charset="0"/>
                        </a:rPr>
                        <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2014</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498910894"/>
                  </a:ext>
                </a:extLst>
              </a:tr>
              <a:tr h="114288">
                <a:tc>
                  <a:txBody>
                    <a:bodyPr/>
                    <a:lstStyle/>
                    <a:p>
                      <a:pPr algn="l" fontAlgn="t"/>
                      <a:r>
                        <a:rPr lang="es-ES" sz="800">
                          <a:effectLst/>
                          <a:latin typeface="Arial" panose="020B0604020202020204" pitchFamily="34" charset="0"/>
                        </a:rPr>
                        <a:t>USA, CA.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60"/>
                        </a:rPr>
                        <a:t>California Protons Cancer Therapy Center, San Diego</a:t>
                      </a:r>
                      <a:r>
                        <a:rPr lang="es-ES" sz="800">
                          <a:effectLst/>
                          <a:latin typeface="Arial" panose="020B0604020202020204" pitchFamily="34" charset="0"/>
                        </a:rPr>
                        <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dirty="0">
                          <a:effectLst/>
                          <a:latin typeface="Arial" panose="020B0604020202020204" pitchFamily="34" charset="0"/>
                        </a:rPr>
                        <a:t>3 gantries**, 2 fixed beams**</a:t>
                      </a:r>
                      <a:br>
                        <a:rPr lang="en-US" sz="800" dirty="0">
                          <a:effectLst/>
                          <a:latin typeface="Arial" panose="020B0604020202020204" pitchFamily="34" charset="0"/>
                        </a:rPr>
                      </a:br>
                      <a:endParaRPr lang="en-U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2014</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96874471"/>
                  </a:ext>
                </a:extLst>
              </a:tr>
              <a:tr h="114288">
                <a:tc>
                  <a:txBody>
                    <a:bodyPr/>
                    <a:lstStyle/>
                    <a:p>
                      <a:pPr algn="l" fontAlgn="t"/>
                      <a:r>
                        <a:rPr lang="es-ES" sz="800">
                          <a:effectLst/>
                          <a:latin typeface="Arial" panose="020B0604020202020204" pitchFamily="34" charset="0"/>
                        </a:rPr>
                        <a:t>USA, LA.</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61"/>
                        </a:rPr>
                        <a:t>Willis Knighton Proton Therapy Cancer Center, Shreveport</a:t>
                      </a:r>
                      <a:r>
                        <a:rPr lang="en-US" sz="800">
                          <a:effectLst/>
                          <a:latin typeface="Arial" panose="020B0604020202020204" pitchFamily="34" charset="0"/>
                        </a:rPr>
                        <a:t/>
                      </a:r>
                      <a:br>
                        <a:rPr lang="en-US" sz="800">
                          <a:effectLst/>
                          <a:latin typeface="Arial" panose="020B0604020202020204" pitchFamily="34" charset="0"/>
                        </a:rPr>
                      </a:b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dirty="0">
                          <a:effectLst/>
                          <a:latin typeface="Arial" panose="020B0604020202020204" pitchFamily="34" charset="0"/>
                        </a:rPr>
                        <a:t>2014</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834706793"/>
                  </a:ext>
                </a:extLst>
              </a:tr>
              <a:tr h="72961">
                <a:tc>
                  <a:txBody>
                    <a:bodyPr/>
                    <a:lstStyle/>
                    <a:p>
                      <a:pPr algn="l" fontAlgn="t"/>
                      <a:r>
                        <a:rPr lang="es-ES" sz="800">
                          <a:effectLst/>
                          <a:latin typeface="Arial" panose="020B0604020202020204" pitchFamily="34" charset="0"/>
                        </a:rPr>
                        <a:t>USA, FL.</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62"/>
                        </a:rPr>
                        <a:t>Ackerman Cancer Center, Jacksonville</a:t>
                      </a:r>
                      <a:r>
                        <a:rPr lang="es-ES" sz="800">
                          <a:effectLst/>
                          <a:latin typeface="Arial" panose="020B0604020202020204" pitchFamily="34" charset="0"/>
                        </a:rPr>
                        <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868274004"/>
                  </a:ext>
                </a:extLst>
              </a:tr>
              <a:tr h="93625">
                <a:tc>
                  <a:txBody>
                    <a:bodyPr/>
                    <a:lstStyle/>
                    <a:p>
                      <a:pPr algn="l" fontAlgn="t"/>
                      <a:r>
                        <a:rPr lang="es-ES" sz="800">
                          <a:effectLst/>
                          <a:latin typeface="Arial" panose="020B0604020202020204" pitchFamily="34" charset="0"/>
                        </a:rPr>
                        <a:t>USA, MN.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63"/>
                        </a:rPr>
                        <a:t>Mayo Clinic Proton Beam Therapy Center, Rochester</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 220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 gantries**</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417891857"/>
                  </a:ext>
                </a:extLst>
              </a:tr>
              <a:tr h="134953">
                <a:tc>
                  <a:txBody>
                    <a:bodyPr/>
                    <a:lstStyle/>
                    <a:p>
                      <a:pPr algn="l" fontAlgn="t"/>
                      <a:r>
                        <a:rPr lang="es-ES" sz="800">
                          <a:effectLst/>
                          <a:latin typeface="Arial" panose="020B0604020202020204" pitchFamily="34" charset="0"/>
                        </a:rPr>
                        <a:t>USA, NJ.</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64"/>
                        </a:rPr>
                        <a:t>Laurie Proton Center of Robert Wood Johnson Univ. Hospital, New Brunswick</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779484491"/>
                  </a:ext>
                </a:extLst>
              </a:tr>
              <a:tr h="83293">
                <a:tc>
                  <a:txBody>
                    <a:bodyPr/>
                    <a:lstStyle/>
                    <a:p>
                      <a:pPr algn="l" fontAlgn="t"/>
                      <a:r>
                        <a:rPr lang="es-ES" sz="800">
                          <a:effectLst/>
                          <a:latin typeface="Arial" panose="020B0604020202020204" pitchFamily="34" charset="0"/>
                        </a:rPr>
                        <a:t>USA, TX.</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65"/>
                        </a:rPr>
                        <a:t>Texas Center for Proton Therapy, Irving</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 gantries**, 1 fixed beam</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741439125"/>
                  </a:ext>
                </a:extLst>
              </a:tr>
              <a:tr h="114288">
                <a:tc>
                  <a:txBody>
                    <a:bodyPr/>
                    <a:lstStyle/>
                    <a:p>
                      <a:pPr algn="l" fontAlgn="t"/>
                      <a:r>
                        <a:rPr lang="es-ES" sz="800">
                          <a:effectLst/>
                          <a:latin typeface="Arial" panose="020B0604020202020204" pitchFamily="34" charset="0"/>
                        </a:rPr>
                        <a:t>USA, TN.</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66"/>
                        </a:rPr>
                        <a:t>St. Jude Red Frog Events Proton Therapy Center, Memphis</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 220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 gantries**, 1 fixed beam</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2015</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325848304"/>
                  </a:ext>
                </a:extLst>
              </a:tr>
              <a:tr h="83293">
                <a:tc>
                  <a:txBody>
                    <a:bodyPr/>
                    <a:lstStyle/>
                    <a:p>
                      <a:pPr algn="l" fontAlgn="t"/>
                      <a:r>
                        <a:rPr lang="es-ES" sz="800">
                          <a:effectLst/>
                          <a:latin typeface="Arial" panose="020B0604020202020204" pitchFamily="34" charset="0"/>
                        </a:rPr>
                        <a:t>USA, AZ.</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67"/>
                        </a:rPr>
                        <a:t>Mayo Clinic Proton Therapy Center, Phoenix</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 220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 gantries**</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2016</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102228385"/>
                  </a:ext>
                </a:extLst>
              </a:tr>
              <a:tr h="83293">
                <a:tc>
                  <a:txBody>
                    <a:bodyPr/>
                    <a:lstStyle/>
                    <a:p>
                      <a:pPr algn="l" fontAlgn="t"/>
                      <a:r>
                        <a:rPr lang="es-ES" sz="800">
                          <a:effectLst/>
                          <a:latin typeface="Arial" panose="020B0604020202020204" pitchFamily="34" charset="0"/>
                        </a:rPr>
                        <a:t>USA, MD.</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68"/>
                        </a:rPr>
                        <a:t>Maryland Proton Treatment Center, Baltimore</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 gantries**, 1 fixed beam**</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2016</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473836668"/>
                  </a:ext>
                </a:extLst>
              </a:tr>
              <a:tr h="62628">
                <a:tc>
                  <a:txBody>
                    <a:bodyPr/>
                    <a:lstStyle/>
                    <a:p>
                      <a:pPr algn="l" fontAlgn="t"/>
                      <a:r>
                        <a:rPr lang="es-ES" sz="800">
                          <a:effectLst/>
                          <a:latin typeface="Arial" panose="020B0604020202020204" pitchFamily="34" charset="0"/>
                        </a:rPr>
                        <a:t>USA, FL.</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69"/>
                        </a:rPr>
                        <a:t>Orlando Health PTC, Orlando</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2016</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614648409"/>
                  </a:ext>
                </a:extLst>
              </a:tr>
              <a:tr h="52297">
                <a:tc>
                  <a:txBody>
                    <a:bodyPr/>
                    <a:lstStyle/>
                    <a:p>
                      <a:pPr algn="l" fontAlgn="t"/>
                      <a:r>
                        <a:rPr lang="es-ES" sz="800">
                          <a:effectLst/>
                          <a:latin typeface="Arial" panose="020B0604020202020204" pitchFamily="34" charset="0"/>
                        </a:rPr>
                        <a:t>USA, OH.</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70"/>
                        </a:rPr>
                        <a:t>UH Sideman CC, Cleveland</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SC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2016</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115791515"/>
                  </a:ext>
                </a:extLst>
              </a:tr>
              <a:tr h="103956">
                <a:tc>
                  <a:txBody>
                    <a:bodyPr/>
                    <a:lstStyle/>
                    <a:p>
                      <a:pPr algn="l" fontAlgn="t"/>
                      <a:r>
                        <a:rPr lang="es-ES" sz="800">
                          <a:effectLst/>
                          <a:latin typeface="Arial" panose="020B0604020202020204" pitchFamily="34" charset="0"/>
                        </a:rPr>
                        <a:t>USA, OH.</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71"/>
                        </a:rPr>
                        <a:t>Cincinnati Children's Proton Therapy Center, Cincinnati</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dirty="0">
                          <a:effectLst/>
                          <a:latin typeface="Arial" panose="020B0604020202020204" pitchFamily="34" charset="0"/>
                        </a:rPr>
                        <a:t>p</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250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2016</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124750120"/>
                  </a:ext>
                </a:extLst>
              </a:tr>
              <a:tr h="83293">
                <a:tc>
                  <a:txBody>
                    <a:bodyPr/>
                    <a:lstStyle/>
                    <a:p>
                      <a:pPr algn="l" fontAlgn="t"/>
                      <a:r>
                        <a:rPr lang="es-ES" sz="800">
                          <a:effectLst/>
                          <a:latin typeface="Arial" panose="020B0604020202020204" pitchFamily="34" charset="0"/>
                        </a:rPr>
                        <a:t>USA, MI.</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72"/>
                        </a:rPr>
                        <a:t>Beaumont Health Proton Therapy Center, Detroit</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2017</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483469418"/>
                  </a:ext>
                </a:extLst>
              </a:tr>
              <a:tr h="72961">
                <a:tc>
                  <a:txBody>
                    <a:bodyPr/>
                    <a:lstStyle/>
                    <a:p>
                      <a:pPr algn="l" fontAlgn="t"/>
                      <a:r>
                        <a:rPr lang="es-ES" sz="800">
                          <a:effectLst/>
                          <a:latin typeface="Arial" panose="020B0604020202020204" pitchFamily="34" charset="0"/>
                        </a:rPr>
                        <a:t>USA, FL.</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73"/>
                        </a:rPr>
                        <a:t>Baptist Hospital's Cancer Institute PTC, Miami</a:t>
                      </a:r>
                      <a:endParaRPr lang="en-U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 230</a:t>
                      </a: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endParaRPr lang="es-ES" sz="80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dirty="0">
                          <a:effectLst/>
                          <a:latin typeface="Arial" panose="020B0604020202020204" pitchFamily="34" charset="0"/>
                        </a:rPr>
                        <a:t>2017</a:t>
                      </a:r>
                      <a:endParaRPr lang="es-ES" sz="800" dirty="0">
                        <a:effectLst/>
                      </a:endParaRPr>
                    </a:p>
                  </a:txBody>
                  <a:tcPr marL="252" marR="252" marT="252" marB="25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879110135"/>
                  </a:ext>
                </a:extLst>
              </a:tr>
            </a:tbl>
          </a:graphicData>
        </a:graphic>
      </p:graphicFrame>
    </p:spTree>
    <p:extLst>
      <p:ext uri="{BB962C8B-B14F-4D97-AF65-F5344CB8AC3E}">
        <p14:creationId xmlns:p14="http://schemas.microsoft.com/office/powerpoint/2010/main" val="10002574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Particle therapy facilities in </a:t>
            </a:r>
            <a:r>
              <a:rPr lang="en-US" dirty="0" smtClean="0"/>
              <a:t>construction stage</a:t>
            </a:r>
            <a:endParaRPr lang="en-US" dirty="0"/>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96</a:t>
            </a:fld>
            <a:endParaRPr lang="en-US">
              <a:solidFill>
                <a:prstClr val="black">
                  <a:tint val="75000"/>
                </a:prstClr>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1808760672"/>
              </p:ext>
            </p:extLst>
          </p:nvPr>
        </p:nvGraphicFramePr>
        <p:xfrm>
          <a:off x="-1" y="1063653"/>
          <a:ext cx="9144002" cy="21233664"/>
        </p:xfrm>
        <a:graphic>
          <a:graphicData uri="http://schemas.openxmlformats.org/drawingml/2006/table">
            <a:tbl>
              <a:tblPr/>
              <a:tblGrid>
                <a:gridCol w="1306286">
                  <a:extLst>
                    <a:ext uri="{9D8B030D-6E8A-4147-A177-3AD203B41FA5}">
                      <a16:colId xmlns:a16="http://schemas.microsoft.com/office/drawing/2014/main" val="2883630963"/>
                    </a:ext>
                  </a:extLst>
                </a:gridCol>
                <a:gridCol w="1306286">
                  <a:extLst>
                    <a:ext uri="{9D8B030D-6E8A-4147-A177-3AD203B41FA5}">
                      <a16:colId xmlns:a16="http://schemas.microsoft.com/office/drawing/2014/main" val="1793359810"/>
                    </a:ext>
                  </a:extLst>
                </a:gridCol>
                <a:gridCol w="1306286">
                  <a:extLst>
                    <a:ext uri="{9D8B030D-6E8A-4147-A177-3AD203B41FA5}">
                      <a16:colId xmlns:a16="http://schemas.microsoft.com/office/drawing/2014/main" val="3381085669"/>
                    </a:ext>
                  </a:extLst>
                </a:gridCol>
                <a:gridCol w="1306286">
                  <a:extLst>
                    <a:ext uri="{9D8B030D-6E8A-4147-A177-3AD203B41FA5}">
                      <a16:colId xmlns:a16="http://schemas.microsoft.com/office/drawing/2014/main" val="3644354652"/>
                    </a:ext>
                  </a:extLst>
                </a:gridCol>
                <a:gridCol w="1306286">
                  <a:extLst>
                    <a:ext uri="{9D8B030D-6E8A-4147-A177-3AD203B41FA5}">
                      <a16:colId xmlns:a16="http://schemas.microsoft.com/office/drawing/2014/main" val="4132944284"/>
                    </a:ext>
                  </a:extLst>
                </a:gridCol>
                <a:gridCol w="1306286">
                  <a:extLst>
                    <a:ext uri="{9D8B030D-6E8A-4147-A177-3AD203B41FA5}">
                      <a16:colId xmlns:a16="http://schemas.microsoft.com/office/drawing/2014/main" val="158778939"/>
                    </a:ext>
                  </a:extLst>
                </a:gridCol>
                <a:gridCol w="1306286">
                  <a:extLst>
                    <a:ext uri="{9D8B030D-6E8A-4147-A177-3AD203B41FA5}">
                      <a16:colId xmlns:a16="http://schemas.microsoft.com/office/drawing/2014/main" val="2629478483"/>
                    </a:ext>
                  </a:extLst>
                </a:gridCol>
              </a:tblGrid>
              <a:tr h="163977">
                <a:tc>
                  <a:txBody>
                    <a:bodyPr/>
                    <a:lstStyle/>
                    <a:p>
                      <a:pPr algn="l" fontAlgn="t"/>
                      <a:r>
                        <a:rPr lang="es-ES" sz="800" b="1">
                          <a:effectLst/>
                          <a:latin typeface="Arial" panose="020B0604020202020204" pitchFamily="34" charset="0"/>
                        </a:rPr>
                        <a:t>COUNTRY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l" fontAlgn="t"/>
                      <a:r>
                        <a:rPr lang="es-ES" sz="800" b="1">
                          <a:effectLst/>
                          <a:latin typeface="Arial" panose="020B0604020202020204" pitchFamily="34" charset="0"/>
                        </a:rPr>
                        <a:t>WHO, WHERE</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PARTICLE(S)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MAX. ENERGY (MeV)</a:t>
                      </a:r>
                      <a:br>
                        <a:rPr lang="es-ES" sz="800" b="1">
                          <a:effectLst/>
                          <a:latin typeface="Arial" panose="020B0604020202020204" pitchFamily="34" charset="0"/>
                        </a:rPr>
                      </a:br>
                      <a:r>
                        <a:rPr lang="es-ES" sz="800" b="1">
                          <a:effectLst/>
                          <a:latin typeface="Arial" panose="020B0604020202020204" pitchFamily="34" charset="0"/>
                        </a:rPr>
                        <a:t>ACCELERATOR TYPE</a:t>
                      </a:r>
                      <a:br>
                        <a:rPr lang="es-ES" sz="800" b="1">
                          <a:effectLst/>
                          <a:latin typeface="Arial" panose="020B0604020202020204" pitchFamily="34" charset="0"/>
                        </a:rPr>
                      </a:br>
                      <a:r>
                        <a:rPr lang="es-ES" sz="800" b="1">
                          <a:effectLst/>
                          <a:latin typeface="Arial" panose="020B0604020202020204" pitchFamily="34" charset="0"/>
                        </a:rPr>
                        <a:t>(VENDOR)*</a:t>
                      </a:r>
                      <a:br>
                        <a:rPr lang="es-ES" sz="800" b="1">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BEAM DIRECTIONS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NO. OF TREATMENT ROOMS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START OF TREATMENT PLANNED</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extLst>
                  <a:ext uri="{0D108BD9-81ED-4DB2-BD59-A6C34878D82A}">
                    <a16:rowId xmlns:a16="http://schemas.microsoft.com/office/drawing/2014/main" val="2096973327"/>
                  </a:ext>
                </a:extLst>
              </a:tr>
              <a:tr h="163977">
                <a:tc>
                  <a:txBody>
                    <a:bodyPr/>
                    <a:lstStyle/>
                    <a:p>
                      <a:pPr algn="l" fontAlgn="t"/>
                      <a:r>
                        <a:rPr lang="es-ES" sz="800">
                          <a:effectLst/>
                          <a:latin typeface="Arial" panose="020B0604020202020204" pitchFamily="34" charset="0"/>
                        </a:rPr>
                        <a:t>Belgium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
                        </a:rPr>
                        <a:t>ParTICLe, Leuven</a:t>
                      </a:r>
                      <a:r>
                        <a:rPr lang="es-ES" sz="800">
                          <a:effectLst/>
                          <a:latin typeface="Arial" panose="020B0604020202020204" pitchFamily="34" charset="0"/>
                        </a:rPr>
                        <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SC 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 (PBS),</a:t>
                      </a:r>
                      <a:br>
                        <a:rPr lang="es-ES" sz="800">
                          <a:effectLst/>
                          <a:latin typeface="Arial" panose="020B0604020202020204" pitchFamily="34" charset="0"/>
                        </a:rPr>
                      </a:br>
                      <a:r>
                        <a:rPr lang="es-ES" sz="800">
                          <a:effectLst/>
                          <a:latin typeface="Arial" panose="020B0604020202020204" pitchFamily="34" charset="0"/>
                        </a:rPr>
                        <a:t>1 horiz. beamline (research)</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2019</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505679646"/>
                  </a:ext>
                </a:extLst>
              </a:tr>
              <a:tr h="163977">
                <a:tc>
                  <a:txBody>
                    <a:bodyPr/>
                    <a:lstStyle/>
                    <a:p>
                      <a:pPr algn="l" fontAlgn="t"/>
                      <a:r>
                        <a:rPr lang="es-ES" sz="800">
                          <a:effectLst/>
                          <a:latin typeface="Arial" panose="020B0604020202020204" pitchFamily="34" charset="0"/>
                        </a:rPr>
                        <a:t>China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3"/>
                        </a:rPr>
                        <a:t>HITFil at IMP, Lanzhou, Gansu</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C-ion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400/u</a:t>
                      </a:r>
                      <a:br>
                        <a:rPr lang="es-ES" sz="800">
                          <a:effectLst/>
                          <a:latin typeface="Arial" panose="020B0604020202020204" pitchFamily="34" charset="0"/>
                        </a:rPr>
                      </a:br>
                      <a:r>
                        <a:rPr lang="es-ES" sz="800">
                          <a:effectLst/>
                          <a:latin typeface="Arial" panose="020B0604020202020204" pitchFamily="34" charset="0"/>
                        </a:rPr>
                        <a:t>synchrotron </a:t>
                      </a:r>
                      <a:br>
                        <a:rPr lang="es-ES" sz="800">
                          <a:effectLst/>
                          <a:latin typeface="Arial" panose="020B0604020202020204" pitchFamily="34" charset="0"/>
                        </a:rPr>
                      </a:br>
                      <a:r>
                        <a:rPr lang="es-ES" sz="800">
                          <a:effectLst/>
                          <a:latin typeface="Arial" panose="020B0604020202020204" pitchFamily="34" charset="0"/>
                        </a:rPr>
                        <a:t>(?)</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4 horiz, vertical, oblique,</a:t>
                      </a:r>
                      <a:br>
                        <a:rPr lang="en-US" sz="800">
                          <a:effectLst/>
                          <a:latin typeface="Arial" panose="020B0604020202020204" pitchFamily="34" charset="0"/>
                        </a:rPr>
                      </a:br>
                      <a:r>
                        <a:rPr lang="en-US" sz="800">
                          <a:effectLst/>
                          <a:latin typeface="Arial" panose="020B0604020202020204" pitchFamily="34" charset="0"/>
                        </a:rPr>
                        <a:t>fixed beams</a:t>
                      </a:r>
                      <a:br>
                        <a:rPr lang="en-US" sz="800">
                          <a:effectLst/>
                          <a:latin typeface="Arial" panose="020B0604020202020204" pitchFamily="34" charset="0"/>
                        </a:rPr>
                      </a:b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851555973"/>
                  </a:ext>
                </a:extLst>
              </a:tr>
              <a:tr h="163977">
                <a:tc>
                  <a:txBody>
                    <a:bodyPr/>
                    <a:lstStyle/>
                    <a:p>
                      <a:pPr algn="l" fontAlgn="t"/>
                      <a:r>
                        <a:rPr lang="es-ES" sz="800">
                          <a:effectLst/>
                          <a:latin typeface="Arial" panose="020B0604020202020204" pitchFamily="34" charset="0"/>
                        </a:rPr>
                        <a:t>China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a:effectLst/>
                          <a:latin typeface="Arial" panose="020B0604020202020204" pitchFamily="34" charset="0"/>
                        </a:rPr>
                        <a:t>Heavy Ion Cancer Treatment Center, Wuwei, Gansu</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C-ion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400/u</a:t>
                      </a:r>
                      <a:br>
                        <a:rPr lang="es-ES" sz="800">
                          <a:effectLst/>
                          <a:latin typeface="Arial" panose="020B0604020202020204" pitchFamily="34" charset="0"/>
                        </a:rPr>
                      </a:br>
                      <a:r>
                        <a:rPr lang="es-ES" sz="800">
                          <a:effectLst/>
                          <a:latin typeface="Arial" panose="020B0604020202020204" pitchFamily="34" charset="0"/>
                        </a:rPr>
                        <a:t>synchrotron </a:t>
                      </a:r>
                      <a:br>
                        <a:rPr lang="es-ES" sz="800">
                          <a:effectLst/>
                          <a:latin typeface="Arial" panose="020B0604020202020204" pitchFamily="34" charset="0"/>
                        </a:rPr>
                      </a:br>
                      <a:r>
                        <a:rPr lang="es-ES" sz="800">
                          <a:effectLst/>
                          <a:latin typeface="Arial" panose="020B0604020202020204" pitchFamily="34" charset="0"/>
                        </a:rPr>
                        <a:t>(?)</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4 horiz, vertical, oblique,</a:t>
                      </a:r>
                      <a:br>
                        <a:rPr lang="en-US" sz="800">
                          <a:effectLst/>
                          <a:latin typeface="Arial" panose="020B0604020202020204" pitchFamily="34" charset="0"/>
                        </a:rPr>
                      </a:br>
                      <a:r>
                        <a:rPr lang="en-US" sz="800">
                          <a:effectLst/>
                          <a:latin typeface="Arial" panose="020B0604020202020204" pitchFamily="34" charset="0"/>
                        </a:rPr>
                        <a:t>fixed beams</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959856443"/>
                  </a:ext>
                </a:extLst>
              </a:tr>
              <a:tr h="163977">
                <a:tc>
                  <a:txBody>
                    <a:bodyPr/>
                    <a:lstStyle/>
                    <a:p>
                      <a:pPr algn="l" fontAlgn="t"/>
                      <a:r>
                        <a:rPr lang="es-ES" sz="800">
                          <a:effectLst/>
                          <a:latin typeface="Arial" panose="020B0604020202020204" pitchFamily="34" charset="0"/>
                        </a:rPr>
                        <a:t>China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4"/>
                        </a:rPr>
                        <a:t>Ruijin Hospital, Jiao Tong University, Shanghai</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synchrotron </a:t>
                      </a:r>
                      <a:br>
                        <a:rPr lang="es-ES" sz="800">
                          <a:effectLst/>
                          <a:latin typeface="Arial" panose="020B0604020202020204" pitchFamily="34" charset="0"/>
                        </a:rPr>
                      </a:br>
                      <a:r>
                        <a:rPr lang="es-ES" sz="800">
                          <a:effectLst/>
                          <a:latin typeface="Arial" panose="020B0604020202020204" pitchFamily="34" charset="0"/>
                        </a:rPr>
                        <a:t>(?)</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1 gantry,</a:t>
                      </a:r>
                      <a:br>
                        <a:rPr lang="en-US" sz="800">
                          <a:effectLst/>
                          <a:latin typeface="Arial" panose="020B0604020202020204" pitchFamily="34" charset="0"/>
                        </a:rPr>
                      </a:br>
                      <a:r>
                        <a:rPr lang="en-US" sz="800">
                          <a:effectLst/>
                          <a:latin typeface="Arial" panose="020B0604020202020204" pitchFamily="34" charset="0"/>
                        </a:rPr>
                        <a:t>  2 horiz. fixed beams</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2019</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858291519"/>
                  </a:ext>
                </a:extLst>
              </a:tr>
              <a:tr h="163977">
                <a:tc>
                  <a:txBody>
                    <a:bodyPr/>
                    <a:lstStyle/>
                    <a:p>
                      <a:pPr algn="l" fontAlgn="t"/>
                      <a:r>
                        <a:rPr lang="es-ES" sz="800">
                          <a:effectLst/>
                          <a:latin typeface="Arial" panose="020B0604020202020204" pitchFamily="34" charset="0"/>
                        </a:rPr>
                        <a:t>China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a:effectLst/>
                          <a:latin typeface="Arial" panose="020B0604020202020204" pitchFamily="34" charset="0"/>
                        </a:rPr>
                        <a:t>Yizhou Proton Therapy Center, Baoding, Hebei</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 gantries,</a:t>
                      </a:r>
                      <a:br>
                        <a:rPr lang="es-ES" sz="800">
                          <a:effectLst/>
                          <a:latin typeface="Arial" panose="020B0604020202020204" pitchFamily="34" charset="0"/>
                        </a:rPr>
                      </a:br>
                      <a:r>
                        <a:rPr lang="es-ES" sz="800">
                          <a:effectLst/>
                          <a:latin typeface="Arial" panose="020B0604020202020204" pitchFamily="34" charset="0"/>
                        </a:rPr>
                        <a:t>  1 horiz. fixed beam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5</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248895395"/>
                  </a:ext>
                </a:extLst>
              </a:tr>
              <a:tr h="163977">
                <a:tc>
                  <a:txBody>
                    <a:bodyPr/>
                    <a:lstStyle/>
                    <a:p>
                      <a:pPr algn="l" fontAlgn="t"/>
                      <a:r>
                        <a:rPr lang="es-ES" sz="800">
                          <a:effectLst/>
                          <a:latin typeface="Arial" panose="020B0604020202020204" pitchFamily="34" charset="0"/>
                        </a:rPr>
                        <a:t>China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a:effectLst/>
                          <a:latin typeface="Arial" panose="020B0604020202020204" pitchFamily="34" charset="0"/>
                        </a:rPr>
                        <a:t>Guangdong Hen Ju Medical Technologies Co., Guangzhou</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788642815"/>
                  </a:ext>
                </a:extLst>
              </a:tr>
              <a:tr h="92863">
                <a:tc>
                  <a:txBody>
                    <a:bodyPr/>
                    <a:lstStyle/>
                    <a:p>
                      <a:pPr algn="l" fontAlgn="t"/>
                      <a:r>
                        <a:rPr lang="es-ES" sz="800">
                          <a:effectLst/>
                          <a:latin typeface="Arial" panose="020B0604020202020204" pitchFamily="34" charset="0"/>
                        </a:rPr>
                        <a:t>China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a:effectLst/>
                          <a:latin typeface="Arial" panose="020B0604020202020204" pitchFamily="34" charset="0"/>
                        </a:rPr>
                        <a:t>Qingdao Zhong Jia Lian He Healthcare, Shandong</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 gantries, 1 fixed beam</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5</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547033732"/>
                  </a:ext>
                </a:extLst>
              </a:tr>
              <a:tr h="53239">
                <a:tc>
                  <a:txBody>
                    <a:bodyPr/>
                    <a:lstStyle/>
                    <a:p>
                      <a:pPr algn="l" fontAlgn="t"/>
                      <a:r>
                        <a:rPr lang="es-ES" sz="800">
                          <a:effectLst/>
                          <a:latin typeface="Arial" panose="020B0604020202020204" pitchFamily="34" charset="0"/>
                        </a:rPr>
                        <a:t>China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a:effectLst/>
                          <a:latin typeface="Arial" panose="020B0604020202020204" pitchFamily="34" charset="0"/>
                        </a:rPr>
                        <a:t>Beijing Proton Center, Beijing</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r>
                        <a:rPr lang="es-ES" sz="800">
                          <a:effectLst/>
                          <a:latin typeface="Arial" panose="020B0604020202020204" pitchFamily="34" charset="0"/>
                        </a:rPr>
                        <a:t>1 horiz. fixed beam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2019?</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058409758"/>
                  </a:ext>
                </a:extLst>
              </a:tr>
              <a:tr h="59843">
                <a:tc>
                  <a:txBody>
                    <a:bodyPr/>
                    <a:lstStyle/>
                    <a:p>
                      <a:pPr algn="l" fontAlgn="t"/>
                      <a:r>
                        <a:rPr lang="es-ES" sz="800">
                          <a:effectLst/>
                          <a:latin typeface="Arial" panose="020B0604020202020204" pitchFamily="34" charset="0"/>
                        </a:rPr>
                        <a:t>China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a:effectLst/>
                          <a:latin typeface="Arial" panose="020B0604020202020204" pitchFamily="34" charset="0"/>
                        </a:rPr>
                        <a:t>HIMC Center, Hefei, Anhui</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r>
                        <a:rPr lang="es-ES" sz="800">
                          <a:effectLst/>
                          <a:latin typeface="Arial" panose="020B0604020202020204" pitchFamily="34" charset="0"/>
                        </a:rPr>
                        <a:t>1 horiz. fixed beam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4</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704508370"/>
                  </a:ext>
                </a:extLst>
              </a:tr>
              <a:tr h="59843">
                <a:tc>
                  <a:txBody>
                    <a:bodyPr/>
                    <a:lstStyle/>
                    <a:p>
                      <a:pPr algn="l" fontAlgn="t"/>
                      <a:r>
                        <a:rPr lang="es-ES" sz="800">
                          <a:effectLst/>
                          <a:latin typeface="Arial" panose="020B0604020202020204" pitchFamily="34" charset="0"/>
                        </a:rPr>
                        <a:t>Denmark</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5"/>
                        </a:rPr>
                        <a:t>DCPT, Aarhus</a:t>
                      </a:r>
                      <a:r>
                        <a:rPr lang="es-ES" sz="800">
                          <a:effectLst/>
                          <a:latin typeface="Arial" panose="020B0604020202020204" pitchFamily="34" charset="0"/>
                        </a:rPr>
                        <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r>
                        <a:rPr lang="es-ES" sz="800">
                          <a:effectLst/>
                          <a:latin typeface="Arial" panose="020B0604020202020204" pitchFamily="34" charset="0"/>
                        </a:rPr>
                        <a:t>1 horiz. fixed beam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707504687"/>
                  </a:ext>
                </a:extLst>
              </a:tr>
              <a:tr h="66447">
                <a:tc>
                  <a:txBody>
                    <a:bodyPr/>
                    <a:lstStyle/>
                    <a:p>
                      <a:pPr algn="l" fontAlgn="t"/>
                      <a:r>
                        <a:rPr lang="es-ES" sz="800">
                          <a:effectLst/>
                          <a:latin typeface="Arial" panose="020B0604020202020204" pitchFamily="34" charset="0"/>
                        </a:rPr>
                        <a:t>Emirate of Abu Dhabi</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6"/>
                        </a:rPr>
                        <a:t>Proton Partners Int., Abu Dhabi</a:t>
                      </a:r>
                      <a:r>
                        <a:rPr lang="es-ES" sz="800">
                          <a:effectLst/>
                          <a:latin typeface="Arial" panose="020B0604020202020204" pitchFamily="34" charset="0"/>
                        </a:rPr>
                        <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1 gantry, </a:t>
                      </a:r>
                      <a:br>
                        <a:rPr lang="en-US" sz="800">
                          <a:effectLst/>
                          <a:latin typeface="Arial" panose="020B0604020202020204" pitchFamily="34" charset="0"/>
                        </a:rPr>
                      </a:br>
                      <a:r>
                        <a:rPr lang="en-US" sz="800">
                          <a:effectLst/>
                          <a:latin typeface="Arial" panose="020B0604020202020204" pitchFamily="34" charset="0"/>
                        </a:rPr>
                        <a:t>1 horiz. fixed beam</a:t>
                      </a:r>
                      <a:br>
                        <a:rPr lang="en-US" sz="800">
                          <a:effectLst/>
                          <a:latin typeface="Arial" panose="020B0604020202020204" pitchFamily="34" charset="0"/>
                        </a:rPr>
                      </a:b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190483365"/>
                  </a:ext>
                </a:extLst>
              </a:tr>
              <a:tr h="46635">
                <a:tc>
                  <a:txBody>
                    <a:bodyPr/>
                    <a:lstStyle/>
                    <a:p>
                      <a:pPr algn="l" fontAlgn="t"/>
                      <a:r>
                        <a:rPr lang="es-ES" sz="800">
                          <a:effectLst/>
                          <a:latin typeface="Arial" panose="020B0604020202020204" pitchFamily="34" charset="0"/>
                        </a:rPr>
                        <a:t>France</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7"/>
                        </a:rPr>
                        <a:t>ARCHADE, Caen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553312095"/>
                  </a:ext>
                </a:extLst>
              </a:tr>
              <a:tr h="59843">
                <a:tc>
                  <a:txBody>
                    <a:bodyPr/>
                    <a:lstStyle/>
                    <a:p>
                      <a:pPr algn="l" fontAlgn="t"/>
                      <a:r>
                        <a:rPr lang="es-ES" sz="800">
                          <a:effectLst/>
                          <a:latin typeface="Arial" panose="020B0604020202020204" pitchFamily="34" charset="0"/>
                        </a:rPr>
                        <a:t>India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8"/>
                        </a:rPr>
                        <a:t>Apollo Hospitals PTC, Chennai</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 gantries, </a:t>
                      </a:r>
                      <a:br>
                        <a:rPr lang="es-ES" sz="800">
                          <a:effectLst/>
                          <a:latin typeface="Arial" panose="020B0604020202020204" pitchFamily="34" charset="0"/>
                        </a:rPr>
                      </a:br>
                      <a:r>
                        <a:rPr lang="es-ES" sz="800">
                          <a:effectLst/>
                          <a:latin typeface="Arial" panose="020B0604020202020204" pitchFamily="34" charset="0"/>
                        </a:rPr>
                        <a:t>1 horiz. fixed beam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06439206"/>
                  </a:ext>
                </a:extLst>
              </a:tr>
              <a:tr h="59843">
                <a:tc>
                  <a:txBody>
                    <a:bodyPr/>
                    <a:lstStyle/>
                    <a:p>
                      <a:pPr algn="l" fontAlgn="t"/>
                      <a:r>
                        <a:rPr lang="es-ES" sz="800">
                          <a:effectLst/>
                          <a:latin typeface="Arial" panose="020B0604020202020204" pitchFamily="34" charset="0"/>
                        </a:rPr>
                        <a:t>India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9"/>
                        </a:rPr>
                        <a:t>Tata Memorial Centre, Mumbai</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2019</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502477434"/>
                  </a:ext>
                </a:extLst>
              </a:tr>
              <a:tr h="86259">
                <a:tc>
                  <a:txBody>
                    <a:bodyPr/>
                    <a:lstStyle/>
                    <a:p>
                      <a:pPr algn="l" fontAlgn="t"/>
                      <a:r>
                        <a:rPr lang="es-ES" sz="800">
                          <a:effectLst/>
                          <a:latin typeface="Arial" panose="020B0604020202020204" pitchFamily="34" charset="0"/>
                        </a:rPr>
                        <a:t>Japan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u="none" strike="noStrike">
                          <a:solidFill>
                            <a:srgbClr val="154B56"/>
                          </a:solidFill>
                          <a:effectLst/>
                          <a:latin typeface="Arial" panose="020B0604020202020204" pitchFamily="34" charset="0"/>
                          <a:hlinkClick r:id="rId10"/>
                        </a:rPr>
                        <a:t>Osaka Heavy Ion Therapy Center, Osaka</a:t>
                      </a:r>
                      <a:r>
                        <a:rPr lang="en-US" sz="800">
                          <a:effectLst/>
                          <a:latin typeface="Arial" panose="020B0604020202020204" pitchFamily="34" charset="0"/>
                        </a:rPr>
                        <a:t/>
                      </a:r>
                      <a:br>
                        <a:rPr lang="en-US" sz="800">
                          <a:effectLst/>
                          <a:latin typeface="Arial" panose="020B0604020202020204" pitchFamily="34" charset="0"/>
                        </a:rPr>
                      </a:b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400/u</a:t>
                      </a:r>
                      <a:br>
                        <a:rPr lang="es-ES" sz="800">
                          <a:effectLst/>
                          <a:latin typeface="Arial" panose="020B0604020202020204" pitchFamily="34" charset="0"/>
                        </a:rPr>
                      </a:br>
                      <a:r>
                        <a:rPr lang="es-ES" sz="800">
                          <a:effectLst/>
                          <a:latin typeface="Arial" panose="020B0604020202020204" pitchFamily="34" charset="0"/>
                        </a:rPr>
                        <a:t>synchrotron (Hitachi)</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rooms,6 ports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643732766"/>
                  </a:ext>
                </a:extLst>
              </a:tr>
              <a:tr h="165506">
                <a:tc>
                  <a:txBody>
                    <a:bodyPr/>
                    <a:lstStyle/>
                    <a:p>
                      <a:pPr algn="l" fontAlgn="t"/>
                      <a:r>
                        <a:rPr lang="es-ES" sz="800">
                          <a:effectLst/>
                          <a:latin typeface="Arial" panose="020B0604020202020204" pitchFamily="34" charset="0"/>
                        </a:rPr>
                        <a:t>Japan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Social Medical Corporation Kouseikai Takai Hospital, Tenri City, Nara Pref.</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(Sumitomo)</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990031339"/>
                  </a:ext>
                </a:extLst>
              </a:tr>
              <a:tr h="79655">
                <a:tc>
                  <a:txBody>
                    <a:bodyPr/>
                    <a:lstStyle/>
                    <a:p>
                      <a:pPr algn="l" fontAlgn="t"/>
                      <a:r>
                        <a:rPr lang="es-ES" sz="800">
                          <a:effectLst/>
                          <a:latin typeface="Arial" panose="020B0604020202020204" pitchFamily="34" charset="0"/>
                        </a:rPr>
                        <a:t>Japan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1"/>
                        </a:rPr>
                        <a:t>Teishinkai Hospital, Sapporo, Hokkaido</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235</a:t>
                      </a:r>
                      <a:br>
                        <a:rPr lang="es-ES" sz="800">
                          <a:effectLst/>
                          <a:latin typeface="Arial" panose="020B0604020202020204" pitchFamily="34" charset="0"/>
                        </a:rPr>
                      </a:br>
                      <a:r>
                        <a:rPr lang="es-ES" sz="800">
                          <a:effectLst/>
                          <a:latin typeface="Arial" panose="020B0604020202020204" pitchFamily="34" charset="0"/>
                        </a:rPr>
                        <a:t>cyclotron (Sumitomo)</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865586965"/>
                  </a:ext>
                </a:extLst>
              </a:tr>
              <a:tr h="99467">
                <a:tc>
                  <a:txBody>
                    <a:bodyPr/>
                    <a:lstStyle/>
                    <a:p>
                      <a:pPr algn="l" fontAlgn="t"/>
                      <a:r>
                        <a:rPr lang="es-ES" sz="800">
                          <a:effectLst/>
                          <a:latin typeface="Arial" panose="020B0604020202020204" pitchFamily="34" charset="0"/>
                        </a:rPr>
                        <a:t>Japan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pt-BR" sz="800">
                          <a:effectLst/>
                          <a:latin typeface="Arial" panose="020B0604020202020204" pitchFamily="34" charset="0"/>
                        </a:rPr>
                        <a:t>Hokkaido Ohno Memorial Hospital, Sapporo</a:t>
                      </a:r>
                      <a:br>
                        <a:rPr lang="pt-BR" sz="800">
                          <a:effectLst/>
                          <a:latin typeface="Arial" panose="020B0604020202020204" pitchFamily="34" charset="0"/>
                        </a:rPr>
                      </a:br>
                      <a:endParaRPr lang="pt-BR"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802134767"/>
                  </a:ext>
                </a:extLst>
              </a:tr>
              <a:tr h="86259">
                <a:tc>
                  <a:txBody>
                    <a:bodyPr/>
                    <a:lstStyle/>
                    <a:p>
                      <a:pPr algn="l" fontAlgn="t"/>
                      <a:r>
                        <a:rPr lang="es-ES" sz="800">
                          <a:effectLst/>
                          <a:latin typeface="Arial" panose="020B0604020202020204" pitchFamily="34" charset="0"/>
                        </a:rPr>
                        <a:t>Japan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it-IT" sz="800">
                          <a:effectLst/>
                          <a:latin typeface="Arial" panose="020B0604020202020204" pitchFamily="34" charset="0"/>
                        </a:rPr>
                        <a:t>Narita Memorial Proton Center, Shirakawa</a:t>
                      </a:r>
                      <a:br>
                        <a:rPr lang="it-IT" sz="800">
                          <a:effectLst/>
                          <a:latin typeface="Arial" panose="020B0604020202020204" pitchFamily="34" charset="0"/>
                        </a:rPr>
                      </a:br>
                      <a:endParaRPr lang="it-IT"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406233030"/>
                  </a:ext>
                </a:extLst>
              </a:tr>
              <a:tr h="165506">
                <a:tc>
                  <a:txBody>
                    <a:bodyPr/>
                    <a:lstStyle/>
                    <a:p>
                      <a:pPr algn="l" fontAlgn="t"/>
                      <a:r>
                        <a:rPr lang="es-ES" sz="800">
                          <a:effectLst/>
                          <a:latin typeface="Arial" panose="020B0604020202020204" pitchFamily="34" charset="0"/>
                        </a:rPr>
                        <a:t>Japan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Nagamori Memorial Center of Innovative Cancer Therapy, Kyoto Univ. of Medicine</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220</a:t>
                      </a:r>
                      <a:br>
                        <a:rPr lang="es-ES" sz="800">
                          <a:effectLst/>
                          <a:latin typeface="Arial" panose="020B0604020202020204" pitchFamily="34" charset="0"/>
                        </a:rPr>
                      </a:br>
                      <a:r>
                        <a:rPr lang="es-ES" sz="800">
                          <a:effectLst/>
                          <a:latin typeface="Arial" panose="020B0604020202020204" pitchFamily="34" charset="0"/>
                        </a:rPr>
                        <a:t>synchrotron </a:t>
                      </a:r>
                      <a:br>
                        <a:rPr lang="es-ES" sz="800">
                          <a:effectLst/>
                          <a:latin typeface="Arial" panose="020B0604020202020204" pitchFamily="34" charset="0"/>
                        </a:rPr>
                      </a:br>
                      <a:r>
                        <a:rPr lang="es-ES" sz="800">
                          <a:effectLst/>
                          <a:latin typeface="Arial" panose="020B0604020202020204" pitchFamily="34" charset="0"/>
                        </a:rPr>
                        <a:t>(Hitachi)</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2019</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351252659"/>
                  </a:ext>
                </a:extLst>
              </a:tr>
              <a:tr h="99467">
                <a:tc>
                  <a:txBody>
                    <a:bodyPr/>
                    <a:lstStyle/>
                    <a:p>
                      <a:pPr algn="l" fontAlgn="t"/>
                      <a:r>
                        <a:rPr lang="es-ES" sz="800">
                          <a:effectLst/>
                          <a:latin typeface="Arial" panose="020B0604020202020204" pitchFamily="34" charset="0"/>
                        </a:rPr>
                        <a:t>Japan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2"/>
                        </a:rPr>
                        <a:t>Yamagata University Hospital, Yamagata</a:t>
                      </a:r>
                      <a:r>
                        <a:rPr lang="es-ES" sz="800">
                          <a:effectLst/>
                          <a:latin typeface="Arial" panose="020B0604020202020204" pitchFamily="34" charset="0"/>
                        </a:rPr>
                        <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430/u</a:t>
                      </a:r>
                      <a:br>
                        <a:rPr lang="es-ES" sz="800">
                          <a:effectLst/>
                          <a:latin typeface="Arial" panose="020B0604020202020204" pitchFamily="34" charset="0"/>
                        </a:rPr>
                      </a:br>
                      <a:r>
                        <a:rPr lang="es-ES" sz="800">
                          <a:effectLst/>
                          <a:latin typeface="Arial" panose="020B0604020202020204" pitchFamily="34" charset="0"/>
                        </a:rPr>
                        <a:t>synchrotron </a:t>
                      </a:r>
                      <a:br>
                        <a:rPr lang="es-ES" sz="800">
                          <a:effectLst/>
                          <a:latin typeface="Arial" panose="020B0604020202020204" pitchFamily="34" charset="0"/>
                        </a:rPr>
                      </a:br>
                      <a:r>
                        <a:rPr lang="es-ES" sz="800">
                          <a:effectLst/>
                          <a:latin typeface="Arial" panose="020B0604020202020204" pitchFamily="34" charset="0"/>
                        </a:rPr>
                        <a:t>(Toshiba)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1 SC gantry, </a:t>
                      </a:r>
                      <a:br>
                        <a:rPr lang="en-US" sz="800">
                          <a:effectLst/>
                          <a:latin typeface="Arial" panose="020B0604020202020204" pitchFamily="34" charset="0"/>
                        </a:rPr>
                      </a:br>
                      <a:r>
                        <a:rPr lang="en-US" sz="800">
                          <a:effectLst/>
                          <a:latin typeface="Arial" panose="020B0604020202020204" pitchFamily="34" charset="0"/>
                        </a:rPr>
                        <a:t>1 horiz. &amp; vertical fixed beam</a:t>
                      </a:r>
                      <a:br>
                        <a:rPr lang="en-US" sz="800">
                          <a:effectLst/>
                          <a:latin typeface="Arial" panose="020B0604020202020204" pitchFamily="34" charset="0"/>
                        </a:rPr>
                      </a:b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2020</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854400547"/>
                  </a:ext>
                </a:extLst>
              </a:tr>
              <a:tr h="59843">
                <a:tc>
                  <a:txBody>
                    <a:bodyPr/>
                    <a:lstStyle/>
                    <a:p>
                      <a:pPr algn="l" fontAlgn="t"/>
                      <a:r>
                        <a:rPr lang="es-ES" sz="800">
                          <a:effectLst/>
                          <a:latin typeface="Arial" panose="020B0604020202020204" pitchFamily="34" charset="0"/>
                        </a:rPr>
                        <a:t>Netherland</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13"/>
                        </a:rPr>
                        <a:t>HollandPTC, Delft</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 gantries,</a:t>
                      </a:r>
                      <a:br>
                        <a:rPr lang="es-ES" sz="800">
                          <a:effectLst/>
                          <a:latin typeface="Arial" panose="020B0604020202020204" pitchFamily="34" charset="0"/>
                        </a:rPr>
                      </a:br>
                      <a:r>
                        <a:rPr lang="es-ES" sz="800">
                          <a:effectLst/>
                          <a:latin typeface="Arial" panose="020B0604020202020204" pitchFamily="34" charset="0"/>
                        </a:rPr>
                        <a:t>1 horiz. fixed beam</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402510310"/>
                  </a:ext>
                </a:extLst>
              </a:tr>
              <a:tr h="86259">
                <a:tc>
                  <a:txBody>
                    <a:bodyPr/>
                    <a:lstStyle/>
                    <a:p>
                      <a:pPr algn="l" fontAlgn="t"/>
                      <a:r>
                        <a:rPr lang="es-ES" sz="800">
                          <a:effectLst/>
                          <a:latin typeface="Arial" panose="020B0604020202020204" pitchFamily="34" charset="0"/>
                        </a:rPr>
                        <a:t>Netherland</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14"/>
                        </a:rPr>
                        <a:t>ZON PTC, Maastricht</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250 </a:t>
                      </a:r>
                      <a:br>
                        <a:rPr lang="es-ES" sz="800">
                          <a:effectLst/>
                          <a:latin typeface="Arial" panose="020B0604020202020204" pitchFamily="34" charset="0"/>
                        </a:rPr>
                      </a:br>
                      <a:r>
                        <a:rPr lang="es-ES" sz="800">
                          <a:effectLst/>
                          <a:latin typeface="Arial" panose="020B0604020202020204" pitchFamily="34" charset="0"/>
                        </a:rPr>
                        <a:t>SC synchro-cyclotron </a:t>
                      </a:r>
                      <a:br>
                        <a:rPr lang="es-ES" sz="800">
                          <a:effectLst/>
                          <a:latin typeface="Arial" panose="020B0604020202020204" pitchFamily="34" charset="0"/>
                        </a:rPr>
                      </a:br>
                      <a:r>
                        <a:rPr lang="es-ES" sz="800">
                          <a:effectLst/>
                          <a:latin typeface="Arial" panose="020B0604020202020204" pitchFamily="34" charset="0"/>
                        </a:rPr>
                        <a:t>(Mevion)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605545490"/>
                  </a:ext>
                </a:extLst>
              </a:tr>
              <a:tr h="46635">
                <a:tc>
                  <a:txBody>
                    <a:bodyPr/>
                    <a:lstStyle/>
                    <a:p>
                      <a:pPr algn="l" fontAlgn="t"/>
                      <a:r>
                        <a:rPr lang="es-ES" sz="800">
                          <a:effectLst/>
                          <a:latin typeface="Arial" panose="020B0604020202020204" pitchFamily="34" charset="0"/>
                        </a:rPr>
                        <a:t>Russia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PMHPTC, Protvino</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synchrotron </a:t>
                      </a:r>
                      <a:br>
                        <a:rPr lang="es-ES" sz="800">
                          <a:effectLst/>
                          <a:latin typeface="Arial" panose="020B0604020202020204" pitchFamily="34" charset="0"/>
                        </a:rPr>
                      </a:br>
                      <a:r>
                        <a:rPr lang="es-ES" sz="800">
                          <a:effectLst/>
                          <a:latin typeface="Arial" panose="020B0604020202020204" pitchFamily="34" charset="0"/>
                        </a:rPr>
                        <a:t>(?)</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horiz. fixed beam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930116306"/>
                  </a:ext>
                </a:extLst>
              </a:tr>
              <a:tr h="92863">
                <a:tc>
                  <a:txBody>
                    <a:bodyPr/>
                    <a:lstStyle/>
                    <a:p>
                      <a:pPr algn="l" fontAlgn="t"/>
                      <a:r>
                        <a:rPr lang="es-ES" sz="800">
                          <a:effectLst/>
                          <a:latin typeface="Arial" panose="020B0604020202020204" pitchFamily="34" charset="0"/>
                        </a:rPr>
                        <a:t>Russia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u="none" strike="noStrike">
                          <a:solidFill>
                            <a:srgbClr val="154B56"/>
                          </a:solidFill>
                          <a:effectLst/>
                          <a:latin typeface="Arial" panose="020B0604020202020204" pitchFamily="34" charset="0"/>
                          <a:hlinkClick r:id="rId15"/>
                        </a:rPr>
                        <a:t>Federal HighTech Center of FMBA, Dimitrovgrad</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 gantries</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277740999"/>
                  </a:ext>
                </a:extLst>
              </a:tr>
              <a:tr h="99467">
                <a:tc>
                  <a:txBody>
                    <a:bodyPr/>
                    <a:lstStyle/>
                    <a:p>
                      <a:pPr algn="l" fontAlgn="t"/>
                      <a:r>
                        <a:rPr lang="es-ES" sz="800">
                          <a:effectLst/>
                          <a:latin typeface="Arial" panose="020B0604020202020204" pitchFamily="34" charset="0"/>
                        </a:rPr>
                        <a:t>Saudi Arabia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16"/>
                        </a:rPr>
                        <a:t/>
                      </a:r>
                      <a:br>
                        <a:rPr lang="en-US" sz="800" u="none" strike="noStrike">
                          <a:solidFill>
                            <a:srgbClr val="154B56"/>
                          </a:solidFill>
                          <a:effectLst/>
                          <a:latin typeface="Arial" panose="020B0604020202020204" pitchFamily="34" charset="0"/>
                          <a:hlinkClick r:id="rId16"/>
                        </a:rPr>
                      </a:br>
                      <a:r>
                        <a:rPr lang="en-US" sz="800" u="none" strike="noStrike">
                          <a:solidFill>
                            <a:srgbClr val="154B56"/>
                          </a:solidFill>
                          <a:effectLst/>
                          <a:latin typeface="Arial" panose="020B0604020202020204" pitchFamily="34" charset="0"/>
                          <a:hlinkClick r:id="rId16"/>
                        </a:rPr>
                        <a:t>King Fahad Medical City PTC, Riyahdt</a:t>
                      </a:r>
                      <a:r>
                        <a:rPr lang="en-US" sz="800">
                          <a:effectLst/>
                          <a:latin typeface="Arial" panose="020B0604020202020204" pitchFamily="34" charset="0"/>
                        </a:rPr>
                        <a:t/>
                      </a:r>
                      <a:br>
                        <a:rPr lang="en-US" sz="800">
                          <a:effectLst/>
                          <a:latin typeface="Arial" panose="020B0604020202020204" pitchFamily="34" charset="0"/>
                        </a:rPr>
                      </a:b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
                      </a:r>
                      <a:br>
                        <a:rPr lang="es-ES" sz="800">
                          <a:effectLst/>
                          <a:latin typeface="Arial" panose="020B0604020202020204" pitchFamily="34" charset="0"/>
                        </a:rPr>
                      </a:br>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3 gantries, 2 fixed beams</a:t>
                      </a:r>
                      <a:br>
                        <a:rPr lang="en-US" sz="800">
                          <a:effectLst/>
                          <a:latin typeface="Arial" panose="020B0604020202020204" pitchFamily="34" charset="0"/>
                        </a:rPr>
                      </a:b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
                      </a:r>
                      <a:br>
                        <a:rPr lang="es-ES" sz="800">
                          <a:effectLst/>
                          <a:latin typeface="Arial" panose="020B0604020202020204" pitchFamily="34" charset="0"/>
                        </a:rPr>
                      </a:br>
                      <a:r>
                        <a:rPr lang="es-ES" sz="800">
                          <a:effectLst/>
                          <a:latin typeface="Arial" panose="020B0604020202020204" pitchFamily="34" charset="0"/>
                        </a:rPr>
                        <a:t>5</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
                      </a:r>
                      <a:br>
                        <a:rPr lang="es-ES" sz="800">
                          <a:effectLst/>
                          <a:latin typeface="Arial" panose="020B0604020202020204" pitchFamily="34" charset="0"/>
                        </a:rPr>
                      </a:br>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07642881"/>
                  </a:ext>
                </a:extLst>
              </a:tr>
              <a:tr h="73051">
                <a:tc>
                  <a:txBody>
                    <a:bodyPr/>
                    <a:lstStyle/>
                    <a:p>
                      <a:pPr algn="l" fontAlgn="t"/>
                      <a:r>
                        <a:rPr lang="es-ES" sz="800">
                          <a:effectLst/>
                          <a:latin typeface="Arial" panose="020B0604020202020204" pitchFamily="34" charset="0"/>
                        </a:rPr>
                        <a:t>Singapore</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7"/>
                        </a:rPr>
                        <a:t>National Cancer Center Singapore (NCCS)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rPr>
                        <a:t> </a:t>
                      </a:r>
                    </a:p>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synchrotron (Hitachi)</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 gantries, </a:t>
                      </a:r>
                      <a:br>
                        <a:rPr lang="es-ES" sz="800">
                          <a:effectLst/>
                          <a:latin typeface="Arial" panose="020B0604020202020204" pitchFamily="34" charset="0"/>
                        </a:rPr>
                      </a:br>
                      <a:r>
                        <a:rPr lang="es-ES" sz="800">
                          <a:effectLst/>
                          <a:latin typeface="Arial" panose="020B0604020202020204" pitchFamily="34" charset="0"/>
                        </a:rPr>
                        <a:t>1 horiz. fixed beam</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rPr>
                        <a:t> </a:t>
                      </a:r>
                    </a:p>
                    <a:p>
                      <a:pPr algn="ctr" fontAlgn="t"/>
                      <a:r>
                        <a:rPr lang="es-ES" sz="800">
                          <a:effectLst/>
                          <a:latin typeface="Arial" panose="020B0604020202020204" pitchFamily="34" charset="0"/>
                        </a:rPr>
                        <a:t>5</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rPr>
                        <a:t> </a:t>
                      </a:r>
                    </a:p>
                    <a:p>
                      <a:pPr algn="ctr" fontAlgn="t"/>
                      <a:r>
                        <a:rPr lang="es-ES" sz="800">
                          <a:effectLst/>
                          <a:latin typeface="Arial" panose="020B0604020202020204" pitchFamily="34" charset="0"/>
                        </a:rPr>
                        <a:t>2021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978883819"/>
                  </a:ext>
                </a:extLst>
              </a:tr>
              <a:tr h="46635">
                <a:tc>
                  <a:txBody>
                    <a:bodyPr/>
                    <a:lstStyle/>
                    <a:p>
                      <a:pPr algn="l" fontAlgn="t"/>
                      <a:r>
                        <a:rPr lang="es-ES" sz="800">
                          <a:effectLst/>
                          <a:latin typeface="Arial" panose="020B0604020202020204" pitchFamily="34" charset="0"/>
                        </a:rPr>
                        <a:t>Slovak Rep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a:effectLst/>
                          <a:latin typeface="Arial" panose="020B0604020202020204" pitchFamily="34" charset="0"/>
                        </a:rPr>
                        <a:t>CMHPTC, Ruzomberok</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synchrotron </a:t>
                      </a:r>
                      <a:br>
                        <a:rPr lang="es-ES" sz="800">
                          <a:effectLst/>
                          <a:latin typeface="Arial" panose="020B0604020202020204" pitchFamily="34" charset="0"/>
                        </a:rPr>
                      </a:br>
                      <a:r>
                        <a:rPr lang="es-ES" sz="800">
                          <a:effectLst/>
                          <a:latin typeface="Arial" panose="020B0604020202020204" pitchFamily="34" charset="0"/>
                        </a:rPr>
                        <a:t>(?)</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horiz. fixed beam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a:t>
                      </a: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594145350"/>
                  </a:ext>
                </a:extLst>
              </a:tr>
              <a:tr h="73051">
                <a:tc>
                  <a:txBody>
                    <a:bodyPr/>
                    <a:lstStyle/>
                    <a:p>
                      <a:pPr algn="l" fontAlgn="t"/>
                      <a:r>
                        <a:rPr lang="es-ES" sz="800">
                          <a:effectLst/>
                          <a:latin typeface="Arial" panose="020B0604020202020204" pitchFamily="34" charset="0"/>
                        </a:rPr>
                        <a:t>South Korea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18"/>
                        </a:rPr>
                        <a:t>KIRAMS, Busan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 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430/u, 230</a:t>
                      </a:r>
                      <a:br>
                        <a:rPr lang="es-ES" sz="800">
                          <a:effectLst/>
                          <a:latin typeface="Arial" panose="020B0604020202020204" pitchFamily="34" charset="0"/>
                        </a:rPr>
                      </a:br>
                      <a:r>
                        <a:rPr lang="es-ES" sz="800">
                          <a:effectLst/>
                          <a:latin typeface="Arial" panose="020B0604020202020204" pitchFamily="34" charset="0"/>
                        </a:rPr>
                        <a:t>synchrotron</a:t>
                      </a:r>
                      <a:br>
                        <a:rPr lang="es-ES" sz="800">
                          <a:effectLst/>
                          <a:latin typeface="Arial" panose="020B0604020202020204" pitchFamily="34" charset="0"/>
                        </a:rPr>
                      </a:br>
                      <a:r>
                        <a:rPr lang="es-ES" sz="800">
                          <a:effectLst/>
                          <a:latin typeface="Arial" panose="020B0604020202020204" pitchFamily="34" charset="0"/>
                        </a:rPr>
                        <a:t>(?)</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2 vertical and horiz. fixed beams, </a:t>
                      </a:r>
                      <a:br>
                        <a:rPr lang="en-US" sz="800">
                          <a:effectLst/>
                          <a:latin typeface="Arial" panose="020B0604020202020204" pitchFamily="34" charset="0"/>
                        </a:rPr>
                      </a:br>
                      <a:r>
                        <a:rPr lang="en-US" sz="800">
                          <a:effectLst/>
                          <a:latin typeface="Arial" panose="020B0604020202020204" pitchFamily="34" charset="0"/>
                        </a:rPr>
                        <a:t>1 horiz. fixed beam</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2019?</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294635390"/>
                  </a:ext>
                </a:extLst>
              </a:tr>
              <a:tr h="125883">
                <a:tc>
                  <a:txBody>
                    <a:bodyPr/>
                    <a:lstStyle/>
                    <a:p>
                      <a:pPr algn="l" fontAlgn="t"/>
                      <a:r>
                        <a:rPr lang="es-ES" sz="800">
                          <a:effectLst/>
                          <a:latin typeface="Arial" panose="020B0604020202020204" pitchFamily="34" charset="0"/>
                        </a:rPr>
                        <a:t>Tailand</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a:effectLst/>
                          <a:latin typeface="Arial" panose="020B0604020202020204" pitchFamily="34" charset="0"/>
                        </a:rPr>
                        <a:t>Her Royal Highness Princess Chakri Sirindrom PTC, Bangkok</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p</a:t>
                      </a: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2020</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887257391"/>
                  </a:ext>
                </a:extLst>
              </a:tr>
              <a:tr h="66447">
                <a:tc>
                  <a:txBody>
                    <a:bodyPr/>
                    <a:lstStyle/>
                    <a:p>
                      <a:pPr algn="l" fontAlgn="t"/>
                      <a:r>
                        <a:rPr lang="es-ES" sz="800">
                          <a:effectLst/>
                          <a:latin typeface="Arial" panose="020B0604020202020204" pitchFamily="34" charset="0"/>
                        </a:rPr>
                        <a:t>Taiwan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u="none" strike="noStrike">
                          <a:solidFill>
                            <a:srgbClr val="154B56"/>
                          </a:solidFill>
                          <a:effectLst/>
                          <a:latin typeface="Arial" panose="020B0604020202020204" pitchFamily="34" charset="0"/>
                          <a:hlinkClick r:id="rId19"/>
                        </a:rPr>
                        <a:t>National Taiwan University CC, Taipei</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rPr>
                        <a:t>p</a:t>
                      </a: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br>
                        <a:rPr lang="es-ES" sz="800">
                          <a:effectLst/>
                          <a:latin typeface="Arial" panose="020B0604020202020204" pitchFamily="34" charset="0"/>
                        </a:rPr>
                      </a:br>
                      <a:r>
                        <a:rPr lang="es-ES" sz="800">
                          <a:effectLst/>
                          <a:latin typeface="Arial" panose="020B0604020202020204" pitchFamily="34" charset="0"/>
                        </a:rPr>
                        <a:t>1 experimental room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34560986"/>
                  </a:ext>
                </a:extLst>
              </a:tr>
              <a:tr h="92863">
                <a:tc>
                  <a:txBody>
                    <a:bodyPr/>
                    <a:lstStyle/>
                    <a:p>
                      <a:pPr algn="l" fontAlgn="t"/>
                      <a:r>
                        <a:rPr lang="es-ES" sz="800">
                          <a:effectLst/>
                          <a:latin typeface="Arial" panose="020B0604020202020204" pitchFamily="34" charset="0"/>
                        </a:rPr>
                        <a:t>United Kingdom</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20"/>
                        </a:rPr>
                        <a:t>The Christie Proton Therapy Center, Manchester</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p</a:t>
                      </a: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4250222488"/>
                  </a:ext>
                </a:extLst>
              </a:tr>
              <a:tr h="59843">
                <a:tc>
                  <a:txBody>
                    <a:bodyPr/>
                    <a:lstStyle/>
                    <a:p>
                      <a:pPr algn="l" fontAlgn="t"/>
                      <a:r>
                        <a:rPr lang="es-ES" sz="800">
                          <a:effectLst/>
                          <a:latin typeface="Arial" panose="020B0604020202020204" pitchFamily="34" charset="0"/>
                        </a:rPr>
                        <a:t>United Kingdom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21"/>
                        </a:rPr>
                        <a:t>PTC UCLH, London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p</a:t>
                      </a: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 gantries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2019</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064529100"/>
                  </a:ext>
                </a:extLst>
              </a:tr>
              <a:tr h="66447">
                <a:tc>
                  <a:txBody>
                    <a:bodyPr/>
                    <a:lstStyle/>
                    <a:p>
                      <a:pPr algn="l" fontAlgn="t"/>
                      <a:r>
                        <a:rPr lang="es-ES" sz="800">
                          <a:effectLst/>
                          <a:latin typeface="Arial" panose="020B0604020202020204" pitchFamily="34" charset="0"/>
                        </a:rPr>
                        <a:t>United Kingdom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6"/>
                        </a:rPr>
                        <a:t>Proton Partners Int., Northumbria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p</a:t>
                      </a: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994998221"/>
                  </a:ext>
                </a:extLst>
              </a:tr>
              <a:tr h="73051">
                <a:tc>
                  <a:txBody>
                    <a:bodyPr/>
                    <a:lstStyle/>
                    <a:p>
                      <a:pPr algn="l" fontAlgn="t"/>
                      <a:r>
                        <a:rPr lang="es-ES" sz="800">
                          <a:effectLst/>
                          <a:latin typeface="Arial" panose="020B0604020202020204" pitchFamily="34" charset="0"/>
                        </a:rPr>
                        <a:t>United Kingdom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6"/>
                        </a:rPr>
                        <a:t>Proton Partners Int., Newport, Wales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p</a:t>
                      </a: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4073065513"/>
                  </a:ext>
                </a:extLst>
              </a:tr>
              <a:tr h="53239">
                <a:tc>
                  <a:txBody>
                    <a:bodyPr/>
                    <a:lstStyle/>
                    <a:p>
                      <a:pPr algn="l" fontAlgn="t"/>
                      <a:r>
                        <a:rPr lang="es-ES" sz="800">
                          <a:effectLst/>
                          <a:latin typeface="Arial" panose="020B0604020202020204" pitchFamily="34" charset="0"/>
                        </a:rPr>
                        <a:t>United Kingdom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6"/>
                        </a:rPr>
                        <a:t>Proton Partners Int., Reading</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p</a:t>
                      </a: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2258830296"/>
                  </a:ext>
                </a:extLst>
              </a:tr>
              <a:tr h="86259">
                <a:tc>
                  <a:txBody>
                    <a:bodyPr/>
                    <a:lstStyle/>
                    <a:p>
                      <a:pPr algn="l" fontAlgn="t"/>
                      <a:r>
                        <a:rPr lang="es-ES" sz="800">
                          <a:effectLst/>
                          <a:latin typeface="Arial" panose="020B0604020202020204" pitchFamily="34" charset="0"/>
                        </a:rPr>
                        <a:t>United Kingdom</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u="none" strike="noStrike">
                          <a:solidFill>
                            <a:srgbClr val="154B56"/>
                          </a:solidFill>
                          <a:effectLst/>
                          <a:latin typeface="Arial" panose="020B0604020202020204" pitchFamily="34" charset="0"/>
                          <a:hlinkClick r:id="rId6"/>
                        </a:rPr>
                        <a:t>Proton Partners Int., Imperial-West, London</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p</a:t>
                      </a: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2019</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521679067"/>
                  </a:ext>
                </a:extLst>
              </a:tr>
              <a:tr h="79655">
                <a:tc>
                  <a:txBody>
                    <a:bodyPr/>
                    <a:lstStyle/>
                    <a:p>
                      <a:pPr algn="l" fontAlgn="t"/>
                      <a:r>
                        <a:rPr lang="es-ES" sz="800">
                          <a:effectLst/>
                          <a:latin typeface="Arial" panose="020B0604020202020204" pitchFamily="34" charset="0"/>
                        </a:rPr>
                        <a:t>USA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u="none" strike="noStrike">
                          <a:solidFill>
                            <a:srgbClr val="154B56"/>
                          </a:solidFill>
                          <a:effectLst/>
                          <a:latin typeface="Arial" panose="020B0604020202020204" pitchFamily="34" charset="0"/>
                          <a:hlinkClick r:id="rId22"/>
                        </a:rPr>
                        <a:t>Oklahoma University, Oklahoma City, OK</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synchro-</a:t>
                      </a:r>
                      <a:br>
                        <a:rPr lang="es-ES" sz="800">
                          <a:effectLst/>
                          <a:latin typeface="Arial" panose="020B0604020202020204" pitchFamily="34" charset="0"/>
                        </a:rPr>
                      </a:br>
                      <a:r>
                        <a:rPr lang="es-ES" sz="800">
                          <a:effectLst/>
                          <a:latin typeface="Arial" panose="020B0604020202020204" pitchFamily="34" charset="0"/>
                        </a:rPr>
                        <a:t>cyclotron (Mevion)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184184378"/>
                  </a:ext>
                </a:extLst>
              </a:tr>
              <a:tr h="79655">
                <a:tc>
                  <a:txBody>
                    <a:bodyPr/>
                    <a:lstStyle/>
                    <a:p>
                      <a:pPr algn="l" fontAlgn="t"/>
                      <a:r>
                        <a:rPr lang="es-ES" sz="800">
                          <a:effectLst/>
                          <a:latin typeface="Arial" panose="020B0604020202020204" pitchFamily="34" charset="0"/>
                        </a:rPr>
                        <a:t>USA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3"/>
                        </a:rPr>
                        <a:t>McLaren PTC, Flint, MI</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250/330</a:t>
                      </a:r>
                      <a:br>
                        <a:rPr lang="es-ES" sz="800">
                          <a:effectLst/>
                          <a:latin typeface="Arial" panose="020B0604020202020204" pitchFamily="34" charset="0"/>
                        </a:rPr>
                      </a:br>
                      <a:r>
                        <a:rPr lang="es-ES" sz="800">
                          <a:effectLst/>
                          <a:latin typeface="Arial" panose="020B0604020202020204" pitchFamily="34" charset="0"/>
                        </a:rPr>
                        <a:t>synchrotron (ProNova)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881458832"/>
                  </a:ext>
                </a:extLst>
              </a:tr>
              <a:tr h="92863">
                <a:tc>
                  <a:txBody>
                    <a:bodyPr/>
                    <a:lstStyle/>
                    <a:p>
                      <a:pPr algn="l" fontAlgn="t"/>
                      <a:r>
                        <a:rPr lang="es-ES" sz="800">
                          <a:effectLst/>
                          <a:latin typeface="Arial" panose="020B0604020202020204" pitchFamily="34" charset="0"/>
                        </a:rPr>
                        <a:t>USA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u="none" strike="noStrike">
                          <a:solidFill>
                            <a:srgbClr val="154B56"/>
                          </a:solidFill>
                          <a:effectLst/>
                          <a:latin typeface="Arial" panose="020B0604020202020204" pitchFamily="34" charset="0"/>
                          <a:hlinkClick r:id="rId24"/>
                        </a:rPr>
                        <a:t>Emory Proton Therapy Center, , Atlanta, GA</a:t>
                      </a:r>
                      <a:r>
                        <a:rPr lang="en-US" sz="800">
                          <a:effectLst/>
                          <a:latin typeface="Arial" panose="020B0604020202020204" pitchFamily="34" charset="0"/>
                        </a:rPr>
                        <a:t/>
                      </a:r>
                      <a:br>
                        <a:rPr lang="en-US" sz="800">
                          <a:effectLst/>
                          <a:latin typeface="Arial" panose="020B0604020202020204" pitchFamily="34" charset="0"/>
                        </a:rPr>
                      </a:b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r>
                        <a:rPr lang="es-ES" sz="800">
                          <a:effectLst/>
                          <a:latin typeface="Arial" panose="020B0604020202020204" pitchFamily="34" charset="0"/>
                        </a:rPr>
                        <a:t>2 horiz. fixed beams</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5</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615226121"/>
                  </a:ext>
                </a:extLst>
              </a:tr>
              <a:tr h="86259">
                <a:tc>
                  <a:txBody>
                    <a:bodyPr/>
                    <a:lstStyle/>
                    <a:p>
                      <a:pPr algn="l" fontAlgn="t"/>
                      <a:r>
                        <a:rPr lang="es-ES" sz="800">
                          <a:effectLst/>
                          <a:latin typeface="Arial" panose="020B0604020202020204" pitchFamily="34" charset="0"/>
                        </a:rPr>
                        <a:t>USA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Dallas Proton Treatment Center, Dallas, TX</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 </a:t>
                      </a:r>
                      <a:br>
                        <a:rPr lang="es-ES" sz="800">
                          <a:effectLst/>
                          <a:latin typeface="Arial" panose="020B0604020202020204" pitchFamily="34" charset="0"/>
                        </a:rPr>
                      </a:br>
                      <a:r>
                        <a:rPr lang="es-ES" sz="800">
                          <a:effectLst/>
                          <a:latin typeface="Arial" panose="020B0604020202020204" pitchFamily="34" charset="0"/>
                        </a:rPr>
                        <a:t>2 horiz. fixed beams</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5</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974432591"/>
                  </a:ext>
                </a:extLst>
              </a:tr>
              <a:tr h="139090">
                <a:tc>
                  <a:txBody>
                    <a:bodyPr/>
                    <a:lstStyle/>
                    <a:p>
                      <a:pPr algn="l" fontAlgn="t"/>
                      <a:r>
                        <a:rPr lang="es-ES" sz="800">
                          <a:effectLst/>
                          <a:latin typeface="Arial" panose="020B0604020202020204" pitchFamily="34" charset="0"/>
                        </a:rPr>
                        <a:t>USA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it-IT" sz="800" u="none" strike="noStrike">
                          <a:solidFill>
                            <a:srgbClr val="154B56"/>
                          </a:solidFill>
                          <a:effectLst/>
                          <a:latin typeface="Arial" panose="020B0604020202020204" pitchFamily="34" charset="0"/>
                          <a:hlinkClick r:id="rId25"/>
                        </a:rPr>
                        <a:t>Lombardi Comprehensive CC, Georgetown Univ., Washington D.C.</a:t>
                      </a:r>
                      <a:r>
                        <a:rPr lang="it-IT" sz="800">
                          <a:effectLst/>
                          <a:latin typeface="Arial" panose="020B0604020202020204" pitchFamily="34" charset="0"/>
                        </a:rPr>
                        <a:t/>
                      </a:r>
                      <a:br>
                        <a:rPr lang="it-IT" sz="800">
                          <a:effectLst/>
                          <a:latin typeface="Arial" panose="020B0604020202020204" pitchFamily="34" charset="0"/>
                        </a:rPr>
                      </a:br>
                      <a:endParaRPr lang="it-IT"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synchro-cyclotron </a:t>
                      </a:r>
                      <a:br>
                        <a:rPr lang="es-ES" sz="800">
                          <a:effectLst/>
                          <a:latin typeface="Arial" panose="020B0604020202020204" pitchFamily="34" charset="0"/>
                        </a:rPr>
                      </a:br>
                      <a:r>
                        <a:rPr lang="es-ES" sz="800">
                          <a:effectLst/>
                          <a:latin typeface="Arial" panose="020B0604020202020204" pitchFamily="34" charset="0"/>
                        </a:rPr>
                        <a:t>(Mevion)</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653557530"/>
                  </a:ext>
                </a:extLst>
              </a:tr>
              <a:tr h="66447">
                <a:tc>
                  <a:txBody>
                    <a:bodyPr/>
                    <a:lstStyle/>
                    <a:p>
                      <a:pPr algn="l" fontAlgn="t"/>
                      <a:r>
                        <a:rPr lang="es-ES" sz="800">
                          <a:effectLst/>
                          <a:latin typeface="Arial" panose="020B0604020202020204" pitchFamily="34" charset="0"/>
                        </a:rPr>
                        <a:t>USA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MGH, Boston, MA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330 </a:t>
                      </a:r>
                      <a:br>
                        <a:rPr lang="es-ES" sz="800">
                          <a:effectLst/>
                          <a:latin typeface="Arial" panose="020B0604020202020204" pitchFamily="34" charset="0"/>
                        </a:rPr>
                      </a:br>
                      <a:r>
                        <a:rPr lang="es-ES" sz="800">
                          <a:effectLst/>
                          <a:latin typeface="Arial" panose="020B0604020202020204" pitchFamily="34" charset="0"/>
                        </a:rPr>
                        <a:t>synchrotron (ProTom)</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423786631"/>
                  </a:ext>
                </a:extLst>
              </a:tr>
              <a:tr h="53239">
                <a:tc>
                  <a:txBody>
                    <a:bodyPr/>
                    <a:lstStyle/>
                    <a:p>
                      <a:pPr algn="l" fontAlgn="t"/>
                      <a:r>
                        <a:rPr lang="es-ES" sz="800">
                          <a:effectLst/>
                          <a:latin typeface="Arial" panose="020B0604020202020204" pitchFamily="34" charset="0"/>
                        </a:rPr>
                        <a:t>USA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6"/>
                        </a:rPr>
                        <a:t>UFHPTI, Jacksonville, FL</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230  </a:t>
                      </a:r>
                      <a:br>
                        <a:rPr lang="es-ES" sz="800">
                          <a:effectLst/>
                          <a:latin typeface="Arial" panose="020B0604020202020204" pitchFamily="34" charset="0"/>
                        </a:rPr>
                      </a:br>
                      <a:r>
                        <a:rPr lang="es-ES" sz="800">
                          <a:effectLst/>
                          <a:latin typeface="Arial" panose="020B0604020202020204" pitchFamily="34" charset="0"/>
                        </a:rPr>
                        <a:t>cyclotron</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118473771"/>
                  </a:ext>
                </a:extLst>
              </a:tr>
              <a:tr h="119279">
                <a:tc>
                  <a:txBody>
                    <a:bodyPr/>
                    <a:lstStyle/>
                    <a:p>
                      <a:pPr algn="l" fontAlgn="t"/>
                      <a:r>
                        <a:rPr lang="es-ES" sz="800">
                          <a:effectLst/>
                          <a:latin typeface="Arial" panose="020B0604020202020204" pitchFamily="34" charset="0"/>
                        </a:rPr>
                        <a:t>USA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u="none" strike="noStrike">
                          <a:solidFill>
                            <a:srgbClr val="154B56"/>
                          </a:solidFill>
                          <a:effectLst/>
                          <a:latin typeface="Arial" panose="020B0604020202020204" pitchFamily="34" charset="0"/>
                          <a:hlinkClick r:id="rId27"/>
                        </a:rPr>
                        <a:t>The New York Proton Center, East Harlem, New York, NY.</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250  </a:t>
                      </a:r>
                      <a:br>
                        <a:rPr lang="es-ES" sz="800">
                          <a:effectLst/>
                          <a:latin typeface="Arial" panose="020B0604020202020204" pitchFamily="34" charset="0"/>
                        </a:rPr>
                      </a:br>
                      <a:r>
                        <a:rPr lang="es-ES" sz="800">
                          <a:effectLst/>
                          <a:latin typeface="Arial" panose="020B0604020202020204" pitchFamily="34" charset="0"/>
                        </a:rPr>
                        <a:t>SC cyclotron </a:t>
                      </a:r>
                      <a:br>
                        <a:rPr lang="es-ES" sz="800">
                          <a:effectLst/>
                          <a:latin typeface="Arial" panose="020B0604020202020204" pitchFamily="34" charset="0"/>
                        </a:rPr>
                      </a:br>
                      <a:r>
                        <a:rPr lang="es-ES" sz="800">
                          <a:effectLst/>
                          <a:latin typeface="Arial" panose="020B0604020202020204" pitchFamily="34" charset="0"/>
                        </a:rPr>
                        <a:t>(Varian)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2019</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268122054"/>
                  </a:ext>
                </a:extLst>
              </a:tr>
              <a:tr h="92863">
                <a:tc>
                  <a:txBody>
                    <a:bodyPr/>
                    <a:lstStyle/>
                    <a:p>
                      <a:pPr algn="l" fontAlgn="t"/>
                      <a:r>
                        <a:rPr lang="es-ES" sz="800">
                          <a:effectLst/>
                          <a:latin typeface="Arial" panose="020B0604020202020204" pitchFamily="34" charset="0"/>
                        </a:rPr>
                        <a:t>USA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u="none" strike="noStrike">
                          <a:solidFill>
                            <a:srgbClr val="154B56"/>
                          </a:solidFill>
                          <a:effectLst/>
                          <a:latin typeface="Arial" panose="020B0604020202020204" pitchFamily="34" charset="0"/>
                          <a:hlinkClick r:id="rId28"/>
                        </a:rPr>
                        <a:t>Sibley Memorial Hospital, Washington D.C.</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250  </a:t>
                      </a:r>
                      <a:br>
                        <a:rPr lang="es-ES" sz="800">
                          <a:effectLst/>
                          <a:latin typeface="Arial" panose="020B0604020202020204" pitchFamily="34" charset="0"/>
                        </a:rPr>
                      </a:br>
                      <a:r>
                        <a:rPr lang="es-ES" sz="800">
                          <a:effectLst/>
                          <a:latin typeface="Arial" panose="020B0604020202020204" pitchFamily="34" charset="0"/>
                        </a:rPr>
                        <a:t>synchrotron (Hitachi)</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r>
                        <a:rPr lang="es-ES" sz="800">
                          <a:effectLst/>
                          <a:latin typeface="Arial" panose="020B0604020202020204" pitchFamily="34" charset="0"/>
                        </a:rPr>
                        <a:t>1 horiz. fixed beam</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2019</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882867464"/>
                  </a:ext>
                </a:extLst>
              </a:tr>
              <a:tr h="86259">
                <a:tc>
                  <a:txBody>
                    <a:bodyPr/>
                    <a:lstStyle/>
                    <a:p>
                      <a:pPr algn="l" fontAlgn="t"/>
                      <a:r>
                        <a:rPr lang="es-ES" sz="800">
                          <a:effectLst/>
                          <a:latin typeface="Arial" panose="020B0604020202020204" pitchFamily="34" charset="0"/>
                        </a:rPr>
                        <a:t>USA</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u="none" strike="noStrike">
                          <a:solidFill>
                            <a:srgbClr val="154B56"/>
                          </a:solidFill>
                          <a:effectLst/>
                          <a:latin typeface="Arial" panose="020B0604020202020204" pitchFamily="34" charset="0"/>
                          <a:hlinkClick r:id="rId29"/>
                        </a:rPr>
                        <a:t>University of Alabama PTC, Birmingham</a:t>
                      </a:r>
                      <a:endParaRPr lang="en-U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250  </a:t>
                      </a:r>
                      <a:br>
                        <a:rPr lang="es-ES" sz="800">
                          <a:effectLst/>
                          <a:latin typeface="Arial" panose="020B0604020202020204" pitchFamily="34" charset="0"/>
                        </a:rPr>
                      </a:br>
                      <a:r>
                        <a:rPr lang="es-ES" sz="800">
                          <a:effectLst/>
                          <a:latin typeface="Arial" panose="020B0604020202020204" pitchFamily="34" charset="0"/>
                        </a:rPr>
                        <a:t>SC cyclotron (Varian)</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endParaRPr lang="es-ES" sz="80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dirty="0">
                          <a:effectLst/>
                          <a:latin typeface="Arial" panose="020B0604020202020204" pitchFamily="34" charset="0"/>
                        </a:rPr>
                        <a:t>2020</a:t>
                      </a:r>
                      <a:endParaRPr lang="es-ES" sz="800" dirty="0">
                        <a:effectLst/>
                      </a:endParaRPr>
                    </a:p>
                  </a:txBody>
                  <a:tcPr marL="204" marR="204" marT="204" marB="204">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398001117"/>
                  </a:ext>
                </a:extLst>
              </a:tr>
            </a:tbl>
          </a:graphicData>
        </a:graphic>
      </p:graphicFrame>
    </p:spTree>
    <p:extLst>
      <p:ext uri="{BB962C8B-B14F-4D97-AF65-F5344CB8AC3E}">
        <p14:creationId xmlns:p14="http://schemas.microsoft.com/office/powerpoint/2010/main" val="2829688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Particle therapy facilities in a planning stage</a:t>
            </a:r>
          </a:p>
        </p:txBody>
      </p:sp>
      <p:sp>
        <p:nvSpPr>
          <p:cNvPr id="4" name="Marcador de fecha 3"/>
          <p:cNvSpPr>
            <a:spLocks noGrp="1"/>
          </p:cNvSpPr>
          <p:nvPr>
            <p:ph type="dt" sz="half" idx="10"/>
          </p:nvPr>
        </p:nvSpPr>
        <p:spPr/>
        <p:txBody>
          <a:bodyPr/>
          <a:lstStyle/>
          <a:p>
            <a:r>
              <a:rPr lang="bg-BG" dirty="0" smtClean="0"/>
              <a:t>18/7/2018</a:t>
            </a:r>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n-GB" dirty="0" smtClean="0"/>
              <a:t>D. </a:t>
            </a:r>
            <a:r>
              <a:rPr lang="en-GB" dirty="0" err="1" smtClean="0"/>
              <a:t>Esperante</a:t>
            </a:r>
            <a:r>
              <a:rPr lang="en-GB" dirty="0" smtClean="0"/>
              <a:t> – IFIC_summer_school-July2018</a:t>
            </a:r>
            <a:endParaRPr lang="es-ES" dirty="0"/>
          </a:p>
        </p:txBody>
      </p:sp>
      <p:sp>
        <p:nvSpPr>
          <p:cNvPr id="6" name="Marcador de número de diapositiva 5"/>
          <p:cNvSpPr>
            <a:spLocks noGrp="1"/>
          </p:cNvSpPr>
          <p:nvPr>
            <p:ph type="sldNum" sz="quarter" idx="12"/>
          </p:nvPr>
        </p:nvSpPr>
        <p:spPr/>
        <p:txBody>
          <a:bodyPr/>
          <a:lstStyle/>
          <a:p>
            <a:fld id="{9A43A518-2C89-46D8-985F-EB86B73A5824}" type="slidenum">
              <a:rPr lang="en-US" smtClean="0">
                <a:solidFill>
                  <a:prstClr val="black">
                    <a:tint val="75000"/>
                  </a:prstClr>
                </a:solidFill>
              </a:rPr>
              <a:pPr/>
              <a:t>97</a:t>
            </a:fld>
            <a:endParaRPr lang="en-US">
              <a:solidFill>
                <a:prstClr val="black">
                  <a:tint val="75000"/>
                </a:prstClr>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2864297251"/>
              </p:ext>
            </p:extLst>
          </p:nvPr>
        </p:nvGraphicFramePr>
        <p:xfrm>
          <a:off x="5" y="1339267"/>
          <a:ext cx="9143994" cy="10870744"/>
        </p:xfrm>
        <a:graphic>
          <a:graphicData uri="http://schemas.openxmlformats.org/drawingml/2006/table">
            <a:tbl>
              <a:tblPr/>
              <a:tblGrid>
                <a:gridCol w="1263712">
                  <a:extLst>
                    <a:ext uri="{9D8B030D-6E8A-4147-A177-3AD203B41FA5}">
                      <a16:colId xmlns:a16="http://schemas.microsoft.com/office/drawing/2014/main" val="1419123921"/>
                    </a:ext>
                  </a:extLst>
                </a:gridCol>
                <a:gridCol w="1263712">
                  <a:extLst>
                    <a:ext uri="{9D8B030D-6E8A-4147-A177-3AD203B41FA5}">
                      <a16:colId xmlns:a16="http://schemas.microsoft.com/office/drawing/2014/main" val="1689994392"/>
                    </a:ext>
                  </a:extLst>
                </a:gridCol>
                <a:gridCol w="1263712">
                  <a:extLst>
                    <a:ext uri="{9D8B030D-6E8A-4147-A177-3AD203B41FA5}">
                      <a16:colId xmlns:a16="http://schemas.microsoft.com/office/drawing/2014/main" val="1978244041"/>
                    </a:ext>
                  </a:extLst>
                </a:gridCol>
                <a:gridCol w="1263712">
                  <a:extLst>
                    <a:ext uri="{9D8B030D-6E8A-4147-A177-3AD203B41FA5}">
                      <a16:colId xmlns:a16="http://schemas.microsoft.com/office/drawing/2014/main" val="1249706213"/>
                    </a:ext>
                  </a:extLst>
                </a:gridCol>
                <a:gridCol w="1561722">
                  <a:extLst>
                    <a:ext uri="{9D8B030D-6E8A-4147-A177-3AD203B41FA5}">
                      <a16:colId xmlns:a16="http://schemas.microsoft.com/office/drawing/2014/main" val="999448134"/>
                    </a:ext>
                  </a:extLst>
                </a:gridCol>
                <a:gridCol w="1263712">
                  <a:extLst>
                    <a:ext uri="{9D8B030D-6E8A-4147-A177-3AD203B41FA5}">
                      <a16:colId xmlns:a16="http://schemas.microsoft.com/office/drawing/2014/main" val="987669246"/>
                    </a:ext>
                  </a:extLst>
                </a:gridCol>
                <a:gridCol w="1263712">
                  <a:extLst>
                    <a:ext uri="{9D8B030D-6E8A-4147-A177-3AD203B41FA5}">
                      <a16:colId xmlns:a16="http://schemas.microsoft.com/office/drawing/2014/main" val="2405303232"/>
                    </a:ext>
                  </a:extLst>
                </a:gridCol>
              </a:tblGrid>
              <a:tr h="248352">
                <a:tc>
                  <a:txBody>
                    <a:bodyPr/>
                    <a:lstStyle/>
                    <a:p>
                      <a:pPr algn="l" fontAlgn="t"/>
                      <a:r>
                        <a:rPr lang="es-ES" sz="800" b="1">
                          <a:effectLst/>
                          <a:latin typeface="Arial" panose="020B0604020202020204" pitchFamily="34" charset="0"/>
                        </a:rPr>
                        <a:t>COUNTRY</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l" fontAlgn="t"/>
                      <a:r>
                        <a:rPr lang="es-ES" sz="800" b="1">
                          <a:effectLst/>
                          <a:latin typeface="Arial" panose="020B0604020202020204" pitchFamily="34" charset="0"/>
                        </a:rPr>
                        <a:t>WHO, WHERE</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PARTICLE</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MAX. ENERGY (MeV),</a:t>
                      </a:r>
                      <a:br>
                        <a:rPr lang="es-ES" sz="800" b="1">
                          <a:effectLst/>
                          <a:latin typeface="Arial" panose="020B0604020202020204" pitchFamily="34" charset="0"/>
                        </a:rPr>
                      </a:br>
                      <a:r>
                        <a:rPr lang="es-ES" sz="800" b="1">
                          <a:effectLst/>
                          <a:latin typeface="Arial" panose="020B0604020202020204" pitchFamily="34" charset="0"/>
                        </a:rPr>
                        <a:t>ACCELERATOR TYPE,</a:t>
                      </a:r>
                      <a:br>
                        <a:rPr lang="es-ES" sz="800" b="1">
                          <a:effectLst/>
                          <a:latin typeface="Arial" panose="020B0604020202020204" pitchFamily="34" charset="0"/>
                        </a:rPr>
                      </a:br>
                      <a:r>
                        <a:rPr lang="es-ES" sz="800" b="1">
                          <a:effectLst/>
                          <a:latin typeface="Arial" panose="020B0604020202020204" pitchFamily="34" charset="0"/>
                        </a:rPr>
                        <a:t>(VENDOR)</a:t>
                      </a:r>
                      <a:br>
                        <a:rPr lang="es-ES" sz="800" b="1">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BEAM DIRECTIONS</a:t>
                      </a:r>
                      <a:br>
                        <a:rPr lang="es-ES" sz="800" b="1">
                          <a:effectLst/>
                          <a:latin typeface="Arial" panose="020B0604020202020204" pitchFamily="34" charset="0"/>
                        </a:rPr>
                      </a:br>
                      <a:r>
                        <a:rPr lang="es-ES" sz="800" b="1">
                          <a:effectLst/>
                          <a:latin typeface="Arial" panose="020B0604020202020204" pitchFamily="34" charset="0"/>
                        </a:rPr>
                        <a:t/>
                      </a:r>
                      <a:br>
                        <a:rPr lang="es-ES" sz="800" b="1">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NO. OF TREATMENT ROOMS</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tc>
                  <a:txBody>
                    <a:bodyPr/>
                    <a:lstStyle/>
                    <a:p>
                      <a:pPr algn="ctr" fontAlgn="t"/>
                      <a:r>
                        <a:rPr lang="es-ES" sz="800" b="1">
                          <a:effectLst/>
                          <a:latin typeface="Arial" panose="020B0604020202020204" pitchFamily="34" charset="0"/>
                        </a:rPr>
                        <a:t>START OF TREATMENT PLANNED</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999999"/>
                    </a:solidFill>
                  </a:tcPr>
                </a:tc>
                <a:extLst>
                  <a:ext uri="{0D108BD9-81ED-4DB2-BD59-A6C34878D82A}">
                    <a16:rowId xmlns:a16="http://schemas.microsoft.com/office/drawing/2014/main" val="2690487116"/>
                  </a:ext>
                </a:extLst>
              </a:tr>
              <a:tr h="297869">
                <a:tc>
                  <a:txBody>
                    <a:bodyPr/>
                    <a:lstStyle/>
                    <a:p>
                      <a:pPr algn="l" fontAlgn="t"/>
                      <a:r>
                        <a:rPr lang="es-ES" sz="800">
                          <a:effectLst/>
                          <a:latin typeface="Arial" panose="020B0604020202020204" pitchFamily="34" charset="0"/>
                        </a:rPr>
                        <a:t>Australia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a:effectLst/>
                          <a:latin typeface="Arial" panose="020B0604020202020204" pitchFamily="34" charset="0"/>
                        </a:rPr>
                        <a:t>Australian Bragg Centre for Proton Therapy and Research (SAHMRI), Adelaide</a:t>
                      </a:r>
                      <a:br>
                        <a:rPr lang="en-US" sz="800">
                          <a:effectLst/>
                          <a:latin typeface="Arial" panose="020B0604020202020204" pitchFamily="34" charset="0"/>
                        </a:rPr>
                      </a:br>
                      <a:endParaRPr lang="en-U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synchrotron, (?)</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 gantries, 1 fixed beam</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2020</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298332480"/>
                  </a:ext>
                </a:extLst>
              </a:tr>
              <a:tr h="223593">
                <a:tc>
                  <a:txBody>
                    <a:bodyPr/>
                    <a:lstStyle/>
                    <a:p>
                      <a:pPr algn="l" fontAlgn="t"/>
                      <a:r>
                        <a:rPr lang="es-ES" sz="800">
                          <a:effectLst/>
                          <a:latin typeface="Arial" panose="020B0604020202020204" pitchFamily="34" charset="0"/>
                        </a:rPr>
                        <a:t>Argentina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pt-BR" sz="800">
                          <a:effectLst/>
                          <a:latin typeface="Arial" panose="020B0604020202020204" pitchFamily="34" charset="0"/>
                        </a:rPr>
                        <a:t>Instituto de Oncologia Angel Ruffo Hospital, Buenos Aires</a:t>
                      </a:r>
                      <a:br>
                        <a:rPr lang="pt-BR" sz="800">
                          <a:effectLst/>
                          <a:latin typeface="Arial" panose="020B0604020202020204" pitchFamily="34" charset="0"/>
                        </a:rPr>
                      </a:br>
                      <a:endParaRPr lang="pt-BR"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(IBA)</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2019/2020</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896514198"/>
                  </a:ext>
                </a:extLst>
              </a:tr>
              <a:tr h="149317">
                <a:tc>
                  <a:txBody>
                    <a:bodyPr/>
                    <a:lstStyle/>
                    <a:p>
                      <a:pPr algn="l" fontAlgn="t"/>
                      <a:r>
                        <a:rPr lang="es-ES" sz="800">
                          <a:effectLst/>
                          <a:latin typeface="Arial" panose="020B0604020202020204" pitchFamily="34" charset="0"/>
                        </a:rPr>
                        <a:t>Belgium</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a:effectLst/>
                          <a:latin typeface="Arial" panose="020B0604020202020204" pitchFamily="34" charset="0"/>
                        </a:rPr>
                        <a:t>University Hospitals Wallonia, Charleroi</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(IBA)</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2020</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505059545"/>
                  </a:ext>
                </a:extLst>
              </a:tr>
              <a:tr h="260731">
                <a:tc>
                  <a:txBody>
                    <a:bodyPr/>
                    <a:lstStyle/>
                    <a:p>
                      <a:pPr algn="l" fontAlgn="t"/>
                      <a:r>
                        <a:rPr lang="es-ES" sz="800">
                          <a:effectLst/>
                          <a:latin typeface="Arial" panose="020B0604020202020204" pitchFamily="34" charset="0"/>
                        </a:rPr>
                        <a:t>China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2"/>
                        </a:rPr>
                        <a:t>Hong Kong Sanatorium and Hospital PTC, Shau Kei Wan, Hong Kong</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220,</a:t>
                      </a:r>
                      <a:br>
                        <a:rPr lang="es-ES" sz="800">
                          <a:effectLst/>
                          <a:latin typeface="Arial" panose="020B0604020202020204" pitchFamily="34" charset="0"/>
                        </a:rPr>
                      </a:br>
                      <a:r>
                        <a:rPr lang="es-ES" sz="800">
                          <a:effectLst/>
                          <a:latin typeface="Arial" panose="020B0604020202020204" pitchFamily="34" charset="0"/>
                        </a:rPr>
                        <a:t>synchrotron, (Hitachi)</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2020</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934549970"/>
                  </a:ext>
                </a:extLst>
              </a:tr>
              <a:tr h="335007">
                <a:tc>
                  <a:txBody>
                    <a:bodyPr/>
                    <a:lstStyle/>
                    <a:p>
                      <a:pPr algn="l" fontAlgn="t"/>
                      <a:r>
                        <a:rPr lang="es-ES" sz="800">
                          <a:effectLst/>
                          <a:latin typeface="Arial" panose="020B0604020202020204" pitchFamily="34" charset="0"/>
                        </a:rPr>
                        <a:t>China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a:effectLst/>
                          <a:latin typeface="Arial" panose="020B0604020202020204" pitchFamily="34" charset="0"/>
                        </a:rPr>
                        <a:t>Tianjin Taishan Cancer Hospital, Sino-US proton treatment &amp; research center, TAEA, Tianjin  </a:t>
                      </a:r>
                      <a:br>
                        <a:rPr lang="en-US" sz="800">
                          <a:effectLst/>
                          <a:latin typeface="Arial" panose="020B0604020202020204" pitchFamily="34" charset="0"/>
                        </a:rPr>
                      </a:br>
                      <a:endParaRPr lang="en-U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2020</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278366670"/>
                  </a:ext>
                </a:extLst>
              </a:tr>
              <a:tr h="248352">
                <a:tc>
                  <a:txBody>
                    <a:bodyPr/>
                    <a:lstStyle/>
                    <a:p>
                      <a:pPr algn="l" fontAlgn="t"/>
                      <a:r>
                        <a:rPr lang="es-ES" sz="800">
                          <a:effectLst/>
                          <a:latin typeface="Arial" panose="020B0604020202020204" pitchFamily="34" charset="0"/>
                        </a:rPr>
                        <a:t>China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Guangzhou Concord Cancer Hospital, Guangzhou, Guangdong  </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 gantries</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2020</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075672594"/>
                  </a:ext>
                </a:extLst>
              </a:tr>
              <a:tr h="260731">
                <a:tc>
                  <a:txBody>
                    <a:bodyPr/>
                    <a:lstStyle/>
                    <a:p>
                      <a:pPr algn="l" fontAlgn="t"/>
                      <a:r>
                        <a:rPr lang="es-ES" sz="800">
                          <a:effectLst/>
                          <a:latin typeface="Arial" panose="020B0604020202020204" pitchFamily="34" charset="0"/>
                        </a:rPr>
                        <a:t>China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Boao Evergrande International Hospital, Boao Lecheng, Hainan  </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synchrotron, (ProTom)</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 1 fixed beam</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2019</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319592649"/>
                  </a:ext>
                </a:extLst>
              </a:tr>
              <a:tr h="161696">
                <a:tc>
                  <a:txBody>
                    <a:bodyPr/>
                    <a:lstStyle/>
                    <a:p>
                      <a:pPr algn="l" fontAlgn="t"/>
                      <a:r>
                        <a:rPr lang="es-ES" sz="800">
                          <a:effectLst/>
                          <a:latin typeface="Arial" panose="020B0604020202020204" pitchFamily="34" charset="0"/>
                        </a:rPr>
                        <a:t>Egypt</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a:effectLst/>
                          <a:latin typeface="Arial" panose="020B0604020202020204" pitchFamily="34" charset="0"/>
                        </a:rPr>
                        <a:t>Children's Cancer Hospital Foundation, Cairo  </a:t>
                      </a:r>
                      <a:br>
                        <a:rPr lang="en-US" sz="800">
                          <a:effectLst/>
                          <a:latin typeface="Arial" panose="020B0604020202020204" pitchFamily="34" charset="0"/>
                        </a:rPr>
                      </a:br>
                      <a:endParaRPr lang="en-U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(IBA)</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ctr"/>
                      <a:r>
                        <a:rPr lang="es-ES" sz="800">
                          <a:effectLst/>
                          <a:latin typeface="Arial" panose="020B0604020202020204" pitchFamily="34" charset="0"/>
                        </a:rPr>
                        <a:t>1 gantry</a:t>
                      </a:r>
                      <a:br>
                        <a:rPr lang="es-ES" sz="800">
                          <a:effectLst/>
                          <a:latin typeface="Arial" panose="020B0604020202020204" pitchFamily="34" charset="0"/>
                        </a:rPr>
                      </a:br>
                      <a:endParaRPr lang="es-ES" sz="800">
                        <a:effectLst/>
                      </a:endParaRPr>
                    </a:p>
                  </a:txBody>
                  <a:tcPr marL="382" marR="382" marT="382" marB="382" anchor="ctr">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ctr"/>
                      <a:r>
                        <a:rPr lang="es-ES" sz="800">
                          <a:effectLst/>
                          <a:latin typeface="Arial" panose="020B0604020202020204" pitchFamily="34" charset="0"/>
                        </a:rPr>
                        <a:t>1</a:t>
                      </a:r>
                      <a:br>
                        <a:rPr lang="es-ES" sz="800">
                          <a:effectLst/>
                          <a:latin typeface="Arial" panose="020B0604020202020204" pitchFamily="34" charset="0"/>
                        </a:rPr>
                      </a:br>
                      <a:endParaRPr lang="es-ES" sz="800">
                        <a:effectLst/>
                      </a:endParaRPr>
                    </a:p>
                  </a:txBody>
                  <a:tcPr marL="382" marR="382" marT="382" marB="382" anchor="ctr">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ctr"/>
                      <a:r>
                        <a:rPr lang="es-ES" sz="800">
                          <a:effectLst/>
                          <a:latin typeface="Arial" panose="020B0604020202020204" pitchFamily="34" charset="0"/>
                        </a:rPr>
                        <a:t>2020</a:t>
                      </a:r>
                      <a:br>
                        <a:rPr lang="es-ES" sz="800">
                          <a:effectLst/>
                          <a:latin typeface="Arial" panose="020B0604020202020204" pitchFamily="34" charset="0"/>
                        </a:rPr>
                      </a:br>
                      <a:endParaRPr lang="es-ES" sz="800">
                        <a:effectLst/>
                      </a:endParaRPr>
                    </a:p>
                  </a:txBody>
                  <a:tcPr marL="382" marR="382" marT="382" marB="382" anchor="ctr">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481771036"/>
                  </a:ext>
                </a:extLst>
              </a:tr>
              <a:tr h="174075">
                <a:tc>
                  <a:txBody>
                    <a:bodyPr/>
                    <a:lstStyle/>
                    <a:p>
                      <a:pPr algn="l" fontAlgn="t"/>
                      <a:r>
                        <a:rPr lang="es-ES" sz="800">
                          <a:effectLst/>
                          <a:latin typeface="Arial" panose="020B0604020202020204" pitchFamily="34" charset="0"/>
                        </a:rPr>
                        <a:t>India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Tata Memorial Centre, Proton Therapy, Mumbai</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(IBA)</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 gantries</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2019</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897346162"/>
                  </a:ext>
                </a:extLst>
              </a:tr>
              <a:tr h="136937">
                <a:tc>
                  <a:txBody>
                    <a:bodyPr/>
                    <a:lstStyle/>
                    <a:p>
                      <a:pPr algn="l" fontAlgn="t"/>
                      <a:r>
                        <a:rPr lang="es-ES" sz="800">
                          <a:effectLst/>
                        </a:rPr>
                        <a:t>Italy</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a:effectLst/>
                          <a:latin typeface="arial" panose="020B0604020202020204" pitchFamily="34" charset="0"/>
                        </a:rPr>
                        <a:t>European Institute of Oncology, Milan</a:t>
                      </a:r>
                      <a:endParaRPr lang="en-U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ctr"/>
                      <a:r>
                        <a:rPr lang="es-ES" sz="800">
                          <a:effectLst/>
                        </a:rPr>
                        <a:t>p</a:t>
                      </a:r>
                    </a:p>
                  </a:txBody>
                  <a:tcPr marL="382" marR="382" marT="382" marB="382" anchor="ctr">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ctr"/>
                      <a:r>
                        <a:rPr lang="es-ES" sz="800">
                          <a:effectLst/>
                        </a:rPr>
                        <a:t> </a:t>
                      </a:r>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(IBA)</a:t>
                      </a:r>
                      <a:endParaRPr lang="es-ES" sz="800">
                        <a:effectLst/>
                      </a:endParaRPr>
                    </a:p>
                  </a:txBody>
                  <a:tcPr marL="382" marR="382" marT="382" marB="382" anchor="ctr">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ctr"/>
                      <a:r>
                        <a:rPr lang="es-ES" sz="800">
                          <a:effectLst/>
                          <a:latin typeface="Arial" panose="020B0604020202020204" pitchFamily="34" charset="0"/>
                        </a:rPr>
                        <a:t>1 gantry</a:t>
                      </a:r>
                      <a:endParaRPr lang="es-ES" sz="800">
                        <a:effectLst/>
                      </a:endParaRPr>
                    </a:p>
                  </a:txBody>
                  <a:tcPr marL="382" marR="382" marT="382" marB="382" anchor="ctr">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ctr"/>
                      <a:r>
                        <a:rPr lang="es-ES" sz="800">
                          <a:effectLst/>
                        </a:rPr>
                        <a:t>1</a:t>
                      </a:r>
                    </a:p>
                  </a:txBody>
                  <a:tcPr marL="382" marR="382" marT="382" marB="382" anchor="ctr">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ctr"/>
                      <a:r>
                        <a:rPr lang="es-ES" sz="800">
                          <a:effectLst/>
                          <a:latin typeface="arial" panose="020B0604020202020204" pitchFamily="34" charset="0"/>
                        </a:rPr>
                        <a:t>2020</a:t>
                      </a:r>
                      <a:endParaRPr lang="es-ES" sz="800">
                        <a:effectLst/>
                      </a:endParaRPr>
                    </a:p>
                  </a:txBody>
                  <a:tcPr marL="382" marR="382" marT="382" marB="382" anchor="ctr">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92347096"/>
                  </a:ext>
                </a:extLst>
              </a:tr>
              <a:tr h="124558">
                <a:tc>
                  <a:txBody>
                    <a:bodyPr/>
                    <a:lstStyle/>
                    <a:p>
                      <a:pPr algn="l" fontAlgn="t"/>
                      <a:r>
                        <a:rPr lang="es-ES" sz="800">
                          <a:effectLst/>
                          <a:latin typeface="Arial" panose="020B0604020202020204" pitchFamily="34" charset="0"/>
                        </a:rPr>
                        <a:t>Netherland</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3"/>
                        </a:rPr>
                        <a:t>APTC Amsterdam</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(ProNova)</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2019</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682592301"/>
                  </a:ext>
                </a:extLst>
              </a:tr>
              <a:tr h="124558">
                <a:tc>
                  <a:txBody>
                    <a:bodyPr/>
                    <a:lstStyle/>
                    <a:p>
                      <a:pPr algn="l" fontAlgn="t"/>
                      <a:r>
                        <a:rPr lang="es-ES" sz="800">
                          <a:effectLst/>
                          <a:latin typeface="Arial" panose="020B0604020202020204" pitchFamily="34" charset="0"/>
                        </a:rPr>
                        <a:t>Norway</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a:effectLst/>
                        </a:rPr>
                        <a:t>Norwegian Radium Hospital, Oslo</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open</a:t>
                      </a:r>
                      <a:br>
                        <a:rPr lang="es-ES" sz="800">
                          <a:effectLst/>
                          <a:latin typeface="Arial" panose="020B0604020202020204" pitchFamily="34" charset="0"/>
                        </a:rPr>
                      </a:br>
                      <a:r>
                        <a:rPr lang="es-ES" sz="800">
                          <a:effectLst/>
                          <a:latin typeface="Arial" panose="020B0604020202020204" pitchFamily="34" charset="0"/>
                        </a:rPr>
                        <a:t>(procurement started)</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3 gantries, </a:t>
                      </a:r>
                      <a:br>
                        <a:rPr lang="en-US" sz="800">
                          <a:effectLst/>
                          <a:latin typeface="Arial" panose="020B0604020202020204" pitchFamily="34" charset="0"/>
                        </a:rPr>
                      </a:br>
                      <a:r>
                        <a:rPr lang="en-US" sz="800">
                          <a:effectLst/>
                          <a:latin typeface="Arial" panose="020B0604020202020204" pitchFamily="34" charset="0"/>
                        </a:rPr>
                        <a:t>1 fixed beam for clinical research</a:t>
                      </a:r>
                      <a:br>
                        <a:rPr lang="en-US" sz="800">
                          <a:effectLst/>
                          <a:latin typeface="Arial" panose="020B0604020202020204" pitchFamily="34" charset="0"/>
                        </a:rPr>
                      </a:br>
                      <a:endParaRPr lang="en-U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2023</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3143751424"/>
                  </a:ext>
                </a:extLst>
              </a:tr>
              <a:tr h="136937">
                <a:tc>
                  <a:txBody>
                    <a:bodyPr/>
                    <a:lstStyle/>
                    <a:p>
                      <a:pPr algn="l" fontAlgn="t"/>
                      <a:r>
                        <a:rPr lang="es-ES" sz="800">
                          <a:effectLst/>
                          <a:latin typeface="Arial" panose="020B0604020202020204" pitchFamily="34" charset="0"/>
                        </a:rPr>
                        <a:t>Norway</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a:effectLst/>
                        </a:rPr>
                        <a:t>Haukeland University Hospital, Bergen</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open</a:t>
                      </a:r>
                      <a:br>
                        <a:rPr lang="es-ES" sz="800">
                          <a:effectLst/>
                          <a:latin typeface="Arial" panose="020B0604020202020204" pitchFamily="34" charset="0"/>
                        </a:rPr>
                      </a:br>
                      <a:r>
                        <a:rPr lang="es-ES" sz="800">
                          <a:effectLst/>
                          <a:latin typeface="Arial" panose="020B0604020202020204" pitchFamily="34" charset="0"/>
                        </a:rPr>
                        <a:t>(procurement started)</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n-US" sz="800">
                          <a:effectLst/>
                          <a:latin typeface="Arial" panose="020B0604020202020204" pitchFamily="34" charset="0"/>
                        </a:rPr>
                        <a:t>1 gantry, </a:t>
                      </a:r>
                      <a:br>
                        <a:rPr lang="en-US" sz="800">
                          <a:effectLst/>
                          <a:latin typeface="Arial" panose="020B0604020202020204" pitchFamily="34" charset="0"/>
                        </a:rPr>
                      </a:br>
                      <a:r>
                        <a:rPr lang="en-US" sz="800">
                          <a:effectLst/>
                          <a:latin typeface="Arial" panose="020B0604020202020204" pitchFamily="34" charset="0"/>
                        </a:rPr>
                        <a:t>1 additonal gantry as an option</a:t>
                      </a:r>
                      <a:br>
                        <a:rPr lang="en-US" sz="800">
                          <a:effectLst/>
                          <a:latin typeface="Arial" panose="020B0604020202020204" pitchFamily="34" charset="0"/>
                        </a:rPr>
                      </a:br>
                      <a:endParaRPr lang="en-U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(2)</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2023-2025</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915526848"/>
                  </a:ext>
                </a:extLst>
              </a:tr>
              <a:tr h="124558">
                <a:tc>
                  <a:txBody>
                    <a:bodyPr/>
                    <a:lstStyle/>
                    <a:p>
                      <a:pPr algn="l" fontAlgn="t"/>
                      <a:r>
                        <a:rPr lang="es-ES" sz="800">
                          <a:effectLst/>
                          <a:latin typeface="Arial" panose="020B0604020202020204" pitchFamily="34" charset="0"/>
                        </a:rPr>
                        <a:t>Russia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Hospital No.63 PTC, Moscow</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synchrotron, (Hitachi)</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open</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rPr>
                        <a:t>?</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rPr>
                        <a:t>2020?</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166321087"/>
                  </a:ext>
                </a:extLst>
              </a:tr>
              <a:tr h="124558">
                <a:tc>
                  <a:txBody>
                    <a:bodyPr/>
                    <a:lstStyle/>
                    <a:p>
                      <a:pPr algn="l" fontAlgn="t"/>
                      <a:r>
                        <a:rPr lang="es-ES" sz="800">
                          <a:effectLst/>
                          <a:latin typeface="Arial" panose="020B0604020202020204" pitchFamily="34" charset="0"/>
                        </a:rPr>
                        <a:t>Singapore</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Proton Therapy Pte, Singapore</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rPr>
                        <a:t>1</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rPr>
                        <a:t>2020</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3730151481"/>
                  </a:ext>
                </a:extLst>
              </a:tr>
              <a:tr h="99799">
                <a:tc>
                  <a:txBody>
                    <a:bodyPr/>
                    <a:lstStyle/>
                    <a:p>
                      <a:pPr algn="l" fontAlgn="t"/>
                      <a:r>
                        <a:rPr lang="es-ES" sz="800">
                          <a:effectLst/>
                          <a:latin typeface="Arial" panose="020B0604020202020204" pitchFamily="34" charset="0"/>
                        </a:rPr>
                        <a:t>South Korea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Yonsei Univ. Hospital,Seoul</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C-Ion</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430/u,</a:t>
                      </a:r>
                      <a:br>
                        <a:rPr lang="es-ES" sz="800">
                          <a:effectLst/>
                          <a:latin typeface="Arial" panose="020B0604020202020204" pitchFamily="34" charset="0"/>
                        </a:rPr>
                      </a:br>
                      <a:r>
                        <a:rPr lang="es-ES" sz="800">
                          <a:effectLst/>
                          <a:latin typeface="Arial" panose="020B0604020202020204" pitchFamily="34" charset="0"/>
                        </a:rPr>
                        <a:t>synchrotron, ()</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rPr>
                        <a:t>2</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rPr>
                        <a:t>2022?</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954410560"/>
                  </a:ext>
                </a:extLst>
              </a:tr>
              <a:tr h="99799">
                <a:tc>
                  <a:txBody>
                    <a:bodyPr/>
                    <a:lstStyle/>
                    <a:p>
                      <a:pPr algn="l" fontAlgn="t"/>
                      <a:r>
                        <a:rPr lang="es-ES" sz="800">
                          <a:effectLst/>
                          <a:latin typeface="Arial" panose="020B0604020202020204" pitchFamily="34" charset="0"/>
                        </a:rPr>
                        <a:t>Spain.</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a:effectLst/>
                          <a:latin typeface="Arial" panose="020B0604020202020204" pitchFamily="34" charset="0"/>
                        </a:rPr>
                        <a:t>Quirónsalud Hospital, Madrid</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a:t>
                      </a:r>
                      <a:br>
                        <a:rPr lang="es-ES" sz="800">
                          <a:effectLst/>
                          <a:latin typeface="Arial" panose="020B0604020202020204" pitchFamily="34" charset="0"/>
                        </a:rPr>
                      </a:br>
                      <a:r>
                        <a:rPr lang="es-ES" sz="800">
                          <a:effectLst/>
                          <a:latin typeface="Arial" panose="020B0604020202020204" pitchFamily="34" charset="0"/>
                        </a:rPr>
                        <a:t>(IBA)</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1</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2019</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477326368"/>
                  </a:ext>
                </a:extLst>
              </a:tr>
              <a:tr h="124558">
                <a:tc>
                  <a:txBody>
                    <a:bodyPr/>
                    <a:lstStyle/>
                    <a:p>
                      <a:pPr algn="l" fontAlgn="t"/>
                      <a:r>
                        <a:rPr lang="es-ES" sz="800">
                          <a:effectLst/>
                          <a:latin typeface="Arial" panose="020B0604020202020204" pitchFamily="34" charset="0"/>
                        </a:rPr>
                        <a:t>Spain.</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s-ES" sz="800" u="none" strike="noStrike">
                          <a:solidFill>
                            <a:srgbClr val="154B56"/>
                          </a:solidFill>
                          <a:effectLst/>
                          <a:latin typeface="Arial" panose="020B0604020202020204" pitchFamily="34" charset="0"/>
                          <a:hlinkClick r:id="rId4"/>
                        </a:rPr>
                        <a:t>CUN, Madrid</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220,</a:t>
                      </a:r>
                      <a:br>
                        <a:rPr lang="es-ES" sz="800">
                          <a:effectLst/>
                          <a:latin typeface="Arial" panose="020B0604020202020204" pitchFamily="34" charset="0"/>
                        </a:rPr>
                      </a:br>
                      <a:r>
                        <a:rPr lang="es-ES" sz="800">
                          <a:effectLst/>
                          <a:latin typeface="Arial" panose="020B0604020202020204" pitchFamily="34" charset="0"/>
                        </a:rPr>
                        <a:t>synchrotron,</a:t>
                      </a:r>
                      <a:br>
                        <a:rPr lang="es-ES" sz="800">
                          <a:effectLst/>
                          <a:latin typeface="Arial" panose="020B0604020202020204" pitchFamily="34" charset="0"/>
                        </a:rPr>
                      </a:br>
                      <a:r>
                        <a:rPr lang="es-ES" sz="800">
                          <a:effectLst/>
                          <a:latin typeface="Arial" panose="020B0604020202020204" pitchFamily="34" charset="0"/>
                        </a:rPr>
                        <a:t>(Hitachi)</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1 gantry</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1</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rPr>
                        <a:t>2020</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194937278"/>
                  </a:ext>
                </a:extLst>
              </a:tr>
              <a:tr h="124558">
                <a:tc>
                  <a:txBody>
                    <a:bodyPr/>
                    <a:lstStyle/>
                    <a:p>
                      <a:pPr algn="l" fontAlgn="t"/>
                      <a:r>
                        <a:rPr lang="es-ES" sz="800">
                          <a:effectLst/>
                          <a:latin typeface="Arial" panose="020B0604020202020204" pitchFamily="34" charset="0"/>
                        </a:rPr>
                        <a:t>Switzerland</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PTC Zürichobersee, Galgenen</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230,</a:t>
                      </a:r>
                      <a:br>
                        <a:rPr lang="es-ES" sz="800">
                          <a:effectLst/>
                          <a:latin typeface="Arial" panose="020B0604020202020204" pitchFamily="34" charset="0"/>
                        </a:rPr>
                      </a:br>
                      <a:r>
                        <a:rPr lang="es-ES" sz="800">
                          <a:effectLst/>
                          <a:latin typeface="Arial" panose="020B0604020202020204" pitchFamily="34" charset="0"/>
                        </a:rPr>
                        <a:t>cyclotron, (Sumitomo)</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 gantries</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4</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2020</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603658914"/>
                  </a:ext>
                </a:extLst>
              </a:tr>
              <a:tr h="161696">
                <a:tc>
                  <a:txBody>
                    <a:bodyPr/>
                    <a:lstStyle/>
                    <a:p>
                      <a:pPr algn="l" fontAlgn="t"/>
                      <a:r>
                        <a:rPr lang="es-ES" sz="800">
                          <a:effectLst/>
                          <a:latin typeface="Arial" panose="020B0604020202020204" pitchFamily="34" charset="0"/>
                        </a:rPr>
                        <a:t>Switzerland</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CHUV, Lausanne</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synchro-cyclotron, (Mevion)</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2020</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4185905837"/>
                  </a:ext>
                </a:extLst>
              </a:tr>
              <a:tr h="136937">
                <a:tc>
                  <a:txBody>
                    <a:bodyPr/>
                    <a:lstStyle/>
                    <a:p>
                      <a:pPr algn="l" fontAlgn="t"/>
                      <a:r>
                        <a:rPr lang="es-ES" sz="800">
                          <a:effectLst/>
                          <a:latin typeface="Arial" panose="020B0604020202020204" pitchFamily="34" charset="0"/>
                        </a:rPr>
                        <a:t>Taiwan</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l" fontAlgn="t"/>
                      <a:r>
                        <a:rPr lang="en-US" sz="800">
                          <a:effectLst/>
                          <a:latin typeface="Arial" panose="020B0604020202020204" pitchFamily="34" charset="0"/>
                        </a:rPr>
                        <a:t>National Taiwan University CC, Taipei</a:t>
                      </a:r>
                      <a:br>
                        <a:rPr lang="en-US" sz="800">
                          <a:effectLst/>
                          <a:latin typeface="Arial" panose="020B0604020202020204" pitchFamily="34" charset="0"/>
                        </a:rPr>
                      </a:br>
                      <a:endParaRPr lang="en-U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 gantries,</a:t>
                      </a:r>
                      <a:br>
                        <a:rPr lang="es-ES" sz="800">
                          <a:effectLst/>
                          <a:latin typeface="Arial" panose="020B0604020202020204" pitchFamily="34" charset="0"/>
                        </a:rPr>
                      </a:br>
                      <a:r>
                        <a:rPr lang="es-ES" sz="800">
                          <a:effectLst/>
                          <a:latin typeface="Arial" panose="020B0604020202020204" pitchFamily="34" charset="0"/>
                        </a:rPr>
                        <a:t>1 horiz fixed beam</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3</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tc>
                  <a:txBody>
                    <a:bodyPr/>
                    <a:lstStyle/>
                    <a:p>
                      <a:pPr algn="ctr" fontAlgn="t"/>
                      <a:r>
                        <a:rPr lang="es-ES" sz="800">
                          <a:effectLst/>
                          <a:latin typeface="Arial" panose="020B0604020202020204" pitchFamily="34" charset="0"/>
                        </a:rPr>
                        <a:t>2018?</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solidFill>
                      <a:srgbClr val="CCCCCC"/>
                    </a:solidFill>
                  </a:tcPr>
                </a:tc>
                <a:extLst>
                  <a:ext uri="{0D108BD9-81ED-4DB2-BD59-A6C34878D82A}">
                    <a16:rowId xmlns:a16="http://schemas.microsoft.com/office/drawing/2014/main" val="4022303604"/>
                  </a:ext>
                </a:extLst>
              </a:tr>
              <a:tr h="161696">
                <a:tc>
                  <a:txBody>
                    <a:bodyPr/>
                    <a:lstStyle/>
                    <a:p>
                      <a:pPr algn="l" fontAlgn="t"/>
                      <a:r>
                        <a:rPr lang="es-ES" sz="800">
                          <a:effectLst/>
                          <a:latin typeface="Arial" panose="020B0604020202020204" pitchFamily="34" charset="0"/>
                        </a:rPr>
                        <a:t>USA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a:effectLst/>
                          <a:latin typeface="Arial" panose="020B0604020202020204" pitchFamily="34" charset="0"/>
                        </a:rPr>
                        <a:t>Atlantic Health System, New Jersey, NY</a:t>
                      </a:r>
                      <a:br>
                        <a:rPr lang="en-US" sz="800">
                          <a:effectLst/>
                          <a:latin typeface="Arial" panose="020B0604020202020204" pitchFamily="34" charset="0"/>
                        </a:rPr>
                      </a:br>
                      <a:endParaRPr lang="en-U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330,</a:t>
                      </a:r>
                      <a:br>
                        <a:rPr lang="es-ES" sz="800">
                          <a:effectLst/>
                          <a:latin typeface="Arial" panose="020B0604020202020204" pitchFamily="34" charset="0"/>
                        </a:rPr>
                      </a:br>
                      <a:r>
                        <a:rPr lang="es-ES" sz="800">
                          <a:effectLst/>
                          <a:latin typeface="Arial" panose="020B0604020202020204" pitchFamily="34" charset="0"/>
                        </a:rPr>
                        <a:t>synchrotron, (?)</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 gantries</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2020?</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729042678"/>
                  </a:ext>
                </a:extLst>
              </a:tr>
              <a:tr h="161696">
                <a:tc>
                  <a:txBody>
                    <a:bodyPr/>
                    <a:lstStyle/>
                    <a:p>
                      <a:pPr algn="l" fontAlgn="t"/>
                      <a:r>
                        <a:rPr lang="es-ES" sz="800">
                          <a:effectLst/>
                          <a:latin typeface="Arial" panose="020B0604020202020204" pitchFamily="34" charset="0"/>
                        </a:rPr>
                        <a:t>USA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a:effectLst/>
                          <a:latin typeface="Arial" panose="020B0604020202020204" pitchFamily="34" charset="0"/>
                        </a:rPr>
                        <a:t>Los Angeles Proton Center, Montebello, CA.</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synchro-cyclotron, (Mevion)</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n-US" sz="800">
                          <a:effectLst/>
                          <a:latin typeface="Arial" panose="020B0604020202020204" pitchFamily="34" charset="0"/>
                        </a:rPr>
                        <a:t>3 single rooms ( with gantries)</a:t>
                      </a:r>
                      <a:endParaRPr lang="en-U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3</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2018?</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2690019147"/>
                  </a:ext>
                </a:extLst>
              </a:tr>
              <a:tr h="124558">
                <a:tc>
                  <a:txBody>
                    <a:bodyPr/>
                    <a:lstStyle/>
                    <a:p>
                      <a:pPr algn="l" fontAlgn="t"/>
                      <a:r>
                        <a:rPr lang="es-ES" sz="800">
                          <a:effectLst/>
                        </a:rPr>
                        <a:t> USA</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s-ES" sz="800" u="none" strike="noStrike">
                          <a:solidFill>
                            <a:srgbClr val="154B56"/>
                          </a:solidFill>
                          <a:effectLst/>
                          <a:latin typeface="Arial" panose="020B0604020202020204" pitchFamily="34" charset="0"/>
                          <a:hlinkClick r:id="rId5"/>
                        </a:rPr>
                        <a:t>Penn Medcine, Philadelphia, PA.</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2020</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1663060711"/>
                  </a:ext>
                </a:extLst>
              </a:tr>
              <a:tr h="198834">
                <a:tc>
                  <a:txBody>
                    <a:bodyPr/>
                    <a:lstStyle/>
                    <a:p>
                      <a:pPr algn="l" fontAlgn="t"/>
                      <a:r>
                        <a:rPr lang="es-ES" sz="800">
                          <a:effectLst/>
                        </a:rPr>
                        <a:t> USA</a:t>
                      </a: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l" fontAlgn="t"/>
                      <a:r>
                        <a:rPr lang="en-US" sz="800" u="none" strike="noStrike">
                          <a:solidFill>
                            <a:srgbClr val="154B56"/>
                          </a:solidFill>
                          <a:effectLst/>
                          <a:latin typeface="Arial" panose="020B0604020202020204" pitchFamily="34" charset="0"/>
                          <a:hlinkClick r:id="rId6"/>
                        </a:rPr>
                        <a:t>Sylvester Comprehensive Cancer Center, , Miami, FL.</a:t>
                      </a:r>
                      <a:endParaRPr lang="en-U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p</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250,</a:t>
                      </a:r>
                      <a:br>
                        <a:rPr lang="es-ES" sz="800">
                          <a:effectLst/>
                          <a:latin typeface="Arial" panose="020B0604020202020204" pitchFamily="34" charset="0"/>
                        </a:rPr>
                      </a:br>
                      <a:r>
                        <a:rPr lang="es-ES" sz="800">
                          <a:effectLst/>
                          <a:latin typeface="Arial" panose="020B0604020202020204" pitchFamily="34" charset="0"/>
                        </a:rPr>
                        <a:t>SC cyclotron (Varian)</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 gantry</a:t>
                      </a: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a:effectLst/>
                          <a:latin typeface="Arial" panose="020B0604020202020204" pitchFamily="34" charset="0"/>
                        </a:rPr>
                        <a:t>1</a:t>
                      </a:r>
                      <a:br>
                        <a:rPr lang="es-ES" sz="800">
                          <a:effectLst/>
                          <a:latin typeface="Arial" panose="020B0604020202020204" pitchFamily="34" charset="0"/>
                        </a:rPr>
                      </a:br>
                      <a:endParaRPr lang="es-ES" sz="80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tc>
                  <a:txBody>
                    <a:bodyPr/>
                    <a:lstStyle/>
                    <a:p>
                      <a:pPr algn="ctr" fontAlgn="t"/>
                      <a:r>
                        <a:rPr lang="es-ES" sz="800" dirty="0">
                          <a:effectLst/>
                          <a:latin typeface="Arial" panose="020B0604020202020204" pitchFamily="34" charset="0"/>
                        </a:rPr>
                        <a:t>2020</a:t>
                      </a:r>
                      <a:endParaRPr lang="es-ES" sz="800" dirty="0">
                        <a:effectLst/>
                      </a:endParaRPr>
                    </a:p>
                  </a:txBody>
                  <a:tcPr marL="382" marR="382" marT="382" marB="382">
                    <a:lnL w="4233" cap="flat" cmpd="sng" algn="ctr">
                      <a:solidFill>
                        <a:srgbClr val="09BDDC"/>
                      </a:solidFill>
                      <a:prstDash val="dot"/>
                      <a:round/>
                      <a:headEnd type="none" w="med" len="med"/>
                      <a:tailEnd type="none" w="med" len="med"/>
                    </a:lnL>
                    <a:lnR w="4233" cap="flat" cmpd="sng" algn="ctr">
                      <a:solidFill>
                        <a:srgbClr val="09BDDC"/>
                      </a:solidFill>
                      <a:prstDash val="dot"/>
                      <a:round/>
                      <a:headEnd type="none" w="med" len="med"/>
                      <a:tailEnd type="none" w="med" len="med"/>
                    </a:lnR>
                    <a:lnT w="4233" cap="flat" cmpd="sng" algn="ctr">
                      <a:solidFill>
                        <a:srgbClr val="09BDDC"/>
                      </a:solidFill>
                      <a:prstDash val="dot"/>
                      <a:round/>
                      <a:headEnd type="none" w="med" len="med"/>
                      <a:tailEnd type="none" w="med" len="med"/>
                    </a:lnT>
                    <a:lnB w="4233" cap="flat" cmpd="sng" algn="ctr">
                      <a:solidFill>
                        <a:srgbClr val="09BDDC"/>
                      </a:solidFill>
                      <a:prstDash val="dot"/>
                      <a:round/>
                      <a:headEnd type="none" w="med" len="med"/>
                      <a:tailEnd type="none" w="med" len="med"/>
                    </a:lnB>
                  </a:tcPr>
                </a:tc>
                <a:extLst>
                  <a:ext uri="{0D108BD9-81ED-4DB2-BD59-A6C34878D82A}">
                    <a16:rowId xmlns:a16="http://schemas.microsoft.com/office/drawing/2014/main" val="654087761"/>
                  </a:ext>
                </a:extLst>
              </a:tr>
            </a:tbl>
          </a:graphicData>
        </a:graphic>
      </p:graphicFrame>
    </p:spTree>
    <p:extLst>
      <p:ext uri="{BB962C8B-B14F-4D97-AF65-F5344CB8AC3E}">
        <p14:creationId xmlns:p14="http://schemas.microsoft.com/office/powerpoint/2010/main" val="4186374470"/>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sonalThemeJGN2015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56817</TotalTime>
  <Words>6379</Words>
  <Application>Microsoft Office PowerPoint</Application>
  <PresentationFormat>Presentación en pantalla (4:3)</PresentationFormat>
  <Paragraphs>1985</Paragraphs>
  <Slides>97</Slides>
  <Notes>28</Notes>
  <HiddenSlides>0</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1</vt:i4>
      </vt:variant>
      <vt:variant>
        <vt:lpstr>Títulos de diapositiva</vt:lpstr>
      </vt:variant>
      <vt:variant>
        <vt:i4>97</vt:i4>
      </vt:variant>
    </vt:vector>
  </HeadingPairs>
  <TitlesOfParts>
    <vt:vector size="113" baseType="lpstr">
      <vt:lpstr>ＭＳ Ｐゴシック</vt:lpstr>
      <vt:lpstr>Arial</vt:lpstr>
      <vt:lpstr>Arial</vt:lpstr>
      <vt:lpstr>Arial Unicode MS</vt:lpstr>
      <vt:lpstr>Calibri</vt:lpstr>
      <vt:lpstr>Cambria Math</vt:lpstr>
      <vt:lpstr>Comic Sans MS</vt:lpstr>
      <vt:lpstr>Helvetica</vt:lpstr>
      <vt:lpstr>Lucida Sans Unicode</vt:lpstr>
      <vt:lpstr>Symbol</vt:lpstr>
      <vt:lpstr>Times</vt:lpstr>
      <vt:lpstr>Times New Roman</vt:lpstr>
      <vt:lpstr>Trebuchet MS</vt:lpstr>
      <vt:lpstr>Wingdings</vt:lpstr>
      <vt:lpstr>PersonalThemeJGN2015_v2</vt:lpstr>
      <vt:lpstr>Acrobat Document</vt:lpstr>
      <vt:lpstr>Accelerators introduction and hadrontherapy medical applications </vt:lpstr>
      <vt:lpstr>Introduction</vt:lpstr>
      <vt:lpstr>An introductory course to accelerators for medical applications is 1 week teaching</vt:lpstr>
      <vt:lpstr>What’s an accelerator</vt:lpstr>
      <vt:lpstr>Multi and inter-disciplinary field</vt:lpstr>
      <vt:lpstr>MAIN INGREDIENTS To understand about accelerators</vt:lpstr>
      <vt:lpstr>Energy Units</vt:lpstr>
      <vt:lpstr>Energy and mass and momentum</vt:lpstr>
      <vt:lpstr>Example</vt:lpstr>
      <vt:lpstr>Energy, frequency and wavelength </vt:lpstr>
      <vt:lpstr>Lorentz force &amp; Maxwell</vt:lpstr>
      <vt:lpstr>Electrical and magnetic field</vt:lpstr>
      <vt:lpstr>TYPES OF accelerators</vt:lpstr>
      <vt:lpstr>DC accelerators</vt:lpstr>
      <vt:lpstr>RF accelerators</vt:lpstr>
      <vt:lpstr>RF accelerators</vt:lpstr>
      <vt:lpstr>Early Linear Accelerators (Drift Tube) </vt:lpstr>
      <vt:lpstr>Cavity Linacs</vt:lpstr>
      <vt:lpstr>Cyclotron</vt:lpstr>
      <vt:lpstr>Synchrotrons</vt:lpstr>
      <vt:lpstr>aPPLICATIONS OF aCCELERATORS</vt:lpstr>
      <vt:lpstr>Particle accelerators at our disposal</vt:lpstr>
      <vt:lpstr>Some 30 000 accelerators worldwide</vt:lpstr>
      <vt:lpstr>Industrial applications snapshot</vt:lpstr>
      <vt:lpstr>Industrial applications snapshot</vt:lpstr>
      <vt:lpstr>Medical and research applications</vt:lpstr>
      <vt:lpstr>MEDICAL aPLICATIONS: HADRONTHERAPY</vt:lpstr>
      <vt:lpstr>1938-Berkeley. A human tumour was irradiated for the first time with neutrons</vt:lpstr>
      <vt:lpstr>Medical Applications</vt:lpstr>
      <vt:lpstr>Bragg-peak</vt:lpstr>
      <vt:lpstr>Protons and ions spare healthy tissues</vt:lpstr>
      <vt:lpstr>One lateral photon beam deliver a non conformal dose</vt:lpstr>
      <vt:lpstr>Two opposite photon beams are not enough to deliver a conformal dose</vt:lpstr>
      <vt:lpstr>IMRT = Intensity Modulated Radiation Therapy with photons</vt:lpstr>
      <vt:lpstr>IMPT = Intensity Modulated Particle Therapy with protons</vt:lpstr>
      <vt:lpstr>BIOLOGICAL EFFECTS</vt:lpstr>
      <vt:lpstr>Microscopic distribution of the hadronic ionizations</vt:lpstr>
      <vt:lpstr>Protons:   1. more favorable dose   2. same ‘indirect effects’</vt:lpstr>
      <vt:lpstr>Carbon ions:   1. more favorable dose   2. ‘direct effects’</vt:lpstr>
      <vt:lpstr>Elective indications of carbon ions</vt:lpstr>
      <vt:lpstr>Numbers of potential patients (*)</vt:lpstr>
      <vt:lpstr>Hadrontherapy centres IN OPERATION and UNDER CONSTRUCTION worldwide (2018)</vt:lpstr>
      <vt:lpstr>Presentación de PowerPoint</vt:lpstr>
      <vt:lpstr>The area treated with hadrons</vt:lpstr>
      <vt:lpstr>Key elements of a Hadron-therapy center</vt:lpstr>
      <vt:lpstr>The accelerators used today in hadrontherapy are “circular”</vt:lpstr>
      <vt:lpstr>Elements of hadron-therapy center</vt:lpstr>
      <vt:lpstr>Proton accelerators</vt:lpstr>
      <vt:lpstr>4 commercial  230-250 MeV p+ accelerators </vt:lpstr>
      <vt:lpstr>Cyclotron for protons by Ion Beam Applications - Belgium</vt:lpstr>
      <vt:lpstr>Mitsubishi solution for Shizuoka - Japan</vt:lpstr>
      <vt:lpstr>Rinecker Proton Therapy Centre - Munich</vt:lpstr>
      <vt:lpstr>Dual centers  (p+ / C6+ accelerators)</vt:lpstr>
      <vt:lpstr>HIMAC in Chiba is the pioneer of carbon therapy</vt:lpstr>
      <vt:lpstr>Japan is the best equipped region</vt:lpstr>
      <vt:lpstr>HIT at Heidelberg</vt:lpstr>
      <vt:lpstr>CNAO: Centro Nazionale  Adroterapia Oncologica at Pavia</vt:lpstr>
      <vt:lpstr>CNAO: the treatment room</vt:lpstr>
      <vt:lpstr>Treatment modalities</vt:lpstr>
      <vt:lpstr>Two methods for imparting the dose:  1A. Passive beam spreading</vt:lpstr>
      <vt:lpstr>1A.  Standard procedure: Passive beam spreading with respiratory gating </vt:lpstr>
      <vt:lpstr>1A.  Standard procedure: Passive beam spreading with respiratory gating </vt:lpstr>
      <vt:lpstr>2A.   Active “spot scanning”  technique by  PSI    with respiratory gating (Villigen)</vt:lpstr>
      <vt:lpstr>2B.   Active “raster scanning”  technique by GSI with respiratory gating</vt:lpstr>
      <vt:lpstr>challEnges in hadrontherapy </vt:lpstr>
      <vt:lpstr>Treating moving organs GSI approach depth scanning with fast absorbers</vt:lpstr>
      <vt:lpstr>Proton single room-facilities</vt:lpstr>
      <vt:lpstr>Properties of the beams of different accelerators</vt:lpstr>
      <vt:lpstr>Properties of the beams of different accelerators</vt:lpstr>
      <vt:lpstr>1991: first “all-linac” approach to proton therapy</vt:lpstr>
      <vt:lpstr>1994: “cyclinac” approach to proton therapy</vt:lpstr>
      <vt:lpstr>TERA approach to treat moving organs and  for single room facilities: the CYCLINAC</vt:lpstr>
      <vt:lpstr>The energy of a cyclinac can be varied in 1-2 ms</vt:lpstr>
      <vt:lpstr>The cyclinac beam is ideal for spot-scanning with many paintings and position feedbacks</vt:lpstr>
      <vt:lpstr>The LIGHT full linac solution</vt:lpstr>
      <vt:lpstr>LIGHT = Linac for Image Guided Hadron Therapy</vt:lpstr>
      <vt:lpstr>Novel accelerators and gantries designs</vt:lpstr>
      <vt:lpstr>Single room facility by TERA: TULIP</vt:lpstr>
      <vt:lpstr>Single room facility by TERA: TULIP</vt:lpstr>
      <vt:lpstr>Travelling wave linac prototype</vt:lpstr>
      <vt:lpstr>Single room facility by TERA: TULIP</vt:lpstr>
      <vt:lpstr>CABOTO-C: a cyclinac for a compact ‘dual’ machine</vt:lpstr>
      <vt:lpstr>Dimensional comparison among carbon ion accelerators</vt:lpstr>
      <vt:lpstr>Summary</vt:lpstr>
      <vt:lpstr>JUAS School</vt:lpstr>
      <vt:lpstr>Overview of accelerators and technology for hadrontherapy</vt:lpstr>
      <vt:lpstr>Acknowlegements</vt:lpstr>
      <vt:lpstr>THANK YOU FOR YOUR ATTENTION</vt:lpstr>
      <vt:lpstr>Disclaimer</vt:lpstr>
      <vt:lpstr>Presentación de PowerPoint</vt:lpstr>
      <vt:lpstr>Hadrontherapy centres IN OPERATION and UNDER CONSTRUCTION wordwide (2013)</vt:lpstr>
      <vt:lpstr>Presentación de PowerPoint</vt:lpstr>
      <vt:lpstr>IBA Superconducting cyclotron for  carbon, helium and protons</vt:lpstr>
      <vt:lpstr>Proton single room facility by Mevion</vt:lpstr>
      <vt:lpstr>Particle therapy facilities in operation (last update: July 2018)</vt:lpstr>
      <vt:lpstr>Particle therapy facilities in construction stage</vt:lpstr>
      <vt:lpstr>Particle therapy facilities in a planning stage</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Accelerators for medical applications</dc:title>
  <dc:creator>Daniel Esperante Pereira</dc:creator>
  <cp:lastModifiedBy>Daniel</cp:lastModifiedBy>
  <cp:revision>670</cp:revision>
  <cp:lastPrinted>2017-07-12T12:38:11Z</cp:lastPrinted>
  <dcterms:created xsi:type="dcterms:W3CDTF">2015-06-18T02:46:22Z</dcterms:created>
  <dcterms:modified xsi:type="dcterms:W3CDTF">2018-07-18T08:08:39Z</dcterms:modified>
</cp:coreProperties>
</file>