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2" r:id="rId5"/>
    <p:sldId id="263" r:id="rId6"/>
    <p:sldId id="269" r:id="rId7"/>
    <p:sldId id="265" r:id="rId8"/>
    <p:sldId id="270" r:id="rId9"/>
    <p:sldId id="264" r:id="rId10"/>
    <p:sldId id="271" r:id="rId11"/>
    <p:sldId id="266" r:id="rId12"/>
    <p:sldId id="258" r:id="rId13"/>
    <p:sldId id="25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B457D9"/>
    <a:srgbClr val="7E8434"/>
    <a:srgbClr val="000000"/>
    <a:srgbClr val="41719C"/>
    <a:srgbClr val="7E9DB8"/>
    <a:srgbClr val="5C80A1"/>
    <a:srgbClr val="214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3968" autoAdjust="0"/>
  </p:normalViewPr>
  <p:slideViewPr>
    <p:cSldViewPr snapToGrid="0">
      <p:cViewPr>
        <p:scale>
          <a:sx n="100" d="100"/>
          <a:sy n="100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09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09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6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16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06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12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75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22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4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11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9093-0F66-4C11-880F-215528EFE7A5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5034-B7D1-4E6A-A674-4EBFB1836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0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90945" y="257695"/>
            <a:ext cx="11488190" cy="1679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3" y="446525"/>
            <a:ext cx="985690" cy="1301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1404674" y="2227634"/>
            <a:ext cx="9260732" cy="3441645"/>
          </a:xfrm>
          <a:prstGeom prst="roundRect">
            <a:avLst/>
          </a:prstGeom>
          <a:gradFill>
            <a:gsLst>
              <a:gs pos="0">
                <a:srgbClr val="7E9DB8"/>
              </a:gs>
              <a:gs pos="50000">
                <a:srgbClr val="5C80A1"/>
              </a:gs>
              <a:gs pos="100000">
                <a:srgbClr val="214E76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t" anchorCtr="0"/>
          <a:lstStyle/>
          <a:p>
            <a:pPr algn="ctr"/>
            <a:r>
              <a:rPr lang="es-E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Diseño </a:t>
            </a:r>
            <a:r>
              <a:rPr lang="es-E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la electrónica para la fase 2 de AGATA.</a:t>
            </a:r>
            <a:r>
              <a:rPr lang="es-E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GB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662134" y="4451486"/>
            <a:ext cx="8706255" cy="1050153"/>
          </a:xfrm>
          <a:prstGeom prst="roundRect">
            <a:avLst/>
          </a:prstGeom>
          <a:ln>
            <a:solidFill>
              <a:srgbClr val="7E9DB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J. Collado</a:t>
            </a:r>
            <a:r>
              <a:rPr lang="en-GB" sz="2400" u="sng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1,2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Gadea</a:t>
            </a:r>
            <a:r>
              <a:rPr lang="en-GB" sz="24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V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González</a:t>
            </a:r>
            <a:r>
              <a:rPr lang="en-GB" sz="24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1,3</a:t>
            </a: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3" y="310949"/>
            <a:ext cx="1152844" cy="1524316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Jornadas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Técnicas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del IFIC – 12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Marzo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2018</a:t>
            </a:r>
          </a:p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0945" y="4956001"/>
            <a:ext cx="11351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1- </a:t>
            </a:r>
            <a:r>
              <a:rPr lang="en-GB" sz="1100" dirty="0" err="1"/>
              <a:t>Departamento</a:t>
            </a:r>
            <a:r>
              <a:rPr lang="en-GB" sz="1100" dirty="0"/>
              <a:t> de </a:t>
            </a:r>
            <a:r>
              <a:rPr lang="en-GB" sz="1100" dirty="0" err="1"/>
              <a:t>Ing</a:t>
            </a:r>
            <a:r>
              <a:rPr lang="en-GB" sz="1100" dirty="0"/>
              <a:t>. </a:t>
            </a:r>
            <a:r>
              <a:rPr lang="en-GB" sz="1100" dirty="0" err="1"/>
              <a:t>Electrónica</a:t>
            </a:r>
            <a:r>
              <a:rPr lang="en-GB" sz="1100" dirty="0"/>
              <a:t>. </a:t>
            </a:r>
            <a:r>
              <a:rPr lang="en-GB" sz="1100" dirty="0" err="1"/>
              <a:t>Universitat</a:t>
            </a:r>
            <a:r>
              <a:rPr lang="en-GB" sz="1100" dirty="0"/>
              <a:t> de </a:t>
            </a:r>
            <a:r>
              <a:rPr lang="en-GB" sz="1100" dirty="0" err="1" smtClean="0"/>
              <a:t>València</a:t>
            </a:r>
            <a:r>
              <a:rPr lang="en-GB" sz="1100" dirty="0" smtClean="0"/>
              <a:t>   2- </a:t>
            </a:r>
            <a:r>
              <a:rPr lang="en-GB" sz="1100" dirty="0" err="1"/>
              <a:t>Instituto</a:t>
            </a:r>
            <a:r>
              <a:rPr lang="en-GB" sz="1100" dirty="0"/>
              <a:t> de </a:t>
            </a:r>
            <a:r>
              <a:rPr lang="en-GB" sz="1100" dirty="0" err="1"/>
              <a:t>Física</a:t>
            </a:r>
            <a:r>
              <a:rPr lang="en-GB" sz="1100" dirty="0"/>
              <a:t> Corpuscular. </a:t>
            </a:r>
            <a:r>
              <a:rPr lang="en-GB" sz="1100" dirty="0" smtClean="0"/>
              <a:t>CSIC-UV   </a:t>
            </a:r>
          </a:p>
          <a:p>
            <a:pPr algn="ctr"/>
            <a:r>
              <a:rPr lang="en-GB" sz="1100" dirty="0" smtClean="0"/>
              <a:t>3- </a:t>
            </a:r>
            <a:r>
              <a:rPr lang="en-GB" sz="1100" dirty="0" err="1"/>
              <a:t>Unidad</a:t>
            </a:r>
            <a:r>
              <a:rPr lang="en-GB" sz="1100" dirty="0"/>
              <a:t> </a:t>
            </a:r>
            <a:r>
              <a:rPr lang="en-GB" sz="1100" dirty="0" err="1"/>
              <a:t>Mixta</a:t>
            </a:r>
            <a:r>
              <a:rPr lang="en-GB" sz="1100" dirty="0"/>
              <a:t> de </a:t>
            </a:r>
            <a:r>
              <a:rPr lang="en-GB" sz="1100" dirty="0" err="1"/>
              <a:t>Investigación</a:t>
            </a:r>
            <a:r>
              <a:rPr lang="en-GB" sz="1100" dirty="0"/>
              <a:t> </a:t>
            </a:r>
            <a:r>
              <a:rPr lang="en-GB" sz="1100" dirty="0" err="1"/>
              <a:t>en</a:t>
            </a:r>
            <a:r>
              <a:rPr lang="en-GB" sz="1100" dirty="0"/>
              <a:t> </a:t>
            </a:r>
            <a:r>
              <a:rPr lang="en-GB" sz="1100" dirty="0" err="1"/>
              <a:t>Radiofísica</a:t>
            </a:r>
            <a:r>
              <a:rPr lang="en-GB" sz="1100" dirty="0"/>
              <a:t> e </a:t>
            </a:r>
            <a:r>
              <a:rPr lang="en-GB" sz="1100" dirty="0" err="1"/>
              <a:t>Instrumentación</a:t>
            </a:r>
            <a:r>
              <a:rPr lang="en-GB" sz="1100" dirty="0"/>
              <a:t> </a:t>
            </a:r>
            <a:r>
              <a:rPr lang="en-GB" sz="1100" dirty="0" smtClean="0"/>
              <a:t>Nuclear </a:t>
            </a:r>
            <a:r>
              <a:rPr lang="en-GB" sz="1100" dirty="0" err="1"/>
              <a:t>en</a:t>
            </a:r>
            <a:r>
              <a:rPr lang="en-GB" sz="1100" dirty="0"/>
              <a:t> </a:t>
            </a:r>
            <a:r>
              <a:rPr lang="en-GB" sz="1100" dirty="0" err="1"/>
              <a:t>Medicina</a:t>
            </a:r>
            <a:r>
              <a:rPr lang="en-GB" sz="1100" dirty="0"/>
              <a:t> (IRIMED). IIS Hospital La Fe - </a:t>
            </a:r>
            <a:r>
              <a:rPr lang="en-GB" sz="1100" dirty="0" err="1"/>
              <a:t>Universitat</a:t>
            </a:r>
            <a:r>
              <a:rPr lang="en-GB" sz="1100" dirty="0"/>
              <a:t> de </a:t>
            </a:r>
            <a:r>
              <a:rPr lang="en-GB" sz="1100" dirty="0" err="1" smtClean="0"/>
              <a:t>València</a:t>
            </a:r>
            <a:r>
              <a:rPr lang="en-GB" sz="1100" dirty="0" smtClean="0"/>
              <a:t>. </a:t>
            </a:r>
          </a:p>
        </p:txBody>
      </p:sp>
      <p:pic>
        <p:nvPicPr>
          <p:cNvPr id="13" name="Picture 2" descr="Resultado de imagen de csi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70" y="357288"/>
            <a:ext cx="775861" cy="10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ogo del port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7"/>
          <a:stretch/>
        </p:blipFill>
        <p:spPr bwMode="auto">
          <a:xfrm>
            <a:off x="1819033" y="1107842"/>
            <a:ext cx="319524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304" y="357288"/>
            <a:ext cx="1694978" cy="10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y </a:t>
            </a:r>
            <a:r>
              <a:rPr lang="en-GB" sz="36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Validación</a:t>
            </a:r>
            <a:endParaRPr lang="en-GB" sz="3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PACE – 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–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r="4753"/>
          <a:stretch>
            <a:fillRect/>
          </a:stretch>
        </p:blipFill>
        <p:spPr bwMode="auto">
          <a:xfrm>
            <a:off x="5349726" y="1287717"/>
            <a:ext cx="6010349" cy="49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echa doblada hacia arriba 1"/>
          <p:cNvSpPr/>
          <p:nvPr/>
        </p:nvSpPr>
        <p:spPr>
          <a:xfrm rot="5400000">
            <a:off x="4361253" y="2170726"/>
            <a:ext cx="802059" cy="406356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redondeado 5"/>
          <p:cNvSpPr/>
          <p:nvPr/>
        </p:nvSpPr>
        <p:spPr>
          <a:xfrm>
            <a:off x="1796527" y="1287717"/>
            <a:ext cx="4539727" cy="2579659"/>
          </a:xfrm>
          <a:prstGeom prst="roundRect">
            <a:avLst>
              <a:gd name="adj" fmla="val 1041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echa doblada hacia arriba 9"/>
          <p:cNvSpPr/>
          <p:nvPr/>
        </p:nvSpPr>
        <p:spPr>
          <a:xfrm rot="16200000">
            <a:off x="8105288" y="-416486"/>
            <a:ext cx="678181" cy="4556610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redondeado 12"/>
          <p:cNvSpPr/>
          <p:nvPr/>
        </p:nvSpPr>
        <p:spPr>
          <a:xfrm>
            <a:off x="1979407" y="3270325"/>
            <a:ext cx="1710466" cy="493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Señal de Test</a:t>
            </a:r>
            <a:endParaRPr lang="en-GB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3938996" y="1510992"/>
            <a:ext cx="2227077" cy="3477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Recepción de datos</a:t>
            </a:r>
            <a:endParaRPr lang="en-GB" dirty="0"/>
          </a:p>
        </p:txBody>
      </p:sp>
      <p:sp>
        <p:nvSpPr>
          <p:cNvPr id="16" name="Flecha doblada hacia arriba 15"/>
          <p:cNvSpPr/>
          <p:nvPr/>
        </p:nvSpPr>
        <p:spPr>
          <a:xfrm rot="16200000">
            <a:off x="7692741" y="332085"/>
            <a:ext cx="699628" cy="3752961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/>
          <p:cNvSpPr/>
          <p:nvPr/>
        </p:nvSpPr>
        <p:spPr>
          <a:xfrm>
            <a:off x="10554270" y="2145517"/>
            <a:ext cx="169200" cy="412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ángulo redondeado 17"/>
          <p:cNvSpPr/>
          <p:nvPr/>
        </p:nvSpPr>
        <p:spPr>
          <a:xfrm>
            <a:off x="3938996" y="1876257"/>
            <a:ext cx="2227077" cy="3477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Recepción de Trigger</a:t>
            </a:r>
            <a:endParaRPr lang="en-GB" dirty="0"/>
          </a:p>
        </p:txBody>
      </p:sp>
      <p:sp>
        <p:nvSpPr>
          <p:cNvPr id="22" name="Flecha izquierda y arriba 21"/>
          <p:cNvSpPr/>
          <p:nvPr/>
        </p:nvSpPr>
        <p:spPr>
          <a:xfrm rot="10800000">
            <a:off x="2583291" y="1421956"/>
            <a:ext cx="1354918" cy="1848368"/>
          </a:xfrm>
          <a:prstGeom prst="leftUpArrow">
            <a:avLst>
              <a:gd name="adj1" fmla="val 11751"/>
              <a:gd name="adj2" fmla="val 18000"/>
              <a:gd name="adj3" fmla="val 148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echa izquierda y arriba 23"/>
          <p:cNvSpPr/>
          <p:nvPr/>
        </p:nvSpPr>
        <p:spPr>
          <a:xfrm>
            <a:off x="3689874" y="2224015"/>
            <a:ext cx="1659066" cy="1539363"/>
          </a:xfrm>
          <a:prstGeom prst="leftUpArrow">
            <a:avLst>
              <a:gd name="adj1" fmla="val 10761"/>
              <a:gd name="adj2" fmla="val 16998"/>
              <a:gd name="adj3" fmla="val 128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ángulo redondeado 18"/>
          <p:cNvSpPr/>
          <p:nvPr/>
        </p:nvSpPr>
        <p:spPr>
          <a:xfrm>
            <a:off x="3938995" y="2500951"/>
            <a:ext cx="2227078" cy="7693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Validación de latencias y eventos</a:t>
            </a:r>
            <a:endParaRPr lang="en-GB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948057" y="1516861"/>
            <a:ext cx="1741816" cy="8525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Validación de datos y energía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plit orient="vert"/>
      </p:transition>
    </mc:Choice>
    <mc:Fallback xmlns=""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endParaRPr lang="en-GB" sz="3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PACE – 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– TEST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492504" y="1328651"/>
            <a:ext cx="11105002" cy="4825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El diseño permite optimizar el ancho de banda de los canales ópticos </a:t>
            </a:r>
            <a:r>
              <a:rPr lang="es-ES" sz="3200" dirty="0"/>
              <a:t>de </a:t>
            </a:r>
            <a:r>
              <a:rPr lang="es-ES" sz="3200" dirty="0" smtClean="0"/>
              <a:t>entrada para </a:t>
            </a:r>
            <a:r>
              <a:rPr lang="es-ES" sz="3200" dirty="0"/>
              <a:t>ajustarse </a:t>
            </a:r>
            <a:r>
              <a:rPr lang="es-ES" sz="3200" dirty="0" smtClean="0"/>
              <a:t>a las </a:t>
            </a:r>
            <a:r>
              <a:rPr lang="es-ES" sz="3200" dirty="0"/>
              <a:t>características de las FPGA </a:t>
            </a:r>
            <a:r>
              <a:rPr lang="es-ES" sz="3200" dirty="0" smtClean="0"/>
              <a:t>actuales.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Puede </a:t>
            </a:r>
            <a:r>
              <a:rPr lang="es-ES" sz="3200" dirty="0"/>
              <a:t>ser utilizado </a:t>
            </a:r>
            <a:r>
              <a:rPr lang="es-ES" sz="3200" dirty="0" smtClean="0"/>
              <a:t>en aplicaciones </a:t>
            </a:r>
            <a:r>
              <a:rPr lang="es-ES" sz="3200" dirty="0"/>
              <a:t>con necesidades similares.</a:t>
            </a:r>
            <a:endParaRPr lang="es-E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1078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90945" y="257695"/>
            <a:ext cx="11488190" cy="1679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3" y="446525"/>
            <a:ext cx="985690" cy="1301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798611" y="2375463"/>
            <a:ext cx="8768026" cy="3093665"/>
          </a:xfrm>
          <a:prstGeom prst="roundRect">
            <a:avLst/>
          </a:prstGeom>
          <a:gradFill>
            <a:gsLst>
              <a:gs pos="0">
                <a:srgbClr val="7E9DB8"/>
              </a:gs>
              <a:gs pos="50000">
                <a:srgbClr val="5C80A1"/>
              </a:gs>
              <a:gs pos="100000">
                <a:srgbClr val="214E76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8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Gracias</a:t>
            </a:r>
            <a:endParaRPr lang="en-GB" sz="8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8" y="349049"/>
            <a:ext cx="1152844" cy="1524316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Jornadas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Técnicas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del IFIC – 12 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Marzo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8477" y="3138747"/>
            <a:ext cx="6260550" cy="3249353"/>
          </a:xfrm>
          <a:prstGeom prst="rect">
            <a:avLst/>
          </a:prstGeom>
        </p:spPr>
      </p:pic>
      <p:pic>
        <p:nvPicPr>
          <p:cNvPr id="9" name="Picture 2" descr="Resultado de imagen de csic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70" y="357288"/>
            <a:ext cx="775861" cy="10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Logo del port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7"/>
          <a:stretch/>
        </p:blipFill>
        <p:spPr bwMode="auto">
          <a:xfrm>
            <a:off x="1819033" y="1107842"/>
            <a:ext cx="319524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7304" y="357288"/>
            <a:ext cx="1694978" cy="10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90945" y="257695"/>
            <a:ext cx="11488190" cy="1679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63" y="446525"/>
            <a:ext cx="985690" cy="1301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1722637" y="2418135"/>
            <a:ext cx="8768026" cy="3093665"/>
          </a:xfrm>
          <a:prstGeom prst="roundRect">
            <a:avLst/>
          </a:prstGeom>
          <a:gradFill>
            <a:gsLst>
              <a:gs pos="0">
                <a:srgbClr val="7E9DB8"/>
              </a:gs>
              <a:gs pos="50000">
                <a:srgbClr val="5C80A1"/>
              </a:gs>
              <a:gs pos="100000">
                <a:srgbClr val="214E76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8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Preguntas</a:t>
            </a:r>
            <a:endParaRPr lang="en-GB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8" y="349049"/>
            <a:ext cx="1152844" cy="1524316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Jornadas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Técnicas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del IFIC – 12 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Marzo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2018</a:t>
            </a:r>
          </a:p>
        </p:txBody>
      </p:sp>
      <p:pic>
        <p:nvPicPr>
          <p:cNvPr id="7" name="Picture 2" descr="Resultado de imagen de csi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70" y="357288"/>
            <a:ext cx="775861" cy="10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ogo del port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7"/>
          <a:stretch/>
        </p:blipFill>
        <p:spPr bwMode="auto">
          <a:xfrm>
            <a:off x="1819033" y="1107842"/>
            <a:ext cx="319524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304" y="357288"/>
            <a:ext cx="1694978" cy="10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</a:t>
            </a:r>
          </a:p>
          <a:p>
            <a:pPr algn="ctr"/>
            <a:r>
              <a:rPr lang="en-GB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Advanced </a:t>
            </a:r>
            <a:r>
              <a:rPr lang="en-GB" sz="36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GAmma</a:t>
            </a:r>
            <a:r>
              <a:rPr lang="en-GB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Tracking Array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PACE – 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Firmware – TEST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48" y="1388141"/>
            <a:ext cx="5448611" cy="2542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Forma libre 94"/>
          <p:cNvSpPr/>
          <p:nvPr/>
        </p:nvSpPr>
        <p:spPr>
          <a:xfrm>
            <a:off x="1818354" y="1293061"/>
            <a:ext cx="4525433" cy="2565400"/>
          </a:xfrm>
          <a:custGeom>
            <a:avLst/>
            <a:gdLst>
              <a:gd name="connsiteX0" fmla="*/ 0 w 4525433"/>
              <a:gd name="connsiteY0" fmla="*/ 787400 h 2565400"/>
              <a:gd name="connsiteX1" fmla="*/ 357717 w 4525433"/>
              <a:gd name="connsiteY1" fmla="*/ 1183217 h 2565400"/>
              <a:gd name="connsiteX2" fmla="*/ 912283 w 4525433"/>
              <a:gd name="connsiteY2" fmla="*/ 1013884 h 2565400"/>
              <a:gd name="connsiteX3" fmla="*/ 1079500 w 4525433"/>
              <a:gd name="connsiteY3" fmla="*/ 1813984 h 2565400"/>
              <a:gd name="connsiteX4" fmla="*/ 850900 w 4525433"/>
              <a:gd name="connsiteY4" fmla="*/ 2565400 h 2565400"/>
              <a:gd name="connsiteX5" fmla="*/ 4497917 w 4525433"/>
              <a:gd name="connsiteY5" fmla="*/ 2565400 h 2565400"/>
              <a:gd name="connsiteX6" fmla="*/ 4525433 w 4525433"/>
              <a:gd name="connsiteY6" fmla="*/ 1035050 h 2565400"/>
              <a:gd name="connsiteX7" fmla="*/ 3532717 w 4525433"/>
              <a:gd name="connsiteY7" fmla="*/ 0 h 2565400"/>
              <a:gd name="connsiteX8" fmla="*/ 376767 w 4525433"/>
              <a:gd name="connsiteY8" fmla="*/ 82550 h 2565400"/>
              <a:gd name="connsiteX9" fmla="*/ 0 w 4525433"/>
              <a:gd name="connsiteY9" fmla="*/ 78740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5433" h="2565400">
                <a:moveTo>
                  <a:pt x="0" y="787400"/>
                </a:moveTo>
                <a:lnTo>
                  <a:pt x="357717" y="1183217"/>
                </a:lnTo>
                <a:lnTo>
                  <a:pt x="912283" y="1013884"/>
                </a:lnTo>
                <a:lnTo>
                  <a:pt x="1079500" y="1813984"/>
                </a:lnTo>
                <a:lnTo>
                  <a:pt x="850900" y="2565400"/>
                </a:lnTo>
                <a:lnTo>
                  <a:pt x="4497917" y="2565400"/>
                </a:lnTo>
                <a:lnTo>
                  <a:pt x="4525433" y="1035050"/>
                </a:lnTo>
                <a:lnTo>
                  <a:pt x="3532717" y="0"/>
                </a:lnTo>
                <a:lnTo>
                  <a:pt x="376767" y="82550"/>
                </a:lnTo>
                <a:lnTo>
                  <a:pt x="0" y="78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877" y="2403044"/>
            <a:ext cx="2879344" cy="1622458"/>
          </a:xfrm>
          <a:prstGeom prst="rect">
            <a:avLst/>
          </a:prstGeom>
        </p:spPr>
      </p:pic>
      <p:pic>
        <p:nvPicPr>
          <p:cNvPr id="192" name="Imagen 1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242" y="3896927"/>
            <a:ext cx="3967958" cy="2353282"/>
          </a:xfrm>
          <a:prstGeom prst="rect">
            <a:avLst/>
          </a:prstGeom>
        </p:spPr>
      </p:pic>
      <p:cxnSp>
        <p:nvCxnSpPr>
          <p:cNvPr id="206" name="Conector curvado 205"/>
          <p:cNvCxnSpPr/>
          <p:nvPr/>
        </p:nvCxnSpPr>
        <p:spPr>
          <a:xfrm flipV="1">
            <a:off x="5602653" y="3510124"/>
            <a:ext cx="1586498" cy="469435"/>
          </a:xfrm>
          <a:prstGeom prst="curvedConnector3">
            <a:avLst>
              <a:gd name="adj1" fmla="val 51201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0" name="Imagen 18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" t="4348"/>
          <a:stretch/>
        </p:blipFill>
        <p:spPr>
          <a:xfrm flipH="1">
            <a:off x="3765966" y="3789301"/>
            <a:ext cx="3577750" cy="2383849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13" name="Conector curvado 212"/>
          <p:cNvCxnSpPr/>
          <p:nvPr/>
        </p:nvCxnSpPr>
        <p:spPr>
          <a:xfrm rot="16200000" flipH="1">
            <a:off x="8382139" y="3802460"/>
            <a:ext cx="792749" cy="76312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7" name="Forma libre 226"/>
          <p:cNvSpPr/>
          <p:nvPr/>
        </p:nvSpPr>
        <p:spPr>
          <a:xfrm>
            <a:off x="3889505" y="4731477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Forma libre 225"/>
          <p:cNvSpPr/>
          <p:nvPr/>
        </p:nvSpPr>
        <p:spPr>
          <a:xfrm>
            <a:off x="3900945" y="4531602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Forma libre 227"/>
          <p:cNvSpPr/>
          <p:nvPr/>
        </p:nvSpPr>
        <p:spPr>
          <a:xfrm>
            <a:off x="3881920" y="4348447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Forma libre 224"/>
          <p:cNvSpPr/>
          <p:nvPr/>
        </p:nvSpPr>
        <p:spPr>
          <a:xfrm>
            <a:off x="3891420" y="4161974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0" name="Forma libre 1049"/>
          <p:cNvSpPr/>
          <p:nvPr/>
        </p:nvSpPr>
        <p:spPr>
          <a:xfrm>
            <a:off x="3943350" y="3962400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1" name="Conector curvado 1030"/>
          <p:cNvCxnSpPr/>
          <p:nvPr/>
        </p:nvCxnSpPr>
        <p:spPr>
          <a:xfrm rot="-2160000">
            <a:off x="3472740" y="4607592"/>
            <a:ext cx="841538" cy="505321"/>
          </a:xfrm>
          <a:prstGeom prst="curvedConnector3">
            <a:avLst>
              <a:gd name="adj1" fmla="val 38681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1" name="Imagen 1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14250">
            <a:off x="1783927" y="4192543"/>
            <a:ext cx="1905154" cy="2316069"/>
          </a:xfrm>
          <a:prstGeom prst="rect">
            <a:avLst/>
          </a:prstGeom>
        </p:spPr>
      </p:pic>
      <p:sp>
        <p:nvSpPr>
          <p:cNvPr id="1052" name="CuadroTexto 1051"/>
          <p:cNvSpPr txBox="1"/>
          <p:nvPr/>
        </p:nvSpPr>
        <p:spPr>
          <a:xfrm>
            <a:off x="8686800" y="3858461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PCI-E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1" name="CuadroTexto 230"/>
          <p:cNvSpPr txBox="1"/>
          <p:nvPr/>
        </p:nvSpPr>
        <p:spPr>
          <a:xfrm>
            <a:off x="5578796" y="2973597"/>
            <a:ext cx="163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Fibra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Optica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MTP-MPO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PPOD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2" name="CuadroTexto 231"/>
          <p:cNvSpPr txBox="1"/>
          <p:nvPr/>
        </p:nvSpPr>
        <p:spPr>
          <a:xfrm>
            <a:off x="3554257" y="5039591"/>
            <a:ext cx="163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Cable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MDR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02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227" grpId="0" animBg="1"/>
      <p:bldP spid="226" grpId="0" animBg="1"/>
      <p:bldP spid="228" grpId="0" animBg="1"/>
      <p:bldP spid="225" grpId="0" animBg="1"/>
      <p:bldP spid="1050" grpId="0" animBg="1"/>
      <p:bldP spid="1052" grpId="0"/>
      <p:bldP spid="231" grpId="0"/>
      <p:bldP spid="2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</a:t>
            </a:r>
          </a:p>
          <a:p>
            <a:pPr algn="ctr"/>
            <a:r>
              <a:rPr lang="en-GB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Advanced </a:t>
            </a:r>
            <a:r>
              <a:rPr lang="en-GB" sz="36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GAmma</a:t>
            </a:r>
            <a:r>
              <a:rPr lang="en-GB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Tracking Array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PACE – 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Firmware – TEST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877" y="2403044"/>
            <a:ext cx="2879344" cy="16224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48" y="1388141"/>
            <a:ext cx="5448611" cy="2542281"/>
          </a:xfrm>
          <a:prstGeom prst="rect">
            <a:avLst/>
          </a:prstGeom>
        </p:spPr>
      </p:pic>
      <p:pic>
        <p:nvPicPr>
          <p:cNvPr id="192" name="Imagen 1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242" y="3896927"/>
            <a:ext cx="3967958" cy="2353282"/>
          </a:xfrm>
          <a:prstGeom prst="rect">
            <a:avLst/>
          </a:prstGeom>
        </p:spPr>
      </p:pic>
      <p:sp>
        <p:nvSpPr>
          <p:cNvPr id="95" name="Forma libre 94"/>
          <p:cNvSpPr/>
          <p:nvPr/>
        </p:nvSpPr>
        <p:spPr>
          <a:xfrm>
            <a:off x="1818354" y="1293061"/>
            <a:ext cx="4525433" cy="2565400"/>
          </a:xfrm>
          <a:custGeom>
            <a:avLst/>
            <a:gdLst>
              <a:gd name="connsiteX0" fmla="*/ 0 w 4525433"/>
              <a:gd name="connsiteY0" fmla="*/ 787400 h 2565400"/>
              <a:gd name="connsiteX1" fmla="*/ 357717 w 4525433"/>
              <a:gd name="connsiteY1" fmla="*/ 1183217 h 2565400"/>
              <a:gd name="connsiteX2" fmla="*/ 912283 w 4525433"/>
              <a:gd name="connsiteY2" fmla="*/ 1013884 h 2565400"/>
              <a:gd name="connsiteX3" fmla="*/ 1079500 w 4525433"/>
              <a:gd name="connsiteY3" fmla="*/ 1813984 h 2565400"/>
              <a:gd name="connsiteX4" fmla="*/ 850900 w 4525433"/>
              <a:gd name="connsiteY4" fmla="*/ 2565400 h 2565400"/>
              <a:gd name="connsiteX5" fmla="*/ 4497917 w 4525433"/>
              <a:gd name="connsiteY5" fmla="*/ 2565400 h 2565400"/>
              <a:gd name="connsiteX6" fmla="*/ 4525433 w 4525433"/>
              <a:gd name="connsiteY6" fmla="*/ 1035050 h 2565400"/>
              <a:gd name="connsiteX7" fmla="*/ 3532717 w 4525433"/>
              <a:gd name="connsiteY7" fmla="*/ 0 h 2565400"/>
              <a:gd name="connsiteX8" fmla="*/ 376767 w 4525433"/>
              <a:gd name="connsiteY8" fmla="*/ 82550 h 2565400"/>
              <a:gd name="connsiteX9" fmla="*/ 0 w 4525433"/>
              <a:gd name="connsiteY9" fmla="*/ 78740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5433" h="2565400">
                <a:moveTo>
                  <a:pt x="0" y="787400"/>
                </a:moveTo>
                <a:lnTo>
                  <a:pt x="357717" y="1183217"/>
                </a:lnTo>
                <a:lnTo>
                  <a:pt x="912283" y="1013884"/>
                </a:lnTo>
                <a:lnTo>
                  <a:pt x="1079500" y="1813984"/>
                </a:lnTo>
                <a:lnTo>
                  <a:pt x="850900" y="2565400"/>
                </a:lnTo>
                <a:lnTo>
                  <a:pt x="4497917" y="2565400"/>
                </a:lnTo>
                <a:lnTo>
                  <a:pt x="4525433" y="1035050"/>
                </a:lnTo>
                <a:lnTo>
                  <a:pt x="3532717" y="0"/>
                </a:lnTo>
                <a:lnTo>
                  <a:pt x="376767" y="82550"/>
                </a:lnTo>
                <a:lnTo>
                  <a:pt x="0" y="78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06" name="Conector curvado 205"/>
          <p:cNvCxnSpPr/>
          <p:nvPr/>
        </p:nvCxnSpPr>
        <p:spPr>
          <a:xfrm flipV="1">
            <a:off x="5602653" y="3510124"/>
            <a:ext cx="1586498" cy="469435"/>
          </a:xfrm>
          <a:prstGeom prst="curvedConnector3">
            <a:avLst>
              <a:gd name="adj1" fmla="val 51201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0" name="Imagen 18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" t="4348"/>
          <a:stretch/>
        </p:blipFill>
        <p:spPr>
          <a:xfrm flipH="1">
            <a:off x="3765966" y="3789301"/>
            <a:ext cx="3577750" cy="2383849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13" name="Conector curvado 212"/>
          <p:cNvCxnSpPr/>
          <p:nvPr/>
        </p:nvCxnSpPr>
        <p:spPr>
          <a:xfrm rot="16200000" flipH="1">
            <a:off x="8382139" y="3802460"/>
            <a:ext cx="792749" cy="76312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7" name="Forma libre 226"/>
          <p:cNvSpPr/>
          <p:nvPr/>
        </p:nvSpPr>
        <p:spPr>
          <a:xfrm>
            <a:off x="3889505" y="4731477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Forma libre 225"/>
          <p:cNvSpPr/>
          <p:nvPr/>
        </p:nvSpPr>
        <p:spPr>
          <a:xfrm>
            <a:off x="3900945" y="4531602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Forma libre 227"/>
          <p:cNvSpPr/>
          <p:nvPr/>
        </p:nvSpPr>
        <p:spPr>
          <a:xfrm>
            <a:off x="3881920" y="4348447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Forma libre 224"/>
          <p:cNvSpPr/>
          <p:nvPr/>
        </p:nvSpPr>
        <p:spPr>
          <a:xfrm>
            <a:off x="3891420" y="4161974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0" name="Forma libre 1049"/>
          <p:cNvSpPr/>
          <p:nvPr/>
        </p:nvSpPr>
        <p:spPr>
          <a:xfrm>
            <a:off x="3943350" y="3962400"/>
            <a:ext cx="1485900" cy="476250"/>
          </a:xfrm>
          <a:custGeom>
            <a:avLst/>
            <a:gdLst>
              <a:gd name="connsiteX0" fmla="*/ 0 w 1485900"/>
              <a:gd name="connsiteY0" fmla="*/ 285750 h 476250"/>
              <a:gd name="connsiteX1" fmla="*/ 809625 w 1485900"/>
              <a:gd name="connsiteY1" fmla="*/ 476250 h 476250"/>
              <a:gd name="connsiteX2" fmla="*/ 1485900 w 1485900"/>
              <a:gd name="connsiteY2" fmla="*/ 133350 h 476250"/>
              <a:gd name="connsiteX3" fmla="*/ 742950 w 1485900"/>
              <a:gd name="connsiteY3" fmla="*/ 0 h 476250"/>
              <a:gd name="connsiteX4" fmla="*/ 0 w 1485900"/>
              <a:gd name="connsiteY4" fmla="*/ 2857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76250">
                <a:moveTo>
                  <a:pt x="0" y="285750"/>
                </a:moveTo>
                <a:lnTo>
                  <a:pt x="809625" y="476250"/>
                </a:lnTo>
                <a:lnTo>
                  <a:pt x="1485900" y="133350"/>
                </a:lnTo>
                <a:lnTo>
                  <a:pt x="7429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1" name="Conector curvado 1030"/>
          <p:cNvCxnSpPr/>
          <p:nvPr/>
        </p:nvCxnSpPr>
        <p:spPr>
          <a:xfrm rot="-2160000">
            <a:off x="3472740" y="4607592"/>
            <a:ext cx="841538" cy="505321"/>
          </a:xfrm>
          <a:prstGeom prst="curvedConnector3">
            <a:avLst>
              <a:gd name="adj1" fmla="val 38681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1" name="Imagen 1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14250">
            <a:off x="1783927" y="4192543"/>
            <a:ext cx="1905154" cy="2316069"/>
          </a:xfrm>
          <a:prstGeom prst="rect">
            <a:avLst/>
          </a:prstGeom>
        </p:spPr>
      </p:pic>
      <p:sp>
        <p:nvSpPr>
          <p:cNvPr id="1052" name="CuadroTexto 1051"/>
          <p:cNvSpPr txBox="1"/>
          <p:nvPr/>
        </p:nvSpPr>
        <p:spPr>
          <a:xfrm>
            <a:off x="8686800" y="3858461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PCI-E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1" name="CuadroTexto 230"/>
          <p:cNvSpPr txBox="1"/>
          <p:nvPr/>
        </p:nvSpPr>
        <p:spPr>
          <a:xfrm>
            <a:off x="5578796" y="2973597"/>
            <a:ext cx="163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Fibra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Optica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MTP-MPO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PPOD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2" name="CuadroTexto 231"/>
          <p:cNvSpPr txBox="1"/>
          <p:nvPr/>
        </p:nvSpPr>
        <p:spPr>
          <a:xfrm>
            <a:off x="3554257" y="5039591"/>
            <a:ext cx="163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Cable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MDR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3619500" y="1981200"/>
            <a:ext cx="6696075" cy="4191950"/>
          </a:xfrm>
          <a:custGeom>
            <a:avLst/>
            <a:gdLst>
              <a:gd name="connsiteX0" fmla="*/ 0 w 6696075"/>
              <a:gd name="connsiteY0" fmla="*/ 1866900 h 4114800"/>
              <a:gd name="connsiteX1" fmla="*/ 19050 w 6696075"/>
              <a:gd name="connsiteY1" fmla="*/ 4029075 h 4114800"/>
              <a:gd name="connsiteX2" fmla="*/ 3695700 w 6696075"/>
              <a:gd name="connsiteY2" fmla="*/ 4114800 h 4114800"/>
              <a:gd name="connsiteX3" fmla="*/ 3743325 w 6696075"/>
              <a:gd name="connsiteY3" fmla="*/ 2419350 h 4114800"/>
              <a:gd name="connsiteX4" fmla="*/ 6696075 w 6696075"/>
              <a:gd name="connsiteY4" fmla="*/ 1733550 h 4114800"/>
              <a:gd name="connsiteX5" fmla="*/ 5743575 w 6696075"/>
              <a:gd name="connsiteY5" fmla="*/ 0 h 4114800"/>
              <a:gd name="connsiteX6" fmla="*/ 2219325 w 6696075"/>
              <a:gd name="connsiteY6" fmla="*/ 457200 h 4114800"/>
              <a:gd name="connsiteX7" fmla="*/ 0 w 6696075"/>
              <a:gd name="connsiteY7" fmla="*/ 18669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6075" h="4114800">
                <a:moveTo>
                  <a:pt x="0" y="1866900"/>
                </a:moveTo>
                <a:lnTo>
                  <a:pt x="19050" y="4029075"/>
                </a:lnTo>
                <a:lnTo>
                  <a:pt x="3695700" y="4114800"/>
                </a:lnTo>
                <a:lnTo>
                  <a:pt x="3743325" y="2419350"/>
                </a:lnTo>
                <a:lnTo>
                  <a:pt x="6696075" y="1733550"/>
                </a:lnTo>
                <a:lnTo>
                  <a:pt x="5743575" y="0"/>
                </a:lnTo>
                <a:lnTo>
                  <a:pt x="2219325" y="457200"/>
                </a:lnTo>
                <a:lnTo>
                  <a:pt x="0" y="1866900"/>
                </a:lnTo>
                <a:close/>
              </a:path>
            </a:pathLst>
          </a:custGeom>
          <a:solidFill>
            <a:schemeClr val="accent5">
              <a:lumMod val="50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orma libre 28"/>
          <p:cNvSpPr/>
          <p:nvPr/>
        </p:nvSpPr>
        <p:spPr>
          <a:xfrm>
            <a:off x="3616487" y="1981825"/>
            <a:ext cx="6696075" cy="4191950"/>
          </a:xfrm>
          <a:custGeom>
            <a:avLst/>
            <a:gdLst>
              <a:gd name="connsiteX0" fmla="*/ 0 w 6696075"/>
              <a:gd name="connsiteY0" fmla="*/ 1866900 h 4114800"/>
              <a:gd name="connsiteX1" fmla="*/ 19050 w 6696075"/>
              <a:gd name="connsiteY1" fmla="*/ 4029075 h 4114800"/>
              <a:gd name="connsiteX2" fmla="*/ 3695700 w 6696075"/>
              <a:gd name="connsiteY2" fmla="*/ 4114800 h 4114800"/>
              <a:gd name="connsiteX3" fmla="*/ 3743325 w 6696075"/>
              <a:gd name="connsiteY3" fmla="*/ 2419350 h 4114800"/>
              <a:gd name="connsiteX4" fmla="*/ 6696075 w 6696075"/>
              <a:gd name="connsiteY4" fmla="*/ 1733550 h 4114800"/>
              <a:gd name="connsiteX5" fmla="*/ 5743575 w 6696075"/>
              <a:gd name="connsiteY5" fmla="*/ 0 h 4114800"/>
              <a:gd name="connsiteX6" fmla="*/ 2219325 w 6696075"/>
              <a:gd name="connsiteY6" fmla="*/ 457200 h 4114800"/>
              <a:gd name="connsiteX7" fmla="*/ 0 w 6696075"/>
              <a:gd name="connsiteY7" fmla="*/ 18669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6075" h="4114800">
                <a:moveTo>
                  <a:pt x="0" y="1866900"/>
                </a:moveTo>
                <a:lnTo>
                  <a:pt x="19050" y="4029075"/>
                </a:lnTo>
                <a:lnTo>
                  <a:pt x="3695700" y="4114800"/>
                </a:lnTo>
                <a:lnTo>
                  <a:pt x="3743325" y="2419350"/>
                </a:lnTo>
                <a:lnTo>
                  <a:pt x="6696075" y="1733550"/>
                </a:lnTo>
                <a:lnTo>
                  <a:pt x="5743575" y="0"/>
                </a:lnTo>
                <a:lnTo>
                  <a:pt x="2219325" y="457200"/>
                </a:lnTo>
                <a:lnTo>
                  <a:pt x="0" y="186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orma libre 29"/>
          <p:cNvSpPr/>
          <p:nvPr/>
        </p:nvSpPr>
        <p:spPr>
          <a:xfrm rot="1628444">
            <a:off x="7999143" y="3742426"/>
            <a:ext cx="3199007" cy="2565249"/>
          </a:xfrm>
          <a:custGeom>
            <a:avLst/>
            <a:gdLst>
              <a:gd name="connsiteX0" fmla="*/ 0 w 6696075"/>
              <a:gd name="connsiteY0" fmla="*/ 1866900 h 4114800"/>
              <a:gd name="connsiteX1" fmla="*/ 19050 w 6696075"/>
              <a:gd name="connsiteY1" fmla="*/ 4029075 h 4114800"/>
              <a:gd name="connsiteX2" fmla="*/ 3695700 w 6696075"/>
              <a:gd name="connsiteY2" fmla="*/ 4114800 h 4114800"/>
              <a:gd name="connsiteX3" fmla="*/ 3743325 w 6696075"/>
              <a:gd name="connsiteY3" fmla="*/ 2419350 h 4114800"/>
              <a:gd name="connsiteX4" fmla="*/ 6696075 w 6696075"/>
              <a:gd name="connsiteY4" fmla="*/ 1733550 h 4114800"/>
              <a:gd name="connsiteX5" fmla="*/ 5743575 w 6696075"/>
              <a:gd name="connsiteY5" fmla="*/ 0 h 4114800"/>
              <a:gd name="connsiteX6" fmla="*/ 2219325 w 6696075"/>
              <a:gd name="connsiteY6" fmla="*/ 457200 h 4114800"/>
              <a:gd name="connsiteX7" fmla="*/ 0 w 6696075"/>
              <a:gd name="connsiteY7" fmla="*/ 18669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6075" h="4114800">
                <a:moveTo>
                  <a:pt x="0" y="1866900"/>
                </a:moveTo>
                <a:lnTo>
                  <a:pt x="19050" y="4029075"/>
                </a:lnTo>
                <a:lnTo>
                  <a:pt x="3695700" y="4114800"/>
                </a:lnTo>
                <a:lnTo>
                  <a:pt x="3743325" y="2419350"/>
                </a:lnTo>
                <a:lnTo>
                  <a:pt x="6696075" y="1733550"/>
                </a:lnTo>
                <a:lnTo>
                  <a:pt x="5743575" y="0"/>
                </a:lnTo>
                <a:lnTo>
                  <a:pt x="2219325" y="457200"/>
                </a:lnTo>
                <a:lnTo>
                  <a:pt x="0" y="1866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687" y="3473316"/>
            <a:ext cx="3967958" cy="235328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791" y="3910284"/>
            <a:ext cx="5925300" cy="204859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1" y="1388141"/>
            <a:ext cx="5448611" cy="2542281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 rot="3555008">
            <a:off x="3482498" y="639353"/>
            <a:ext cx="1453542" cy="2982154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00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648 L 0.12214 -0.296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1449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PACE</a:t>
            </a:r>
          </a:p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</a:t>
            </a:r>
            <a:endParaRPr lang="en-GB" sz="36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PACE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– TEST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2/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048835" y="4421489"/>
            <a:ext cx="2941321" cy="1193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aralelogramo 25"/>
          <p:cNvSpPr/>
          <p:nvPr/>
        </p:nvSpPr>
        <p:spPr>
          <a:xfrm>
            <a:off x="7245984" y="5625375"/>
            <a:ext cx="3720263" cy="327409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echa derecha 26"/>
          <p:cNvSpPr/>
          <p:nvPr/>
        </p:nvSpPr>
        <p:spPr>
          <a:xfrm rot="10800000">
            <a:off x="1000249" y="4693170"/>
            <a:ext cx="1872584" cy="38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1417206" y="5067593"/>
            <a:ext cx="1653195" cy="15242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ángulo redondeado 28"/>
          <p:cNvSpPr/>
          <p:nvPr/>
        </p:nvSpPr>
        <p:spPr>
          <a:xfrm>
            <a:off x="1417205" y="5516823"/>
            <a:ext cx="1653195" cy="15242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ángulo 29"/>
          <p:cNvSpPr/>
          <p:nvPr/>
        </p:nvSpPr>
        <p:spPr>
          <a:xfrm>
            <a:off x="2754350" y="4445099"/>
            <a:ext cx="2941321" cy="1193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ángulo 30"/>
          <p:cNvSpPr/>
          <p:nvPr/>
        </p:nvSpPr>
        <p:spPr>
          <a:xfrm>
            <a:off x="1975407" y="4772254"/>
            <a:ext cx="2941321" cy="1193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aralelogramo 31"/>
          <p:cNvSpPr/>
          <p:nvPr/>
        </p:nvSpPr>
        <p:spPr>
          <a:xfrm rot="9396921">
            <a:off x="4656917" y="4665073"/>
            <a:ext cx="1335760" cy="1092195"/>
          </a:xfrm>
          <a:prstGeom prst="parallelogram">
            <a:avLst>
              <a:gd name="adj" fmla="val 437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aralelogramo 32"/>
          <p:cNvSpPr/>
          <p:nvPr/>
        </p:nvSpPr>
        <p:spPr>
          <a:xfrm>
            <a:off x="1975407" y="4444845"/>
            <a:ext cx="3720263" cy="327409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aralelogramo 33"/>
          <p:cNvSpPr/>
          <p:nvPr/>
        </p:nvSpPr>
        <p:spPr>
          <a:xfrm rot="20150221">
            <a:off x="5367832" y="4696634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aralelogramo 34"/>
          <p:cNvSpPr/>
          <p:nvPr/>
        </p:nvSpPr>
        <p:spPr>
          <a:xfrm rot="20150221">
            <a:off x="5367832" y="4963736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aralelogramo 35"/>
          <p:cNvSpPr/>
          <p:nvPr/>
        </p:nvSpPr>
        <p:spPr>
          <a:xfrm rot="20150221">
            <a:off x="5367832" y="5230838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aralelogramo 36"/>
          <p:cNvSpPr/>
          <p:nvPr/>
        </p:nvSpPr>
        <p:spPr>
          <a:xfrm rot="20150221">
            <a:off x="5367832" y="5497939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aralelogramo 37"/>
          <p:cNvSpPr/>
          <p:nvPr/>
        </p:nvSpPr>
        <p:spPr>
          <a:xfrm rot="20150221">
            <a:off x="4994536" y="4864484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aralelogramo 38"/>
          <p:cNvSpPr/>
          <p:nvPr/>
        </p:nvSpPr>
        <p:spPr>
          <a:xfrm rot="20150221">
            <a:off x="4994536" y="5131586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aralelogramo 39"/>
          <p:cNvSpPr/>
          <p:nvPr/>
        </p:nvSpPr>
        <p:spPr>
          <a:xfrm rot="20150221">
            <a:off x="4994536" y="5398688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aralelogramo 40"/>
          <p:cNvSpPr/>
          <p:nvPr/>
        </p:nvSpPr>
        <p:spPr>
          <a:xfrm rot="20150221">
            <a:off x="4994536" y="5665789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adroTexto 41"/>
          <p:cNvSpPr txBox="1"/>
          <p:nvPr/>
        </p:nvSpPr>
        <p:spPr>
          <a:xfrm>
            <a:off x="1326104" y="4706367"/>
            <a:ext cx="6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Flecha derecha 42"/>
          <p:cNvSpPr/>
          <p:nvPr/>
        </p:nvSpPr>
        <p:spPr>
          <a:xfrm rot="10800000">
            <a:off x="5963131" y="5304523"/>
            <a:ext cx="1872584" cy="38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Paralelogramo 43"/>
          <p:cNvSpPr/>
          <p:nvPr/>
        </p:nvSpPr>
        <p:spPr>
          <a:xfrm>
            <a:off x="8767215" y="5382749"/>
            <a:ext cx="1998782" cy="209426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 smtClean="0"/>
              <a:t>Digi-Opt</a:t>
            </a:r>
            <a:endParaRPr lang="en-GB" sz="1050" dirty="0"/>
          </a:p>
        </p:txBody>
      </p:sp>
      <p:sp>
        <p:nvSpPr>
          <p:cNvPr id="45" name="Paralelogramo 44"/>
          <p:cNvSpPr/>
          <p:nvPr/>
        </p:nvSpPr>
        <p:spPr>
          <a:xfrm>
            <a:off x="7273371" y="5375133"/>
            <a:ext cx="1429853" cy="226550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ETH </a:t>
            </a:r>
            <a:endParaRPr lang="en-GB" sz="1050" dirty="0"/>
          </a:p>
        </p:txBody>
      </p:sp>
      <p:sp>
        <p:nvSpPr>
          <p:cNvPr id="46" name="Paralelogramo 45"/>
          <p:cNvSpPr/>
          <p:nvPr/>
        </p:nvSpPr>
        <p:spPr>
          <a:xfrm>
            <a:off x="8767215" y="5598623"/>
            <a:ext cx="1998782" cy="209426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 smtClean="0"/>
              <a:t>Digi-Opt</a:t>
            </a:r>
            <a:endParaRPr lang="en-GB" sz="1050" dirty="0"/>
          </a:p>
        </p:txBody>
      </p:sp>
      <p:sp>
        <p:nvSpPr>
          <p:cNvPr id="47" name="Paralelogramo 46"/>
          <p:cNvSpPr/>
          <p:nvPr/>
        </p:nvSpPr>
        <p:spPr>
          <a:xfrm>
            <a:off x="8767215" y="4748645"/>
            <a:ext cx="1998782" cy="209426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 smtClean="0"/>
              <a:t>Digi-Opt</a:t>
            </a:r>
            <a:endParaRPr lang="en-GB" sz="1050" dirty="0"/>
          </a:p>
        </p:txBody>
      </p:sp>
      <p:sp>
        <p:nvSpPr>
          <p:cNvPr id="48" name="Paralelogramo 47"/>
          <p:cNvSpPr/>
          <p:nvPr/>
        </p:nvSpPr>
        <p:spPr>
          <a:xfrm>
            <a:off x="7280212" y="5204347"/>
            <a:ext cx="3464828" cy="209426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PACE-CAP</a:t>
            </a:r>
            <a:endParaRPr lang="en-GB" sz="1050" dirty="0"/>
          </a:p>
        </p:txBody>
      </p:sp>
      <p:sp>
        <p:nvSpPr>
          <p:cNvPr id="49" name="Paralelogramo 48"/>
          <p:cNvSpPr/>
          <p:nvPr/>
        </p:nvSpPr>
        <p:spPr>
          <a:xfrm>
            <a:off x="8767215" y="4983576"/>
            <a:ext cx="1998782" cy="209426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 smtClean="0"/>
              <a:t>Digi-Opt</a:t>
            </a:r>
            <a:endParaRPr lang="en-GB" sz="1050" dirty="0"/>
          </a:p>
        </p:txBody>
      </p:sp>
      <p:sp>
        <p:nvSpPr>
          <p:cNvPr id="50" name="Paralelogramo 49"/>
          <p:cNvSpPr/>
          <p:nvPr/>
        </p:nvSpPr>
        <p:spPr>
          <a:xfrm rot="9396921">
            <a:off x="9951402" y="4641463"/>
            <a:ext cx="1335760" cy="1092195"/>
          </a:xfrm>
          <a:prstGeom prst="parallelogram">
            <a:avLst>
              <a:gd name="adj" fmla="val 437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Paralelogramo 50"/>
          <p:cNvSpPr/>
          <p:nvPr/>
        </p:nvSpPr>
        <p:spPr>
          <a:xfrm>
            <a:off x="7269892" y="4421235"/>
            <a:ext cx="3720263" cy="327409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Paralelogramo 51"/>
          <p:cNvSpPr/>
          <p:nvPr/>
        </p:nvSpPr>
        <p:spPr>
          <a:xfrm rot="20150221">
            <a:off x="10662317" y="4673024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Paralelogramo 52"/>
          <p:cNvSpPr/>
          <p:nvPr/>
        </p:nvSpPr>
        <p:spPr>
          <a:xfrm rot="20150221">
            <a:off x="10662317" y="4940126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Paralelogramo 53"/>
          <p:cNvSpPr/>
          <p:nvPr/>
        </p:nvSpPr>
        <p:spPr>
          <a:xfrm rot="20150221">
            <a:off x="10662317" y="5207228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Paralelogramo 54"/>
          <p:cNvSpPr/>
          <p:nvPr/>
        </p:nvSpPr>
        <p:spPr>
          <a:xfrm rot="20150221">
            <a:off x="10662317" y="5474329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Paralelogramo 55"/>
          <p:cNvSpPr/>
          <p:nvPr/>
        </p:nvSpPr>
        <p:spPr>
          <a:xfrm rot="20150221">
            <a:off x="10289021" y="4840874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Paralelogramo 56"/>
          <p:cNvSpPr/>
          <p:nvPr/>
        </p:nvSpPr>
        <p:spPr>
          <a:xfrm rot="20150221">
            <a:off x="10289021" y="5107976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Paralelogramo 57"/>
          <p:cNvSpPr/>
          <p:nvPr/>
        </p:nvSpPr>
        <p:spPr>
          <a:xfrm rot="20150221">
            <a:off x="10289021" y="5375078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Paralelogramo 58"/>
          <p:cNvSpPr/>
          <p:nvPr/>
        </p:nvSpPr>
        <p:spPr>
          <a:xfrm rot="20150221">
            <a:off x="10289021" y="5642179"/>
            <a:ext cx="327763" cy="70519"/>
          </a:xfrm>
          <a:prstGeom prst="parallelogram">
            <a:avLst>
              <a:gd name="adj" fmla="val 4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CuadroTexto 59"/>
          <p:cNvSpPr txBox="1"/>
          <p:nvPr/>
        </p:nvSpPr>
        <p:spPr>
          <a:xfrm>
            <a:off x="6449830" y="5298945"/>
            <a:ext cx="6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1" name="Paralelogramo 60"/>
          <p:cNvSpPr/>
          <p:nvPr/>
        </p:nvSpPr>
        <p:spPr>
          <a:xfrm>
            <a:off x="7270207" y="5039861"/>
            <a:ext cx="1429853" cy="226550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IDM</a:t>
            </a:r>
            <a:endParaRPr lang="en-GB" sz="1050" dirty="0"/>
          </a:p>
        </p:txBody>
      </p:sp>
      <p:sp>
        <p:nvSpPr>
          <p:cNvPr id="62" name="Paralelogramo 61"/>
          <p:cNvSpPr/>
          <p:nvPr/>
        </p:nvSpPr>
        <p:spPr>
          <a:xfrm>
            <a:off x="7288998" y="5619088"/>
            <a:ext cx="1723307" cy="226550"/>
          </a:xfrm>
          <a:prstGeom prst="parallelogram">
            <a:avLst>
              <a:gd name="adj" fmla="val 233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 smtClean="0"/>
              <a:t>Power</a:t>
            </a:r>
            <a:endParaRPr lang="en-GB" sz="105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31" y="1886873"/>
            <a:ext cx="5925300" cy="2048592"/>
          </a:xfrm>
          <a:prstGeom prst="rect">
            <a:avLst/>
          </a:prstGeom>
        </p:spPr>
      </p:pic>
      <p:sp>
        <p:nvSpPr>
          <p:cNvPr id="64" name="CuadroTexto 63"/>
          <p:cNvSpPr txBox="1"/>
          <p:nvPr/>
        </p:nvSpPr>
        <p:spPr>
          <a:xfrm>
            <a:off x="3554257" y="5039591"/>
            <a:ext cx="163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Cable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MDR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Flecha doblada 12"/>
          <p:cNvSpPr/>
          <p:nvPr/>
        </p:nvSpPr>
        <p:spPr>
          <a:xfrm>
            <a:off x="7930454" y="3915887"/>
            <a:ext cx="651225" cy="1188355"/>
          </a:xfrm>
          <a:prstGeom prst="bentArrow">
            <a:avLst>
              <a:gd name="adj1" fmla="val 16740"/>
              <a:gd name="adj2" fmla="val 24175"/>
              <a:gd name="adj3" fmla="val 26652"/>
              <a:gd name="adj4" fmla="val 5696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590626" y="3600308"/>
            <a:ext cx="22941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Compatibilidad</a:t>
            </a:r>
          </a:p>
          <a:p>
            <a:r>
              <a:rPr lang="es-ES" dirty="0" smtClean="0"/>
              <a:t>Recepción 38 canales</a:t>
            </a:r>
          </a:p>
          <a:p>
            <a:r>
              <a:rPr lang="es-ES" dirty="0" smtClean="0"/>
              <a:t>Reducción a 10 </a:t>
            </a:r>
            <a:r>
              <a:rPr lang="es-ES" dirty="0" err="1" smtClean="0"/>
              <a:t>lineas</a:t>
            </a:r>
            <a:endParaRPr lang="en-GB" dirty="0"/>
          </a:p>
        </p:txBody>
      </p:sp>
      <p:sp>
        <p:nvSpPr>
          <p:cNvPr id="68" name="Flecha doblada 67"/>
          <p:cNvSpPr/>
          <p:nvPr/>
        </p:nvSpPr>
        <p:spPr>
          <a:xfrm rot="16200000">
            <a:off x="6680383" y="4661181"/>
            <a:ext cx="651225" cy="1188355"/>
          </a:xfrm>
          <a:prstGeom prst="bentArrow">
            <a:avLst>
              <a:gd name="adj1" fmla="val 16740"/>
              <a:gd name="adj2" fmla="val 24175"/>
              <a:gd name="adj3" fmla="val 26652"/>
              <a:gd name="adj4" fmla="val 5696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5805076" y="4258981"/>
            <a:ext cx="19307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Salida Ethernet</a:t>
            </a:r>
          </a:p>
          <a:p>
            <a:r>
              <a:rPr lang="es-ES" dirty="0" smtClean="0"/>
              <a:t>Comunicación GTS</a:t>
            </a:r>
            <a:endParaRPr lang="en-GB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732754" y="5397742"/>
            <a:ext cx="20677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Preprocesado:</a:t>
            </a:r>
          </a:p>
          <a:p>
            <a:r>
              <a:rPr lang="es-ES" dirty="0" err="1" smtClean="0"/>
              <a:t>Energia</a:t>
            </a:r>
            <a:r>
              <a:rPr lang="es-ES" dirty="0" smtClean="0"/>
              <a:t> y trazas</a:t>
            </a:r>
          </a:p>
          <a:p>
            <a:r>
              <a:rPr lang="es-ES" dirty="0" smtClean="0"/>
              <a:t>Modularidad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5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plit orient="vert"/>
      </p:transition>
    </mc:Choice>
    <mc:Fallback xmlns="">
      <p:transition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68" grpId="0" animBg="1"/>
      <p:bldP spid="68" grpId="1" animBg="1"/>
      <p:bldP spid="69" grpId="0" animBg="1"/>
      <p:bldP spid="69" grpId="1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redondeado 35"/>
          <p:cNvSpPr/>
          <p:nvPr/>
        </p:nvSpPr>
        <p:spPr>
          <a:xfrm>
            <a:off x="2834976" y="1501101"/>
            <a:ext cx="6377681" cy="39253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Input Data </a:t>
            </a:r>
            <a:r>
              <a:rPr lang="es-ES" dirty="0" err="1" smtClean="0"/>
              <a:t>Mezzanine</a:t>
            </a:r>
            <a:endParaRPr lang="es-ES" dirty="0" smtClean="0"/>
          </a:p>
          <a:p>
            <a:pPr algn="ctr"/>
            <a:r>
              <a:rPr lang="es-ES" dirty="0" smtClean="0"/>
              <a:t>(IDM-A0)</a:t>
            </a:r>
            <a:endParaRPr lang="es-ES" dirty="0"/>
          </a:p>
        </p:txBody>
      </p:sp>
      <p:grpSp>
        <p:nvGrpSpPr>
          <p:cNvPr id="37" name="Grupo 36"/>
          <p:cNvGrpSpPr/>
          <p:nvPr/>
        </p:nvGrpSpPr>
        <p:grpSpPr>
          <a:xfrm>
            <a:off x="2764366" y="1554514"/>
            <a:ext cx="6442701" cy="3871950"/>
            <a:chOff x="4217464" y="1324438"/>
            <a:chExt cx="6442701" cy="3871950"/>
          </a:xfrm>
        </p:grpSpPr>
        <p:sp>
          <p:nvSpPr>
            <p:cNvPr id="38" name="Rectángulo redondeado 37"/>
            <p:cNvSpPr/>
            <p:nvPr/>
          </p:nvSpPr>
          <p:spPr>
            <a:xfrm>
              <a:off x="6106202" y="2835291"/>
              <a:ext cx="395416" cy="97906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s-ES" dirty="0" smtClean="0"/>
                <a:t>FMC-A0</a:t>
              </a:r>
              <a:endParaRPr lang="es-ES" dirty="0"/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4298325" y="1324438"/>
              <a:ext cx="6288994" cy="38213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4217464" y="1668031"/>
              <a:ext cx="1004577" cy="75805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 smtClean="0"/>
                <a:t>MiniPOD</a:t>
              </a:r>
              <a:endParaRPr lang="es-ES" sz="1400" dirty="0"/>
            </a:p>
          </p:txBody>
        </p:sp>
        <p:sp>
          <p:nvSpPr>
            <p:cNvPr id="41" name="Rectángulo redondeado 40"/>
            <p:cNvSpPr/>
            <p:nvPr/>
          </p:nvSpPr>
          <p:spPr>
            <a:xfrm>
              <a:off x="4217464" y="2471988"/>
              <a:ext cx="1004577" cy="75805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 smtClean="0"/>
                <a:t>MiniPOD</a:t>
              </a:r>
              <a:endParaRPr lang="es-ES" sz="1400" dirty="0"/>
            </a:p>
          </p:txBody>
        </p:sp>
        <p:cxnSp>
          <p:nvCxnSpPr>
            <p:cNvPr id="42" name="Conector angular 41"/>
            <p:cNvCxnSpPr>
              <a:stCxn id="122" idx="3"/>
              <a:endCxn id="112" idx="1"/>
            </p:cNvCxnSpPr>
            <p:nvPr/>
          </p:nvCxnSpPr>
          <p:spPr>
            <a:xfrm>
              <a:off x="7160088" y="2415679"/>
              <a:ext cx="666448" cy="841462"/>
            </a:xfrm>
            <a:prstGeom prst="bentConnector3">
              <a:avLst>
                <a:gd name="adj1" fmla="val 67865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angular 42"/>
            <p:cNvCxnSpPr>
              <a:stCxn id="123" idx="3"/>
            </p:cNvCxnSpPr>
            <p:nvPr/>
          </p:nvCxnSpPr>
          <p:spPr>
            <a:xfrm>
              <a:off x="7160088" y="2695074"/>
              <a:ext cx="666448" cy="650173"/>
            </a:xfrm>
            <a:prstGeom prst="bentConnector3">
              <a:avLst>
                <a:gd name="adj1" fmla="val 62149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angular 43"/>
            <p:cNvCxnSpPr>
              <a:stCxn id="124" idx="3"/>
              <a:endCxn id="111" idx="1"/>
            </p:cNvCxnSpPr>
            <p:nvPr/>
          </p:nvCxnSpPr>
          <p:spPr>
            <a:xfrm>
              <a:off x="7198296" y="3118630"/>
              <a:ext cx="628240" cy="306941"/>
            </a:xfrm>
            <a:prstGeom prst="bentConnector3">
              <a:avLst>
                <a:gd name="adj1" fmla="val 53790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angular 44"/>
            <p:cNvCxnSpPr>
              <a:stCxn id="125" idx="3"/>
              <a:endCxn id="119" idx="1"/>
            </p:cNvCxnSpPr>
            <p:nvPr/>
          </p:nvCxnSpPr>
          <p:spPr>
            <a:xfrm>
              <a:off x="7198296" y="3398025"/>
              <a:ext cx="628240" cy="111761"/>
            </a:xfrm>
            <a:prstGeom prst="bentConnector3">
              <a:avLst>
                <a:gd name="adj1" fmla="val 48483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angular 45"/>
            <p:cNvCxnSpPr>
              <a:stCxn id="126" idx="3"/>
              <a:endCxn id="118" idx="1"/>
            </p:cNvCxnSpPr>
            <p:nvPr/>
          </p:nvCxnSpPr>
          <p:spPr>
            <a:xfrm flipV="1">
              <a:off x="7198296" y="3594001"/>
              <a:ext cx="628240" cy="217794"/>
            </a:xfrm>
            <a:prstGeom prst="bentConnector3">
              <a:avLst>
                <a:gd name="adj1" fmla="val 48484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angular 46"/>
            <p:cNvCxnSpPr>
              <a:stCxn id="127" idx="3"/>
              <a:endCxn id="117" idx="1"/>
            </p:cNvCxnSpPr>
            <p:nvPr/>
          </p:nvCxnSpPr>
          <p:spPr>
            <a:xfrm flipV="1">
              <a:off x="7198296" y="3678216"/>
              <a:ext cx="628240" cy="412974"/>
            </a:xfrm>
            <a:prstGeom prst="bentConnector3">
              <a:avLst>
                <a:gd name="adj1" fmla="val 53790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angular 47"/>
            <p:cNvCxnSpPr>
              <a:stCxn id="128" idx="3"/>
              <a:endCxn id="115" idx="1"/>
            </p:cNvCxnSpPr>
            <p:nvPr/>
          </p:nvCxnSpPr>
          <p:spPr>
            <a:xfrm flipV="1">
              <a:off x="7198296" y="3762431"/>
              <a:ext cx="628240" cy="747758"/>
            </a:xfrm>
            <a:prstGeom prst="bentConnector3">
              <a:avLst>
                <a:gd name="adj1" fmla="val 59097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angular 48"/>
            <p:cNvCxnSpPr>
              <a:stCxn id="129" idx="3"/>
              <a:endCxn id="116" idx="1"/>
            </p:cNvCxnSpPr>
            <p:nvPr/>
          </p:nvCxnSpPr>
          <p:spPr>
            <a:xfrm flipV="1">
              <a:off x="7198296" y="3846647"/>
              <a:ext cx="628240" cy="942937"/>
            </a:xfrm>
            <a:prstGeom prst="bentConnector3">
              <a:avLst>
                <a:gd name="adj1" fmla="val 65161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angular 49"/>
            <p:cNvCxnSpPr>
              <a:stCxn id="120" idx="3"/>
              <a:endCxn id="114" idx="1"/>
            </p:cNvCxnSpPr>
            <p:nvPr/>
          </p:nvCxnSpPr>
          <p:spPr>
            <a:xfrm>
              <a:off x="7173700" y="1723879"/>
              <a:ext cx="652836" cy="1364832"/>
            </a:xfrm>
            <a:prstGeom prst="bentConnector3">
              <a:avLst>
                <a:gd name="adj1" fmla="val 79910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ángulo redondeado 50"/>
            <p:cNvSpPr/>
            <p:nvPr/>
          </p:nvSpPr>
          <p:spPr>
            <a:xfrm>
              <a:off x="4217464" y="3275945"/>
              <a:ext cx="1004577" cy="75805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 smtClean="0"/>
                <a:t>MiniPOD</a:t>
              </a:r>
              <a:endParaRPr lang="es-ES" sz="1400" dirty="0"/>
            </a:p>
          </p:txBody>
        </p:sp>
        <p:sp>
          <p:nvSpPr>
            <p:cNvPr id="52" name="Rectángulo redondeado 51"/>
            <p:cNvSpPr/>
            <p:nvPr/>
          </p:nvSpPr>
          <p:spPr>
            <a:xfrm>
              <a:off x="4217464" y="4079902"/>
              <a:ext cx="1004577" cy="75805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 smtClean="0"/>
                <a:t>MiniPOD</a:t>
              </a:r>
              <a:endParaRPr lang="es-ES" sz="1400" dirty="0"/>
            </a:p>
          </p:txBody>
        </p:sp>
        <p:cxnSp>
          <p:nvCxnSpPr>
            <p:cNvPr id="53" name="Conector angular 52"/>
            <p:cNvCxnSpPr>
              <a:stCxn id="116" idx="3"/>
              <a:endCxn id="130" idx="1"/>
            </p:cNvCxnSpPr>
            <p:nvPr/>
          </p:nvCxnSpPr>
          <p:spPr>
            <a:xfrm>
              <a:off x="7826537" y="3846647"/>
              <a:ext cx="739944" cy="445275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angular 53"/>
            <p:cNvCxnSpPr/>
            <p:nvPr/>
          </p:nvCxnSpPr>
          <p:spPr>
            <a:xfrm flipV="1">
              <a:off x="5204111" y="1676395"/>
              <a:ext cx="853583" cy="192823"/>
            </a:xfrm>
            <a:prstGeom prst="bentConnector3">
              <a:avLst/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angular 54"/>
            <p:cNvCxnSpPr/>
            <p:nvPr/>
          </p:nvCxnSpPr>
          <p:spPr>
            <a:xfrm flipV="1">
              <a:off x="5204111" y="1957275"/>
              <a:ext cx="861755" cy="97053"/>
            </a:xfrm>
            <a:prstGeom prst="bentConnector3">
              <a:avLst>
                <a:gd name="adj1" fmla="val 52081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angular 55"/>
            <p:cNvCxnSpPr/>
            <p:nvPr/>
          </p:nvCxnSpPr>
          <p:spPr>
            <a:xfrm>
              <a:off x="5222041" y="2212089"/>
              <a:ext cx="843825" cy="180191"/>
            </a:xfrm>
            <a:prstGeom prst="bentConnector3">
              <a:avLst>
                <a:gd name="adj1" fmla="val 51062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angular 56"/>
            <p:cNvCxnSpPr/>
            <p:nvPr/>
          </p:nvCxnSpPr>
          <p:spPr>
            <a:xfrm>
              <a:off x="5204111" y="2685759"/>
              <a:ext cx="853583" cy="1699"/>
            </a:xfrm>
            <a:prstGeom prst="bentConnector3">
              <a:avLst/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angular 57"/>
            <p:cNvCxnSpPr>
              <a:stCxn id="41" idx="3"/>
            </p:cNvCxnSpPr>
            <p:nvPr/>
          </p:nvCxnSpPr>
          <p:spPr>
            <a:xfrm>
              <a:off x="5222041" y="2851015"/>
              <a:ext cx="835653" cy="232756"/>
            </a:xfrm>
            <a:prstGeom prst="bentConnector3">
              <a:avLst>
                <a:gd name="adj1" fmla="val 74316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angular 58"/>
            <p:cNvCxnSpPr/>
            <p:nvPr/>
          </p:nvCxnSpPr>
          <p:spPr>
            <a:xfrm>
              <a:off x="5204111" y="3038640"/>
              <a:ext cx="853583" cy="361960"/>
            </a:xfrm>
            <a:prstGeom prst="bentConnector3">
              <a:avLst>
                <a:gd name="adj1" fmla="val 61903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angular 59"/>
            <p:cNvCxnSpPr/>
            <p:nvPr/>
          </p:nvCxnSpPr>
          <p:spPr>
            <a:xfrm>
              <a:off x="5222041" y="3459699"/>
              <a:ext cx="843825" cy="310951"/>
            </a:xfrm>
            <a:prstGeom prst="bentConnector3">
              <a:avLst>
                <a:gd name="adj1" fmla="val 61288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angular 61"/>
            <p:cNvCxnSpPr>
              <a:stCxn id="51" idx="3"/>
            </p:cNvCxnSpPr>
            <p:nvPr/>
          </p:nvCxnSpPr>
          <p:spPr>
            <a:xfrm>
              <a:off x="5222041" y="3654972"/>
              <a:ext cx="835653" cy="440401"/>
            </a:xfrm>
            <a:prstGeom prst="bentConnector3">
              <a:avLst>
                <a:gd name="adj1" fmla="val 50000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angular 62"/>
            <p:cNvCxnSpPr/>
            <p:nvPr/>
          </p:nvCxnSpPr>
          <p:spPr>
            <a:xfrm>
              <a:off x="5226127" y="3881903"/>
              <a:ext cx="831567" cy="589574"/>
            </a:xfrm>
            <a:prstGeom prst="bentConnector3">
              <a:avLst>
                <a:gd name="adj1" fmla="val 39309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angular 63"/>
            <p:cNvCxnSpPr>
              <a:stCxn id="52" idx="3"/>
            </p:cNvCxnSpPr>
            <p:nvPr/>
          </p:nvCxnSpPr>
          <p:spPr>
            <a:xfrm>
              <a:off x="5222041" y="4458929"/>
              <a:ext cx="835653" cy="323256"/>
            </a:xfrm>
            <a:prstGeom prst="bentConnector3">
              <a:avLst>
                <a:gd name="adj1" fmla="val 28545"/>
              </a:avLst>
            </a:prstGeom>
            <a:ln w="28575" cmpd="tri">
              <a:solidFill>
                <a:srgbClr val="1F4E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angular 64"/>
            <p:cNvCxnSpPr>
              <a:stCxn id="121" idx="3"/>
              <a:endCxn id="113" idx="1"/>
            </p:cNvCxnSpPr>
            <p:nvPr/>
          </p:nvCxnSpPr>
          <p:spPr>
            <a:xfrm>
              <a:off x="7173700" y="2003274"/>
              <a:ext cx="652836" cy="1169652"/>
            </a:xfrm>
            <a:prstGeom prst="bentConnector3">
              <a:avLst>
                <a:gd name="adj1" fmla="val 73344"/>
              </a:avLst>
            </a:prstGeom>
            <a:ln cmpd="dbl"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upo 65"/>
            <p:cNvGrpSpPr/>
            <p:nvPr/>
          </p:nvGrpSpPr>
          <p:grpSpPr>
            <a:xfrm>
              <a:off x="6545939" y="1701019"/>
              <a:ext cx="2452260" cy="3205052"/>
              <a:chOff x="6545939" y="1701019"/>
              <a:chExt cx="2452260" cy="3205052"/>
            </a:xfrm>
            <a:noFill/>
          </p:grpSpPr>
          <p:sp>
            <p:nvSpPr>
              <p:cNvPr id="110" name="Rectángulo 109"/>
              <p:cNvSpPr/>
              <p:nvPr/>
            </p:nvSpPr>
            <p:spPr>
              <a:xfrm>
                <a:off x="7826536" y="3318496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1" name="Rectángulo 110"/>
              <p:cNvSpPr/>
              <p:nvPr/>
            </p:nvSpPr>
            <p:spPr>
              <a:xfrm>
                <a:off x="7826536" y="3402711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2" name="Rectángulo 111"/>
              <p:cNvSpPr/>
              <p:nvPr/>
            </p:nvSpPr>
            <p:spPr>
              <a:xfrm>
                <a:off x="7826536" y="3234281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3" name="Rectángulo 112"/>
              <p:cNvSpPr/>
              <p:nvPr/>
            </p:nvSpPr>
            <p:spPr>
              <a:xfrm>
                <a:off x="7826536" y="3150066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4" name="Rectángulo 113"/>
              <p:cNvSpPr/>
              <p:nvPr/>
            </p:nvSpPr>
            <p:spPr>
              <a:xfrm>
                <a:off x="7826536" y="3065851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5" name="Rectángulo 114"/>
              <p:cNvSpPr/>
              <p:nvPr/>
            </p:nvSpPr>
            <p:spPr>
              <a:xfrm>
                <a:off x="7826536" y="3739571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6" name="Rectángulo 115"/>
              <p:cNvSpPr/>
              <p:nvPr/>
            </p:nvSpPr>
            <p:spPr>
              <a:xfrm>
                <a:off x="7826536" y="3823787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7" name="Rectángulo 116"/>
              <p:cNvSpPr/>
              <p:nvPr/>
            </p:nvSpPr>
            <p:spPr>
              <a:xfrm>
                <a:off x="7826536" y="3655356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8" name="Rectángulo 117"/>
              <p:cNvSpPr/>
              <p:nvPr/>
            </p:nvSpPr>
            <p:spPr>
              <a:xfrm>
                <a:off x="7826536" y="3571141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9" name="Rectángulo 118"/>
              <p:cNvSpPr/>
              <p:nvPr/>
            </p:nvSpPr>
            <p:spPr>
              <a:xfrm>
                <a:off x="7826536" y="3486926"/>
                <a:ext cx="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0" name="Rectángulo 119"/>
              <p:cNvSpPr/>
              <p:nvPr/>
            </p:nvSpPr>
            <p:spPr>
              <a:xfrm>
                <a:off x="6559551" y="1701019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" name="Rectángulo 120"/>
              <p:cNvSpPr/>
              <p:nvPr/>
            </p:nvSpPr>
            <p:spPr>
              <a:xfrm>
                <a:off x="6559551" y="1980414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" name="Rectángulo 121"/>
              <p:cNvSpPr/>
              <p:nvPr/>
            </p:nvSpPr>
            <p:spPr>
              <a:xfrm>
                <a:off x="6545939" y="2392819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" name="Rectángulo 122"/>
              <p:cNvSpPr/>
              <p:nvPr/>
            </p:nvSpPr>
            <p:spPr>
              <a:xfrm>
                <a:off x="6545939" y="2672214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" name="Rectángulo 123"/>
              <p:cNvSpPr/>
              <p:nvPr/>
            </p:nvSpPr>
            <p:spPr>
              <a:xfrm>
                <a:off x="6584147" y="3095770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" name="Rectángulo 124"/>
              <p:cNvSpPr/>
              <p:nvPr/>
            </p:nvSpPr>
            <p:spPr>
              <a:xfrm>
                <a:off x="6584147" y="3375165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" name="Rectángulo 125"/>
              <p:cNvSpPr/>
              <p:nvPr/>
            </p:nvSpPr>
            <p:spPr>
              <a:xfrm>
                <a:off x="6584147" y="3788935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7" name="Rectángulo 126"/>
              <p:cNvSpPr/>
              <p:nvPr/>
            </p:nvSpPr>
            <p:spPr>
              <a:xfrm>
                <a:off x="6584147" y="4068330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8" name="Rectángulo 127"/>
              <p:cNvSpPr/>
              <p:nvPr/>
            </p:nvSpPr>
            <p:spPr>
              <a:xfrm>
                <a:off x="6584147" y="4487329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9" name="Rectángulo 128"/>
              <p:cNvSpPr/>
              <p:nvPr/>
            </p:nvSpPr>
            <p:spPr>
              <a:xfrm>
                <a:off x="6584147" y="4766724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Rectángulo 129"/>
              <p:cNvSpPr/>
              <p:nvPr/>
            </p:nvSpPr>
            <p:spPr>
              <a:xfrm rot="5400000">
                <a:off x="8259407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1" name="Rectángulo 130"/>
              <p:cNvSpPr/>
              <p:nvPr/>
            </p:nvSpPr>
            <p:spPr>
              <a:xfrm rot="5400000">
                <a:off x="8395692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2" name="Rectángulo 131"/>
              <p:cNvSpPr/>
              <p:nvPr/>
            </p:nvSpPr>
            <p:spPr>
              <a:xfrm rot="5400000">
                <a:off x="8441121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3" name="Rectángulo 132"/>
              <p:cNvSpPr/>
              <p:nvPr/>
            </p:nvSpPr>
            <p:spPr>
              <a:xfrm rot="5400000">
                <a:off x="8304835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4" name="Rectángulo 133"/>
              <p:cNvSpPr/>
              <p:nvPr/>
            </p:nvSpPr>
            <p:spPr>
              <a:xfrm rot="5400000">
                <a:off x="8486550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5" name="Rectángulo 134"/>
              <p:cNvSpPr/>
              <p:nvPr/>
            </p:nvSpPr>
            <p:spPr>
              <a:xfrm rot="5400000">
                <a:off x="8622836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6" name="Rectángulo 135"/>
              <p:cNvSpPr/>
              <p:nvPr/>
            </p:nvSpPr>
            <p:spPr>
              <a:xfrm rot="5400000">
                <a:off x="8350263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7" name="Rectángulo 136"/>
              <p:cNvSpPr/>
              <p:nvPr/>
            </p:nvSpPr>
            <p:spPr>
              <a:xfrm rot="5400000">
                <a:off x="8531979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8" name="Rectángulo 137"/>
              <p:cNvSpPr/>
              <p:nvPr/>
            </p:nvSpPr>
            <p:spPr>
              <a:xfrm rot="5400000">
                <a:off x="8668265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9" name="Rectángulo 138"/>
              <p:cNvSpPr/>
              <p:nvPr/>
            </p:nvSpPr>
            <p:spPr>
              <a:xfrm rot="5400000">
                <a:off x="8577408" y="4576137"/>
                <a:ext cx="61414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76" name="Conector angular 75"/>
            <p:cNvCxnSpPr>
              <a:stCxn id="115" idx="3"/>
              <a:endCxn id="133" idx="1"/>
            </p:cNvCxnSpPr>
            <p:nvPr/>
          </p:nvCxnSpPr>
          <p:spPr>
            <a:xfrm>
              <a:off x="7826537" y="3762431"/>
              <a:ext cx="785372" cy="529491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angular 76"/>
            <p:cNvCxnSpPr>
              <a:stCxn id="117" idx="3"/>
              <a:endCxn id="136" idx="1"/>
            </p:cNvCxnSpPr>
            <p:nvPr/>
          </p:nvCxnSpPr>
          <p:spPr>
            <a:xfrm>
              <a:off x="7826537" y="3678216"/>
              <a:ext cx="830800" cy="613706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angular 77"/>
            <p:cNvCxnSpPr>
              <a:stCxn id="118" idx="3"/>
              <a:endCxn id="131" idx="1"/>
            </p:cNvCxnSpPr>
            <p:nvPr/>
          </p:nvCxnSpPr>
          <p:spPr>
            <a:xfrm>
              <a:off x="7826537" y="3594001"/>
              <a:ext cx="876229" cy="697921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angular 78"/>
            <p:cNvCxnSpPr>
              <a:stCxn id="119" idx="3"/>
              <a:endCxn id="132" idx="1"/>
            </p:cNvCxnSpPr>
            <p:nvPr/>
          </p:nvCxnSpPr>
          <p:spPr>
            <a:xfrm>
              <a:off x="7826537" y="3509786"/>
              <a:ext cx="921658" cy="782136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angular 79"/>
            <p:cNvCxnSpPr>
              <a:stCxn id="111" idx="3"/>
              <a:endCxn id="134" idx="1"/>
            </p:cNvCxnSpPr>
            <p:nvPr/>
          </p:nvCxnSpPr>
          <p:spPr>
            <a:xfrm>
              <a:off x="7826537" y="3425571"/>
              <a:ext cx="967087" cy="866351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angular 80"/>
            <p:cNvCxnSpPr>
              <a:stCxn id="110" idx="3"/>
              <a:endCxn id="137" idx="1"/>
            </p:cNvCxnSpPr>
            <p:nvPr/>
          </p:nvCxnSpPr>
          <p:spPr>
            <a:xfrm>
              <a:off x="7826537" y="3341356"/>
              <a:ext cx="1012516" cy="950566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angular 81"/>
            <p:cNvCxnSpPr>
              <a:stCxn id="112" idx="3"/>
              <a:endCxn id="139" idx="1"/>
            </p:cNvCxnSpPr>
            <p:nvPr/>
          </p:nvCxnSpPr>
          <p:spPr>
            <a:xfrm>
              <a:off x="7826537" y="3257141"/>
              <a:ext cx="1057945" cy="1034781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angular 82"/>
            <p:cNvCxnSpPr>
              <a:stCxn id="113" idx="3"/>
              <a:endCxn id="135" idx="1"/>
            </p:cNvCxnSpPr>
            <p:nvPr/>
          </p:nvCxnSpPr>
          <p:spPr>
            <a:xfrm>
              <a:off x="7826537" y="3172926"/>
              <a:ext cx="1103373" cy="1118996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angular 83"/>
            <p:cNvCxnSpPr>
              <a:stCxn id="114" idx="3"/>
              <a:endCxn id="138" idx="1"/>
            </p:cNvCxnSpPr>
            <p:nvPr/>
          </p:nvCxnSpPr>
          <p:spPr>
            <a:xfrm>
              <a:off x="7826537" y="3088711"/>
              <a:ext cx="1148802" cy="1203211"/>
            </a:xfrm>
            <a:prstGeom prst="bentConnector2">
              <a:avLst/>
            </a:prstGeom>
            <a:ln cmpd="dbl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ángulo redondeado 84"/>
            <p:cNvSpPr/>
            <p:nvPr/>
          </p:nvSpPr>
          <p:spPr>
            <a:xfrm>
              <a:off x="6057694" y="1542309"/>
              <a:ext cx="1144177" cy="60450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TLK0022</a:t>
              </a:r>
            </a:p>
            <a:p>
              <a:pPr algn="ctr"/>
              <a:r>
                <a:rPr lang="es-ES" sz="1400" dirty="0" smtClean="0"/>
                <a:t>2x(4:1) Link </a:t>
              </a:r>
              <a:r>
                <a:rPr lang="es-ES" sz="1400" dirty="0" err="1" smtClean="0"/>
                <a:t>Aggregator</a:t>
              </a:r>
              <a:endParaRPr lang="es-ES" sz="1400" dirty="0"/>
            </a:p>
          </p:txBody>
        </p:sp>
        <p:sp>
          <p:nvSpPr>
            <p:cNvPr id="86" name="Rectángulo redondeado 85"/>
            <p:cNvSpPr/>
            <p:nvPr/>
          </p:nvSpPr>
          <p:spPr>
            <a:xfrm>
              <a:off x="6057694" y="2238858"/>
              <a:ext cx="1144177" cy="60450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TLK0022</a:t>
              </a:r>
            </a:p>
            <a:p>
              <a:pPr algn="ctr"/>
              <a:r>
                <a:rPr lang="es-ES" sz="1400" dirty="0" smtClean="0"/>
                <a:t> </a:t>
              </a:r>
              <a:r>
                <a:rPr lang="es-ES" sz="1400" dirty="0"/>
                <a:t>2x(4:1) </a:t>
              </a:r>
              <a:r>
                <a:rPr lang="es-ES" sz="1400" dirty="0" smtClean="0"/>
                <a:t>Link </a:t>
              </a:r>
              <a:r>
                <a:rPr lang="es-ES" sz="1400" dirty="0" err="1" smtClean="0"/>
                <a:t>Aggregator</a:t>
              </a:r>
              <a:endParaRPr lang="es-ES" sz="1400" dirty="0"/>
            </a:p>
          </p:txBody>
        </p:sp>
        <p:sp>
          <p:nvSpPr>
            <p:cNvPr id="87" name="Rectángulo redondeado 86"/>
            <p:cNvSpPr/>
            <p:nvPr/>
          </p:nvSpPr>
          <p:spPr>
            <a:xfrm>
              <a:off x="6057694" y="2935408"/>
              <a:ext cx="1144177" cy="60450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TLK0022</a:t>
              </a:r>
            </a:p>
            <a:p>
              <a:pPr algn="ctr"/>
              <a:r>
                <a:rPr lang="es-ES" sz="1400" dirty="0"/>
                <a:t>2x(4:1) </a:t>
              </a:r>
              <a:r>
                <a:rPr lang="es-ES" sz="1400" dirty="0" smtClean="0"/>
                <a:t>Link </a:t>
              </a:r>
              <a:r>
                <a:rPr lang="es-ES" sz="1400" dirty="0" err="1" smtClean="0"/>
                <a:t>Aggregator</a:t>
              </a:r>
              <a:endParaRPr lang="es-ES" sz="1400" dirty="0"/>
            </a:p>
          </p:txBody>
        </p:sp>
        <p:sp>
          <p:nvSpPr>
            <p:cNvPr id="88" name="Rectángulo redondeado 87"/>
            <p:cNvSpPr/>
            <p:nvPr/>
          </p:nvSpPr>
          <p:spPr>
            <a:xfrm>
              <a:off x="6057694" y="3631958"/>
              <a:ext cx="1144177" cy="60450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TLK0022</a:t>
              </a:r>
            </a:p>
            <a:p>
              <a:pPr algn="ctr"/>
              <a:r>
                <a:rPr lang="es-ES" sz="1400" dirty="0"/>
                <a:t>2x(4:1) </a:t>
              </a:r>
              <a:r>
                <a:rPr lang="es-ES" sz="1400" dirty="0" smtClean="0"/>
                <a:t>Link </a:t>
              </a:r>
              <a:r>
                <a:rPr lang="es-ES" sz="1400" dirty="0" err="1" smtClean="0"/>
                <a:t>Aggregator</a:t>
              </a:r>
              <a:endParaRPr lang="es-ES" sz="1400" dirty="0"/>
            </a:p>
          </p:txBody>
        </p:sp>
        <p:sp>
          <p:nvSpPr>
            <p:cNvPr id="89" name="Rectángulo redondeado 88"/>
            <p:cNvSpPr/>
            <p:nvPr/>
          </p:nvSpPr>
          <p:spPr>
            <a:xfrm>
              <a:off x="6057694" y="4328507"/>
              <a:ext cx="1144177" cy="60450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TLK0022</a:t>
              </a:r>
            </a:p>
            <a:p>
              <a:pPr algn="ctr"/>
              <a:r>
                <a:rPr lang="es-ES" sz="1400" dirty="0"/>
                <a:t>2x(4:1) </a:t>
              </a:r>
              <a:r>
                <a:rPr lang="es-ES" sz="1400" dirty="0" smtClean="0"/>
                <a:t>Link </a:t>
              </a:r>
              <a:r>
                <a:rPr lang="es-ES" sz="1400" dirty="0" err="1" smtClean="0"/>
                <a:t>Aggregator</a:t>
              </a:r>
              <a:endParaRPr lang="es-ES" sz="1400" dirty="0"/>
            </a:p>
          </p:txBody>
        </p:sp>
        <p:cxnSp>
          <p:nvCxnSpPr>
            <p:cNvPr id="90" name="Conector recto de flecha 89"/>
            <p:cNvCxnSpPr/>
            <p:nvPr/>
          </p:nvCxnSpPr>
          <p:spPr>
            <a:xfrm>
              <a:off x="9348062" y="2737454"/>
              <a:ext cx="486" cy="1548000"/>
            </a:xfrm>
            <a:prstGeom prst="straightConnector1">
              <a:avLst/>
            </a:prstGeom>
            <a:ln w="28575" cmpd="tri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de flecha 90"/>
            <p:cNvCxnSpPr/>
            <p:nvPr/>
          </p:nvCxnSpPr>
          <p:spPr>
            <a:xfrm>
              <a:off x="9433825" y="2790716"/>
              <a:ext cx="486" cy="1548000"/>
            </a:xfrm>
            <a:prstGeom prst="straightConnector1">
              <a:avLst/>
            </a:prstGeom>
            <a:ln w="28575" cmpd="tri">
              <a:solidFill>
                <a:schemeClr val="accent2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ángulo redondeado 91"/>
            <p:cNvSpPr/>
            <p:nvPr/>
          </p:nvSpPr>
          <p:spPr>
            <a:xfrm>
              <a:off x="8086032" y="1579409"/>
              <a:ext cx="2208781" cy="122234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FPGA Control </a:t>
              </a:r>
            </a:p>
            <a:p>
              <a:pPr algn="ctr"/>
              <a:r>
                <a:rPr lang="es-ES" sz="1400" dirty="0" smtClean="0"/>
                <a:t>ICE40LP8k –CM121</a:t>
              </a:r>
            </a:p>
            <a:p>
              <a:pPr algn="ctr"/>
              <a:r>
                <a:rPr lang="es-ES" sz="1400" dirty="0" err="1" smtClean="0"/>
                <a:t>Low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Power</a:t>
              </a:r>
              <a:endParaRPr lang="es-ES" sz="1400" dirty="0" smtClean="0"/>
            </a:p>
          </p:txBody>
        </p:sp>
        <p:cxnSp>
          <p:nvCxnSpPr>
            <p:cNvPr id="93" name="Conector recto de flecha 92"/>
            <p:cNvCxnSpPr/>
            <p:nvPr/>
          </p:nvCxnSpPr>
          <p:spPr>
            <a:xfrm>
              <a:off x="9981262" y="3531729"/>
              <a:ext cx="0" cy="1200592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ector recto de flecha 106"/>
            <p:cNvCxnSpPr/>
            <p:nvPr/>
          </p:nvCxnSpPr>
          <p:spPr>
            <a:xfrm>
              <a:off x="10105086" y="3631958"/>
              <a:ext cx="0" cy="1200592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Rectángulo redondeado 107"/>
            <p:cNvSpPr/>
            <p:nvPr/>
          </p:nvSpPr>
          <p:spPr>
            <a:xfrm>
              <a:off x="9627905" y="3146622"/>
              <a:ext cx="848163" cy="706267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 smtClean="0"/>
                <a:t>Power</a:t>
              </a:r>
              <a:endParaRPr lang="es-ES" sz="1400" dirty="0"/>
            </a:p>
          </p:txBody>
        </p:sp>
        <p:sp>
          <p:nvSpPr>
            <p:cNvPr id="109" name="Rectángulo redondeado 108"/>
            <p:cNvSpPr/>
            <p:nvPr/>
          </p:nvSpPr>
          <p:spPr>
            <a:xfrm>
              <a:off x="7721652" y="4277708"/>
              <a:ext cx="2938513" cy="9186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FMC (HPC)</a:t>
              </a:r>
            </a:p>
            <a:p>
              <a:pPr algn="ctr"/>
              <a:r>
                <a:rPr lang="es-ES" sz="1400" dirty="0" smtClean="0"/>
                <a:t>SAMTEC SEARAY SEAM 400 pin</a:t>
              </a:r>
            </a:p>
            <a:p>
              <a:pPr algn="ctr"/>
              <a:r>
                <a:rPr lang="es-ES" sz="1400" dirty="0"/>
                <a:t>28+ </a:t>
              </a:r>
              <a:r>
                <a:rPr lang="es-ES" sz="1400" dirty="0" err="1"/>
                <a:t>Gbps</a:t>
              </a:r>
              <a:endParaRPr lang="es-ES" sz="1400" dirty="0"/>
            </a:p>
          </p:txBody>
        </p:sp>
      </p:grpSp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IDM – Input Data Mezzanine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PACE –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– TEST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00050" y="2000250"/>
            <a:ext cx="5124450" cy="3240356"/>
            <a:chOff x="400050" y="2000250"/>
            <a:chExt cx="5124450" cy="3240356"/>
          </a:xfrm>
        </p:grpSpPr>
        <p:sp>
          <p:nvSpPr>
            <p:cNvPr id="6" name="Rectángulo redondeado 5"/>
            <p:cNvSpPr/>
            <p:nvPr/>
          </p:nvSpPr>
          <p:spPr>
            <a:xfrm>
              <a:off x="400050" y="2000250"/>
              <a:ext cx="5124450" cy="32403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58108" y="2133651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ángulo redondeado 60"/>
            <p:cNvSpPr/>
            <p:nvPr/>
          </p:nvSpPr>
          <p:spPr>
            <a:xfrm>
              <a:off x="458108" y="2419350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458108" y="2705049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ángulo redondeado 67"/>
            <p:cNvSpPr/>
            <p:nvPr/>
          </p:nvSpPr>
          <p:spPr>
            <a:xfrm>
              <a:off x="458108" y="2990748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ángulo redondeado 68"/>
            <p:cNvSpPr/>
            <p:nvPr/>
          </p:nvSpPr>
          <p:spPr>
            <a:xfrm>
              <a:off x="458108" y="3276447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ángulo redondeado 69"/>
            <p:cNvSpPr/>
            <p:nvPr/>
          </p:nvSpPr>
          <p:spPr>
            <a:xfrm>
              <a:off x="458108" y="3562146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ángulo redondeado 70"/>
            <p:cNvSpPr/>
            <p:nvPr/>
          </p:nvSpPr>
          <p:spPr>
            <a:xfrm>
              <a:off x="458108" y="3847845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ángulo redondeado 71"/>
            <p:cNvSpPr/>
            <p:nvPr/>
          </p:nvSpPr>
          <p:spPr>
            <a:xfrm>
              <a:off x="458108" y="4133544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ángulo redondeado 72"/>
            <p:cNvSpPr/>
            <p:nvPr/>
          </p:nvSpPr>
          <p:spPr>
            <a:xfrm>
              <a:off x="458108" y="4419243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ángulo redondeado 73"/>
            <p:cNvSpPr/>
            <p:nvPr/>
          </p:nvSpPr>
          <p:spPr>
            <a:xfrm>
              <a:off x="458108" y="4704939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704850" y="2023060"/>
              <a:ext cx="4524375" cy="11059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TOP</a:t>
              </a:r>
              <a:endParaRPr lang="en-GB" dirty="0"/>
            </a:p>
          </p:txBody>
        </p:sp>
        <p:sp>
          <p:nvSpPr>
            <p:cNvPr id="75" name="Rectángulo redondeado 74"/>
            <p:cNvSpPr/>
            <p:nvPr/>
          </p:nvSpPr>
          <p:spPr>
            <a:xfrm>
              <a:off x="704850" y="4861555"/>
              <a:ext cx="4524375" cy="110591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GND</a:t>
              </a:r>
              <a:endParaRPr lang="en-GB" dirty="0"/>
            </a:p>
          </p:txBody>
        </p:sp>
        <p:sp>
          <p:nvSpPr>
            <p:cNvPr id="94" name="Rectángulo redondeado 93"/>
            <p:cNvSpPr/>
            <p:nvPr/>
          </p:nvSpPr>
          <p:spPr>
            <a:xfrm>
              <a:off x="700087" y="4592290"/>
              <a:ext cx="4524375" cy="11059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High Speed Signals</a:t>
              </a:r>
              <a:endParaRPr lang="en-GB" dirty="0"/>
            </a:p>
          </p:txBody>
        </p:sp>
        <p:sp>
          <p:nvSpPr>
            <p:cNvPr id="95" name="Rectángulo redondeado 94"/>
            <p:cNvSpPr/>
            <p:nvPr/>
          </p:nvSpPr>
          <p:spPr>
            <a:xfrm>
              <a:off x="700086" y="4306591"/>
              <a:ext cx="4524375" cy="110591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GND</a:t>
              </a:r>
              <a:endParaRPr lang="en-GB" dirty="0"/>
            </a:p>
          </p:txBody>
        </p:sp>
        <p:sp>
          <p:nvSpPr>
            <p:cNvPr id="96" name="Rectángulo redondeado 95"/>
            <p:cNvSpPr/>
            <p:nvPr/>
          </p:nvSpPr>
          <p:spPr>
            <a:xfrm>
              <a:off x="700085" y="4011029"/>
              <a:ext cx="4524375" cy="11059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Low</a:t>
              </a:r>
              <a:r>
                <a:rPr lang="es-ES" dirty="0" smtClean="0"/>
                <a:t> </a:t>
              </a:r>
              <a:r>
                <a:rPr lang="es-ES" dirty="0" err="1" smtClean="0"/>
                <a:t>Speed</a:t>
              </a:r>
              <a:r>
                <a:rPr lang="es-ES" dirty="0" smtClean="0"/>
                <a:t> </a:t>
              </a:r>
              <a:r>
                <a:rPr lang="es-ES" dirty="0" err="1" smtClean="0"/>
                <a:t>Signals</a:t>
              </a:r>
              <a:endParaRPr lang="en-GB" dirty="0"/>
            </a:p>
          </p:txBody>
        </p:sp>
        <p:sp>
          <p:nvSpPr>
            <p:cNvPr id="97" name="Rectángulo redondeado 96"/>
            <p:cNvSpPr/>
            <p:nvPr/>
          </p:nvSpPr>
          <p:spPr>
            <a:xfrm>
              <a:off x="700085" y="3734526"/>
              <a:ext cx="4524375" cy="1105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POWER</a:t>
              </a:r>
              <a:endParaRPr lang="en-GB" dirty="0"/>
            </a:p>
          </p:txBody>
        </p:sp>
        <p:sp>
          <p:nvSpPr>
            <p:cNvPr id="98" name="Rectángulo redondeado 97"/>
            <p:cNvSpPr/>
            <p:nvPr/>
          </p:nvSpPr>
          <p:spPr>
            <a:xfrm>
              <a:off x="700084" y="3439437"/>
              <a:ext cx="4524375" cy="1105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POWER</a:t>
              </a:r>
              <a:endParaRPr lang="en-GB" dirty="0"/>
            </a:p>
          </p:txBody>
        </p:sp>
        <p:sp>
          <p:nvSpPr>
            <p:cNvPr id="99" name="Rectángulo redondeado 98"/>
            <p:cNvSpPr/>
            <p:nvPr/>
          </p:nvSpPr>
          <p:spPr>
            <a:xfrm>
              <a:off x="700083" y="3174281"/>
              <a:ext cx="4524375" cy="1105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POWER</a:t>
              </a:r>
              <a:endParaRPr lang="en-GB" dirty="0"/>
            </a:p>
          </p:txBody>
        </p:sp>
        <p:sp>
          <p:nvSpPr>
            <p:cNvPr id="100" name="Rectángulo redondeado 99"/>
            <p:cNvSpPr/>
            <p:nvPr/>
          </p:nvSpPr>
          <p:spPr>
            <a:xfrm>
              <a:off x="700082" y="2868078"/>
              <a:ext cx="4524375" cy="110591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GND</a:t>
              </a:r>
              <a:endParaRPr lang="en-GB" dirty="0"/>
            </a:p>
          </p:txBody>
        </p:sp>
        <p:sp>
          <p:nvSpPr>
            <p:cNvPr id="101" name="Rectángulo redondeado 100"/>
            <p:cNvSpPr/>
            <p:nvPr/>
          </p:nvSpPr>
          <p:spPr>
            <a:xfrm>
              <a:off x="700081" y="2582340"/>
              <a:ext cx="4524375" cy="11059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High </a:t>
              </a:r>
              <a:r>
                <a:rPr lang="es-ES" dirty="0" err="1" smtClean="0"/>
                <a:t>Speed</a:t>
              </a:r>
              <a:r>
                <a:rPr lang="es-ES" dirty="0" smtClean="0"/>
                <a:t> </a:t>
              </a:r>
              <a:r>
                <a:rPr lang="es-ES" dirty="0" err="1" smtClean="0"/>
                <a:t>Signals</a:t>
              </a:r>
              <a:endParaRPr lang="en-GB" dirty="0"/>
            </a:p>
          </p:txBody>
        </p:sp>
        <p:sp>
          <p:nvSpPr>
            <p:cNvPr id="102" name="Rectángulo redondeado 101"/>
            <p:cNvSpPr/>
            <p:nvPr/>
          </p:nvSpPr>
          <p:spPr>
            <a:xfrm>
              <a:off x="700081" y="2296641"/>
              <a:ext cx="4524375" cy="110591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GND</a:t>
              </a:r>
              <a:endParaRPr lang="en-GB" dirty="0"/>
            </a:p>
          </p:txBody>
        </p:sp>
        <p:sp>
          <p:nvSpPr>
            <p:cNvPr id="103" name="Rectángulo redondeado 102"/>
            <p:cNvSpPr/>
            <p:nvPr/>
          </p:nvSpPr>
          <p:spPr>
            <a:xfrm>
              <a:off x="458108" y="4959196"/>
              <a:ext cx="5026702" cy="1525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ángulo redondeado 103"/>
            <p:cNvSpPr/>
            <p:nvPr/>
          </p:nvSpPr>
          <p:spPr>
            <a:xfrm>
              <a:off x="700081" y="5120856"/>
              <a:ext cx="4524375" cy="11059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BOTTTOM</a:t>
              </a:r>
              <a:endParaRPr lang="en-GB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214930" y="2594374"/>
            <a:ext cx="2341107" cy="2101278"/>
            <a:chOff x="5214930" y="2594374"/>
            <a:chExt cx="2341107" cy="2101278"/>
          </a:xfrm>
        </p:grpSpPr>
        <p:sp>
          <p:nvSpPr>
            <p:cNvPr id="9" name="Rectángulo redondeado 8"/>
            <p:cNvSpPr/>
            <p:nvPr/>
          </p:nvSpPr>
          <p:spPr>
            <a:xfrm>
              <a:off x="5936787" y="3203381"/>
              <a:ext cx="1619250" cy="889947"/>
            </a:xfrm>
            <a:prstGeom prst="roundRect">
              <a:avLst/>
            </a:prstGeom>
            <a:solidFill>
              <a:srgbClr val="7030A0">
                <a:alpha val="36000"/>
              </a:srgbClr>
            </a:solidFill>
            <a:ln>
              <a:solidFill>
                <a:schemeClr val="accent3">
                  <a:alpha val="38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7030A0"/>
                  </a:solidFill>
                </a:rPr>
                <a:t>8Gbps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10" name="Flecha doblada 9"/>
            <p:cNvSpPr/>
            <p:nvPr/>
          </p:nvSpPr>
          <p:spPr>
            <a:xfrm rot="5400000">
              <a:off x="5479081" y="2330223"/>
              <a:ext cx="684814" cy="1213115"/>
            </a:xfrm>
            <a:prstGeom prst="bentArrow">
              <a:avLst>
                <a:gd name="adj1" fmla="val 13079"/>
                <a:gd name="adj2" fmla="val 25000"/>
                <a:gd name="adj3" fmla="val 25000"/>
                <a:gd name="adj4" fmla="val 4375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5" name="Flecha doblada 104"/>
            <p:cNvSpPr/>
            <p:nvPr/>
          </p:nvSpPr>
          <p:spPr>
            <a:xfrm rot="16200000" flipV="1">
              <a:off x="5479081" y="3746687"/>
              <a:ext cx="684814" cy="1213115"/>
            </a:xfrm>
            <a:prstGeom prst="bentArrow">
              <a:avLst>
                <a:gd name="adj1" fmla="val 13079"/>
                <a:gd name="adj2" fmla="val 25000"/>
                <a:gd name="adj3" fmla="val 25000"/>
                <a:gd name="adj4" fmla="val 4375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3623">
            <a:off x="5213176" y="1686585"/>
            <a:ext cx="6928069" cy="38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IDM – Input Data Mezzanine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PACE –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– TEST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74" y="1720739"/>
            <a:ext cx="5889383" cy="3699673"/>
          </a:xfrm>
          <a:prstGeom prst="rect">
            <a:avLst/>
          </a:prstGeom>
          <a:noFill/>
        </p:spPr>
      </p:pic>
      <p:sp>
        <p:nvSpPr>
          <p:cNvPr id="25" name="Rectángulo redondeado 24"/>
          <p:cNvSpPr/>
          <p:nvPr/>
        </p:nvSpPr>
        <p:spPr>
          <a:xfrm>
            <a:off x="4594960" y="1923440"/>
            <a:ext cx="1309668" cy="329427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ángulo redondeado 3"/>
          <p:cNvSpPr/>
          <p:nvPr/>
        </p:nvSpPr>
        <p:spPr>
          <a:xfrm>
            <a:off x="1376313" y="1423447"/>
            <a:ext cx="9333670" cy="446830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echa derecha 14"/>
          <p:cNvSpPr/>
          <p:nvPr/>
        </p:nvSpPr>
        <p:spPr>
          <a:xfrm>
            <a:off x="600069" y="1860545"/>
            <a:ext cx="1512000" cy="471487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 </a:t>
            </a:r>
            <a:r>
              <a:rPr lang="es-ES" dirty="0" err="1" smtClean="0"/>
              <a:t>Gbps</a:t>
            </a:r>
            <a:endParaRPr lang="en-GB" dirty="0"/>
          </a:p>
        </p:txBody>
      </p:sp>
      <p:sp>
        <p:nvSpPr>
          <p:cNvPr id="29" name="Flecha derecha 28"/>
          <p:cNvSpPr/>
          <p:nvPr/>
        </p:nvSpPr>
        <p:spPr>
          <a:xfrm>
            <a:off x="600069" y="2894142"/>
            <a:ext cx="1512000" cy="471487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2Gbps</a:t>
            </a:r>
            <a:endParaRPr lang="en-GB" dirty="0"/>
          </a:p>
        </p:txBody>
      </p:sp>
      <p:sp>
        <p:nvSpPr>
          <p:cNvPr id="30" name="Flecha derecha 29"/>
          <p:cNvSpPr/>
          <p:nvPr/>
        </p:nvSpPr>
        <p:spPr>
          <a:xfrm>
            <a:off x="600069" y="3927739"/>
            <a:ext cx="1512000" cy="471487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2Gbps</a:t>
            </a:r>
            <a:endParaRPr lang="en-GB" dirty="0"/>
          </a:p>
        </p:txBody>
      </p:sp>
      <p:sp>
        <p:nvSpPr>
          <p:cNvPr id="31" name="Flecha derecha 30"/>
          <p:cNvSpPr/>
          <p:nvPr/>
        </p:nvSpPr>
        <p:spPr>
          <a:xfrm>
            <a:off x="600069" y="4961336"/>
            <a:ext cx="1512000" cy="471487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2Gbps</a:t>
            </a:r>
            <a:endParaRPr lang="en-GB" dirty="0"/>
          </a:p>
        </p:txBody>
      </p:sp>
      <p:sp>
        <p:nvSpPr>
          <p:cNvPr id="18" name="Flecha derecha 17"/>
          <p:cNvSpPr/>
          <p:nvPr/>
        </p:nvSpPr>
        <p:spPr>
          <a:xfrm>
            <a:off x="10168560" y="3280732"/>
            <a:ext cx="1442627" cy="817588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 smtClean="0"/>
              <a:t>8Gbsp</a:t>
            </a:r>
            <a:endParaRPr lang="en-GB" dirty="0"/>
          </a:p>
        </p:txBody>
      </p:sp>
      <p:grpSp>
        <p:nvGrpSpPr>
          <p:cNvPr id="51" name="Grupo 50"/>
          <p:cNvGrpSpPr/>
          <p:nvPr/>
        </p:nvGrpSpPr>
        <p:grpSpPr>
          <a:xfrm>
            <a:off x="2115256" y="1677977"/>
            <a:ext cx="4604566" cy="836623"/>
            <a:chOff x="2082951" y="1677977"/>
            <a:chExt cx="4604566" cy="836623"/>
          </a:xfrm>
        </p:grpSpPr>
        <p:sp>
          <p:nvSpPr>
            <p:cNvPr id="19" name="Rectángulo redondeado 18"/>
            <p:cNvSpPr/>
            <p:nvPr/>
          </p:nvSpPr>
          <p:spPr>
            <a:xfrm>
              <a:off x="3372381" y="2202453"/>
              <a:ext cx="8618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Option</a:t>
              </a:r>
              <a:endParaRPr lang="en-GB" dirty="0"/>
            </a:p>
          </p:txBody>
        </p:sp>
        <p:cxnSp>
          <p:nvCxnSpPr>
            <p:cNvPr id="64" name="Conector recto de flecha 63"/>
            <p:cNvCxnSpPr/>
            <p:nvPr/>
          </p:nvCxnSpPr>
          <p:spPr>
            <a:xfrm>
              <a:off x="5035395" y="2079513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Rectángulo redondeado 36"/>
            <p:cNvSpPr/>
            <p:nvPr/>
          </p:nvSpPr>
          <p:spPr>
            <a:xfrm>
              <a:off x="4693094" y="1923440"/>
              <a:ext cx="756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SKEW</a:t>
              </a:r>
              <a:endParaRPr lang="en-GB" dirty="0"/>
            </a:p>
          </p:txBody>
        </p:sp>
        <p:cxnSp>
          <p:nvCxnSpPr>
            <p:cNvPr id="32" name="Conector angular 31"/>
            <p:cNvCxnSpPr/>
            <p:nvPr/>
          </p:nvCxnSpPr>
          <p:spPr>
            <a:xfrm>
              <a:off x="3040972" y="2069407"/>
              <a:ext cx="329764" cy="289119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angular 43"/>
            <p:cNvCxnSpPr>
              <a:endCxn id="37" idx="1"/>
            </p:cNvCxnSpPr>
            <p:nvPr/>
          </p:nvCxnSpPr>
          <p:spPr>
            <a:xfrm flipV="1">
              <a:off x="4232536" y="2079514"/>
              <a:ext cx="460558" cy="289120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>
              <a:endCxn id="37" idx="1"/>
            </p:cNvCxnSpPr>
            <p:nvPr/>
          </p:nvCxnSpPr>
          <p:spPr>
            <a:xfrm>
              <a:off x="3040972" y="2069407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3" name="Rectángulo redondeado 62"/>
            <p:cNvSpPr/>
            <p:nvPr/>
          </p:nvSpPr>
          <p:spPr>
            <a:xfrm>
              <a:off x="5727467" y="1925618"/>
              <a:ext cx="684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FIFO</a:t>
              </a:r>
              <a:endParaRPr lang="en-GB" dirty="0"/>
            </a:p>
          </p:txBody>
        </p:sp>
        <p:sp>
          <p:nvSpPr>
            <p:cNvPr id="50" name="Rectángulo redondeado 49"/>
            <p:cNvSpPr/>
            <p:nvPr/>
          </p:nvSpPr>
          <p:spPr>
            <a:xfrm>
              <a:off x="2082951" y="1677977"/>
              <a:ext cx="998136" cy="78285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2000" dirty="0" err="1" smtClean="0"/>
                <a:t>SerDes</a:t>
              </a:r>
              <a:endParaRPr lang="en-GB" sz="2000" dirty="0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2115256" y="2711574"/>
            <a:ext cx="4604566" cy="836623"/>
            <a:chOff x="2082951" y="1677977"/>
            <a:chExt cx="4604566" cy="836623"/>
          </a:xfrm>
        </p:grpSpPr>
        <p:sp>
          <p:nvSpPr>
            <p:cNvPr id="77" name="Rectángulo redondeado 76"/>
            <p:cNvSpPr/>
            <p:nvPr/>
          </p:nvSpPr>
          <p:spPr>
            <a:xfrm>
              <a:off x="3372381" y="2202453"/>
              <a:ext cx="8618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Option</a:t>
              </a:r>
              <a:endParaRPr lang="en-GB" dirty="0"/>
            </a:p>
          </p:txBody>
        </p:sp>
        <p:cxnSp>
          <p:nvCxnSpPr>
            <p:cNvPr id="78" name="Conector recto de flecha 77"/>
            <p:cNvCxnSpPr/>
            <p:nvPr/>
          </p:nvCxnSpPr>
          <p:spPr>
            <a:xfrm>
              <a:off x="5035395" y="2079513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9" name="Rectángulo redondeado 78"/>
            <p:cNvSpPr/>
            <p:nvPr/>
          </p:nvSpPr>
          <p:spPr>
            <a:xfrm>
              <a:off x="4693094" y="1923440"/>
              <a:ext cx="756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SKEW</a:t>
              </a:r>
              <a:endParaRPr lang="en-GB" dirty="0"/>
            </a:p>
          </p:txBody>
        </p:sp>
        <p:cxnSp>
          <p:nvCxnSpPr>
            <p:cNvPr id="80" name="Conector angular 79"/>
            <p:cNvCxnSpPr/>
            <p:nvPr/>
          </p:nvCxnSpPr>
          <p:spPr>
            <a:xfrm>
              <a:off x="3040972" y="2069407"/>
              <a:ext cx="329764" cy="289119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Conector angular 80"/>
            <p:cNvCxnSpPr>
              <a:endCxn id="79" idx="1"/>
            </p:cNvCxnSpPr>
            <p:nvPr/>
          </p:nvCxnSpPr>
          <p:spPr>
            <a:xfrm flipV="1">
              <a:off x="4232536" y="2079514"/>
              <a:ext cx="460558" cy="289120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ector recto de flecha 81"/>
            <p:cNvCxnSpPr>
              <a:endCxn id="79" idx="1"/>
            </p:cNvCxnSpPr>
            <p:nvPr/>
          </p:nvCxnSpPr>
          <p:spPr>
            <a:xfrm>
              <a:off x="3040972" y="2069407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3" name="Rectángulo redondeado 82"/>
            <p:cNvSpPr/>
            <p:nvPr/>
          </p:nvSpPr>
          <p:spPr>
            <a:xfrm>
              <a:off x="5727467" y="1925618"/>
              <a:ext cx="684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FIFO</a:t>
              </a:r>
              <a:endParaRPr lang="en-GB" dirty="0"/>
            </a:p>
          </p:txBody>
        </p:sp>
        <p:sp>
          <p:nvSpPr>
            <p:cNvPr id="84" name="Rectángulo redondeado 83"/>
            <p:cNvSpPr/>
            <p:nvPr/>
          </p:nvSpPr>
          <p:spPr>
            <a:xfrm>
              <a:off x="2082951" y="1677977"/>
              <a:ext cx="998136" cy="78285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2000" dirty="0" err="1" smtClean="0"/>
                <a:t>SerDes</a:t>
              </a:r>
              <a:endParaRPr lang="en-GB" sz="2000" dirty="0"/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2115256" y="3745171"/>
            <a:ext cx="4604566" cy="836623"/>
            <a:chOff x="2082951" y="1677977"/>
            <a:chExt cx="4604566" cy="836623"/>
          </a:xfrm>
        </p:grpSpPr>
        <p:sp>
          <p:nvSpPr>
            <p:cNvPr id="86" name="Rectángulo redondeado 85"/>
            <p:cNvSpPr/>
            <p:nvPr/>
          </p:nvSpPr>
          <p:spPr>
            <a:xfrm>
              <a:off x="3372381" y="2202453"/>
              <a:ext cx="8618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Option</a:t>
              </a:r>
              <a:endParaRPr lang="en-GB" dirty="0"/>
            </a:p>
          </p:txBody>
        </p:sp>
        <p:cxnSp>
          <p:nvCxnSpPr>
            <p:cNvPr id="87" name="Conector recto de flecha 86"/>
            <p:cNvCxnSpPr/>
            <p:nvPr/>
          </p:nvCxnSpPr>
          <p:spPr>
            <a:xfrm>
              <a:off x="5035395" y="2079513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8" name="Rectángulo redondeado 87"/>
            <p:cNvSpPr/>
            <p:nvPr/>
          </p:nvSpPr>
          <p:spPr>
            <a:xfrm>
              <a:off x="4693094" y="1923440"/>
              <a:ext cx="756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SKEW</a:t>
              </a:r>
              <a:endParaRPr lang="en-GB" dirty="0"/>
            </a:p>
          </p:txBody>
        </p:sp>
        <p:cxnSp>
          <p:nvCxnSpPr>
            <p:cNvPr id="89" name="Conector angular 88"/>
            <p:cNvCxnSpPr/>
            <p:nvPr/>
          </p:nvCxnSpPr>
          <p:spPr>
            <a:xfrm>
              <a:off x="3040972" y="2069407"/>
              <a:ext cx="329764" cy="289119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ector angular 89"/>
            <p:cNvCxnSpPr>
              <a:endCxn id="88" idx="1"/>
            </p:cNvCxnSpPr>
            <p:nvPr/>
          </p:nvCxnSpPr>
          <p:spPr>
            <a:xfrm flipV="1">
              <a:off x="4232536" y="2079514"/>
              <a:ext cx="460558" cy="289120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ector recto de flecha 90"/>
            <p:cNvCxnSpPr>
              <a:endCxn id="88" idx="1"/>
            </p:cNvCxnSpPr>
            <p:nvPr/>
          </p:nvCxnSpPr>
          <p:spPr>
            <a:xfrm>
              <a:off x="3040972" y="2069407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2" name="Rectángulo redondeado 91"/>
            <p:cNvSpPr/>
            <p:nvPr/>
          </p:nvSpPr>
          <p:spPr>
            <a:xfrm>
              <a:off x="5727467" y="1925618"/>
              <a:ext cx="684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FIFO</a:t>
              </a:r>
              <a:endParaRPr lang="en-GB" dirty="0"/>
            </a:p>
          </p:txBody>
        </p:sp>
        <p:sp>
          <p:nvSpPr>
            <p:cNvPr id="93" name="Rectángulo redondeado 92"/>
            <p:cNvSpPr/>
            <p:nvPr/>
          </p:nvSpPr>
          <p:spPr>
            <a:xfrm>
              <a:off x="2082951" y="1677977"/>
              <a:ext cx="998136" cy="78285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2000" dirty="0" err="1" smtClean="0"/>
                <a:t>SerDes</a:t>
              </a:r>
              <a:endParaRPr lang="en-GB" sz="2000" dirty="0"/>
            </a:p>
          </p:txBody>
        </p:sp>
      </p:grpSp>
      <p:grpSp>
        <p:nvGrpSpPr>
          <p:cNvPr id="121" name="Grupo 120"/>
          <p:cNvGrpSpPr/>
          <p:nvPr/>
        </p:nvGrpSpPr>
        <p:grpSpPr>
          <a:xfrm>
            <a:off x="2115256" y="4778768"/>
            <a:ext cx="4604566" cy="836623"/>
            <a:chOff x="2082951" y="1677977"/>
            <a:chExt cx="4604566" cy="836623"/>
          </a:xfrm>
        </p:grpSpPr>
        <p:sp>
          <p:nvSpPr>
            <p:cNvPr id="122" name="Rectángulo redondeado 121"/>
            <p:cNvSpPr/>
            <p:nvPr/>
          </p:nvSpPr>
          <p:spPr>
            <a:xfrm>
              <a:off x="3372381" y="2202453"/>
              <a:ext cx="8618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Option</a:t>
              </a:r>
              <a:endParaRPr lang="en-GB" dirty="0"/>
            </a:p>
          </p:txBody>
        </p:sp>
        <p:cxnSp>
          <p:nvCxnSpPr>
            <p:cNvPr id="123" name="Conector recto de flecha 122"/>
            <p:cNvCxnSpPr/>
            <p:nvPr/>
          </p:nvCxnSpPr>
          <p:spPr>
            <a:xfrm>
              <a:off x="5035395" y="2079513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4" name="Rectángulo redondeado 123"/>
            <p:cNvSpPr/>
            <p:nvPr/>
          </p:nvSpPr>
          <p:spPr>
            <a:xfrm>
              <a:off x="4693094" y="1923440"/>
              <a:ext cx="756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SKEW</a:t>
              </a:r>
              <a:endParaRPr lang="en-GB" dirty="0"/>
            </a:p>
          </p:txBody>
        </p:sp>
        <p:cxnSp>
          <p:nvCxnSpPr>
            <p:cNvPr id="125" name="Conector angular 124"/>
            <p:cNvCxnSpPr/>
            <p:nvPr/>
          </p:nvCxnSpPr>
          <p:spPr>
            <a:xfrm>
              <a:off x="3040972" y="2069407"/>
              <a:ext cx="329764" cy="289119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Conector angular 125"/>
            <p:cNvCxnSpPr>
              <a:endCxn id="124" idx="1"/>
            </p:cNvCxnSpPr>
            <p:nvPr/>
          </p:nvCxnSpPr>
          <p:spPr>
            <a:xfrm flipV="1">
              <a:off x="4232536" y="2079514"/>
              <a:ext cx="460558" cy="289120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ector recto de flecha 126"/>
            <p:cNvCxnSpPr>
              <a:endCxn id="124" idx="1"/>
            </p:cNvCxnSpPr>
            <p:nvPr/>
          </p:nvCxnSpPr>
          <p:spPr>
            <a:xfrm>
              <a:off x="3040972" y="2069407"/>
              <a:ext cx="1652122" cy="1010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8" name="Rectángulo redondeado 127"/>
            <p:cNvSpPr/>
            <p:nvPr/>
          </p:nvSpPr>
          <p:spPr>
            <a:xfrm>
              <a:off x="5727467" y="1925618"/>
              <a:ext cx="6840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FIFO</a:t>
              </a:r>
              <a:endParaRPr lang="en-GB" dirty="0"/>
            </a:p>
          </p:txBody>
        </p:sp>
        <p:sp>
          <p:nvSpPr>
            <p:cNvPr id="129" name="Rectángulo redondeado 128"/>
            <p:cNvSpPr/>
            <p:nvPr/>
          </p:nvSpPr>
          <p:spPr>
            <a:xfrm>
              <a:off x="2082951" y="1677977"/>
              <a:ext cx="998136" cy="78285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2000" dirty="0" err="1" smtClean="0"/>
                <a:t>SerDes</a:t>
              </a:r>
              <a:endParaRPr lang="en-GB" sz="2000" dirty="0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687080" y="1689186"/>
            <a:ext cx="3915061" cy="4019930"/>
            <a:chOff x="6687080" y="1689186"/>
            <a:chExt cx="3915061" cy="4019930"/>
          </a:xfrm>
        </p:grpSpPr>
        <p:sp>
          <p:nvSpPr>
            <p:cNvPr id="52" name="Rectángulo redondeado 51"/>
            <p:cNvSpPr/>
            <p:nvPr/>
          </p:nvSpPr>
          <p:spPr>
            <a:xfrm>
              <a:off x="7917694" y="2962767"/>
              <a:ext cx="861800" cy="31214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Option</a:t>
              </a:r>
              <a:endParaRPr lang="en-GB" dirty="0"/>
            </a:p>
          </p:txBody>
        </p:sp>
        <p:cxnSp>
          <p:nvCxnSpPr>
            <p:cNvPr id="57" name="Conector angular 56"/>
            <p:cNvCxnSpPr/>
            <p:nvPr/>
          </p:nvCxnSpPr>
          <p:spPr>
            <a:xfrm flipV="1">
              <a:off x="7115033" y="3118841"/>
              <a:ext cx="802663" cy="575480"/>
            </a:xfrm>
            <a:prstGeom prst="bentConnector3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angular 59"/>
            <p:cNvCxnSpPr>
              <a:stCxn id="52" idx="3"/>
            </p:cNvCxnSpPr>
            <p:nvPr/>
          </p:nvCxnSpPr>
          <p:spPr>
            <a:xfrm>
              <a:off x="8779494" y="3118841"/>
              <a:ext cx="821944" cy="56486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>
              <a:off x="7331923" y="3684862"/>
              <a:ext cx="2268000" cy="0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6" name="Rectángulo redondeado 65"/>
            <p:cNvSpPr/>
            <p:nvPr/>
          </p:nvSpPr>
          <p:spPr>
            <a:xfrm>
              <a:off x="9604005" y="3264028"/>
              <a:ext cx="998136" cy="78285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2000" dirty="0" err="1" smtClean="0"/>
                <a:t>SerDes</a:t>
              </a:r>
              <a:endParaRPr lang="en-GB" sz="2000" dirty="0"/>
            </a:p>
          </p:txBody>
        </p:sp>
        <p:sp>
          <p:nvSpPr>
            <p:cNvPr id="17" name="Operación manual 16"/>
            <p:cNvSpPr/>
            <p:nvPr/>
          </p:nvSpPr>
          <p:spPr>
            <a:xfrm rot="16200000">
              <a:off x="5004822" y="3371444"/>
              <a:ext cx="4019930" cy="655413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Flecha doblada hacia arriba 57"/>
          <p:cNvSpPr/>
          <p:nvPr/>
        </p:nvSpPr>
        <p:spPr>
          <a:xfrm rot="10800000">
            <a:off x="7005190" y="1860544"/>
            <a:ext cx="676783" cy="321946"/>
          </a:xfrm>
          <a:prstGeom prst="bentUpArrow">
            <a:avLst>
              <a:gd name="adj1" fmla="val 15081"/>
              <a:gd name="adj2" fmla="val 25000"/>
              <a:gd name="adj3" fmla="val 25000"/>
            </a:avLst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ángulo redondeado 52"/>
          <p:cNvSpPr/>
          <p:nvPr/>
        </p:nvSpPr>
        <p:spPr>
          <a:xfrm>
            <a:off x="7649453" y="1627952"/>
            <a:ext cx="1465272" cy="54609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Control</a:t>
            </a:r>
            <a:endParaRPr lang="en-GB" dirty="0"/>
          </a:p>
        </p:txBody>
      </p:sp>
      <p:sp>
        <p:nvSpPr>
          <p:cNvPr id="59" name="Rectángulo redondeado 58"/>
          <p:cNvSpPr/>
          <p:nvPr/>
        </p:nvSpPr>
        <p:spPr>
          <a:xfrm>
            <a:off x="9507415" y="1376555"/>
            <a:ext cx="2168457" cy="10373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Line Marks</a:t>
            </a:r>
          </a:p>
          <a:p>
            <a:pPr algn="ctr"/>
            <a:r>
              <a:rPr lang="es-ES" dirty="0" err="1" smtClean="0"/>
              <a:t>Slow</a:t>
            </a:r>
            <a:r>
              <a:rPr lang="es-ES" dirty="0" smtClean="0"/>
              <a:t> Control </a:t>
            </a:r>
          </a:p>
          <a:p>
            <a:pPr algn="ctr"/>
            <a:r>
              <a:rPr lang="es-ES" dirty="0" err="1" smtClean="0"/>
              <a:t>Separated</a:t>
            </a:r>
            <a:r>
              <a:rPr lang="es-ES" dirty="0" smtClean="0"/>
              <a:t> </a:t>
            </a:r>
            <a:r>
              <a:rPr lang="es-ES" dirty="0" err="1" smtClean="0"/>
              <a:t>Lines</a:t>
            </a:r>
            <a:endParaRPr lang="en-GB" dirty="0"/>
          </a:p>
        </p:txBody>
      </p:sp>
      <p:cxnSp>
        <p:nvCxnSpPr>
          <p:cNvPr id="62" name="Conector recto de flecha 61"/>
          <p:cNvCxnSpPr>
            <a:stCxn id="59" idx="1"/>
            <a:endCxn id="53" idx="3"/>
          </p:cNvCxnSpPr>
          <p:nvPr/>
        </p:nvCxnSpPr>
        <p:spPr>
          <a:xfrm flipH="1">
            <a:off x="9114725" y="1895250"/>
            <a:ext cx="3926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5" grpId="0" animBg="1"/>
      <p:bldP spid="29" grpId="0" animBg="1"/>
      <p:bldP spid="30" grpId="0" animBg="1"/>
      <p:bldP spid="31" grpId="0" animBg="1"/>
      <p:bldP spid="18" grpId="0" animBg="1"/>
      <p:bldP spid="58" grpId="0" animBg="1"/>
      <p:bldP spid="53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IDM – Input Data Mezzanine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PACE –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TEST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74" y="1720739"/>
            <a:ext cx="5889383" cy="3699673"/>
          </a:xfrm>
          <a:prstGeom prst="rect">
            <a:avLst/>
          </a:prstGeom>
          <a:noFill/>
        </p:spPr>
      </p:pic>
      <p:sp>
        <p:nvSpPr>
          <p:cNvPr id="23" name="Rectángulo redondeado 22"/>
          <p:cNvSpPr/>
          <p:nvPr/>
        </p:nvSpPr>
        <p:spPr>
          <a:xfrm>
            <a:off x="6392959" y="1960776"/>
            <a:ext cx="2289128" cy="1315438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redondeado 8"/>
          <p:cNvSpPr/>
          <p:nvPr/>
        </p:nvSpPr>
        <p:spPr>
          <a:xfrm>
            <a:off x="4606390" y="1960776"/>
            <a:ext cx="1309668" cy="329427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ángulo redondeado 3"/>
          <p:cNvSpPr/>
          <p:nvPr/>
        </p:nvSpPr>
        <p:spPr>
          <a:xfrm>
            <a:off x="1376313" y="1423447"/>
            <a:ext cx="9333670" cy="446830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redondeado 9"/>
          <p:cNvSpPr/>
          <p:nvPr/>
        </p:nvSpPr>
        <p:spPr>
          <a:xfrm>
            <a:off x="1364550" y="1423447"/>
            <a:ext cx="9333670" cy="446830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upo 6"/>
          <p:cNvGrpSpPr/>
          <p:nvPr/>
        </p:nvGrpSpPr>
        <p:grpSpPr>
          <a:xfrm>
            <a:off x="600069" y="1376555"/>
            <a:ext cx="11075803" cy="4332561"/>
            <a:chOff x="600069" y="1376555"/>
            <a:chExt cx="11075803" cy="4332561"/>
          </a:xfrm>
        </p:grpSpPr>
        <p:sp>
          <p:nvSpPr>
            <p:cNvPr id="60" name="Flecha derecha 59"/>
            <p:cNvSpPr/>
            <p:nvPr/>
          </p:nvSpPr>
          <p:spPr>
            <a:xfrm>
              <a:off x="600069" y="1860545"/>
              <a:ext cx="1512000" cy="47148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2 </a:t>
              </a:r>
              <a:r>
                <a:rPr lang="es-ES" dirty="0" err="1" smtClean="0"/>
                <a:t>Gbps</a:t>
              </a:r>
              <a:endParaRPr lang="en-GB" dirty="0"/>
            </a:p>
          </p:txBody>
        </p:sp>
        <p:sp>
          <p:nvSpPr>
            <p:cNvPr id="61" name="Flecha derecha 60"/>
            <p:cNvSpPr/>
            <p:nvPr/>
          </p:nvSpPr>
          <p:spPr>
            <a:xfrm>
              <a:off x="600069" y="2894142"/>
              <a:ext cx="1512000" cy="47148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2Gbps</a:t>
              </a:r>
              <a:endParaRPr lang="en-GB" dirty="0"/>
            </a:p>
          </p:txBody>
        </p:sp>
        <p:sp>
          <p:nvSpPr>
            <p:cNvPr id="62" name="Flecha derecha 61"/>
            <p:cNvSpPr/>
            <p:nvPr/>
          </p:nvSpPr>
          <p:spPr>
            <a:xfrm>
              <a:off x="600069" y="3927739"/>
              <a:ext cx="1512000" cy="47148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2Gbps</a:t>
              </a:r>
              <a:endParaRPr lang="en-GB" dirty="0"/>
            </a:p>
          </p:txBody>
        </p:sp>
        <p:sp>
          <p:nvSpPr>
            <p:cNvPr id="63" name="Flecha derecha 62"/>
            <p:cNvSpPr/>
            <p:nvPr/>
          </p:nvSpPr>
          <p:spPr>
            <a:xfrm>
              <a:off x="600069" y="4961336"/>
              <a:ext cx="1512000" cy="47148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2Gbps</a:t>
              </a:r>
              <a:endParaRPr lang="en-GB" dirty="0"/>
            </a:p>
          </p:txBody>
        </p:sp>
        <p:sp>
          <p:nvSpPr>
            <p:cNvPr id="64" name="Flecha derecha 63"/>
            <p:cNvSpPr/>
            <p:nvPr/>
          </p:nvSpPr>
          <p:spPr>
            <a:xfrm>
              <a:off x="10168560" y="3280732"/>
              <a:ext cx="1442627" cy="817588"/>
            </a:xfrm>
            <a:prstGeom prst="rightArrow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dirty="0" smtClean="0"/>
                <a:t>8Gbsp</a:t>
              </a:r>
              <a:endParaRPr lang="en-GB" dirty="0"/>
            </a:p>
          </p:txBody>
        </p:sp>
        <p:grpSp>
          <p:nvGrpSpPr>
            <p:cNvPr id="65" name="Grupo 64"/>
            <p:cNvGrpSpPr/>
            <p:nvPr/>
          </p:nvGrpSpPr>
          <p:grpSpPr>
            <a:xfrm>
              <a:off x="2115256" y="1677977"/>
              <a:ext cx="4604566" cy="836623"/>
              <a:chOff x="2082951" y="1677977"/>
              <a:chExt cx="4604566" cy="836623"/>
            </a:xfrm>
          </p:grpSpPr>
          <p:sp>
            <p:nvSpPr>
              <p:cNvPr id="66" name="Rectángulo redondeado 65"/>
              <p:cNvSpPr/>
              <p:nvPr/>
            </p:nvSpPr>
            <p:spPr>
              <a:xfrm>
                <a:off x="3372381" y="2202453"/>
                <a:ext cx="8618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err="1" smtClean="0"/>
                  <a:t>Option</a:t>
                </a:r>
                <a:endParaRPr lang="en-GB" dirty="0"/>
              </a:p>
            </p:txBody>
          </p:sp>
          <p:cxnSp>
            <p:nvCxnSpPr>
              <p:cNvPr id="67" name="Conector recto de flecha 66"/>
              <p:cNvCxnSpPr/>
              <p:nvPr/>
            </p:nvCxnSpPr>
            <p:spPr>
              <a:xfrm>
                <a:off x="5035395" y="2079513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8" name="Rectángulo redondeado 67"/>
              <p:cNvSpPr/>
              <p:nvPr/>
            </p:nvSpPr>
            <p:spPr>
              <a:xfrm>
                <a:off x="4693094" y="1923440"/>
                <a:ext cx="756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SKEW</a:t>
                </a:r>
                <a:endParaRPr lang="en-GB" dirty="0"/>
              </a:p>
            </p:txBody>
          </p:sp>
          <p:cxnSp>
            <p:nvCxnSpPr>
              <p:cNvPr id="69" name="Conector angular 68"/>
              <p:cNvCxnSpPr/>
              <p:nvPr/>
            </p:nvCxnSpPr>
            <p:spPr>
              <a:xfrm>
                <a:off x="3040972" y="2069407"/>
                <a:ext cx="329764" cy="289119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ector angular 69"/>
              <p:cNvCxnSpPr>
                <a:endCxn id="68" idx="1"/>
              </p:cNvCxnSpPr>
              <p:nvPr/>
            </p:nvCxnSpPr>
            <p:spPr>
              <a:xfrm flipV="1">
                <a:off x="4232536" y="2079514"/>
                <a:ext cx="460558" cy="289120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de flecha 70"/>
              <p:cNvCxnSpPr>
                <a:endCxn id="68" idx="1"/>
              </p:cNvCxnSpPr>
              <p:nvPr/>
            </p:nvCxnSpPr>
            <p:spPr>
              <a:xfrm>
                <a:off x="3040972" y="2069407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2" name="Rectángulo redondeado 71"/>
              <p:cNvSpPr/>
              <p:nvPr/>
            </p:nvSpPr>
            <p:spPr>
              <a:xfrm>
                <a:off x="5727467" y="1925618"/>
                <a:ext cx="684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FIFO</a:t>
                </a:r>
                <a:endParaRPr lang="en-GB" dirty="0"/>
              </a:p>
            </p:txBody>
          </p:sp>
          <p:sp>
            <p:nvSpPr>
              <p:cNvPr id="73" name="Rectángulo redondeado 72"/>
              <p:cNvSpPr/>
              <p:nvPr/>
            </p:nvSpPr>
            <p:spPr>
              <a:xfrm>
                <a:off x="2082951" y="1677977"/>
                <a:ext cx="998136" cy="782859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2000" dirty="0" err="1" smtClean="0"/>
                  <a:t>SerDes</a:t>
                </a:r>
                <a:endParaRPr lang="en-GB" sz="2000" dirty="0"/>
              </a:p>
            </p:txBody>
          </p:sp>
        </p:grpSp>
        <p:grpSp>
          <p:nvGrpSpPr>
            <p:cNvPr id="74" name="Grupo 73"/>
            <p:cNvGrpSpPr/>
            <p:nvPr/>
          </p:nvGrpSpPr>
          <p:grpSpPr>
            <a:xfrm>
              <a:off x="2115256" y="2711574"/>
              <a:ext cx="4604566" cy="836623"/>
              <a:chOff x="2082951" y="1677977"/>
              <a:chExt cx="4604566" cy="836623"/>
            </a:xfrm>
          </p:grpSpPr>
          <p:sp>
            <p:nvSpPr>
              <p:cNvPr id="75" name="Rectángulo redondeado 74"/>
              <p:cNvSpPr/>
              <p:nvPr/>
            </p:nvSpPr>
            <p:spPr>
              <a:xfrm>
                <a:off x="3372381" y="2202453"/>
                <a:ext cx="8618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err="1" smtClean="0"/>
                  <a:t>Option</a:t>
                </a:r>
                <a:endParaRPr lang="en-GB" dirty="0"/>
              </a:p>
            </p:txBody>
          </p:sp>
          <p:cxnSp>
            <p:nvCxnSpPr>
              <p:cNvPr id="76" name="Conector recto de flecha 75"/>
              <p:cNvCxnSpPr/>
              <p:nvPr/>
            </p:nvCxnSpPr>
            <p:spPr>
              <a:xfrm>
                <a:off x="5035395" y="2079513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7" name="Rectángulo redondeado 76"/>
              <p:cNvSpPr/>
              <p:nvPr/>
            </p:nvSpPr>
            <p:spPr>
              <a:xfrm>
                <a:off x="4693094" y="1923440"/>
                <a:ext cx="756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SKEW</a:t>
                </a:r>
                <a:endParaRPr lang="en-GB" dirty="0"/>
              </a:p>
            </p:txBody>
          </p:sp>
          <p:cxnSp>
            <p:nvCxnSpPr>
              <p:cNvPr id="78" name="Conector angular 77"/>
              <p:cNvCxnSpPr/>
              <p:nvPr/>
            </p:nvCxnSpPr>
            <p:spPr>
              <a:xfrm>
                <a:off x="3040972" y="2069407"/>
                <a:ext cx="329764" cy="289119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Conector angular 78"/>
              <p:cNvCxnSpPr>
                <a:endCxn id="77" idx="1"/>
              </p:cNvCxnSpPr>
              <p:nvPr/>
            </p:nvCxnSpPr>
            <p:spPr>
              <a:xfrm flipV="1">
                <a:off x="4232536" y="2079514"/>
                <a:ext cx="460558" cy="289120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>
                <a:endCxn id="77" idx="1"/>
              </p:cNvCxnSpPr>
              <p:nvPr/>
            </p:nvCxnSpPr>
            <p:spPr>
              <a:xfrm>
                <a:off x="3040972" y="2069407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1" name="Rectángulo redondeado 80"/>
              <p:cNvSpPr/>
              <p:nvPr/>
            </p:nvSpPr>
            <p:spPr>
              <a:xfrm>
                <a:off x="5727467" y="1925618"/>
                <a:ext cx="684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FIFO</a:t>
                </a:r>
                <a:endParaRPr lang="en-GB" dirty="0"/>
              </a:p>
            </p:txBody>
          </p:sp>
          <p:sp>
            <p:nvSpPr>
              <p:cNvPr id="82" name="Rectángulo redondeado 81"/>
              <p:cNvSpPr/>
              <p:nvPr/>
            </p:nvSpPr>
            <p:spPr>
              <a:xfrm>
                <a:off x="2082951" y="1677977"/>
                <a:ext cx="998136" cy="782859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2000" dirty="0" err="1" smtClean="0"/>
                  <a:t>SerDes</a:t>
                </a:r>
                <a:endParaRPr lang="en-GB" sz="2000" dirty="0"/>
              </a:p>
            </p:txBody>
          </p:sp>
        </p:grpSp>
        <p:grpSp>
          <p:nvGrpSpPr>
            <p:cNvPr id="83" name="Grupo 82"/>
            <p:cNvGrpSpPr/>
            <p:nvPr/>
          </p:nvGrpSpPr>
          <p:grpSpPr>
            <a:xfrm>
              <a:off x="2115256" y="3745171"/>
              <a:ext cx="4604566" cy="836623"/>
              <a:chOff x="2082951" y="1677977"/>
              <a:chExt cx="4604566" cy="836623"/>
            </a:xfrm>
          </p:grpSpPr>
          <p:sp>
            <p:nvSpPr>
              <p:cNvPr id="84" name="Rectángulo redondeado 83"/>
              <p:cNvSpPr/>
              <p:nvPr/>
            </p:nvSpPr>
            <p:spPr>
              <a:xfrm>
                <a:off x="3372381" y="2202453"/>
                <a:ext cx="8618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err="1" smtClean="0"/>
                  <a:t>Option</a:t>
                </a:r>
                <a:endParaRPr lang="en-GB" dirty="0"/>
              </a:p>
            </p:txBody>
          </p:sp>
          <p:cxnSp>
            <p:nvCxnSpPr>
              <p:cNvPr id="85" name="Conector recto de flecha 84"/>
              <p:cNvCxnSpPr/>
              <p:nvPr/>
            </p:nvCxnSpPr>
            <p:spPr>
              <a:xfrm>
                <a:off x="5035395" y="2079513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6" name="Rectángulo redondeado 85"/>
              <p:cNvSpPr/>
              <p:nvPr/>
            </p:nvSpPr>
            <p:spPr>
              <a:xfrm>
                <a:off x="4693094" y="1923440"/>
                <a:ext cx="756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SKEW</a:t>
                </a:r>
                <a:endParaRPr lang="en-GB" dirty="0"/>
              </a:p>
            </p:txBody>
          </p:sp>
          <p:cxnSp>
            <p:nvCxnSpPr>
              <p:cNvPr id="87" name="Conector angular 86"/>
              <p:cNvCxnSpPr/>
              <p:nvPr/>
            </p:nvCxnSpPr>
            <p:spPr>
              <a:xfrm>
                <a:off x="3040972" y="2069407"/>
                <a:ext cx="329764" cy="289119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Conector angular 87"/>
              <p:cNvCxnSpPr>
                <a:endCxn id="86" idx="1"/>
              </p:cNvCxnSpPr>
              <p:nvPr/>
            </p:nvCxnSpPr>
            <p:spPr>
              <a:xfrm flipV="1">
                <a:off x="4232536" y="2079514"/>
                <a:ext cx="460558" cy="289120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Conector recto de flecha 88"/>
              <p:cNvCxnSpPr>
                <a:endCxn id="86" idx="1"/>
              </p:cNvCxnSpPr>
              <p:nvPr/>
            </p:nvCxnSpPr>
            <p:spPr>
              <a:xfrm>
                <a:off x="3040972" y="2069407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0" name="Rectángulo redondeado 89"/>
              <p:cNvSpPr/>
              <p:nvPr/>
            </p:nvSpPr>
            <p:spPr>
              <a:xfrm>
                <a:off x="5727467" y="1925618"/>
                <a:ext cx="684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FIFO</a:t>
                </a:r>
                <a:endParaRPr lang="en-GB" dirty="0"/>
              </a:p>
            </p:txBody>
          </p:sp>
          <p:sp>
            <p:nvSpPr>
              <p:cNvPr id="91" name="Rectángulo redondeado 90"/>
              <p:cNvSpPr/>
              <p:nvPr/>
            </p:nvSpPr>
            <p:spPr>
              <a:xfrm>
                <a:off x="2082951" y="1677977"/>
                <a:ext cx="998136" cy="782859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2000" dirty="0" err="1" smtClean="0"/>
                  <a:t>SerDes</a:t>
                </a:r>
                <a:endParaRPr lang="en-GB" sz="2000" dirty="0"/>
              </a:p>
            </p:txBody>
          </p:sp>
        </p:grpSp>
        <p:grpSp>
          <p:nvGrpSpPr>
            <p:cNvPr id="92" name="Grupo 91"/>
            <p:cNvGrpSpPr/>
            <p:nvPr/>
          </p:nvGrpSpPr>
          <p:grpSpPr>
            <a:xfrm>
              <a:off x="2115256" y="4778768"/>
              <a:ext cx="4604566" cy="836623"/>
              <a:chOff x="2082951" y="1677977"/>
              <a:chExt cx="4604566" cy="836623"/>
            </a:xfrm>
          </p:grpSpPr>
          <p:sp>
            <p:nvSpPr>
              <p:cNvPr id="93" name="Rectángulo redondeado 92"/>
              <p:cNvSpPr/>
              <p:nvPr/>
            </p:nvSpPr>
            <p:spPr>
              <a:xfrm>
                <a:off x="3372381" y="2202453"/>
                <a:ext cx="8618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err="1" smtClean="0"/>
                  <a:t>Option</a:t>
                </a:r>
                <a:endParaRPr lang="en-GB" dirty="0"/>
              </a:p>
            </p:txBody>
          </p:sp>
          <p:cxnSp>
            <p:nvCxnSpPr>
              <p:cNvPr id="94" name="Conector recto de flecha 93"/>
              <p:cNvCxnSpPr/>
              <p:nvPr/>
            </p:nvCxnSpPr>
            <p:spPr>
              <a:xfrm>
                <a:off x="5035395" y="2079513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5" name="Rectángulo redondeado 94"/>
              <p:cNvSpPr/>
              <p:nvPr/>
            </p:nvSpPr>
            <p:spPr>
              <a:xfrm>
                <a:off x="4693094" y="1923440"/>
                <a:ext cx="756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SKEW</a:t>
                </a:r>
                <a:endParaRPr lang="en-GB" dirty="0"/>
              </a:p>
            </p:txBody>
          </p:sp>
          <p:cxnSp>
            <p:nvCxnSpPr>
              <p:cNvPr id="96" name="Conector angular 95"/>
              <p:cNvCxnSpPr/>
              <p:nvPr/>
            </p:nvCxnSpPr>
            <p:spPr>
              <a:xfrm>
                <a:off x="3040972" y="2069407"/>
                <a:ext cx="329764" cy="289119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Conector angular 96"/>
              <p:cNvCxnSpPr>
                <a:endCxn id="95" idx="1"/>
              </p:cNvCxnSpPr>
              <p:nvPr/>
            </p:nvCxnSpPr>
            <p:spPr>
              <a:xfrm flipV="1">
                <a:off x="4232536" y="2079514"/>
                <a:ext cx="460558" cy="289120"/>
              </a:xfrm>
              <a:prstGeom prst="bentConnector3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Conector recto de flecha 97"/>
              <p:cNvCxnSpPr>
                <a:endCxn id="95" idx="1"/>
              </p:cNvCxnSpPr>
              <p:nvPr/>
            </p:nvCxnSpPr>
            <p:spPr>
              <a:xfrm>
                <a:off x="3040972" y="2069407"/>
                <a:ext cx="1652122" cy="1010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9" name="Rectángulo redondeado 98"/>
              <p:cNvSpPr/>
              <p:nvPr/>
            </p:nvSpPr>
            <p:spPr>
              <a:xfrm>
                <a:off x="5727467" y="1925618"/>
                <a:ext cx="6840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FIFO</a:t>
                </a:r>
                <a:endParaRPr lang="en-GB" dirty="0"/>
              </a:p>
            </p:txBody>
          </p:sp>
          <p:sp>
            <p:nvSpPr>
              <p:cNvPr id="100" name="Rectángulo redondeado 99"/>
              <p:cNvSpPr/>
              <p:nvPr/>
            </p:nvSpPr>
            <p:spPr>
              <a:xfrm>
                <a:off x="2082951" y="1677977"/>
                <a:ext cx="998136" cy="782859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2000" dirty="0" err="1" smtClean="0"/>
                  <a:t>SerDes</a:t>
                </a:r>
                <a:endParaRPr lang="en-GB" sz="2000" dirty="0"/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6687080" y="1689186"/>
              <a:ext cx="3915061" cy="4019930"/>
              <a:chOff x="6687080" y="1689186"/>
              <a:chExt cx="3915061" cy="4019930"/>
            </a:xfrm>
          </p:grpSpPr>
          <p:sp>
            <p:nvSpPr>
              <p:cNvPr id="102" name="Rectángulo redondeado 101"/>
              <p:cNvSpPr/>
              <p:nvPr/>
            </p:nvSpPr>
            <p:spPr>
              <a:xfrm>
                <a:off x="7917694" y="2962767"/>
                <a:ext cx="861800" cy="312147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err="1" smtClean="0"/>
                  <a:t>Option</a:t>
                </a:r>
                <a:endParaRPr lang="en-GB" dirty="0"/>
              </a:p>
            </p:txBody>
          </p:sp>
          <p:cxnSp>
            <p:nvCxnSpPr>
              <p:cNvPr id="103" name="Conector angular 102"/>
              <p:cNvCxnSpPr/>
              <p:nvPr/>
            </p:nvCxnSpPr>
            <p:spPr>
              <a:xfrm flipV="1">
                <a:off x="7115033" y="3118841"/>
                <a:ext cx="802663" cy="575480"/>
              </a:xfrm>
              <a:prstGeom prst="bentConnector3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Conector angular 103"/>
              <p:cNvCxnSpPr>
                <a:stCxn id="102" idx="3"/>
              </p:cNvCxnSpPr>
              <p:nvPr/>
            </p:nvCxnSpPr>
            <p:spPr>
              <a:xfrm>
                <a:off x="8779494" y="3118841"/>
                <a:ext cx="821944" cy="56486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Conector recto de flecha 104"/>
              <p:cNvCxnSpPr/>
              <p:nvPr/>
            </p:nvCxnSpPr>
            <p:spPr>
              <a:xfrm>
                <a:off x="7331923" y="3684862"/>
                <a:ext cx="2268000" cy="0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6" name="Rectángulo redondeado 105"/>
              <p:cNvSpPr/>
              <p:nvPr/>
            </p:nvSpPr>
            <p:spPr>
              <a:xfrm>
                <a:off x="9604005" y="3264028"/>
                <a:ext cx="998136" cy="782859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2000" dirty="0" err="1" smtClean="0"/>
                  <a:t>SerDes</a:t>
                </a:r>
                <a:endParaRPr lang="en-GB" sz="2000" dirty="0"/>
              </a:p>
            </p:txBody>
          </p:sp>
          <p:sp>
            <p:nvSpPr>
              <p:cNvPr id="107" name="Operación manual 106"/>
              <p:cNvSpPr/>
              <p:nvPr/>
            </p:nvSpPr>
            <p:spPr>
              <a:xfrm rot="16200000">
                <a:off x="5004822" y="3371444"/>
                <a:ext cx="4019930" cy="655413"/>
              </a:xfrm>
              <a:prstGeom prst="flowChartManualOperati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8" name="Flecha doblada hacia arriba 107"/>
            <p:cNvSpPr/>
            <p:nvPr/>
          </p:nvSpPr>
          <p:spPr>
            <a:xfrm rot="10800000">
              <a:off x="7005190" y="1860544"/>
              <a:ext cx="676783" cy="321946"/>
            </a:xfrm>
            <a:prstGeom prst="bentUpArrow">
              <a:avLst>
                <a:gd name="adj1" fmla="val 15081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ángulo redondeado 108"/>
            <p:cNvSpPr/>
            <p:nvPr/>
          </p:nvSpPr>
          <p:spPr>
            <a:xfrm>
              <a:off x="7649453" y="1627952"/>
              <a:ext cx="1465272" cy="54609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Control</a:t>
              </a:r>
              <a:endParaRPr lang="en-GB" dirty="0"/>
            </a:p>
          </p:txBody>
        </p:sp>
        <p:sp>
          <p:nvSpPr>
            <p:cNvPr id="110" name="Rectángulo redondeado 109"/>
            <p:cNvSpPr/>
            <p:nvPr/>
          </p:nvSpPr>
          <p:spPr>
            <a:xfrm>
              <a:off x="9507415" y="1376555"/>
              <a:ext cx="2168457" cy="103738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Line Marks</a:t>
              </a:r>
            </a:p>
            <a:p>
              <a:pPr algn="ctr"/>
              <a:r>
                <a:rPr lang="es-ES" dirty="0" err="1" smtClean="0"/>
                <a:t>Slow</a:t>
              </a:r>
              <a:r>
                <a:rPr lang="es-ES" dirty="0" smtClean="0"/>
                <a:t> Control </a:t>
              </a:r>
            </a:p>
            <a:p>
              <a:pPr algn="ctr"/>
              <a:r>
                <a:rPr lang="es-ES" dirty="0" err="1" smtClean="0"/>
                <a:t>Separated</a:t>
              </a:r>
              <a:r>
                <a:rPr lang="es-ES" dirty="0" smtClean="0"/>
                <a:t> </a:t>
              </a:r>
              <a:r>
                <a:rPr lang="es-ES" dirty="0" err="1" smtClean="0"/>
                <a:t>Lines</a:t>
              </a:r>
              <a:endParaRPr lang="en-GB" dirty="0"/>
            </a:p>
          </p:txBody>
        </p:sp>
        <p:cxnSp>
          <p:nvCxnSpPr>
            <p:cNvPr id="111" name="Conector recto de flecha 110"/>
            <p:cNvCxnSpPr>
              <a:stCxn id="110" idx="1"/>
              <a:endCxn id="109" idx="3"/>
            </p:cNvCxnSpPr>
            <p:nvPr/>
          </p:nvCxnSpPr>
          <p:spPr>
            <a:xfrm flipH="1">
              <a:off x="9114725" y="1895250"/>
              <a:ext cx="39269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7" name="Grupo 196"/>
          <p:cNvGrpSpPr/>
          <p:nvPr/>
        </p:nvGrpSpPr>
        <p:grpSpPr>
          <a:xfrm>
            <a:off x="4177811" y="2804363"/>
            <a:ext cx="5514250" cy="896521"/>
            <a:chOff x="4177811" y="2804363"/>
            <a:chExt cx="5514250" cy="896521"/>
          </a:xfrm>
        </p:grpSpPr>
        <p:sp>
          <p:nvSpPr>
            <p:cNvPr id="173" name="Flecha izquierda y arriba 172"/>
            <p:cNvSpPr/>
            <p:nvPr/>
          </p:nvSpPr>
          <p:spPr>
            <a:xfrm>
              <a:off x="4184160" y="2804858"/>
              <a:ext cx="5507901" cy="592626"/>
            </a:xfrm>
            <a:prstGeom prst="leftUpArrow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lecha izquierda y arriba 173"/>
            <p:cNvSpPr/>
            <p:nvPr/>
          </p:nvSpPr>
          <p:spPr>
            <a:xfrm flipV="1">
              <a:off x="4184160" y="3108258"/>
              <a:ext cx="5507901" cy="592626"/>
            </a:xfrm>
            <a:prstGeom prst="leftUpArrow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lecha izquierda y arriba 174"/>
            <p:cNvSpPr/>
            <p:nvPr/>
          </p:nvSpPr>
          <p:spPr>
            <a:xfrm flipV="1">
              <a:off x="4184161" y="3106712"/>
              <a:ext cx="3280318" cy="592626"/>
            </a:xfrm>
            <a:prstGeom prst="leftUpArrow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lecha izquierda y arriba 175"/>
            <p:cNvSpPr/>
            <p:nvPr/>
          </p:nvSpPr>
          <p:spPr>
            <a:xfrm flipV="1">
              <a:off x="4184161" y="3106860"/>
              <a:ext cx="1094565" cy="592626"/>
            </a:xfrm>
            <a:prstGeom prst="leftUpArrow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Flecha izquierda y arriba 176"/>
            <p:cNvSpPr/>
            <p:nvPr/>
          </p:nvSpPr>
          <p:spPr>
            <a:xfrm>
              <a:off x="4177811" y="2804363"/>
              <a:ext cx="2155146" cy="592626"/>
            </a:xfrm>
            <a:prstGeom prst="leftUpArrow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upo 202"/>
          <p:cNvGrpSpPr/>
          <p:nvPr/>
        </p:nvGrpSpPr>
        <p:grpSpPr>
          <a:xfrm>
            <a:off x="4192253" y="3767316"/>
            <a:ext cx="6244752" cy="2274778"/>
            <a:chOff x="4192253" y="3767316"/>
            <a:chExt cx="6244752" cy="2274778"/>
          </a:xfrm>
        </p:grpSpPr>
        <p:sp>
          <p:nvSpPr>
            <p:cNvPr id="117" name="Rectángulo redondeado 116"/>
            <p:cNvSpPr/>
            <p:nvPr/>
          </p:nvSpPr>
          <p:spPr>
            <a:xfrm>
              <a:off x="4192253" y="3767316"/>
              <a:ext cx="1920426" cy="1146434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Optical</a:t>
              </a:r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Input and </a:t>
              </a:r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Clock</a:t>
              </a:r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Module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8" name="Rectángulo redondeado 117"/>
            <p:cNvSpPr/>
            <p:nvPr/>
          </p:nvSpPr>
          <p:spPr>
            <a:xfrm>
              <a:off x="6332956" y="3769312"/>
              <a:ext cx="1920426" cy="1142442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Aggregator</a:t>
              </a:r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Module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0" name="Rectángulo redondeado 119"/>
            <p:cNvSpPr/>
            <p:nvPr/>
          </p:nvSpPr>
          <p:spPr>
            <a:xfrm>
              <a:off x="8516579" y="3785855"/>
              <a:ext cx="1920426" cy="1109357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Sensor and </a:t>
              </a:r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Power</a:t>
              </a:r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Module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3" name="Flecha arriba y abajo 122"/>
            <p:cNvSpPr/>
            <p:nvPr/>
          </p:nvSpPr>
          <p:spPr>
            <a:xfrm>
              <a:off x="4367399" y="4902464"/>
              <a:ext cx="409389" cy="1130531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I2C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138" name="Grupo 137"/>
            <p:cNvGrpSpPr/>
            <p:nvPr/>
          </p:nvGrpSpPr>
          <p:grpSpPr>
            <a:xfrm>
              <a:off x="4875199" y="4911754"/>
              <a:ext cx="405477" cy="984584"/>
              <a:chOff x="4999022" y="4822805"/>
              <a:chExt cx="405477" cy="984584"/>
            </a:xfrm>
            <a:solidFill>
              <a:schemeClr val="accent4">
                <a:lumMod val="75000"/>
              </a:schemeClr>
            </a:solidFill>
          </p:grpSpPr>
          <p:cxnSp>
            <p:nvCxnSpPr>
              <p:cNvPr id="125" name="Conector recto de flecha 124"/>
              <p:cNvCxnSpPr/>
              <p:nvPr/>
            </p:nvCxnSpPr>
            <p:spPr>
              <a:xfrm>
                <a:off x="4999022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6" name="Conector recto de flecha 125"/>
              <p:cNvCxnSpPr/>
              <p:nvPr/>
            </p:nvCxnSpPr>
            <p:spPr>
              <a:xfrm>
                <a:off x="5080117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7" name="Conector recto de flecha 126"/>
              <p:cNvCxnSpPr/>
              <p:nvPr/>
            </p:nvCxnSpPr>
            <p:spPr>
              <a:xfrm>
                <a:off x="5161212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8" name="Conector recto de flecha 127"/>
              <p:cNvCxnSpPr/>
              <p:nvPr/>
            </p:nvCxnSpPr>
            <p:spPr>
              <a:xfrm>
                <a:off x="5242307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9" name="Conector recto de flecha 128"/>
              <p:cNvCxnSpPr/>
              <p:nvPr/>
            </p:nvCxnSpPr>
            <p:spPr>
              <a:xfrm>
                <a:off x="5323402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0" name="Conector recto de flecha 129"/>
              <p:cNvCxnSpPr/>
              <p:nvPr/>
            </p:nvCxnSpPr>
            <p:spPr>
              <a:xfrm>
                <a:off x="5404499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upo 136"/>
            <p:cNvGrpSpPr/>
            <p:nvPr/>
          </p:nvGrpSpPr>
          <p:grpSpPr>
            <a:xfrm>
              <a:off x="5390370" y="4906037"/>
              <a:ext cx="405477" cy="984584"/>
              <a:chOff x="5517580" y="4772054"/>
              <a:chExt cx="405477" cy="984584"/>
            </a:xfrm>
            <a:solidFill>
              <a:schemeClr val="accent4">
                <a:lumMod val="75000"/>
              </a:schemeClr>
            </a:solidFill>
          </p:grpSpPr>
          <p:cxnSp>
            <p:nvCxnSpPr>
              <p:cNvPr id="131" name="Conector recto de flecha 130"/>
              <p:cNvCxnSpPr/>
              <p:nvPr/>
            </p:nvCxnSpPr>
            <p:spPr>
              <a:xfrm flipV="1">
                <a:off x="5517580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Conector recto de flecha 131"/>
              <p:cNvCxnSpPr/>
              <p:nvPr/>
            </p:nvCxnSpPr>
            <p:spPr>
              <a:xfrm flipV="1">
                <a:off x="5598675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3" name="Conector recto de flecha 132"/>
              <p:cNvCxnSpPr/>
              <p:nvPr/>
            </p:nvCxnSpPr>
            <p:spPr>
              <a:xfrm flipV="1">
                <a:off x="5679770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4" name="Conector recto de flecha 133"/>
              <p:cNvCxnSpPr/>
              <p:nvPr/>
            </p:nvCxnSpPr>
            <p:spPr>
              <a:xfrm flipV="1">
                <a:off x="5760865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V="1">
                <a:off x="5841960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6" name="Conector recto de flecha 135"/>
              <p:cNvCxnSpPr/>
              <p:nvPr/>
            </p:nvCxnSpPr>
            <p:spPr>
              <a:xfrm flipV="1">
                <a:off x="5923057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1" name="Flecha arriba y abajo 140"/>
            <p:cNvSpPr/>
            <p:nvPr/>
          </p:nvSpPr>
          <p:spPr>
            <a:xfrm>
              <a:off x="6551202" y="4911563"/>
              <a:ext cx="409389" cy="1130531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I2C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142" name="Grupo 141"/>
            <p:cNvGrpSpPr/>
            <p:nvPr/>
          </p:nvGrpSpPr>
          <p:grpSpPr>
            <a:xfrm>
              <a:off x="7059002" y="4920853"/>
              <a:ext cx="405477" cy="984584"/>
              <a:chOff x="4999022" y="4822805"/>
              <a:chExt cx="405477" cy="984584"/>
            </a:xfrm>
            <a:solidFill>
              <a:schemeClr val="accent4">
                <a:lumMod val="75000"/>
              </a:schemeClr>
            </a:solidFill>
          </p:grpSpPr>
          <p:cxnSp>
            <p:nvCxnSpPr>
              <p:cNvPr id="143" name="Conector recto de flecha 142"/>
              <p:cNvCxnSpPr/>
              <p:nvPr/>
            </p:nvCxnSpPr>
            <p:spPr>
              <a:xfrm>
                <a:off x="4999022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Conector recto de flecha 143"/>
              <p:cNvCxnSpPr/>
              <p:nvPr/>
            </p:nvCxnSpPr>
            <p:spPr>
              <a:xfrm>
                <a:off x="5080117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Conector recto de flecha 144"/>
              <p:cNvCxnSpPr/>
              <p:nvPr/>
            </p:nvCxnSpPr>
            <p:spPr>
              <a:xfrm>
                <a:off x="5161212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6" name="Conector recto de flecha 145"/>
              <p:cNvCxnSpPr/>
              <p:nvPr/>
            </p:nvCxnSpPr>
            <p:spPr>
              <a:xfrm>
                <a:off x="5242307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Conector recto de flecha 146"/>
              <p:cNvCxnSpPr/>
              <p:nvPr/>
            </p:nvCxnSpPr>
            <p:spPr>
              <a:xfrm>
                <a:off x="5323402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8" name="Conector recto de flecha 147"/>
              <p:cNvCxnSpPr/>
              <p:nvPr/>
            </p:nvCxnSpPr>
            <p:spPr>
              <a:xfrm>
                <a:off x="5404499" y="4822805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upo 148"/>
            <p:cNvGrpSpPr/>
            <p:nvPr/>
          </p:nvGrpSpPr>
          <p:grpSpPr>
            <a:xfrm>
              <a:off x="7574173" y="4915136"/>
              <a:ext cx="405477" cy="984584"/>
              <a:chOff x="5517580" y="4772054"/>
              <a:chExt cx="405477" cy="984584"/>
            </a:xfrm>
            <a:solidFill>
              <a:schemeClr val="accent4">
                <a:lumMod val="75000"/>
              </a:schemeClr>
            </a:solidFill>
          </p:grpSpPr>
          <p:cxnSp>
            <p:nvCxnSpPr>
              <p:cNvPr id="150" name="Conector recto de flecha 149"/>
              <p:cNvCxnSpPr/>
              <p:nvPr/>
            </p:nvCxnSpPr>
            <p:spPr>
              <a:xfrm flipV="1">
                <a:off x="5517580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1" name="Conector recto de flecha 150"/>
              <p:cNvCxnSpPr/>
              <p:nvPr/>
            </p:nvCxnSpPr>
            <p:spPr>
              <a:xfrm flipV="1">
                <a:off x="5598675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Conector recto de flecha 151"/>
              <p:cNvCxnSpPr/>
              <p:nvPr/>
            </p:nvCxnSpPr>
            <p:spPr>
              <a:xfrm flipV="1">
                <a:off x="5679770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3" name="Conector recto de flecha 152"/>
              <p:cNvCxnSpPr/>
              <p:nvPr/>
            </p:nvCxnSpPr>
            <p:spPr>
              <a:xfrm flipV="1">
                <a:off x="5760865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4" name="Conector recto de flecha 153"/>
              <p:cNvCxnSpPr/>
              <p:nvPr/>
            </p:nvCxnSpPr>
            <p:spPr>
              <a:xfrm flipV="1">
                <a:off x="5841960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5" name="Conector recto de flecha 154"/>
              <p:cNvCxnSpPr/>
              <p:nvPr/>
            </p:nvCxnSpPr>
            <p:spPr>
              <a:xfrm flipV="1">
                <a:off x="5923057" y="4772054"/>
                <a:ext cx="0" cy="984584"/>
              </a:xfrm>
              <a:prstGeom prst="straightConnector1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6" name="Flecha arriba y abajo 155"/>
            <p:cNvSpPr/>
            <p:nvPr/>
          </p:nvSpPr>
          <p:spPr>
            <a:xfrm>
              <a:off x="9276322" y="4882274"/>
              <a:ext cx="409389" cy="1130531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I2C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81" name="CuadroTexto 180"/>
            <p:cNvSpPr txBox="1"/>
            <p:nvPr/>
          </p:nvSpPr>
          <p:spPr>
            <a:xfrm>
              <a:off x="5078278" y="5201649"/>
              <a:ext cx="751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I/O</a:t>
              </a:r>
              <a:endParaRPr lang="en-GB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2" name="CuadroTexto 181"/>
            <p:cNvSpPr txBox="1"/>
            <p:nvPr/>
          </p:nvSpPr>
          <p:spPr>
            <a:xfrm>
              <a:off x="7271749" y="5201649"/>
              <a:ext cx="751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I/O</a:t>
              </a:r>
              <a:endParaRPr lang="en-GB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2" name="Grupo 201"/>
          <p:cNvGrpSpPr/>
          <p:nvPr/>
        </p:nvGrpSpPr>
        <p:grpSpPr>
          <a:xfrm>
            <a:off x="5210432" y="1301750"/>
            <a:ext cx="6009241" cy="1490206"/>
            <a:chOff x="5210432" y="1301750"/>
            <a:chExt cx="6009241" cy="1490206"/>
          </a:xfrm>
        </p:grpSpPr>
        <p:sp>
          <p:nvSpPr>
            <p:cNvPr id="119" name="Rectángulo redondeado 118"/>
            <p:cNvSpPr/>
            <p:nvPr/>
          </p:nvSpPr>
          <p:spPr>
            <a:xfrm>
              <a:off x="8520223" y="1682599"/>
              <a:ext cx="1920426" cy="1109357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Memory</a:t>
              </a:r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Module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cxnSp>
          <p:nvCxnSpPr>
            <p:cNvPr id="179" name="Conector recto de flecha 178"/>
            <p:cNvCxnSpPr/>
            <p:nvPr/>
          </p:nvCxnSpPr>
          <p:spPr>
            <a:xfrm flipV="1">
              <a:off x="5893761" y="1301750"/>
              <a:ext cx="0" cy="558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1" name="Flecha arriba y abajo 170"/>
            <p:cNvSpPr/>
            <p:nvPr/>
          </p:nvSpPr>
          <p:spPr>
            <a:xfrm rot="16200000">
              <a:off x="10622311" y="1850536"/>
              <a:ext cx="409389" cy="785335"/>
            </a:xfrm>
            <a:prstGeom prst="up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SPI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85" name="CuadroTexto 184"/>
            <p:cNvSpPr txBox="1"/>
            <p:nvPr/>
          </p:nvSpPr>
          <p:spPr>
            <a:xfrm>
              <a:off x="5888752" y="1325705"/>
              <a:ext cx="986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err="1" smtClean="0">
                  <a:solidFill>
                    <a:schemeClr val="accent4">
                      <a:lumMod val="50000"/>
                    </a:schemeClr>
                  </a:solidFill>
                </a:rPr>
                <a:t>Alarm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1" name="Rectángulo redondeado 120"/>
            <p:cNvSpPr/>
            <p:nvPr/>
          </p:nvSpPr>
          <p:spPr>
            <a:xfrm>
              <a:off x="5210432" y="1673159"/>
              <a:ext cx="1920426" cy="1109357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Alarm</a:t>
              </a:r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Module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196" name="Grupo 195"/>
          <p:cNvGrpSpPr/>
          <p:nvPr/>
        </p:nvGrpSpPr>
        <p:grpSpPr>
          <a:xfrm>
            <a:off x="855299" y="1945883"/>
            <a:ext cx="3396968" cy="2965679"/>
            <a:chOff x="855299" y="1945883"/>
            <a:chExt cx="3396968" cy="2965679"/>
          </a:xfrm>
        </p:grpSpPr>
        <p:sp>
          <p:nvSpPr>
            <p:cNvPr id="112" name="Rectángulo redondeado 111"/>
            <p:cNvSpPr/>
            <p:nvPr/>
          </p:nvSpPr>
          <p:spPr>
            <a:xfrm>
              <a:off x="1397095" y="1945883"/>
              <a:ext cx="2486399" cy="2965679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Controler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3" name="Rectángulo redondeado 112"/>
            <p:cNvSpPr/>
            <p:nvPr/>
          </p:nvSpPr>
          <p:spPr>
            <a:xfrm>
              <a:off x="1510142" y="3548197"/>
              <a:ext cx="1123522" cy="84232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System</a:t>
              </a:r>
              <a:r>
                <a:rPr lang="es-ES" dirty="0" smtClean="0"/>
                <a:t> Status </a:t>
              </a:r>
              <a:r>
                <a:rPr lang="es-ES" dirty="0" err="1" smtClean="0"/>
                <a:t>Memory</a:t>
              </a:r>
              <a:endParaRPr lang="en-GB" dirty="0"/>
            </a:p>
          </p:txBody>
        </p:sp>
        <p:sp>
          <p:nvSpPr>
            <p:cNvPr id="114" name="Rectángulo redondeado 113"/>
            <p:cNvSpPr/>
            <p:nvPr/>
          </p:nvSpPr>
          <p:spPr>
            <a:xfrm>
              <a:off x="2750973" y="3775895"/>
              <a:ext cx="1016132" cy="60540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Updater</a:t>
              </a:r>
              <a:endParaRPr lang="en-GB" dirty="0"/>
            </a:p>
          </p:txBody>
        </p:sp>
        <p:sp>
          <p:nvSpPr>
            <p:cNvPr id="115" name="Rectángulo redondeado 114"/>
            <p:cNvSpPr/>
            <p:nvPr/>
          </p:nvSpPr>
          <p:spPr>
            <a:xfrm>
              <a:off x="1756109" y="2009548"/>
              <a:ext cx="1086094" cy="7953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Order</a:t>
              </a:r>
              <a:r>
                <a:rPr lang="es-ES" dirty="0" smtClean="0"/>
                <a:t> </a:t>
              </a:r>
              <a:r>
                <a:rPr lang="es-ES" dirty="0" err="1" smtClean="0"/>
                <a:t>Decoder</a:t>
              </a:r>
              <a:endParaRPr lang="en-GB" dirty="0"/>
            </a:p>
          </p:txBody>
        </p:sp>
        <p:sp>
          <p:nvSpPr>
            <p:cNvPr id="116" name="Rectángulo redondeado 115"/>
            <p:cNvSpPr/>
            <p:nvPr/>
          </p:nvSpPr>
          <p:spPr>
            <a:xfrm>
              <a:off x="3180987" y="2780399"/>
              <a:ext cx="1071280" cy="927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IDMbus</a:t>
              </a:r>
              <a:endPara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  <a:p>
              <a:pPr algn="ctr"/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Master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88" name="Flecha derecha 187"/>
            <p:cNvSpPr/>
            <p:nvPr/>
          </p:nvSpPr>
          <p:spPr>
            <a:xfrm rot="10800000">
              <a:off x="2860415" y="2322564"/>
              <a:ext cx="171190" cy="12612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ángulo redondeado 138"/>
            <p:cNvSpPr/>
            <p:nvPr/>
          </p:nvSpPr>
          <p:spPr>
            <a:xfrm>
              <a:off x="3064875" y="2183461"/>
              <a:ext cx="540728" cy="3892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Init</a:t>
              </a:r>
              <a:endParaRPr lang="en-GB" dirty="0"/>
            </a:p>
          </p:txBody>
        </p:sp>
        <p:sp>
          <p:nvSpPr>
            <p:cNvPr id="186" name="Flecha doblada hacia arriba 185"/>
            <p:cNvSpPr/>
            <p:nvPr/>
          </p:nvSpPr>
          <p:spPr>
            <a:xfrm>
              <a:off x="1796214" y="2735853"/>
              <a:ext cx="483056" cy="280858"/>
            </a:xfrm>
            <a:prstGeom prst="bentUp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lecha doblada hacia arriba 186"/>
            <p:cNvSpPr/>
            <p:nvPr/>
          </p:nvSpPr>
          <p:spPr>
            <a:xfrm flipV="1">
              <a:off x="1802771" y="3333449"/>
              <a:ext cx="483056" cy="280858"/>
            </a:xfrm>
            <a:prstGeom prst="bentUp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855299" y="2837102"/>
              <a:ext cx="947785" cy="6622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Slave     </a:t>
              </a:r>
            </a:p>
            <a:p>
              <a:r>
                <a:rPr lang="es-E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</a:t>
              </a:r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I2C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91" name="Flecha izquierda y arriba 190"/>
            <p:cNvSpPr/>
            <p:nvPr/>
          </p:nvSpPr>
          <p:spPr>
            <a:xfrm rot="5400000">
              <a:off x="2713714" y="2538952"/>
              <a:ext cx="371368" cy="738851"/>
            </a:xfrm>
            <a:prstGeom prst="leftUp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lecha izquierda y arriba 192"/>
            <p:cNvSpPr/>
            <p:nvPr/>
          </p:nvSpPr>
          <p:spPr>
            <a:xfrm rot="10800000">
              <a:off x="2904755" y="3127457"/>
              <a:ext cx="371368" cy="738851"/>
            </a:xfrm>
            <a:prstGeom prst="leftUp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CuadroTexto 193"/>
            <p:cNvSpPr txBox="1"/>
            <p:nvPr/>
          </p:nvSpPr>
          <p:spPr>
            <a:xfrm>
              <a:off x="1504143" y="2792531"/>
              <a:ext cx="39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W</a:t>
              </a:r>
              <a:endParaRPr lang="es-E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5" name="CuadroTexto 194"/>
            <p:cNvSpPr txBox="1"/>
            <p:nvPr/>
          </p:nvSpPr>
          <p:spPr>
            <a:xfrm>
              <a:off x="1542086" y="314906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04" name="Rectángulo redondeado 203"/>
          <p:cNvSpPr/>
          <p:nvPr/>
        </p:nvSpPr>
        <p:spPr>
          <a:xfrm>
            <a:off x="4312386" y="2380220"/>
            <a:ext cx="5786445" cy="38414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3" name="Grupo 212"/>
          <p:cNvGrpSpPr/>
          <p:nvPr/>
        </p:nvGrpSpPr>
        <p:grpSpPr>
          <a:xfrm>
            <a:off x="3972296" y="2611171"/>
            <a:ext cx="2724064" cy="3294578"/>
            <a:chOff x="3972296" y="2611171"/>
            <a:chExt cx="2724064" cy="3294578"/>
          </a:xfrm>
        </p:grpSpPr>
        <p:sp>
          <p:nvSpPr>
            <p:cNvPr id="205" name="Rectángulo redondeado 204"/>
            <p:cNvSpPr/>
            <p:nvPr/>
          </p:nvSpPr>
          <p:spPr>
            <a:xfrm>
              <a:off x="3972296" y="3798626"/>
              <a:ext cx="1071280" cy="927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IDMbus</a:t>
              </a:r>
              <a:endPara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  <a:p>
              <a:pPr algn="ctr"/>
              <a:r>
                <a:rPr lang="es-ES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Slave</a:t>
              </a:r>
              <a:endParaRPr lang="en-GB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206" name="Rectángulo redondeado 205"/>
            <p:cNvSpPr/>
            <p:nvPr/>
          </p:nvSpPr>
          <p:spPr>
            <a:xfrm>
              <a:off x="5136838" y="4779034"/>
              <a:ext cx="1559522" cy="112671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Module Status </a:t>
              </a:r>
              <a:r>
                <a:rPr lang="es-ES" dirty="0" err="1" smtClean="0"/>
                <a:t>Memory</a:t>
              </a:r>
              <a:endParaRPr lang="en-GB" dirty="0"/>
            </a:p>
          </p:txBody>
        </p:sp>
        <p:sp>
          <p:nvSpPr>
            <p:cNvPr id="207" name="Rectángulo redondeado 206"/>
            <p:cNvSpPr/>
            <p:nvPr/>
          </p:nvSpPr>
          <p:spPr>
            <a:xfrm>
              <a:off x="5173470" y="2611171"/>
              <a:ext cx="1485175" cy="115853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Order</a:t>
              </a:r>
              <a:r>
                <a:rPr lang="es-ES" dirty="0" smtClean="0"/>
                <a:t> </a:t>
              </a:r>
              <a:r>
                <a:rPr lang="es-ES" dirty="0" err="1" smtClean="0"/>
                <a:t>Decoder</a:t>
              </a:r>
              <a:endParaRPr lang="en-GB" dirty="0"/>
            </a:p>
          </p:txBody>
        </p:sp>
        <p:sp>
          <p:nvSpPr>
            <p:cNvPr id="209" name="Flecha izquierda y arriba 208"/>
            <p:cNvSpPr/>
            <p:nvPr/>
          </p:nvSpPr>
          <p:spPr>
            <a:xfrm rot="16200000">
              <a:off x="5137201" y="4126654"/>
              <a:ext cx="572389" cy="1028037"/>
            </a:xfrm>
            <a:prstGeom prst="leftUp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Flecha izquierda y arriba 209"/>
            <p:cNvSpPr/>
            <p:nvPr/>
          </p:nvSpPr>
          <p:spPr>
            <a:xfrm rot="5400000" flipV="1">
              <a:off x="5137727" y="3403331"/>
              <a:ext cx="572389" cy="1028037"/>
            </a:xfrm>
            <a:prstGeom prst="leftUp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1" name="Flecha derecha 210"/>
          <p:cNvSpPr/>
          <p:nvPr/>
        </p:nvSpPr>
        <p:spPr>
          <a:xfrm rot="10800000">
            <a:off x="2515794" y="3954908"/>
            <a:ext cx="255040" cy="247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Flecha derecha 211"/>
          <p:cNvSpPr/>
          <p:nvPr/>
        </p:nvSpPr>
        <p:spPr>
          <a:xfrm rot="10800000">
            <a:off x="2722574" y="2249637"/>
            <a:ext cx="352967" cy="247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6" name="Grupo 265"/>
          <p:cNvGrpSpPr/>
          <p:nvPr/>
        </p:nvGrpSpPr>
        <p:grpSpPr>
          <a:xfrm>
            <a:off x="6571948" y="2816800"/>
            <a:ext cx="3542873" cy="3085113"/>
            <a:chOff x="6571948" y="2816800"/>
            <a:chExt cx="3542873" cy="3085113"/>
          </a:xfrm>
        </p:grpSpPr>
        <p:sp>
          <p:nvSpPr>
            <p:cNvPr id="215" name="Rectángulo redondeado 214"/>
            <p:cNvSpPr/>
            <p:nvPr/>
          </p:nvSpPr>
          <p:spPr>
            <a:xfrm>
              <a:off x="7129004" y="4775198"/>
              <a:ext cx="1559522" cy="112671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Updater</a:t>
              </a:r>
              <a:endParaRPr lang="en-GB" dirty="0"/>
            </a:p>
          </p:txBody>
        </p:sp>
        <p:sp>
          <p:nvSpPr>
            <p:cNvPr id="217" name="Rectángulo redondeado 216"/>
            <p:cNvSpPr/>
            <p:nvPr/>
          </p:nvSpPr>
          <p:spPr>
            <a:xfrm>
              <a:off x="8990798" y="4332434"/>
              <a:ext cx="1124023" cy="68618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I/O</a:t>
              </a:r>
            </a:p>
            <a:p>
              <a:pPr algn="ctr"/>
              <a:r>
                <a:rPr lang="es-ES" dirty="0" smtClean="0"/>
                <a:t>Module</a:t>
              </a:r>
              <a:endParaRPr lang="en-GB" dirty="0"/>
            </a:p>
          </p:txBody>
        </p:sp>
        <p:sp>
          <p:nvSpPr>
            <p:cNvPr id="218" name="Rectángulo redondeado 217"/>
            <p:cNvSpPr/>
            <p:nvPr/>
          </p:nvSpPr>
          <p:spPr>
            <a:xfrm>
              <a:off x="8817964" y="2864783"/>
              <a:ext cx="1280011" cy="6427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SPI Master</a:t>
              </a:r>
            </a:p>
            <a:p>
              <a:pPr algn="ctr"/>
              <a:r>
                <a:rPr lang="es-ES" dirty="0" smtClean="0"/>
                <a:t>Module</a:t>
              </a:r>
              <a:endParaRPr lang="en-GB" dirty="0"/>
            </a:p>
          </p:txBody>
        </p:sp>
        <p:sp>
          <p:nvSpPr>
            <p:cNvPr id="219" name="Rectángulo redondeado 218"/>
            <p:cNvSpPr/>
            <p:nvPr/>
          </p:nvSpPr>
          <p:spPr>
            <a:xfrm>
              <a:off x="8819141" y="3578640"/>
              <a:ext cx="1288203" cy="6427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I2C Master</a:t>
              </a:r>
            </a:p>
            <a:p>
              <a:pPr algn="ctr"/>
              <a:r>
                <a:rPr lang="es-ES" dirty="0" smtClean="0"/>
                <a:t>Module</a:t>
              </a:r>
              <a:endParaRPr lang="en-GB" dirty="0"/>
            </a:p>
          </p:txBody>
        </p:sp>
        <p:sp>
          <p:nvSpPr>
            <p:cNvPr id="220" name="Operación manual 219"/>
            <p:cNvSpPr/>
            <p:nvPr/>
          </p:nvSpPr>
          <p:spPr>
            <a:xfrm rot="16200000">
              <a:off x="7481252" y="3557142"/>
              <a:ext cx="1729362" cy="248678"/>
            </a:xfrm>
            <a:prstGeom prst="flowChartManualOperati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Flecha arriba y abajo 221"/>
            <p:cNvSpPr/>
            <p:nvPr/>
          </p:nvSpPr>
          <p:spPr>
            <a:xfrm rot="16200000">
              <a:off x="7294010" y="2442308"/>
              <a:ext cx="262770" cy="1706893"/>
            </a:xfrm>
            <a:prstGeom prst="up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Flecha derecha 224"/>
            <p:cNvSpPr/>
            <p:nvPr/>
          </p:nvSpPr>
          <p:spPr>
            <a:xfrm rot="10800000">
              <a:off x="6573461" y="5222399"/>
              <a:ext cx="561422" cy="2664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5" name="Grupo 264"/>
            <p:cNvGrpSpPr/>
            <p:nvPr/>
          </p:nvGrpSpPr>
          <p:grpSpPr>
            <a:xfrm>
              <a:off x="8470272" y="3186143"/>
              <a:ext cx="520526" cy="1489383"/>
              <a:chOff x="8470272" y="3186143"/>
              <a:chExt cx="520526" cy="1489383"/>
            </a:xfrm>
          </p:grpSpPr>
          <p:cxnSp>
            <p:nvCxnSpPr>
              <p:cNvPr id="235" name="Conector angular 234"/>
              <p:cNvCxnSpPr>
                <a:stCxn id="220" idx="2"/>
                <a:endCxn id="218" idx="1"/>
              </p:cNvCxnSpPr>
              <p:nvPr/>
            </p:nvCxnSpPr>
            <p:spPr>
              <a:xfrm flipV="1">
                <a:off x="8470272" y="3186143"/>
                <a:ext cx="347692" cy="495338"/>
              </a:xfrm>
              <a:prstGeom prst="bentConnector5">
                <a:avLst>
                  <a:gd name="adj1" fmla="val 53420"/>
                  <a:gd name="adj2" fmla="val 30112"/>
                  <a:gd name="adj3" fmla="val 53428"/>
                </a:avLst>
              </a:prstGeom>
              <a:ln>
                <a:headEnd type="arrow" w="med" len="med"/>
                <a:tailEnd type="arrow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7" name="Conector angular 236"/>
              <p:cNvCxnSpPr/>
              <p:nvPr/>
            </p:nvCxnSpPr>
            <p:spPr>
              <a:xfrm>
                <a:off x="8470272" y="3681481"/>
                <a:ext cx="348869" cy="212169"/>
              </a:xfrm>
              <a:prstGeom prst="bentConnector3">
                <a:avLst>
                  <a:gd name="adj1" fmla="val 53413"/>
                </a:avLst>
              </a:prstGeom>
              <a:ln>
                <a:headEnd type="arrow" w="med" len="med"/>
                <a:tailEnd type="arrow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8" name="Conector angular 257"/>
              <p:cNvCxnSpPr>
                <a:stCxn id="220" idx="2"/>
                <a:endCxn id="217" idx="1"/>
              </p:cNvCxnSpPr>
              <p:nvPr/>
            </p:nvCxnSpPr>
            <p:spPr>
              <a:xfrm>
                <a:off x="8470272" y="3681481"/>
                <a:ext cx="520526" cy="994045"/>
              </a:xfrm>
              <a:prstGeom prst="bentConnector5">
                <a:avLst>
                  <a:gd name="adj1" fmla="val 35682"/>
                  <a:gd name="adj2" fmla="val 38997"/>
                  <a:gd name="adj3" fmla="val 35497"/>
                </a:avLst>
              </a:prstGeom>
              <a:ln>
                <a:headEnd type="arrow" w="med" len="med"/>
                <a:tailEnd type="arrow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Flecha izquierda y arriba 222"/>
          <p:cNvSpPr/>
          <p:nvPr/>
        </p:nvSpPr>
        <p:spPr>
          <a:xfrm rot="10800000">
            <a:off x="7696618" y="3989736"/>
            <a:ext cx="578130" cy="905476"/>
          </a:xfrm>
          <a:prstGeom prst="left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P spid="4" grpId="0" animBg="1"/>
      <p:bldP spid="10" grpId="0" animBg="1"/>
      <p:bldP spid="204" grpId="0" animBg="1"/>
      <p:bldP spid="211" grpId="0" animBg="1"/>
      <p:bldP spid="212" grpId="0" animBg="1"/>
      <p:bldP spid="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y </a:t>
            </a:r>
            <a:r>
              <a:rPr lang="en-GB" sz="36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Validación</a:t>
            </a:r>
            <a:endParaRPr lang="en-GB" sz="3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PACE – 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–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681" y="1590701"/>
            <a:ext cx="8666263" cy="4188845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6913699" y="1648360"/>
            <a:ext cx="3204570" cy="3994851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376313" y="1423447"/>
            <a:ext cx="9333670" cy="446830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8" name="Grupo 87"/>
          <p:cNvGrpSpPr/>
          <p:nvPr/>
        </p:nvGrpSpPr>
        <p:grpSpPr>
          <a:xfrm>
            <a:off x="5307134" y="1956472"/>
            <a:ext cx="2306213" cy="3267422"/>
            <a:chOff x="5307134" y="1956472"/>
            <a:chExt cx="2306213" cy="3267422"/>
          </a:xfrm>
        </p:grpSpPr>
        <p:sp>
          <p:nvSpPr>
            <p:cNvPr id="37" name="CuadroTexto 36"/>
            <p:cNvSpPr txBox="1"/>
            <p:nvPr/>
          </p:nvSpPr>
          <p:spPr>
            <a:xfrm>
              <a:off x="5311516" y="1956472"/>
              <a:ext cx="708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4x32</a:t>
              </a:r>
              <a:endParaRPr lang="en-GB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6070146" y="2071525"/>
              <a:ext cx="1543201" cy="646112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JESD204</a:t>
              </a:r>
            </a:p>
            <a:p>
              <a:pPr algn="ctr"/>
              <a:r>
                <a:rPr lang="en-GB" dirty="0" smtClean="0"/>
                <a:t>Xilinx</a:t>
              </a:r>
              <a:endParaRPr lang="en-GB" dirty="0"/>
            </a:p>
          </p:txBody>
        </p:sp>
        <p:cxnSp>
          <p:nvCxnSpPr>
            <p:cNvPr id="44" name="Conector angular 43"/>
            <p:cNvCxnSpPr>
              <a:stCxn id="30" idx="3"/>
              <a:endCxn id="42" idx="1"/>
            </p:cNvCxnSpPr>
            <p:nvPr/>
          </p:nvCxnSpPr>
          <p:spPr>
            <a:xfrm flipV="1">
              <a:off x="5415748" y="2394581"/>
              <a:ext cx="654398" cy="338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5" name="Rectángulo redondeado 54"/>
            <p:cNvSpPr/>
            <p:nvPr/>
          </p:nvSpPr>
          <p:spPr>
            <a:xfrm>
              <a:off x="6070146" y="2906944"/>
              <a:ext cx="1543201" cy="646112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JESD204</a:t>
              </a:r>
            </a:p>
            <a:p>
              <a:pPr algn="ctr"/>
              <a:r>
                <a:rPr lang="en-GB" dirty="0" smtClean="0"/>
                <a:t>Xilinx</a:t>
              </a:r>
              <a:endParaRPr lang="en-GB" dirty="0"/>
            </a:p>
          </p:txBody>
        </p:sp>
        <p:sp>
          <p:nvSpPr>
            <p:cNvPr id="56" name="Rectángulo redondeado 55"/>
            <p:cNvSpPr/>
            <p:nvPr/>
          </p:nvSpPr>
          <p:spPr>
            <a:xfrm>
              <a:off x="6070146" y="3742363"/>
              <a:ext cx="1543201" cy="646112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JESD204</a:t>
              </a:r>
            </a:p>
            <a:p>
              <a:pPr algn="ctr"/>
              <a:r>
                <a:rPr lang="en-GB" dirty="0" smtClean="0"/>
                <a:t>Xilinx</a:t>
              </a:r>
              <a:endParaRPr lang="en-GB" dirty="0"/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6070146" y="4577782"/>
              <a:ext cx="1543201" cy="646112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JESD204</a:t>
              </a:r>
            </a:p>
            <a:p>
              <a:pPr algn="ctr"/>
              <a:r>
                <a:rPr lang="en-GB" dirty="0" smtClean="0"/>
                <a:t>Xilinx</a:t>
              </a:r>
              <a:endParaRPr lang="en-GB" dirty="0"/>
            </a:p>
          </p:txBody>
        </p:sp>
        <p:cxnSp>
          <p:nvCxnSpPr>
            <p:cNvPr id="58" name="Conector angular 57"/>
            <p:cNvCxnSpPr>
              <a:stCxn id="31" idx="3"/>
              <a:endCxn id="55" idx="1"/>
            </p:cNvCxnSpPr>
            <p:nvPr/>
          </p:nvCxnSpPr>
          <p:spPr>
            <a:xfrm>
              <a:off x="5415748" y="2550369"/>
              <a:ext cx="654398" cy="679631"/>
            </a:xfrm>
            <a:prstGeom prst="bentConnector3">
              <a:avLst>
                <a:gd name="adj1" fmla="val 73288"/>
              </a:avLst>
            </a:prstGeom>
            <a:ln>
              <a:tailEnd type="triangl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Conector angular 58"/>
            <p:cNvCxnSpPr>
              <a:stCxn id="32" idx="3"/>
              <a:endCxn id="56" idx="1"/>
            </p:cNvCxnSpPr>
            <p:nvPr/>
          </p:nvCxnSpPr>
          <p:spPr>
            <a:xfrm>
              <a:off x="5415748" y="2702769"/>
              <a:ext cx="654398" cy="136265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Conector angular 59"/>
            <p:cNvCxnSpPr>
              <a:stCxn id="33" idx="3"/>
              <a:endCxn id="57" idx="1"/>
            </p:cNvCxnSpPr>
            <p:nvPr/>
          </p:nvCxnSpPr>
          <p:spPr>
            <a:xfrm>
              <a:off x="5415748" y="2855169"/>
              <a:ext cx="654398" cy="2045669"/>
            </a:xfrm>
            <a:prstGeom prst="bentConnector3">
              <a:avLst>
                <a:gd name="adj1" fmla="val 27682"/>
              </a:avLst>
            </a:prstGeom>
            <a:ln>
              <a:tailEnd type="triangl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CuadroTexto 37"/>
            <p:cNvSpPr txBox="1"/>
            <p:nvPr/>
          </p:nvSpPr>
          <p:spPr>
            <a:xfrm>
              <a:off x="5307134" y="2185348"/>
              <a:ext cx="4304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CH1</a:t>
              </a:r>
              <a:endParaRPr lang="en-GB" sz="10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307134" y="2337748"/>
              <a:ext cx="4304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CH2</a:t>
              </a:r>
              <a:endParaRPr lang="en-GB" sz="10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313484" y="2487194"/>
              <a:ext cx="4304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CH3</a:t>
              </a:r>
              <a:endParaRPr lang="en-GB" sz="10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5313484" y="2639278"/>
              <a:ext cx="4304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CH4</a:t>
              </a:r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7613347" y="1490479"/>
            <a:ext cx="2625083" cy="4420524"/>
            <a:chOff x="7613347" y="1490479"/>
            <a:chExt cx="2625083" cy="4420524"/>
          </a:xfrm>
        </p:grpSpPr>
        <p:sp>
          <p:nvSpPr>
            <p:cNvPr id="74" name="Flecha arriba y abajo 73"/>
            <p:cNvSpPr/>
            <p:nvPr/>
          </p:nvSpPr>
          <p:spPr>
            <a:xfrm rot="16200000">
              <a:off x="8195372" y="1656905"/>
              <a:ext cx="355600" cy="14671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lecha arriba y abajo 74"/>
            <p:cNvSpPr/>
            <p:nvPr/>
          </p:nvSpPr>
          <p:spPr>
            <a:xfrm rot="16200000">
              <a:off x="8195372" y="2496422"/>
              <a:ext cx="355600" cy="14671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lecha arriba y abajo 75"/>
            <p:cNvSpPr/>
            <p:nvPr/>
          </p:nvSpPr>
          <p:spPr>
            <a:xfrm rot="16200000">
              <a:off x="8184695" y="3330252"/>
              <a:ext cx="355600" cy="14671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lecha arriba y abajo 76"/>
            <p:cNvSpPr/>
            <p:nvPr/>
          </p:nvSpPr>
          <p:spPr>
            <a:xfrm rot="16200000">
              <a:off x="8169125" y="4169770"/>
              <a:ext cx="355600" cy="1467156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lecha arriba y abajo 77"/>
            <p:cNvSpPr/>
            <p:nvPr/>
          </p:nvSpPr>
          <p:spPr>
            <a:xfrm>
              <a:off x="8156840" y="1839496"/>
              <a:ext cx="421535" cy="3576719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ángulo redondeado 78"/>
            <p:cNvSpPr/>
            <p:nvPr/>
          </p:nvSpPr>
          <p:spPr>
            <a:xfrm>
              <a:off x="9064118" y="1715976"/>
              <a:ext cx="1174312" cy="382375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RAM</a:t>
              </a:r>
              <a:endParaRPr lang="en-GB" dirty="0"/>
            </a:p>
          </p:txBody>
        </p:sp>
        <p:sp>
          <p:nvSpPr>
            <p:cNvPr id="80" name="Rectángulo redondeado 79"/>
            <p:cNvSpPr/>
            <p:nvPr/>
          </p:nvSpPr>
          <p:spPr>
            <a:xfrm>
              <a:off x="7862176" y="1490479"/>
              <a:ext cx="989456" cy="671301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uP</a:t>
              </a:r>
              <a:endParaRPr lang="en-GB" dirty="0"/>
            </a:p>
          </p:txBody>
        </p:sp>
        <p:sp>
          <p:nvSpPr>
            <p:cNvPr id="84" name="Recortar rectángulo de esquina del mismo lado 83"/>
            <p:cNvSpPr/>
            <p:nvPr/>
          </p:nvSpPr>
          <p:spPr>
            <a:xfrm>
              <a:off x="7801521" y="5342021"/>
              <a:ext cx="1132171" cy="568982"/>
            </a:xfrm>
            <a:prstGeom prst="snip2SameRect">
              <a:avLst>
                <a:gd name="adj1" fmla="val 28509"/>
                <a:gd name="adj2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PC read</a:t>
              </a:r>
              <a:endParaRPr lang="en-GB" dirty="0"/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1368893" y="2000585"/>
            <a:ext cx="4046855" cy="1255500"/>
            <a:chOff x="1368893" y="2000585"/>
            <a:chExt cx="4046855" cy="1255500"/>
          </a:xfrm>
        </p:grpSpPr>
        <p:sp>
          <p:nvSpPr>
            <p:cNvPr id="2" name="Rectángulo redondeado 1"/>
            <p:cNvSpPr/>
            <p:nvPr/>
          </p:nvSpPr>
          <p:spPr>
            <a:xfrm>
              <a:off x="1415278" y="2065461"/>
              <a:ext cx="2073881" cy="1190624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dirty="0" smtClean="0"/>
                <a:t>Custom PHY</a:t>
              </a:r>
            </a:p>
            <a:p>
              <a:pPr algn="ctr"/>
              <a:r>
                <a:rPr lang="en-GB" dirty="0" smtClean="0"/>
                <a:t>            JESD204</a:t>
              </a:r>
              <a:endParaRPr lang="en-GB" dirty="0"/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3482810" y="233025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3482810" y="249535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>
              <a:off x="3482810" y="266045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3482810" y="282555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>
              <a:off x="3482810" y="241280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>
              <a:off x="3482810" y="257790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3482810" y="274300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/>
            <p:nvPr/>
          </p:nvCxnSpPr>
          <p:spPr>
            <a:xfrm>
              <a:off x="3482810" y="290810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/>
            <p:nvPr/>
          </p:nvCxnSpPr>
          <p:spPr>
            <a:xfrm>
              <a:off x="3482810" y="2990655"/>
              <a:ext cx="720000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3654259" y="2181030"/>
              <a:ext cx="279400" cy="1022350"/>
            </a:xfrm>
            <a:prstGeom prst="lin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CuadroTexto 26"/>
            <p:cNvSpPr txBox="1"/>
            <p:nvPr/>
          </p:nvSpPr>
          <p:spPr>
            <a:xfrm>
              <a:off x="3439772" y="2000585"/>
              <a:ext cx="58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128</a:t>
              </a:r>
              <a:endParaRPr lang="en-GB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Flecha derecha 29"/>
            <p:cNvSpPr/>
            <p:nvPr/>
          </p:nvSpPr>
          <p:spPr>
            <a:xfrm>
              <a:off x="4789700" y="2319633"/>
              <a:ext cx="626048" cy="156672"/>
            </a:xfrm>
            <a:prstGeom prst="rightArrow">
              <a:avLst>
                <a:gd name="adj1" fmla="val 50000"/>
                <a:gd name="adj2" fmla="val 5810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echa derecha 30"/>
            <p:cNvSpPr/>
            <p:nvPr/>
          </p:nvSpPr>
          <p:spPr>
            <a:xfrm>
              <a:off x="4789700" y="2472033"/>
              <a:ext cx="626048" cy="156672"/>
            </a:xfrm>
            <a:prstGeom prst="rightArrow">
              <a:avLst>
                <a:gd name="adj1" fmla="val 50000"/>
                <a:gd name="adj2" fmla="val 5810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lecha derecha 31"/>
            <p:cNvSpPr/>
            <p:nvPr/>
          </p:nvSpPr>
          <p:spPr>
            <a:xfrm>
              <a:off x="4789700" y="2624433"/>
              <a:ext cx="626048" cy="156672"/>
            </a:xfrm>
            <a:prstGeom prst="rightArrow">
              <a:avLst>
                <a:gd name="adj1" fmla="val 50000"/>
                <a:gd name="adj2" fmla="val 5810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lecha derecha 32"/>
            <p:cNvSpPr/>
            <p:nvPr/>
          </p:nvSpPr>
          <p:spPr>
            <a:xfrm>
              <a:off x="4789700" y="2776833"/>
              <a:ext cx="626048" cy="156672"/>
            </a:xfrm>
            <a:prstGeom prst="rightArrow">
              <a:avLst>
                <a:gd name="adj1" fmla="val 50000"/>
                <a:gd name="adj2" fmla="val 5810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4169565" y="2107211"/>
              <a:ext cx="1210685" cy="1106487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Reorder</a:t>
              </a:r>
              <a:endParaRPr lang="en-GB" dirty="0"/>
            </a:p>
          </p:txBody>
        </p:sp>
        <p:sp>
          <p:nvSpPr>
            <p:cNvPr id="85" name="Recortar rectángulo de esquina del mismo lado 84"/>
            <p:cNvSpPr/>
            <p:nvPr/>
          </p:nvSpPr>
          <p:spPr>
            <a:xfrm rot="5400000">
              <a:off x="1254952" y="2339065"/>
              <a:ext cx="883742" cy="655859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GTH</a:t>
              </a:r>
              <a:endParaRPr lang="en-GB" dirty="0"/>
            </a:p>
          </p:txBody>
        </p:sp>
      </p:grpSp>
      <p:sp>
        <p:nvSpPr>
          <p:cNvPr id="12" name="Flecha derecha 11"/>
          <p:cNvSpPr/>
          <p:nvPr/>
        </p:nvSpPr>
        <p:spPr>
          <a:xfrm>
            <a:off x="213943" y="2377780"/>
            <a:ext cx="1201335" cy="561975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8Gbps</a:t>
            </a:r>
            <a:endParaRPr lang="en-GB" dirty="0"/>
          </a:p>
        </p:txBody>
      </p:sp>
      <p:sp>
        <p:nvSpPr>
          <p:cNvPr id="90" name="CuadroTexto 89"/>
          <p:cNvSpPr txBox="1"/>
          <p:nvPr/>
        </p:nvSpPr>
        <p:spPr>
          <a:xfrm>
            <a:off x="2396553" y="3390370"/>
            <a:ext cx="26638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X10</a:t>
            </a:r>
            <a:endParaRPr lang="en-GB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6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-2864" y="-794512"/>
            <a:ext cx="12192000" cy="193317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y </a:t>
            </a:r>
            <a:r>
              <a:rPr lang="en-GB" sz="36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Validación</a:t>
            </a:r>
            <a:endParaRPr lang="en-GB" sz="3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90945" y="6388100"/>
            <a:ext cx="11596255" cy="1016000"/>
          </a:xfrm>
          <a:prstGeom prst="roundRect">
            <a:avLst/>
          </a:prstGeom>
          <a:gradFill flip="none" rotWithShape="1">
            <a:gsLst>
              <a:gs pos="93000">
                <a:schemeClr val="bg1"/>
              </a:gs>
              <a:gs pos="3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AGATA – PACE – IDM: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Firmware – 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</a:t>
            </a:r>
            <a:r>
              <a:rPr lang="en-GB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GB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9983" y="6392672"/>
            <a:ext cx="965889" cy="36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GB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/6</a:t>
            </a:r>
            <a:endParaRPr lang="es-ES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r="4753"/>
          <a:stretch>
            <a:fillRect/>
          </a:stretch>
        </p:blipFill>
        <p:spPr bwMode="auto">
          <a:xfrm>
            <a:off x="530300" y="1287717"/>
            <a:ext cx="6010349" cy="49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3948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8239</TotalTime>
  <Words>589</Words>
  <Application>Microsoft Office PowerPoint</Application>
  <PresentationFormat>Panorámica</PresentationFormat>
  <Paragraphs>228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Nerwen</dc:creator>
  <cp:lastModifiedBy>Javier Collado</cp:lastModifiedBy>
  <cp:revision>89</cp:revision>
  <dcterms:created xsi:type="dcterms:W3CDTF">2016-10-21T12:35:13Z</dcterms:created>
  <dcterms:modified xsi:type="dcterms:W3CDTF">2018-03-09T10:43:59Z</dcterms:modified>
</cp:coreProperties>
</file>