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359" r:id="rId2"/>
    <p:sldId id="361" r:id="rId3"/>
    <p:sldId id="453" r:id="rId4"/>
    <p:sldId id="518" r:id="rId5"/>
    <p:sldId id="402" r:id="rId6"/>
    <p:sldId id="496" r:id="rId7"/>
    <p:sldId id="509" r:id="rId8"/>
    <p:sldId id="451" r:id="rId9"/>
    <p:sldId id="510" r:id="rId10"/>
    <p:sldId id="375" r:id="rId11"/>
    <p:sldId id="521" r:id="rId12"/>
    <p:sldId id="498" r:id="rId13"/>
    <p:sldId id="503" r:id="rId14"/>
    <p:sldId id="488" r:id="rId15"/>
    <p:sldId id="481" r:id="rId16"/>
    <p:sldId id="497" r:id="rId17"/>
    <p:sldId id="515" r:id="rId18"/>
    <p:sldId id="511" r:id="rId19"/>
    <p:sldId id="457" r:id="rId20"/>
    <p:sldId id="403" r:id="rId21"/>
    <p:sldId id="519" r:id="rId22"/>
    <p:sldId id="520" r:id="rId23"/>
    <p:sldId id="493" r:id="rId24"/>
    <p:sldId id="353" r:id="rId25"/>
    <p:sldId id="522" r:id="rId26"/>
    <p:sldId id="401" r:id="rId27"/>
    <p:sldId id="495" r:id="rId28"/>
    <p:sldId id="517" r:id="rId29"/>
    <p:sldId id="507" r:id="rId30"/>
    <p:sldId id="514" r:id="rId31"/>
    <p:sldId id="288" r:id="rId32"/>
    <p:sldId id="516" r:id="rId33"/>
    <p:sldId id="289" r:id="rId34"/>
    <p:sldId id="508" r:id="rId35"/>
  </p:sldIdLst>
  <p:sldSz cx="9144000" cy="6858000" type="screen4x3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D92313DB-7098-6E41-9E42-73E202163431}">
          <p14:sldIdLst>
            <p14:sldId id="359"/>
            <p14:sldId id="361"/>
            <p14:sldId id="453"/>
            <p14:sldId id="518"/>
            <p14:sldId id="402"/>
            <p14:sldId id="496"/>
            <p14:sldId id="509"/>
            <p14:sldId id="451"/>
            <p14:sldId id="510"/>
            <p14:sldId id="375"/>
            <p14:sldId id="521"/>
            <p14:sldId id="498"/>
            <p14:sldId id="503"/>
            <p14:sldId id="488"/>
            <p14:sldId id="481"/>
            <p14:sldId id="497"/>
            <p14:sldId id="515"/>
            <p14:sldId id="511"/>
            <p14:sldId id="457"/>
            <p14:sldId id="403"/>
            <p14:sldId id="519"/>
            <p14:sldId id="520"/>
            <p14:sldId id="493"/>
            <p14:sldId id="353"/>
            <p14:sldId id="522"/>
            <p14:sldId id="401"/>
            <p14:sldId id="495"/>
            <p14:sldId id="517"/>
            <p14:sldId id="507"/>
            <p14:sldId id="514"/>
            <p14:sldId id="288"/>
            <p14:sldId id="516"/>
            <p14:sldId id="289"/>
            <p14:sldId id="5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66"/>
    <a:srgbClr val="00B050"/>
    <a:srgbClr val="00FA00"/>
    <a:srgbClr val="73FB79"/>
    <a:srgbClr val="45DF6F"/>
    <a:srgbClr val="FFCC66"/>
    <a:srgbClr val="0080FF"/>
    <a:srgbClr val="941100"/>
    <a:srgbClr val="66CCFF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82" autoAdjust="0"/>
    <p:restoredTop sz="95406" autoAdjust="0"/>
  </p:normalViewPr>
  <p:slideViewPr>
    <p:cSldViewPr>
      <p:cViewPr>
        <p:scale>
          <a:sx n="84" d="100"/>
          <a:sy n="84" d="100"/>
        </p:scale>
        <p:origin x="1376" y="6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290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EEFAC-B339-4CAD-AD67-C3A742F72CB7}" type="datetimeFigureOut">
              <a:rPr lang="en-GB" smtClean="0"/>
              <a:t>09/03/2018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3D1F9-8E11-48E7-B51B-ECA7BD7319D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143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97796-EFE5-467D-B857-3DD2DE450D78}" type="datetimeFigureOut">
              <a:rPr lang="es-ES" smtClean="0"/>
              <a:t>9/3/18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989F9-DC1C-4507-9F0D-4BB8C20A4D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Already</a:t>
            </a:r>
            <a:r>
              <a:rPr lang="en-US" baseline="0" dirty="0"/>
              <a:t> explained to slides before the purpose of the different devices.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89F9-DC1C-4507-9F0D-4BB8C20A4D4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140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Already</a:t>
            </a:r>
            <a:r>
              <a:rPr lang="en-US" baseline="0" dirty="0"/>
              <a:t> explained to slides before the purpose of the different devices.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989F9-DC1C-4507-9F0D-4BB8C20A4D4A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42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-14578" y="6813376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14578" y="30099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4" descr="http://ictr-phe14.web.cern.ch/ictr-phe14/images/logos/cer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86941"/>
            <a:ext cx="1214314" cy="105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LIC Workshop 20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48944"/>
            <a:ext cx="1332188" cy="133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Accelerator Physics Group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7238" y="1264273"/>
            <a:ext cx="1421106" cy="50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FIC - Institut de Física Corpuscular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7238" y="332663"/>
            <a:ext cx="1421106" cy="9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uv.es/ere2014/images/uv-logo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8344" y="332663"/>
            <a:ext cx="1152128" cy="14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756" y="332656"/>
            <a:ext cx="1105481" cy="143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500594"/>
            <a:ext cx="1088844" cy="10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0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-14578" y="6813376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4578" y="30099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8722"/>
            <a:ext cx="8229600" cy="5217443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453338"/>
            <a:ext cx="2133600" cy="365125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is-IS" dirty="0"/>
              <a:t>12/03/2018</a:t>
            </a:r>
            <a:endParaRPr lang="es-E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53338"/>
            <a:ext cx="693440" cy="365125"/>
          </a:xfrm>
        </p:spPr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7" name="Picture 4" descr="http://ictr-phe14.web.cern.ch/ictr-phe14/images/logos/cern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4" y="111918"/>
            <a:ext cx="492238" cy="4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LIC Workshop 201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" y="442128"/>
            <a:ext cx="540020" cy="5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ccelerator Physics Group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119" y="501790"/>
            <a:ext cx="576064" cy="2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FIC - Institut de Física Corpuscular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622" y="124150"/>
            <a:ext cx="576064" cy="3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uv.es/ere2014/images/uv-logo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037" y="1235491"/>
            <a:ext cx="405635" cy="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584" y="712139"/>
            <a:ext cx="384416" cy="4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" y="975795"/>
            <a:ext cx="450488" cy="4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7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-14578" y="6813376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14578" y="30099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453338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is-IS" dirty="0"/>
              <a:t>12/03/2018</a:t>
            </a:r>
            <a:endParaRPr lang="es-E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53338"/>
            <a:ext cx="693440" cy="365125"/>
          </a:xfrm>
        </p:spPr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4" descr="http://ictr-phe14.web.cern.ch/ictr-phe14/images/logos/cern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4" y="111918"/>
            <a:ext cx="492238" cy="4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LIC Workshop 201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" y="442128"/>
            <a:ext cx="540020" cy="5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Accelerator Physics Group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119" y="501790"/>
            <a:ext cx="576064" cy="2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FIC - Institut de Física Corpuscular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622" y="124150"/>
            <a:ext cx="576064" cy="3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uv.es/ere2014/images/uv-logo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037" y="1235491"/>
            <a:ext cx="405635" cy="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584" y="712139"/>
            <a:ext cx="384416" cy="4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" y="975795"/>
            <a:ext cx="450488" cy="4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-14578" y="6813376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4578" y="30099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453338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53338"/>
            <a:ext cx="693440" cy="365125"/>
          </a:xfrm>
        </p:spPr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4" descr="http://ictr-phe14.web.cern.ch/ictr-phe14/images/logos/cern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4" y="111918"/>
            <a:ext cx="492238" cy="4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LIC Workshop 201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" y="442128"/>
            <a:ext cx="540020" cy="5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ccelerator Physics Group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119" y="501790"/>
            <a:ext cx="576064" cy="2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FIC - Institut de Física Corpuscular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622" y="124150"/>
            <a:ext cx="576064" cy="3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uv.es/ere2014/images/uv-logo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037" y="1235491"/>
            <a:ext cx="405635" cy="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584" y="712139"/>
            <a:ext cx="384416" cy="4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" y="975795"/>
            <a:ext cx="450488" cy="4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4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-14578" y="6813376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14578" y="30099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42696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92678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453338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53338"/>
            <a:ext cx="693440" cy="365125"/>
          </a:xfrm>
        </p:spPr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4" descr="http://ictr-phe14.web.cern.ch/ictr-phe14/images/logos/cern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4" y="111918"/>
            <a:ext cx="492238" cy="4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LIC Workshop 201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" y="442128"/>
            <a:ext cx="540020" cy="5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ccelerator Physics Group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119" y="501790"/>
            <a:ext cx="576064" cy="2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FIC - Institut de Física Corpuscular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622" y="124150"/>
            <a:ext cx="576064" cy="3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uv.es/ere2014/images/uv-logo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037" y="1235491"/>
            <a:ext cx="405635" cy="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584" y="712139"/>
            <a:ext cx="384416" cy="4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" y="975795"/>
            <a:ext cx="450488" cy="4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3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-14578" y="6813376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14578" y="30099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2894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038600" cy="52894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453338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53338"/>
            <a:ext cx="693440" cy="365125"/>
          </a:xfrm>
        </p:spPr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6" name="Picture 4" descr="http://ictr-phe14.web.cern.ch/ictr-phe14/images/logos/cern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4" y="111918"/>
            <a:ext cx="492238" cy="4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LIC Workshop 201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" y="442128"/>
            <a:ext cx="540020" cy="5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ccelerator Physics Group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119" y="501790"/>
            <a:ext cx="576064" cy="2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FIC - Institut de Física Corpuscular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622" y="124150"/>
            <a:ext cx="576064" cy="3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uv.es/ere2014/images/uv-logo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037" y="1235491"/>
            <a:ext cx="405635" cy="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584" y="712139"/>
            <a:ext cx="384416" cy="4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" y="975795"/>
            <a:ext cx="450488" cy="4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-14578" y="6813376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14578" y="30099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76474"/>
            <a:ext cx="4040188" cy="47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367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76474"/>
            <a:ext cx="4041775" cy="47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453338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53338"/>
            <a:ext cx="693440" cy="365125"/>
          </a:xfrm>
        </p:spPr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8" name="Picture 4" descr="http://ictr-phe14.web.cern.ch/ictr-phe14/images/logos/cern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4" y="111918"/>
            <a:ext cx="492238" cy="4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LIC Workshop 201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" y="442128"/>
            <a:ext cx="540020" cy="5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ccelerator Physics Group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119" y="501790"/>
            <a:ext cx="576064" cy="2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FIC - Institut de Física Corpuscular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622" y="124150"/>
            <a:ext cx="576064" cy="3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www.uv.es/ere2014/images/uv-logo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037" y="1235491"/>
            <a:ext cx="405635" cy="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584" y="712139"/>
            <a:ext cx="384416" cy="4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" y="975795"/>
            <a:ext cx="450488" cy="4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9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-14578" y="6813376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578" y="30099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453338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53338"/>
            <a:ext cx="693440" cy="365125"/>
          </a:xfrm>
        </p:spPr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4" name="Picture 4" descr="http://ictr-phe14.web.cern.ch/ictr-phe14/images/logos/cern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4" y="111918"/>
            <a:ext cx="492238" cy="4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LIC Workshop 201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" y="442128"/>
            <a:ext cx="540020" cy="5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ccelerator Physics Group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119" y="501790"/>
            <a:ext cx="576064" cy="2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FIC - Institut de Física Corpuscular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622" y="124150"/>
            <a:ext cx="576064" cy="3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uv.es/ere2014/images/uv-logo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037" y="1235491"/>
            <a:ext cx="405635" cy="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584" y="712139"/>
            <a:ext cx="384416" cy="4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" y="975795"/>
            <a:ext cx="450488" cy="4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9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-14578" y="6813376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14578" y="30099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453338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53338"/>
            <a:ext cx="693440" cy="365125"/>
          </a:xfrm>
        </p:spPr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http://ictr-phe14.web.cern.ch/ictr-phe14/images/logos/cern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4" y="111918"/>
            <a:ext cx="492238" cy="4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LIC Workshop 201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" y="442128"/>
            <a:ext cx="540020" cy="5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Accelerator Physics Group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119" y="501790"/>
            <a:ext cx="576064" cy="2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FIC - Institut de Física Corpuscular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622" y="124150"/>
            <a:ext cx="576064" cy="3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uv.es/ere2014/images/uv-logo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037" y="1235491"/>
            <a:ext cx="405635" cy="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584" y="712139"/>
            <a:ext cx="384416" cy="4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" y="975795"/>
            <a:ext cx="450488" cy="4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6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-14578" y="6813376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4578" y="30099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453338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53338"/>
            <a:ext cx="693440" cy="365125"/>
          </a:xfrm>
        </p:spPr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4" descr="http://ictr-phe14.web.cern.ch/ictr-phe14/images/logos/cern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4" y="111918"/>
            <a:ext cx="492238" cy="4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LIC Workshop 201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" y="442128"/>
            <a:ext cx="540020" cy="5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ccelerator Physics Group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119" y="501790"/>
            <a:ext cx="576064" cy="2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FIC - Institut de Física Corpuscular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622" y="124150"/>
            <a:ext cx="576064" cy="3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uv.es/ere2014/images/uv-logo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037" y="1235491"/>
            <a:ext cx="405635" cy="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584" y="712139"/>
            <a:ext cx="384416" cy="4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" y="975795"/>
            <a:ext cx="450488" cy="4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8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-14578" y="6813376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4578" y="30099"/>
            <a:ext cx="9158578" cy="0"/>
          </a:xfrm>
          <a:prstGeom prst="line">
            <a:avLst/>
          </a:prstGeom>
          <a:ln w="76200">
            <a:gradFill flip="none" rotWithShape="1">
              <a:gsLst>
                <a:gs pos="100000">
                  <a:srgbClr val="F57E1B"/>
                </a:gs>
                <a:gs pos="0">
                  <a:srgbClr val="FE3802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453338"/>
            <a:ext cx="2133600" cy="365125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is-IS" dirty="0"/>
              <a:t>12/03/2018</a:t>
            </a:r>
            <a:endParaRPr lang="es-E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53338"/>
            <a:ext cx="693440" cy="365125"/>
          </a:xfrm>
        </p:spPr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4" descr="http://ictr-phe14.web.cern.ch/ictr-phe14/images/logos/cern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4" y="111918"/>
            <a:ext cx="492238" cy="4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LIC Workshop 201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" y="442128"/>
            <a:ext cx="540020" cy="5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ccelerator Physics Group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119" y="501790"/>
            <a:ext cx="576064" cy="2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FIC - Institut de Física Corpuscular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622" y="124150"/>
            <a:ext cx="576064" cy="3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uv.es/ere2014/images/uv-logo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037" y="1235491"/>
            <a:ext cx="405635" cy="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584" y="712139"/>
            <a:ext cx="384416" cy="4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" y="975795"/>
            <a:ext cx="450488" cy="4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5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1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12" Type="http://schemas.openxmlformats.org/officeDocument/2006/relationships/image" Target="../media/image5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gif"/><Relationship Id="rId11" Type="http://schemas.openxmlformats.org/officeDocument/2006/relationships/image" Target="../media/image49.jpeg"/><Relationship Id="rId5" Type="http://schemas.openxmlformats.org/officeDocument/2006/relationships/image" Target="../media/image43.gif"/><Relationship Id="rId10" Type="http://schemas.openxmlformats.org/officeDocument/2006/relationships/image" Target="../media/image48.gif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tiff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High Gradient RF Lab at IFIC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002060"/>
                </a:solidFill>
              </a:rPr>
              <a:t>Daniel </a:t>
            </a:r>
            <a:r>
              <a:rPr lang="en-GB" sz="2000" b="1" dirty="0" err="1">
                <a:solidFill>
                  <a:srgbClr val="002060"/>
                </a:solidFill>
              </a:rPr>
              <a:t>Esperante</a:t>
            </a:r>
            <a:r>
              <a:rPr lang="en-GB" sz="2000" b="1" dirty="0">
                <a:solidFill>
                  <a:srgbClr val="002060"/>
                </a:solidFill>
              </a:rPr>
              <a:t> Pereira</a:t>
            </a:r>
          </a:p>
          <a:p>
            <a:r>
              <a:rPr lang="en-GB" sz="2000" i="1" dirty="0">
                <a:solidFill>
                  <a:srgbClr val="002060"/>
                </a:solidFill>
              </a:rPr>
              <a:t>On behalf of the Group of Accelerator Physics (IFIC)</a:t>
            </a:r>
          </a:p>
          <a:p>
            <a:r>
              <a:rPr lang="en-GB" sz="1600" i="1" dirty="0">
                <a:solidFill>
                  <a:srgbClr val="002060"/>
                </a:solidFill>
              </a:rPr>
              <a:t>C. Blanch, M. </a:t>
            </a:r>
            <a:r>
              <a:rPr lang="en-GB" sz="1600" i="1" dirty="0" err="1">
                <a:solidFill>
                  <a:srgbClr val="002060"/>
                </a:solidFill>
              </a:rPr>
              <a:t>Boronat</a:t>
            </a:r>
            <a:r>
              <a:rPr lang="en-GB" sz="1600" i="1" dirty="0">
                <a:solidFill>
                  <a:srgbClr val="002060"/>
                </a:solidFill>
              </a:rPr>
              <a:t>, D. </a:t>
            </a:r>
            <a:r>
              <a:rPr lang="en-GB" sz="1600" i="1" dirty="0" err="1">
                <a:solidFill>
                  <a:srgbClr val="002060"/>
                </a:solidFill>
              </a:rPr>
              <a:t>Esperante</a:t>
            </a:r>
            <a:r>
              <a:rPr lang="en-GB" sz="1600" i="1" dirty="0">
                <a:solidFill>
                  <a:srgbClr val="002060"/>
                </a:solidFill>
              </a:rPr>
              <a:t>, J. </a:t>
            </a:r>
            <a:r>
              <a:rPr lang="en-GB" sz="1600" i="1" dirty="0" err="1">
                <a:solidFill>
                  <a:srgbClr val="002060"/>
                </a:solidFill>
              </a:rPr>
              <a:t>Fuster</a:t>
            </a:r>
            <a:r>
              <a:rPr lang="en-GB" sz="1600" i="1" dirty="0">
                <a:solidFill>
                  <a:srgbClr val="002060"/>
                </a:solidFill>
              </a:rPr>
              <a:t>, B. </a:t>
            </a:r>
            <a:r>
              <a:rPr lang="en-GB" sz="1600" i="1" dirty="0" err="1">
                <a:solidFill>
                  <a:srgbClr val="002060"/>
                </a:solidFill>
              </a:rPr>
              <a:t>Gimeno</a:t>
            </a:r>
            <a:r>
              <a:rPr lang="en-GB" sz="1600" i="1" dirty="0">
                <a:solidFill>
                  <a:srgbClr val="002060"/>
                </a:solidFill>
              </a:rPr>
              <a:t>, D. </a:t>
            </a:r>
            <a:r>
              <a:rPr lang="en-GB" sz="1600" i="1" dirty="0" err="1">
                <a:solidFill>
                  <a:srgbClr val="002060"/>
                </a:solidFill>
              </a:rPr>
              <a:t>Gonz</a:t>
            </a:r>
            <a:r>
              <a:rPr lang="es-ES" sz="1600" i="1" dirty="0" err="1">
                <a:solidFill>
                  <a:srgbClr val="002060"/>
                </a:solidFill>
              </a:rPr>
              <a:t>ález</a:t>
            </a:r>
            <a:r>
              <a:rPr lang="es-ES" sz="1600" i="1" dirty="0">
                <a:solidFill>
                  <a:srgbClr val="002060"/>
                </a:solidFill>
              </a:rPr>
              <a:t>, A. </a:t>
            </a:r>
            <a:r>
              <a:rPr lang="es-ES" sz="1600" i="1" dirty="0" err="1">
                <a:solidFill>
                  <a:srgbClr val="002060"/>
                </a:solidFill>
              </a:rPr>
              <a:t>Vnuchenko</a:t>
            </a:r>
            <a:endParaRPr lang="en-GB" sz="1600" i="1" dirty="0">
              <a:solidFill>
                <a:srgbClr val="002060"/>
              </a:solidFill>
            </a:endParaRPr>
          </a:p>
          <a:p>
            <a:endParaRPr lang="en-GB" sz="2000" i="1" dirty="0">
              <a:solidFill>
                <a:srgbClr val="002060"/>
              </a:solidFill>
            </a:endParaRPr>
          </a:p>
          <a:p>
            <a:endParaRPr lang="en-GB" sz="2000" i="1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es-ES" dirty="0"/>
              <a:t>Jornadas técnicas IFIC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43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HPRF subsystem</a:t>
            </a:r>
          </a:p>
        </p:txBody>
      </p:sp>
      <p:sp>
        <p:nvSpPr>
          <p:cNvPr id="6" name="Rectangle 96"/>
          <p:cNvSpPr/>
          <p:nvPr/>
        </p:nvSpPr>
        <p:spPr>
          <a:xfrm>
            <a:off x="4819783" y="980729"/>
            <a:ext cx="4211960" cy="3134320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Connector 32"/>
          <p:cNvCxnSpPr/>
          <p:nvPr/>
        </p:nvCxnSpPr>
        <p:spPr>
          <a:xfrm flipH="1" flipV="1">
            <a:off x="2584147" y="3124980"/>
            <a:ext cx="2235636" cy="456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1"/>
          <p:cNvCxnSpPr/>
          <p:nvPr/>
        </p:nvCxnSpPr>
        <p:spPr>
          <a:xfrm flipH="1" flipV="1">
            <a:off x="2587535" y="2578818"/>
            <a:ext cx="2232248" cy="277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23"/>
          <p:cNvSpPr/>
          <p:nvPr/>
        </p:nvSpPr>
        <p:spPr>
          <a:xfrm>
            <a:off x="3642518" y="2431607"/>
            <a:ext cx="398814" cy="815140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Straight Connector 33"/>
          <p:cNvCxnSpPr/>
          <p:nvPr/>
        </p:nvCxnSpPr>
        <p:spPr>
          <a:xfrm flipV="1">
            <a:off x="2585925" y="2054630"/>
            <a:ext cx="1610" cy="52418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5"/>
          <p:cNvCxnSpPr/>
          <p:nvPr/>
        </p:nvCxnSpPr>
        <p:spPr>
          <a:xfrm flipV="1">
            <a:off x="2584147" y="3129544"/>
            <a:ext cx="3388" cy="41534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72"/>
          <p:cNvCxnSpPr>
            <a:stCxn id="14" idx="3"/>
          </p:cNvCxnSpPr>
          <p:nvPr/>
        </p:nvCxnSpPr>
        <p:spPr>
          <a:xfrm flipH="1" flipV="1">
            <a:off x="4819783" y="2603320"/>
            <a:ext cx="3449920" cy="1032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73"/>
          <p:cNvCxnSpPr>
            <a:stCxn id="15" idx="3"/>
          </p:cNvCxnSpPr>
          <p:nvPr/>
        </p:nvCxnSpPr>
        <p:spPr>
          <a:xfrm flipH="1">
            <a:off x="4819783" y="3129544"/>
            <a:ext cx="347991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Stored Data 146"/>
          <p:cNvSpPr/>
          <p:nvPr/>
        </p:nvSpPr>
        <p:spPr>
          <a:xfrm rot="10800000">
            <a:off x="8178808" y="2512380"/>
            <a:ext cx="545369" cy="202534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lowchart: Stored Data 143"/>
          <p:cNvSpPr/>
          <p:nvPr/>
        </p:nvSpPr>
        <p:spPr>
          <a:xfrm rot="10800000">
            <a:off x="8208807" y="3028277"/>
            <a:ext cx="545369" cy="202534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205"/>
          <p:cNvSpPr txBox="1"/>
          <p:nvPr/>
        </p:nvSpPr>
        <p:spPr>
          <a:xfrm>
            <a:off x="710759" y="1161840"/>
            <a:ext cx="184217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7.5 MW x 5µs x 400 Hz</a:t>
            </a:r>
          </a:p>
        </p:txBody>
      </p:sp>
      <p:grpSp>
        <p:nvGrpSpPr>
          <p:cNvPr id="17" name="Group 234"/>
          <p:cNvGrpSpPr/>
          <p:nvPr/>
        </p:nvGrpSpPr>
        <p:grpSpPr>
          <a:xfrm>
            <a:off x="5264283" y="2085705"/>
            <a:ext cx="332345" cy="610751"/>
            <a:chOff x="6583022" y="1818033"/>
            <a:chExt cx="332345" cy="610751"/>
          </a:xfrm>
        </p:grpSpPr>
        <p:grpSp>
          <p:nvGrpSpPr>
            <p:cNvPr id="18" name="Group 102"/>
            <p:cNvGrpSpPr/>
            <p:nvPr/>
          </p:nvGrpSpPr>
          <p:grpSpPr>
            <a:xfrm>
              <a:off x="6583022" y="1985931"/>
              <a:ext cx="332345" cy="442853"/>
              <a:chOff x="3368824" y="1092328"/>
              <a:chExt cx="360040" cy="442853"/>
            </a:xfrm>
          </p:grpSpPr>
          <p:sp>
            <p:nvSpPr>
              <p:cNvPr id="21" name="Rounded Rectangle 103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Block Arc 104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9" name="AutoShape 75"/>
            <p:cNvCxnSpPr>
              <a:cxnSpLocks noChangeShapeType="1"/>
            </p:cNvCxnSpPr>
            <p:nvPr/>
          </p:nvCxnSpPr>
          <p:spPr bwMode="auto">
            <a:xfrm flipV="1">
              <a:off x="6670440" y="183494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75"/>
            <p:cNvCxnSpPr>
              <a:cxnSpLocks noChangeShapeType="1"/>
            </p:cNvCxnSpPr>
            <p:nvPr/>
          </p:nvCxnSpPr>
          <p:spPr bwMode="auto">
            <a:xfrm flipV="1">
              <a:off x="6816871" y="181803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oup 235"/>
          <p:cNvGrpSpPr/>
          <p:nvPr/>
        </p:nvGrpSpPr>
        <p:grpSpPr>
          <a:xfrm>
            <a:off x="5278831" y="2623948"/>
            <a:ext cx="332345" cy="596094"/>
            <a:chOff x="6625736" y="2409813"/>
            <a:chExt cx="332345" cy="596094"/>
          </a:xfrm>
        </p:grpSpPr>
        <p:grpSp>
          <p:nvGrpSpPr>
            <p:cNvPr id="24" name="Group 105"/>
            <p:cNvGrpSpPr/>
            <p:nvPr/>
          </p:nvGrpSpPr>
          <p:grpSpPr>
            <a:xfrm>
              <a:off x="6625736" y="2563054"/>
              <a:ext cx="332345" cy="442853"/>
              <a:chOff x="3368824" y="1092328"/>
              <a:chExt cx="360040" cy="442853"/>
            </a:xfrm>
          </p:grpSpPr>
          <p:sp>
            <p:nvSpPr>
              <p:cNvPr id="27" name="Rounded Rectangle 106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Block Arc 107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5" name="AutoShape 75"/>
            <p:cNvCxnSpPr>
              <a:cxnSpLocks noChangeShapeType="1"/>
            </p:cNvCxnSpPr>
            <p:nvPr/>
          </p:nvCxnSpPr>
          <p:spPr bwMode="auto">
            <a:xfrm flipV="1">
              <a:off x="6864947" y="2410011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AutoShape 75"/>
            <p:cNvCxnSpPr>
              <a:cxnSpLocks noChangeShapeType="1"/>
            </p:cNvCxnSpPr>
            <p:nvPr/>
          </p:nvCxnSpPr>
          <p:spPr bwMode="auto">
            <a:xfrm flipV="1">
              <a:off x="6705920" y="240981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12"/>
          <p:cNvGrpSpPr/>
          <p:nvPr/>
        </p:nvGrpSpPr>
        <p:grpSpPr>
          <a:xfrm>
            <a:off x="2731551" y="2099245"/>
            <a:ext cx="332345" cy="603633"/>
            <a:chOff x="3326570" y="1451173"/>
            <a:chExt cx="332345" cy="603633"/>
          </a:xfrm>
        </p:grpSpPr>
        <p:grpSp>
          <p:nvGrpSpPr>
            <p:cNvPr id="30" name="Group 79"/>
            <p:cNvGrpSpPr/>
            <p:nvPr/>
          </p:nvGrpSpPr>
          <p:grpSpPr>
            <a:xfrm>
              <a:off x="3326570" y="1611953"/>
              <a:ext cx="332345" cy="442853"/>
              <a:chOff x="2583861" y="1513908"/>
              <a:chExt cx="332345" cy="442853"/>
            </a:xfrm>
          </p:grpSpPr>
          <p:sp>
            <p:nvSpPr>
              <p:cNvPr id="33" name="Rounded Rectangle 19"/>
              <p:cNvSpPr/>
              <p:nvPr/>
            </p:nvSpPr>
            <p:spPr>
              <a:xfrm>
                <a:off x="2583861" y="1762348"/>
                <a:ext cx="332345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Block Arc 20"/>
              <p:cNvSpPr/>
              <p:nvPr/>
            </p:nvSpPr>
            <p:spPr>
              <a:xfrm flipV="1">
                <a:off x="2640851" y="1513908"/>
                <a:ext cx="199407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1" name="AutoShape 75"/>
            <p:cNvCxnSpPr>
              <a:cxnSpLocks noChangeShapeType="1"/>
            </p:cNvCxnSpPr>
            <p:nvPr/>
          </p:nvCxnSpPr>
          <p:spPr bwMode="auto">
            <a:xfrm flipV="1">
              <a:off x="3405025" y="1463878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AutoShape 75"/>
            <p:cNvCxnSpPr>
              <a:cxnSpLocks noChangeShapeType="1"/>
            </p:cNvCxnSpPr>
            <p:nvPr/>
          </p:nvCxnSpPr>
          <p:spPr bwMode="auto">
            <a:xfrm flipV="1">
              <a:off x="3565558" y="145117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240"/>
          <p:cNvGrpSpPr/>
          <p:nvPr/>
        </p:nvGrpSpPr>
        <p:grpSpPr>
          <a:xfrm rot="16200000">
            <a:off x="6328026" y="2134959"/>
            <a:ext cx="265876" cy="951124"/>
            <a:chOff x="7759383" y="1432437"/>
            <a:chExt cx="265876" cy="951124"/>
          </a:xfrm>
        </p:grpSpPr>
        <p:sp>
          <p:nvSpPr>
            <p:cNvPr id="36" name="Rectangle 123"/>
            <p:cNvSpPr/>
            <p:nvPr/>
          </p:nvSpPr>
          <p:spPr>
            <a:xfrm>
              <a:off x="7759383" y="1634296"/>
              <a:ext cx="265876" cy="52314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7" name="AutoShape 75"/>
            <p:cNvCxnSpPr>
              <a:cxnSpLocks noChangeShapeType="1"/>
            </p:cNvCxnSpPr>
            <p:nvPr/>
          </p:nvCxnSpPr>
          <p:spPr bwMode="auto">
            <a:xfrm>
              <a:off x="8010545" y="2147388"/>
              <a:ext cx="0" cy="236173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AutoShape 75"/>
            <p:cNvCxnSpPr>
              <a:cxnSpLocks noChangeShapeType="1"/>
            </p:cNvCxnSpPr>
            <p:nvPr/>
          </p:nvCxnSpPr>
          <p:spPr bwMode="auto">
            <a:xfrm flipV="1">
              <a:off x="8010545" y="1432437"/>
              <a:ext cx="0" cy="199916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9" name="Oval 76"/>
          <p:cNvSpPr/>
          <p:nvPr/>
        </p:nvSpPr>
        <p:spPr>
          <a:xfrm>
            <a:off x="7868597" y="2386724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76"/>
          <p:cNvSpPr/>
          <p:nvPr/>
        </p:nvSpPr>
        <p:spPr>
          <a:xfrm>
            <a:off x="7868598" y="2902412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76"/>
          <p:cNvSpPr/>
          <p:nvPr/>
        </p:nvSpPr>
        <p:spPr>
          <a:xfrm>
            <a:off x="3326315" y="2391081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76"/>
          <p:cNvSpPr/>
          <p:nvPr/>
        </p:nvSpPr>
        <p:spPr>
          <a:xfrm>
            <a:off x="3326316" y="2906977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1" name="Group 223"/>
          <p:cNvGrpSpPr/>
          <p:nvPr/>
        </p:nvGrpSpPr>
        <p:grpSpPr>
          <a:xfrm>
            <a:off x="257997" y="1535629"/>
            <a:ext cx="2328733" cy="986763"/>
            <a:chOff x="370254" y="887557"/>
            <a:chExt cx="2328733" cy="986763"/>
          </a:xfrm>
        </p:grpSpPr>
        <p:cxnSp>
          <p:nvCxnSpPr>
            <p:cNvPr id="52" name="AutoShape 75"/>
            <p:cNvCxnSpPr>
              <a:cxnSpLocks noChangeShapeType="1"/>
            </p:cNvCxnSpPr>
            <p:nvPr/>
          </p:nvCxnSpPr>
          <p:spPr bwMode="auto">
            <a:xfrm flipV="1">
              <a:off x="892823" y="887557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3" name="Group 30"/>
            <p:cNvGrpSpPr/>
            <p:nvPr/>
          </p:nvGrpSpPr>
          <p:grpSpPr>
            <a:xfrm>
              <a:off x="370254" y="938216"/>
              <a:ext cx="2328733" cy="936104"/>
              <a:chOff x="370254" y="938216"/>
              <a:chExt cx="2328733" cy="936104"/>
            </a:xfrm>
          </p:grpSpPr>
          <p:cxnSp>
            <p:nvCxnSpPr>
              <p:cNvPr id="54" name="Straight Connector 247"/>
              <p:cNvCxnSpPr/>
              <p:nvPr/>
            </p:nvCxnSpPr>
            <p:spPr>
              <a:xfrm flipH="1">
                <a:off x="663171" y="1389000"/>
                <a:ext cx="2035816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" name="Group 6"/>
              <p:cNvGrpSpPr/>
              <p:nvPr/>
            </p:nvGrpSpPr>
            <p:grpSpPr>
              <a:xfrm>
                <a:off x="370254" y="938216"/>
                <a:ext cx="2043568" cy="936104"/>
                <a:chOff x="938935" y="1412776"/>
                <a:chExt cx="2213865" cy="936104"/>
              </a:xfrm>
            </p:grpSpPr>
            <p:sp>
              <p:nvSpPr>
                <p:cNvPr id="59" name="Rectangle 3"/>
                <p:cNvSpPr/>
                <p:nvPr/>
              </p:nvSpPr>
              <p:spPr>
                <a:xfrm>
                  <a:off x="1640632" y="1412776"/>
                  <a:ext cx="720080" cy="93610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0" name="Rectangle 4"/>
                <p:cNvSpPr/>
                <p:nvPr/>
              </p:nvSpPr>
              <p:spPr>
                <a:xfrm>
                  <a:off x="2360712" y="1556792"/>
                  <a:ext cx="288032" cy="648072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1" name="Isosceles Triangle 5"/>
                <p:cNvSpPr/>
                <p:nvPr/>
              </p:nvSpPr>
              <p:spPr>
                <a:xfrm rot="5400000">
                  <a:off x="2555125" y="1628800"/>
                  <a:ext cx="691294" cy="504056"/>
                </a:xfrm>
                <a:prstGeom prst="triangl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2" name="Isosceles Triangle 235"/>
                <p:cNvSpPr/>
                <p:nvPr/>
              </p:nvSpPr>
              <p:spPr>
                <a:xfrm rot="5400000">
                  <a:off x="886604" y="1692305"/>
                  <a:ext cx="437769" cy="333108"/>
                </a:xfrm>
                <a:prstGeom prst="triangl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56" name="Block Arc 237"/>
              <p:cNvSpPr/>
              <p:nvPr/>
            </p:nvSpPr>
            <p:spPr>
              <a:xfrm flipV="1">
                <a:off x="746134" y="1058919"/>
                <a:ext cx="154842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ounded Rectangle 236"/>
              <p:cNvSpPr/>
              <p:nvPr/>
            </p:nvSpPr>
            <p:spPr>
              <a:xfrm>
                <a:off x="692718" y="1307359"/>
                <a:ext cx="25807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Left-Right Arrow Callout 10"/>
              <p:cNvSpPr/>
              <p:nvPr/>
            </p:nvSpPr>
            <p:spPr>
              <a:xfrm rot="5400000">
                <a:off x="2403611" y="1283861"/>
                <a:ext cx="249715" cy="208545"/>
              </a:xfrm>
              <a:prstGeom prst="leftRightArrowCallout">
                <a:avLst>
                  <a:gd name="adj1" fmla="val 50000"/>
                  <a:gd name="adj2" fmla="val 16486"/>
                  <a:gd name="adj3" fmla="val 44156"/>
                  <a:gd name="adj4" fmla="val 4812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63" name="Group 224"/>
          <p:cNvGrpSpPr/>
          <p:nvPr/>
        </p:nvGrpSpPr>
        <p:grpSpPr>
          <a:xfrm>
            <a:off x="277261" y="3000352"/>
            <a:ext cx="2284047" cy="984770"/>
            <a:chOff x="389518" y="2352280"/>
            <a:chExt cx="2284047" cy="984770"/>
          </a:xfrm>
        </p:grpSpPr>
        <p:cxnSp>
          <p:nvCxnSpPr>
            <p:cNvPr id="64" name="Straight Connector 248"/>
            <p:cNvCxnSpPr/>
            <p:nvPr/>
          </p:nvCxnSpPr>
          <p:spPr>
            <a:xfrm flipH="1" flipV="1">
              <a:off x="679604" y="2847031"/>
              <a:ext cx="1993961" cy="2196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Block Arc 239"/>
            <p:cNvSpPr/>
            <p:nvPr/>
          </p:nvSpPr>
          <p:spPr>
            <a:xfrm flipV="1">
              <a:off x="745595" y="2523642"/>
              <a:ext cx="154842" cy="248440"/>
            </a:xfrm>
            <a:prstGeom prst="blockArc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240"/>
            <p:cNvSpPr/>
            <p:nvPr/>
          </p:nvSpPr>
          <p:spPr>
            <a:xfrm>
              <a:off x="692179" y="2772082"/>
              <a:ext cx="258070" cy="1944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7" name="AutoShape 75"/>
            <p:cNvCxnSpPr>
              <a:cxnSpLocks noChangeShapeType="1"/>
            </p:cNvCxnSpPr>
            <p:nvPr/>
          </p:nvCxnSpPr>
          <p:spPr bwMode="auto">
            <a:xfrm flipV="1">
              <a:off x="892284" y="2352280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8" name="Group 242"/>
            <p:cNvGrpSpPr/>
            <p:nvPr/>
          </p:nvGrpSpPr>
          <p:grpSpPr>
            <a:xfrm>
              <a:off x="389518" y="2400946"/>
              <a:ext cx="2043568" cy="936104"/>
              <a:chOff x="938935" y="1412776"/>
              <a:chExt cx="2213865" cy="936104"/>
            </a:xfrm>
          </p:grpSpPr>
          <p:sp>
            <p:nvSpPr>
              <p:cNvPr id="70" name="Rectangle 243"/>
              <p:cNvSpPr/>
              <p:nvPr/>
            </p:nvSpPr>
            <p:spPr>
              <a:xfrm>
                <a:off x="1640632" y="1412776"/>
                <a:ext cx="720080" cy="93610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1" name="Rectangle 244"/>
              <p:cNvSpPr/>
              <p:nvPr/>
            </p:nvSpPr>
            <p:spPr>
              <a:xfrm>
                <a:off x="2360712" y="1556792"/>
                <a:ext cx="288032" cy="64807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2" name="Isosceles Triangle 245"/>
              <p:cNvSpPr/>
              <p:nvPr/>
            </p:nvSpPr>
            <p:spPr>
              <a:xfrm rot="5400000">
                <a:off x="2555125" y="1628800"/>
                <a:ext cx="691294" cy="504056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3" name="Isosceles Triangle 246"/>
              <p:cNvSpPr/>
              <p:nvPr/>
            </p:nvSpPr>
            <p:spPr>
              <a:xfrm rot="5400000">
                <a:off x="886604" y="1692305"/>
                <a:ext cx="437769" cy="333108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69" name="Left-Right Arrow Callout 125"/>
            <p:cNvSpPr/>
            <p:nvPr/>
          </p:nvSpPr>
          <p:spPr>
            <a:xfrm rot="5400000">
              <a:off x="2412502" y="2766533"/>
              <a:ext cx="249715" cy="208545"/>
            </a:xfrm>
            <a:prstGeom prst="leftRightArrowCallout">
              <a:avLst>
                <a:gd name="adj1" fmla="val 50000"/>
                <a:gd name="adj2" fmla="val 16486"/>
                <a:gd name="adj3" fmla="val 44156"/>
                <a:gd name="adj4" fmla="val 48123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Group 11"/>
          <p:cNvGrpSpPr/>
          <p:nvPr/>
        </p:nvGrpSpPr>
        <p:grpSpPr>
          <a:xfrm>
            <a:off x="2731551" y="2623948"/>
            <a:ext cx="332345" cy="598239"/>
            <a:chOff x="3408865" y="1975876"/>
            <a:chExt cx="332345" cy="598239"/>
          </a:xfrm>
        </p:grpSpPr>
        <p:grpSp>
          <p:nvGrpSpPr>
            <p:cNvPr id="75" name="Group 24"/>
            <p:cNvGrpSpPr/>
            <p:nvPr/>
          </p:nvGrpSpPr>
          <p:grpSpPr>
            <a:xfrm>
              <a:off x="3408865" y="2131262"/>
              <a:ext cx="332345" cy="442853"/>
              <a:chOff x="3368824" y="1092328"/>
              <a:chExt cx="360040" cy="442853"/>
            </a:xfrm>
          </p:grpSpPr>
          <p:sp>
            <p:nvSpPr>
              <p:cNvPr id="78" name="Rounded Rectangle 25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9" name="Block Arc 26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6" name="AutoShape 75"/>
            <p:cNvCxnSpPr>
              <a:cxnSpLocks noChangeShapeType="1"/>
            </p:cNvCxnSpPr>
            <p:nvPr/>
          </p:nvCxnSpPr>
          <p:spPr bwMode="auto">
            <a:xfrm flipV="1">
              <a:off x="3642168" y="197587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AutoShape 75"/>
            <p:cNvCxnSpPr>
              <a:cxnSpLocks noChangeShapeType="1"/>
            </p:cNvCxnSpPr>
            <p:nvPr/>
          </p:nvCxnSpPr>
          <p:spPr bwMode="auto">
            <a:xfrm flipV="1">
              <a:off x="3484224" y="198511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80" name="Straight Arrow Connector 208"/>
          <p:cNvCxnSpPr>
            <a:stCxn id="16" idx="3"/>
          </p:cNvCxnSpPr>
          <p:nvPr/>
        </p:nvCxnSpPr>
        <p:spPr>
          <a:xfrm>
            <a:off x="2552930" y="1315729"/>
            <a:ext cx="34606" cy="7369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233"/>
          <p:cNvSpPr txBox="1"/>
          <p:nvPr/>
        </p:nvSpPr>
        <p:spPr>
          <a:xfrm>
            <a:off x="4955178" y="1087635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BUNKER</a:t>
            </a:r>
          </a:p>
        </p:txBody>
      </p:sp>
      <p:grpSp>
        <p:nvGrpSpPr>
          <p:cNvPr id="82" name="Group 163"/>
          <p:cNvGrpSpPr/>
          <p:nvPr/>
        </p:nvGrpSpPr>
        <p:grpSpPr>
          <a:xfrm rot="16200000">
            <a:off x="6343153" y="2649418"/>
            <a:ext cx="265876" cy="951124"/>
            <a:chOff x="7759383" y="1432437"/>
            <a:chExt cx="265876" cy="951124"/>
          </a:xfrm>
        </p:grpSpPr>
        <p:sp>
          <p:nvSpPr>
            <p:cNvPr id="83" name="Rectangle 123"/>
            <p:cNvSpPr/>
            <p:nvPr/>
          </p:nvSpPr>
          <p:spPr>
            <a:xfrm>
              <a:off x="7759383" y="1634296"/>
              <a:ext cx="265876" cy="52314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4" name="AutoShape 75"/>
            <p:cNvCxnSpPr>
              <a:cxnSpLocks noChangeShapeType="1"/>
            </p:cNvCxnSpPr>
            <p:nvPr/>
          </p:nvCxnSpPr>
          <p:spPr bwMode="auto">
            <a:xfrm>
              <a:off x="8010545" y="2147388"/>
              <a:ext cx="0" cy="236173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AutoShape 75"/>
            <p:cNvCxnSpPr>
              <a:cxnSpLocks noChangeShapeType="1"/>
            </p:cNvCxnSpPr>
            <p:nvPr/>
          </p:nvCxnSpPr>
          <p:spPr bwMode="auto">
            <a:xfrm flipV="1">
              <a:off x="8010545" y="1432437"/>
              <a:ext cx="0" cy="199916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" name="Group 176"/>
          <p:cNvGrpSpPr/>
          <p:nvPr/>
        </p:nvGrpSpPr>
        <p:grpSpPr>
          <a:xfrm>
            <a:off x="7007976" y="2076373"/>
            <a:ext cx="332345" cy="610751"/>
            <a:chOff x="6583022" y="1818033"/>
            <a:chExt cx="332345" cy="610751"/>
          </a:xfrm>
        </p:grpSpPr>
        <p:grpSp>
          <p:nvGrpSpPr>
            <p:cNvPr id="87" name="Group 102"/>
            <p:cNvGrpSpPr/>
            <p:nvPr/>
          </p:nvGrpSpPr>
          <p:grpSpPr>
            <a:xfrm>
              <a:off x="6583022" y="1985931"/>
              <a:ext cx="332345" cy="442853"/>
              <a:chOff x="3368824" y="1092328"/>
              <a:chExt cx="360040" cy="442853"/>
            </a:xfrm>
          </p:grpSpPr>
          <p:sp>
            <p:nvSpPr>
              <p:cNvPr id="90" name="Rounded Rectangle 103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1" name="Block Arc 104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8" name="AutoShape 75"/>
            <p:cNvCxnSpPr>
              <a:cxnSpLocks noChangeShapeType="1"/>
            </p:cNvCxnSpPr>
            <p:nvPr/>
          </p:nvCxnSpPr>
          <p:spPr bwMode="auto">
            <a:xfrm flipV="1">
              <a:off x="6670440" y="183494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AutoShape 75"/>
            <p:cNvCxnSpPr>
              <a:cxnSpLocks noChangeShapeType="1"/>
            </p:cNvCxnSpPr>
            <p:nvPr/>
          </p:nvCxnSpPr>
          <p:spPr bwMode="auto">
            <a:xfrm flipV="1">
              <a:off x="6816871" y="181803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" name="Group 188"/>
          <p:cNvGrpSpPr/>
          <p:nvPr/>
        </p:nvGrpSpPr>
        <p:grpSpPr>
          <a:xfrm>
            <a:off x="7011347" y="2609291"/>
            <a:ext cx="332345" cy="610751"/>
            <a:chOff x="6583022" y="1818033"/>
            <a:chExt cx="332345" cy="610751"/>
          </a:xfrm>
        </p:grpSpPr>
        <p:grpSp>
          <p:nvGrpSpPr>
            <p:cNvPr id="93" name="Group 102"/>
            <p:cNvGrpSpPr/>
            <p:nvPr/>
          </p:nvGrpSpPr>
          <p:grpSpPr>
            <a:xfrm>
              <a:off x="6583022" y="1985931"/>
              <a:ext cx="332345" cy="442853"/>
              <a:chOff x="3368824" y="1092328"/>
              <a:chExt cx="360040" cy="442853"/>
            </a:xfrm>
          </p:grpSpPr>
          <p:sp>
            <p:nvSpPr>
              <p:cNvPr id="96" name="Rounded Rectangle 103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7" name="Block Arc 104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4" name="AutoShape 75"/>
            <p:cNvCxnSpPr>
              <a:cxnSpLocks noChangeShapeType="1"/>
            </p:cNvCxnSpPr>
            <p:nvPr/>
          </p:nvCxnSpPr>
          <p:spPr bwMode="auto">
            <a:xfrm flipV="1">
              <a:off x="6670440" y="183494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AutoShape 75"/>
            <p:cNvCxnSpPr>
              <a:cxnSpLocks noChangeShapeType="1"/>
            </p:cNvCxnSpPr>
            <p:nvPr/>
          </p:nvCxnSpPr>
          <p:spPr bwMode="auto">
            <a:xfrm flipV="1">
              <a:off x="6816871" y="181803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8" name="TextBox 205"/>
          <p:cNvSpPr txBox="1"/>
          <p:nvPr/>
        </p:nvSpPr>
        <p:spPr>
          <a:xfrm>
            <a:off x="2910239" y="1193520"/>
            <a:ext cx="179728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15 MW x 5µs x 200 Hz</a:t>
            </a:r>
          </a:p>
        </p:txBody>
      </p:sp>
      <p:cxnSp>
        <p:nvCxnSpPr>
          <p:cNvPr id="99" name="Straight Arrow Connector 208"/>
          <p:cNvCxnSpPr>
            <a:stCxn id="98" idx="2"/>
          </p:cNvCxnSpPr>
          <p:nvPr/>
        </p:nvCxnSpPr>
        <p:spPr>
          <a:xfrm>
            <a:off x="3808883" y="1501297"/>
            <a:ext cx="232449" cy="11020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AutoShape 75"/>
          <p:cNvCxnSpPr>
            <a:cxnSpLocks noChangeShapeType="1"/>
          </p:cNvCxnSpPr>
          <p:nvPr/>
        </p:nvCxnSpPr>
        <p:spPr bwMode="auto">
          <a:xfrm flipV="1">
            <a:off x="5236206" y="2102618"/>
            <a:ext cx="0" cy="279131"/>
          </a:xfrm>
          <a:prstGeom prst="straightConnector1">
            <a:avLst/>
          </a:prstGeom>
          <a:noFill/>
          <a:ln w="444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AutoShape 75"/>
          <p:cNvCxnSpPr>
            <a:cxnSpLocks noChangeShapeType="1"/>
          </p:cNvCxnSpPr>
          <p:nvPr/>
        </p:nvCxnSpPr>
        <p:spPr bwMode="auto">
          <a:xfrm flipV="1">
            <a:off x="5236206" y="2623948"/>
            <a:ext cx="0" cy="279131"/>
          </a:xfrm>
          <a:prstGeom prst="straightConnector1">
            <a:avLst/>
          </a:prstGeom>
          <a:noFill/>
          <a:ln w="444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Conector recto 67"/>
          <p:cNvCxnSpPr/>
          <p:nvPr/>
        </p:nvCxnSpPr>
        <p:spPr>
          <a:xfrm>
            <a:off x="4860032" y="1052736"/>
            <a:ext cx="23138" cy="3050460"/>
          </a:xfrm>
          <a:prstGeom prst="line">
            <a:avLst/>
          </a:prstGeom>
          <a:ln w="76200" cmpd="sng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ángulo 105"/>
          <p:cNvSpPr/>
          <p:nvPr/>
        </p:nvSpPr>
        <p:spPr>
          <a:xfrm>
            <a:off x="87877" y="4189710"/>
            <a:ext cx="647721" cy="313093"/>
          </a:xfrm>
          <a:prstGeom prst="rect">
            <a:avLst/>
          </a:prstGeom>
          <a:solidFill>
            <a:schemeClr val="accent2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/>
              <a:t>SSPA</a:t>
            </a:r>
          </a:p>
        </p:txBody>
      </p:sp>
      <p:sp>
        <p:nvSpPr>
          <p:cNvPr id="107" name="Rectángulo 106"/>
          <p:cNvSpPr/>
          <p:nvPr/>
        </p:nvSpPr>
        <p:spPr>
          <a:xfrm>
            <a:off x="870607" y="4189710"/>
            <a:ext cx="1901193" cy="313093"/>
          </a:xfrm>
          <a:prstGeom prst="rect">
            <a:avLst/>
          </a:prstGeom>
          <a:solidFill>
            <a:schemeClr val="accent2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/>
              <a:t>Modulator+Klystron</a:t>
            </a:r>
            <a:endParaRPr lang="es-ES_tradnl" sz="1600" dirty="0"/>
          </a:p>
        </p:txBody>
      </p:sp>
      <p:sp>
        <p:nvSpPr>
          <p:cNvPr id="108" name="Rectángulo 107"/>
          <p:cNvSpPr/>
          <p:nvPr/>
        </p:nvSpPr>
        <p:spPr>
          <a:xfrm>
            <a:off x="2888244" y="4189710"/>
            <a:ext cx="2347962" cy="313093"/>
          </a:xfrm>
          <a:prstGeom prst="rect">
            <a:avLst/>
          </a:prstGeom>
          <a:solidFill>
            <a:schemeClr val="accent2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err="1"/>
              <a:t>Waveguide</a:t>
            </a:r>
            <a:r>
              <a:rPr lang="es-ES_tradnl" sz="1600" dirty="0"/>
              <a:t> </a:t>
            </a:r>
            <a:r>
              <a:rPr lang="es-ES_tradnl" sz="1600" dirty="0" err="1"/>
              <a:t>components</a:t>
            </a:r>
            <a:endParaRPr lang="es-ES_tradnl" sz="1600" dirty="0"/>
          </a:p>
        </p:txBody>
      </p:sp>
      <p:sp>
        <p:nvSpPr>
          <p:cNvPr id="109" name="Marcador de contenido 2"/>
          <p:cNvSpPr txBox="1">
            <a:spLocks/>
          </p:cNvSpPr>
          <p:nvPr/>
        </p:nvSpPr>
        <p:spPr>
          <a:xfrm>
            <a:off x="277260" y="4651984"/>
            <a:ext cx="8687228" cy="1801354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Status summary:</a:t>
            </a:r>
          </a:p>
          <a:p>
            <a:pPr lvl="1"/>
            <a:r>
              <a:rPr lang="en-US" sz="2000" dirty="0"/>
              <a:t>Modulator: </a:t>
            </a:r>
            <a:r>
              <a:rPr lang="en-US" sz="2000" b="1" i="1" dirty="0" err="1"/>
              <a:t>Jema</a:t>
            </a:r>
            <a:r>
              <a:rPr lang="en-US" sz="2000" b="1" dirty="0"/>
              <a:t>. </a:t>
            </a:r>
            <a:r>
              <a:rPr lang="en-US" sz="2000" b="1" dirty="0">
                <a:solidFill>
                  <a:srgbClr val="00B050"/>
                </a:solidFill>
              </a:rPr>
              <a:t>1</a:t>
            </a:r>
            <a:r>
              <a:rPr lang="en-US" sz="2000" b="1" baseline="30000" dirty="0">
                <a:solidFill>
                  <a:srgbClr val="00B050"/>
                </a:solidFill>
              </a:rPr>
              <a:t>st</a:t>
            </a:r>
            <a:r>
              <a:rPr lang="en-US" sz="2000" b="1" dirty="0">
                <a:solidFill>
                  <a:srgbClr val="00B050"/>
                </a:solidFill>
              </a:rPr>
              <a:t> modulator test with Klystron done by mid-September </a:t>
            </a:r>
            <a:endParaRPr lang="en-US" sz="2000" dirty="0">
              <a:solidFill>
                <a:srgbClr val="00B050"/>
              </a:solidFill>
            </a:endParaRPr>
          </a:p>
          <a:p>
            <a:pPr lvl="1"/>
            <a:r>
              <a:rPr lang="en-US" sz="2000" dirty="0"/>
              <a:t>Klystron: </a:t>
            </a:r>
            <a:r>
              <a:rPr lang="en-US" sz="2000" b="1" i="1" dirty="0">
                <a:solidFill>
                  <a:schemeClr val="tx2"/>
                </a:solidFill>
              </a:rPr>
              <a:t>CPI</a:t>
            </a:r>
            <a:r>
              <a:rPr lang="en-US" sz="2000" b="1" dirty="0">
                <a:solidFill>
                  <a:schemeClr val="tx2"/>
                </a:solidFill>
              </a:rPr>
              <a:t>. </a:t>
            </a:r>
            <a:r>
              <a:rPr lang="en-US" sz="2000" b="1" dirty="0">
                <a:solidFill>
                  <a:srgbClr val="00B050"/>
                </a:solidFill>
              </a:rPr>
              <a:t>Factory tests OK. Integration test with modulator done</a:t>
            </a:r>
          </a:p>
          <a:p>
            <a:pPr lvl="1"/>
            <a:r>
              <a:rPr lang="en-US" sz="2000" dirty="0"/>
              <a:t>Waveguide components: </a:t>
            </a:r>
            <a:r>
              <a:rPr lang="en-US" sz="2000" b="1" i="1" dirty="0" err="1"/>
              <a:t>MegaInd</a:t>
            </a:r>
            <a:r>
              <a:rPr lang="en-US" sz="2000" b="1" i="1" dirty="0"/>
              <a:t>.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00B050"/>
                </a:solidFill>
              </a:rPr>
              <a:t>Vacuum and RF tested</a:t>
            </a:r>
            <a:endParaRPr lang="en-US" sz="2000" dirty="0">
              <a:solidFill>
                <a:schemeClr val="tx2"/>
              </a:solidFill>
            </a:endParaRPr>
          </a:p>
          <a:p>
            <a:pPr lvl="1"/>
            <a:r>
              <a:rPr lang="en-US" sz="2000" dirty="0"/>
              <a:t>Solid-state power amplifiers: </a:t>
            </a:r>
            <a:r>
              <a:rPr lang="en-US" sz="2000" b="1" i="1" dirty="0" err="1"/>
              <a:t>MicroWave</a:t>
            </a:r>
            <a:r>
              <a:rPr lang="en-US" sz="2000" b="1" i="1" dirty="0"/>
              <a:t> Amplifiers</a:t>
            </a:r>
            <a:r>
              <a:rPr lang="en-US" sz="2000" b="1" dirty="0"/>
              <a:t>. </a:t>
            </a:r>
            <a:r>
              <a:rPr lang="en-US" sz="2000" b="1" dirty="0">
                <a:solidFill>
                  <a:srgbClr val="00B050"/>
                </a:solidFill>
              </a:rPr>
              <a:t>Tested</a:t>
            </a:r>
            <a:endParaRPr lang="en-US" sz="2000" dirty="0">
              <a:solidFill>
                <a:srgbClr val="00B050"/>
              </a:solidFill>
            </a:endParaRPr>
          </a:p>
          <a:p>
            <a:pPr lvl="1"/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00" name="Elipse 99"/>
          <p:cNvSpPr/>
          <p:nvPr/>
        </p:nvSpPr>
        <p:spPr>
          <a:xfrm>
            <a:off x="4427984" y="2289953"/>
            <a:ext cx="294153" cy="2833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C000"/>
              </a:solidFill>
            </a:endParaRPr>
          </a:p>
        </p:txBody>
      </p:sp>
      <p:sp>
        <p:nvSpPr>
          <p:cNvPr id="101" name="Elipse 100"/>
          <p:cNvSpPr/>
          <p:nvPr/>
        </p:nvSpPr>
        <p:spPr>
          <a:xfrm>
            <a:off x="4432906" y="3156181"/>
            <a:ext cx="294153" cy="2833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05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6/6/2016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Daniel Esperante - HG2016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Th</a:t>
            </a:r>
            <a:r>
              <a:rPr lang="en-US" dirty="0"/>
              <a:t>e HPRF subsystem: </a:t>
            </a:r>
            <a:r>
              <a:rPr lang="es-ES" dirty="0" err="1"/>
              <a:t>Amplifiers</a:t>
            </a:r>
            <a:endParaRPr lang="en-GB" dirty="0"/>
          </a:p>
        </p:txBody>
      </p:sp>
      <p:sp>
        <p:nvSpPr>
          <p:cNvPr id="6" name="Marcador de contenido 15"/>
          <p:cNvSpPr txBox="1">
            <a:spLocks/>
          </p:cNvSpPr>
          <p:nvPr/>
        </p:nvSpPr>
        <p:spPr>
          <a:xfrm>
            <a:off x="457200" y="1041400"/>
            <a:ext cx="5410944" cy="5314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defPPr>
              <a:defRPr lang="es-ES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1pPr>
            <a:lvl2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</a:defRPr>
            </a:lvl2pPr>
            <a:lvl3pPr marL="1143000" lvl="2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accent2"/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accent3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Klystron VKS8262G1:</a:t>
            </a:r>
          </a:p>
          <a:p>
            <a:pPr lvl="1"/>
            <a:r>
              <a:rPr lang="en-US" dirty="0"/>
              <a:t>Provider: CPI</a:t>
            </a:r>
          </a:p>
          <a:p>
            <a:pPr lvl="1"/>
            <a:r>
              <a:rPr lang="en-US" dirty="0"/>
              <a:t>LIL output port flange for UHV</a:t>
            </a:r>
          </a:p>
          <a:p>
            <a:pPr lvl="1"/>
            <a:r>
              <a:rPr lang="en-US" dirty="0"/>
              <a:t>Peak power: 7.6 MW @145 kV &amp; 105 A</a:t>
            </a:r>
          </a:p>
          <a:p>
            <a:pPr lvl="1"/>
            <a:r>
              <a:rPr lang="en-US" dirty="0" err="1"/>
              <a:t>Tp</a:t>
            </a:r>
            <a:r>
              <a:rPr lang="en-US" dirty="0"/>
              <a:t> = 5 us, 400 Hz</a:t>
            </a:r>
          </a:p>
          <a:p>
            <a:pPr lvl="1"/>
            <a:r>
              <a:rPr lang="en-US" dirty="0"/>
              <a:t>Status: RF tests in CPI. Now in JEMA facility (integrated into the modulator)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SSPA (Solid-state Power Amplifier):</a:t>
            </a:r>
          </a:p>
          <a:p>
            <a:pPr lvl="1"/>
            <a:r>
              <a:rPr lang="en-US" dirty="0"/>
              <a:t>To drive the Klystron	</a:t>
            </a:r>
          </a:p>
          <a:p>
            <a:pPr lvl="1"/>
            <a:r>
              <a:rPr lang="en-US" dirty="0"/>
              <a:t>Solid-state: </a:t>
            </a:r>
            <a:r>
              <a:rPr lang="en-US" dirty="0" err="1"/>
              <a:t>MicrowaveAmplifiers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AM10 S-Band 400W Power Amplifier.</a:t>
            </a:r>
          </a:p>
          <a:p>
            <a:pPr lvl="1"/>
            <a:r>
              <a:rPr lang="en-US" dirty="0"/>
              <a:t>Acceptance tests done</a:t>
            </a:r>
          </a:p>
          <a:p>
            <a:pPr lvl="1"/>
            <a:r>
              <a:rPr lang="en-US" dirty="0"/>
              <a:t>Status: tested at IFIMED, and one to be used at CERN soon</a:t>
            </a:r>
          </a:p>
        </p:txBody>
      </p:sp>
      <p:pic>
        <p:nvPicPr>
          <p:cNvPr id="7" name="Imagen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7" y="620688"/>
            <a:ext cx="846063" cy="1512000"/>
          </a:xfrm>
          <a:prstGeom prst="rect">
            <a:avLst/>
          </a:prstGeom>
        </p:spPr>
      </p:pic>
      <p:pic>
        <p:nvPicPr>
          <p:cNvPr id="8" name="Imagen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653136"/>
            <a:ext cx="2448272" cy="1836204"/>
          </a:xfrm>
          <a:prstGeom prst="rect">
            <a:avLst/>
          </a:prstGeom>
        </p:spPr>
      </p:pic>
      <p:pic>
        <p:nvPicPr>
          <p:cNvPr id="9" name="Imagen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101" y="2564904"/>
            <a:ext cx="4442988" cy="1856224"/>
          </a:xfrm>
          <a:prstGeom prst="rect">
            <a:avLst/>
          </a:prstGeom>
        </p:spPr>
      </p:pic>
      <p:pic>
        <p:nvPicPr>
          <p:cNvPr id="10" name="Imagen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1659246"/>
            <a:ext cx="2664296" cy="27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4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HPRF: </a:t>
            </a:r>
            <a:r>
              <a:rPr lang="es-ES" dirty="0" err="1"/>
              <a:t>Modulator</a:t>
            </a:r>
            <a:r>
              <a:rPr lang="es-ES" dirty="0"/>
              <a:t> (1)</a:t>
            </a:r>
            <a:endParaRPr lang="en-GB" dirty="0"/>
          </a:p>
        </p:txBody>
      </p:sp>
      <p:sp>
        <p:nvSpPr>
          <p:cNvPr id="6" name="Marcador de contenido 15"/>
          <p:cNvSpPr txBox="1">
            <a:spLocks/>
          </p:cNvSpPr>
          <p:nvPr/>
        </p:nvSpPr>
        <p:spPr>
          <a:xfrm>
            <a:off x="395536" y="1041400"/>
            <a:ext cx="5770984" cy="2963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defPPr>
              <a:defRPr lang="es-ES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1pPr>
            <a:lvl2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</a:defRPr>
            </a:lvl2pPr>
            <a:lvl3pPr marL="1143000" lvl="2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accent2"/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accent3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b="1" dirty="0"/>
              <a:t>This is the one of the key elements of the system</a:t>
            </a:r>
            <a:r>
              <a:rPr lang="en-US" dirty="0"/>
              <a:t>.</a:t>
            </a:r>
          </a:p>
          <a:p>
            <a:r>
              <a:rPr lang="en-US" dirty="0"/>
              <a:t>Solid-state switching modulator. Specs:</a:t>
            </a:r>
          </a:p>
          <a:p>
            <a:pPr lvl="1"/>
            <a:r>
              <a:rPr lang="en-US" dirty="0"/>
              <a:t>Provider: JEMA (</a:t>
            </a:r>
            <a:r>
              <a:rPr lang="en-US" dirty="0" err="1"/>
              <a:t>Lasarte-Oria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Vpeak</a:t>
            </a:r>
            <a:r>
              <a:rPr lang="en-US" dirty="0"/>
              <a:t>, </a:t>
            </a:r>
            <a:r>
              <a:rPr lang="es-ES_tradnl" dirty="0" err="1"/>
              <a:t>typical</a:t>
            </a:r>
            <a:r>
              <a:rPr lang="es-ES_tradnl" dirty="0"/>
              <a:t>: 145 </a:t>
            </a:r>
            <a:r>
              <a:rPr lang="es-ES_tradnl" dirty="0" err="1"/>
              <a:t>kV</a:t>
            </a:r>
            <a:endParaRPr lang="es-ES_tradnl" dirty="0"/>
          </a:p>
          <a:p>
            <a:pPr lvl="1"/>
            <a:r>
              <a:rPr lang="es-ES" dirty="0" err="1"/>
              <a:t>Ip</a:t>
            </a:r>
            <a:r>
              <a:rPr lang="es-ES_tradnl" dirty="0" err="1"/>
              <a:t>eak</a:t>
            </a:r>
            <a:r>
              <a:rPr lang="es-ES_tradnl" dirty="0"/>
              <a:t>, t</a:t>
            </a:r>
            <a:r>
              <a:rPr lang="es-ES" dirty="0"/>
              <a:t>y</a:t>
            </a:r>
            <a:r>
              <a:rPr lang="es-ES_tradnl" dirty="0"/>
              <a:t>pical: 105</a:t>
            </a:r>
            <a:r>
              <a:rPr lang="es-ES" dirty="0"/>
              <a:t> A</a:t>
            </a:r>
            <a:endParaRPr lang="es-ES_tradnl" dirty="0"/>
          </a:p>
          <a:p>
            <a:pPr lvl="1"/>
            <a:r>
              <a:rPr lang="en-US" dirty="0" err="1"/>
              <a:t>Tp</a:t>
            </a:r>
            <a:r>
              <a:rPr lang="en-US" dirty="0"/>
              <a:t> = 5 us, 400 Hz</a:t>
            </a:r>
            <a:r>
              <a:rPr lang="es-ES_tradnl" dirty="0"/>
              <a:t>	</a:t>
            </a:r>
          </a:p>
          <a:p>
            <a:pPr lvl="1"/>
            <a:r>
              <a:rPr lang="es-ES" dirty="0" err="1"/>
              <a:t>Voltage</a:t>
            </a:r>
            <a:r>
              <a:rPr lang="es-ES" dirty="0"/>
              <a:t> </a:t>
            </a:r>
            <a:r>
              <a:rPr lang="es-ES" dirty="0" err="1"/>
              <a:t>flatness</a:t>
            </a:r>
            <a:r>
              <a:rPr lang="es-ES_tradnl" dirty="0"/>
              <a:t>: &lt;=+/-0.25% 	</a:t>
            </a:r>
          </a:p>
          <a:p>
            <a:pPr lvl="1"/>
            <a:r>
              <a:rPr lang="es-ES_tradnl" dirty="0" err="1"/>
              <a:t>Stability</a:t>
            </a:r>
            <a:r>
              <a:rPr lang="es-ES_tradnl" dirty="0"/>
              <a:t>, pulse </a:t>
            </a:r>
            <a:r>
              <a:rPr lang="es-ES_tradnl" dirty="0" err="1"/>
              <a:t>to</a:t>
            </a:r>
            <a:r>
              <a:rPr lang="es-ES_tradnl" dirty="0"/>
              <a:t> pulse: &lt;= 0.1% 	</a:t>
            </a:r>
          </a:p>
          <a:p>
            <a:pPr lvl="1"/>
            <a:r>
              <a:rPr lang="es-ES_tradnl" dirty="0" err="1"/>
              <a:t>Risetime</a:t>
            </a:r>
            <a:r>
              <a:rPr lang="es-ES_tradnl" dirty="0"/>
              <a:t> </a:t>
            </a:r>
            <a:r>
              <a:rPr lang="es-ES" dirty="0"/>
              <a:t>(10-&gt;90%): &lt;=2us 	</a:t>
            </a:r>
          </a:p>
          <a:p>
            <a:pPr lvl="1"/>
            <a:r>
              <a:rPr lang="es-ES_tradnl" dirty="0" err="1"/>
              <a:t>Falltime</a:t>
            </a:r>
            <a:r>
              <a:rPr lang="es-ES_tradnl" dirty="0"/>
              <a:t> </a:t>
            </a:r>
            <a:r>
              <a:rPr lang="es-ES" dirty="0"/>
              <a:t>(90-&gt;10%): &lt;=2us 	</a:t>
            </a:r>
          </a:p>
          <a:p>
            <a:pPr lvl="1"/>
            <a:r>
              <a:rPr lang="es-ES_tradnl" dirty="0" err="1"/>
              <a:t>Adjustable</a:t>
            </a:r>
            <a:r>
              <a:rPr lang="es-ES_tradnl" dirty="0"/>
              <a:t> </a:t>
            </a:r>
            <a:r>
              <a:rPr lang="es-ES_tradnl" dirty="0" err="1"/>
              <a:t>voltage</a:t>
            </a:r>
            <a:r>
              <a:rPr lang="es-ES_tradnl" dirty="0"/>
              <a:t>: (45kV - 150kV)</a:t>
            </a:r>
          </a:p>
          <a:p>
            <a:pPr lvl="1"/>
            <a:endParaRPr lang="es-ES_tradnl" dirty="0"/>
          </a:p>
          <a:p>
            <a:pPr lvl="1"/>
            <a:r>
              <a:rPr lang="es-ES_tradnl" b="1" dirty="0"/>
              <a:t>Status</a:t>
            </a:r>
            <a:r>
              <a:rPr lang="es-ES_tradnl" dirty="0"/>
              <a:t>: </a:t>
            </a:r>
            <a:r>
              <a:rPr lang="es-ES_tradnl" b="1" dirty="0" err="1">
                <a:solidFill>
                  <a:srgbClr val="00B050"/>
                </a:solidFill>
              </a:rPr>
              <a:t>Integration</a:t>
            </a:r>
            <a:r>
              <a:rPr lang="es-ES_tradnl" b="1" dirty="0">
                <a:solidFill>
                  <a:srgbClr val="00B050"/>
                </a:solidFill>
              </a:rPr>
              <a:t> </a:t>
            </a:r>
            <a:r>
              <a:rPr lang="es-ES_tradnl" b="1" dirty="0" err="1">
                <a:solidFill>
                  <a:srgbClr val="00B050"/>
                </a:solidFill>
              </a:rPr>
              <a:t>with</a:t>
            </a:r>
            <a:r>
              <a:rPr lang="es-ES_tradnl" b="1" dirty="0">
                <a:solidFill>
                  <a:srgbClr val="00B050"/>
                </a:solidFill>
              </a:rPr>
              <a:t> </a:t>
            </a:r>
            <a:r>
              <a:rPr lang="es-ES_tradnl" b="1" dirty="0" err="1">
                <a:solidFill>
                  <a:srgbClr val="00B050"/>
                </a:solidFill>
              </a:rPr>
              <a:t>Klystron</a:t>
            </a:r>
            <a:r>
              <a:rPr lang="es-ES_tradnl" b="1" dirty="0">
                <a:solidFill>
                  <a:srgbClr val="00B050"/>
                </a:solidFill>
              </a:rPr>
              <a:t> done (</a:t>
            </a:r>
            <a:r>
              <a:rPr lang="es-ES_tradnl" b="1" dirty="0" err="1">
                <a:solidFill>
                  <a:srgbClr val="00B050"/>
                </a:solidFill>
              </a:rPr>
              <a:t>see</a:t>
            </a:r>
            <a:r>
              <a:rPr lang="es-ES_tradnl" b="1" dirty="0">
                <a:solidFill>
                  <a:srgbClr val="00B050"/>
                </a:solidFill>
              </a:rPr>
              <a:t> </a:t>
            </a:r>
            <a:r>
              <a:rPr lang="es-ES_tradnl" b="1" dirty="0" err="1">
                <a:solidFill>
                  <a:srgbClr val="00B050"/>
                </a:solidFill>
              </a:rPr>
              <a:t>next</a:t>
            </a:r>
            <a:r>
              <a:rPr lang="es-ES_tradnl" b="1" dirty="0">
                <a:solidFill>
                  <a:srgbClr val="00B050"/>
                </a:solidFill>
              </a:rPr>
              <a:t> </a:t>
            </a:r>
            <a:r>
              <a:rPr lang="es-ES_tradnl" b="1" dirty="0" err="1">
                <a:solidFill>
                  <a:srgbClr val="00B050"/>
                </a:solidFill>
              </a:rPr>
              <a:t>slides</a:t>
            </a:r>
            <a:r>
              <a:rPr lang="es-ES_tradnl" b="1" dirty="0">
                <a:solidFill>
                  <a:srgbClr val="00B050"/>
                </a:solidFill>
              </a:rPr>
              <a:t>)</a:t>
            </a:r>
          </a:p>
        </p:txBody>
      </p:sp>
      <p:pic>
        <p:nvPicPr>
          <p:cNvPr id="7" name="Imagen 6" descr="Makina_1_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4077072"/>
            <a:ext cx="2197167" cy="2448272"/>
          </a:xfrm>
          <a:prstGeom prst="rect">
            <a:avLst/>
          </a:prstGeom>
        </p:spPr>
      </p:pic>
      <p:pic>
        <p:nvPicPr>
          <p:cNvPr id="8" name="Imagen 8" descr="Makina_1_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4448" y="800287"/>
            <a:ext cx="2622352" cy="574582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115616" y="2204864"/>
            <a:ext cx="266429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61" y="4077072"/>
            <a:ext cx="3178683" cy="238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9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HPRF: Modulator (2), Visit on September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Visit to </a:t>
            </a:r>
            <a:r>
              <a:rPr lang="en-US" dirty="0" err="1"/>
              <a:t>Jema</a:t>
            </a:r>
            <a:r>
              <a:rPr lang="en-US" dirty="0"/>
              <a:t> on the 21st of September: G. </a:t>
            </a:r>
            <a:r>
              <a:rPr lang="en-US" dirty="0" err="1"/>
              <a:t>McMonagle</a:t>
            </a:r>
            <a:r>
              <a:rPr lang="en-US" dirty="0"/>
              <a:t> (CERN), O. </a:t>
            </a:r>
            <a:r>
              <a:rPr lang="en-US" dirty="0" err="1"/>
              <a:t>Sablic</a:t>
            </a:r>
            <a:r>
              <a:rPr lang="en-US" dirty="0"/>
              <a:t> (CPI) and my self (IFIC).</a:t>
            </a:r>
          </a:p>
          <a:p>
            <a:pPr lvl="1"/>
            <a:r>
              <a:rPr lang="en-US" dirty="0"/>
              <a:t>Purpose: integration of modulator with Klystron</a:t>
            </a:r>
          </a:p>
          <a:p>
            <a:pPr lvl="1"/>
            <a:r>
              <a:rPr lang="en-US" b="1" dirty="0"/>
              <a:t>Outcome very successful: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The tests were OK, despite some shortcomings:</a:t>
            </a:r>
          </a:p>
          <a:p>
            <a:pPr lvl="3"/>
            <a:r>
              <a:rPr lang="en-US" dirty="0">
                <a:solidFill>
                  <a:srgbClr val="00B050"/>
                </a:solidFill>
              </a:rPr>
              <a:t>All interlocks OK</a:t>
            </a:r>
          </a:p>
          <a:p>
            <a:pPr lvl="3"/>
            <a:r>
              <a:rPr lang="en-US" dirty="0">
                <a:solidFill>
                  <a:srgbClr val="00B050"/>
                </a:solidFill>
              </a:rPr>
              <a:t>Klystron pulsed at 100 Hz (No RF)</a:t>
            </a:r>
          </a:p>
          <a:p>
            <a:pPr lvl="3"/>
            <a:r>
              <a:rPr lang="en-US" dirty="0">
                <a:solidFill>
                  <a:srgbClr val="00B050"/>
                </a:solidFill>
              </a:rPr>
              <a:t>Pulse to pulse stability OK</a:t>
            </a:r>
          </a:p>
          <a:p>
            <a:pPr lvl="3"/>
            <a:r>
              <a:rPr lang="en-US" dirty="0">
                <a:solidFill>
                  <a:srgbClr val="00B050"/>
                </a:solidFill>
              </a:rPr>
              <a:t>Tests at 400 Hz with load OK</a:t>
            </a:r>
          </a:p>
          <a:p>
            <a:pPr lvl="3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Some few fixes to be done, already implemented</a:t>
            </a:r>
          </a:p>
          <a:p>
            <a:pPr lvl="3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flat top of the pulses has some ripple (to be understood)</a:t>
            </a:r>
          </a:p>
          <a:p>
            <a:pPr lvl="3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Pulse width higher than expected. Rise time is higher than 2 us, while fall time looks good</a:t>
            </a:r>
          </a:p>
          <a:p>
            <a:r>
              <a:rPr lang="en-US" dirty="0"/>
              <a:t>Next steps: </a:t>
            </a:r>
          </a:p>
          <a:p>
            <a:pPr lvl="1"/>
            <a:r>
              <a:rPr lang="en-US" dirty="0"/>
              <a:t>Modulator shipped to IFIC, integrate it and start pulsing: 13 March 2018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Esperante</a:t>
            </a:r>
            <a:r>
              <a:rPr lang="en-US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6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Th</a:t>
            </a:r>
            <a:r>
              <a:rPr lang="en-US" dirty="0"/>
              <a:t>e HPRF subsystem: waveguide components</a:t>
            </a:r>
            <a:endParaRPr lang="en-GB" dirty="0"/>
          </a:p>
        </p:txBody>
      </p:sp>
      <p:pic>
        <p:nvPicPr>
          <p:cNvPr id="32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2112"/>
            <a:ext cx="9144000" cy="4754036"/>
          </a:xfrm>
          <a:prstGeom prst="rect">
            <a:avLst/>
          </a:prstGeom>
        </p:spPr>
      </p:pic>
      <p:sp>
        <p:nvSpPr>
          <p:cNvPr id="33" name="TextBox 172"/>
          <p:cNvSpPr txBox="1"/>
          <p:nvPr/>
        </p:nvSpPr>
        <p:spPr>
          <a:xfrm>
            <a:off x="8008097" y="4548872"/>
            <a:ext cx="1028399" cy="5232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Klystron output</a:t>
            </a:r>
          </a:p>
        </p:txBody>
      </p:sp>
      <p:cxnSp>
        <p:nvCxnSpPr>
          <p:cNvPr id="34" name="Straight Arrow Connector 181"/>
          <p:cNvCxnSpPr>
            <a:stCxn id="33" idx="0"/>
          </p:cNvCxnSpPr>
          <p:nvPr/>
        </p:nvCxnSpPr>
        <p:spPr>
          <a:xfrm flipV="1">
            <a:off x="8522297" y="3727618"/>
            <a:ext cx="349099" cy="82125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74"/>
          <p:cNvSpPr txBox="1"/>
          <p:nvPr/>
        </p:nvSpPr>
        <p:spPr>
          <a:xfrm>
            <a:off x="4067944" y="4417948"/>
            <a:ext cx="1016774" cy="5232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Directional coupler</a:t>
            </a:r>
          </a:p>
        </p:txBody>
      </p:sp>
      <p:sp>
        <p:nvSpPr>
          <p:cNvPr id="36" name="TextBox 176"/>
          <p:cNvSpPr txBox="1"/>
          <p:nvPr/>
        </p:nvSpPr>
        <p:spPr>
          <a:xfrm>
            <a:off x="6156176" y="3717032"/>
            <a:ext cx="1217099" cy="5232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3 dB hybrid combiner</a:t>
            </a:r>
          </a:p>
        </p:txBody>
      </p:sp>
      <p:sp>
        <p:nvSpPr>
          <p:cNvPr id="37" name="TextBox 178"/>
          <p:cNvSpPr txBox="1"/>
          <p:nvPr/>
        </p:nvSpPr>
        <p:spPr>
          <a:xfrm>
            <a:off x="683568" y="5676557"/>
            <a:ext cx="721672" cy="3077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RF load</a:t>
            </a:r>
          </a:p>
        </p:txBody>
      </p:sp>
      <p:cxnSp>
        <p:nvCxnSpPr>
          <p:cNvPr id="38" name="Straight Arrow Connector 189"/>
          <p:cNvCxnSpPr>
            <a:stCxn id="35" idx="1"/>
          </p:cNvCxnSpPr>
          <p:nvPr/>
        </p:nvCxnSpPr>
        <p:spPr>
          <a:xfrm flipH="1" flipV="1">
            <a:off x="2987824" y="4352012"/>
            <a:ext cx="1080120" cy="32754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91"/>
          <p:cNvCxnSpPr>
            <a:stCxn id="36" idx="0"/>
          </p:cNvCxnSpPr>
          <p:nvPr/>
        </p:nvCxnSpPr>
        <p:spPr>
          <a:xfrm flipH="1" flipV="1">
            <a:off x="6732240" y="2780928"/>
            <a:ext cx="32486" cy="93610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98"/>
          <p:cNvCxnSpPr>
            <a:stCxn id="37" idx="0"/>
          </p:cNvCxnSpPr>
          <p:nvPr/>
        </p:nvCxnSpPr>
        <p:spPr>
          <a:xfrm flipH="1" flipV="1">
            <a:off x="755576" y="5072092"/>
            <a:ext cx="288828" cy="60446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75"/>
          <p:cNvSpPr txBox="1"/>
          <p:nvPr/>
        </p:nvSpPr>
        <p:spPr>
          <a:xfrm>
            <a:off x="7652703" y="2276872"/>
            <a:ext cx="1311785" cy="52322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RF/vacuum pumping port</a:t>
            </a:r>
          </a:p>
        </p:txBody>
      </p:sp>
      <p:cxnSp>
        <p:nvCxnSpPr>
          <p:cNvPr id="42" name="Straight Arrow Connector 186"/>
          <p:cNvCxnSpPr>
            <a:stCxn id="41" idx="2"/>
          </p:cNvCxnSpPr>
          <p:nvPr/>
        </p:nvCxnSpPr>
        <p:spPr>
          <a:xfrm flipH="1">
            <a:off x="8028384" y="2800092"/>
            <a:ext cx="280212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76"/>
          <p:cNvSpPr txBox="1"/>
          <p:nvPr/>
        </p:nvSpPr>
        <p:spPr>
          <a:xfrm>
            <a:off x="539552" y="2695828"/>
            <a:ext cx="1764949" cy="73866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DUT</a:t>
            </a:r>
          </a:p>
          <a:p>
            <a:pPr algn="ctr"/>
            <a:r>
              <a:rPr lang="en-GB" sz="1400" dirty="0"/>
              <a:t>with Faraday cups and Pumping ports</a:t>
            </a:r>
          </a:p>
        </p:txBody>
      </p:sp>
      <p:cxnSp>
        <p:nvCxnSpPr>
          <p:cNvPr id="44" name="Straight Arrow Connector 198"/>
          <p:cNvCxnSpPr>
            <a:stCxn id="43" idx="2"/>
          </p:cNvCxnSpPr>
          <p:nvPr/>
        </p:nvCxnSpPr>
        <p:spPr>
          <a:xfrm>
            <a:off x="1422027" y="3434492"/>
            <a:ext cx="341661" cy="5574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74"/>
          <p:cNvSpPr txBox="1"/>
          <p:nvPr/>
        </p:nvSpPr>
        <p:spPr>
          <a:xfrm>
            <a:off x="2987824" y="2191772"/>
            <a:ext cx="1071251" cy="5232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WR284 waveguides</a:t>
            </a:r>
          </a:p>
        </p:txBody>
      </p:sp>
      <p:cxnSp>
        <p:nvCxnSpPr>
          <p:cNvPr id="46" name="Straight Arrow Connector 189"/>
          <p:cNvCxnSpPr>
            <a:stCxn id="45" idx="2"/>
          </p:cNvCxnSpPr>
          <p:nvPr/>
        </p:nvCxnSpPr>
        <p:spPr>
          <a:xfrm>
            <a:off x="3523450" y="2714992"/>
            <a:ext cx="535625" cy="3048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64704"/>
            <a:ext cx="1944216" cy="188530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8" name="Imagen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4968552"/>
            <a:ext cx="1979712" cy="1484784"/>
          </a:xfrm>
          <a:prstGeom prst="rect">
            <a:avLst/>
          </a:prstGeom>
        </p:spPr>
      </p:pic>
      <p:pic>
        <p:nvPicPr>
          <p:cNvPr id="49" name="Imagen 24" descr="IMG_20160524_09404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64265" y="5307579"/>
            <a:ext cx="1257923" cy="1677230"/>
          </a:xfrm>
          <a:prstGeom prst="rect">
            <a:avLst/>
          </a:prstGeom>
        </p:spPr>
      </p:pic>
      <p:pic>
        <p:nvPicPr>
          <p:cNvPr id="50" name="Imagen 25" descr="IMG_20160524_09420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25937" y="538560"/>
            <a:ext cx="1356866" cy="1809155"/>
          </a:xfrm>
          <a:prstGeom prst="rect">
            <a:avLst/>
          </a:prstGeom>
        </p:spPr>
      </p:pic>
      <p:pic>
        <p:nvPicPr>
          <p:cNvPr id="51" name="Imagen 27" descr="IMG_20160524_09412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4293096"/>
            <a:ext cx="1653648" cy="2204864"/>
          </a:xfrm>
          <a:prstGeom prst="rect">
            <a:avLst/>
          </a:prstGeom>
        </p:spPr>
      </p:pic>
      <p:pic>
        <p:nvPicPr>
          <p:cNvPr id="52" name="Imagen 30" descr="IMG_20160524_09395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356" y="692696"/>
            <a:ext cx="118813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87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6883400" cy="39624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951312"/>
            <a:ext cx="2679700" cy="2286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Th</a:t>
            </a:r>
            <a:r>
              <a:rPr lang="en-US" dirty="0"/>
              <a:t>e HPRF subsystem: lab integration</a:t>
            </a:r>
            <a:endParaRPr lang="en-GB" dirty="0"/>
          </a:p>
        </p:txBody>
      </p:sp>
      <p:sp>
        <p:nvSpPr>
          <p:cNvPr id="8" name="TextBox 242"/>
          <p:cNvSpPr txBox="1"/>
          <p:nvPr/>
        </p:nvSpPr>
        <p:spPr>
          <a:xfrm>
            <a:off x="5346881" y="6103705"/>
            <a:ext cx="1864549" cy="307777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ysClr val="windowText" lastClr="000000"/>
                </a:solidFill>
              </a:rPr>
              <a:t>Accelerating structures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975388" y="5447445"/>
            <a:ext cx="236042" cy="6082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395155" y="5300223"/>
            <a:ext cx="265077" cy="7857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46"/>
          <p:cNvSpPr txBox="1"/>
          <p:nvPr/>
        </p:nvSpPr>
        <p:spPr>
          <a:xfrm>
            <a:off x="6602928" y="3690653"/>
            <a:ext cx="24598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Devices under test inside the bunker</a:t>
            </a:r>
            <a:endParaRPr lang="en-US" sz="1200" dirty="0"/>
          </a:p>
        </p:txBody>
      </p:sp>
      <p:sp>
        <p:nvSpPr>
          <p:cNvPr id="12" name="TextBox 4095"/>
          <p:cNvSpPr txBox="1"/>
          <p:nvPr/>
        </p:nvSpPr>
        <p:spPr>
          <a:xfrm>
            <a:off x="3798677" y="1846983"/>
            <a:ext cx="3096408" cy="307777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ysClr val="windowText" lastClr="000000"/>
                </a:solidFill>
              </a:rPr>
              <a:t>Modulator+ 7.5 MW Klystron units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156403" y="2218395"/>
            <a:ext cx="252391" cy="4890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156403" y="2218395"/>
            <a:ext cx="380955" cy="9723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18"/>
          <p:cNvSpPr txBox="1"/>
          <p:nvPr/>
        </p:nvSpPr>
        <p:spPr>
          <a:xfrm>
            <a:off x="4490447" y="4480810"/>
            <a:ext cx="1112878" cy="307777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ysClr val="windowText" lastClr="000000"/>
                </a:solidFill>
              </a:rPr>
              <a:t>3dB hybrid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H="1" flipV="1">
            <a:off x="4854150" y="3120888"/>
            <a:ext cx="192736" cy="13599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24"/>
          <p:cNvSpPr txBox="1"/>
          <p:nvPr/>
        </p:nvSpPr>
        <p:spPr>
          <a:xfrm>
            <a:off x="2267744" y="4726202"/>
            <a:ext cx="798991" cy="307777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ysClr val="windowText" lastClr="000000"/>
                </a:solidFill>
              </a:rPr>
              <a:t>Bunker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18" name="TextBox 225"/>
          <p:cNvSpPr txBox="1"/>
          <p:nvPr/>
        </p:nvSpPr>
        <p:spPr>
          <a:xfrm>
            <a:off x="1239441" y="2050533"/>
            <a:ext cx="2128616" cy="307777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ysClr val="windowText" lastClr="000000"/>
                </a:solidFill>
              </a:rPr>
              <a:t>Accelerating structures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320174" y="2358310"/>
            <a:ext cx="977934" cy="8324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76"/>
          <p:cNvSpPr txBox="1"/>
          <p:nvPr/>
        </p:nvSpPr>
        <p:spPr>
          <a:xfrm>
            <a:off x="755576" y="5411950"/>
            <a:ext cx="4824536" cy="11854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es-ES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1pPr>
            <a:lvl2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</a:defRPr>
            </a:lvl2pPr>
            <a:lvl3pPr marL="1143000" lvl="2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accent2"/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accent3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The bunker is in place.</a:t>
            </a:r>
          </a:p>
          <a:p>
            <a:r>
              <a:rPr lang="en-GB" dirty="0"/>
              <a:t>The supporting structure as well.</a:t>
            </a:r>
          </a:p>
          <a:p>
            <a:r>
              <a:rPr lang="en-GB" b="1" dirty="0">
                <a:solidFill>
                  <a:srgbClr val="FF6666"/>
                </a:solidFill>
              </a:rPr>
              <a:t>New integration plan to be done due to modulator size mismatch.</a:t>
            </a:r>
          </a:p>
        </p:txBody>
      </p:sp>
      <p:pic>
        <p:nvPicPr>
          <p:cNvPr id="5122" name="Picture 2" descr="image00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402" y="624488"/>
            <a:ext cx="2499544" cy="137130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43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Th</a:t>
            </a:r>
            <a:r>
              <a:rPr lang="en-US" dirty="0"/>
              <a:t>e HPRF subsystem: NEW lab integration</a:t>
            </a:r>
            <a:endParaRPr lang="es-ES_tradnl" dirty="0"/>
          </a:p>
        </p:txBody>
      </p:sp>
      <p:sp>
        <p:nvSpPr>
          <p:cNvPr id="8" name="TextBox 176"/>
          <p:cNvSpPr txBox="1"/>
          <p:nvPr/>
        </p:nvSpPr>
        <p:spPr>
          <a:xfrm>
            <a:off x="143813" y="4797152"/>
            <a:ext cx="3367539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es-ES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1pPr>
            <a:lvl2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</a:defRPr>
            </a:lvl2pPr>
            <a:lvl3pPr marL="1143000" lvl="2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accent2"/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accent3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b="1" dirty="0">
                <a:solidFill>
                  <a:srgbClr val="FF6666"/>
                </a:solidFill>
              </a:rPr>
              <a:t>New integration plan designed due to modulator size mismatch</a:t>
            </a:r>
          </a:p>
          <a:p>
            <a:r>
              <a:rPr lang="en-GB" dirty="0"/>
              <a:t>Less free space than before but things still fit</a:t>
            </a:r>
          </a:p>
          <a:p>
            <a:endParaRPr lang="en-GB" b="1" dirty="0">
              <a:solidFill>
                <a:srgbClr val="FF6666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000" y="2577727"/>
            <a:ext cx="5144244" cy="38756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692696"/>
            <a:ext cx="596501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21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964" y="1340768"/>
            <a:ext cx="2730500" cy="3619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52736"/>
            <a:ext cx="5486400" cy="4064000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HPRF installation: Modulator and waveguides</a:t>
            </a:r>
          </a:p>
        </p:txBody>
      </p:sp>
      <p:sp>
        <p:nvSpPr>
          <p:cNvPr id="11" name="TextBox 176"/>
          <p:cNvSpPr txBox="1"/>
          <p:nvPr/>
        </p:nvSpPr>
        <p:spPr>
          <a:xfrm>
            <a:off x="179512" y="5157191"/>
            <a:ext cx="8507288" cy="136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1pPr>
            <a:lvl2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</a:defRPr>
            </a:lvl2pPr>
            <a:lvl3pPr marL="1143000" lvl="2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accent2"/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accent3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sz="1600" dirty="0"/>
              <a:t>The bunker:</a:t>
            </a:r>
          </a:p>
          <a:p>
            <a:pPr lvl="1"/>
            <a:r>
              <a:rPr lang="en-GB" sz="1400" dirty="0"/>
              <a:t>The bunker (1), the crane (2) and the supporting structure (3)</a:t>
            </a:r>
          </a:p>
          <a:p>
            <a:pPr lvl="1"/>
            <a:r>
              <a:rPr lang="en-GB" sz="1400" dirty="0"/>
              <a:t>Waveguides (4)</a:t>
            </a:r>
          </a:p>
          <a:p>
            <a:pPr lvl="1"/>
            <a:r>
              <a:rPr lang="en-GB" sz="1400" dirty="0"/>
              <a:t>Rack for vacuum components (5)</a:t>
            </a:r>
          </a:p>
          <a:p>
            <a:pPr lvl="1"/>
            <a:r>
              <a:rPr lang="en-GB" sz="1400" dirty="0"/>
              <a:t>Modulator and Klystron connected (6). Some lessons learnt and fixes applied.</a:t>
            </a:r>
          </a:p>
        </p:txBody>
      </p:sp>
      <p:sp>
        <p:nvSpPr>
          <p:cNvPr id="12" name="CuadroTexto 10"/>
          <p:cNvSpPr txBox="1"/>
          <p:nvPr/>
        </p:nvSpPr>
        <p:spPr>
          <a:xfrm>
            <a:off x="545792" y="3604752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3" name="CuadroTexto 11"/>
          <p:cNvSpPr txBox="1"/>
          <p:nvPr/>
        </p:nvSpPr>
        <p:spPr>
          <a:xfrm>
            <a:off x="369731" y="1655769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14" name="CuadroTexto 12"/>
          <p:cNvSpPr txBox="1"/>
          <p:nvPr/>
        </p:nvSpPr>
        <p:spPr>
          <a:xfrm>
            <a:off x="1998708" y="1963887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15" name="CuadroTexto 13"/>
          <p:cNvSpPr txBox="1"/>
          <p:nvPr/>
        </p:nvSpPr>
        <p:spPr>
          <a:xfrm>
            <a:off x="3131840" y="2817573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16" name="CuadroTexto 14"/>
          <p:cNvSpPr txBox="1"/>
          <p:nvPr/>
        </p:nvSpPr>
        <p:spPr>
          <a:xfrm>
            <a:off x="1547664" y="3338990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17" name="CuadroTexto 15"/>
          <p:cNvSpPr txBox="1"/>
          <p:nvPr/>
        </p:nvSpPr>
        <p:spPr>
          <a:xfrm>
            <a:off x="4283968" y="3843046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6</a:t>
            </a:r>
          </a:p>
        </p:txBody>
      </p:sp>
      <p:sp>
        <p:nvSpPr>
          <p:cNvPr id="18" name="CuadroTexto 15"/>
          <p:cNvSpPr txBox="1"/>
          <p:nvPr/>
        </p:nvSpPr>
        <p:spPr>
          <a:xfrm>
            <a:off x="7524328" y="4365104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36083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Overview and motivation</a:t>
            </a:r>
          </a:p>
          <a:p>
            <a:endParaRPr lang="en-GB" dirty="0"/>
          </a:p>
          <a:p>
            <a:r>
              <a:rPr lang="en-GB" sz="2800" b="1" dirty="0"/>
              <a:t>The IFIC-HGRF lab, design aspects and status:</a:t>
            </a:r>
          </a:p>
          <a:p>
            <a:pPr lvl="1"/>
            <a:r>
              <a:rPr lang="en-GB" dirty="0"/>
              <a:t>The XBOX inspiration</a:t>
            </a:r>
          </a:p>
          <a:p>
            <a:pPr lvl="1"/>
            <a:r>
              <a:rPr lang="en-GB" dirty="0"/>
              <a:t>The HPRF subsystem</a:t>
            </a:r>
          </a:p>
          <a:p>
            <a:pPr lvl="1"/>
            <a:r>
              <a:rPr lang="en-GB" sz="2400" b="1" dirty="0"/>
              <a:t>The LLRF subsystem</a:t>
            </a:r>
          </a:p>
          <a:p>
            <a:pPr lvl="1"/>
            <a:r>
              <a:rPr lang="en-GB" dirty="0"/>
              <a:t>New developments</a:t>
            </a:r>
          </a:p>
          <a:p>
            <a:pPr lvl="1"/>
            <a:endParaRPr lang="en-GB" dirty="0"/>
          </a:p>
          <a:p>
            <a:r>
              <a:rPr lang="en-GB" dirty="0"/>
              <a:t>Summary &amp; plans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34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LLRF subsystem</a:t>
            </a:r>
          </a:p>
        </p:txBody>
      </p:sp>
      <p:sp>
        <p:nvSpPr>
          <p:cNvPr id="6" name="Rectangle 96"/>
          <p:cNvSpPr/>
          <p:nvPr/>
        </p:nvSpPr>
        <p:spPr>
          <a:xfrm>
            <a:off x="4819783" y="980729"/>
            <a:ext cx="4211960" cy="3134320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Connector 32"/>
          <p:cNvCxnSpPr/>
          <p:nvPr/>
        </p:nvCxnSpPr>
        <p:spPr>
          <a:xfrm flipH="1" flipV="1">
            <a:off x="2584147" y="3124980"/>
            <a:ext cx="2235636" cy="456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1"/>
          <p:cNvCxnSpPr/>
          <p:nvPr/>
        </p:nvCxnSpPr>
        <p:spPr>
          <a:xfrm flipH="1" flipV="1">
            <a:off x="2587535" y="2578818"/>
            <a:ext cx="2232248" cy="277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23"/>
          <p:cNvSpPr/>
          <p:nvPr/>
        </p:nvSpPr>
        <p:spPr>
          <a:xfrm>
            <a:off x="3642518" y="2431607"/>
            <a:ext cx="398814" cy="815140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Straight Connector 33"/>
          <p:cNvCxnSpPr/>
          <p:nvPr/>
        </p:nvCxnSpPr>
        <p:spPr>
          <a:xfrm flipV="1">
            <a:off x="2585925" y="2054630"/>
            <a:ext cx="1610" cy="52418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5"/>
          <p:cNvCxnSpPr/>
          <p:nvPr/>
        </p:nvCxnSpPr>
        <p:spPr>
          <a:xfrm flipV="1">
            <a:off x="2584147" y="3129544"/>
            <a:ext cx="3388" cy="41534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72"/>
          <p:cNvCxnSpPr>
            <a:stCxn id="14" idx="3"/>
          </p:cNvCxnSpPr>
          <p:nvPr/>
        </p:nvCxnSpPr>
        <p:spPr>
          <a:xfrm flipH="1" flipV="1">
            <a:off x="4819783" y="2603320"/>
            <a:ext cx="3449920" cy="1032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73"/>
          <p:cNvCxnSpPr>
            <a:stCxn id="15" idx="3"/>
          </p:cNvCxnSpPr>
          <p:nvPr/>
        </p:nvCxnSpPr>
        <p:spPr>
          <a:xfrm flipH="1">
            <a:off x="4819783" y="3129544"/>
            <a:ext cx="347991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Stored Data 146"/>
          <p:cNvSpPr/>
          <p:nvPr/>
        </p:nvSpPr>
        <p:spPr>
          <a:xfrm rot="10800000">
            <a:off x="8178808" y="2512380"/>
            <a:ext cx="545369" cy="202534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lowchart: Stored Data 143"/>
          <p:cNvSpPr/>
          <p:nvPr/>
        </p:nvSpPr>
        <p:spPr>
          <a:xfrm rot="10800000">
            <a:off x="8208807" y="3028277"/>
            <a:ext cx="545369" cy="202534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205"/>
          <p:cNvSpPr txBox="1"/>
          <p:nvPr/>
        </p:nvSpPr>
        <p:spPr>
          <a:xfrm>
            <a:off x="710759" y="1161840"/>
            <a:ext cx="184217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7.5 MW x 5µs x 400 Hz</a:t>
            </a:r>
          </a:p>
        </p:txBody>
      </p:sp>
      <p:grpSp>
        <p:nvGrpSpPr>
          <p:cNvPr id="17" name="Group 234"/>
          <p:cNvGrpSpPr/>
          <p:nvPr/>
        </p:nvGrpSpPr>
        <p:grpSpPr>
          <a:xfrm>
            <a:off x="5264283" y="2085705"/>
            <a:ext cx="332345" cy="610751"/>
            <a:chOff x="6583022" y="1818033"/>
            <a:chExt cx="332345" cy="610751"/>
          </a:xfrm>
        </p:grpSpPr>
        <p:grpSp>
          <p:nvGrpSpPr>
            <p:cNvPr id="18" name="Group 102"/>
            <p:cNvGrpSpPr/>
            <p:nvPr/>
          </p:nvGrpSpPr>
          <p:grpSpPr>
            <a:xfrm>
              <a:off x="6583022" y="1985931"/>
              <a:ext cx="332345" cy="442853"/>
              <a:chOff x="3368824" y="1092328"/>
              <a:chExt cx="360040" cy="442853"/>
            </a:xfrm>
          </p:grpSpPr>
          <p:sp>
            <p:nvSpPr>
              <p:cNvPr id="21" name="Rounded Rectangle 103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Block Arc 104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9" name="AutoShape 75"/>
            <p:cNvCxnSpPr>
              <a:cxnSpLocks noChangeShapeType="1"/>
            </p:cNvCxnSpPr>
            <p:nvPr/>
          </p:nvCxnSpPr>
          <p:spPr bwMode="auto">
            <a:xfrm flipV="1">
              <a:off x="6670440" y="183494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75"/>
            <p:cNvCxnSpPr>
              <a:cxnSpLocks noChangeShapeType="1"/>
            </p:cNvCxnSpPr>
            <p:nvPr/>
          </p:nvCxnSpPr>
          <p:spPr bwMode="auto">
            <a:xfrm flipV="1">
              <a:off x="6816871" y="181803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oup 235"/>
          <p:cNvGrpSpPr/>
          <p:nvPr/>
        </p:nvGrpSpPr>
        <p:grpSpPr>
          <a:xfrm>
            <a:off x="5278831" y="2623948"/>
            <a:ext cx="332345" cy="596094"/>
            <a:chOff x="6625736" y="2409813"/>
            <a:chExt cx="332345" cy="596094"/>
          </a:xfrm>
        </p:grpSpPr>
        <p:grpSp>
          <p:nvGrpSpPr>
            <p:cNvPr id="24" name="Group 105"/>
            <p:cNvGrpSpPr/>
            <p:nvPr/>
          </p:nvGrpSpPr>
          <p:grpSpPr>
            <a:xfrm>
              <a:off x="6625736" y="2563054"/>
              <a:ext cx="332345" cy="442853"/>
              <a:chOff x="3368824" y="1092328"/>
              <a:chExt cx="360040" cy="442853"/>
            </a:xfrm>
          </p:grpSpPr>
          <p:sp>
            <p:nvSpPr>
              <p:cNvPr id="27" name="Rounded Rectangle 106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Block Arc 107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5" name="AutoShape 75"/>
            <p:cNvCxnSpPr>
              <a:cxnSpLocks noChangeShapeType="1"/>
            </p:cNvCxnSpPr>
            <p:nvPr/>
          </p:nvCxnSpPr>
          <p:spPr bwMode="auto">
            <a:xfrm flipV="1">
              <a:off x="6864947" y="2410011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AutoShape 75"/>
            <p:cNvCxnSpPr>
              <a:cxnSpLocks noChangeShapeType="1"/>
            </p:cNvCxnSpPr>
            <p:nvPr/>
          </p:nvCxnSpPr>
          <p:spPr bwMode="auto">
            <a:xfrm flipV="1">
              <a:off x="6705920" y="240981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12"/>
          <p:cNvGrpSpPr/>
          <p:nvPr/>
        </p:nvGrpSpPr>
        <p:grpSpPr>
          <a:xfrm>
            <a:off x="2731551" y="2099245"/>
            <a:ext cx="332345" cy="603633"/>
            <a:chOff x="3326570" y="1451173"/>
            <a:chExt cx="332345" cy="603633"/>
          </a:xfrm>
        </p:grpSpPr>
        <p:grpSp>
          <p:nvGrpSpPr>
            <p:cNvPr id="30" name="Group 79"/>
            <p:cNvGrpSpPr/>
            <p:nvPr/>
          </p:nvGrpSpPr>
          <p:grpSpPr>
            <a:xfrm>
              <a:off x="3326570" y="1611953"/>
              <a:ext cx="332345" cy="442853"/>
              <a:chOff x="2583861" y="1513908"/>
              <a:chExt cx="332345" cy="442853"/>
            </a:xfrm>
          </p:grpSpPr>
          <p:sp>
            <p:nvSpPr>
              <p:cNvPr id="33" name="Rounded Rectangle 19"/>
              <p:cNvSpPr/>
              <p:nvPr/>
            </p:nvSpPr>
            <p:spPr>
              <a:xfrm>
                <a:off x="2583861" y="1762348"/>
                <a:ext cx="332345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Block Arc 20"/>
              <p:cNvSpPr/>
              <p:nvPr/>
            </p:nvSpPr>
            <p:spPr>
              <a:xfrm flipV="1">
                <a:off x="2640851" y="1513908"/>
                <a:ext cx="199407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1" name="AutoShape 75"/>
            <p:cNvCxnSpPr>
              <a:cxnSpLocks noChangeShapeType="1"/>
            </p:cNvCxnSpPr>
            <p:nvPr/>
          </p:nvCxnSpPr>
          <p:spPr bwMode="auto">
            <a:xfrm flipV="1">
              <a:off x="3405025" y="1463878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AutoShape 75"/>
            <p:cNvCxnSpPr>
              <a:cxnSpLocks noChangeShapeType="1"/>
            </p:cNvCxnSpPr>
            <p:nvPr/>
          </p:nvCxnSpPr>
          <p:spPr bwMode="auto">
            <a:xfrm flipV="1">
              <a:off x="3565558" y="145117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240"/>
          <p:cNvGrpSpPr/>
          <p:nvPr/>
        </p:nvGrpSpPr>
        <p:grpSpPr>
          <a:xfrm rot="16200000">
            <a:off x="6328026" y="2134959"/>
            <a:ext cx="265876" cy="951124"/>
            <a:chOff x="7759383" y="1432437"/>
            <a:chExt cx="265876" cy="951124"/>
          </a:xfrm>
        </p:grpSpPr>
        <p:sp>
          <p:nvSpPr>
            <p:cNvPr id="36" name="Rectangle 123"/>
            <p:cNvSpPr/>
            <p:nvPr/>
          </p:nvSpPr>
          <p:spPr>
            <a:xfrm>
              <a:off x="7759383" y="1634296"/>
              <a:ext cx="265876" cy="52314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7" name="AutoShape 75"/>
            <p:cNvCxnSpPr>
              <a:cxnSpLocks noChangeShapeType="1"/>
            </p:cNvCxnSpPr>
            <p:nvPr/>
          </p:nvCxnSpPr>
          <p:spPr bwMode="auto">
            <a:xfrm>
              <a:off x="8010545" y="2147388"/>
              <a:ext cx="0" cy="236173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AutoShape 75"/>
            <p:cNvCxnSpPr>
              <a:cxnSpLocks noChangeShapeType="1"/>
            </p:cNvCxnSpPr>
            <p:nvPr/>
          </p:nvCxnSpPr>
          <p:spPr bwMode="auto">
            <a:xfrm flipV="1">
              <a:off x="8010545" y="1432437"/>
              <a:ext cx="0" cy="199916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9" name="Oval 76"/>
          <p:cNvSpPr/>
          <p:nvPr/>
        </p:nvSpPr>
        <p:spPr>
          <a:xfrm>
            <a:off x="7868597" y="2386724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76"/>
          <p:cNvSpPr/>
          <p:nvPr/>
        </p:nvSpPr>
        <p:spPr>
          <a:xfrm>
            <a:off x="7868598" y="2902412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76"/>
          <p:cNvSpPr/>
          <p:nvPr/>
        </p:nvSpPr>
        <p:spPr>
          <a:xfrm>
            <a:off x="3326315" y="2391081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76"/>
          <p:cNvSpPr/>
          <p:nvPr/>
        </p:nvSpPr>
        <p:spPr>
          <a:xfrm>
            <a:off x="3326316" y="2906977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AutoShape 75"/>
          <p:cNvCxnSpPr>
            <a:cxnSpLocks noChangeShapeType="1"/>
          </p:cNvCxnSpPr>
          <p:nvPr/>
        </p:nvCxnSpPr>
        <p:spPr bwMode="auto">
          <a:xfrm flipV="1">
            <a:off x="395536" y="5061483"/>
            <a:ext cx="0" cy="279131"/>
          </a:xfrm>
          <a:prstGeom prst="straightConnector1">
            <a:avLst/>
          </a:prstGeom>
          <a:noFill/>
          <a:ln w="44450">
            <a:solidFill>
              <a:srgbClr val="008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AutoShape 75"/>
          <p:cNvCxnSpPr>
            <a:cxnSpLocks noChangeShapeType="1"/>
          </p:cNvCxnSpPr>
          <p:nvPr/>
        </p:nvCxnSpPr>
        <p:spPr bwMode="auto">
          <a:xfrm flipV="1">
            <a:off x="395536" y="5539189"/>
            <a:ext cx="0" cy="279131"/>
          </a:xfrm>
          <a:prstGeom prst="straightConnector1">
            <a:avLst/>
          </a:prstGeom>
          <a:noFill/>
          <a:ln w="444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Rectangle 188"/>
          <p:cNvSpPr/>
          <p:nvPr/>
        </p:nvSpPr>
        <p:spPr>
          <a:xfrm>
            <a:off x="539552" y="5494088"/>
            <a:ext cx="79697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/>
              <a:t>- Slow Amplitude only. Log det. @250MSPS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Reflected signals/machine protection (x6) </a:t>
            </a:r>
          </a:p>
        </p:txBody>
      </p:sp>
      <p:sp>
        <p:nvSpPr>
          <p:cNvPr id="46" name="Rectangle 190"/>
          <p:cNvSpPr/>
          <p:nvPr/>
        </p:nvSpPr>
        <p:spPr>
          <a:xfrm>
            <a:off x="527836" y="5061483"/>
            <a:ext cx="85086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/>
              <a:t>- Phase &amp; amplitude @62.5 MHz @ 250MSPS </a:t>
            </a:r>
            <a:r>
              <a:rPr lang="en-GB" sz="1600" dirty="0">
                <a:sym typeface="Wingdings" panose="05000000000000000000" pitchFamily="2" charset="2"/>
              </a:rPr>
              <a:t> Phase but not speed is key</a:t>
            </a:r>
            <a:endParaRPr lang="en-GB" sz="1600" dirty="0"/>
          </a:p>
        </p:txBody>
      </p:sp>
      <p:cxnSp>
        <p:nvCxnSpPr>
          <p:cNvPr id="47" name="AutoShape 75"/>
          <p:cNvCxnSpPr>
            <a:cxnSpLocks noChangeShapeType="1"/>
          </p:cNvCxnSpPr>
          <p:nvPr/>
        </p:nvCxnSpPr>
        <p:spPr bwMode="auto">
          <a:xfrm flipV="1">
            <a:off x="395536" y="4557427"/>
            <a:ext cx="0" cy="279131"/>
          </a:xfrm>
          <a:prstGeom prst="straightConnector1">
            <a:avLst/>
          </a:prstGeom>
          <a:noFill/>
          <a:ln w="44450">
            <a:solidFill>
              <a:srgbClr val="0070C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Rectangle 193"/>
          <p:cNvSpPr/>
          <p:nvPr/>
        </p:nvSpPr>
        <p:spPr>
          <a:xfrm>
            <a:off x="539552" y="4557427"/>
            <a:ext cx="8594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- </a:t>
            </a:r>
            <a:r>
              <a:rPr lang="en-GB" sz="1600" dirty="0"/>
              <a:t>Phase &amp; amplitude @62.5 </a:t>
            </a:r>
            <a:r>
              <a:rPr lang="en-GB" sz="1600" dirty="0" err="1"/>
              <a:t>MHz.</a:t>
            </a:r>
            <a:r>
              <a:rPr lang="en-GB" sz="1600" dirty="0"/>
              <a:t> @250MSPS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Structure RF Signals</a:t>
            </a:r>
          </a:p>
        </p:txBody>
      </p:sp>
      <p:sp>
        <p:nvSpPr>
          <p:cNvPr id="49" name="Rectangle 249"/>
          <p:cNvSpPr/>
          <p:nvPr/>
        </p:nvSpPr>
        <p:spPr>
          <a:xfrm>
            <a:off x="550662" y="5935428"/>
            <a:ext cx="79697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/>
              <a:t>-Faraday Cup Signals (x4)</a:t>
            </a:r>
          </a:p>
        </p:txBody>
      </p:sp>
      <p:cxnSp>
        <p:nvCxnSpPr>
          <p:cNvPr id="50" name="AutoShape 75"/>
          <p:cNvCxnSpPr>
            <a:cxnSpLocks noChangeShapeType="1"/>
          </p:cNvCxnSpPr>
          <p:nvPr/>
        </p:nvCxnSpPr>
        <p:spPr bwMode="auto">
          <a:xfrm flipV="1">
            <a:off x="395536" y="5935428"/>
            <a:ext cx="0" cy="279131"/>
          </a:xfrm>
          <a:prstGeom prst="straightConnector1">
            <a:avLst/>
          </a:prstGeom>
          <a:noFill/>
          <a:ln w="44450">
            <a:solidFill>
              <a:srgbClr val="8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1" name="Group 223"/>
          <p:cNvGrpSpPr/>
          <p:nvPr/>
        </p:nvGrpSpPr>
        <p:grpSpPr>
          <a:xfrm>
            <a:off x="257997" y="1535629"/>
            <a:ext cx="2328733" cy="986763"/>
            <a:chOff x="370254" y="887557"/>
            <a:chExt cx="2328733" cy="986763"/>
          </a:xfrm>
        </p:grpSpPr>
        <p:cxnSp>
          <p:nvCxnSpPr>
            <p:cNvPr id="52" name="AutoShape 75"/>
            <p:cNvCxnSpPr>
              <a:cxnSpLocks noChangeShapeType="1"/>
            </p:cNvCxnSpPr>
            <p:nvPr/>
          </p:nvCxnSpPr>
          <p:spPr bwMode="auto">
            <a:xfrm flipV="1">
              <a:off x="892823" y="887557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3" name="Group 30"/>
            <p:cNvGrpSpPr/>
            <p:nvPr/>
          </p:nvGrpSpPr>
          <p:grpSpPr>
            <a:xfrm>
              <a:off x="370254" y="938216"/>
              <a:ext cx="2328733" cy="936104"/>
              <a:chOff x="370254" y="938216"/>
              <a:chExt cx="2328733" cy="936104"/>
            </a:xfrm>
          </p:grpSpPr>
          <p:cxnSp>
            <p:nvCxnSpPr>
              <p:cNvPr id="54" name="Straight Connector 247"/>
              <p:cNvCxnSpPr/>
              <p:nvPr/>
            </p:nvCxnSpPr>
            <p:spPr>
              <a:xfrm flipH="1">
                <a:off x="663171" y="1389000"/>
                <a:ext cx="2035816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" name="Group 6"/>
              <p:cNvGrpSpPr/>
              <p:nvPr/>
            </p:nvGrpSpPr>
            <p:grpSpPr>
              <a:xfrm>
                <a:off x="370254" y="938216"/>
                <a:ext cx="2043568" cy="936104"/>
                <a:chOff x="938935" y="1412776"/>
                <a:chExt cx="2213865" cy="936104"/>
              </a:xfrm>
            </p:grpSpPr>
            <p:sp>
              <p:nvSpPr>
                <p:cNvPr id="59" name="Rectangle 3"/>
                <p:cNvSpPr/>
                <p:nvPr/>
              </p:nvSpPr>
              <p:spPr>
                <a:xfrm>
                  <a:off x="1640632" y="1412776"/>
                  <a:ext cx="720080" cy="93610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0" name="Rectangle 4"/>
                <p:cNvSpPr/>
                <p:nvPr/>
              </p:nvSpPr>
              <p:spPr>
                <a:xfrm>
                  <a:off x="2360712" y="1556792"/>
                  <a:ext cx="288032" cy="648072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1" name="Isosceles Triangle 5"/>
                <p:cNvSpPr/>
                <p:nvPr/>
              </p:nvSpPr>
              <p:spPr>
                <a:xfrm rot="5400000">
                  <a:off x="2555125" y="1628800"/>
                  <a:ext cx="691294" cy="504056"/>
                </a:xfrm>
                <a:prstGeom prst="triangl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2" name="Isosceles Triangle 235"/>
                <p:cNvSpPr/>
                <p:nvPr/>
              </p:nvSpPr>
              <p:spPr>
                <a:xfrm rot="5400000">
                  <a:off x="886604" y="1692305"/>
                  <a:ext cx="437769" cy="333108"/>
                </a:xfrm>
                <a:prstGeom prst="triangl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56" name="Block Arc 237"/>
              <p:cNvSpPr/>
              <p:nvPr/>
            </p:nvSpPr>
            <p:spPr>
              <a:xfrm flipV="1">
                <a:off x="746134" y="1058919"/>
                <a:ext cx="154842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ounded Rectangle 236"/>
              <p:cNvSpPr/>
              <p:nvPr/>
            </p:nvSpPr>
            <p:spPr>
              <a:xfrm>
                <a:off x="692718" y="1307359"/>
                <a:ext cx="25807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Left-Right Arrow Callout 10"/>
              <p:cNvSpPr/>
              <p:nvPr/>
            </p:nvSpPr>
            <p:spPr>
              <a:xfrm rot="5400000">
                <a:off x="2403611" y="1283861"/>
                <a:ext cx="249715" cy="208545"/>
              </a:xfrm>
              <a:prstGeom prst="leftRightArrowCallout">
                <a:avLst>
                  <a:gd name="adj1" fmla="val 50000"/>
                  <a:gd name="adj2" fmla="val 16486"/>
                  <a:gd name="adj3" fmla="val 44156"/>
                  <a:gd name="adj4" fmla="val 4812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63" name="Group 224"/>
          <p:cNvGrpSpPr/>
          <p:nvPr/>
        </p:nvGrpSpPr>
        <p:grpSpPr>
          <a:xfrm>
            <a:off x="277261" y="3000352"/>
            <a:ext cx="2284047" cy="984770"/>
            <a:chOff x="389518" y="2352280"/>
            <a:chExt cx="2284047" cy="984770"/>
          </a:xfrm>
        </p:grpSpPr>
        <p:cxnSp>
          <p:nvCxnSpPr>
            <p:cNvPr id="64" name="Straight Connector 248"/>
            <p:cNvCxnSpPr/>
            <p:nvPr/>
          </p:nvCxnSpPr>
          <p:spPr>
            <a:xfrm flipH="1" flipV="1">
              <a:off x="679604" y="2847031"/>
              <a:ext cx="1993961" cy="2196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Block Arc 239"/>
            <p:cNvSpPr/>
            <p:nvPr/>
          </p:nvSpPr>
          <p:spPr>
            <a:xfrm flipV="1">
              <a:off x="745595" y="2523642"/>
              <a:ext cx="154842" cy="248440"/>
            </a:xfrm>
            <a:prstGeom prst="blockArc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240"/>
            <p:cNvSpPr/>
            <p:nvPr/>
          </p:nvSpPr>
          <p:spPr>
            <a:xfrm>
              <a:off x="692179" y="2772082"/>
              <a:ext cx="258070" cy="1944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7" name="AutoShape 75"/>
            <p:cNvCxnSpPr>
              <a:cxnSpLocks noChangeShapeType="1"/>
            </p:cNvCxnSpPr>
            <p:nvPr/>
          </p:nvCxnSpPr>
          <p:spPr bwMode="auto">
            <a:xfrm flipV="1">
              <a:off x="892284" y="2352280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8" name="Group 242"/>
            <p:cNvGrpSpPr/>
            <p:nvPr/>
          </p:nvGrpSpPr>
          <p:grpSpPr>
            <a:xfrm>
              <a:off x="389518" y="2400946"/>
              <a:ext cx="2043568" cy="936104"/>
              <a:chOff x="938935" y="1412776"/>
              <a:chExt cx="2213865" cy="936104"/>
            </a:xfrm>
          </p:grpSpPr>
          <p:sp>
            <p:nvSpPr>
              <p:cNvPr id="70" name="Rectangle 243"/>
              <p:cNvSpPr/>
              <p:nvPr/>
            </p:nvSpPr>
            <p:spPr>
              <a:xfrm>
                <a:off x="1640632" y="1412776"/>
                <a:ext cx="720080" cy="93610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1" name="Rectangle 244"/>
              <p:cNvSpPr/>
              <p:nvPr/>
            </p:nvSpPr>
            <p:spPr>
              <a:xfrm>
                <a:off x="2360712" y="1556792"/>
                <a:ext cx="288032" cy="64807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2" name="Isosceles Triangle 245"/>
              <p:cNvSpPr/>
              <p:nvPr/>
            </p:nvSpPr>
            <p:spPr>
              <a:xfrm rot="5400000">
                <a:off x="2555125" y="1628800"/>
                <a:ext cx="691294" cy="504056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3" name="Isosceles Triangle 246"/>
              <p:cNvSpPr/>
              <p:nvPr/>
            </p:nvSpPr>
            <p:spPr>
              <a:xfrm rot="5400000">
                <a:off x="886604" y="1692305"/>
                <a:ext cx="437769" cy="333108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69" name="Left-Right Arrow Callout 125"/>
            <p:cNvSpPr/>
            <p:nvPr/>
          </p:nvSpPr>
          <p:spPr>
            <a:xfrm rot="5400000">
              <a:off x="2412502" y="2766533"/>
              <a:ext cx="249715" cy="208545"/>
            </a:xfrm>
            <a:prstGeom prst="leftRightArrowCallout">
              <a:avLst>
                <a:gd name="adj1" fmla="val 50000"/>
                <a:gd name="adj2" fmla="val 16486"/>
                <a:gd name="adj3" fmla="val 44156"/>
                <a:gd name="adj4" fmla="val 48123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Group 11"/>
          <p:cNvGrpSpPr/>
          <p:nvPr/>
        </p:nvGrpSpPr>
        <p:grpSpPr>
          <a:xfrm>
            <a:off x="2731551" y="2623948"/>
            <a:ext cx="332345" cy="598239"/>
            <a:chOff x="3408865" y="1975876"/>
            <a:chExt cx="332345" cy="598239"/>
          </a:xfrm>
        </p:grpSpPr>
        <p:grpSp>
          <p:nvGrpSpPr>
            <p:cNvPr id="75" name="Group 24"/>
            <p:cNvGrpSpPr/>
            <p:nvPr/>
          </p:nvGrpSpPr>
          <p:grpSpPr>
            <a:xfrm>
              <a:off x="3408865" y="2131262"/>
              <a:ext cx="332345" cy="442853"/>
              <a:chOff x="3368824" y="1092328"/>
              <a:chExt cx="360040" cy="442853"/>
            </a:xfrm>
          </p:grpSpPr>
          <p:sp>
            <p:nvSpPr>
              <p:cNvPr id="78" name="Rounded Rectangle 25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9" name="Block Arc 26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6" name="AutoShape 75"/>
            <p:cNvCxnSpPr>
              <a:cxnSpLocks noChangeShapeType="1"/>
            </p:cNvCxnSpPr>
            <p:nvPr/>
          </p:nvCxnSpPr>
          <p:spPr bwMode="auto">
            <a:xfrm flipV="1">
              <a:off x="3642168" y="197587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AutoShape 75"/>
            <p:cNvCxnSpPr>
              <a:cxnSpLocks noChangeShapeType="1"/>
            </p:cNvCxnSpPr>
            <p:nvPr/>
          </p:nvCxnSpPr>
          <p:spPr bwMode="auto">
            <a:xfrm flipV="1">
              <a:off x="3484224" y="198511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80" name="Straight Arrow Connector 208"/>
          <p:cNvCxnSpPr>
            <a:stCxn id="16" idx="3"/>
          </p:cNvCxnSpPr>
          <p:nvPr/>
        </p:nvCxnSpPr>
        <p:spPr>
          <a:xfrm>
            <a:off x="2552930" y="1315729"/>
            <a:ext cx="34606" cy="7369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233"/>
          <p:cNvSpPr txBox="1"/>
          <p:nvPr/>
        </p:nvSpPr>
        <p:spPr>
          <a:xfrm>
            <a:off x="4955178" y="1087635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BUNKER</a:t>
            </a:r>
          </a:p>
        </p:txBody>
      </p:sp>
      <p:grpSp>
        <p:nvGrpSpPr>
          <p:cNvPr id="82" name="Group 163"/>
          <p:cNvGrpSpPr/>
          <p:nvPr/>
        </p:nvGrpSpPr>
        <p:grpSpPr>
          <a:xfrm rot="16200000">
            <a:off x="6343153" y="2649418"/>
            <a:ext cx="265876" cy="951124"/>
            <a:chOff x="7759383" y="1432437"/>
            <a:chExt cx="265876" cy="951124"/>
          </a:xfrm>
        </p:grpSpPr>
        <p:sp>
          <p:nvSpPr>
            <p:cNvPr id="83" name="Rectangle 123"/>
            <p:cNvSpPr/>
            <p:nvPr/>
          </p:nvSpPr>
          <p:spPr>
            <a:xfrm>
              <a:off x="7759383" y="1634296"/>
              <a:ext cx="265876" cy="52314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4" name="AutoShape 75"/>
            <p:cNvCxnSpPr>
              <a:cxnSpLocks noChangeShapeType="1"/>
            </p:cNvCxnSpPr>
            <p:nvPr/>
          </p:nvCxnSpPr>
          <p:spPr bwMode="auto">
            <a:xfrm>
              <a:off x="8010545" y="2147388"/>
              <a:ext cx="0" cy="236173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AutoShape 75"/>
            <p:cNvCxnSpPr>
              <a:cxnSpLocks noChangeShapeType="1"/>
            </p:cNvCxnSpPr>
            <p:nvPr/>
          </p:nvCxnSpPr>
          <p:spPr bwMode="auto">
            <a:xfrm flipV="1">
              <a:off x="8010545" y="1432437"/>
              <a:ext cx="0" cy="199916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" name="Group 176"/>
          <p:cNvGrpSpPr/>
          <p:nvPr/>
        </p:nvGrpSpPr>
        <p:grpSpPr>
          <a:xfrm>
            <a:off x="7007976" y="2076373"/>
            <a:ext cx="332345" cy="610751"/>
            <a:chOff x="6583022" y="1818033"/>
            <a:chExt cx="332345" cy="610751"/>
          </a:xfrm>
        </p:grpSpPr>
        <p:grpSp>
          <p:nvGrpSpPr>
            <p:cNvPr id="87" name="Group 102"/>
            <p:cNvGrpSpPr/>
            <p:nvPr/>
          </p:nvGrpSpPr>
          <p:grpSpPr>
            <a:xfrm>
              <a:off x="6583022" y="1985931"/>
              <a:ext cx="332345" cy="442853"/>
              <a:chOff x="3368824" y="1092328"/>
              <a:chExt cx="360040" cy="442853"/>
            </a:xfrm>
          </p:grpSpPr>
          <p:sp>
            <p:nvSpPr>
              <p:cNvPr id="90" name="Rounded Rectangle 103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1" name="Block Arc 104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8" name="AutoShape 75"/>
            <p:cNvCxnSpPr>
              <a:cxnSpLocks noChangeShapeType="1"/>
            </p:cNvCxnSpPr>
            <p:nvPr/>
          </p:nvCxnSpPr>
          <p:spPr bwMode="auto">
            <a:xfrm flipV="1">
              <a:off x="6670440" y="183494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AutoShape 75"/>
            <p:cNvCxnSpPr>
              <a:cxnSpLocks noChangeShapeType="1"/>
            </p:cNvCxnSpPr>
            <p:nvPr/>
          </p:nvCxnSpPr>
          <p:spPr bwMode="auto">
            <a:xfrm flipV="1">
              <a:off x="6816871" y="181803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" name="Group 188"/>
          <p:cNvGrpSpPr/>
          <p:nvPr/>
        </p:nvGrpSpPr>
        <p:grpSpPr>
          <a:xfrm>
            <a:off x="7011347" y="2609291"/>
            <a:ext cx="332345" cy="610751"/>
            <a:chOff x="6583022" y="1818033"/>
            <a:chExt cx="332345" cy="610751"/>
          </a:xfrm>
        </p:grpSpPr>
        <p:grpSp>
          <p:nvGrpSpPr>
            <p:cNvPr id="93" name="Group 102"/>
            <p:cNvGrpSpPr/>
            <p:nvPr/>
          </p:nvGrpSpPr>
          <p:grpSpPr>
            <a:xfrm>
              <a:off x="6583022" y="1985931"/>
              <a:ext cx="332345" cy="442853"/>
              <a:chOff x="3368824" y="1092328"/>
              <a:chExt cx="360040" cy="442853"/>
            </a:xfrm>
          </p:grpSpPr>
          <p:sp>
            <p:nvSpPr>
              <p:cNvPr id="96" name="Rounded Rectangle 103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7" name="Block Arc 104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4" name="AutoShape 75"/>
            <p:cNvCxnSpPr>
              <a:cxnSpLocks noChangeShapeType="1"/>
            </p:cNvCxnSpPr>
            <p:nvPr/>
          </p:nvCxnSpPr>
          <p:spPr bwMode="auto">
            <a:xfrm flipV="1">
              <a:off x="6670440" y="183494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AutoShape 75"/>
            <p:cNvCxnSpPr>
              <a:cxnSpLocks noChangeShapeType="1"/>
            </p:cNvCxnSpPr>
            <p:nvPr/>
          </p:nvCxnSpPr>
          <p:spPr bwMode="auto">
            <a:xfrm flipV="1">
              <a:off x="6816871" y="181803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8" name="TextBox 205"/>
          <p:cNvSpPr txBox="1"/>
          <p:nvPr/>
        </p:nvSpPr>
        <p:spPr>
          <a:xfrm>
            <a:off x="2910239" y="1193520"/>
            <a:ext cx="179728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15 MW x 5µs x 200 Hz</a:t>
            </a:r>
          </a:p>
        </p:txBody>
      </p:sp>
      <p:cxnSp>
        <p:nvCxnSpPr>
          <p:cNvPr id="99" name="Straight Arrow Connector 208"/>
          <p:cNvCxnSpPr>
            <a:stCxn id="98" idx="2"/>
          </p:cNvCxnSpPr>
          <p:nvPr/>
        </p:nvCxnSpPr>
        <p:spPr>
          <a:xfrm>
            <a:off x="3808883" y="1501297"/>
            <a:ext cx="331069" cy="10775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uadroTexto 101"/>
          <p:cNvSpPr txBox="1"/>
          <p:nvPr/>
        </p:nvSpPr>
        <p:spPr>
          <a:xfrm>
            <a:off x="5472330" y="3763570"/>
            <a:ext cx="292839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BDR studies:</a:t>
            </a:r>
          </a:p>
          <a:p>
            <a:r>
              <a:rPr lang="en-US" dirty="0"/>
              <a:t>20 ns time resolution needed</a:t>
            </a:r>
          </a:p>
        </p:txBody>
      </p:sp>
      <p:sp>
        <p:nvSpPr>
          <p:cNvPr id="101" name="Rectangle 193"/>
          <p:cNvSpPr/>
          <p:nvPr/>
        </p:nvSpPr>
        <p:spPr>
          <a:xfrm>
            <a:off x="154230" y="4139788"/>
            <a:ext cx="2329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RF diagnose signals:</a:t>
            </a:r>
          </a:p>
        </p:txBody>
      </p:sp>
      <p:cxnSp>
        <p:nvCxnSpPr>
          <p:cNvPr id="102" name="AutoShape 75"/>
          <p:cNvCxnSpPr>
            <a:cxnSpLocks noChangeShapeType="1"/>
          </p:cNvCxnSpPr>
          <p:nvPr/>
        </p:nvCxnSpPr>
        <p:spPr bwMode="auto">
          <a:xfrm flipV="1">
            <a:off x="5236206" y="2102618"/>
            <a:ext cx="0" cy="279131"/>
          </a:xfrm>
          <a:prstGeom prst="straightConnector1">
            <a:avLst/>
          </a:prstGeom>
          <a:noFill/>
          <a:ln w="444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AutoShape 75"/>
          <p:cNvCxnSpPr>
            <a:cxnSpLocks noChangeShapeType="1"/>
          </p:cNvCxnSpPr>
          <p:nvPr/>
        </p:nvCxnSpPr>
        <p:spPr bwMode="auto">
          <a:xfrm flipV="1">
            <a:off x="5236206" y="2623948"/>
            <a:ext cx="0" cy="279131"/>
          </a:xfrm>
          <a:prstGeom prst="straightConnector1">
            <a:avLst/>
          </a:prstGeom>
          <a:noFill/>
          <a:ln w="444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Conector recto 67"/>
          <p:cNvCxnSpPr/>
          <p:nvPr/>
        </p:nvCxnSpPr>
        <p:spPr>
          <a:xfrm>
            <a:off x="4860032" y="1052736"/>
            <a:ext cx="23138" cy="3050460"/>
          </a:xfrm>
          <a:prstGeom prst="line">
            <a:avLst/>
          </a:prstGeom>
          <a:ln w="76200" cmpd="sng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89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Overview and motivation</a:t>
            </a:r>
          </a:p>
          <a:p>
            <a:endParaRPr lang="en-GB" dirty="0"/>
          </a:p>
          <a:p>
            <a:r>
              <a:rPr lang="en-GB" dirty="0"/>
              <a:t>The IFIC-HGRF lab, design aspects and status:</a:t>
            </a:r>
          </a:p>
          <a:p>
            <a:pPr lvl="1"/>
            <a:r>
              <a:rPr lang="en-GB" dirty="0"/>
              <a:t>The XBOX inspiration</a:t>
            </a:r>
          </a:p>
          <a:p>
            <a:pPr lvl="1"/>
            <a:r>
              <a:rPr lang="en-GB" dirty="0"/>
              <a:t>The HPRF subsystem</a:t>
            </a:r>
          </a:p>
          <a:p>
            <a:pPr lvl="1"/>
            <a:r>
              <a:rPr lang="en-GB" dirty="0"/>
              <a:t>The LLRF subsystem</a:t>
            </a:r>
          </a:p>
          <a:p>
            <a:pPr lvl="1"/>
            <a:r>
              <a:rPr lang="en-GB" dirty="0"/>
              <a:t>New developments</a:t>
            </a:r>
          </a:p>
          <a:p>
            <a:pPr lvl="1"/>
            <a:endParaRPr lang="en-GB" dirty="0"/>
          </a:p>
          <a:p>
            <a:r>
              <a:rPr lang="en-GB" dirty="0"/>
              <a:t>Summary &amp; plans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98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LLRF subsystem components: status (1)</a:t>
            </a:r>
            <a:endParaRPr lang="en-GB" dirty="0"/>
          </a:p>
        </p:txBody>
      </p:sp>
      <p:sp>
        <p:nvSpPr>
          <p:cNvPr id="6" name="Rectángulo redondeado 2"/>
          <p:cNvSpPr/>
          <p:nvPr/>
        </p:nvSpPr>
        <p:spPr>
          <a:xfrm>
            <a:off x="128337" y="1928251"/>
            <a:ext cx="5955831" cy="4255057"/>
          </a:xfrm>
          <a:prstGeom prst="roundRect">
            <a:avLst>
              <a:gd name="adj" fmla="val 3224"/>
            </a:avLst>
          </a:prstGeom>
          <a:solidFill>
            <a:srgbClr val="45DF6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LLRF</a:t>
            </a:r>
          </a:p>
        </p:txBody>
      </p:sp>
      <p:sp>
        <p:nvSpPr>
          <p:cNvPr id="7" name="Rectángulo 31"/>
          <p:cNvSpPr/>
          <p:nvPr/>
        </p:nvSpPr>
        <p:spPr>
          <a:xfrm>
            <a:off x="4067944" y="2564904"/>
            <a:ext cx="1440160" cy="576064"/>
          </a:xfrm>
          <a:prstGeom prst="rect">
            <a:avLst/>
          </a:prstGeom>
          <a:solidFill>
            <a:srgbClr val="FFCC66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/>
              <a:t>Calibration power meter</a:t>
            </a:r>
          </a:p>
        </p:txBody>
      </p:sp>
      <p:sp>
        <p:nvSpPr>
          <p:cNvPr id="8" name="Rectángulo 32"/>
          <p:cNvSpPr/>
          <p:nvPr/>
        </p:nvSpPr>
        <p:spPr>
          <a:xfrm>
            <a:off x="4067944" y="3284984"/>
            <a:ext cx="1440160" cy="576064"/>
          </a:xfrm>
          <a:prstGeom prst="rect">
            <a:avLst/>
          </a:prstGeom>
          <a:solidFill>
            <a:srgbClr val="FFCC66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/>
              <a:t>Log detector</a:t>
            </a:r>
          </a:p>
        </p:txBody>
      </p:sp>
      <p:sp>
        <p:nvSpPr>
          <p:cNvPr id="9" name="Rectángulo 33"/>
          <p:cNvSpPr/>
          <p:nvPr/>
        </p:nvSpPr>
        <p:spPr>
          <a:xfrm>
            <a:off x="4067944" y="4005064"/>
            <a:ext cx="1440160" cy="576064"/>
          </a:xfrm>
          <a:prstGeom prst="rect">
            <a:avLst/>
          </a:prstGeom>
          <a:solidFill>
            <a:srgbClr val="FFCC66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/>
              <a:t>Down-mixer</a:t>
            </a:r>
          </a:p>
        </p:txBody>
      </p:sp>
      <p:sp>
        <p:nvSpPr>
          <p:cNvPr id="10" name="Rectángulo 34"/>
          <p:cNvSpPr/>
          <p:nvPr/>
        </p:nvSpPr>
        <p:spPr>
          <a:xfrm>
            <a:off x="4067944" y="4725144"/>
            <a:ext cx="1440160" cy="576064"/>
          </a:xfrm>
          <a:prstGeom prst="rect">
            <a:avLst/>
          </a:prstGeom>
          <a:solidFill>
            <a:srgbClr val="FFCC66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/>
              <a:t>Environmental monitoring</a:t>
            </a:r>
          </a:p>
        </p:txBody>
      </p:sp>
      <p:sp>
        <p:nvSpPr>
          <p:cNvPr id="11" name="Rectángulo redondeado 14"/>
          <p:cNvSpPr/>
          <p:nvPr/>
        </p:nvSpPr>
        <p:spPr>
          <a:xfrm>
            <a:off x="6228184" y="1124744"/>
            <a:ext cx="2160240" cy="136815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High Power RF: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Solid state amplifier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err="1"/>
              <a:t>Klistron+modulator</a:t>
            </a: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RF network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Device under test</a:t>
            </a:r>
          </a:p>
        </p:txBody>
      </p:sp>
      <p:sp>
        <p:nvSpPr>
          <p:cNvPr id="12" name="Rectángulo 15"/>
          <p:cNvSpPr/>
          <p:nvPr/>
        </p:nvSpPr>
        <p:spPr>
          <a:xfrm>
            <a:off x="240632" y="2481477"/>
            <a:ext cx="2604168" cy="3035755"/>
          </a:xfrm>
          <a:custGeom>
            <a:avLst/>
            <a:gdLst>
              <a:gd name="connsiteX0" fmla="*/ 0 w 2376264"/>
              <a:gd name="connsiteY0" fmla="*/ 0 h 2232248"/>
              <a:gd name="connsiteX1" fmla="*/ 2376264 w 2376264"/>
              <a:gd name="connsiteY1" fmla="*/ 0 h 2232248"/>
              <a:gd name="connsiteX2" fmla="*/ 2376264 w 2376264"/>
              <a:gd name="connsiteY2" fmla="*/ 2232248 h 2232248"/>
              <a:gd name="connsiteX3" fmla="*/ 0 w 2376264"/>
              <a:gd name="connsiteY3" fmla="*/ 2232248 h 2232248"/>
              <a:gd name="connsiteX4" fmla="*/ 0 w 2376264"/>
              <a:gd name="connsiteY4" fmla="*/ 0 h 2232248"/>
              <a:gd name="connsiteX0" fmla="*/ 0 w 2377256"/>
              <a:gd name="connsiteY0" fmla="*/ 0 h 2232248"/>
              <a:gd name="connsiteX1" fmla="*/ 2376264 w 2377256"/>
              <a:gd name="connsiteY1" fmla="*/ 0 h 2232248"/>
              <a:gd name="connsiteX2" fmla="*/ 2377256 w 2377256"/>
              <a:gd name="connsiteY2" fmla="*/ 715764 h 2232248"/>
              <a:gd name="connsiteX3" fmla="*/ 2376264 w 2377256"/>
              <a:gd name="connsiteY3" fmla="*/ 2232248 h 2232248"/>
              <a:gd name="connsiteX4" fmla="*/ 0 w 2377256"/>
              <a:gd name="connsiteY4" fmla="*/ 2232248 h 2232248"/>
              <a:gd name="connsiteX5" fmla="*/ 0 w 2377256"/>
              <a:gd name="connsiteY5" fmla="*/ 0 h 2232248"/>
              <a:gd name="connsiteX0" fmla="*/ 0 w 2552577"/>
              <a:gd name="connsiteY0" fmla="*/ 0 h 2232248"/>
              <a:gd name="connsiteX1" fmla="*/ 2376264 w 2552577"/>
              <a:gd name="connsiteY1" fmla="*/ 0 h 2232248"/>
              <a:gd name="connsiteX2" fmla="*/ 2377256 w 2552577"/>
              <a:gd name="connsiteY2" fmla="*/ 715764 h 2232248"/>
              <a:gd name="connsiteX3" fmla="*/ 2377256 w 2552577"/>
              <a:gd name="connsiteY3" fmla="*/ 1553964 h 2232248"/>
              <a:gd name="connsiteX4" fmla="*/ 2376264 w 2552577"/>
              <a:gd name="connsiteY4" fmla="*/ 2232248 h 2232248"/>
              <a:gd name="connsiteX5" fmla="*/ 0 w 2552577"/>
              <a:gd name="connsiteY5" fmla="*/ 2232248 h 2232248"/>
              <a:gd name="connsiteX6" fmla="*/ 0 w 2552577"/>
              <a:gd name="connsiteY6" fmla="*/ 0 h 2232248"/>
              <a:gd name="connsiteX0" fmla="*/ 0 w 2377256"/>
              <a:gd name="connsiteY0" fmla="*/ 0 h 2232248"/>
              <a:gd name="connsiteX1" fmla="*/ 2376264 w 2377256"/>
              <a:gd name="connsiteY1" fmla="*/ 0 h 2232248"/>
              <a:gd name="connsiteX2" fmla="*/ 2377256 w 2377256"/>
              <a:gd name="connsiteY2" fmla="*/ 715764 h 2232248"/>
              <a:gd name="connsiteX3" fmla="*/ 2377256 w 2377256"/>
              <a:gd name="connsiteY3" fmla="*/ 1553964 h 2232248"/>
              <a:gd name="connsiteX4" fmla="*/ 2376264 w 2377256"/>
              <a:gd name="connsiteY4" fmla="*/ 2232248 h 2232248"/>
              <a:gd name="connsiteX5" fmla="*/ 0 w 2377256"/>
              <a:gd name="connsiteY5" fmla="*/ 2232248 h 2232248"/>
              <a:gd name="connsiteX6" fmla="*/ 0 w 2377256"/>
              <a:gd name="connsiteY6" fmla="*/ 0 h 2232248"/>
              <a:gd name="connsiteX0" fmla="*/ 0 w 2377256"/>
              <a:gd name="connsiteY0" fmla="*/ 0 h 2232248"/>
              <a:gd name="connsiteX1" fmla="*/ 2376264 w 2377256"/>
              <a:gd name="connsiteY1" fmla="*/ 0 h 2232248"/>
              <a:gd name="connsiteX2" fmla="*/ 2377256 w 2377256"/>
              <a:gd name="connsiteY2" fmla="*/ 525264 h 2232248"/>
              <a:gd name="connsiteX3" fmla="*/ 2377256 w 2377256"/>
              <a:gd name="connsiteY3" fmla="*/ 1553964 h 2232248"/>
              <a:gd name="connsiteX4" fmla="*/ 2376264 w 2377256"/>
              <a:gd name="connsiteY4" fmla="*/ 2232248 h 2232248"/>
              <a:gd name="connsiteX5" fmla="*/ 0 w 2377256"/>
              <a:gd name="connsiteY5" fmla="*/ 2232248 h 2232248"/>
              <a:gd name="connsiteX6" fmla="*/ 0 w 2377256"/>
              <a:gd name="connsiteY6" fmla="*/ 0 h 2232248"/>
              <a:gd name="connsiteX0" fmla="*/ 0 w 2377256"/>
              <a:gd name="connsiteY0" fmla="*/ 0 h 2232248"/>
              <a:gd name="connsiteX1" fmla="*/ 2376264 w 2377256"/>
              <a:gd name="connsiteY1" fmla="*/ 0 h 2232248"/>
              <a:gd name="connsiteX2" fmla="*/ 2377256 w 2377256"/>
              <a:gd name="connsiteY2" fmla="*/ 525264 h 2232248"/>
              <a:gd name="connsiteX3" fmla="*/ 2377256 w 2377256"/>
              <a:gd name="connsiteY3" fmla="*/ 1757164 h 2232248"/>
              <a:gd name="connsiteX4" fmla="*/ 2376264 w 2377256"/>
              <a:gd name="connsiteY4" fmla="*/ 2232248 h 2232248"/>
              <a:gd name="connsiteX5" fmla="*/ 0 w 2377256"/>
              <a:gd name="connsiteY5" fmla="*/ 2232248 h 2232248"/>
              <a:gd name="connsiteX6" fmla="*/ 0 w 2377256"/>
              <a:gd name="connsiteY6" fmla="*/ 0 h 2232248"/>
              <a:gd name="connsiteX0" fmla="*/ 0 w 2377256"/>
              <a:gd name="connsiteY0" fmla="*/ 0 h 2232248"/>
              <a:gd name="connsiteX1" fmla="*/ 2376264 w 2377256"/>
              <a:gd name="connsiteY1" fmla="*/ 0 h 2232248"/>
              <a:gd name="connsiteX2" fmla="*/ 2377256 w 2377256"/>
              <a:gd name="connsiteY2" fmla="*/ 525264 h 2232248"/>
              <a:gd name="connsiteX3" fmla="*/ 2377256 w 2377256"/>
              <a:gd name="connsiteY3" fmla="*/ 1757164 h 2232248"/>
              <a:gd name="connsiteX4" fmla="*/ 2376264 w 2377256"/>
              <a:gd name="connsiteY4" fmla="*/ 2232248 h 2232248"/>
              <a:gd name="connsiteX5" fmla="*/ 0 w 2377256"/>
              <a:gd name="connsiteY5" fmla="*/ 2232248 h 2232248"/>
              <a:gd name="connsiteX6" fmla="*/ 0 w 2377256"/>
              <a:gd name="connsiteY6" fmla="*/ 0 h 2232248"/>
              <a:gd name="connsiteX0" fmla="*/ 0 w 2377256"/>
              <a:gd name="connsiteY0" fmla="*/ 0 h 2232248"/>
              <a:gd name="connsiteX1" fmla="*/ 2376264 w 2377256"/>
              <a:gd name="connsiteY1" fmla="*/ 0 h 2232248"/>
              <a:gd name="connsiteX2" fmla="*/ 2377256 w 2377256"/>
              <a:gd name="connsiteY2" fmla="*/ 525264 h 2232248"/>
              <a:gd name="connsiteX3" fmla="*/ 2377256 w 2377256"/>
              <a:gd name="connsiteY3" fmla="*/ 1096764 h 2232248"/>
              <a:gd name="connsiteX4" fmla="*/ 2377256 w 2377256"/>
              <a:gd name="connsiteY4" fmla="*/ 1757164 h 2232248"/>
              <a:gd name="connsiteX5" fmla="*/ 2376264 w 2377256"/>
              <a:gd name="connsiteY5" fmla="*/ 2232248 h 2232248"/>
              <a:gd name="connsiteX6" fmla="*/ 0 w 2377256"/>
              <a:gd name="connsiteY6" fmla="*/ 2232248 h 2232248"/>
              <a:gd name="connsiteX7" fmla="*/ 0 w 2377256"/>
              <a:gd name="connsiteY7" fmla="*/ 0 h 2232248"/>
              <a:gd name="connsiteX0" fmla="*/ 0 w 2377256"/>
              <a:gd name="connsiteY0" fmla="*/ 0 h 2232248"/>
              <a:gd name="connsiteX1" fmla="*/ 2376264 w 2377256"/>
              <a:gd name="connsiteY1" fmla="*/ 0 h 2232248"/>
              <a:gd name="connsiteX2" fmla="*/ 2377256 w 2377256"/>
              <a:gd name="connsiteY2" fmla="*/ 525264 h 2232248"/>
              <a:gd name="connsiteX3" fmla="*/ 2377256 w 2377256"/>
              <a:gd name="connsiteY3" fmla="*/ 1096764 h 2232248"/>
              <a:gd name="connsiteX4" fmla="*/ 2377256 w 2377256"/>
              <a:gd name="connsiteY4" fmla="*/ 1401564 h 2232248"/>
              <a:gd name="connsiteX5" fmla="*/ 2377256 w 2377256"/>
              <a:gd name="connsiteY5" fmla="*/ 1757164 h 2232248"/>
              <a:gd name="connsiteX6" fmla="*/ 2376264 w 2377256"/>
              <a:gd name="connsiteY6" fmla="*/ 2232248 h 2232248"/>
              <a:gd name="connsiteX7" fmla="*/ 0 w 2377256"/>
              <a:gd name="connsiteY7" fmla="*/ 2232248 h 2232248"/>
              <a:gd name="connsiteX8" fmla="*/ 0 w 2377256"/>
              <a:gd name="connsiteY8" fmla="*/ 0 h 2232248"/>
              <a:gd name="connsiteX0" fmla="*/ 0 w 2377256"/>
              <a:gd name="connsiteY0" fmla="*/ 0 h 2235531"/>
              <a:gd name="connsiteX1" fmla="*/ 2376264 w 2377256"/>
              <a:gd name="connsiteY1" fmla="*/ 0 h 2235531"/>
              <a:gd name="connsiteX2" fmla="*/ 2377256 w 2377256"/>
              <a:gd name="connsiteY2" fmla="*/ 525264 h 2235531"/>
              <a:gd name="connsiteX3" fmla="*/ 2377256 w 2377256"/>
              <a:gd name="connsiteY3" fmla="*/ 1096764 h 2235531"/>
              <a:gd name="connsiteX4" fmla="*/ 2377256 w 2377256"/>
              <a:gd name="connsiteY4" fmla="*/ 1401564 h 2235531"/>
              <a:gd name="connsiteX5" fmla="*/ 2377256 w 2377256"/>
              <a:gd name="connsiteY5" fmla="*/ 1757164 h 2235531"/>
              <a:gd name="connsiteX6" fmla="*/ 2376264 w 2377256"/>
              <a:gd name="connsiteY6" fmla="*/ 2232248 h 2235531"/>
              <a:gd name="connsiteX7" fmla="*/ 1107256 w 2377256"/>
              <a:gd name="connsiteY7" fmla="*/ 2235531 h 2235531"/>
              <a:gd name="connsiteX8" fmla="*/ 0 w 2377256"/>
              <a:gd name="connsiteY8" fmla="*/ 2232248 h 2235531"/>
              <a:gd name="connsiteX9" fmla="*/ 0 w 2377256"/>
              <a:gd name="connsiteY9" fmla="*/ 0 h 2235531"/>
              <a:gd name="connsiteX0" fmla="*/ 0 w 2377256"/>
              <a:gd name="connsiteY0" fmla="*/ 0 h 2235531"/>
              <a:gd name="connsiteX1" fmla="*/ 2376264 w 2377256"/>
              <a:gd name="connsiteY1" fmla="*/ 0 h 2235531"/>
              <a:gd name="connsiteX2" fmla="*/ 2377256 w 2377256"/>
              <a:gd name="connsiteY2" fmla="*/ 525264 h 2235531"/>
              <a:gd name="connsiteX3" fmla="*/ 2377256 w 2377256"/>
              <a:gd name="connsiteY3" fmla="*/ 918964 h 2235531"/>
              <a:gd name="connsiteX4" fmla="*/ 2377256 w 2377256"/>
              <a:gd name="connsiteY4" fmla="*/ 1401564 h 2235531"/>
              <a:gd name="connsiteX5" fmla="*/ 2377256 w 2377256"/>
              <a:gd name="connsiteY5" fmla="*/ 1757164 h 2235531"/>
              <a:gd name="connsiteX6" fmla="*/ 2376264 w 2377256"/>
              <a:gd name="connsiteY6" fmla="*/ 2232248 h 2235531"/>
              <a:gd name="connsiteX7" fmla="*/ 1107256 w 2377256"/>
              <a:gd name="connsiteY7" fmla="*/ 2235531 h 2235531"/>
              <a:gd name="connsiteX8" fmla="*/ 0 w 2377256"/>
              <a:gd name="connsiteY8" fmla="*/ 2232248 h 2235531"/>
              <a:gd name="connsiteX9" fmla="*/ 0 w 2377256"/>
              <a:gd name="connsiteY9" fmla="*/ 0 h 2235531"/>
              <a:gd name="connsiteX0" fmla="*/ 0 w 2377256"/>
              <a:gd name="connsiteY0" fmla="*/ 8136 h 2243667"/>
              <a:gd name="connsiteX1" fmla="*/ 1132656 w 2377256"/>
              <a:gd name="connsiteY1" fmla="*/ 0 h 2243667"/>
              <a:gd name="connsiteX2" fmla="*/ 2376264 w 2377256"/>
              <a:gd name="connsiteY2" fmla="*/ 8136 h 2243667"/>
              <a:gd name="connsiteX3" fmla="*/ 2377256 w 2377256"/>
              <a:gd name="connsiteY3" fmla="*/ 533400 h 2243667"/>
              <a:gd name="connsiteX4" fmla="*/ 2377256 w 2377256"/>
              <a:gd name="connsiteY4" fmla="*/ 927100 h 2243667"/>
              <a:gd name="connsiteX5" fmla="*/ 2377256 w 2377256"/>
              <a:gd name="connsiteY5" fmla="*/ 1409700 h 2243667"/>
              <a:gd name="connsiteX6" fmla="*/ 2377256 w 2377256"/>
              <a:gd name="connsiteY6" fmla="*/ 1765300 h 2243667"/>
              <a:gd name="connsiteX7" fmla="*/ 2376264 w 2377256"/>
              <a:gd name="connsiteY7" fmla="*/ 2240384 h 2243667"/>
              <a:gd name="connsiteX8" fmla="*/ 1107256 w 2377256"/>
              <a:gd name="connsiteY8" fmla="*/ 2243667 h 2243667"/>
              <a:gd name="connsiteX9" fmla="*/ 0 w 2377256"/>
              <a:gd name="connsiteY9" fmla="*/ 2240384 h 2243667"/>
              <a:gd name="connsiteX10" fmla="*/ 0 w 2377256"/>
              <a:gd name="connsiteY10" fmla="*/ 8136 h 2243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7256" h="2243667">
                <a:moveTo>
                  <a:pt x="0" y="8136"/>
                </a:moveTo>
                <a:lnTo>
                  <a:pt x="1132656" y="0"/>
                </a:lnTo>
                <a:lnTo>
                  <a:pt x="2376264" y="8136"/>
                </a:lnTo>
                <a:cubicBezTo>
                  <a:pt x="2376595" y="246724"/>
                  <a:pt x="2376925" y="294812"/>
                  <a:pt x="2377256" y="533400"/>
                </a:cubicBezTo>
                <a:lnTo>
                  <a:pt x="2377256" y="927100"/>
                </a:lnTo>
                <a:lnTo>
                  <a:pt x="2377256" y="1409700"/>
                </a:lnTo>
                <a:lnTo>
                  <a:pt x="2377256" y="1765300"/>
                </a:lnTo>
                <a:cubicBezTo>
                  <a:pt x="2376925" y="1991395"/>
                  <a:pt x="2376595" y="2014289"/>
                  <a:pt x="2376264" y="2240384"/>
                </a:cubicBezTo>
                <a:lnTo>
                  <a:pt x="1107256" y="2243667"/>
                </a:lnTo>
                <a:lnTo>
                  <a:pt x="0" y="2240384"/>
                </a:lnTo>
                <a:lnTo>
                  <a:pt x="0" y="8136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000000"/>
                </a:solidFill>
              </a:rPr>
              <a:t>National Instruments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PXI real-time system:</a:t>
            </a:r>
          </a:p>
          <a:p>
            <a:pPr marL="144000" indent="-14400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RF generation</a:t>
            </a:r>
          </a:p>
          <a:p>
            <a:pPr marL="144000" indent="-14400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RF signals acquisition</a:t>
            </a:r>
          </a:p>
          <a:p>
            <a:pPr marL="144000" indent="-14400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Signal processing</a:t>
            </a:r>
          </a:p>
          <a:p>
            <a:pPr marL="144000" indent="-14400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External systems control, environmental monitoring and interlock</a:t>
            </a:r>
          </a:p>
        </p:txBody>
      </p:sp>
      <p:sp>
        <p:nvSpPr>
          <p:cNvPr id="13" name="Rectángulo redondeado 35"/>
          <p:cNvSpPr/>
          <p:nvPr/>
        </p:nvSpPr>
        <p:spPr>
          <a:xfrm>
            <a:off x="6300192" y="5229200"/>
            <a:ext cx="2160240" cy="13681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Ext. systems: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Cooling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Vacuum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Access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Modulator interlocks</a:t>
            </a:r>
          </a:p>
        </p:txBody>
      </p:sp>
      <p:cxnSp>
        <p:nvCxnSpPr>
          <p:cNvPr id="14" name="Conector angular 36"/>
          <p:cNvCxnSpPr>
            <a:stCxn id="13" idx="1"/>
            <a:endCxn id="30" idx="3"/>
          </p:cNvCxnSpPr>
          <p:nvPr/>
        </p:nvCxnSpPr>
        <p:spPr>
          <a:xfrm rot="10800000">
            <a:off x="3242054" y="5890040"/>
            <a:ext cx="3058139" cy="23236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37"/>
          <p:cNvSpPr txBox="1"/>
          <p:nvPr/>
        </p:nvSpPr>
        <p:spPr>
          <a:xfrm>
            <a:off x="3590368" y="5909793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Control, monitoring and interlocks</a:t>
            </a:r>
          </a:p>
        </p:txBody>
      </p:sp>
      <p:cxnSp>
        <p:nvCxnSpPr>
          <p:cNvPr id="16" name="Conector angular 40"/>
          <p:cNvCxnSpPr>
            <a:stCxn id="12" idx="1"/>
            <a:endCxn id="11" idx="1"/>
          </p:cNvCxnSpPr>
          <p:nvPr/>
        </p:nvCxnSpPr>
        <p:spPr>
          <a:xfrm flipV="1">
            <a:off x="1481401" y="1808820"/>
            <a:ext cx="4746783" cy="672657"/>
          </a:xfrm>
          <a:prstGeom prst="bentConnector3">
            <a:avLst>
              <a:gd name="adj1" fmla="val -35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43"/>
          <p:cNvSpPr txBox="1"/>
          <p:nvPr/>
        </p:nvSpPr>
        <p:spPr>
          <a:xfrm>
            <a:off x="312770" y="2157441"/>
            <a:ext cx="1055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RF generation</a:t>
            </a:r>
          </a:p>
        </p:txBody>
      </p:sp>
      <p:cxnSp>
        <p:nvCxnSpPr>
          <p:cNvPr id="18" name="Conector angular 46"/>
          <p:cNvCxnSpPr>
            <a:stCxn id="7" idx="1"/>
            <a:endCxn id="12" idx="3"/>
          </p:cNvCxnSpPr>
          <p:nvPr/>
        </p:nvCxnSpPr>
        <p:spPr>
          <a:xfrm rot="10800000" flipV="1">
            <a:off x="2844800" y="2852935"/>
            <a:ext cx="1223144" cy="35024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47"/>
          <p:cNvCxnSpPr>
            <a:stCxn id="8" idx="1"/>
            <a:endCxn id="12" idx="4"/>
          </p:cNvCxnSpPr>
          <p:nvPr/>
        </p:nvCxnSpPr>
        <p:spPr>
          <a:xfrm rot="10800000" flipV="1">
            <a:off x="2844800" y="3573016"/>
            <a:ext cx="1223144" cy="16285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59"/>
          <p:cNvCxnSpPr>
            <a:stCxn id="9" idx="1"/>
            <a:endCxn id="12" idx="5"/>
          </p:cNvCxnSpPr>
          <p:nvPr/>
        </p:nvCxnSpPr>
        <p:spPr>
          <a:xfrm rot="10800000" flipV="1">
            <a:off x="2844800" y="4293095"/>
            <a:ext cx="1223144" cy="9575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62"/>
          <p:cNvCxnSpPr>
            <a:stCxn id="10" idx="1"/>
            <a:endCxn id="12" idx="6"/>
          </p:cNvCxnSpPr>
          <p:nvPr/>
        </p:nvCxnSpPr>
        <p:spPr>
          <a:xfrm rot="10800000">
            <a:off x="2844800" y="4869986"/>
            <a:ext cx="1223144" cy="14319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r 79"/>
          <p:cNvCxnSpPr>
            <a:stCxn id="11" idx="2"/>
            <a:endCxn id="7" idx="3"/>
          </p:cNvCxnSpPr>
          <p:nvPr/>
        </p:nvCxnSpPr>
        <p:spPr>
          <a:xfrm rot="5400000">
            <a:off x="6228184" y="1772816"/>
            <a:ext cx="360040" cy="18002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angular 80"/>
          <p:cNvCxnSpPr>
            <a:stCxn id="11" idx="2"/>
            <a:endCxn id="8" idx="3"/>
          </p:cNvCxnSpPr>
          <p:nvPr/>
        </p:nvCxnSpPr>
        <p:spPr>
          <a:xfrm rot="5400000">
            <a:off x="5868144" y="2132856"/>
            <a:ext cx="1080120" cy="18002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angular 83"/>
          <p:cNvCxnSpPr>
            <a:stCxn id="11" idx="2"/>
            <a:endCxn id="9" idx="3"/>
          </p:cNvCxnSpPr>
          <p:nvPr/>
        </p:nvCxnSpPr>
        <p:spPr>
          <a:xfrm rot="5400000">
            <a:off x="5508104" y="2492896"/>
            <a:ext cx="1800200" cy="18002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angular 86"/>
          <p:cNvCxnSpPr>
            <a:stCxn id="11" idx="3"/>
            <a:endCxn id="10" idx="3"/>
          </p:cNvCxnSpPr>
          <p:nvPr/>
        </p:nvCxnSpPr>
        <p:spPr>
          <a:xfrm flipH="1">
            <a:off x="5508104" y="1808820"/>
            <a:ext cx="2880320" cy="3204356"/>
          </a:xfrm>
          <a:prstGeom prst="bentConnector3">
            <a:avLst>
              <a:gd name="adj1" fmla="val -7937"/>
            </a:avLst>
          </a:prstGeom>
          <a:ln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uadroTexto 92"/>
          <p:cNvSpPr txBox="1"/>
          <p:nvPr/>
        </p:nvSpPr>
        <p:spPr>
          <a:xfrm>
            <a:off x="6012160" y="321297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RF diagnosis</a:t>
            </a:r>
          </a:p>
        </p:txBody>
      </p:sp>
      <p:sp>
        <p:nvSpPr>
          <p:cNvPr id="27" name="CuadroTexto 93"/>
          <p:cNvSpPr txBox="1"/>
          <p:nvPr/>
        </p:nvSpPr>
        <p:spPr>
          <a:xfrm>
            <a:off x="6012160" y="4653136"/>
            <a:ext cx="154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Environmental signals</a:t>
            </a:r>
          </a:p>
        </p:txBody>
      </p:sp>
      <p:sp>
        <p:nvSpPr>
          <p:cNvPr id="30" name="Rectángulo 34"/>
          <p:cNvSpPr/>
          <p:nvPr/>
        </p:nvSpPr>
        <p:spPr>
          <a:xfrm>
            <a:off x="1801893" y="5661248"/>
            <a:ext cx="1440160" cy="457583"/>
          </a:xfrm>
          <a:prstGeom prst="rect">
            <a:avLst/>
          </a:prstGeom>
          <a:solidFill>
            <a:srgbClr val="FFCC66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/>
              <a:t>Intfce</a:t>
            </a:r>
            <a:r>
              <a:rPr lang="en-US" sz="1400" b="1" dirty="0"/>
              <a:t> </a:t>
            </a:r>
            <a:r>
              <a:rPr lang="en-US" sz="1400" b="1" dirty="0" err="1"/>
              <a:t>Intlck</a:t>
            </a:r>
            <a:r>
              <a:rPr lang="en-US" sz="1400" b="1" dirty="0"/>
              <a:t> Box</a:t>
            </a:r>
          </a:p>
        </p:txBody>
      </p:sp>
      <p:cxnSp>
        <p:nvCxnSpPr>
          <p:cNvPr id="34" name="Conector angular 36"/>
          <p:cNvCxnSpPr>
            <a:stCxn id="30" idx="1"/>
          </p:cNvCxnSpPr>
          <p:nvPr/>
        </p:nvCxnSpPr>
        <p:spPr>
          <a:xfrm rot="10800000">
            <a:off x="1368017" y="5452398"/>
            <a:ext cx="433876" cy="437643"/>
          </a:xfrm>
          <a:prstGeom prst="bentConnector2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1481401" y="836712"/>
            <a:ext cx="345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00B050"/>
                </a:solidFill>
              </a:rPr>
              <a:t>UNDER CONSTRUCTION!!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16" y="4325861"/>
            <a:ext cx="2311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06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6/6/2016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Daniel Esperante - HG2016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layout: subsystem interconnect level</a:t>
            </a:r>
            <a:endParaRPr lang="en-GB" dirty="0"/>
          </a:p>
        </p:txBody>
      </p:sp>
      <p:pic>
        <p:nvPicPr>
          <p:cNvPr id="6" name="Imagen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738976"/>
            <a:ext cx="8460432" cy="5845311"/>
          </a:xfrm>
          <a:prstGeom prst="rect">
            <a:avLst/>
          </a:prstGeom>
        </p:spPr>
      </p:pic>
      <p:pic>
        <p:nvPicPr>
          <p:cNvPr id="7" name="Imagen 13" descr="smurf2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28798"/>
            <a:ext cx="1368152" cy="1600250"/>
          </a:xfrm>
          <a:prstGeom prst="rect">
            <a:avLst/>
          </a:prstGeom>
        </p:spPr>
      </p:pic>
      <p:pic>
        <p:nvPicPr>
          <p:cNvPr id="8" name="Imagen 14" descr="fortach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29" y="908720"/>
            <a:ext cx="874351" cy="1042496"/>
          </a:xfrm>
          <a:prstGeom prst="rect">
            <a:avLst/>
          </a:prstGeom>
        </p:spPr>
      </p:pic>
      <p:pic>
        <p:nvPicPr>
          <p:cNvPr id="9" name="Imagen 15" descr="Handy_Smurf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789040"/>
            <a:ext cx="744984" cy="862053"/>
          </a:xfrm>
          <a:prstGeom prst="rect">
            <a:avLst/>
          </a:prstGeom>
        </p:spPr>
      </p:pic>
      <p:pic>
        <p:nvPicPr>
          <p:cNvPr id="10" name="Imagen 16" descr="pitufina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5157192"/>
            <a:ext cx="1072105" cy="1112912"/>
          </a:xfrm>
          <a:prstGeom prst="rect">
            <a:avLst/>
          </a:prstGeom>
        </p:spPr>
      </p:pic>
      <p:pic>
        <p:nvPicPr>
          <p:cNvPr id="11" name="Imagen 17" descr="fortachon2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749" y="1479823"/>
            <a:ext cx="658254" cy="567460"/>
          </a:xfrm>
          <a:prstGeom prst="rect">
            <a:avLst/>
          </a:prstGeom>
        </p:spPr>
      </p:pic>
      <p:pic>
        <p:nvPicPr>
          <p:cNvPr id="12" name="Imagen 18" descr="brom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311400"/>
            <a:ext cx="3657600" cy="2222500"/>
          </a:xfrm>
          <a:prstGeom prst="rect">
            <a:avLst/>
          </a:prstGeom>
        </p:spPr>
      </p:pic>
      <p:pic>
        <p:nvPicPr>
          <p:cNvPr id="13" name="Imagen 19" descr="doctor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1916832"/>
            <a:ext cx="576215" cy="685304"/>
          </a:xfrm>
          <a:prstGeom prst="rect">
            <a:avLst/>
          </a:prstGeom>
        </p:spPr>
      </p:pic>
      <p:sp>
        <p:nvSpPr>
          <p:cNvPr id="14" name="CuadroTexto 20"/>
          <p:cNvSpPr txBox="1"/>
          <p:nvPr/>
        </p:nvSpPr>
        <p:spPr>
          <a:xfrm>
            <a:off x="1763688" y="908720"/>
            <a:ext cx="24482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Explanation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kids</a:t>
            </a:r>
            <a:r>
              <a:rPr lang="es-ES" b="1" dirty="0"/>
              <a:t>:</a:t>
            </a:r>
          </a:p>
          <a:p>
            <a:r>
              <a:rPr lang="es-ES" sz="1600" dirty="0">
                <a:solidFill>
                  <a:srgbClr val="0080FF"/>
                </a:solidFill>
              </a:rPr>
              <a:t>I</a:t>
            </a:r>
            <a:r>
              <a:rPr lang="en-US" sz="1600" dirty="0" err="1">
                <a:solidFill>
                  <a:srgbClr val="0080FF"/>
                </a:solidFill>
              </a:rPr>
              <a:t>magine</a:t>
            </a:r>
            <a:r>
              <a:rPr lang="en-US" sz="1600" dirty="0">
                <a:solidFill>
                  <a:srgbClr val="0080FF"/>
                </a:solidFill>
              </a:rPr>
              <a:t> this is </a:t>
            </a:r>
            <a:r>
              <a:rPr lang="en-US" sz="1600" dirty="0" err="1">
                <a:solidFill>
                  <a:srgbClr val="0080FF"/>
                </a:solidFill>
              </a:rPr>
              <a:t>smurfland</a:t>
            </a:r>
            <a:endParaRPr lang="en-US" sz="1600" dirty="0">
              <a:solidFill>
                <a:srgbClr val="0080FF"/>
              </a:solidFill>
            </a:endParaRPr>
          </a:p>
        </p:txBody>
      </p:sp>
      <p:pic>
        <p:nvPicPr>
          <p:cNvPr id="15" name="Imagen 21" descr="Gargamel_(SA)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849" y="5157192"/>
            <a:ext cx="998087" cy="1152128"/>
          </a:xfrm>
          <a:prstGeom prst="rect">
            <a:avLst/>
          </a:prstGeom>
        </p:spPr>
      </p:pic>
      <p:pic>
        <p:nvPicPr>
          <p:cNvPr id="1028" name="Picture 4" descr="http://100-pics.org/data/186/52e131cb80071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214752" y="2311400"/>
            <a:ext cx="225755" cy="28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100-pics.org/data/186/52e131cb80071.jp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259632" y="3540780"/>
            <a:ext cx="201746" cy="1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100-pics.org/data/186/52e131cb80071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138073" y="3817400"/>
            <a:ext cx="300450" cy="2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100-pics.org/data/186/52e131cb80071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138073" y="2724454"/>
            <a:ext cx="300450" cy="2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5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 name for the lab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6/6/2016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Daniel Esperante - HG2016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Content Placeholder 6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23762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We should coin a name to de Lab.</a:t>
            </a:r>
          </a:p>
          <a:p>
            <a:r>
              <a:rPr lang="en-GB" dirty="0"/>
              <a:t>It’s difficult to compete with a name so notorious as the XBOX…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So here my proposal…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467087" y="3588455"/>
            <a:ext cx="8229600" cy="84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>
                <a:solidFill>
                  <a:srgbClr val="0080FF"/>
                </a:solidFill>
              </a:rPr>
              <a:t>S</a:t>
            </a:r>
            <a:r>
              <a:rPr lang="en-GB" sz="3200" dirty="0"/>
              <a:t>-Band </a:t>
            </a:r>
            <a:r>
              <a:rPr lang="en-GB" sz="3200" b="1" dirty="0">
                <a:solidFill>
                  <a:srgbClr val="0080FF"/>
                </a:solidFill>
              </a:rPr>
              <a:t>M</a:t>
            </a:r>
            <a:r>
              <a:rPr lang="en-GB" sz="3200" dirty="0"/>
              <a:t>ulti-</a:t>
            </a:r>
            <a:r>
              <a:rPr lang="en-GB" sz="3200" b="1" dirty="0">
                <a:solidFill>
                  <a:srgbClr val="0080FF"/>
                </a:solidFill>
              </a:rPr>
              <a:t>U</a:t>
            </a:r>
            <a:r>
              <a:rPr lang="en-GB" sz="3200" dirty="0"/>
              <a:t>se </a:t>
            </a:r>
            <a:r>
              <a:rPr lang="en-GB" sz="3200" b="1" dirty="0">
                <a:solidFill>
                  <a:srgbClr val="0080FF"/>
                </a:solidFill>
              </a:rPr>
              <a:t>R</a:t>
            </a:r>
            <a:r>
              <a:rPr lang="en-GB" sz="3200" dirty="0"/>
              <a:t>adio-</a:t>
            </a:r>
            <a:r>
              <a:rPr lang="en-GB" sz="3200" b="1" dirty="0">
                <a:solidFill>
                  <a:srgbClr val="0080FF"/>
                </a:solidFill>
              </a:rPr>
              <a:t>F</a:t>
            </a:r>
            <a:r>
              <a:rPr lang="en-GB" sz="3200" dirty="0"/>
              <a:t>requency Lab</a:t>
            </a: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457200" y="4293096"/>
            <a:ext cx="8229600" cy="84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b="1" dirty="0">
                <a:solidFill>
                  <a:srgbClr val="0080FF"/>
                </a:solidFill>
              </a:rPr>
              <a:t>SMURF</a:t>
            </a:r>
            <a:r>
              <a:rPr lang="en-GB" sz="4000" dirty="0"/>
              <a:t> Lab</a:t>
            </a:r>
          </a:p>
        </p:txBody>
      </p:sp>
      <p:pic>
        <p:nvPicPr>
          <p:cNvPr id="15" name="Picture 2" descr="http://static.tvtropes.org/pmwiki/pub/images/PapaSmurf_464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9837" y="5136540"/>
            <a:ext cx="1144100" cy="123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66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LLRF system: status (2)</a:t>
            </a:r>
            <a:endParaRPr lang="es-ES" dirty="0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755576" y="764704"/>
            <a:ext cx="4453426" cy="317854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Down-mixer: </a:t>
            </a:r>
            <a:r>
              <a:rPr lang="en-US" sz="2400" b="1" dirty="0">
                <a:solidFill>
                  <a:srgbClr val="00B050"/>
                </a:solidFill>
              </a:rPr>
              <a:t>Fully assembled and tested!!</a:t>
            </a:r>
            <a:endParaRPr lang="en-US" sz="2800" b="1" dirty="0">
              <a:solidFill>
                <a:srgbClr val="00B050"/>
              </a:solidFill>
            </a:endParaRPr>
          </a:p>
          <a:p>
            <a:r>
              <a:rPr lang="en-US" sz="2000" dirty="0"/>
              <a:t>16 channel </a:t>
            </a:r>
            <a:r>
              <a:rPr lang="en-US" sz="2000" dirty="0" err="1"/>
              <a:t>downmixing</a:t>
            </a:r>
            <a:r>
              <a:rPr lang="en-US" sz="2000" dirty="0"/>
              <a:t> system to move from 3 GHz to 62.5 MHz and get 4 samples per RF period and perform a “quick” IQ demodulation</a:t>
            </a:r>
          </a:p>
          <a:p>
            <a:r>
              <a:rPr lang="en-US" sz="2000" dirty="0"/>
              <a:t>One built and being used at CERN for the testing of the KT structure</a:t>
            </a:r>
          </a:p>
          <a:p>
            <a:r>
              <a:rPr lang="en-US" sz="2000" dirty="0"/>
              <a:t>One replica built at IFIC</a:t>
            </a:r>
          </a:p>
          <a:p>
            <a:endParaRPr lang="en-US" sz="2000" dirty="0">
              <a:solidFill>
                <a:srgbClr val="FF6666"/>
              </a:solidFill>
            </a:endParaRPr>
          </a:p>
          <a:p>
            <a:endParaRPr lang="en-US" sz="2000" dirty="0"/>
          </a:p>
          <a:p>
            <a:endParaRPr lang="en-US" sz="2000" b="1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789040"/>
            <a:ext cx="4451536" cy="2578935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884" y="3933056"/>
            <a:ext cx="3733800" cy="1257300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5108892" y="5157192"/>
            <a:ext cx="1551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/>
              <a:t>PLL </a:t>
            </a:r>
            <a:r>
              <a:rPr lang="es-ES_tradnl" sz="1400" dirty="0" err="1"/>
              <a:t>synthesizer</a:t>
            </a:r>
            <a:endParaRPr lang="es-ES_tradnl" sz="14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6999451" y="5098603"/>
            <a:ext cx="1551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err="1"/>
              <a:t>Power</a:t>
            </a:r>
            <a:r>
              <a:rPr lang="es-ES_tradnl" sz="1400" dirty="0"/>
              <a:t> </a:t>
            </a:r>
            <a:r>
              <a:rPr lang="es-ES_tradnl" sz="1400" dirty="0" err="1"/>
              <a:t>splitter</a:t>
            </a:r>
            <a:endParaRPr lang="es-ES_tradnl" sz="14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6128114" y="6372605"/>
            <a:ext cx="1551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err="1"/>
              <a:t>Mixing</a:t>
            </a:r>
            <a:r>
              <a:rPr lang="es-ES_tradnl" sz="1400" dirty="0"/>
              <a:t> </a:t>
            </a:r>
            <a:r>
              <a:rPr lang="es-ES_tradnl" sz="1400" dirty="0" err="1"/>
              <a:t>channels</a:t>
            </a:r>
            <a:endParaRPr lang="es-ES_tradnl" sz="1400" dirty="0"/>
          </a:p>
        </p:txBody>
      </p:sp>
      <p:sp>
        <p:nvSpPr>
          <p:cNvPr id="37" name="Rectángulo 36"/>
          <p:cNvSpPr/>
          <p:nvPr/>
        </p:nvSpPr>
        <p:spPr>
          <a:xfrm>
            <a:off x="323528" y="4797152"/>
            <a:ext cx="1018456" cy="8640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CuadroTexto 37"/>
          <p:cNvSpPr txBox="1"/>
          <p:nvPr/>
        </p:nvSpPr>
        <p:spPr>
          <a:xfrm>
            <a:off x="57086" y="5706887"/>
            <a:ext cx="1551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/>
              <a:t>PLL </a:t>
            </a:r>
            <a:r>
              <a:rPr lang="es-ES_tradnl" sz="1400" dirty="0" err="1"/>
              <a:t>synthesizer</a:t>
            </a:r>
            <a:endParaRPr lang="es-ES_tradnl" sz="1400" dirty="0"/>
          </a:p>
        </p:txBody>
      </p:sp>
      <p:sp>
        <p:nvSpPr>
          <p:cNvPr id="39" name="Rectángulo 38"/>
          <p:cNvSpPr/>
          <p:nvPr/>
        </p:nvSpPr>
        <p:spPr>
          <a:xfrm>
            <a:off x="2411760" y="3814227"/>
            <a:ext cx="597292" cy="24753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0" name="CuadroTexto 39"/>
          <p:cNvSpPr txBox="1"/>
          <p:nvPr/>
        </p:nvSpPr>
        <p:spPr>
          <a:xfrm>
            <a:off x="1907704" y="6289575"/>
            <a:ext cx="1551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err="1"/>
              <a:t>Power</a:t>
            </a:r>
            <a:r>
              <a:rPr lang="es-ES_tradnl" sz="1400" dirty="0"/>
              <a:t> </a:t>
            </a:r>
            <a:r>
              <a:rPr lang="es-ES_tradnl" sz="1400" dirty="0" err="1"/>
              <a:t>splitters</a:t>
            </a:r>
            <a:endParaRPr lang="es-ES_tradnl" sz="1400" dirty="0"/>
          </a:p>
        </p:txBody>
      </p:sp>
      <p:sp>
        <p:nvSpPr>
          <p:cNvPr id="41" name="Rectángulo 40"/>
          <p:cNvSpPr/>
          <p:nvPr/>
        </p:nvSpPr>
        <p:spPr>
          <a:xfrm>
            <a:off x="3081060" y="3814227"/>
            <a:ext cx="1838020" cy="24753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2" name="CuadroTexto 41"/>
          <p:cNvSpPr txBox="1"/>
          <p:nvPr/>
        </p:nvSpPr>
        <p:spPr>
          <a:xfrm>
            <a:off x="3224400" y="6277405"/>
            <a:ext cx="1551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err="1"/>
              <a:t>Mixing</a:t>
            </a:r>
            <a:r>
              <a:rPr lang="es-ES_tradnl" sz="1400" dirty="0"/>
              <a:t> </a:t>
            </a:r>
            <a:r>
              <a:rPr lang="es-ES_tradnl" sz="1400" dirty="0" err="1"/>
              <a:t>channels</a:t>
            </a:r>
            <a:endParaRPr lang="es-ES_tradnl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701" y="1424444"/>
            <a:ext cx="3365500" cy="2222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1040" y="5440875"/>
            <a:ext cx="28448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65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LLRF system: status (3)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785874"/>
            <a:ext cx="2919004" cy="1923046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467544" y="764703"/>
            <a:ext cx="3760301" cy="527241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b="1" dirty="0"/>
              <a:t>Log amp: </a:t>
            </a:r>
            <a:r>
              <a:rPr lang="en-US" b="1" dirty="0">
                <a:solidFill>
                  <a:srgbClr val="00B050"/>
                </a:solidFill>
              </a:rPr>
              <a:t>Under development, but not critical for startup!!</a:t>
            </a:r>
          </a:p>
          <a:p>
            <a:pPr marL="0" lvl="0" indent="0">
              <a:buNone/>
            </a:pPr>
            <a:r>
              <a:rPr lang="en-US" sz="2400" dirty="0">
                <a:ln w="0"/>
              </a:rPr>
              <a:t>Needed to detect the the power of reflected signals and fast interlock if the power is too high in order to for Klystron protection:</a:t>
            </a:r>
          </a:p>
          <a:p>
            <a:r>
              <a:rPr lang="en-US" sz="2400" dirty="0">
                <a:ln w="0"/>
              </a:rPr>
              <a:t>8 channels, 1-10 GHz detection bandwidth</a:t>
            </a:r>
          </a:p>
          <a:p>
            <a:r>
              <a:rPr lang="en-US" sz="2400" dirty="0">
                <a:ln w="0"/>
              </a:rPr>
              <a:t>45 dB dynamic range and 20 ns rise/fall time</a:t>
            </a:r>
          </a:p>
          <a:p>
            <a:pPr marL="0" lvl="0" indent="0">
              <a:buNone/>
            </a:pPr>
            <a:r>
              <a:rPr lang="en-US" sz="2400" dirty="0">
                <a:ln w="0"/>
              </a:rPr>
              <a:t>It consists of:</a:t>
            </a:r>
          </a:p>
          <a:p>
            <a:r>
              <a:rPr lang="en-US" sz="2400" dirty="0">
                <a:ln w="0"/>
              </a:rPr>
              <a:t>8 Log-detector PCB (inside a shielded box)</a:t>
            </a:r>
          </a:p>
          <a:p>
            <a:r>
              <a:rPr lang="en-US" sz="2400" dirty="0">
                <a:ln w="0"/>
              </a:rPr>
              <a:t>An 8 channel amplifier and signal conditioning PCB Outputs analog power levels and digital interlocks</a:t>
            </a:r>
          </a:p>
          <a:p>
            <a:pPr marL="457200" lvl="0" indent="-457200">
              <a:buFont typeface="Arial" charset="0"/>
              <a:buChar char="•"/>
            </a:pPr>
            <a:endParaRPr lang="en-US" sz="2400" dirty="0">
              <a:ln w="0"/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Electrical tests done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Mechanical components built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Assembly process ongoing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994720"/>
            <a:ext cx="906559" cy="801956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560" y="3041519"/>
            <a:ext cx="5085928" cy="1757399"/>
          </a:xfrm>
          <a:prstGeom prst="rect">
            <a:avLst/>
          </a:prstGeom>
        </p:spPr>
      </p:pic>
      <p:sp>
        <p:nvSpPr>
          <p:cNvPr id="32" name="Flecha arriba 31"/>
          <p:cNvSpPr/>
          <p:nvPr/>
        </p:nvSpPr>
        <p:spPr>
          <a:xfrm flipH="1">
            <a:off x="4722807" y="4611970"/>
            <a:ext cx="83066" cy="4765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/>
          </a:p>
        </p:txBody>
      </p:sp>
      <p:sp>
        <p:nvSpPr>
          <p:cNvPr id="33" name="Shape 70"/>
          <p:cNvSpPr txBox="1"/>
          <p:nvPr/>
        </p:nvSpPr>
        <p:spPr>
          <a:xfrm>
            <a:off x="4227845" y="6037116"/>
            <a:ext cx="1746749" cy="6394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0">
              <a:spcBef>
                <a:spcPts val="0"/>
              </a:spcBef>
              <a:buNone/>
            </a:pPr>
            <a:r>
              <a:rPr lang="en-US" sz="1400" dirty="0"/>
              <a:t>Single channel log-detector</a:t>
            </a:r>
          </a:p>
        </p:txBody>
      </p:sp>
      <p:sp>
        <p:nvSpPr>
          <p:cNvPr id="34" name="Flecha arriba 33"/>
          <p:cNvSpPr/>
          <p:nvPr/>
        </p:nvSpPr>
        <p:spPr>
          <a:xfrm flipH="1">
            <a:off x="6807907" y="4586307"/>
            <a:ext cx="83066" cy="4765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79" y="4941168"/>
            <a:ext cx="2005929" cy="11853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774" y="4919960"/>
            <a:ext cx="19685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64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7982C683-EA16-874B-98DD-297BE7DA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LLRF system: status (5)</a:t>
            </a:r>
            <a:endParaRPr lang="es-ES" dirty="0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DC901CD5-6C54-0D42-B78C-42A03F901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772397"/>
            <a:ext cx="8229600" cy="68093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b="1" dirty="0" err="1"/>
              <a:t>Interlock</a:t>
            </a:r>
            <a:r>
              <a:rPr lang="es-ES" b="1" dirty="0"/>
              <a:t> </a:t>
            </a:r>
            <a:r>
              <a:rPr lang="es-ES" b="1" dirty="0" err="1"/>
              <a:t>system</a:t>
            </a:r>
            <a:r>
              <a:rPr lang="es-ES" b="1" dirty="0"/>
              <a:t>:</a:t>
            </a:r>
          </a:p>
          <a:p>
            <a:r>
              <a:rPr lang="es-ES" dirty="0" err="1"/>
              <a:t>Electrical</a:t>
            </a:r>
            <a:r>
              <a:rPr lang="es-ES" dirty="0"/>
              <a:t> </a:t>
            </a:r>
            <a:r>
              <a:rPr lang="es-ES" dirty="0" err="1"/>
              <a:t>engineering</a:t>
            </a:r>
            <a:r>
              <a:rPr lang="es-ES" dirty="0"/>
              <a:t> </a:t>
            </a:r>
            <a:r>
              <a:rPr lang="es-ES" dirty="0" err="1"/>
              <a:t>Bachelor</a:t>
            </a:r>
            <a:r>
              <a:rPr lang="es-ES" dirty="0"/>
              <a:t> </a:t>
            </a:r>
            <a:r>
              <a:rPr lang="es-ES" dirty="0" err="1"/>
              <a:t>degree</a:t>
            </a:r>
            <a:r>
              <a:rPr lang="es-ES" dirty="0"/>
              <a:t> </a:t>
            </a:r>
            <a:r>
              <a:rPr lang="es-ES" dirty="0" err="1"/>
              <a:t>thesis</a:t>
            </a:r>
            <a:r>
              <a:rPr lang="es-ES" dirty="0"/>
              <a:t>, A. Delgado </a:t>
            </a:r>
            <a:r>
              <a:rPr lang="es-ES" dirty="0" err="1"/>
              <a:t>Llop</a:t>
            </a:r>
            <a:r>
              <a:rPr lang="es-ES" dirty="0"/>
              <a:t>.</a:t>
            </a:r>
          </a:p>
        </p:txBody>
      </p:sp>
      <p:sp>
        <p:nvSpPr>
          <p:cNvPr id="6" name="Marcador de posición de fecha 5">
            <a:extLst>
              <a:ext uri="{FF2B5EF4-FFF2-40B4-BE49-F238E27FC236}">
                <a16:creationId xmlns:a16="http://schemas.microsoft.com/office/drawing/2014/main" id="{A74041C8-9749-E54F-A8D2-A74C88C2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ción de pie de página 6">
            <a:extLst>
              <a:ext uri="{FF2B5EF4-FFF2-40B4-BE49-F238E27FC236}">
                <a16:creationId xmlns:a16="http://schemas.microsoft.com/office/drawing/2014/main" id="{912EA532-ECDB-E243-9120-C557F373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Esperante – </a:t>
            </a:r>
            <a:r>
              <a:rPr lang="de-DE"/>
              <a:t>Jornadas técnicas IFIC 2018 </a:t>
            </a:r>
            <a:endParaRPr lang="es-ES" dirty="0"/>
          </a:p>
        </p:txBody>
      </p:sp>
      <p:sp>
        <p:nvSpPr>
          <p:cNvPr id="8" name="Marcador de posición de número de diapositiva 7">
            <a:extLst>
              <a:ext uri="{FF2B5EF4-FFF2-40B4-BE49-F238E27FC236}">
                <a16:creationId xmlns:a16="http://schemas.microsoft.com/office/drawing/2014/main" id="{034612D9-1727-CE46-BF9C-F8297D95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555712D-413A-9C4E-A922-E14A3F9B1F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955468"/>
            <a:ext cx="7850676" cy="470578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523F682-B42E-7043-9820-98312E1E32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348880"/>
            <a:ext cx="1197692" cy="16576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F6E6563-9257-AD44-B00B-DE307A4A67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222" y="2348880"/>
            <a:ext cx="1513802" cy="165761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C51E3F7-BF3C-CA4C-8902-A70BCB16E8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348880"/>
            <a:ext cx="2520208" cy="16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Trigger-interlock box: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>
          <a:xfrm>
            <a:off x="457200" y="1476474"/>
            <a:ext cx="4040188" cy="1808510"/>
          </a:xfrm>
        </p:spPr>
        <p:txBody>
          <a:bodyPr>
            <a:normAutofit/>
          </a:bodyPr>
          <a:lstStyle/>
          <a:p>
            <a:r>
              <a:rPr lang="en-US" sz="2000" dirty="0"/>
              <a:t>It adapts t</a:t>
            </a:r>
            <a:r>
              <a:rPr lang="es-ES" sz="2000" dirty="0"/>
              <a:t>he</a:t>
            </a:r>
            <a:r>
              <a:rPr lang="en-US" sz="2000" dirty="0"/>
              <a:t> input and output voltage signal levels from the NI-PXI to the rest of the setup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Fully assembled and tested!!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RF distributor:</a:t>
            </a:r>
          </a:p>
        </p:txBody>
      </p:sp>
      <p:sp>
        <p:nvSpPr>
          <p:cNvPr id="10" name="Marcador de contenido 9"/>
          <p:cNvSpPr>
            <a:spLocks noGrp="1"/>
          </p:cNvSpPr>
          <p:nvPr>
            <p:ph sz="quarter" idx="4"/>
          </p:nvPr>
        </p:nvSpPr>
        <p:spPr>
          <a:xfrm>
            <a:off x="4497388" y="1476474"/>
            <a:ext cx="4189413" cy="1952526"/>
          </a:xfrm>
        </p:spPr>
        <p:txBody>
          <a:bodyPr>
            <a:normAutofit/>
          </a:bodyPr>
          <a:lstStyle/>
          <a:p>
            <a:r>
              <a:rPr lang="en-US" sz="2000" dirty="0"/>
              <a:t>It splits the RF signals coming to the different stages: down-mixers, log-detector, power calibrations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Built and fully characterized with the VNA by the </a:t>
            </a:r>
            <a:r>
              <a:rPr lang="en-US" sz="2000" b="1" dirty="0" err="1">
                <a:solidFill>
                  <a:srgbClr val="00B050"/>
                </a:solidFill>
              </a:rPr>
              <a:t>Bsc</a:t>
            </a:r>
            <a:r>
              <a:rPr lang="en-US" sz="2000" b="1" dirty="0">
                <a:solidFill>
                  <a:srgbClr val="00B050"/>
                </a:solidFill>
              </a:rPr>
              <a:t>. student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LLRF system: status (4)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28592"/>
            <a:ext cx="3841705" cy="1787081"/>
          </a:xfrm>
          <a:prstGeom prst="rect">
            <a:avLst/>
          </a:prstGeom>
        </p:spPr>
      </p:pic>
      <p:sp>
        <p:nvSpPr>
          <p:cNvPr id="16" name="Marcador de texto 6"/>
          <p:cNvSpPr txBox="1">
            <a:spLocks/>
          </p:cNvSpPr>
          <p:nvPr/>
        </p:nvSpPr>
        <p:spPr>
          <a:xfrm>
            <a:off x="450804" y="4886729"/>
            <a:ext cx="8235996" cy="1525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Other elements: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Cabling installation and calibration missing. </a:t>
            </a:r>
            <a:r>
              <a:rPr lang="en-US" sz="2000" b="0" dirty="0"/>
              <a:t>Need to wait for modulator installation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Full integration to be done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94" y="3366121"/>
            <a:ext cx="26416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82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892319"/>
            <a:ext cx="4407148" cy="2633025"/>
          </a:xfrm>
          <a:prstGeom prst="rect">
            <a:avLst/>
          </a:prstGeom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LLRF system: status (5)</a:t>
            </a:r>
            <a:endParaRPr lang="es-ES_tradnl" dirty="0"/>
          </a:p>
        </p:txBody>
      </p:sp>
      <p:sp>
        <p:nvSpPr>
          <p:cNvPr id="11" name="Marcador de contenido 10"/>
          <p:cNvSpPr>
            <a:spLocks noGrp="1"/>
          </p:cNvSpPr>
          <p:nvPr>
            <p:ph idx="1"/>
          </p:nvPr>
        </p:nvSpPr>
        <p:spPr>
          <a:xfrm>
            <a:off x="457200" y="836712"/>
            <a:ext cx="3970785" cy="6397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800" b="1" dirty="0"/>
              <a:t>PXI and LabVIEW:</a:t>
            </a:r>
            <a:endParaRPr lang="en-US" sz="2000" dirty="0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364" y="2748518"/>
            <a:ext cx="4517132" cy="35608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840" y="910716"/>
            <a:ext cx="2844800" cy="1790700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1F0FB6DE-2DA8-E043-8284-895DE912B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79979"/>
              </p:ext>
            </p:extLst>
          </p:nvPr>
        </p:nvGraphicFramePr>
        <p:xfrm>
          <a:off x="179513" y="1505512"/>
          <a:ext cx="4752527" cy="2283528"/>
        </p:xfrm>
        <a:graphic>
          <a:graphicData uri="http://schemas.openxmlformats.org/drawingml/2006/table">
            <a:tbl>
              <a:tblPr/>
              <a:tblGrid>
                <a:gridCol w="158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919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Chasis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 PXIe-1085, 18 slots 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919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Controller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PXI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 PXIe-8135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919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Trigger+interlock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card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 6583 + FPGA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919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Generator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(4.4 GHz)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 5793 + FPGA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250 MSPS ADC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 5171. 4xAC(RF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signals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+ 1xDC (Faraday cup)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algn="l" fontAlgn="t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RS232, RS485 gauge det.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 PXI-8432/8 (RS232) and  NI PXI-8433/4 (RS485). Vacuum gauges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monitoring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 6363. Voltage signals like vacuum, temperature and flowmeter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390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Fast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acq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 ch 2.5 GSPS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 5160.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needed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S-band: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cell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bining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resolution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20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121" marR="11121" marT="111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559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Overview and motivation</a:t>
            </a:r>
          </a:p>
          <a:p>
            <a:endParaRPr lang="en-GB" dirty="0"/>
          </a:p>
          <a:p>
            <a:r>
              <a:rPr lang="en-GB" sz="2800" b="1" dirty="0"/>
              <a:t>The IFIC-HGRF lab, design aspects and status:</a:t>
            </a:r>
          </a:p>
          <a:p>
            <a:pPr lvl="1"/>
            <a:r>
              <a:rPr lang="en-GB" dirty="0"/>
              <a:t>The XBOX inspiration</a:t>
            </a:r>
          </a:p>
          <a:p>
            <a:pPr lvl="1"/>
            <a:r>
              <a:rPr lang="en-GB" dirty="0"/>
              <a:t>The HPRF subsystem</a:t>
            </a:r>
          </a:p>
          <a:p>
            <a:pPr lvl="1"/>
            <a:r>
              <a:rPr lang="en-GB" dirty="0"/>
              <a:t>The LLRF subsystem</a:t>
            </a:r>
          </a:p>
          <a:p>
            <a:pPr lvl="1"/>
            <a:r>
              <a:rPr lang="en-GB" dirty="0"/>
              <a:t>New developments</a:t>
            </a:r>
          </a:p>
          <a:p>
            <a:pPr lvl="1"/>
            <a:endParaRPr lang="en-GB" dirty="0"/>
          </a:p>
          <a:p>
            <a:r>
              <a:rPr lang="en-GB" dirty="0"/>
              <a:t>Summary &amp; plans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56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New RF developments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451567" y="713588"/>
            <a:ext cx="8229600" cy="5289451"/>
          </a:xfrm>
        </p:spPr>
        <p:txBody>
          <a:bodyPr/>
          <a:lstStyle/>
          <a:p>
            <a:r>
              <a:rPr lang="en-GB" dirty="0"/>
              <a:t>Spherical compact RF Pulse Compressor. Joint development:</a:t>
            </a:r>
          </a:p>
          <a:p>
            <a:pPr lvl="1"/>
            <a:r>
              <a:rPr lang="en-GB" dirty="0"/>
              <a:t>C. </a:t>
            </a:r>
            <a:r>
              <a:rPr lang="en-GB" dirty="0" err="1"/>
              <a:t>Serpico</a:t>
            </a:r>
            <a:r>
              <a:rPr lang="en-GB" dirty="0"/>
              <a:t> and S. </a:t>
            </a:r>
            <a:r>
              <a:rPr lang="en-GB" dirty="0" err="1"/>
              <a:t>Nuaman</a:t>
            </a:r>
            <a:r>
              <a:rPr lang="en-GB" dirty="0"/>
              <a:t> from </a:t>
            </a:r>
            <a:r>
              <a:rPr lang="en-GB" dirty="0" err="1"/>
              <a:t>Elettra</a:t>
            </a:r>
            <a:r>
              <a:rPr lang="en-GB" dirty="0"/>
              <a:t> are doing all the RF design with support from A. </a:t>
            </a:r>
            <a:r>
              <a:rPr lang="en-GB" dirty="0" err="1"/>
              <a:t>Grudiev</a:t>
            </a:r>
            <a:r>
              <a:rPr lang="en-GB" dirty="0"/>
              <a:t> (CERN)</a:t>
            </a:r>
          </a:p>
          <a:p>
            <a:pPr lvl="1"/>
            <a:r>
              <a:rPr lang="en-GB" dirty="0"/>
              <a:t>IFIC will take care of the vacuum simulations and mechanical design </a:t>
            </a:r>
          </a:p>
          <a:p>
            <a:pPr lvl="1"/>
            <a:endParaRPr lang="es-ES_tradnl" dirty="0"/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46BF-EF84-428E-8D51-B4261FF7A9F4}" type="slidenum">
              <a:rPr lang="en-GB" smtClean="0"/>
              <a:t>29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41" r="26160"/>
          <a:stretch/>
        </p:blipFill>
        <p:spPr>
          <a:xfrm>
            <a:off x="3062113" y="2421426"/>
            <a:ext cx="3019775" cy="4247934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21489" y="3238317"/>
            <a:ext cx="2461846" cy="2621230"/>
            <a:chOff x="417513" y="2585187"/>
            <a:chExt cx="2667000" cy="28396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513" y="2665285"/>
              <a:ext cx="2667000" cy="2652738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>
              <a:off x="1351158" y="2907509"/>
              <a:ext cx="814192" cy="0"/>
            </a:xfrm>
            <a:prstGeom prst="straightConnector1">
              <a:avLst/>
            </a:prstGeom>
            <a:ln w="190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435649" y="2585187"/>
              <a:ext cx="630729" cy="25389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23" b="1" dirty="0">
                  <a:solidFill>
                    <a:srgbClr val="C00000"/>
                  </a:solidFill>
                </a:rPr>
                <a:t>140 mm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730250" y="5119700"/>
              <a:ext cx="2070100" cy="0"/>
            </a:xfrm>
            <a:prstGeom prst="straightConnector1">
              <a:avLst/>
            </a:prstGeom>
            <a:ln w="190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449936" y="5170963"/>
              <a:ext cx="630729" cy="25389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23" b="1" dirty="0">
                  <a:solidFill>
                    <a:srgbClr val="C00000"/>
                  </a:solidFill>
                </a:rPr>
                <a:t>347 mm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715962" y="4009005"/>
              <a:ext cx="0" cy="111069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804359" y="4009005"/>
              <a:ext cx="0" cy="111069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344014" y="2914649"/>
              <a:ext cx="0" cy="35242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175079" y="2914649"/>
              <a:ext cx="0" cy="35242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256436" y="3267074"/>
              <a:ext cx="0" cy="1235770"/>
            </a:xfrm>
            <a:prstGeom prst="straightConnector1">
              <a:avLst/>
            </a:prstGeom>
            <a:ln w="190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16200000">
              <a:off x="2132653" y="3775934"/>
              <a:ext cx="630729" cy="25389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23" b="1" dirty="0">
                  <a:solidFill>
                    <a:srgbClr val="C00000"/>
                  </a:solidFill>
                </a:rPr>
                <a:t>200 mm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57952" y="2971077"/>
            <a:ext cx="2251410" cy="2984739"/>
            <a:chOff x="7007026" y="2268225"/>
            <a:chExt cx="2439027" cy="323346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07026" y="2268225"/>
              <a:ext cx="2217937" cy="3233467"/>
            </a:xfrm>
            <a:prstGeom prst="rect">
              <a:avLst/>
            </a:prstGeom>
          </p:spPr>
        </p:pic>
        <p:cxnSp>
          <p:nvCxnSpPr>
            <p:cNvPr id="39" name="Straight Arrow Connector 38"/>
            <p:cNvCxnSpPr/>
            <p:nvPr/>
          </p:nvCxnSpPr>
          <p:spPr>
            <a:xfrm flipV="1">
              <a:off x="9127527" y="2585187"/>
              <a:ext cx="0" cy="2831998"/>
            </a:xfrm>
            <a:prstGeom prst="straightConnector1">
              <a:avLst/>
            </a:prstGeom>
            <a:ln w="190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 rot="16200000">
              <a:off x="9003743" y="3864708"/>
              <a:ext cx="630729" cy="25389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23" b="1" dirty="0">
                  <a:solidFill>
                    <a:srgbClr val="C00000"/>
                  </a:solidFill>
                </a:rPr>
                <a:t>595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4587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IFIC-HGRF Lab: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100811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Aim:</a:t>
            </a:r>
          </a:p>
          <a:p>
            <a:pPr lvl="1"/>
            <a:r>
              <a:rPr lang="en-GB" dirty="0"/>
              <a:t>High-gradient normal conducting RF cavities research topics at S-Band (2.9985 GHz)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2337AE6-190D-314D-873D-6F81413BB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45520"/>
            <a:ext cx="3358071" cy="187171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6873985-5C5B-1C41-BDDD-A27387569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650" y="3725892"/>
            <a:ext cx="3217709" cy="176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FB510B-C8A3-F44A-96A5-E08C74E415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69" y="2569263"/>
            <a:ext cx="930144" cy="51385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A38B2D2-DB9A-4A4F-8C83-D9580B46BEAB}"/>
              </a:ext>
            </a:extLst>
          </p:cNvPr>
          <p:cNvSpPr/>
          <p:nvPr/>
        </p:nvSpPr>
        <p:spPr>
          <a:xfrm>
            <a:off x="35496" y="1974903"/>
            <a:ext cx="2642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RF Frequency: 2.9985 GHz</a:t>
            </a:r>
            <a:endParaRPr lang="es-ES" dirty="0"/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464DDD10-C698-444E-87A0-03CDAC103E77}"/>
              </a:ext>
            </a:extLst>
          </p:cNvPr>
          <p:cNvSpPr/>
          <p:nvPr/>
        </p:nvSpPr>
        <p:spPr>
          <a:xfrm rot="5400000">
            <a:off x="1129862" y="1908415"/>
            <a:ext cx="144016" cy="1025937"/>
          </a:xfrm>
          <a:prstGeom prst="leftBrace">
            <a:avLst>
              <a:gd name="adj1" fmla="val 40159"/>
              <a:gd name="adj2" fmla="val 5067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0E56C25-04C5-3447-B27D-8E1A2B4F7E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2563965"/>
            <a:ext cx="930144" cy="5138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55E0F9D-FD42-024B-8352-BC79E957CA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63965"/>
            <a:ext cx="930144" cy="513853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17D2A00A-75EE-0E48-AF6A-AFB37736670E}"/>
              </a:ext>
            </a:extLst>
          </p:cNvPr>
          <p:cNvCxnSpPr/>
          <p:nvPr/>
        </p:nvCxnSpPr>
        <p:spPr>
          <a:xfrm>
            <a:off x="1619672" y="2852936"/>
            <a:ext cx="96617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D7EBD49-3B2E-7A46-9350-0D349BC8AC10}"/>
              </a:ext>
            </a:extLst>
          </p:cNvPr>
          <p:cNvCxnSpPr/>
          <p:nvPr/>
        </p:nvCxnSpPr>
        <p:spPr>
          <a:xfrm>
            <a:off x="3563888" y="2852936"/>
            <a:ext cx="96617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D685D88-4D8A-E74A-9921-5D82C8BF5830}"/>
              </a:ext>
            </a:extLst>
          </p:cNvPr>
          <p:cNvSpPr/>
          <p:nvPr/>
        </p:nvSpPr>
        <p:spPr>
          <a:xfrm>
            <a:off x="2987824" y="1977656"/>
            <a:ext cx="2374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Repetition rate: 400 Hz</a:t>
            </a:r>
            <a:endParaRPr lang="es-ES" dirty="0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60D463-8473-654B-A5AB-6A6E6A2C3C54}"/>
              </a:ext>
            </a:extLst>
          </p:cNvPr>
          <p:cNvCxnSpPr/>
          <p:nvPr/>
        </p:nvCxnSpPr>
        <p:spPr>
          <a:xfrm>
            <a:off x="3635896" y="2499342"/>
            <a:ext cx="96617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echa abajo 22">
            <a:extLst>
              <a:ext uri="{FF2B5EF4-FFF2-40B4-BE49-F238E27FC236}">
                <a16:creationId xmlns:a16="http://schemas.microsoft.com/office/drawing/2014/main" id="{C90FA5AC-CEB7-EE44-AB4D-CA19B5486DD6}"/>
              </a:ext>
            </a:extLst>
          </p:cNvPr>
          <p:cNvSpPr/>
          <p:nvPr/>
        </p:nvSpPr>
        <p:spPr>
          <a:xfrm>
            <a:off x="2084743" y="3284984"/>
            <a:ext cx="219006" cy="28803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Flecha abajo 23">
            <a:extLst>
              <a:ext uri="{FF2B5EF4-FFF2-40B4-BE49-F238E27FC236}">
                <a16:creationId xmlns:a16="http://schemas.microsoft.com/office/drawing/2014/main" id="{FA8AC061-B192-834A-9A78-C3A8656B4FD9}"/>
              </a:ext>
            </a:extLst>
          </p:cNvPr>
          <p:cNvSpPr/>
          <p:nvPr/>
        </p:nvSpPr>
        <p:spPr>
          <a:xfrm>
            <a:off x="4898456" y="3284984"/>
            <a:ext cx="219006" cy="28803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B3F6967-33C3-654E-8ABA-30B4DD045D15}"/>
              </a:ext>
            </a:extLst>
          </p:cNvPr>
          <p:cNvSpPr/>
          <p:nvPr/>
        </p:nvSpPr>
        <p:spPr>
          <a:xfrm>
            <a:off x="815104" y="5691028"/>
            <a:ext cx="7178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Up to now </a:t>
            </a:r>
            <a:r>
              <a:rPr lang="es-ES" b="1" dirty="0"/>
              <a:t>~20 MV/m =&gt; </a:t>
            </a:r>
            <a:r>
              <a:rPr lang="es-ES" b="1" dirty="0" err="1"/>
              <a:t>With</a:t>
            </a:r>
            <a:r>
              <a:rPr lang="es-ES" b="1" dirty="0"/>
              <a:t> </a:t>
            </a:r>
            <a:r>
              <a:rPr lang="es-ES" b="1" dirty="0" err="1"/>
              <a:t>high-gradient</a:t>
            </a:r>
            <a:r>
              <a:rPr lang="es-ES" b="1" dirty="0"/>
              <a:t> </a:t>
            </a:r>
            <a:r>
              <a:rPr lang="es-ES" b="1" dirty="0" err="1"/>
              <a:t>technology</a:t>
            </a:r>
            <a:r>
              <a:rPr lang="es-ES" b="1" dirty="0"/>
              <a:t> up to 100 MV/m 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A74CD22-D29A-D24D-9886-FEA6E61373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2563965"/>
            <a:ext cx="930144" cy="513853"/>
          </a:xfrm>
          <a:prstGeom prst="rect">
            <a:avLst/>
          </a:prstGeom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39C5ABD0-9964-5F44-8382-5BBD9545AE8C}"/>
              </a:ext>
            </a:extLst>
          </p:cNvPr>
          <p:cNvCxnSpPr/>
          <p:nvPr/>
        </p:nvCxnSpPr>
        <p:spPr>
          <a:xfrm>
            <a:off x="5508104" y="2852936"/>
            <a:ext cx="96617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BD34B600-FBD5-9F47-85BB-106EEFAA67E4}"/>
              </a:ext>
            </a:extLst>
          </p:cNvPr>
          <p:cNvCxnSpPr/>
          <p:nvPr/>
        </p:nvCxnSpPr>
        <p:spPr>
          <a:xfrm>
            <a:off x="6537184" y="2468195"/>
            <a:ext cx="96617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5D670A6-E6D8-C240-AC41-15F74FF5BF31}"/>
              </a:ext>
            </a:extLst>
          </p:cNvPr>
          <p:cNvSpPr/>
          <p:nvPr/>
        </p:nvSpPr>
        <p:spPr>
          <a:xfrm>
            <a:off x="6012160" y="2011124"/>
            <a:ext cx="1832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Pulse length: 5 µs</a:t>
            </a:r>
            <a:endParaRPr lang="es-ES" dirty="0"/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CF4C881A-0C2A-4B4E-A182-A95270A95466}"/>
              </a:ext>
            </a:extLst>
          </p:cNvPr>
          <p:cNvCxnSpPr>
            <a:cxnSpLocks/>
          </p:cNvCxnSpPr>
          <p:nvPr/>
        </p:nvCxnSpPr>
        <p:spPr>
          <a:xfrm>
            <a:off x="7596336" y="2563965"/>
            <a:ext cx="0" cy="51385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id="{551801E1-74F5-8141-9C1D-062431D0F74E}"/>
              </a:ext>
            </a:extLst>
          </p:cNvPr>
          <p:cNvSpPr/>
          <p:nvPr/>
        </p:nvSpPr>
        <p:spPr>
          <a:xfrm>
            <a:off x="7746313" y="2492896"/>
            <a:ext cx="1191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Pk</a:t>
            </a:r>
            <a:r>
              <a:rPr lang="en-GB" dirty="0"/>
              <a:t> power:</a:t>
            </a:r>
          </a:p>
          <a:p>
            <a:r>
              <a:rPr lang="en-GB" dirty="0"/>
              <a:t>15 MW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0605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Overview and motivation</a:t>
            </a:r>
          </a:p>
          <a:p>
            <a:endParaRPr lang="en-GB" dirty="0"/>
          </a:p>
          <a:p>
            <a:r>
              <a:rPr lang="en-GB" dirty="0"/>
              <a:t>The IFIC-HGRF lab, design aspects and status:</a:t>
            </a:r>
          </a:p>
          <a:p>
            <a:pPr lvl="1"/>
            <a:r>
              <a:rPr lang="en-GB" dirty="0"/>
              <a:t>The XBOX inspiration</a:t>
            </a:r>
          </a:p>
          <a:p>
            <a:pPr lvl="1"/>
            <a:r>
              <a:rPr lang="en-GB" dirty="0"/>
              <a:t>The HPRF subsystem</a:t>
            </a:r>
          </a:p>
          <a:p>
            <a:pPr lvl="1"/>
            <a:r>
              <a:rPr lang="en-GB" dirty="0"/>
              <a:t>The LLRF subsystem</a:t>
            </a:r>
          </a:p>
          <a:p>
            <a:pPr lvl="1"/>
            <a:r>
              <a:rPr lang="en-GB" dirty="0"/>
              <a:t>New developments</a:t>
            </a:r>
          </a:p>
          <a:p>
            <a:pPr lvl="1"/>
            <a:endParaRPr lang="en-GB" dirty="0"/>
          </a:p>
          <a:p>
            <a:r>
              <a:rPr lang="en-GB" sz="2800" b="1" dirty="0"/>
              <a:t>Summary &amp; plans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48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6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RF Lab construction: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</a:rPr>
              <a:t>Lab building construction is ready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Lab design concept performed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Commercial equipment reception and acceptance mostly done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Redesign of some of the LLRF elements done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Vacuum system tests done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Modulator commissioning with Klystron done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GB" dirty="0"/>
              <a:t>To do:</a:t>
            </a:r>
          </a:p>
          <a:p>
            <a:pPr lvl="2"/>
            <a:r>
              <a:rPr lang="en-GB" sz="1600" dirty="0">
                <a:solidFill>
                  <a:srgbClr val="00B050"/>
                </a:solidFill>
              </a:rPr>
              <a:t>Few components still to be finalized</a:t>
            </a:r>
            <a:endParaRPr lang="en-US" sz="1600" dirty="0">
              <a:solidFill>
                <a:srgbClr val="00B050"/>
              </a:solidFill>
            </a:endParaRPr>
          </a:p>
          <a:p>
            <a:pPr lvl="2"/>
            <a:r>
              <a:rPr lang="en-US" sz="1600" dirty="0">
                <a:solidFill>
                  <a:srgbClr val="00B050"/>
                </a:solidFill>
              </a:rPr>
              <a:t>Control software being readapted</a:t>
            </a:r>
          </a:p>
          <a:p>
            <a:pPr lvl="2"/>
            <a:r>
              <a:rPr lang="en-US" sz="1600" dirty="0">
                <a:solidFill>
                  <a:srgbClr val="00B050"/>
                </a:solidFill>
              </a:rPr>
              <a:t>Cooling system and demineralizer installation under final commissioning</a:t>
            </a:r>
          </a:p>
          <a:p>
            <a:pPr lvl="2"/>
            <a:r>
              <a:rPr lang="en-US" sz="1600" b="1" dirty="0">
                <a:solidFill>
                  <a:srgbClr val="00B050"/>
                </a:solidFill>
              </a:rPr>
              <a:t>Entering in commissioning phase, first modulator pulsing by the end of the year</a:t>
            </a:r>
          </a:p>
          <a:p>
            <a:pPr lvl="2"/>
            <a:r>
              <a:rPr lang="en-US" sz="1600" dirty="0">
                <a:solidFill>
                  <a:srgbClr val="00B050"/>
                </a:solidFill>
              </a:rPr>
              <a:t>Take care of the pulse compressor</a:t>
            </a:r>
          </a:p>
          <a:p>
            <a:pPr marL="742950" lvl="2" indent="-342900"/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new IFIC RF labs is on benefit of an open collaboration between IFIC, CERN, others for High-Gradient developments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We’ll soon have and RF lab with high-power / high-gradient / high-rate testing capability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07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err="1"/>
              <a:t>Acknowledgements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Former and present team group members and students</a:t>
            </a:r>
            <a:r>
              <a:rPr lang="en-US" dirty="0">
                <a:solidFill>
                  <a:srgbClr val="0070C0"/>
                </a:solidFill>
              </a:rPr>
              <a:t>: A. </a:t>
            </a:r>
            <a:r>
              <a:rPr lang="en-US" dirty="0" err="1">
                <a:solidFill>
                  <a:srgbClr val="0070C0"/>
                </a:solidFill>
              </a:rPr>
              <a:t>Faus-Golfe</a:t>
            </a:r>
            <a:r>
              <a:rPr lang="en-US" dirty="0">
                <a:solidFill>
                  <a:srgbClr val="0070C0"/>
                </a:solidFill>
              </a:rPr>
              <a:t>, J. </a:t>
            </a:r>
            <a:r>
              <a:rPr lang="en-US" dirty="0" err="1">
                <a:solidFill>
                  <a:srgbClr val="0070C0"/>
                </a:solidFill>
              </a:rPr>
              <a:t>Giner</a:t>
            </a:r>
            <a:r>
              <a:rPr lang="en-US" dirty="0">
                <a:solidFill>
                  <a:srgbClr val="0070C0"/>
                </a:solidFill>
              </a:rPr>
              <a:t>, C. Blanch, T. </a:t>
            </a:r>
            <a:r>
              <a:rPr lang="en-US" dirty="0" err="1">
                <a:solidFill>
                  <a:srgbClr val="0070C0"/>
                </a:solidFill>
              </a:rPr>
              <a:t>Argyropoulos</a:t>
            </a:r>
            <a:r>
              <a:rPr lang="en-US" dirty="0">
                <a:solidFill>
                  <a:srgbClr val="0070C0"/>
                </a:solidFill>
              </a:rPr>
              <a:t>, J. </a:t>
            </a:r>
            <a:r>
              <a:rPr lang="en-US" dirty="0" err="1">
                <a:solidFill>
                  <a:srgbClr val="0070C0"/>
                </a:solidFill>
              </a:rPr>
              <a:t>Fuster</a:t>
            </a:r>
            <a:r>
              <a:rPr lang="en-US" dirty="0">
                <a:solidFill>
                  <a:srgbClr val="0070C0"/>
                </a:solidFill>
              </a:rPr>
              <a:t>, A. </a:t>
            </a:r>
            <a:r>
              <a:rPr lang="en-US" dirty="0" err="1">
                <a:solidFill>
                  <a:srgbClr val="0070C0"/>
                </a:solidFill>
              </a:rPr>
              <a:t>Vnuchenko</a:t>
            </a:r>
            <a:r>
              <a:rPr lang="en-US" dirty="0">
                <a:solidFill>
                  <a:srgbClr val="0070C0"/>
                </a:solidFill>
              </a:rPr>
              <a:t>, M. </a:t>
            </a:r>
            <a:r>
              <a:rPr lang="en-US" dirty="0" err="1">
                <a:solidFill>
                  <a:srgbClr val="0070C0"/>
                </a:solidFill>
              </a:rPr>
              <a:t>Boronat</a:t>
            </a:r>
            <a:r>
              <a:rPr lang="en-US" dirty="0">
                <a:solidFill>
                  <a:srgbClr val="0070C0"/>
                </a:solidFill>
              </a:rPr>
              <a:t>, M. </a:t>
            </a:r>
            <a:r>
              <a:rPr lang="en-US" dirty="0" err="1">
                <a:solidFill>
                  <a:srgbClr val="0070C0"/>
                </a:solidFill>
              </a:rPr>
              <a:t>Usó</a:t>
            </a:r>
            <a:r>
              <a:rPr lang="en-US" dirty="0">
                <a:solidFill>
                  <a:srgbClr val="0070C0"/>
                </a:solidFill>
              </a:rPr>
              <a:t>, O. </a:t>
            </a:r>
            <a:r>
              <a:rPr lang="en-US" dirty="0" err="1">
                <a:solidFill>
                  <a:srgbClr val="0070C0"/>
                </a:solidFill>
              </a:rPr>
              <a:t>García</a:t>
            </a:r>
            <a:r>
              <a:rPr lang="en-US" dirty="0">
                <a:solidFill>
                  <a:srgbClr val="0070C0"/>
                </a:solidFill>
              </a:rPr>
              <a:t>, C. </a:t>
            </a:r>
            <a:r>
              <a:rPr lang="en-US" dirty="0" err="1">
                <a:solidFill>
                  <a:srgbClr val="0070C0"/>
                </a:solidFill>
              </a:rPr>
              <a:t>Llácer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  <a:p>
            <a:r>
              <a:rPr lang="en-US" dirty="0"/>
              <a:t>XBOX team: </a:t>
            </a:r>
            <a:r>
              <a:rPr lang="en-US" dirty="0">
                <a:solidFill>
                  <a:srgbClr val="0070C0"/>
                </a:solidFill>
              </a:rPr>
              <a:t>W. </a:t>
            </a:r>
            <a:r>
              <a:rPr lang="en-US" dirty="0" err="1">
                <a:solidFill>
                  <a:srgbClr val="0070C0"/>
                </a:solidFill>
              </a:rPr>
              <a:t>Wuensch</a:t>
            </a:r>
            <a:r>
              <a:rPr lang="en-US" dirty="0">
                <a:solidFill>
                  <a:srgbClr val="0070C0"/>
                </a:solidFill>
              </a:rPr>
              <a:t>, W. </a:t>
            </a:r>
            <a:r>
              <a:rPr lang="en-US" dirty="0" err="1">
                <a:solidFill>
                  <a:srgbClr val="0070C0"/>
                </a:solidFill>
              </a:rPr>
              <a:t>Wolley</a:t>
            </a:r>
            <a:r>
              <a:rPr lang="en-US" dirty="0">
                <a:solidFill>
                  <a:srgbClr val="0070C0"/>
                </a:solidFill>
              </a:rPr>
              <a:t>, G. </a:t>
            </a:r>
            <a:r>
              <a:rPr lang="en-US" dirty="0" err="1">
                <a:solidFill>
                  <a:srgbClr val="0070C0"/>
                </a:solidFill>
              </a:rPr>
              <a:t>McMonagle</a:t>
            </a:r>
            <a:r>
              <a:rPr lang="en-US" dirty="0">
                <a:solidFill>
                  <a:srgbClr val="0070C0"/>
                </a:solidFill>
              </a:rPr>
              <a:t>, N. </a:t>
            </a:r>
            <a:r>
              <a:rPr lang="en-US" dirty="0" err="1">
                <a:solidFill>
                  <a:srgbClr val="0070C0"/>
                </a:solidFill>
              </a:rPr>
              <a:t>Catalán-Lasheras</a:t>
            </a:r>
            <a:r>
              <a:rPr lang="en-US" dirty="0">
                <a:solidFill>
                  <a:srgbClr val="0070C0"/>
                </a:solidFill>
              </a:rPr>
              <a:t>, M. </a:t>
            </a:r>
            <a:r>
              <a:rPr lang="en-US" dirty="0" err="1">
                <a:solidFill>
                  <a:srgbClr val="0070C0"/>
                </a:solidFill>
              </a:rPr>
              <a:t>Volpi</a:t>
            </a:r>
            <a:r>
              <a:rPr lang="en-US" dirty="0">
                <a:solidFill>
                  <a:srgbClr val="0070C0"/>
                </a:solidFill>
              </a:rPr>
              <a:t>, I. </a:t>
            </a:r>
            <a:r>
              <a:rPr lang="en-US" dirty="0" err="1">
                <a:solidFill>
                  <a:srgbClr val="0070C0"/>
                </a:solidFill>
              </a:rPr>
              <a:t>Syratchev</a:t>
            </a:r>
            <a:r>
              <a:rPr lang="en-US" dirty="0">
                <a:solidFill>
                  <a:srgbClr val="0070C0"/>
                </a:solidFill>
              </a:rPr>
              <a:t>, A. </a:t>
            </a:r>
            <a:r>
              <a:rPr lang="en-US" dirty="0" err="1">
                <a:solidFill>
                  <a:srgbClr val="0070C0"/>
                </a:solidFill>
              </a:rPr>
              <a:t>Grudiev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  <a:p>
            <a:r>
              <a:rPr lang="en-US" dirty="0" err="1"/>
              <a:t>Elettra</a:t>
            </a:r>
            <a:r>
              <a:rPr lang="en-US" dirty="0"/>
              <a:t> guys</a:t>
            </a:r>
            <a:r>
              <a:rPr lang="en-US" dirty="0">
                <a:solidFill>
                  <a:srgbClr val="0070C0"/>
                </a:solidFill>
              </a:rPr>
              <a:t>: C. </a:t>
            </a:r>
            <a:r>
              <a:rPr lang="en-US" dirty="0" err="1">
                <a:solidFill>
                  <a:srgbClr val="0070C0"/>
                </a:solidFill>
              </a:rPr>
              <a:t>Serpico</a:t>
            </a:r>
            <a:r>
              <a:rPr lang="en-US" dirty="0">
                <a:solidFill>
                  <a:srgbClr val="0070C0"/>
                </a:solidFill>
              </a:rPr>
              <a:t>, S. </a:t>
            </a:r>
            <a:r>
              <a:rPr lang="en-US" dirty="0" err="1">
                <a:solidFill>
                  <a:srgbClr val="0070C0"/>
                </a:solidFill>
              </a:rPr>
              <a:t>Nuaman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  <a:p>
            <a:r>
              <a:rPr lang="en-US" dirty="0"/>
              <a:t>To the Marie-Curie actions program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/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47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2564904"/>
            <a:ext cx="4282753" cy="1362075"/>
          </a:xfrm>
        </p:spPr>
        <p:txBody>
          <a:bodyPr/>
          <a:lstStyle/>
          <a:p>
            <a:r>
              <a:rPr lang="en-GB" dirty="0"/>
              <a:t>THANK YOU FOR YOUR ATTENTION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9212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607768"/>
            <a:ext cx="4000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80" y="4521168"/>
            <a:ext cx="3984104" cy="2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899424"/>
            <a:ext cx="4424999" cy="182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7 CuadroTexto"/>
          <p:cNvSpPr txBox="1"/>
          <p:nvPr/>
        </p:nvSpPr>
        <p:spPr>
          <a:xfrm>
            <a:off x="467544" y="1124744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FF6666"/>
                </a:solidFill>
              </a:rPr>
              <a:t>More details in following talks.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We are interested in finding the regions which limit the overall performance of the structure. A combination of different methods is used.</a:t>
            </a:r>
          </a:p>
        </p:txBody>
      </p:sp>
      <p:sp>
        <p:nvSpPr>
          <p:cNvPr id="20" name="7 CuadroTexto"/>
          <p:cNvSpPr txBox="1"/>
          <p:nvPr/>
        </p:nvSpPr>
        <p:spPr>
          <a:xfrm>
            <a:off x="467544" y="3055021"/>
            <a:ext cx="3742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u="sng" dirty="0"/>
              <a:t>Edge method</a:t>
            </a:r>
            <a:r>
              <a:rPr lang="en-US" dirty="0"/>
              <a:t>: compares the time of detection in which the reflected power rises and the transmitted drops</a:t>
            </a:r>
          </a:p>
        </p:txBody>
      </p:sp>
      <p:sp>
        <p:nvSpPr>
          <p:cNvPr id="21" name="7 CuadroTexto"/>
          <p:cNvSpPr txBox="1"/>
          <p:nvPr/>
        </p:nvSpPr>
        <p:spPr>
          <a:xfrm>
            <a:off x="4734265" y="2989982"/>
            <a:ext cx="39177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u="sng" dirty="0"/>
              <a:t>Correlation method</a:t>
            </a:r>
            <a:r>
              <a:rPr lang="en-US" dirty="0"/>
              <a:t>: compares the delay time between the incident signal and the repeated pattern of the reflected after breakdown forms.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312" y="4165773"/>
            <a:ext cx="28352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7664" y="4238799"/>
            <a:ext cx="299402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Data </a:t>
            </a:r>
            <a:r>
              <a:rPr lang="es-ES" dirty="0" err="1"/>
              <a:t>analysis</a:t>
            </a:r>
            <a:r>
              <a:rPr lang="es-ES" dirty="0"/>
              <a:t>: </a:t>
            </a:r>
            <a:r>
              <a:rPr lang="es-ES_tradnl" dirty="0"/>
              <a:t>RF </a:t>
            </a:r>
            <a:r>
              <a:rPr lang="es-ES_tradnl" dirty="0" err="1"/>
              <a:t>breakdown</a:t>
            </a:r>
            <a:r>
              <a:rPr lang="es-ES_tradnl" dirty="0"/>
              <a:t> </a:t>
            </a:r>
            <a:r>
              <a:rPr lang="es-ES_tradnl" dirty="0" err="1"/>
              <a:t>localization</a:t>
            </a:r>
            <a:endParaRPr lang="es-ES_tradnl" dirty="0"/>
          </a:p>
        </p:txBody>
      </p:sp>
      <p:sp>
        <p:nvSpPr>
          <p:cNvPr id="11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79513" y="6460120"/>
            <a:ext cx="4248472" cy="365125"/>
          </a:xfrm>
        </p:spPr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566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IFIC-HGRF Lab: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Aim:</a:t>
            </a:r>
          </a:p>
          <a:p>
            <a:pPr lvl="1"/>
            <a:r>
              <a:rPr lang="en-GB" dirty="0"/>
              <a:t>High-gradient research topics at S-Band (2.9985 GHz) </a:t>
            </a:r>
          </a:p>
          <a:p>
            <a:r>
              <a:rPr lang="en-GB" dirty="0"/>
              <a:t>Technical specifications:</a:t>
            </a:r>
          </a:p>
          <a:p>
            <a:pPr lvl="1"/>
            <a:r>
              <a:rPr lang="en-GB" dirty="0"/>
              <a:t>S-Band (2.9985 GHz) </a:t>
            </a:r>
          </a:p>
          <a:p>
            <a:pPr lvl="1"/>
            <a:r>
              <a:rPr lang="en-GB" dirty="0"/>
              <a:t>Pulsed High Power RF (HPRF):</a:t>
            </a:r>
          </a:p>
          <a:p>
            <a:pPr lvl="2"/>
            <a:r>
              <a:rPr lang="en-GB" dirty="0"/>
              <a:t>2 x pulsed power klystron: to 7.5 MW, 5 us pulse, 400 Hz</a:t>
            </a:r>
          </a:p>
          <a:p>
            <a:pPr lvl="2"/>
            <a:r>
              <a:rPr lang="en-GB" dirty="0"/>
              <a:t>High power waveguide RF network that allows power combining: enables to test 2 structures at a time at up to 15 MW, 5 us pulse, 200 Hz repetition rate </a:t>
            </a:r>
          </a:p>
          <a:p>
            <a:pPr lvl="1"/>
            <a:r>
              <a:rPr lang="en-GB" dirty="0"/>
              <a:t>Low level RF (LLRF): real-time control system with fast system interlock based on Ni-PXI acquisition system</a:t>
            </a:r>
          </a:p>
          <a:p>
            <a:pPr lvl="1"/>
            <a:r>
              <a:rPr lang="en-GB" dirty="0"/>
              <a:t>Running on Ultra-High vacuum (10</a:t>
            </a:r>
            <a:r>
              <a:rPr lang="en-GB" baseline="30000" dirty="0"/>
              <a:t>-9</a:t>
            </a:r>
            <a:r>
              <a:rPr lang="en-GB" dirty="0"/>
              <a:t> mbar)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46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Funding for research high-gradient/high performance RF topics in S-Band:</a:t>
            </a:r>
          </a:p>
          <a:p>
            <a:pPr lvl="1"/>
            <a:r>
              <a:rPr lang="en-GB" dirty="0"/>
              <a:t>Granted funding by the Spanish government coming from </a:t>
            </a:r>
            <a:r>
              <a:rPr lang="en-GB" b="1" dirty="0"/>
              <a:t>ERDF</a:t>
            </a:r>
            <a:r>
              <a:rPr lang="en-GB" dirty="0"/>
              <a:t> </a:t>
            </a:r>
            <a:r>
              <a:rPr lang="en-GB" b="1" dirty="0"/>
              <a:t>funds</a:t>
            </a:r>
          </a:p>
          <a:p>
            <a:pPr lvl="1"/>
            <a:r>
              <a:rPr lang="en-GB" dirty="0"/>
              <a:t>Got funds for a collaboration project between </a:t>
            </a:r>
            <a:r>
              <a:rPr lang="en-GB" b="1" dirty="0"/>
              <a:t>IFIC and CERN-CLIC =&gt; KE project</a:t>
            </a:r>
            <a:r>
              <a:rPr lang="en-GB" dirty="0"/>
              <a:t>, apply HG to medical physics</a:t>
            </a:r>
            <a:endParaRPr lang="en-GB" b="1" dirty="0"/>
          </a:p>
          <a:p>
            <a:pPr lvl="1"/>
            <a:r>
              <a:rPr lang="en-GB" b="1" dirty="0"/>
              <a:t>Recently: </a:t>
            </a:r>
          </a:p>
          <a:p>
            <a:pPr lvl="2"/>
            <a:r>
              <a:rPr lang="en-GB" b="1" dirty="0"/>
              <a:t>Marie Curie – IF: D. </a:t>
            </a:r>
            <a:r>
              <a:rPr lang="en-GB" b="1" dirty="0" err="1"/>
              <a:t>Esperante</a:t>
            </a:r>
            <a:r>
              <a:rPr lang="en-GB" b="1" dirty="0"/>
              <a:t>, </a:t>
            </a:r>
            <a:r>
              <a:rPr lang="en-GB" dirty="0"/>
              <a:t>grant to develop the system and upgrade it</a:t>
            </a:r>
          </a:p>
          <a:p>
            <a:pPr lvl="2"/>
            <a:r>
              <a:rPr lang="en-GB" b="1" dirty="0"/>
              <a:t>Marie Curie – ITN-OMA: A. </a:t>
            </a:r>
            <a:r>
              <a:rPr lang="en-GB" b="1" dirty="0" err="1"/>
              <a:t>Vnuchenko</a:t>
            </a:r>
            <a:r>
              <a:rPr lang="en-GB" b="1" dirty="0"/>
              <a:t>. </a:t>
            </a:r>
            <a:r>
              <a:rPr lang="en-GB" dirty="0"/>
              <a:t>Optimization of Medical Accelerators Innovative Training Network (H2020)</a:t>
            </a:r>
          </a:p>
          <a:p>
            <a:endParaRPr lang="en-GB" dirty="0"/>
          </a:p>
          <a:p>
            <a:r>
              <a:rPr lang="en-GB" dirty="0"/>
              <a:t>Build a facility to open the possibility of several High-Gradient RF studies in S-Band:</a:t>
            </a:r>
          </a:p>
          <a:p>
            <a:pPr marL="685800" lvl="1"/>
            <a:r>
              <a:rPr lang="en-GB" b="1" dirty="0"/>
              <a:t>High-Power performance: </a:t>
            </a:r>
            <a:r>
              <a:rPr lang="en-GB" dirty="0"/>
              <a:t>of different prototype designs to determine the right direction towards higher gradients at acceptable breakdown rates</a:t>
            </a:r>
          </a:p>
          <a:p>
            <a:pPr marL="685800" lvl="1"/>
            <a:r>
              <a:rPr lang="en-GB" b="1" dirty="0"/>
              <a:t>Breakdown rate dependencies: </a:t>
            </a:r>
            <a:r>
              <a:rPr lang="en-GB" dirty="0"/>
              <a:t>with gradient and pulse length, to test the experimental power laws and develop physical models</a:t>
            </a:r>
          </a:p>
          <a:p>
            <a:pPr marL="685800" lvl="1"/>
            <a:r>
              <a:rPr lang="en-GB" b="1" dirty="0"/>
              <a:t>Breakdown localization: </a:t>
            </a:r>
            <a:r>
              <a:rPr lang="en-GB" dirty="0"/>
              <a:t>techniques to monitor the performance of the structure and better understand the BD formation process and precursors</a:t>
            </a:r>
          </a:p>
          <a:p>
            <a:pPr marL="685800" lvl="1"/>
            <a:r>
              <a:rPr lang="en-GB" dirty="0"/>
              <a:t>Surface </a:t>
            </a:r>
            <a:r>
              <a:rPr lang="en-GB" b="1" dirty="0"/>
              <a:t>field emission: </a:t>
            </a:r>
            <a:r>
              <a:rPr lang="en-GB" dirty="0"/>
              <a:t>current measurements</a:t>
            </a:r>
          </a:p>
          <a:p>
            <a:pPr marL="685800" lvl="1"/>
            <a:r>
              <a:rPr lang="en-GB" dirty="0"/>
              <a:t>Development of </a:t>
            </a:r>
            <a:r>
              <a:rPr lang="en-GB" b="1" dirty="0"/>
              <a:t>alternative diagnostics and analysis techniques: </a:t>
            </a:r>
            <a:r>
              <a:rPr lang="en-GB" dirty="0"/>
              <a:t>to follow further breakdown studies and high-power phenomena</a:t>
            </a:r>
          </a:p>
          <a:p>
            <a:pPr marL="685800" lvl="1"/>
            <a:r>
              <a:rPr lang="en-GB" b="1" dirty="0"/>
              <a:t>Design and development of RF components </a:t>
            </a:r>
            <a:r>
              <a:rPr lang="en-GB" dirty="0"/>
              <a:t>and technology (mostly in S-Band) 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97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bg-BG" dirty="0">
                <a:solidFill>
                  <a:prstClr val="black">
                    <a:tint val="75000"/>
                  </a:prstClr>
                </a:solidFill>
              </a:rPr>
              <a:t>18/7/2017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Jornadas técnicas IFIC 2018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level simplified scheme</a:t>
            </a:r>
            <a:endParaRPr lang="en-GB" dirty="0"/>
          </a:p>
        </p:txBody>
      </p:sp>
      <p:sp>
        <p:nvSpPr>
          <p:cNvPr id="6" name="Marcador de contenido 10"/>
          <p:cNvSpPr txBox="1">
            <a:spLocks/>
          </p:cNvSpPr>
          <p:nvPr/>
        </p:nvSpPr>
        <p:spPr>
          <a:xfrm>
            <a:off x="457200" y="836712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System level simplified scheme</a:t>
            </a:r>
          </a:p>
          <a:p>
            <a:r>
              <a:rPr lang="en-US" sz="2400" dirty="0"/>
              <a:t>Simplified, NOT SIMPLE!! </a:t>
            </a:r>
            <a:r>
              <a:rPr lang="es-ES" sz="2400" dirty="0">
                <a:sym typeface="Wingdings"/>
              </a:rPr>
              <a:t></a:t>
            </a:r>
            <a:endParaRPr lang="en-US" sz="2400" dirty="0"/>
          </a:p>
        </p:txBody>
      </p:sp>
      <p:pic>
        <p:nvPicPr>
          <p:cNvPr id="7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285579"/>
            <a:ext cx="7056784" cy="3629204"/>
          </a:xfrm>
          <a:prstGeom prst="rect">
            <a:avLst/>
          </a:prstGeom>
        </p:spPr>
      </p:pic>
      <p:sp>
        <p:nvSpPr>
          <p:cNvPr id="8" name="Elipse 8"/>
          <p:cNvSpPr/>
          <p:nvPr/>
        </p:nvSpPr>
        <p:spPr bwMode="auto">
          <a:xfrm>
            <a:off x="107504" y="2413570"/>
            <a:ext cx="2016224" cy="3501213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Elipse 11"/>
          <p:cNvSpPr/>
          <p:nvPr/>
        </p:nvSpPr>
        <p:spPr bwMode="auto">
          <a:xfrm>
            <a:off x="2267744" y="2404864"/>
            <a:ext cx="4680519" cy="3328392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CuadroTexto 14"/>
          <p:cNvSpPr txBox="1"/>
          <p:nvPr/>
        </p:nvSpPr>
        <p:spPr>
          <a:xfrm>
            <a:off x="718220" y="6042774"/>
            <a:ext cx="794792" cy="338554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800000"/>
                </a:solidFill>
                <a:latin typeface="Calibri"/>
                <a:cs typeface="Calibri"/>
              </a:rPr>
              <a:t>WP3</a:t>
            </a:r>
            <a:endParaRPr lang="en-GB" sz="14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11" name="CuadroTexto 15"/>
          <p:cNvSpPr txBox="1"/>
          <p:nvPr/>
        </p:nvSpPr>
        <p:spPr>
          <a:xfrm>
            <a:off x="4192651" y="5914783"/>
            <a:ext cx="794792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FF0000"/>
                </a:solidFill>
                <a:latin typeface="Calibri"/>
                <a:cs typeface="Calibri"/>
              </a:rPr>
              <a:t>WP2</a:t>
            </a:r>
            <a:endParaRPr lang="en-GB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6408203" y="3140968"/>
            <a:ext cx="1080120" cy="0"/>
          </a:xfrm>
          <a:prstGeom prst="straightConnector1">
            <a:avLst/>
          </a:prstGeom>
          <a:ln w="149225" cmpd="tri"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5"/>
          <p:cNvSpPr txBox="1"/>
          <p:nvPr/>
        </p:nvSpPr>
        <p:spPr>
          <a:xfrm>
            <a:off x="7766635" y="5222691"/>
            <a:ext cx="794792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70C0"/>
                </a:solidFill>
                <a:latin typeface="Calibri"/>
                <a:cs typeface="Calibri"/>
              </a:rPr>
              <a:t>WP4</a:t>
            </a:r>
            <a:endParaRPr lang="en-GB" sz="1400" b="1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15" name="Elipse 11"/>
          <p:cNvSpPr/>
          <p:nvPr/>
        </p:nvSpPr>
        <p:spPr bwMode="auto">
          <a:xfrm>
            <a:off x="7308306" y="3015706"/>
            <a:ext cx="1711450" cy="2069477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Output data for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character-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cs typeface="Arial" pitchFamily="34" charset="0"/>
              </a:rPr>
              <a:t>ization</a:t>
            </a:r>
            <a:r>
              <a:rPr lang="en-GB" sz="16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 and analysis</a:t>
            </a:r>
          </a:p>
        </p:txBody>
      </p:sp>
    </p:spTree>
    <p:extLst>
      <p:ext uri="{BB962C8B-B14F-4D97-AF65-F5344CB8AC3E}">
        <p14:creationId xmlns:p14="http://schemas.microsoft.com/office/powerpoint/2010/main" val="1799218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Overview and motivation</a:t>
            </a:r>
          </a:p>
          <a:p>
            <a:endParaRPr lang="en-GB" dirty="0"/>
          </a:p>
          <a:p>
            <a:r>
              <a:rPr lang="en-GB" sz="2800" b="1" dirty="0"/>
              <a:t>The IFIC-HGRF lab, design aspects and status:</a:t>
            </a:r>
          </a:p>
          <a:p>
            <a:pPr lvl="1"/>
            <a:r>
              <a:rPr lang="en-GB" sz="2400" b="1" dirty="0"/>
              <a:t>The XBOX inspiration</a:t>
            </a:r>
          </a:p>
          <a:p>
            <a:pPr lvl="1"/>
            <a:r>
              <a:rPr lang="en-GB" dirty="0"/>
              <a:t>The HPRF subsystem</a:t>
            </a:r>
          </a:p>
          <a:p>
            <a:pPr lvl="1"/>
            <a:r>
              <a:rPr lang="en-GB" dirty="0"/>
              <a:t>The LLRF subsystem</a:t>
            </a:r>
          </a:p>
          <a:p>
            <a:pPr lvl="1"/>
            <a:r>
              <a:rPr lang="en-GB" dirty="0"/>
              <a:t>New developments</a:t>
            </a:r>
          </a:p>
          <a:p>
            <a:pPr lvl="1"/>
            <a:endParaRPr lang="en-GB" dirty="0"/>
          </a:p>
          <a:p>
            <a:r>
              <a:rPr lang="en-GB" dirty="0"/>
              <a:t>Summary &amp; plans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30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HPRF subsystem</a:t>
            </a:r>
            <a:r>
              <a:rPr lang="en-US" dirty="0"/>
              <a:t>: XBOX inspiration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275824" y="2062799"/>
            <a:ext cx="3734031" cy="4246521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32"/>
          <p:cNvCxnSpPr/>
          <p:nvPr/>
        </p:nvCxnSpPr>
        <p:spPr>
          <a:xfrm flipH="1" flipV="1">
            <a:off x="2562260" y="4221088"/>
            <a:ext cx="2235636" cy="456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1"/>
          <p:cNvCxnSpPr/>
          <p:nvPr/>
        </p:nvCxnSpPr>
        <p:spPr>
          <a:xfrm flipH="1" flipV="1">
            <a:off x="2565648" y="3660889"/>
            <a:ext cx="2232248" cy="277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23"/>
          <p:cNvSpPr/>
          <p:nvPr/>
        </p:nvSpPr>
        <p:spPr>
          <a:xfrm>
            <a:off x="3620631" y="3513678"/>
            <a:ext cx="398814" cy="815140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Straight Connector 33"/>
          <p:cNvCxnSpPr/>
          <p:nvPr/>
        </p:nvCxnSpPr>
        <p:spPr>
          <a:xfrm flipV="1">
            <a:off x="2564038" y="3136701"/>
            <a:ext cx="1610" cy="52418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5"/>
          <p:cNvCxnSpPr/>
          <p:nvPr/>
        </p:nvCxnSpPr>
        <p:spPr>
          <a:xfrm flipV="1">
            <a:off x="2562260" y="4211615"/>
            <a:ext cx="3388" cy="41534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72"/>
          <p:cNvCxnSpPr>
            <a:stCxn id="14" idx="3"/>
          </p:cNvCxnSpPr>
          <p:nvPr/>
        </p:nvCxnSpPr>
        <p:spPr>
          <a:xfrm flipH="1" flipV="1">
            <a:off x="4797896" y="3685391"/>
            <a:ext cx="3449920" cy="1032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73"/>
          <p:cNvCxnSpPr/>
          <p:nvPr/>
        </p:nvCxnSpPr>
        <p:spPr>
          <a:xfrm flipH="1">
            <a:off x="4797896" y="4221088"/>
            <a:ext cx="347991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Stored Data 146"/>
          <p:cNvSpPr/>
          <p:nvPr/>
        </p:nvSpPr>
        <p:spPr>
          <a:xfrm rot="10800000">
            <a:off x="8156921" y="3594451"/>
            <a:ext cx="545369" cy="202534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lowchart: Stored Data 143"/>
          <p:cNvSpPr/>
          <p:nvPr/>
        </p:nvSpPr>
        <p:spPr>
          <a:xfrm rot="10800000">
            <a:off x="8186920" y="4110348"/>
            <a:ext cx="545369" cy="202534"/>
          </a:xfrm>
          <a:prstGeom prst="flowChartOnlineStorag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72"/>
          <p:cNvSpPr txBox="1"/>
          <p:nvPr/>
        </p:nvSpPr>
        <p:spPr>
          <a:xfrm>
            <a:off x="899592" y="5341577"/>
            <a:ext cx="1039763" cy="52380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Klystron + modulator</a:t>
            </a:r>
          </a:p>
        </p:txBody>
      </p:sp>
      <p:sp>
        <p:nvSpPr>
          <p:cNvPr id="18" name="TextBox 174"/>
          <p:cNvSpPr txBox="1"/>
          <p:nvPr/>
        </p:nvSpPr>
        <p:spPr>
          <a:xfrm>
            <a:off x="2051720" y="5210036"/>
            <a:ext cx="991262" cy="5232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Directional coupler</a:t>
            </a:r>
          </a:p>
        </p:txBody>
      </p:sp>
      <p:sp>
        <p:nvSpPr>
          <p:cNvPr id="19" name="TextBox 176"/>
          <p:cNvSpPr txBox="1"/>
          <p:nvPr/>
        </p:nvSpPr>
        <p:spPr>
          <a:xfrm>
            <a:off x="3131840" y="5066600"/>
            <a:ext cx="876339" cy="73866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3 dB hybrid combiner</a:t>
            </a:r>
          </a:p>
        </p:txBody>
      </p:sp>
      <p:sp>
        <p:nvSpPr>
          <p:cNvPr id="20" name="TextBox 178"/>
          <p:cNvSpPr txBox="1"/>
          <p:nvPr/>
        </p:nvSpPr>
        <p:spPr>
          <a:xfrm>
            <a:off x="8098800" y="4745768"/>
            <a:ext cx="721672" cy="3077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RF load</a:t>
            </a:r>
          </a:p>
        </p:txBody>
      </p:sp>
      <p:cxnSp>
        <p:nvCxnSpPr>
          <p:cNvPr id="21" name="Straight Arrow Connector 181"/>
          <p:cNvCxnSpPr>
            <a:stCxn id="16" idx="0"/>
            <a:endCxn id="75" idx="2"/>
          </p:cNvCxnSpPr>
          <p:nvPr/>
        </p:nvCxnSpPr>
        <p:spPr>
          <a:xfrm flipH="1" flipV="1">
            <a:off x="1235439" y="5067193"/>
            <a:ext cx="184035" cy="27438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89"/>
          <p:cNvCxnSpPr>
            <a:stCxn id="18" idx="0"/>
            <a:endCxn id="83" idx="2"/>
          </p:cNvCxnSpPr>
          <p:nvPr/>
        </p:nvCxnSpPr>
        <p:spPr>
          <a:xfrm flipV="1">
            <a:off x="2547351" y="4304258"/>
            <a:ext cx="328486" cy="90577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91"/>
          <p:cNvCxnSpPr>
            <a:stCxn id="19" idx="0"/>
            <a:endCxn id="9" idx="2"/>
          </p:cNvCxnSpPr>
          <p:nvPr/>
        </p:nvCxnSpPr>
        <p:spPr>
          <a:xfrm flipV="1">
            <a:off x="3570010" y="4328818"/>
            <a:ext cx="150325" cy="73778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98"/>
          <p:cNvCxnSpPr>
            <a:stCxn id="20" idx="0"/>
            <a:endCxn id="15" idx="0"/>
          </p:cNvCxnSpPr>
          <p:nvPr/>
        </p:nvCxnSpPr>
        <p:spPr>
          <a:xfrm flipH="1" flipV="1">
            <a:off x="8459604" y="4312882"/>
            <a:ext cx="32" cy="43288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05"/>
          <p:cNvSpPr txBox="1"/>
          <p:nvPr/>
        </p:nvSpPr>
        <p:spPr>
          <a:xfrm>
            <a:off x="2403215" y="2507001"/>
            <a:ext cx="184217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7.5 MW x 5µs x 400 Hz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508104" y="3167776"/>
            <a:ext cx="332345" cy="610751"/>
            <a:chOff x="6583022" y="1818033"/>
            <a:chExt cx="332345" cy="610751"/>
          </a:xfrm>
        </p:grpSpPr>
        <p:grpSp>
          <p:nvGrpSpPr>
            <p:cNvPr id="28" name="Group 102"/>
            <p:cNvGrpSpPr/>
            <p:nvPr/>
          </p:nvGrpSpPr>
          <p:grpSpPr>
            <a:xfrm>
              <a:off x="6583022" y="1985931"/>
              <a:ext cx="332345" cy="442853"/>
              <a:chOff x="3368824" y="1092328"/>
              <a:chExt cx="360040" cy="442853"/>
            </a:xfrm>
          </p:grpSpPr>
          <p:sp>
            <p:nvSpPr>
              <p:cNvPr id="31" name="Rounded Rectangle 103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Block Arc 104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9" name="AutoShape 75"/>
            <p:cNvCxnSpPr>
              <a:cxnSpLocks noChangeShapeType="1"/>
            </p:cNvCxnSpPr>
            <p:nvPr/>
          </p:nvCxnSpPr>
          <p:spPr bwMode="auto">
            <a:xfrm flipV="1">
              <a:off x="6670440" y="183494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AutoShape 75"/>
            <p:cNvCxnSpPr>
              <a:cxnSpLocks noChangeShapeType="1"/>
            </p:cNvCxnSpPr>
            <p:nvPr/>
          </p:nvCxnSpPr>
          <p:spPr bwMode="auto">
            <a:xfrm flipV="1">
              <a:off x="6816871" y="181803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32"/>
          <p:cNvGrpSpPr/>
          <p:nvPr/>
        </p:nvGrpSpPr>
        <p:grpSpPr>
          <a:xfrm>
            <a:off x="5522652" y="3706019"/>
            <a:ext cx="332345" cy="596094"/>
            <a:chOff x="6625736" y="2409813"/>
            <a:chExt cx="332345" cy="596094"/>
          </a:xfrm>
        </p:grpSpPr>
        <p:grpSp>
          <p:nvGrpSpPr>
            <p:cNvPr id="34" name="Group 105"/>
            <p:cNvGrpSpPr/>
            <p:nvPr/>
          </p:nvGrpSpPr>
          <p:grpSpPr>
            <a:xfrm>
              <a:off x="6625736" y="2563054"/>
              <a:ext cx="332345" cy="442853"/>
              <a:chOff x="3368824" y="1092328"/>
              <a:chExt cx="360040" cy="442853"/>
            </a:xfrm>
          </p:grpSpPr>
          <p:sp>
            <p:nvSpPr>
              <p:cNvPr id="37" name="Rounded Rectangle 106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Block Arc 107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5" name="AutoShape 75"/>
            <p:cNvCxnSpPr>
              <a:cxnSpLocks noChangeShapeType="1"/>
            </p:cNvCxnSpPr>
            <p:nvPr/>
          </p:nvCxnSpPr>
          <p:spPr bwMode="auto">
            <a:xfrm flipV="1">
              <a:off x="6864947" y="2410011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AutoShape 75"/>
            <p:cNvCxnSpPr>
              <a:cxnSpLocks noChangeShapeType="1"/>
            </p:cNvCxnSpPr>
            <p:nvPr/>
          </p:nvCxnSpPr>
          <p:spPr bwMode="auto">
            <a:xfrm flipV="1">
              <a:off x="6705920" y="240981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38"/>
          <p:cNvGrpSpPr/>
          <p:nvPr/>
        </p:nvGrpSpPr>
        <p:grpSpPr>
          <a:xfrm>
            <a:off x="2709664" y="3181316"/>
            <a:ext cx="332345" cy="603633"/>
            <a:chOff x="3326570" y="1451173"/>
            <a:chExt cx="332345" cy="603633"/>
          </a:xfrm>
        </p:grpSpPr>
        <p:grpSp>
          <p:nvGrpSpPr>
            <p:cNvPr id="40" name="Group 79"/>
            <p:cNvGrpSpPr/>
            <p:nvPr/>
          </p:nvGrpSpPr>
          <p:grpSpPr>
            <a:xfrm>
              <a:off x="3326570" y="1611953"/>
              <a:ext cx="332345" cy="442853"/>
              <a:chOff x="2583861" y="1513908"/>
              <a:chExt cx="332345" cy="442853"/>
            </a:xfrm>
          </p:grpSpPr>
          <p:sp>
            <p:nvSpPr>
              <p:cNvPr id="43" name="Rounded Rectangle 19"/>
              <p:cNvSpPr/>
              <p:nvPr/>
            </p:nvSpPr>
            <p:spPr>
              <a:xfrm>
                <a:off x="2583861" y="1762348"/>
                <a:ext cx="332345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Block Arc 20"/>
              <p:cNvSpPr/>
              <p:nvPr/>
            </p:nvSpPr>
            <p:spPr>
              <a:xfrm flipV="1">
                <a:off x="2640851" y="1513908"/>
                <a:ext cx="199407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1" name="AutoShape 75"/>
            <p:cNvCxnSpPr>
              <a:cxnSpLocks noChangeShapeType="1"/>
            </p:cNvCxnSpPr>
            <p:nvPr/>
          </p:nvCxnSpPr>
          <p:spPr bwMode="auto">
            <a:xfrm flipV="1">
              <a:off x="3405025" y="1463878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AutoShape 75"/>
            <p:cNvCxnSpPr>
              <a:cxnSpLocks noChangeShapeType="1"/>
            </p:cNvCxnSpPr>
            <p:nvPr/>
          </p:nvCxnSpPr>
          <p:spPr bwMode="auto">
            <a:xfrm flipV="1">
              <a:off x="3565558" y="145117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44"/>
          <p:cNvGrpSpPr/>
          <p:nvPr/>
        </p:nvGrpSpPr>
        <p:grpSpPr>
          <a:xfrm rot="16200000">
            <a:off x="6306139" y="3217030"/>
            <a:ext cx="265876" cy="951124"/>
            <a:chOff x="7759383" y="1432437"/>
            <a:chExt cx="265876" cy="951124"/>
          </a:xfrm>
        </p:grpSpPr>
        <p:sp>
          <p:nvSpPr>
            <p:cNvPr id="46" name="Rectangle 123"/>
            <p:cNvSpPr/>
            <p:nvPr/>
          </p:nvSpPr>
          <p:spPr>
            <a:xfrm>
              <a:off x="7759383" y="1634296"/>
              <a:ext cx="265876" cy="52314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7" name="AutoShape 75"/>
            <p:cNvCxnSpPr>
              <a:cxnSpLocks noChangeShapeType="1"/>
            </p:cNvCxnSpPr>
            <p:nvPr/>
          </p:nvCxnSpPr>
          <p:spPr bwMode="auto">
            <a:xfrm>
              <a:off x="8010545" y="2147388"/>
              <a:ext cx="0" cy="236173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75"/>
            <p:cNvCxnSpPr>
              <a:cxnSpLocks noChangeShapeType="1"/>
            </p:cNvCxnSpPr>
            <p:nvPr/>
          </p:nvCxnSpPr>
          <p:spPr bwMode="auto">
            <a:xfrm flipV="1">
              <a:off x="8010545" y="1432437"/>
              <a:ext cx="0" cy="199916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9" name="Oval 76"/>
          <p:cNvSpPr/>
          <p:nvPr/>
        </p:nvSpPr>
        <p:spPr>
          <a:xfrm>
            <a:off x="7846710" y="3468795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175"/>
          <p:cNvSpPr txBox="1"/>
          <p:nvPr/>
        </p:nvSpPr>
        <p:spPr>
          <a:xfrm>
            <a:off x="7332196" y="2443043"/>
            <a:ext cx="1109890" cy="73866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RF/vacuum pumping port</a:t>
            </a:r>
          </a:p>
        </p:txBody>
      </p:sp>
      <p:cxnSp>
        <p:nvCxnSpPr>
          <p:cNvPr id="51" name="Straight Arrow Connector 186"/>
          <p:cNvCxnSpPr>
            <a:stCxn id="50" idx="2"/>
            <a:endCxn id="49" idx="0"/>
          </p:cNvCxnSpPr>
          <p:nvPr/>
        </p:nvCxnSpPr>
        <p:spPr>
          <a:xfrm>
            <a:off x="7887141" y="3181707"/>
            <a:ext cx="55798" cy="287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76"/>
          <p:cNvSpPr/>
          <p:nvPr/>
        </p:nvSpPr>
        <p:spPr>
          <a:xfrm>
            <a:off x="7846711" y="3984483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176"/>
          <p:cNvSpPr txBox="1"/>
          <p:nvPr/>
        </p:nvSpPr>
        <p:spPr>
          <a:xfrm>
            <a:off x="5759129" y="4747510"/>
            <a:ext cx="1405159" cy="95410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DUT</a:t>
            </a:r>
          </a:p>
          <a:p>
            <a:pPr algn="ctr"/>
            <a:r>
              <a:rPr lang="en-GB" sz="1400" dirty="0"/>
              <a:t>with Faraday cups and Pumping ports</a:t>
            </a:r>
          </a:p>
        </p:txBody>
      </p:sp>
      <p:sp>
        <p:nvSpPr>
          <p:cNvPr id="54" name="Oval 76"/>
          <p:cNvSpPr/>
          <p:nvPr/>
        </p:nvSpPr>
        <p:spPr>
          <a:xfrm>
            <a:off x="3304428" y="3473152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76"/>
          <p:cNvSpPr/>
          <p:nvPr/>
        </p:nvSpPr>
        <p:spPr>
          <a:xfrm>
            <a:off x="3304429" y="3989048"/>
            <a:ext cx="192457" cy="4451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" name="Group 55"/>
          <p:cNvGrpSpPr/>
          <p:nvPr/>
        </p:nvGrpSpPr>
        <p:grpSpPr>
          <a:xfrm>
            <a:off x="236110" y="2617700"/>
            <a:ext cx="2328733" cy="986763"/>
            <a:chOff x="370254" y="887557"/>
            <a:chExt cx="2328733" cy="986763"/>
          </a:xfrm>
        </p:grpSpPr>
        <p:cxnSp>
          <p:nvCxnSpPr>
            <p:cNvPr id="57" name="AutoShape 75"/>
            <p:cNvCxnSpPr>
              <a:cxnSpLocks noChangeShapeType="1"/>
            </p:cNvCxnSpPr>
            <p:nvPr/>
          </p:nvCxnSpPr>
          <p:spPr bwMode="auto">
            <a:xfrm flipV="1">
              <a:off x="892823" y="887557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8" name="Group 57"/>
            <p:cNvGrpSpPr/>
            <p:nvPr/>
          </p:nvGrpSpPr>
          <p:grpSpPr>
            <a:xfrm>
              <a:off x="370254" y="938216"/>
              <a:ext cx="2328733" cy="936104"/>
              <a:chOff x="370254" y="938216"/>
              <a:chExt cx="2328733" cy="936104"/>
            </a:xfrm>
          </p:grpSpPr>
          <p:cxnSp>
            <p:nvCxnSpPr>
              <p:cNvPr id="59" name="Straight Connector 247"/>
              <p:cNvCxnSpPr/>
              <p:nvPr/>
            </p:nvCxnSpPr>
            <p:spPr>
              <a:xfrm flipH="1">
                <a:off x="663171" y="1389000"/>
                <a:ext cx="2035816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Group 6"/>
              <p:cNvGrpSpPr/>
              <p:nvPr/>
            </p:nvGrpSpPr>
            <p:grpSpPr>
              <a:xfrm>
                <a:off x="370254" y="938216"/>
                <a:ext cx="2043568" cy="936104"/>
                <a:chOff x="938935" y="1412776"/>
                <a:chExt cx="2213865" cy="936104"/>
              </a:xfrm>
            </p:grpSpPr>
            <p:sp>
              <p:nvSpPr>
                <p:cNvPr id="64" name="Rectangle 3"/>
                <p:cNvSpPr/>
                <p:nvPr/>
              </p:nvSpPr>
              <p:spPr>
                <a:xfrm>
                  <a:off x="1640632" y="1412776"/>
                  <a:ext cx="720080" cy="93610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5" name="Rectangle 4"/>
                <p:cNvSpPr/>
                <p:nvPr/>
              </p:nvSpPr>
              <p:spPr>
                <a:xfrm>
                  <a:off x="2360712" y="1556792"/>
                  <a:ext cx="288032" cy="648072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6" name="Isosceles Triangle 5"/>
                <p:cNvSpPr/>
                <p:nvPr/>
              </p:nvSpPr>
              <p:spPr>
                <a:xfrm rot="5400000">
                  <a:off x="2555125" y="1628800"/>
                  <a:ext cx="691294" cy="504056"/>
                </a:xfrm>
                <a:prstGeom prst="triangl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7" name="Isosceles Triangle 235"/>
                <p:cNvSpPr/>
                <p:nvPr/>
              </p:nvSpPr>
              <p:spPr>
                <a:xfrm rot="5400000">
                  <a:off x="886604" y="1692305"/>
                  <a:ext cx="437769" cy="333108"/>
                </a:xfrm>
                <a:prstGeom prst="triangl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61" name="Block Arc 237"/>
              <p:cNvSpPr/>
              <p:nvPr/>
            </p:nvSpPr>
            <p:spPr>
              <a:xfrm flipV="1">
                <a:off x="746134" y="1058919"/>
                <a:ext cx="154842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ounded Rectangle 236"/>
              <p:cNvSpPr/>
              <p:nvPr/>
            </p:nvSpPr>
            <p:spPr>
              <a:xfrm>
                <a:off x="692718" y="1307359"/>
                <a:ext cx="25807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Left-Right Arrow Callout 62"/>
              <p:cNvSpPr/>
              <p:nvPr/>
            </p:nvSpPr>
            <p:spPr>
              <a:xfrm rot="5400000">
                <a:off x="2403611" y="1283861"/>
                <a:ext cx="249715" cy="208545"/>
              </a:xfrm>
              <a:prstGeom prst="leftRightArrowCallout">
                <a:avLst>
                  <a:gd name="adj1" fmla="val 50000"/>
                  <a:gd name="adj2" fmla="val 16486"/>
                  <a:gd name="adj3" fmla="val 44156"/>
                  <a:gd name="adj4" fmla="val 4812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255374" y="4082423"/>
            <a:ext cx="2284047" cy="984770"/>
            <a:chOff x="389518" y="2352280"/>
            <a:chExt cx="2284047" cy="984770"/>
          </a:xfrm>
        </p:grpSpPr>
        <p:cxnSp>
          <p:nvCxnSpPr>
            <p:cNvPr id="69" name="Straight Connector 248"/>
            <p:cNvCxnSpPr/>
            <p:nvPr/>
          </p:nvCxnSpPr>
          <p:spPr>
            <a:xfrm flipH="1" flipV="1">
              <a:off x="679604" y="2847031"/>
              <a:ext cx="1993961" cy="2196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Block Arc 239"/>
            <p:cNvSpPr/>
            <p:nvPr/>
          </p:nvSpPr>
          <p:spPr>
            <a:xfrm flipV="1">
              <a:off x="745595" y="2523642"/>
              <a:ext cx="154842" cy="248440"/>
            </a:xfrm>
            <a:prstGeom prst="blockArc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1" name="Rounded Rectangle 240"/>
            <p:cNvSpPr/>
            <p:nvPr/>
          </p:nvSpPr>
          <p:spPr>
            <a:xfrm>
              <a:off x="692179" y="2772082"/>
              <a:ext cx="258070" cy="1944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72" name="AutoShape 75"/>
            <p:cNvCxnSpPr>
              <a:cxnSpLocks noChangeShapeType="1"/>
            </p:cNvCxnSpPr>
            <p:nvPr/>
          </p:nvCxnSpPr>
          <p:spPr bwMode="auto">
            <a:xfrm flipV="1">
              <a:off x="892284" y="2352280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3" name="Group 242"/>
            <p:cNvGrpSpPr/>
            <p:nvPr/>
          </p:nvGrpSpPr>
          <p:grpSpPr>
            <a:xfrm>
              <a:off x="389518" y="2400946"/>
              <a:ext cx="2043568" cy="936104"/>
              <a:chOff x="938935" y="1412776"/>
              <a:chExt cx="2213865" cy="936104"/>
            </a:xfrm>
          </p:grpSpPr>
          <p:sp>
            <p:nvSpPr>
              <p:cNvPr id="75" name="Rectangle 243"/>
              <p:cNvSpPr/>
              <p:nvPr/>
            </p:nvSpPr>
            <p:spPr>
              <a:xfrm>
                <a:off x="1640632" y="1412776"/>
                <a:ext cx="720080" cy="93610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6" name="Rectangle 244"/>
              <p:cNvSpPr/>
              <p:nvPr/>
            </p:nvSpPr>
            <p:spPr>
              <a:xfrm>
                <a:off x="2360712" y="1556792"/>
                <a:ext cx="288032" cy="64807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7" name="Isosceles Triangle 245"/>
              <p:cNvSpPr/>
              <p:nvPr/>
            </p:nvSpPr>
            <p:spPr>
              <a:xfrm rot="5400000">
                <a:off x="2555125" y="1628800"/>
                <a:ext cx="691294" cy="504056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8" name="Isosceles Triangle 246"/>
              <p:cNvSpPr/>
              <p:nvPr/>
            </p:nvSpPr>
            <p:spPr>
              <a:xfrm rot="5400000">
                <a:off x="886604" y="1692305"/>
                <a:ext cx="437769" cy="333108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74" name="Left-Right Arrow Callout 73"/>
            <p:cNvSpPr/>
            <p:nvPr/>
          </p:nvSpPr>
          <p:spPr>
            <a:xfrm rot="5400000">
              <a:off x="2412502" y="2766533"/>
              <a:ext cx="249715" cy="208545"/>
            </a:xfrm>
            <a:prstGeom prst="leftRightArrowCallout">
              <a:avLst>
                <a:gd name="adj1" fmla="val 50000"/>
                <a:gd name="adj2" fmla="val 16486"/>
                <a:gd name="adj3" fmla="val 44156"/>
                <a:gd name="adj4" fmla="val 48123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709664" y="3706019"/>
            <a:ext cx="332345" cy="598239"/>
            <a:chOff x="3408865" y="1975876"/>
            <a:chExt cx="332345" cy="598239"/>
          </a:xfrm>
        </p:grpSpPr>
        <p:grpSp>
          <p:nvGrpSpPr>
            <p:cNvPr id="80" name="Group 24"/>
            <p:cNvGrpSpPr/>
            <p:nvPr/>
          </p:nvGrpSpPr>
          <p:grpSpPr>
            <a:xfrm>
              <a:off x="3408865" y="2131262"/>
              <a:ext cx="332345" cy="442853"/>
              <a:chOff x="3368824" y="1092328"/>
              <a:chExt cx="360040" cy="442853"/>
            </a:xfrm>
          </p:grpSpPr>
          <p:sp>
            <p:nvSpPr>
              <p:cNvPr id="83" name="Rounded Rectangle 25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4" name="Block Arc 26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1" name="AutoShape 75"/>
            <p:cNvCxnSpPr>
              <a:cxnSpLocks noChangeShapeType="1"/>
            </p:cNvCxnSpPr>
            <p:nvPr/>
          </p:nvCxnSpPr>
          <p:spPr bwMode="auto">
            <a:xfrm flipV="1">
              <a:off x="3642168" y="197587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AutoShape 75"/>
            <p:cNvCxnSpPr>
              <a:cxnSpLocks noChangeShapeType="1"/>
            </p:cNvCxnSpPr>
            <p:nvPr/>
          </p:nvCxnSpPr>
          <p:spPr bwMode="auto">
            <a:xfrm flipV="1">
              <a:off x="3484224" y="198511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85" name="Straight Arrow Connector 208"/>
          <p:cNvCxnSpPr>
            <a:stCxn id="26" idx="2"/>
          </p:cNvCxnSpPr>
          <p:nvPr/>
        </p:nvCxnSpPr>
        <p:spPr>
          <a:xfrm flipH="1">
            <a:off x="2562263" y="2814778"/>
            <a:ext cx="762038" cy="3790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386033" y="206084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BUNKER</a:t>
            </a:r>
          </a:p>
        </p:txBody>
      </p:sp>
      <p:grpSp>
        <p:nvGrpSpPr>
          <p:cNvPr id="87" name="Group 86"/>
          <p:cNvGrpSpPr/>
          <p:nvPr/>
        </p:nvGrpSpPr>
        <p:grpSpPr>
          <a:xfrm rot="16200000">
            <a:off x="6321266" y="3731489"/>
            <a:ext cx="265876" cy="951124"/>
            <a:chOff x="7759383" y="1432437"/>
            <a:chExt cx="265876" cy="951124"/>
          </a:xfrm>
        </p:grpSpPr>
        <p:sp>
          <p:nvSpPr>
            <p:cNvPr id="88" name="Rectangle 123"/>
            <p:cNvSpPr/>
            <p:nvPr/>
          </p:nvSpPr>
          <p:spPr>
            <a:xfrm>
              <a:off x="7759383" y="1634296"/>
              <a:ext cx="265876" cy="52314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9" name="AutoShape 75"/>
            <p:cNvCxnSpPr>
              <a:cxnSpLocks noChangeShapeType="1"/>
            </p:cNvCxnSpPr>
            <p:nvPr/>
          </p:nvCxnSpPr>
          <p:spPr bwMode="auto">
            <a:xfrm>
              <a:off x="8010545" y="2147388"/>
              <a:ext cx="0" cy="236173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AutoShape 75"/>
            <p:cNvCxnSpPr>
              <a:cxnSpLocks noChangeShapeType="1"/>
            </p:cNvCxnSpPr>
            <p:nvPr/>
          </p:nvCxnSpPr>
          <p:spPr bwMode="auto">
            <a:xfrm flipV="1">
              <a:off x="8010545" y="1432437"/>
              <a:ext cx="0" cy="199916"/>
            </a:xfrm>
            <a:prstGeom prst="straightConnector1">
              <a:avLst/>
            </a:prstGeom>
            <a:noFill/>
            <a:ln w="44450">
              <a:solidFill>
                <a:srgbClr val="8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" name="Group 90"/>
          <p:cNvGrpSpPr/>
          <p:nvPr/>
        </p:nvGrpSpPr>
        <p:grpSpPr>
          <a:xfrm>
            <a:off x="6986089" y="3158444"/>
            <a:ext cx="332345" cy="610751"/>
            <a:chOff x="6583022" y="1818033"/>
            <a:chExt cx="332345" cy="610751"/>
          </a:xfrm>
        </p:grpSpPr>
        <p:grpSp>
          <p:nvGrpSpPr>
            <p:cNvPr id="92" name="Group 102"/>
            <p:cNvGrpSpPr/>
            <p:nvPr/>
          </p:nvGrpSpPr>
          <p:grpSpPr>
            <a:xfrm>
              <a:off x="6583022" y="1985931"/>
              <a:ext cx="332345" cy="442853"/>
              <a:chOff x="3368824" y="1092328"/>
              <a:chExt cx="360040" cy="442853"/>
            </a:xfrm>
          </p:grpSpPr>
          <p:sp>
            <p:nvSpPr>
              <p:cNvPr id="95" name="Rounded Rectangle 103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6" name="Block Arc 104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3" name="AutoShape 75"/>
            <p:cNvCxnSpPr>
              <a:cxnSpLocks noChangeShapeType="1"/>
            </p:cNvCxnSpPr>
            <p:nvPr/>
          </p:nvCxnSpPr>
          <p:spPr bwMode="auto">
            <a:xfrm flipV="1">
              <a:off x="6670440" y="183494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AutoShape 75"/>
            <p:cNvCxnSpPr>
              <a:cxnSpLocks noChangeShapeType="1"/>
            </p:cNvCxnSpPr>
            <p:nvPr/>
          </p:nvCxnSpPr>
          <p:spPr bwMode="auto">
            <a:xfrm flipV="1">
              <a:off x="6816871" y="181803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" name="Group 96"/>
          <p:cNvGrpSpPr/>
          <p:nvPr/>
        </p:nvGrpSpPr>
        <p:grpSpPr>
          <a:xfrm>
            <a:off x="6989460" y="3691362"/>
            <a:ext cx="332345" cy="610751"/>
            <a:chOff x="6583022" y="1818033"/>
            <a:chExt cx="332345" cy="610751"/>
          </a:xfrm>
        </p:grpSpPr>
        <p:grpSp>
          <p:nvGrpSpPr>
            <p:cNvPr id="98" name="Group 97"/>
            <p:cNvGrpSpPr/>
            <p:nvPr/>
          </p:nvGrpSpPr>
          <p:grpSpPr>
            <a:xfrm>
              <a:off x="6583022" y="1985931"/>
              <a:ext cx="332345" cy="442853"/>
              <a:chOff x="3368824" y="1092328"/>
              <a:chExt cx="360040" cy="442853"/>
            </a:xfrm>
          </p:grpSpPr>
          <p:sp>
            <p:nvSpPr>
              <p:cNvPr id="101" name="Rounded Rectangle 103"/>
              <p:cNvSpPr/>
              <p:nvPr/>
            </p:nvSpPr>
            <p:spPr>
              <a:xfrm>
                <a:off x="3368824" y="1340768"/>
                <a:ext cx="360040" cy="19441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2" name="Block Arc 104"/>
              <p:cNvSpPr/>
              <p:nvPr/>
            </p:nvSpPr>
            <p:spPr>
              <a:xfrm flipV="1">
                <a:off x="3430563" y="1092328"/>
                <a:ext cx="216024" cy="248440"/>
              </a:xfrm>
              <a:prstGeom prst="blockArc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AutoShape 75"/>
            <p:cNvCxnSpPr>
              <a:cxnSpLocks noChangeShapeType="1"/>
            </p:cNvCxnSpPr>
            <p:nvPr/>
          </p:nvCxnSpPr>
          <p:spPr bwMode="auto">
            <a:xfrm flipV="1">
              <a:off x="6670440" y="1834946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AutoShape 75"/>
            <p:cNvCxnSpPr>
              <a:cxnSpLocks noChangeShapeType="1"/>
            </p:cNvCxnSpPr>
            <p:nvPr/>
          </p:nvCxnSpPr>
          <p:spPr bwMode="auto">
            <a:xfrm flipV="1">
              <a:off x="6816871" y="1818033"/>
              <a:ext cx="0" cy="279131"/>
            </a:xfrm>
            <a:prstGeom prst="straightConnector1">
              <a:avLst/>
            </a:prstGeom>
            <a:noFill/>
            <a:ln w="44450">
              <a:solidFill>
                <a:srgbClr val="007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03" name="Straight Arrow Connector 198"/>
          <p:cNvCxnSpPr>
            <a:stCxn id="53" idx="0"/>
            <a:endCxn id="88" idx="1"/>
          </p:cNvCxnSpPr>
          <p:nvPr/>
        </p:nvCxnSpPr>
        <p:spPr>
          <a:xfrm flipH="1" flipV="1">
            <a:off x="6442071" y="4339989"/>
            <a:ext cx="19638" cy="40752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205"/>
          <p:cNvSpPr txBox="1"/>
          <p:nvPr/>
        </p:nvSpPr>
        <p:spPr>
          <a:xfrm>
            <a:off x="3059832" y="2996952"/>
            <a:ext cx="179728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15 MW x 5µs x 200 Hz</a:t>
            </a:r>
          </a:p>
        </p:txBody>
      </p:sp>
      <p:cxnSp>
        <p:nvCxnSpPr>
          <p:cNvPr id="105" name="Straight Arrow Connector 208"/>
          <p:cNvCxnSpPr>
            <a:stCxn id="104" idx="2"/>
          </p:cNvCxnSpPr>
          <p:nvPr/>
        </p:nvCxnSpPr>
        <p:spPr>
          <a:xfrm>
            <a:off x="3958476" y="3304729"/>
            <a:ext cx="60969" cy="318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72"/>
          <p:cNvSpPr txBox="1"/>
          <p:nvPr/>
        </p:nvSpPr>
        <p:spPr>
          <a:xfrm>
            <a:off x="35496" y="5341577"/>
            <a:ext cx="792087" cy="30777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Preamp</a:t>
            </a:r>
          </a:p>
        </p:txBody>
      </p:sp>
      <p:cxnSp>
        <p:nvCxnSpPr>
          <p:cNvPr id="107" name="Straight Arrow Connector 181"/>
          <p:cNvCxnSpPr>
            <a:stCxn id="106" idx="0"/>
            <a:endCxn id="78" idx="5"/>
          </p:cNvCxnSpPr>
          <p:nvPr/>
        </p:nvCxnSpPr>
        <p:spPr>
          <a:xfrm flipH="1" flipV="1">
            <a:off x="409116" y="4686615"/>
            <a:ext cx="22424" cy="654962"/>
          </a:xfrm>
          <a:prstGeom prst="straightConnector1">
            <a:avLst/>
          </a:prstGeom>
          <a:ln>
            <a:solidFill>
              <a:srgbClr val="FAC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67"/>
          <p:cNvCxnSpPr/>
          <p:nvPr/>
        </p:nvCxnSpPr>
        <p:spPr>
          <a:xfrm>
            <a:off x="5292080" y="2062799"/>
            <a:ext cx="0" cy="4246521"/>
          </a:xfrm>
          <a:prstGeom prst="line">
            <a:avLst/>
          </a:prstGeom>
          <a:ln w="76200" cmpd="sng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Content Placeholder 7"/>
          <p:cNvSpPr txBox="1">
            <a:spLocks/>
          </p:cNvSpPr>
          <p:nvPr/>
        </p:nvSpPr>
        <p:spPr>
          <a:xfrm>
            <a:off x="457200" y="836712"/>
            <a:ext cx="7931224" cy="96854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XBOX’s are X-band (11.994 GHz). The Val-HGRF lab is S-Band (2.9985 GHz)</a:t>
            </a:r>
          </a:p>
          <a:p>
            <a:r>
              <a:rPr lang="en-US" dirty="0"/>
              <a:t>Try to keep as much as possible the same of hardware and software. </a:t>
            </a:r>
            <a:r>
              <a:rPr lang="en-US" sz="2900" dirty="0">
                <a:solidFill>
                  <a:srgbClr val="FF6666"/>
                </a:solidFill>
              </a:rPr>
              <a:t>(This is the most cost-effective solution: optimize the development time and manpower </a:t>
            </a:r>
            <a:r>
              <a:rPr lang="en-US" sz="2900" dirty="0">
                <a:solidFill>
                  <a:srgbClr val="FF6666"/>
                </a:solidFill>
                <a:sym typeface="Wingdings"/>
              </a:rPr>
              <a:t>)</a:t>
            </a:r>
            <a:endParaRPr lang="en-US" dirty="0">
              <a:solidFill>
                <a:srgbClr val="FF66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1" name="Elipse 110"/>
          <p:cNvSpPr/>
          <p:nvPr/>
        </p:nvSpPr>
        <p:spPr>
          <a:xfrm>
            <a:off x="4454089" y="3379790"/>
            <a:ext cx="294153" cy="2833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C000"/>
              </a:solidFill>
            </a:endParaRPr>
          </a:p>
        </p:txBody>
      </p:sp>
      <p:sp>
        <p:nvSpPr>
          <p:cNvPr id="113" name="Elipse 112"/>
          <p:cNvSpPr/>
          <p:nvPr/>
        </p:nvSpPr>
        <p:spPr>
          <a:xfrm>
            <a:off x="4459011" y="4246018"/>
            <a:ext cx="294153" cy="2833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C000"/>
              </a:solidFill>
            </a:endParaRPr>
          </a:p>
        </p:txBody>
      </p:sp>
      <p:sp>
        <p:nvSpPr>
          <p:cNvPr id="114" name="TextBox 176"/>
          <p:cNvSpPr txBox="1"/>
          <p:nvPr/>
        </p:nvSpPr>
        <p:spPr>
          <a:xfrm>
            <a:off x="4139952" y="4922584"/>
            <a:ext cx="1083511" cy="5232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Pulse compressor</a:t>
            </a:r>
          </a:p>
        </p:txBody>
      </p:sp>
      <p:cxnSp>
        <p:nvCxnSpPr>
          <p:cNvPr id="116" name="Straight Arrow Connector 191"/>
          <p:cNvCxnSpPr>
            <a:stCxn id="114" idx="0"/>
            <a:endCxn id="113" idx="4"/>
          </p:cNvCxnSpPr>
          <p:nvPr/>
        </p:nvCxnSpPr>
        <p:spPr>
          <a:xfrm flipH="1" flipV="1">
            <a:off x="4606088" y="4529325"/>
            <a:ext cx="75620" cy="39325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92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Overview and motivation</a:t>
            </a:r>
          </a:p>
          <a:p>
            <a:endParaRPr lang="en-GB" dirty="0"/>
          </a:p>
          <a:p>
            <a:r>
              <a:rPr lang="en-GB" sz="2800" b="1" dirty="0"/>
              <a:t>The IFIC-HGRF lab, design aspects and status:</a:t>
            </a:r>
          </a:p>
          <a:p>
            <a:pPr lvl="1"/>
            <a:r>
              <a:rPr lang="en-GB" dirty="0"/>
              <a:t>The XBOX inspiration</a:t>
            </a:r>
          </a:p>
          <a:p>
            <a:pPr lvl="1"/>
            <a:r>
              <a:rPr lang="en-GB" sz="2400" b="1" dirty="0"/>
              <a:t>The HPRF subsystem</a:t>
            </a:r>
          </a:p>
          <a:p>
            <a:pPr lvl="1"/>
            <a:r>
              <a:rPr lang="en-GB" dirty="0"/>
              <a:t>The LLRF subsystem</a:t>
            </a:r>
          </a:p>
          <a:p>
            <a:pPr lvl="1"/>
            <a:r>
              <a:rPr lang="en-GB" dirty="0"/>
              <a:t>New developments</a:t>
            </a:r>
          </a:p>
          <a:p>
            <a:pPr lvl="1"/>
            <a:endParaRPr lang="en-GB" dirty="0"/>
          </a:p>
          <a:p>
            <a:r>
              <a:rPr lang="en-GB" dirty="0"/>
              <a:t>Summary &amp; plans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s-IS" dirty="0">
                <a:solidFill>
                  <a:prstClr val="black">
                    <a:tint val="75000"/>
                  </a:prstClr>
                </a:solidFill>
              </a:rPr>
              <a:t>12/03/2018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D. </a:t>
            </a:r>
            <a:r>
              <a:rPr lang="en-GB" dirty="0" err="1"/>
              <a:t>Esperante</a:t>
            </a:r>
            <a:r>
              <a:rPr lang="en-GB" dirty="0"/>
              <a:t> – </a:t>
            </a:r>
            <a:r>
              <a:rPr lang="de-DE" dirty="0" err="1"/>
              <a:t>Jornadas</a:t>
            </a:r>
            <a:r>
              <a:rPr lang="de-DE" dirty="0"/>
              <a:t> </a:t>
            </a:r>
            <a:r>
              <a:rPr lang="de-DE" dirty="0" err="1"/>
              <a:t>técnicas</a:t>
            </a:r>
            <a:r>
              <a:rPr lang="de-DE" dirty="0"/>
              <a:t> IFIC 2018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3A518-2C89-46D8-985F-EB86B73A5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39205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ThemeJGN2015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48902</TotalTime>
  <Words>2462</Words>
  <Application>Microsoft Macintosh PowerPoint</Application>
  <PresentationFormat>Presentación en pantalla (4:3)</PresentationFormat>
  <Paragraphs>487</Paragraphs>
  <Slides>34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PersonalThemeJGN2015_v2</vt:lpstr>
      <vt:lpstr>High Gradient RF Lab at IFIC</vt:lpstr>
      <vt:lpstr>Outline</vt:lpstr>
      <vt:lpstr>The IFIC-HGRF Lab: Overview</vt:lpstr>
      <vt:lpstr>The IFIC-HGRF Lab: Overview</vt:lpstr>
      <vt:lpstr>Motivation</vt:lpstr>
      <vt:lpstr>System level simplified scheme</vt:lpstr>
      <vt:lpstr>Outline</vt:lpstr>
      <vt:lpstr>The HPRF subsystem: XBOX inspiration</vt:lpstr>
      <vt:lpstr>Outline</vt:lpstr>
      <vt:lpstr>The HPRF subsystem</vt:lpstr>
      <vt:lpstr>The HPRF subsystem: Amplifiers</vt:lpstr>
      <vt:lpstr>HPRF: Modulator (1)</vt:lpstr>
      <vt:lpstr>HPRF: Modulator (2), Visit on September</vt:lpstr>
      <vt:lpstr>The HPRF subsystem: waveguide components</vt:lpstr>
      <vt:lpstr>The HPRF subsystem: lab integration</vt:lpstr>
      <vt:lpstr>The HPRF subsystem: NEW lab integration</vt:lpstr>
      <vt:lpstr>HPRF installation: Modulator and waveguides</vt:lpstr>
      <vt:lpstr>Outline</vt:lpstr>
      <vt:lpstr>The LLRF subsystem</vt:lpstr>
      <vt:lpstr>LLRF subsystem components: status (1)</vt:lpstr>
      <vt:lpstr>System layout: subsystem interconnect level</vt:lpstr>
      <vt:lpstr>A name for the lab</vt:lpstr>
      <vt:lpstr>The LLRF system: status (2)</vt:lpstr>
      <vt:lpstr>The LLRF system: status (3)</vt:lpstr>
      <vt:lpstr>The LLRF system: status (5)</vt:lpstr>
      <vt:lpstr>The LLRF system: status (4)</vt:lpstr>
      <vt:lpstr>The LLRF system: status (5)</vt:lpstr>
      <vt:lpstr>Outline</vt:lpstr>
      <vt:lpstr>New RF developments</vt:lpstr>
      <vt:lpstr>Outline</vt:lpstr>
      <vt:lpstr>Summary</vt:lpstr>
      <vt:lpstr>Acknowledgements</vt:lpstr>
      <vt:lpstr>THANK YOU FOR YOUR ATTENTION</vt:lpstr>
      <vt:lpstr>Data analysis: RF breakdown localization</vt:lpstr>
    </vt:vector>
  </TitlesOfParts>
  <Company>Hewlett-Packard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Statistical analysis of RF conditioning and breakdowns</dc:title>
  <dc:creator>Jorge Giner Navarro</dc:creator>
  <cp:lastModifiedBy>Usuario de Microsoft Office</cp:lastModifiedBy>
  <cp:revision>580</cp:revision>
  <cp:lastPrinted>2015-10-05T08:42:25Z</cp:lastPrinted>
  <dcterms:created xsi:type="dcterms:W3CDTF">2015-06-18T02:46:22Z</dcterms:created>
  <dcterms:modified xsi:type="dcterms:W3CDTF">2018-03-11T23:19:39Z</dcterms:modified>
</cp:coreProperties>
</file>