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7" r:id="rId5"/>
    <p:sldId id="269" r:id="rId6"/>
    <p:sldId id="270" r:id="rId7"/>
    <p:sldId id="279" r:id="rId8"/>
    <p:sldId id="280" r:id="rId9"/>
    <p:sldId id="272" r:id="rId10"/>
    <p:sldId id="277" r:id="rId11"/>
    <p:sldId id="278" r:id="rId12"/>
    <p:sldId id="283" r:id="rId13"/>
    <p:sldId id="281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05" autoAdjust="0"/>
  </p:normalViewPr>
  <p:slideViewPr>
    <p:cSldViewPr snapToGrid="0" snapToObjects="1">
      <p:cViewPr varScale="1">
        <p:scale>
          <a:sx n="88" d="100"/>
          <a:sy n="88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6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1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2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E07A-0908-6248-AE8E-A39AD1BD30CB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CF8A-7102-7846-B1AA-0E7182A0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646"/>
            <a:ext cx="7772400" cy="1470025"/>
          </a:xfrm>
        </p:spPr>
        <p:txBody>
          <a:bodyPr/>
          <a:lstStyle/>
          <a:p>
            <a:r>
              <a:rPr lang="en-US" dirty="0" err="1" smtClean="0"/>
              <a:t>Jornadas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 del IFIC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34" y="2338623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Monitorización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transferencias</a:t>
            </a:r>
            <a:r>
              <a:rPr lang="en-US" dirty="0" smtClean="0">
                <a:solidFill>
                  <a:schemeClr val="tx1"/>
                </a:solidFill>
              </a:rPr>
              <a:t> del TIER2 con ELK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034" y="4176438"/>
            <a:ext cx="720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Javier Aparisi </a:t>
            </a:r>
            <a:r>
              <a:rPr lang="en-US" b="1" dirty="0" err="1" smtClean="0"/>
              <a:t>Pozo</a:t>
            </a:r>
            <a:r>
              <a:rPr lang="en-US" b="1" dirty="0" smtClean="0"/>
              <a:t>, en </a:t>
            </a:r>
            <a:r>
              <a:rPr lang="en-US" b="1" dirty="0" err="1" smtClean="0"/>
              <a:t>nombre</a:t>
            </a:r>
            <a:r>
              <a:rPr lang="en-US" b="1" dirty="0" smtClean="0"/>
              <a:t> del </a:t>
            </a:r>
            <a:r>
              <a:rPr lang="en-US" b="1" dirty="0" err="1" smtClean="0"/>
              <a:t>equipo</a:t>
            </a:r>
            <a:r>
              <a:rPr lang="en-US" b="1" dirty="0" smtClean="0"/>
              <a:t> GRID del IFIC</a:t>
            </a:r>
          </a:p>
          <a:p>
            <a:pPr algn="ctr"/>
            <a:r>
              <a:rPr lang="en-US" b="1" dirty="0" smtClean="0"/>
              <a:t>13 de </a:t>
            </a:r>
            <a:r>
              <a:rPr lang="en-US" b="1" dirty="0" err="1" smtClean="0"/>
              <a:t>Marzo</a:t>
            </a:r>
            <a:r>
              <a:rPr lang="en-US" b="1" dirty="0" smtClean="0"/>
              <a:t> de 2018</a:t>
            </a:r>
            <a:endParaRPr lang="en-US" b="1" dirty="0"/>
          </a:p>
        </p:txBody>
      </p:sp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7514" y="544167"/>
            <a:ext cx="61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5. </a:t>
            </a:r>
            <a:r>
              <a:rPr lang="en-US" sz="2400" b="1" dirty="0" err="1" smtClean="0"/>
              <a:t>Características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transferencias</a:t>
            </a:r>
            <a:r>
              <a:rPr lang="en-US" sz="2400" b="1" dirty="0" smtClean="0"/>
              <a:t> del TIER2-3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7936" y="5433999"/>
            <a:ext cx="779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Número</a:t>
            </a:r>
            <a:r>
              <a:rPr lang="en-US" b="1" dirty="0" smtClean="0"/>
              <a:t> de bytes                     -   CIUDADES  -</a:t>
            </a:r>
            <a:r>
              <a:rPr lang="en-US" dirty="0" smtClean="0"/>
              <a:t>               </a:t>
            </a:r>
            <a:r>
              <a:rPr lang="en-US" b="1" dirty="0" err="1" smtClean="0"/>
              <a:t>Número</a:t>
            </a:r>
            <a:r>
              <a:rPr lang="en-US" b="1" dirty="0" smtClean="0"/>
              <a:t> de </a:t>
            </a:r>
            <a:r>
              <a:rPr lang="en-US" b="1" dirty="0" err="1" smtClean="0"/>
              <a:t>transferencias</a:t>
            </a:r>
            <a:endParaRPr lang="en-US" b="1" dirty="0"/>
          </a:p>
        </p:txBody>
      </p:sp>
      <p:pic>
        <p:nvPicPr>
          <p:cNvPr id="11" name="Picture 10" descr="Captura de pantalla 2018-03-12 a las 11.46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91372"/>
            <a:ext cx="4891171" cy="43426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51125" y="2133252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23 %</a:t>
            </a:r>
          </a:p>
          <a:p>
            <a:r>
              <a:rPr lang="en-US" dirty="0" smtClean="0"/>
              <a:t>338 TB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0" y="3720068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17 %</a:t>
            </a:r>
          </a:p>
          <a:p>
            <a:r>
              <a:rPr lang="en-US" dirty="0" smtClean="0"/>
              <a:t>284 TB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30400" y="4539218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13 %</a:t>
            </a:r>
          </a:p>
          <a:p>
            <a:r>
              <a:rPr lang="en-US" dirty="0" smtClean="0"/>
              <a:t>222 TB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27100" y="4265573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11 %</a:t>
            </a:r>
          </a:p>
          <a:p>
            <a:r>
              <a:rPr lang="en-US" dirty="0" smtClean="0"/>
              <a:t>184 TB</a:t>
            </a:r>
            <a:endParaRPr lang="en-US" dirty="0"/>
          </a:p>
        </p:txBody>
      </p:sp>
      <p:pic>
        <p:nvPicPr>
          <p:cNvPr id="19" name="Picture 18" descr="Captura de pantalla 2018-03-12 a las 11.52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6" y="1371600"/>
            <a:ext cx="4027227" cy="40580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24749" y="2133252"/>
            <a:ext cx="10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21 %</a:t>
            </a:r>
          </a:p>
          <a:p>
            <a:r>
              <a:rPr lang="en-US" dirty="0" smtClean="0"/>
              <a:t>&gt; 1 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35900" y="3285777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14 %</a:t>
            </a:r>
          </a:p>
          <a:p>
            <a:r>
              <a:rPr lang="en-US" dirty="0" smtClean="0"/>
              <a:t> 711 mil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22575" y="4286081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13 %</a:t>
            </a:r>
          </a:p>
          <a:p>
            <a:r>
              <a:rPr lang="en-US" dirty="0" smtClean="0"/>
              <a:t>684  mil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57350" y="4480530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12 %</a:t>
            </a:r>
          </a:p>
          <a:p>
            <a:r>
              <a:rPr lang="en-US" dirty="0" smtClean="0"/>
              <a:t>642  mil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5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514" y="544167"/>
            <a:ext cx="61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5. </a:t>
            </a:r>
            <a:r>
              <a:rPr lang="en-US" sz="2400" b="1" dirty="0" err="1" smtClean="0"/>
              <a:t>Características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transferencias</a:t>
            </a:r>
            <a:r>
              <a:rPr lang="en-US" sz="2400" b="1" dirty="0" smtClean="0"/>
              <a:t> del TIER2-3</a:t>
            </a:r>
            <a:endParaRPr lang="en-US" sz="2400" b="1" dirty="0"/>
          </a:p>
        </p:txBody>
      </p:sp>
      <p:pic>
        <p:nvPicPr>
          <p:cNvPr id="2" name="Picture 1" descr="Captura de pantalla 2018-03-12 a las 11.30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" y="1306860"/>
            <a:ext cx="7237711" cy="45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6059040"/>
            <a:ext cx="5495540" cy="798959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8" y="6059039"/>
            <a:ext cx="1199002" cy="783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514" y="48501"/>
            <a:ext cx="61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usar</a:t>
            </a:r>
            <a:r>
              <a:rPr lang="en-US" sz="2400" b="1" dirty="0"/>
              <a:t> </a:t>
            </a:r>
            <a:r>
              <a:rPr lang="en-US" sz="2400" b="1" dirty="0" err="1"/>
              <a:t>esto</a:t>
            </a:r>
            <a:r>
              <a:rPr lang="en-US" sz="2400" b="1" dirty="0"/>
              <a:t> </a:t>
            </a:r>
            <a:r>
              <a:rPr lang="en-US" sz="2400" b="1" dirty="0" err="1"/>
              <a:t>para</a:t>
            </a:r>
            <a:r>
              <a:rPr lang="en-US" sz="2400" b="1" dirty="0"/>
              <a:t> resolver </a:t>
            </a:r>
            <a:r>
              <a:rPr lang="en-US" sz="2400" b="1" dirty="0" err="1"/>
              <a:t>problemas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4" name="Picture 3" descr="Captura de pantalla 2018-03-09 a las 12.06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76" y="556610"/>
            <a:ext cx="5195499" cy="2820114"/>
          </a:xfrm>
          <a:prstGeom prst="rect">
            <a:avLst/>
          </a:prstGeom>
        </p:spPr>
      </p:pic>
      <p:pic>
        <p:nvPicPr>
          <p:cNvPr id="9" name="Picture 8" descr="Captura de pantalla 2018-03-09 a las 12.07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72" y="3348181"/>
            <a:ext cx="5195493" cy="2744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435713" y="3109645"/>
            <a:ext cx="361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Duracion</a:t>
            </a:r>
            <a:r>
              <a:rPr lang="en-US" b="1" dirty="0" smtClean="0"/>
              <a:t> media de </a:t>
            </a:r>
            <a:r>
              <a:rPr lang="en-US" b="1" dirty="0" err="1" smtClean="0"/>
              <a:t>transferencias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03732" y="1843257"/>
            <a:ext cx="108419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CERN</a:t>
            </a:r>
          </a:p>
          <a:p>
            <a:pPr algn="ctr"/>
            <a:r>
              <a:rPr lang="en-US" b="1" dirty="0" smtClean="0"/>
              <a:t>(SUIZA)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25041" y="4452257"/>
            <a:ext cx="122171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IN2P3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(FRANCIA)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9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6059040"/>
            <a:ext cx="5495540" cy="798959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8" y="6059039"/>
            <a:ext cx="1199002" cy="783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514" y="48501"/>
            <a:ext cx="61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usar</a:t>
            </a:r>
            <a:r>
              <a:rPr lang="en-US" sz="2400" b="1" dirty="0"/>
              <a:t> </a:t>
            </a:r>
            <a:r>
              <a:rPr lang="en-US" sz="2400" b="1" dirty="0" err="1"/>
              <a:t>esto</a:t>
            </a:r>
            <a:r>
              <a:rPr lang="en-US" sz="2400" b="1" dirty="0"/>
              <a:t> </a:t>
            </a:r>
            <a:r>
              <a:rPr lang="en-US" sz="2400" b="1" dirty="0" err="1"/>
              <a:t>para</a:t>
            </a:r>
            <a:r>
              <a:rPr lang="en-US" sz="2400" b="1" dirty="0"/>
              <a:t> resolver </a:t>
            </a:r>
            <a:r>
              <a:rPr lang="en-US" sz="2400" b="1" dirty="0" err="1"/>
              <a:t>problemas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2" name="Picture 1" descr="Captura de pantalla 2018-03-09 a las 12.04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94" y="627192"/>
            <a:ext cx="5451938" cy="2654098"/>
          </a:xfrm>
          <a:prstGeom prst="rect">
            <a:avLst/>
          </a:prstGeom>
        </p:spPr>
      </p:pic>
      <p:pic>
        <p:nvPicPr>
          <p:cNvPr id="3" name="Picture 2" descr="Captura de pantalla 2018-03-09 a las 12.04.5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62" y="3265799"/>
            <a:ext cx="5310953" cy="2793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45769" y="2904795"/>
            <a:ext cx="30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Numero</a:t>
            </a:r>
            <a:r>
              <a:rPr lang="en-US" b="1" dirty="0" smtClean="0"/>
              <a:t> de </a:t>
            </a:r>
            <a:r>
              <a:rPr lang="en-US" b="1" dirty="0" err="1" smtClean="0"/>
              <a:t>transferencias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3732" y="1843257"/>
            <a:ext cx="108419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CERN</a:t>
            </a:r>
          </a:p>
          <a:p>
            <a:pPr algn="ctr"/>
            <a:r>
              <a:rPr lang="en-US" b="1" dirty="0" smtClean="0"/>
              <a:t>(SUIZA)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5041" y="4452257"/>
            <a:ext cx="122171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IN2P3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(FRANCIA)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514" y="544167"/>
            <a:ext cx="61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6</a:t>
            </a:r>
            <a:r>
              <a:rPr lang="en-US" sz="2400" b="1" dirty="0" smtClean="0"/>
              <a:t>. </a:t>
            </a:r>
            <a:r>
              <a:rPr lang="en-US" sz="3200" b="1" dirty="0" err="1" smtClean="0"/>
              <a:t>Conclusiones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95375" y="1758950"/>
            <a:ext cx="6740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Servicio</a:t>
            </a:r>
            <a:r>
              <a:rPr lang="en-US" sz="2400" dirty="0" smtClean="0"/>
              <a:t> de </a:t>
            </a:r>
            <a:r>
              <a:rPr lang="en-US" sz="2400" dirty="0" err="1" smtClean="0"/>
              <a:t>monitorización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transferencias</a:t>
            </a:r>
            <a:r>
              <a:rPr lang="en-US" sz="2400" dirty="0" smtClean="0"/>
              <a:t> al TIER2-3 de los servers GRIDFTP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Herramienta</a:t>
            </a:r>
            <a:r>
              <a:rPr lang="en-US" sz="2400" dirty="0" smtClean="0"/>
              <a:t> </a:t>
            </a:r>
            <a:r>
              <a:rPr lang="en-US" sz="2400" dirty="0" err="1" smtClean="0"/>
              <a:t>útil</a:t>
            </a:r>
            <a:r>
              <a:rPr lang="en-US" sz="2400" dirty="0" smtClean="0"/>
              <a:t> (</a:t>
            </a:r>
            <a:r>
              <a:rPr lang="en-US" sz="2400" dirty="0" err="1" smtClean="0"/>
              <a:t>eficiencia</a:t>
            </a:r>
            <a:r>
              <a:rPr lang="en-US" sz="2400" dirty="0" smtClean="0"/>
              <a:t> </a:t>
            </a:r>
            <a:r>
              <a:rPr lang="en-US" sz="2400" dirty="0" err="1" smtClean="0"/>
              <a:t>mejorable</a:t>
            </a:r>
            <a:r>
              <a:rPr lang="en-US" sz="2400" dirty="0" smtClean="0"/>
              <a:t>)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diagnóstico</a:t>
            </a:r>
            <a:r>
              <a:rPr lang="en-US" sz="2400" dirty="0" smtClean="0"/>
              <a:t> de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de </a:t>
            </a:r>
            <a:r>
              <a:rPr lang="en-US" sz="2400" dirty="0" err="1" smtClean="0"/>
              <a:t>transferencia</a:t>
            </a:r>
            <a:r>
              <a:rPr lang="en-US" sz="2400" dirty="0" smtClean="0"/>
              <a:t> con </a:t>
            </a:r>
            <a:r>
              <a:rPr lang="en-US" sz="2400" dirty="0" err="1" smtClean="0"/>
              <a:t>otros</a:t>
            </a:r>
            <a:r>
              <a:rPr lang="en-US" sz="2400" dirty="0" smtClean="0"/>
              <a:t> sites -&gt; </a:t>
            </a:r>
            <a:r>
              <a:rPr lang="en-US" sz="2400" dirty="0" err="1" smtClean="0"/>
              <a:t>creación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smtClean="0"/>
              <a:t>dashboards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Monitorización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registros</a:t>
            </a:r>
            <a:r>
              <a:rPr lang="en-US" sz="2400" dirty="0" smtClean="0"/>
              <a:t> de </a:t>
            </a:r>
            <a:r>
              <a:rPr lang="en-US" sz="2400" dirty="0" err="1" smtClean="0"/>
              <a:t>XrootD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en </a:t>
            </a:r>
            <a:r>
              <a:rPr lang="en-US" sz="2400" dirty="0" err="1" smtClean="0"/>
              <a:t>marcha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Diseño</a:t>
            </a:r>
            <a:r>
              <a:rPr lang="en-US" sz="2400" dirty="0" smtClean="0"/>
              <a:t> de </a:t>
            </a:r>
            <a:r>
              <a:rPr lang="en-US" sz="2400" dirty="0" err="1" smtClean="0"/>
              <a:t>estrategia</a:t>
            </a:r>
            <a:r>
              <a:rPr lang="en-US" sz="2400" dirty="0" smtClean="0"/>
              <a:t> de </a:t>
            </a:r>
            <a:r>
              <a:rPr lang="en-US" sz="2400" dirty="0" err="1" smtClean="0"/>
              <a:t>análisis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datos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64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514" y="3004792"/>
            <a:ext cx="637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¡¡Gracias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vuestra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atención</a:t>
            </a:r>
            <a:r>
              <a:rPr lang="en-US" sz="3600" b="1" dirty="0" smtClean="0"/>
              <a:t> 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410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2403" y="1551901"/>
            <a:ext cx="658349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Índice</a:t>
            </a:r>
            <a:endParaRPr lang="en-US" sz="3600" dirty="0"/>
          </a:p>
          <a:p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Modelo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computación</a:t>
            </a:r>
            <a:r>
              <a:rPr lang="en-US" sz="2400" dirty="0" smtClean="0"/>
              <a:t> de ATLAS en Run 2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Federación</a:t>
            </a:r>
            <a:r>
              <a:rPr lang="en-US" sz="2400" dirty="0" smtClean="0"/>
              <a:t> </a:t>
            </a:r>
            <a:r>
              <a:rPr lang="en-US" sz="2400" dirty="0" err="1" smtClean="0"/>
              <a:t>española</a:t>
            </a:r>
            <a:r>
              <a:rPr lang="en-US" sz="2400" dirty="0" smtClean="0"/>
              <a:t>: </a:t>
            </a:r>
            <a:r>
              <a:rPr lang="en-US" sz="2400" dirty="0" err="1" smtClean="0"/>
              <a:t>facilidad</a:t>
            </a:r>
            <a:r>
              <a:rPr lang="en-US" sz="2400" dirty="0" smtClean="0"/>
              <a:t> del IFIC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Pila</a:t>
            </a:r>
            <a:r>
              <a:rPr lang="en-US" sz="2400" dirty="0" smtClean="0"/>
              <a:t> ELK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Configuración</a:t>
            </a:r>
            <a:r>
              <a:rPr lang="en-US" sz="2400" dirty="0" smtClean="0"/>
              <a:t> de ELK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Características</a:t>
            </a:r>
            <a:r>
              <a:rPr lang="en-US" sz="2400" dirty="0" smtClean="0"/>
              <a:t> de </a:t>
            </a:r>
            <a:r>
              <a:rPr lang="en-US" sz="2400" dirty="0" err="1" smtClean="0"/>
              <a:t>transferencias</a:t>
            </a:r>
            <a:r>
              <a:rPr lang="en-US" sz="2400" dirty="0" smtClean="0"/>
              <a:t> del TIER2-3</a:t>
            </a:r>
            <a:endParaRPr lang="en-US" sz="2400" dirty="0"/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usar</a:t>
            </a:r>
            <a:r>
              <a:rPr lang="en-US" sz="2400" dirty="0" smtClean="0"/>
              <a:t> </a:t>
            </a:r>
            <a:r>
              <a:rPr lang="en-US" sz="2400" dirty="0" err="1"/>
              <a:t>e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resolver </a:t>
            </a:r>
            <a:r>
              <a:rPr lang="en-US" sz="2400" dirty="0" err="1" smtClean="0"/>
              <a:t>problemas</a:t>
            </a:r>
            <a:endParaRPr lang="en-US" sz="2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400" dirty="0" err="1" smtClean="0"/>
              <a:t>Conclusiones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8219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7514" y="544167"/>
            <a:ext cx="61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1. </a:t>
            </a:r>
            <a:r>
              <a:rPr lang="en-US" sz="2400" b="1" dirty="0" err="1"/>
              <a:t>Modelo</a:t>
            </a:r>
            <a:r>
              <a:rPr lang="en-US" sz="2400" b="1" dirty="0"/>
              <a:t> de </a:t>
            </a:r>
            <a:r>
              <a:rPr lang="en-US" sz="2400" b="1" dirty="0" err="1"/>
              <a:t>computación</a:t>
            </a:r>
            <a:r>
              <a:rPr lang="en-US" sz="2400" b="1" dirty="0"/>
              <a:t> de ATLAS en Run 2</a:t>
            </a:r>
          </a:p>
        </p:txBody>
      </p:sp>
      <p:pic>
        <p:nvPicPr>
          <p:cNvPr id="3" name="Picture 2" descr="ATLASd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614"/>
            <a:ext cx="2804735" cy="1810612"/>
          </a:xfrm>
          <a:prstGeom prst="rect">
            <a:avLst/>
          </a:prstGeom>
        </p:spPr>
      </p:pic>
      <p:sp>
        <p:nvSpPr>
          <p:cNvPr id="13" name="Magnetic Disk 12"/>
          <p:cNvSpPr/>
          <p:nvPr/>
        </p:nvSpPr>
        <p:spPr>
          <a:xfrm>
            <a:off x="1062392" y="3564789"/>
            <a:ext cx="1157570" cy="1527126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457514" y="3054252"/>
            <a:ext cx="406958" cy="824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agnetic Disk 16"/>
          <p:cNvSpPr/>
          <p:nvPr/>
        </p:nvSpPr>
        <p:spPr>
          <a:xfrm>
            <a:off x="4170973" y="1984951"/>
            <a:ext cx="936790" cy="972851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59660" y="4177894"/>
            <a:ext cx="10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TIER 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4" name="Magnetic Disk 23"/>
          <p:cNvSpPr/>
          <p:nvPr/>
        </p:nvSpPr>
        <p:spPr>
          <a:xfrm>
            <a:off x="4249978" y="4982328"/>
            <a:ext cx="936790" cy="972851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agnetic Disk 24"/>
          <p:cNvSpPr/>
          <p:nvPr/>
        </p:nvSpPr>
        <p:spPr>
          <a:xfrm>
            <a:off x="4203127" y="3497075"/>
            <a:ext cx="936790" cy="972851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flipV="1">
            <a:off x="2566193" y="4069762"/>
            <a:ext cx="1489639" cy="2805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538606" flipV="1">
            <a:off x="2368475" y="3174692"/>
            <a:ext cx="1800664" cy="2805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508308" flipV="1">
            <a:off x="2442843" y="4887332"/>
            <a:ext cx="1800664" cy="2805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03127" y="2331637"/>
            <a:ext cx="10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TIER 1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7824" y="3909012"/>
            <a:ext cx="10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TIER 1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1358" y="5370544"/>
            <a:ext cx="10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TIER 1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4517739" y="2970463"/>
            <a:ext cx="209006" cy="510537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4565636" y="4525876"/>
            <a:ext cx="209006" cy="510537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agnetic Disk 36"/>
          <p:cNvSpPr/>
          <p:nvPr/>
        </p:nvSpPr>
        <p:spPr>
          <a:xfrm>
            <a:off x="6834650" y="1777918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agnetic Disk 46"/>
          <p:cNvSpPr/>
          <p:nvPr/>
        </p:nvSpPr>
        <p:spPr>
          <a:xfrm>
            <a:off x="6856485" y="3263226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agnetic Disk 47"/>
          <p:cNvSpPr/>
          <p:nvPr/>
        </p:nvSpPr>
        <p:spPr>
          <a:xfrm>
            <a:off x="7008885" y="3415626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agnetic Disk 48"/>
          <p:cNvSpPr/>
          <p:nvPr/>
        </p:nvSpPr>
        <p:spPr>
          <a:xfrm>
            <a:off x="7161285" y="3568026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agnetic Disk 49"/>
          <p:cNvSpPr/>
          <p:nvPr/>
        </p:nvSpPr>
        <p:spPr>
          <a:xfrm>
            <a:off x="7313685" y="3720426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agnetic Disk 56"/>
          <p:cNvSpPr/>
          <p:nvPr/>
        </p:nvSpPr>
        <p:spPr>
          <a:xfrm>
            <a:off x="6857737" y="4798980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agnetic Disk 58"/>
          <p:cNvSpPr/>
          <p:nvPr/>
        </p:nvSpPr>
        <p:spPr>
          <a:xfrm>
            <a:off x="7010137" y="4951380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agnetic Disk 59"/>
          <p:cNvSpPr/>
          <p:nvPr/>
        </p:nvSpPr>
        <p:spPr>
          <a:xfrm>
            <a:off x="7162537" y="5103780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agnetic Disk 60"/>
          <p:cNvSpPr/>
          <p:nvPr/>
        </p:nvSpPr>
        <p:spPr>
          <a:xfrm>
            <a:off x="7314937" y="5256180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-Right Arrow 65"/>
          <p:cNvSpPr/>
          <p:nvPr/>
        </p:nvSpPr>
        <p:spPr>
          <a:xfrm>
            <a:off x="5259241" y="2277885"/>
            <a:ext cx="1318864" cy="25104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-Right Arrow 66"/>
          <p:cNvSpPr/>
          <p:nvPr/>
        </p:nvSpPr>
        <p:spPr>
          <a:xfrm>
            <a:off x="5411641" y="3841187"/>
            <a:ext cx="1318864" cy="25104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-Right Arrow 67"/>
          <p:cNvSpPr/>
          <p:nvPr/>
        </p:nvSpPr>
        <p:spPr>
          <a:xfrm>
            <a:off x="5450226" y="5384849"/>
            <a:ext cx="1318864" cy="25104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-Right Arrow 68"/>
          <p:cNvSpPr/>
          <p:nvPr/>
        </p:nvSpPr>
        <p:spPr>
          <a:xfrm rot="19498856">
            <a:off x="5272798" y="3118708"/>
            <a:ext cx="1664830" cy="242419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-Right Arrow 69"/>
          <p:cNvSpPr/>
          <p:nvPr/>
        </p:nvSpPr>
        <p:spPr>
          <a:xfrm rot="13036127">
            <a:off x="5154498" y="4613385"/>
            <a:ext cx="1664830" cy="242419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agnetic Disk 70"/>
          <p:cNvSpPr/>
          <p:nvPr/>
        </p:nvSpPr>
        <p:spPr>
          <a:xfrm>
            <a:off x="6987050" y="1930318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agnetic Disk 71"/>
          <p:cNvSpPr/>
          <p:nvPr/>
        </p:nvSpPr>
        <p:spPr>
          <a:xfrm>
            <a:off x="7139450" y="2082718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agnetic Disk 72"/>
          <p:cNvSpPr/>
          <p:nvPr/>
        </p:nvSpPr>
        <p:spPr>
          <a:xfrm>
            <a:off x="7291850" y="2235118"/>
            <a:ext cx="784390" cy="585869"/>
          </a:xfrm>
          <a:prstGeom prst="flowChartMagneticDis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275773" y="2404801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85635" y="3907569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24647" y="5440567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sp>
        <p:nvSpPr>
          <p:cNvPr id="82" name="Circular Arrow 81"/>
          <p:cNvSpPr/>
          <p:nvPr/>
        </p:nvSpPr>
        <p:spPr>
          <a:xfrm rot="5400000">
            <a:off x="7449188" y="2392277"/>
            <a:ext cx="1781072" cy="1552288"/>
          </a:xfrm>
          <a:prstGeom prst="circular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Circular Arrow 83"/>
          <p:cNvSpPr/>
          <p:nvPr/>
        </p:nvSpPr>
        <p:spPr>
          <a:xfrm rot="15945328" flipV="1">
            <a:off x="7784296" y="2642861"/>
            <a:ext cx="879594" cy="1051419"/>
          </a:xfrm>
          <a:prstGeom prst="circular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Circular Arrow 84"/>
          <p:cNvSpPr/>
          <p:nvPr/>
        </p:nvSpPr>
        <p:spPr>
          <a:xfrm rot="5400000" flipH="1">
            <a:off x="7644622" y="4234484"/>
            <a:ext cx="1598542" cy="1552288"/>
          </a:xfrm>
          <a:prstGeom prst="circular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Circular Arrow 85"/>
          <p:cNvSpPr/>
          <p:nvPr/>
        </p:nvSpPr>
        <p:spPr>
          <a:xfrm rot="15945328" flipH="1" flipV="1">
            <a:off x="7728658" y="4456619"/>
            <a:ext cx="1041284" cy="1051419"/>
          </a:xfrm>
          <a:prstGeom prst="circular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1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9660" y="4177894"/>
            <a:ext cx="10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TIER 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85635" y="3907569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24647" y="5440567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pic>
        <p:nvPicPr>
          <p:cNvPr id="9" name="Picture 8" descr="Captura de pantalla 2018-03-06 a las 15.54.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168"/>
            <a:ext cx="3734853" cy="3603399"/>
          </a:xfrm>
          <a:prstGeom prst="rect">
            <a:avLst/>
          </a:prstGeom>
        </p:spPr>
      </p:pic>
      <p:pic>
        <p:nvPicPr>
          <p:cNvPr id="10" name="Picture 9" descr="Captura de pantalla 2018-03-06 a las 15.54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09" y="2218350"/>
            <a:ext cx="5033191" cy="30392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639891" y="2218350"/>
            <a:ext cx="2242318" cy="1109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39891" y="3616877"/>
            <a:ext cx="2242318" cy="1640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75582" y="3327527"/>
            <a:ext cx="353702" cy="2841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7514" y="544167"/>
            <a:ext cx="61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1. </a:t>
            </a:r>
            <a:r>
              <a:rPr lang="en-US" sz="2400" b="1" dirty="0" err="1"/>
              <a:t>Modelo</a:t>
            </a:r>
            <a:r>
              <a:rPr lang="en-US" sz="2400" b="1" dirty="0"/>
              <a:t> de </a:t>
            </a:r>
            <a:r>
              <a:rPr lang="en-US" sz="2400" b="1" dirty="0" err="1"/>
              <a:t>computación</a:t>
            </a:r>
            <a:r>
              <a:rPr lang="en-US" sz="2400" b="1" dirty="0"/>
              <a:t> de ATLAS en Run 2</a:t>
            </a:r>
          </a:p>
        </p:txBody>
      </p:sp>
    </p:spTree>
    <p:extLst>
      <p:ext uri="{BB962C8B-B14F-4D97-AF65-F5344CB8AC3E}">
        <p14:creationId xmlns:p14="http://schemas.microsoft.com/office/powerpoint/2010/main" val="307562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9660" y="4177894"/>
            <a:ext cx="10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TIER 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85635" y="3907569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24647" y="5440567"/>
            <a:ext cx="9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TIERs 2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1011109" y="3486669"/>
            <a:ext cx="1482648" cy="138245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2252" y="4090831"/>
            <a:ext cx="1361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</a:rPr>
              <a:t>GRIDFTP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3171" y="3947444"/>
            <a:ext cx="1361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</a:rPr>
              <a:t>GRIDFTP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737" y="5176152"/>
            <a:ext cx="6083467" cy="5787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3418" y="5255901"/>
            <a:ext cx="389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Local TIER2 and TIER3 Storage: LUSTRE 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047539" y="4862116"/>
            <a:ext cx="376452" cy="436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76877" y="4869119"/>
            <a:ext cx="0" cy="386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564316" y="4897451"/>
            <a:ext cx="4603" cy="401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1" idx="3"/>
          </p:cNvCxnSpPr>
          <p:nvPr/>
        </p:nvCxnSpPr>
        <p:spPr>
          <a:xfrm flipH="1">
            <a:off x="7155030" y="4897451"/>
            <a:ext cx="309880" cy="358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Up Arrow 64"/>
          <p:cNvSpPr/>
          <p:nvPr/>
        </p:nvSpPr>
        <p:spPr>
          <a:xfrm>
            <a:off x="3576877" y="2255725"/>
            <a:ext cx="739559" cy="10127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0800000">
            <a:off x="4473658" y="2303950"/>
            <a:ext cx="739559" cy="10127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agnetic Disk 38"/>
          <p:cNvSpPr/>
          <p:nvPr/>
        </p:nvSpPr>
        <p:spPr>
          <a:xfrm>
            <a:off x="2862056" y="3479666"/>
            <a:ext cx="1482648" cy="138245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agnetic Disk 39"/>
          <p:cNvSpPr/>
          <p:nvPr/>
        </p:nvSpPr>
        <p:spPr>
          <a:xfrm>
            <a:off x="4821444" y="3492556"/>
            <a:ext cx="1482648" cy="1382450"/>
          </a:xfrm>
          <a:prstGeom prst="flowChartMagneticDis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agnetic Disk 40"/>
          <p:cNvSpPr/>
          <p:nvPr/>
        </p:nvSpPr>
        <p:spPr>
          <a:xfrm>
            <a:off x="6723586" y="3515001"/>
            <a:ext cx="1482648" cy="1382450"/>
          </a:xfrm>
          <a:prstGeom prst="flowChartMagneticDis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936993" y="2436009"/>
            <a:ext cx="14377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RETRIEVE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2383" y="2436009"/>
            <a:ext cx="14377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STORAGE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358616" y="1197977"/>
            <a:ext cx="2157468" cy="97795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06448" y="1478900"/>
            <a:ext cx="140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TRANSFER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7354" y="4114730"/>
            <a:ext cx="1361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</a:rPr>
              <a:t>GRIDFTP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6510" y="4131041"/>
            <a:ext cx="1361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FFFF"/>
                </a:solidFill>
              </a:rPr>
              <a:t>XrootD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7963" y="4145440"/>
            <a:ext cx="1544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</a:rPr>
              <a:t>WebDAV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7514" y="544167"/>
            <a:ext cx="61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 </a:t>
            </a:r>
            <a:r>
              <a:rPr lang="en-US" sz="2400" b="1" dirty="0" err="1" smtClean="0"/>
              <a:t>Federación</a:t>
            </a:r>
            <a:r>
              <a:rPr lang="en-US" sz="2400" b="1" dirty="0" smtClean="0"/>
              <a:t> </a:t>
            </a:r>
            <a:r>
              <a:rPr lang="en-US" sz="2400" b="1" dirty="0" err="1"/>
              <a:t>española</a:t>
            </a:r>
            <a:r>
              <a:rPr lang="en-US" sz="2400" b="1" dirty="0"/>
              <a:t>: </a:t>
            </a:r>
            <a:r>
              <a:rPr lang="en-US" sz="2400" b="1" dirty="0" err="1"/>
              <a:t>facilidad</a:t>
            </a:r>
            <a:r>
              <a:rPr lang="en-US" sz="2400" b="1" dirty="0"/>
              <a:t> del IFIC 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2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>
          <a:xfrm flipH="1">
            <a:off x="6304636" y="4284013"/>
            <a:ext cx="730046" cy="3306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875150" y="2161775"/>
            <a:ext cx="140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TRANSFER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095173" y="2177850"/>
            <a:ext cx="799923" cy="40011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2862123" y="1371600"/>
            <a:ext cx="561334" cy="19211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0347" y="1596491"/>
            <a:ext cx="173943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IP (v4 or v6)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FILE (SIZE)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HOST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TYPE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TIMESTAMP</a:t>
            </a:r>
          </a:p>
          <a:p>
            <a:pPr marL="285750" indent="-285750">
              <a:buFontTx/>
              <a:buChar char="-"/>
            </a:pPr>
            <a:r>
              <a:rPr lang="mr-IN" sz="1600" dirty="0" smtClean="0"/>
              <a:t>…</a:t>
            </a:r>
            <a:endParaRPr lang="en-US" sz="1600" dirty="0"/>
          </a:p>
        </p:txBody>
      </p:sp>
      <p:pic>
        <p:nvPicPr>
          <p:cNvPr id="21" name="Picture 20" descr="kibana-logo-color-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3634082"/>
            <a:ext cx="2026361" cy="1853927"/>
          </a:xfrm>
          <a:prstGeom prst="rect">
            <a:avLst/>
          </a:prstGeom>
        </p:spPr>
      </p:pic>
      <p:pic>
        <p:nvPicPr>
          <p:cNvPr id="23" name="Picture 22" descr="elasticsearch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65" y="3828709"/>
            <a:ext cx="3218670" cy="16751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 rot="10800000" flipH="1">
            <a:off x="2722184" y="4279694"/>
            <a:ext cx="730046" cy="3306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2016-11-17-17_10_26-https___static-www-elastic-co_assets_bltdf06b3795cdbfb45_elastic-logstash-fw-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5" y="3488070"/>
            <a:ext cx="1190424" cy="1829025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>
            <a:off x="95962" y="2314327"/>
            <a:ext cx="730949" cy="188599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990" y="1241270"/>
            <a:ext cx="14504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LOG RECORD</a:t>
            </a:r>
            <a:endParaRPr lang="en-US" b="1" dirty="0"/>
          </a:p>
        </p:txBody>
      </p:sp>
      <p:pic>
        <p:nvPicPr>
          <p:cNvPr id="11" name="Picture 10" descr="Captura de pantalla 2018-03-07 a las 11.13.4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2" y="2836501"/>
            <a:ext cx="700745" cy="8113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57514" y="544167"/>
            <a:ext cx="61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3. </a:t>
            </a:r>
            <a:r>
              <a:rPr lang="en-US" sz="2400" b="1" dirty="0" err="1" smtClean="0"/>
              <a:t>Pila</a:t>
            </a:r>
            <a:r>
              <a:rPr lang="en-US" sz="2400" b="1" dirty="0" smtClean="0"/>
              <a:t> ELK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2" name="Direct Access Storage 1"/>
          <p:cNvSpPr/>
          <p:nvPr/>
        </p:nvSpPr>
        <p:spPr>
          <a:xfrm>
            <a:off x="3420773" y="1550392"/>
            <a:ext cx="2658525" cy="1696263"/>
          </a:xfrm>
          <a:prstGeom prst="flowChartMagneticDrum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6811778" y="1532264"/>
            <a:ext cx="2123729" cy="178221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76328" y="2163778"/>
            <a:ext cx="171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TRANSFER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500" y="1785227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protocol </a:t>
            </a:r>
            <a:r>
              <a:rPr lang="en-US" b="1" dirty="0"/>
              <a:t>produces a record with certain metric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1125" y="2130025"/>
            <a:ext cx="84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GRIDFTP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SERVERS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7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0767" y="1391770"/>
            <a:ext cx="77612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/>
              <a:t>Filebeat (“</a:t>
            </a:r>
            <a:r>
              <a:rPr lang="en-US" sz="2000" b="1" dirty="0" err="1" smtClean="0"/>
              <a:t>transportador</a:t>
            </a:r>
            <a:r>
              <a:rPr lang="en-US" sz="2000" b="1" dirty="0" smtClean="0"/>
              <a:t>” de logs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archivos</a:t>
            </a:r>
            <a:r>
              <a:rPr lang="en-US" sz="2000" b="1" dirty="0" smtClean="0"/>
              <a:t> locales) se </a:t>
            </a:r>
            <a:r>
              <a:rPr lang="en-US" sz="2000" b="1" dirty="0" err="1" smtClean="0"/>
              <a:t>instala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agente</a:t>
            </a:r>
            <a:r>
              <a:rPr lang="en-US" sz="2000" b="1" dirty="0" smtClean="0"/>
              <a:t> en los </a:t>
            </a:r>
            <a:r>
              <a:rPr lang="en-US" sz="2000" b="1" dirty="0" err="1" smtClean="0"/>
              <a:t>servidores</a:t>
            </a:r>
            <a:r>
              <a:rPr lang="en-US" sz="2000" b="1" dirty="0" smtClean="0"/>
              <a:t> de GRIDFTP y </a:t>
            </a:r>
            <a:r>
              <a:rPr lang="en-US" sz="2000" b="1" dirty="0" err="1" smtClean="0"/>
              <a:t>redirecciona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registros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generados</a:t>
            </a:r>
            <a:r>
              <a:rPr lang="en-US" sz="2000" b="1" dirty="0" smtClean="0"/>
              <a:t> a Logstash.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El </a:t>
            </a:r>
            <a:r>
              <a:rPr lang="en-US" sz="2000" b="1" dirty="0" err="1" smtClean="0"/>
              <a:t>procesado</a:t>
            </a:r>
            <a:r>
              <a:rPr lang="en-US" sz="2000" b="1" dirty="0" smtClean="0"/>
              <a:t> de Logstash se divide en </a:t>
            </a:r>
            <a:r>
              <a:rPr lang="en-US" sz="2000" b="1" dirty="0" err="1" smtClean="0"/>
              <a:t>tres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secciones</a:t>
            </a:r>
            <a:r>
              <a:rPr lang="en-US" sz="2000" b="1" dirty="0" smtClean="0"/>
              <a:t>: input, </a:t>
            </a:r>
            <a:r>
              <a:rPr lang="en-US" sz="2000" b="1" dirty="0" err="1" smtClean="0"/>
              <a:t>filtrado</a:t>
            </a:r>
            <a:r>
              <a:rPr lang="en-US" sz="2000" b="1" dirty="0" smtClean="0"/>
              <a:t> y output.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Durante el </a:t>
            </a:r>
            <a:r>
              <a:rPr lang="en-US" sz="2000" b="1" dirty="0" err="1" smtClean="0"/>
              <a:t>filtrado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registro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algunas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herramientas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interés</a:t>
            </a:r>
            <a:r>
              <a:rPr lang="en-US" sz="2000" b="1" dirty="0" smtClean="0"/>
              <a:t> son </a:t>
            </a:r>
            <a:r>
              <a:rPr lang="en-US" sz="2000" b="1" dirty="0" err="1" smtClean="0"/>
              <a:t>usadas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construir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nuevos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campos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partir</a:t>
            </a:r>
            <a:r>
              <a:rPr lang="en-US" sz="2000" b="1" dirty="0" smtClean="0"/>
              <a:t> de los </a:t>
            </a:r>
            <a:r>
              <a:rPr lang="en-US" sz="2000" b="1" dirty="0" err="1" smtClean="0"/>
              <a:t>existentes</a:t>
            </a:r>
            <a:r>
              <a:rPr lang="en-US" sz="2000" b="1" dirty="0" smtClean="0"/>
              <a:t>:</a:t>
            </a:r>
          </a:p>
          <a:p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b="1" dirty="0" err="1" smtClean="0"/>
              <a:t>Geolocalización</a:t>
            </a:r>
            <a:r>
              <a:rPr lang="en-US" sz="2000" b="1" dirty="0" smtClean="0"/>
              <a:t> IP </a:t>
            </a:r>
            <a:r>
              <a:rPr lang="en-US" sz="2000" b="1" dirty="0" err="1" smtClean="0"/>
              <a:t>mediante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acceso</a:t>
            </a:r>
            <a:r>
              <a:rPr lang="en-US" sz="2000" b="1" dirty="0" smtClean="0"/>
              <a:t> a la base de </a:t>
            </a:r>
            <a:r>
              <a:rPr lang="en-US" sz="2000" b="1" dirty="0" err="1" smtClean="0"/>
              <a:t>datos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Geolite</a:t>
            </a:r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DNS </a:t>
            </a:r>
            <a:r>
              <a:rPr lang="en-US" sz="2000" b="1" dirty="0" err="1" smtClean="0"/>
              <a:t>inverso</a:t>
            </a:r>
            <a:r>
              <a:rPr lang="en-US" sz="2000" b="1" dirty="0" smtClean="0"/>
              <a:t> -</a:t>
            </a:r>
            <a:r>
              <a:rPr lang="en-US" sz="2000" b="1" dirty="0"/>
              <a:t>&gt; </a:t>
            </a:r>
            <a:r>
              <a:rPr lang="en-US" sz="2000" b="1" dirty="0" err="1" smtClean="0"/>
              <a:t>resuelve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dirección</a:t>
            </a:r>
            <a:r>
              <a:rPr lang="en-US" sz="2000" b="1" dirty="0" smtClean="0"/>
              <a:t> </a:t>
            </a:r>
            <a:r>
              <a:rPr lang="en-US" sz="2000" b="1" dirty="0"/>
              <a:t>IP </a:t>
            </a:r>
            <a:r>
              <a:rPr lang="en-US" sz="2000" b="1" dirty="0" smtClean="0"/>
              <a:t>a </a:t>
            </a:r>
            <a:r>
              <a:rPr lang="en-US" sz="2000" b="1" dirty="0"/>
              <a:t>Fully Qualify Domain Name</a:t>
            </a:r>
          </a:p>
          <a:p>
            <a:pPr lvl="1"/>
            <a:endParaRPr lang="en-US" sz="2000" b="1" dirty="0" smtClean="0"/>
          </a:p>
          <a:p>
            <a:pPr marL="800100" lvl="1" indent="-342900">
              <a:buFont typeface="Arial"/>
              <a:buChar char="•"/>
            </a:pPr>
            <a:endParaRPr lang="en-US" sz="2000" b="1" dirty="0" smtClean="0"/>
          </a:p>
          <a:p>
            <a:r>
              <a:rPr lang="en-US" sz="2000" b="1" dirty="0"/>
              <a:t>	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742950" lvl="1" indent="-285750">
              <a:buFontTx/>
              <a:buChar char="-"/>
            </a:pPr>
            <a:endParaRPr lang="en-US" sz="2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57514" y="544167"/>
            <a:ext cx="61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Configuración</a:t>
            </a:r>
            <a:r>
              <a:rPr lang="en-US" sz="2400" b="1" dirty="0" smtClean="0"/>
              <a:t> de ELK (1)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320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767" y="1500200"/>
            <a:ext cx="77612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registro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totalmente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procesado</a:t>
            </a:r>
            <a:r>
              <a:rPr lang="en-US" sz="2000" b="1" dirty="0" smtClean="0"/>
              <a:t>, el output </a:t>
            </a:r>
            <a:r>
              <a:rPr lang="en-US" sz="2000" b="1" dirty="0" err="1" smtClean="0"/>
              <a:t>envía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información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relevante</a:t>
            </a:r>
            <a:r>
              <a:rPr lang="en-US" sz="2000" b="1" dirty="0" smtClean="0"/>
              <a:t> a Elastic-search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Elastic-search </a:t>
            </a:r>
            <a:r>
              <a:rPr lang="en-US" sz="2000" b="1" dirty="0" err="1" smtClean="0"/>
              <a:t>necesita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índice</a:t>
            </a:r>
            <a:r>
              <a:rPr lang="en-US" sz="2000" b="1" dirty="0" smtClean="0"/>
              <a:t> (database) </a:t>
            </a:r>
            <a:r>
              <a:rPr lang="en-US" sz="2000" b="1" dirty="0" err="1" smtClean="0"/>
              <a:t>bajo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cual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almacenar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evento</a:t>
            </a:r>
            <a:r>
              <a:rPr lang="en-US" sz="2000" b="1" dirty="0" smtClean="0"/>
              <a:t> y, </a:t>
            </a:r>
            <a:r>
              <a:rPr lang="en-US" sz="2000" b="1" dirty="0" err="1" smtClean="0"/>
              <a:t>además</a:t>
            </a:r>
            <a:r>
              <a:rPr lang="en-US" sz="2000" b="1" dirty="0" smtClean="0"/>
              <a:t>, un template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definir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manejar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apropiadamente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variables y </a:t>
            </a:r>
            <a:r>
              <a:rPr lang="en-US" sz="2000" b="1" dirty="0" err="1" smtClean="0"/>
              <a:t>campos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asociados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dicho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registro</a:t>
            </a:r>
            <a:r>
              <a:rPr lang="en-US" sz="2000" b="1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Configurar</a:t>
            </a:r>
            <a:r>
              <a:rPr lang="en-US" sz="2000" b="1" dirty="0" smtClean="0"/>
              <a:t> </a:t>
            </a:r>
            <a:r>
              <a:rPr lang="en-US" sz="2000" b="1" dirty="0"/>
              <a:t>el </a:t>
            </a:r>
            <a:r>
              <a:rPr lang="en-US" sz="2000" b="1" dirty="0" err="1"/>
              <a:t>acceso</a:t>
            </a:r>
            <a:r>
              <a:rPr lang="en-US" sz="2000" b="1" dirty="0"/>
              <a:t> de </a:t>
            </a:r>
            <a:r>
              <a:rPr lang="en-US" sz="2000" b="1" dirty="0" err="1"/>
              <a:t>Kibana</a:t>
            </a:r>
            <a:r>
              <a:rPr lang="en-US" sz="2000" b="1" dirty="0"/>
              <a:t> a Elastic-search: </a:t>
            </a:r>
            <a:r>
              <a:rPr lang="en-US" sz="2000" b="1" dirty="0" err="1"/>
              <a:t>para</a:t>
            </a:r>
            <a:r>
              <a:rPr lang="en-US" sz="2000" b="1" dirty="0"/>
              <a:t> </a:t>
            </a:r>
            <a:r>
              <a:rPr lang="en-US" sz="2000" b="1" dirty="0" err="1"/>
              <a:t>analizar</a:t>
            </a:r>
            <a:r>
              <a:rPr lang="en-US" sz="2000" b="1" dirty="0"/>
              <a:t> los </a:t>
            </a:r>
            <a:r>
              <a:rPr lang="en-US" sz="2000" b="1" dirty="0" err="1"/>
              <a:t>eventos</a:t>
            </a:r>
            <a:r>
              <a:rPr lang="en-US" sz="2000" b="1" dirty="0"/>
              <a:t>, </a:t>
            </a:r>
            <a:r>
              <a:rPr lang="en-US" sz="2000" b="1" dirty="0" err="1"/>
              <a:t>necesitamos</a:t>
            </a:r>
            <a:r>
              <a:rPr lang="en-US" sz="2000" b="1" dirty="0"/>
              <a:t> </a:t>
            </a:r>
            <a:r>
              <a:rPr lang="en-US" sz="2000" b="1" dirty="0" err="1"/>
              <a:t>proporcionar</a:t>
            </a:r>
            <a:r>
              <a:rPr lang="en-US" sz="2000" b="1" dirty="0"/>
              <a:t> el </a:t>
            </a:r>
            <a:r>
              <a:rPr lang="en-US" sz="2000" b="1" dirty="0" err="1"/>
              <a:t>índice</a:t>
            </a:r>
            <a:r>
              <a:rPr lang="en-US" sz="2000" b="1" dirty="0"/>
              <a:t> </a:t>
            </a:r>
            <a:r>
              <a:rPr lang="en-US" sz="2000" b="1" dirty="0" err="1"/>
              <a:t>bajo</a:t>
            </a:r>
            <a:r>
              <a:rPr lang="en-US" sz="2000" b="1" dirty="0"/>
              <a:t> el </a:t>
            </a:r>
            <a:r>
              <a:rPr lang="en-US" sz="2000" b="1" dirty="0" err="1"/>
              <a:t>cual</a:t>
            </a:r>
            <a:r>
              <a:rPr lang="en-US" sz="2000" b="1" dirty="0"/>
              <a:t> se </a:t>
            </a:r>
            <a:r>
              <a:rPr lang="en-US" sz="2000" b="1" dirty="0" err="1"/>
              <a:t>han</a:t>
            </a:r>
            <a:r>
              <a:rPr lang="en-US" sz="2000" b="1" dirty="0"/>
              <a:t> </a:t>
            </a:r>
            <a:r>
              <a:rPr lang="en-US" sz="2000" b="1" dirty="0" err="1" smtClean="0"/>
              <a:t>almacenado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otras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opciones</a:t>
            </a:r>
            <a:r>
              <a:rPr lang="en-US" sz="2000" b="1" dirty="0" smtClean="0"/>
              <a:t> de monitoring son </a:t>
            </a:r>
            <a:r>
              <a:rPr lang="en-US" sz="2000" b="1" dirty="0" err="1" smtClean="0"/>
              <a:t>posibles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como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Grafana</a:t>
            </a:r>
            <a:r>
              <a:rPr lang="en-US" sz="2000" b="1" dirty="0" smtClean="0"/>
              <a:t>, dashboard, etc.)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000" b="1" dirty="0" smtClean="0"/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r>
              <a:rPr lang="en-US" sz="2000" b="1" dirty="0"/>
              <a:t>	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742950" lvl="1" indent="-285750">
              <a:buFontTx/>
              <a:buChar char="-"/>
            </a:pPr>
            <a:endParaRPr lang="en-U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57514" y="544167"/>
            <a:ext cx="616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Configuración</a:t>
            </a:r>
            <a:r>
              <a:rPr lang="en-US" sz="2400" b="1" dirty="0" smtClean="0"/>
              <a:t> de ELK (2)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264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_atlas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079500" cy="1371600"/>
          </a:xfrm>
          <a:prstGeom prst="rect">
            <a:avLst/>
          </a:prstGeom>
        </p:spPr>
      </p:pic>
      <p:pic>
        <p:nvPicPr>
          <p:cNvPr id="6" name="Picture 5" descr="AT_cern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32149"/>
            <a:ext cx="1275638" cy="1245623"/>
          </a:xfrm>
          <a:prstGeom prst="rect">
            <a:avLst/>
          </a:prstGeom>
        </p:spPr>
      </p:pic>
      <p:pic>
        <p:nvPicPr>
          <p:cNvPr id="7" name="Picture 6" descr="Captura de pantalla 2018-03-06 a las 13.1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00" y="5918200"/>
            <a:ext cx="6464300" cy="939800"/>
          </a:xfrm>
          <a:prstGeom prst="rect">
            <a:avLst/>
          </a:prstGeom>
        </p:spPr>
      </p:pic>
      <p:pic>
        <p:nvPicPr>
          <p:cNvPr id="8" name="Picture 7" descr="LogoIFICVersi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03007"/>
            <a:ext cx="1437700" cy="93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9186" y="5433999"/>
            <a:ext cx="779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Número</a:t>
            </a:r>
            <a:r>
              <a:rPr lang="en-US" b="1" dirty="0" smtClean="0"/>
              <a:t> de bytes                       -   PAISES  -</a:t>
            </a:r>
            <a:r>
              <a:rPr lang="en-US" dirty="0" smtClean="0"/>
              <a:t>                    </a:t>
            </a:r>
            <a:r>
              <a:rPr lang="en-US" b="1" dirty="0" err="1" smtClean="0"/>
              <a:t>Número</a:t>
            </a:r>
            <a:r>
              <a:rPr lang="en-US" b="1" dirty="0" smtClean="0"/>
              <a:t> de </a:t>
            </a:r>
            <a:r>
              <a:rPr lang="en-US" b="1" dirty="0" err="1" smtClean="0"/>
              <a:t>transferencias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57514" y="544167"/>
            <a:ext cx="61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5. </a:t>
            </a:r>
            <a:r>
              <a:rPr lang="en-US" sz="2400" b="1" dirty="0" err="1" smtClean="0"/>
              <a:t>Características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transferencias</a:t>
            </a:r>
            <a:r>
              <a:rPr lang="en-US" sz="2400" b="1" dirty="0" smtClean="0"/>
              <a:t> del TIER2-3</a:t>
            </a:r>
            <a:endParaRPr lang="en-US" sz="2400" b="1" dirty="0"/>
          </a:p>
        </p:txBody>
      </p:sp>
      <p:pic>
        <p:nvPicPr>
          <p:cNvPr id="4" name="Picture 3" descr="Captura de pantalla 2018-03-12 a las 11.33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1084249"/>
            <a:ext cx="5133009" cy="4349750"/>
          </a:xfrm>
          <a:prstGeom prst="rect">
            <a:avLst/>
          </a:prstGeom>
        </p:spPr>
      </p:pic>
      <p:pic>
        <p:nvPicPr>
          <p:cNvPr id="9" name="Picture 8" descr="Captura de pantalla 2018-03-12 a las 11.36.4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25" y="1397000"/>
            <a:ext cx="4087373" cy="40717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51125" y="2133252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29 %</a:t>
            </a:r>
          </a:p>
          <a:p>
            <a:r>
              <a:rPr lang="en-US" dirty="0" smtClean="0"/>
              <a:t>889 TB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54900" y="2269429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26 %</a:t>
            </a:r>
          </a:p>
          <a:p>
            <a:r>
              <a:rPr lang="en-US" dirty="0" smtClean="0"/>
              <a:t>&gt; 2.5 M.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19040" y="3914079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17 %</a:t>
            </a:r>
          </a:p>
          <a:p>
            <a:r>
              <a:rPr lang="en-US" dirty="0" smtClean="0"/>
              <a:t>&gt; 1.6 M.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0650" y="4644793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15 %</a:t>
            </a:r>
          </a:p>
          <a:p>
            <a:r>
              <a:rPr lang="en-US" dirty="0" smtClean="0"/>
              <a:t>&gt; 1.4 M.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51130" y="3914079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13 %</a:t>
            </a:r>
          </a:p>
          <a:p>
            <a:r>
              <a:rPr lang="en-US" dirty="0" smtClean="0"/>
              <a:t>&gt; 1.2 M.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1125" y="3924714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14 %</a:t>
            </a:r>
          </a:p>
          <a:p>
            <a:r>
              <a:rPr lang="en-US" dirty="0" smtClean="0"/>
              <a:t>413 TB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31375" y="4539643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13.8 %</a:t>
            </a:r>
          </a:p>
          <a:p>
            <a:r>
              <a:rPr lang="en-US" dirty="0" smtClean="0"/>
              <a:t>412 TB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5389" y="3976005"/>
            <a:ext cx="98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13.7 %</a:t>
            </a:r>
          </a:p>
          <a:p>
            <a:r>
              <a:rPr lang="en-US" dirty="0" smtClean="0"/>
              <a:t>410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6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587</Words>
  <Application>Microsoft Macintosh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Jornadas Técnicas del IFIC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Técnicas del IFIC</dc:title>
  <dc:creator>Mr. Aparisi</dc:creator>
  <cp:lastModifiedBy>Mr. Aparisi</cp:lastModifiedBy>
  <cp:revision>58</cp:revision>
  <dcterms:created xsi:type="dcterms:W3CDTF">2018-03-06T11:59:23Z</dcterms:created>
  <dcterms:modified xsi:type="dcterms:W3CDTF">2018-03-12T16:31:31Z</dcterms:modified>
</cp:coreProperties>
</file>