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7" r:id="rId4"/>
    <p:sldId id="275" r:id="rId5"/>
    <p:sldId id="266" r:id="rId6"/>
    <p:sldId id="265" r:id="rId7"/>
    <p:sldId id="260" r:id="rId8"/>
    <p:sldId id="267" r:id="rId9"/>
    <p:sldId id="268" r:id="rId10"/>
    <p:sldId id="270" r:id="rId11"/>
    <p:sldId id="261" r:id="rId12"/>
    <p:sldId id="273" r:id="rId13"/>
    <p:sldId id="274" r:id="rId14"/>
    <p:sldId id="272" r:id="rId15"/>
    <p:sldId id="278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>
      <p:cViewPr>
        <p:scale>
          <a:sx n="75" d="100"/>
          <a:sy n="75" d="100"/>
        </p:scale>
        <p:origin x="-496" y="-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77D34-5270-814A-A12A-78100DEB6B15}" type="datetimeFigureOut">
              <a:rPr lang="es-ES" smtClean="0"/>
              <a:t>13/3/18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C65D7-0B0C-0A43-87C5-103E0A13205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2613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9C071-BD35-F742-81D4-1E757188BA7E}" type="datetimeFigureOut">
              <a:rPr lang="es-ES" smtClean="0"/>
              <a:t>13/3/18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5F329-30B3-6347-AA91-968739A813B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6758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xmlns="" id="{5C838843-8AAB-0049-809B-9AA416DBA7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defTabSz="950913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AA44223-71B5-0143-AAF5-6D5036AFBBA1}" type="slidenum">
              <a:rPr lang="es-ES" altLang="es-ES" sz="1200">
                <a:latin typeface="Arial" panose="020B0604020202020204" pitchFamily="34" charset="0"/>
              </a:rPr>
              <a:pPr eaLnBrk="1" hangingPunct="1"/>
              <a:t>4</a:t>
            </a:fld>
            <a:endParaRPr lang="es-ES" altLang="es-ES" sz="1200">
              <a:latin typeface="Arial" panose="020B0604020202020204" pitchFamily="34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xmlns="" id="{1BC2FF7A-6C46-6942-83D8-BED880594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39775"/>
            <a:ext cx="6565900" cy="3694113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xmlns="" id="{322F869F-FF41-4147-B05C-94ADAAB756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" altLang="es-ES">
                <a:latin typeface="Arial" panose="020B0604020202020204" pitchFamily="34" charset="0"/>
              </a:rPr>
              <a:t>los Data Challenge (DC) han sido los programas que ha </a:t>
            </a:r>
            <a:br>
              <a:rPr lang="es-ES" altLang="es-ES">
                <a:latin typeface="Arial" panose="020B0604020202020204" pitchFamily="34" charset="0"/>
              </a:rPr>
            </a:br>
            <a:r>
              <a:rPr lang="es-ES" altLang="es-ES">
                <a:latin typeface="Arial" panose="020B0604020202020204" pitchFamily="34" charset="0"/>
              </a:rPr>
              <a:t>llevado el CERN y los distintos experimentos para entrenar su modelo de </a:t>
            </a:r>
            <a:br>
              <a:rPr lang="es-ES" altLang="es-ES">
                <a:latin typeface="Arial" panose="020B0604020202020204" pitchFamily="34" charset="0"/>
              </a:rPr>
            </a:br>
            <a:r>
              <a:rPr lang="es-ES" altLang="es-ES">
                <a:latin typeface="Arial" panose="020B0604020202020204" pitchFamily="34" charset="0"/>
              </a:rPr>
              <a:t>computing y de datos.</a:t>
            </a:r>
            <a:endParaRPr lang="en-GB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7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D3F7569-83A4-3A40-BF35-44875CCA3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5843ADB-7156-CE4C-8EED-01C6F35A4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D9E4E74E-B6E6-D14E-8645-DC4011AD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40B8-6BDD-8046-B4FA-EF7E2FFCC08F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F7638187-7036-EC4D-B4BB-3AB337B79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BD281A68-C6D3-E142-AF4A-D237947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641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A568231-68B7-5949-AF8A-20E8C623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xmlns="" id="{EF3EB49C-5E32-1E4F-8DF2-4D6E321D9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9966812C-69B4-3E40-92CE-A849C134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81CC-EA69-DC45-8769-C09ABA626D72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9852940F-5A5A-C04F-BCDF-2019AA467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FA015A8B-814D-464F-BB70-8103FA63B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40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2DA7CC3-7E6D-1944-991D-166F4490D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xmlns="" id="{909DA874-9F78-1843-AE7F-B80B8EB2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A8CFC38D-E3CA-2545-BEBA-5B3D3DE11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705A2-1076-D64D-B552-B9AA316DE742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AC4D57ED-EB9F-6E4B-A395-B199D2D0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E4DCA5C4-D473-0A4D-89A5-1BCDFFA7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782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110225-E2BB-EA43-9DD2-3B4598193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5DE675-C1F0-C140-92DD-F42DB2C0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7BCB75C5-C8EB-5142-B8BC-4025AA33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9C85-7C8C-AD42-B23A-D714F13388D4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13E2A73F-FB2D-8547-B206-AE586F87D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6F1CB480-ED5B-0F4D-AA03-4DD880A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4991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39AEDF-27C0-FE4B-BB53-1C932EF8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D21B22A4-9E69-024C-AA1C-46A21B8B0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3CA79BAA-16AD-5140-89AD-B2D6D4664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B88A1-FBA9-1D40-8ACA-4217F7B73976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21C450AA-FB04-DD4D-9C4C-038A3AC7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76BFA990-08FB-5A44-AA34-81F9C835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13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1247D4-6160-D943-94E4-34FE2070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6E289A3-FAB2-AC47-86E3-1B8597D58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30A07FC-4D0F-6A40-9C1F-EB830BBE0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xmlns="" id="{76D52CE0-263E-5543-92DA-C6BE21926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3C9E2-8AEA-4D40-8F25-B000230B8F2C}" type="datetime1">
              <a:rPr lang="es-ES" smtClean="0"/>
              <a:t>13/3/18</a:t>
            </a:fld>
            <a:endParaRPr lang="es-ES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CF531283-9BA4-8743-BD86-206159ED5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8EA54349-20EF-1648-AA32-1E4AA92B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481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648346-3259-254B-97D7-28C2E3E7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0DA072C5-D0F8-034D-84D3-84F793E3B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7BB105A6-0BE2-F647-81E9-C360AE0FC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xmlns="" id="{41E3EEA3-6652-5A4C-9D38-F3E10BCE5F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A6FC3F1E-8C02-4345-8B2D-06B87800C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>
            <a:extLst>
              <a:ext uri="{FF2B5EF4-FFF2-40B4-BE49-F238E27FC236}">
                <a16:creationId xmlns:a16="http://schemas.microsoft.com/office/drawing/2014/main" xmlns="" id="{BE9D4790-B378-1D43-B911-C8BF663E6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FF95-0079-724F-9620-49CF09DE4D5B}" type="datetime1">
              <a:rPr lang="es-ES" smtClean="0"/>
              <a:t>13/3/18</a:t>
            </a:fld>
            <a:endParaRPr lang="es-ES"/>
          </a:p>
        </p:txBody>
      </p:sp>
      <p:sp>
        <p:nvSpPr>
          <p:cNvPr id="8" name="Marcador de posición de pie de página 7">
            <a:extLst>
              <a:ext uri="{FF2B5EF4-FFF2-40B4-BE49-F238E27FC236}">
                <a16:creationId xmlns:a16="http://schemas.microsoft.com/office/drawing/2014/main" xmlns="" id="{75E2E172-5454-EB4D-AC26-121D979B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9" name="Marcador de posición de número de diapositiva 8">
            <a:extLst>
              <a:ext uri="{FF2B5EF4-FFF2-40B4-BE49-F238E27FC236}">
                <a16:creationId xmlns:a16="http://schemas.microsoft.com/office/drawing/2014/main" xmlns="" id="{CF9CB600-7F8A-7643-87A2-38C573191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70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320A1D-9217-0848-A828-6B8803E3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xmlns="" id="{3243BEA1-96EE-784E-8DD2-3753D708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6C7E-3289-DA4D-9318-5276C556D567}" type="datetime1">
              <a:rPr lang="es-ES" smtClean="0"/>
              <a:t>13/3/18</a:t>
            </a:fld>
            <a:endParaRPr lang="es-ES"/>
          </a:p>
        </p:txBody>
      </p:sp>
      <p:sp>
        <p:nvSpPr>
          <p:cNvPr id="4" name="Marcador de posición de pie de página 3">
            <a:extLst>
              <a:ext uri="{FF2B5EF4-FFF2-40B4-BE49-F238E27FC236}">
                <a16:creationId xmlns:a16="http://schemas.microsoft.com/office/drawing/2014/main" xmlns="" id="{4E3CD897-6532-8E47-86FC-BC7692BD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xmlns="" id="{98DC47BD-7644-8342-A82E-987C481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126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>
            <a:extLst>
              <a:ext uri="{FF2B5EF4-FFF2-40B4-BE49-F238E27FC236}">
                <a16:creationId xmlns:a16="http://schemas.microsoft.com/office/drawing/2014/main" xmlns="" id="{5C3D72A1-65E6-AD4D-A461-0DAC5533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029F-71C8-C043-B82F-F82A851C352E}" type="datetime1">
              <a:rPr lang="es-ES" smtClean="0"/>
              <a:t>13/3/18</a:t>
            </a:fld>
            <a:endParaRPr lang="es-ES"/>
          </a:p>
        </p:txBody>
      </p:sp>
      <p:sp>
        <p:nvSpPr>
          <p:cNvPr id="3" name="Marcador de posición de pie de página 2">
            <a:extLst>
              <a:ext uri="{FF2B5EF4-FFF2-40B4-BE49-F238E27FC236}">
                <a16:creationId xmlns:a16="http://schemas.microsoft.com/office/drawing/2014/main" xmlns="" id="{FADC79CF-1FF3-7E4E-AC89-4CE6EAE6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4" name="Marcador de posición de número de diapositiva 3">
            <a:extLst>
              <a:ext uri="{FF2B5EF4-FFF2-40B4-BE49-F238E27FC236}">
                <a16:creationId xmlns:a16="http://schemas.microsoft.com/office/drawing/2014/main" xmlns="" id="{BBB1094B-1755-4444-B1F3-CA4B49A2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088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7FB228-C92D-DF44-97DE-7ACAB4EE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C5352BD-4CCC-474C-B8F8-8472F32BE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xmlns="" id="{45571B7D-D405-A44D-BA61-62A9A153A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xmlns="" id="{7F382983-3EFD-1A4F-8C72-9FED4380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DD7B-6391-F640-A229-C91B922D640E}" type="datetime1">
              <a:rPr lang="es-ES" smtClean="0"/>
              <a:t>13/3/18</a:t>
            </a:fld>
            <a:endParaRPr lang="es-ES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B38A5270-2C5B-104C-B792-7A3013BD2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EA984807-5F94-DD46-BC1F-D9320FC0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45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66AFE6-BB89-B54A-88DB-FBBEABACE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3A31477-E2D0-994B-90D3-490ACA1E9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xmlns="" id="{C40B4025-FD26-4947-BE31-82C3B09AD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>
            <a:extLst>
              <a:ext uri="{FF2B5EF4-FFF2-40B4-BE49-F238E27FC236}">
                <a16:creationId xmlns:a16="http://schemas.microsoft.com/office/drawing/2014/main" xmlns="" id="{BB55DC9C-1CFF-DE45-997C-49E1D05C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D27C1-DC1C-404C-A025-66DA53A2B859}" type="datetime1">
              <a:rPr lang="es-ES" smtClean="0"/>
              <a:t>13/3/18</a:t>
            </a:fld>
            <a:endParaRPr lang="es-ES"/>
          </a:p>
        </p:txBody>
      </p:sp>
      <p:sp>
        <p:nvSpPr>
          <p:cNvPr id="6" name="Marcador de posición de pie de página 5">
            <a:extLst>
              <a:ext uri="{FF2B5EF4-FFF2-40B4-BE49-F238E27FC236}">
                <a16:creationId xmlns:a16="http://schemas.microsoft.com/office/drawing/2014/main" xmlns="" id="{A325E1C8-31AB-A840-B901-01528E3E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xmlns="" id="{572A9991-ECBB-914C-95FA-C584DEF3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87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xmlns="" id="{F2753933-7D8D-8444-AE93-89D615E9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xmlns="" id="{E261111B-8A4D-B941-94CE-F05E559B6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xmlns="" id="{57E2DB54-16D0-A74C-ACBD-82283C0A11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E581-89D6-E943-97E0-BBEFE920B94C}" type="datetime1">
              <a:rPr lang="es-ES" smtClean="0"/>
              <a:t>13/3/18</a:t>
            </a:fld>
            <a:endParaRPr lang="es-ES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xmlns="" id="{3D742B27-CD18-5342-8D4E-D8B96A5B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xmlns="" id="{03AEE1CE-71DC-C446-A4DA-F22693294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FC09-10D4-5340-8BB6-ED7D612CD0C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79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383431-4D95-3046-BF73-C165F25AF2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7018" y="457201"/>
            <a:ext cx="8286182" cy="2764896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</a:rPr>
              <a:t>Technical aspects of the Spanish ATLAS Tier-2 Project   @ IFIC</a:t>
            </a:r>
            <a:r>
              <a:rPr lang="es-ES" sz="4400" b="1" dirty="0">
                <a:solidFill>
                  <a:srgbClr val="FF0000"/>
                </a:solidFill>
              </a:rPr>
              <a:t/>
            </a:r>
            <a:br>
              <a:rPr lang="es-ES" sz="4400" b="1" dirty="0">
                <a:solidFill>
                  <a:srgbClr val="FF0000"/>
                </a:solidFill>
              </a:rPr>
            </a:br>
            <a:endParaRPr lang="es-ES" sz="4400" b="1" dirty="0">
              <a:solidFill>
                <a:srgbClr val="FF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B82FB25-1F21-3547-A998-0B93879A5D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0070C0"/>
                </a:solidFill>
              </a:rPr>
              <a:t>Santiago González de la </a:t>
            </a:r>
            <a:r>
              <a:rPr lang="es-ES" b="1" dirty="0" smtClean="0">
                <a:solidFill>
                  <a:srgbClr val="0070C0"/>
                </a:solidFill>
              </a:rPr>
              <a:t>Hoz and </a:t>
            </a:r>
            <a:r>
              <a:rPr lang="es-ES" b="1" u="sng" dirty="0" smtClean="0">
                <a:solidFill>
                  <a:srgbClr val="0070C0"/>
                </a:solidFill>
              </a:rPr>
              <a:t>José Francisco  </a:t>
            </a:r>
            <a:r>
              <a:rPr lang="es-ES" b="1" u="sng" dirty="0">
                <a:solidFill>
                  <a:srgbClr val="0070C0"/>
                </a:solidFill>
              </a:rPr>
              <a:t>Salt </a:t>
            </a:r>
            <a:r>
              <a:rPr lang="es-ES" b="1" u="sng" dirty="0" err="1">
                <a:solidFill>
                  <a:srgbClr val="0070C0"/>
                </a:solidFill>
              </a:rPr>
              <a:t>Cairols</a:t>
            </a:r>
            <a:endParaRPr lang="es-ES" b="1" u="sng" dirty="0">
              <a:solidFill>
                <a:srgbClr val="0070C0"/>
              </a:solidFill>
            </a:endParaRPr>
          </a:p>
          <a:p>
            <a:r>
              <a:rPr lang="es-ES" b="1" i="1" dirty="0" smtClean="0">
                <a:solidFill>
                  <a:srgbClr val="FF0000"/>
                </a:solidFill>
              </a:rPr>
              <a:t>Grupo de GRID y e-Ciencia del IFIC</a:t>
            </a:r>
            <a:endParaRPr lang="es-ES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ific.uv.es/logos/ific_3124x2048.png">
            <a:extLst>
              <a:ext uri="{FF2B5EF4-FFF2-40B4-BE49-F238E27FC236}">
                <a16:creationId xmlns:a16="http://schemas.microsoft.com/office/drawing/2014/main" xmlns="" id="{E40A76D2-2D4E-874C-960F-D7062E26E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77147" cy="136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4B9ACAA-73DC-424A-A84E-29BC6C04A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95729"/>
            <a:ext cx="2563413" cy="1362271"/>
          </a:xfrm>
          <a:prstGeom prst="rect">
            <a:avLst/>
          </a:prstGeom>
        </p:spPr>
      </p:pic>
      <p:pic>
        <p:nvPicPr>
          <p:cNvPr id="7" name="Imagen 1" descr="Captura de pantalla 2015-06-29 a la(s) 16.59.47.png">
            <a:extLst>
              <a:ext uri="{FF2B5EF4-FFF2-40B4-BE49-F238E27FC236}">
                <a16:creationId xmlns:a16="http://schemas.microsoft.com/office/drawing/2014/main" xmlns="" id="{F5BE231F-6488-2D4D-A7E7-9D866376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483" y="5486730"/>
            <a:ext cx="1070517" cy="137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E1E43309-DEB9-084B-95CB-FD0EACC7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544" y="0"/>
            <a:ext cx="1281809" cy="119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2626850" y="5057745"/>
            <a:ext cx="849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0000FF"/>
                </a:solidFill>
                <a:latin typeface="Chalkduster"/>
              </a:rPr>
              <a:t>Jornadas Técnicas del IFIC: 12 y 13  de Marzo de 2018</a:t>
            </a:r>
            <a:endParaRPr lang="es-ES" sz="2000" dirty="0">
              <a:solidFill>
                <a:srgbClr val="0000FF"/>
              </a:solidFill>
              <a:latin typeface="Chalkduster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96933" y="5495729"/>
            <a:ext cx="241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800000"/>
                </a:solidFill>
                <a:latin typeface="Arial"/>
              </a:rPr>
              <a:t>13 de Marzo de 2018 </a:t>
            </a:r>
            <a:endParaRPr lang="es-ES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1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2" y="219053"/>
            <a:ext cx="10926337" cy="4351338"/>
          </a:xfrm>
        </p:spPr>
        <p:txBody>
          <a:bodyPr>
            <a:normAutofit/>
          </a:bodyPr>
          <a:lstStyle/>
          <a:p>
            <a:r>
              <a:rPr lang="es-ES" dirty="0" err="1" smtClean="0"/>
              <a:t>Executed</a:t>
            </a:r>
            <a:r>
              <a:rPr lang="es-ES" dirty="0" smtClean="0"/>
              <a:t> </a:t>
            </a:r>
            <a:r>
              <a:rPr lang="es-ES" dirty="0" err="1" smtClean="0"/>
              <a:t>jobs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last</a:t>
            </a:r>
            <a:r>
              <a:rPr lang="es-ES" dirty="0" smtClean="0"/>
              <a:t> </a:t>
            </a:r>
            <a:r>
              <a:rPr lang="es-ES" dirty="0" err="1" smtClean="0"/>
              <a:t>year</a:t>
            </a:r>
            <a:r>
              <a:rPr lang="es-ES" dirty="0" smtClean="0"/>
              <a:t> @ Tier-2 ( more </a:t>
            </a:r>
            <a:r>
              <a:rPr lang="es-ES" dirty="0" err="1" smtClean="0"/>
              <a:t>than</a:t>
            </a:r>
            <a:r>
              <a:rPr lang="es-ES" dirty="0" smtClean="0"/>
              <a:t> 3 M)</a:t>
            </a:r>
            <a:endParaRPr lang="es-ES" dirty="0"/>
          </a:p>
        </p:txBody>
      </p:sp>
      <p:pic>
        <p:nvPicPr>
          <p:cNvPr id="2050" name="Picture 2" descr="http://dashb-atlas-job.cern.ch/tmp/BaUhKIn.png">
            <a:extLst>
              <a:ext uri="{FF2B5EF4-FFF2-40B4-BE49-F238E27FC236}">
                <a16:creationId xmlns:a16="http://schemas.microsoft.com/office/drawing/2014/main" xmlns="" id="{440ACD7C-0897-6E4B-AE37-7D1F4B4A0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7" y="1653370"/>
            <a:ext cx="5668537" cy="42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ashb-atlas-job.cern.ch/tmp/aK6WwDf.png">
            <a:extLst>
              <a:ext uri="{FF2B5EF4-FFF2-40B4-BE49-F238E27FC236}">
                <a16:creationId xmlns:a16="http://schemas.microsoft.com/office/drawing/2014/main" xmlns="" id="{7C0645D3-A200-8640-997C-053797C1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684" y="1444285"/>
            <a:ext cx="5947317" cy="44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290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1136914"/>
            <a:ext cx="10515600" cy="428361"/>
          </a:xfrm>
        </p:spPr>
        <p:txBody>
          <a:bodyPr>
            <a:normAutofit fontScale="90000"/>
          </a:bodyPr>
          <a:lstStyle/>
          <a:p>
            <a:r>
              <a:rPr lang="es-ES" sz="2400" b="1" i="1" dirty="0">
                <a:solidFill>
                  <a:srgbClr val="FF0000"/>
                </a:solidFill>
              </a:rPr>
              <a:t>Proyectos/tareas de Investigación relacionados con el Tier2 de </a:t>
            </a:r>
            <a:r>
              <a:rPr lang="es-ES" sz="2400" b="1" i="1" dirty="0" smtClean="0">
                <a:solidFill>
                  <a:srgbClr val="FF0000"/>
                </a:solidFill>
              </a:rPr>
              <a:t>IFIC:</a:t>
            </a:r>
            <a:br>
              <a:rPr lang="es-ES" sz="2400" b="1" i="1" dirty="0" smtClean="0">
                <a:solidFill>
                  <a:srgbClr val="FF0000"/>
                </a:solidFill>
              </a:rPr>
            </a:br>
            <a:r>
              <a:rPr lang="es-ES" sz="2400" b="1" i="1" dirty="0" err="1" smtClean="0">
                <a:solidFill>
                  <a:srgbClr val="FF0000"/>
                </a:solidFill>
              </a:rPr>
              <a:t>the</a:t>
            </a:r>
            <a:r>
              <a:rPr lang="es-ES" sz="2400" b="1" i="1" dirty="0" smtClean="0">
                <a:solidFill>
                  <a:srgbClr val="FF0000"/>
                </a:solidFill>
              </a:rPr>
              <a:t> </a:t>
            </a:r>
            <a:r>
              <a:rPr lang="es-ES" sz="2400" b="1" i="1" dirty="0" err="1" smtClean="0">
                <a:solidFill>
                  <a:srgbClr val="FF0000"/>
                </a:solidFill>
              </a:rPr>
              <a:t>computing</a:t>
            </a:r>
            <a:r>
              <a:rPr lang="es-ES" sz="2400" b="1" i="1" dirty="0" smtClean="0">
                <a:solidFill>
                  <a:srgbClr val="FF0000"/>
                </a:solidFill>
              </a:rPr>
              <a:t> </a:t>
            </a:r>
            <a:r>
              <a:rPr lang="es-ES" sz="2400" b="1" i="1" dirty="0" err="1" smtClean="0">
                <a:solidFill>
                  <a:srgbClr val="FF0000"/>
                </a:solidFill>
              </a:rPr>
              <a:t>challenge</a:t>
            </a:r>
            <a:r>
              <a:rPr lang="es-ES" sz="2400" b="1" i="1" dirty="0" smtClean="0">
                <a:solidFill>
                  <a:srgbClr val="FF0000"/>
                </a:solidFill>
              </a:rPr>
              <a:t> </a:t>
            </a:r>
            <a:r>
              <a:rPr lang="es-ES" sz="2400" b="1" i="1" dirty="0" err="1" smtClean="0">
                <a:solidFill>
                  <a:srgbClr val="FF0000"/>
                </a:solidFill>
              </a:rPr>
              <a:t>for</a:t>
            </a:r>
            <a:r>
              <a:rPr lang="es-ES" sz="2400" b="1" i="1" dirty="0" smtClean="0">
                <a:solidFill>
                  <a:srgbClr val="FF0000"/>
                </a:solidFill>
              </a:rPr>
              <a:t> HL-LHC</a:t>
            </a:r>
            <a:endParaRPr lang="es-ES" sz="2400" b="1" i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79332"/>
            <a:ext cx="10515600" cy="220133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of the National Program of Particle Physics: FPA2016, 3 years project (2017-18-19) </a:t>
            </a:r>
          </a:p>
          <a:p>
            <a:pPr lvl="1">
              <a:spcAft>
                <a:spcPts val="600"/>
              </a:spcAft>
            </a:pP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Towards 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a genuine TIER-2 Spanish Federation of ATLAS to face the challenge of the management and processing of the  Big Data of the LHC</a:t>
            </a:r>
            <a:r>
              <a:rPr lang="en-GB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GB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 txBox="1">
            <a:spLocks/>
          </p:cNvSpPr>
          <p:nvPr/>
        </p:nvSpPr>
        <p:spPr>
          <a:xfrm>
            <a:off x="838200" y="-1886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0000FF"/>
                </a:solidFill>
              </a:rPr>
              <a:t>4</a:t>
            </a:r>
            <a:r>
              <a:rPr lang="es-ES" dirty="0" smtClean="0">
                <a:solidFill>
                  <a:srgbClr val="0000FF"/>
                </a:solidFill>
              </a:rPr>
              <a:t>.- </a:t>
            </a:r>
            <a:r>
              <a:rPr lang="es-ES" dirty="0" err="1" smtClean="0">
                <a:solidFill>
                  <a:srgbClr val="0000FF"/>
                </a:solidFill>
              </a:rPr>
              <a:t>Technical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issues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from</a:t>
            </a:r>
            <a:r>
              <a:rPr lang="es-ES" dirty="0" smtClean="0">
                <a:solidFill>
                  <a:srgbClr val="0000FF"/>
                </a:solidFill>
              </a:rPr>
              <a:t> Tier-2 </a:t>
            </a:r>
            <a:r>
              <a:rPr lang="es-ES" dirty="0" err="1" smtClean="0">
                <a:solidFill>
                  <a:srgbClr val="0000FF"/>
                </a:solidFill>
              </a:rPr>
              <a:t>project</a:t>
            </a:r>
            <a:r>
              <a:rPr lang="es-ES" dirty="0" smtClean="0">
                <a:solidFill>
                  <a:srgbClr val="0000FF"/>
                </a:solidFill>
              </a:rPr>
              <a:t>  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730901"/>
            <a:ext cx="10515600" cy="20790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ATLAS and  CMS will need x20 more </a:t>
            </a:r>
            <a:r>
              <a:rPr lang="en-US" dirty="0" err="1" smtClean="0"/>
              <a:t>ressources</a:t>
            </a:r>
            <a:r>
              <a:rPr lang="en-US" dirty="0" smtClean="0"/>
              <a:t>  at HL-LHC with respect to today</a:t>
            </a:r>
          </a:p>
          <a:p>
            <a:r>
              <a:rPr lang="en-US" dirty="0" smtClean="0"/>
              <a:t> Flat budget and +20%/year from technology evolution fills part of this gap but there is still a factor x5. Storage looks like the main challenge to address</a:t>
            </a:r>
          </a:p>
          <a:p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828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de flecha 3"/>
          <p:cNvCxnSpPr/>
          <p:nvPr/>
        </p:nvCxnSpPr>
        <p:spPr>
          <a:xfrm>
            <a:off x="6468533" y="846667"/>
            <a:ext cx="592666" cy="637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 flipV="1">
            <a:off x="6468533" y="5435600"/>
            <a:ext cx="592666" cy="965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redondeado 7"/>
          <p:cNvSpPr/>
          <p:nvPr/>
        </p:nvSpPr>
        <p:spPr>
          <a:xfrm>
            <a:off x="7061199" y="1483782"/>
            <a:ext cx="5130801" cy="4646085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 txBox="1">
            <a:spLocks/>
          </p:cNvSpPr>
          <p:nvPr/>
        </p:nvSpPr>
        <p:spPr>
          <a:xfrm>
            <a:off x="7272868" y="1662643"/>
            <a:ext cx="4919132" cy="4975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/>
              <a:t>Infrastructure</a:t>
            </a:r>
            <a:r>
              <a:rPr lang="es-ES" dirty="0" smtClean="0"/>
              <a:t> Management &amp; </a:t>
            </a:r>
            <a:r>
              <a:rPr lang="es-ES" dirty="0" err="1" smtClean="0"/>
              <a:t>Operations</a:t>
            </a:r>
            <a:endParaRPr lang="es-ES" dirty="0" smtClean="0"/>
          </a:p>
          <a:p>
            <a:r>
              <a:rPr lang="es-ES" dirty="0" err="1" smtClean="0"/>
              <a:t>Distributed</a:t>
            </a:r>
            <a:r>
              <a:rPr lang="es-ES" dirty="0" smtClean="0"/>
              <a:t> Computing: GRID, Cloud, HPC</a:t>
            </a:r>
          </a:p>
          <a:p>
            <a:r>
              <a:rPr lang="es-ES" dirty="0" smtClean="0"/>
              <a:t>Data Bases: </a:t>
            </a:r>
            <a:r>
              <a:rPr lang="es-ES" dirty="0" err="1" smtClean="0"/>
              <a:t>NoSQL</a:t>
            </a:r>
            <a:r>
              <a:rPr lang="es-ES" dirty="0" smtClean="0"/>
              <a:t>, </a:t>
            </a:r>
          </a:p>
          <a:p>
            <a:r>
              <a:rPr lang="es-ES" dirty="0" smtClean="0"/>
              <a:t>Big Data</a:t>
            </a:r>
          </a:p>
          <a:p>
            <a:r>
              <a:rPr lang="es-ES" dirty="0" smtClean="0"/>
              <a:t>Data Storage</a:t>
            </a:r>
          </a:p>
          <a:p>
            <a:r>
              <a:rPr lang="es-ES" dirty="0" smtClean="0"/>
              <a:t>Machine </a:t>
            </a:r>
            <a:r>
              <a:rPr lang="es-ES" dirty="0" err="1" smtClean="0"/>
              <a:t>Learning</a:t>
            </a:r>
            <a:r>
              <a:rPr lang="es-ES" dirty="0" smtClean="0"/>
              <a:t> </a:t>
            </a:r>
            <a:r>
              <a:rPr lang="es-ES" dirty="0" err="1" smtClean="0"/>
              <a:t>techniques</a:t>
            </a:r>
            <a:endParaRPr lang="es-ES" dirty="0" smtClean="0"/>
          </a:p>
          <a:p>
            <a:r>
              <a:rPr lang="es-ES" dirty="0" smtClean="0"/>
              <a:t>…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10" name="Rectángulo redondeado 9"/>
          <p:cNvSpPr/>
          <p:nvPr/>
        </p:nvSpPr>
        <p:spPr>
          <a:xfrm>
            <a:off x="575733" y="575734"/>
            <a:ext cx="6045200" cy="60621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Marcador de contenido 2"/>
          <p:cNvSpPr txBox="1">
            <a:spLocks/>
          </p:cNvSpPr>
          <p:nvPr/>
        </p:nvSpPr>
        <p:spPr>
          <a:xfrm>
            <a:off x="279400" y="674158"/>
            <a:ext cx="6036733" cy="57266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s-ES" dirty="0" smtClean="0">
                <a:solidFill>
                  <a:srgbClr val="0000FF"/>
                </a:solidFill>
              </a:rPr>
              <a:t>Monitorización de los servidores </a:t>
            </a:r>
            <a:r>
              <a:rPr lang="es-ES" dirty="0" err="1" smtClean="0">
                <a:solidFill>
                  <a:srgbClr val="0000FF"/>
                </a:solidFill>
              </a:rPr>
              <a:t>Frontier</a:t>
            </a:r>
            <a:r>
              <a:rPr lang="es-ES" dirty="0" smtClean="0">
                <a:solidFill>
                  <a:srgbClr val="0000FF"/>
                </a:solidFill>
              </a:rPr>
              <a:t> de ATLAS </a:t>
            </a:r>
            <a:r>
              <a:rPr lang="es-ES" dirty="0" smtClean="0"/>
              <a:t>(ver charla de LOZANO BAHILO, Julio)</a:t>
            </a:r>
          </a:p>
          <a:p>
            <a:pPr lvl="1"/>
            <a:r>
              <a:rPr lang="es-ES" dirty="0" err="1" smtClean="0">
                <a:solidFill>
                  <a:srgbClr val="0000FF"/>
                </a:solidFill>
              </a:rPr>
              <a:t>Monitoring</a:t>
            </a:r>
            <a:r>
              <a:rPr lang="es-ES" dirty="0" smtClean="0">
                <a:solidFill>
                  <a:srgbClr val="0000FF"/>
                </a:solidFill>
              </a:rPr>
              <a:t> de las transferencias del TIER2 con ELK </a:t>
            </a:r>
            <a:r>
              <a:rPr lang="es-ES" dirty="0" smtClean="0"/>
              <a:t>(ver charla de APARISI POZO, Javier)</a:t>
            </a:r>
          </a:p>
          <a:p>
            <a:pPr lvl="1"/>
            <a:r>
              <a:rPr lang="es-ES" dirty="0" smtClean="0">
                <a:solidFill>
                  <a:srgbClr val="0000FF"/>
                </a:solidFill>
              </a:rPr>
              <a:t>ATLAS </a:t>
            </a:r>
            <a:r>
              <a:rPr lang="es-ES" dirty="0" err="1" smtClean="0">
                <a:solidFill>
                  <a:srgbClr val="0000FF"/>
                </a:solidFill>
              </a:rPr>
              <a:t>EventIndex</a:t>
            </a:r>
            <a:r>
              <a:rPr lang="es-ES" dirty="0" smtClean="0">
                <a:solidFill>
                  <a:srgbClr val="0000FF"/>
                </a:solidFill>
              </a:rPr>
              <a:t> y </a:t>
            </a:r>
            <a:r>
              <a:rPr lang="es-ES" dirty="0" err="1" smtClean="0">
                <a:solidFill>
                  <a:srgbClr val="0000FF"/>
                </a:solidFill>
              </a:rPr>
              <a:t>EventWhiteboard</a:t>
            </a:r>
            <a:r>
              <a:rPr lang="es-ES" dirty="0" smtClean="0">
                <a:solidFill>
                  <a:srgbClr val="0000FF"/>
                </a:solidFill>
              </a:rPr>
              <a:t>. Un sistema de indexado y catalogado de eventos para experimentos con grandes cantidades de datos</a:t>
            </a:r>
            <a:r>
              <a:rPr lang="es-ES" dirty="0" smtClean="0"/>
              <a:t>(ver charla de FERNÁNDEZ, Álvaro)</a:t>
            </a:r>
          </a:p>
          <a:p>
            <a:pPr lvl="1"/>
            <a:r>
              <a:rPr lang="es-ES" dirty="0" smtClean="0">
                <a:solidFill>
                  <a:srgbClr val="0000FF"/>
                </a:solidFill>
              </a:rPr>
              <a:t>ATLAS </a:t>
            </a:r>
            <a:r>
              <a:rPr lang="es-ES" dirty="0" err="1" smtClean="0">
                <a:solidFill>
                  <a:srgbClr val="0000FF"/>
                </a:solidFill>
              </a:rPr>
              <a:t>EventIndex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Trigger</a:t>
            </a:r>
            <a:r>
              <a:rPr lang="es-ES" dirty="0" smtClean="0">
                <a:solidFill>
                  <a:srgbClr val="0000FF"/>
                </a:solidFill>
              </a:rPr>
              <a:t> </a:t>
            </a:r>
            <a:r>
              <a:rPr lang="es-ES" dirty="0" err="1" smtClean="0">
                <a:solidFill>
                  <a:srgbClr val="0000FF"/>
                </a:solidFill>
              </a:rPr>
              <a:t>Counter</a:t>
            </a:r>
            <a:r>
              <a:rPr lang="es-ES" dirty="0" smtClean="0">
                <a:solidFill>
                  <a:srgbClr val="0000FF"/>
                </a:solidFill>
              </a:rPr>
              <a:t>, una herramienta de análisis del </a:t>
            </a:r>
            <a:r>
              <a:rPr lang="es-ES" dirty="0" err="1" smtClean="0">
                <a:solidFill>
                  <a:srgbClr val="0000FF"/>
                </a:solidFill>
              </a:rPr>
              <a:t>trigger</a:t>
            </a:r>
            <a:r>
              <a:rPr lang="es-ES" dirty="0" smtClean="0">
                <a:solidFill>
                  <a:srgbClr val="0000FF"/>
                </a:solidFill>
              </a:rPr>
              <a:t> que emplea </a:t>
            </a:r>
            <a:r>
              <a:rPr lang="es-ES" dirty="0" err="1" smtClean="0">
                <a:solidFill>
                  <a:srgbClr val="0000FF"/>
                </a:solidFill>
              </a:rPr>
              <a:t>MapReduce</a:t>
            </a:r>
            <a:r>
              <a:rPr lang="es-ES" dirty="0" smtClean="0"/>
              <a:t> (ver charla de </a:t>
            </a:r>
            <a:r>
              <a:rPr lang="es-ES" dirty="0" err="1" smtClean="0"/>
              <a:t>GARCíA</a:t>
            </a:r>
            <a:r>
              <a:rPr lang="es-ES" dirty="0" smtClean="0"/>
              <a:t> MONTORO, Carlos)</a:t>
            </a:r>
          </a:p>
          <a:p>
            <a:pPr lvl="1"/>
            <a:r>
              <a:rPr lang="es-ES" dirty="0" smtClean="0">
                <a:solidFill>
                  <a:srgbClr val="0000FF"/>
                </a:solidFill>
              </a:rPr>
              <a:t>Aplicación de Machine </a:t>
            </a:r>
            <a:r>
              <a:rPr lang="es-ES" dirty="0" err="1" smtClean="0">
                <a:solidFill>
                  <a:srgbClr val="0000FF"/>
                </a:solidFill>
              </a:rPr>
              <a:t>Learning</a:t>
            </a:r>
            <a:r>
              <a:rPr lang="es-ES" dirty="0" smtClean="0">
                <a:solidFill>
                  <a:srgbClr val="0000FF"/>
                </a:solidFill>
              </a:rPr>
              <a:t> al análisis de física en ATLAS </a:t>
            </a:r>
            <a:r>
              <a:rPr lang="es-ES" dirty="0" smtClean="0"/>
              <a:t>(ver charla de </a:t>
            </a:r>
            <a:r>
              <a:rPr lang="es-ES" dirty="0" err="1" smtClean="0"/>
              <a:t>CAMPO,Samuel</a:t>
            </a:r>
            <a:r>
              <a:rPr lang="es-ES" dirty="0" smtClean="0"/>
              <a:t>)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3523071" y="0"/>
            <a:ext cx="6814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i="1" dirty="0" err="1" smtClean="0">
                <a:solidFill>
                  <a:srgbClr val="FF0000"/>
                </a:solidFill>
              </a:rPr>
              <a:t>Research</a:t>
            </a:r>
            <a:r>
              <a:rPr lang="es-ES" sz="2800" b="1" i="1" dirty="0" smtClean="0">
                <a:solidFill>
                  <a:srgbClr val="FF0000"/>
                </a:solidFill>
              </a:rPr>
              <a:t> </a:t>
            </a:r>
            <a:r>
              <a:rPr lang="es-ES" sz="2800" b="1" i="1" dirty="0" err="1" smtClean="0">
                <a:solidFill>
                  <a:srgbClr val="FF0000"/>
                </a:solidFill>
              </a:rPr>
              <a:t>tasks</a:t>
            </a:r>
            <a:r>
              <a:rPr lang="es-ES" sz="2800" b="1" i="1" dirty="0" smtClean="0">
                <a:solidFill>
                  <a:srgbClr val="FF0000"/>
                </a:solidFill>
              </a:rPr>
              <a:t> </a:t>
            </a:r>
            <a:r>
              <a:rPr lang="es-ES" sz="2800" b="1" i="1" dirty="0" err="1" smtClean="0">
                <a:solidFill>
                  <a:srgbClr val="FF0000"/>
                </a:solidFill>
              </a:rPr>
              <a:t>included</a:t>
            </a:r>
            <a:r>
              <a:rPr lang="es-ES" sz="2800" b="1" i="1" dirty="0" smtClean="0">
                <a:solidFill>
                  <a:srgbClr val="FF0000"/>
                </a:solidFill>
              </a:rPr>
              <a:t> in </a:t>
            </a:r>
            <a:r>
              <a:rPr lang="es-ES" sz="2800" b="1" i="1" dirty="0" err="1" smtClean="0">
                <a:solidFill>
                  <a:srgbClr val="FF0000"/>
                </a:solidFill>
              </a:rPr>
              <a:t>the</a:t>
            </a:r>
            <a:r>
              <a:rPr lang="es-ES" sz="2800" b="1" i="1" dirty="0" smtClean="0">
                <a:solidFill>
                  <a:srgbClr val="FF0000"/>
                </a:solidFill>
              </a:rPr>
              <a:t> Tier-2 Project </a:t>
            </a:r>
            <a:endParaRPr lang="es-ES" sz="2800" b="1" i="1" dirty="0">
              <a:solidFill>
                <a:srgbClr val="FF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12</a:t>
            </a:fld>
            <a:endParaRPr lang="es-ES"/>
          </a:p>
        </p:txBody>
      </p:sp>
      <p:sp>
        <p:nvSpPr>
          <p:cNvPr id="16" name="Rectángulo redondeado 15"/>
          <p:cNvSpPr/>
          <p:nvPr/>
        </p:nvSpPr>
        <p:spPr>
          <a:xfrm>
            <a:off x="175562" y="208365"/>
            <a:ext cx="914400" cy="6383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16"/>
          <p:cNvSpPr/>
          <p:nvPr/>
        </p:nvSpPr>
        <p:spPr>
          <a:xfrm>
            <a:off x="9520847" y="615834"/>
            <a:ext cx="914400" cy="6383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/>
          <p:cNvSpPr txBox="1"/>
          <p:nvPr/>
        </p:nvSpPr>
        <p:spPr>
          <a:xfrm>
            <a:off x="9520847" y="772362"/>
            <a:ext cx="112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 err="1" smtClean="0">
                <a:solidFill>
                  <a:schemeClr val="bg1"/>
                </a:solidFill>
              </a:rPr>
              <a:t>Tasks</a:t>
            </a:r>
            <a:endParaRPr lang="es-ES" sz="2400" b="1" i="1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20609" y="362315"/>
            <a:ext cx="91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i="1" dirty="0" err="1" smtClean="0">
                <a:solidFill>
                  <a:schemeClr val="bg1"/>
                </a:solidFill>
              </a:rPr>
              <a:t>Talks</a:t>
            </a:r>
            <a:endParaRPr lang="es-E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6867" y="885296"/>
            <a:ext cx="10515600" cy="803275"/>
          </a:xfrm>
        </p:spPr>
        <p:txBody>
          <a:bodyPr>
            <a:noAutofit/>
          </a:bodyPr>
          <a:lstStyle/>
          <a:p>
            <a:r>
              <a:rPr lang="es-ES" sz="3200" dirty="0" smtClean="0"/>
              <a:t> Quo </a:t>
            </a:r>
            <a:r>
              <a:rPr lang="es-ES" sz="3200" dirty="0" err="1" smtClean="0"/>
              <a:t>Vadis</a:t>
            </a:r>
            <a:r>
              <a:rPr lang="es-ES" sz="3200" dirty="0" smtClean="0"/>
              <a:t>, Computing?:::</a:t>
            </a:r>
            <a:r>
              <a:rPr lang="es-ES" sz="3200" dirty="0" err="1" smtClean="0"/>
              <a:t>Towards</a:t>
            </a:r>
            <a:r>
              <a:rPr lang="es-ES" sz="3200" dirty="0" smtClean="0"/>
              <a:t>: Data &amp; Compute </a:t>
            </a:r>
            <a:r>
              <a:rPr lang="es-ES" sz="3200" dirty="0" err="1" smtClean="0"/>
              <a:t>Infrastructure</a:t>
            </a:r>
            <a:r>
              <a:rPr lang="es-ES" sz="3200" dirty="0"/>
              <a:t> </a:t>
            </a:r>
            <a:r>
              <a:rPr lang="es-ES" sz="3200" dirty="0" smtClean="0"/>
              <a:t>(</a:t>
            </a:r>
            <a:r>
              <a:rPr lang="es-ES" sz="3200" dirty="0" err="1" smtClean="0"/>
              <a:t>also</a:t>
            </a:r>
            <a:r>
              <a:rPr lang="es-ES" sz="3200" dirty="0" smtClean="0"/>
              <a:t> </a:t>
            </a:r>
            <a:r>
              <a:rPr lang="es-ES" sz="3200" dirty="0" err="1" smtClean="0"/>
              <a:t>known</a:t>
            </a:r>
            <a:r>
              <a:rPr lang="es-ES" sz="3200" dirty="0" smtClean="0"/>
              <a:t> as ‘Data Lake’)</a:t>
            </a:r>
            <a:endParaRPr lang="es-ES" sz="3200" dirty="0"/>
          </a:p>
        </p:txBody>
      </p:sp>
      <p:pic>
        <p:nvPicPr>
          <p:cNvPr id="4" name="Marcador de contenido 3" descr="Captura de pantalla 2018-03-08 a las 11.13.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0" r="-9190"/>
          <a:stretch>
            <a:fillRect/>
          </a:stretch>
        </p:blipFill>
        <p:spPr>
          <a:xfrm>
            <a:off x="1082847" y="1993371"/>
            <a:ext cx="10515600" cy="4351338"/>
          </a:xfrm>
        </p:spPr>
      </p:pic>
      <p:sp>
        <p:nvSpPr>
          <p:cNvPr id="5" name="CuadroTexto 4"/>
          <p:cNvSpPr txBox="1"/>
          <p:nvPr/>
        </p:nvSpPr>
        <p:spPr>
          <a:xfrm>
            <a:off x="3539067" y="6180667"/>
            <a:ext cx="6010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Ian</a:t>
            </a:r>
            <a:r>
              <a:rPr lang="es-ES" dirty="0" smtClean="0"/>
              <a:t> </a:t>
            </a:r>
            <a:r>
              <a:rPr lang="es-ES" dirty="0" err="1" smtClean="0"/>
              <a:t>Bird’s</a:t>
            </a:r>
            <a:r>
              <a:rPr lang="es-ES" dirty="0" smtClean="0"/>
              <a:t> </a:t>
            </a:r>
            <a:r>
              <a:rPr lang="es-ES" dirty="0" err="1" smtClean="0"/>
              <a:t>presentation</a:t>
            </a:r>
            <a:r>
              <a:rPr lang="es-ES" dirty="0" smtClean="0"/>
              <a:t>  @ S&amp;C </a:t>
            </a:r>
            <a:r>
              <a:rPr lang="es-ES" dirty="0" err="1" smtClean="0"/>
              <a:t>Technical</a:t>
            </a:r>
            <a:r>
              <a:rPr lang="es-ES" dirty="0" smtClean="0"/>
              <a:t> Meeting ATLAS</a:t>
            </a:r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778933" y="406400"/>
            <a:ext cx="30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P</a:t>
            </a:r>
            <a:endParaRPr lang="es-ES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 txBox="1">
            <a:spLocks/>
          </p:cNvSpPr>
          <p:nvPr/>
        </p:nvSpPr>
        <p:spPr>
          <a:xfrm>
            <a:off x="601134" y="43393"/>
            <a:ext cx="10515600" cy="732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0000FF"/>
                </a:solidFill>
              </a:rPr>
              <a:t>5</a:t>
            </a:r>
            <a:r>
              <a:rPr lang="es-ES" dirty="0" smtClean="0">
                <a:solidFill>
                  <a:srgbClr val="0000FF"/>
                </a:solidFill>
              </a:rPr>
              <a:t>.- </a:t>
            </a:r>
            <a:r>
              <a:rPr lang="es-ES" dirty="0" err="1" smtClean="0">
                <a:solidFill>
                  <a:srgbClr val="0000FF"/>
                </a:solidFill>
              </a:rPr>
              <a:t>Perspectives</a:t>
            </a:r>
            <a:r>
              <a:rPr lang="es-ES" dirty="0" smtClean="0">
                <a:solidFill>
                  <a:srgbClr val="0000FF"/>
                </a:solidFill>
              </a:rPr>
              <a:t> and </a:t>
            </a:r>
            <a:r>
              <a:rPr lang="es-ES" dirty="0" err="1" smtClean="0">
                <a:solidFill>
                  <a:srgbClr val="0000FF"/>
                </a:solidFill>
              </a:rPr>
              <a:t>conclusions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289729" y="1203939"/>
            <a:ext cx="978408" cy="48463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88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1209"/>
            <a:ext cx="10515600" cy="735542"/>
          </a:xfrm>
        </p:spPr>
        <p:txBody>
          <a:bodyPr/>
          <a:lstStyle/>
          <a:p>
            <a:r>
              <a:rPr lang="es-ES" dirty="0" smtClean="0"/>
              <a:t>   </a:t>
            </a:r>
            <a:r>
              <a:rPr lang="es-ES" dirty="0" err="1" smtClean="0"/>
              <a:t>Conclusions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F49E0E7-86BA-BC4D-A36E-E61D73B45E8C}"/>
              </a:ext>
            </a:extLst>
          </p:cNvPr>
          <p:cNvSpPr txBox="1"/>
          <p:nvPr/>
        </p:nvSpPr>
        <p:spPr>
          <a:xfrm>
            <a:off x="11864898" y="67687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 txBox="1">
            <a:spLocks/>
          </p:cNvSpPr>
          <p:nvPr/>
        </p:nvSpPr>
        <p:spPr>
          <a:xfrm>
            <a:off x="821266" y="909868"/>
            <a:ext cx="10515600" cy="56557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computing</a:t>
            </a:r>
            <a:r>
              <a:rPr lang="es-ES" dirty="0" smtClean="0"/>
              <a:t>(&amp;data) </a:t>
            </a:r>
            <a:r>
              <a:rPr lang="es-ES" b="1" i="1" dirty="0" smtClean="0">
                <a:solidFill>
                  <a:srgbClr val="FF0000"/>
                </a:solidFill>
              </a:rPr>
              <a:t>‘</a:t>
            </a:r>
            <a:r>
              <a:rPr lang="es-ES" b="1" i="1" dirty="0" err="1" smtClean="0">
                <a:solidFill>
                  <a:srgbClr val="FF0000"/>
                </a:solidFill>
              </a:rPr>
              <a:t>ecosystem</a:t>
            </a:r>
            <a:r>
              <a:rPr lang="es-ES" b="1" i="1" dirty="0" smtClean="0">
                <a:solidFill>
                  <a:srgbClr val="FF0000"/>
                </a:solidFill>
              </a:rPr>
              <a:t>’  </a:t>
            </a:r>
            <a:r>
              <a:rPr lang="es-ES" b="1" i="1" dirty="0" err="1" smtClean="0">
                <a:solidFill>
                  <a:srgbClr val="FF0000"/>
                </a:solidFill>
              </a:rPr>
              <a:t>is</a:t>
            </a:r>
            <a:r>
              <a:rPr lang="es-ES" b="1" i="1" dirty="0" smtClean="0">
                <a:solidFill>
                  <a:srgbClr val="FF0000"/>
                </a:solidFill>
              </a:rPr>
              <a:t> more </a:t>
            </a:r>
            <a:r>
              <a:rPr lang="es-ES" b="1" i="1" dirty="0" err="1" smtClean="0">
                <a:solidFill>
                  <a:srgbClr val="FF0000"/>
                </a:solidFill>
              </a:rPr>
              <a:t>complex</a:t>
            </a:r>
            <a:r>
              <a:rPr lang="es-ES" b="1" i="1" dirty="0" smtClean="0">
                <a:solidFill>
                  <a:srgbClr val="FF0000"/>
                </a:solidFill>
              </a:rPr>
              <a:t> </a:t>
            </a:r>
            <a:r>
              <a:rPr lang="es-ES" dirty="0" err="1" smtClean="0"/>
              <a:t>than</a:t>
            </a:r>
            <a:r>
              <a:rPr lang="es-ES" dirty="0" smtClean="0"/>
              <a:t> 10 </a:t>
            </a:r>
            <a:r>
              <a:rPr lang="es-ES" dirty="0" err="1" smtClean="0"/>
              <a:t>years</a:t>
            </a:r>
            <a:r>
              <a:rPr lang="es-ES" dirty="0" smtClean="0"/>
              <a:t> </a:t>
            </a:r>
            <a:r>
              <a:rPr lang="es-ES" dirty="0" err="1" smtClean="0"/>
              <a:t>ago</a:t>
            </a:r>
            <a:r>
              <a:rPr lang="es-ES" dirty="0" smtClean="0"/>
              <a:t>:</a:t>
            </a:r>
          </a:p>
          <a:p>
            <a:pPr lvl="1"/>
            <a:r>
              <a:rPr lang="es-ES" dirty="0" err="1" smtClean="0"/>
              <a:t>The</a:t>
            </a:r>
            <a:r>
              <a:rPr lang="es-ES" dirty="0" smtClean="0"/>
              <a:t> GRID IFIC </a:t>
            </a:r>
            <a:r>
              <a:rPr lang="es-ES" dirty="0" err="1" smtClean="0"/>
              <a:t>group</a:t>
            </a:r>
            <a:r>
              <a:rPr lang="es-ES" dirty="0" smtClean="0"/>
              <a:t> has </a:t>
            </a:r>
            <a:r>
              <a:rPr lang="es-ES" dirty="0" err="1" smtClean="0"/>
              <a:t>got</a:t>
            </a:r>
            <a:r>
              <a:rPr lang="es-ES" dirty="0" smtClean="0"/>
              <a:t> a </a:t>
            </a:r>
            <a:r>
              <a:rPr lang="es-ES" dirty="0" err="1" smtClean="0"/>
              <a:t>high</a:t>
            </a:r>
            <a:r>
              <a:rPr lang="es-ES" dirty="0" smtClean="0"/>
              <a:t> </a:t>
            </a:r>
            <a:r>
              <a:rPr lang="es-ES" dirty="0" err="1" smtClean="0"/>
              <a:t>level</a:t>
            </a:r>
            <a:r>
              <a:rPr lang="es-ES" dirty="0" smtClean="0"/>
              <a:t> </a:t>
            </a:r>
            <a:r>
              <a:rPr lang="es-ES" dirty="0" err="1" smtClean="0"/>
              <a:t>experience</a:t>
            </a:r>
            <a:r>
              <a:rPr lang="es-ES" dirty="0" smtClean="0"/>
              <a:t> </a:t>
            </a:r>
          </a:p>
          <a:p>
            <a:pPr lvl="1"/>
            <a:r>
              <a:rPr lang="es-ES" dirty="0" err="1" smtClean="0"/>
              <a:t>Scenario</a:t>
            </a:r>
            <a:r>
              <a:rPr lang="es-ES" dirty="0" smtClean="0"/>
              <a:t>: Cloud </a:t>
            </a:r>
            <a:r>
              <a:rPr lang="es-ES" dirty="0" err="1" smtClean="0"/>
              <a:t>computing</a:t>
            </a:r>
            <a:r>
              <a:rPr lang="es-ES" dirty="0" smtClean="0"/>
              <a:t>, HPC, GRID </a:t>
            </a:r>
            <a:r>
              <a:rPr lang="es-ES" dirty="0" err="1" smtClean="0"/>
              <a:t>resources</a:t>
            </a:r>
            <a:r>
              <a:rPr lang="es-ES" dirty="0" smtClean="0"/>
              <a:t>, </a:t>
            </a:r>
            <a:r>
              <a:rPr lang="es-ES" dirty="0" err="1" smtClean="0"/>
              <a:t>volunteer</a:t>
            </a:r>
            <a:r>
              <a:rPr lang="es-ES" dirty="0" smtClean="0"/>
              <a:t> (@home),…</a:t>
            </a:r>
          </a:p>
          <a:p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/>
              <a:t>Spanish</a:t>
            </a:r>
            <a:r>
              <a:rPr lang="es-ES" dirty="0"/>
              <a:t> LHC Computing (GRID) </a:t>
            </a:r>
            <a:r>
              <a:rPr lang="es-ES" dirty="0" err="1" smtClean="0"/>
              <a:t>community</a:t>
            </a:r>
            <a:r>
              <a:rPr lang="es-ES" dirty="0" smtClean="0"/>
              <a:t>: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establish</a:t>
            </a:r>
            <a:r>
              <a:rPr lang="es-ES" dirty="0" smtClean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years</a:t>
            </a:r>
            <a:r>
              <a:rPr lang="es-ES" dirty="0"/>
              <a:t> (HL-LHC):</a:t>
            </a:r>
          </a:p>
          <a:p>
            <a:pPr lvl="1"/>
            <a:r>
              <a:rPr lang="es-ES" b="1" i="1" dirty="0" err="1">
                <a:solidFill>
                  <a:srgbClr val="FF0000"/>
                </a:solidFill>
              </a:rPr>
              <a:t>U</a:t>
            </a:r>
            <a:r>
              <a:rPr lang="es-ES" b="1" i="1" dirty="0" err="1" smtClean="0">
                <a:solidFill>
                  <a:srgbClr val="FF0000"/>
                </a:solidFill>
              </a:rPr>
              <a:t>pdate</a:t>
            </a:r>
            <a:r>
              <a:rPr lang="es-ES" b="1" i="1" dirty="0" smtClean="0">
                <a:solidFill>
                  <a:srgbClr val="FF0000"/>
                </a:solidFill>
              </a:rPr>
              <a:t> </a:t>
            </a:r>
            <a:r>
              <a:rPr lang="es-ES" b="1" i="1" dirty="0">
                <a:solidFill>
                  <a:srgbClr val="FF0000"/>
                </a:solidFill>
              </a:rPr>
              <a:t>of </a:t>
            </a:r>
            <a:r>
              <a:rPr lang="es-ES" b="1" i="1" dirty="0" err="1">
                <a:solidFill>
                  <a:srgbClr val="FF0000"/>
                </a:solidFill>
              </a:rPr>
              <a:t>the</a:t>
            </a:r>
            <a:r>
              <a:rPr lang="es-ES" b="1" i="1" dirty="0">
                <a:solidFill>
                  <a:srgbClr val="FF0000"/>
                </a:solidFill>
              </a:rPr>
              <a:t> LHC Computing @ </a:t>
            </a:r>
            <a:r>
              <a:rPr lang="es-ES" b="1" i="1" dirty="0" err="1">
                <a:solidFill>
                  <a:srgbClr val="FF0000"/>
                </a:solidFill>
              </a:rPr>
              <a:t>Spain</a:t>
            </a:r>
            <a:r>
              <a:rPr lang="es-ES" b="1" i="1" dirty="0">
                <a:solidFill>
                  <a:srgbClr val="FF0000"/>
                </a:solidFill>
              </a:rPr>
              <a:t>  </a:t>
            </a:r>
          </a:p>
          <a:p>
            <a:pPr lvl="1"/>
            <a:r>
              <a:rPr lang="es-ES" dirty="0" err="1"/>
              <a:t>Extension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another</a:t>
            </a:r>
            <a:r>
              <a:rPr lang="es-ES" dirty="0"/>
              <a:t> FPA </a:t>
            </a:r>
            <a:r>
              <a:rPr lang="es-ES" dirty="0" err="1" smtClean="0"/>
              <a:t>sectors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take</a:t>
            </a:r>
            <a:r>
              <a:rPr lang="es-ES" dirty="0" smtClean="0"/>
              <a:t> </a:t>
            </a:r>
            <a:r>
              <a:rPr lang="es-ES" dirty="0" err="1" smtClean="0"/>
              <a:t>profit</a:t>
            </a:r>
            <a:r>
              <a:rPr lang="es-ES" dirty="0" smtClean="0"/>
              <a:t> of </a:t>
            </a:r>
            <a:r>
              <a:rPr lang="es-ES" dirty="0" err="1" smtClean="0"/>
              <a:t>experience</a:t>
            </a:r>
            <a:endParaRPr lang="es-ES" dirty="0" smtClean="0"/>
          </a:p>
          <a:p>
            <a:r>
              <a:rPr lang="es-ES" dirty="0" err="1"/>
              <a:t>M</a:t>
            </a:r>
            <a:r>
              <a:rPr lang="es-ES" dirty="0" err="1" smtClean="0"/>
              <a:t>oving</a:t>
            </a:r>
            <a:r>
              <a:rPr lang="es-ES" dirty="0" smtClean="0"/>
              <a:t> </a:t>
            </a:r>
            <a:r>
              <a:rPr lang="es-ES" dirty="0" err="1" smtClean="0"/>
              <a:t>towards</a:t>
            </a:r>
            <a:r>
              <a:rPr lang="es-ES" dirty="0" smtClean="0"/>
              <a:t> </a:t>
            </a:r>
            <a:r>
              <a:rPr lang="es-ES" b="1" i="1" dirty="0" err="1" smtClean="0">
                <a:solidFill>
                  <a:srgbClr val="FF0000"/>
                </a:solidFill>
              </a:rPr>
              <a:t>common</a:t>
            </a:r>
            <a:r>
              <a:rPr lang="es-ES" b="1" i="1" dirty="0" smtClean="0">
                <a:solidFill>
                  <a:srgbClr val="FF0000"/>
                </a:solidFill>
              </a:rPr>
              <a:t> </a:t>
            </a:r>
            <a:r>
              <a:rPr lang="es-ES" b="1" i="1" dirty="0" err="1" smtClean="0">
                <a:solidFill>
                  <a:srgbClr val="FF0000"/>
                </a:solidFill>
              </a:rPr>
              <a:t>implementations</a:t>
            </a:r>
            <a:r>
              <a:rPr lang="es-ES" b="1" i="1" dirty="0" smtClean="0">
                <a:solidFill>
                  <a:srgbClr val="FF0000"/>
                </a:solidFill>
              </a:rPr>
              <a:t> </a:t>
            </a:r>
            <a:r>
              <a:rPr lang="es-ES" dirty="0" smtClean="0"/>
              <a:t>(</a:t>
            </a:r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realistic</a:t>
            </a:r>
            <a:r>
              <a:rPr lang="es-ES" dirty="0" smtClean="0"/>
              <a:t>); </a:t>
            </a:r>
            <a:r>
              <a:rPr lang="es-ES" dirty="0" err="1" smtClean="0"/>
              <a:t>joint</a:t>
            </a:r>
            <a:r>
              <a:rPr lang="es-ES" dirty="0" smtClean="0"/>
              <a:t> </a:t>
            </a:r>
            <a:r>
              <a:rPr lang="es-ES" dirty="0" err="1" smtClean="0"/>
              <a:t>efforts</a:t>
            </a:r>
            <a:r>
              <a:rPr lang="es-ES" dirty="0" smtClean="0"/>
              <a:t> =&gt; i.e. In Data Management, Data </a:t>
            </a:r>
            <a:r>
              <a:rPr lang="es-ES" dirty="0" err="1" smtClean="0"/>
              <a:t>lake</a:t>
            </a:r>
            <a:r>
              <a:rPr lang="es-ES" smtClean="0"/>
              <a:t>(s)</a:t>
            </a:r>
            <a:endParaRPr lang="es-ES" dirty="0" smtClean="0"/>
          </a:p>
          <a:p>
            <a:r>
              <a:rPr lang="es-ES" b="1" i="1" dirty="0" smtClean="0">
                <a:solidFill>
                  <a:srgbClr val="FF0000"/>
                </a:solidFill>
              </a:rPr>
              <a:t>Training of ‘Data </a:t>
            </a:r>
            <a:r>
              <a:rPr lang="es-ES" b="1" i="1" dirty="0" err="1" smtClean="0">
                <a:solidFill>
                  <a:srgbClr val="FF0000"/>
                </a:solidFill>
              </a:rPr>
              <a:t>Scientists</a:t>
            </a:r>
            <a:r>
              <a:rPr lang="es-ES" b="1" i="1" dirty="0" smtClean="0">
                <a:solidFill>
                  <a:srgbClr val="FF0000"/>
                </a:solidFill>
              </a:rPr>
              <a:t>’ </a:t>
            </a:r>
            <a:r>
              <a:rPr lang="es-ES" dirty="0" smtClean="0"/>
              <a:t>( </a:t>
            </a:r>
            <a:r>
              <a:rPr lang="es-ES" dirty="0" err="1" smtClean="0"/>
              <a:t>physicists</a:t>
            </a:r>
            <a:r>
              <a:rPr lang="es-ES" dirty="0" smtClean="0"/>
              <a:t> &amp; </a:t>
            </a:r>
            <a:r>
              <a:rPr lang="es-ES" dirty="0" err="1" smtClean="0"/>
              <a:t>technologists</a:t>
            </a:r>
            <a:r>
              <a:rPr lang="es-ES" dirty="0" smtClean="0"/>
              <a:t>): </a:t>
            </a:r>
            <a:r>
              <a:rPr lang="es-ES" dirty="0" err="1" smtClean="0"/>
              <a:t>staff</a:t>
            </a:r>
            <a:r>
              <a:rPr lang="es-ES" dirty="0" smtClean="0"/>
              <a:t> </a:t>
            </a:r>
            <a:r>
              <a:rPr lang="es-ES" dirty="0" err="1" smtClean="0"/>
              <a:t>well</a:t>
            </a:r>
            <a:r>
              <a:rPr lang="es-ES" dirty="0" smtClean="0"/>
              <a:t> </a:t>
            </a:r>
            <a:r>
              <a:rPr lang="es-ES" dirty="0" err="1" smtClean="0"/>
              <a:t>valued</a:t>
            </a:r>
            <a:r>
              <a:rPr lang="es-ES" dirty="0" smtClean="0"/>
              <a:t> at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experiment</a:t>
            </a:r>
            <a:endParaRPr lang="es-ES" dirty="0" smtClean="0"/>
          </a:p>
          <a:p>
            <a:r>
              <a:rPr lang="es-ES" b="1" i="1" dirty="0" err="1" smtClean="0">
                <a:solidFill>
                  <a:srgbClr val="FF0000"/>
                </a:solidFill>
              </a:rPr>
              <a:t>Strategy</a:t>
            </a:r>
            <a:r>
              <a:rPr lang="es-ES" b="1" i="1" dirty="0" smtClean="0">
                <a:solidFill>
                  <a:srgbClr val="FF0000"/>
                </a:solidFill>
              </a:rPr>
              <a:t> @ IFIC </a:t>
            </a:r>
            <a:r>
              <a:rPr lang="es-ES" dirty="0" smtClean="0"/>
              <a:t>: </a:t>
            </a:r>
            <a:r>
              <a:rPr lang="es-ES" dirty="0" err="1" smtClean="0"/>
              <a:t>Confluence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/>
              <a:t>interests</a:t>
            </a:r>
            <a:r>
              <a:rPr lang="es-ES" dirty="0"/>
              <a:t>, </a:t>
            </a:r>
            <a:r>
              <a:rPr lang="es-ES" dirty="0" err="1"/>
              <a:t>synergy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, </a:t>
            </a:r>
            <a:r>
              <a:rPr lang="es-ES" dirty="0" err="1"/>
              <a:t>collaborative</a:t>
            </a:r>
            <a:r>
              <a:rPr lang="es-ES" dirty="0"/>
              <a:t> </a:t>
            </a:r>
            <a:r>
              <a:rPr lang="es-ES" dirty="0" err="1" smtClean="0"/>
              <a:t>environments</a:t>
            </a:r>
            <a:r>
              <a:rPr lang="es-ES" dirty="0" smtClean="0"/>
              <a:t>,…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7" name="Flecha derecha 6"/>
          <p:cNvSpPr/>
          <p:nvPr/>
        </p:nvSpPr>
        <p:spPr>
          <a:xfrm>
            <a:off x="289729" y="122809"/>
            <a:ext cx="978408" cy="48463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131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400" b="1" dirty="0" smtClean="0">
                <a:solidFill>
                  <a:srgbClr val="0000FF"/>
                </a:solidFill>
              </a:rPr>
              <a:t>GRACIAS POR VUESTRA ATENCION</a:t>
            </a:r>
          </a:p>
          <a:p>
            <a:r>
              <a:rPr lang="es-ES" sz="4400" b="1" dirty="0" smtClean="0">
                <a:solidFill>
                  <a:srgbClr val="0000FF"/>
                </a:solidFill>
              </a:rPr>
              <a:t>PREGUNTAS</a:t>
            </a:r>
            <a:endParaRPr lang="es-ES" sz="4400" b="1" dirty="0">
              <a:solidFill>
                <a:srgbClr val="0000FF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78226-E2F4-2F42-9806-FCDB35703BAB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35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276"/>
            <a:ext cx="10515600" cy="1325563"/>
          </a:xfrm>
        </p:spPr>
        <p:txBody>
          <a:bodyPr/>
          <a:lstStyle/>
          <a:p>
            <a:r>
              <a:rPr lang="es-ES" dirty="0" err="1" smtClean="0"/>
              <a:t>Contents</a:t>
            </a:r>
            <a:r>
              <a:rPr lang="es-ES" dirty="0" smtClean="0"/>
              <a:t>: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67" y="1552839"/>
            <a:ext cx="10515600" cy="49622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000" b="1" dirty="0" smtClean="0">
                <a:solidFill>
                  <a:srgbClr val="0000FF"/>
                </a:solidFill>
              </a:rPr>
              <a:t>1.- </a:t>
            </a:r>
            <a:r>
              <a:rPr lang="es-ES" sz="4000" b="1" dirty="0" err="1" smtClean="0">
                <a:solidFill>
                  <a:srgbClr val="0000FF"/>
                </a:solidFill>
              </a:rPr>
              <a:t>Introduction</a:t>
            </a:r>
            <a:r>
              <a:rPr lang="es-ES" sz="4000" b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es-ES" sz="4000" b="1" dirty="0" smtClean="0">
                <a:solidFill>
                  <a:srgbClr val="0000FF"/>
                </a:solidFill>
              </a:rPr>
              <a:t>2.- </a:t>
            </a:r>
            <a:r>
              <a:rPr lang="es-ES" sz="4000" b="1" dirty="0" err="1" smtClean="0">
                <a:solidFill>
                  <a:srgbClr val="0000FF"/>
                </a:solidFill>
              </a:rPr>
              <a:t>Evolution</a:t>
            </a:r>
            <a:r>
              <a:rPr lang="es-ES" sz="4000" b="1" dirty="0" smtClean="0">
                <a:solidFill>
                  <a:srgbClr val="0000FF"/>
                </a:solidFill>
              </a:rPr>
              <a:t> of </a:t>
            </a:r>
            <a:r>
              <a:rPr lang="es-ES" sz="4000" b="1" dirty="0" err="1" smtClean="0">
                <a:solidFill>
                  <a:srgbClr val="0000FF"/>
                </a:solidFill>
              </a:rPr>
              <a:t>the</a:t>
            </a:r>
            <a:r>
              <a:rPr lang="es-ES" sz="4000" b="1" dirty="0" smtClean="0">
                <a:solidFill>
                  <a:srgbClr val="0000FF"/>
                </a:solidFill>
              </a:rPr>
              <a:t> ATLAS Computing </a:t>
            </a:r>
            <a:r>
              <a:rPr lang="es-ES" sz="4000" b="1" dirty="0" err="1" smtClean="0">
                <a:solidFill>
                  <a:srgbClr val="0000FF"/>
                </a:solidFill>
              </a:rPr>
              <a:t>Model</a:t>
            </a:r>
            <a:r>
              <a:rPr lang="es-ES" sz="4000" b="1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r>
              <a:rPr lang="es-ES" sz="4000" b="1" dirty="0" smtClean="0">
                <a:solidFill>
                  <a:srgbClr val="0000FF"/>
                </a:solidFill>
              </a:rPr>
              <a:t>3.- </a:t>
            </a:r>
            <a:r>
              <a:rPr lang="es-ES" sz="4000" b="1" dirty="0" err="1" smtClean="0">
                <a:solidFill>
                  <a:srgbClr val="0000FF"/>
                </a:solidFill>
              </a:rPr>
              <a:t>The</a:t>
            </a:r>
            <a:r>
              <a:rPr lang="es-ES" sz="4000" b="1" dirty="0" smtClean="0">
                <a:solidFill>
                  <a:srgbClr val="0000FF"/>
                </a:solidFill>
              </a:rPr>
              <a:t> </a:t>
            </a:r>
            <a:r>
              <a:rPr lang="es-ES" sz="4000" b="1" dirty="0" err="1" smtClean="0">
                <a:solidFill>
                  <a:srgbClr val="0000FF"/>
                </a:solidFill>
              </a:rPr>
              <a:t>Spanish</a:t>
            </a:r>
            <a:r>
              <a:rPr lang="es-ES" sz="4000" b="1" dirty="0" smtClean="0">
                <a:solidFill>
                  <a:srgbClr val="0000FF"/>
                </a:solidFill>
              </a:rPr>
              <a:t> ATLAS Tier-2</a:t>
            </a:r>
          </a:p>
          <a:p>
            <a:pPr marL="0" indent="0">
              <a:buNone/>
            </a:pPr>
            <a:r>
              <a:rPr lang="es-ES" sz="4000" b="1" dirty="0" smtClean="0">
                <a:solidFill>
                  <a:srgbClr val="0000FF"/>
                </a:solidFill>
              </a:rPr>
              <a:t>4-   </a:t>
            </a:r>
            <a:r>
              <a:rPr lang="es-ES" sz="4000" b="1" dirty="0" err="1" smtClean="0">
                <a:solidFill>
                  <a:srgbClr val="0000FF"/>
                </a:solidFill>
              </a:rPr>
              <a:t>Technical</a:t>
            </a:r>
            <a:r>
              <a:rPr lang="es-ES" sz="4000" b="1" dirty="0" smtClean="0">
                <a:solidFill>
                  <a:srgbClr val="0000FF"/>
                </a:solidFill>
              </a:rPr>
              <a:t> </a:t>
            </a:r>
            <a:r>
              <a:rPr lang="es-ES" sz="4000" b="1" dirty="0" err="1" smtClean="0">
                <a:solidFill>
                  <a:srgbClr val="0000FF"/>
                </a:solidFill>
              </a:rPr>
              <a:t>issues</a:t>
            </a:r>
            <a:r>
              <a:rPr lang="es-ES" sz="4000" b="1" dirty="0" smtClean="0">
                <a:solidFill>
                  <a:srgbClr val="0000FF"/>
                </a:solidFill>
              </a:rPr>
              <a:t> </a:t>
            </a:r>
            <a:r>
              <a:rPr lang="es-ES" sz="4000" b="1" dirty="0" err="1" smtClean="0">
                <a:solidFill>
                  <a:srgbClr val="0000FF"/>
                </a:solidFill>
              </a:rPr>
              <a:t>from</a:t>
            </a:r>
            <a:r>
              <a:rPr lang="es-ES" sz="4000" b="1" dirty="0" smtClean="0">
                <a:solidFill>
                  <a:srgbClr val="0000FF"/>
                </a:solidFill>
              </a:rPr>
              <a:t> </a:t>
            </a:r>
            <a:r>
              <a:rPr lang="es-ES" sz="4000" b="1" dirty="0" err="1" smtClean="0">
                <a:solidFill>
                  <a:srgbClr val="0000FF"/>
                </a:solidFill>
              </a:rPr>
              <a:t>the</a:t>
            </a:r>
            <a:r>
              <a:rPr lang="es-ES" sz="4000" b="1" dirty="0" smtClean="0">
                <a:solidFill>
                  <a:srgbClr val="0000FF"/>
                </a:solidFill>
              </a:rPr>
              <a:t> Tier-2 </a:t>
            </a:r>
            <a:r>
              <a:rPr lang="es-ES" sz="4000" b="1" dirty="0" err="1" smtClean="0">
                <a:solidFill>
                  <a:srgbClr val="0000FF"/>
                </a:solidFill>
              </a:rPr>
              <a:t>project</a:t>
            </a:r>
            <a:endParaRPr lang="es-ES" sz="4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s-ES" sz="4000" b="1" dirty="0">
                <a:solidFill>
                  <a:srgbClr val="0000FF"/>
                </a:solidFill>
              </a:rPr>
              <a:t>5</a:t>
            </a:r>
            <a:r>
              <a:rPr lang="es-ES" sz="4000" b="1" dirty="0" smtClean="0">
                <a:solidFill>
                  <a:srgbClr val="0000FF"/>
                </a:solidFill>
              </a:rPr>
              <a:t>.- </a:t>
            </a:r>
            <a:r>
              <a:rPr lang="es-ES" sz="4000" b="1" dirty="0" err="1" smtClean="0">
                <a:solidFill>
                  <a:srgbClr val="0000FF"/>
                </a:solidFill>
              </a:rPr>
              <a:t>Perspectives</a:t>
            </a:r>
            <a:r>
              <a:rPr lang="es-ES" sz="4000" b="1" dirty="0" smtClean="0">
                <a:solidFill>
                  <a:srgbClr val="0000FF"/>
                </a:solidFill>
              </a:rPr>
              <a:t> and </a:t>
            </a:r>
            <a:r>
              <a:rPr lang="es-ES" sz="4000" b="1" dirty="0" err="1" smtClean="0">
                <a:solidFill>
                  <a:srgbClr val="0000FF"/>
                </a:solidFill>
              </a:rPr>
              <a:t>conclusions</a:t>
            </a:r>
            <a:endParaRPr lang="es-ES" sz="4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s-ES" sz="4000" b="1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37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72908" y="0"/>
            <a:ext cx="4892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0000FF"/>
                </a:solidFill>
              </a:rPr>
              <a:t>1.-INTRODUCTION </a:t>
            </a:r>
            <a:endParaRPr lang="es-ES" sz="4800" b="1" dirty="0">
              <a:solidFill>
                <a:srgbClr val="0000FF"/>
              </a:solidFill>
            </a:endParaRPr>
          </a:p>
        </p:txBody>
      </p:sp>
      <p:pic>
        <p:nvPicPr>
          <p:cNvPr id="7" name="Picture 3" descr="atlas_trigger_updated">
            <a:extLst>
              <a:ext uri="{FF2B5EF4-FFF2-40B4-BE49-F238E27FC236}">
                <a16:creationId xmlns:a16="http://schemas.microsoft.com/office/drawing/2014/main" xmlns="" id="{43C20196-8C31-C947-8915-9E0F27D66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017" y="0"/>
            <a:ext cx="46640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17600" y="1128183"/>
            <a:ext cx="4417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:</a:t>
            </a:r>
            <a:r>
              <a:rPr lang="es-ES" b="1" dirty="0"/>
              <a:t>1 </a:t>
            </a:r>
            <a:r>
              <a:rPr lang="es-ES" b="1" dirty="0" err="1"/>
              <a:t>year</a:t>
            </a:r>
            <a:r>
              <a:rPr lang="es-ES" b="1" dirty="0"/>
              <a:t> </a:t>
            </a:r>
            <a:r>
              <a:rPr lang="es-ES" b="1" dirty="0" err="1"/>
              <a:t>ago</a:t>
            </a:r>
            <a:r>
              <a:rPr lang="es-ES" b="1" dirty="0"/>
              <a:t>, </a:t>
            </a:r>
            <a:r>
              <a:rPr lang="es-ES" b="1" dirty="0" err="1"/>
              <a:t>we</a:t>
            </a:r>
            <a:r>
              <a:rPr lang="es-ES" b="1" dirty="0"/>
              <a:t> </a:t>
            </a:r>
            <a:r>
              <a:rPr lang="es-ES" b="1" dirty="0" err="1"/>
              <a:t>had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IFIC </a:t>
            </a:r>
            <a:r>
              <a:rPr lang="es-ES" b="1" dirty="0" err="1"/>
              <a:t>Scientific</a:t>
            </a:r>
            <a:r>
              <a:rPr lang="es-ES" b="1" dirty="0"/>
              <a:t> </a:t>
            </a:r>
            <a:r>
              <a:rPr lang="es-ES" b="1" dirty="0" err="1"/>
              <a:t>Days</a:t>
            </a:r>
            <a:r>
              <a:rPr lang="es-ES" b="1" dirty="0"/>
              <a:t>…</a:t>
            </a: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12776" y="5032890"/>
            <a:ext cx="7159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b="1" dirty="0" err="1" smtClean="0"/>
              <a:t>The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Spanish</a:t>
            </a:r>
            <a:r>
              <a:rPr lang="es-ES" sz="2400" b="1" dirty="0" smtClean="0"/>
              <a:t> ATLAS Tier-2 </a:t>
            </a:r>
            <a:r>
              <a:rPr lang="es-ES" sz="2400" b="1" dirty="0" err="1" smtClean="0"/>
              <a:t>project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is</a:t>
            </a:r>
            <a:r>
              <a:rPr lang="es-ES" sz="2400" b="1" dirty="0" smtClean="0"/>
              <a:t> </a:t>
            </a:r>
            <a:r>
              <a:rPr lang="es-ES" sz="2400" b="1" dirty="0"/>
              <a:t>a </a:t>
            </a:r>
            <a:r>
              <a:rPr lang="es-ES" sz="2400" b="1" dirty="0" err="1"/>
              <a:t>it's</a:t>
            </a:r>
            <a:r>
              <a:rPr lang="es-ES" sz="2400" b="1" dirty="0"/>
              <a:t> </a:t>
            </a:r>
            <a:r>
              <a:rPr lang="es-ES" sz="2400" b="1" dirty="0" err="1"/>
              <a:t>an</a:t>
            </a:r>
            <a:r>
              <a:rPr lang="es-ES" sz="2400" b="1" dirty="0"/>
              <a:t> </a:t>
            </a:r>
            <a:r>
              <a:rPr lang="es-ES" sz="2400" b="1" dirty="0" err="1"/>
              <a:t>almost</a:t>
            </a:r>
            <a:r>
              <a:rPr lang="es-ES" sz="2400" b="1" dirty="0"/>
              <a:t> </a:t>
            </a:r>
            <a:r>
              <a:rPr lang="es-ES" sz="2400" b="1" dirty="0" err="1"/>
              <a:t>totally</a:t>
            </a:r>
            <a:r>
              <a:rPr lang="es-ES" sz="2400" b="1" dirty="0"/>
              <a:t> </a:t>
            </a:r>
            <a:r>
              <a:rPr lang="es-ES" sz="2400" b="1" dirty="0" err="1"/>
              <a:t>technological</a:t>
            </a:r>
            <a:r>
              <a:rPr lang="es-ES" sz="2400" b="1" dirty="0"/>
              <a:t> </a:t>
            </a:r>
            <a:r>
              <a:rPr lang="es-ES" sz="2400" b="1" dirty="0" err="1" smtClean="0"/>
              <a:t>project</a:t>
            </a:r>
            <a:endParaRPr lang="es-ES" sz="2400" b="1" dirty="0" smtClean="0"/>
          </a:p>
          <a:p>
            <a:pPr marL="342900" indent="-342900">
              <a:buFontTx/>
              <a:buChar char="-"/>
            </a:pPr>
            <a:r>
              <a:rPr lang="es-ES" sz="2400" b="1" dirty="0" smtClean="0"/>
              <a:t>So </a:t>
            </a:r>
            <a:r>
              <a:rPr lang="es-ES" sz="2400" b="1" dirty="0" err="1" smtClean="0"/>
              <a:t>it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fits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well</a:t>
            </a:r>
            <a:r>
              <a:rPr lang="es-ES" sz="2400" b="1" dirty="0" smtClean="0"/>
              <a:t> in </a:t>
            </a:r>
            <a:r>
              <a:rPr lang="es-ES" sz="2400" b="1" dirty="0" err="1" smtClean="0"/>
              <a:t>these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Technical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Days</a:t>
            </a:r>
            <a:r>
              <a:rPr lang="es-ES" sz="2400" b="1" dirty="0" smtClean="0"/>
              <a:t>: a </a:t>
            </a:r>
            <a:r>
              <a:rPr lang="es-ES" sz="2400" b="1" dirty="0" err="1" smtClean="0"/>
              <a:t>lot</a:t>
            </a:r>
            <a:r>
              <a:rPr lang="es-ES" sz="2400" b="1" dirty="0" smtClean="0"/>
              <a:t> of </a:t>
            </a:r>
            <a:r>
              <a:rPr lang="es-ES" sz="2400" b="1" dirty="0" err="1" smtClean="0"/>
              <a:t>technical</a:t>
            </a:r>
            <a:r>
              <a:rPr lang="es-ES" sz="2400" b="1" dirty="0" smtClean="0"/>
              <a:t> </a:t>
            </a:r>
            <a:r>
              <a:rPr lang="es-ES" sz="2400" b="1" dirty="0" err="1" smtClean="0"/>
              <a:t>aspects</a:t>
            </a:r>
            <a:r>
              <a:rPr lang="es-ES" sz="2400" b="1" dirty="0" smtClean="0"/>
              <a:t> can be </a:t>
            </a:r>
            <a:r>
              <a:rPr lang="es-ES" sz="2400" b="1" dirty="0" err="1" smtClean="0"/>
              <a:t>mentioned</a:t>
            </a:r>
            <a:endParaRPr lang="es-ES" sz="2400" b="1" dirty="0" smtClean="0"/>
          </a:p>
          <a:p>
            <a:endParaRPr lang="es-ES" sz="24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612776" y="1825625"/>
            <a:ext cx="6807200" cy="3058556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6409267" cy="271250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11" name="Marcador de contenido 4" descr="Captura de pantalla 2018-03-12 a las 10.51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08" b="-15708"/>
          <a:stretch>
            <a:fillRect/>
          </a:stretch>
        </p:blipFill>
        <p:spPr>
          <a:xfrm>
            <a:off x="838200" y="1562073"/>
            <a:ext cx="6409267" cy="3322108"/>
          </a:xfrm>
          <a:prstGeom prst="rect">
            <a:avLst/>
          </a:prstGeom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31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5 Marcador de número de diapositiva">
            <a:extLst>
              <a:ext uri="{FF2B5EF4-FFF2-40B4-BE49-F238E27FC236}">
                <a16:creationId xmlns:a16="http://schemas.microsoft.com/office/drawing/2014/main" xmlns="" id="{D16ED4CB-3A35-904F-87DF-F58FE550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817E1FE-7870-1D4D-8717-E775CF34C3FF}" type="slidenum">
              <a:rPr lang="es-ES" altLang="es-ES" sz="1000">
                <a:latin typeface="Arial" panose="020B0604020202020204" pitchFamily="34" charset="0"/>
              </a:rPr>
              <a:pPr eaLnBrk="1" hangingPunct="1"/>
              <a:t>4</a:t>
            </a:fld>
            <a:endParaRPr lang="es-ES" altLang="es-ES" sz="1000">
              <a:latin typeface="Arial" panose="020B0604020202020204" pitchFamily="34" charset="0"/>
            </a:endParaRPr>
          </a:p>
        </p:txBody>
      </p:sp>
      <p:sp>
        <p:nvSpPr>
          <p:cNvPr id="63492" name="Text Box 2">
            <a:extLst>
              <a:ext uri="{FF2B5EF4-FFF2-40B4-BE49-F238E27FC236}">
                <a16:creationId xmlns:a16="http://schemas.microsoft.com/office/drawing/2014/main" xmlns="" id="{5076523E-DA65-5C4E-8E23-12BED9871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6" y="3968750"/>
            <a:ext cx="773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s-ES_tradnl" altLang="es-ES">
              <a:cs typeface="Arial" panose="020B0604020202020204" pitchFamily="34" charset="0"/>
            </a:endParaRPr>
          </a:p>
        </p:txBody>
      </p:sp>
      <p:sp>
        <p:nvSpPr>
          <p:cNvPr id="63494" name="Text Box 4">
            <a:extLst>
              <a:ext uri="{FF2B5EF4-FFF2-40B4-BE49-F238E27FC236}">
                <a16:creationId xmlns:a16="http://schemas.microsoft.com/office/drawing/2014/main" xmlns="" id="{998348A2-0E87-9A44-9D33-AF7F383B7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3785394"/>
            <a:ext cx="3419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A solution: Grid technologies</a:t>
            </a:r>
          </a:p>
        </p:txBody>
      </p:sp>
      <p:sp>
        <p:nvSpPr>
          <p:cNvPr id="63495" name="AutoShape 5">
            <a:extLst>
              <a:ext uri="{FF2B5EF4-FFF2-40B4-BE49-F238E27FC236}">
                <a16:creationId xmlns:a16="http://schemas.microsoft.com/office/drawing/2014/main" xmlns="" id="{B63C0C05-752B-0143-8FC0-694A8F034A0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1315" y="3532981"/>
            <a:ext cx="668865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s-ES_tradnl" altLang="es-ES" sz="1800"/>
          </a:p>
        </p:txBody>
      </p:sp>
      <p:sp>
        <p:nvSpPr>
          <p:cNvPr id="63496" name="Text Box 6">
            <a:extLst>
              <a:ext uri="{FF2B5EF4-FFF2-40B4-BE49-F238E27FC236}">
                <a16:creationId xmlns:a16="http://schemas.microsoft.com/office/drawing/2014/main" xmlns="" id="{A0AF792A-51A3-7042-83B8-01278F2A2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24456"/>
            <a:ext cx="5219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GB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The offline computing</a:t>
            </a:r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 - Output event rate: 200 Hz </a:t>
            </a:r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s-ES" sz="1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altLang="es-ES" sz="1800" b="1" baseline="300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altLang="es-ES" sz="1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events/year</a:t>
            </a:r>
          </a:p>
          <a:p>
            <a:pPr algn="just"/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 - Average event size (raw data): </a:t>
            </a:r>
            <a:r>
              <a:rPr lang="en-GB" altLang="es-ES" sz="18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 MB/event</a:t>
            </a:r>
            <a:endParaRPr lang="es-ES" altLang="es-ES" sz="18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7" name="Text Box 7">
            <a:extLst>
              <a:ext uri="{FF2B5EF4-FFF2-40B4-BE49-F238E27FC236}">
                <a16:creationId xmlns:a16="http://schemas.microsoft.com/office/drawing/2014/main" xmlns="" id="{F40C3F5E-0CB2-694F-900A-7D279F7E9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35" y="1840443"/>
            <a:ext cx="4392613" cy="1477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- order of 100k of today’s fastest PCs</a:t>
            </a:r>
          </a:p>
          <a:p>
            <a:r>
              <a:rPr lang="en-US" altLang="es-ES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- Raw data recording rate 320 MB/sec</a:t>
            </a:r>
          </a:p>
          <a:p>
            <a:r>
              <a:rPr lang="en-US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s-ES" sz="1800" b="1" dirty="0">
                <a:solidFill>
                  <a:srgbClr val="00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Accumulating at 5-8 PB/year</a:t>
            </a:r>
            <a:endParaRPr lang="es-ES" altLang="es-ES" sz="1800" b="1" dirty="0">
              <a:solidFill>
                <a:srgbClr val="00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080" name="Rectangle 8">
            <a:extLst>
              <a:ext uri="{FF2B5EF4-FFF2-40B4-BE49-F238E27FC236}">
                <a16:creationId xmlns:a16="http://schemas.microsoft.com/office/drawing/2014/main" xmlns="" id="{102F3EE4-F18B-6246-8E31-00F5300FE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842" y="184369"/>
            <a:ext cx="7058025" cy="503238"/>
          </a:xfrm>
          <a:prstGeom prst="rect">
            <a:avLst/>
          </a:prstGeom>
          <a:gradFill rotWithShape="1">
            <a:gsLst>
              <a:gs pos="0">
                <a:schemeClr val="hlink">
                  <a:alpha val="70000"/>
                </a:schemeClr>
              </a:gs>
              <a:gs pos="50000">
                <a:srgbClr val="FFFFFF"/>
              </a:gs>
              <a:gs pos="100000">
                <a:schemeClr val="hlink">
                  <a:alpha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GB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5" charset="0"/>
              </a:rPr>
              <a:t>ATLAS Computing Challenges</a:t>
            </a:r>
          </a:p>
        </p:txBody>
      </p:sp>
      <p:sp>
        <p:nvSpPr>
          <p:cNvPr id="63499" name="Text Box 9">
            <a:extLst>
              <a:ext uri="{FF2B5EF4-FFF2-40B4-BE49-F238E27FC236}">
                <a16:creationId xmlns:a16="http://schemas.microsoft.com/office/drawing/2014/main" xmlns="" id="{AB318EEC-6192-0E4A-999A-7B4728F9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45" y="4650849"/>
            <a:ext cx="4608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E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LHC Computing Grid (WLCG)</a:t>
            </a:r>
          </a:p>
        </p:txBody>
      </p:sp>
      <p:sp>
        <p:nvSpPr>
          <p:cNvPr id="63500" name="Text Box 10">
            <a:extLst>
              <a:ext uri="{FF2B5EF4-FFF2-40B4-BE49-F238E27FC236}">
                <a16:creationId xmlns:a16="http://schemas.microsoft.com/office/drawing/2014/main" xmlns="" id="{B058C9FF-1FB0-4640-8E27-A86ACA978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47" y="5376336"/>
            <a:ext cx="4608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ES" sz="1800" b="1">
                <a:latin typeface="Arial" panose="020B0604020202020204" pitchFamily="34" charset="0"/>
                <a:cs typeface="Arial" panose="020B0604020202020204" pitchFamily="34" charset="0"/>
              </a:rPr>
              <a:t>ATLAS Data Challenge (DC)</a:t>
            </a:r>
          </a:p>
        </p:txBody>
      </p:sp>
      <p:sp>
        <p:nvSpPr>
          <p:cNvPr id="63501" name="Text Box 11">
            <a:extLst>
              <a:ext uri="{FF2B5EF4-FFF2-40B4-BE49-F238E27FC236}">
                <a16:creationId xmlns:a16="http://schemas.microsoft.com/office/drawing/2014/main" xmlns="" id="{EB9E6184-6478-CA46-84F7-6F902DBE4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" y="5753632"/>
            <a:ext cx="4608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ATLAS Production System (</a:t>
            </a:r>
            <a:r>
              <a:rPr lang="en-GB" altLang="es-E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ProdSys</a:t>
            </a:r>
            <a:r>
              <a:rPr lang="en-GB" alt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3502" name="AutoShape 12">
            <a:extLst>
              <a:ext uri="{FF2B5EF4-FFF2-40B4-BE49-F238E27FC236}">
                <a16:creationId xmlns:a16="http://schemas.microsoft.com/office/drawing/2014/main" xmlns="" id="{DD5B9718-18AE-C94F-8DF2-8B4A04BA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192" y="4246562"/>
            <a:ext cx="287338" cy="358775"/>
          </a:xfrm>
          <a:prstGeom prst="downArrow">
            <a:avLst>
              <a:gd name="adj1" fmla="val 50000"/>
              <a:gd name="adj2" fmla="val 31215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s-ES" sz="1800"/>
          </a:p>
        </p:txBody>
      </p:sp>
      <p:sp>
        <p:nvSpPr>
          <p:cNvPr id="63503" name="AutoShape 13">
            <a:extLst>
              <a:ext uri="{FF2B5EF4-FFF2-40B4-BE49-F238E27FC236}">
                <a16:creationId xmlns:a16="http://schemas.microsoft.com/office/drawing/2014/main" xmlns="" id="{1A8D3348-A703-D54B-A0DC-FC37C5541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193" y="5017561"/>
            <a:ext cx="287337" cy="358775"/>
          </a:xfrm>
          <a:prstGeom prst="downArrow">
            <a:avLst>
              <a:gd name="adj1" fmla="val 50000"/>
              <a:gd name="adj2" fmla="val 31216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s-ES" sz="1800"/>
          </a:p>
        </p:txBody>
      </p:sp>
      <p:sp>
        <p:nvSpPr>
          <p:cNvPr id="63504" name="Rectangle 5">
            <a:extLst>
              <a:ext uri="{FF2B5EF4-FFF2-40B4-BE49-F238E27FC236}">
                <a16:creationId xmlns:a16="http://schemas.microsoft.com/office/drawing/2014/main" xmlns="" id="{C2370D2C-FB0B-A948-87F4-AB41ADC55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203950"/>
            <a:ext cx="6335713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000" smtClean="0">
                <a:latin typeface="Arial" panose="020B0604020202020204" pitchFamily="34" charset="0"/>
              </a:rPr>
              <a:t>José Salt, Jornadas Técnicas IFIC,  IFIC 12-13 de Marzo 2018</a:t>
            </a:r>
            <a:endParaRPr lang="en-US" altLang="es-ES" sz="1000" dirty="0">
              <a:latin typeface="Arial" panose="020B0604020202020204" pitchFamily="34" charset="0"/>
            </a:endParaRPr>
          </a:p>
        </p:txBody>
      </p:sp>
      <p:pic>
        <p:nvPicPr>
          <p:cNvPr id="18" name="Picture 19" descr="Ea9_45-end-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42" y="66324"/>
            <a:ext cx="5073069" cy="3377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13" y="3607879"/>
            <a:ext cx="5073069" cy="3113596"/>
          </a:xfrm>
          <a:prstGeom prst="rect">
            <a:avLst/>
          </a:prstGeom>
        </p:spPr>
      </p:pic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959600" y="1301732"/>
            <a:ext cx="4787324" cy="1153073"/>
          </a:xfrm>
          <a:prstGeom prst="rect">
            <a:avLst/>
          </a:prstGeom>
          <a:solidFill>
            <a:srgbClr val="3366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lang="es-E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767513" y="4762711"/>
            <a:ext cx="5182611" cy="1477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FF0000"/>
                </a:solidFill>
              </a:rPr>
              <a:t>CERN </a:t>
            </a:r>
            <a:r>
              <a:rPr lang="es-ES" dirty="0" err="1" smtClean="0">
                <a:solidFill>
                  <a:srgbClr val="FF0000"/>
                </a:solidFill>
              </a:rPr>
              <a:t>provides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30% of </a:t>
            </a:r>
            <a:r>
              <a:rPr lang="es-ES" dirty="0" err="1">
                <a:solidFill>
                  <a:srgbClr val="FF0000"/>
                </a:solidFill>
              </a:rPr>
              <a:t>the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computing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power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for</a:t>
            </a:r>
            <a:r>
              <a:rPr lang="es-ES" dirty="0">
                <a:solidFill>
                  <a:srgbClr val="FF0000"/>
                </a:solidFill>
              </a:rPr>
              <a:t> LHC: 30,000 </a:t>
            </a:r>
            <a:r>
              <a:rPr lang="es-ES" dirty="0" err="1">
                <a:solidFill>
                  <a:srgbClr val="FF0000"/>
                </a:solidFill>
              </a:rPr>
              <a:t>CPUs</a:t>
            </a:r>
            <a:r>
              <a:rPr lang="es-ES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FF0000"/>
                </a:solidFill>
              </a:rPr>
              <a:t>5 </a:t>
            </a:r>
            <a:r>
              <a:rPr lang="es-ES" dirty="0" err="1">
                <a:solidFill>
                  <a:srgbClr val="FF0000"/>
                </a:solidFill>
              </a:rPr>
              <a:t>million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Gbits</a:t>
            </a:r>
            <a:r>
              <a:rPr lang="es-ES" dirty="0">
                <a:solidFill>
                  <a:srgbClr val="FF0000"/>
                </a:solidFill>
              </a:rPr>
              <a:t> of disk </a:t>
            </a:r>
            <a:r>
              <a:rPr lang="es-ES" dirty="0" err="1">
                <a:solidFill>
                  <a:srgbClr val="FF0000"/>
                </a:solidFill>
              </a:rPr>
              <a:t>storage</a:t>
            </a:r>
            <a:r>
              <a:rPr lang="es-ES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>
                <a:solidFill>
                  <a:srgbClr val="FF0000"/>
                </a:solidFill>
              </a:rPr>
              <a:t>16 </a:t>
            </a:r>
            <a:r>
              <a:rPr lang="es-ES" dirty="0" err="1">
                <a:solidFill>
                  <a:srgbClr val="FF0000"/>
                </a:solidFill>
              </a:rPr>
              <a:t>million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Gbits</a:t>
            </a:r>
            <a:r>
              <a:rPr lang="es-ES" dirty="0">
                <a:solidFill>
                  <a:srgbClr val="FF0000"/>
                </a:solidFill>
              </a:rPr>
              <a:t> of </a:t>
            </a:r>
            <a:r>
              <a:rPr lang="es-ES" dirty="0" err="1">
                <a:solidFill>
                  <a:srgbClr val="FF0000"/>
                </a:solidFill>
              </a:rPr>
              <a:t>magnetic</a:t>
            </a:r>
            <a:r>
              <a:rPr lang="es-ES" dirty="0">
                <a:solidFill>
                  <a:srgbClr val="FF0000"/>
                </a:solidFill>
              </a:rPr>
              <a:t> tape </a:t>
            </a:r>
            <a:r>
              <a:rPr lang="es-ES" dirty="0" err="1">
                <a:solidFill>
                  <a:srgbClr val="FF0000"/>
                </a:solidFill>
              </a:rPr>
              <a:t>storage</a:t>
            </a:r>
            <a:r>
              <a:rPr lang="es-ES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" dirty="0" err="1">
                <a:solidFill>
                  <a:srgbClr val="FF0000"/>
                </a:solidFill>
              </a:rPr>
              <a:t>Connected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to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other</a:t>
            </a:r>
            <a:r>
              <a:rPr lang="es-ES" dirty="0">
                <a:solidFill>
                  <a:srgbClr val="FF0000"/>
                </a:solidFill>
              </a:rPr>
              <a:t> centers at 10Gbits / s.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428" y="3682316"/>
            <a:ext cx="1142172" cy="87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6959600" y="1194112"/>
            <a:ext cx="45273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>
                <a:solidFill>
                  <a:schemeClr val="bg1"/>
                </a:solidFill>
              </a:rPr>
              <a:t>To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analyze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all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this</a:t>
            </a:r>
            <a:r>
              <a:rPr lang="es-ES_tradnl" sz="2000" b="1" dirty="0">
                <a:solidFill>
                  <a:schemeClr val="bg1"/>
                </a:solidFill>
              </a:rPr>
              <a:t> data ,  100,000 </a:t>
            </a:r>
            <a:r>
              <a:rPr lang="es-ES_tradnl" sz="2000" b="1" dirty="0" err="1">
                <a:solidFill>
                  <a:schemeClr val="bg1"/>
                </a:solidFill>
              </a:rPr>
              <a:t>current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PCs</a:t>
            </a:r>
            <a:r>
              <a:rPr lang="es-ES_tradnl" sz="2000" b="1" dirty="0">
                <a:solidFill>
                  <a:schemeClr val="bg1"/>
                </a:solidFill>
              </a:rPr>
              <a:t> and a </a:t>
            </a:r>
            <a:r>
              <a:rPr lang="es-ES_tradnl" sz="2000" b="1" dirty="0" err="1">
                <a:solidFill>
                  <a:schemeClr val="bg1"/>
                </a:solidFill>
              </a:rPr>
              <a:t>huge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storage</a:t>
            </a:r>
            <a:r>
              <a:rPr lang="es-ES_tradnl" sz="2000" b="1" dirty="0">
                <a:solidFill>
                  <a:schemeClr val="bg1"/>
                </a:solidFill>
              </a:rPr>
              <a:t> </a:t>
            </a:r>
            <a:r>
              <a:rPr lang="es-ES_tradnl" sz="2000" b="1" dirty="0" err="1">
                <a:solidFill>
                  <a:schemeClr val="bg1"/>
                </a:solidFill>
              </a:rPr>
              <a:t>capacacity</a:t>
            </a:r>
            <a:r>
              <a:rPr lang="es-ES_tradnl" sz="2000" b="1" dirty="0">
                <a:solidFill>
                  <a:schemeClr val="bg1"/>
                </a:solidFill>
              </a:rPr>
              <a:t> are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needed</a:t>
            </a:r>
            <a:r>
              <a:rPr lang="es-ES_tradnl" sz="2000" b="1" dirty="0" smtClean="0">
                <a:solidFill>
                  <a:schemeClr val="bg1"/>
                </a:solidFill>
              </a:rPr>
              <a:t>. And a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excellent</a:t>
            </a:r>
            <a:r>
              <a:rPr lang="es-ES_tradnl" sz="2000" b="1" dirty="0" smtClean="0">
                <a:solidFill>
                  <a:schemeClr val="bg1"/>
                </a:solidFill>
              </a:rPr>
              <a:t> </a:t>
            </a:r>
            <a:r>
              <a:rPr lang="es-ES_tradnl" sz="2000" b="1" dirty="0" err="1" smtClean="0">
                <a:solidFill>
                  <a:schemeClr val="bg1"/>
                </a:solidFill>
              </a:rPr>
              <a:t>network</a:t>
            </a:r>
            <a:endParaRPr lang="es-ES_tradnl" sz="2000" b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3575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xmlns="" id="{05E69229-9557-054D-AAA6-B0BECFE70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996" y="1114955"/>
            <a:ext cx="10160897" cy="5198124"/>
          </a:xfr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 txBox="1">
            <a:spLocks/>
          </p:cNvSpPr>
          <p:nvPr/>
        </p:nvSpPr>
        <p:spPr>
          <a:xfrm>
            <a:off x="601134" y="-210608"/>
            <a:ext cx="113876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0000FF"/>
                </a:solidFill>
              </a:rPr>
              <a:t>2.- </a:t>
            </a:r>
            <a:r>
              <a:rPr lang="es-ES" dirty="0" err="1" smtClean="0">
                <a:solidFill>
                  <a:srgbClr val="0000FF"/>
                </a:solidFill>
              </a:rPr>
              <a:t>Evolution</a:t>
            </a:r>
            <a:r>
              <a:rPr lang="es-ES" dirty="0" smtClean="0">
                <a:solidFill>
                  <a:srgbClr val="0000FF"/>
                </a:solidFill>
              </a:rPr>
              <a:t> of </a:t>
            </a:r>
            <a:r>
              <a:rPr lang="es-ES" dirty="0" err="1" smtClean="0">
                <a:solidFill>
                  <a:srgbClr val="0000FF"/>
                </a:solidFill>
              </a:rPr>
              <a:t>the</a:t>
            </a:r>
            <a:r>
              <a:rPr lang="es-ES" dirty="0" smtClean="0">
                <a:solidFill>
                  <a:srgbClr val="0000FF"/>
                </a:solidFill>
              </a:rPr>
              <a:t> ATLAS Computing </a:t>
            </a:r>
            <a:r>
              <a:rPr lang="es-ES" dirty="0" err="1" smtClean="0">
                <a:solidFill>
                  <a:srgbClr val="0000FF"/>
                </a:solidFill>
              </a:rPr>
              <a:t>Model</a:t>
            </a:r>
            <a:endParaRPr lang="es-ES" dirty="0">
              <a:solidFill>
                <a:srgbClr val="0000FF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2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 txBox="1">
            <a:spLocks/>
          </p:cNvSpPr>
          <p:nvPr/>
        </p:nvSpPr>
        <p:spPr>
          <a:xfrm>
            <a:off x="444097" y="0"/>
            <a:ext cx="10515600" cy="837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0000FF"/>
                </a:solidFill>
              </a:rPr>
              <a:t>3</a:t>
            </a:r>
            <a:r>
              <a:rPr lang="es-ES" sz="3600" b="1" dirty="0" smtClean="0">
                <a:solidFill>
                  <a:srgbClr val="0000FF"/>
                </a:solidFill>
              </a:rPr>
              <a:t>.- </a:t>
            </a:r>
            <a:r>
              <a:rPr lang="es-ES" sz="3600" b="1" dirty="0" err="1" smtClean="0">
                <a:solidFill>
                  <a:srgbClr val="0000FF"/>
                </a:solidFill>
              </a:rPr>
              <a:t>The</a:t>
            </a:r>
            <a:r>
              <a:rPr lang="es-ES" sz="3600" b="1" dirty="0" smtClean="0">
                <a:solidFill>
                  <a:srgbClr val="0000FF"/>
                </a:solidFill>
              </a:rPr>
              <a:t> </a:t>
            </a:r>
            <a:r>
              <a:rPr lang="es-ES" sz="3600" b="1" dirty="0" err="1" smtClean="0">
                <a:solidFill>
                  <a:srgbClr val="0000FF"/>
                </a:solidFill>
              </a:rPr>
              <a:t>Spanish</a:t>
            </a:r>
            <a:r>
              <a:rPr lang="es-ES" sz="3600" b="1" dirty="0" smtClean="0">
                <a:solidFill>
                  <a:srgbClr val="0000FF"/>
                </a:solidFill>
              </a:rPr>
              <a:t> ATLAS Tier-2 </a:t>
            </a:r>
            <a:endParaRPr lang="es-ES" sz="3600" b="1" dirty="0">
              <a:solidFill>
                <a:srgbClr val="0000FF"/>
              </a:solidFill>
            </a:endParaRPr>
          </a:p>
        </p:txBody>
      </p:sp>
      <p:pic>
        <p:nvPicPr>
          <p:cNvPr id="8" name="Marcador de contenido 9" descr="spain_atlas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2168" r="671" b="900"/>
          <a:stretch/>
        </p:blipFill>
        <p:spPr>
          <a:xfrm>
            <a:off x="444097" y="1599141"/>
            <a:ext cx="5027645" cy="3667125"/>
          </a:xfrm>
          <a:prstGeom prst="rect">
            <a:avLst/>
          </a:prstGeom>
        </p:spPr>
      </p:pic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570133" y="1352550"/>
            <a:ext cx="5088467" cy="4351338"/>
          </a:xfrm>
        </p:spPr>
        <p:txBody>
          <a:bodyPr/>
          <a:lstStyle/>
          <a:p>
            <a:r>
              <a:rPr lang="es-ES" dirty="0" err="1" smtClean="0"/>
              <a:t>Federation</a:t>
            </a:r>
            <a:r>
              <a:rPr lang="es-ES" dirty="0" smtClean="0"/>
              <a:t> of 3 centers:</a:t>
            </a:r>
          </a:p>
          <a:p>
            <a:pPr lvl="1"/>
            <a:r>
              <a:rPr lang="es-ES" dirty="0" smtClean="0"/>
              <a:t>IFIC (Valencia), 60%</a:t>
            </a:r>
          </a:p>
          <a:p>
            <a:pPr lvl="1"/>
            <a:r>
              <a:rPr lang="es-ES" dirty="0" smtClean="0"/>
              <a:t>IFAE(Barcelona), 25%</a:t>
            </a:r>
          </a:p>
          <a:p>
            <a:pPr lvl="1"/>
            <a:r>
              <a:rPr lang="es-ES" dirty="0" smtClean="0"/>
              <a:t>UAM(Madrid),15%</a:t>
            </a:r>
          </a:p>
          <a:p>
            <a:r>
              <a:rPr lang="es-ES" dirty="0" err="1" smtClean="0"/>
              <a:t>Spanish</a:t>
            </a:r>
            <a:r>
              <a:rPr lang="es-ES" dirty="0" smtClean="0"/>
              <a:t> ATLAS Tier-2 </a:t>
            </a:r>
            <a:r>
              <a:rPr lang="es-ES" dirty="0" err="1" smtClean="0"/>
              <a:t>Infrastructure</a:t>
            </a:r>
            <a:r>
              <a:rPr lang="es-ES" dirty="0" smtClean="0"/>
              <a:t>, </a:t>
            </a:r>
            <a:r>
              <a:rPr lang="es-ES" dirty="0" err="1" smtClean="0"/>
              <a:t>started</a:t>
            </a:r>
            <a:r>
              <a:rPr lang="es-ES" dirty="0" smtClean="0"/>
              <a:t> in 2005 </a:t>
            </a:r>
            <a:r>
              <a:rPr lang="es-ES" dirty="0" err="1" smtClean="0"/>
              <a:t>Associated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Iberian</a:t>
            </a:r>
            <a:r>
              <a:rPr lang="es-ES" dirty="0" smtClean="0"/>
              <a:t> Cloud (PIC as Tier-1) </a:t>
            </a:r>
          </a:p>
          <a:p>
            <a:pPr lvl="1"/>
            <a:r>
              <a:rPr lang="es-ES" dirty="0" smtClean="0"/>
              <a:t>4% of </a:t>
            </a:r>
            <a:r>
              <a:rPr lang="es-ES" dirty="0" err="1" smtClean="0"/>
              <a:t>all</a:t>
            </a:r>
            <a:r>
              <a:rPr lang="es-ES" dirty="0" smtClean="0"/>
              <a:t> ATLAS Tier-2</a:t>
            </a:r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991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C1B31C9-DCA3-814A-AC84-1E5C7B5B8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5" y="355396"/>
            <a:ext cx="4120289" cy="652981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40380874-C4F8-634F-8603-43AD82A45D1F}"/>
              </a:ext>
            </a:extLst>
          </p:cNvPr>
          <p:cNvSpPr txBox="1">
            <a:spLocks/>
          </p:cNvSpPr>
          <p:nvPr/>
        </p:nvSpPr>
        <p:spPr>
          <a:xfrm>
            <a:off x="317713" y="-60386"/>
            <a:ext cx="12014166" cy="831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 smtClean="0"/>
              <a:t> </a:t>
            </a:r>
            <a:r>
              <a:rPr lang="es-ES" sz="3600" dirty="0" err="1" smtClean="0">
                <a:solidFill>
                  <a:srgbClr val="FF0000"/>
                </a:solidFill>
              </a:rPr>
              <a:t>Personnel</a:t>
            </a:r>
            <a:r>
              <a:rPr lang="es-ES" sz="3600" dirty="0" smtClean="0">
                <a:solidFill>
                  <a:srgbClr val="FF0000"/>
                </a:solidFill>
              </a:rPr>
              <a:t> and </a:t>
            </a:r>
            <a:r>
              <a:rPr lang="es-ES" sz="3600" dirty="0" err="1" smtClean="0">
                <a:solidFill>
                  <a:srgbClr val="FF0000"/>
                </a:solidFill>
              </a:rPr>
              <a:t>resources</a:t>
            </a:r>
            <a:r>
              <a:rPr lang="es-ES" sz="3600" dirty="0" smtClean="0">
                <a:solidFill>
                  <a:srgbClr val="FF0000"/>
                </a:solidFill>
              </a:rPr>
              <a:t> of </a:t>
            </a:r>
            <a:r>
              <a:rPr lang="es-ES" sz="3600" dirty="0" err="1" smtClean="0">
                <a:solidFill>
                  <a:srgbClr val="FF0000"/>
                </a:solidFill>
              </a:rPr>
              <a:t>the</a:t>
            </a:r>
            <a:r>
              <a:rPr lang="es-ES" sz="3600" dirty="0" smtClean="0">
                <a:solidFill>
                  <a:srgbClr val="FF0000"/>
                </a:solidFill>
              </a:rPr>
              <a:t>  ATLAS TIER-2 Valencia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AC02955-D2C4-C14F-BCA9-087BE351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796" y="5914336"/>
            <a:ext cx="7784472" cy="698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34B1C8E-1AEB-504A-BB20-A7EB6648C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444" y="3353955"/>
            <a:ext cx="8131435" cy="2210266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7C3FDC43-38E4-D041-A35E-77CB38153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701673"/>
              </p:ext>
            </p:extLst>
          </p:nvPr>
        </p:nvGraphicFramePr>
        <p:xfrm>
          <a:off x="5702031" y="632456"/>
          <a:ext cx="4324256" cy="2621279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340559">
                  <a:extLst>
                    <a:ext uri="{9D8B030D-6E8A-4147-A177-3AD203B41FA5}">
                      <a16:colId xmlns:a16="http://schemas.microsoft.com/office/drawing/2014/main" xmlns="" val="1011456989"/>
                    </a:ext>
                  </a:extLst>
                </a:gridCol>
                <a:gridCol w="2983697">
                  <a:extLst>
                    <a:ext uri="{9D8B030D-6E8A-4147-A177-3AD203B41FA5}">
                      <a16:colId xmlns:a16="http://schemas.microsoft.com/office/drawing/2014/main" xmlns="" val="1395531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STAFF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rPr lang="en-US" sz="1400" dirty="0">
                          <a:latin typeface="+mn-lt"/>
                        </a:rPr>
                        <a:t>A. </a:t>
                      </a:r>
                      <a:r>
                        <a:rPr lang="en-US" sz="1400" dirty="0" err="1">
                          <a:latin typeface="+mn-lt"/>
                        </a:rPr>
                        <a:t>Fernández</a:t>
                      </a:r>
                      <a:r>
                        <a:rPr lang="en-US" sz="1400" dirty="0">
                          <a:latin typeface="+mn-lt"/>
                        </a:rPr>
                        <a:t> </a:t>
                      </a:r>
                      <a:r>
                        <a:rPr lang="en-US" sz="1400" dirty="0" err="1">
                          <a:latin typeface="+mn-lt"/>
                        </a:rPr>
                        <a:t>Casani</a:t>
                      </a:r>
                      <a:r>
                        <a:rPr lang="en-US" sz="1400" dirty="0">
                          <a:latin typeface="+mn-lt"/>
                        </a:rPr>
                        <a:t/>
                      </a:r>
                      <a:br>
                        <a:rPr lang="en-US" sz="1400" dirty="0">
                          <a:latin typeface="+mn-lt"/>
                        </a:rPr>
                      </a:br>
                      <a:r>
                        <a:rPr lang="en-US" sz="1400" dirty="0">
                          <a:latin typeface="+mn-lt"/>
                        </a:rPr>
                        <a:t>S.</a:t>
                      </a:r>
                      <a:r>
                        <a:rPr lang="en-US" sz="1400" baseline="0" dirty="0">
                          <a:latin typeface="+mn-lt"/>
                        </a:rPr>
                        <a:t> González de la </a:t>
                      </a:r>
                      <a:r>
                        <a:rPr lang="en-US" sz="1400" baseline="0" dirty="0" err="1">
                          <a:latin typeface="+mn-lt"/>
                        </a:rPr>
                        <a:t>Hoz</a:t>
                      </a:r>
                      <a:endParaRPr lang="en-US" sz="1400" dirty="0">
                        <a:latin typeface="+mn-lt"/>
                      </a:endParaRPr>
                    </a:p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rPr lang="en-US" sz="1400" dirty="0">
                          <a:latin typeface="+mn-lt"/>
                        </a:rPr>
                        <a:t>J.</a:t>
                      </a:r>
                      <a:r>
                        <a:rPr lang="en-US" sz="1400" baseline="0" dirty="0">
                          <a:latin typeface="+mn-lt"/>
                        </a:rPr>
                        <a:t> F. Salt </a:t>
                      </a:r>
                      <a:r>
                        <a:rPr lang="en-US" sz="1400" baseline="0" dirty="0" err="1">
                          <a:latin typeface="+mn-lt"/>
                        </a:rPr>
                        <a:t>Cairols</a:t>
                      </a:r>
                      <a:endParaRPr lang="en-US" sz="1400" dirty="0">
                        <a:latin typeface="+mn-lt"/>
                      </a:endParaRPr>
                    </a:p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  <a:latin typeface="Georgia"/>
                          <a:ea typeface="Georgia"/>
                          <a:cs typeface="Georgia"/>
                          <a:sym typeface="Georgia"/>
                        </a:defRPr>
                      </a:pPr>
                      <a:r>
                        <a:rPr lang="en-US" sz="1400" dirty="0">
                          <a:latin typeface="+mn-lt"/>
                        </a:rPr>
                        <a:t>J. Sánchez </a:t>
                      </a:r>
                      <a:r>
                        <a:rPr lang="en-US" sz="1400" dirty="0" err="1">
                          <a:latin typeface="+mn-lt"/>
                        </a:rPr>
                        <a:t>Martínez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1562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STUDENTS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POSTDOCS</a:t>
                      </a:r>
                      <a:br>
                        <a:rPr lang="en-GB" sz="1400" dirty="0"/>
                      </a:br>
                      <a:r>
                        <a:rPr lang="en-GB" sz="1400" dirty="0"/>
                        <a:t>ENGINEERS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1400" dirty="0">
                          <a:solidFill>
                            <a:srgbClr val="000000"/>
                          </a:solidFill>
                          <a:latin typeface="+mn-lt"/>
                        </a:rPr>
                        <a:t>E.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+mn-lt"/>
                        </a:rPr>
                        <a:t>Fullana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+mn-lt"/>
                        </a:rPr>
                        <a:t> Torregrosa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</a:t>
                      </a:r>
                      <a:r>
                        <a:rPr lang="es-ES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postdoc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S8A)</a:t>
                      </a:r>
                    </a:p>
                    <a:p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J. Lozano (Contratado proyecto)</a:t>
                      </a:r>
                    </a:p>
                    <a:p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F. </a:t>
                      </a:r>
                      <a:r>
                        <a:rPr lang="es-ES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Fassi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(Dr. Vinculada)</a:t>
                      </a:r>
                    </a:p>
                    <a:p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C. </a:t>
                      </a:r>
                      <a:r>
                        <a:rPr lang="es-ES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Garcia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s-ES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Montoro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(PTA)</a:t>
                      </a:r>
                    </a:p>
                    <a:p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J. </a:t>
                      </a:r>
                      <a:r>
                        <a:rPr lang="es-ES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Aparisi</a:t>
                      </a:r>
                      <a:r>
                        <a:rPr lang="es-ES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(Contratado proyecto)</a:t>
                      </a:r>
                      <a:endParaRPr lang="en-GB" sz="1600" dirty="0">
                        <a:solidFill>
                          <a:srgbClr val="000000"/>
                        </a:solidFill>
                        <a:latin typeface="ArialMT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8872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/>
                        <a:t>COLAB.</a:t>
                      </a:r>
                      <a:r>
                        <a:rPr lang="en-GB" sz="1400" baseline="0" dirty="0"/>
                        <a:t> EXTERNOS</a:t>
                      </a:r>
                      <a:endParaRPr lang="en-GB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rgbClr val="000000"/>
                          </a:solidFill>
                          <a:latin typeface="+mn-lt"/>
                        </a:rPr>
                        <a:t>G.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latin typeface="+mn-lt"/>
                        </a:rPr>
                        <a:t>Amorós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+mn-lt"/>
                        </a:rPr>
                        <a:t> (AEMET)</a:t>
                      </a:r>
                    </a:p>
                    <a:p>
                      <a:r>
                        <a:rPr lang="en-GB" sz="1400" dirty="0">
                          <a:solidFill>
                            <a:srgbClr val="000000"/>
                          </a:solidFill>
                          <a:latin typeface="+mn-lt"/>
                        </a:rPr>
                        <a:t>M.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latin typeface="+mn-lt"/>
                        </a:rPr>
                        <a:t>Vilaplana</a:t>
                      </a:r>
                      <a:r>
                        <a:rPr lang="en-GB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(postdoc </a:t>
                      </a:r>
                      <a:r>
                        <a:rPr lang="en-GB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 INFN-</a:t>
                      </a:r>
                      <a:r>
                        <a:rPr lang="en-GB" sz="1400" baseline="0" dirty="0" err="1">
                          <a:solidFill>
                            <a:srgbClr val="000000"/>
                          </a:solidFill>
                          <a:latin typeface="+mn-lt"/>
                        </a:rPr>
                        <a:t>Milán</a:t>
                      </a:r>
                      <a:r>
                        <a:rPr lang="en-GB" sz="1400" baseline="0" dirty="0">
                          <a:solidFill>
                            <a:srgbClr val="000000"/>
                          </a:solidFill>
                          <a:latin typeface="+mn-lt"/>
                        </a:rPr>
                        <a:t>)</a:t>
                      </a:r>
                      <a:endParaRPr lang="en-GB" sz="14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79685264"/>
                  </a:ext>
                </a:extLst>
              </a:tr>
            </a:tbl>
          </a:graphicData>
        </a:graphic>
      </p:graphicFrame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641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77" y="1128163"/>
            <a:ext cx="10515600" cy="4351338"/>
          </a:xfrm>
        </p:spPr>
        <p:txBody>
          <a:bodyPr>
            <a:normAutofit/>
          </a:bodyPr>
          <a:lstStyle/>
          <a:p>
            <a:r>
              <a:rPr lang="es-ES" dirty="0" err="1"/>
              <a:t>Transfers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Tier2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DAF8DB7-5812-B244-9530-8FCA940B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91" y="2488059"/>
            <a:ext cx="5509887" cy="36747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B557172-E435-E24F-8A5D-62079492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900" y="2681612"/>
            <a:ext cx="5372267" cy="3674738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 txBox="1">
            <a:spLocks/>
          </p:cNvSpPr>
          <p:nvPr/>
        </p:nvSpPr>
        <p:spPr>
          <a:xfrm>
            <a:off x="5901266" y="891096"/>
            <a:ext cx="6443134" cy="4771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err="1"/>
              <a:t>Transfers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World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Tier2</a:t>
            </a:r>
          </a:p>
          <a:p>
            <a:pPr marL="0" indent="0">
              <a:buNone/>
            </a:pPr>
            <a:r>
              <a:rPr lang="es-ES" dirty="0" smtClean="0"/>
              <a:t>   =&gt;  More </a:t>
            </a:r>
            <a:r>
              <a:rPr lang="es-ES" dirty="0" err="1"/>
              <a:t>than</a:t>
            </a:r>
            <a:r>
              <a:rPr lang="es-ES" dirty="0"/>
              <a:t> 2 </a:t>
            </a:r>
            <a:r>
              <a:rPr lang="es-ES" dirty="0" err="1"/>
              <a:t>PetaBytes</a:t>
            </a:r>
            <a:r>
              <a:rPr lang="es-ES" dirty="0"/>
              <a:t> of </a:t>
            </a:r>
            <a:r>
              <a:rPr lang="es-ES" dirty="0" err="1"/>
              <a:t>transferred</a:t>
            </a:r>
            <a:r>
              <a:rPr lang="es-ES" dirty="0"/>
              <a:t> data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02986" y="0"/>
            <a:ext cx="10196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i="1" dirty="0" err="1" smtClean="0">
                <a:solidFill>
                  <a:srgbClr val="FF0000"/>
                </a:solidFill>
              </a:rPr>
              <a:t>Maintenance</a:t>
            </a:r>
            <a:r>
              <a:rPr lang="es-ES" sz="3200" b="1" i="1" dirty="0" smtClean="0">
                <a:solidFill>
                  <a:srgbClr val="FF0000"/>
                </a:solidFill>
              </a:rPr>
              <a:t> &amp; </a:t>
            </a:r>
            <a:r>
              <a:rPr lang="es-ES" sz="3200" b="1" i="1" dirty="0" err="1" smtClean="0">
                <a:solidFill>
                  <a:srgbClr val="FF0000"/>
                </a:solidFill>
              </a:rPr>
              <a:t>Operation</a:t>
            </a:r>
            <a:r>
              <a:rPr lang="es-ES" sz="3200" b="1" i="1" dirty="0" smtClean="0">
                <a:solidFill>
                  <a:srgbClr val="FF0000"/>
                </a:solidFill>
              </a:rPr>
              <a:t> of a </a:t>
            </a:r>
            <a:r>
              <a:rPr lang="es-ES" sz="3200" b="1" i="1" dirty="0" err="1" smtClean="0">
                <a:solidFill>
                  <a:srgbClr val="FF0000"/>
                </a:solidFill>
              </a:rPr>
              <a:t>complex</a:t>
            </a:r>
            <a:r>
              <a:rPr lang="es-ES" sz="3200" b="1" i="1" dirty="0">
                <a:solidFill>
                  <a:srgbClr val="FF0000"/>
                </a:solidFill>
              </a:rPr>
              <a:t> </a:t>
            </a:r>
            <a:r>
              <a:rPr lang="es-ES" sz="3200" b="1" i="1" dirty="0" err="1" smtClean="0">
                <a:solidFill>
                  <a:srgbClr val="FF0000"/>
                </a:solidFill>
              </a:rPr>
              <a:t>Infrastructure</a:t>
            </a:r>
            <a:r>
              <a:rPr lang="es-ES" sz="3200" b="1" i="1" dirty="0" smtClean="0">
                <a:solidFill>
                  <a:srgbClr val="FF0000"/>
                </a:solidFill>
              </a:rPr>
              <a:t> and </a:t>
            </a:r>
          </a:p>
          <a:p>
            <a:r>
              <a:rPr lang="es-ES" sz="3200" b="1" i="1" dirty="0" err="1" smtClean="0">
                <a:solidFill>
                  <a:srgbClr val="FF0000"/>
                </a:solidFill>
              </a:rPr>
              <a:t>continouosly</a:t>
            </a:r>
            <a:r>
              <a:rPr lang="es-ES" sz="3200" b="1" i="1" dirty="0" smtClean="0">
                <a:solidFill>
                  <a:srgbClr val="FF0000"/>
                </a:solidFill>
              </a:rPr>
              <a:t> </a:t>
            </a:r>
            <a:r>
              <a:rPr lang="es-ES" sz="3200" b="1" i="1" dirty="0" err="1" smtClean="0">
                <a:solidFill>
                  <a:srgbClr val="FF0000"/>
                </a:solidFill>
              </a:rPr>
              <a:t>updated</a:t>
            </a:r>
            <a:endParaRPr lang="es-ES" sz="3200" b="1" i="1" dirty="0">
              <a:solidFill>
                <a:srgbClr val="FF0000"/>
              </a:solidFill>
            </a:endParaRPr>
          </a:p>
          <a:p>
            <a:endParaRPr lang="es-ES" sz="3200" b="1" i="1" dirty="0">
              <a:solidFill>
                <a:srgbClr val="FF0000"/>
              </a:solidFill>
            </a:endParaRP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779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2F118E-4A88-634B-B2DF-ED6EE4F6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840" y="101793"/>
            <a:ext cx="6646333" cy="761807"/>
          </a:xfrm>
        </p:spPr>
        <p:txBody>
          <a:bodyPr>
            <a:normAutofit/>
          </a:bodyPr>
          <a:lstStyle/>
          <a:p>
            <a:r>
              <a:rPr lang="es-ES" sz="3600" b="1" i="1" dirty="0" smtClean="0">
                <a:solidFill>
                  <a:srgbClr val="FF0000"/>
                </a:solidFill>
              </a:rPr>
              <a:t>Tier-2 IFIC performance: </a:t>
            </a:r>
            <a:endParaRPr lang="es-ES" sz="3600" b="1" i="1" dirty="0">
              <a:solidFill>
                <a:srgbClr val="FF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875ECBD-DB84-E849-BAF7-B77784D4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863600"/>
            <a:ext cx="11760200" cy="4749607"/>
          </a:xfrm>
        </p:spPr>
        <p:txBody>
          <a:bodyPr>
            <a:normAutofit/>
          </a:bodyPr>
          <a:lstStyle/>
          <a:p>
            <a:r>
              <a:rPr lang="es-ES" dirty="0" smtClean="0"/>
              <a:t>Data </a:t>
            </a:r>
            <a:r>
              <a:rPr lang="es-ES" dirty="0" err="1" smtClean="0"/>
              <a:t>produced</a:t>
            </a:r>
            <a:r>
              <a:rPr lang="es-ES" dirty="0" smtClean="0"/>
              <a:t> at Tier-2/IFIC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last</a:t>
            </a:r>
            <a:r>
              <a:rPr lang="es-ES" dirty="0" smtClean="0"/>
              <a:t> </a:t>
            </a:r>
            <a:r>
              <a:rPr lang="es-ES" dirty="0" err="1" smtClean="0"/>
              <a:t>year</a:t>
            </a:r>
            <a:r>
              <a:rPr lang="es-ES" dirty="0" smtClean="0"/>
              <a:t> (More </a:t>
            </a:r>
            <a:r>
              <a:rPr lang="es-ES" dirty="0" err="1" smtClean="0"/>
              <a:t>than</a:t>
            </a:r>
            <a:r>
              <a:rPr lang="es-ES" dirty="0" smtClean="0"/>
              <a:t> 14M files and more </a:t>
            </a:r>
            <a:r>
              <a:rPr lang="es-ES" dirty="0" err="1" smtClean="0"/>
              <a:t>than</a:t>
            </a:r>
            <a:r>
              <a:rPr lang="es-ES" dirty="0" smtClean="0"/>
              <a:t> 2 </a:t>
            </a:r>
            <a:r>
              <a:rPr lang="es-ES" dirty="0" err="1" smtClean="0"/>
              <a:t>PBs</a:t>
            </a:r>
            <a:r>
              <a:rPr lang="es-ES" dirty="0" smtClean="0"/>
              <a:t> )</a:t>
            </a:r>
            <a:endParaRPr lang="es-ES" dirty="0"/>
          </a:p>
        </p:txBody>
      </p:sp>
      <p:pic>
        <p:nvPicPr>
          <p:cNvPr id="1026" name="Picture 2" descr="http://dashb-atlas-job-prototype.cern.ch/tmp/veT0h9k.png">
            <a:extLst>
              <a:ext uri="{FF2B5EF4-FFF2-40B4-BE49-F238E27FC236}">
                <a16:creationId xmlns:a16="http://schemas.microsoft.com/office/drawing/2014/main" xmlns="" id="{FC3DB783-1CCC-574B-B3AC-22BC8D60C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" y="1810845"/>
            <a:ext cx="6060674" cy="45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ashb-atlas-job-prototype.cern.ch/tmp/rqkXXZL.png">
            <a:extLst>
              <a:ext uri="{FF2B5EF4-FFF2-40B4-BE49-F238E27FC236}">
                <a16:creationId xmlns:a16="http://schemas.microsoft.com/office/drawing/2014/main" xmlns="" id="{646B6A8E-7EE1-1B4F-90C0-E98CF9D5A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267" y="2240677"/>
            <a:ext cx="5487565" cy="41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José Salt, Jornadas Técnicas IFIC,  IFIC 12-13 de Marzo 2018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FC09-10D4-5340-8BB6-ED7D612CD0C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511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1214</Words>
  <Application>Microsoft Macintosh PowerPoint</Application>
  <PresentationFormat>Personalizado</PresentationFormat>
  <Paragraphs>138</Paragraphs>
  <Slides>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Technical aspects of the Spanish ATLAS Tier-2 Project   @ IFIC </vt:lpstr>
      <vt:lpstr>Contents: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Tier-2 IFIC performance: </vt:lpstr>
      <vt:lpstr>Presentación de PowerPoint</vt:lpstr>
      <vt:lpstr>Proyectos/tareas de Investigación relacionados con el Tier2 de IFIC: the computing challenge for HL-LHC</vt:lpstr>
      <vt:lpstr>Presentación de PowerPoint</vt:lpstr>
      <vt:lpstr> Quo Vadis, Computing?:::Towards: Data &amp; Compute Infrastructure (also known as ‘Data Lake’)</vt:lpstr>
      <vt:lpstr>   Conclusions: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Spanish ATLAS Federated Tier2 perspective on computing over the next years </dc:title>
  <dc:creator>Usuario de Microsoft Office</dc:creator>
  <cp:lastModifiedBy>Jose Salt</cp:lastModifiedBy>
  <cp:revision>79</cp:revision>
  <dcterms:created xsi:type="dcterms:W3CDTF">2018-03-02T14:31:40Z</dcterms:created>
  <dcterms:modified xsi:type="dcterms:W3CDTF">2018-03-13T07:02:12Z</dcterms:modified>
</cp:coreProperties>
</file>