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87" r:id="rId4"/>
    <p:sldId id="285" r:id="rId5"/>
    <p:sldId id="286" r:id="rId6"/>
    <p:sldId id="294" r:id="rId7"/>
    <p:sldId id="288" r:id="rId8"/>
    <p:sldId id="289" r:id="rId9"/>
    <p:sldId id="290" r:id="rId10"/>
    <p:sldId id="291" r:id="rId11"/>
    <p:sldId id="292" r:id="rId12"/>
    <p:sldId id="293" r:id="rId13"/>
    <p:sldId id="28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/>
    <p:restoredTop sz="94715"/>
  </p:normalViewPr>
  <p:slideViewPr>
    <p:cSldViewPr snapToGrid="0" snapToObjects="1">
      <p:cViewPr>
        <p:scale>
          <a:sx n="112" d="100"/>
          <a:sy n="112" d="100"/>
        </p:scale>
        <p:origin x="1544" y="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0EAEC-6A72-514E-8C44-2F824DE55685}" type="datetimeFigureOut">
              <a:rPr lang="es-ES" smtClean="0"/>
              <a:t>11/3/18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0C3B8-F31B-D846-925B-283653FCD5E6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345022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E8E01-45C1-B244-99CD-275EFEDCE087}" type="datetimeFigureOut">
              <a:rPr lang="es-ES" smtClean="0"/>
              <a:t>11/3/18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4C7A2-D105-4D4C-80E2-3261534DC715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88502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4A8CC-0580-5841-978C-179C26C9E97E}" type="datetime1">
              <a:rPr lang="en-US" smtClean="0"/>
              <a:t>3/11/18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dirty="0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6F77A46-8A18-114D-BDFF-94FA895AF069}" type="datetime1">
              <a:rPr lang="en-US" smtClean="0"/>
              <a:t>3/11/18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FAF6B-3949-6B46-BA25-750F6719D7C5}" type="datetime1">
              <a:rPr lang="en-US" smtClean="0"/>
              <a:t>3/11/18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dirty="0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1DA632E4-D59B-AC41-AF1E-5689196057BF}" type="datetime1">
              <a:rPr lang="en-US" smtClean="0"/>
              <a:t>3/11/18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dirty="0" smtClean="0"/>
              <a:t>Arrastre la imagen al marcador de posición o haga clic en el icono para agregar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dirty="0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4B35D0E-82BC-1441-B1E9-AB92902C8876}" type="datetime1">
              <a:rPr lang="en-US" smtClean="0"/>
              <a:t>3/11/18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dirty="0" smtClean="0"/>
              <a:t>Arrastre la imagen al marcador de posición o haga clic en el icono para agregar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dirty="0" smtClean="0"/>
              <a:t>Arrastre la imagen al marcador de posición o haga clic en el icono para agregar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dirty="0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EB9BC-0AD0-7144-A70F-89017436DB44}" type="datetime1">
              <a:rPr lang="en-US" smtClean="0"/>
              <a:t>3/11/18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4BBE5-687D-F747-A84D-E99B72AF118C}" type="datetime1">
              <a:rPr lang="en-US" smtClean="0"/>
              <a:t>3/11/18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0C133-24A8-4F48-A308-C32C9CB04E08}" type="datetime1">
              <a:rPr lang="en-US" smtClean="0"/>
              <a:t>3/11/18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AB40F-4097-4645-9496-79F77F8C399B}" type="datetime1">
              <a:rPr lang="en-US" smtClean="0"/>
              <a:t>3/11/18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dirty="0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AC4DF-D7AB-0E49-AE1F-EE5F4D397C89}" type="datetime1">
              <a:rPr lang="en-US" smtClean="0"/>
              <a:t>3/11/18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4CCEFBE2-5ABE-3A44-AB98-2792D711A036}" type="datetime1">
              <a:rPr lang="en-US" smtClean="0"/>
              <a:t>3/11/18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9F4BCF0-5C1B-194C-A66D-CDDE71206440}" type="datetime1">
              <a:rPr lang="en-US" smtClean="0"/>
              <a:t>3/11/18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6C10D-CFB0-A342-86B3-F0361A2D19E3}" type="datetime1">
              <a:rPr lang="en-US" smtClean="0"/>
              <a:t>3/11/18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80940-EED9-8247-B86F-D70450CB47E8}" type="datetime1">
              <a:rPr lang="en-US" smtClean="0"/>
              <a:t>3/11/18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CBF175A3-0988-4C47-93C0-82B84A429141}" type="datetime1">
              <a:rPr lang="en-US" smtClean="0"/>
              <a:t>3/11/18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B408F44-FFFC-474F-9341-D0C8B3A15917}" type="datetime1">
              <a:rPr lang="en-US" smtClean="0"/>
              <a:t>3/11/18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867774"/>
            <a:ext cx="8915400" cy="1716009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latin typeface="+mn-lt"/>
                <a:ea typeface="Iowan Old Style Roman" charset="0"/>
                <a:cs typeface="Iowan Old Style Roman" charset="0"/>
              </a:rPr>
              <a:t>Protección</a:t>
            </a:r>
            <a:r>
              <a:rPr lang="es-ES" dirty="0" smtClean="0">
                <a:latin typeface="+mn-lt"/>
                <a:ea typeface="Iowan Old Style Roman" charset="0"/>
                <a:cs typeface="Iowan Old Style Roman" charset="0"/>
              </a:rPr>
              <a:t> Radiológica en el laboratorio de aceleradores del IFIMED</a:t>
            </a:r>
            <a:endParaRPr lang="es-ES_tradnl" dirty="0">
              <a:latin typeface="+mn-lt"/>
              <a:ea typeface="Iowan Old Style Roman" charset="0"/>
              <a:cs typeface="Iowan Old Style Roman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14400" y="3594624"/>
            <a:ext cx="8001000" cy="821122"/>
          </a:xfrm>
        </p:spPr>
        <p:txBody>
          <a:bodyPr>
            <a:normAutofit/>
          </a:bodyPr>
          <a:lstStyle/>
          <a:p>
            <a:r>
              <a:rPr lang="es-ES_tradnl" dirty="0" smtClean="0"/>
              <a:t>D. </a:t>
            </a:r>
            <a:r>
              <a:rPr lang="es-ES_tradnl" dirty="0" err="1" smtClean="0"/>
              <a:t>Esperante</a:t>
            </a:r>
            <a:r>
              <a:rPr lang="es-ES_tradnl" dirty="0" smtClean="0"/>
              <a:t>, J. Fuster, </a:t>
            </a:r>
            <a:r>
              <a:rPr lang="es-ES_tradnl" dirty="0"/>
              <a:t>B. </a:t>
            </a:r>
            <a:r>
              <a:rPr lang="es-ES_tradnl" dirty="0" smtClean="0"/>
              <a:t>Gimeno, </a:t>
            </a:r>
            <a:r>
              <a:rPr lang="es-ES_tradnl" dirty="0"/>
              <a:t>C</a:t>
            </a:r>
            <a:r>
              <a:rPr lang="es-ES_tradnl" dirty="0" smtClean="0"/>
              <a:t>. Blanch, E. </a:t>
            </a:r>
            <a:r>
              <a:rPr lang="es-ES_tradnl" dirty="0" err="1" smtClean="0"/>
              <a:t>Baader</a:t>
            </a:r>
            <a:r>
              <a:rPr lang="es-ES_tradnl" dirty="0" smtClean="0"/>
              <a:t>,                 </a:t>
            </a:r>
            <a:r>
              <a:rPr lang="es-ES_tradnl" dirty="0" smtClean="0"/>
              <a:t>V. </a:t>
            </a:r>
            <a:r>
              <a:rPr lang="es-ES_tradnl" dirty="0" err="1" smtClean="0"/>
              <a:t>Sanchez</a:t>
            </a:r>
            <a:r>
              <a:rPr lang="es-ES_tradnl" dirty="0" smtClean="0"/>
              <a:t>, D</a:t>
            </a:r>
            <a:r>
              <a:rPr lang="es-ES_tradnl" dirty="0" smtClean="0"/>
              <a:t>. </a:t>
            </a:r>
            <a:r>
              <a:rPr lang="es-ES_tradnl" dirty="0" err="1" smtClean="0"/>
              <a:t>Gonzalez</a:t>
            </a:r>
            <a:r>
              <a:rPr lang="es-ES_tradnl" dirty="0" smtClean="0"/>
              <a:t>, M</a:t>
            </a:r>
            <a:r>
              <a:rPr lang="es-ES_tradnl" dirty="0" smtClean="0"/>
              <a:t>. </a:t>
            </a:r>
            <a:r>
              <a:rPr lang="es-ES_tradnl" dirty="0" err="1" smtClean="0"/>
              <a:t>Boronat</a:t>
            </a:r>
            <a:r>
              <a:rPr lang="es-ES_tradnl" dirty="0" smtClean="0"/>
              <a:t>, R. </a:t>
            </a:r>
            <a:r>
              <a:rPr lang="es-ES_tradnl" dirty="0" err="1" smtClean="0"/>
              <a:t>Carasco</a:t>
            </a:r>
            <a:r>
              <a:rPr lang="es-ES_tradnl" dirty="0" smtClean="0"/>
              <a:t>, A. S. </a:t>
            </a:r>
            <a:r>
              <a:rPr lang="es-ES_tradnl" dirty="0" err="1" smtClean="0"/>
              <a:t>Matias</a:t>
            </a:r>
            <a:endParaRPr lang="es-ES_tradnl" dirty="0" smtClean="0"/>
          </a:p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s-ES_tradnl" smtClean="0"/>
              <a:t>1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6269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2636"/>
            <a:ext cx="8913813" cy="914400"/>
          </a:xfrm>
        </p:spPr>
        <p:txBody>
          <a:bodyPr>
            <a:normAutofit/>
          </a:bodyPr>
          <a:lstStyle/>
          <a:p>
            <a:r>
              <a:rPr lang="es-ES" sz="2500" dirty="0" smtClean="0"/>
              <a:t>Diseño bunker</a:t>
            </a:r>
            <a:endParaRPr lang="es-ES" sz="25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1" t="5737" r="19497" b="5654"/>
          <a:stretch/>
        </p:blipFill>
        <p:spPr>
          <a:xfrm>
            <a:off x="4697103" y="1193619"/>
            <a:ext cx="3510157" cy="53754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2676" y="1478698"/>
            <a:ext cx="390423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 laboratorio tiene un doble techo de 20 cm de </a:t>
            </a:r>
            <a:r>
              <a:rPr lang="es-ES_tradnl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hormig</a:t>
            </a:r>
            <a:r>
              <a:rPr lang="es-E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ón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s-ES_tradn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 bunker se ha construido protegiendo la salida para evitar la irradiación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directa.</a:t>
            </a:r>
          </a:p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paredes de hormigón tienen un espesor de 60 cm y se planea poner un techo de 40 cm.</a:t>
            </a:r>
          </a:p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 instalará un sistema de </a:t>
            </a:r>
            <a:r>
              <a:rPr lang="es-E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interlock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con la </a:t>
            </a: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uerta enclavada y varios botones de seguridad.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208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2636"/>
            <a:ext cx="8913813" cy="914400"/>
          </a:xfrm>
        </p:spPr>
        <p:txBody>
          <a:bodyPr>
            <a:normAutofit/>
          </a:bodyPr>
          <a:lstStyle/>
          <a:p>
            <a:r>
              <a:rPr lang="es-ES" sz="2500" dirty="0"/>
              <a:t>Simulación Bunker</a:t>
            </a:r>
            <a:endParaRPr lang="es-ES" sz="25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59" y="1611832"/>
            <a:ext cx="6913993" cy="50525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6016" y="1242500"/>
            <a:ext cx="7770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 ha añadido el bunker a la </a:t>
            </a:r>
            <a:r>
              <a:rPr lang="es-ES_tradnl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simulaci</a:t>
            </a:r>
            <a:r>
              <a:rPr lang="es-E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ón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para calcular el perfil de dosis dentro y fuera del laboratorio.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17362" y="4200171"/>
            <a:ext cx="265593" cy="26559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0739" y="6254217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structura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954443" y="5011750"/>
            <a:ext cx="5102491" cy="82365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63442" y="6196728"/>
            <a:ext cx="1176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Subsuelo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861299" y="4426869"/>
            <a:ext cx="2585576" cy="18273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543670" y="5835408"/>
            <a:ext cx="230181" cy="41880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544249" y="2819927"/>
            <a:ext cx="265593" cy="26559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stCxn id="19" idx="2"/>
          </p:cNvCxnSpPr>
          <p:nvPr/>
        </p:nvCxnSpPr>
        <p:spPr>
          <a:xfrm flipH="1" flipV="1">
            <a:off x="1340189" y="2580514"/>
            <a:ext cx="3204060" cy="3722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51012" y="2211182"/>
            <a:ext cx="13950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0.1 </a:t>
            </a:r>
            <a:r>
              <a:rPr lang="es-E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mSv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/año</a:t>
            </a:r>
          </a:p>
          <a:p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(100% ocupación)</a:t>
            </a:r>
            <a:endParaRPr lang="en-US" sz="1400" dirty="0"/>
          </a:p>
        </p:txBody>
      </p:sp>
      <p:sp>
        <p:nvSpPr>
          <p:cNvPr id="30" name="Rectangle 29"/>
          <p:cNvSpPr/>
          <p:nvPr/>
        </p:nvSpPr>
        <p:spPr>
          <a:xfrm>
            <a:off x="7277216" y="5884885"/>
            <a:ext cx="13950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0.5 </a:t>
            </a:r>
            <a:r>
              <a:rPr lang="es-E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mSv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/año</a:t>
            </a:r>
          </a:p>
          <a:p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(50% ocupación)</a:t>
            </a:r>
            <a:endParaRPr lang="en-US" sz="1400" dirty="0"/>
          </a:p>
        </p:txBody>
      </p:sp>
      <p:sp>
        <p:nvSpPr>
          <p:cNvPr id="32" name="Oval 31"/>
          <p:cNvSpPr/>
          <p:nvPr/>
        </p:nvSpPr>
        <p:spPr>
          <a:xfrm>
            <a:off x="6860225" y="4138098"/>
            <a:ext cx="265593" cy="26559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>
            <a:endCxn id="32" idx="4"/>
          </p:cNvCxnSpPr>
          <p:nvPr/>
        </p:nvCxnSpPr>
        <p:spPr>
          <a:xfrm flipH="1" flipV="1">
            <a:off x="6993022" y="4403691"/>
            <a:ext cx="320848" cy="155037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1954443" y="3976642"/>
            <a:ext cx="265593" cy="26559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1019770" y="4109438"/>
            <a:ext cx="944957" cy="847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553" y="3816789"/>
            <a:ext cx="13950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0.05 </a:t>
            </a:r>
            <a:r>
              <a:rPr lang="es-E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mSv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/año</a:t>
            </a:r>
          </a:p>
          <a:p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(50% ocupación)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351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2636"/>
            <a:ext cx="8913813" cy="914400"/>
          </a:xfrm>
        </p:spPr>
        <p:txBody>
          <a:bodyPr>
            <a:normAutofit/>
          </a:bodyPr>
          <a:lstStyle/>
          <a:p>
            <a:r>
              <a:rPr lang="es-ES" sz="2500" dirty="0" smtClean="0"/>
              <a:t>Simulación Bunker</a:t>
            </a:r>
            <a:endParaRPr lang="es-ES" sz="25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36" y="1643573"/>
            <a:ext cx="6842546" cy="500032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865336" y="2547701"/>
            <a:ext cx="265593" cy="26559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1661276" y="2308288"/>
            <a:ext cx="3204060" cy="3722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72099" y="1938956"/>
            <a:ext cx="13950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0.1 </a:t>
            </a:r>
            <a:r>
              <a:rPr lang="es-E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mSv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/año</a:t>
            </a:r>
          </a:p>
          <a:p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(100% ocupación)</a:t>
            </a:r>
            <a:endParaRPr lang="en-US" sz="1400" dirty="0"/>
          </a:p>
        </p:txBody>
      </p:sp>
      <p:sp>
        <p:nvSpPr>
          <p:cNvPr id="9" name="Oval 8"/>
          <p:cNvSpPr/>
          <p:nvPr/>
        </p:nvSpPr>
        <p:spPr>
          <a:xfrm>
            <a:off x="4731550" y="5394440"/>
            <a:ext cx="265593" cy="26559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1493753" y="5231809"/>
            <a:ext cx="3237797" cy="29542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95636" y="4862477"/>
            <a:ext cx="13950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0.05 </a:t>
            </a:r>
            <a:r>
              <a:rPr lang="es-E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mSv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/año</a:t>
            </a:r>
          </a:p>
          <a:p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(50% ocupación)</a:t>
            </a:r>
            <a:endParaRPr lang="en-US" sz="1400" dirty="0"/>
          </a:p>
        </p:txBody>
      </p:sp>
      <p:sp>
        <p:nvSpPr>
          <p:cNvPr id="12" name="Oval 11"/>
          <p:cNvSpPr/>
          <p:nvPr/>
        </p:nvSpPr>
        <p:spPr>
          <a:xfrm>
            <a:off x="2050008" y="3849175"/>
            <a:ext cx="265593" cy="26559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3"/>
            <a:endCxn id="11" idx="0"/>
          </p:cNvCxnSpPr>
          <p:nvPr/>
        </p:nvCxnSpPr>
        <p:spPr>
          <a:xfrm flipH="1">
            <a:off x="993170" y="4075873"/>
            <a:ext cx="1095733" cy="7866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125818" y="1418819"/>
            <a:ext cx="13950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0.5 </a:t>
            </a:r>
            <a:r>
              <a:rPr lang="es-E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mSv</a:t>
            </a:r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/año</a:t>
            </a:r>
          </a:p>
          <a:p>
            <a:r>
              <a:rPr lang="es-E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(50% ocupación)</a:t>
            </a:r>
            <a:endParaRPr lang="en-US" sz="1400" dirty="0"/>
          </a:p>
        </p:txBody>
      </p:sp>
      <p:sp>
        <p:nvSpPr>
          <p:cNvPr id="17" name="Oval 16"/>
          <p:cNvSpPr/>
          <p:nvPr/>
        </p:nvSpPr>
        <p:spPr>
          <a:xfrm>
            <a:off x="6922303" y="4181165"/>
            <a:ext cx="265593" cy="26559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stCxn id="17" idx="0"/>
          </p:cNvCxnSpPr>
          <p:nvPr/>
        </p:nvCxnSpPr>
        <p:spPr>
          <a:xfrm flipV="1">
            <a:off x="7055100" y="2157484"/>
            <a:ext cx="708406" cy="202368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547829" y="4165933"/>
            <a:ext cx="265593" cy="265593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59986" y="1569624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structura</a:t>
            </a:r>
            <a:endParaRPr lang="en-US" dirty="0"/>
          </a:p>
        </p:txBody>
      </p:sp>
      <p:cxnSp>
        <p:nvCxnSpPr>
          <p:cNvPr id="23" name="Straight Connector 22"/>
          <p:cNvCxnSpPr>
            <a:endCxn id="21" idx="7"/>
          </p:cNvCxnSpPr>
          <p:nvPr/>
        </p:nvCxnSpPr>
        <p:spPr>
          <a:xfrm flipH="1">
            <a:off x="4774527" y="1899620"/>
            <a:ext cx="1166793" cy="230520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7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76043"/>
            <a:ext cx="8913813" cy="914400"/>
          </a:xfrm>
        </p:spPr>
        <p:txBody>
          <a:bodyPr>
            <a:normAutofit/>
          </a:bodyPr>
          <a:lstStyle/>
          <a:p>
            <a:r>
              <a:rPr lang="es-ES_tradnl" sz="2500" dirty="0" smtClean="0"/>
              <a:t>Resumen</a:t>
            </a:r>
            <a:endParaRPr lang="es-ES_tradnl" sz="2500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9836" y="1487481"/>
            <a:ext cx="7894094" cy="4719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laboratorio de aceleradores del IFIMED ofrecerá servicio de condicionamiento de estructuras RF para aplicaciones en 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m</a:t>
            </a:r>
            <a:r>
              <a:rPr lang="es-E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édicas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Banda S.</a:t>
            </a:r>
          </a:p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Durante el proceso de condicionamiento, se produce radiación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secundaria que se estima en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~50 </a:t>
            </a:r>
            <a:r>
              <a:rPr lang="es-E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mSv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/h alrededor de la estructura.</a:t>
            </a:r>
          </a:p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través de la simulación con FLUKA se ha estimado que el 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95% de los fotones tiene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una energía de menos de 1 </a:t>
            </a:r>
            <a:r>
              <a:rPr lang="es-E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MeV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 han calculado el blindaje necesario para atenuar dicha radiación y las dosis esperadas.</a:t>
            </a:r>
          </a:p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 ha añadido el bunker a la simulación y se </a:t>
            </a:r>
            <a:r>
              <a:rPr lang="es-ES_tradnl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 estimado el 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perfil de dosis, dentro y fuera </a:t>
            </a:r>
            <a:r>
              <a:rPr lang="es-ES_tradnl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del laboratorio, 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para validar las zonas </a:t>
            </a:r>
            <a:r>
              <a:rPr lang="es-ES_tradnl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radiol</a:t>
            </a:r>
            <a:r>
              <a:rPr lang="es-E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ógicas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definidas.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379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2636"/>
            <a:ext cx="8913813" cy="914400"/>
          </a:xfrm>
        </p:spPr>
        <p:txBody>
          <a:bodyPr>
            <a:normAutofit/>
          </a:bodyPr>
          <a:lstStyle/>
          <a:p>
            <a:r>
              <a:rPr lang="es-ES" sz="2500" dirty="0" smtClean="0"/>
              <a:t>DUT: Estructuras aceleradoras RF en Banda S.</a:t>
            </a:r>
            <a:endParaRPr lang="es-ES" sz="25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</a:t>
            </a:fld>
            <a:endParaRPr lang="en-US"/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 rot="16200000">
            <a:off x="5646638" y="266978"/>
            <a:ext cx="1824188" cy="4354422"/>
          </a:xfrm>
          <a:prstGeom prst="rect">
            <a:avLst/>
          </a:prstGeom>
        </p:spPr>
        <p:txBody>
          <a:bodyPr vert="eaVert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 smtClean="0"/>
              <a:t>El uso de aceleradores lineales de alto gradiente cada vez es m</a:t>
            </a:r>
            <a:r>
              <a:rPr lang="es-ES" dirty="0" err="1" smtClean="0"/>
              <a:t>ás</a:t>
            </a:r>
            <a:r>
              <a:rPr lang="es-ES" dirty="0" smtClean="0"/>
              <a:t> común en sectores como la industria y la medicina.</a:t>
            </a:r>
            <a:endParaRPr lang="es-ES_tradnl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22851" r="15458" b="8596"/>
          <a:stretch/>
        </p:blipFill>
        <p:spPr>
          <a:xfrm>
            <a:off x="860832" y="1276494"/>
            <a:ext cx="3228313" cy="2888491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437" y="3501302"/>
            <a:ext cx="3727910" cy="306777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Rectangle 2"/>
          <p:cNvSpPr/>
          <p:nvPr/>
        </p:nvSpPr>
        <p:spPr>
          <a:xfrm>
            <a:off x="330310" y="4455023"/>
            <a:ext cx="440781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_trad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 laboratorio de aceleradores del IFIMED ofrecerá servicio de condicionamiento de estructuras RF para aplicaciones m</a:t>
            </a:r>
            <a:r>
              <a:rPr lang="es-E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édicas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_tradnl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 Banda 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953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2636"/>
            <a:ext cx="8913813" cy="914400"/>
          </a:xfrm>
        </p:spPr>
        <p:txBody>
          <a:bodyPr>
            <a:normAutofit/>
          </a:bodyPr>
          <a:lstStyle/>
          <a:p>
            <a:r>
              <a:rPr lang="es-ES" sz="2500" dirty="0" smtClean="0"/>
              <a:t>Condicionamiento estructuras RF</a:t>
            </a:r>
            <a:endParaRPr lang="es-ES" sz="25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41" y="2068286"/>
            <a:ext cx="4880503" cy="36589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1411" y="1389398"/>
            <a:ext cx="390423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Durante el condicionamiento se va  reduciendo la frecuencia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las descargas en el vacío (</a:t>
            </a:r>
            <a:r>
              <a:rPr lang="es-E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Breakdowns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</a:p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 función del n</a:t>
            </a:r>
            <a:r>
              <a:rPr lang="es-E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úmero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pulsos, la estructura alcanza el máximo gradiente.</a:t>
            </a:r>
          </a:p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 estructuras en Banda S, se espera alcanzar hasta      50 MV/m.</a:t>
            </a:r>
          </a:p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Este  procedimiento ya se está realizando en las instalaciones de CLIC en el CERN.</a:t>
            </a:r>
            <a:endParaRPr lang="es-ES_tradn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420485" y="5727269"/>
            <a:ext cx="172351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0"/>
              </a:spcBef>
              <a:buClr>
                <a:schemeClr val="accent1"/>
              </a:buClr>
            </a:pPr>
            <a:r>
              <a:rPr lang="es-E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A. </a:t>
            </a:r>
            <a:r>
              <a:rPr lang="es-ES" sz="15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Vnuchenko</a:t>
            </a:r>
            <a:endParaRPr lang="en-GB" sz="1500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038600" y="2786743"/>
            <a:ext cx="1219200" cy="1600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257800" y="2786743"/>
            <a:ext cx="89441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92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2636"/>
            <a:ext cx="8913813" cy="914400"/>
          </a:xfrm>
        </p:spPr>
        <p:txBody>
          <a:bodyPr>
            <a:normAutofit/>
          </a:bodyPr>
          <a:lstStyle/>
          <a:p>
            <a:r>
              <a:rPr lang="es-ES" sz="2500" dirty="0" smtClean="0"/>
              <a:t>“</a:t>
            </a:r>
            <a:r>
              <a:rPr lang="es-ES" sz="2500" dirty="0" err="1" smtClean="0"/>
              <a:t>Dark</a:t>
            </a:r>
            <a:r>
              <a:rPr lang="es-ES" sz="2500" dirty="0" smtClean="0"/>
              <a:t> </a:t>
            </a:r>
            <a:r>
              <a:rPr lang="es-ES" sz="2500" dirty="0" err="1" smtClean="0"/>
              <a:t>Currents</a:t>
            </a:r>
            <a:r>
              <a:rPr lang="es-ES" sz="2500" dirty="0" smtClean="0"/>
              <a:t>”</a:t>
            </a:r>
            <a:endParaRPr lang="es-ES" sz="25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3766"/>
            <a:ext cx="9144000" cy="32153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917" y="1358497"/>
            <a:ext cx="842597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Para obtener los gradientes necesarios, se generan campos eléctricos, de hasta 200 MV/m, en la superficie del metal. Esto produce la emisión de electrones por “efecto de campo”.</a:t>
            </a:r>
          </a:p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Algunos de los electrones quedan atrapados dentro del pulso y se aceleran, interaccionando con la paredes de cobre de la estructura.</a:t>
            </a:r>
          </a:p>
        </p:txBody>
      </p:sp>
      <p:sp>
        <p:nvSpPr>
          <p:cNvPr id="7" name="Rectangle 6"/>
          <p:cNvSpPr/>
          <p:nvPr/>
        </p:nvSpPr>
        <p:spPr>
          <a:xfrm>
            <a:off x="7669270" y="6345057"/>
            <a:ext cx="172351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0"/>
              </a:spcBef>
              <a:buClr>
                <a:schemeClr val="accent1"/>
              </a:buClr>
            </a:pPr>
            <a:r>
              <a:rPr lang="es-E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es-ES" sz="15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Geoffrey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78934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2636"/>
            <a:ext cx="8913813" cy="914400"/>
          </a:xfrm>
        </p:spPr>
        <p:txBody>
          <a:bodyPr>
            <a:normAutofit/>
          </a:bodyPr>
          <a:lstStyle/>
          <a:p>
            <a:r>
              <a:rPr lang="es-ES" sz="2500" dirty="0" smtClean="0"/>
              <a:t>Emisi</a:t>
            </a:r>
            <a:r>
              <a:rPr lang="es-ES" sz="2500" dirty="0" smtClean="0"/>
              <a:t>ón secundaria</a:t>
            </a:r>
            <a:endParaRPr lang="es-ES" sz="25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07" y="2761495"/>
            <a:ext cx="5931127" cy="38075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048" y="1166706"/>
            <a:ext cx="8309846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 interaccionar, los electrones generan secundario. Los fotones escapan de la estructura produciendo radiación.</a:t>
            </a:r>
          </a:p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 las estructuras en banda S en el CERN se han medido hasta            3 </a:t>
            </a:r>
            <a:r>
              <a:rPr lang="es-E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mSv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/h a 50 cm, 50 MV/m y 25 Hz.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40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2636"/>
            <a:ext cx="8913813" cy="914400"/>
          </a:xfrm>
        </p:spPr>
        <p:txBody>
          <a:bodyPr>
            <a:normAutofit/>
          </a:bodyPr>
          <a:lstStyle/>
          <a:p>
            <a:r>
              <a:rPr lang="es-ES" sz="2500" dirty="0" smtClean="0"/>
              <a:t>Definición de las zonas del laboratorio</a:t>
            </a:r>
            <a:endParaRPr lang="es-ES" sz="25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1" t="5737" r="19497" b="30914"/>
          <a:stretch/>
        </p:blipFill>
        <p:spPr>
          <a:xfrm>
            <a:off x="4148388" y="1292192"/>
            <a:ext cx="4641506" cy="50817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0948" y="1236650"/>
            <a:ext cx="3904230" cy="4206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 laboratorio de 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aceleradores el pulsado se hará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 una frecuencia de 400 Hz y con un gradiente máximo de            40 MV/m.</a:t>
            </a:r>
          </a:p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Basándose en los resultados anteriores, se espera un nivel de dosis alrededor de la estructura de ~50 </a:t>
            </a:r>
            <a:r>
              <a:rPr lang="es-E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mSv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/h.</a:t>
            </a:r>
          </a:p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definen las siguientes zonas dentro del 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laboratorio cuando el sistema este en funcionamiento.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6323555" y="4965591"/>
            <a:ext cx="1210305" cy="74941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76052" y="4812273"/>
            <a:ext cx="357807" cy="15331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93645" y="4100225"/>
            <a:ext cx="3284272" cy="71204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93645" y="5875014"/>
            <a:ext cx="3284272" cy="308139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93644" y="4806786"/>
            <a:ext cx="1276567" cy="105679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688818" y="4806786"/>
            <a:ext cx="489100" cy="105679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651203" y="2513213"/>
            <a:ext cx="1099222" cy="92923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60107" y="1557033"/>
            <a:ext cx="3101476" cy="773342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960107" y="2330374"/>
            <a:ext cx="463540" cy="111207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977981" y="2330374"/>
            <a:ext cx="1083602" cy="111207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98894" y="1492646"/>
            <a:ext cx="275142" cy="1949799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177917" y="1492645"/>
            <a:ext cx="275142" cy="1949799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598893" y="1201271"/>
            <a:ext cx="3854165" cy="305513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583762" y="3747737"/>
            <a:ext cx="3869296" cy="305513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583761" y="6212011"/>
            <a:ext cx="3854165" cy="305513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83761" y="4053028"/>
            <a:ext cx="237837" cy="2158983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237811" y="4053028"/>
            <a:ext cx="215247" cy="2158983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293466" y="5476321"/>
            <a:ext cx="282534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Zona acceso prohibido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Zona acceso controlado</a:t>
            </a:r>
          </a:p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Zona acceso libre</a:t>
            </a:r>
            <a:endParaRPr lang="en-GB" sz="1600" dirty="0"/>
          </a:p>
        </p:txBody>
      </p:sp>
      <p:sp>
        <p:nvSpPr>
          <p:cNvPr id="31" name="Rectangle 30"/>
          <p:cNvSpPr/>
          <p:nvPr/>
        </p:nvSpPr>
        <p:spPr>
          <a:xfrm>
            <a:off x="900491" y="5587667"/>
            <a:ext cx="357807" cy="15331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00490" y="5885722"/>
            <a:ext cx="357807" cy="156490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900490" y="6221707"/>
            <a:ext cx="357807" cy="153318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2636"/>
            <a:ext cx="8913813" cy="914400"/>
          </a:xfrm>
        </p:spPr>
        <p:txBody>
          <a:bodyPr>
            <a:normAutofit/>
          </a:bodyPr>
          <a:lstStyle/>
          <a:p>
            <a:r>
              <a:rPr lang="es-ES" sz="2500" dirty="0" smtClean="0"/>
              <a:t>Simulaciones FLUKA</a:t>
            </a:r>
            <a:endParaRPr lang="es-ES" sz="25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2" y="3277481"/>
            <a:ext cx="5020494" cy="2540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3" y="1919545"/>
            <a:ext cx="2496138" cy="7633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3176" y="1606841"/>
            <a:ext cx="5786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 han realizado simulaciones de la estructura usando FLUKA, para determinar la distribución de energía de los fotones generados y el perfil de dosis.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352536" y="2875750"/>
            <a:ext cx="3437358" cy="3395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Estructura de cobre, con 12 celdas cilíndricas y un gradiente máximo de    40 MV/m. </a:t>
            </a:r>
          </a:p>
          <a:p>
            <a:pPr marL="342900" indent="-342900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</a:pP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Los electrones se pueden producir en cualquier celda, con mayor probabilidad en el centro de los disco (iris), por ser la zona me máximo campo.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996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2636"/>
            <a:ext cx="8913813" cy="914400"/>
          </a:xfrm>
        </p:spPr>
        <p:txBody>
          <a:bodyPr>
            <a:normAutofit/>
          </a:bodyPr>
          <a:lstStyle/>
          <a:p>
            <a:r>
              <a:rPr lang="es-ES" sz="2500" dirty="0"/>
              <a:t>Simulaciones FLUKA</a:t>
            </a:r>
            <a:endParaRPr lang="es-ES" sz="25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436" y="1796877"/>
            <a:ext cx="6530377" cy="4772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/>
          <a:stretch/>
        </p:blipFill>
        <p:spPr>
          <a:xfrm>
            <a:off x="343461" y="1362635"/>
            <a:ext cx="3413387" cy="2294440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5" idx="1"/>
          </p:cNvCxnSpPr>
          <p:nvPr/>
        </p:nvCxnSpPr>
        <p:spPr>
          <a:xfrm flipH="1">
            <a:off x="1290918" y="1645821"/>
            <a:ext cx="3165988" cy="1366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456906" y="1230322"/>
            <a:ext cx="4256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 95% de los fotones tiene menos de        1 </a:t>
            </a:r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MeV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(solo consiguen acelerarse una celda). </a:t>
            </a:r>
          </a:p>
        </p:txBody>
      </p:sp>
      <p:cxnSp>
        <p:nvCxnSpPr>
          <p:cNvPr id="17" name="Straight Arrow Connector 16"/>
          <p:cNvCxnSpPr>
            <a:stCxn id="20" idx="0"/>
          </p:cNvCxnSpPr>
          <p:nvPr/>
        </p:nvCxnSpPr>
        <p:spPr>
          <a:xfrm flipV="1">
            <a:off x="1314913" y="3397624"/>
            <a:ext cx="818687" cy="9313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55566" y="4328943"/>
            <a:ext cx="23186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Algunos electrones 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quedan atrapados dentro del 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pulso, atravesando varias celdas y generando fotones de más energía.</a:t>
            </a:r>
          </a:p>
        </p:txBody>
      </p:sp>
    </p:spTree>
    <p:extLst>
      <p:ext uri="{BB962C8B-B14F-4D97-AF65-F5344CB8AC3E}">
        <p14:creationId xmlns:p14="http://schemas.microsoft.com/office/powerpoint/2010/main" val="133237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2636"/>
            <a:ext cx="8913813" cy="914400"/>
          </a:xfrm>
        </p:spPr>
        <p:txBody>
          <a:bodyPr>
            <a:normAutofit/>
          </a:bodyPr>
          <a:lstStyle/>
          <a:p>
            <a:r>
              <a:rPr lang="es-ES" sz="2500" dirty="0" smtClean="0"/>
              <a:t>Cálculos de dosis</a:t>
            </a:r>
            <a:endParaRPr lang="es-ES" sz="25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76" y="1669665"/>
            <a:ext cx="6696171" cy="48994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0697" y="1214073"/>
            <a:ext cx="79305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UV: </a:t>
            </a:r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Servei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prevenció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 </a:t>
            </a:r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medi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ambient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area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proteció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radiológica:</a:t>
            </a:r>
          </a:p>
        </p:txBody>
      </p:sp>
      <p:sp>
        <p:nvSpPr>
          <p:cNvPr id="7" name="Oval 6"/>
          <p:cNvSpPr/>
          <p:nvPr/>
        </p:nvSpPr>
        <p:spPr>
          <a:xfrm>
            <a:off x="6275292" y="3594846"/>
            <a:ext cx="717176" cy="25101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72516" y="3962897"/>
            <a:ext cx="717176" cy="233581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528045" y="2357718"/>
            <a:ext cx="19184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371598" y="2528046"/>
            <a:ext cx="717176" cy="25101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487268" y="5522259"/>
            <a:ext cx="16315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25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cepció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Percepción.thmx</Template>
  <TotalTime>4090</TotalTime>
  <Words>743</Words>
  <Application>Microsoft Macintosh PowerPoint</Application>
  <PresentationFormat>On-screen Show (4:3)</PresentationFormat>
  <Paragraphs>76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Century Gothic</vt:lpstr>
      <vt:lpstr>Iowan Old Style Roman</vt:lpstr>
      <vt:lpstr>Wingdings 2</vt:lpstr>
      <vt:lpstr>Percepción</vt:lpstr>
      <vt:lpstr>Protección Radiológica en el laboratorio de aceleradores del IFIMED</vt:lpstr>
      <vt:lpstr>DUT: Estructuras aceleradoras RF en Banda S.</vt:lpstr>
      <vt:lpstr>Condicionamiento estructuras RF</vt:lpstr>
      <vt:lpstr>“Dark Currents”</vt:lpstr>
      <vt:lpstr>Emisión secundaria</vt:lpstr>
      <vt:lpstr>Definición de las zonas del laboratorio</vt:lpstr>
      <vt:lpstr>Simulaciones FLUKA</vt:lpstr>
      <vt:lpstr>Simulaciones FLUKA</vt:lpstr>
      <vt:lpstr>Cálculos de dosis</vt:lpstr>
      <vt:lpstr>Diseño bunker</vt:lpstr>
      <vt:lpstr>Simulación Bunker</vt:lpstr>
      <vt:lpstr>Simulación Bunker</vt:lpstr>
      <vt:lpstr>Resumen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Probe Card Status.</dc:title>
  <dc:creator>00000</dc:creator>
  <cp:lastModifiedBy>Microsoft Office User</cp:lastModifiedBy>
  <cp:revision>328</cp:revision>
  <cp:lastPrinted>2016-09-13T18:00:25Z</cp:lastPrinted>
  <dcterms:created xsi:type="dcterms:W3CDTF">2015-09-07T08:49:01Z</dcterms:created>
  <dcterms:modified xsi:type="dcterms:W3CDTF">2018-03-11T17:37:39Z</dcterms:modified>
</cp:coreProperties>
</file>