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" ContentType="image/tif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8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7" r:id="rId15"/>
    <p:sldId id="268" r:id="rId16"/>
    <p:sldId id="269" r:id="rId17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8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2" name="Shape 24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1763688" y="1988840"/>
            <a:ext cx="5486401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Patro_1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sz="quarter" idx="1"/>
          </p:nvPr>
        </p:nvSpPr>
        <p:spPr>
          <a:xfrm>
            <a:off x="1763688" y="2708919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</a:lstStyle>
          <a:p>
            <a:r>
              <a:t>dfsgsfg</a:t>
            </a:r>
          </a:p>
        </p:txBody>
      </p:sp>
      <p:sp>
        <p:nvSpPr>
          <p:cNvPr id="20" name="Shape 20"/>
          <p:cNvSpPr/>
          <p:nvPr/>
        </p:nvSpPr>
        <p:spPr>
          <a:xfrm>
            <a:off x="-1" y="5877271"/>
            <a:ext cx="7668346" cy="9807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53735"/>
          </a:solidFill>
          <a:ln w="25400">
            <a:solidFill>
              <a:srgbClr val="953735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" name="Shape 21"/>
          <p:cNvSpPr/>
          <p:nvPr/>
        </p:nvSpPr>
        <p:spPr>
          <a:xfrm rot="10800000">
            <a:off x="2195736" y="8142"/>
            <a:ext cx="6949741" cy="2525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D99694"/>
          </a:solidFill>
          <a:ln w="25400">
            <a:solidFill>
              <a:srgbClr val="D99694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 anchor="ctr"/>
          <a:lstStyle>
            <a:lvl1pPr algn="r">
              <a:defRPr sz="1200"/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image6.jpg" descr="C:\Users\pablo\Desktop\ATLAS\Presentaciones\Formato_standard_presentaciones\logo-CSI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31624" y="74565"/>
            <a:ext cx="432048" cy="4303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image3.png" descr="C:\Users\pablo\Desktop\ATLAS\Presentaciones\Formato_standard_presentaciones\ific_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1519" y="103603"/>
            <a:ext cx="576066" cy="3722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image4.gif" descr="C:\Users\pablo\Desktop\ATLAS\Presentaciones\Formato_standard_presentaciones\logo_uv_m.g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15616" y="68828"/>
            <a:ext cx="365626" cy="471657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Shape 132"/>
          <p:cNvSpPr/>
          <p:nvPr/>
        </p:nvSpPr>
        <p:spPr>
          <a:xfrm>
            <a:off x="-1" y="6525344"/>
            <a:ext cx="6588226" cy="3326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53735"/>
          </a:solidFill>
          <a:ln w="25400">
            <a:solidFill>
              <a:srgbClr val="953735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3" name="Shape 133"/>
          <p:cNvSpPr/>
          <p:nvPr/>
        </p:nvSpPr>
        <p:spPr>
          <a:xfrm>
            <a:off x="0" y="590200"/>
            <a:ext cx="9144001" cy="1"/>
          </a:xfrm>
          <a:prstGeom prst="line">
            <a:avLst/>
          </a:prstGeom>
          <a:ln w="60325">
            <a:solidFill>
              <a:srgbClr val="D99694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34" name="image5.png" descr="C:\Users\pablo\Desktop\ATLAS\Presentaciones\Formato_standard_presentaciones\severo ochoa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430016" y="98602"/>
            <a:ext cx="864097" cy="4121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image7.jpg" descr="C:\Users\pablo\Desktop\DUNE\Presentaciones\DUNE_IMG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172399" y="56388"/>
            <a:ext cx="699984" cy="466656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Shape 136"/>
          <p:cNvSpPr>
            <a:spLocks noGrp="1"/>
          </p:cNvSpPr>
          <p:nvPr>
            <p:ph type="title"/>
          </p:nvPr>
        </p:nvSpPr>
        <p:spPr>
          <a:xfrm>
            <a:off x="395536" y="2132856"/>
            <a:ext cx="8229601" cy="1143001"/>
          </a:xfrm>
          <a:prstGeom prst="rect">
            <a:avLst/>
          </a:prstGeom>
        </p:spPr>
        <p:txBody>
          <a:bodyPr/>
          <a:lstStyle/>
          <a:p>
            <a:r>
              <a:t>Haga clic para modificar el estilo de título del patrón</a:t>
            </a:r>
          </a:p>
        </p:txBody>
      </p:sp>
      <p:sp>
        <p:nvSpPr>
          <p:cNvPr id="137" name="Shape 137"/>
          <p:cNvSpPr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</a:lstStyle>
          <a:p>
            <a:r>
              <a:t>Haga clic para modificar el estilo de texto del patrón</a:t>
            </a:r>
          </a:p>
        </p:txBody>
      </p:sp>
      <p:sp>
        <p:nvSpPr>
          <p:cNvPr id="138" name="Shape 138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139" name="Shape 139"/>
          <p:cNvSpPr>
            <a:spLocks noGrp="1"/>
          </p:cNvSpPr>
          <p:nvPr>
            <p:ph type="sldNum" sz="quarter" idx="2"/>
          </p:nvPr>
        </p:nvSpPr>
        <p:spPr>
          <a:xfrm>
            <a:off x="8687186" y="6429270"/>
            <a:ext cx="263983" cy="269241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image6.jpg" descr="C:\Users\pablo\Desktop\ATLAS\Presentaciones\Formato_standard_presentaciones\logo-CSI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31624" y="74565"/>
            <a:ext cx="432048" cy="4303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image3.png" descr="C:\Users\pablo\Desktop\ATLAS\Presentaciones\Formato_standard_presentaciones\ific_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1519" y="103603"/>
            <a:ext cx="576066" cy="3722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image4.gif" descr="C:\Users\pablo\Desktop\ATLAS\Presentaciones\Formato_standard_presentaciones\logo_uv_m.g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15616" y="68828"/>
            <a:ext cx="365626" cy="471657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Shape 149"/>
          <p:cNvSpPr/>
          <p:nvPr/>
        </p:nvSpPr>
        <p:spPr>
          <a:xfrm>
            <a:off x="-1" y="6525344"/>
            <a:ext cx="6588226" cy="3326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53735"/>
          </a:solidFill>
          <a:ln w="25400">
            <a:solidFill>
              <a:srgbClr val="953735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0" name="Shape 150"/>
          <p:cNvSpPr/>
          <p:nvPr/>
        </p:nvSpPr>
        <p:spPr>
          <a:xfrm>
            <a:off x="0" y="590200"/>
            <a:ext cx="9144001" cy="1"/>
          </a:xfrm>
          <a:prstGeom prst="line">
            <a:avLst/>
          </a:prstGeom>
          <a:ln w="60325">
            <a:solidFill>
              <a:srgbClr val="D99694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51" name="image5.png" descr="C:\Users\pablo\Desktop\ATLAS\Presentaciones\Formato_standard_presentaciones\severo ochoa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430016" y="98602"/>
            <a:ext cx="864097" cy="4121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image7.jpg" descr="C:\Users\pablo\Desktop\DUNE\Presentaciones\DUNE_IMG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172399" y="56388"/>
            <a:ext cx="699984" cy="466656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Shape 153"/>
          <p:cNvSpPr>
            <a:spLocks noGrp="1"/>
          </p:cNvSpPr>
          <p:nvPr>
            <p:ph type="title"/>
          </p:nvPr>
        </p:nvSpPr>
        <p:spPr>
          <a:xfrm>
            <a:off x="395536" y="2132856"/>
            <a:ext cx="8229601" cy="1143001"/>
          </a:xfrm>
          <a:prstGeom prst="rect">
            <a:avLst/>
          </a:prstGeom>
        </p:spPr>
        <p:txBody>
          <a:bodyPr/>
          <a:lstStyle/>
          <a:p>
            <a:r>
              <a:t>Haga clic para modificar el estilo de título del patrón</a:t>
            </a:r>
          </a:p>
        </p:txBody>
      </p:sp>
      <p:sp>
        <p:nvSpPr>
          <p:cNvPr id="154" name="Shape 154"/>
          <p:cNvSpPr>
            <a:spLocks noGrp="1"/>
          </p:cNvSpPr>
          <p:nvPr>
            <p:ph type="sldNum" sz="quarter" idx="2"/>
          </p:nvPr>
        </p:nvSpPr>
        <p:spPr>
          <a:xfrm>
            <a:off x="8687186" y="6429270"/>
            <a:ext cx="263983" cy="269241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image6.jpg" descr="C:\Users\pablo\Desktop\ATLAS\Presentaciones\Formato_standard_presentaciones\logo-CSI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31624" y="74565"/>
            <a:ext cx="432048" cy="4303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image3.png" descr="C:\Users\pablo\Desktop\ATLAS\Presentaciones\Formato_standard_presentaciones\ific_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1519" y="103603"/>
            <a:ext cx="576066" cy="3722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image4.gif" descr="C:\Users\pablo\Desktop\ATLAS\Presentaciones\Formato_standard_presentaciones\logo_uv_m.g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15616" y="68828"/>
            <a:ext cx="365626" cy="471657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Shape 164"/>
          <p:cNvSpPr/>
          <p:nvPr/>
        </p:nvSpPr>
        <p:spPr>
          <a:xfrm>
            <a:off x="-1" y="6525344"/>
            <a:ext cx="6588226" cy="3326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53735"/>
          </a:solidFill>
          <a:ln w="25400">
            <a:solidFill>
              <a:srgbClr val="953735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5" name="Shape 165"/>
          <p:cNvSpPr/>
          <p:nvPr/>
        </p:nvSpPr>
        <p:spPr>
          <a:xfrm>
            <a:off x="0" y="590200"/>
            <a:ext cx="9144001" cy="1"/>
          </a:xfrm>
          <a:prstGeom prst="line">
            <a:avLst/>
          </a:prstGeom>
          <a:ln w="60325">
            <a:solidFill>
              <a:srgbClr val="D99694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66" name="image5.png" descr="C:\Users\pablo\Desktop\ATLAS\Presentaciones\Formato_standard_presentaciones\severo ochoa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430016" y="98602"/>
            <a:ext cx="864097" cy="4121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image7.jpg" descr="C:\Users\pablo\Desktop\DUNE\Presentaciones\DUNE_IMG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172399" y="56388"/>
            <a:ext cx="699984" cy="466656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Shape 168"/>
          <p:cNvSpPr/>
          <p:nvPr/>
        </p:nvSpPr>
        <p:spPr>
          <a:xfrm>
            <a:off x="3845345" y="188639"/>
            <a:ext cx="2283636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r>
              <a:rPr dirty="0" smtClean="0"/>
              <a:t>J</a:t>
            </a:r>
            <a:r>
              <a:rPr lang="es-ES" dirty="0" smtClean="0"/>
              <a:t>O</a:t>
            </a:r>
            <a:r>
              <a:rPr dirty="0" smtClean="0"/>
              <a:t>RNADAS </a:t>
            </a:r>
            <a:r>
              <a:rPr dirty="0"/>
              <a:t>TÉCNICAS - 12/03/2018</a:t>
            </a:r>
          </a:p>
        </p:txBody>
      </p:sp>
      <p:sp>
        <p:nvSpPr>
          <p:cNvPr id="169" name="Shape 169"/>
          <p:cNvSpPr>
            <a:spLocks noGrp="1"/>
          </p:cNvSpPr>
          <p:nvPr>
            <p:ph type="sldNum" sz="quarter" idx="2"/>
          </p:nvPr>
        </p:nvSpPr>
        <p:spPr>
          <a:xfrm>
            <a:off x="8687186" y="6429270"/>
            <a:ext cx="263983" cy="269241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image6.jpg" descr="C:\Users\pablo\Desktop\ATLAS\Presentaciones\Formato_standard_presentaciones\logo-CSI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31624" y="74565"/>
            <a:ext cx="432048" cy="4303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image3.png" descr="C:\Users\pablo\Desktop\ATLAS\Presentaciones\Formato_standard_presentaciones\ific_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1519" y="103603"/>
            <a:ext cx="576066" cy="3722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image4.gif" descr="C:\Users\pablo\Desktop\ATLAS\Presentaciones\Formato_standard_presentaciones\logo_uv_m.g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15616" y="68828"/>
            <a:ext cx="365626" cy="471657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Shape 179"/>
          <p:cNvSpPr/>
          <p:nvPr/>
        </p:nvSpPr>
        <p:spPr>
          <a:xfrm>
            <a:off x="-1" y="6525344"/>
            <a:ext cx="6588226" cy="3326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53735"/>
          </a:solidFill>
          <a:ln w="25400">
            <a:solidFill>
              <a:srgbClr val="953735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0" name="Shape 180"/>
          <p:cNvSpPr/>
          <p:nvPr/>
        </p:nvSpPr>
        <p:spPr>
          <a:xfrm>
            <a:off x="0" y="590200"/>
            <a:ext cx="9144001" cy="1"/>
          </a:xfrm>
          <a:prstGeom prst="line">
            <a:avLst/>
          </a:prstGeom>
          <a:ln w="60325">
            <a:solidFill>
              <a:srgbClr val="D99694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81" name="image5.png" descr="C:\Users\pablo\Desktop\ATLAS\Presentaciones\Formato_standard_presentaciones\severo ochoa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430016" y="98602"/>
            <a:ext cx="864097" cy="4121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image7.jpg" descr="C:\Users\pablo\Desktop\DUNE\Presentaciones\DUNE_IMG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172399" y="56388"/>
            <a:ext cx="699984" cy="466656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Shape 183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Haga clic para modificar el estilo de título del patrón</a:t>
            </a:r>
          </a:p>
        </p:txBody>
      </p:sp>
      <p:sp>
        <p:nvSpPr>
          <p:cNvPr id="184" name="Shape 184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r>
              <a:t>Haga clic para modificar el estilo de texto del patrón</a:t>
            </a:r>
          </a:p>
          <a:p>
            <a:pPr lvl="1"/>
            <a:r>
              <a:t>Segundo nivel</a:t>
            </a:r>
          </a:p>
          <a:p>
            <a:pPr lvl="2"/>
            <a:r>
              <a:t>Tercer nivel</a:t>
            </a:r>
          </a:p>
          <a:p>
            <a:pPr lvl="3"/>
            <a:r>
              <a:t>Cuarto nivel</a:t>
            </a:r>
          </a:p>
          <a:p>
            <a:pPr lvl="4"/>
            <a:r>
              <a:t>Quinto nivel</a:t>
            </a:r>
          </a:p>
        </p:txBody>
      </p:sp>
      <p:sp>
        <p:nvSpPr>
          <p:cNvPr id="185" name="Shape 185"/>
          <p:cNvSpPr>
            <a:spLocks noGrp="1"/>
          </p:cNvSpPr>
          <p:nvPr>
            <p:ph type="body" sz="half" idx="13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186" name="Shape 186"/>
          <p:cNvSpPr>
            <a:spLocks noGrp="1"/>
          </p:cNvSpPr>
          <p:nvPr>
            <p:ph type="sldNum" sz="quarter" idx="2"/>
          </p:nvPr>
        </p:nvSpPr>
        <p:spPr>
          <a:xfrm>
            <a:off x="8687186" y="6429270"/>
            <a:ext cx="263983" cy="269241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image6.jpg" descr="C:\Users\pablo\Desktop\ATLAS\Presentaciones\Formato_standard_presentaciones\logo-CSI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31624" y="74565"/>
            <a:ext cx="432048" cy="4303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image3.png" descr="C:\Users\pablo\Desktop\ATLAS\Presentaciones\Formato_standard_presentaciones\ific_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1519" y="103603"/>
            <a:ext cx="576066" cy="3722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image4.gif" descr="C:\Users\pablo\Desktop\ATLAS\Presentaciones\Formato_standard_presentaciones\logo_uv_m.g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15616" y="68828"/>
            <a:ext cx="365626" cy="471657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Shape 196"/>
          <p:cNvSpPr/>
          <p:nvPr/>
        </p:nvSpPr>
        <p:spPr>
          <a:xfrm>
            <a:off x="-1" y="6525344"/>
            <a:ext cx="6588226" cy="3326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53735"/>
          </a:solidFill>
          <a:ln w="25400">
            <a:solidFill>
              <a:srgbClr val="953735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7" name="Shape 197"/>
          <p:cNvSpPr/>
          <p:nvPr/>
        </p:nvSpPr>
        <p:spPr>
          <a:xfrm>
            <a:off x="0" y="590200"/>
            <a:ext cx="9144001" cy="1"/>
          </a:xfrm>
          <a:prstGeom prst="line">
            <a:avLst/>
          </a:prstGeom>
          <a:ln w="60325">
            <a:solidFill>
              <a:srgbClr val="D99694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98" name="image5.png" descr="C:\Users\pablo\Desktop\ATLAS\Presentaciones\Formato_standard_presentaciones\severo ochoa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430016" y="98602"/>
            <a:ext cx="864097" cy="4121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image7.jpg" descr="C:\Users\pablo\Desktop\DUNE\Presentaciones\DUNE_IMG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172399" y="56388"/>
            <a:ext cx="699984" cy="466656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Shape 200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Haga clic para modificar el estilo de título del patrón</a:t>
            </a:r>
          </a:p>
        </p:txBody>
      </p:sp>
      <p:sp>
        <p:nvSpPr>
          <p:cNvPr id="201" name="Shape 201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02" name="Shape 202"/>
          <p:cNvSpPr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</a:lstStyle>
          <a:p>
            <a:r>
              <a:t>Haga clic para modificar el estilo de texto del patrón</a:t>
            </a:r>
          </a:p>
        </p:txBody>
      </p:sp>
      <p:sp>
        <p:nvSpPr>
          <p:cNvPr id="203" name="Shape 203"/>
          <p:cNvSpPr>
            <a:spLocks noGrp="1"/>
          </p:cNvSpPr>
          <p:nvPr>
            <p:ph type="sldNum" sz="quarter" idx="2"/>
          </p:nvPr>
        </p:nvSpPr>
        <p:spPr>
          <a:xfrm>
            <a:off x="8687186" y="6429270"/>
            <a:ext cx="263983" cy="269241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image6.jpg" descr="C:\Users\pablo\Desktop\ATLAS\Presentaciones\Formato_standard_presentaciones\logo-CSI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31624" y="74565"/>
            <a:ext cx="432048" cy="4303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image3.png" descr="C:\Users\pablo\Desktop\ATLAS\Presentaciones\Formato_standard_presentaciones\ific_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1519" y="103603"/>
            <a:ext cx="576066" cy="3722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image4.gif" descr="C:\Users\pablo\Desktop\ATLAS\Presentaciones\Formato_standard_presentaciones\logo_uv_m.g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15616" y="68828"/>
            <a:ext cx="365626" cy="471657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Shape 213"/>
          <p:cNvSpPr/>
          <p:nvPr/>
        </p:nvSpPr>
        <p:spPr>
          <a:xfrm>
            <a:off x="-1" y="6525344"/>
            <a:ext cx="6588226" cy="3326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53735"/>
          </a:solidFill>
          <a:ln w="25400">
            <a:solidFill>
              <a:srgbClr val="953735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4" name="Shape 214"/>
          <p:cNvSpPr/>
          <p:nvPr/>
        </p:nvSpPr>
        <p:spPr>
          <a:xfrm>
            <a:off x="0" y="590200"/>
            <a:ext cx="9144001" cy="1"/>
          </a:xfrm>
          <a:prstGeom prst="line">
            <a:avLst/>
          </a:prstGeom>
          <a:ln w="60325">
            <a:solidFill>
              <a:srgbClr val="D99694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15" name="image5.png" descr="C:\Users\pablo\Desktop\ATLAS\Presentaciones\Formato_standard_presentaciones\severo ochoa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430016" y="98602"/>
            <a:ext cx="864097" cy="4121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image7.jpg" descr="C:\Users\pablo\Desktop\DUNE\Presentaciones\DUNE_IMG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172399" y="56388"/>
            <a:ext cx="699984" cy="466656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Shape 217"/>
          <p:cNvSpPr>
            <a:spLocks noGrp="1"/>
          </p:cNvSpPr>
          <p:nvPr>
            <p:ph type="title"/>
          </p:nvPr>
        </p:nvSpPr>
        <p:spPr>
          <a:xfrm>
            <a:off x="395536" y="2132856"/>
            <a:ext cx="8229601" cy="1143001"/>
          </a:xfrm>
          <a:prstGeom prst="rect">
            <a:avLst/>
          </a:prstGeom>
        </p:spPr>
        <p:txBody>
          <a:bodyPr/>
          <a:lstStyle/>
          <a:p>
            <a:r>
              <a:t>Haga clic para modificar el estilo de título del patrón</a:t>
            </a:r>
          </a:p>
        </p:txBody>
      </p:sp>
      <p:sp>
        <p:nvSpPr>
          <p:cNvPr id="218" name="Shape 21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Haga clic para modificar el estilo de texto del patrón</a:t>
            </a:r>
          </a:p>
          <a:p>
            <a:pPr lvl="1"/>
            <a:r>
              <a:t>Segundo nivel</a:t>
            </a:r>
          </a:p>
          <a:p>
            <a:pPr lvl="2"/>
            <a:r>
              <a:t>Tercer nivel</a:t>
            </a:r>
          </a:p>
          <a:p>
            <a:pPr lvl="3"/>
            <a:r>
              <a:t>Cuarto nivel</a:t>
            </a:r>
          </a:p>
          <a:p>
            <a:pPr lvl="4"/>
            <a:r>
              <a:t>Quinto nivel</a:t>
            </a:r>
          </a:p>
        </p:txBody>
      </p:sp>
      <p:sp>
        <p:nvSpPr>
          <p:cNvPr id="219" name="Shape 219"/>
          <p:cNvSpPr>
            <a:spLocks noGrp="1"/>
          </p:cNvSpPr>
          <p:nvPr>
            <p:ph type="sldNum" sz="quarter" idx="2"/>
          </p:nvPr>
        </p:nvSpPr>
        <p:spPr>
          <a:xfrm>
            <a:off x="8687186" y="6429270"/>
            <a:ext cx="263983" cy="269241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image6.jpg" descr="C:\Users\pablo\Desktop\ATLAS\Presentaciones\Formato_standard_presentaciones\logo-CSI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31624" y="74565"/>
            <a:ext cx="432048" cy="4303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image3.png" descr="C:\Users\pablo\Desktop\ATLAS\Presentaciones\Formato_standard_presentaciones\ific_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1519" y="103603"/>
            <a:ext cx="576066" cy="3722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image4.gif" descr="C:\Users\pablo\Desktop\ATLAS\Presentaciones\Formato_standard_presentaciones\logo_uv_m.g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15616" y="68828"/>
            <a:ext cx="365626" cy="471657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Shape 229"/>
          <p:cNvSpPr/>
          <p:nvPr/>
        </p:nvSpPr>
        <p:spPr>
          <a:xfrm>
            <a:off x="-1" y="6525344"/>
            <a:ext cx="6588226" cy="3326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53735"/>
          </a:solidFill>
          <a:ln w="25400">
            <a:solidFill>
              <a:srgbClr val="953735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0" name="Shape 230"/>
          <p:cNvSpPr/>
          <p:nvPr/>
        </p:nvSpPr>
        <p:spPr>
          <a:xfrm>
            <a:off x="0" y="590200"/>
            <a:ext cx="9144001" cy="1"/>
          </a:xfrm>
          <a:prstGeom prst="line">
            <a:avLst/>
          </a:prstGeom>
          <a:ln w="60325">
            <a:solidFill>
              <a:srgbClr val="D99694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31" name="image5.png" descr="C:\Users\pablo\Desktop\ATLAS\Presentaciones\Formato_standard_presentaciones\severo ochoa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430016" y="98602"/>
            <a:ext cx="864097" cy="4121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image7.jpg" descr="C:\Users\pablo\Desktop\DUNE\Presentaciones\DUNE_IMG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172399" y="56388"/>
            <a:ext cx="699984" cy="466656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Shape 233"/>
          <p:cNvSpPr>
            <a:spLocks noGrp="1"/>
          </p:cNvSpPr>
          <p:nvPr>
            <p:ph type="title"/>
          </p:nvPr>
        </p:nvSpPr>
        <p:spPr>
          <a:xfrm>
            <a:off x="6629400" y="274638"/>
            <a:ext cx="2057400" cy="5851526"/>
          </a:xfrm>
          <a:prstGeom prst="rect">
            <a:avLst/>
          </a:prstGeom>
        </p:spPr>
        <p:txBody>
          <a:bodyPr/>
          <a:lstStyle/>
          <a:p>
            <a:r>
              <a:t>Haga clic para modificar el estilo de título del patrón</a:t>
            </a:r>
          </a:p>
        </p:txBody>
      </p:sp>
      <p:sp>
        <p:nvSpPr>
          <p:cNvPr id="234" name="Shape 234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5851526"/>
          </a:xfrm>
          <a:prstGeom prst="rect">
            <a:avLst/>
          </a:prstGeom>
        </p:spPr>
        <p:txBody>
          <a:bodyPr/>
          <a:lstStyle/>
          <a:p>
            <a:r>
              <a:t>Haga clic para modificar el estilo de texto del patrón</a:t>
            </a:r>
          </a:p>
          <a:p>
            <a:pPr lvl="1"/>
            <a:r>
              <a:t>Segundo nivel</a:t>
            </a:r>
          </a:p>
          <a:p>
            <a:pPr lvl="2"/>
            <a:r>
              <a:t>Tercer nivel</a:t>
            </a:r>
          </a:p>
          <a:p>
            <a:pPr lvl="3"/>
            <a:r>
              <a:t>Cuarto nivel</a:t>
            </a:r>
          </a:p>
          <a:p>
            <a:pPr lvl="4"/>
            <a:r>
              <a:t>Quinto nivel</a:t>
            </a:r>
          </a:p>
        </p:txBody>
      </p:sp>
      <p:sp>
        <p:nvSpPr>
          <p:cNvPr id="235" name="Shape 235"/>
          <p:cNvSpPr>
            <a:spLocks noGrp="1"/>
          </p:cNvSpPr>
          <p:nvPr>
            <p:ph type="sldNum" sz="quarter" idx="2"/>
          </p:nvPr>
        </p:nvSpPr>
        <p:spPr>
          <a:xfrm>
            <a:off x="8687186" y="6429270"/>
            <a:ext cx="263983" cy="269241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Haga clic para modificar el estilo de título del patrón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</a:lstStyle>
          <a:p>
            <a:r>
              <a:t>Haga clic para modificar el estilo de subtítulo del patrón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Haga clic para modificar el estilo de título del patrón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Haga clic para modificar el estilo de texto del patrón</a:t>
            </a:r>
          </a:p>
          <a:p>
            <a:pPr lvl="1"/>
            <a:r>
              <a:t>Segundo nivel</a:t>
            </a:r>
          </a:p>
          <a:p>
            <a:pPr lvl="2"/>
            <a:r>
              <a:t>Tercer nivel</a:t>
            </a:r>
          </a:p>
          <a:p>
            <a:pPr lvl="3"/>
            <a:r>
              <a:t>Cuarto nivel</a:t>
            </a:r>
          </a:p>
          <a:p>
            <a:pPr lvl="4"/>
            <a:r>
              <a:t>Quinto nivel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Haga clic para modificar el estilo de título del patrón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</a:lstStyle>
          <a:p>
            <a:r>
              <a:t>Haga clic para modificar el estilo de texto del patrón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Haga clic para modificar el estilo de título del patrón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Haga clic para modificar el estilo de texto del patrón</a:t>
            </a:r>
          </a:p>
          <a:p>
            <a:pPr lvl="1"/>
            <a:r>
              <a:t>Segundo nivel</a:t>
            </a:r>
          </a:p>
          <a:p>
            <a:pPr lvl="2"/>
            <a:r>
              <a:t>Tercer nivel</a:t>
            </a:r>
          </a:p>
          <a:p>
            <a:pPr lvl="3"/>
            <a:r>
              <a:t>Cuarto nivel</a:t>
            </a:r>
          </a:p>
          <a:p>
            <a:pPr lvl="4"/>
            <a:r>
              <a:t>Quinto nivel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image6.jpg" descr="C:\Users\pablo\Desktop\ATLAS\Presentaciones\Formato_standard_presentaciones\logo-CSI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31624" y="74565"/>
            <a:ext cx="432048" cy="430303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image3.png" descr="C:\Users\pablo\Desktop\ATLAS\Presentaciones\Formato_standard_presentaciones\ific_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1519" y="103603"/>
            <a:ext cx="576066" cy="372227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image4.gif" descr="C:\Users\pablo\Desktop\ATLAS\Presentaciones\Formato_standard_presentaciones\logo_uv_m.g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15616" y="68828"/>
            <a:ext cx="365626" cy="471657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Shape 68"/>
          <p:cNvSpPr/>
          <p:nvPr/>
        </p:nvSpPr>
        <p:spPr>
          <a:xfrm>
            <a:off x="-1" y="6525344"/>
            <a:ext cx="6588226" cy="3326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53735"/>
          </a:solidFill>
          <a:ln w="25400">
            <a:solidFill>
              <a:srgbClr val="953735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9" name="Shape 69"/>
          <p:cNvSpPr/>
          <p:nvPr/>
        </p:nvSpPr>
        <p:spPr>
          <a:xfrm>
            <a:off x="0" y="590200"/>
            <a:ext cx="9144001" cy="1"/>
          </a:xfrm>
          <a:prstGeom prst="line">
            <a:avLst/>
          </a:prstGeom>
          <a:ln w="60325">
            <a:solidFill>
              <a:srgbClr val="D99694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70" name="image5.png" descr="C:\Users\pablo\Desktop\ATLAS\Presentaciones\Formato_standard_presentaciones\severo ochoa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430016" y="98602"/>
            <a:ext cx="864097" cy="412109"/>
          </a:xfrm>
          <a:prstGeom prst="rect">
            <a:avLst/>
          </a:prstGeom>
          <a:ln w="12700">
            <a:miter lim="400000"/>
          </a:ln>
        </p:spPr>
      </p:pic>
      <p:pic>
        <p:nvPicPr>
          <p:cNvPr id="71" name="image7.jpg" descr="C:\Users\pablo\Desktop\DUNE\Presentaciones\DUNE_IMG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172399" y="56388"/>
            <a:ext cx="699984" cy="466656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Haga clic para modificar el estilo de título del patrón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</a:lstStyle>
          <a:p>
            <a:r>
              <a:t>Haga clic para modificar el estilo de subtítulo del patrón</a:t>
            </a:r>
          </a:p>
        </p:txBody>
      </p:sp>
      <p:sp>
        <p:nvSpPr>
          <p:cNvPr id="74" name="Shape 74"/>
          <p:cNvSpPr/>
          <p:nvPr/>
        </p:nvSpPr>
        <p:spPr>
          <a:xfrm>
            <a:off x="3845345" y="188639"/>
            <a:ext cx="2457411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r>
              <a:t>JÓRNADAS TÉCNICAS - 12/03/2018</a:t>
            </a:r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xfrm>
            <a:off x="8687186" y="6429270"/>
            <a:ext cx="263983" cy="269241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6.jpg" descr="C:\Users\pablo\Desktop\ATLAS\Presentaciones\Formato_standard_presentaciones\logo-CSI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31624" y="74565"/>
            <a:ext cx="432048" cy="430303"/>
          </a:xfrm>
          <a:prstGeom prst="rect">
            <a:avLst/>
          </a:prstGeom>
          <a:ln w="12700">
            <a:miter lim="400000"/>
          </a:ln>
        </p:spPr>
      </p:pic>
      <p:pic>
        <p:nvPicPr>
          <p:cNvPr id="83" name="image3.png" descr="C:\Users\pablo\Desktop\ATLAS\Presentaciones\Formato_standard_presentaciones\ific_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1519" y="103603"/>
            <a:ext cx="576066" cy="372227"/>
          </a:xfrm>
          <a:prstGeom prst="rect">
            <a:avLst/>
          </a:prstGeom>
          <a:ln w="12700">
            <a:miter lim="400000"/>
          </a:ln>
        </p:spPr>
      </p:pic>
      <p:pic>
        <p:nvPicPr>
          <p:cNvPr id="84" name="image4.gif" descr="C:\Users\pablo\Desktop\ATLAS\Presentaciones\Formato_standard_presentaciones\logo_uv_m.g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15616" y="68828"/>
            <a:ext cx="365626" cy="471657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Shape 85"/>
          <p:cNvSpPr/>
          <p:nvPr/>
        </p:nvSpPr>
        <p:spPr>
          <a:xfrm>
            <a:off x="-1" y="6525344"/>
            <a:ext cx="6588226" cy="3326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53735"/>
          </a:solidFill>
          <a:ln w="25400">
            <a:solidFill>
              <a:srgbClr val="953735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6" name="Shape 86"/>
          <p:cNvSpPr/>
          <p:nvPr/>
        </p:nvSpPr>
        <p:spPr>
          <a:xfrm>
            <a:off x="0" y="590200"/>
            <a:ext cx="9144001" cy="1"/>
          </a:xfrm>
          <a:prstGeom prst="line">
            <a:avLst/>
          </a:prstGeom>
          <a:ln w="60325">
            <a:solidFill>
              <a:srgbClr val="D99694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87" name="image5.png" descr="C:\Users\pablo\Desktop\ATLAS\Presentaciones\Formato_standard_presentaciones\severo ochoa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430016" y="98602"/>
            <a:ext cx="864097" cy="412109"/>
          </a:xfrm>
          <a:prstGeom prst="rect">
            <a:avLst/>
          </a:prstGeom>
          <a:ln w="12700">
            <a:miter lim="400000"/>
          </a:ln>
        </p:spPr>
      </p:pic>
      <p:pic>
        <p:nvPicPr>
          <p:cNvPr id="88" name="image7.jpg" descr="C:\Users\pablo\Desktop\DUNE\Presentaciones\DUNE_IMG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172399" y="56388"/>
            <a:ext cx="699984" cy="466656"/>
          </a:xfrm>
          <a:prstGeom prst="rect">
            <a:avLst/>
          </a:prstGeom>
          <a:ln w="12700">
            <a:miter lim="400000"/>
          </a:ln>
        </p:spPr>
      </p:pic>
      <p:sp>
        <p:nvSpPr>
          <p:cNvPr id="89" name="Shape 89"/>
          <p:cNvSpPr>
            <a:spLocks noGrp="1"/>
          </p:cNvSpPr>
          <p:nvPr>
            <p:ph type="body" idx="1"/>
          </p:nvPr>
        </p:nvSpPr>
        <p:spPr>
          <a:xfrm>
            <a:off x="539551" y="1052736"/>
            <a:ext cx="8229601" cy="4525963"/>
          </a:xfrm>
          <a:prstGeom prst="rect">
            <a:avLst/>
          </a:prstGeom>
        </p:spPr>
        <p:txBody>
          <a:bodyPr/>
          <a:lstStyle/>
          <a:p>
            <a:r>
              <a:t>Haga clic para modificar el estilo de texto del patrón</a:t>
            </a:r>
          </a:p>
          <a:p>
            <a:pPr lvl="1"/>
            <a:r>
              <a:t>Segundo nivel</a:t>
            </a:r>
          </a:p>
          <a:p>
            <a:pPr lvl="2"/>
            <a:r>
              <a:t>Tercer nivel</a:t>
            </a:r>
          </a:p>
          <a:p>
            <a:pPr lvl="3"/>
            <a:r>
              <a:t>Cuarto nivel</a:t>
            </a:r>
          </a:p>
          <a:p>
            <a:pPr lvl="4"/>
            <a:r>
              <a:t>Quinto nivel</a:t>
            </a:r>
          </a:p>
        </p:txBody>
      </p:sp>
      <p:sp>
        <p:nvSpPr>
          <p:cNvPr id="90" name="Shape 90"/>
          <p:cNvSpPr>
            <a:spLocks noGrp="1"/>
          </p:cNvSpPr>
          <p:nvPr>
            <p:ph type="sldNum" sz="quarter" idx="2"/>
          </p:nvPr>
        </p:nvSpPr>
        <p:spPr>
          <a:xfrm>
            <a:off x="8687186" y="6429270"/>
            <a:ext cx="263983" cy="269241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image6.jpg" descr="C:\Users\pablo\Desktop\ATLAS\Presentaciones\Formato_standard_presentaciones\logo-CSI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31624" y="74565"/>
            <a:ext cx="432048" cy="430303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image3.png" descr="C:\Users\pablo\Desktop\ATLAS\Presentaciones\Formato_standard_presentaciones\ific_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1519" y="103603"/>
            <a:ext cx="576066" cy="372227"/>
          </a:xfrm>
          <a:prstGeom prst="rect">
            <a:avLst/>
          </a:prstGeom>
          <a:ln w="12700">
            <a:miter lim="400000"/>
          </a:ln>
        </p:spPr>
      </p:pic>
      <p:pic>
        <p:nvPicPr>
          <p:cNvPr id="99" name="image4.gif" descr="C:\Users\pablo\Desktop\ATLAS\Presentaciones\Formato_standard_presentaciones\logo_uv_m.g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15616" y="68828"/>
            <a:ext cx="365626" cy="471657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Shape 100"/>
          <p:cNvSpPr/>
          <p:nvPr/>
        </p:nvSpPr>
        <p:spPr>
          <a:xfrm>
            <a:off x="-1" y="6525344"/>
            <a:ext cx="6588226" cy="3326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53735"/>
          </a:solidFill>
          <a:ln w="25400">
            <a:solidFill>
              <a:srgbClr val="953735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1" name="Shape 101"/>
          <p:cNvSpPr/>
          <p:nvPr/>
        </p:nvSpPr>
        <p:spPr>
          <a:xfrm>
            <a:off x="0" y="590200"/>
            <a:ext cx="9144001" cy="1"/>
          </a:xfrm>
          <a:prstGeom prst="line">
            <a:avLst/>
          </a:prstGeom>
          <a:ln w="60325">
            <a:solidFill>
              <a:srgbClr val="D99694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02" name="image5.png" descr="C:\Users\pablo\Desktop\ATLAS\Presentaciones\Formato_standard_presentaciones\severo ochoa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430016" y="98602"/>
            <a:ext cx="864097" cy="4121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image7.jpg" descr="C:\Users\pablo\Desktop\DUNE\Presentaciones\DUNE_IMG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172399" y="56388"/>
            <a:ext cx="699984" cy="466656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Shape 104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Haga clic para modificar el estilo de título del patrón</a:t>
            </a:r>
          </a:p>
        </p:txBody>
      </p:sp>
      <p:sp>
        <p:nvSpPr>
          <p:cNvPr id="105" name="Shape 105"/>
          <p:cNvSpPr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</a:lstStyle>
          <a:p>
            <a:r>
              <a:t>Haga clic para modificar el estilo de texto del patrón</a:t>
            </a:r>
          </a:p>
        </p:txBody>
      </p:sp>
      <p:sp>
        <p:nvSpPr>
          <p:cNvPr id="106" name="Shape 106"/>
          <p:cNvSpPr>
            <a:spLocks noGrp="1"/>
          </p:cNvSpPr>
          <p:nvPr>
            <p:ph type="sldNum" sz="quarter" idx="2"/>
          </p:nvPr>
        </p:nvSpPr>
        <p:spPr>
          <a:xfrm>
            <a:off x="8687186" y="6429270"/>
            <a:ext cx="263983" cy="269241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image6.jpg" descr="C:\Users\pablo\Desktop\ATLAS\Presentaciones\Formato_standard_presentaciones\logo-CSI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31624" y="74565"/>
            <a:ext cx="432048" cy="4303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image3.png" descr="C:\Users\pablo\Desktop\ATLAS\Presentaciones\Formato_standard_presentaciones\ific_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1519" y="103603"/>
            <a:ext cx="576066" cy="3722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image4.gif" descr="C:\Users\pablo\Desktop\ATLAS\Presentaciones\Formato_standard_presentaciones\logo_uv_m.g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15616" y="68828"/>
            <a:ext cx="365626" cy="471657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Shape 116"/>
          <p:cNvSpPr/>
          <p:nvPr/>
        </p:nvSpPr>
        <p:spPr>
          <a:xfrm>
            <a:off x="-1" y="6525344"/>
            <a:ext cx="6588226" cy="3326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53735"/>
          </a:solidFill>
          <a:ln w="25400">
            <a:solidFill>
              <a:srgbClr val="953735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7" name="Shape 117"/>
          <p:cNvSpPr/>
          <p:nvPr/>
        </p:nvSpPr>
        <p:spPr>
          <a:xfrm>
            <a:off x="0" y="590200"/>
            <a:ext cx="9144001" cy="1"/>
          </a:xfrm>
          <a:prstGeom prst="line">
            <a:avLst/>
          </a:prstGeom>
          <a:ln w="60325">
            <a:solidFill>
              <a:srgbClr val="D99694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18" name="image5.png" descr="C:\Users\pablo\Desktop\ATLAS\Presentaciones\Formato_standard_presentaciones\severo ochoa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430016" y="98602"/>
            <a:ext cx="864097" cy="4121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image7.jpg" descr="C:\Users\pablo\Desktop\DUNE\Presentaciones\DUNE_IMG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172399" y="56388"/>
            <a:ext cx="699984" cy="466656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hape 120"/>
          <p:cNvSpPr>
            <a:spLocks noGrp="1"/>
          </p:cNvSpPr>
          <p:nvPr>
            <p:ph type="title"/>
          </p:nvPr>
        </p:nvSpPr>
        <p:spPr>
          <a:xfrm>
            <a:off x="395536" y="2132856"/>
            <a:ext cx="8229601" cy="1143001"/>
          </a:xfrm>
          <a:prstGeom prst="rect">
            <a:avLst/>
          </a:prstGeom>
        </p:spPr>
        <p:txBody>
          <a:bodyPr/>
          <a:lstStyle/>
          <a:p>
            <a:r>
              <a:t>Haga clic para modificar el estilo de título del patrón</a:t>
            </a:r>
          </a:p>
        </p:txBody>
      </p:sp>
      <p:sp>
        <p:nvSpPr>
          <p:cNvPr id="121" name="Shape 121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Haga clic para modificar el estilo de texto del patrón</a:t>
            </a:r>
          </a:p>
          <a:p>
            <a:pPr lvl="1"/>
            <a:r>
              <a:t>Segundo nivel</a:t>
            </a:r>
          </a:p>
          <a:p>
            <a:pPr lvl="2"/>
            <a:r>
              <a:t>Tercer nivel</a:t>
            </a:r>
          </a:p>
          <a:p>
            <a:pPr lvl="3"/>
            <a:r>
              <a:t>Cuarto nivel</a:t>
            </a:r>
          </a:p>
          <a:p>
            <a:pPr lvl="4"/>
            <a:r>
              <a:t>Quinto nivel</a:t>
            </a:r>
          </a:p>
        </p:txBody>
      </p:sp>
      <p:sp>
        <p:nvSpPr>
          <p:cNvPr id="122" name="Shape 122"/>
          <p:cNvSpPr>
            <a:spLocks noGrp="1"/>
          </p:cNvSpPr>
          <p:nvPr>
            <p:ph type="sldNum" sz="quarter" idx="2"/>
          </p:nvPr>
        </p:nvSpPr>
        <p:spPr>
          <a:xfrm>
            <a:off x="8687186" y="6429270"/>
            <a:ext cx="263983" cy="269241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gi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0" y="6093295"/>
            <a:ext cx="7092280" cy="7647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53735"/>
          </a:solidFill>
          <a:ln w="25400">
            <a:solidFill>
              <a:srgbClr val="953735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" name="image1.jpg" descr="C:\Users\pablo\Desktop\ATLAS\Presentaciones\Formato_standard_presentaciones\logo-CSIC.jpg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5796136" y="238301"/>
            <a:ext cx="911197" cy="907516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2.jpeg" descr="C:\Users\Habig\Desktop\Powerpoint\DUNE\cdr\figures\dunelogo_colorhoriz.jpg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107504" y="109670"/>
            <a:ext cx="4608513" cy="921704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5"/>
          <p:cNvSpPr/>
          <p:nvPr/>
        </p:nvSpPr>
        <p:spPr>
          <a:xfrm rot="10800000">
            <a:off x="3059832" y="0"/>
            <a:ext cx="6084169" cy="4046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D99694"/>
          </a:solidFill>
          <a:ln w="25400">
            <a:solidFill>
              <a:srgbClr val="D99694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" name="image3.png" descr="C:\Users\pablo\Desktop\ATLAS\Presentaciones\Formato_standard_presentaciones\ific_logo.png"/>
          <p:cNvPicPr>
            <a:picLocks noChangeAspect="1"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6851757" y="349080"/>
            <a:ext cx="925766" cy="598188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4.gif" descr="C:\Users\pablo\Desktop\ATLAS\Presentaciones\Formato_standard_presentaciones\logo_uv_m.gif"/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8046053" y="109670"/>
            <a:ext cx="822438" cy="1060946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5.png" descr="C:\Users\pablo\Desktop\ATLAS\Presentaciones\Formato_standard_presentaciones\severo ochoa.png"/>
          <p:cNvPicPr>
            <a:picLocks noChangeAspect="1"/>
          </p:cNvPicPr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4811031" y="379066"/>
            <a:ext cx="1129706" cy="538784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9"/>
          <p:cNvSpPr>
            <a:spLocks noGrp="1"/>
          </p:cNvSpPr>
          <p:nvPr>
            <p:ph type="title"/>
          </p:nvPr>
        </p:nvSpPr>
        <p:spPr>
          <a:xfrm>
            <a:off x="539551" y="1988840"/>
            <a:ext cx="8229601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Haga clic para modificar el estilo de título del patrón</a:t>
            </a:r>
          </a:p>
        </p:txBody>
      </p:sp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Haga clic para modificar el estilo de texto del patrón</a:t>
            </a:r>
          </a:p>
          <a:p>
            <a:pPr lvl="1"/>
            <a:r>
              <a:t>Segundo nivel</a:t>
            </a:r>
          </a:p>
          <a:p>
            <a:pPr lvl="2"/>
            <a:r>
              <a:t>Tercer nivel</a:t>
            </a:r>
          </a:p>
          <a:p>
            <a:pPr lvl="3"/>
            <a:r>
              <a:t>Cuarto nivel</a:t>
            </a:r>
          </a:p>
          <a:p>
            <a:pPr lvl="4"/>
            <a:r>
              <a:t>Quinto nivel</a:t>
            </a:r>
          </a:p>
        </p:txBody>
      </p:sp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xfrm>
            <a:off x="6553200" y="6356350"/>
            <a:ext cx="343903" cy="35814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10" Type="http://schemas.openxmlformats.org/officeDocument/2006/relationships/image" Target="../media/image29.pn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11" Type="http://schemas.openxmlformats.org/officeDocument/2006/relationships/image" Target="../media/image39.jpeg"/><Relationship Id="rId5" Type="http://schemas.openxmlformats.org/officeDocument/2006/relationships/image" Target="../media/image33.png"/><Relationship Id="rId10" Type="http://schemas.openxmlformats.org/officeDocument/2006/relationships/image" Target="../media/image38.jpeg"/><Relationship Id="rId4" Type="http://schemas.openxmlformats.org/officeDocument/2006/relationships/image" Target="../media/image32.png"/><Relationship Id="rId9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>
            <a:spLocks noGrp="1"/>
          </p:cNvSpPr>
          <p:nvPr>
            <p:ph type="title"/>
          </p:nvPr>
        </p:nvSpPr>
        <p:spPr>
          <a:xfrm>
            <a:off x="503411" y="1844823"/>
            <a:ext cx="8064898" cy="2647307"/>
          </a:xfrm>
          <a:prstGeom prst="rect">
            <a:avLst/>
          </a:prstGeom>
        </p:spPr>
        <p:txBody>
          <a:bodyPr/>
          <a:lstStyle>
            <a:lvl1pPr>
              <a:defRPr sz="3900" b="1"/>
            </a:lvl1pPr>
          </a:lstStyle>
          <a:p>
            <a:r>
              <a:t>Diseño y fabricación del sistema termométrico en 3D para el detector de argón líquido ProtoDUNE-SP en el CERN</a:t>
            </a:r>
          </a:p>
        </p:txBody>
      </p:sp>
      <p:sp>
        <p:nvSpPr>
          <p:cNvPr id="245" name="Shape 245"/>
          <p:cNvSpPr/>
          <p:nvPr/>
        </p:nvSpPr>
        <p:spPr>
          <a:xfrm>
            <a:off x="2020869" y="5305867"/>
            <a:ext cx="5520099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i="1" u="sng"/>
            </a:pPr>
            <a:r>
              <a:rPr dirty="0"/>
              <a:t>P. León,</a:t>
            </a:r>
            <a:r>
              <a:rPr u="none" dirty="0"/>
              <a:t> P. </a:t>
            </a:r>
            <a:r>
              <a:rPr u="none" dirty="0" err="1"/>
              <a:t>Bernabeu</a:t>
            </a:r>
            <a:r>
              <a:rPr u="none" dirty="0"/>
              <a:t>, J.V. </a:t>
            </a:r>
            <a:r>
              <a:rPr u="none" dirty="0" err="1"/>
              <a:t>Civera</a:t>
            </a:r>
            <a:r>
              <a:rPr u="none" dirty="0"/>
              <a:t>, P. González, </a:t>
            </a:r>
          </a:p>
          <a:p>
            <a:pPr algn="ctr">
              <a:defRPr i="1" u="sng"/>
            </a:pPr>
            <a:r>
              <a:rPr u="none" dirty="0"/>
              <a:t>J.L. </a:t>
            </a:r>
            <a:r>
              <a:rPr u="none" dirty="0" err="1"/>
              <a:t>Jordán</a:t>
            </a:r>
            <a:r>
              <a:rPr u="none" dirty="0"/>
              <a:t>, M. </a:t>
            </a:r>
            <a:r>
              <a:rPr u="none" dirty="0" err="1"/>
              <a:t>López</a:t>
            </a:r>
            <a:r>
              <a:rPr u="none" dirty="0"/>
              <a:t>, M. </a:t>
            </a:r>
            <a:r>
              <a:rPr u="none" dirty="0" err="1"/>
              <a:t>Monserrate</a:t>
            </a:r>
            <a:r>
              <a:rPr u="none" dirty="0"/>
              <a:t>, J. </a:t>
            </a:r>
            <a:r>
              <a:rPr u="none" dirty="0" err="1"/>
              <a:t>Nácher</a:t>
            </a:r>
            <a:r>
              <a:rPr u="none" dirty="0"/>
              <a:t>, </a:t>
            </a:r>
            <a:r>
              <a:rPr u="none" dirty="0" smtClean="0"/>
              <a:t>A</a:t>
            </a:r>
            <a:r>
              <a:rPr lang="es-ES" u="none" dirty="0" smtClean="0"/>
              <a:t>. Pérez</a:t>
            </a:r>
            <a:endParaRPr u="none" dirty="0"/>
          </a:p>
        </p:txBody>
      </p:sp>
      <p:sp>
        <p:nvSpPr>
          <p:cNvPr id="246" name="Shape 246"/>
          <p:cNvSpPr/>
          <p:nvPr/>
        </p:nvSpPr>
        <p:spPr>
          <a:xfrm>
            <a:off x="3193826" y="4779364"/>
            <a:ext cx="2597825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rPr dirty="0" smtClean="0"/>
              <a:t>J</a:t>
            </a:r>
            <a:r>
              <a:rPr lang="es-ES" dirty="0" smtClean="0"/>
              <a:t>O</a:t>
            </a:r>
            <a:r>
              <a:rPr dirty="0" smtClean="0"/>
              <a:t>RNADAS </a:t>
            </a:r>
            <a:r>
              <a:rPr dirty="0"/>
              <a:t>TÉCNICAS 2018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image4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4954" y="1231426"/>
            <a:ext cx="2990171" cy="3357306"/>
          </a:xfrm>
          <a:prstGeom prst="rect">
            <a:avLst/>
          </a:prstGeom>
          <a:ln w="12700">
            <a:miter lim="400000"/>
          </a:ln>
        </p:spPr>
      </p:pic>
      <p:sp>
        <p:nvSpPr>
          <p:cNvPr id="347" name="Shape 347"/>
          <p:cNvSpPr/>
          <p:nvPr/>
        </p:nvSpPr>
        <p:spPr>
          <a:xfrm>
            <a:off x="223355" y="776377"/>
            <a:ext cx="7056784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r>
              <a:t>5.MEDIDA GRADIENTE VERICAL DE TEMPERATURA: DISEÑO</a:t>
            </a:r>
          </a:p>
        </p:txBody>
      </p:sp>
      <p:pic>
        <p:nvPicPr>
          <p:cNvPr id="348" name="image4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41872" y="3011628"/>
            <a:ext cx="4234882" cy="3028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image4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33989" y="1882137"/>
            <a:ext cx="1260984" cy="892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image48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28797" y="1458949"/>
            <a:ext cx="1179027" cy="813795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image49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8286031">
            <a:off x="5827446" y="1346393"/>
            <a:ext cx="5588431" cy="39968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image50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42295" y="4716289"/>
            <a:ext cx="2658169" cy="1755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image51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918940" y="3902386"/>
            <a:ext cx="3175630" cy="22712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4" name="image24.jp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754117" y="2853560"/>
            <a:ext cx="1635766" cy="817883"/>
          </a:xfrm>
          <a:prstGeom prst="rect">
            <a:avLst/>
          </a:prstGeom>
          <a:ln w="12700">
            <a:miter lim="400000"/>
          </a:ln>
          <a:effectLst>
            <a:outerShdw blurRad="1270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355" name="Shape 355"/>
          <p:cNvSpPr/>
          <p:nvPr/>
        </p:nvSpPr>
        <p:spPr>
          <a:xfrm>
            <a:off x="585830" y="6231580"/>
            <a:ext cx="1425197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/>
            </a:lvl1pPr>
          </a:lstStyle>
          <a:p>
            <a:r>
              <a:t>Diseño uniones</a:t>
            </a:r>
          </a:p>
        </p:txBody>
      </p:sp>
      <p:sp>
        <p:nvSpPr>
          <p:cNvPr id="356" name="Shape 356"/>
          <p:cNvSpPr/>
          <p:nvPr/>
        </p:nvSpPr>
        <p:spPr>
          <a:xfrm>
            <a:off x="3516087" y="6231580"/>
            <a:ext cx="1981336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/>
            </a:lvl1pPr>
          </a:lstStyle>
          <a:p>
            <a:r>
              <a:t>Diseño Jaula de Farady</a:t>
            </a:r>
          </a:p>
        </p:txBody>
      </p:sp>
      <p:sp>
        <p:nvSpPr>
          <p:cNvPr id="357" name="Shape 357"/>
          <p:cNvSpPr/>
          <p:nvPr/>
        </p:nvSpPr>
        <p:spPr>
          <a:xfrm>
            <a:off x="3603485" y="1216081"/>
            <a:ext cx="3197054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/>
            </a:lvl1pPr>
          </a:lstStyle>
          <a:p>
            <a:r>
              <a:t>Diseño y selección de bridas</a:t>
            </a:r>
          </a:p>
        </p:txBody>
      </p:sp>
      <p:sp>
        <p:nvSpPr>
          <p:cNvPr id="358" name="Shape 358"/>
          <p:cNvSpPr/>
          <p:nvPr/>
        </p:nvSpPr>
        <p:spPr>
          <a:xfrm>
            <a:off x="6016284" y="6231580"/>
            <a:ext cx="2687353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/>
            </a:lvl1pPr>
          </a:lstStyle>
          <a:p>
            <a:r>
              <a:t>Diseño estructura vertical</a:t>
            </a:r>
          </a:p>
        </p:txBody>
      </p:sp>
      <p:sp>
        <p:nvSpPr>
          <p:cNvPr id="359" name="Shape 359"/>
          <p:cNvSpPr/>
          <p:nvPr/>
        </p:nvSpPr>
        <p:spPr>
          <a:xfrm>
            <a:off x="326649" y="1895387"/>
            <a:ext cx="2986782" cy="2680645"/>
          </a:xfrm>
          <a:prstGeom prst="rect">
            <a:avLst/>
          </a:prstGeom>
          <a:ln w="63500">
            <a:solidFill>
              <a:schemeClr val="accent6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360" name="Shape 360"/>
          <p:cNvSpPr/>
          <p:nvPr/>
        </p:nvSpPr>
        <p:spPr>
          <a:xfrm>
            <a:off x="811739" y="1478722"/>
            <a:ext cx="88922" cy="3028810"/>
          </a:xfrm>
          <a:prstGeom prst="rect">
            <a:avLst/>
          </a:prstGeom>
          <a:solidFill>
            <a:srgbClr val="FF3300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" name="CuadroTexto 1"/>
          <p:cNvSpPr txBox="1"/>
          <p:nvPr/>
        </p:nvSpPr>
        <p:spPr>
          <a:xfrm>
            <a:off x="6241013" y="955447"/>
            <a:ext cx="1429235" cy="11695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400" dirty="0" smtClean="0"/>
              <a:t>Materiales: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s-ES" sz="1400" dirty="0" smtClean="0"/>
              <a:t>Fibra de vidrio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s-ES" sz="1400" dirty="0" smtClean="0"/>
              <a:t>SS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s-ES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Teflón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s-ES" sz="1400" dirty="0" smtClean="0"/>
              <a:t>FR4</a:t>
            </a:r>
            <a:endParaRPr kumimoji="0" lang="es-ES" sz="14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/>
          <p:nvPr/>
        </p:nvSpPr>
        <p:spPr>
          <a:xfrm>
            <a:off x="265971" y="4010710"/>
            <a:ext cx="8785140" cy="2390266"/>
          </a:xfrm>
          <a:prstGeom prst="roundRect">
            <a:avLst>
              <a:gd name="adj" fmla="val 11610"/>
            </a:avLst>
          </a:prstGeom>
          <a:solidFill>
            <a:srgbClr val="FFFFFF"/>
          </a:solidFill>
          <a:ln w="12700">
            <a:miter lim="400000"/>
          </a:ln>
          <a:effectLst>
            <a:outerShdw blurRad="127000" dir="2700000" rotWithShape="0">
              <a:srgbClr val="000000">
                <a:alpha val="7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366" name="Shape 366"/>
          <p:cNvSpPr/>
          <p:nvPr/>
        </p:nvSpPr>
        <p:spPr>
          <a:xfrm>
            <a:off x="265971" y="1268215"/>
            <a:ext cx="8785140" cy="2630828"/>
          </a:xfrm>
          <a:prstGeom prst="roundRect">
            <a:avLst>
              <a:gd name="adj" fmla="val 10548"/>
            </a:avLst>
          </a:prstGeom>
          <a:solidFill>
            <a:srgbClr val="FFFFFF"/>
          </a:solidFill>
          <a:ln w="12700">
            <a:miter lim="400000"/>
          </a:ln>
          <a:effectLst>
            <a:outerShdw blurRad="127000" dir="2700000" rotWithShape="0">
              <a:srgbClr val="000000">
                <a:alpha val="7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pic>
        <p:nvPicPr>
          <p:cNvPr id="367" name="image5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4755" y="1557071"/>
            <a:ext cx="2568362" cy="20531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" name="image5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19140" y="1603221"/>
            <a:ext cx="2385972" cy="1872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" name="image5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53715" y="4385802"/>
            <a:ext cx="1728193" cy="19571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" name="image5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7455" y="4319358"/>
            <a:ext cx="1800201" cy="2001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" name="image58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814031" y="1567045"/>
            <a:ext cx="2520281" cy="2033168"/>
          </a:xfrm>
          <a:prstGeom prst="rect">
            <a:avLst/>
          </a:prstGeom>
          <a:ln w="12700">
            <a:miter lim="400000"/>
          </a:ln>
        </p:spPr>
      </p:pic>
      <p:sp>
        <p:nvSpPr>
          <p:cNvPr id="372" name="Shape 372"/>
          <p:cNvSpPr/>
          <p:nvPr/>
        </p:nvSpPr>
        <p:spPr>
          <a:xfrm>
            <a:off x="465333" y="1247947"/>
            <a:ext cx="5374425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/>
            </a:lvl1pPr>
          </a:lstStyle>
          <a:p>
            <a:r>
              <a:t>Simulaciones influencia térmica estructura en el entorno. </a:t>
            </a:r>
          </a:p>
        </p:txBody>
      </p:sp>
      <p:pic>
        <p:nvPicPr>
          <p:cNvPr id="373" name="image59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446263" y="2175148"/>
            <a:ext cx="1590304" cy="967717"/>
          </a:xfrm>
          <a:prstGeom prst="rect">
            <a:avLst/>
          </a:prstGeom>
          <a:ln w="12700">
            <a:miter lim="400000"/>
          </a:ln>
        </p:spPr>
      </p:pic>
      <p:sp>
        <p:nvSpPr>
          <p:cNvPr id="374" name="Shape 374"/>
          <p:cNvSpPr/>
          <p:nvPr/>
        </p:nvSpPr>
        <p:spPr>
          <a:xfrm>
            <a:off x="6450210" y="4385802"/>
            <a:ext cx="2571258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/>
            </a:lvl1pPr>
          </a:lstStyle>
          <a:p>
            <a:r>
              <a:t>Simulaciones EM en 2D y 3D para ajustar el diseño de la jaula de Faraday. </a:t>
            </a:r>
          </a:p>
        </p:txBody>
      </p:sp>
      <p:pic>
        <p:nvPicPr>
          <p:cNvPr id="375" name="image60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583711" y="5661247"/>
            <a:ext cx="2304257" cy="3302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6" name="pasted-image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281155" y="4249139"/>
            <a:ext cx="2304257" cy="1913408"/>
          </a:xfrm>
          <a:prstGeom prst="rect">
            <a:avLst/>
          </a:prstGeom>
          <a:ln w="12700">
            <a:miter lim="400000"/>
          </a:ln>
        </p:spPr>
      </p:pic>
      <p:sp>
        <p:nvSpPr>
          <p:cNvPr id="377" name="Shape 377"/>
          <p:cNvSpPr/>
          <p:nvPr/>
        </p:nvSpPr>
        <p:spPr>
          <a:xfrm>
            <a:off x="223354" y="776377"/>
            <a:ext cx="7056785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r>
              <a:t>5. MEDIDA GRADIENTE VERICAL DE TEMPERATURA: SIMULACIONES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/>
          <p:nvPr/>
        </p:nvSpPr>
        <p:spPr>
          <a:xfrm>
            <a:off x="103397" y="1915126"/>
            <a:ext cx="4332856" cy="4696750"/>
          </a:xfrm>
          <a:prstGeom prst="roundRect">
            <a:avLst>
              <a:gd name="adj" fmla="val 6405"/>
            </a:avLst>
          </a:prstGeom>
          <a:solidFill>
            <a:srgbClr val="FFFFFF"/>
          </a:solidFill>
          <a:ln w="12700">
            <a:miter lim="400000"/>
          </a:ln>
          <a:effectLst>
            <a:outerShdw blurRad="127000" dir="2700000" rotWithShape="0">
              <a:srgbClr val="000000">
                <a:alpha val="7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pic>
        <p:nvPicPr>
          <p:cNvPr id="380" name="image6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13537" y="4775971"/>
            <a:ext cx="1604652" cy="1680823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Shape 381"/>
          <p:cNvSpPr/>
          <p:nvPr/>
        </p:nvSpPr>
        <p:spPr>
          <a:xfrm>
            <a:off x="361955" y="2012444"/>
            <a:ext cx="3815740" cy="11054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179999" indent="-179999">
              <a:spcBef>
                <a:spcPts val="300"/>
              </a:spcBef>
              <a:buSzPct val="100000"/>
              <a:buFont typeface="Arial"/>
              <a:buChar char="•"/>
              <a:defRPr sz="1600"/>
            </a:lvl1pPr>
            <a:lvl2pPr marL="359999" indent="-179999">
              <a:spcBef>
                <a:spcPts val="300"/>
              </a:spcBef>
              <a:buSzPct val="100000"/>
              <a:buFont typeface="Arial"/>
              <a:buChar char="•"/>
              <a:defRPr sz="1600"/>
            </a:lvl2pPr>
          </a:lstStyle>
          <a:p>
            <a:r>
              <a:t>Sistema criogénico altamente estable (ΔT&lt; 0.001 grado/min)</a:t>
            </a:r>
            <a:endParaRPr sz="3200"/>
          </a:p>
          <a:p>
            <a:pPr lvl="1"/>
            <a:r>
              <a:t>Crucial el utillaje para el sistema de calibración elaborado por mecánica</a:t>
            </a:r>
          </a:p>
        </p:txBody>
      </p:sp>
      <p:sp>
        <p:nvSpPr>
          <p:cNvPr id="382" name="Shape 382"/>
          <p:cNvSpPr/>
          <p:nvPr/>
        </p:nvSpPr>
        <p:spPr>
          <a:xfrm>
            <a:off x="418640" y="1184055"/>
            <a:ext cx="3702370" cy="579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300"/>
              </a:spcBef>
              <a:defRPr sz="16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Requisito</a:t>
            </a:r>
            <a:r>
              <a:rPr b="0">
                <a:latin typeface="+mj-lt"/>
                <a:ea typeface="+mj-ea"/>
                <a:cs typeface="+mj-cs"/>
                <a:sym typeface="Calibri"/>
              </a:rPr>
              <a:t>: Precisión mejor de 0.005 K (en el offset entre dos sensores)</a:t>
            </a:r>
          </a:p>
        </p:txBody>
      </p:sp>
      <p:pic>
        <p:nvPicPr>
          <p:cNvPr id="383" name="image6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35611" y="4053240"/>
            <a:ext cx="4387088" cy="24446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" name="image6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07254" y="3153418"/>
            <a:ext cx="2019241" cy="1405351"/>
          </a:xfrm>
          <a:prstGeom prst="rect">
            <a:avLst/>
          </a:prstGeom>
          <a:ln w="12700">
            <a:miter lim="400000"/>
          </a:ln>
        </p:spPr>
      </p:pic>
      <p:sp>
        <p:nvSpPr>
          <p:cNvPr id="385" name="Shape 385"/>
          <p:cNvSpPr/>
          <p:nvPr/>
        </p:nvSpPr>
        <p:spPr>
          <a:xfrm>
            <a:off x="223354" y="776377"/>
            <a:ext cx="7056785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r>
              <a:t>6. CALIBRACIÓN DE LOS SENSORES</a:t>
            </a:r>
          </a:p>
        </p:txBody>
      </p:sp>
      <p:sp>
        <p:nvSpPr>
          <p:cNvPr id="386" name="Shape 386"/>
          <p:cNvSpPr/>
          <p:nvPr/>
        </p:nvSpPr>
        <p:spPr>
          <a:xfrm rot="16200000">
            <a:off x="3372019" y="5113222"/>
            <a:ext cx="2415655" cy="300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>
              <a:defRPr sz="1300" b="1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offset entre dos sensores (K)</a:t>
            </a:r>
          </a:p>
        </p:txBody>
      </p:sp>
      <p:sp>
        <p:nvSpPr>
          <p:cNvPr id="387" name="Shape 387"/>
          <p:cNvSpPr/>
          <p:nvPr/>
        </p:nvSpPr>
        <p:spPr>
          <a:xfrm>
            <a:off x="7081966" y="6368755"/>
            <a:ext cx="1953058" cy="337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>
              <a:defRPr sz="1600" b="1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tiempo (segundos)</a:t>
            </a:r>
          </a:p>
        </p:txBody>
      </p:sp>
      <p:sp>
        <p:nvSpPr>
          <p:cNvPr id="388" name="Shape 388"/>
          <p:cNvSpPr/>
          <p:nvPr/>
        </p:nvSpPr>
        <p:spPr>
          <a:xfrm>
            <a:off x="5914847" y="4053240"/>
            <a:ext cx="1995971" cy="510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>
              <a:defRPr sz="2700" b="1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Resultados</a:t>
            </a:r>
          </a:p>
        </p:txBody>
      </p:sp>
      <p:sp>
        <p:nvSpPr>
          <p:cNvPr id="389" name="Shape 389"/>
          <p:cNvSpPr/>
          <p:nvPr/>
        </p:nvSpPr>
        <p:spPr>
          <a:xfrm>
            <a:off x="7057680" y="5371859"/>
            <a:ext cx="1912291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3300"/>
                </a:solidFill>
              </a:defRPr>
            </a:lvl1pPr>
          </a:lstStyle>
          <a:p>
            <a:r>
              <a:t>precisión de 2 mk</a:t>
            </a:r>
          </a:p>
        </p:txBody>
      </p:sp>
      <p:sp>
        <p:nvSpPr>
          <p:cNvPr id="390" name="Shape 390"/>
          <p:cNvSpPr/>
          <p:nvPr/>
        </p:nvSpPr>
        <p:spPr>
          <a:xfrm flipV="1">
            <a:off x="8626452" y="4973987"/>
            <a:ext cx="1" cy="430303"/>
          </a:xfrm>
          <a:prstGeom prst="line">
            <a:avLst/>
          </a:prstGeom>
          <a:ln w="25400">
            <a:solidFill>
              <a:srgbClr val="FF3300"/>
            </a:solidFill>
            <a:headEnd type="triangle"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391" name="Shape 391"/>
          <p:cNvSpPr/>
          <p:nvPr/>
        </p:nvSpPr>
        <p:spPr>
          <a:xfrm>
            <a:off x="4569243" y="1955110"/>
            <a:ext cx="4434144" cy="1993863"/>
          </a:xfrm>
          <a:prstGeom prst="roundRect">
            <a:avLst>
              <a:gd name="adj" fmla="val 13918"/>
            </a:avLst>
          </a:prstGeom>
          <a:solidFill>
            <a:srgbClr val="FFFFFF"/>
          </a:solidFill>
          <a:ln w="12700">
            <a:miter lim="400000"/>
          </a:ln>
          <a:effectLst>
            <a:outerShdw blurRad="127000" dir="2700000" rotWithShape="0">
              <a:srgbClr val="000000">
                <a:alpha val="7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392" name="Shape 392"/>
          <p:cNvSpPr/>
          <p:nvPr/>
        </p:nvSpPr>
        <p:spPr>
          <a:xfrm>
            <a:off x="4623665" y="1998742"/>
            <a:ext cx="4277514" cy="1829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179999" indent="-179999">
              <a:spcBef>
                <a:spcPts val="300"/>
              </a:spcBef>
              <a:buSzPct val="100000"/>
              <a:buFont typeface="Arial"/>
              <a:buChar char="•"/>
              <a:defRPr sz="1600"/>
            </a:lvl1pPr>
            <a:lvl2pPr marL="359999" marR="2381254" indent="-179999">
              <a:spcBef>
                <a:spcPts val="300"/>
              </a:spcBef>
              <a:buSzPct val="100000"/>
              <a:buFont typeface="Arial"/>
              <a:buChar char="•"/>
              <a:defRPr sz="1600"/>
            </a:lvl2pPr>
          </a:lstStyle>
          <a:p>
            <a:r>
              <a:t>Medida muy precisa de la resistencia del sensor (0.2 mΩ)</a:t>
            </a:r>
            <a:endParaRPr sz="3200"/>
          </a:p>
          <a:p>
            <a:pPr lvl="1"/>
            <a:r>
              <a:t>Unidad de electrónica ha hecho mejoras en el sistema inicial </a:t>
            </a:r>
          </a:p>
        </p:txBody>
      </p:sp>
      <p:pic>
        <p:nvPicPr>
          <p:cNvPr id="393" name="image6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443432" y="2402929"/>
            <a:ext cx="2263823" cy="14199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4" name="pasted-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11688" y="4794661"/>
            <a:ext cx="1543051" cy="16808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95" name="pasted-imag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11688" y="3152915"/>
            <a:ext cx="2022144" cy="1405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96" name="pasted-image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841476" y="4794661"/>
            <a:ext cx="780498" cy="1680823"/>
          </a:xfrm>
          <a:prstGeom prst="rect">
            <a:avLst/>
          </a:prstGeom>
          <a:ln w="12700">
            <a:miter lim="400000"/>
          </a:ln>
        </p:spPr>
      </p:pic>
      <p:sp>
        <p:nvSpPr>
          <p:cNvPr id="397" name="Shape 397"/>
          <p:cNvSpPr/>
          <p:nvPr/>
        </p:nvSpPr>
        <p:spPr>
          <a:xfrm>
            <a:off x="5078907" y="5965747"/>
            <a:ext cx="3814241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/>
            </a:lvl1pPr>
          </a:lstStyle>
          <a:p>
            <a:r>
              <a:rPr dirty="0"/>
              <a:t>5 </a:t>
            </a:r>
            <a:r>
              <a:rPr dirty="0" err="1"/>
              <a:t>inmersiones</a:t>
            </a:r>
            <a:r>
              <a:rPr dirty="0"/>
              <a:t> </a:t>
            </a:r>
            <a:r>
              <a:rPr dirty="0" err="1"/>
              <a:t>independientes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argón</a:t>
            </a:r>
            <a:r>
              <a:rPr dirty="0"/>
              <a:t> </a:t>
            </a:r>
            <a:r>
              <a:rPr dirty="0" err="1"/>
              <a:t>líquido</a:t>
            </a:r>
            <a:endParaRPr dirty="0"/>
          </a:p>
        </p:txBody>
      </p:sp>
      <p:sp>
        <p:nvSpPr>
          <p:cNvPr id="398" name="Shape 398"/>
          <p:cNvSpPr/>
          <p:nvPr/>
        </p:nvSpPr>
        <p:spPr>
          <a:xfrm>
            <a:off x="5486936" y="1279610"/>
            <a:ext cx="2871183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600"/>
            </a:pPr>
            <a:r>
              <a:t>Gracias a </a:t>
            </a:r>
            <a:r>
              <a:rPr b="1"/>
              <a:t>mantenimiento</a:t>
            </a:r>
            <a:r>
              <a:t> por </a:t>
            </a:r>
          </a:p>
          <a:p>
            <a:pPr>
              <a:defRPr sz="1600"/>
            </a:pPr>
            <a:r>
              <a:t>el argón y nitrógeno líquidos</a:t>
            </a:r>
          </a:p>
        </p:txBody>
      </p:sp>
      <p:sp>
        <p:nvSpPr>
          <p:cNvPr id="399" name="Shape 399"/>
          <p:cNvSpPr/>
          <p:nvPr/>
        </p:nvSpPr>
        <p:spPr>
          <a:xfrm>
            <a:off x="5134511" y="658431"/>
            <a:ext cx="3703033" cy="815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600"/>
            </a:pPr>
            <a:r>
              <a:t>Gracias a </a:t>
            </a:r>
            <a:r>
              <a:rPr b="1"/>
              <a:t>NEXT</a:t>
            </a:r>
            <a:r>
              <a:t> por la ayuda/consejos  y el material prestados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/>
          <p:nvPr/>
        </p:nvSpPr>
        <p:spPr>
          <a:xfrm>
            <a:off x="316382" y="1290067"/>
            <a:ext cx="8712969" cy="169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179999" indent="-179999">
              <a:buSzPct val="100000"/>
              <a:buChar char="•"/>
            </a:pPr>
            <a:r>
              <a:rPr dirty="0" err="1" smtClean="0"/>
              <a:t>Cada</a:t>
            </a:r>
            <a:r>
              <a:rPr dirty="0" smtClean="0"/>
              <a:t> </a:t>
            </a:r>
            <a:r>
              <a:rPr dirty="0"/>
              <a:t>detector de DUNE </a:t>
            </a:r>
            <a:r>
              <a:rPr dirty="0" err="1"/>
              <a:t>tendrá</a:t>
            </a:r>
            <a:r>
              <a:rPr dirty="0"/>
              <a:t> al </a:t>
            </a:r>
            <a:r>
              <a:rPr dirty="0" err="1"/>
              <a:t>menos</a:t>
            </a:r>
            <a:r>
              <a:rPr dirty="0"/>
              <a:t> un factor 5 </a:t>
            </a:r>
            <a:r>
              <a:rPr dirty="0" err="1"/>
              <a:t>en</a:t>
            </a:r>
            <a:r>
              <a:rPr dirty="0"/>
              <a:t> el </a:t>
            </a:r>
            <a:r>
              <a:rPr dirty="0" err="1"/>
              <a:t>número</a:t>
            </a:r>
            <a:r>
              <a:rPr dirty="0"/>
              <a:t> de </a:t>
            </a:r>
            <a:r>
              <a:rPr dirty="0" err="1"/>
              <a:t>sensores</a:t>
            </a:r>
            <a:r>
              <a:rPr dirty="0"/>
              <a:t> con </a:t>
            </a:r>
            <a:r>
              <a:rPr dirty="0" err="1"/>
              <a:t>respecto</a:t>
            </a:r>
            <a:r>
              <a:rPr dirty="0"/>
              <a:t> a </a:t>
            </a:r>
            <a:r>
              <a:rPr dirty="0" err="1"/>
              <a:t>ProtoDUNE</a:t>
            </a:r>
            <a:endParaRPr dirty="0"/>
          </a:p>
          <a:p>
            <a:pPr marL="179999" indent="-179999">
              <a:buSzPct val="100000"/>
              <a:buChar char="•"/>
            </a:pPr>
            <a:endParaRPr dirty="0"/>
          </a:p>
          <a:p>
            <a:pPr marL="179999" indent="-179999">
              <a:buSzPct val="100000"/>
              <a:buChar char="•"/>
            </a:pPr>
            <a:r>
              <a:rPr dirty="0"/>
              <a:t>El IFIC se </a:t>
            </a:r>
            <a:r>
              <a:rPr dirty="0" err="1"/>
              <a:t>encargará</a:t>
            </a:r>
            <a:r>
              <a:rPr dirty="0"/>
              <a:t> del </a:t>
            </a:r>
            <a:r>
              <a:rPr dirty="0" err="1"/>
              <a:t>sistema</a:t>
            </a:r>
            <a:r>
              <a:rPr dirty="0"/>
              <a:t> para al </a:t>
            </a:r>
            <a:r>
              <a:rPr dirty="0" err="1"/>
              <a:t>menos</a:t>
            </a:r>
            <a:r>
              <a:rPr dirty="0"/>
              <a:t> </a:t>
            </a:r>
            <a:r>
              <a:rPr dirty="0" err="1"/>
              <a:t>los</a:t>
            </a:r>
            <a:r>
              <a:rPr dirty="0"/>
              <a:t> dos </a:t>
            </a:r>
            <a:r>
              <a:rPr dirty="0" err="1"/>
              <a:t>primeros</a:t>
            </a:r>
            <a:r>
              <a:rPr dirty="0"/>
              <a:t> </a:t>
            </a:r>
            <a:r>
              <a:rPr dirty="0" err="1"/>
              <a:t>detectores</a:t>
            </a:r>
            <a:endParaRPr dirty="0"/>
          </a:p>
          <a:p>
            <a:pPr marL="179999" indent="-179999">
              <a:buSzPct val="100000"/>
              <a:buChar char="•"/>
            </a:pPr>
            <a:endParaRPr dirty="0"/>
          </a:p>
          <a:p>
            <a:pPr marL="179999" indent="-179999">
              <a:buSzPct val="100000"/>
              <a:buChar char="•"/>
            </a:pPr>
            <a:r>
              <a:rPr dirty="0"/>
              <a:t>TDR </a:t>
            </a:r>
            <a:r>
              <a:rPr dirty="0" err="1"/>
              <a:t>enero</a:t>
            </a:r>
            <a:r>
              <a:rPr dirty="0"/>
              <a:t> de 2019. </a:t>
            </a:r>
            <a:r>
              <a:rPr dirty="0" err="1"/>
              <a:t>Instalación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varias</a:t>
            </a:r>
            <a:r>
              <a:rPr dirty="0"/>
              <a:t> </a:t>
            </a:r>
            <a:r>
              <a:rPr dirty="0" err="1"/>
              <a:t>fases</a:t>
            </a:r>
            <a:r>
              <a:rPr dirty="0"/>
              <a:t> entre 2022 y 2024</a:t>
            </a:r>
          </a:p>
        </p:txBody>
      </p:sp>
      <p:sp>
        <p:nvSpPr>
          <p:cNvPr id="402" name="Shape 402"/>
          <p:cNvSpPr/>
          <p:nvPr/>
        </p:nvSpPr>
        <p:spPr>
          <a:xfrm>
            <a:off x="223354" y="776377"/>
            <a:ext cx="7056785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r>
              <a:t>7. EXTRAPOLACIÓN A DUNE</a:t>
            </a:r>
          </a:p>
        </p:txBody>
      </p:sp>
      <p:pic>
        <p:nvPicPr>
          <p:cNvPr id="403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7040" y="3922037"/>
            <a:ext cx="8711652" cy="2321713"/>
          </a:xfrm>
          <a:prstGeom prst="rect">
            <a:avLst/>
          </a:prstGeom>
          <a:ln w="12700">
            <a:miter lim="400000"/>
          </a:ln>
        </p:spPr>
      </p:pic>
      <p:sp>
        <p:nvSpPr>
          <p:cNvPr id="404" name="Shape 404"/>
          <p:cNvSpPr/>
          <p:nvPr/>
        </p:nvSpPr>
        <p:spPr>
          <a:xfrm>
            <a:off x="2584600" y="3639334"/>
            <a:ext cx="333824" cy="347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>
            <a:lvl1pPr>
              <a:defRPr>
                <a:solidFill>
                  <a:srgbClr val="FF3300"/>
                </a:solidFill>
              </a:defRPr>
            </a:lvl1pPr>
          </a:lstStyle>
          <a:p>
            <a:r>
              <a:t>48</a:t>
            </a:r>
          </a:p>
        </p:txBody>
      </p:sp>
      <p:sp>
        <p:nvSpPr>
          <p:cNvPr id="405" name="Shape 405"/>
          <p:cNvSpPr/>
          <p:nvPr/>
        </p:nvSpPr>
        <p:spPr>
          <a:xfrm>
            <a:off x="4682401" y="3622404"/>
            <a:ext cx="333824" cy="347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>
            <a:lvl1pPr>
              <a:defRPr>
                <a:solidFill>
                  <a:srgbClr val="FF3300"/>
                </a:solidFill>
              </a:defRPr>
            </a:lvl1pPr>
          </a:lstStyle>
          <a:p>
            <a:r>
              <a:t>48</a:t>
            </a:r>
          </a:p>
        </p:txBody>
      </p:sp>
      <p:sp>
        <p:nvSpPr>
          <p:cNvPr id="406" name="Shape 406"/>
          <p:cNvSpPr/>
          <p:nvPr/>
        </p:nvSpPr>
        <p:spPr>
          <a:xfrm>
            <a:off x="6780202" y="3627431"/>
            <a:ext cx="333824" cy="347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>
            <a:lvl1pPr>
              <a:defRPr>
                <a:solidFill>
                  <a:srgbClr val="FF3300"/>
                </a:solidFill>
              </a:defRPr>
            </a:lvl1pPr>
          </a:lstStyle>
          <a:p>
            <a:r>
              <a:t>48</a:t>
            </a:r>
          </a:p>
        </p:txBody>
      </p:sp>
      <p:sp>
        <p:nvSpPr>
          <p:cNvPr id="407" name="Shape 407"/>
          <p:cNvSpPr/>
          <p:nvPr/>
        </p:nvSpPr>
        <p:spPr>
          <a:xfrm>
            <a:off x="2584600" y="6178809"/>
            <a:ext cx="333824" cy="347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>
            <a:lvl1pPr>
              <a:defRPr>
                <a:solidFill>
                  <a:srgbClr val="FF3300"/>
                </a:solidFill>
              </a:defRPr>
            </a:lvl1pPr>
          </a:lstStyle>
          <a:p>
            <a:r>
              <a:t>48</a:t>
            </a:r>
          </a:p>
        </p:txBody>
      </p:sp>
      <p:sp>
        <p:nvSpPr>
          <p:cNvPr id="408" name="Shape 408"/>
          <p:cNvSpPr/>
          <p:nvPr/>
        </p:nvSpPr>
        <p:spPr>
          <a:xfrm>
            <a:off x="4682401" y="6173374"/>
            <a:ext cx="333824" cy="347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>
            <a:lvl1pPr>
              <a:defRPr>
                <a:solidFill>
                  <a:srgbClr val="FF3300"/>
                </a:solidFill>
              </a:defRPr>
            </a:lvl1pPr>
          </a:lstStyle>
          <a:p>
            <a:r>
              <a:t>48</a:t>
            </a:r>
          </a:p>
        </p:txBody>
      </p:sp>
      <p:sp>
        <p:nvSpPr>
          <p:cNvPr id="409" name="Shape 409"/>
          <p:cNvSpPr/>
          <p:nvPr/>
        </p:nvSpPr>
        <p:spPr>
          <a:xfrm>
            <a:off x="6780202" y="6178809"/>
            <a:ext cx="333824" cy="347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>
            <a:lvl1pPr>
              <a:defRPr>
                <a:solidFill>
                  <a:srgbClr val="FF3300"/>
                </a:solidFill>
              </a:defRPr>
            </a:lvl1pPr>
          </a:lstStyle>
          <a:p>
            <a:r>
              <a:t>48</a:t>
            </a:r>
          </a:p>
        </p:txBody>
      </p:sp>
      <p:sp>
        <p:nvSpPr>
          <p:cNvPr id="410" name="Shape 410"/>
          <p:cNvSpPr/>
          <p:nvPr/>
        </p:nvSpPr>
        <p:spPr>
          <a:xfrm>
            <a:off x="8696185" y="4909071"/>
            <a:ext cx="333824" cy="347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>
            <a:lvl1pPr>
              <a:defRPr>
                <a:solidFill>
                  <a:srgbClr val="FF3300"/>
                </a:solidFill>
              </a:defRPr>
            </a:lvl1pPr>
          </a:lstStyle>
          <a:p>
            <a:r>
              <a:t>48</a:t>
            </a:r>
          </a:p>
        </p:txBody>
      </p:sp>
      <p:sp>
        <p:nvSpPr>
          <p:cNvPr id="411" name="Shape 411"/>
          <p:cNvSpPr/>
          <p:nvPr/>
        </p:nvSpPr>
        <p:spPr>
          <a:xfrm>
            <a:off x="1344734" y="4252900"/>
            <a:ext cx="231109" cy="347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>
            <a:lvl1pPr>
              <a:defRPr b="1">
                <a:solidFill>
                  <a:srgbClr val="FF3300"/>
                </a:solidFill>
              </a:defRPr>
            </a:lvl1pPr>
          </a:lstStyle>
          <a:p>
            <a:r>
              <a:t>3</a:t>
            </a:r>
          </a:p>
        </p:txBody>
      </p:sp>
      <p:sp>
        <p:nvSpPr>
          <p:cNvPr id="412" name="Shape 412"/>
          <p:cNvSpPr/>
          <p:nvPr/>
        </p:nvSpPr>
        <p:spPr>
          <a:xfrm>
            <a:off x="1344734" y="4909071"/>
            <a:ext cx="231109" cy="347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>
            <a:lvl1pPr>
              <a:defRPr b="1">
                <a:solidFill>
                  <a:srgbClr val="FF3300"/>
                </a:solidFill>
              </a:defRPr>
            </a:lvl1pPr>
          </a:lstStyle>
          <a:p>
            <a:r>
              <a:t>3</a:t>
            </a:r>
          </a:p>
        </p:txBody>
      </p:sp>
      <p:sp>
        <p:nvSpPr>
          <p:cNvPr id="413" name="Shape 413"/>
          <p:cNvSpPr/>
          <p:nvPr/>
        </p:nvSpPr>
        <p:spPr>
          <a:xfrm>
            <a:off x="1344734" y="5577491"/>
            <a:ext cx="231109" cy="347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>
            <a:lvl1pPr>
              <a:defRPr b="1">
                <a:solidFill>
                  <a:srgbClr val="FF3300"/>
                </a:solidFill>
              </a:defRPr>
            </a:lvl1pPr>
          </a:lstStyle>
          <a:p>
            <a:r>
              <a:t>3</a:t>
            </a:r>
          </a:p>
        </p:txBody>
      </p:sp>
      <p:sp>
        <p:nvSpPr>
          <p:cNvPr id="414" name="Shape 414"/>
          <p:cNvSpPr/>
          <p:nvPr/>
        </p:nvSpPr>
        <p:spPr>
          <a:xfrm>
            <a:off x="2071995" y="4252900"/>
            <a:ext cx="231109" cy="347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>
            <a:lvl1pPr>
              <a:defRPr b="1">
                <a:solidFill>
                  <a:srgbClr val="FF3300"/>
                </a:solidFill>
              </a:defRPr>
            </a:lvl1pPr>
          </a:lstStyle>
          <a:p>
            <a:r>
              <a:t>3</a:t>
            </a:r>
          </a:p>
        </p:txBody>
      </p:sp>
      <p:sp>
        <p:nvSpPr>
          <p:cNvPr id="415" name="Shape 415"/>
          <p:cNvSpPr/>
          <p:nvPr/>
        </p:nvSpPr>
        <p:spPr>
          <a:xfrm>
            <a:off x="2071995" y="4909071"/>
            <a:ext cx="231109" cy="347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>
            <a:lvl1pPr>
              <a:defRPr b="1">
                <a:solidFill>
                  <a:srgbClr val="FF3300"/>
                </a:solidFill>
              </a:defRPr>
            </a:lvl1pPr>
          </a:lstStyle>
          <a:p>
            <a:r>
              <a:t>3</a:t>
            </a:r>
          </a:p>
        </p:txBody>
      </p:sp>
      <p:sp>
        <p:nvSpPr>
          <p:cNvPr id="416" name="Shape 416"/>
          <p:cNvSpPr/>
          <p:nvPr/>
        </p:nvSpPr>
        <p:spPr>
          <a:xfrm>
            <a:off x="2071995" y="5577491"/>
            <a:ext cx="231109" cy="347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>
            <a:lvl1pPr>
              <a:defRPr b="1">
                <a:solidFill>
                  <a:srgbClr val="FF3300"/>
                </a:solidFill>
              </a:defRPr>
            </a:lvl1pPr>
          </a:lstStyle>
          <a:p>
            <a:r>
              <a:t>3</a:t>
            </a:r>
          </a:p>
        </p:txBody>
      </p:sp>
      <p:sp>
        <p:nvSpPr>
          <p:cNvPr id="417" name="Shape 417"/>
          <p:cNvSpPr/>
          <p:nvPr/>
        </p:nvSpPr>
        <p:spPr>
          <a:xfrm>
            <a:off x="2799256" y="4252900"/>
            <a:ext cx="231108" cy="347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>
            <a:lvl1pPr>
              <a:defRPr b="1">
                <a:solidFill>
                  <a:srgbClr val="FF3300"/>
                </a:solidFill>
              </a:defRPr>
            </a:lvl1pPr>
          </a:lstStyle>
          <a:p>
            <a:r>
              <a:t>3</a:t>
            </a:r>
          </a:p>
        </p:txBody>
      </p:sp>
      <p:sp>
        <p:nvSpPr>
          <p:cNvPr id="418" name="Shape 418"/>
          <p:cNvSpPr/>
          <p:nvPr/>
        </p:nvSpPr>
        <p:spPr>
          <a:xfrm>
            <a:off x="2799256" y="4909071"/>
            <a:ext cx="231108" cy="347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>
            <a:lvl1pPr>
              <a:defRPr b="1">
                <a:solidFill>
                  <a:srgbClr val="FF3300"/>
                </a:solidFill>
              </a:defRPr>
            </a:lvl1pPr>
          </a:lstStyle>
          <a:p>
            <a:r>
              <a:t>3</a:t>
            </a:r>
          </a:p>
        </p:txBody>
      </p:sp>
      <p:sp>
        <p:nvSpPr>
          <p:cNvPr id="419" name="Shape 419"/>
          <p:cNvSpPr/>
          <p:nvPr/>
        </p:nvSpPr>
        <p:spPr>
          <a:xfrm>
            <a:off x="2799256" y="5577491"/>
            <a:ext cx="231108" cy="347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>
            <a:lvl1pPr>
              <a:defRPr b="1">
                <a:solidFill>
                  <a:srgbClr val="FF3300"/>
                </a:solidFill>
              </a:defRPr>
            </a:lvl1pPr>
          </a:lstStyle>
          <a:p>
            <a:r>
              <a:t>3</a:t>
            </a:r>
          </a:p>
        </p:txBody>
      </p:sp>
      <p:sp>
        <p:nvSpPr>
          <p:cNvPr id="420" name="Shape 420"/>
          <p:cNvSpPr/>
          <p:nvPr/>
        </p:nvSpPr>
        <p:spPr>
          <a:xfrm>
            <a:off x="3526517" y="4246776"/>
            <a:ext cx="231108" cy="347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>
            <a:lvl1pPr>
              <a:defRPr b="1">
                <a:solidFill>
                  <a:srgbClr val="FF3300"/>
                </a:solidFill>
              </a:defRPr>
            </a:lvl1pPr>
          </a:lstStyle>
          <a:p>
            <a:r>
              <a:t>3</a:t>
            </a:r>
          </a:p>
        </p:txBody>
      </p:sp>
      <p:sp>
        <p:nvSpPr>
          <p:cNvPr id="421" name="Shape 421"/>
          <p:cNvSpPr/>
          <p:nvPr/>
        </p:nvSpPr>
        <p:spPr>
          <a:xfrm>
            <a:off x="3526517" y="4902947"/>
            <a:ext cx="231108" cy="347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>
            <a:lvl1pPr>
              <a:defRPr b="1">
                <a:solidFill>
                  <a:srgbClr val="FF3300"/>
                </a:solidFill>
              </a:defRPr>
            </a:lvl1pPr>
          </a:lstStyle>
          <a:p>
            <a:r>
              <a:t>3</a:t>
            </a:r>
          </a:p>
        </p:txBody>
      </p:sp>
      <p:sp>
        <p:nvSpPr>
          <p:cNvPr id="422" name="Shape 422"/>
          <p:cNvSpPr/>
          <p:nvPr/>
        </p:nvSpPr>
        <p:spPr>
          <a:xfrm>
            <a:off x="3526517" y="5571367"/>
            <a:ext cx="231108" cy="347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>
            <a:lvl1pPr>
              <a:defRPr b="1">
                <a:solidFill>
                  <a:srgbClr val="FF3300"/>
                </a:solidFill>
              </a:defRPr>
            </a:lvl1pPr>
          </a:lstStyle>
          <a:p>
            <a:r>
              <a:t>3</a:t>
            </a:r>
          </a:p>
        </p:txBody>
      </p:sp>
      <p:sp>
        <p:nvSpPr>
          <p:cNvPr id="423" name="Shape 423"/>
          <p:cNvSpPr/>
          <p:nvPr/>
        </p:nvSpPr>
        <p:spPr>
          <a:xfrm>
            <a:off x="4253778" y="4252900"/>
            <a:ext cx="231108" cy="347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>
            <a:lvl1pPr>
              <a:defRPr b="1">
                <a:solidFill>
                  <a:srgbClr val="FF3300"/>
                </a:solidFill>
              </a:defRPr>
            </a:lvl1pPr>
          </a:lstStyle>
          <a:p>
            <a:r>
              <a:t>3</a:t>
            </a:r>
          </a:p>
        </p:txBody>
      </p:sp>
      <p:sp>
        <p:nvSpPr>
          <p:cNvPr id="424" name="Shape 424"/>
          <p:cNvSpPr/>
          <p:nvPr/>
        </p:nvSpPr>
        <p:spPr>
          <a:xfrm>
            <a:off x="4253778" y="4909071"/>
            <a:ext cx="231108" cy="347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>
            <a:lvl1pPr>
              <a:defRPr b="1">
                <a:solidFill>
                  <a:srgbClr val="FF3300"/>
                </a:solidFill>
              </a:defRPr>
            </a:lvl1pPr>
          </a:lstStyle>
          <a:p>
            <a:r>
              <a:t>3</a:t>
            </a:r>
          </a:p>
        </p:txBody>
      </p:sp>
      <p:sp>
        <p:nvSpPr>
          <p:cNvPr id="425" name="Shape 425"/>
          <p:cNvSpPr/>
          <p:nvPr/>
        </p:nvSpPr>
        <p:spPr>
          <a:xfrm>
            <a:off x="4253778" y="5577491"/>
            <a:ext cx="231108" cy="347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>
            <a:lvl1pPr>
              <a:defRPr b="1">
                <a:solidFill>
                  <a:srgbClr val="FF3300"/>
                </a:solidFill>
              </a:defRPr>
            </a:lvl1pPr>
          </a:lstStyle>
          <a:p>
            <a:r>
              <a:t>3</a:t>
            </a:r>
          </a:p>
        </p:txBody>
      </p:sp>
      <p:sp>
        <p:nvSpPr>
          <p:cNvPr id="426" name="Shape 426"/>
          <p:cNvSpPr/>
          <p:nvPr/>
        </p:nvSpPr>
        <p:spPr>
          <a:xfrm>
            <a:off x="4981038" y="4252900"/>
            <a:ext cx="231109" cy="347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>
            <a:lvl1pPr>
              <a:defRPr b="1">
                <a:solidFill>
                  <a:srgbClr val="FF3300"/>
                </a:solidFill>
              </a:defRPr>
            </a:lvl1pPr>
          </a:lstStyle>
          <a:p>
            <a:r>
              <a:t>3</a:t>
            </a:r>
          </a:p>
        </p:txBody>
      </p:sp>
      <p:sp>
        <p:nvSpPr>
          <p:cNvPr id="427" name="Shape 427"/>
          <p:cNvSpPr/>
          <p:nvPr/>
        </p:nvSpPr>
        <p:spPr>
          <a:xfrm>
            <a:off x="4981038" y="4909071"/>
            <a:ext cx="231109" cy="347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>
            <a:lvl1pPr>
              <a:defRPr b="1">
                <a:solidFill>
                  <a:srgbClr val="FF3300"/>
                </a:solidFill>
              </a:defRPr>
            </a:lvl1pPr>
          </a:lstStyle>
          <a:p>
            <a:r>
              <a:t>3</a:t>
            </a:r>
          </a:p>
        </p:txBody>
      </p:sp>
      <p:sp>
        <p:nvSpPr>
          <p:cNvPr id="428" name="Shape 428"/>
          <p:cNvSpPr/>
          <p:nvPr/>
        </p:nvSpPr>
        <p:spPr>
          <a:xfrm>
            <a:off x="4981038" y="5577491"/>
            <a:ext cx="231109" cy="347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>
            <a:lvl1pPr>
              <a:defRPr b="1">
                <a:solidFill>
                  <a:srgbClr val="FF3300"/>
                </a:solidFill>
              </a:defRPr>
            </a:lvl1pPr>
          </a:lstStyle>
          <a:p>
            <a:r>
              <a:t>3</a:t>
            </a:r>
          </a:p>
        </p:txBody>
      </p:sp>
      <p:sp>
        <p:nvSpPr>
          <p:cNvPr id="429" name="Shape 429"/>
          <p:cNvSpPr/>
          <p:nvPr/>
        </p:nvSpPr>
        <p:spPr>
          <a:xfrm>
            <a:off x="5708299" y="4252900"/>
            <a:ext cx="231109" cy="347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>
            <a:lvl1pPr>
              <a:defRPr b="1">
                <a:solidFill>
                  <a:srgbClr val="FF3300"/>
                </a:solidFill>
              </a:defRPr>
            </a:lvl1pPr>
          </a:lstStyle>
          <a:p>
            <a:r>
              <a:t>3</a:t>
            </a:r>
          </a:p>
        </p:txBody>
      </p:sp>
      <p:sp>
        <p:nvSpPr>
          <p:cNvPr id="430" name="Shape 430"/>
          <p:cNvSpPr/>
          <p:nvPr/>
        </p:nvSpPr>
        <p:spPr>
          <a:xfrm>
            <a:off x="5708299" y="4909071"/>
            <a:ext cx="231109" cy="347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>
            <a:lvl1pPr>
              <a:defRPr b="1">
                <a:solidFill>
                  <a:srgbClr val="FF3300"/>
                </a:solidFill>
              </a:defRPr>
            </a:lvl1pPr>
          </a:lstStyle>
          <a:p>
            <a:r>
              <a:t>3</a:t>
            </a:r>
          </a:p>
        </p:txBody>
      </p:sp>
      <p:sp>
        <p:nvSpPr>
          <p:cNvPr id="431" name="Shape 431"/>
          <p:cNvSpPr/>
          <p:nvPr/>
        </p:nvSpPr>
        <p:spPr>
          <a:xfrm>
            <a:off x="5708299" y="5577491"/>
            <a:ext cx="231109" cy="347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>
            <a:lvl1pPr>
              <a:defRPr b="1">
                <a:solidFill>
                  <a:srgbClr val="FF3300"/>
                </a:solidFill>
              </a:defRPr>
            </a:lvl1pPr>
          </a:lstStyle>
          <a:p>
            <a:r>
              <a:t>3</a:t>
            </a:r>
          </a:p>
        </p:txBody>
      </p:sp>
      <p:sp>
        <p:nvSpPr>
          <p:cNvPr id="432" name="Shape 432"/>
          <p:cNvSpPr/>
          <p:nvPr/>
        </p:nvSpPr>
        <p:spPr>
          <a:xfrm>
            <a:off x="6474981" y="4252900"/>
            <a:ext cx="231109" cy="347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>
            <a:lvl1pPr>
              <a:defRPr b="1">
                <a:solidFill>
                  <a:srgbClr val="FF3300"/>
                </a:solidFill>
              </a:defRPr>
            </a:lvl1pPr>
          </a:lstStyle>
          <a:p>
            <a:r>
              <a:t>3</a:t>
            </a:r>
          </a:p>
        </p:txBody>
      </p:sp>
      <p:sp>
        <p:nvSpPr>
          <p:cNvPr id="433" name="Shape 433"/>
          <p:cNvSpPr/>
          <p:nvPr/>
        </p:nvSpPr>
        <p:spPr>
          <a:xfrm>
            <a:off x="6474981" y="4909071"/>
            <a:ext cx="231109" cy="347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>
            <a:lvl1pPr>
              <a:defRPr b="1">
                <a:solidFill>
                  <a:srgbClr val="FF3300"/>
                </a:solidFill>
              </a:defRPr>
            </a:lvl1pPr>
          </a:lstStyle>
          <a:p>
            <a:r>
              <a:t>3</a:t>
            </a:r>
          </a:p>
        </p:txBody>
      </p:sp>
      <p:sp>
        <p:nvSpPr>
          <p:cNvPr id="434" name="Shape 434"/>
          <p:cNvSpPr/>
          <p:nvPr/>
        </p:nvSpPr>
        <p:spPr>
          <a:xfrm>
            <a:off x="6474981" y="5577491"/>
            <a:ext cx="231109" cy="347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>
            <a:lvl1pPr>
              <a:defRPr b="1">
                <a:solidFill>
                  <a:srgbClr val="FF3300"/>
                </a:solidFill>
              </a:defRPr>
            </a:lvl1pPr>
          </a:lstStyle>
          <a:p>
            <a:r>
              <a:t>3</a:t>
            </a:r>
          </a:p>
        </p:txBody>
      </p:sp>
      <p:sp>
        <p:nvSpPr>
          <p:cNvPr id="435" name="Shape 435"/>
          <p:cNvSpPr/>
          <p:nvPr/>
        </p:nvSpPr>
        <p:spPr>
          <a:xfrm>
            <a:off x="7241166" y="4246776"/>
            <a:ext cx="231109" cy="347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>
            <a:lvl1pPr>
              <a:defRPr b="1">
                <a:solidFill>
                  <a:srgbClr val="FF3300"/>
                </a:solidFill>
              </a:defRPr>
            </a:lvl1pPr>
          </a:lstStyle>
          <a:p>
            <a:r>
              <a:t>3</a:t>
            </a:r>
          </a:p>
        </p:txBody>
      </p:sp>
      <p:sp>
        <p:nvSpPr>
          <p:cNvPr id="436" name="Shape 436"/>
          <p:cNvSpPr/>
          <p:nvPr/>
        </p:nvSpPr>
        <p:spPr>
          <a:xfrm>
            <a:off x="7241166" y="4902947"/>
            <a:ext cx="231109" cy="347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>
            <a:lvl1pPr>
              <a:defRPr b="1">
                <a:solidFill>
                  <a:srgbClr val="FF3300"/>
                </a:solidFill>
              </a:defRPr>
            </a:lvl1pPr>
          </a:lstStyle>
          <a:p>
            <a:r>
              <a:t>3</a:t>
            </a:r>
          </a:p>
        </p:txBody>
      </p:sp>
      <p:sp>
        <p:nvSpPr>
          <p:cNvPr id="437" name="Shape 437"/>
          <p:cNvSpPr/>
          <p:nvPr/>
        </p:nvSpPr>
        <p:spPr>
          <a:xfrm>
            <a:off x="7241166" y="5571367"/>
            <a:ext cx="231109" cy="347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>
            <a:lvl1pPr>
              <a:defRPr b="1">
                <a:solidFill>
                  <a:srgbClr val="FF3300"/>
                </a:solidFill>
              </a:defRPr>
            </a:lvl1pPr>
          </a:lstStyle>
          <a:p>
            <a:r>
              <a:t>3</a:t>
            </a:r>
          </a:p>
        </p:txBody>
      </p:sp>
      <p:sp>
        <p:nvSpPr>
          <p:cNvPr id="438" name="Shape 438"/>
          <p:cNvSpPr/>
          <p:nvPr/>
        </p:nvSpPr>
        <p:spPr>
          <a:xfrm>
            <a:off x="8007849" y="4246776"/>
            <a:ext cx="231108" cy="347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>
            <a:lvl1pPr>
              <a:defRPr b="1">
                <a:solidFill>
                  <a:srgbClr val="FF3300"/>
                </a:solidFill>
              </a:defRPr>
            </a:lvl1pPr>
          </a:lstStyle>
          <a:p>
            <a:r>
              <a:t>3</a:t>
            </a:r>
          </a:p>
        </p:txBody>
      </p:sp>
      <p:sp>
        <p:nvSpPr>
          <p:cNvPr id="439" name="Shape 439"/>
          <p:cNvSpPr/>
          <p:nvPr/>
        </p:nvSpPr>
        <p:spPr>
          <a:xfrm>
            <a:off x="8007849" y="4902947"/>
            <a:ext cx="231108" cy="347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>
            <a:lvl1pPr>
              <a:defRPr b="1">
                <a:solidFill>
                  <a:srgbClr val="FF3300"/>
                </a:solidFill>
              </a:defRPr>
            </a:lvl1pPr>
          </a:lstStyle>
          <a:p>
            <a:r>
              <a:t>3</a:t>
            </a:r>
          </a:p>
        </p:txBody>
      </p:sp>
      <p:sp>
        <p:nvSpPr>
          <p:cNvPr id="440" name="Shape 440"/>
          <p:cNvSpPr/>
          <p:nvPr/>
        </p:nvSpPr>
        <p:spPr>
          <a:xfrm>
            <a:off x="8007849" y="5571367"/>
            <a:ext cx="231108" cy="347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>
            <a:lvl1pPr>
              <a:defRPr b="1">
                <a:solidFill>
                  <a:srgbClr val="FF3300"/>
                </a:solidFill>
              </a:defRPr>
            </a:lvl1pPr>
          </a:lstStyle>
          <a:p>
            <a:r>
              <a:t>3</a:t>
            </a:r>
          </a:p>
        </p:txBody>
      </p:sp>
      <p:sp>
        <p:nvSpPr>
          <p:cNvPr id="441" name="Shape 441"/>
          <p:cNvSpPr/>
          <p:nvPr/>
        </p:nvSpPr>
        <p:spPr>
          <a:xfrm>
            <a:off x="617474" y="4244858"/>
            <a:ext cx="231108" cy="347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>
            <a:lvl1pPr>
              <a:defRPr b="1">
                <a:solidFill>
                  <a:srgbClr val="FF3300"/>
                </a:solidFill>
              </a:defRPr>
            </a:lvl1pPr>
          </a:lstStyle>
          <a:p>
            <a:r>
              <a:t>3</a:t>
            </a:r>
          </a:p>
        </p:txBody>
      </p:sp>
      <p:sp>
        <p:nvSpPr>
          <p:cNvPr id="442" name="Shape 442"/>
          <p:cNvSpPr/>
          <p:nvPr/>
        </p:nvSpPr>
        <p:spPr>
          <a:xfrm>
            <a:off x="617474" y="4901030"/>
            <a:ext cx="231108" cy="347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>
            <a:lvl1pPr>
              <a:defRPr b="1">
                <a:solidFill>
                  <a:srgbClr val="FF3300"/>
                </a:solidFill>
              </a:defRPr>
            </a:lvl1pPr>
          </a:lstStyle>
          <a:p>
            <a:r>
              <a:t>3</a:t>
            </a:r>
          </a:p>
        </p:txBody>
      </p:sp>
      <p:sp>
        <p:nvSpPr>
          <p:cNvPr id="443" name="Shape 443"/>
          <p:cNvSpPr/>
          <p:nvPr/>
        </p:nvSpPr>
        <p:spPr>
          <a:xfrm>
            <a:off x="617474" y="5569449"/>
            <a:ext cx="231108" cy="347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>
            <a:lvl1pPr>
              <a:defRPr b="1">
                <a:solidFill>
                  <a:srgbClr val="FF3300"/>
                </a:solidFill>
              </a:defRPr>
            </a:lvl1pPr>
          </a:lstStyle>
          <a:p>
            <a:r>
              <a:t>3</a:t>
            </a:r>
          </a:p>
        </p:txBody>
      </p:sp>
      <p:sp>
        <p:nvSpPr>
          <p:cNvPr id="444" name="Shape 444"/>
          <p:cNvSpPr/>
          <p:nvPr/>
        </p:nvSpPr>
        <p:spPr>
          <a:xfrm>
            <a:off x="8617342" y="4246776"/>
            <a:ext cx="231109" cy="347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>
            <a:lvl1pPr>
              <a:defRPr b="1">
                <a:solidFill>
                  <a:srgbClr val="FF3300"/>
                </a:solidFill>
              </a:defRPr>
            </a:lvl1pPr>
          </a:lstStyle>
          <a:p>
            <a:r>
              <a:t>3</a:t>
            </a:r>
          </a:p>
        </p:txBody>
      </p:sp>
      <p:sp>
        <p:nvSpPr>
          <p:cNvPr id="445" name="Shape 445"/>
          <p:cNvSpPr/>
          <p:nvPr/>
        </p:nvSpPr>
        <p:spPr>
          <a:xfrm>
            <a:off x="8617342" y="5571367"/>
            <a:ext cx="231109" cy="347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>
            <a:lvl1pPr>
              <a:defRPr b="1">
                <a:solidFill>
                  <a:srgbClr val="FF3300"/>
                </a:solidFill>
              </a:defRPr>
            </a:lvl1pPr>
          </a:lstStyle>
          <a:p>
            <a:r>
              <a:t>3</a:t>
            </a:r>
          </a:p>
        </p:txBody>
      </p:sp>
      <p:sp>
        <p:nvSpPr>
          <p:cNvPr id="446" name="Shape 446"/>
          <p:cNvSpPr/>
          <p:nvPr/>
        </p:nvSpPr>
        <p:spPr>
          <a:xfrm flipV="1">
            <a:off x="276463" y="4044098"/>
            <a:ext cx="1" cy="2077591"/>
          </a:xfrm>
          <a:prstGeom prst="line">
            <a:avLst/>
          </a:prstGeom>
          <a:ln w="25400">
            <a:solidFill>
              <a:schemeClr val="accent1"/>
            </a:solidFill>
            <a:headEnd type="triangle"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447" name="Shape 447"/>
          <p:cNvSpPr/>
          <p:nvPr/>
        </p:nvSpPr>
        <p:spPr>
          <a:xfrm rot="16200000">
            <a:off x="-249905" y="4909071"/>
            <a:ext cx="699984" cy="347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/>
          <a:p>
            <a:r>
              <a:t>15 m</a:t>
            </a:r>
          </a:p>
        </p:txBody>
      </p:sp>
      <p:sp>
        <p:nvSpPr>
          <p:cNvPr id="448" name="Shape 448"/>
          <p:cNvSpPr/>
          <p:nvPr/>
        </p:nvSpPr>
        <p:spPr>
          <a:xfrm>
            <a:off x="316382" y="3537937"/>
            <a:ext cx="8712969" cy="1"/>
          </a:xfrm>
          <a:prstGeom prst="line">
            <a:avLst/>
          </a:prstGeom>
          <a:ln w="25400">
            <a:solidFill>
              <a:schemeClr val="accent1"/>
            </a:solidFill>
            <a:headEnd type="triangle"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449" name="Shape 449"/>
          <p:cNvSpPr/>
          <p:nvPr/>
        </p:nvSpPr>
        <p:spPr>
          <a:xfrm>
            <a:off x="4161948" y="3233600"/>
            <a:ext cx="686718" cy="347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/>
          <a:p>
            <a:r>
              <a:t>60 m</a:t>
            </a:r>
          </a:p>
        </p:txBody>
      </p:sp>
      <p:sp>
        <p:nvSpPr>
          <p:cNvPr id="51" name="Shape 397"/>
          <p:cNvSpPr/>
          <p:nvPr/>
        </p:nvSpPr>
        <p:spPr>
          <a:xfrm>
            <a:off x="5913005" y="6473960"/>
            <a:ext cx="2753316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/>
            </a:lvl1pPr>
          </a:lstStyle>
          <a:p>
            <a:r>
              <a:rPr lang="es-ES" dirty="0" smtClean="0"/>
              <a:t>Vista superior del criostato de DUNE</a:t>
            </a:r>
            <a:endParaRPr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/>
          <p:nvPr/>
        </p:nvSpPr>
        <p:spPr>
          <a:xfrm>
            <a:off x="1259631" y="1196751"/>
            <a:ext cx="6903491" cy="3776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342900" indent="-342900">
              <a:lnSpc>
                <a:spcPct val="190000"/>
              </a:lnSpc>
              <a:buSzPct val="100000"/>
              <a:buAutoNum type="arabicPeriod"/>
            </a:pPr>
            <a:r>
              <a:rPr dirty="0" smtClean="0"/>
              <a:t>INTRODUCCI</a:t>
            </a:r>
            <a:r>
              <a:rPr lang="es-ES" dirty="0" err="1" smtClean="0"/>
              <a:t>Ó</a:t>
            </a:r>
            <a:r>
              <a:rPr dirty="0" smtClean="0"/>
              <a:t>N </a:t>
            </a:r>
            <a:r>
              <a:rPr dirty="0"/>
              <a:t>A DUNE</a:t>
            </a:r>
          </a:p>
          <a:p>
            <a:pPr marL="342900" indent="-342900">
              <a:lnSpc>
                <a:spcPct val="190000"/>
              </a:lnSpc>
              <a:buSzPct val="100000"/>
              <a:buAutoNum type="arabicPeriod"/>
            </a:pPr>
            <a:r>
              <a:rPr dirty="0"/>
              <a:t>PROTO-DUNE EN EL CERN</a:t>
            </a:r>
          </a:p>
          <a:p>
            <a:pPr marL="342900" indent="-342900">
              <a:lnSpc>
                <a:spcPct val="190000"/>
              </a:lnSpc>
              <a:buSzPct val="100000"/>
              <a:buAutoNum type="arabicPeriod"/>
            </a:pPr>
            <a:r>
              <a:rPr dirty="0" smtClean="0"/>
              <a:t>INTRODUCCI</a:t>
            </a:r>
            <a:r>
              <a:rPr lang="es-ES" dirty="0" err="1" smtClean="0"/>
              <a:t>Ó</a:t>
            </a:r>
            <a:r>
              <a:rPr dirty="0" smtClean="0"/>
              <a:t>N </a:t>
            </a:r>
            <a:r>
              <a:rPr dirty="0"/>
              <a:t>A MEDIDAS DE TEMPERATURA EN </a:t>
            </a:r>
            <a:r>
              <a:rPr dirty="0" err="1"/>
              <a:t>protoDUNE</a:t>
            </a:r>
            <a:r>
              <a:rPr dirty="0"/>
              <a:t>-SP</a:t>
            </a:r>
          </a:p>
          <a:p>
            <a:pPr marL="342900" indent="-342900">
              <a:lnSpc>
                <a:spcPct val="190000"/>
              </a:lnSpc>
              <a:buSzPct val="100000"/>
              <a:buAutoNum type="arabicPeriod" startAt="4"/>
            </a:pPr>
            <a:r>
              <a:rPr dirty="0"/>
              <a:t>SENSORES SOBRE EL CUERPO DEL CRIOSTATO</a:t>
            </a:r>
          </a:p>
          <a:p>
            <a:pPr marL="342900" indent="-342900">
              <a:lnSpc>
                <a:spcPct val="190000"/>
              </a:lnSpc>
              <a:buSzPct val="100000"/>
              <a:buAutoNum type="arabicPeriod" startAt="5"/>
            </a:pPr>
            <a:r>
              <a:rPr dirty="0"/>
              <a:t>SENSORES PARA MEDIR EL GRADIENTE VERTICAL DE TEMPERATURAS</a:t>
            </a:r>
          </a:p>
          <a:p>
            <a:pPr marL="342900" indent="-342900">
              <a:lnSpc>
                <a:spcPct val="190000"/>
              </a:lnSpc>
              <a:buSzPct val="100000"/>
              <a:buAutoNum type="arabicPeriod" startAt="6"/>
            </a:pPr>
            <a:r>
              <a:rPr dirty="0"/>
              <a:t>CALIBRACIÓN</a:t>
            </a:r>
          </a:p>
          <a:p>
            <a:pPr marL="342900" indent="-342900">
              <a:lnSpc>
                <a:spcPct val="190000"/>
              </a:lnSpc>
              <a:buSzPct val="100000"/>
              <a:buAutoNum type="arabicPeriod" startAt="7"/>
            </a:pPr>
            <a:r>
              <a:rPr dirty="0"/>
              <a:t>EXTRAPOLACIÓN A DUNE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/>
          <p:nvPr/>
        </p:nvSpPr>
        <p:spPr>
          <a:xfrm>
            <a:off x="179511" y="764703"/>
            <a:ext cx="2721256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342900" indent="-342900">
              <a:buSzPct val="100000"/>
              <a:buAutoNum type="arabicPeriod"/>
            </a:lvl1pPr>
          </a:lstStyle>
          <a:p>
            <a:r>
              <a:rPr dirty="0" smtClean="0"/>
              <a:t>INTRODUCCI</a:t>
            </a:r>
            <a:r>
              <a:rPr lang="es-ES" dirty="0" err="1" smtClean="0"/>
              <a:t>Ó</a:t>
            </a:r>
            <a:r>
              <a:rPr dirty="0" smtClean="0"/>
              <a:t>N </a:t>
            </a:r>
            <a:r>
              <a:rPr dirty="0"/>
              <a:t>A DUNE</a:t>
            </a:r>
          </a:p>
        </p:txBody>
      </p:sp>
      <p:pic>
        <p:nvPicPr>
          <p:cNvPr id="251" name="image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9302" y="1273030"/>
            <a:ext cx="8809976" cy="2150275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Shape 252"/>
          <p:cNvSpPr/>
          <p:nvPr/>
        </p:nvSpPr>
        <p:spPr>
          <a:xfrm>
            <a:off x="179201" y="3645024"/>
            <a:ext cx="4746721" cy="1786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159999" indent="-159999">
              <a:buSzPct val="100000"/>
              <a:buFont typeface="Arial"/>
              <a:buChar char="•"/>
              <a:defRPr sz="16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Haz de neutrinos muónicos</a:t>
            </a:r>
            <a:r>
              <a:rPr b="0">
                <a:latin typeface="+mj-lt"/>
                <a:ea typeface="+mj-ea"/>
                <a:cs typeface="+mj-cs"/>
                <a:sym typeface="Calibri"/>
              </a:rPr>
              <a:t>  desde Fermilab (Chicago) a SURF (en Dakota del Sur), a </a:t>
            </a:r>
            <a:r>
              <a:t>1300 km</a:t>
            </a:r>
          </a:p>
          <a:p>
            <a:pPr marL="159999" indent="-159999">
              <a:buSzPct val="100000"/>
              <a:buFont typeface="Arial"/>
              <a:buChar char="•"/>
              <a:defRPr sz="1600"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 marL="159999" indent="-159999">
              <a:buSzPct val="100000"/>
              <a:buFont typeface="Arial"/>
              <a:buChar char="•"/>
              <a:defRPr sz="16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4 TPCs de argón líquido (88 K) de 10 Ktons cada una, a 1.5 Km de profundidad</a:t>
            </a:r>
          </a:p>
          <a:p>
            <a:pPr marL="159999" indent="-159999">
              <a:buSzPct val="100000"/>
              <a:buFont typeface="Arial"/>
              <a:buChar char="•"/>
              <a:defRPr sz="1600"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 marL="159999" indent="-159999">
              <a:buSzPct val="100000"/>
              <a:buFont typeface="Arial"/>
              <a:buChar char="•"/>
              <a:defRPr sz="16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Primera TPC en 2024</a:t>
            </a:r>
          </a:p>
        </p:txBody>
      </p:sp>
      <p:pic>
        <p:nvPicPr>
          <p:cNvPr id="253" name="image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20971" y="4478090"/>
            <a:ext cx="4120645" cy="2193120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Shape 254"/>
          <p:cNvSpPr/>
          <p:nvPr/>
        </p:nvSpPr>
        <p:spPr>
          <a:xfrm>
            <a:off x="4913765" y="3771851"/>
            <a:ext cx="4135057" cy="706698"/>
          </a:xfrm>
          <a:prstGeom prst="rect">
            <a:avLst/>
          </a:prstGeom>
          <a:solidFill>
            <a:srgbClr val="B3C8E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spcBef>
                <a:spcPts val="1700"/>
              </a:spcBef>
              <a:defRPr sz="1900">
                <a:solidFill>
                  <a:srgbClr val="FFFFFF"/>
                </a:solidFill>
                <a:uFill>
                  <a:solidFill>
                    <a:srgbClr val="606060"/>
                  </a:solidFill>
                </a:uFill>
              </a:defRPr>
            </a:pPr>
            <a:r>
              <a:t>Cada TPC tiene unos 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15x12 m</a:t>
            </a:r>
            <a:r>
              <a:rPr b="1" baseline="31999"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r>
              <a:t> de sección activa y 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60 m de longitud</a:t>
            </a:r>
          </a:p>
        </p:txBody>
      </p:sp>
      <p:sp>
        <p:nvSpPr>
          <p:cNvPr id="255" name="Shape 255"/>
          <p:cNvSpPr/>
          <p:nvPr/>
        </p:nvSpPr>
        <p:spPr>
          <a:xfrm>
            <a:off x="568329" y="5704276"/>
            <a:ext cx="4587470" cy="744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400" b="1">
                <a:solidFill>
                  <a:srgbClr val="FF33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Violación de la simetría CP en neutrinos</a:t>
            </a:r>
            <a:endParaRPr sz="1900"/>
          </a:p>
          <a:p>
            <a:pPr>
              <a:defRPr sz="1400" b="1">
                <a:solidFill>
                  <a:srgbClr val="FF33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Desintegración de protón</a:t>
            </a:r>
          </a:p>
          <a:p>
            <a:pPr>
              <a:defRPr sz="1400" b="1">
                <a:solidFill>
                  <a:srgbClr val="FF33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Neutrinos procedentes de supernovas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/>
          <p:nvPr/>
        </p:nvSpPr>
        <p:spPr>
          <a:xfrm>
            <a:off x="179511" y="764703"/>
            <a:ext cx="3105409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342900" indent="-342900">
              <a:buSzPct val="100000"/>
              <a:buAutoNum type="arabicPeriod" startAt="2"/>
            </a:lvl1pPr>
          </a:lstStyle>
          <a:p>
            <a:r>
              <a:t>ProtoDUNE-SP EN EL CERN</a:t>
            </a:r>
          </a:p>
        </p:txBody>
      </p:sp>
      <p:sp>
        <p:nvSpPr>
          <p:cNvPr id="258" name="Shape 258"/>
          <p:cNvSpPr/>
          <p:nvPr/>
        </p:nvSpPr>
        <p:spPr>
          <a:xfrm>
            <a:off x="303432" y="1211896"/>
            <a:ext cx="8644337" cy="675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000"/>
            </a:lvl1pPr>
          </a:lstStyle>
          <a:p>
            <a:r>
              <a:t>Un prototipo de 600 toneladas de argón líquido operará en el CERN a partir de Agosto. Un cuarto en sección transversal.</a:t>
            </a:r>
          </a:p>
        </p:txBody>
      </p:sp>
      <p:pic>
        <p:nvPicPr>
          <p:cNvPr id="259" name="image10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4102" y="2024357"/>
            <a:ext cx="3322450" cy="44299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image1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11975" y="2117019"/>
            <a:ext cx="4715433" cy="426517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9" name="Group 269"/>
          <p:cNvGrpSpPr/>
          <p:nvPr/>
        </p:nvGrpSpPr>
        <p:grpSpPr>
          <a:xfrm>
            <a:off x="4211975" y="3860774"/>
            <a:ext cx="2448273" cy="2520281"/>
            <a:chOff x="0" y="0"/>
            <a:chExt cx="2448272" cy="2520280"/>
          </a:xfrm>
        </p:grpSpPr>
        <p:pic>
          <p:nvPicPr>
            <p:cNvPr id="261" name="image12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166849"/>
              <a:ext cx="1911225" cy="23534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2" name="image13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18564" y="207210"/>
              <a:ext cx="1450679" cy="5549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3" name="image14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908104" y="318261"/>
              <a:ext cx="540169" cy="21939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4" name="Shape 264"/>
            <p:cNvSpPr/>
            <p:nvPr/>
          </p:nvSpPr>
          <p:spPr>
            <a:xfrm>
              <a:off x="5744" y="0"/>
              <a:ext cx="2436784" cy="31997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65" name="Shape 265"/>
            <p:cNvSpPr/>
            <p:nvPr/>
          </p:nvSpPr>
          <p:spPr>
            <a:xfrm>
              <a:off x="307979" y="13850"/>
              <a:ext cx="1395528" cy="3123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ProtoDUNE-SP</a:t>
              </a:r>
            </a:p>
          </p:txBody>
        </p:sp>
        <p:pic>
          <p:nvPicPr>
            <p:cNvPr id="266" name="image15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16200000">
              <a:off x="1153192" y="1452699"/>
              <a:ext cx="181424" cy="13443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7" name="Shape 267"/>
            <p:cNvSpPr/>
            <p:nvPr/>
          </p:nvSpPr>
          <p:spPr>
            <a:xfrm>
              <a:off x="590596" y="2079126"/>
              <a:ext cx="1254473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8" name="Shape 268"/>
            <p:cNvSpPr/>
            <p:nvPr/>
          </p:nvSpPr>
          <p:spPr>
            <a:xfrm>
              <a:off x="1064910" y="2007782"/>
              <a:ext cx="511811" cy="2503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0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7,25 m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2"/>
                                      </p:to>
                                    </p:set>
                                    <p:animEffect filter="image" prLst="opacity: 0.32; ">
                                      <p:cBhvr>
                                        <p:cTn id="7" dur="indefinite" fill="hold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699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" grpId="1" animBg="1" advAuto="0"/>
      <p:bldP spid="269" grpId="2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/>
          <p:nvPr/>
        </p:nvSpPr>
        <p:spPr>
          <a:xfrm>
            <a:off x="120568" y="1609820"/>
            <a:ext cx="3771370" cy="3185259"/>
          </a:xfrm>
          <a:prstGeom prst="roundRect">
            <a:avLst>
              <a:gd name="adj" fmla="val 8712"/>
            </a:avLst>
          </a:prstGeom>
          <a:solidFill>
            <a:srgbClr val="FFFFFF"/>
          </a:solidFill>
          <a:ln w="12700">
            <a:miter lim="400000"/>
          </a:ln>
          <a:effectLst>
            <a:outerShdw blurRad="127000" dir="2700000" rotWithShape="0">
              <a:srgbClr val="000000">
                <a:alpha val="7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72" name="Shape 272"/>
          <p:cNvSpPr/>
          <p:nvPr/>
        </p:nvSpPr>
        <p:spPr>
          <a:xfrm>
            <a:off x="179511" y="764703"/>
            <a:ext cx="6586096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342900" indent="-342900">
              <a:buSzPct val="100000"/>
              <a:buAutoNum type="arabicPeriod" startAt="3"/>
            </a:lvl1pPr>
          </a:lstStyle>
          <a:p>
            <a:r>
              <a:rPr dirty="0" smtClean="0"/>
              <a:t>INTRODUCCI</a:t>
            </a:r>
            <a:r>
              <a:rPr lang="es-ES" dirty="0" err="1" smtClean="0"/>
              <a:t>Ó</a:t>
            </a:r>
            <a:r>
              <a:rPr dirty="0" smtClean="0"/>
              <a:t>N </a:t>
            </a:r>
            <a:r>
              <a:rPr dirty="0"/>
              <a:t>A MEDIDAS DE TEMPERATURA EN </a:t>
            </a:r>
            <a:r>
              <a:rPr dirty="0" err="1"/>
              <a:t>protoDUNE</a:t>
            </a:r>
            <a:r>
              <a:rPr dirty="0"/>
              <a:t>-SP</a:t>
            </a:r>
          </a:p>
        </p:txBody>
      </p:sp>
      <p:pic>
        <p:nvPicPr>
          <p:cNvPr id="273" name="media1.wm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306133" y="3959344"/>
            <a:ext cx="4704565" cy="2646317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Shape 274"/>
          <p:cNvSpPr/>
          <p:nvPr/>
        </p:nvSpPr>
        <p:spPr>
          <a:xfrm>
            <a:off x="4642446" y="1631833"/>
            <a:ext cx="4244566" cy="212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700"/>
            </a:pPr>
            <a:r>
              <a:t>82 sensores de temperatura:</a:t>
            </a:r>
          </a:p>
          <a:p>
            <a:pPr>
              <a:defRPr sz="1700"/>
            </a:pPr>
            <a:endParaRPr/>
          </a:p>
          <a:p>
            <a:pPr marL="179999" indent="-179999">
              <a:buSzPct val="100000"/>
              <a:buFont typeface="Arial"/>
              <a:buChar char="•"/>
              <a:defRPr sz="1700"/>
            </a:pPr>
            <a:r>
              <a:t>8 sensores en la parte superior criostato</a:t>
            </a:r>
          </a:p>
          <a:p>
            <a:pPr marL="179999" indent="-179999">
              <a:buSzPct val="100000"/>
              <a:buFont typeface="Arial"/>
              <a:buChar char="•"/>
              <a:defRPr sz="1700"/>
            </a:pPr>
            <a:r>
              <a:t>24 sensores en la base del criostato</a:t>
            </a:r>
          </a:p>
          <a:p>
            <a:pPr marL="179999" indent="-179999">
              <a:buSzPct val="100000"/>
              <a:buFont typeface="Arial"/>
              <a:buChar char="•"/>
              <a:defRPr sz="1700"/>
            </a:pPr>
            <a:r>
              <a:t>6 sensores en las paredes del criostato </a:t>
            </a:r>
          </a:p>
          <a:p>
            <a:pPr marL="179999" indent="-179999">
              <a:buSzPct val="100000"/>
              <a:buFont typeface="Arial"/>
              <a:buChar char="•"/>
              <a:defRPr sz="1700"/>
            </a:pPr>
            <a:r>
              <a:t>6 sensores para medir el nivel de LAr</a:t>
            </a:r>
          </a:p>
          <a:p>
            <a:pPr marL="179999" indent="-179999">
              <a:buSzPct val="100000"/>
              <a:buFont typeface="Arial"/>
              <a:buChar char="•"/>
              <a:defRPr sz="1700"/>
            </a:pPr>
            <a:r>
              <a:t>Columna con 48 sensores para medir gradiente vertical de temperatura</a:t>
            </a:r>
          </a:p>
        </p:txBody>
      </p:sp>
      <p:sp>
        <p:nvSpPr>
          <p:cNvPr id="275" name="Shape 275"/>
          <p:cNvSpPr/>
          <p:nvPr/>
        </p:nvSpPr>
        <p:spPr>
          <a:xfrm>
            <a:off x="4207" y="5020456"/>
            <a:ext cx="4704565" cy="1297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600"/>
            </a:pPr>
            <a:r>
              <a:t>Principales condicionantes técnicos:</a:t>
            </a:r>
          </a:p>
          <a:p>
            <a:pPr>
              <a:defRPr sz="1600"/>
            </a:pPr>
            <a:endParaRPr/>
          </a:p>
          <a:p>
            <a:pPr marL="144000">
              <a:buSzPct val="100000"/>
              <a:buFont typeface="Arial"/>
              <a:buChar char="•"/>
              <a:defRPr sz="1600" b="1"/>
            </a:pPr>
            <a:r>
              <a:t>Atmosfera mixta de LAr y GAr a -187 º C.</a:t>
            </a:r>
          </a:p>
          <a:p>
            <a:pPr marL="144000">
              <a:buSzPct val="100000"/>
              <a:buFont typeface="Arial"/>
              <a:buChar char="•"/>
              <a:defRPr sz="1600" b="1"/>
            </a:pPr>
            <a:r>
              <a:t>Requerido alto nivel de pureza en el LAr</a:t>
            </a:r>
          </a:p>
          <a:p>
            <a:pPr marL="144000">
              <a:buSzPct val="100000"/>
              <a:buFont typeface="Arial"/>
              <a:buChar char="•"/>
              <a:defRPr sz="1600" b="1"/>
            </a:pPr>
            <a:r>
              <a:t>Elevado campo eléctrico</a:t>
            </a:r>
          </a:p>
        </p:txBody>
      </p:sp>
      <p:pic>
        <p:nvPicPr>
          <p:cNvPr id="276" name="image1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1962" y="1949599"/>
            <a:ext cx="3771371" cy="2587012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Shape 277"/>
          <p:cNvSpPr/>
          <p:nvPr/>
        </p:nvSpPr>
        <p:spPr>
          <a:xfrm>
            <a:off x="808317" y="1606690"/>
            <a:ext cx="3096345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∆T</a:t>
            </a:r>
            <a:r>
              <a:rPr baseline="-5998"/>
              <a:t>vertical</a:t>
            </a:r>
            <a:r>
              <a:t> ~0.02 K</a:t>
            </a:r>
          </a:p>
        </p:txBody>
      </p:sp>
      <p:sp>
        <p:nvSpPr>
          <p:cNvPr id="278" name="Shape 278"/>
          <p:cNvSpPr/>
          <p:nvPr/>
        </p:nvSpPr>
        <p:spPr>
          <a:xfrm>
            <a:off x="135230" y="1114401"/>
            <a:ext cx="8873540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Medida de temperatura crucial para garantizar correcto funcionamiento del criostato</a:t>
            </a:r>
          </a:p>
        </p:txBody>
      </p:sp>
      <p:sp>
        <p:nvSpPr>
          <p:cNvPr id="279" name="Shape 279"/>
          <p:cNvSpPr/>
          <p:nvPr/>
        </p:nvSpPr>
        <p:spPr>
          <a:xfrm>
            <a:off x="408660" y="4438287"/>
            <a:ext cx="3277975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rPr b="1"/>
              <a:t>requisito</a:t>
            </a:r>
            <a:r>
              <a:t>: resolución &lt; 0.005 K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2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2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7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/>
          <p:nvPr/>
        </p:nvSpPr>
        <p:spPr>
          <a:xfrm>
            <a:off x="179512" y="764703"/>
            <a:ext cx="5138252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4. SENSORES SOBRE EL CRIOSTATO: DISTRIBUCIÓN</a:t>
            </a:r>
          </a:p>
        </p:txBody>
      </p:sp>
      <p:pic>
        <p:nvPicPr>
          <p:cNvPr id="282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26864" y="4669581"/>
            <a:ext cx="2945968" cy="2035082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Shape 283"/>
          <p:cNvSpPr/>
          <p:nvPr/>
        </p:nvSpPr>
        <p:spPr>
          <a:xfrm>
            <a:off x="5674553" y="4392373"/>
            <a:ext cx="2850591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/>
            </a:lvl1pPr>
          </a:lstStyle>
          <a:p>
            <a:r>
              <a:t>Tuberías en la base del criostato</a:t>
            </a:r>
          </a:p>
        </p:txBody>
      </p:sp>
      <p:sp>
        <p:nvSpPr>
          <p:cNvPr id="284" name="Shape 284"/>
          <p:cNvSpPr/>
          <p:nvPr/>
        </p:nvSpPr>
        <p:spPr>
          <a:xfrm>
            <a:off x="5830047" y="796453"/>
            <a:ext cx="2539602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/>
            </a:lvl1pPr>
          </a:lstStyle>
          <a:p>
            <a:r>
              <a:t>Ground planes cerca del techo</a:t>
            </a:r>
          </a:p>
        </p:txBody>
      </p:sp>
      <p:grpSp>
        <p:nvGrpSpPr>
          <p:cNvPr id="287" name="Group 287"/>
          <p:cNvGrpSpPr/>
          <p:nvPr/>
        </p:nvGrpSpPr>
        <p:grpSpPr>
          <a:xfrm>
            <a:off x="614319" y="1799102"/>
            <a:ext cx="3883631" cy="4360466"/>
            <a:chOff x="0" y="0"/>
            <a:chExt cx="3883630" cy="4360465"/>
          </a:xfrm>
        </p:grpSpPr>
        <p:pic>
          <p:nvPicPr>
            <p:cNvPr id="285" name="image45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883631" cy="43604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6" name="Shape 286"/>
            <p:cNvSpPr/>
            <p:nvPr/>
          </p:nvSpPr>
          <p:spPr>
            <a:xfrm>
              <a:off x="2200" y="862352"/>
              <a:ext cx="3879229" cy="3481619"/>
            </a:xfrm>
            <a:prstGeom prst="rect">
              <a:avLst/>
            </a:prstGeom>
            <a:noFill/>
            <a:ln w="63500" cap="flat">
              <a:solidFill>
                <a:schemeClr val="accent6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288" name="Shape 288"/>
          <p:cNvSpPr/>
          <p:nvPr/>
        </p:nvSpPr>
        <p:spPr>
          <a:xfrm flipH="1">
            <a:off x="3674495" y="6018590"/>
            <a:ext cx="1795010" cy="1"/>
          </a:xfrm>
          <a:prstGeom prst="line">
            <a:avLst/>
          </a:prstGeom>
          <a:ln w="25400">
            <a:solidFill>
              <a:srgbClr val="FF3300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89" name="Shape 289"/>
          <p:cNvSpPr/>
          <p:nvPr/>
        </p:nvSpPr>
        <p:spPr>
          <a:xfrm flipH="1" flipV="1">
            <a:off x="3069344" y="3097590"/>
            <a:ext cx="2724613" cy="1"/>
          </a:xfrm>
          <a:prstGeom prst="line">
            <a:avLst/>
          </a:prstGeom>
          <a:ln w="25400">
            <a:solidFill>
              <a:srgbClr val="FF3300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pic>
        <p:nvPicPr>
          <p:cNvPr id="290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14643" y="1099704"/>
            <a:ext cx="2370410" cy="3090535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Shape 291"/>
          <p:cNvSpPr/>
          <p:nvPr/>
        </p:nvSpPr>
        <p:spPr>
          <a:xfrm>
            <a:off x="6005892" y="1099704"/>
            <a:ext cx="1227049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8 sensores</a:t>
            </a:r>
          </a:p>
        </p:txBody>
      </p:sp>
      <p:sp>
        <p:nvSpPr>
          <p:cNvPr id="292" name="Shape 292"/>
          <p:cNvSpPr/>
          <p:nvPr/>
        </p:nvSpPr>
        <p:spPr>
          <a:xfrm>
            <a:off x="5823254" y="4669581"/>
            <a:ext cx="1360994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24 sensores</a:t>
            </a:r>
          </a:p>
        </p:txBody>
      </p:sp>
      <p:sp>
        <p:nvSpPr>
          <p:cNvPr id="293" name="Shape 293"/>
          <p:cNvSpPr/>
          <p:nvPr/>
        </p:nvSpPr>
        <p:spPr>
          <a:xfrm flipV="1">
            <a:off x="395514" y="2641013"/>
            <a:ext cx="1" cy="3551749"/>
          </a:xfrm>
          <a:prstGeom prst="line">
            <a:avLst/>
          </a:prstGeom>
          <a:ln w="25400">
            <a:solidFill>
              <a:schemeClr val="accent1"/>
            </a:solidFill>
            <a:headEnd type="triangle"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94" name="Shape 294"/>
          <p:cNvSpPr/>
          <p:nvPr/>
        </p:nvSpPr>
        <p:spPr>
          <a:xfrm rot="16200000">
            <a:off x="36080" y="4149815"/>
            <a:ext cx="482648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8 m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/>
          <p:nvPr/>
        </p:nvSpPr>
        <p:spPr>
          <a:xfrm>
            <a:off x="4830236" y="3907264"/>
            <a:ext cx="4048199" cy="2822859"/>
          </a:xfrm>
          <a:prstGeom prst="roundRect">
            <a:avLst>
              <a:gd name="adj" fmla="val 9830"/>
            </a:avLst>
          </a:prstGeom>
          <a:solidFill>
            <a:srgbClr val="FFFFFF"/>
          </a:solidFill>
          <a:ln w="12700">
            <a:miter lim="400000"/>
          </a:ln>
          <a:effectLst>
            <a:outerShdw blurRad="127000" dir="2700000" rotWithShape="0">
              <a:srgbClr val="000000">
                <a:alpha val="7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97" name="Shape 297"/>
          <p:cNvSpPr/>
          <p:nvPr/>
        </p:nvSpPr>
        <p:spPr>
          <a:xfrm>
            <a:off x="120568" y="1111792"/>
            <a:ext cx="8902864" cy="2679568"/>
          </a:xfrm>
          <a:prstGeom prst="roundRect">
            <a:avLst>
              <a:gd name="adj" fmla="val 10356"/>
            </a:avLst>
          </a:prstGeom>
          <a:solidFill>
            <a:srgbClr val="FFFFFF"/>
          </a:solidFill>
          <a:ln w="12700">
            <a:miter lim="400000"/>
          </a:ln>
          <a:effectLst>
            <a:outerShdw blurRad="127000" dir="2700000" rotWithShape="0">
              <a:srgbClr val="000000">
                <a:alpha val="7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98" name="Shape 298"/>
          <p:cNvSpPr/>
          <p:nvPr/>
        </p:nvSpPr>
        <p:spPr>
          <a:xfrm>
            <a:off x="133438" y="3907264"/>
            <a:ext cx="4498894" cy="2600825"/>
          </a:xfrm>
          <a:prstGeom prst="roundRect">
            <a:avLst>
              <a:gd name="adj" fmla="val 10670"/>
            </a:avLst>
          </a:prstGeom>
          <a:solidFill>
            <a:srgbClr val="FFFFFF"/>
          </a:solidFill>
          <a:ln w="12700">
            <a:miter lim="400000"/>
          </a:ln>
          <a:effectLst>
            <a:outerShdw blurRad="127000" dir="2700000" rotWithShape="0">
              <a:srgbClr val="000000">
                <a:alpha val="7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99" name="Shape 299"/>
          <p:cNvSpPr/>
          <p:nvPr/>
        </p:nvSpPr>
        <p:spPr>
          <a:xfrm>
            <a:off x="178202" y="721830"/>
            <a:ext cx="7430837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rPr dirty="0"/>
              <a:t>4. SENSORES SOBRE EL CRIOSTATO: DISEÑO Y SELECCIÓN DE MATERIALES</a:t>
            </a:r>
          </a:p>
        </p:txBody>
      </p:sp>
      <p:pic>
        <p:nvPicPr>
          <p:cNvPr id="300" name="image2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09223" y="1576336"/>
            <a:ext cx="1804246" cy="209261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image2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96690" y="1825331"/>
            <a:ext cx="1812352" cy="1674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image23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27267" y="4173261"/>
            <a:ext cx="3654137" cy="248929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image25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68950" y="4704799"/>
            <a:ext cx="2225251" cy="166893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image26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555775" y="4704799"/>
            <a:ext cx="1914157" cy="16478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image24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047579" y="4181969"/>
            <a:ext cx="1477634" cy="738818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Shape 306"/>
          <p:cNvSpPr/>
          <p:nvPr/>
        </p:nvSpPr>
        <p:spPr>
          <a:xfrm>
            <a:off x="299983" y="4022220"/>
            <a:ext cx="4409366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/>
            </a:lvl1pPr>
          </a:lstStyle>
          <a:p>
            <a:r>
              <a:rPr dirty="0"/>
              <a:t>Tests </a:t>
            </a:r>
            <a:r>
              <a:rPr dirty="0" err="1"/>
              <a:t>térmicos</a:t>
            </a:r>
            <a:r>
              <a:rPr dirty="0"/>
              <a:t> </a:t>
            </a:r>
            <a:r>
              <a:rPr dirty="0" err="1"/>
              <a:t>sobre</a:t>
            </a:r>
            <a:r>
              <a:rPr dirty="0"/>
              <a:t> </a:t>
            </a:r>
            <a:r>
              <a:rPr dirty="0" err="1"/>
              <a:t>elementos</a:t>
            </a:r>
            <a:r>
              <a:rPr dirty="0"/>
              <a:t> </a:t>
            </a:r>
            <a:r>
              <a:rPr dirty="0" err="1"/>
              <a:t>constructivos</a:t>
            </a:r>
            <a:r>
              <a:rPr dirty="0"/>
              <a:t> y cables</a:t>
            </a:r>
          </a:p>
        </p:txBody>
      </p:sp>
      <p:sp>
        <p:nvSpPr>
          <p:cNvPr id="307" name="Shape 307"/>
          <p:cNvSpPr/>
          <p:nvPr/>
        </p:nvSpPr>
        <p:spPr>
          <a:xfrm>
            <a:off x="2563535" y="1122843"/>
            <a:ext cx="3553531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/>
            </a:lvl1pPr>
          </a:lstStyle>
          <a:p>
            <a:r>
              <a:t>Diseño CAD soportes para cables y sensores</a:t>
            </a:r>
          </a:p>
        </p:txBody>
      </p:sp>
      <p:pic>
        <p:nvPicPr>
          <p:cNvPr id="308" name="pasted-image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966233" y="2051004"/>
            <a:ext cx="1914156" cy="12231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pasted-image.png"/>
          <p:cNvPicPr>
            <a:picLocks noChangeAspect="1"/>
          </p:cNvPicPr>
          <p:nvPr/>
        </p:nvPicPr>
        <p:blipFill>
          <a:blip r:embed="rId9">
            <a:extLst/>
          </a:blip>
          <a:srcRect l="5265" t="15846" r="4986" b="10939"/>
          <a:stretch>
            <a:fillRect/>
          </a:stretch>
        </p:blipFill>
        <p:spPr>
          <a:xfrm>
            <a:off x="825038" y="1566527"/>
            <a:ext cx="2338786" cy="10247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6" extrusionOk="0">
                <a:moveTo>
                  <a:pt x="4442" y="0"/>
                </a:moveTo>
                <a:cubicBezTo>
                  <a:pt x="3865" y="0"/>
                  <a:pt x="3395" y="51"/>
                  <a:pt x="3401" y="117"/>
                </a:cubicBezTo>
                <a:cubicBezTo>
                  <a:pt x="3408" y="184"/>
                  <a:pt x="3393" y="352"/>
                  <a:pt x="3368" y="485"/>
                </a:cubicBezTo>
                <a:cubicBezTo>
                  <a:pt x="3344" y="618"/>
                  <a:pt x="3317" y="1158"/>
                  <a:pt x="3306" y="1690"/>
                </a:cubicBezTo>
                <a:lnTo>
                  <a:pt x="3284" y="2660"/>
                </a:lnTo>
                <a:lnTo>
                  <a:pt x="1660" y="2743"/>
                </a:lnTo>
                <a:lnTo>
                  <a:pt x="37" y="2819"/>
                </a:lnTo>
                <a:lnTo>
                  <a:pt x="18" y="5846"/>
                </a:lnTo>
                <a:lnTo>
                  <a:pt x="0" y="8866"/>
                </a:lnTo>
                <a:lnTo>
                  <a:pt x="1122" y="8866"/>
                </a:lnTo>
                <a:cubicBezTo>
                  <a:pt x="2033" y="8866"/>
                  <a:pt x="2260" y="8820"/>
                  <a:pt x="2331" y="8623"/>
                </a:cubicBezTo>
                <a:cubicBezTo>
                  <a:pt x="2443" y="8315"/>
                  <a:pt x="2785" y="8310"/>
                  <a:pt x="2896" y="8615"/>
                </a:cubicBezTo>
                <a:cubicBezTo>
                  <a:pt x="2944" y="8749"/>
                  <a:pt x="3133" y="8872"/>
                  <a:pt x="3343" y="8899"/>
                </a:cubicBezTo>
                <a:cubicBezTo>
                  <a:pt x="3654" y="8940"/>
                  <a:pt x="3709" y="8993"/>
                  <a:pt x="3709" y="9267"/>
                </a:cubicBezTo>
                <a:cubicBezTo>
                  <a:pt x="3709" y="9539"/>
                  <a:pt x="3655" y="9601"/>
                  <a:pt x="3361" y="9644"/>
                </a:cubicBezTo>
                <a:cubicBezTo>
                  <a:pt x="3148" y="9675"/>
                  <a:pt x="2982" y="9791"/>
                  <a:pt x="2932" y="9945"/>
                </a:cubicBezTo>
                <a:cubicBezTo>
                  <a:pt x="2827" y="10273"/>
                  <a:pt x="2503" y="10269"/>
                  <a:pt x="2342" y="9937"/>
                </a:cubicBezTo>
                <a:cubicBezTo>
                  <a:pt x="2237" y="9718"/>
                  <a:pt x="2030" y="9669"/>
                  <a:pt x="1107" y="9669"/>
                </a:cubicBezTo>
                <a:lnTo>
                  <a:pt x="0" y="9669"/>
                </a:lnTo>
                <a:lnTo>
                  <a:pt x="18" y="14144"/>
                </a:lnTo>
                <a:lnTo>
                  <a:pt x="37" y="18618"/>
                </a:lnTo>
                <a:lnTo>
                  <a:pt x="5121" y="18694"/>
                </a:lnTo>
                <a:lnTo>
                  <a:pt x="10201" y="18777"/>
                </a:lnTo>
                <a:lnTo>
                  <a:pt x="10237" y="19421"/>
                </a:lnTo>
                <a:cubicBezTo>
                  <a:pt x="10268" y="19987"/>
                  <a:pt x="10297" y="20077"/>
                  <a:pt x="10483" y="20149"/>
                </a:cubicBezTo>
                <a:cubicBezTo>
                  <a:pt x="10643" y="20212"/>
                  <a:pt x="10700" y="20330"/>
                  <a:pt x="10718" y="20634"/>
                </a:cubicBezTo>
                <a:cubicBezTo>
                  <a:pt x="10730" y="20855"/>
                  <a:pt x="10813" y="21159"/>
                  <a:pt x="10897" y="21312"/>
                </a:cubicBezTo>
                <a:cubicBezTo>
                  <a:pt x="11007" y="21511"/>
                  <a:pt x="11181" y="21594"/>
                  <a:pt x="11517" y="21596"/>
                </a:cubicBezTo>
                <a:cubicBezTo>
                  <a:pt x="12029" y="21600"/>
                  <a:pt x="12117" y="21475"/>
                  <a:pt x="12154" y="20709"/>
                </a:cubicBezTo>
                <a:cubicBezTo>
                  <a:pt x="12175" y="20294"/>
                  <a:pt x="12213" y="20218"/>
                  <a:pt x="12426" y="20149"/>
                </a:cubicBezTo>
                <a:cubicBezTo>
                  <a:pt x="12653" y="20075"/>
                  <a:pt x="12675" y="20015"/>
                  <a:pt x="12708" y="19421"/>
                </a:cubicBezTo>
                <a:lnTo>
                  <a:pt x="12741" y="18777"/>
                </a:lnTo>
                <a:lnTo>
                  <a:pt x="17172" y="18736"/>
                </a:lnTo>
                <a:lnTo>
                  <a:pt x="21600" y="18694"/>
                </a:lnTo>
                <a:lnTo>
                  <a:pt x="21600" y="17188"/>
                </a:lnTo>
                <a:cubicBezTo>
                  <a:pt x="21600" y="16122"/>
                  <a:pt x="21572" y="15625"/>
                  <a:pt x="21505" y="15499"/>
                </a:cubicBezTo>
                <a:cubicBezTo>
                  <a:pt x="21438" y="15373"/>
                  <a:pt x="20310" y="15302"/>
                  <a:pt x="17748" y="15273"/>
                </a:cubicBezTo>
                <a:lnTo>
                  <a:pt x="14082" y="15231"/>
                </a:lnTo>
                <a:lnTo>
                  <a:pt x="14064" y="12454"/>
                </a:lnTo>
                <a:lnTo>
                  <a:pt x="14046" y="9686"/>
                </a:lnTo>
                <a:lnTo>
                  <a:pt x="13324" y="9635"/>
                </a:lnTo>
                <a:lnTo>
                  <a:pt x="12602" y="9594"/>
                </a:lnTo>
                <a:lnTo>
                  <a:pt x="12580" y="8389"/>
                </a:lnTo>
                <a:cubicBezTo>
                  <a:pt x="12568" y="7728"/>
                  <a:pt x="12526" y="7090"/>
                  <a:pt x="12484" y="6976"/>
                </a:cubicBezTo>
                <a:cubicBezTo>
                  <a:pt x="12378" y="6682"/>
                  <a:pt x="10605" y="6697"/>
                  <a:pt x="10435" y="6992"/>
                </a:cubicBezTo>
                <a:cubicBezTo>
                  <a:pt x="10345" y="7149"/>
                  <a:pt x="10308" y="7500"/>
                  <a:pt x="10292" y="8398"/>
                </a:cubicBezTo>
                <a:lnTo>
                  <a:pt x="10274" y="9594"/>
                </a:lnTo>
                <a:lnTo>
                  <a:pt x="8548" y="9635"/>
                </a:lnTo>
                <a:cubicBezTo>
                  <a:pt x="7080" y="9672"/>
                  <a:pt x="6803" y="9716"/>
                  <a:pt x="6697" y="9937"/>
                </a:cubicBezTo>
                <a:cubicBezTo>
                  <a:pt x="6537" y="10267"/>
                  <a:pt x="6215" y="10272"/>
                  <a:pt x="6110" y="9945"/>
                </a:cubicBezTo>
                <a:cubicBezTo>
                  <a:pt x="6058" y="9783"/>
                  <a:pt x="5891" y="9676"/>
                  <a:pt x="5645" y="9644"/>
                </a:cubicBezTo>
                <a:cubicBezTo>
                  <a:pt x="5316" y="9601"/>
                  <a:pt x="5260" y="9544"/>
                  <a:pt x="5260" y="9267"/>
                </a:cubicBezTo>
                <a:cubicBezTo>
                  <a:pt x="5260" y="8989"/>
                  <a:pt x="5317" y="8941"/>
                  <a:pt x="5663" y="8899"/>
                </a:cubicBezTo>
                <a:cubicBezTo>
                  <a:pt x="5904" y="8870"/>
                  <a:pt x="6095" y="8756"/>
                  <a:pt x="6147" y="8615"/>
                </a:cubicBezTo>
                <a:cubicBezTo>
                  <a:pt x="6256" y="8314"/>
                  <a:pt x="6503" y="8313"/>
                  <a:pt x="6678" y="8615"/>
                </a:cubicBezTo>
                <a:cubicBezTo>
                  <a:pt x="6785" y="8799"/>
                  <a:pt x="7059" y="8854"/>
                  <a:pt x="7925" y="8858"/>
                </a:cubicBezTo>
                <a:lnTo>
                  <a:pt x="9039" y="8866"/>
                </a:lnTo>
                <a:lnTo>
                  <a:pt x="9039" y="5805"/>
                </a:lnTo>
                <a:lnTo>
                  <a:pt x="9039" y="2743"/>
                </a:lnTo>
                <a:lnTo>
                  <a:pt x="7360" y="2702"/>
                </a:lnTo>
                <a:lnTo>
                  <a:pt x="5685" y="2660"/>
                </a:lnTo>
                <a:lnTo>
                  <a:pt x="5663" y="1539"/>
                </a:lnTo>
                <a:cubicBezTo>
                  <a:pt x="5651" y="922"/>
                  <a:pt x="5609" y="324"/>
                  <a:pt x="5568" y="209"/>
                </a:cubicBezTo>
                <a:cubicBezTo>
                  <a:pt x="5512" y="56"/>
                  <a:pt x="5214" y="0"/>
                  <a:pt x="4442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10" name="pasted-image.png"/>
          <p:cNvPicPr>
            <a:picLocks noChangeAspect="1"/>
          </p:cNvPicPr>
          <p:nvPr/>
        </p:nvPicPr>
        <p:blipFill>
          <a:blip r:embed="rId10">
            <a:extLst/>
          </a:blip>
          <a:srcRect l="4678" t="11764" r="3733" b="10149"/>
          <a:stretch>
            <a:fillRect/>
          </a:stretch>
        </p:blipFill>
        <p:spPr>
          <a:xfrm>
            <a:off x="834164" y="2653859"/>
            <a:ext cx="2001442" cy="9941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2" extrusionOk="0">
                <a:moveTo>
                  <a:pt x="2180" y="0"/>
                </a:moveTo>
                <a:cubicBezTo>
                  <a:pt x="815" y="0"/>
                  <a:pt x="829" y="-18"/>
                  <a:pt x="797" y="1706"/>
                </a:cubicBezTo>
                <a:lnTo>
                  <a:pt x="775" y="2887"/>
                </a:lnTo>
                <a:lnTo>
                  <a:pt x="390" y="2930"/>
                </a:lnTo>
                <a:lnTo>
                  <a:pt x="4" y="2973"/>
                </a:lnTo>
                <a:lnTo>
                  <a:pt x="4" y="5988"/>
                </a:lnTo>
                <a:lnTo>
                  <a:pt x="4" y="9003"/>
                </a:lnTo>
                <a:lnTo>
                  <a:pt x="647" y="9047"/>
                </a:lnTo>
                <a:cubicBezTo>
                  <a:pt x="1235" y="9086"/>
                  <a:pt x="1294" y="9113"/>
                  <a:pt x="1294" y="9383"/>
                </a:cubicBezTo>
                <a:cubicBezTo>
                  <a:pt x="1294" y="9652"/>
                  <a:pt x="1236" y="9688"/>
                  <a:pt x="647" y="9727"/>
                </a:cubicBezTo>
                <a:lnTo>
                  <a:pt x="0" y="9770"/>
                </a:lnTo>
                <a:lnTo>
                  <a:pt x="21" y="14233"/>
                </a:lnTo>
                <a:lnTo>
                  <a:pt x="39" y="18696"/>
                </a:lnTo>
                <a:lnTo>
                  <a:pt x="4352" y="18773"/>
                </a:lnTo>
                <a:lnTo>
                  <a:pt x="8661" y="18842"/>
                </a:lnTo>
                <a:lnTo>
                  <a:pt x="8686" y="19463"/>
                </a:lnTo>
                <a:cubicBezTo>
                  <a:pt x="8707" y="20026"/>
                  <a:pt x="8733" y="20093"/>
                  <a:pt x="8999" y="20307"/>
                </a:cubicBezTo>
                <a:cubicBezTo>
                  <a:pt x="9220" y="20484"/>
                  <a:pt x="9290" y="20625"/>
                  <a:pt x="9290" y="20884"/>
                </a:cubicBezTo>
                <a:cubicBezTo>
                  <a:pt x="9290" y="21072"/>
                  <a:pt x="9327" y="21304"/>
                  <a:pt x="9376" y="21401"/>
                </a:cubicBezTo>
                <a:cubicBezTo>
                  <a:pt x="9431" y="21512"/>
                  <a:pt x="9703" y="21582"/>
                  <a:pt x="10100" y="21582"/>
                </a:cubicBezTo>
                <a:cubicBezTo>
                  <a:pt x="10778" y="21582"/>
                  <a:pt x="10794" y="21561"/>
                  <a:pt x="10939" y="20652"/>
                </a:cubicBezTo>
                <a:cubicBezTo>
                  <a:pt x="10962" y="20509"/>
                  <a:pt x="11038" y="20396"/>
                  <a:pt x="11111" y="20393"/>
                </a:cubicBezTo>
                <a:cubicBezTo>
                  <a:pt x="11341" y="20385"/>
                  <a:pt x="11489" y="20030"/>
                  <a:pt x="11513" y="19428"/>
                </a:cubicBezTo>
                <a:lnTo>
                  <a:pt x="11535" y="18842"/>
                </a:lnTo>
                <a:lnTo>
                  <a:pt x="16546" y="18773"/>
                </a:lnTo>
                <a:lnTo>
                  <a:pt x="21557" y="18696"/>
                </a:lnTo>
                <a:lnTo>
                  <a:pt x="21579" y="17111"/>
                </a:lnTo>
                <a:lnTo>
                  <a:pt x="21600" y="15525"/>
                </a:lnTo>
                <a:lnTo>
                  <a:pt x="17343" y="15482"/>
                </a:lnTo>
                <a:lnTo>
                  <a:pt x="13085" y="15448"/>
                </a:lnTo>
                <a:lnTo>
                  <a:pt x="13064" y="12605"/>
                </a:lnTo>
                <a:lnTo>
                  <a:pt x="13042" y="9762"/>
                </a:lnTo>
                <a:lnTo>
                  <a:pt x="12254" y="9727"/>
                </a:lnTo>
                <a:lnTo>
                  <a:pt x="11462" y="9684"/>
                </a:lnTo>
                <a:lnTo>
                  <a:pt x="11440" y="8573"/>
                </a:lnTo>
                <a:cubicBezTo>
                  <a:pt x="11408" y="6933"/>
                  <a:pt x="11418" y="6944"/>
                  <a:pt x="10061" y="6944"/>
                </a:cubicBezTo>
                <a:cubicBezTo>
                  <a:pt x="9232" y="6944"/>
                  <a:pt x="8916" y="7001"/>
                  <a:pt x="8858" y="7143"/>
                </a:cubicBezTo>
                <a:cubicBezTo>
                  <a:pt x="8814" y="7248"/>
                  <a:pt x="8771" y="7857"/>
                  <a:pt x="8759" y="8504"/>
                </a:cubicBezTo>
                <a:lnTo>
                  <a:pt x="8733" y="9684"/>
                </a:lnTo>
                <a:lnTo>
                  <a:pt x="6776" y="9719"/>
                </a:lnTo>
                <a:cubicBezTo>
                  <a:pt x="4927" y="9756"/>
                  <a:pt x="4806" y="9778"/>
                  <a:pt x="4681" y="10055"/>
                </a:cubicBezTo>
                <a:cubicBezTo>
                  <a:pt x="4513" y="10428"/>
                  <a:pt x="4245" y="10425"/>
                  <a:pt x="4060" y="10055"/>
                </a:cubicBezTo>
                <a:cubicBezTo>
                  <a:pt x="3955" y="9843"/>
                  <a:pt x="3794" y="9760"/>
                  <a:pt x="3452" y="9727"/>
                </a:cubicBezTo>
                <a:cubicBezTo>
                  <a:pt x="3044" y="9688"/>
                  <a:pt x="2985" y="9642"/>
                  <a:pt x="2985" y="9383"/>
                </a:cubicBezTo>
                <a:cubicBezTo>
                  <a:pt x="2985" y="9123"/>
                  <a:pt x="3044" y="9085"/>
                  <a:pt x="3452" y="9047"/>
                </a:cubicBezTo>
                <a:cubicBezTo>
                  <a:pt x="3794" y="9014"/>
                  <a:pt x="3955" y="8923"/>
                  <a:pt x="4060" y="8711"/>
                </a:cubicBezTo>
                <a:cubicBezTo>
                  <a:pt x="4246" y="8339"/>
                  <a:pt x="4512" y="8344"/>
                  <a:pt x="4681" y="8719"/>
                </a:cubicBezTo>
                <a:cubicBezTo>
                  <a:pt x="4805" y="8992"/>
                  <a:pt x="4909" y="9012"/>
                  <a:pt x="6056" y="9012"/>
                </a:cubicBezTo>
                <a:lnTo>
                  <a:pt x="7299" y="9012"/>
                </a:lnTo>
                <a:lnTo>
                  <a:pt x="7299" y="5988"/>
                </a:lnTo>
                <a:lnTo>
                  <a:pt x="7299" y="2964"/>
                </a:lnTo>
                <a:lnTo>
                  <a:pt x="5401" y="2921"/>
                </a:lnTo>
                <a:lnTo>
                  <a:pt x="3504" y="2887"/>
                </a:lnTo>
                <a:lnTo>
                  <a:pt x="3482" y="1637"/>
                </a:lnTo>
                <a:cubicBezTo>
                  <a:pt x="3470" y="950"/>
                  <a:pt x="3423" y="296"/>
                  <a:pt x="3379" y="190"/>
                </a:cubicBezTo>
                <a:cubicBezTo>
                  <a:pt x="3321" y="48"/>
                  <a:pt x="3011" y="0"/>
                  <a:pt x="2180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11" name="Shape 311"/>
          <p:cNvSpPr/>
          <p:nvPr/>
        </p:nvSpPr>
        <p:spPr>
          <a:xfrm>
            <a:off x="141977" y="1692864"/>
            <a:ext cx="718950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teflón</a:t>
            </a:r>
          </a:p>
        </p:txBody>
      </p:sp>
      <p:sp>
        <p:nvSpPr>
          <p:cNvPr id="312" name="Shape 312"/>
          <p:cNvSpPr/>
          <p:nvPr/>
        </p:nvSpPr>
        <p:spPr>
          <a:xfrm>
            <a:off x="713535" y="1239032"/>
            <a:ext cx="1169787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acero inox</a:t>
            </a:r>
          </a:p>
        </p:txBody>
      </p:sp>
      <p:sp>
        <p:nvSpPr>
          <p:cNvPr id="313" name="Shape 313"/>
          <p:cNvSpPr/>
          <p:nvPr/>
        </p:nvSpPr>
        <p:spPr>
          <a:xfrm>
            <a:off x="316065" y="2246693"/>
            <a:ext cx="477067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FR4</a:t>
            </a:r>
          </a:p>
        </p:txBody>
      </p:sp>
      <p:sp>
        <p:nvSpPr>
          <p:cNvPr id="314" name="Shape 314"/>
          <p:cNvSpPr/>
          <p:nvPr/>
        </p:nvSpPr>
        <p:spPr>
          <a:xfrm>
            <a:off x="1594348" y="4398283"/>
            <a:ext cx="1577074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/>
            </a:lvl1pPr>
          </a:lstStyle>
          <a:p>
            <a:r>
              <a:t>inmersión en LN2</a:t>
            </a:r>
          </a:p>
        </p:txBody>
      </p:sp>
      <p:sp>
        <p:nvSpPr>
          <p:cNvPr id="315" name="Shape 315"/>
          <p:cNvSpPr/>
          <p:nvPr/>
        </p:nvSpPr>
        <p:spPr>
          <a:xfrm>
            <a:off x="5663104" y="3907264"/>
            <a:ext cx="2382464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/>
            </a:lvl1pPr>
          </a:lstStyle>
          <a:p>
            <a:r>
              <a:t>Diseño CAD rutado de cables</a:t>
            </a:r>
          </a:p>
        </p:txBody>
      </p:sp>
      <p:pic>
        <p:nvPicPr>
          <p:cNvPr id="316" name="image24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229560" y="1122843"/>
            <a:ext cx="1657853" cy="8289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/>
          <p:nvPr/>
        </p:nvSpPr>
        <p:spPr>
          <a:xfrm>
            <a:off x="179511" y="764703"/>
            <a:ext cx="5057216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4. SENSORES SOBRE EL CRIOSTATO: PRODUCCIÓN</a:t>
            </a:r>
          </a:p>
        </p:txBody>
      </p:sp>
      <p:sp>
        <p:nvSpPr>
          <p:cNvPr id="319" name="Shape 319"/>
          <p:cNvSpPr/>
          <p:nvPr/>
        </p:nvSpPr>
        <p:spPr>
          <a:xfrm>
            <a:off x="258744" y="1237430"/>
            <a:ext cx="5778064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Producción mayoritaria en IFIC: electrónica y mecánica</a:t>
            </a:r>
          </a:p>
        </p:txBody>
      </p:sp>
      <p:grpSp>
        <p:nvGrpSpPr>
          <p:cNvPr id="329" name="Group 329"/>
          <p:cNvGrpSpPr/>
          <p:nvPr/>
        </p:nvGrpSpPr>
        <p:grpSpPr>
          <a:xfrm>
            <a:off x="133438" y="1845206"/>
            <a:ext cx="4500191" cy="4625830"/>
            <a:chOff x="0" y="0"/>
            <a:chExt cx="4500189" cy="4625828"/>
          </a:xfrm>
        </p:grpSpPr>
        <p:sp>
          <p:nvSpPr>
            <p:cNvPr id="320" name="Shape 320"/>
            <p:cNvSpPr/>
            <p:nvPr/>
          </p:nvSpPr>
          <p:spPr>
            <a:xfrm>
              <a:off x="0" y="0"/>
              <a:ext cx="4387088" cy="4625829"/>
            </a:xfrm>
            <a:prstGeom prst="roundRect">
              <a:avLst>
                <a:gd name="adj" fmla="val 6325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27000" dir="2700000" rotWithShape="0">
                <a:srgbClr val="000000">
                  <a:alpha val="7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321" name="image28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90564" y="1385704"/>
              <a:ext cx="2016225" cy="5556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2" name="image29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0912" y="3471105"/>
              <a:ext cx="1979700" cy="3934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3" name="image30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6821" y="2762424"/>
              <a:ext cx="1979700" cy="5724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4" name="image31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02582" y="2091303"/>
              <a:ext cx="2004207" cy="5307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5" name="image32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739" y="381761"/>
              <a:ext cx="1365027" cy="6941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6" name="image33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395755" y="2740484"/>
              <a:ext cx="1747866" cy="12004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7" name="image34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rot="5400000">
              <a:off x="2217726" y="561639"/>
              <a:ext cx="2136279" cy="17478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8" name="Shape 328"/>
            <p:cNvSpPr/>
            <p:nvPr/>
          </p:nvSpPr>
          <p:spPr>
            <a:xfrm>
              <a:off x="186933" y="4050176"/>
              <a:ext cx="4313257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400"/>
              </a:lvl1pPr>
            </a:lstStyle>
            <a:p>
              <a:r>
                <a:t>Producción de piezas FR4, soportes y conectores para sensores. (CNC FR4)</a:t>
              </a:r>
            </a:p>
          </p:txBody>
        </p:sp>
      </p:grpSp>
      <p:grpSp>
        <p:nvGrpSpPr>
          <p:cNvPr id="336" name="Group 336"/>
          <p:cNvGrpSpPr/>
          <p:nvPr/>
        </p:nvGrpSpPr>
        <p:grpSpPr>
          <a:xfrm>
            <a:off x="4596295" y="1845206"/>
            <a:ext cx="4501192" cy="4625830"/>
            <a:chOff x="0" y="0"/>
            <a:chExt cx="4501190" cy="4625828"/>
          </a:xfrm>
        </p:grpSpPr>
        <p:sp>
          <p:nvSpPr>
            <p:cNvPr id="330" name="Shape 330"/>
            <p:cNvSpPr/>
            <p:nvPr/>
          </p:nvSpPr>
          <p:spPr>
            <a:xfrm>
              <a:off x="0" y="0"/>
              <a:ext cx="4387088" cy="4625829"/>
            </a:xfrm>
            <a:prstGeom prst="roundRect">
              <a:avLst>
                <a:gd name="adj" fmla="val 6325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27000" dir="2700000" rotWithShape="0">
                <a:srgbClr val="000000">
                  <a:alpha val="7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331" name="image35.jp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2195901" y="284379"/>
              <a:ext cx="2083355" cy="15625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2" name="image36.jp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87934" y="283655"/>
              <a:ext cx="1763839" cy="13228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3" name="image37.jpg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2215348" y="2422625"/>
              <a:ext cx="2044459" cy="15333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4" name="image39.png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87934" y="1792154"/>
              <a:ext cx="1763839" cy="21638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5" name="Shape 335"/>
            <p:cNvSpPr/>
            <p:nvPr/>
          </p:nvSpPr>
          <p:spPr>
            <a:xfrm>
              <a:off x="187934" y="4068456"/>
              <a:ext cx="4313257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400"/>
              </a:lvl1pPr>
            </a:lstStyle>
            <a:p>
              <a:r>
                <a:t>Producción de piezas teflón para rutado de cables y posicionamiento de sensores. (Fresadora manual)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499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499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9" grpId="1" animBg="1" advAuto="0"/>
      <p:bldP spid="336" grpId="2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/>
          <p:nvPr/>
        </p:nvSpPr>
        <p:spPr>
          <a:xfrm>
            <a:off x="179511" y="764703"/>
            <a:ext cx="5032882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4. SENSORES SOBRE EL CRIOSTATO: INSTALACIÓN</a:t>
            </a:r>
          </a:p>
        </p:txBody>
      </p:sp>
      <p:pic>
        <p:nvPicPr>
          <p:cNvPr id="339" name="image4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37307" y="1329138"/>
            <a:ext cx="2592289" cy="3763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image4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81523" y="4272843"/>
            <a:ext cx="2138537" cy="1747695"/>
          </a:xfrm>
          <a:prstGeom prst="rect">
            <a:avLst/>
          </a:prstGeom>
          <a:ln w="12700">
            <a:miter lim="400000"/>
          </a:ln>
        </p:spPr>
      </p:pic>
      <p:sp>
        <p:nvSpPr>
          <p:cNvPr id="341" name="Shape 341"/>
          <p:cNvSpPr/>
          <p:nvPr/>
        </p:nvSpPr>
        <p:spPr>
          <a:xfrm>
            <a:off x="5694437" y="5242768"/>
            <a:ext cx="3078029" cy="1424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179999" indent="-179999">
              <a:buSzPct val="100000"/>
              <a:buFont typeface="Arial"/>
              <a:buChar char="•"/>
            </a:pPr>
            <a:r>
              <a:t>Instalación de soportes y cables en noviembre 2017</a:t>
            </a:r>
          </a:p>
          <a:p>
            <a:pPr marL="179999" indent="-179999">
              <a:buSzPct val="100000"/>
              <a:buFont typeface="Arial"/>
              <a:buChar char="•"/>
            </a:pPr>
            <a:endParaRPr/>
          </a:p>
          <a:p>
            <a:pPr marL="179999" indent="-179999">
              <a:buSzPct val="100000"/>
              <a:buFont typeface="Arial"/>
              <a:buChar char="•"/>
            </a:pPr>
            <a:r>
              <a:t>Instalación de sensores en 2 semanas</a:t>
            </a:r>
          </a:p>
        </p:txBody>
      </p:sp>
      <p:pic>
        <p:nvPicPr>
          <p:cNvPr id="342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81523" y="1347062"/>
            <a:ext cx="2123990" cy="267465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pasted-image-filtered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796038" y="1329138"/>
            <a:ext cx="2950720" cy="38545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pasted-image-filtered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02776" y="1347062"/>
            <a:ext cx="3204492" cy="46796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ersonalizado">
  <a:themeElements>
    <a:clrScheme name="Diseño personalizad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iseño personalizado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Diseño personalizad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iseño personalizado">
  <a:themeElements>
    <a:clrScheme name="Diseño personalizad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iseño personalizado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Diseño personalizad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D4DBA106D2754BA95FFC430A062E2A" ma:contentTypeVersion="0" ma:contentTypeDescription="Create a new document." ma:contentTypeScope="" ma:versionID="40622adf9badda452ef254d34732709d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49ADECC-C626-4F95-AB65-F555FE52D1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007E89BD-3A58-4C40-B3CB-AD9245732A5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44C3EF5-C0A2-4ADD-B344-D7364634E956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768</TotalTime>
  <Words>704</Words>
  <Application>Microsoft Office PowerPoint</Application>
  <PresentationFormat>Presentación en pantalla (4:3)</PresentationFormat>
  <Paragraphs>141</Paragraphs>
  <Slides>13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7" baseType="lpstr">
      <vt:lpstr>Arial</vt:lpstr>
      <vt:lpstr>Calibri</vt:lpstr>
      <vt:lpstr>Helvetica Neue</vt:lpstr>
      <vt:lpstr>Diseño personalizado</vt:lpstr>
      <vt:lpstr>Diseño y fabricación del sistema termométrico en 3D para el detector de argón líquido ProtoDUNE-SP en el CERN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Diseño y fabricación del sistema termométrico en 3D para el detector de argón líquido ProtoDUNE-SP en el CERN</dc:title>
  <cp:lastModifiedBy>pablo</cp:lastModifiedBy>
  <cp:revision>6</cp:revision>
  <dcterms:modified xsi:type="dcterms:W3CDTF">2018-03-12T13:15:28Z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0x01010068D4DBA106D2754BA95FFC430A062E2A</vt:lpwstr>
  </property>
</Properties>
</file>