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7" r:id="rId2"/>
    <p:sldId id="284" r:id="rId3"/>
    <p:sldId id="285" r:id="rId4"/>
    <p:sldId id="287" r:id="rId5"/>
    <p:sldId id="294" r:id="rId6"/>
    <p:sldId id="295" r:id="rId7"/>
    <p:sldId id="289" r:id="rId8"/>
    <p:sldId id="291" r:id="rId9"/>
    <p:sldId id="290" r:id="rId10"/>
    <p:sldId id="292" r:id="rId11"/>
    <p:sldId id="293" r:id="rId12"/>
    <p:sldId id="29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38307E7-C951-4182-92E2-FCB1B1583DC4}">
          <p14:sldIdLst>
            <p14:sldId id="257"/>
            <p14:sldId id="284"/>
            <p14:sldId id="285"/>
            <p14:sldId id="287"/>
            <p14:sldId id="294"/>
            <p14:sldId id="295"/>
            <p14:sldId id="289"/>
            <p14:sldId id="291"/>
            <p14:sldId id="290"/>
            <p14:sldId id="292"/>
            <p14:sldId id="293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" initials="p" lastIdx="1" clrIdx="0">
    <p:extLst>
      <p:ext uri="{19B8F6BF-5375-455C-9EA6-DF929625EA0E}">
        <p15:presenceInfo xmlns:p15="http://schemas.microsoft.com/office/powerpoint/2012/main" userId="pab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B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>
        <p:scale>
          <a:sx n="100" d="100"/>
          <a:sy n="100" d="100"/>
        </p:scale>
        <p:origin x="1344" y="3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12/03/2018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 smtClean="0"/>
              <a:t>Módulo servicio 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E185F-7F59-4325-BC4C-9E359DC819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15184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12/03/2018</a:t>
            </a:r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Módulo servicio 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E7798-8798-477C-9771-9E2507DB73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8000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12/03/2018</a:t>
            </a:r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Módulo servicio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2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12/03/2018</a:t>
            </a:r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Módulo servicio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0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12/03/2018</a:t>
            </a:r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Módulo servicio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8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037024"/>
            <a:ext cx="7772400" cy="2387600"/>
          </a:xfrm>
        </p:spPr>
        <p:txBody>
          <a:bodyPr anchor="ctr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Titulo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453480"/>
            <a:ext cx="6858000" cy="49606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Meeting </a:t>
            </a:r>
            <a:r>
              <a:rPr lang="es-ES" dirty="0" err="1" smtClean="0"/>
              <a:t>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685271"/>
            <a:ext cx="1931350" cy="1391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Jornadas técnicas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11" name="Imagen 10" descr="ITk-Valencia.pdf - Adobe Acrobat Reader DC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0939" y="0"/>
            <a:ext cx="5886709" cy="2032716"/>
          </a:xfrm>
          <a:prstGeom prst="rect">
            <a:avLst/>
          </a:prstGeom>
        </p:spPr>
      </p:pic>
      <p:pic>
        <p:nvPicPr>
          <p:cNvPr id="10" name="Imagen 9" descr="ITk-Valencia.pdf - Adobe Acrobat Reader DC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07811" cy="2032716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1143000" y="5824431"/>
            <a:ext cx="6858000" cy="767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687A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87A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87A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87A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u="none" dirty="0"/>
          </a:p>
        </p:txBody>
      </p:sp>
    </p:spTree>
    <p:extLst>
      <p:ext uri="{BB962C8B-B14F-4D97-AF65-F5344CB8AC3E}">
        <p14:creationId xmlns:p14="http://schemas.microsoft.com/office/powerpoint/2010/main" val="65564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Titulo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1569493"/>
            <a:ext cx="8079476" cy="4394579"/>
          </a:xfrm>
        </p:spPr>
        <p:txBody>
          <a:bodyPr/>
          <a:lstStyle>
            <a:lvl2pPr marL="622300" indent="-228600">
              <a:defRPr/>
            </a:lvl2pPr>
            <a:lvl3pPr marL="987425" indent="-228600">
              <a:defRPr/>
            </a:lvl3pPr>
            <a:lvl4pPr marL="1343025" indent="-228600">
              <a:defRPr/>
            </a:lvl4pPr>
            <a:lvl5pPr marL="1708150" indent="-228600">
              <a:defRPr/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Jornadas técnicas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122830" y="6577200"/>
            <a:ext cx="8843749" cy="14667"/>
          </a:xfrm>
          <a:prstGeom prst="line">
            <a:avLst/>
          </a:prstGeom>
          <a:ln w="15875">
            <a:solidFill>
              <a:srgbClr val="607B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 userDrawn="1"/>
        </p:nvSpPr>
        <p:spPr>
          <a:xfrm>
            <a:off x="239282" y="6577200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12/03/2018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469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4214024"/>
            <a:ext cx="9144000" cy="2643976"/>
          </a:xfrm>
          <a:prstGeom prst="rect">
            <a:avLst/>
          </a:prstGeom>
          <a:solidFill>
            <a:srgbClr val="607B89"/>
          </a:solidFill>
          <a:ln>
            <a:solidFill>
              <a:srgbClr val="607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‹Nº›</a:t>
            </a:fld>
            <a:endParaRPr lang="en-US"/>
          </a:p>
        </p:txBody>
      </p:sp>
      <p:pic>
        <p:nvPicPr>
          <p:cNvPr id="5" name="Imagen 4" descr="ITk-Valencia.pdf - Adobe Acrobat Reader DC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1832"/>
            <a:ext cx="9157647" cy="333759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39666" y="4586052"/>
            <a:ext cx="7886700" cy="93720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 smtClean="0"/>
              <a:t>THANKS!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7400" y="6591868"/>
            <a:ext cx="5029200" cy="266131"/>
          </a:xfrm>
        </p:spPr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90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1"/>
            <a:ext cx="9144000" cy="1056068"/>
          </a:xfrm>
          <a:prstGeom prst="rect">
            <a:avLst/>
          </a:prstGeom>
          <a:solidFill>
            <a:srgbClr val="607B89"/>
          </a:solidFill>
          <a:ln>
            <a:solidFill>
              <a:srgbClr val="396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61313" y="0"/>
            <a:ext cx="6209732" cy="105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Titulo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910" y="1569493"/>
            <a:ext cx="8079475" cy="439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91867"/>
            <a:ext cx="2057400" cy="266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591868"/>
            <a:ext cx="5029200" cy="26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Jornadas técnicas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91867"/>
            <a:ext cx="2057400" cy="266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6BF680B-2734-45CD-ABDC-76E618850CC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0" name="Imagen 9" descr="ITk-Valencia.pdf - Adobe Acrobat Reader DC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6" y="0"/>
            <a:ext cx="1599803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70" r:id="rId3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9687A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F687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F687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F687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microsoft.com/office/2007/relationships/hdphoto" Target="../media/hdphoto6.wdp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1129" y="2425369"/>
            <a:ext cx="7772400" cy="2387600"/>
          </a:xfrm>
        </p:spPr>
        <p:txBody>
          <a:bodyPr>
            <a:normAutofit/>
          </a:bodyPr>
          <a:lstStyle/>
          <a:p>
            <a:r>
              <a:rPr lang="es-ES" sz="4000" smtClean="0"/>
              <a:t>Diseño del módulo de servicios para la zona hacia adelante del detector de trazas del ATLAS para el HL-LHC</a:t>
            </a:r>
            <a:endParaRPr lang="en-US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6622" y="4163510"/>
            <a:ext cx="6928658" cy="829663"/>
          </a:xfrm>
        </p:spPr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178329" y="4745143"/>
            <a:ext cx="6858000" cy="496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9687A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87A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87A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87A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smtClean="0"/>
              <a:t>12/03/2018</a:t>
            </a:r>
            <a:endParaRPr lang="en-US" sz="2000" i="1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3433578" y="5822836"/>
            <a:ext cx="234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Jornadas técnicas 2018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075243" y="6192168"/>
            <a:ext cx="30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u="sng" dirty="0" smtClean="0"/>
              <a:t>Adrián Platero</a:t>
            </a:r>
            <a:r>
              <a:rPr lang="es-ES" dirty="0" smtClean="0"/>
              <a:t>, Pepe </a:t>
            </a:r>
            <a:r>
              <a:rPr lang="es-ES" dirty="0" err="1" smtClean="0"/>
              <a:t>Bernabeu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3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6" b="89262" l="7830" r="931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719" y="1423021"/>
            <a:ext cx="4373187" cy="17901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Diseño CAD de maqueta a escala</a:t>
            </a:r>
            <a:endParaRPr lang="es-ES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569427"/>
            <a:ext cx="4921135" cy="297007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b="3355"/>
          <a:stretch/>
        </p:blipFill>
        <p:spPr>
          <a:xfrm>
            <a:off x="5315356" y="3265505"/>
            <a:ext cx="3305117" cy="3274001"/>
          </a:xfrm>
          <a:prstGeom prst="rect">
            <a:avLst/>
          </a:prstGeom>
        </p:spPr>
      </p:pic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10</a:t>
            </a:fld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356" y="1108430"/>
            <a:ext cx="3285407" cy="2104714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Fabricación de </a:t>
            </a:r>
            <a:r>
              <a:rPr lang="es-ES" dirty="0"/>
              <a:t>maqueta a escala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4" y="1182597"/>
            <a:ext cx="3110976" cy="17499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/>
          <a:stretch/>
        </p:blipFill>
        <p:spPr>
          <a:xfrm rot="5400000">
            <a:off x="5525068" y="3365442"/>
            <a:ext cx="3661002" cy="2284136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11</a:t>
            </a:fld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7454" r="1556" b="20551"/>
          <a:stretch/>
        </p:blipFill>
        <p:spPr>
          <a:xfrm>
            <a:off x="6451626" y="1182597"/>
            <a:ext cx="2419419" cy="1135835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4" y="3409695"/>
            <a:ext cx="3904418" cy="2928316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54" y="1358800"/>
            <a:ext cx="1240180" cy="110643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2529" y="2894108"/>
            <a:ext cx="1733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Zona critica del cableado</a:t>
            </a:r>
            <a:endParaRPr lang="es-ES" sz="1200" dirty="0"/>
          </a:p>
        </p:txBody>
      </p:sp>
      <p:sp>
        <p:nvSpPr>
          <p:cNvPr id="10" name="Rectángulo 9"/>
          <p:cNvSpPr/>
          <p:nvPr/>
        </p:nvSpPr>
        <p:spPr>
          <a:xfrm>
            <a:off x="3688991" y="2552581"/>
            <a:ext cx="1897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Conectores impresos en 3D</a:t>
            </a:r>
            <a:endParaRPr lang="es-ES" sz="1200" dirty="0"/>
          </a:p>
        </p:txBody>
      </p:sp>
      <p:sp>
        <p:nvSpPr>
          <p:cNvPr id="11" name="Rectángulo 10"/>
          <p:cNvSpPr/>
          <p:nvPr/>
        </p:nvSpPr>
        <p:spPr>
          <a:xfrm>
            <a:off x="6115408" y="2315163"/>
            <a:ext cx="3109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Frontal del panel de conexiones impreso </a:t>
            </a:r>
            <a:r>
              <a:rPr lang="es-ES" sz="1200" dirty="0"/>
              <a:t>en 3D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918" y="1282029"/>
            <a:ext cx="1322646" cy="1324516"/>
          </a:xfrm>
          <a:prstGeom prst="rect">
            <a:avLst/>
          </a:prstGeom>
        </p:spPr>
      </p:pic>
      <p:sp>
        <p:nvSpPr>
          <p:cNvPr id="13" name="Marcador de pie de pá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8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12</a:t>
            </a:fld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Gracias por su atención.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 err="1" smtClean="0"/>
              <a:t>Indice</a:t>
            </a:r>
            <a:endParaRPr lang="en-US" dirty="0"/>
          </a:p>
        </p:txBody>
      </p:sp>
      <p:sp>
        <p:nvSpPr>
          <p:cNvPr id="120" name="Shape 120"/>
          <p:cNvSpPr txBox="1">
            <a:spLocks noGrp="1"/>
          </p:cNvSpPr>
          <p:nvPr>
            <p:ph idx="1"/>
          </p:nvPr>
        </p:nvSpPr>
        <p:spPr>
          <a:xfrm>
            <a:off x="157200" y="1269767"/>
            <a:ext cx="7958100" cy="439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1">
              <a:spcBef>
                <a:spcPts val="0"/>
              </a:spcBef>
              <a:buClr>
                <a:schemeClr val="dk1"/>
              </a:buClr>
              <a:buSzPts val="2800"/>
              <a:buFont typeface="Calibri"/>
              <a:buChar char="•"/>
            </a:pPr>
            <a:endParaRPr lang="es-ES" dirty="0" smtClean="0"/>
          </a:p>
          <a:p>
            <a:pPr marL="393700" lvl="1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lang="es-ES" sz="2000" dirty="0" smtClean="0"/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s-ES" sz="2000" dirty="0" smtClean="0"/>
              <a:t>Módulo de servicios.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s-ES" sz="2000" dirty="0" smtClean="0"/>
              <a:t>Bandeja de servicio.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s-ES" sz="2000" dirty="0" smtClean="0"/>
              <a:t>Diseño de paneles de conexiones.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s-ES" sz="2000" dirty="0" smtClean="0"/>
              <a:t>Simulaciones.</a:t>
            </a:r>
            <a:endParaRPr lang="es-ES" sz="2000" dirty="0"/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s-ES" sz="2000" dirty="0"/>
              <a:t>R</a:t>
            </a:r>
            <a:r>
              <a:rPr lang="es-ES" sz="2000" dirty="0" smtClean="0"/>
              <a:t>utado </a:t>
            </a:r>
            <a:r>
              <a:rPr lang="es-ES" sz="2000" dirty="0" smtClean="0"/>
              <a:t>del cable.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s-ES" sz="2000" dirty="0" smtClean="0"/>
              <a:t>Maqueta </a:t>
            </a:r>
            <a:r>
              <a:rPr lang="es-ES" sz="2000" dirty="0"/>
              <a:t>a </a:t>
            </a:r>
            <a:r>
              <a:rPr lang="es-ES" sz="2000" dirty="0" smtClean="0"/>
              <a:t>escala.</a:t>
            </a:r>
            <a:endParaRPr lang="es-ES" sz="2000" dirty="0" smtClean="0"/>
          </a:p>
          <a:p>
            <a:pPr lvl="8">
              <a:spcBef>
                <a:spcPts val="0"/>
              </a:spcBef>
              <a:buClr>
                <a:schemeClr val="dk1"/>
              </a:buClr>
              <a:buSzPts val="2800"/>
              <a:buFont typeface="Calibri"/>
              <a:buChar char="•"/>
            </a:pPr>
            <a:endParaRPr dirty="0"/>
          </a:p>
        </p:txBody>
      </p:sp>
      <p:sp>
        <p:nvSpPr>
          <p:cNvPr id="125" name="Shape 125"/>
          <p:cNvSpPr txBox="1"/>
          <p:nvPr/>
        </p:nvSpPr>
        <p:spPr>
          <a:xfrm>
            <a:off x="7149825" y="3858000"/>
            <a:ext cx="1485600" cy="195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2</a:t>
            </a:fld>
            <a:endParaRPr lang="en-U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279400"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dirty="0" err="1" smtClean="0"/>
              <a:t>Módulo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servicio</a:t>
            </a:r>
            <a:endParaRPr lang="en-US" dirty="0"/>
          </a:p>
        </p:txBody>
      </p:sp>
      <p:pic>
        <p:nvPicPr>
          <p:cNvPr id="5" name="Picture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t="15205" r="21237" b="19331"/>
          <a:stretch/>
        </p:blipFill>
        <p:spPr>
          <a:xfrm flipH="1">
            <a:off x="204523" y="1548904"/>
            <a:ext cx="3020815" cy="2237737"/>
          </a:xfrm>
          <a:prstGeom prst="rect">
            <a:avLst/>
          </a:prstGeom>
        </p:spPr>
      </p:pic>
      <p:sp>
        <p:nvSpPr>
          <p:cNvPr id="125" name="Shape 125"/>
          <p:cNvSpPr txBox="1"/>
          <p:nvPr/>
        </p:nvSpPr>
        <p:spPr>
          <a:xfrm>
            <a:off x="7149825" y="3858000"/>
            <a:ext cx="1485600" cy="195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1" b="83025" l="2679" r="98115">
                        <a14:backgroundMark x1="4960" y1="68938" x2="79365" y2="56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873" y="1754338"/>
            <a:ext cx="6693255" cy="575035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6844" y="4254467"/>
            <a:ext cx="2352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Bandejas de servicios </a:t>
            </a:r>
            <a:endParaRPr lang="es-ES" dirty="0"/>
          </a:p>
        </p:txBody>
      </p:sp>
      <p:cxnSp>
        <p:nvCxnSpPr>
          <p:cNvPr id="14" name="Conector recto de flecha 13"/>
          <p:cNvCxnSpPr/>
          <p:nvPr/>
        </p:nvCxnSpPr>
        <p:spPr>
          <a:xfrm flipV="1">
            <a:off x="666410" y="3192087"/>
            <a:ext cx="489059" cy="10873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3953447" y="5348435"/>
            <a:ext cx="2899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-Refrigeración de los pétalos.</a:t>
            </a:r>
          </a:p>
          <a:p>
            <a:r>
              <a:rPr lang="es-ES" dirty="0" smtClean="0"/>
              <a:t>-Alimentación eléctrica.</a:t>
            </a:r>
          </a:p>
          <a:p>
            <a:r>
              <a:rPr lang="es-ES" dirty="0" smtClean="0"/>
              <a:t>-Adquisición de datos.</a:t>
            </a:r>
            <a:endParaRPr lang="es-ES" dirty="0"/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666410" y="2552007"/>
            <a:ext cx="414245" cy="1727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V="1">
            <a:off x="666411" y="1853738"/>
            <a:ext cx="248685" cy="2425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2858072" y="1425980"/>
            <a:ext cx="229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Paneles de conexiones</a:t>
            </a:r>
            <a:endParaRPr lang="es-ES" dirty="0"/>
          </a:p>
        </p:txBody>
      </p:sp>
      <p:cxnSp>
        <p:nvCxnSpPr>
          <p:cNvPr id="32" name="Conector recto de flecha 31"/>
          <p:cNvCxnSpPr/>
          <p:nvPr/>
        </p:nvCxnSpPr>
        <p:spPr>
          <a:xfrm flipH="1">
            <a:off x="2519394" y="1754338"/>
            <a:ext cx="376206" cy="6309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3" name="Imagen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7345676" y="1612073"/>
            <a:ext cx="1820913" cy="960397"/>
          </a:xfrm>
          <a:prstGeom prst="rect">
            <a:avLst/>
          </a:prstGeom>
        </p:spPr>
      </p:pic>
      <p:sp>
        <p:nvSpPr>
          <p:cNvPr id="35" name="Marcador de número de diapositiva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3</a:t>
            </a:fld>
            <a:endParaRPr lang="en-US"/>
          </a:p>
        </p:txBody>
      </p:sp>
      <p:sp>
        <p:nvSpPr>
          <p:cNvPr id="37" name="CuadroTexto 36"/>
          <p:cNvSpPr txBox="1"/>
          <p:nvPr/>
        </p:nvSpPr>
        <p:spPr>
          <a:xfrm>
            <a:off x="6515100" y="1666875"/>
            <a:ext cx="77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Pétalo</a:t>
            </a:r>
            <a:endParaRPr lang="es-ES" dirty="0"/>
          </a:p>
        </p:txBody>
      </p:sp>
      <p:cxnSp>
        <p:nvCxnSpPr>
          <p:cNvPr id="39" name="Conector recto de flecha 38"/>
          <p:cNvCxnSpPr>
            <a:stCxn id="37" idx="3"/>
            <a:endCxn id="33" idx="0"/>
          </p:cNvCxnSpPr>
          <p:nvPr/>
        </p:nvCxnSpPr>
        <p:spPr>
          <a:xfrm>
            <a:off x="7287427" y="1851541"/>
            <a:ext cx="488507" cy="2407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39"/>
          <p:cNvSpPr/>
          <p:nvPr/>
        </p:nvSpPr>
        <p:spPr>
          <a:xfrm>
            <a:off x="6429375" y="1666875"/>
            <a:ext cx="858052" cy="3693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/>
          <p:cNvSpPr/>
          <p:nvPr/>
        </p:nvSpPr>
        <p:spPr>
          <a:xfrm>
            <a:off x="86844" y="4259397"/>
            <a:ext cx="214815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/>
          <p:cNvSpPr/>
          <p:nvPr/>
        </p:nvSpPr>
        <p:spPr>
          <a:xfrm>
            <a:off x="2895600" y="1466955"/>
            <a:ext cx="2262397" cy="28738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 err="1" smtClean="0"/>
              <a:t>Bandeja</a:t>
            </a:r>
            <a:r>
              <a:rPr lang="en-US" dirty="0" smtClean="0"/>
              <a:t> de </a:t>
            </a:r>
            <a:r>
              <a:rPr lang="en-US" dirty="0" err="1" smtClean="0"/>
              <a:t>servicio</a:t>
            </a:r>
            <a:endParaRPr lang="en-US" dirty="0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8" y="1212056"/>
            <a:ext cx="5130457" cy="52207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7149825" y="3858000"/>
            <a:ext cx="1485600" cy="195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395442" y="1467408"/>
            <a:ext cx="3688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Alimentación eléctrica y adquisición </a:t>
            </a:r>
          </a:p>
          <a:p>
            <a:r>
              <a:rPr lang="es-ES" dirty="0" smtClean="0"/>
              <a:t> de datos para </a:t>
            </a:r>
            <a:r>
              <a:rPr lang="es-ES" dirty="0" smtClean="0"/>
              <a:t>4 pétalos por disco:</a:t>
            </a:r>
            <a:endParaRPr lang="es-ES" dirty="0" smtClean="0"/>
          </a:p>
          <a:p>
            <a:r>
              <a:rPr lang="es-ES" dirty="0" smtClean="0"/>
              <a:t>-24 Mangueras eléctricas .</a:t>
            </a:r>
          </a:p>
          <a:p>
            <a:r>
              <a:rPr lang="es-ES" dirty="0" smtClean="0"/>
              <a:t>-96 Fibras ópticas.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5779481" y="5625434"/>
            <a:ext cx="3358099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Refrigeración para un único disco:</a:t>
            </a:r>
          </a:p>
          <a:p>
            <a:r>
              <a:rPr lang="es-ES" dirty="0" smtClean="0"/>
              <a:t>-Semianillo para 16 pétalos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6" b="96073" l="1739" r="96957">
                        <a14:backgroundMark x1="33370" y1="86858" x2="76630" y2="77190"/>
                        <a14:backgroundMark x1="30326" y1="55287" x2="68478" y2="54985"/>
                        <a14:backgroundMark x1="37826" y1="49094" x2="67500" y2="52719"/>
                        <a14:backgroundMark x1="47174" y1="49094" x2="55543" y2="49547"/>
                        <a14:backgroundMark x1="48913" y1="48187" x2="51739" y2="48187"/>
                        <a14:backgroundMark x1="45870" y1="48640" x2="48261" y2="4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71" y="3226155"/>
            <a:ext cx="3987483" cy="28692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317" y="5834820"/>
            <a:ext cx="879432" cy="36933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395442" y="1467408"/>
            <a:ext cx="360182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740" y="1399465"/>
            <a:ext cx="3888455" cy="449566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88" b="89549" l="5550" r="967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09" y="1155467"/>
            <a:ext cx="3239263" cy="14839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Diseño de Paneles de </a:t>
            </a:r>
            <a:r>
              <a:rPr lang="es-ES" dirty="0"/>
              <a:t>conexiones</a:t>
            </a:r>
          </a:p>
        </p:txBody>
      </p:sp>
      <p:pic>
        <p:nvPicPr>
          <p:cNvPr id="4" name="Explosion2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76" y="3586573"/>
            <a:ext cx="4876830" cy="2743155"/>
          </a:xfrm>
        </p:spPr>
      </p:pic>
      <p:cxnSp>
        <p:nvCxnSpPr>
          <p:cNvPr id="9" name="Conector recto 8"/>
          <p:cNvCxnSpPr/>
          <p:nvPr/>
        </p:nvCxnSpPr>
        <p:spPr>
          <a:xfrm flipH="1">
            <a:off x="1721372" y="1294065"/>
            <a:ext cx="14792" cy="117821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1721372" y="1236322"/>
            <a:ext cx="1006027" cy="90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1695240" y="2456458"/>
            <a:ext cx="1006027" cy="90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440575" y="4671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09" b="91353" l="1091" r="973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98" y="2656860"/>
            <a:ext cx="2987151" cy="1130206"/>
          </a:xfrm>
          <a:prstGeom prst="rect">
            <a:avLst/>
          </a:prstGeom>
        </p:spPr>
      </p:pic>
      <p:sp>
        <p:nvSpPr>
          <p:cNvPr id="18" name="Marcador de número de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5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7929060" y="4723076"/>
            <a:ext cx="926536" cy="46166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Conectores </a:t>
            </a:r>
          </a:p>
          <a:p>
            <a:r>
              <a:rPr lang="es-ES" sz="1200" dirty="0" smtClean="0"/>
              <a:t>fibra óptica </a:t>
            </a:r>
            <a:endParaRPr lang="es-ES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255795" y="3124908"/>
            <a:ext cx="1818899" cy="461665"/>
          </a:xfrm>
          <a:prstGeom prst="rect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s-ES" sz="1200" dirty="0"/>
              <a:t>Placa puesta a tierra </a:t>
            </a:r>
          </a:p>
          <a:p>
            <a:r>
              <a:rPr lang="es-ES" sz="1200" dirty="0"/>
              <a:t>del </a:t>
            </a:r>
            <a:r>
              <a:rPr lang="es-ES" sz="1200" dirty="0" smtClean="0"/>
              <a:t>apantallado del cable</a:t>
            </a:r>
            <a:endParaRPr lang="es-ES" sz="1200" dirty="0"/>
          </a:p>
        </p:txBody>
      </p:sp>
      <p:cxnSp>
        <p:nvCxnSpPr>
          <p:cNvPr id="19" name="Conector recto de flecha 18"/>
          <p:cNvCxnSpPr/>
          <p:nvPr/>
        </p:nvCxnSpPr>
        <p:spPr>
          <a:xfrm>
            <a:off x="5074694" y="3457575"/>
            <a:ext cx="1472940" cy="8605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8452084" y="3647296"/>
            <a:ext cx="187286" cy="108766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upo 41"/>
          <p:cNvGrpSpPr/>
          <p:nvPr/>
        </p:nvGrpSpPr>
        <p:grpSpPr>
          <a:xfrm>
            <a:off x="7527450" y="2023615"/>
            <a:ext cx="1441745" cy="1085791"/>
            <a:chOff x="7329104" y="1402063"/>
            <a:chExt cx="1441745" cy="1085791"/>
          </a:xfrm>
        </p:grpSpPr>
        <p:sp>
          <p:nvSpPr>
            <p:cNvPr id="3" name="CuadroTexto 2"/>
            <p:cNvSpPr txBox="1"/>
            <p:nvPr/>
          </p:nvSpPr>
          <p:spPr>
            <a:xfrm>
              <a:off x="7439587" y="1402063"/>
              <a:ext cx="1331262" cy="276999"/>
            </a:xfrm>
            <a:prstGeom prst="rect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200" dirty="0" smtClean="0"/>
                <a:t>Conector eléctrico</a:t>
              </a:r>
              <a:endParaRPr lang="es-ES" sz="1200" dirty="0"/>
            </a:p>
          </p:txBody>
        </p:sp>
        <p:cxnSp>
          <p:nvCxnSpPr>
            <p:cNvPr id="26" name="Conector recto de flecha 25"/>
            <p:cNvCxnSpPr/>
            <p:nvPr/>
          </p:nvCxnSpPr>
          <p:spPr>
            <a:xfrm flipH="1">
              <a:off x="7329104" y="1680564"/>
              <a:ext cx="190500" cy="807290"/>
            </a:xfrm>
            <a:prstGeom prst="straightConnector1">
              <a:avLst/>
            </a:prstGeom>
            <a:ln w="2857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uadroTexto 7"/>
          <p:cNvSpPr txBox="1"/>
          <p:nvPr/>
        </p:nvSpPr>
        <p:spPr>
          <a:xfrm>
            <a:off x="1453403" y="6218292"/>
            <a:ext cx="1558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Secuencia de montaje</a:t>
            </a:r>
            <a:endParaRPr lang="es-ES" sz="1200" dirty="0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792529" y="1548149"/>
            <a:ext cx="1199239" cy="27699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Panel de sellado</a:t>
            </a:r>
            <a:endParaRPr lang="es-ES" sz="1200" dirty="0"/>
          </a:p>
        </p:txBody>
      </p:sp>
      <p:cxnSp>
        <p:nvCxnSpPr>
          <p:cNvPr id="30" name="Conector recto de flecha 29"/>
          <p:cNvCxnSpPr/>
          <p:nvPr/>
        </p:nvCxnSpPr>
        <p:spPr>
          <a:xfrm>
            <a:off x="4991768" y="1548149"/>
            <a:ext cx="819396" cy="371266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H="1" flipV="1">
            <a:off x="6860775" y="4894098"/>
            <a:ext cx="578812" cy="100102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7350347" y="5895126"/>
            <a:ext cx="1199239" cy="46166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Inserto </a:t>
            </a:r>
          </a:p>
          <a:p>
            <a:r>
              <a:rPr lang="es-ES" sz="1200" dirty="0" smtClean="0"/>
              <a:t>Panel de sellado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60754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77" y="3605504"/>
            <a:ext cx="2252333" cy="2517511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46" y="1564541"/>
            <a:ext cx="7067927" cy="298291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Diseño de Paneles de conexiones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" b="100000" l="0" r="100000">
                        <a14:foregroundMark x1="46434" y1="58442" x2="62974" y2="5009"/>
                        <a14:foregroundMark x1="55690" y1="5566" x2="93171" y2="3154"/>
                        <a14:foregroundMark x1="94689" y1="7421" x2="97420" y2="93135"/>
                        <a14:foregroundMark x1="74355" y1="94063" x2="2428" y2="94991"/>
                        <a14:foregroundMark x1="63278" y1="92579" x2="52959" y2="64007"/>
                        <a14:foregroundMark x1="39909" y1="85158" x2="64036" y2="67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06" y="4027448"/>
            <a:ext cx="2561544" cy="2095567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6</a:t>
            </a:fld>
            <a:endParaRPr lang="en-U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947" y="1156406"/>
            <a:ext cx="3552825" cy="400050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Simulaciones</a:t>
            </a:r>
            <a:endParaRPr lang="es-ES" dirty="0"/>
          </a:p>
        </p:txBody>
      </p:sp>
      <p:pic>
        <p:nvPicPr>
          <p:cNvPr id="4" name="Picture 2" descr="C:\Users\pablo\Desktop\ATLAS\Presentaciones\inner_meeting_3_10_2016\deformada_nuevos_valores_CTE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9" y="3665913"/>
            <a:ext cx="4263975" cy="190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91192" y="6167458"/>
            <a:ext cx="390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Simulaciones realizadas por Pablo León </a:t>
            </a:r>
            <a:endParaRPr lang="es-ES" dirty="0"/>
          </a:p>
        </p:txBody>
      </p:sp>
      <p:pic>
        <p:nvPicPr>
          <p:cNvPr id="12" name="Inner_de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720" y="1304862"/>
            <a:ext cx="4245881" cy="19018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866" y="1304863"/>
            <a:ext cx="3037167" cy="191731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854633" y="4197928"/>
            <a:ext cx="2900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Simulación de contracciones</a:t>
            </a:r>
          </a:p>
          <a:p>
            <a:r>
              <a:rPr lang="es-ES" dirty="0" smtClean="0"/>
              <a:t> del cable a -30ºc</a:t>
            </a:r>
            <a:endParaRPr lang="es-ES" dirty="0"/>
          </a:p>
        </p:txBody>
      </p:sp>
      <p:sp>
        <p:nvSpPr>
          <p:cNvPr id="16" name="Marcador de número de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7</a:t>
            </a:fld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932457" y="5204474"/>
            <a:ext cx="250709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-5mm/1000mm de cable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Simulaciones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91192" y="6167458"/>
            <a:ext cx="390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Simulaciones realizadas por Pablo León </a:t>
            </a:r>
            <a:endParaRPr lang="es-ES" dirty="0"/>
          </a:p>
        </p:txBody>
      </p:sp>
      <p:pic>
        <p:nvPicPr>
          <p:cNvPr id="6" name="Picture 2" descr="C:\Users\pablo\Desktop\ATLAS\Simulaciones\Modulo_servicio_completo\graficas\fixed_tray\gener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" y="1709837"/>
            <a:ext cx="4385421" cy="15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ablo\Desktop\ATLAS\Simulaciones\Modulo_servicio_completo\graficas\free_tray\gener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" y="4249803"/>
            <a:ext cx="4314306" cy="15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091665" y="1135261"/>
            <a:ext cx="335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Diseño de cable fijo en cada anillo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383901" y="3790791"/>
            <a:ext cx="476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Diseño con cables libres fijo en diferentes puntos</a:t>
            </a:r>
            <a:endParaRPr lang="es-ES" dirty="0"/>
          </a:p>
        </p:txBody>
      </p:sp>
      <p:pic>
        <p:nvPicPr>
          <p:cNvPr id="12" name="Picture 3" descr="C:\Users\pablo\Desktop\ATLAS\Simulaciones\Modulo_servicio_completo\graficas\fixed_tray\tray_stress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11" y="1721176"/>
            <a:ext cx="4320771" cy="15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pablo\Desktop\ATLAS\Simulaciones\Modulo_servicio_completo\graficas\free_tray\support_cable_fi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13" y="4256116"/>
            <a:ext cx="4265848" cy="14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Rutado </a:t>
            </a:r>
            <a:r>
              <a:rPr lang="es-ES" dirty="0" smtClean="0"/>
              <a:t>del cable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1" y="1205712"/>
            <a:ext cx="1837718" cy="99323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44081" y="1954699"/>
            <a:ext cx="336245" cy="2366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/>
          <p:cNvCxnSpPr/>
          <p:nvPr/>
        </p:nvCxnSpPr>
        <p:spPr>
          <a:xfrm>
            <a:off x="780326" y="2198334"/>
            <a:ext cx="2274000" cy="20845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318522" y="1947670"/>
            <a:ext cx="120881" cy="706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458" y="1947670"/>
            <a:ext cx="2275230" cy="7140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313711" y="2198334"/>
            <a:ext cx="125692" cy="20845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número de diapositiva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F680B-2734-45CD-ABDC-76E618850CC9}" type="slidenum">
              <a:rPr lang="en-US" smtClean="0"/>
              <a:t>9</a:t>
            </a:fld>
            <a:endParaRPr lang="en-US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" b="99583" l="6502" r="911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558" y="1347184"/>
            <a:ext cx="3972150" cy="4953567"/>
          </a:xfrm>
          <a:prstGeom prst="rect">
            <a:avLst/>
          </a:prstGeom>
        </p:spPr>
      </p:pic>
      <p:pic>
        <p:nvPicPr>
          <p:cNvPr id="27" name="Marcador de contenido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981" y="1177660"/>
            <a:ext cx="485154" cy="63517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798" y="1164414"/>
            <a:ext cx="2014123" cy="635173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64" b="9848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8635" y="2147745"/>
            <a:ext cx="2227500" cy="2079000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943" y="4716378"/>
            <a:ext cx="3298426" cy="1605639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10"/>
          <a:srcRect l="15054" t="8761" r="19348" b="31372"/>
          <a:stretch/>
        </p:blipFill>
        <p:spPr>
          <a:xfrm>
            <a:off x="330114" y="2677214"/>
            <a:ext cx="2724211" cy="159753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13710" y="2669571"/>
            <a:ext cx="2740616" cy="16132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218402" y="5185387"/>
            <a:ext cx="1845249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Imagen de </a:t>
            </a:r>
          </a:p>
          <a:p>
            <a:r>
              <a:rPr lang="es-ES" dirty="0" smtClean="0"/>
              <a:t>M. Ángel Villarejo</a:t>
            </a:r>
            <a:endParaRPr lang="es-ES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1854679" y="5822830"/>
            <a:ext cx="457200" cy="314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2203345" y="6293602"/>
            <a:ext cx="3330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Rutado cable plano de los pétalos a los conectores</a:t>
            </a:r>
            <a:endParaRPr lang="es-ES" sz="1200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Jornadas técnicas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3546</TotalTime>
  <Words>294</Words>
  <Application>Microsoft Office PowerPoint</Application>
  <PresentationFormat>Presentación en pantalla (4:3)</PresentationFormat>
  <Paragraphs>88</Paragraphs>
  <Slides>12</Slides>
  <Notes>3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Tema de Office</vt:lpstr>
      <vt:lpstr>Diseño del módulo de servicios para la zona hacia adelante del detector de trazas del ATLAS para el HL-LHC</vt:lpstr>
      <vt:lpstr>Indice</vt:lpstr>
      <vt:lpstr>Módulo de servicio</vt:lpstr>
      <vt:lpstr>Bandeja de servicio</vt:lpstr>
      <vt:lpstr>Diseño de Paneles de conexiones</vt:lpstr>
      <vt:lpstr>Diseño de Paneles de conexiones</vt:lpstr>
      <vt:lpstr>Simulaciones</vt:lpstr>
      <vt:lpstr>Simulaciones</vt:lpstr>
      <vt:lpstr>Rutado del cable</vt:lpstr>
      <vt:lpstr>Diseño CAD de maqueta a escala</vt:lpstr>
      <vt:lpstr>Fabricación de maqueta a escala</vt:lpstr>
      <vt:lpstr>Gracias por su atención.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Silicio</dc:creator>
  <cp:lastModifiedBy>Platero</cp:lastModifiedBy>
  <cp:revision>220</cp:revision>
  <dcterms:created xsi:type="dcterms:W3CDTF">2017-11-06T22:08:37Z</dcterms:created>
  <dcterms:modified xsi:type="dcterms:W3CDTF">2018-03-09T13:45:20Z</dcterms:modified>
</cp:coreProperties>
</file>