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5" r:id="rId1"/>
  </p:sldMasterIdLst>
  <p:notesMasterIdLst>
    <p:notesMasterId r:id="rId17"/>
  </p:notesMasterIdLst>
  <p:handoutMasterIdLst>
    <p:handoutMasterId r:id="rId18"/>
  </p:handoutMasterIdLst>
  <p:sldIdLst>
    <p:sldId id="260" r:id="rId2"/>
    <p:sldId id="262" r:id="rId3"/>
    <p:sldId id="437" r:id="rId4"/>
    <p:sldId id="491" r:id="rId5"/>
    <p:sldId id="497" r:id="rId6"/>
    <p:sldId id="494" r:id="rId7"/>
    <p:sldId id="495" r:id="rId8"/>
    <p:sldId id="496" r:id="rId9"/>
    <p:sldId id="486" r:id="rId10"/>
    <p:sldId id="323" r:id="rId11"/>
    <p:sldId id="484" r:id="rId12"/>
    <p:sldId id="489" r:id="rId13"/>
    <p:sldId id="333" r:id="rId14"/>
    <p:sldId id="498" r:id="rId15"/>
    <p:sldId id="352" r:id="rId16"/>
  </p:sldIdLst>
  <p:sldSz cx="9144000" cy="6858000" type="screen4x3"/>
  <p:notesSz cx="6985000" cy="101219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88">
          <p15:clr>
            <a:srgbClr val="A4A3A4"/>
          </p15:clr>
        </p15:guide>
        <p15:guide id="2" pos="22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C9C9C9"/>
    <a:srgbClr val="C5C5C5"/>
    <a:srgbClr val="008000"/>
    <a:srgbClr val="99FF99"/>
    <a:srgbClr val="33CC33"/>
    <a:srgbClr val="2B552E"/>
    <a:srgbClr val="CBCBCB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24" autoAdjust="0"/>
    <p:restoredTop sz="94802" autoAdjust="0"/>
  </p:normalViewPr>
  <p:slideViewPr>
    <p:cSldViewPr>
      <p:cViewPr varScale="1">
        <p:scale>
          <a:sx n="109" d="100"/>
          <a:sy n="109" d="100"/>
        </p:scale>
        <p:origin x="1350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3138" y="114"/>
      </p:cViewPr>
      <p:guideLst>
        <p:guide orient="horz" pos="3188"/>
        <p:guide pos="220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82" tIns="0" rIns="19482" bIns="0" numCol="1" anchor="t" anchorCtr="0" compatLnSpc="1">
            <a:prstTxWarp prst="textNoShape">
              <a:avLst/>
            </a:prstTxWarp>
          </a:bodyPr>
          <a:lstStyle>
            <a:lvl1pPr defTabSz="935038" eaLnBrk="0" hangingPunct="0">
              <a:defRPr sz="100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s-ES" smtClean="0"/>
              <a:t>Jornadas Técnicas</a:t>
            </a:r>
            <a:endParaRPr lang="es-E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7638" y="0"/>
            <a:ext cx="302736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82" tIns="0" rIns="19482" bIns="0" numCol="1" anchor="t" anchorCtr="0" compatLnSpc="1">
            <a:prstTxWarp prst="textNoShape">
              <a:avLst/>
            </a:prstTxWarp>
          </a:bodyPr>
          <a:lstStyle>
            <a:lvl1pPr algn="r" defTabSz="935038" eaLnBrk="0" hangingPunct="0">
              <a:defRPr sz="100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617075"/>
            <a:ext cx="3027363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82" tIns="0" rIns="19482" bIns="0" numCol="1" anchor="b" anchorCtr="0" compatLnSpc="1">
            <a:prstTxWarp prst="textNoShape">
              <a:avLst/>
            </a:prstTxWarp>
          </a:bodyPr>
          <a:lstStyle>
            <a:lvl1pPr defTabSz="935038" eaLnBrk="0" hangingPunct="0">
              <a:defRPr sz="100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s-ES" smtClean="0"/>
              <a:t>Prueba</a:t>
            </a:r>
            <a:endParaRPr lang="es-E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7638" y="9617075"/>
            <a:ext cx="302736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82" tIns="0" rIns="19482" bIns="0" numCol="1" anchor="b" anchorCtr="0" compatLnSpc="1">
            <a:prstTxWarp prst="textNoShape">
              <a:avLst/>
            </a:prstTxWarp>
          </a:bodyPr>
          <a:lstStyle>
            <a:lvl1pPr algn="r" defTabSz="935038" eaLnBrk="0" hangingPunct="0">
              <a:defRPr sz="100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C850BE7-12EF-4C3F-924F-62525502BA3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5369989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82" tIns="0" rIns="19482" bIns="0" numCol="1" anchor="t" anchorCtr="0" compatLnSpc="1">
            <a:prstTxWarp prst="textNoShape">
              <a:avLst/>
            </a:prstTxWarp>
          </a:bodyPr>
          <a:lstStyle>
            <a:lvl1pPr defTabSz="935038" eaLnBrk="0" hangingPunct="0">
              <a:defRPr sz="100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s-ES" smtClean="0"/>
              <a:t>Jornadas Técnicas</a:t>
            </a:r>
            <a:endParaRPr lang="es-E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7638" y="0"/>
            <a:ext cx="302736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82" tIns="0" rIns="19482" bIns="0" numCol="1" anchor="t" anchorCtr="0" compatLnSpc="1">
            <a:prstTxWarp prst="textNoShape">
              <a:avLst/>
            </a:prstTxWarp>
          </a:bodyPr>
          <a:lstStyle>
            <a:lvl1pPr algn="r" defTabSz="935038" eaLnBrk="0" hangingPunct="0">
              <a:defRPr sz="100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71550" y="768350"/>
            <a:ext cx="5041900" cy="37814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275" y="4808538"/>
            <a:ext cx="5124450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65" tIns="47083" rIns="94165" bIns="470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617075"/>
            <a:ext cx="3027363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82" tIns="0" rIns="19482" bIns="0" numCol="1" anchor="b" anchorCtr="0" compatLnSpc="1">
            <a:prstTxWarp prst="textNoShape">
              <a:avLst/>
            </a:prstTxWarp>
          </a:bodyPr>
          <a:lstStyle>
            <a:lvl1pPr defTabSz="935038" eaLnBrk="0" hangingPunct="0">
              <a:defRPr sz="100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s-ES" smtClean="0"/>
              <a:t>Prueba</a:t>
            </a:r>
            <a:endParaRPr lang="es-E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7638" y="9617075"/>
            <a:ext cx="302736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82" tIns="0" rIns="19482" bIns="0" numCol="1" anchor="b" anchorCtr="0" compatLnSpc="1">
            <a:prstTxWarp prst="textNoShape">
              <a:avLst/>
            </a:prstTxWarp>
          </a:bodyPr>
          <a:lstStyle>
            <a:lvl1pPr algn="r" defTabSz="935038" eaLnBrk="0" hangingPunct="0">
              <a:defRPr sz="100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4D5FB78-BAE8-4055-8196-BFEED077B36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5517703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89738F-44FC-44E6-AF12-AD74E44CF696}" type="slidenum">
              <a:rPr lang="es-ES" smtClean="0"/>
              <a:pPr/>
              <a:t>1</a:t>
            </a:fld>
            <a:endParaRPr lang="es-ES" smtClean="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 smtClean="0"/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Prueba</a:t>
            </a:r>
            <a:endParaRPr lang="es-ES"/>
          </a:p>
        </p:txBody>
      </p:sp>
      <p:sp>
        <p:nvSpPr>
          <p:cNvPr id="3" name="Marcador de encabezado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Jornadas Técnicas</a:t>
            </a:r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Jornadas técnicas 2018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CuadroTexto 6"/>
          <p:cNvSpPr txBox="1"/>
          <p:nvPr userDrawn="1"/>
        </p:nvSpPr>
        <p:spPr>
          <a:xfrm>
            <a:off x="8654764" y="6494464"/>
            <a:ext cx="489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4287F478-6211-4DBE-BC84-92C6AC2B17A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11349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Jornadas técnicas 2018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CuadroTexto 6"/>
          <p:cNvSpPr txBox="1"/>
          <p:nvPr userDrawn="1"/>
        </p:nvSpPr>
        <p:spPr>
          <a:xfrm>
            <a:off x="8654764" y="6494464"/>
            <a:ext cx="489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4287F478-6211-4DBE-BC84-92C6AC2B17A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70787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Jornadas técnicas 2018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CuadroTexto 6"/>
          <p:cNvSpPr txBox="1"/>
          <p:nvPr userDrawn="1"/>
        </p:nvSpPr>
        <p:spPr>
          <a:xfrm>
            <a:off x="8654764" y="6494464"/>
            <a:ext cx="489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4287F478-6211-4DBE-BC84-92C6AC2B17A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97173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/>
          <p:cNvSpPr>
            <a:spLocks noGrp="1"/>
          </p:cNvSpPr>
          <p:nvPr>
            <p:ph sz="quarter" idx="10"/>
          </p:nvPr>
        </p:nvSpPr>
        <p:spPr>
          <a:xfrm>
            <a:off x="7596188" y="6524625"/>
            <a:ext cx="1547812" cy="333375"/>
          </a:xfrm>
          <a:prstGeom prst="rect">
            <a:avLst/>
          </a:prstGeom>
        </p:spPr>
        <p:txBody>
          <a:bodyPr/>
          <a:lstStyle/>
          <a:p>
            <a:pPr lvl="4"/>
            <a:endParaRPr lang="es-ES" dirty="0"/>
          </a:p>
        </p:txBody>
      </p:sp>
      <p:sp>
        <p:nvSpPr>
          <p:cNvPr id="3" name="CuadroTexto 2"/>
          <p:cNvSpPr txBox="1"/>
          <p:nvPr userDrawn="1"/>
        </p:nvSpPr>
        <p:spPr>
          <a:xfrm>
            <a:off x="8654764" y="6494464"/>
            <a:ext cx="489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4287F478-6211-4DBE-BC84-92C6AC2B17A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82207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/>
          <p:cNvSpPr>
            <a:spLocks noGrp="1"/>
          </p:cNvSpPr>
          <p:nvPr>
            <p:ph sz="quarter" idx="10"/>
          </p:nvPr>
        </p:nvSpPr>
        <p:spPr>
          <a:xfrm>
            <a:off x="7596188" y="6524625"/>
            <a:ext cx="1547812" cy="333375"/>
          </a:xfrm>
          <a:prstGeom prst="rect">
            <a:avLst/>
          </a:prstGeom>
        </p:spPr>
        <p:txBody>
          <a:bodyPr/>
          <a:lstStyle/>
          <a:p>
            <a:pPr lvl="4"/>
            <a:endParaRPr lang="es-ES" dirty="0"/>
          </a:p>
        </p:txBody>
      </p:sp>
      <p:sp>
        <p:nvSpPr>
          <p:cNvPr id="3" name="CuadroTexto 2"/>
          <p:cNvSpPr txBox="1"/>
          <p:nvPr userDrawn="1"/>
        </p:nvSpPr>
        <p:spPr>
          <a:xfrm>
            <a:off x="8654764" y="6494464"/>
            <a:ext cx="489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4287F478-6211-4DBE-BC84-92C6AC2B17A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9433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/>
          <p:cNvSpPr>
            <a:spLocks noGrp="1"/>
          </p:cNvSpPr>
          <p:nvPr>
            <p:ph sz="quarter" idx="10"/>
          </p:nvPr>
        </p:nvSpPr>
        <p:spPr>
          <a:xfrm>
            <a:off x="7596188" y="6524625"/>
            <a:ext cx="1547812" cy="333375"/>
          </a:xfrm>
          <a:prstGeom prst="rect">
            <a:avLst/>
          </a:prstGeom>
        </p:spPr>
        <p:txBody>
          <a:bodyPr/>
          <a:lstStyle/>
          <a:p>
            <a:pPr lvl="4"/>
            <a:endParaRPr lang="es-ES" dirty="0"/>
          </a:p>
        </p:txBody>
      </p:sp>
      <p:sp>
        <p:nvSpPr>
          <p:cNvPr id="3" name="CuadroTexto 2"/>
          <p:cNvSpPr txBox="1"/>
          <p:nvPr userDrawn="1"/>
        </p:nvSpPr>
        <p:spPr>
          <a:xfrm>
            <a:off x="8654764" y="6494464"/>
            <a:ext cx="489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4287F478-6211-4DBE-BC84-92C6AC2B17A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896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/>
          <p:cNvSpPr>
            <a:spLocks noGrp="1"/>
          </p:cNvSpPr>
          <p:nvPr>
            <p:ph sz="quarter" idx="10"/>
          </p:nvPr>
        </p:nvSpPr>
        <p:spPr>
          <a:xfrm>
            <a:off x="7596188" y="6524625"/>
            <a:ext cx="1547812" cy="333375"/>
          </a:xfrm>
          <a:prstGeom prst="rect">
            <a:avLst/>
          </a:prstGeom>
        </p:spPr>
        <p:txBody>
          <a:bodyPr/>
          <a:lstStyle/>
          <a:p>
            <a:pPr lvl="4"/>
            <a:endParaRPr lang="es-ES" dirty="0"/>
          </a:p>
        </p:txBody>
      </p:sp>
      <p:sp>
        <p:nvSpPr>
          <p:cNvPr id="3" name="CuadroTexto 2"/>
          <p:cNvSpPr txBox="1"/>
          <p:nvPr userDrawn="1"/>
        </p:nvSpPr>
        <p:spPr>
          <a:xfrm>
            <a:off x="8654764" y="6494464"/>
            <a:ext cx="489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4287F478-6211-4DBE-BC84-92C6AC2B17A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3146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/>
          <p:cNvSpPr>
            <a:spLocks noGrp="1"/>
          </p:cNvSpPr>
          <p:nvPr>
            <p:ph sz="quarter" idx="10"/>
          </p:nvPr>
        </p:nvSpPr>
        <p:spPr>
          <a:xfrm>
            <a:off x="7596188" y="6524625"/>
            <a:ext cx="1547812" cy="333375"/>
          </a:xfrm>
          <a:prstGeom prst="rect">
            <a:avLst/>
          </a:prstGeom>
        </p:spPr>
        <p:txBody>
          <a:bodyPr/>
          <a:lstStyle/>
          <a:p>
            <a:pPr lvl="4"/>
            <a:endParaRPr lang="es-ES" dirty="0"/>
          </a:p>
        </p:txBody>
      </p:sp>
      <p:sp>
        <p:nvSpPr>
          <p:cNvPr id="3" name="CuadroTexto 2"/>
          <p:cNvSpPr txBox="1"/>
          <p:nvPr userDrawn="1"/>
        </p:nvSpPr>
        <p:spPr>
          <a:xfrm>
            <a:off x="8654764" y="6494464"/>
            <a:ext cx="489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4287F478-6211-4DBE-BC84-92C6AC2B17A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77652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/>
          <p:cNvSpPr>
            <a:spLocks noGrp="1"/>
          </p:cNvSpPr>
          <p:nvPr>
            <p:ph sz="quarter" idx="10"/>
          </p:nvPr>
        </p:nvSpPr>
        <p:spPr>
          <a:xfrm>
            <a:off x="7596188" y="6524625"/>
            <a:ext cx="1547812" cy="333375"/>
          </a:xfrm>
          <a:prstGeom prst="rect">
            <a:avLst/>
          </a:prstGeom>
        </p:spPr>
        <p:txBody>
          <a:bodyPr/>
          <a:lstStyle/>
          <a:p>
            <a:pPr lvl="4"/>
            <a:endParaRPr lang="es-ES" dirty="0"/>
          </a:p>
        </p:txBody>
      </p:sp>
      <p:sp>
        <p:nvSpPr>
          <p:cNvPr id="3" name="CuadroTexto 2"/>
          <p:cNvSpPr txBox="1"/>
          <p:nvPr userDrawn="1"/>
        </p:nvSpPr>
        <p:spPr>
          <a:xfrm>
            <a:off x="8654764" y="6494464"/>
            <a:ext cx="489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4287F478-6211-4DBE-BC84-92C6AC2B17A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25294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/>
          <p:cNvSpPr>
            <a:spLocks noGrp="1"/>
          </p:cNvSpPr>
          <p:nvPr>
            <p:ph sz="quarter" idx="10"/>
          </p:nvPr>
        </p:nvSpPr>
        <p:spPr>
          <a:xfrm>
            <a:off x="7596188" y="6524625"/>
            <a:ext cx="1547812" cy="333375"/>
          </a:xfrm>
          <a:prstGeom prst="rect">
            <a:avLst/>
          </a:prstGeom>
        </p:spPr>
        <p:txBody>
          <a:bodyPr/>
          <a:lstStyle/>
          <a:p>
            <a:pPr lvl="4"/>
            <a:endParaRPr lang="es-ES" dirty="0"/>
          </a:p>
        </p:txBody>
      </p:sp>
      <p:sp>
        <p:nvSpPr>
          <p:cNvPr id="3" name="CuadroTexto 2"/>
          <p:cNvSpPr txBox="1"/>
          <p:nvPr userDrawn="1"/>
        </p:nvSpPr>
        <p:spPr>
          <a:xfrm>
            <a:off x="8654764" y="6494464"/>
            <a:ext cx="489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4287F478-6211-4DBE-BC84-92C6AC2B17A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2188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/>
          <p:cNvSpPr>
            <a:spLocks noGrp="1"/>
          </p:cNvSpPr>
          <p:nvPr>
            <p:ph sz="quarter" idx="10"/>
          </p:nvPr>
        </p:nvSpPr>
        <p:spPr>
          <a:xfrm>
            <a:off x="7596188" y="6524625"/>
            <a:ext cx="1547812" cy="333375"/>
          </a:xfrm>
          <a:prstGeom prst="rect">
            <a:avLst/>
          </a:prstGeom>
        </p:spPr>
        <p:txBody>
          <a:bodyPr/>
          <a:lstStyle/>
          <a:p>
            <a:pPr lvl="4"/>
            <a:endParaRPr lang="es-ES" dirty="0"/>
          </a:p>
        </p:txBody>
      </p:sp>
      <p:sp>
        <p:nvSpPr>
          <p:cNvPr id="3" name="CuadroTexto 2"/>
          <p:cNvSpPr txBox="1"/>
          <p:nvPr userDrawn="1"/>
        </p:nvSpPr>
        <p:spPr>
          <a:xfrm>
            <a:off x="8654764" y="6494464"/>
            <a:ext cx="489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4287F478-6211-4DBE-BC84-92C6AC2B17A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8268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Jornadas técnicas 2018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CuadroTexto 6"/>
          <p:cNvSpPr txBox="1"/>
          <p:nvPr userDrawn="1"/>
        </p:nvSpPr>
        <p:spPr>
          <a:xfrm>
            <a:off x="8654764" y="6494464"/>
            <a:ext cx="489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4287F478-6211-4DBE-BC84-92C6AC2B17A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29442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/>
          <p:cNvSpPr>
            <a:spLocks noGrp="1"/>
          </p:cNvSpPr>
          <p:nvPr>
            <p:ph sz="quarter" idx="10"/>
          </p:nvPr>
        </p:nvSpPr>
        <p:spPr>
          <a:xfrm>
            <a:off x="7596188" y="6524625"/>
            <a:ext cx="1547812" cy="333375"/>
          </a:xfrm>
          <a:prstGeom prst="rect">
            <a:avLst/>
          </a:prstGeom>
        </p:spPr>
        <p:txBody>
          <a:bodyPr/>
          <a:lstStyle/>
          <a:p>
            <a:pPr lvl="4"/>
            <a:endParaRPr lang="es-ES" dirty="0"/>
          </a:p>
        </p:txBody>
      </p:sp>
      <p:sp>
        <p:nvSpPr>
          <p:cNvPr id="3" name="CuadroTexto 2"/>
          <p:cNvSpPr txBox="1"/>
          <p:nvPr userDrawn="1"/>
        </p:nvSpPr>
        <p:spPr>
          <a:xfrm>
            <a:off x="8654764" y="6494464"/>
            <a:ext cx="489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4287F478-6211-4DBE-BC84-92C6AC2B17A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34938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/>
          <p:cNvSpPr>
            <a:spLocks noGrp="1"/>
          </p:cNvSpPr>
          <p:nvPr>
            <p:ph sz="quarter" idx="10"/>
          </p:nvPr>
        </p:nvSpPr>
        <p:spPr>
          <a:xfrm>
            <a:off x="7596188" y="6524625"/>
            <a:ext cx="1547812" cy="333375"/>
          </a:xfrm>
          <a:prstGeom prst="rect">
            <a:avLst/>
          </a:prstGeom>
        </p:spPr>
        <p:txBody>
          <a:bodyPr/>
          <a:lstStyle/>
          <a:p>
            <a:pPr lvl="4"/>
            <a:endParaRPr lang="es-ES" dirty="0"/>
          </a:p>
        </p:txBody>
      </p:sp>
      <p:sp>
        <p:nvSpPr>
          <p:cNvPr id="3" name="CuadroTexto 2"/>
          <p:cNvSpPr txBox="1"/>
          <p:nvPr userDrawn="1"/>
        </p:nvSpPr>
        <p:spPr>
          <a:xfrm>
            <a:off x="8654764" y="6494464"/>
            <a:ext cx="489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4287F478-6211-4DBE-BC84-92C6AC2B17A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06639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/>
          <p:cNvSpPr>
            <a:spLocks noGrp="1"/>
          </p:cNvSpPr>
          <p:nvPr>
            <p:ph sz="quarter" idx="10"/>
          </p:nvPr>
        </p:nvSpPr>
        <p:spPr>
          <a:xfrm>
            <a:off x="7596188" y="6524625"/>
            <a:ext cx="1547812" cy="333375"/>
          </a:xfrm>
          <a:prstGeom prst="rect">
            <a:avLst/>
          </a:prstGeom>
        </p:spPr>
        <p:txBody>
          <a:bodyPr/>
          <a:lstStyle/>
          <a:p>
            <a:pPr lvl="4"/>
            <a:endParaRPr lang="es-ES" dirty="0"/>
          </a:p>
        </p:txBody>
      </p:sp>
      <p:sp>
        <p:nvSpPr>
          <p:cNvPr id="3" name="CuadroTexto 2"/>
          <p:cNvSpPr txBox="1"/>
          <p:nvPr userDrawn="1"/>
        </p:nvSpPr>
        <p:spPr>
          <a:xfrm>
            <a:off x="8654764" y="6494464"/>
            <a:ext cx="489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4287F478-6211-4DBE-BC84-92C6AC2B17A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87576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/>
          <p:cNvSpPr>
            <a:spLocks noGrp="1"/>
          </p:cNvSpPr>
          <p:nvPr>
            <p:ph sz="quarter" idx="10"/>
          </p:nvPr>
        </p:nvSpPr>
        <p:spPr>
          <a:xfrm>
            <a:off x="7596188" y="6524625"/>
            <a:ext cx="1547812" cy="333375"/>
          </a:xfrm>
          <a:prstGeom prst="rect">
            <a:avLst/>
          </a:prstGeom>
        </p:spPr>
        <p:txBody>
          <a:bodyPr/>
          <a:lstStyle/>
          <a:p>
            <a:pPr lvl="4"/>
            <a:endParaRPr lang="es-ES" dirty="0"/>
          </a:p>
        </p:txBody>
      </p:sp>
      <p:sp>
        <p:nvSpPr>
          <p:cNvPr id="3" name="CuadroTexto 2"/>
          <p:cNvSpPr txBox="1"/>
          <p:nvPr userDrawn="1"/>
        </p:nvSpPr>
        <p:spPr>
          <a:xfrm>
            <a:off x="8654764" y="6494464"/>
            <a:ext cx="489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4287F478-6211-4DBE-BC84-92C6AC2B17A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98745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/>
          <p:cNvSpPr>
            <a:spLocks noGrp="1"/>
          </p:cNvSpPr>
          <p:nvPr>
            <p:ph sz="quarter" idx="10"/>
          </p:nvPr>
        </p:nvSpPr>
        <p:spPr>
          <a:xfrm>
            <a:off x="7596188" y="6524625"/>
            <a:ext cx="1547812" cy="333375"/>
          </a:xfrm>
          <a:prstGeom prst="rect">
            <a:avLst/>
          </a:prstGeom>
        </p:spPr>
        <p:txBody>
          <a:bodyPr/>
          <a:lstStyle/>
          <a:p>
            <a:pPr lvl="4"/>
            <a:endParaRPr lang="es-ES" dirty="0"/>
          </a:p>
        </p:txBody>
      </p:sp>
      <p:sp>
        <p:nvSpPr>
          <p:cNvPr id="3" name="CuadroTexto 2"/>
          <p:cNvSpPr txBox="1"/>
          <p:nvPr userDrawn="1"/>
        </p:nvSpPr>
        <p:spPr>
          <a:xfrm>
            <a:off x="8654764" y="6494464"/>
            <a:ext cx="489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4287F478-6211-4DBE-BC84-92C6AC2B17A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80963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/>
          <p:cNvSpPr>
            <a:spLocks noGrp="1"/>
          </p:cNvSpPr>
          <p:nvPr>
            <p:ph sz="quarter" idx="10"/>
          </p:nvPr>
        </p:nvSpPr>
        <p:spPr>
          <a:xfrm>
            <a:off x="7596188" y="6524625"/>
            <a:ext cx="1547812" cy="333375"/>
          </a:xfrm>
          <a:prstGeom prst="rect">
            <a:avLst/>
          </a:prstGeom>
        </p:spPr>
        <p:txBody>
          <a:bodyPr/>
          <a:lstStyle/>
          <a:p>
            <a:pPr lvl="4"/>
            <a:endParaRPr lang="es-ES" dirty="0"/>
          </a:p>
        </p:txBody>
      </p:sp>
      <p:sp>
        <p:nvSpPr>
          <p:cNvPr id="3" name="CuadroTexto 2"/>
          <p:cNvSpPr txBox="1"/>
          <p:nvPr userDrawn="1"/>
        </p:nvSpPr>
        <p:spPr>
          <a:xfrm>
            <a:off x="8654764" y="6494464"/>
            <a:ext cx="489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4287F478-6211-4DBE-BC84-92C6AC2B17A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69512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/>
          <p:cNvSpPr>
            <a:spLocks noGrp="1"/>
          </p:cNvSpPr>
          <p:nvPr>
            <p:ph sz="quarter" idx="10"/>
          </p:nvPr>
        </p:nvSpPr>
        <p:spPr>
          <a:xfrm>
            <a:off x="7596188" y="6524625"/>
            <a:ext cx="1547812" cy="333375"/>
          </a:xfrm>
          <a:prstGeom prst="rect">
            <a:avLst/>
          </a:prstGeom>
        </p:spPr>
        <p:txBody>
          <a:bodyPr/>
          <a:lstStyle/>
          <a:p>
            <a:pPr lvl="4"/>
            <a:endParaRPr lang="es-ES" dirty="0"/>
          </a:p>
        </p:txBody>
      </p:sp>
      <p:sp>
        <p:nvSpPr>
          <p:cNvPr id="3" name="CuadroTexto 2"/>
          <p:cNvSpPr txBox="1"/>
          <p:nvPr userDrawn="1"/>
        </p:nvSpPr>
        <p:spPr>
          <a:xfrm>
            <a:off x="8654764" y="6494464"/>
            <a:ext cx="489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4287F478-6211-4DBE-BC84-92C6AC2B17A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75821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Jornadas técnicas 2018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CuadroTexto 6"/>
          <p:cNvSpPr txBox="1"/>
          <p:nvPr userDrawn="1"/>
        </p:nvSpPr>
        <p:spPr>
          <a:xfrm>
            <a:off x="8654764" y="6494464"/>
            <a:ext cx="489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4287F478-6211-4DBE-BC84-92C6AC2B17A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02203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Jornadas técnicas 2018</a:t>
            </a:r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8" name="CuadroTexto 7"/>
          <p:cNvSpPr txBox="1"/>
          <p:nvPr userDrawn="1"/>
        </p:nvSpPr>
        <p:spPr>
          <a:xfrm>
            <a:off x="8654764" y="6494464"/>
            <a:ext cx="489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4287F478-6211-4DBE-BC84-92C6AC2B17A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86773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Jornadas técnicas 2018</a:t>
            </a:r>
            <a:endParaRPr lang="en-U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0" name="CuadroTexto 9"/>
          <p:cNvSpPr txBox="1"/>
          <p:nvPr userDrawn="1"/>
        </p:nvSpPr>
        <p:spPr>
          <a:xfrm>
            <a:off x="8654764" y="6494464"/>
            <a:ext cx="489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4287F478-6211-4DBE-BC84-92C6AC2B17A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91960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Jornadas técnicas 2018</a:t>
            </a:r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CuadroTexto 5"/>
          <p:cNvSpPr txBox="1"/>
          <p:nvPr userDrawn="1"/>
        </p:nvSpPr>
        <p:spPr>
          <a:xfrm>
            <a:off x="8654764" y="6494464"/>
            <a:ext cx="489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4287F478-6211-4DBE-BC84-92C6AC2B17A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17560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Jornadas técnicas 2018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CuadroTexto 4"/>
          <p:cNvSpPr txBox="1"/>
          <p:nvPr userDrawn="1"/>
        </p:nvSpPr>
        <p:spPr>
          <a:xfrm>
            <a:off x="8654764" y="6494464"/>
            <a:ext cx="489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4287F478-6211-4DBE-BC84-92C6AC2B17A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79159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Jornadas técnicas 2018</a:t>
            </a:r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8" name="CuadroTexto 7"/>
          <p:cNvSpPr txBox="1"/>
          <p:nvPr userDrawn="1"/>
        </p:nvSpPr>
        <p:spPr>
          <a:xfrm>
            <a:off x="8654764" y="6494464"/>
            <a:ext cx="489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4287F478-6211-4DBE-BC84-92C6AC2B17A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20729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Jornadas técnicas 2018</a:t>
            </a:r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8" name="CuadroTexto 7"/>
          <p:cNvSpPr txBox="1"/>
          <p:nvPr userDrawn="1"/>
        </p:nvSpPr>
        <p:spPr>
          <a:xfrm>
            <a:off x="8654764" y="6494464"/>
            <a:ext cx="489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4287F478-6211-4DBE-BC84-92C6AC2B17A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44789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Jornadas técnicas 2018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AutoShape 21"/>
          <p:cNvSpPr>
            <a:spLocks noChangeArrowheads="1"/>
          </p:cNvSpPr>
          <p:nvPr userDrawn="1"/>
        </p:nvSpPr>
        <p:spPr bwMode="auto">
          <a:xfrm>
            <a:off x="395288" y="404812"/>
            <a:ext cx="8424862" cy="6120532"/>
          </a:xfrm>
          <a:prstGeom prst="roundRect">
            <a:avLst>
              <a:gd name="adj" fmla="val 4750"/>
            </a:avLst>
          </a:prstGeom>
          <a:solidFill>
            <a:srgbClr val="FFFFFF"/>
          </a:solidFill>
          <a:ln w="254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s-ES"/>
          </a:p>
        </p:txBody>
      </p:sp>
      <p:sp>
        <p:nvSpPr>
          <p:cNvPr id="8" name="Rectangle 22"/>
          <p:cNvSpPr>
            <a:spLocks noChangeArrowheads="1"/>
          </p:cNvSpPr>
          <p:nvPr userDrawn="1"/>
        </p:nvSpPr>
        <p:spPr bwMode="auto">
          <a:xfrm>
            <a:off x="684213" y="115888"/>
            <a:ext cx="2235200" cy="24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1000" dirty="0" smtClean="0">
                <a:latin typeface="Verdana" pitchFamily="34" charset="0"/>
              </a:rPr>
              <a:t>Jornadas Técnicas</a:t>
            </a:r>
            <a:r>
              <a:rPr lang="es-ES" sz="1000" baseline="0" dirty="0" smtClean="0">
                <a:latin typeface="Verdana" pitchFamily="34" charset="0"/>
              </a:rPr>
              <a:t> </a:t>
            </a:r>
            <a:r>
              <a:rPr lang="es-ES" sz="1000" dirty="0" smtClean="0">
                <a:latin typeface="Verdana" pitchFamily="34" charset="0"/>
              </a:rPr>
              <a:t>IFIC 2018</a:t>
            </a:r>
          </a:p>
        </p:txBody>
      </p:sp>
      <p:sp>
        <p:nvSpPr>
          <p:cNvPr id="9" name="Rectangle 26"/>
          <p:cNvSpPr>
            <a:spLocks noChangeArrowheads="1"/>
          </p:cNvSpPr>
          <p:nvPr userDrawn="1"/>
        </p:nvSpPr>
        <p:spPr bwMode="auto">
          <a:xfrm>
            <a:off x="3563938" y="107950"/>
            <a:ext cx="5283200" cy="277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1200" dirty="0"/>
              <a:t>       </a:t>
            </a:r>
            <a:r>
              <a:rPr lang="es-ES" sz="1200" dirty="0" smtClean="0"/>
              <a:t>12</a:t>
            </a:r>
            <a:r>
              <a:rPr lang="es-ES" sz="1000" dirty="0" smtClean="0">
                <a:latin typeface="Verdana" pitchFamily="34" charset="0"/>
              </a:rPr>
              <a:t> </a:t>
            </a:r>
            <a:r>
              <a:rPr lang="es-ES" sz="1000" dirty="0">
                <a:latin typeface="Verdana" pitchFamily="34" charset="0"/>
              </a:rPr>
              <a:t>de </a:t>
            </a:r>
            <a:r>
              <a:rPr lang="es-ES" sz="1000" dirty="0" smtClean="0">
                <a:latin typeface="Verdana" pitchFamily="34" charset="0"/>
              </a:rPr>
              <a:t>Marzo de 2018</a:t>
            </a:r>
            <a:r>
              <a:rPr lang="es-ES" sz="1000" dirty="0">
                <a:latin typeface="Verdana" pitchFamily="34" charset="0"/>
              </a:rPr>
              <a:t>		José Vicente Civera</a:t>
            </a:r>
          </a:p>
        </p:txBody>
      </p:sp>
    </p:spTree>
    <p:extLst>
      <p:ext uri="{BB962C8B-B14F-4D97-AF65-F5344CB8AC3E}">
        <p14:creationId xmlns:p14="http://schemas.microsoft.com/office/powerpoint/2010/main" val="4026998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  <p:sldLayoutId id="2147484037" r:id="rId12"/>
    <p:sldLayoutId id="2147484038" r:id="rId13"/>
    <p:sldLayoutId id="2147484039" r:id="rId14"/>
    <p:sldLayoutId id="2147484040" r:id="rId15"/>
    <p:sldLayoutId id="2147484041" r:id="rId16"/>
    <p:sldLayoutId id="2147484042" r:id="rId17"/>
    <p:sldLayoutId id="2147484043" r:id="rId18"/>
    <p:sldLayoutId id="2147484044" r:id="rId19"/>
    <p:sldLayoutId id="2147484045" r:id="rId20"/>
    <p:sldLayoutId id="2147484046" r:id="rId21"/>
    <p:sldLayoutId id="2147484047" r:id="rId22"/>
    <p:sldLayoutId id="2147484048" r:id="rId23"/>
    <p:sldLayoutId id="2147484049" r:id="rId24"/>
    <p:sldLayoutId id="2147484050" r:id="rId25"/>
    <p:sldLayoutId id="2147484051" r:id="rId26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"/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620291"/>
            <a:ext cx="2711624" cy="2033718"/>
          </a:xfrm>
          <a:prstGeom prst="rect">
            <a:avLst/>
          </a:prstGeom>
        </p:spPr>
      </p:pic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899592" y="1196752"/>
            <a:ext cx="74168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endParaRPr lang="es-ES" sz="2200" b="1" dirty="0">
              <a:solidFill>
                <a:srgbClr val="CC0000"/>
              </a:solidFill>
            </a:endParaRPr>
          </a:p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endParaRPr lang="es-ES" sz="2200" b="1" dirty="0">
              <a:solidFill>
                <a:srgbClr val="CC0000"/>
              </a:solidFill>
            </a:endParaRPr>
          </a:p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r>
              <a:rPr lang="es-ES" sz="2200" b="1" dirty="0">
                <a:solidFill>
                  <a:srgbClr val="CC0000"/>
                </a:solidFill>
              </a:rPr>
              <a:t> </a:t>
            </a:r>
            <a:endParaRPr lang="es-ES" sz="3600" b="1" dirty="0">
              <a:solidFill>
                <a:srgbClr val="0000FF"/>
              </a:solidFill>
            </a:endParaRPr>
          </a:p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r>
              <a:rPr lang="es-ES" sz="3600" b="1" dirty="0">
                <a:solidFill>
                  <a:srgbClr val="0000FF"/>
                </a:solidFill>
              </a:rPr>
              <a:t>UNIDAD DE </a:t>
            </a:r>
            <a:r>
              <a:rPr lang="es-ES" sz="3600" b="1" dirty="0" smtClean="0">
                <a:solidFill>
                  <a:srgbClr val="0000FF"/>
                </a:solidFill>
              </a:rPr>
              <a:t>MECÁNICA</a:t>
            </a:r>
          </a:p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r>
              <a:rPr lang="es-ES" sz="3600" b="1" dirty="0" smtClean="0">
                <a:solidFill>
                  <a:srgbClr val="0000FF"/>
                </a:solidFill>
              </a:rPr>
              <a:t>Introducción</a:t>
            </a:r>
            <a:endParaRPr lang="es-ES" sz="3600" b="1" dirty="0" smtClean="0">
              <a:solidFill>
                <a:srgbClr val="0000FF"/>
              </a:solidFill>
            </a:endParaRPr>
          </a:p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endParaRPr lang="es-ES" sz="3600" b="1" dirty="0">
              <a:solidFill>
                <a:srgbClr val="0000FF"/>
              </a:solidFill>
            </a:endParaRPr>
          </a:p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endParaRPr lang="es-ES" sz="2400" b="1" dirty="0"/>
          </a:p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endParaRPr lang="es-ES" sz="2400" b="1" dirty="0"/>
          </a:p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endParaRPr lang="es-ES" sz="2400" b="1" dirty="0"/>
          </a:p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r>
              <a:rPr lang="es-ES" sz="2400" b="1" dirty="0"/>
              <a:t>JOSÉ VICENTE CIVERA</a:t>
            </a:r>
            <a:endParaRPr lang="es-ES" sz="3600" b="1" dirty="0"/>
          </a:p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endParaRPr lang="es-ES" sz="2400" b="1" dirty="0"/>
          </a:p>
        </p:txBody>
      </p:sp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1219200" y="628650"/>
            <a:ext cx="69088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ChangeArrowheads="1"/>
          </p:cNvSpPr>
          <p:nvPr/>
        </p:nvSpPr>
        <p:spPr bwMode="auto">
          <a:xfrm>
            <a:off x="83820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400" b="1" dirty="0" smtClean="0">
                <a:solidFill>
                  <a:srgbClr val="008000"/>
                </a:solidFill>
              </a:rPr>
              <a:t>UD. MECÁNICA </a:t>
            </a:r>
            <a:r>
              <a:rPr lang="es-ES" sz="2400" b="1" dirty="0">
                <a:solidFill>
                  <a:srgbClr val="008000"/>
                </a:solidFill>
              </a:rPr>
              <a:t>- TRABAJOS REALIZADOS</a:t>
            </a: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graphicFrame>
        <p:nvGraphicFramePr>
          <p:cNvPr id="190501" name="Group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500291"/>
              </p:ext>
            </p:extLst>
          </p:nvPr>
        </p:nvGraphicFramePr>
        <p:xfrm>
          <a:off x="5867400" y="2276872"/>
          <a:ext cx="1739900" cy="365760"/>
        </p:xfrm>
        <a:graphic>
          <a:graphicData uri="http://schemas.openxmlformats.org/drawingml/2006/table">
            <a:tbl>
              <a:tblPr/>
              <a:tblGrid>
                <a:gridCol w="1739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3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580" name="Text Box 43"/>
          <p:cNvSpPr txBox="1">
            <a:spLocks noChangeArrowheads="1"/>
          </p:cNvSpPr>
          <p:nvPr/>
        </p:nvSpPr>
        <p:spPr bwMode="auto">
          <a:xfrm>
            <a:off x="4160839" y="1105254"/>
            <a:ext cx="863600" cy="4000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s-ES" sz="2000" b="1" dirty="0">
                <a:solidFill>
                  <a:schemeClr val="tx1"/>
                </a:solidFill>
              </a:rPr>
              <a:t>I.R.T.</a:t>
            </a:r>
          </a:p>
        </p:txBody>
      </p:sp>
      <p:sp>
        <p:nvSpPr>
          <p:cNvPr id="24581" name="Text Box 46"/>
          <p:cNvSpPr txBox="1">
            <a:spLocks noChangeArrowheads="1"/>
          </p:cNvSpPr>
          <p:nvPr/>
        </p:nvSpPr>
        <p:spPr bwMode="auto">
          <a:xfrm>
            <a:off x="1547664" y="1742954"/>
            <a:ext cx="553549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>
              <a:buFontTx/>
              <a:buChar char="•"/>
            </a:pPr>
            <a:r>
              <a:rPr lang="es-ES" sz="1800" dirty="0">
                <a:solidFill>
                  <a:srgbClr val="0000CC"/>
                </a:solidFill>
              </a:rPr>
              <a:t> </a:t>
            </a:r>
            <a:r>
              <a:rPr lang="es-ES" sz="1800" dirty="0" smtClean="0">
                <a:solidFill>
                  <a:srgbClr val="0000CC"/>
                </a:solidFill>
              </a:rPr>
              <a:t>Pedidos resueltos en Cola </a:t>
            </a:r>
            <a:r>
              <a:rPr lang="es-ES" sz="1800" dirty="0">
                <a:solidFill>
                  <a:srgbClr val="0000CC"/>
                </a:solidFill>
              </a:rPr>
              <a:t>de </a:t>
            </a:r>
            <a:r>
              <a:rPr lang="es-ES" sz="1800" dirty="0" smtClean="0">
                <a:solidFill>
                  <a:srgbClr val="0000CC"/>
                </a:solidFill>
              </a:rPr>
              <a:t>Fabricación en el año 2017</a:t>
            </a:r>
            <a:endParaRPr lang="es-ES" sz="1800" dirty="0">
              <a:solidFill>
                <a:srgbClr val="0000CC"/>
              </a:solidFill>
            </a:endParaRPr>
          </a:p>
        </p:txBody>
      </p:sp>
      <p:graphicFrame>
        <p:nvGraphicFramePr>
          <p:cNvPr id="24703" name="Group 1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886717"/>
              </p:ext>
            </p:extLst>
          </p:nvPr>
        </p:nvGraphicFramePr>
        <p:xfrm>
          <a:off x="653058" y="2307386"/>
          <a:ext cx="8064896" cy="2057614"/>
        </p:xfrm>
        <a:graphic>
          <a:graphicData uri="http://schemas.openxmlformats.org/drawingml/2006/table">
            <a:tbl>
              <a:tblPr/>
              <a:tblGrid>
                <a:gridCol w="750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16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47441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r>
                        <a:rPr kumimoji="0" lang="es-E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SUBLÍNEA DE INVEST.</a:t>
                      </a:r>
                      <a:endParaRPr kumimoji="0" lang="es-E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EXPERIMENTAL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NUCLEAR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PHYSICS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(GAMMA, ENRESA, HYMNS)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36000" marR="36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ACCELERATOR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BASED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EXPERIMENTAL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H. E. PHYSICS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 </a:t>
                      </a:r>
                      <a:br>
                        <a:rPr kumimoji="0" lang="es-ES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</a:br>
                      <a:r>
                        <a:rPr kumimoji="0" lang="es-ES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(IFIMED-R.F., FUT. COL., ATLAS)</a:t>
                      </a:r>
                    </a:p>
                    <a:p>
                      <a:pPr algn="ctr" fontAlgn="b"/>
                      <a:endParaRPr kumimoji="0" lang="en-US" sz="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36000" marR="36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EXPERIMENTAL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NEUTRINO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PHYSICS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(NEXT, PROTODUNE, TRITIUM)</a:t>
                      </a: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algn="ctr" fontAlgn="b"/>
                      <a:endParaRPr kumimoji="0" lang="en-US" sz="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en-US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MEDICAL</a:t>
                      </a:r>
                    </a:p>
                    <a:p>
                      <a:pPr algn="ctr" fontAlgn="b"/>
                      <a:r>
                        <a:rPr kumimoji="0" lang="en-US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APPLICATION OF NUCLEAR </a:t>
                      </a:r>
                    </a:p>
                    <a:p>
                      <a:pPr algn="ctr" fontAlgn="b"/>
                      <a:r>
                        <a:rPr kumimoji="0" lang="en-US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AND</a:t>
                      </a:r>
                    </a:p>
                    <a:p>
                      <a:pPr algn="ctr" fontAlgn="b"/>
                      <a:r>
                        <a:rPr kumimoji="0" lang="en-US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 PARTICLE PHYSICS</a:t>
                      </a:r>
                    </a:p>
                    <a:p>
                      <a:pPr algn="ctr" fontAlgn="b"/>
                      <a:endParaRPr kumimoji="0" lang="en-US" sz="1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</a:endParaRPr>
                    </a:p>
                    <a:p>
                      <a:pPr algn="ctr" fontAlgn="b"/>
                      <a:r>
                        <a:rPr kumimoji="0" lang="en-US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(FISICA MEDICA)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EXPERIMENTAL</a:t>
                      </a:r>
                      <a:b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ASTROPARTICLE</a:t>
                      </a:r>
                      <a:b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PHYSICS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(KM3NeT)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SERVICE UNITS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 MAINTENACE &amp; SAFETY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 ELECTRONICS AND MICROELECTRONICS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 COMPUTING SERVICES </a:t>
                      </a:r>
                    </a:p>
                  </a:txBody>
                  <a:tcPr marL="36000" marR="36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174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HORAS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1456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1143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955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1702958" y="5377571"/>
            <a:ext cx="59650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/>
              <a:t>Más detalles </a:t>
            </a:r>
            <a:r>
              <a:rPr lang="es-ES" sz="1600" dirty="0" smtClean="0"/>
              <a:t>de las tareas de fabricación en presentaciones posteriores</a:t>
            </a:r>
            <a:endParaRPr lang="es-E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ChangeArrowheads="1"/>
          </p:cNvSpPr>
          <p:nvPr/>
        </p:nvSpPr>
        <p:spPr bwMode="auto">
          <a:xfrm>
            <a:off x="83820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400" b="1" dirty="0" smtClean="0">
                <a:solidFill>
                  <a:srgbClr val="008000"/>
                </a:solidFill>
              </a:rPr>
              <a:t>UD. MECÁNICA </a:t>
            </a:r>
            <a:r>
              <a:rPr lang="es-ES" sz="2400" b="1" dirty="0">
                <a:solidFill>
                  <a:srgbClr val="008000"/>
                </a:solidFill>
              </a:rPr>
              <a:t>- TRABAJOS REALIZADOS</a:t>
            </a: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graphicFrame>
        <p:nvGraphicFramePr>
          <p:cNvPr id="190501" name="Group 37"/>
          <p:cNvGraphicFramePr>
            <a:graphicFrameLocks noGrp="1"/>
          </p:cNvGraphicFramePr>
          <p:nvPr>
            <p:extLst/>
          </p:nvPr>
        </p:nvGraphicFramePr>
        <p:xfrm>
          <a:off x="5867400" y="2276872"/>
          <a:ext cx="1739900" cy="365760"/>
        </p:xfrm>
        <a:graphic>
          <a:graphicData uri="http://schemas.openxmlformats.org/drawingml/2006/table">
            <a:tbl>
              <a:tblPr/>
              <a:tblGrid>
                <a:gridCol w="1739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3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580" name="Text Box 43"/>
          <p:cNvSpPr txBox="1">
            <a:spLocks noChangeArrowheads="1"/>
          </p:cNvSpPr>
          <p:nvPr/>
        </p:nvSpPr>
        <p:spPr bwMode="auto">
          <a:xfrm>
            <a:off x="3029260" y="1106006"/>
            <a:ext cx="3456136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/>
            <a:r>
              <a:rPr lang="es-ES" sz="2000" dirty="0">
                <a:solidFill>
                  <a:srgbClr val="0000CC"/>
                </a:solidFill>
              </a:rPr>
              <a:t>Tareas internas de la unidad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683568" y="1665201"/>
            <a:ext cx="799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dirty="0" smtClean="0"/>
              <a:t>Mantenimiento, reparaciones, mejoras, limpieza, ordenamiento, compras…</a:t>
            </a:r>
          </a:p>
          <a:p>
            <a:endParaRPr lang="es-ES" sz="1800" dirty="0"/>
          </a:p>
          <a:p>
            <a:r>
              <a:rPr lang="es-ES" sz="1800" dirty="0" smtClean="0"/>
              <a:t>- Se </a:t>
            </a:r>
            <a:r>
              <a:rPr lang="es-ES" sz="1800" dirty="0" smtClean="0"/>
              <a:t>ha </a:t>
            </a:r>
            <a:r>
              <a:rPr lang="es-ES" sz="1800" dirty="0" smtClean="0"/>
              <a:t>realizado varias reparaciones a las máquinas del </a:t>
            </a:r>
            <a:r>
              <a:rPr lang="es-ES" sz="1800" dirty="0" smtClean="0"/>
              <a:t>taller por nosotros mismos.</a:t>
            </a:r>
            <a:endParaRPr lang="es-ES" sz="18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36912"/>
            <a:ext cx="4904146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964" y="2622969"/>
            <a:ext cx="2552468" cy="190009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882" y="4437551"/>
            <a:ext cx="2532550" cy="187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8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ChangeArrowheads="1"/>
          </p:cNvSpPr>
          <p:nvPr/>
        </p:nvSpPr>
        <p:spPr bwMode="auto">
          <a:xfrm>
            <a:off x="83820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400" b="1" dirty="0" smtClean="0">
                <a:solidFill>
                  <a:srgbClr val="008000"/>
                </a:solidFill>
              </a:rPr>
              <a:t>UD. MECÁNICA </a:t>
            </a:r>
            <a:r>
              <a:rPr lang="es-ES" sz="2400" b="1" dirty="0">
                <a:solidFill>
                  <a:srgbClr val="008000"/>
                </a:solidFill>
              </a:rPr>
              <a:t>- TRABAJOS REALIZADOS</a:t>
            </a: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graphicFrame>
        <p:nvGraphicFramePr>
          <p:cNvPr id="190501" name="Group 37"/>
          <p:cNvGraphicFramePr>
            <a:graphicFrameLocks noGrp="1"/>
          </p:cNvGraphicFramePr>
          <p:nvPr>
            <p:extLst/>
          </p:nvPr>
        </p:nvGraphicFramePr>
        <p:xfrm>
          <a:off x="5867400" y="2276872"/>
          <a:ext cx="1739900" cy="365760"/>
        </p:xfrm>
        <a:graphic>
          <a:graphicData uri="http://schemas.openxmlformats.org/drawingml/2006/table">
            <a:tbl>
              <a:tblPr/>
              <a:tblGrid>
                <a:gridCol w="1739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3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580" name="Text Box 43"/>
          <p:cNvSpPr txBox="1">
            <a:spLocks noChangeArrowheads="1"/>
          </p:cNvSpPr>
          <p:nvPr/>
        </p:nvSpPr>
        <p:spPr bwMode="auto">
          <a:xfrm>
            <a:off x="3029260" y="1106006"/>
            <a:ext cx="3456136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/>
            <a:r>
              <a:rPr lang="es-ES" sz="2000" dirty="0">
                <a:solidFill>
                  <a:srgbClr val="0000CC"/>
                </a:solidFill>
              </a:rPr>
              <a:t>Tareas internas de la unidad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580864" y="1484784"/>
            <a:ext cx="5215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dirty="0" smtClean="0"/>
              <a:t>- Adecuación de máquinas a la normativa de seguridad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1" y="1916832"/>
            <a:ext cx="3024335" cy="226825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9" y="1916832"/>
            <a:ext cx="3024336" cy="226825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580864" y="4976378"/>
            <a:ext cx="4885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dirty="0" smtClean="0"/>
              <a:t>- Se ha actualizado el control de la cortadora láser.</a:t>
            </a:r>
            <a:endParaRPr lang="es-ES" sz="18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792" y="4400314"/>
            <a:ext cx="2809056" cy="1865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593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2"/>
          <p:cNvSpPr>
            <a:spLocks noChangeArrowheads="1"/>
          </p:cNvSpPr>
          <p:nvPr/>
        </p:nvSpPr>
        <p:spPr bwMode="auto">
          <a:xfrm>
            <a:off x="83820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400" b="1" dirty="0" smtClean="0">
                <a:solidFill>
                  <a:srgbClr val="008000"/>
                </a:solidFill>
              </a:rPr>
              <a:t>UD. MECÁNICA </a:t>
            </a:r>
            <a:r>
              <a:rPr lang="es-ES" sz="2400" b="1" dirty="0">
                <a:solidFill>
                  <a:srgbClr val="008000"/>
                </a:solidFill>
              </a:rPr>
              <a:t>- TRABAJOS REALIZADOS</a:t>
            </a: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sp>
        <p:nvSpPr>
          <p:cNvPr id="147458" name="Text Box 9"/>
          <p:cNvSpPr txBox="1">
            <a:spLocks noChangeArrowheads="1"/>
          </p:cNvSpPr>
          <p:nvPr/>
        </p:nvSpPr>
        <p:spPr bwMode="auto">
          <a:xfrm>
            <a:off x="1379795" y="1076568"/>
            <a:ext cx="6611422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/>
            <a:r>
              <a:rPr lang="es-ES" sz="2000" b="1" dirty="0">
                <a:solidFill>
                  <a:schemeClr val="tx1"/>
                </a:solidFill>
              </a:rPr>
              <a:t>MEDICIONES </a:t>
            </a:r>
            <a:r>
              <a:rPr lang="es-ES" sz="2000" b="1" dirty="0" smtClean="0">
                <a:solidFill>
                  <a:schemeClr val="tx1"/>
                </a:solidFill>
              </a:rPr>
              <a:t>EN LABORATORIO DE </a:t>
            </a:r>
            <a:r>
              <a:rPr lang="es-ES" sz="2000" b="1" dirty="0">
                <a:solidFill>
                  <a:schemeClr val="tx1"/>
                </a:solidFill>
              </a:rPr>
              <a:t>METROLOGÍA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49" y="3861048"/>
            <a:ext cx="3228063" cy="2325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429000"/>
            <a:ext cx="3087964" cy="276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700808"/>
            <a:ext cx="3178735" cy="2206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711" y="1692702"/>
            <a:ext cx="2449753" cy="2173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852" y="3861048"/>
            <a:ext cx="2096612" cy="232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3060669" cy="2196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2"/>
          <p:cNvSpPr>
            <a:spLocks noChangeArrowheads="1"/>
          </p:cNvSpPr>
          <p:nvPr/>
        </p:nvSpPr>
        <p:spPr bwMode="auto">
          <a:xfrm>
            <a:off x="83820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400" b="1" dirty="0" smtClean="0">
                <a:solidFill>
                  <a:srgbClr val="008000"/>
                </a:solidFill>
              </a:rPr>
              <a:t>UD. MECÁNICA </a:t>
            </a:r>
            <a:r>
              <a:rPr lang="es-ES" sz="2400" b="1" dirty="0">
                <a:solidFill>
                  <a:srgbClr val="008000"/>
                </a:solidFill>
              </a:rPr>
              <a:t>- TRABAJOS REALIZADOS</a:t>
            </a: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sp>
        <p:nvSpPr>
          <p:cNvPr id="147458" name="Text Box 9"/>
          <p:cNvSpPr txBox="1">
            <a:spLocks noChangeArrowheads="1"/>
          </p:cNvSpPr>
          <p:nvPr/>
        </p:nvSpPr>
        <p:spPr bwMode="auto">
          <a:xfrm>
            <a:off x="1979711" y="1080060"/>
            <a:ext cx="5336287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/>
            <a:r>
              <a:rPr lang="es-ES" sz="2000" b="1" dirty="0" smtClean="0">
                <a:solidFill>
                  <a:schemeClr val="tx1"/>
                </a:solidFill>
              </a:rPr>
              <a:t>EJEMPLOS DE </a:t>
            </a:r>
            <a:r>
              <a:rPr lang="es-ES" sz="2000" b="1" dirty="0" smtClean="0">
                <a:solidFill>
                  <a:schemeClr val="tx1"/>
                </a:solidFill>
              </a:rPr>
              <a:t>PIEZAS </a:t>
            </a:r>
            <a:r>
              <a:rPr lang="es-ES" sz="2000" b="1" dirty="0" smtClean="0">
                <a:solidFill>
                  <a:schemeClr val="tx1"/>
                </a:solidFill>
              </a:rPr>
              <a:t>DE IMPRESIÓN 3D</a:t>
            </a:r>
            <a:endParaRPr lang="es-ES" sz="2000" b="1" dirty="0">
              <a:solidFill>
                <a:schemeClr val="tx1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95486" y="2206553"/>
            <a:ext cx="4443829" cy="332965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55" y="3948573"/>
            <a:ext cx="2874641" cy="214472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28"/>
          <a:stretch/>
        </p:blipFill>
        <p:spPr>
          <a:xfrm>
            <a:off x="755576" y="1649466"/>
            <a:ext cx="3065474" cy="229910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128" y="1649466"/>
            <a:ext cx="2566148" cy="144345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498" y="3068960"/>
            <a:ext cx="2563980" cy="192298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639" y="4961834"/>
            <a:ext cx="1524470" cy="113145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740" y="4936309"/>
            <a:ext cx="1560738" cy="115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77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11560" y="2492896"/>
            <a:ext cx="80518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FIN DE LA INTRODUCCIÓN</a:t>
            </a:r>
            <a:endParaRPr lang="es-E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alphaModFix amt="10000"/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3"/>
          <p:cNvSpPr txBox="1">
            <a:spLocks noChangeArrowheads="1"/>
          </p:cNvSpPr>
          <p:nvPr/>
        </p:nvSpPr>
        <p:spPr bwMode="auto">
          <a:xfrm>
            <a:off x="1043608" y="467027"/>
            <a:ext cx="73152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es-ES" sz="2400" b="1" dirty="0">
                <a:solidFill>
                  <a:srgbClr val="008000"/>
                </a:solidFill>
              </a:rPr>
              <a:t>UNIDAD DE MECÁNICA - PERSONAL</a:t>
            </a:r>
          </a:p>
        </p:txBody>
      </p:sp>
      <p:sp>
        <p:nvSpPr>
          <p:cNvPr id="17410" name="Text Box 5"/>
          <p:cNvSpPr txBox="1">
            <a:spLocks noChangeArrowheads="1"/>
          </p:cNvSpPr>
          <p:nvPr/>
        </p:nvSpPr>
        <p:spPr bwMode="auto">
          <a:xfrm>
            <a:off x="971600" y="2028142"/>
            <a:ext cx="3095625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es-ES" sz="2000" b="1" dirty="0">
                <a:solidFill>
                  <a:schemeClr val="tx1"/>
                </a:solidFill>
              </a:rPr>
              <a:t>José Vicente </a:t>
            </a:r>
            <a:r>
              <a:rPr lang="es-ES" sz="2000" b="1" dirty="0" smtClean="0">
                <a:solidFill>
                  <a:schemeClr val="tx1"/>
                </a:solidFill>
              </a:rPr>
              <a:t>Civera</a:t>
            </a:r>
          </a:p>
        </p:txBody>
      </p:sp>
      <p:sp>
        <p:nvSpPr>
          <p:cNvPr id="17419" name="Text Box 27"/>
          <p:cNvSpPr txBox="1">
            <a:spLocks noChangeArrowheads="1"/>
          </p:cNvSpPr>
          <p:nvPr/>
        </p:nvSpPr>
        <p:spPr bwMode="auto">
          <a:xfrm>
            <a:off x="683096" y="3009932"/>
            <a:ext cx="1944688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buFontTx/>
              <a:buChar char="•"/>
            </a:pPr>
            <a:r>
              <a:rPr lang="es-ES" sz="2400" b="1" dirty="0">
                <a:solidFill>
                  <a:srgbClr val="008000"/>
                </a:solidFill>
              </a:rPr>
              <a:t> Temporal</a:t>
            </a:r>
          </a:p>
        </p:txBody>
      </p:sp>
      <p:sp>
        <p:nvSpPr>
          <p:cNvPr id="17420" name="Text Box 28"/>
          <p:cNvSpPr txBox="1">
            <a:spLocks noChangeArrowheads="1"/>
          </p:cNvSpPr>
          <p:nvPr/>
        </p:nvSpPr>
        <p:spPr bwMode="auto">
          <a:xfrm>
            <a:off x="395536" y="1499505"/>
            <a:ext cx="1800225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buFontTx/>
              <a:buChar char="•"/>
            </a:pPr>
            <a:r>
              <a:rPr lang="es-ES" sz="2400" b="1" dirty="0">
                <a:solidFill>
                  <a:srgbClr val="008000"/>
                </a:solidFill>
              </a:rPr>
              <a:t> Fijo</a:t>
            </a:r>
          </a:p>
        </p:txBody>
      </p:sp>
      <p:sp>
        <p:nvSpPr>
          <p:cNvPr id="17424" name="Text Box 43"/>
          <p:cNvSpPr txBox="1">
            <a:spLocks noChangeArrowheads="1"/>
          </p:cNvSpPr>
          <p:nvPr/>
        </p:nvSpPr>
        <p:spPr bwMode="auto">
          <a:xfrm>
            <a:off x="1360888" y="3596449"/>
            <a:ext cx="2369558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s-ES" sz="2000" b="1" dirty="0" smtClean="0">
                <a:solidFill>
                  <a:schemeClr val="tx1"/>
                </a:solidFill>
              </a:rPr>
              <a:t>Manuel Monserrate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17426" name="Text Box 45"/>
          <p:cNvSpPr txBox="1">
            <a:spLocks noChangeArrowheads="1"/>
          </p:cNvSpPr>
          <p:nvPr/>
        </p:nvSpPr>
        <p:spPr bwMode="auto">
          <a:xfrm>
            <a:off x="4716016" y="3577285"/>
            <a:ext cx="3960440" cy="61555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s-ES" sz="2000" dirty="0">
                <a:sym typeface="Wingdings" pitchFamily="2" charset="2"/>
              </a:rPr>
              <a:t>Contrato Técnico Ministerio UV</a:t>
            </a:r>
          </a:p>
          <a:p>
            <a:pPr algn="ctr" eaLnBrk="0" hangingPunct="0"/>
            <a:r>
              <a:rPr lang="es-ES" dirty="0">
                <a:solidFill>
                  <a:schemeClr val="tx1"/>
                </a:solidFill>
                <a:sym typeface="Wingdings" pitchFamily="2" charset="2"/>
              </a:rPr>
              <a:t>(hasta </a:t>
            </a:r>
            <a:r>
              <a:rPr lang="es-ES" dirty="0" smtClean="0">
                <a:solidFill>
                  <a:schemeClr val="tx1"/>
                </a:solidFill>
                <a:sym typeface="Wingdings" pitchFamily="2" charset="2"/>
              </a:rPr>
              <a:t>mayo </a:t>
            </a:r>
            <a:r>
              <a:rPr lang="es-ES" dirty="0">
                <a:solidFill>
                  <a:schemeClr val="tx1"/>
                </a:solidFill>
                <a:sym typeface="Wingdings" pitchFamily="2" charset="2"/>
              </a:rPr>
              <a:t>2018)              </a:t>
            </a:r>
          </a:p>
        </p:txBody>
      </p:sp>
      <p:sp>
        <p:nvSpPr>
          <p:cNvPr id="23" name="Text Box 43"/>
          <p:cNvSpPr txBox="1">
            <a:spLocks noChangeArrowheads="1"/>
          </p:cNvSpPr>
          <p:nvPr/>
        </p:nvSpPr>
        <p:spPr bwMode="auto">
          <a:xfrm>
            <a:off x="1196208" y="4954148"/>
            <a:ext cx="2759282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s-ES" sz="2000" b="1" dirty="0">
                <a:solidFill>
                  <a:schemeClr val="tx1"/>
                </a:solidFill>
              </a:rPr>
              <a:t>Alberto Pérez </a:t>
            </a:r>
            <a:r>
              <a:rPr lang="es-ES" sz="2000" b="1" dirty="0" smtClean="0">
                <a:solidFill>
                  <a:schemeClr val="tx1"/>
                </a:solidFill>
              </a:rPr>
              <a:t>Rabadán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24" name="Text Box 45"/>
          <p:cNvSpPr txBox="1">
            <a:spLocks noChangeArrowheads="1"/>
          </p:cNvSpPr>
          <p:nvPr/>
        </p:nvSpPr>
        <p:spPr bwMode="auto">
          <a:xfrm>
            <a:off x="4606738" y="4954148"/>
            <a:ext cx="3960440" cy="61555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s-ES" sz="2000" dirty="0">
                <a:sym typeface="Wingdings" pitchFamily="2" charset="2"/>
              </a:rPr>
              <a:t>Garantía Juvenil FPII CSIC </a:t>
            </a:r>
          </a:p>
          <a:p>
            <a:pPr algn="ctr" eaLnBrk="0" hangingPunct="0"/>
            <a:r>
              <a:rPr lang="es-ES" dirty="0" smtClean="0">
                <a:solidFill>
                  <a:schemeClr val="tx1"/>
                </a:solidFill>
                <a:sym typeface="Wingdings" pitchFamily="2" charset="2"/>
              </a:rPr>
              <a:t>    (</a:t>
            </a:r>
            <a:r>
              <a:rPr lang="es-ES" dirty="0">
                <a:solidFill>
                  <a:schemeClr val="tx1"/>
                </a:solidFill>
                <a:sym typeface="Wingdings" pitchFamily="2" charset="2"/>
              </a:rPr>
              <a:t>hasta mayo 2018)</a:t>
            </a: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5112258" y="2006088"/>
            <a:ext cx="2916126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/>
            <a:r>
              <a:rPr lang="es-ES" sz="2000" dirty="0">
                <a:sym typeface="Wingdings" pitchFamily="2" charset="2"/>
              </a:rPr>
              <a:t>Plaza técnico medio CSIC</a:t>
            </a:r>
          </a:p>
          <a:p>
            <a:pPr algn="ctr" eaLnBrk="0" hangingPunct="0"/>
            <a:endParaRPr lang="es-ES" sz="1600" b="1" dirty="0">
              <a:solidFill>
                <a:srgbClr val="008000"/>
              </a:solidFill>
            </a:endParaRPr>
          </a:p>
        </p:txBody>
      </p:sp>
      <p:sp>
        <p:nvSpPr>
          <p:cNvPr id="31" name="Text Box 43"/>
          <p:cNvSpPr txBox="1">
            <a:spLocks noChangeArrowheads="1"/>
          </p:cNvSpPr>
          <p:nvPr/>
        </p:nvSpPr>
        <p:spPr bwMode="auto">
          <a:xfrm>
            <a:off x="1513327" y="4256134"/>
            <a:ext cx="2050561" cy="55399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s-ES" sz="2000" b="1" dirty="0" smtClean="0">
                <a:solidFill>
                  <a:schemeClr val="tx1"/>
                </a:solidFill>
              </a:rPr>
              <a:t>José Luis Jordán</a:t>
            </a:r>
          </a:p>
          <a:p>
            <a:pPr algn="ctr" eaLnBrk="0" hangingPunct="0"/>
            <a:r>
              <a:rPr lang="es-ES" sz="1000" b="1" dirty="0" smtClean="0">
                <a:solidFill>
                  <a:schemeClr val="tx1"/>
                </a:solidFill>
              </a:rPr>
              <a:t>  </a:t>
            </a:r>
            <a:endParaRPr lang="es-ES" sz="1000" b="1" dirty="0">
              <a:solidFill>
                <a:schemeClr val="tx1"/>
              </a:solidFill>
            </a:endParaRPr>
          </a:p>
        </p:txBody>
      </p:sp>
      <p:sp>
        <p:nvSpPr>
          <p:cNvPr id="33" name="Text Box 45"/>
          <p:cNvSpPr txBox="1">
            <a:spLocks noChangeArrowheads="1"/>
          </p:cNvSpPr>
          <p:nvPr/>
        </p:nvSpPr>
        <p:spPr bwMode="auto">
          <a:xfrm>
            <a:off x="4716015" y="4281976"/>
            <a:ext cx="3960441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s-ES" sz="2000" dirty="0">
                <a:sym typeface="Wingdings" pitchFamily="2" charset="2"/>
              </a:rPr>
              <a:t>Garantía Juvenil FPII </a:t>
            </a:r>
            <a:r>
              <a:rPr lang="es-ES" sz="2000" dirty="0" err="1" smtClean="0">
                <a:sym typeface="Wingdings" pitchFamily="2" charset="2"/>
              </a:rPr>
              <a:t>Mineco</a:t>
            </a:r>
            <a:endParaRPr lang="es-ES" sz="2000" dirty="0">
              <a:sym typeface="Wingdings" pitchFamily="2" charset="2"/>
            </a:endParaRPr>
          </a:p>
          <a:p>
            <a:pPr algn="ctr" eaLnBrk="0" hangingPunct="0"/>
            <a:r>
              <a:rPr lang="es-ES" dirty="0" smtClean="0">
                <a:solidFill>
                  <a:schemeClr val="tx1"/>
                </a:solidFill>
                <a:sym typeface="Wingdings" pitchFamily="2" charset="2"/>
              </a:rPr>
              <a:t>(</a:t>
            </a:r>
            <a:r>
              <a:rPr lang="es-ES" dirty="0">
                <a:solidFill>
                  <a:schemeClr val="tx1"/>
                </a:solidFill>
                <a:sym typeface="Wingdings" pitchFamily="2" charset="2"/>
              </a:rPr>
              <a:t>hasta </a:t>
            </a:r>
            <a:r>
              <a:rPr lang="es-ES" dirty="0" smtClean="0">
                <a:solidFill>
                  <a:schemeClr val="tx1"/>
                </a:solidFill>
                <a:sym typeface="Wingdings" pitchFamily="2" charset="2"/>
              </a:rPr>
              <a:t>abril </a:t>
            </a:r>
            <a:r>
              <a:rPr lang="es-ES" dirty="0">
                <a:solidFill>
                  <a:schemeClr val="tx1"/>
                </a:solidFill>
                <a:sym typeface="Wingdings" pitchFamily="2" charset="2"/>
              </a:rPr>
              <a:t>2018</a:t>
            </a:r>
            <a:r>
              <a:rPr lang="es-ES" dirty="0" smtClean="0">
                <a:solidFill>
                  <a:schemeClr val="tx1"/>
                </a:solidFill>
                <a:sym typeface="Wingdings" pitchFamily="2" charset="2"/>
              </a:rPr>
              <a:t>)</a:t>
            </a:r>
            <a:r>
              <a:rPr lang="es-ES" sz="2000" b="1" dirty="0" smtClean="0">
                <a:solidFill>
                  <a:schemeClr val="tx1"/>
                </a:solidFill>
                <a:sym typeface="Wingdings" pitchFamily="2" charset="2"/>
              </a:rPr>
              <a:t>      </a:t>
            </a:r>
            <a:r>
              <a:rPr lang="es-ES" sz="1600" b="1" dirty="0" smtClean="0">
                <a:solidFill>
                  <a:srgbClr val="008000"/>
                </a:solidFill>
                <a:sym typeface="Wingdings" pitchFamily="2" charset="2"/>
              </a:rPr>
              <a:t>  </a:t>
            </a:r>
            <a:endParaRPr lang="es-ES" sz="1600" b="1" dirty="0" smtClean="0">
              <a:solidFill>
                <a:schemeClr val="tx1"/>
              </a:solidFill>
              <a:sym typeface="Wingdings" pitchFamily="2" charset="2"/>
            </a:endParaRPr>
          </a:p>
        </p:txBody>
      </p:sp>
      <p:sp>
        <p:nvSpPr>
          <p:cNvPr id="2" name="AutoShape 4" descr="Resultado de imagen de núcleo atómi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5128" name="Picture 8" descr="Representación del núcleo atómi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177602" y="5674227"/>
            <a:ext cx="1512437" cy="85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755576" y="986976"/>
            <a:ext cx="7529478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s-ES" sz="2000" b="1" dirty="0" smtClean="0">
                <a:solidFill>
                  <a:schemeClr val="tx1"/>
                </a:solidFill>
                <a:sym typeface="Wingdings" pitchFamily="2" charset="2"/>
              </a:rPr>
              <a:t>Personal </a:t>
            </a:r>
            <a:r>
              <a:rPr lang="es-ES" sz="2000" b="1" dirty="0" smtClean="0">
                <a:solidFill>
                  <a:schemeClr val="tx1"/>
                </a:solidFill>
                <a:sym typeface="Wingdings" pitchFamily="2" charset="2"/>
              </a:rPr>
              <a:t>más </a:t>
            </a:r>
            <a:r>
              <a:rPr lang="es-ES" sz="2000" b="1" dirty="0" smtClean="0">
                <a:solidFill>
                  <a:schemeClr val="tx1"/>
                </a:solidFill>
                <a:sym typeface="Wingdings" pitchFamily="2" charset="2"/>
              </a:rPr>
              <a:t>vinculado </a:t>
            </a:r>
            <a:r>
              <a:rPr lang="es-ES" sz="2000" b="1" dirty="0" smtClean="0">
                <a:solidFill>
                  <a:schemeClr val="tx1"/>
                </a:solidFill>
                <a:sym typeface="Wingdings" pitchFamily="2" charset="2"/>
              </a:rPr>
              <a:t>a </a:t>
            </a:r>
            <a:r>
              <a:rPr lang="es-ES" sz="2000" b="1" dirty="0" smtClean="0">
                <a:solidFill>
                  <a:schemeClr val="tx1"/>
                </a:solidFill>
                <a:sym typeface="Wingdings" pitchFamily="2" charset="2"/>
              </a:rPr>
              <a:t>servicios generales</a:t>
            </a:r>
            <a:endParaRPr lang="es-ES" sz="16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alphaModFix amt="10000"/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3" name="Picture 25" descr="REPRESENTACIÓN DEL EXPERIMENTO DEL GATO DE SCHRÖDING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450" y="4941168"/>
            <a:ext cx="2403626" cy="152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0" name="Text Box 5"/>
          <p:cNvSpPr txBox="1">
            <a:spLocks noChangeArrowheads="1"/>
          </p:cNvSpPr>
          <p:nvPr/>
        </p:nvSpPr>
        <p:spPr bwMode="auto">
          <a:xfrm>
            <a:off x="670133" y="1375064"/>
            <a:ext cx="8006943" cy="475514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/>
            <a:endParaRPr lang="es-ES" sz="1200" b="1" u="sng" dirty="0" smtClean="0">
              <a:solidFill>
                <a:schemeClr val="tx1"/>
              </a:solidFill>
            </a:endParaRPr>
          </a:p>
          <a:p>
            <a:pPr eaLnBrk="0" hangingPunct="0"/>
            <a:r>
              <a:rPr lang="es-ES" sz="2000" b="1" dirty="0">
                <a:solidFill>
                  <a:schemeClr val="tx1"/>
                </a:solidFill>
              </a:rPr>
              <a:t>Pablo León </a:t>
            </a:r>
            <a:r>
              <a:rPr lang="es-ES" sz="2000" dirty="0"/>
              <a:t>(Contratado </a:t>
            </a:r>
            <a:r>
              <a:rPr lang="es-ES" sz="2000" dirty="0" smtClean="0"/>
              <a:t>Proyecto</a:t>
            </a:r>
            <a:r>
              <a:rPr lang="es-ES" sz="2000" dirty="0"/>
              <a:t>, CSIC</a:t>
            </a:r>
            <a:r>
              <a:rPr lang="es-ES" sz="2000" dirty="0" smtClean="0"/>
              <a:t>) (ATLAS, </a:t>
            </a:r>
            <a:r>
              <a:rPr lang="es-ES" sz="2000" dirty="0" err="1" smtClean="0"/>
              <a:t>ProtoDUNE</a:t>
            </a:r>
            <a:r>
              <a:rPr lang="es-ES" sz="2000" dirty="0" smtClean="0"/>
              <a:t>)</a:t>
            </a:r>
            <a:endParaRPr lang="es-ES" sz="2000" b="1" dirty="0">
              <a:solidFill>
                <a:schemeClr val="tx1"/>
              </a:solidFill>
            </a:endParaRPr>
          </a:p>
          <a:p>
            <a:pPr eaLnBrk="0" hangingPunct="0"/>
            <a:endParaRPr lang="es-ES" sz="2000" b="1" dirty="0" smtClean="0">
              <a:solidFill>
                <a:schemeClr val="tx1"/>
              </a:solidFill>
            </a:endParaRPr>
          </a:p>
          <a:p>
            <a:pPr eaLnBrk="0" hangingPunct="0"/>
            <a:r>
              <a:rPr lang="es-ES" sz="2000" b="1" dirty="0" smtClean="0">
                <a:solidFill>
                  <a:schemeClr val="tx1"/>
                </a:solidFill>
              </a:rPr>
              <a:t>Adrián </a:t>
            </a:r>
            <a:r>
              <a:rPr lang="es-ES" sz="2000" b="1" dirty="0">
                <a:solidFill>
                  <a:schemeClr val="tx1"/>
                </a:solidFill>
              </a:rPr>
              <a:t>Platero </a:t>
            </a:r>
            <a:r>
              <a:rPr lang="es-ES" sz="2000" dirty="0"/>
              <a:t>(Contratado Proyecto, CSIC</a:t>
            </a:r>
            <a:r>
              <a:rPr lang="es-ES" sz="2000" dirty="0" smtClean="0"/>
              <a:t>) (ATLAS)</a:t>
            </a:r>
            <a:endParaRPr lang="es-ES" sz="2000" b="1" dirty="0">
              <a:solidFill>
                <a:schemeClr val="tx1"/>
              </a:solidFill>
            </a:endParaRPr>
          </a:p>
          <a:p>
            <a:pPr eaLnBrk="0" hangingPunct="0"/>
            <a:endParaRPr lang="es-ES" sz="2000" b="1" dirty="0" smtClean="0">
              <a:solidFill>
                <a:schemeClr val="tx1"/>
              </a:solidFill>
            </a:endParaRPr>
          </a:p>
          <a:p>
            <a:pPr eaLnBrk="0" hangingPunct="0"/>
            <a:r>
              <a:rPr lang="es-ES" sz="2000" b="1" dirty="0" smtClean="0">
                <a:solidFill>
                  <a:schemeClr val="tx1"/>
                </a:solidFill>
              </a:rPr>
              <a:t>Miguel </a:t>
            </a:r>
            <a:r>
              <a:rPr lang="es-ES" sz="2000" b="1" dirty="0">
                <a:solidFill>
                  <a:schemeClr val="tx1"/>
                </a:solidFill>
              </a:rPr>
              <a:t>Ángel Villarejo  </a:t>
            </a:r>
            <a:r>
              <a:rPr lang="es-ES" sz="2000" dirty="0"/>
              <a:t>(Contrato UV</a:t>
            </a:r>
            <a:r>
              <a:rPr lang="es-ES" sz="2000" dirty="0" smtClean="0"/>
              <a:t>) (ATLAS, FUT. COL.)</a:t>
            </a:r>
            <a:endParaRPr lang="es-ES" sz="2000" dirty="0"/>
          </a:p>
          <a:p>
            <a:pPr eaLnBrk="0" hangingPunct="0"/>
            <a:endParaRPr lang="es-ES" sz="2000" b="1" dirty="0" smtClean="0">
              <a:solidFill>
                <a:schemeClr val="tx1"/>
              </a:solidFill>
            </a:endParaRPr>
          </a:p>
          <a:p>
            <a:pPr eaLnBrk="0" hangingPunct="0"/>
            <a:r>
              <a:rPr lang="es-ES" sz="2000" b="1" dirty="0" smtClean="0">
                <a:solidFill>
                  <a:schemeClr val="tx1"/>
                </a:solidFill>
              </a:rPr>
              <a:t>Sara Cárcel  </a:t>
            </a:r>
            <a:r>
              <a:rPr lang="es-ES" sz="2000" dirty="0" smtClean="0"/>
              <a:t>(Contrato Técnico Ministerio, CSIC) (NEXT)</a:t>
            </a:r>
          </a:p>
          <a:p>
            <a:pPr eaLnBrk="0" hangingPunct="0"/>
            <a:endParaRPr lang="es-ES" sz="2000" b="1" dirty="0" smtClean="0">
              <a:solidFill>
                <a:schemeClr val="tx1"/>
              </a:solidFill>
            </a:endParaRPr>
          </a:p>
          <a:p>
            <a:pPr eaLnBrk="0" hangingPunct="0"/>
            <a:r>
              <a:rPr lang="es-ES" sz="2000" b="1" dirty="0" smtClean="0">
                <a:solidFill>
                  <a:schemeClr val="tx1"/>
                </a:solidFill>
              </a:rPr>
              <a:t>Alberto Martínez  </a:t>
            </a:r>
            <a:r>
              <a:rPr lang="es-ES" sz="2000" dirty="0" smtClean="0"/>
              <a:t>(Contrato Técnico Ministerio</a:t>
            </a:r>
            <a:r>
              <a:rPr lang="es-ES" sz="2000" dirty="0"/>
              <a:t>, </a:t>
            </a:r>
            <a:r>
              <a:rPr lang="es-ES" sz="2000" dirty="0" smtClean="0"/>
              <a:t>UV) (NEXT)</a:t>
            </a:r>
          </a:p>
          <a:p>
            <a:pPr eaLnBrk="0" hangingPunct="0"/>
            <a:endParaRPr lang="es-ES" sz="2000" b="1" dirty="0" smtClean="0">
              <a:solidFill>
                <a:schemeClr val="tx1"/>
              </a:solidFill>
            </a:endParaRPr>
          </a:p>
          <a:p>
            <a:pPr eaLnBrk="0" hangingPunct="0"/>
            <a:r>
              <a:rPr lang="es-ES" sz="2000" b="1" dirty="0" smtClean="0">
                <a:solidFill>
                  <a:schemeClr val="tx1"/>
                </a:solidFill>
              </a:rPr>
              <a:t>César </a:t>
            </a:r>
            <a:r>
              <a:rPr lang="es-ES" sz="2000" b="1" dirty="0">
                <a:solidFill>
                  <a:schemeClr val="tx1"/>
                </a:solidFill>
              </a:rPr>
              <a:t>Blanch </a:t>
            </a:r>
            <a:r>
              <a:rPr lang="es-ES" sz="2000" dirty="0"/>
              <a:t>(Contratado Proyecto, CSIC)  (IFIMED)</a:t>
            </a:r>
          </a:p>
          <a:p>
            <a:pPr eaLnBrk="0" hangingPunct="0"/>
            <a:endParaRPr lang="es-ES" sz="2000" dirty="0" smtClean="0"/>
          </a:p>
          <a:p>
            <a:pPr eaLnBrk="0" hangingPunct="0"/>
            <a:endParaRPr lang="es-ES" sz="2000" b="1" dirty="0" smtClean="0">
              <a:solidFill>
                <a:schemeClr val="tx1"/>
              </a:solidFill>
            </a:endParaRPr>
          </a:p>
          <a:p>
            <a:pPr algn="ctr" eaLnBrk="0" hangingPunct="0"/>
            <a:endParaRPr lang="es-ES" sz="2000" dirty="0" smtClean="0"/>
          </a:p>
          <a:p>
            <a:pPr algn="ctr" eaLnBrk="0" hangingPunct="0"/>
            <a:endParaRPr lang="es-ES" sz="1100" b="1" dirty="0">
              <a:solidFill>
                <a:srgbClr val="990000"/>
              </a:solidFill>
            </a:endParaRPr>
          </a:p>
        </p:txBody>
      </p:sp>
      <p:sp>
        <p:nvSpPr>
          <p:cNvPr id="17409" name="Text Box 3"/>
          <p:cNvSpPr txBox="1">
            <a:spLocks noChangeArrowheads="1"/>
          </p:cNvSpPr>
          <p:nvPr/>
        </p:nvSpPr>
        <p:spPr bwMode="auto">
          <a:xfrm>
            <a:off x="690612" y="405094"/>
            <a:ext cx="7986464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s-ES" sz="2400" b="1" dirty="0" smtClean="0">
                <a:solidFill>
                  <a:srgbClr val="008000"/>
                </a:solidFill>
              </a:rPr>
              <a:t>PERSONAL DE INGENIERIA MECÁNICA EN EL IFIC </a:t>
            </a:r>
            <a:endParaRPr lang="es-ES" sz="2400" b="1" dirty="0">
              <a:solidFill>
                <a:srgbClr val="008000"/>
              </a:solidFill>
            </a:endParaRPr>
          </a:p>
        </p:txBody>
      </p:sp>
      <p:cxnSp>
        <p:nvCxnSpPr>
          <p:cNvPr id="4" name="3 Conector recto"/>
          <p:cNvCxnSpPr/>
          <p:nvPr/>
        </p:nvCxnSpPr>
        <p:spPr bwMode="auto">
          <a:xfrm flipH="1">
            <a:off x="755576" y="841534"/>
            <a:ext cx="79215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" name="Text Box 43"/>
          <p:cNvSpPr txBox="1">
            <a:spLocks noChangeArrowheads="1"/>
          </p:cNvSpPr>
          <p:nvPr/>
        </p:nvSpPr>
        <p:spPr bwMode="auto">
          <a:xfrm>
            <a:off x="930954" y="1909856"/>
            <a:ext cx="761747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2000" b="1" dirty="0" smtClean="0">
                <a:solidFill>
                  <a:schemeClr val="tx1"/>
                </a:solidFill>
              </a:rPr>
              <a:t>         </a:t>
            </a:r>
          </a:p>
        </p:txBody>
      </p:sp>
      <p:sp>
        <p:nvSpPr>
          <p:cNvPr id="13" name="10 Rectángulo"/>
          <p:cNvSpPr/>
          <p:nvPr/>
        </p:nvSpPr>
        <p:spPr>
          <a:xfrm>
            <a:off x="939193" y="2240563"/>
            <a:ext cx="7554266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endParaRPr lang="es-ES" sz="2000" b="1" dirty="0" smtClean="0">
              <a:solidFill>
                <a:schemeClr val="tx1"/>
              </a:solidFill>
            </a:endParaRPr>
          </a:p>
          <a:p>
            <a:pPr eaLnBrk="0" hangingPunct="0"/>
            <a:r>
              <a:rPr lang="es-ES" sz="2000" b="1" dirty="0" smtClean="0">
                <a:solidFill>
                  <a:schemeClr val="tx1"/>
                </a:solidFill>
              </a:rPr>
              <a:t> </a:t>
            </a:r>
          </a:p>
          <a:p>
            <a:pPr eaLnBrk="0" hangingPunct="0"/>
            <a:r>
              <a:rPr lang="es-ES" sz="1100" b="1" dirty="0" smtClean="0">
                <a:solidFill>
                  <a:schemeClr val="tx1"/>
                </a:solidFill>
              </a:rPr>
              <a:t>            </a:t>
            </a:r>
            <a:endParaRPr lang="es-ES" sz="1100" b="1" dirty="0">
              <a:solidFill>
                <a:schemeClr val="tx1"/>
              </a:solidFill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755576" y="986976"/>
            <a:ext cx="7529478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s-ES" sz="2000" b="1" dirty="0" smtClean="0">
                <a:solidFill>
                  <a:schemeClr val="tx1"/>
                </a:solidFill>
                <a:sym typeface="Wingdings" pitchFamily="2" charset="2"/>
              </a:rPr>
              <a:t>Personal más vinculado a proyectos</a:t>
            </a:r>
            <a:endParaRPr lang="es-ES" sz="16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27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ChangeArrowheads="1"/>
          </p:cNvSpPr>
          <p:nvPr/>
        </p:nvSpPr>
        <p:spPr bwMode="auto">
          <a:xfrm>
            <a:off x="467544" y="548680"/>
            <a:ext cx="806489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263525" indent="1588" algn="ctr" defTabSz="622300" eaLnBrk="0" hangingPunct="0"/>
            <a:r>
              <a:rPr lang="es-ES" sz="2400" b="1" dirty="0" smtClean="0">
                <a:solidFill>
                  <a:srgbClr val="008000"/>
                </a:solidFill>
              </a:rPr>
              <a:t>UD. MECÁNICA </a:t>
            </a:r>
            <a:r>
              <a:rPr lang="es-ES" sz="2400" b="1" dirty="0">
                <a:solidFill>
                  <a:srgbClr val="008000"/>
                </a:solidFill>
              </a:rPr>
              <a:t>- SERVICIOS OFERTADOS (1)</a:t>
            </a:r>
          </a:p>
          <a:p>
            <a:pPr marL="263525" indent="1588" defTabSz="622300" eaLnBrk="0" hangingPunct="0"/>
            <a:endParaRPr lang="es-ES" sz="800" b="1" dirty="0">
              <a:solidFill>
                <a:srgbClr val="008000"/>
              </a:solidFill>
            </a:endParaRPr>
          </a:p>
          <a:p>
            <a:pPr marL="263525" indent="1588" defTabSz="622300" eaLnBrk="0" hangingPunct="0">
              <a:spcBef>
                <a:spcPct val="20000"/>
              </a:spcBef>
            </a:pPr>
            <a:endParaRPr lang="es-ES" sz="1600" dirty="0" smtClean="0"/>
          </a:p>
          <a:p>
            <a:pPr marL="1665288" lvl="2" indent="-342900" defTabSz="622300" eaLnBrk="0" hangingPunct="0">
              <a:spcBef>
                <a:spcPct val="20000"/>
              </a:spcBef>
              <a:buFontTx/>
              <a:buChar char="•"/>
            </a:pPr>
            <a:endParaRPr lang="es-ES" sz="1600" b="1" dirty="0"/>
          </a:p>
          <a:p>
            <a:pPr marL="263525" indent="1588" defTabSz="622300" eaLnBrk="0" hangingPunct="0">
              <a:spcBef>
                <a:spcPct val="20000"/>
              </a:spcBef>
            </a:pPr>
            <a:endParaRPr lang="es-ES" sz="1600" b="1" dirty="0"/>
          </a:p>
        </p:txBody>
      </p:sp>
      <p:sp>
        <p:nvSpPr>
          <p:cNvPr id="2" name="Rectángulo 1"/>
          <p:cNvSpPr/>
          <p:nvPr/>
        </p:nvSpPr>
        <p:spPr>
          <a:xfrm>
            <a:off x="683568" y="1136205"/>
            <a:ext cx="7704856" cy="5059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525" indent="1588" defTabSz="622300" eaLnBrk="0" hangingPunct="0">
              <a:spcBef>
                <a:spcPct val="20000"/>
              </a:spcBef>
              <a:buFontTx/>
              <a:buAutoNum type="arabicPeriod"/>
            </a:pPr>
            <a:r>
              <a:rPr lang="es-ES" sz="1800" b="1" dirty="0" smtClean="0">
                <a:solidFill>
                  <a:srgbClr val="0000FF"/>
                </a:solidFill>
              </a:rPr>
              <a:t> Asesoramiento</a:t>
            </a:r>
          </a:p>
          <a:p>
            <a:pPr marL="263525" lvl="1" defTabSz="622300" eaLnBrk="0" hangingPunct="0">
              <a:spcBef>
                <a:spcPct val="20000"/>
              </a:spcBef>
            </a:pPr>
            <a:r>
              <a:rPr lang="es-ES" sz="1600" dirty="0"/>
              <a:t>Se ofrece </a:t>
            </a:r>
            <a:r>
              <a:rPr lang="es-ES" sz="1600" b="1" dirty="0"/>
              <a:t>asesoramiento</a:t>
            </a:r>
            <a:r>
              <a:rPr lang="es-ES" sz="1600" dirty="0"/>
              <a:t> sobre </a:t>
            </a:r>
            <a:r>
              <a:rPr lang="es-ES" sz="1600" dirty="0" smtClean="0"/>
              <a:t>temas de carácter mecánico: </a:t>
            </a:r>
            <a:r>
              <a:rPr lang="es-ES" sz="1600" b="1" dirty="0" smtClean="0"/>
              <a:t>material</a:t>
            </a:r>
            <a:r>
              <a:rPr lang="es-ES" sz="1600" dirty="0" smtClean="0"/>
              <a:t> </a:t>
            </a:r>
            <a:r>
              <a:rPr lang="es-ES" sz="1600" dirty="0"/>
              <a:t>a emplear en determinado diseño, </a:t>
            </a:r>
            <a:r>
              <a:rPr lang="es-ES" sz="1600" b="1" dirty="0"/>
              <a:t>empresas</a:t>
            </a:r>
            <a:r>
              <a:rPr lang="es-ES" sz="1600" dirty="0"/>
              <a:t> </a:t>
            </a:r>
            <a:r>
              <a:rPr lang="es-ES" sz="1600" dirty="0" smtClean="0"/>
              <a:t>para </a:t>
            </a:r>
            <a:r>
              <a:rPr lang="es-ES" sz="1600" dirty="0"/>
              <a:t>realizar los trabajos que no se </a:t>
            </a:r>
            <a:r>
              <a:rPr lang="es-ES" sz="1600" dirty="0" smtClean="0"/>
              <a:t>puedan realizar </a:t>
            </a:r>
            <a:r>
              <a:rPr lang="es-ES" sz="1600" dirty="0"/>
              <a:t>en nuestro taller</a:t>
            </a:r>
            <a:r>
              <a:rPr lang="es-ES" sz="1600" dirty="0" smtClean="0"/>
              <a:t>, etc</a:t>
            </a:r>
            <a:r>
              <a:rPr lang="es-ES" dirty="0"/>
              <a:t>.</a:t>
            </a:r>
          </a:p>
          <a:p>
            <a:pPr marL="263525" indent="1588" defTabSz="622300" eaLnBrk="0" hangingPunct="0">
              <a:spcBef>
                <a:spcPct val="20000"/>
              </a:spcBef>
              <a:buFontTx/>
              <a:buAutoNum type="arabicPeriod"/>
            </a:pPr>
            <a:r>
              <a:rPr lang="es-ES" sz="1800" b="1" dirty="0" smtClean="0">
                <a:solidFill>
                  <a:srgbClr val="0000FF"/>
                </a:solidFill>
              </a:rPr>
              <a:t> Diseño </a:t>
            </a:r>
            <a:r>
              <a:rPr lang="es-ES" sz="1800" b="1" dirty="0">
                <a:solidFill>
                  <a:srgbClr val="0000FF"/>
                </a:solidFill>
              </a:rPr>
              <a:t>y simulación</a:t>
            </a:r>
          </a:p>
          <a:p>
            <a:pPr marL="444500" lvl="1" defTabSz="622300" eaLnBrk="0" hangingPunct="0"/>
            <a:endParaRPr lang="es-ES" sz="800" b="1" dirty="0">
              <a:solidFill>
                <a:srgbClr val="0000FF"/>
              </a:solidFill>
            </a:endParaRPr>
          </a:p>
          <a:p>
            <a:pPr marL="263525" indent="1588" defTabSz="622300" eaLnBrk="0" hangingPunct="0"/>
            <a:r>
              <a:rPr lang="es-ES" sz="1600" dirty="0"/>
              <a:t>Se ofrece un servicio de </a:t>
            </a:r>
            <a:endParaRPr lang="es-ES" sz="1600" dirty="0" smtClean="0"/>
          </a:p>
          <a:p>
            <a:pPr marL="263525" indent="1588" defTabSz="622300" eaLnBrk="0" hangingPunct="0"/>
            <a:endParaRPr lang="es-ES" sz="1600" dirty="0"/>
          </a:p>
          <a:p>
            <a:pPr marL="606425" indent="-342900" defTabSz="622300" eaLnBrk="0" hangingPunct="0">
              <a:buAutoNum type="arabicParenR"/>
            </a:pPr>
            <a:r>
              <a:rPr lang="es-ES" sz="1600" b="1" dirty="0"/>
              <a:t>Diseño de componentes y ensamblajes, </a:t>
            </a:r>
            <a:r>
              <a:rPr lang="es-ES" sz="1600" b="1" dirty="0" smtClean="0"/>
              <a:t>visualizaciones 3D</a:t>
            </a:r>
            <a:endParaRPr lang="es-ES" sz="1600" b="1" dirty="0"/>
          </a:p>
          <a:p>
            <a:pPr marL="263525" defTabSz="622300" eaLnBrk="0" hangingPunct="0"/>
            <a:endParaRPr lang="es-ES" sz="1600" dirty="0" smtClean="0"/>
          </a:p>
          <a:p>
            <a:pPr marL="263525" defTabSz="622300" eaLnBrk="0" hangingPunct="0"/>
            <a:r>
              <a:rPr lang="es-ES" sz="1600" dirty="0" smtClean="0"/>
              <a:t>Para </a:t>
            </a:r>
            <a:r>
              <a:rPr lang="es-ES" sz="1600" dirty="0"/>
              <a:t>ello </a:t>
            </a:r>
            <a:r>
              <a:rPr lang="es-ES" sz="1600" dirty="0" smtClean="0"/>
              <a:t>se dispone </a:t>
            </a:r>
            <a:r>
              <a:rPr lang="es-ES" sz="1600" dirty="0"/>
              <a:t>de licencias de software CAD: </a:t>
            </a:r>
            <a:r>
              <a:rPr lang="es-ES" sz="1600" dirty="0" err="1"/>
              <a:t>SolidWorks</a:t>
            </a:r>
            <a:r>
              <a:rPr lang="es-ES" sz="1600" dirty="0" smtClean="0"/>
              <a:t>,</a:t>
            </a:r>
          </a:p>
          <a:p>
            <a:pPr marL="263525" defTabSz="622300" eaLnBrk="0" hangingPunct="0"/>
            <a:r>
              <a:rPr lang="es-ES" sz="1600" dirty="0" err="1" smtClean="0"/>
              <a:t>Autocad</a:t>
            </a:r>
            <a:r>
              <a:rPr lang="es-ES" sz="1600" dirty="0"/>
              <a:t>, Inventor (CSIC)</a:t>
            </a:r>
          </a:p>
          <a:p>
            <a:pPr marL="263525" indent="1588" defTabSz="622300" eaLnBrk="0" hangingPunct="0"/>
            <a:endParaRPr lang="es-ES" sz="1600" b="1" dirty="0"/>
          </a:p>
          <a:p>
            <a:pPr marL="263525" indent="1588" defTabSz="622300" eaLnBrk="0" hangingPunct="0"/>
            <a:r>
              <a:rPr lang="es-ES" sz="1600" b="1" dirty="0"/>
              <a:t>2) Análisis y simulación</a:t>
            </a:r>
          </a:p>
          <a:p>
            <a:pPr marL="263525" indent="1588" defTabSz="622300" eaLnBrk="0" hangingPunct="0"/>
            <a:endParaRPr lang="es-ES" sz="1600" dirty="0"/>
          </a:p>
          <a:p>
            <a:pPr marL="263525" indent="1588" defTabSz="622300" eaLnBrk="0" hangingPunct="0"/>
            <a:r>
              <a:rPr lang="es-ES" sz="1600" dirty="0"/>
              <a:t>Para ello </a:t>
            </a:r>
            <a:r>
              <a:rPr lang="es-ES" sz="1600" dirty="0" smtClean="0"/>
              <a:t>se dispone</a:t>
            </a:r>
            <a:r>
              <a:rPr lang="es-ES" sz="1600" dirty="0" smtClean="0"/>
              <a:t> </a:t>
            </a:r>
            <a:r>
              <a:rPr lang="es-ES" sz="1600" dirty="0"/>
              <a:t>de licencias de software CAE: </a:t>
            </a:r>
            <a:r>
              <a:rPr lang="es-ES" sz="1600" dirty="0" err="1" smtClean="0"/>
              <a:t>Ansys</a:t>
            </a:r>
            <a:r>
              <a:rPr lang="es-ES" sz="1600" dirty="0"/>
              <a:t> </a:t>
            </a:r>
            <a:r>
              <a:rPr lang="es-ES" sz="1600" dirty="0" smtClean="0"/>
              <a:t>Campus</a:t>
            </a:r>
            <a:r>
              <a:rPr lang="es-ES" sz="1600" dirty="0" smtClean="0"/>
              <a:t>,</a:t>
            </a:r>
            <a:endParaRPr lang="es-ES" sz="1600" dirty="0" smtClean="0"/>
          </a:p>
          <a:p>
            <a:pPr marL="263525" indent="1588" defTabSz="622300" eaLnBrk="0" hangingPunct="0"/>
            <a:r>
              <a:rPr lang="es-ES" sz="1600" dirty="0" err="1" smtClean="0"/>
              <a:t>Comsol</a:t>
            </a:r>
            <a:r>
              <a:rPr lang="es-ES" sz="1600" dirty="0" smtClean="0"/>
              <a:t> </a:t>
            </a:r>
            <a:r>
              <a:rPr lang="es-ES" sz="1600" dirty="0"/>
              <a:t>(CSIC)</a:t>
            </a:r>
          </a:p>
          <a:p>
            <a:pPr marL="263525" indent="1588" defTabSz="622300" eaLnBrk="0" hangingPunct="0"/>
            <a:endParaRPr lang="es-ES" sz="1600" dirty="0"/>
          </a:p>
          <a:p>
            <a:pPr marL="263525" indent="1588" defTabSz="622300" eaLnBrk="0" hangingPunct="0"/>
            <a:r>
              <a:rPr lang="es-ES" sz="1600" dirty="0"/>
              <a:t>Realizamos estos análisis y trabajos en la unidad, pero </a:t>
            </a:r>
            <a:r>
              <a:rPr lang="es-ES" sz="1600" b="1" dirty="0"/>
              <a:t>también </a:t>
            </a:r>
            <a:r>
              <a:rPr lang="es-ES" sz="1600" b="1" dirty="0" smtClean="0"/>
              <a:t>se</a:t>
            </a:r>
          </a:p>
          <a:p>
            <a:pPr marL="263525" indent="1588" defTabSz="622300" eaLnBrk="0" hangingPunct="0"/>
            <a:r>
              <a:rPr lang="es-ES" sz="1600" b="1" dirty="0" smtClean="0"/>
              <a:t>facilita </a:t>
            </a:r>
            <a:r>
              <a:rPr lang="es-ES" sz="1600" b="1" dirty="0"/>
              <a:t>la instalación de los programas y su licencia</a:t>
            </a:r>
            <a:r>
              <a:rPr lang="es-ES" sz="1600" dirty="0"/>
              <a:t> para el usuario que lo desee.</a:t>
            </a: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7" y="4361031"/>
            <a:ext cx="1829633" cy="1372224"/>
          </a:xfrm>
          <a:prstGeom prst="rect">
            <a:avLst/>
          </a:prstGeom>
        </p:spPr>
      </p:pic>
      <p:pic>
        <p:nvPicPr>
          <p:cNvPr id="4098" name="Picture 2" descr="http://ific.uv.es/mecano/imagenes/solidworks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012" y="2708919"/>
            <a:ext cx="1829633" cy="141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91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ChangeArrowheads="1"/>
          </p:cNvSpPr>
          <p:nvPr/>
        </p:nvSpPr>
        <p:spPr bwMode="auto">
          <a:xfrm>
            <a:off x="683568" y="548680"/>
            <a:ext cx="784860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400" b="1" dirty="0" smtClean="0">
                <a:solidFill>
                  <a:srgbClr val="008000"/>
                </a:solidFill>
              </a:rPr>
              <a:t>UD. MECÁNICA </a:t>
            </a:r>
            <a:r>
              <a:rPr lang="es-ES" sz="2400" b="1" dirty="0">
                <a:solidFill>
                  <a:srgbClr val="008000"/>
                </a:solidFill>
              </a:rPr>
              <a:t>- SERVICIOS OFERTADOS </a:t>
            </a:r>
            <a:r>
              <a:rPr lang="es-ES" sz="2400" b="1" dirty="0" smtClean="0">
                <a:solidFill>
                  <a:srgbClr val="008000"/>
                </a:solidFill>
              </a:rPr>
              <a:t>(2)</a:t>
            </a:r>
            <a:endParaRPr lang="es-ES" sz="2400" b="1" dirty="0" smtClean="0">
              <a:solidFill>
                <a:srgbClr val="008000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35404" y="963697"/>
            <a:ext cx="799676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200" b="1" dirty="0">
              <a:solidFill>
                <a:srgbClr val="008000"/>
              </a:solidFill>
            </a:endParaRPr>
          </a:p>
          <a:p>
            <a:pPr marL="180975" lvl="1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1800" b="1" dirty="0" smtClean="0">
                <a:solidFill>
                  <a:srgbClr val="0000FF"/>
                </a:solidFill>
              </a:rPr>
              <a:t>3. Fabricación y montaje</a:t>
            </a:r>
          </a:p>
          <a:p>
            <a:pPr marL="180975" lvl="1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1600" dirty="0" smtClean="0"/>
              <a:t>Se </a:t>
            </a:r>
            <a:r>
              <a:rPr lang="es-ES" sz="1600" dirty="0"/>
              <a:t>dispone de un taller con equipamiento para la fabricación y montaje de dispositivos mecánicos. En la unidad se puede (dentro de nuestras posibilidades) </a:t>
            </a:r>
            <a:r>
              <a:rPr lang="es-ES" sz="1600" b="1" dirty="0" smtClean="0"/>
              <a:t>fabricar y montar </a:t>
            </a:r>
            <a:r>
              <a:rPr lang="es-ES" sz="1600" b="1" dirty="0"/>
              <a:t> </a:t>
            </a:r>
            <a:r>
              <a:rPr lang="es-ES" sz="1600" dirty="0" smtClean="0"/>
              <a:t>tanto </a:t>
            </a:r>
            <a:r>
              <a:rPr lang="es-ES" sz="1600" dirty="0"/>
              <a:t>diseños propios, como aquellos de los que se nos facilite plano o una pieza de </a:t>
            </a:r>
            <a:r>
              <a:rPr lang="es-ES" sz="1600" dirty="0" smtClean="0"/>
              <a:t>muestra.</a:t>
            </a:r>
          </a:p>
          <a:p>
            <a:pPr marL="180975" lvl="1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1600" dirty="0" smtClean="0">
                <a:solidFill>
                  <a:schemeClr val="tx1"/>
                </a:solidFill>
              </a:rPr>
              <a:t>En </a:t>
            </a:r>
            <a:r>
              <a:rPr lang="es-ES" sz="1600" dirty="0">
                <a:solidFill>
                  <a:schemeClr val="tx1"/>
                </a:solidFill>
              </a:rPr>
              <a:t>nuestro centro es habitual la diversidad y unicidad de los trabajos → </a:t>
            </a:r>
            <a:r>
              <a:rPr lang="es-ES" sz="1600" dirty="0" smtClean="0">
                <a:solidFill>
                  <a:schemeClr val="tx1"/>
                </a:solidFill>
              </a:rPr>
              <a:t>a veces es difícil </a:t>
            </a:r>
            <a:r>
              <a:rPr lang="es-ES" sz="1600" dirty="0">
                <a:solidFill>
                  <a:schemeClr val="tx1"/>
                </a:solidFill>
              </a:rPr>
              <a:t>adquirir </a:t>
            </a:r>
            <a:r>
              <a:rPr lang="es-ES" sz="1600" dirty="0" smtClean="0">
                <a:solidFill>
                  <a:schemeClr val="tx1"/>
                </a:solidFill>
              </a:rPr>
              <a:t>alta especialización en </a:t>
            </a:r>
            <a:r>
              <a:rPr lang="es-ES" sz="1600" dirty="0" smtClean="0">
                <a:solidFill>
                  <a:schemeClr val="tx1"/>
                </a:solidFill>
              </a:rPr>
              <a:t>determinadas </a:t>
            </a:r>
            <a:r>
              <a:rPr lang="es-ES" sz="1600" dirty="0" smtClean="0">
                <a:solidFill>
                  <a:schemeClr val="tx1"/>
                </a:solidFill>
              </a:rPr>
              <a:t>tareas.</a:t>
            </a:r>
          </a:p>
          <a:p>
            <a:pPr marL="180975" lvl="1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1800" b="1" dirty="0">
                <a:solidFill>
                  <a:srgbClr val="0000FF"/>
                </a:solidFill>
              </a:rPr>
              <a:t>4. </a:t>
            </a:r>
            <a:r>
              <a:rPr lang="es-ES" sz="1800" b="1" dirty="0" smtClean="0">
                <a:solidFill>
                  <a:srgbClr val="0000FF"/>
                </a:solidFill>
              </a:rPr>
              <a:t>Verificación dimensional</a:t>
            </a:r>
          </a:p>
          <a:p>
            <a:pPr marL="180975" lvl="1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1600" dirty="0"/>
              <a:t>En el taller y en el laboratorio de metrología.</a:t>
            </a:r>
          </a:p>
          <a:p>
            <a:pPr marL="180975" lvl="1" defTabSz="279400" eaLnBrk="0" hangingPunct="0">
              <a:spcBef>
                <a:spcPct val="40000"/>
              </a:spcBef>
              <a:tabLst>
                <a:tab pos="444500" algn="l"/>
                <a:tab pos="533400" algn="l"/>
              </a:tabLst>
            </a:pPr>
            <a:r>
              <a:rPr lang="es-ES" sz="1800" b="1" dirty="0" smtClean="0">
                <a:solidFill>
                  <a:srgbClr val="0000FF"/>
                </a:solidFill>
              </a:rPr>
              <a:t>5. Préstamo </a:t>
            </a:r>
            <a:r>
              <a:rPr lang="es-ES" sz="1800" b="1" dirty="0">
                <a:solidFill>
                  <a:srgbClr val="0000FF"/>
                </a:solidFill>
              </a:rPr>
              <a:t>de herramientas.</a:t>
            </a:r>
          </a:p>
          <a:p>
            <a:pPr marL="180975" lvl="1" indent="9525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1600" dirty="0"/>
              <a:t>El préstamo de herramientas del taller de carácter general está</a:t>
            </a:r>
          </a:p>
          <a:p>
            <a:pPr marL="180975" lvl="1" indent="9525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1600" dirty="0"/>
              <a:t>abierto a todo el personal del IFIC para su uso en otros laboratorios</a:t>
            </a:r>
          </a:p>
          <a:p>
            <a:pPr marL="180975" lvl="1" indent="9525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1600" dirty="0"/>
              <a:t>del Instituto.</a:t>
            </a:r>
          </a:p>
          <a:p>
            <a:pPr marL="180975" lvl="1" defTabSz="279400" eaLnBrk="0" hangingPunct="0">
              <a:spcBef>
                <a:spcPct val="40000"/>
              </a:spcBef>
              <a:tabLst>
                <a:tab pos="444500" algn="l"/>
                <a:tab pos="533400" algn="l"/>
              </a:tabLst>
            </a:pPr>
            <a:r>
              <a:rPr lang="es-ES" sz="1800" b="1" dirty="0" smtClean="0">
                <a:solidFill>
                  <a:srgbClr val="0000FF"/>
                </a:solidFill>
              </a:rPr>
              <a:t>6. Compras y otras gestiones con empresas</a:t>
            </a:r>
            <a:endParaRPr lang="es-ES" sz="1800" dirty="0">
              <a:sym typeface="ZapfDingbats" pitchFamily="82" charset="2"/>
            </a:endParaRPr>
          </a:p>
          <a:p>
            <a:pPr marL="180975" lvl="1" indent="9525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1600" dirty="0" smtClean="0"/>
              <a:t>Se </a:t>
            </a:r>
            <a:r>
              <a:rPr lang="es-ES" sz="1600" dirty="0"/>
              <a:t>puede </a:t>
            </a:r>
            <a:r>
              <a:rPr lang="es-ES" sz="1600" dirty="0" smtClean="0"/>
              <a:t>gestionar una parte del proceso de compra </a:t>
            </a:r>
            <a:r>
              <a:rPr lang="es-ES" sz="1600" dirty="0"/>
              <a:t>de materiales, herramientas y/o equipos para aplicaciones mecánicas (a proveedores que acepten nuestras condiciones de compra).  También se ofrece un servicio seguimiento de los trabajos que se vayan a realizar en empresas.</a:t>
            </a:r>
            <a:r>
              <a:rPr lang="es-ES" dirty="0"/>
              <a:t> </a:t>
            </a: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693005"/>
            <a:ext cx="2100229" cy="157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35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ChangeArrowheads="1"/>
          </p:cNvSpPr>
          <p:nvPr/>
        </p:nvSpPr>
        <p:spPr bwMode="auto">
          <a:xfrm>
            <a:off x="539552" y="620689"/>
            <a:ext cx="7848872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r>
              <a:rPr lang="es-ES" sz="2400" b="1" dirty="0" smtClean="0">
                <a:solidFill>
                  <a:srgbClr val="008000"/>
                </a:solidFill>
              </a:rPr>
              <a:t>UD. MECÁNICA- </a:t>
            </a:r>
            <a:r>
              <a:rPr lang="es-ES" sz="2400" b="1" dirty="0">
                <a:solidFill>
                  <a:srgbClr val="008000"/>
                </a:solidFill>
              </a:rPr>
              <a:t>TALLER</a:t>
            </a:r>
          </a:p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r>
              <a:rPr lang="es-ES" sz="2400" b="1" dirty="0">
                <a:solidFill>
                  <a:srgbClr val="008000"/>
                </a:solidFill>
              </a:rPr>
              <a:t>Máquinas </a:t>
            </a:r>
            <a:r>
              <a:rPr lang="es-ES" sz="2400" b="1" dirty="0" smtClean="0">
                <a:solidFill>
                  <a:srgbClr val="008000"/>
                </a:solidFill>
              </a:rPr>
              <a:t>y equipos existentes</a:t>
            </a:r>
            <a:endParaRPr lang="es-ES" sz="800" b="1" dirty="0">
              <a:solidFill>
                <a:srgbClr val="008000"/>
              </a:solidFill>
            </a:endParaRPr>
          </a:p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endParaRPr lang="es-ES" sz="900" dirty="0">
              <a:solidFill>
                <a:schemeClr val="tx1"/>
              </a:solidFill>
            </a:endParaRPr>
          </a:p>
        </p:txBody>
      </p:sp>
      <p:sp>
        <p:nvSpPr>
          <p:cNvPr id="20482" name="Text Box 3"/>
          <p:cNvSpPr txBox="1">
            <a:spLocks noChangeArrowheads="1"/>
          </p:cNvSpPr>
          <p:nvPr/>
        </p:nvSpPr>
        <p:spPr bwMode="auto">
          <a:xfrm>
            <a:off x="2123728" y="6077390"/>
            <a:ext cx="4298950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dirty="0"/>
              <a:t>* Tamaños relativos a las necesidades habituales del IFIC</a:t>
            </a: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140968"/>
            <a:ext cx="3038475" cy="28575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83568" y="1628800"/>
            <a:ext cx="7848872" cy="4376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b="1" dirty="0">
                <a:solidFill>
                  <a:schemeClr val="tx1"/>
                </a:solidFill>
              </a:rPr>
              <a:t>Fresadora manual </a:t>
            </a:r>
            <a:r>
              <a:rPr lang="es-ES" sz="2400" dirty="0">
                <a:solidFill>
                  <a:schemeClr val="tx1"/>
                </a:solidFill>
              </a:rPr>
              <a:t>con visualizador digital (mediana*)</a:t>
            </a: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b="1" dirty="0">
                <a:solidFill>
                  <a:schemeClr val="tx1"/>
                </a:solidFill>
              </a:rPr>
              <a:t>Torno manual </a:t>
            </a:r>
            <a:r>
              <a:rPr lang="es-ES" sz="2400" dirty="0">
                <a:solidFill>
                  <a:schemeClr val="tx1"/>
                </a:solidFill>
              </a:rPr>
              <a:t>con visualizador digital (mediano*)</a:t>
            </a: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b="1" dirty="0">
                <a:solidFill>
                  <a:schemeClr val="tx1"/>
                </a:solidFill>
              </a:rPr>
              <a:t>Fresadora manual </a:t>
            </a:r>
            <a:r>
              <a:rPr lang="es-ES" sz="2400" dirty="0">
                <a:solidFill>
                  <a:schemeClr val="tx1"/>
                </a:solidFill>
              </a:rPr>
              <a:t>antigua con visualizador digital (mediana*)</a:t>
            </a: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b="1" dirty="0">
                <a:solidFill>
                  <a:schemeClr val="tx1"/>
                </a:solidFill>
              </a:rPr>
              <a:t>Torno manual </a:t>
            </a:r>
            <a:r>
              <a:rPr lang="es-ES" sz="2400" dirty="0">
                <a:solidFill>
                  <a:schemeClr val="tx1"/>
                </a:solidFill>
              </a:rPr>
              <a:t>(pequeño*)</a:t>
            </a: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b="1" dirty="0">
                <a:solidFill>
                  <a:schemeClr val="tx1"/>
                </a:solidFill>
              </a:rPr>
              <a:t>Fresadora CNC </a:t>
            </a:r>
            <a:r>
              <a:rPr lang="es-ES" sz="2400" dirty="0">
                <a:solidFill>
                  <a:schemeClr val="tx1"/>
                </a:solidFill>
              </a:rPr>
              <a:t>(pequeña*)</a:t>
            </a: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dirty="0">
                <a:solidFill>
                  <a:schemeClr val="tx1"/>
                </a:solidFill>
              </a:rPr>
              <a:t>Torno CNC (muy pequeño*)</a:t>
            </a: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dirty="0">
                <a:solidFill>
                  <a:schemeClr val="tx1"/>
                </a:solidFill>
              </a:rPr>
              <a:t>Taladro de columna.</a:t>
            </a: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dirty="0">
                <a:solidFill>
                  <a:schemeClr val="tx1"/>
                </a:solidFill>
              </a:rPr>
              <a:t>Sierra de cinta</a:t>
            </a:r>
            <a:r>
              <a:rPr lang="es-ES" sz="2400" dirty="0">
                <a:solidFill>
                  <a:schemeClr val="tx1"/>
                </a:solidFill>
                <a:cs typeface="Times New Roman" pitchFamily="18" charset="0"/>
              </a:rPr>
              <a:t>.</a:t>
            </a:r>
          </a:p>
          <a:p>
            <a:pPr marL="293688" indent="-293688" eaLnBrk="0" hangingPunct="0">
              <a:spcBef>
                <a:spcPct val="20000"/>
              </a:spcBef>
              <a:tabLst>
                <a:tab pos="865188" algn="l"/>
              </a:tabLst>
            </a:pPr>
            <a:r>
              <a:rPr lang="es-ES" sz="2400" dirty="0">
                <a:solidFill>
                  <a:schemeClr val="tx1"/>
                </a:solidFill>
                <a:cs typeface="Times New Roman" pitchFamily="18" charset="0"/>
              </a:rPr>
              <a:t>sigue…</a:t>
            </a:r>
            <a:endParaRPr lang="es-ES" sz="2400" dirty="0">
              <a:solidFill>
                <a:schemeClr val="tx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4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ChangeArrowheads="1"/>
          </p:cNvSpPr>
          <p:nvPr/>
        </p:nvSpPr>
        <p:spPr bwMode="auto">
          <a:xfrm>
            <a:off x="827584" y="1556792"/>
            <a:ext cx="7417321" cy="3816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dirty="0" smtClean="0">
                <a:solidFill>
                  <a:schemeClr val="tx1"/>
                </a:solidFill>
                <a:cs typeface="Times New Roman" pitchFamily="18" charset="0"/>
              </a:rPr>
              <a:t>Sierra </a:t>
            </a:r>
            <a:r>
              <a:rPr lang="es-ES" sz="2400" dirty="0">
                <a:solidFill>
                  <a:schemeClr val="tx1"/>
                </a:solidFill>
                <a:cs typeface="Times New Roman" pitchFamily="18" charset="0"/>
              </a:rPr>
              <a:t>de vaivén</a:t>
            </a: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dirty="0">
                <a:solidFill>
                  <a:schemeClr val="tx1"/>
                </a:solidFill>
                <a:cs typeface="Times New Roman" pitchFamily="18" charset="0"/>
              </a:rPr>
              <a:t>Rectificadora</a:t>
            </a: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dirty="0">
                <a:solidFill>
                  <a:schemeClr val="tx1"/>
                </a:solidFill>
                <a:cs typeface="Times New Roman" pitchFamily="18" charset="0"/>
              </a:rPr>
              <a:t>Muela</a:t>
            </a: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_tradnl" sz="2400" dirty="0">
                <a:solidFill>
                  <a:schemeClr val="tx1"/>
                </a:solidFill>
                <a:cs typeface="Times New Roman" pitchFamily="18" charset="0"/>
              </a:rPr>
              <a:t>Otras (caladora, taladro de mano, radial, cizalla, </a:t>
            </a:r>
            <a:r>
              <a:rPr lang="es-ES_tradnl" sz="2400" dirty="0" err="1">
                <a:solidFill>
                  <a:schemeClr val="tx1"/>
                </a:solidFill>
                <a:cs typeface="Times New Roman" pitchFamily="18" charset="0"/>
              </a:rPr>
              <a:t>etc</a:t>
            </a:r>
            <a:r>
              <a:rPr lang="es-ES_tradnl" sz="2400" dirty="0">
                <a:solidFill>
                  <a:schemeClr val="tx1"/>
                </a:solidFill>
                <a:cs typeface="Times New Roman" pitchFamily="18" charset="0"/>
              </a:rPr>
              <a:t>)</a:t>
            </a:r>
            <a:endParaRPr lang="es-ES" sz="2400" dirty="0">
              <a:solidFill>
                <a:schemeClr val="tx1"/>
              </a:solidFill>
              <a:cs typeface="Times New Roman" pitchFamily="18" charset="0"/>
            </a:endParaRP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dirty="0">
                <a:solidFill>
                  <a:schemeClr val="tx1"/>
                </a:solidFill>
                <a:cs typeface="Times New Roman" pitchFamily="18" charset="0"/>
              </a:rPr>
              <a:t>Soldadura eléctrica TIG (acero </a:t>
            </a:r>
            <a:r>
              <a:rPr lang="es-ES" sz="2400" dirty="0" err="1">
                <a:solidFill>
                  <a:schemeClr val="tx1"/>
                </a:solidFill>
                <a:cs typeface="Times New Roman" pitchFamily="18" charset="0"/>
              </a:rPr>
              <a:t>inox</a:t>
            </a:r>
            <a:r>
              <a:rPr lang="es-ES" sz="2400" dirty="0">
                <a:solidFill>
                  <a:schemeClr val="tx1"/>
                </a:solidFill>
                <a:cs typeface="Times New Roman" pitchFamily="18" charset="0"/>
              </a:rPr>
              <a:t>. y aluminio</a:t>
            </a:r>
            <a:r>
              <a:rPr lang="es-ES" sz="2400" dirty="0" smtClean="0">
                <a:solidFill>
                  <a:schemeClr val="tx1"/>
                </a:solidFill>
                <a:cs typeface="Times New Roman" pitchFamily="18" charset="0"/>
              </a:rPr>
              <a:t>)</a:t>
            </a:r>
            <a:endParaRPr lang="es-ES" sz="2400" dirty="0">
              <a:solidFill>
                <a:schemeClr val="tx1"/>
              </a:solidFill>
              <a:cs typeface="Times New Roman" pitchFamily="18" charset="0"/>
            </a:endParaRP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dirty="0">
                <a:solidFill>
                  <a:schemeClr val="tx1"/>
                </a:solidFill>
                <a:cs typeface="Times New Roman" pitchFamily="18" charset="0"/>
              </a:rPr>
              <a:t>Soldadura eléctrica MIG</a:t>
            </a:r>
            <a:endParaRPr lang="es-ES_tradnl" sz="2400" dirty="0">
              <a:solidFill>
                <a:schemeClr val="tx1"/>
              </a:solidFill>
              <a:cs typeface="Times New Roman" pitchFamily="18" charset="0"/>
              <a:sym typeface="Symbol" pitchFamily="18" charset="2"/>
            </a:endParaRP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_tradnl" sz="2400" dirty="0" smtClean="0">
                <a:solidFill>
                  <a:schemeClr val="tx1"/>
                </a:solidFill>
                <a:cs typeface="Times New Roman" pitchFamily="18" charset="0"/>
                <a:sym typeface="Symbol" pitchFamily="18" charset="2"/>
              </a:rPr>
              <a:t>Sol</a:t>
            </a:r>
            <a:r>
              <a:rPr lang="es-ES" sz="2400" dirty="0" err="1" smtClean="0">
                <a:solidFill>
                  <a:schemeClr val="tx1"/>
                </a:solidFill>
                <a:cs typeface="Times New Roman" pitchFamily="18" charset="0"/>
                <a:sym typeface="Symbol" pitchFamily="18" charset="2"/>
              </a:rPr>
              <a:t>dadura</a:t>
            </a:r>
            <a:r>
              <a:rPr lang="es-ES" sz="2400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s-ES" sz="2400" dirty="0">
                <a:solidFill>
                  <a:schemeClr val="tx1"/>
                </a:solidFill>
                <a:cs typeface="Times New Roman" pitchFamily="18" charset="0"/>
              </a:rPr>
              <a:t>de estaño o </a:t>
            </a:r>
            <a:r>
              <a:rPr lang="es-ES" sz="2400" dirty="0" smtClean="0">
                <a:solidFill>
                  <a:schemeClr val="tx1"/>
                </a:solidFill>
                <a:cs typeface="Times New Roman" pitchFamily="18" charset="0"/>
              </a:rPr>
              <a:t>estaño-plata</a:t>
            </a: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dirty="0" smtClean="0">
                <a:solidFill>
                  <a:schemeClr val="tx1"/>
                </a:solidFill>
                <a:cs typeface="Times New Roman" pitchFamily="18" charset="0"/>
              </a:rPr>
              <a:t>Impresoras </a:t>
            </a:r>
            <a:r>
              <a:rPr lang="es-ES" sz="2400" dirty="0" smtClean="0">
                <a:solidFill>
                  <a:schemeClr val="tx1"/>
                </a:solidFill>
                <a:cs typeface="Times New Roman" pitchFamily="18" charset="0"/>
              </a:rPr>
              <a:t>3D</a:t>
            </a: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dirty="0" smtClean="0">
                <a:solidFill>
                  <a:schemeClr val="tx1"/>
                </a:solidFill>
                <a:cs typeface="Times New Roman" pitchFamily="18" charset="0"/>
              </a:rPr>
              <a:t>Cortadora láser de metacrilato</a:t>
            </a:r>
            <a:r>
              <a:rPr lang="es-ES" sz="24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s-ES" sz="2400" dirty="0" smtClean="0">
                <a:solidFill>
                  <a:schemeClr val="tx1"/>
                </a:solidFill>
                <a:cs typeface="Times New Roman" pitchFamily="18" charset="0"/>
              </a:rPr>
              <a:t>y madera</a:t>
            </a:r>
            <a:endParaRPr lang="es-ES" sz="24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026615" y="5805264"/>
            <a:ext cx="7056437" cy="5810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es-ES" sz="1600" dirty="0">
                <a:solidFill>
                  <a:srgbClr val="CC00FF"/>
                </a:solidFill>
              </a:rPr>
              <a:t>Colaboramos con empresas externas de fabricación para piezas que excedan nuestras capacidades</a:t>
            </a: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213" y="1484784"/>
            <a:ext cx="1828800" cy="1466850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058" y="3789040"/>
            <a:ext cx="2164358" cy="1437134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195736" y="548680"/>
            <a:ext cx="4572000" cy="9048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r>
              <a:rPr lang="es-ES" sz="2400" b="1" dirty="0">
                <a:solidFill>
                  <a:srgbClr val="008000"/>
                </a:solidFill>
              </a:rPr>
              <a:t>UD. MECÁNICA- TALLER</a:t>
            </a:r>
          </a:p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r>
              <a:rPr lang="es-ES" sz="2400" b="1" dirty="0">
                <a:solidFill>
                  <a:srgbClr val="008000"/>
                </a:solidFill>
              </a:rPr>
              <a:t>Máquinas y equipos existentes II</a:t>
            </a:r>
            <a:endParaRPr lang="es-ES" sz="24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7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ChangeArrowheads="1"/>
          </p:cNvSpPr>
          <p:nvPr/>
        </p:nvSpPr>
        <p:spPr bwMode="auto">
          <a:xfrm>
            <a:off x="611188" y="549275"/>
            <a:ext cx="7993062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r>
              <a:rPr lang="es-ES" sz="2000" b="1" dirty="0" smtClean="0">
                <a:solidFill>
                  <a:srgbClr val="008000"/>
                </a:solidFill>
              </a:rPr>
              <a:t>UD. MECÁNICA- </a:t>
            </a:r>
            <a:r>
              <a:rPr lang="es-ES" sz="2000" b="1" dirty="0">
                <a:solidFill>
                  <a:srgbClr val="008000"/>
                </a:solidFill>
              </a:rPr>
              <a:t>LABORATORIO METROLOGÍA </a:t>
            </a:r>
          </a:p>
        </p:txBody>
      </p:sp>
      <p:sp>
        <p:nvSpPr>
          <p:cNvPr id="22530" name="Text Box 3"/>
          <p:cNvSpPr txBox="1">
            <a:spLocks noChangeArrowheads="1"/>
          </p:cNvSpPr>
          <p:nvPr/>
        </p:nvSpPr>
        <p:spPr bwMode="auto">
          <a:xfrm>
            <a:off x="1079500" y="5491977"/>
            <a:ext cx="7056437" cy="5810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es-ES" sz="1600" dirty="0">
                <a:solidFill>
                  <a:srgbClr val="CC00FF"/>
                </a:solidFill>
              </a:rPr>
              <a:t>Como en el caso de la fabricación, </a:t>
            </a:r>
            <a:r>
              <a:rPr lang="es-ES" sz="1600" dirty="0" smtClean="0">
                <a:solidFill>
                  <a:srgbClr val="CC00FF"/>
                </a:solidFill>
              </a:rPr>
              <a:t>podemos colaborar </a:t>
            </a:r>
            <a:r>
              <a:rPr lang="es-ES" sz="1600" dirty="0" smtClean="0">
                <a:solidFill>
                  <a:srgbClr val="CC00FF"/>
                </a:solidFill>
              </a:rPr>
              <a:t>con </a:t>
            </a:r>
            <a:r>
              <a:rPr lang="es-ES" sz="1600" dirty="0">
                <a:solidFill>
                  <a:srgbClr val="CC00FF"/>
                </a:solidFill>
              </a:rPr>
              <a:t>empresas externas de metrología para mediciones que excedan nuestras capacidades</a:t>
            </a:r>
          </a:p>
        </p:txBody>
      </p:sp>
      <p:sp>
        <p:nvSpPr>
          <p:cNvPr id="22531" name="Rectangle 4"/>
          <p:cNvSpPr>
            <a:spLocks noChangeArrowheads="1"/>
          </p:cNvSpPr>
          <p:nvPr/>
        </p:nvSpPr>
        <p:spPr bwMode="auto">
          <a:xfrm>
            <a:off x="-36512" y="1052736"/>
            <a:ext cx="3816424" cy="7017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800100" lvl="1" indent="-342900" eaLnBrk="0" hangingPunct="0">
              <a:lnSpc>
                <a:spcPct val="90000"/>
              </a:lnSpc>
              <a:buFontTx/>
              <a:buAutoNum type="arabicParenR"/>
            </a:pPr>
            <a:r>
              <a:rPr lang="es-ES" sz="2200" b="1" dirty="0">
                <a:solidFill>
                  <a:schemeClr val="tx1"/>
                </a:solidFill>
                <a:cs typeface="Times New Roman" pitchFamily="18" charset="0"/>
              </a:rPr>
              <a:t> Máquina manual de </a:t>
            </a:r>
            <a:br>
              <a:rPr lang="es-ES" sz="2200" b="1" dirty="0">
                <a:solidFill>
                  <a:schemeClr val="tx1"/>
                </a:solidFill>
                <a:cs typeface="Times New Roman" pitchFamily="18" charset="0"/>
              </a:rPr>
            </a:br>
            <a:r>
              <a:rPr lang="es-ES" sz="2200" b="1" dirty="0">
                <a:solidFill>
                  <a:schemeClr val="tx1"/>
                </a:solidFill>
                <a:cs typeface="Times New Roman" pitchFamily="18" charset="0"/>
              </a:rPr>
              <a:t>medición por contacto.</a:t>
            </a:r>
          </a:p>
        </p:txBody>
      </p:sp>
      <p:pic>
        <p:nvPicPr>
          <p:cNvPr id="2253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845609"/>
            <a:ext cx="2592288" cy="318322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22533" name="Rectangle 4"/>
          <p:cNvSpPr>
            <a:spLocks noChangeArrowheads="1"/>
          </p:cNvSpPr>
          <p:nvPr/>
        </p:nvSpPr>
        <p:spPr bwMode="auto">
          <a:xfrm>
            <a:off x="3492773" y="1052736"/>
            <a:ext cx="3527499" cy="695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800100" lvl="1" indent="-342900" eaLnBrk="0" hangingPunct="0">
              <a:lnSpc>
                <a:spcPct val="90000"/>
              </a:lnSpc>
            </a:pPr>
            <a:r>
              <a:rPr lang="es-ES" sz="2200" b="1" dirty="0">
                <a:solidFill>
                  <a:schemeClr val="tx1"/>
                </a:solidFill>
                <a:cs typeface="Times New Roman" pitchFamily="18" charset="0"/>
              </a:rPr>
              <a:t>2) Máquina CNC de </a:t>
            </a:r>
          </a:p>
          <a:p>
            <a:pPr marL="800100" lvl="1" indent="-342900" eaLnBrk="0" hangingPunct="0">
              <a:lnSpc>
                <a:spcPct val="90000"/>
              </a:lnSpc>
            </a:pPr>
            <a:r>
              <a:rPr lang="es-ES" sz="2200" b="1" dirty="0">
                <a:solidFill>
                  <a:schemeClr val="tx1"/>
                </a:solidFill>
                <a:cs typeface="Times New Roman" pitchFamily="18" charset="0"/>
              </a:rPr>
              <a:t>medición por visión</a:t>
            </a:r>
          </a:p>
        </p:txBody>
      </p:sp>
      <p:pic>
        <p:nvPicPr>
          <p:cNvPr id="2253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83949" y="2133864"/>
            <a:ext cx="3167802" cy="237525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588224" y="1052736"/>
            <a:ext cx="2088232" cy="7017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800100" lvl="1" indent="-342900" eaLnBrk="0" hangingPunct="0">
              <a:lnSpc>
                <a:spcPct val="90000"/>
              </a:lnSpc>
            </a:pPr>
            <a:r>
              <a:rPr lang="es-ES" sz="2200" b="1" dirty="0" smtClean="0">
                <a:solidFill>
                  <a:schemeClr val="tx1"/>
                </a:solidFill>
                <a:cs typeface="Times New Roman" pitchFamily="18" charset="0"/>
              </a:rPr>
              <a:t>3)  Láser</a:t>
            </a:r>
          </a:p>
          <a:p>
            <a:pPr marL="800100" lvl="1" indent="-342900" eaLnBrk="0" hangingPunct="0">
              <a:lnSpc>
                <a:spcPct val="90000"/>
              </a:lnSpc>
            </a:pPr>
            <a:r>
              <a:rPr lang="es-ES" sz="22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s-ES" sz="2200" b="1" dirty="0" smtClean="0">
                <a:solidFill>
                  <a:schemeClr val="tx1"/>
                </a:solidFill>
                <a:cs typeface="Times New Roman" pitchFamily="18" charset="0"/>
              </a:rPr>
              <a:t>  </a:t>
            </a:r>
            <a:r>
              <a:rPr lang="es-ES" sz="2200" b="1" dirty="0" err="1" smtClean="0">
                <a:solidFill>
                  <a:schemeClr val="tx1"/>
                </a:solidFill>
                <a:cs typeface="Times New Roman" pitchFamily="18" charset="0"/>
              </a:rPr>
              <a:t>Tracker</a:t>
            </a:r>
            <a:endParaRPr lang="es-ES" sz="22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2052" name="Picture 4" descr="http://www.trid.com.br/images/FARO_LASER_TRACKER-X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348880"/>
            <a:ext cx="1656184" cy="192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50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ChangeArrowheads="1"/>
          </p:cNvSpPr>
          <p:nvPr/>
        </p:nvSpPr>
        <p:spPr bwMode="auto">
          <a:xfrm>
            <a:off x="395536" y="404813"/>
            <a:ext cx="8424936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400" b="1" dirty="0" smtClean="0">
                <a:solidFill>
                  <a:srgbClr val="008000"/>
                </a:solidFill>
              </a:rPr>
              <a:t>UD. MECÁNICA </a:t>
            </a:r>
            <a:r>
              <a:rPr lang="es-ES" sz="2400" b="1" dirty="0">
                <a:solidFill>
                  <a:srgbClr val="008000"/>
                </a:solidFill>
              </a:rPr>
              <a:t>– </a:t>
            </a:r>
            <a:r>
              <a:rPr lang="es-ES" sz="2400" b="1" dirty="0" smtClean="0">
                <a:solidFill>
                  <a:srgbClr val="008000"/>
                </a:solidFill>
              </a:rPr>
              <a:t>Gestión de peticiones</a:t>
            </a:r>
            <a:endParaRPr lang="es-ES" sz="2400" b="1" dirty="0">
              <a:solidFill>
                <a:srgbClr val="008000"/>
              </a:solidFill>
            </a:endParaRPr>
          </a:p>
          <a:p>
            <a:pPr marL="180975" lvl="1" indent="9525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 smtClean="0">
              <a:solidFill>
                <a:srgbClr val="0000FF"/>
              </a:solidFill>
            </a:endParaRPr>
          </a:p>
          <a:p>
            <a:pPr marL="180975" lvl="1" indent="9525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1800" b="1" dirty="0" smtClean="0">
                <a:solidFill>
                  <a:srgbClr val="0000FF"/>
                </a:solidFill>
              </a:rPr>
              <a:t>Sistema I.R.T.: Existen </a:t>
            </a:r>
            <a:r>
              <a:rPr lang="es-ES" sz="1800" b="1" dirty="0">
                <a:solidFill>
                  <a:srgbClr val="0000FF"/>
                </a:solidFill>
              </a:rPr>
              <a:t>2 colas correspondientes a la Unidad de Mecánica</a:t>
            </a:r>
            <a:endParaRPr lang="es-ES" sz="1600" dirty="0"/>
          </a:p>
        </p:txBody>
      </p:sp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1331640" y="1772816"/>
            <a:ext cx="6264696" cy="403187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>
              <a:buFontTx/>
              <a:buChar char="•"/>
            </a:pPr>
            <a:r>
              <a:rPr lang="es-ES" sz="2000" b="1" u="sng" dirty="0">
                <a:solidFill>
                  <a:srgbClr val="0000FF"/>
                </a:solidFill>
              </a:rPr>
              <a:t> Fabricación</a:t>
            </a:r>
          </a:p>
          <a:p>
            <a:pPr eaLnBrk="0" hangingPunct="0"/>
            <a:endParaRPr lang="es-ES" sz="2000" b="1" u="sng" dirty="0">
              <a:solidFill>
                <a:srgbClr val="0000FF"/>
              </a:solidFill>
            </a:endParaRPr>
          </a:p>
          <a:p>
            <a:pPr lvl="1" eaLnBrk="0" hangingPunct="0">
              <a:buFont typeface="Arial" charset="0"/>
              <a:buChar char="•"/>
            </a:pPr>
            <a:r>
              <a:rPr lang="es-ES" sz="2000" dirty="0"/>
              <a:t> En el IFIC</a:t>
            </a:r>
          </a:p>
          <a:p>
            <a:pPr lvl="1" eaLnBrk="0" hangingPunct="0">
              <a:buFont typeface="Arial" charset="0"/>
              <a:buChar char="•"/>
            </a:pPr>
            <a:r>
              <a:rPr lang="es-ES" sz="2000" dirty="0"/>
              <a:t> En empresas</a:t>
            </a:r>
          </a:p>
          <a:p>
            <a:pPr lvl="1" eaLnBrk="0" hangingPunct="0"/>
            <a:endParaRPr lang="es-ES" sz="2000" dirty="0"/>
          </a:p>
          <a:p>
            <a:pPr eaLnBrk="0" hangingPunct="0">
              <a:buFontTx/>
              <a:buChar char="•"/>
            </a:pPr>
            <a:r>
              <a:rPr lang="es-ES" sz="2000" b="1" u="sng" dirty="0">
                <a:solidFill>
                  <a:srgbClr val="0000FF"/>
                </a:solidFill>
              </a:rPr>
              <a:t> Diseño y gestión</a:t>
            </a:r>
          </a:p>
          <a:p>
            <a:pPr eaLnBrk="0" hangingPunct="0"/>
            <a:endParaRPr lang="es-ES" sz="2000" b="1" u="sng" dirty="0">
              <a:solidFill>
                <a:srgbClr val="0000FF"/>
              </a:solidFill>
            </a:endParaRPr>
          </a:p>
          <a:p>
            <a:pPr lvl="1" eaLnBrk="0" hangingPunct="0">
              <a:buFont typeface="Arial" charset="0"/>
              <a:buChar char="•"/>
            </a:pPr>
            <a:r>
              <a:rPr lang="es-ES" sz="2000" dirty="0"/>
              <a:t> Diseños mecánicos</a:t>
            </a:r>
          </a:p>
          <a:p>
            <a:pPr lvl="1" eaLnBrk="0" hangingPunct="0">
              <a:buFont typeface="Arial" charset="0"/>
              <a:buChar char="•"/>
            </a:pPr>
            <a:r>
              <a:rPr lang="es-ES" sz="2000" dirty="0"/>
              <a:t> Compra de materiales o herramientas</a:t>
            </a:r>
          </a:p>
          <a:p>
            <a:pPr lvl="1" eaLnBrk="0" hangingPunct="0">
              <a:buFont typeface="Arial" charset="0"/>
              <a:buChar char="•"/>
            </a:pPr>
            <a:r>
              <a:rPr lang="es-ES" sz="2000" dirty="0"/>
              <a:t> Elaboración de documentación para proyectos</a:t>
            </a:r>
          </a:p>
          <a:p>
            <a:pPr lvl="1" eaLnBrk="0" hangingPunct="0">
              <a:buFont typeface="Arial" charset="0"/>
              <a:buChar char="•"/>
            </a:pPr>
            <a:r>
              <a:rPr lang="es-ES" sz="2000" dirty="0"/>
              <a:t> Estudios de elementos finitos</a:t>
            </a:r>
          </a:p>
          <a:p>
            <a:pPr lvl="1" eaLnBrk="0" hangingPunct="0">
              <a:buFont typeface="Arial" charset="0"/>
              <a:buChar char="•"/>
            </a:pPr>
            <a:r>
              <a:rPr lang="es-ES_tradnl" sz="2000" dirty="0"/>
              <a:t> Medición dimensional</a:t>
            </a:r>
            <a:endParaRPr lang="es-ES" sz="2000" dirty="0"/>
          </a:p>
          <a:p>
            <a:pPr eaLnBrk="0" hangingPunct="0"/>
            <a:endParaRPr lang="es-ES" sz="1600" dirty="0"/>
          </a:p>
        </p:txBody>
      </p:sp>
      <p:sp>
        <p:nvSpPr>
          <p:cNvPr id="2" name="Rectángulo 1"/>
          <p:cNvSpPr/>
          <p:nvPr/>
        </p:nvSpPr>
        <p:spPr>
          <a:xfrm>
            <a:off x="539551" y="5804689"/>
            <a:ext cx="81369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lvl="1" indent="9525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1600" b="1" dirty="0" smtClean="0">
                <a:solidFill>
                  <a:srgbClr val="0000FF"/>
                </a:solidFill>
              </a:rPr>
              <a:t>Cuanto más concretas </a:t>
            </a:r>
            <a:r>
              <a:rPr lang="es-ES" sz="1600" b="1" dirty="0" smtClean="0">
                <a:solidFill>
                  <a:srgbClr val="0000FF"/>
                </a:solidFill>
              </a:rPr>
              <a:t>sean </a:t>
            </a:r>
            <a:r>
              <a:rPr lang="es-ES" sz="1600" b="1" dirty="0" smtClean="0">
                <a:solidFill>
                  <a:srgbClr val="0000FF"/>
                </a:solidFill>
              </a:rPr>
              <a:t>las tareas más </a:t>
            </a:r>
            <a:r>
              <a:rPr lang="es-ES" sz="1600" b="1" dirty="0" smtClean="0">
                <a:solidFill>
                  <a:srgbClr val="0000FF"/>
                </a:solidFill>
              </a:rPr>
              <a:t>sencillo </a:t>
            </a:r>
            <a:r>
              <a:rPr lang="es-ES" sz="1600" b="1" dirty="0" smtClean="0">
                <a:solidFill>
                  <a:srgbClr val="0000FF"/>
                </a:solidFill>
              </a:rPr>
              <a:t>es contabilizarlas con el sistema IRT.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102666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19500</TotalTime>
  <Words>909</Words>
  <Application>Microsoft Office PowerPoint</Application>
  <PresentationFormat>Presentación en pantalla (4:3)</PresentationFormat>
  <Paragraphs>192</Paragraphs>
  <Slides>15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4" baseType="lpstr">
      <vt:lpstr>Arial</vt:lpstr>
      <vt:lpstr>Calibri</vt:lpstr>
      <vt:lpstr>Calibri Light</vt:lpstr>
      <vt:lpstr>Symbol</vt:lpstr>
      <vt:lpstr>Times New Roman</vt:lpstr>
      <vt:lpstr>Verdana</vt:lpstr>
      <vt:lpstr>Wingdings</vt:lpstr>
      <vt:lpstr>ZapfDingbats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josevicente</dc:creator>
  <cp:lastModifiedBy>Civera</cp:lastModifiedBy>
  <cp:revision>961</cp:revision>
  <cp:lastPrinted>1997-11-13T16:32:32Z</cp:lastPrinted>
  <dcterms:created xsi:type="dcterms:W3CDTF">2005-12-18T17:12:12Z</dcterms:created>
  <dcterms:modified xsi:type="dcterms:W3CDTF">2018-03-08T16:44:29Z</dcterms:modified>
</cp:coreProperties>
</file>